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24"/>
  </p:notesMasterIdLst>
  <p:sldIdLst>
    <p:sldId id="270" r:id="rId2"/>
    <p:sldId id="271" r:id="rId3"/>
    <p:sldId id="272" r:id="rId4"/>
    <p:sldId id="273" r:id="rId5"/>
    <p:sldId id="274" r:id="rId6"/>
    <p:sldId id="275" r:id="rId7"/>
    <p:sldId id="276" r:id="rId8"/>
    <p:sldId id="277" r:id="rId9"/>
    <p:sldId id="278" r:id="rId10"/>
    <p:sldId id="279" r:id="rId11"/>
    <p:sldId id="257" r:id="rId12"/>
    <p:sldId id="258" r:id="rId13"/>
    <p:sldId id="259" r:id="rId14"/>
    <p:sldId id="260" r:id="rId15"/>
    <p:sldId id="269" r:id="rId16"/>
    <p:sldId id="261" r:id="rId17"/>
    <p:sldId id="264" r:id="rId18"/>
    <p:sldId id="263" r:id="rId19"/>
    <p:sldId id="267" r:id="rId20"/>
    <p:sldId id="266" r:id="rId21"/>
    <p:sldId id="262" r:id="rId22"/>
    <p:sldId id="268"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useppe Centauro" initials="GC" lastIdx="1" clrIdx="0">
    <p:extLst>
      <p:ext uri="{19B8F6BF-5375-455C-9EA6-DF929625EA0E}">
        <p15:presenceInfo xmlns:p15="http://schemas.microsoft.com/office/powerpoint/2012/main" userId="0519b26b5c51ad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50" autoAdjust="0"/>
  </p:normalViewPr>
  <p:slideViewPr>
    <p:cSldViewPr snapToGrid="0">
      <p:cViewPr varScale="1">
        <p:scale>
          <a:sx n="77" d="100"/>
          <a:sy n="77" d="100"/>
        </p:scale>
        <p:origin x="883" y="77"/>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593E6-F362-46A8-B54E-9E1BA0130CE9}" type="datetimeFigureOut">
              <a:rPr lang="it-IT" smtClean="0"/>
              <a:t>08/04/2020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928FA-34FE-44FF-BD9C-53641BE21D2E}" type="slidenum">
              <a:rPr lang="it-IT" smtClean="0"/>
              <a:t>‹N›</a:t>
            </a:fld>
            <a:endParaRPr lang="it-IT"/>
          </a:p>
        </p:txBody>
      </p:sp>
    </p:spTree>
    <p:extLst>
      <p:ext uri="{BB962C8B-B14F-4D97-AF65-F5344CB8AC3E}">
        <p14:creationId xmlns:p14="http://schemas.microsoft.com/office/powerpoint/2010/main" val="3940703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a:t>Caratteri costruttivi dell'edilizia storica - prof. Giuseppe A. Centauro</a:t>
            </a:r>
          </a:p>
        </p:txBody>
      </p:sp>
      <p:sp>
        <p:nvSpPr>
          <p:cNvPr id="6" name="Slide Number Placeholder 5"/>
          <p:cNvSpPr>
            <a:spLocks noGrp="1"/>
          </p:cNvSpPr>
          <p:nvPr>
            <p:ph type="sldNum" sz="quarter" idx="12"/>
          </p:nvPr>
        </p:nvSpPr>
        <p:spPr/>
        <p:txBody>
          <a:bodyPr/>
          <a:lstStyle/>
          <a:p>
            <a:fld id="{34FCED39-E8A8-4B6B-8337-123E222136C2}" type="slidenum">
              <a:rPr lang="it-IT" smtClean="0"/>
              <a:t>‹N›</a:t>
            </a:fld>
            <a:endParaRPr lang="it-IT"/>
          </a:p>
        </p:txBody>
      </p:sp>
    </p:spTree>
    <p:extLst>
      <p:ext uri="{BB962C8B-B14F-4D97-AF65-F5344CB8AC3E}">
        <p14:creationId xmlns:p14="http://schemas.microsoft.com/office/powerpoint/2010/main" val="238422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a:t>Caratteri costruttivi dell'edilizia storica - prof. Giuseppe A. Centauro</a:t>
            </a:r>
          </a:p>
        </p:txBody>
      </p:sp>
      <p:sp>
        <p:nvSpPr>
          <p:cNvPr id="6" name="Slide Number Placeholder 5"/>
          <p:cNvSpPr>
            <a:spLocks noGrp="1"/>
          </p:cNvSpPr>
          <p:nvPr>
            <p:ph type="sldNum" sz="quarter" idx="12"/>
          </p:nvPr>
        </p:nvSpPr>
        <p:spPr/>
        <p:txBody>
          <a:bodyPr/>
          <a:lstStyle/>
          <a:p>
            <a:fld id="{34FCED39-E8A8-4B6B-8337-123E222136C2}" type="slidenum">
              <a:rPr lang="it-IT" smtClean="0"/>
              <a:t>‹N›</a:t>
            </a:fld>
            <a:endParaRPr lang="it-IT"/>
          </a:p>
        </p:txBody>
      </p:sp>
    </p:spTree>
    <p:extLst>
      <p:ext uri="{BB962C8B-B14F-4D97-AF65-F5344CB8AC3E}">
        <p14:creationId xmlns:p14="http://schemas.microsoft.com/office/powerpoint/2010/main" val="90902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a:t>Caratteri costruttivi dell'edilizia storica - prof. Giuseppe A. Centauro</a:t>
            </a:r>
          </a:p>
        </p:txBody>
      </p:sp>
      <p:sp>
        <p:nvSpPr>
          <p:cNvPr id="6" name="Slide Number Placeholder 5"/>
          <p:cNvSpPr>
            <a:spLocks noGrp="1"/>
          </p:cNvSpPr>
          <p:nvPr>
            <p:ph type="sldNum" sz="quarter" idx="12"/>
          </p:nvPr>
        </p:nvSpPr>
        <p:spPr/>
        <p:txBody>
          <a:bodyPr/>
          <a:lstStyle/>
          <a:p>
            <a:fld id="{34FCED39-E8A8-4B6B-8337-123E222136C2}" type="slidenum">
              <a:rPr lang="it-IT" smtClean="0"/>
              <a:t>‹N›</a:t>
            </a:fld>
            <a:endParaRPr lang="it-IT"/>
          </a:p>
        </p:txBody>
      </p:sp>
    </p:spTree>
    <p:extLst>
      <p:ext uri="{BB962C8B-B14F-4D97-AF65-F5344CB8AC3E}">
        <p14:creationId xmlns:p14="http://schemas.microsoft.com/office/powerpoint/2010/main" val="137060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a:t>Caratteri costruttivi dell'edilizia storica - prof. Giuseppe A. Centauro</a:t>
            </a:r>
          </a:p>
        </p:txBody>
      </p:sp>
      <p:sp>
        <p:nvSpPr>
          <p:cNvPr id="6" name="Slide Number Placeholder 5"/>
          <p:cNvSpPr>
            <a:spLocks noGrp="1"/>
          </p:cNvSpPr>
          <p:nvPr>
            <p:ph type="sldNum" sz="quarter" idx="12"/>
          </p:nvPr>
        </p:nvSpPr>
        <p:spPr/>
        <p:txBody>
          <a:bodyPr/>
          <a:lstStyle/>
          <a:p>
            <a:fld id="{34FCED39-E8A8-4B6B-8337-123E222136C2}" type="slidenum">
              <a:rPr lang="it-IT" smtClean="0"/>
              <a:t>‹N›</a:t>
            </a:fld>
            <a:endParaRPr lang="it-IT"/>
          </a:p>
        </p:txBody>
      </p:sp>
    </p:spTree>
    <p:extLst>
      <p:ext uri="{BB962C8B-B14F-4D97-AF65-F5344CB8AC3E}">
        <p14:creationId xmlns:p14="http://schemas.microsoft.com/office/powerpoint/2010/main" val="3208108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r>
              <a:rPr lang="it-IT"/>
              <a:t>Caratteri costruttivi dell'edilizia storica - prof. Giuseppe A. Centauro</a:t>
            </a:r>
          </a:p>
        </p:txBody>
      </p:sp>
      <p:sp>
        <p:nvSpPr>
          <p:cNvPr id="6" name="Slide Number Placeholder 5"/>
          <p:cNvSpPr>
            <a:spLocks noGrp="1"/>
          </p:cNvSpPr>
          <p:nvPr>
            <p:ph type="sldNum" sz="quarter" idx="12"/>
          </p:nvPr>
        </p:nvSpPr>
        <p:spPr/>
        <p:txBody>
          <a:bodyPr/>
          <a:lstStyle/>
          <a:p>
            <a:fld id="{34FCED39-E8A8-4B6B-8337-123E222136C2}" type="slidenum">
              <a:rPr lang="it-IT" smtClean="0"/>
              <a:t>‹N›</a:t>
            </a:fld>
            <a:endParaRPr lang="it-IT"/>
          </a:p>
        </p:txBody>
      </p:sp>
    </p:spTree>
    <p:extLst>
      <p:ext uri="{BB962C8B-B14F-4D97-AF65-F5344CB8AC3E}">
        <p14:creationId xmlns:p14="http://schemas.microsoft.com/office/powerpoint/2010/main" val="268641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r>
              <a:rPr lang="it-IT"/>
              <a:t>Caratteri costruttivi dell'edilizia storica - prof. Giuseppe A. Centauro</a:t>
            </a:r>
          </a:p>
        </p:txBody>
      </p:sp>
      <p:sp>
        <p:nvSpPr>
          <p:cNvPr id="7" name="Slide Number Placeholder 6"/>
          <p:cNvSpPr>
            <a:spLocks noGrp="1"/>
          </p:cNvSpPr>
          <p:nvPr>
            <p:ph type="sldNum" sz="quarter" idx="12"/>
          </p:nvPr>
        </p:nvSpPr>
        <p:spPr/>
        <p:txBody>
          <a:bodyPr/>
          <a:lstStyle/>
          <a:p>
            <a:fld id="{34FCED39-E8A8-4B6B-8337-123E222136C2}" type="slidenum">
              <a:rPr lang="it-IT" smtClean="0"/>
              <a:t>‹N›</a:t>
            </a:fld>
            <a:endParaRPr lang="it-IT"/>
          </a:p>
        </p:txBody>
      </p:sp>
    </p:spTree>
    <p:extLst>
      <p:ext uri="{BB962C8B-B14F-4D97-AF65-F5344CB8AC3E}">
        <p14:creationId xmlns:p14="http://schemas.microsoft.com/office/powerpoint/2010/main" val="122472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endParaRPr lang="it-IT"/>
          </a:p>
        </p:txBody>
      </p:sp>
      <p:sp>
        <p:nvSpPr>
          <p:cNvPr id="8" name="Footer Placeholder 7"/>
          <p:cNvSpPr>
            <a:spLocks noGrp="1"/>
          </p:cNvSpPr>
          <p:nvPr>
            <p:ph type="ftr" sz="quarter" idx="11"/>
          </p:nvPr>
        </p:nvSpPr>
        <p:spPr/>
        <p:txBody>
          <a:bodyPr/>
          <a:lstStyle/>
          <a:p>
            <a:r>
              <a:rPr lang="it-IT"/>
              <a:t>Caratteri costruttivi dell'edilizia storica - prof. Giuseppe A. Centauro</a:t>
            </a:r>
          </a:p>
        </p:txBody>
      </p:sp>
      <p:sp>
        <p:nvSpPr>
          <p:cNvPr id="9" name="Slide Number Placeholder 8"/>
          <p:cNvSpPr>
            <a:spLocks noGrp="1"/>
          </p:cNvSpPr>
          <p:nvPr>
            <p:ph type="sldNum" sz="quarter" idx="12"/>
          </p:nvPr>
        </p:nvSpPr>
        <p:spPr/>
        <p:txBody>
          <a:bodyPr/>
          <a:lstStyle/>
          <a:p>
            <a:fld id="{34FCED39-E8A8-4B6B-8337-123E222136C2}" type="slidenum">
              <a:rPr lang="it-IT" smtClean="0"/>
              <a:t>‹N›</a:t>
            </a:fld>
            <a:endParaRPr lang="it-IT"/>
          </a:p>
        </p:txBody>
      </p:sp>
    </p:spTree>
    <p:extLst>
      <p:ext uri="{BB962C8B-B14F-4D97-AF65-F5344CB8AC3E}">
        <p14:creationId xmlns:p14="http://schemas.microsoft.com/office/powerpoint/2010/main" val="306000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endParaRPr lang="it-IT"/>
          </a:p>
        </p:txBody>
      </p:sp>
      <p:sp>
        <p:nvSpPr>
          <p:cNvPr id="4" name="Footer Placeholder 3"/>
          <p:cNvSpPr>
            <a:spLocks noGrp="1"/>
          </p:cNvSpPr>
          <p:nvPr>
            <p:ph type="ftr" sz="quarter" idx="11"/>
          </p:nvPr>
        </p:nvSpPr>
        <p:spPr/>
        <p:txBody>
          <a:bodyPr/>
          <a:lstStyle/>
          <a:p>
            <a:r>
              <a:rPr lang="it-IT"/>
              <a:t>Caratteri costruttivi dell'edilizia storica - prof. Giuseppe A. Centauro</a:t>
            </a:r>
          </a:p>
        </p:txBody>
      </p:sp>
      <p:sp>
        <p:nvSpPr>
          <p:cNvPr id="5" name="Slide Number Placeholder 4"/>
          <p:cNvSpPr>
            <a:spLocks noGrp="1"/>
          </p:cNvSpPr>
          <p:nvPr>
            <p:ph type="sldNum" sz="quarter" idx="12"/>
          </p:nvPr>
        </p:nvSpPr>
        <p:spPr/>
        <p:txBody>
          <a:bodyPr/>
          <a:lstStyle/>
          <a:p>
            <a:fld id="{34FCED39-E8A8-4B6B-8337-123E222136C2}" type="slidenum">
              <a:rPr lang="it-IT" smtClean="0"/>
              <a:t>‹N›</a:t>
            </a:fld>
            <a:endParaRPr lang="it-IT"/>
          </a:p>
        </p:txBody>
      </p:sp>
    </p:spTree>
    <p:extLst>
      <p:ext uri="{BB962C8B-B14F-4D97-AF65-F5344CB8AC3E}">
        <p14:creationId xmlns:p14="http://schemas.microsoft.com/office/powerpoint/2010/main" val="95033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it-IT"/>
          </a:p>
        </p:txBody>
      </p:sp>
      <p:sp>
        <p:nvSpPr>
          <p:cNvPr id="3" name="Footer Placeholder 2"/>
          <p:cNvSpPr>
            <a:spLocks noGrp="1"/>
          </p:cNvSpPr>
          <p:nvPr>
            <p:ph type="ftr" sz="quarter" idx="11"/>
          </p:nvPr>
        </p:nvSpPr>
        <p:spPr/>
        <p:txBody>
          <a:bodyPr/>
          <a:lstStyle/>
          <a:p>
            <a:r>
              <a:rPr lang="it-IT"/>
              <a:t>Caratteri costruttivi dell'edilizia storica - prof. Giuseppe A. Centauro</a:t>
            </a:r>
          </a:p>
        </p:txBody>
      </p:sp>
      <p:sp>
        <p:nvSpPr>
          <p:cNvPr id="4" name="Slide Number Placeholder 3"/>
          <p:cNvSpPr>
            <a:spLocks noGrp="1"/>
          </p:cNvSpPr>
          <p:nvPr>
            <p:ph type="sldNum" sz="quarter" idx="12"/>
          </p:nvPr>
        </p:nvSpPr>
        <p:spPr/>
        <p:txBody>
          <a:bodyPr/>
          <a:lstStyle/>
          <a:p>
            <a:fld id="{34FCED39-E8A8-4B6B-8337-123E222136C2}" type="slidenum">
              <a:rPr lang="it-IT" smtClean="0"/>
              <a:t>‹N›</a:t>
            </a:fld>
            <a:endParaRPr lang="it-IT"/>
          </a:p>
        </p:txBody>
      </p:sp>
    </p:spTree>
    <p:extLst>
      <p:ext uri="{BB962C8B-B14F-4D97-AF65-F5344CB8AC3E}">
        <p14:creationId xmlns:p14="http://schemas.microsoft.com/office/powerpoint/2010/main" val="2949713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r>
              <a:rPr lang="it-IT"/>
              <a:t>Caratteri costruttivi dell'edilizia storica - prof. Giuseppe A. Centauro</a:t>
            </a:r>
          </a:p>
        </p:txBody>
      </p:sp>
      <p:sp>
        <p:nvSpPr>
          <p:cNvPr id="7" name="Slide Number Placeholder 6"/>
          <p:cNvSpPr>
            <a:spLocks noGrp="1"/>
          </p:cNvSpPr>
          <p:nvPr>
            <p:ph type="sldNum" sz="quarter" idx="12"/>
          </p:nvPr>
        </p:nvSpPr>
        <p:spPr/>
        <p:txBody>
          <a:bodyPr/>
          <a:lstStyle/>
          <a:p>
            <a:fld id="{34FCED39-E8A8-4B6B-8337-123E222136C2}" type="slidenum">
              <a:rPr lang="it-IT" smtClean="0"/>
              <a:t>‹N›</a:t>
            </a:fld>
            <a:endParaRPr lang="it-IT"/>
          </a:p>
        </p:txBody>
      </p:sp>
    </p:spTree>
    <p:extLst>
      <p:ext uri="{BB962C8B-B14F-4D97-AF65-F5344CB8AC3E}">
        <p14:creationId xmlns:p14="http://schemas.microsoft.com/office/powerpoint/2010/main" val="515217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r>
              <a:rPr lang="it-IT"/>
              <a:t>Caratteri costruttivi dell'edilizia storica - prof. Giuseppe A. Centauro</a:t>
            </a:r>
          </a:p>
        </p:txBody>
      </p:sp>
      <p:sp>
        <p:nvSpPr>
          <p:cNvPr id="7" name="Slide Number Placeholder 6"/>
          <p:cNvSpPr>
            <a:spLocks noGrp="1"/>
          </p:cNvSpPr>
          <p:nvPr>
            <p:ph type="sldNum" sz="quarter" idx="12"/>
          </p:nvPr>
        </p:nvSpPr>
        <p:spPr/>
        <p:txBody>
          <a:bodyPr/>
          <a:lstStyle/>
          <a:p>
            <a:fld id="{34FCED39-E8A8-4B6B-8337-123E222136C2}" type="slidenum">
              <a:rPr lang="it-IT" smtClean="0"/>
              <a:t>‹N›</a:t>
            </a:fld>
            <a:endParaRPr lang="it-IT"/>
          </a:p>
        </p:txBody>
      </p:sp>
    </p:spTree>
    <p:extLst>
      <p:ext uri="{BB962C8B-B14F-4D97-AF65-F5344CB8AC3E}">
        <p14:creationId xmlns:p14="http://schemas.microsoft.com/office/powerpoint/2010/main" val="324812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alpha val="9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Caratteri costruttivi dell'edilizia storica - prof. Giuseppe A. Centauro</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CED39-E8A8-4B6B-8337-123E222136C2}" type="slidenum">
              <a:rPr lang="it-IT" smtClean="0"/>
              <a:t>‹N›</a:t>
            </a:fld>
            <a:endParaRPr lang="it-IT"/>
          </a:p>
        </p:txBody>
      </p:sp>
    </p:spTree>
    <p:extLst>
      <p:ext uri="{BB962C8B-B14F-4D97-AF65-F5344CB8AC3E}">
        <p14:creationId xmlns:p14="http://schemas.microsoft.com/office/powerpoint/2010/main" val="212309639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BE18E207-6B35-4D92-A2B4-EC5B9F07D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650" y="333375"/>
            <a:ext cx="1790700" cy="6191250"/>
          </a:xfrm>
          <a:prstGeom prst="rect">
            <a:avLst/>
          </a:prstGeom>
          <a:noFill/>
          <a:extLst>
            <a:ext uri="{909E8E84-426E-40DD-AFC4-6F175D3DCCD1}">
              <a14:hiddenFill xmlns:a14="http://schemas.microsoft.com/office/drawing/2010/main">
                <a:solidFill>
                  <a:srgbClr val="FFFFFF"/>
                </a:solidFill>
              </a14:hiddenFill>
            </a:ext>
          </a:extLst>
        </p:spPr>
      </p:pic>
      <p:sp>
        <p:nvSpPr>
          <p:cNvPr id="20483" name="WordArt 3">
            <a:extLst>
              <a:ext uri="{FF2B5EF4-FFF2-40B4-BE49-F238E27FC236}">
                <a16:creationId xmlns:a16="http://schemas.microsoft.com/office/drawing/2014/main" id="{F254BCAC-80FB-4B90-BF65-2EA11ACD0F69}"/>
              </a:ext>
            </a:extLst>
          </p:cNvPr>
          <p:cNvSpPr>
            <a:spLocks noChangeArrowheads="1" noChangeShapeType="1" noTextEdit="1"/>
          </p:cNvSpPr>
          <p:nvPr/>
        </p:nvSpPr>
        <p:spPr bwMode="auto">
          <a:xfrm>
            <a:off x="2063750" y="1916114"/>
            <a:ext cx="8077200" cy="720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t-IT" kern="10">
                <a:solidFill>
                  <a:srgbClr val="003366"/>
                </a:solidFill>
                <a:effectLst>
                  <a:outerShdw dist="45791" dir="2021404" algn="ctr" rotWithShape="0">
                    <a:srgbClr val="B2B2B2">
                      <a:alpha val="80000"/>
                    </a:srgbClr>
                  </a:outerShdw>
                </a:effectLst>
                <a:latin typeface="Century Gothic" panose="020B0502020202020204" pitchFamily="34" charset="0"/>
              </a:rPr>
              <a:t>Archeologia industriale a Prato:</a:t>
            </a:r>
          </a:p>
          <a:p>
            <a:pPr algn="ctr"/>
            <a:r>
              <a:rPr lang="it-IT" kern="10">
                <a:solidFill>
                  <a:srgbClr val="003366"/>
                </a:solidFill>
                <a:effectLst>
                  <a:outerShdw dist="45791" dir="2021404" algn="ctr" rotWithShape="0">
                    <a:srgbClr val="B2B2B2">
                      <a:alpha val="80000"/>
                    </a:srgbClr>
                  </a:outerShdw>
                </a:effectLst>
                <a:latin typeface="Century Gothic" panose="020B0502020202020204" pitchFamily="34" charset="0"/>
              </a:rPr>
              <a:t>problematiche e studi sulla dismissione.</a:t>
            </a:r>
          </a:p>
        </p:txBody>
      </p:sp>
      <p:pic>
        <p:nvPicPr>
          <p:cNvPr id="4" name="Picture 2" descr="543909_10200128609406298_455037637_n">
            <a:extLst>
              <a:ext uri="{FF2B5EF4-FFF2-40B4-BE49-F238E27FC236}">
                <a16:creationId xmlns:a16="http://schemas.microsoft.com/office/drawing/2014/main" id="{0EEBED97-F89A-4311-9E93-FA26080BD0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170238"/>
            <a:ext cx="19621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10">
            <a:extLst>
              <a:ext uri="{FF2B5EF4-FFF2-40B4-BE49-F238E27FC236}">
                <a16:creationId xmlns:a16="http://schemas.microsoft.com/office/drawing/2014/main" id="{E414CA53-33E7-4406-A4F6-E0B17BD0553D}"/>
              </a:ext>
            </a:extLst>
          </p:cNvPr>
          <p:cNvSpPr>
            <a:spLocks noChangeArrowheads="1"/>
          </p:cNvSpPr>
          <p:nvPr/>
        </p:nvSpPr>
        <p:spPr bwMode="auto">
          <a:xfrm>
            <a:off x="311661" y="4219578"/>
            <a:ext cx="2766819" cy="2246769"/>
          </a:xfrm>
          <a:prstGeom prst="rect">
            <a:avLst/>
          </a:prstGeom>
          <a:noFill/>
          <a:ln w="9525">
            <a:noFill/>
            <a:miter lim="800000"/>
            <a:headEnd/>
            <a:tailEnd/>
          </a:ln>
        </p:spPr>
        <p:txBody>
          <a:bodyPr wrap="square">
            <a:spAutoFit/>
          </a:bodyPr>
          <a:lstStyle/>
          <a:p>
            <a:r>
              <a:rPr lang="it-IT" b="1" dirty="0">
                <a:solidFill>
                  <a:schemeClr val="bg1"/>
                </a:solidFill>
              </a:rPr>
              <a:t>Appendice alla lezione sull’archeologia industriale</a:t>
            </a:r>
          </a:p>
          <a:p>
            <a:r>
              <a:rPr lang="it-IT" b="1" dirty="0">
                <a:solidFill>
                  <a:schemeClr val="bg1"/>
                </a:solidFill>
              </a:rPr>
              <a:t>(parte seconda)</a:t>
            </a:r>
          </a:p>
          <a:p>
            <a:endParaRPr lang="it-IT" b="1" dirty="0">
              <a:solidFill>
                <a:schemeClr val="bg1"/>
              </a:solidFill>
            </a:endParaRPr>
          </a:p>
          <a:p>
            <a:r>
              <a:rPr lang="it-IT" b="1" dirty="0">
                <a:solidFill>
                  <a:schemeClr val="bg1"/>
                </a:solidFill>
              </a:rPr>
              <a:t>Esemplificazione di una ricerca territoriale a Prato</a:t>
            </a:r>
          </a:p>
          <a:p>
            <a:r>
              <a:rPr lang="it-IT" sz="1600" b="1" dirty="0">
                <a:solidFill>
                  <a:schemeClr val="bg1"/>
                </a:solidFill>
              </a:rPr>
              <a:t>(Tesi di Laurea di T. Falchi.,</a:t>
            </a:r>
          </a:p>
          <a:p>
            <a:r>
              <a:rPr lang="it-IT" sz="1600" b="1" dirty="0">
                <a:solidFill>
                  <a:schemeClr val="bg1"/>
                </a:solidFill>
              </a:rPr>
              <a:t> S. Secchi. C. Tarantino)</a:t>
            </a:r>
            <a:endParaRPr lang="it-IT" sz="1600" dirty="0">
              <a:solidFill>
                <a:schemeClr val="bg1"/>
              </a:solidFill>
            </a:endParaRPr>
          </a:p>
        </p:txBody>
      </p:sp>
      <p:sp>
        <p:nvSpPr>
          <p:cNvPr id="2" name="CasellaDiTesto 1">
            <a:extLst>
              <a:ext uri="{FF2B5EF4-FFF2-40B4-BE49-F238E27FC236}">
                <a16:creationId xmlns:a16="http://schemas.microsoft.com/office/drawing/2014/main" id="{FD2BBC2B-6BF8-4251-9A10-56EE11FCA877}"/>
              </a:ext>
            </a:extLst>
          </p:cNvPr>
          <p:cNvSpPr txBox="1"/>
          <p:nvPr/>
        </p:nvSpPr>
        <p:spPr>
          <a:xfrm>
            <a:off x="7691120" y="6156960"/>
            <a:ext cx="4064000" cy="276999"/>
          </a:xfrm>
          <a:prstGeom prst="rect">
            <a:avLst/>
          </a:prstGeom>
          <a:noFill/>
        </p:spPr>
        <p:txBody>
          <a:bodyPr wrap="square" rtlCol="0">
            <a:spAutoFit/>
          </a:bodyPr>
          <a:lstStyle/>
          <a:p>
            <a:r>
              <a:rPr lang="it-IT" sz="1200" dirty="0"/>
              <a:t>Prof. Giuseppe A. Centauro Laboratorio di Restauro</a:t>
            </a:r>
          </a:p>
        </p:txBody>
      </p:sp>
      <p:sp>
        <p:nvSpPr>
          <p:cNvPr id="9" name="Rettangolo 8">
            <a:extLst>
              <a:ext uri="{FF2B5EF4-FFF2-40B4-BE49-F238E27FC236}">
                <a16:creationId xmlns:a16="http://schemas.microsoft.com/office/drawing/2014/main" id="{8A23CBA8-6C81-4F13-A99E-EFD5134D1879}"/>
              </a:ext>
            </a:extLst>
          </p:cNvPr>
          <p:cNvSpPr/>
          <p:nvPr/>
        </p:nvSpPr>
        <p:spPr>
          <a:xfrm>
            <a:off x="7478022" y="333375"/>
            <a:ext cx="4277098" cy="954107"/>
          </a:xfrm>
          <a:prstGeom prst="rect">
            <a:avLst/>
          </a:prstGeom>
        </p:spPr>
        <p:txBody>
          <a:bodyPr wrap="square">
            <a:spAutoFit/>
          </a:bodyPr>
          <a:lstStyle/>
          <a:p>
            <a:pPr algn="ctr"/>
            <a:r>
              <a:rPr lang="it-IT" sz="1400" b="1" dirty="0">
                <a:solidFill>
                  <a:schemeClr val="bg1"/>
                </a:solidFill>
              </a:rPr>
              <a:t>LABORATORIO DI RESTAURO I</a:t>
            </a:r>
          </a:p>
          <a:p>
            <a:pPr algn="ctr"/>
            <a:r>
              <a:rPr lang="it-IT" sz="1400" b="1" dirty="0">
                <a:solidFill>
                  <a:schemeClr val="bg1"/>
                </a:solidFill>
              </a:rPr>
              <a:t>Corso di laurea Magistrale, quinquennale  LM-4 C.U.</a:t>
            </a:r>
            <a:br>
              <a:rPr lang="it-IT" sz="1400" b="1" dirty="0">
                <a:solidFill>
                  <a:schemeClr val="bg1"/>
                </a:solidFill>
              </a:rPr>
            </a:br>
            <a:r>
              <a:rPr lang="it-IT" sz="1400" b="1" i="1" dirty="0">
                <a:solidFill>
                  <a:schemeClr val="bg1"/>
                </a:solidFill>
              </a:rPr>
              <a:t>Prof. Arch. Giuseppe A. Centauro </a:t>
            </a:r>
            <a:br>
              <a:rPr lang="it-IT" sz="1400" b="1" i="1" dirty="0">
                <a:solidFill>
                  <a:schemeClr val="bg1"/>
                </a:solidFill>
              </a:rPr>
            </a:br>
            <a:r>
              <a:rPr lang="it-IT" sz="1400" b="1" i="1" dirty="0">
                <a:solidFill>
                  <a:schemeClr val="bg1"/>
                </a:solidFill>
              </a:rPr>
              <a:t>B020374 </a:t>
            </a:r>
            <a:r>
              <a:rPr lang="it-IT" sz="1400" b="1" dirty="0">
                <a:solidFill>
                  <a:schemeClr val="bg1"/>
                </a:solidFill>
              </a:rPr>
              <a:t>RESTAURO – A.A. 2019/ 2020</a:t>
            </a:r>
            <a:endParaRPr lang="it-IT" sz="1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281FA94F-576F-47E0-9B3A-F0B347F93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563" y="1550988"/>
            <a:ext cx="9124950" cy="5334000"/>
          </a:xfrm>
          <a:prstGeom prst="rect">
            <a:avLst/>
          </a:prstGeom>
          <a:noFill/>
          <a:extLst>
            <a:ext uri="{909E8E84-426E-40DD-AFC4-6F175D3DCCD1}">
              <a14:hiddenFill xmlns:a14="http://schemas.microsoft.com/office/drawing/2010/main">
                <a:solidFill>
                  <a:srgbClr val="FFFFFF"/>
                </a:solidFill>
              </a14:hiddenFill>
            </a:ext>
          </a:extLst>
        </p:spPr>
      </p:pic>
      <p:sp>
        <p:nvSpPr>
          <p:cNvPr id="29699" name="Text Box 3">
            <a:extLst>
              <a:ext uri="{FF2B5EF4-FFF2-40B4-BE49-F238E27FC236}">
                <a16:creationId xmlns:a16="http://schemas.microsoft.com/office/drawing/2014/main" id="{8D98BCCC-1506-4412-8F13-CA38BD80A49B}"/>
              </a:ext>
            </a:extLst>
          </p:cNvPr>
          <p:cNvSpPr txBox="1">
            <a:spLocks noChangeArrowheads="1"/>
          </p:cNvSpPr>
          <p:nvPr/>
        </p:nvSpPr>
        <p:spPr bwMode="auto">
          <a:xfrm>
            <a:off x="152400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b="1">
                <a:solidFill>
                  <a:srgbClr val="990000"/>
                </a:solidFill>
                <a:effectLst>
                  <a:outerShdw blurRad="38100" dist="38100" dir="2700000" algn="tl">
                    <a:srgbClr val="C0C0C0"/>
                  </a:outerShdw>
                </a:effectLst>
              </a:rPr>
              <a:t>La Seconda Guerra Mondiale mette seriamente in crisi l’industria, soprattutto quella tessile, pur alimentandola con le commesse belliche.</a:t>
            </a:r>
            <a:r>
              <a:rPr lang="it-IT" altLang="it-IT">
                <a:solidFill>
                  <a:srgbClr val="990000"/>
                </a:solidFill>
              </a:rPr>
              <a:t> </a:t>
            </a:r>
          </a:p>
        </p:txBody>
      </p:sp>
      <p:sp>
        <p:nvSpPr>
          <p:cNvPr id="29700" name="Text Box 4">
            <a:extLst>
              <a:ext uri="{FF2B5EF4-FFF2-40B4-BE49-F238E27FC236}">
                <a16:creationId xmlns:a16="http://schemas.microsoft.com/office/drawing/2014/main" id="{BF0882DF-9A54-436A-B562-9742B23B951C}"/>
              </a:ext>
            </a:extLst>
          </p:cNvPr>
          <p:cNvSpPr txBox="1">
            <a:spLocks noChangeArrowheads="1"/>
          </p:cNvSpPr>
          <p:nvPr/>
        </p:nvSpPr>
        <p:spPr bwMode="auto">
          <a:xfrm>
            <a:off x="5519739" y="1989138"/>
            <a:ext cx="511333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b="1">
                <a:solidFill>
                  <a:srgbClr val="990000"/>
                </a:solidFill>
                <a:effectLst>
                  <a:outerShdw blurRad="38100" dist="38100" dir="2700000" algn="tl">
                    <a:srgbClr val="C0C0C0"/>
                  </a:outerShdw>
                </a:effectLst>
              </a:rPr>
              <a:t>Nel 1944 Prato è già una città industriale ma ancora in stretto contatto con la campagna. Il centro rappresenta il fulcro delle attività industriali e artigianali, ma nonostante l’industrializzazione ormai ampiamente diffusa, la città murata non ha perso i suoi connotati storici.</a:t>
            </a:r>
          </a:p>
          <a:p>
            <a:pPr algn="just">
              <a:spcBef>
                <a:spcPct val="50000"/>
              </a:spcBef>
            </a:pPr>
            <a:r>
              <a:rPr lang="it-IT" altLang="it-IT" b="1">
                <a:solidFill>
                  <a:srgbClr val="990000"/>
                </a:solidFill>
                <a:effectLst>
                  <a:outerShdw blurRad="38100" dist="38100" dir="2700000" algn="tl">
                    <a:srgbClr val="C0C0C0"/>
                  </a:outerShdw>
                </a:effectLst>
              </a:rPr>
              <a:t>Lo sviluppo urbanistico è legato a quello industriale: si va oltre via Bologna e via Pistoiese, consolidate direttrici di espansione. </a:t>
            </a:r>
          </a:p>
          <a:p>
            <a:pPr algn="just">
              <a:spcBef>
                <a:spcPct val="50000"/>
              </a:spcBef>
            </a:pPr>
            <a:r>
              <a:rPr lang="it-IT" altLang="it-IT" b="1">
                <a:solidFill>
                  <a:srgbClr val="990000"/>
                </a:solidFill>
                <a:effectLst>
                  <a:outerShdw blurRad="38100" dist="38100" dir="2700000" algn="tl">
                    <a:srgbClr val="C0C0C0"/>
                  </a:outerShdw>
                </a:effectLst>
              </a:rPr>
              <a:t>Fattore comune a tutti i nuovi interventi è ancora una volta il tracciato delle gore: anche se il processo di elettrificazione è ormai avviato, il sistema idrico è ancora matrice per gli insediamenti edilizi. </a:t>
            </a:r>
          </a:p>
        </p:txBody>
      </p:sp>
      <p:pic>
        <p:nvPicPr>
          <p:cNvPr id="29701" name="Picture 5">
            <a:extLst>
              <a:ext uri="{FF2B5EF4-FFF2-40B4-BE49-F238E27FC236}">
                <a16:creationId xmlns:a16="http://schemas.microsoft.com/office/drawing/2014/main" id="{BA44741E-1E63-44B6-BEBC-1B9228BB0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4" y="2492375"/>
            <a:ext cx="3952875" cy="3983038"/>
          </a:xfrm>
          <a:prstGeom prst="rect">
            <a:avLst/>
          </a:prstGeom>
          <a:noFill/>
          <a:extLst>
            <a:ext uri="{909E8E84-426E-40DD-AFC4-6F175D3DCCD1}">
              <a14:hiddenFill xmlns:a14="http://schemas.microsoft.com/office/drawing/2010/main">
                <a:solidFill>
                  <a:srgbClr val="FFFFFF"/>
                </a:solidFill>
              </a14:hiddenFill>
            </a:ext>
          </a:extLst>
        </p:spPr>
      </p:pic>
      <p:sp>
        <p:nvSpPr>
          <p:cNvPr id="29702" name="Text Box 6">
            <a:extLst>
              <a:ext uri="{FF2B5EF4-FFF2-40B4-BE49-F238E27FC236}">
                <a16:creationId xmlns:a16="http://schemas.microsoft.com/office/drawing/2014/main" id="{C36FD88E-A320-49AC-AF78-7BEF4EE13BF4}"/>
              </a:ext>
            </a:extLst>
          </p:cNvPr>
          <p:cNvSpPr txBox="1">
            <a:spLocks noChangeArrowheads="1"/>
          </p:cNvSpPr>
          <p:nvPr/>
        </p:nvSpPr>
        <p:spPr bwMode="auto">
          <a:xfrm>
            <a:off x="1524000" y="54927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rgbClr val="990000"/>
                </a:solidFill>
              </a:rPr>
              <a:t>1943: l’occupazione tedesca di Prato apre un periodo assai negativo, che vede la chiusura di oltre il 35% degli stabilimenti.</a:t>
            </a:r>
          </a:p>
        </p:txBody>
      </p:sp>
      <p:sp>
        <p:nvSpPr>
          <p:cNvPr id="29703" name="Text Box 7">
            <a:extLst>
              <a:ext uri="{FF2B5EF4-FFF2-40B4-BE49-F238E27FC236}">
                <a16:creationId xmlns:a16="http://schemas.microsoft.com/office/drawing/2014/main" id="{21EC8B02-7474-4FFD-9919-59ECC6440D93}"/>
              </a:ext>
            </a:extLst>
          </p:cNvPr>
          <p:cNvSpPr txBox="1">
            <a:spLocks noChangeArrowheads="1"/>
          </p:cNvSpPr>
          <p:nvPr/>
        </p:nvSpPr>
        <p:spPr bwMode="auto">
          <a:xfrm>
            <a:off x="1524000" y="1131888"/>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rgbClr val="990000"/>
                </a:solidFill>
              </a:rPr>
              <a:t>L’industria pratese riesce tuttavia a sopravvivere e inizia una fase febbrile di ricostruzione che nel 1946 può dirsi terminata.</a:t>
            </a:r>
          </a:p>
        </p:txBody>
      </p:sp>
      <p:sp>
        <p:nvSpPr>
          <p:cNvPr id="29704" name="Text Box 8">
            <a:extLst>
              <a:ext uri="{FF2B5EF4-FFF2-40B4-BE49-F238E27FC236}">
                <a16:creationId xmlns:a16="http://schemas.microsoft.com/office/drawing/2014/main" id="{E2580D8D-8135-4AE2-ADEE-0A62AA15BF55}"/>
              </a:ext>
            </a:extLst>
          </p:cNvPr>
          <p:cNvSpPr txBox="1">
            <a:spLocks noChangeArrowheads="1"/>
          </p:cNvSpPr>
          <p:nvPr/>
        </p:nvSpPr>
        <p:spPr bwMode="auto">
          <a:xfrm>
            <a:off x="1487488" y="1635125"/>
            <a:ext cx="8820151"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a:solidFill>
                  <a:srgbClr val="990000"/>
                </a:solidFill>
              </a:rPr>
              <a:t>Si apre una nuova fase di espansione economica caratterizzata dalla rincomparsa della figura dell’</a:t>
            </a:r>
            <a:r>
              <a:rPr lang="it-IT" altLang="it-IT" i="1">
                <a:solidFill>
                  <a:srgbClr val="990000"/>
                </a:solidFill>
              </a:rPr>
              <a:t>impannatore</a:t>
            </a:r>
            <a:r>
              <a:rPr lang="it-IT" altLang="it-IT">
                <a:solidFill>
                  <a:srgbClr val="990000"/>
                </a:solidFill>
              </a:rPr>
              <a:t>. </a:t>
            </a:r>
            <a:endParaRPr lang="it-IT" altLang="it-IT"/>
          </a:p>
        </p:txBody>
      </p:sp>
      <p:sp>
        <p:nvSpPr>
          <p:cNvPr id="9" name="CasellaDiTesto 8">
            <a:extLst>
              <a:ext uri="{FF2B5EF4-FFF2-40B4-BE49-F238E27FC236}">
                <a16:creationId xmlns:a16="http://schemas.microsoft.com/office/drawing/2014/main" id="{724521C2-9F32-4E54-ABA9-3C6F0B2EE421}"/>
              </a:ext>
            </a:extLst>
          </p:cNvPr>
          <p:cNvSpPr txBox="1"/>
          <p:nvPr/>
        </p:nvSpPr>
        <p:spPr>
          <a:xfrm rot="16200000">
            <a:off x="-1893500" y="3290500"/>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anim calcmode="lin" valueType="num">
                                      <p:cBhvr>
                                        <p:cTn id="8" dur="2000" fill="hold"/>
                                        <p:tgtEl>
                                          <p:spTgt spid="29698"/>
                                        </p:tgtEl>
                                        <p:attrNameLst>
                                          <p:attrName>ppt_x</p:attrName>
                                        </p:attrNameLst>
                                      </p:cBhvr>
                                      <p:tavLst>
                                        <p:tav tm="0">
                                          <p:val>
                                            <p:strVal val="#ppt_x"/>
                                          </p:val>
                                        </p:tav>
                                        <p:tav tm="100000">
                                          <p:val>
                                            <p:strVal val="#ppt_x"/>
                                          </p:val>
                                        </p:tav>
                                      </p:tavLst>
                                    </p:anim>
                                    <p:anim calcmode="lin" valueType="num">
                                      <p:cBhvr>
                                        <p:cTn id="9" dur="2000" fill="hold"/>
                                        <p:tgtEl>
                                          <p:spTgt spid="2969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fade">
                                      <p:cBhvr>
                                        <p:cTn id="12" dur="2000"/>
                                        <p:tgtEl>
                                          <p:spTgt spid="29699"/>
                                        </p:tgtEl>
                                      </p:cBhvr>
                                    </p:animEffect>
                                    <p:anim calcmode="lin" valueType="num">
                                      <p:cBhvr>
                                        <p:cTn id="13" dur="2000" fill="hold"/>
                                        <p:tgtEl>
                                          <p:spTgt spid="29699"/>
                                        </p:tgtEl>
                                        <p:attrNameLst>
                                          <p:attrName>ppt_x</p:attrName>
                                        </p:attrNameLst>
                                      </p:cBhvr>
                                      <p:tavLst>
                                        <p:tav tm="0">
                                          <p:val>
                                            <p:strVal val="#ppt_x"/>
                                          </p:val>
                                        </p:tav>
                                        <p:tav tm="100000">
                                          <p:val>
                                            <p:strVal val="#ppt_x"/>
                                          </p:val>
                                        </p:tav>
                                      </p:tavLst>
                                    </p:anim>
                                    <p:anim calcmode="lin" valueType="num">
                                      <p:cBhvr>
                                        <p:cTn id="14" dur="2000" fill="hold"/>
                                        <p:tgtEl>
                                          <p:spTgt spid="29699"/>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29702"/>
                                        </p:tgtEl>
                                        <p:attrNameLst>
                                          <p:attrName>style.visibility</p:attrName>
                                        </p:attrNameLst>
                                      </p:cBhvr>
                                      <p:to>
                                        <p:strVal val="visible"/>
                                      </p:to>
                                    </p:set>
                                    <p:animEffect transition="in" filter="wipe(up)">
                                      <p:cBhvr>
                                        <p:cTn id="18" dur="2000"/>
                                        <p:tgtEl>
                                          <p:spTgt spid="29702"/>
                                        </p:tgtEl>
                                      </p:cBhvr>
                                    </p:animEffect>
                                  </p:childTnLst>
                                </p:cTn>
                              </p:par>
                            </p:childTnLst>
                          </p:cTn>
                        </p:par>
                        <p:par>
                          <p:cTn id="19" fill="hold" nodeType="afterGroup">
                            <p:stCondLst>
                              <p:cond delay="4000"/>
                            </p:stCondLst>
                            <p:childTnLst>
                              <p:par>
                                <p:cTn id="20" presetID="22" presetClass="entr" presetSubtype="1" fill="hold" grpId="0" nodeType="afterEffect">
                                  <p:stCondLst>
                                    <p:cond delay="0"/>
                                  </p:stCondLst>
                                  <p:childTnLst>
                                    <p:set>
                                      <p:cBhvr>
                                        <p:cTn id="21" dur="1" fill="hold">
                                          <p:stCondLst>
                                            <p:cond delay="0"/>
                                          </p:stCondLst>
                                        </p:cTn>
                                        <p:tgtEl>
                                          <p:spTgt spid="29703"/>
                                        </p:tgtEl>
                                        <p:attrNameLst>
                                          <p:attrName>style.visibility</p:attrName>
                                        </p:attrNameLst>
                                      </p:cBhvr>
                                      <p:to>
                                        <p:strVal val="visible"/>
                                      </p:to>
                                    </p:set>
                                    <p:animEffect transition="in" filter="wipe(up)">
                                      <p:cBhvr>
                                        <p:cTn id="22" dur="2000"/>
                                        <p:tgtEl>
                                          <p:spTgt spid="29703"/>
                                        </p:tgtEl>
                                      </p:cBhvr>
                                    </p:animEffect>
                                  </p:childTnLst>
                                </p:cTn>
                              </p:par>
                            </p:childTnLst>
                          </p:cTn>
                        </p:par>
                        <p:par>
                          <p:cTn id="23" fill="hold" nodeType="afterGroup">
                            <p:stCondLst>
                              <p:cond delay="6000"/>
                            </p:stCondLst>
                            <p:childTnLst>
                              <p:par>
                                <p:cTn id="24" presetID="22" presetClass="entr" presetSubtype="1" fill="hold" grpId="0" nodeType="afterEffect">
                                  <p:stCondLst>
                                    <p:cond delay="0"/>
                                  </p:stCondLst>
                                  <p:childTnLst>
                                    <p:set>
                                      <p:cBhvr>
                                        <p:cTn id="25" dur="1" fill="hold">
                                          <p:stCondLst>
                                            <p:cond delay="0"/>
                                          </p:stCondLst>
                                        </p:cTn>
                                        <p:tgtEl>
                                          <p:spTgt spid="29704"/>
                                        </p:tgtEl>
                                        <p:attrNameLst>
                                          <p:attrName>style.visibility</p:attrName>
                                        </p:attrNameLst>
                                      </p:cBhvr>
                                      <p:to>
                                        <p:strVal val="visible"/>
                                      </p:to>
                                    </p:set>
                                    <p:animEffect transition="in" filter="wipe(up)">
                                      <p:cBhvr>
                                        <p:cTn id="26" dur="2000"/>
                                        <p:tgtEl>
                                          <p:spTgt spid="2970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nodeType="clickEffect">
                                  <p:stCondLst>
                                    <p:cond delay="0"/>
                                  </p:stCondLst>
                                  <p:childTnLst>
                                    <p:animEffect transition="out" filter="fade">
                                      <p:cBhvr>
                                        <p:cTn id="30" dur="2000"/>
                                        <p:tgtEl>
                                          <p:spTgt spid="29698"/>
                                        </p:tgtEl>
                                      </p:cBhvr>
                                    </p:animEffect>
                                    <p:set>
                                      <p:cBhvr>
                                        <p:cTn id="31" dur="1" fill="hold">
                                          <p:stCondLst>
                                            <p:cond delay="1999"/>
                                          </p:stCondLst>
                                        </p:cTn>
                                        <p:tgtEl>
                                          <p:spTgt spid="29698"/>
                                        </p:tgtEl>
                                        <p:attrNameLst>
                                          <p:attrName>style.visibility</p:attrName>
                                        </p:attrNameLst>
                                      </p:cBhvr>
                                      <p:to>
                                        <p:strVal val="hidden"/>
                                      </p:to>
                                    </p:set>
                                  </p:childTnLst>
                                </p:cTn>
                              </p:par>
                              <p:par>
                                <p:cTn id="32" presetID="53" presetClass="entr" presetSubtype="0" fill="hold" nodeType="withEffect">
                                  <p:stCondLst>
                                    <p:cond delay="0"/>
                                  </p:stCondLst>
                                  <p:childTnLst>
                                    <p:set>
                                      <p:cBhvr>
                                        <p:cTn id="33" dur="1" fill="hold">
                                          <p:stCondLst>
                                            <p:cond delay="0"/>
                                          </p:stCondLst>
                                        </p:cTn>
                                        <p:tgtEl>
                                          <p:spTgt spid="29701"/>
                                        </p:tgtEl>
                                        <p:attrNameLst>
                                          <p:attrName>style.visibility</p:attrName>
                                        </p:attrNameLst>
                                      </p:cBhvr>
                                      <p:to>
                                        <p:strVal val="visible"/>
                                      </p:to>
                                    </p:set>
                                    <p:anim calcmode="lin" valueType="num">
                                      <p:cBhvr>
                                        <p:cTn id="34" dur="2000" fill="hold"/>
                                        <p:tgtEl>
                                          <p:spTgt spid="29701"/>
                                        </p:tgtEl>
                                        <p:attrNameLst>
                                          <p:attrName>ppt_w</p:attrName>
                                        </p:attrNameLst>
                                      </p:cBhvr>
                                      <p:tavLst>
                                        <p:tav tm="0">
                                          <p:val>
                                            <p:fltVal val="0"/>
                                          </p:val>
                                        </p:tav>
                                        <p:tav tm="100000">
                                          <p:val>
                                            <p:strVal val="#ppt_w"/>
                                          </p:val>
                                        </p:tav>
                                      </p:tavLst>
                                    </p:anim>
                                    <p:anim calcmode="lin" valueType="num">
                                      <p:cBhvr>
                                        <p:cTn id="35" dur="2000" fill="hold"/>
                                        <p:tgtEl>
                                          <p:spTgt spid="29701"/>
                                        </p:tgtEl>
                                        <p:attrNameLst>
                                          <p:attrName>ppt_h</p:attrName>
                                        </p:attrNameLst>
                                      </p:cBhvr>
                                      <p:tavLst>
                                        <p:tav tm="0">
                                          <p:val>
                                            <p:fltVal val="0"/>
                                          </p:val>
                                        </p:tav>
                                        <p:tav tm="100000">
                                          <p:val>
                                            <p:strVal val="#ppt_h"/>
                                          </p:val>
                                        </p:tav>
                                      </p:tavLst>
                                    </p:anim>
                                    <p:animEffect transition="in" filter="fade">
                                      <p:cBhvr>
                                        <p:cTn id="36" dur="2000"/>
                                        <p:tgtEl>
                                          <p:spTgt spid="29701"/>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29700"/>
                                        </p:tgtEl>
                                        <p:attrNameLst>
                                          <p:attrName>style.visibility</p:attrName>
                                        </p:attrNameLst>
                                      </p:cBhvr>
                                      <p:to>
                                        <p:strVal val="visible"/>
                                      </p:to>
                                    </p:set>
                                    <p:anim calcmode="lin" valueType="num">
                                      <p:cBhvr>
                                        <p:cTn id="39" dur="2000" fill="hold"/>
                                        <p:tgtEl>
                                          <p:spTgt spid="29700"/>
                                        </p:tgtEl>
                                        <p:attrNameLst>
                                          <p:attrName>ppt_w</p:attrName>
                                        </p:attrNameLst>
                                      </p:cBhvr>
                                      <p:tavLst>
                                        <p:tav tm="0">
                                          <p:val>
                                            <p:fltVal val="0"/>
                                          </p:val>
                                        </p:tav>
                                        <p:tav tm="100000">
                                          <p:val>
                                            <p:strVal val="#ppt_w"/>
                                          </p:val>
                                        </p:tav>
                                      </p:tavLst>
                                    </p:anim>
                                    <p:anim calcmode="lin" valueType="num">
                                      <p:cBhvr>
                                        <p:cTn id="40" dur="2000" fill="hold"/>
                                        <p:tgtEl>
                                          <p:spTgt spid="29700"/>
                                        </p:tgtEl>
                                        <p:attrNameLst>
                                          <p:attrName>ppt_h</p:attrName>
                                        </p:attrNameLst>
                                      </p:cBhvr>
                                      <p:tavLst>
                                        <p:tav tm="0">
                                          <p:val>
                                            <p:fltVal val="0"/>
                                          </p:val>
                                        </p:tav>
                                        <p:tav tm="100000">
                                          <p:val>
                                            <p:strVal val="#ppt_h"/>
                                          </p:val>
                                        </p:tav>
                                      </p:tavLst>
                                    </p:anim>
                                    <p:animEffect transition="in" filter="fade">
                                      <p:cBhvr>
                                        <p:cTn id="41" dur="2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P spid="29702" grpId="0"/>
      <p:bldP spid="29703" grpId="0"/>
      <p:bldP spid="297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FE068141-0609-45FE-96D8-5BB6B4202AE8}"/>
              </a:ext>
            </a:extLst>
          </p:cNvPr>
          <p:cNvSpPr txBox="1">
            <a:spLocks noChangeArrowheads="1"/>
          </p:cNvSpPr>
          <p:nvPr/>
        </p:nvSpPr>
        <p:spPr bwMode="auto">
          <a:xfrm>
            <a:off x="1774826" y="260350"/>
            <a:ext cx="8569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a:solidFill>
                  <a:srgbClr val="990000"/>
                </a:solidFill>
                <a:effectLst>
                  <a:outerShdw blurRad="38100" dist="38100" dir="2700000" algn="tl">
                    <a:srgbClr val="C0C0C0"/>
                  </a:outerShdw>
                </a:effectLst>
              </a:rPr>
              <a:t>ALLA BASE DELLA CATALOGAZIONE LO STUDIO DELLE PUBBLICAZIONI E RICERCHE SULLE FABBRICHE PRATESI DISMESSE</a:t>
            </a:r>
          </a:p>
        </p:txBody>
      </p:sp>
      <p:pic>
        <p:nvPicPr>
          <p:cNvPr id="3077" name="Picture 5">
            <a:extLst>
              <a:ext uri="{FF2B5EF4-FFF2-40B4-BE49-F238E27FC236}">
                <a16:creationId xmlns:a16="http://schemas.microsoft.com/office/drawing/2014/main" id="{0BD9D39B-F003-453F-BC57-F2655BD57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14" y="2933701"/>
            <a:ext cx="4459287" cy="3159125"/>
          </a:xfrm>
          <a:prstGeom prst="rect">
            <a:avLst/>
          </a:prstGeom>
          <a:noFill/>
          <a:effectLst>
            <a:outerShdw dist="35921" dir="2700000" algn="ctr" rotWithShape="0">
              <a:srgbClr val="990000">
                <a:alpha val="50000"/>
              </a:srgbClr>
            </a:outerShdw>
          </a:effectLst>
          <a:extLst>
            <a:ext uri="{909E8E84-426E-40DD-AFC4-6F175D3DCCD1}">
              <a14:hiddenFill xmlns:a14="http://schemas.microsoft.com/office/drawing/2010/main">
                <a:solidFill>
                  <a:srgbClr val="FFFFFF"/>
                </a:solidFill>
              </a14:hiddenFill>
            </a:ext>
          </a:extLst>
        </p:spPr>
      </p:pic>
      <p:sp>
        <p:nvSpPr>
          <p:cNvPr id="3078" name="Oval 6">
            <a:extLst>
              <a:ext uri="{FF2B5EF4-FFF2-40B4-BE49-F238E27FC236}">
                <a16:creationId xmlns:a16="http://schemas.microsoft.com/office/drawing/2014/main" id="{0913D0CA-8E9D-4D1E-B408-CB2E5005A2E8}"/>
              </a:ext>
            </a:extLst>
          </p:cNvPr>
          <p:cNvSpPr>
            <a:spLocks noChangeArrowheads="1"/>
          </p:cNvSpPr>
          <p:nvPr/>
        </p:nvSpPr>
        <p:spPr bwMode="auto">
          <a:xfrm>
            <a:off x="3648076" y="4437063"/>
            <a:ext cx="576263" cy="576262"/>
          </a:xfrm>
          <a:prstGeom prst="ellipse">
            <a:avLst/>
          </a:prstGeom>
          <a:noFill/>
          <a:ln w="317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79" name="Text Box 7">
            <a:extLst>
              <a:ext uri="{FF2B5EF4-FFF2-40B4-BE49-F238E27FC236}">
                <a16:creationId xmlns:a16="http://schemas.microsoft.com/office/drawing/2014/main" id="{B78CF55E-6413-4186-A5C8-D2C6687594A6}"/>
              </a:ext>
            </a:extLst>
          </p:cNvPr>
          <p:cNvSpPr txBox="1">
            <a:spLocks noChangeArrowheads="1"/>
          </p:cNvSpPr>
          <p:nvPr/>
        </p:nvSpPr>
        <p:spPr bwMode="auto">
          <a:xfrm>
            <a:off x="1774826" y="2205038"/>
            <a:ext cx="7993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it-IT" altLang="it-IT" sz="1600">
                <a:solidFill>
                  <a:srgbClr val="990000"/>
                </a:solidFill>
              </a:rPr>
              <a:t> 1984-1985  Vengono svolte le ricerche per la pubblicazione </a:t>
            </a:r>
            <a:r>
              <a:rPr lang="it-IT" altLang="it-IT">
                <a:solidFill>
                  <a:srgbClr val="990000"/>
                </a:solidFill>
              </a:rPr>
              <a:t>La città Abbandonata</a:t>
            </a:r>
          </a:p>
        </p:txBody>
      </p:sp>
      <p:sp>
        <p:nvSpPr>
          <p:cNvPr id="3081" name="Text Box 9">
            <a:extLst>
              <a:ext uri="{FF2B5EF4-FFF2-40B4-BE49-F238E27FC236}">
                <a16:creationId xmlns:a16="http://schemas.microsoft.com/office/drawing/2014/main" id="{C2082344-384E-4B4A-A610-6CFEFCF26519}"/>
              </a:ext>
            </a:extLst>
          </p:cNvPr>
          <p:cNvSpPr txBox="1">
            <a:spLocks noChangeArrowheads="1"/>
          </p:cNvSpPr>
          <p:nvPr/>
        </p:nvSpPr>
        <p:spPr bwMode="auto">
          <a:xfrm>
            <a:off x="1774826" y="1412875"/>
            <a:ext cx="8353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it-IT" altLang="it-IT" sz="1600">
                <a:solidFill>
                  <a:srgbClr val="990000"/>
                </a:solidFill>
              </a:rPr>
              <a:t> 1980-1982  Vengono selezionati e raccolti i dati per la pubblicazione Reperti Industriali</a:t>
            </a:r>
          </a:p>
        </p:txBody>
      </p:sp>
      <p:sp>
        <p:nvSpPr>
          <p:cNvPr id="3082" name="Text Box 10">
            <a:extLst>
              <a:ext uri="{FF2B5EF4-FFF2-40B4-BE49-F238E27FC236}">
                <a16:creationId xmlns:a16="http://schemas.microsoft.com/office/drawing/2014/main" id="{8E4E8685-7F17-48BC-9151-8FE327FD30DA}"/>
              </a:ext>
            </a:extLst>
          </p:cNvPr>
          <p:cNvSpPr txBox="1">
            <a:spLocks noChangeArrowheads="1"/>
          </p:cNvSpPr>
          <p:nvPr/>
        </p:nvSpPr>
        <p:spPr bwMode="auto">
          <a:xfrm>
            <a:off x="1271588" y="981076"/>
            <a:ext cx="6551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lvl="1">
              <a:spcBef>
                <a:spcPct val="50000"/>
              </a:spcBef>
            </a:pPr>
            <a:r>
              <a:rPr lang="it-IT" altLang="it-IT">
                <a:solidFill>
                  <a:srgbClr val="990000"/>
                </a:solidFill>
                <a:effectLst>
                  <a:outerShdw blurRad="38100" dist="38100" dir="2700000" algn="tl">
                    <a:srgbClr val="C0C0C0"/>
                  </a:outerShdw>
                </a:effectLst>
              </a:rPr>
              <a:t>Gli anni ’80 e la coscienza del patrimonio industriale</a:t>
            </a:r>
            <a:endParaRPr lang="it-IT" altLang="it-IT">
              <a:effectLst>
                <a:outerShdw blurRad="38100" dist="38100" dir="2700000" algn="tl">
                  <a:srgbClr val="C0C0C0"/>
                </a:outerShdw>
              </a:effectLst>
            </a:endParaRPr>
          </a:p>
        </p:txBody>
      </p:sp>
      <p:sp>
        <p:nvSpPr>
          <p:cNvPr id="3083" name="Text Box 11">
            <a:extLst>
              <a:ext uri="{FF2B5EF4-FFF2-40B4-BE49-F238E27FC236}">
                <a16:creationId xmlns:a16="http://schemas.microsoft.com/office/drawing/2014/main" id="{9ADF4640-9DA1-442F-AD18-911515DB99A0}"/>
              </a:ext>
            </a:extLst>
          </p:cNvPr>
          <p:cNvSpPr txBox="1">
            <a:spLocks noChangeArrowheads="1"/>
          </p:cNvSpPr>
          <p:nvPr/>
        </p:nvSpPr>
        <p:spPr bwMode="auto">
          <a:xfrm>
            <a:off x="1847851" y="1989138"/>
            <a:ext cx="8424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ltLang="it-IT"/>
          </a:p>
        </p:txBody>
      </p:sp>
      <p:sp>
        <p:nvSpPr>
          <p:cNvPr id="3085" name="Text Box 13">
            <a:extLst>
              <a:ext uri="{FF2B5EF4-FFF2-40B4-BE49-F238E27FC236}">
                <a16:creationId xmlns:a16="http://schemas.microsoft.com/office/drawing/2014/main" id="{E461956D-D51F-496E-BF12-5F190ED7BFF1}"/>
              </a:ext>
            </a:extLst>
          </p:cNvPr>
          <p:cNvSpPr txBox="1">
            <a:spLocks noChangeArrowheads="1"/>
          </p:cNvSpPr>
          <p:nvPr/>
        </p:nvSpPr>
        <p:spPr bwMode="auto">
          <a:xfrm>
            <a:off x="1774826" y="1989138"/>
            <a:ext cx="8137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ltLang="it-IT"/>
          </a:p>
        </p:txBody>
      </p:sp>
      <p:sp>
        <p:nvSpPr>
          <p:cNvPr id="3087" name="Text Box 15">
            <a:extLst>
              <a:ext uri="{FF2B5EF4-FFF2-40B4-BE49-F238E27FC236}">
                <a16:creationId xmlns:a16="http://schemas.microsoft.com/office/drawing/2014/main" id="{1BC13009-D2A1-43BF-8B08-B2330CC1577E}"/>
              </a:ext>
            </a:extLst>
          </p:cNvPr>
          <p:cNvSpPr txBox="1">
            <a:spLocks noChangeArrowheads="1"/>
          </p:cNvSpPr>
          <p:nvPr/>
        </p:nvSpPr>
        <p:spPr bwMode="auto">
          <a:xfrm>
            <a:off x="1847850" y="1989138"/>
            <a:ext cx="7920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ltLang="it-IT"/>
          </a:p>
        </p:txBody>
      </p:sp>
      <p:sp>
        <p:nvSpPr>
          <p:cNvPr id="3088" name="Text Box 16">
            <a:extLst>
              <a:ext uri="{FF2B5EF4-FFF2-40B4-BE49-F238E27FC236}">
                <a16:creationId xmlns:a16="http://schemas.microsoft.com/office/drawing/2014/main" id="{F93BA4A0-AA11-47F7-90EC-10A3FDB9B567}"/>
              </a:ext>
            </a:extLst>
          </p:cNvPr>
          <p:cNvSpPr txBox="1">
            <a:spLocks noChangeArrowheads="1"/>
          </p:cNvSpPr>
          <p:nvPr/>
        </p:nvSpPr>
        <p:spPr bwMode="auto">
          <a:xfrm>
            <a:off x="1774826" y="1700214"/>
            <a:ext cx="79930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it-IT" altLang="it-IT" sz="1600">
                <a:solidFill>
                  <a:srgbClr val="990000"/>
                </a:solidFill>
              </a:rPr>
              <a:t> 1983 Viene condotto lo studio per la pubblicazione di Gore e mulini della piana pratese. Territorio e architettura</a:t>
            </a:r>
          </a:p>
        </p:txBody>
      </p:sp>
      <p:sp>
        <p:nvSpPr>
          <p:cNvPr id="3090" name="Text Box 18">
            <a:extLst>
              <a:ext uri="{FF2B5EF4-FFF2-40B4-BE49-F238E27FC236}">
                <a16:creationId xmlns:a16="http://schemas.microsoft.com/office/drawing/2014/main" id="{E1CD25D6-8167-477F-A416-EBF032D414BE}"/>
              </a:ext>
            </a:extLst>
          </p:cNvPr>
          <p:cNvSpPr txBox="1">
            <a:spLocks noChangeArrowheads="1"/>
          </p:cNvSpPr>
          <p:nvPr/>
        </p:nvSpPr>
        <p:spPr bwMode="auto">
          <a:xfrm>
            <a:off x="6672264" y="3073400"/>
            <a:ext cx="367188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700">
                <a:solidFill>
                  <a:srgbClr val="990000"/>
                </a:solidFill>
              </a:rPr>
              <a:t>Documentazione fotografica sulla archeologia industriale di Prato che testimonia la cultura del lavoro i suoi mezzi meccanici e manufatti architettonici. Attraverso la raccolta di immagini si cerca di sensibilizzare e di valorizzare gli antichi opifici che hanno contribuito allo sviluppo sociale, economico e urbano della città.</a:t>
            </a:r>
          </a:p>
          <a:p>
            <a:pPr>
              <a:spcBef>
                <a:spcPct val="50000"/>
              </a:spcBef>
            </a:pPr>
            <a:endParaRPr lang="it-IT" altLang="it-IT"/>
          </a:p>
        </p:txBody>
      </p:sp>
      <p:sp>
        <p:nvSpPr>
          <p:cNvPr id="3091" name="Text Box 19">
            <a:extLst>
              <a:ext uri="{FF2B5EF4-FFF2-40B4-BE49-F238E27FC236}">
                <a16:creationId xmlns:a16="http://schemas.microsoft.com/office/drawing/2014/main" id="{2AC5D367-5C19-4460-93F1-4DE7A30EB144}"/>
              </a:ext>
            </a:extLst>
          </p:cNvPr>
          <p:cNvSpPr txBox="1">
            <a:spLocks noChangeArrowheads="1"/>
          </p:cNvSpPr>
          <p:nvPr/>
        </p:nvSpPr>
        <p:spPr bwMode="auto">
          <a:xfrm>
            <a:off x="6203951" y="2420938"/>
            <a:ext cx="4500563"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700">
                <a:solidFill>
                  <a:srgbClr val="990000"/>
                </a:solidFill>
              </a:rPr>
              <a:t>Agli inizi del ‘900 l'impianto territoriale si presentava con  l'abitato addensato entro la città murata e a questa si contrapponeva una vasta pianura segnata da una trama di gore alla  base della vita produttiva. Su questo sistema naturale si  impianta un edilizia minore mulini, gualchiere e case coloniche,  luoghi urbani dove si fonda l'organizzazione sociale, artigianale e produttiva dell'uomo. </a:t>
            </a:r>
          </a:p>
          <a:p>
            <a:r>
              <a:rPr lang="it-IT" altLang="it-IT" sz="1700">
                <a:solidFill>
                  <a:srgbClr val="990000"/>
                </a:solidFill>
              </a:rPr>
              <a:t>Oggi questa maglia sottile di elementi naturali e di sedimenti urbani è irriconoscibile, ciò che rimane e decontestualizzato  all'interno di un  espansione urbana che ha caratterizzato  tutto il dopo guerra.</a:t>
            </a:r>
          </a:p>
        </p:txBody>
      </p:sp>
      <p:sp>
        <p:nvSpPr>
          <p:cNvPr id="3092" name="Text Box 20">
            <a:extLst>
              <a:ext uri="{FF2B5EF4-FFF2-40B4-BE49-F238E27FC236}">
                <a16:creationId xmlns:a16="http://schemas.microsoft.com/office/drawing/2014/main" id="{BF37ACA7-D148-45D0-98A9-DAC85A980667}"/>
              </a:ext>
            </a:extLst>
          </p:cNvPr>
          <p:cNvSpPr txBox="1">
            <a:spLocks noChangeArrowheads="1"/>
          </p:cNvSpPr>
          <p:nvPr/>
        </p:nvSpPr>
        <p:spPr bwMode="auto">
          <a:xfrm>
            <a:off x="1631950" y="981075"/>
            <a:ext cx="388778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a:solidFill>
                  <a:srgbClr val="990000"/>
                </a:solidFill>
              </a:rPr>
              <a:t>Le grandi aree industriali hanno connotato fortemente lo sviluppo urbano e storico della città. Nati come complessi architettonici portanti del tessuto urbano, dove il rapporto tra fabbrica e residenza è di interdipendenza, di questi resta il ricordo della loro particolare forma di “città-fabbrica”. L’espulsione delle attività industriali dall’interno della città pone il problema di riconversione e di ridisegnare una nuova destinazione per questi grandi complessi. </a:t>
            </a:r>
          </a:p>
          <a:p>
            <a:r>
              <a:rPr lang="it-IT" altLang="it-IT" sz="1600">
                <a:solidFill>
                  <a:srgbClr val="990000"/>
                </a:solidFill>
              </a:rPr>
              <a:t>Lo studio evidenzia come negli ultimi anni vengono stravolti i fondamenti insediativi, si banalizza l’immagine della città portando intere zone alla perdita d’identità. Obiettivo comune deve essere quello di integrare nel nuovo tessuto le testimonianze della storia, riconvertendole a nuove funzioni che si integrino con il presente. </a:t>
            </a:r>
          </a:p>
        </p:txBody>
      </p:sp>
      <p:sp>
        <p:nvSpPr>
          <p:cNvPr id="3094" name="Text Box 22">
            <a:extLst>
              <a:ext uri="{FF2B5EF4-FFF2-40B4-BE49-F238E27FC236}">
                <a16:creationId xmlns:a16="http://schemas.microsoft.com/office/drawing/2014/main" id="{1270DF84-870C-4C00-AA1B-F318B1D3CB01}"/>
              </a:ext>
            </a:extLst>
          </p:cNvPr>
          <p:cNvSpPr txBox="1">
            <a:spLocks noChangeArrowheads="1"/>
          </p:cNvSpPr>
          <p:nvPr/>
        </p:nvSpPr>
        <p:spPr bwMode="auto">
          <a:xfrm>
            <a:off x="6311901" y="3068638"/>
            <a:ext cx="3744913" cy="281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a:solidFill>
                  <a:srgbClr val="990000"/>
                </a:solidFill>
              </a:rPr>
              <a:t>La ricerca si basa su uno studio iniziato negli anni ottanta, con l’intento di documentare le testimonianze architettoniche della storia dell’industria di Prato. </a:t>
            </a:r>
          </a:p>
          <a:p>
            <a:r>
              <a:rPr lang="it-IT" altLang="it-IT" sz="1600">
                <a:solidFill>
                  <a:srgbClr val="990000"/>
                </a:solidFill>
              </a:rPr>
              <a:t>Vengono catalogati gli edifici più significativi fra la fine dell’ottocento e la seconda guerra mondiale che per tipologia, dimensioni e collocazione urbanistica rappresentano un simbolo e l’evoluzione produttiva di Prato</a:t>
            </a:r>
            <a:r>
              <a:rPr lang="it-IT" altLang="it-IT"/>
              <a:t> </a:t>
            </a:r>
          </a:p>
        </p:txBody>
      </p:sp>
      <p:pic>
        <p:nvPicPr>
          <p:cNvPr id="3096" name="Picture 24">
            <a:extLst>
              <a:ext uri="{FF2B5EF4-FFF2-40B4-BE49-F238E27FC236}">
                <a16:creationId xmlns:a16="http://schemas.microsoft.com/office/drawing/2014/main" id="{42BC8DB5-BA3C-4BC8-972D-45E1CEAF9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281" r="5069"/>
          <a:stretch>
            <a:fillRect/>
          </a:stretch>
        </p:blipFill>
        <p:spPr bwMode="auto">
          <a:xfrm>
            <a:off x="5735639" y="855664"/>
            <a:ext cx="4968875" cy="5741987"/>
          </a:xfrm>
          <a:prstGeom prst="rect">
            <a:avLst/>
          </a:prstGeom>
          <a:noFill/>
          <a:effectLst>
            <a:outerShdw dist="35921" dir="2700000" algn="ctr" rotWithShape="0">
              <a:schemeClr val="accent2"/>
            </a:outerShdw>
          </a:effectLst>
          <a:extLst>
            <a:ext uri="{909E8E84-426E-40DD-AFC4-6F175D3DCCD1}">
              <a14:hiddenFill xmlns:a14="http://schemas.microsoft.com/office/drawing/2010/main">
                <a:solidFill>
                  <a:srgbClr val="FFFFFF"/>
                </a:solidFill>
              </a14:hiddenFill>
            </a:ext>
          </a:extLst>
        </p:spPr>
      </p:pic>
      <p:sp>
        <p:nvSpPr>
          <p:cNvPr id="17" name="CasellaDiTesto 16">
            <a:extLst>
              <a:ext uri="{FF2B5EF4-FFF2-40B4-BE49-F238E27FC236}">
                <a16:creationId xmlns:a16="http://schemas.microsoft.com/office/drawing/2014/main" id="{778D07BC-656F-4262-B706-323293569271}"/>
              </a:ext>
            </a:extLst>
          </p:cNvPr>
          <p:cNvSpPr txBox="1"/>
          <p:nvPr/>
        </p:nvSpPr>
        <p:spPr>
          <a:xfrm rot="16200000">
            <a:off x="-1833949" y="3513822"/>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5" presetClass="entr" presetSubtype="0" fill="hold" grpId="0" nodeType="afterEffect">
                                  <p:stCondLst>
                                    <p:cond delay="1000"/>
                                  </p:stCondLst>
                                  <p:childTnLst>
                                    <p:set>
                                      <p:cBhvr>
                                        <p:cTn id="12" dur="1" fill="hold">
                                          <p:stCondLst>
                                            <p:cond delay="0"/>
                                          </p:stCondLst>
                                        </p:cTn>
                                        <p:tgtEl>
                                          <p:spTgt spid="3082"/>
                                        </p:tgtEl>
                                        <p:attrNameLst>
                                          <p:attrName>style.visibility</p:attrName>
                                        </p:attrNameLst>
                                      </p:cBhvr>
                                      <p:to>
                                        <p:strVal val="visible"/>
                                      </p:to>
                                    </p:set>
                                    <p:anim calcmode="lin" valueType="num">
                                      <p:cBhvr>
                                        <p:cTn id="13" dur="1000" fill="hold"/>
                                        <p:tgtEl>
                                          <p:spTgt spid="3082"/>
                                        </p:tgtEl>
                                        <p:attrNameLst>
                                          <p:attrName>ppt_w</p:attrName>
                                        </p:attrNameLst>
                                      </p:cBhvr>
                                      <p:tavLst>
                                        <p:tav tm="0">
                                          <p:val>
                                            <p:strVal val="#ppt_w*0.70"/>
                                          </p:val>
                                        </p:tav>
                                        <p:tav tm="100000">
                                          <p:val>
                                            <p:strVal val="#ppt_w"/>
                                          </p:val>
                                        </p:tav>
                                      </p:tavLst>
                                    </p:anim>
                                    <p:anim calcmode="lin" valueType="num">
                                      <p:cBhvr>
                                        <p:cTn id="14" dur="1000" fill="hold"/>
                                        <p:tgtEl>
                                          <p:spTgt spid="3082"/>
                                        </p:tgtEl>
                                        <p:attrNameLst>
                                          <p:attrName>ppt_h</p:attrName>
                                        </p:attrNameLst>
                                      </p:cBhvr>
                                      <p:tavLst>
                                        <p:tav tm="0">
                                          <p:val>
                                            <p:strVal val="#ppt_h"/>
                                          </p:val>
                                        </p:tav>
                                        <p:tav tm="100000">
                                          <p:val>
                                            <p:strVal val="#ppt_h"/>
                                          </p:val>
                                        </p:tav>
                                      </p:tavLst>
                                    </p:anim>
                                    <p:animEffect transition="in" filter="fade">
                                      <p:cBhvr>
                                        <p:cTn id="15" dur="1000"/>
                                        <p:tgtEl>
                                          <p:spTgt spid="3082"/>
                                        </p:tgtEl>
                                      </p:cBhvr>
                                    </p:animEffect>
                                  </p:childTnLst>
                                </p:cTn>
                              </p:par>
                              <p:par>
                                <p:cTn id="16" presetID="10" presetClass="entr" presetSubtype="0" fill="hold" nodeType="withEffect">
                                  <p:stCondLst>
                                    <p:cond delay="1000"/>
                                  </p:stCondLst>
                                  <p:childTnLst>
                                    <p:set>
                                      <p:cBhvr>
                                        <p:cTn id="17" dur="1" fill="hold">
                                          <p:stCondLst>
                                            <p:cond delay="0"/>
                                          </p:stCondLst>
                                        </p:cTn>
                                        <p:tgtEl>
                                          <p:spTgt spid="3077"/>
                                        </p:tgtEl>
                                        <p:attrNameLst>
                                          <p:attrName>style.visibility</p:attrName>
                                        </p:attrNameLst>
                                      </p:cBhvr>
                                      <p:to>
                                        <p:strVal val="visible"/>
                                      </p:to>
                                    </p:set>
                                    <p:animEffect transition="in" filter="fade">
                                      <p:cBhvr>
                                        <p:cTn id="18" dur="2000"/>
                                        <p:tgtEl>
                                          <p:spTgt spid="3077"/>
                                        </p:tgtEl>
                                      </p:cBhvr>
                                    </p:animEffect>
                                  </p:childTnLst>
                                </p:cTn>
                              </p:par>
                            </p:childTnLst>
                          </p:cTn>
                        </p:par>
                        <p:par>
                          <p:cTn id="19" fill="hold" nodeType="afterGroup">
                            <p:stCondLst>
                              <p:cond delay="4000"/>
                            </p:stCondLst>
                            <p:childTnLst>
                              <p:par>
                                <p:cTn id="20" presetID="10" presetClass="entr" presetSubtype="0" fill="hold" grpId="0" nodeType="afterEffect">
                                  <p:stCondLst>
                                    <p:cond delay="1000"/>
                                  </p:stCondLst>
                                  <p:childTnLst>
                                    <p:set>
                                      <p:cBhvr>
                                        <p:cTn id="21" dur="1" fill="hold">
                                          <p:stCondLst>
                                            <p:cond delay="0"/>
                                          </p:stCondLst>
                                        </p:cTn>
                                        <p:tgtEl>
                                          <p:spTgt spid="3081"/>
                                        </p:tgtEl>
                                        <p:attrNameLst>
                                          <p:attrName>style.visibility</p:attrName>
                                        </p:attrNameLst>
                                      </p:cBhvr>
                                      <p:to>
                                        <p:strVal val="visible"/>
                                      </p:to>
                                    </p:set>
                                    <p:animEffect transition="in" filter="fade">
                                      <p:cBhvr>
                                        <p:cTn id="22" dur="2000"/>
                                        <p:tgtEl>
                                          <p:spTgt spid="3081"/>
                                        </p:tgtEl>
                                      </p:cBhvr>
                                    </p:animEffect>
                                  </p:childTnLst>
                                </p:cTn>
                              </p:par>
                            </p:childTnLst>
                          </p:cTn>
                        </p:par>
                        <p:par>
                          <p:cTn id="23" fill="hold" nodeType="afterGroup">
                            <p:stCondLst>
                              <p:cond delay="7000"/>
                            </p:stCondLst>
                            <p:childTnLst>
                              <p:par>
                                <p:cTn id="24" presetID="3" presetClass="emph" presetSubtype="2" fill="hold" grpId="1" nodeType="afterEffect">
                                  <p:stCondLst>
                                    <p:cond delay="0"/>
                                  </p:stCondLst>
                                  <p:childTnLst>
                                    <p:animClr clrSpc="rgb" dir="cw">
                                      <p:cBhvr override="childStyle">
                                        <p:cTn id="25" dur="2000" fill="hold"/>
                                        <p:tgtEl>
                                          <p:spTgt spid="3081"/>
                                        </p:tgtEl>
                                        <p:attrNameLst>
                                          <p:attrName>style.color</p:attrName>
                                        </p:attrNameLst>
                                      </p:cBhvr>
                                      <p:to>
                                        <a:srgbClr val="000099"/>
                                      </p:to>
                                    </p:animClr>
                                  </p:childTnLst>
                                </p:cTn>
                              </p:par>
                              <p:par>
                                <p:cTn id="26" presetID="10" presetClass="entr" presetSubtype="0" fill="hold" grpId="0" nodeType="withEffect">
                                  <p:stCondLst>
                                    <p:cond delay="1500"/>
                                  </p:stCondLst>
                                  <p:childTnLst>
                                    <p:set>
                                      <p:cBhvr>
                                        <p:cTn id="27" dur="1" fill="hold">
                                          <p:stCondLst>
                                            <p:cond delay="0"/>
                                          </p:stCondLst>
                                        </p:cTn>
                                        <p:tgtEl>
                                          <p:spTgt spid="3090"/>
                                        </p:tgtEl>
                                        <p:attrNameLst>
                                          <p:attrName>style.visibility</p:attrName>
                                        </p:attrNameLst>
                                      </p:cBhvr>
                                      <p:to>
                                        <p:strVal val="visible"/>
                                      </p:to>
                                    </p:set>
                                    <p:animEffect transition="in" filter="fade">
                                      <p:cBhvr>
                                        <p:cTn id="28" dur="2000"/>
                                        <p:tgtEl>
                                          <p:spTgt spid="309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090"/>
                                        </p:tgtEl>
                                        <p:attrNameLst>
                                          <p:attrName>style.visibility</p:attrName>
                                        </p:attrNameLst>
                                      </p:cBhvr>
                                      <p:to>
                                        <p:strVal val="hidden"/>
                                      </p:to>
                                    </p:set>
                                  </p:childTnLst>
                                </p:cTn>
                              </p:par>
                            </p:childTnLst>
                          </p:cTn>
                        </p:par>
                        <p:par>
                          <p:cTn id="33" fill="hold" nodeType="afterGroup">
                            <p:stCondLst>
                              <p:cond delay="0"/>
                            </p:stCondLst>
                            <p:childTnLst>
                              <p:par>
                                <p:cTn id="34" presetID="10" presetClass="entr" presetSubtype="0" fill="hold" grpId="0" nodeType="afterEffect">
                                  <p:stCondLst>
                                    <p:cond delay="500"/>
                                  </p:stCondLst>
                                  <p:childTnLst>
                                    <p:set>
                                      <p:cBhvr>
                                        <p:cTn id="35" dur="1" fill="hold">
                                          <p:stCondLst>
                                            <p:cond delay="0"/>
                                          </p:stCondLst>
                                        </p:cTn>
                                        <p:tgtEl>
                                          <p:spTgt spid="3088"/>
                                        </p:tgtEl>
                                        <p:attrNameLst>
                                          <p:attrName>style.visibility</p:attrName>
                                        </p:attrNameLst>
                                      </p:cBhvr>
                                      <p:to>
                                        <p:strVal val="visible"/>
                                      </p:to>
                                    </p:set>
                                    <p:animEffect transition="in" filter="fade">
                                      <p:cBhvr>
                                        <p:cTn id="36" dur="2000"/>
                                        <p:tgtEl>
                                          <p:spTgt spid="3088"/>
                                        </p:tgtEl>
                                      </p:cBhvr>
                                    </p:animEffect>
                                  </p:childTnLst>
                                </p:cTn>
                              </p:par>
                            </p:childTnLst>
                          </p:cTn>
                        </p:par>
                        <p:par>
                          <p:cTn id="37" fill="hold" nodeType="afterGroup">
                            <p:stCondLst>
                              <p:cond delay="2500"/>
                            </p:stCondLst>
                            <p:childTnLst>
                              <p:par>
                                <p:cTn id="38" presetID="3" presetClass="emph" presetSubtype="2" fill="hold" grpId="1" nodeType="afterEffect">
                                  <p:stCondLst>
                                    <p:cond delay="0"/>
                                  </p:stCondLst>
                                  <p:childTnLst>
                                    <p:animClr clrSpc="rgb" dir="cw">
                                      <p:cBhvr override="childStyle">
                                        <p:cTn id="39" dur="2000" fill="hold"/>
                                        <p:tgtEl>
                                          <p:spTgt spid="3088"/>
                                        </p:tgtEl>
                                        <p:attrNameLst>
                                          <p:attrName>style.color</p:attrName>
                                        </p:attrNameLst>
                                      </p:cBhvr>
                                      <p:to>
                                        <a:schemeClr val="accent2"/>
                                      </p:to>
                                    </p:animClr>
                                  </p:childTnLst>
                                </p:cTn>
                              </p:par>
                              <p:par>
                                <p:cTn id="40" presetID="10" presetClass="entr" presetSubtype="0" fill="hold" grpId="0" nodeType="withEffect">
                                  <p:stCondLst>
                                    <p:cond delay="1500"/>
                                  </p:stCondLst>
                                  <p:childTnLst>
                                    <p:set>
                                      <p:cBhvr>
                                        <p:cTn id="41" dur="1" fill="hold">
                                          <p:stCondLst>
                                            <p:cond delay="0"/>
                                          </p:stCondLst>
                                        </p:cTn>
                                        <p:tgtEl>
                                          <p:spTgt spid="3091"/>
                                        </p:tgtEl>
                                        <p:attrNameLst>
                                          <p:attrName>style.visibility</p:attrName>
                                        </p:attrNameLst>
                                      </p:cBhvr>
                                      <p:to>
                                        <p:strVal val="visible"/>
                                      </p:to>
                                    </p:set>
                                    <p:animEffect transition="in" filter="fade">
                                      <p:cBhvr>
                                        <p:cTn id="42" dur="2000"/>
                                        <p:tgtEl>
                                          <p:spTgt spid="309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1" nodeType="clickEffect">
                                  <p:stCondLst>
                                    <p:cond delay="0"/>
                                  </p:stCondLst>
                                  <p:childTnLst>
                                    <p:animEffect transition="out" filter="fade">
                                      <p:cBhvr>
                                        <p:cTn id="46" dur="2000"/>
                                        <p:tgtEl>
                                          <p:spTgt spid="3091"/>
                                        </p:tgtEl>
                                      </p:cBhvr>
                                    </p:animEffect>
                                    <p:set>
                                      <p:cBhvr>
                                        <p:cTn id="47" dur="1" fill="hold">
                                          <p:stCondLst>
                                            <p:cond delay="1999"/>
                                          </p:stCondLst>
                                        </p:cTn>
                                        <p:tgtEl>
                                          <p:spTgt spid="3091"/>
                                        </p:tgtEl>
                                        <p:attrNameLst>
                                          <p:attrName>style.visibility</p:attrName>
                                        </p:attrNameLst>
                                      </p:cBhvr>
                                      <p:to>
                                        <p:strVal val="hidden"/>
                                      </p:to>
                                    </p:set>
                                  </p:childTnLst>
                                </p:cTn>
                              </p:par>
                            </p:childTnLst>
                          </p:cTn>
                        </p:par>
                        <p:par>
                          <p:cTn id="48" fill="hold" nodeType="afterGroup">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3079"/>
                                        </p:tgtEl>
                                        <p:attrNameLst>
                                          <p:attrName>style.visibility</p:attrName>
                                        </p:attrNameLst>
                                      </p:cBhvr>
                                      <p:to>
                                        <p:strVal val="visible"/>
                                      </p:to>
                                    </p:set>
                                    <p:animEffect transition="in" filter="fade">
                                      <p:cBhvr>
                                        <p:cTn id="51" dur="2000"/>
                                        <p:tgtEl>
                                          <p:spTgt spid="3079"/>
                                        </p:tgtEl>
                                      </p:cBhvr>
                                    </p:animEffect>
                                  </p:childTnLst>
                                </p:cTn>
                              </p:par>
                            </p:childTnLst>
                          </p:cTn>
                        </p:par>
                        <p:par>
                          <p:cTn id="52" fill="hold" nodeType="afterGroup">
                            <p:stCondLst>
                              <p:cond delay="4000"/>
                            </p:stCondLst>
                            <p:childTnLst>
                              <p:par>
                                <p:cTn id="53" presetID="3" presetClass="emph" presetSubtype="2" fill="hold" grpId="1" nodeType="afterEffect">
                                  <p:stCondLst>
                                    <p:cond delay="0"/>
                                  </p:stCondLst>
                                  <p:childTnLst>
                                    <p:animClr clrSpc="rgb" dir="cw">
                                      <p:cBhvr override="childStyle">
                                        <p:cTn id="54" dur="2000" fill="hold"/>
                                        <p:tgtEl>
                                          <p:spTgt spid="3079"/>
                                        </p:tgtEl>
                                        <p:attrNameLst>
                                          <p:attrName>style.color</p:attrName>
                                        </p:attrNameLst>
                                      </p:cBhvr>
                                      <p:to>
                                        <a:schemeClr val="accent2"/>
                                      </p:to>
                                    </p:animClr>
                                  </p:childTnLst>
                                </p:cTn>
                              </p:par>
                              <p:par>
                                <p:cTn id="55" presetID="10" presetClass="entr" presetSubtype="0" fill="hold" grpId="0" nodeType="withEffect">
                                  <p:stCondLst>
                                    <p:cond delay="0"/>
                                  </p:stCondLst>
                                  <p:childTnLst>
                                    <p:set>
                                      <p:cBhvr>
                                        <p:cTn id="56" dur="1" fill="hold">
                                          <p:stCondLst>
                                            <p:cond delay="0"/>
                                          </p:stCondLst>
                                        </p:cTn>
                                        <p:tgtEl>
                                          <p:spTgt spid="3094"/>
                                        </p:tgtEl>
                                        <p:attrNameLst>
                                          <p:attrName>style.visibility</p:attrName>
                                        </p:attrNameLst>
                                      </p:cBhvr>
                                      <p:to>
                                        <p:strVal val="visible"/>
                                      </p:to>
                                    </p:set>
                                    <p:animEffect transition="in" filter="fade">
                                      <p:cBhvr>
                                        <p:cTn id="57" dur="2000"/>
                                        <p:tgtEl>
                                          <p:spTgt spid="309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xit" presetSubtype="0" fill="hold" grpId="1" nodeType="clickEffect">
                                  <p:stCondLst>
                                    <p:cond delay="1000"/>
                                  </p:stCondLst>
                                  <p:childTnLst>
                                    <p:animEffect transition="out" filter="fade">
                                      <p:cBhvr>
                                        <p:cTn id="61" dur="2000"/>
                                        <p:tgtEl>
                                          <p:spTgt spid="3094"/>
                                        </p:tgtEl>
                                      </p:cBhvr>
                                    </p:animEffect>
                                    <p:set>
                                      <p:cBhvr>
                                        <p:cTn id="62" dur="1" fill="hold">
                                          <p:stCondLst>
                                            <p:cond delay="1999"/>
                                          </p:stCondLst>
                                        </p:cTn>
                                        <p:tgtEl>
                                          <p:spTgt spid="3094"/>
                                        </p:tgtEl>
                                        <p:attrNameLst>
                                          <p:attrName>style.visibility</p:attrName>
                                        </p:attrNameLst>
                                      </p:cBhvr>
                                      <p:to>
                                        <p:strVal val="hidden"/>
                                      </p:to>
                                    </p:set>
                                  </p:childTnLst>
                                </p:cTn>
                              </p:par>
                              <p:par>
                                <p:cTn id="63" presetID="10" presetClass="exit" presetSubtype="0" fill="hold" grpId="2" nodeType="withEffect">
                                  <p:stCondLst>
                                    <p:cond delay="0"/>
                                  </p:stCondLst>
                                  <p:childTnLst>
                                    <p:animEffect transition="out" filter="fade">
                                      <p:cBhvr>
                                        <p:cTn id="64" dur="2000"/>
                                        <p:tgtEl>
                                          <p:spTgt spid="3081"/>
                                        </p:tgtEl>
                                      </p:cBhvr>
                                    </p:animEffect>
                                    <p:set>
                                      <p:cBhvr>
                                        <p:cTn id="65" dur="1" fill="hold">
                                          <p:stCondLst>
                                            <p:cond delay="1999"/>
                                          </p:stCondLst>
                                        </p:cTn>
                                        <p:tgtEl>
                                          <p:spTgt spid="3081"/>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2000"/>
                                        <p:tgtEl>
                                          <p:spTgt spid="3088"/>
                                        </p:tgtEl>
                                      </p:cBhvr>
                                    </p:animEffect>
                                    <p:set>
                                      <p:cBhvr>
                                        <p:cTn id="68" dur="1" fill="hold">
                                          <p:stCondLst>
                                            <p:cond delay="1999"/>
                                          </p:stCondLst>
                                        </p:cTn>
                                        <p:tgtEl>
                                          <p:spTgt spid="3088"/>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2000"/>
                                        <p:tgtEl>
                                          <p:spTgt spid="3079"/>
                                        </p:tgtEl>
                                      </p:cBhvr>
                                    </p:animEffect>
                                    <p:set>
                                      <p:cBhvr>
                                        <p:cTn id="71" dur="1" fill="hold">
                                          <p:stCondLst>
                                            <p:cond delay="1999"/>
                                          </p:stCondLst>
                                        </p:cTn>
                                        <p:tgtEl>
                                          <p:spTgt spid="3079"/>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2000"/>
                                        <p:tgtEl>
                                          <p:spTgt spid="3082"/>
                                        </p:tgtEl>
                                      </p:cBhvr>
                                    </p:animEffect>
                                    <p:set>
                                      <p:cBhvr>
                                        <p:cTn id="74" dur="1" fill="hold">
                                          <p:stCondLst>
                                            <p:cond delay="1999"/>
                                          </p:stCondLst>
                                        </p:cTn>
                                        <p:tgtEl>
                                          <p:spTgt spid="3082"/>
                                        </p:tgtEl>
                                        <p:attrNameLst>
                                          <p:attrName>style.visibility</p:attrName>
                                        </p:attrNameLst>
                                      </p:cBhvr>
                                      <p:to>
                                        <p:strVal val="hidden"/>
                                      </p:to>
                                    </p:set>
                                  </p:childTnLst>
                                </p:cTn>
                              </p:par>
                            </p:childTnLst>
                          </p:cTn>
                        </p:par>
                        <p:par>
                          <p:cTn id="75" fill="hold" nodeType="afterGroup">
                            <p:stCondLst>
                              <p:cond delay="3000"/>
                            </p:stCondLst>
                            <p:childTnLst>
                              <p:par>
                                <p:cTn id="76" presetID="10" presetClass="entr" presetSubtype="0" fill="hold" nodeType="afterEffect">
                                  <p:stCondLst>
                                    <p:cond delay="500"/>
                                  </p:stCondLst>
                                  <p:childTnLst>
                                    <p:set>
                                      <p:cBhvr>
                                        <p:cTn id="77" dur="1" fill="hold">
                                          <p:stCondLst>
                                            <p:cond delay="0"/>
                                          </p:stCondLst>
                                        </p:cTn>
                                        <p:tgtEl>
                                          <p:spTgt spid="3078"/>
                                        </p:tgtEl>
                                        <p:attrNameLst>
                                          <p:attrName>style.visibility</p:attrName>
                                        </p:attrNameLst>
                                      </p:cBhvr>
                                      <p:to>
                                        <p:strVal val="visible"/>
                                      </p:to>
                                    </p:set>
                                    <p:animEffect transition="in" filter="fade">
                                      <p:cBhvr>
                                        <p:cTn id="78" dur="2000"/>
                                        <p:tgtEl>
                                          <p:spTgt spid="3078"/>
                                        </p:tgtEl>
                                      </p:cBhvr>
                                    </p:animEffect>
                                  </p:childTnLst>
                                </p:cTn>
                              </p:par>
                              <p:par>
                                <p:cTn id="79" presetID="23" presetClass="entr" presetSubtype="16" fill="hold" nodeType="withEffect">
                                  <p:stCondLst>
                                    <p:cond delay="0"/>
                                  </p:stCondLst>
                                  <p:childTnLst>
                                    <p:set>
                                      <p:cBhvr>
                                        <p:cTn id="80" dur="1" fill="hold">
                                          <p:stCondLst>
                                            <p:cond delay="0"/>
                                          </p:stCondLst>
                                        </p:cTn>
                                        <p:tgtEl>
                                          <p:spTgt spid="3096"/>
                                        </p:tgtEl>
                                        <p:attrNameLst>
                                          <p:attrName>style.visibility</p:attrName>
                                        </p:attrNameLst>
                                      </p:cBhvr>
                                      <p:to>
                                        <p:strVal val="visible"/>
                                      </p:to>
                                    </p:set>
                                    <p:anim calcmode="lin" valueType="num">
                                      <p:cBhvr>
                                        <p:cTn id="81" dur="2000" fill="hold"/>
                                        <p:tgtEl>
                                          <p:spTgt spid="3096"/>
                                        </p:tgtEl>
                                        <p:attrNameLst>
                                          <p:attrName>ppt_w</p:attrName>
                                        </p:attrNameLst>
                                      </p:cBhvr>
                                      <p:tavLst>
                                        <p:tav tm="0">
                                          <p:val>
                                            <p:fltVal val="0"/>
                                          </p:val>
                                        </p:tav>
                                        <p:tav tm="100000">
                                          <p:val>
                                            <p:strVal val="#ppt_w"/>
                                          </p:val>
                                        </p:tav>
                                      </p:tavLst>
                                    </p:anim>
                                    <p:anim calcmode="lin" valueType="num">
                                      <p:cBhvr>
                                        <p:cTn id="82" dur="2000" fill="hold"/>
                                        <p:tgtEl>
                                          <p:spTgt spid="3096"/>
                                        </p:tgtEl>
                                        <p:attrNameLst>
                                          <p:attrName>ppt_h</p:attrName>
                                        </p:attrNameLst>
                                      </p:cBhvr>
                                      <p:tavLst>
                                        <p:tav tm="0">
                                          <p:val>
                                            <p:fltVal val="0"/>
                                          </p:val>
                                        </p:tav>
                                        <p:tav tm="100000">
                                          <p:val>
                                            <p:strVal val="#ppt_h"/>
                                          </p:val>
                                        </p:tav>
                                      </p:tavLst>
                                    </p:anim>
                                  </p:childTnLst>
                                </p:cTn>
                              </p:par>
                            </p:childTnLst>
                          </p:cTn>
                        </p:par>
                        <p:par>
                          <p:cTn id="83" fill="hold" nodeType="afterGroup">
                            <p:stCondLst>
                              <p:cond delay="5500"/>
                            </p:stCondLst>
                            <p:childTnLst>
                              <p:par>
                                <p:cTn id="84" presetID="10" presetClass="exit" presetSubtype="0" fill="hold" nodeType="afterEffect">
                                  <p:stCondLst>
                                    <p:cond delay="2000"/>
                                  </p:stCondLst>
                                  <p:childTnLst>
                                    <p:animEffect transition="out" filter="fade">
                                      <p:cBhvr>
                                        <p:cTn id="85" dur="2000"/>
                                        <p:tgtEl>
                                          <p:spTgt spid="3077"/>
                                        </p:tgtEl>
                                      </p:cBhvr>
                                    </p:animEffect>
                                    <p:set>
                                      <p:cBhvr>
                                        <p:cTn id="86" dur="1" fill="hold">
                                          <p:stCondLst>
                                            <p:cond delay="1999"/>
                                          </p:stCondLst>
                                        </p:cTn>
                                        <p:tgtEl>
                                          <p:spTgt spid="3077"/>
                                        </p:tgtEl>
                                        <p:attrNameLst>
                                          <p:attrName>style.visibility</p:attrName>
                                        </p:attrNameLst>
                                      </p:cBhvr>
                                      <p:to>
                                        <p:strVal val="hidden"/>
                                      </p:to>
                                    </p:set>
                                  </p:childTnLst>
                                </p:cTn>
                              </p:par>
                              <p:par>
                                <p:cTn id="87" presetID="10" presetClass="exit" presetSubtype="0" fill="hold" nodeType="withEffect">
                                  <p:stCondLst>
                                    <p:cond delay="2000"/>
                                  </p:stCondLst>
                                  <p:childTnLst>
                                    <p:animEffect transition="out" filter="fade">
                                      <p:cBhvr>
                                        <p:cTn id="88" dur="2000"/>
                                        <p:tgtEl>
                                          <p:spTgt spid="3078"/>
                                        </p:tgtEl>
                                      </p:cBhvr>
                                    </p:animEffect>
                                    <p:set>
                                      <p:cBhvr>
                                        <p:cTn id="89" dur="1" fill="hold">
                                          <p:stCondLst>
                                            <p:cond delay="1999"/>
                                          </p:stCondLst>
                                        </p:cTn>
                                        <p:tgtEl>
                                          <p:spTgt spid="3078"/>
                                        </p:tgtEl>
                                        <p:attrNameLst>
                                          <p:attrName>style.visibility</p:attrName>
                                        </p:attrNameLst>
                                      </p:cBhvr>
                                      <p:to>
                                        <p:strVal val="hidden"/>
                                      </p:to>
                                    </p:set>
                                  </p:childTnLst>
                                </p:cTn>
                              </p:par>
                              <p:par>
                                <p:cTn id="90" presetID="42" presetClass="entr" presetSubtype="0" fill="hold" grpId="1" nodeType="withEffect">
                                  <p:stCondLst>
                                    <p:cond delay="3000"/>
                                  </p:stCondLst>
                                  <p:childTnLst>
                                    <p:set>
                                      <p:cBhvr>
                                        <p:cTn id="91" dur="1" fill="hold">
                                          <p:stCondLst>
                                            <p:cond delay="0"/>
                                          </p:stCondLst>
                                        </p:cTn>
                                        <p:tgtEl>
                                          <p:spTgt spid="3092"/>
                                        </p:tgtEl>
                                        <p:attrNameLst>
                                          <p:attrName>style.visibility</p:attrName>
                                        </p:attrNameLst>
                                      </p:cBhvr>
                                      <p:to>
                                        <p:strVal val="visible"/>
                                      </p:to>
                                    </p:set>
                                    <p:animEffect transition="in" filter="fade">
                                      <p:cBhvr>
                                        <p:cTn id="92" dur="2000"/>
                                        <p:tgtEl>
                                          <p:spTgt spid="3092"/>
                                        </p:tgtEl>
                                      </p:cBhvr>
                                    </p:animEffect>
                                    <p:anim calcmode="lin" valueType="num">
                                      <p:cBhvr>
                                        <p:cTn id="93" dur="2000" fill="hold"/>
                                        <p:tgtEl>
                                          <p:spTgt spid="3092"/>
                                        </p:tgtEl>
                                        <p:attrNameLst>
                                          <p:attrName>ppt_x</p:attrName>
                                        </p:attrNameLst>
                                      </p:cBhvr>
                                      <p:tavLst>
                                        <p:tav tm="0">
                                          <p:val>
                                            <p:strVal val="#ppt_x"/>
                                          </p:val>
                                        </p:tav>
                                        <p:tav tm="100000">
                                          <p:val>
                                            <p:strVal val="#ppt_x"/>
                                          </p:val>
                                        </p:tav>
                                      </p:tavLst>
                                    </p:anim>
                                    <p:anim calcmode="lin" valueType="num">
                                      <p:cBhvr>
                                        <p:cTn id="94" dur="2000" fill="hold"/>
                                        <p:tgtEl>
                                          <p:spTgt spid="3092"/>
                                        </p:tgtEl>
                                        <p:attrNameLst>
                                          <p:attrName>ppt_y</p:attrName>
                                        </p:attrNameLst>
                                      </p:cBhvr>
                                      <p:tavLst>
                                        <p:tav tm="0">
                                          <p:val>
                                            <p:strVal val="#ppt_y+.1"/>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xit" presetSubtype="0" fill="hold" nodeType="clickEffect">
                                  <p:stCondLst>
                                    <p:cond delay="0"/>
                                  </p:stCondLst>
                                  <p:childTnLst>
                                    <p:animEffect transition="out" filter="fade">
                                      <p:cBhvr>
                                        <p:cTn id="98" dur="2000"/>
                                        <p:tgtEl>
                                          <p:spTgt spid="3096"/>
                                        </p:tgtEl>
                                      </p:cBhvr>
                                    </p:animEffect>
                                    <p:set>
                                      <p:cBhvr>
                                        <p:cTn id="99" dur="1" fill="hold">
                                          <p:stCondLst>
                                            <p:cond delay="1999"/>
                                          </p:stCondLst>
                                        </p:cTn>
                                        <p:tgtEl>
                                          <p:spTgt spid="3096"/>
                                        </p:tgtEl>
                                        <p:attrNameLst>
                                          <p:attrName>style.visibility</p:attrName>
                                        </p:attrNameLst>
                                      </p:cBhvr>
                                      <p:to>
                                        <p:strVal val="hidden"/>
                                      </p:to>
                                    </p:set>
                                  </p:childTnLst>
                                </p:cTn>
                              </p:par>
                              <p:par>
                                <p:cTn id="100" presetID="1" presetClass="exit" presetSubtype="0" fill="hold" grpId="0" nodeType="withEffect">
                                  <p:stCondLst>
                                    <p:cond delay="0"/>
                                  </p:stCondLst>
                                  <p:childTnLst>
                                    <p:set>
                                      <p:cBhvr>
                                        <p:cTn id="101" dur="1" fill="hold">
                                          <p:stCondLst>
                                            <p:cond delay="0"/>
                                          </p:stCondLst>
                                        </p:cTn>
                                        <p:tgtEl>
                                          <p:spTgt spid="3092"/>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2000"/>
                                        <p:tgtEl>
                                          <p:spTgt spid="3076"/>
                                        </p:tgtEl>
                                      </p:cBhvr>
                                    </p:animEffect>
                                    <p:set>
                                      <p:cBhvr>
                                        <p:cTn id="104" dur="1" fill="hold">
                                          <p:stCondLst>
                                            <p:cond delay="1999"/>
                                          </p:stCondLst>
                                        </p:cTn>
                                        <p:tgtEl>
                                          <p:spTgt spid="30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6" grpId="1"/>
      <p:bldP spid="3079" grpId="0"/>
      <p:bldP spid="3079" grpId="1"/>
      <p:bldP spid="3079" grpId="2"/>
      <p:bldP spid="3081" grpId="0"/>
      <p:bldP spid="3081" grpId="1"/>
      <p:bldP spid="3081" grpId="2"/>
      <p:bldP spid="3082" grpId="0"/>
      <p:bldP spid="3082" grpId="1"/>
      <p:bldP spid="3088" grpId="0"/>
      <p:bldP spid="3088" grpId="1"/>
      <p:bldP spid="3088" grpId="2"/>
      <p:bldP spid="3090" grpId="0"/>
      <p:bldP spid="3090" grpId="1"/>
      <p:bldP spid="3091" grpId="0"/>
      <p:bldP spid="3091" grpId="1"/>
      <p:bldP spid="3092" grpId="0"/>
      <p:bldP spid="3092" grpId="1"/>
      <p:bldP spid="3094" grpId="0"/>
      <p:bldP spid="309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a:extLst>
              <a:ext uri="{FF2B5EF4-FFF2-40B4-BE49-F238E27FC236}">
                <a16:creationId xmlns:a16="http://schemas.microsoft.com/office/drawing/2014/main" id="{E332A5EE-74FD-42E8-A478-CB8203BC8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550"/>
          <a:stretch>
            <a:fillRect/>
          </a:stretch>
        </p:blipFill>
        <p:spPr bwMode="auto">
          <a:xfrm>
            <a:off x="1636714" y="2924175"/>
            <a:ext cx="4459287" cy="3240088"/>
          </a:xfrm>
          <a:prstGeom prst="rect">
            <a:avLst/>
          </a:prstGeom>
          <a:noFill/>
          <a:effectLst>
            <a:outerShdw dist="35921" dir="2700000" algn="ctr" rotWithShape="0">
              <a:srgbClr val="990000">
                <a:alpha val="50000"/>
              </a:srgbClr>
            </a:outerShdw>
          </a:effectLst>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D00D3364-79EB-461F-8B54-9904D452B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214" y="1196976"/>
            <a:ext cx="6110287" cy="5402263"/>
          </a:xfrm>
          <a:prstGeom prst="rect">
            <a:avLst/>
          </a:prstGeom>
          <a:noFill/>
          <a:effectLst>
            <a:outerShdw dist="35921" dir="2700000" algn="ctr" rotWithShape="0">
              <a:schemeClr val="accent2"/>
            </a:outerShdw>
          </a:effectLst>
          <a:extLst>
            <a:ext uri="{909E8E84-426E-40DD-AFC4-6F175D3DCCD1}">
              <a14:hiddenFill xmlns:a14="http://schemas.microsoft.com/office/drawing/2010/main">
                <a:solidFill>
                  <a:srgbClr val="FFFFFF"/>
                </a:solidFill>
              </a14:hiddenFill>
            </a:ext>
          </a:extLst>
        </p:spPr>
      </p:pic>
      <p:sp>
        <p:nvSpPr>
          <p:cNvPr id="4103" name="Oval 7">
            <a:extLst>
              <a:ext uri="{FF2B5EF4-FFF2-40B4-BE49-F238E27FC236}">
                <a16:creationId xmlns:a16="http://schemas.microsoft.com/office/drawing/2014/main" id="{3B8C4DE4-60EE-431C-A9E2-C4CA7451BBAA}"/>
              </a:ext>
            </a:extLst>
          </p:cNvPr>
          <p:cNvSpPr>
            <a:spLocks noChangeArrowheads="1"/>
          </p:cNvSpPr>
          <p:nvPr/>
        </p:nvSpPr>
        <p:spPr bwMode="auto">
          <a:xfrm>
            <a:off x="4727575" y="4508500"/>
            <a:ext cx="647700" cy="647700"/>
          </a:xfrm>
          <a:prstGeom prst="ellipse">
            <a:avLst/>
          </a:prstGeom>
          <a:noFill/>
          <a:ln w="317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104" name="Oval 8">
            <a:extLst>
              <a:ext uri="{FF2B5EF4-FFF2-40B4-BE49-F238E27FC236}">
                <a16:creationId xmlns:a16="http://schemas.microsoft.com/office/drawing/2014/main" id="{2A35E8FA-A6B3-49F5-A411-77DEA85197F1}"/>
              </a:ext>
            </a:extLst>
          </p:cNvPr>
          <p:cNvSpPr>
            <a:spLocks noChangeArrowheads="1"/>
          </p:cNvSpPr>
          <p:nvPr/>
        </p:nvSpPr>
        <p:spPr bwMode="auto">
          <a:xfrm>
            <a:off x="2495550" y="4508500"/>
            <a:ext cx="647700" cy="647700"/>
          </a:xfrm>
          <a:prstGeom prst="ellipse">
            <a:avLst/>
          </a:prstGeom>
          <a:noFill/>
          <a:ln w="317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pic>
        <p:nvPicPr>
          <p:cNvPr id="4105" name="Picture 9">
            <a:extLst>
              <a:ext uri="{FF2B5EF4-FFF2-40B4-BE49-F238E27FC236}">
                <a16:creationId xmlns:a16="http://schemas.microsoft.com/office/drawing/2014/main" id="{59F78EA4-765F-4D71-AAB6-EFDB502F6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564" y="1195388"/>
            <a:ext cx="4510087" cy="5402262"/>
          </a:xfrm>
          <a:prstGeom prst="rect">
            <a:avLst/>
          </a:prstGeom>
          <a:noFill/>
          <a:effectLst>
            <a:outerShdw dist="35921" dir="2700000" algn="ctr" rotWithShape="0">
              <a:schemeClr val="accent2"/>
            </a:outerShdw>
          </a:effectLst>
          <a:extLst>
            <a:ext uri="{909E8E84-426E-40DD-AFC4-6F175D3DCCD1}">
              <a14:hiddenFill xmlns:a14="http://schemas.microsoft.com/office/drawing/2010/main">
                <a:solidFill>
                  <a:srgbClr val="FFFFFF"/>
                </a:solidFill>
              </a14:hiddenFill>
            </a:ext>
          </a:extLst>
        </p:spPr>
      </p:pic>
      <p:sp>
        <p:nvSpPr>
          <p:cNvPr id="4111" name="Text Box 15">
            <a:extLst>
              <a:ext uri="{FF2B5EF4-FFF2-40B4-BE49-F238E27FC236}">
                <a16:creationId xmlns:a16="http://schemas.microsoft.com/office/drawing/2014/main" id="{E8C2EB7D-8257-4394-A533-074739D6F06F}"/>
              </a:ext>
            </a:extLst>
          </p:cNvPr>
          <p:cNvSpPr txBox="1">
            <a:spLocks noChangeArrowheads="1"/>
          </p:cNvSpPr>
          <p:nvPr/>
        </p:nvSpPr>
        <p:spPr bwMode="auto">
          <a:xfrm>
            <a:off x="1774826" y="260350"/>
            <a:ext cx="8569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a:solidFill>
                  <a:srgbClr val="990000"/>
                </a:solidFill>
                <a:effectLst>
                  <a:outerShdw blurRad="38100" dist="38100" dir="2700000" algn="tl">
                    <a:srgbClr val="C0C0C0"/>
                  </a:outerShdw>
                </a:effectLst>
              </a:rPr>
              <a:t>ALLA BASE DELLA CATALOGAZIONE LO STUDIO DELLE PUBBLICAZIONI E RICERCHE SULLE FABBRICHE PRATESI DISMESSE</a:t>
            </a:r>
          </a:p>
        </p:txBody>
      </p:sp>
      <p:sp>
        <p:nvSpPr>
          <p:cNvPr id="4114" name="Text Box 18">
            <a:extLst>
              <a:ext uri="{FF2B5EF4-FFF2-40B4-BE49-F238E27FC236}">
                <a16:creationId xmlns:a16="http://schemas.microsoft.com/office/drawing/2014/main" id="{29EE9290-374A-4528-AF01-FEA5984A6197}"/>
              </a:ext>
            </a:extLst>
          </p:cNvPr>
          <p:cNvSpPr txBox="1">
            <a:spLocks noChangeArrowheads="1"/>
          </p:cNvSpPr>
          <p:nvPr/>
        </p:nvSpPr>
        <p:spPr bwMode="auto">
          <a:xfrm>
            <a:off x="2135188" y="1844676"/>
            <a:ext cx="741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it-IT" altLang="it-IT">
                <a:solidFill>
                  <a:srgbClr val="990000"/>
                </a:solidFill>
              </a:rPr>
              <a:t> Le rilevazioni dell’Iris </a:t>
            </a:r>
          </a:p>
        </p:txBody>
      </p:sp>
      <p:sp>
        <p:nvSpPr>
          <p:cNvPr id="4116" name="Text Box 20">
            <a:extLst>
              <a:ext uri="{FF2B5EF4-FFF2-40B4-BE49-F238E27FC236}">
                <a16:creationId xmlns:a16="http://schemas.microsoft.com/office/drawing/2014/main" id="{BFF03FA2-92D7-4A2B-9358-ABE8F77F1266}"/>
              </a:ext>
            </a:extLst>
          </p:cNvPr>
          <p:cNvSpPr txBox="1">
            <a:spLocks noChangeArrowheads="1"/>
          </p:cNvSpPr>
          <p:nvPr/>
        </p:nvSpPr>
        <p:spPr bwMode="auto">
          <a:xfrm>
            <a:off x="2135189" y="1484313"/>
            <a:ext cx="5545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it-IT" altLang="it-IT">
                <a:solidFill>
                  <a:srgbClr val="990000"/>
                </a:solidFill>
              </a:rPr>
              <a:t> Le rilevazioni del Co.ge.tra</a:t>
            </a:r>
            <a:r>
              <a:rPr lang="it-IT" altLang="it-IT"/>
              <a:t> </a:t>
            </a:r>
          </a:p>
        </p:txBody>
      </p:sp>
      <p:sp>
        <p:nvSpPr>
          <p:cNvPr id="4117" name="Text Box 21">
            <a:extLst>
              <a:ext uri="{FF2B5EF4-FFF2-40B4-BE49-F238E27FC236}">
                <a16:creationId xmlns:a16="http://schemas.microsoft.com/office/drawing/2014/main" id="{74E8CFBE-2E0E-495A-8565-77F54ABF9375}"/>
              </a:ext>
            </a:extLst>
          </p:cNvPr>
          <p:cNvSpPr txBox="1">
            <a:spLocks noChangeArrowheads="1"/>
          </p:cNvSpPr>
          <p:nvPr/>
        </p:nvSpPr>
        <p:spPr bwMode="auto">
          <a:xfrm>
            <a:off x="2135189" y="2205038"/>
            <a:ext cx="604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it-IT" altLang="it-IT">
                <a:solidFill>
                  <a:srgbClr val="990000"/>
                </a:solidFill>
              </a:rPr>
              <a:t> Gli studi preliminari al Prg Secchi</a:t>
            </a:r>
          </a:p>
        </p:txBody>
      </p:sp>
      <p:sp>
        <p:nvSpPr>
          <p:cNvPr id="4119" name="Text Box 23">
            <a:extLst>
              <a:ext uri="{FF2B5EF4-FFF2-40B4-BE49-F238E27FC236}">
                <a16:creationId xmlns:a16="http://schemas.microsoft.com/office/drawing/2014/main" id="{F401F5FC-CF1C-4C4F-A28E-84274C3FF4A6}"/>
              </a:ext>
            </a:extLst>
          </p:cNvPr>
          <p:cNvSpPr txBox="1">
            <a:spLocks noChangeArrowheads="1"/>
          </p:cNvSpPr>
          <p:nvPr/>
        </p:nvSpPr>
        <p:spPr bwMode="auto">
          <a:xfrm>
            <a:off x="1270001" y="1125538"/>
            <a:ext cx="6049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lvl="1">
              <a:spcBef>
                <a:spcPct val="50000"/>
              </a:spcBef>
            </a:pPr>
            <a:r>
              <a:rPr lang="it-IT" altLang="it-IT">
                <a:solidFill>
                  <a:srgbClr val="990000"/>
                </a:solidFill>
                <a:effectLst>
                  <a:outerShdw blurRad="38100" dist="38100" dir="2700000" algn="tl">
                    <a:srgbClr val="C0C0C0"/>
                  </a:outerShdw>
                </a:effectLst>
              </a:rPr>
              <a:t>Gli anni ’80 e la coscienza del patrimonio industriale</a:t>
            </a:r>
            <a:endParaRPr lang="it-IT" altLang="it-IT">
              <a:effectLst>
                <a:outerShdw blurRad="38100" dist="38100" dir="2700000" algn="tl">
                  <a:srgbClr val="C0C0C0"/>
                </a:outerShdw>
              </a:effectLst>
            </a:endParaRPr>
          </a:p>
        </p:txBody>
      </p:sp>
      <p:sp>
        <p:nvSpPr>
          <p:cNvPr id="4121" name="Text Box 25">
            <a:extLst>
              <a:ext uri="{FF2B5EF4-FFF2-40B4-BE49-F238E27FC236}">
                <a16:creationId xmlns:a16="http://schemas.microsoft.com/office/drawing/2014/main" id="{7DB2F1D6-2382-46FF-AE0B-DA3D26585081}"/>
              </a:ext>
            </a:extLst>
          </p:cNvPr>
          <p:cNvSpPr txBox="1">
            <a:spLocks noChangeArrowheads="1"/>
          </p:cNvSpPr>
          <p:nvPr/>
        </p:nvSpPr>
        <p:spPr bwMode="auto">
          <a:xfrm>
            <a:off x="6311901" y="2924176"/>
            <a:ext cx="3744913"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solidFill>
                  <a:srgbClr val="990000"/>
                </a:solidFill>
              </a:rPr>
              <a:t>Il Cogetra nasce nel 1986, il consorzio è promosso dal piano regolatore Sozzi e Somigli, prevede un piano operativo d’intervento con lo scopo di agevolare il trasferimento delle attività produttive e di indicare una nuova destinazione per le aree e gli edifici lasciati liberi dal centro. Nel 1988 individua, attraverso uno studio condotto da Severino e Tacconi, un gruppo di 144 impianti dismessi all’interno delle aree di ristrutturazione urbanistica residenziale, commerciale e direzionale</a:t>
            </a:r>
            <a:r>
              <a:rPr lang="it-IT" altLang="it-IT"/>
              <a:t> </a:t>
            </a:r>
            <a:br>
              <a:rPr lang="it-IT" altLang="it-IT"/>
            </a:br>
            <a:endParaRPr lang="it-IT" altLang="it-IT"/>
          </a:p>
        </p:txBody>
      </p:sp>
      <p:pic>
        <p:nvPicPr>
          <p:cNvPr id="4122" name="Picture 26">
            <a:extLst>
              <a:ext uri="{FF2B5EF4-FFF2-40B4-BE49-F238E27FC236}">
                <a16:creationId xmlns:a16="http://schemas.microsoft.com/office/drawing/2014/main" id="{FA861359-A6D4-4FC3-8C92-1CDEFC2252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1089" y="1916113"/>
            <a:ext cx="3400425" cy="4684712"/>
          </a:xfrm>
          <a:prstGeom prst="rect">
            <a:avLst/>
          </a:prstGeom>
          <a:noFill/>
          <a:ln>
            <a:noFill/>
          </a:ln>
          <a:effectLst>
            <a:outerShdw dist="45791" dir="2021404"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3" name="Text Box 27">
            <a:extLst>
              <a:ext uri="{FF2B5EF4-FFF2-40B4-BE49-F238E27FC236}">
                <a16:creationId xmlns:a16="http://schemas.microsoft.com/office/drawing/2014/main" id="{D03B3B5E-E22B-4A8E-9C24-074AA154B8EC}"/>
              </a:ext>
            </a:extLst>
          </p:cNvPr>
          <p:cNvSpPr txBox="1">
            <a:spLocks noChangeArrowheads="1"/>
          </p:cNvSpPr>
          <p:nvPr/>
        </p:nvSpPr>
        <p:spPr bwMode="auto">
          <a:xfrm>
            <a:off x="6311901" y="2492375"/>
            <a:ext cx="3960813"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a:solidFill>
                  <a:srgbClr val="990000"/>
                </a:solidFill>
              </a:rPr>
              <a:t>Nel 1994 l’Iris (Istituto di Ricerche e interventi sociali), sulla base degli studi svolti dal Cogetra, pubblica (1996) uno studio analizzando le zone di ristrutturazione produttiva e il rimanente territorio comunale ad eccezione del nucleo medioevale.  </a:t>
            </a:r>
          </a:p>
          <a:p>
            <a:r>
              <a:rPr lang="it-IT" altLang="it-IT" sz="1600">
                <a:solidFill>
                  <a:srgbClr val="990000"/>
                </a:solidFill>
              </a:rPr>
              <a:t>Dall’indagine sono risultati 198 casi di edifici non più utilizzati  o che hanno perso la loro funzione originaria. Sono edifici che appartengono a momenti differenti dello sviluppo industriale e per alcuni dei quali non è facile risalire all’epoca di costruzione per via delle modifiche che hanno subito in successivi interventi di ampliamento.</a:t>
            </a:r>
            <a:r>
              <a:rPr lang="it-IT" altLang="it-IT"/>
              <a:t> </a:t>
            </a:r>
          </a:p>
        </p:txBody>
      </p:sp>
      <p:pic>
        <p:nvPicPr>
          <p:cNvPr id="4124" name="Picture 28">
            <a:extLst>
              <a:ext uri="{FF2B5EF4-FFF2-40B4-BE49-F238E27FC236}">
                <a16:creationId xmlns:a16="http://schemas.microsoft.com/office/drawing/2014/main" id="{D272840E-D3A2-4E8C-8B76-560A14D1CF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1088" y="2224088"/>
            <a:ext cx="3448050" cy="4445000"/>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5" name="Text Box 29">
            <a:extLst>
              <a:ext uri="{FF2B5EF4-FFF2-40B4-BE49-F238E27FC236}">
                <a16:creationId xmlns:a16="http://schemas.microsoft.com/office/drawing/2014/main" id="{ABA62723-8271-4C81-95A2-CBF8A9F4CE3A}"/>
              </a:ext>
            </a:extLst>
          </p:cNvPr>
          <p:cNvSpPr txBox="1">
            <a:spLocks noChangeArrowheads="1"/>
          </p:cNvSpPr>
          <p:nvPr/>
        </p:nvSpPr>
        <p:spPr bwMode="auto">
          <a:xfrm>
            <a:off x="6311901" y="2419351"/>
            <a:ext cx="3960813"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a:solidFill>
                  <a:srgbClr val="990000"/>
                </a:solidFill>
              </a:rPr>
              <a:t>Lo studio del nuovo piano regolatore, ha avuto una lunga fase preparatoria, durata due anni, ha posto l’accento sulla eterogeneità di Prato rilevando che la caratteristica principale di alcune delle sue estese parti centrali è la “città-fabbrica” le cui caratteristiche sono date dalla frammistione tra le aree produttive e quelle residenziali. </a:t>
            </a:r>
          </a:p>
          <a:p>
            <a:r>
              <a:rPr lang="it-IT" altLang="it-IT" sz="1600">
                <a:solidFill>
                  <a:srgbClr val="990000"/>
                </a:solidFill>
              </a:rPr>
              <a:t>La norma ha previsto che per le aree industriali si adoperi lo strumento della flessibilità indicando in quali casi è necessario il trasferimento, in quali casi il trasferimento non è obbligatorio e in quali vi è l’opportunità di una conservazione in loco delle attività produttive.</a:t>
            </a:r>
            <a:r>
              <a:rPr lang="it-IT" altLang="it-IT"/>
              <a:t> </a:t>
            </a:r>
          </a:p>
        </p:txBody>
      </p:sp>
      <p:pic>
        <p:nvPicPr>
          <p:cNvPr id="4126" name="Picture 30">
            <a:extLst>
              <a:ext uri="{FF2B5EF4-FFF2-40B4-BE49-F238E27FC236}">
                <a16:creationId xmlns:a16="http://schemas.microsoft.com/office/drawing/2014/main" id="{6B6701DB-3468-4E68-9850-EAF23D77F3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123" t="17084" r="7809" b="3371"/>
          <a:stretch>
            <a:fillRect/>
          </a:stretch>
        </p:blipFill>
        <p:spPr bwMode="auto">
          <a:xfrm>
            <a:off x="2366964" y="2636838"/>
            <a:ext cx="3081337" cy="4032250"/>
          </a:xfrm>
          <a:prstGeom prst="rect">
            <a:avLst/>
          </a:prstGeom>
          <a:noFill/>
          <a:effectLst>
            <a:outerShdw dist="56796" dir="3806097" algn="ctr" rotWithShape="0">
              <a:schemeClr val="accent2"/>
            </a:outerShdw>
          </a:effectLst>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id="{CB9B9D5C-C585-44AC-BB5D-04F8EF8C3B8E}"/>
              </a:ext>
            </a:extLst>
          </p:cNvPr>
          <p:cNvSpPr txBox="1"/>
          <p:nvPr/>
        </p:nvSpPr>
        <p:spPr>
          <a:xfrm rot="16200000">
            <a:off x="-1770693" y="3290500"/>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111"/>
                                        </p:tgtEl>
                                        <p:attrNameLst>
                                          <p:attrName>style.visibility</p:attrName>
                                        </p:attrNameLst>
                                      </p:cBhvr>
                                      <p:to>
                                        <p:strVal val="visible"/>
                                      </p:to>
                                    </p:set>
                                    <p:animEffect transition="in" filter="fade">
                                      <p:cBhvr>
                                        <p:cTn id="7" dur="1000"/>
                                        <p:tgtEl>
                                          <p:spTgt spid="4111"/>
                                        </p:tgtEl>
                                      </p:cBhvr>
                                    </p:animEffect>
                                    <p:anim calcmode="lin" valueType="num">
                                      <p:cBhvr>
                                        <p:cTn id="8" dur="1000" fill="hold"/>
                                        <p:tgtEl>
                                          <p:spTgt spid="4111"/>
                                        </p:tgtEl>
                                        <p:attrNameLst>
                                          <p:attrName>ppt_x</p:attrName>
                                        </p:attrNameLst>
                                      </p:cBhvr>
                                      <p:tavLst>
                                        <p:tav tm="0">
                                          <p:val>
                                            <p:strVal val="#ppt_x"/>
                                          </p:val>
                                        </p:tav>
                                        <p:tav tm="100000">
                                          <p:val>
                                            <p:strVal val="#ppt_x"/>
                                          </p:val>
                                        </p:tav>
                                      </p:tavLst>
                                    </p:anim>
                                    <p:anim calcmode="lin" valueType="num">
                                      <p:cBhvr>
                                        <p:cTn id="9" dur="1000" fill="hold"/>
                                        <p:tgtEl>
                                          <p:spTgt spid="4111"/>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4101"/>
                                        </p:tgtEl>
                                        <p:attrNameLst>
                                          <p:attrName>style.visibility</p:attrName>
                                        </p:attrNameLst>
                                      </p:cBhvr>
                                      <p:to>
                                        <p:strVal val="visible"/>
                                      </p:to>
                                    </p:set>
                                    <p:animEffect transition="in" filter="fade">
                                      <p:cBhvr>
                                        <p:cTn id="12" dur="2000"/>
                                        <p:tgtEl>
                                          <p:spTgt spid="4101"/>
                                        </p:tgtEl>
                                      </p:cBhvr>
                                    </p:animEffect>
                                  </p:childTnLst>
                                </p:cTn>
                              </p:par>
                              <p:par>
                                <p:cTn id="13" presetID="55" presetClass="entr" presetSubtype="0" fill="hold" grpId="0" nodeType="withEffect">
                                  <p:stCondLst>
                                    <p:cond delay="500"/>
                                  </p:stCondLst>
                                  <p:childTnLst>
                                    <p:set>
                                      <p:cBhvr>
                                        <p:cTn id="14" dur="1" fill="hold">
                                          <p:stCondLst>
                                            <p:cond delay="0"/>
                                          </p:stCondLst>
                                        </p:cTn>
                                        <p:tgtEl>
                                          <p:spTgt spid="4119"/>
                                        </p:tgtEl>
                                        <p:attrNameLst>
                                          <p:attrName>style.visibility</p:attrName>
                                        </p:attrNameLst>
                                      </p:cBhvr>
                                      <p:to>
                                        <p:strVal val="visible"/>
                                      </p:to>
                                    </p:set>
                                    <p:anim calcmode="lin" valueType="num">
                                      <p:cBhvr>
                                        <p:cTn id="15" dur="2000" fill="hold"/>
                                        <p:tgtEl>
                                          <p:spTgt spid="4119"/>
                                        </p:tgtEl>
                                        <p:attrNameLst>
                                          <p:attrName>ppt_w</p:attrName>
                                        </p:attrNameLst>
                                      </p:cBhvr>
                                      <p:tavLst>
                                        <p:tav tm="0">
                                          <p:val>
                                            <p:strVal val="#ppt_w*0.70"/>
                                          </p:val>
                                        </p:tav>
                                        <p:tav tm="100000">
                                          <p:val>
                                            <p:strVal val="#ppt_w"/>
                                          </p:val>
                                        </p:tav>
                                      </p:tavLst>
                                    </p:anim>
                                    <p:anim calcmode="lin" valueType="num">
                                      <p:cBhvr>
                                        <p:cTn id="16" dur="2000" fill="hold"/>
                                        <p:tgtEl>
                                          <p:spTgt spid="4119"/>
                                        </p:tgtEl>
                                        <p:attrNameLst>
                                          <p:attrName>ppt_h</p:attrName>
                                        </p:attrNameLst>
                                      </p:cBhvr>
                                      <p:tavLst>
                                        <p:tav tm="0">
                                          <p:val>
                                            <p:strVal val="#ppt_h"/>
                                          </p:val>
                                        </p:tav>
                                        <p:tav tm="100000">
                                          <p:val>
                                            <p:strVal val="#ppt_h"/>
                                          </p:val>
                                        </p:tav>
                                      </p:tavLst>
                                    </p:anim>
                                    <p:animEffect transition="in" filter="fade">
                                      <p:cBhvr>
                                        <p:cTn id="17" dur="2000"/>
                                        <p:tgtEl>
                                          <p:spTgt spid="4119"/>
                                        </p:tgtEl>
                                      </p:cBhvr>
                                    </p:animEffect>
                                  </p:childTnLst>
                                </p:cTn>
                              </p:par>
                            </p:childTnLst>
                          </p:cTn>
                        </p:par>
                        <p:par>
                          <p:cTn id="18" fill="hold" nodeType="afterGroup">
                            <p:stCondLst>
                              <p:cond delay="2500"/>
                            </p:stCondLst>
                            <p:childTnLst>
                              <p:par>
                                <p:cTn id="19" presetID="10" presetClass="entr" presetSubtype="0" fill="hold" grpId="0" nodeType="afterEffect">
                                  <p:stCondLst>
                                    <p:cond delay="1000"/>
                                  </p:stCondLst>
                                  <p:childTnLst>
                                    <p:set>
                                      <p:cBhvr>
                                        <p:cTn id="20" dur="1" fill="hold">
                                          <p:stCondLst>
                                            <p:cond delay="0"/>
                                          </p:stCondLst>
                                        </p:cTn>
                                        <p:tgtEl>
                                          <p:spTgt spid="4116"/>
                                        </p:tgtEl>
                                        <p:attrNameLst>
                                          <p:attrName>style.visibility</p:attrName>
                                        </p:attrNameLst>
                                      </p:cBhvr>
                                      <p:to>
                                        <p:strVal val="visible"/>
                                      </p:to>
                                    </p:set>
                                    <p:animEffect transition="in" filter="fade">
                                      <p:cBhvr>
                                        <p:cTn id="21" dur="2000"/>
                                        <p:tgtEl>
                                          <p:spTgt spid="4116"/>
                                        </p:tgtEl>
                                      </p:cBhvr>
                                    </p:animEffect>
                                  </p:childTnLst>
                                </p:cTn>
                              </p:par>
                            </p:childTnLst>
                          </p:cTn>
                        </p:par>
                        <p:par>
                          <p:cTn id="22" fill="hold" nodeType="afterGroup">
                            <p:stCondLst>
                              <p:cond delay="5500"/>
                            </p:stCondLst>
                            <p:childTnLst>
                              <p:par>
                                <p:cTn id="23" presetID="3" presetClass="emph" presetSubtype="2" fill="hold" grpId="1" nodeType="afterEffect">
                                  <p:stCondLst>
                                    <p:cond delay="0"/>
                                  </p:stCondLst>
                                  <p:childTnLst>
                                    <p:animClr clrSpc="rgb" dir="cw">
                                      <p:cBhvr override="childStyle">
                                        <p:cTn id="24" dur="2000" fill="hold"/>
                                        <p:tgtEl>
                                          <p:spTgt spid="4116"/>
                                        </p:tgtEl>
                                        <p:attrNameLst>
                                          <p:attrName>style.color</p:attrName>
                                        </p:attrNameLst>
                                      </p:cBhvr>
                                      <p:to>
                                        <a:schemeClr val="accent2"/>
                                      </p:to>
                                    </p:animClr>
                                  </p:childTnLst>
                                </p:cTn>
                              </p:par>
                              <p:par>
                                <p:cTn id="25" presetID="10" presetClass="entr" presetSubtype="0" fill="hold" grpId="0" nodeType="withEffect">
                                  <p:stCondLst>
                                    <p:cond delay="1500"/>
                                  </p:stCondLst>
                                  <p:childTnLst>
                                    <p:set>
                                      <p:cBhvr>
                                        <p:cTn id="26" dur="1" fill="hold">
                                          <p:stCondLst>
                                            <p:cond delay="0"/>
                                          </p:stCondLst>
                                        </p:cTn>
                                        <p:tgtEl>
                                          <p:spTgt spid="4121"/>
                                        </p:tgtEl>
                                        <p:attrNameLst>
                                          <p:attrName>style.visibility</p:attrName>
                                        </p:attrNameLst>
                                      </p:cBhvr>
                                      <p:to>
                                        <p:strVal val="visible"/>
                                      </p:to>
                                    </p:set>
                                    <p:animEffect transition="in" filter="fade">
                                      <p:cBhvr>
                                        <p:cTn id="27" dur="2000"/>
                                        <p:tgtEl>
                                          <p:spTgt spid="4121"/>
                                        </p:tgtEl>
                                      </p:cBhvr>
                                    </p:animEffect>
                                  </p:childTnLst>
                                </p:cTn>
                              </p:par>
                              <p:par>
                                <p:cTn id="28" presetID="23" presetClass="entr" presetSubtype="16" fill="hold" nodeType="withEffect">
                                  <p:stCondLst>
                                    <p:cond delay="1500"/>
                                  </p:stCondLst>
                                  <p:childTnLst>
                                    <p:set>
                                      <p:cBhvr>
                                        <p:cTn id="29" dur="1" fill="hold">
                                          <p:stCondLst>
                                            <p:cond delay="0"/>
                                          </p:stCondLst>
                                        </p:cTn>
                                        <p:tgtEl>
                                          <p:spTgt spid="4122"/>
                                        </p:tgtEl>
                                        <p:attrNameLst>
                                          <p:attrName>style.visibility</p:attrName>
                                        </p:attrNameLst>
                                      </p:cBhvr>
                                      <p:to>
                                        <p:strVal val="visible"/>
                                      </p:to>
                                    </p:set>
                                    <p:anim calcmode="lin" valueType="num">
                                      <p:cBhvr>
                                        <p:cTn id="30" dur="2000" fill="hold"/>
                                        <p:tgtEl>
                                          <p:spTgt spid="4122"/>
                                        </p:tgtEl>
                                        <p:attrNameLst>
                                          <p:attrName>ppt_w</p:attrName>
                                        </p:attrNameLst>
                                      </p:cBhvr>
                                      <p:tavLst>
                                        <p:tav tm="0">
                                          <p:val>
                                            <p:fltVal val="0"/>
                                          </p:val>
                                        </p:tav>
                                        <p:tav tm="100000">
                                          <p:val>
                                            <p:strVal val="#ppt_w"/>
                                          </p:val>
                                        </p:tav>
                                      </p:tavLst>
                                    </p:anim>
                                    <p:anim calcmode="lin" valueType="num">
                                      <p:cBhvr>
                                        <p:cTn id="31" dur="2000" fill="hold"/>
                                        <p:tgtEl>
                                          <p:spTgt spid="4122"/>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grpId="1" nodeType="clickEffect">
                                  <p:stCondLst>
                                    <p:cond delay="0"/>
                                  </p:stCondLst>
                                  <p:childTnLst>
                                    <p:animEffect transition="out" filter="fade">
                                      <p:cBhvr>
                                        <p:cTn id="35" dur="2000"/>
                                        <p:tgtEl>
                                          <p:spTgt spid="4121"/>
                                        </p:tgtEl>
                                      </p:cBhvr>
                                    </p:animEffect>
                                    <p:set>
                                      <p:cBhvr>
                                        <p:cTn id="36" dur="1" fill="hold">
                                          <p:stCondLst>
                                            <p:cond delay="1999"/>
                                          </p:stCondLst>
                                        </p:cTn>
                                        <p:tgtEl>
                                          <p:spTgt spid="4121"/>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2000"/>
                                        <p:tgtEl>
                                          <p:spTgt spid="4122"/>
                                        </p:tgtEl>
                                      </p:cBhvr>
                                    </p:animEffect>
                                    <p:set>
                                      <p:cBhvr>
                                        <p:cTn id="39" dur="1" fill="hold">
                                          <p:stCondLst>
                                            <p:cond delay="1999"/>
                                          </p:stCondLst>
                                        </p:cTn>
                                        <p:tgtEl>
                                          <p:spTgt spid="4122"/>
                                        </p:tgtEl>
                                        <p:attrNameLst>
                                          <p:attrName>style.visibility</p:attrName>
                                        </p:attrNameLst>
                                      </p:cBhvr>
                                      <p:to>
                                        <p:strVal val="hidden"/>
                                      </p:to>
                                    </p:set>
                                  </p:childTnLst>
                                </p:cTn>
                              </p:par>
                            </p:childTnLst>
                          </p:cTn>
                        </p:par>
                        <p:par>
                          <p:cTn id="40" fill="hold" nodeType="afterGroup">
                            <p:stCondLst>
                              <p:cond delay="2000"/>
                            </p:stCondLst>
                            <p:childTnLst>
                              <p:par>
                                <p:cTn id="41" presetID="10" presetClass="entr" presetSubtype="0" fill="hold" grpId="1" nodeType="afterEffect">
                                  <p:stCondLst>
                                    <p:cond delay="0"/>
                                  </p:stCondLst>
                                  <p:childTnLst>
                                    <p:set>
                                      <p:cBhvr>
                                        <p:cTn id="42" dur="1" fill="hold">
                                          <p:stCondLst>
                                            <p:cond delay="0"/>
                                          </p:stCondLst>
                                        </p:cTn>
                                        <p:tgtEl>
                                          <p:spTgt spid="4114"/>
                                        </p:tgtEl>
                                        <p:attrNameLst>
                                          <p:attrName>style.visibility</p:attrName>
                                        </p:attrNameLst>
                                      </p:cBhvr>
                                      <p:to>
                                        <p:strVal val="visible"/>
                                      </p:to>
                                    </p:set>
                                    <p:animEffect transition="in" filter="fade">
                                      <p:cBhvr>
                                        <p:cTn id="43" dur="2000"/>
                                        <p:tgtEl>
                                          <p:spTgt spid="4114"/>
                                        </p:tgtEl>
                                      </p:cBhvr>
                                    </p:animEffect>
                                  </p:childTnLst>
                                </p:cTn>
                              </p:par>
                            </p:childTnLst>
                          </p:cTn>
                        </p:par>
                        <p:par>
                          <p:cTn id="44" fill="hold" nodeType="afterGroup">
                            <p:stCondLst>
                              <p:cond delay="4000"/>
                            </p:stCondLst>
                            <p:childTnLst>
                              <p:par>
                                <p:cTn id="45" presetID="3" presetClass="emph" presetSubtype="2" fill="hold" grpId="0" nodeType="afterEffect">
                                  <p:stCondLst>
                                    <p:cond delay="0"/>
                                  </p:stCondLst>
                                  <p:childTnLst>
                                    <p:animClr clrSpc="rgb" dir="cw">
                                      <p:cBhvr override="childStyle">
                                        <p:cTn id="46" dur="2000" fill="hold"/>
                                        <p:tgtEl>
                                          <p:spTgt spid="4114"/>
                                        </p:tgtEl>
                                        <p:attrNameLst>
                                          <p:attrName>style.color</p:attrName>
                                        </p:attrNameLst>
                                      </p:cBhvr>
                                      <p:to>
                                        <a:schemeClr val="accent2"/>
                                      </p:to>
                                    </p:animClr>
                                  </p:childTnLst>
                                </p:cTn>
                              </p:par>
                            </p:childTnLst>
                          </p:cTn>
                        </p:par>
                        <p:par>
                          <p:cTn id="47" fill="hold" nodeType="afterGroup">
                            <p:stCondLst>
                              <p:cond delay="6000"/>
                            </p:stCondLst>
                            <p:childTnLst>
                              <p:par>
                                <p:cTn id="48" presetID="10" presetClass="exit" presetSubtype="0" fill="hold" nodeType="afterEffect">
                                  <p:stCondLst>
                                    <p:cond delay="0"/>
                                  </p:stCondLst>
                                  <p:childTnLst>
                                    <p:animEffect transition="out" filter="fade">
                                      <p:cBhvr>
                                        <p:cTn id="49" dur="2000"/>
                                        <p:tgtEl>
                                          <p:spTgt spid="4122"/>
                                        </p:tgtEl>
                                      </p:cBhvr>
                                    </p:animEffect>
                                    <p:set>
                                      <p:cBhvr>
                                        <p:cTn id="50" dur="1" fill="hold">
                                          <p:stCondLst>
                                            <p:cond delay="1999"/>
                                          </p:stCondLst>
                                        </p:cTn>
                                        <p:tgtEl>
                                          <p:spTgt spid="4122"/>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4123"/>
                                        </p:tgtEl>
                                        <p:attrNameLst>
                                          <p:attrName>style.visibility</p:attrName>
                                        </p:attrNameLst>
                                      </p:cBhvr>
                                      <p:to>
                                        <p:strVal val="visible"/>
                                      </p:to>
                                    </p:set>
                                    <p:animEffect transition="in" filter="fade">
                                      <p:cBhvr>
                                        <p:cTn id="53" dur="2000"/>
                                        <p:tgtEl>
                                          <p:spTgt spid="4123"/>
                                        </p:tgtEl>
                                      </p:cBhvr>
                                    </p:animEffect>
                                  </p:childTnLst>
                                </p:cTn>
                              </p:par>
                              <p:par>
                                <p:cTn id="54" presetID="23" presetClass="entr" presetSubtype="16" fill="hold" nodeType="withEffect">
                                  <p:stCondLst>
                                    <p:cond delay="500"/>
                                  </p:stCondLst>
                                  <p:childTnLst>
                                    <p:set>
                                      <p:cBhvr>
                                        <p:cTn id="55" dur="1" fill="hold">
                                          <p:stCondLst>
                                            <p:cond delay="0"/>
                                          </p:stCondLst>
                                        </p:cTn>
                                        <p:tgtEl>
                                          <p:spTgt spid="4124"/>
                                        </p:tgtEl>
                                        <p:attrNameLst>
                                          <p:attrName>style.visibility</p:attrName>
                                        </p:attrNameLst>
                                      </p:cBhvr>
                                      <p:to>
                                        <p:strVal val="visible"/>
                                      </p:to>
                                    </p:set>
                                    <p:anim calcmode="lin" valueType="num">
                                      <p:cBhvr>
                                        <p:cTn id="56" dur="2000" fill="hold"/>
                                        <p:tgtEl>
                                          <p:spTgt spid="4124"/>
                                        </p:tgtEl>
                                        <p:attrNameLst>
                                          <p:attrName>ppt_w</p:attrName>
                                        </p:attrNameLst>
                                      </p:cBhvr>
                                      <p:tavLst>
                                        <p:tav tm="0">
                                          <p:val>
                                            <p:fltVal val="0"/>
                                          </p:val>
                                        </p:tav>
                                        <p:tav tm="100000">
                                          <p:val>
                                            <p:strVal val="#ppt_w"/>
                                          </p:val>
                                        </p:tav>
                                      </p:tavLst>
                                    </p:anim>
                                    <p:anim calcmode="lin" valueType="num">
                                      <p:cBhvr>
                                        <p:cTn id="57" dur="2000" fill="hold"/>
                                        <p:tgtEl>
                                          <p:spTgt spid="4124"/>
                                        </p:tgtEl>
                                        <p:attrNameLst>
                                          <p:attrName>ppt_h</p:attrName>
                                        </p:attrNameLst>
                                      </p:cBhvr>
                                      <p:tavLst>
                                        <p:tav tm="0">
                                          <p:val>
                                            <p:fltVal val="0"/>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xit" presetSubtype="0" fill="hold" grpId="0" nodeType="clickEffect">
                                  <p:stCondLst>
                                    <p:cond delay="0"/>
                                  </p:stCondLst>
                                  <p:childTnLst>
                                    <p:animEffect transition="out" filter="fade">
                                      <p:cBhvr>
                                        <p:cTn id="61" dur="2000"/>
                                        <p:tgtEl>
                                          <p:spTgt spid="4123"/>
                                        </p:tgtEl>
                                      </p:cBhvr>
                                    </p:animEffect>
                                    <p:set>
                                      <p:cBhvr>
                                        <p:cTn id="62" dur="1" fill="hold">
                                          <p:stCondLst>
                                            <p:cond delay="1999"/>
                                          </p:stCondLst>
                                        </p:cTn>
                                        <p:tgtEl>
                                          <p:spTgt spid="4123"/>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2000"/>
                                        <p:tgtEl>
                                          <p:spTgt spid="4124"/>
                                        </p:tgtEl>
                                      </p:cBhvr>
                                    </p:animEffect>
                                    <p:set>
                                      <p:cBhvr>
                                        <p:cTn id="65" dur="1" fill="hold">
                                          <p:stCondLst>
                                            <p:cond delay="1999"/>
                                          </p:stCondLst>
                                        </p:cTn>
                                        <p:tgtEl>
                                          <p:spTgt spid="4124"/>
                                        </p:tgtEl>
                                        <p:attrNameLst>
                                          <p:attrName>style.visibility</p:attrName>
                                        </p:attrNameLst>
                                      </p:cBhvr>
                                      <p:to>
                                        <p:strVal val="hidden"/>
                                      </p:to>
                                    </p:set>
                                  </p:childTnLst>
                                </p:cTn>
                              </p:par>
                            </p:childTnLst>
                          </p:cTn>
                        </p:par>
                        <p:par>
                          <p:cTn id="66" fill="hold" nodeType="afterGroup">
                            <p:stCondLst>
                              <p:cond delay="2000"/>
                            </p:stCondLst>
                            <p:childTnLst>
                              <p:par>
                                <p:cTn id="67" presetID="10" presetClass="entr" presetSubtype="0" fill="hold" nodeType="afterEffect">
                                  <p:stCondLst>
                                    <p:cond delay="0"/>
                                  </p:stCondLst>
                                  <p:childTnLst>
                                    <p:set>
                                      <p:cBhvr>
                                        <p:cTn id="68" dur="1" fill="hold">
                                          <p:stCondLst>
                                            <p:cond delay="0"/>
                                          </p:stCondLst>
                                        </p:cTn>
                                        <p:tgtEl>
                                          <p:spTgt spid="4117">
                                            <p:txEl>
                                              <p:pRg st="0" end="0"/>
                                            </p:txEl>
                                          </p:spTgt>
                                        </p:tgtEl>
                                        <p:attrNameLst>
                                          <p:attrName>style.visibility</p:attrName>
                                        </p:attrNameLst>
                                      </p:cBhvr>
                                      <p:to>
                                        <p:strVal val="visible"/>
                                      </p:to>
                                    </p:set>
                                    <p:animEffect transition="in" filter="fade">
                                      <p:cBhvr>
                                        <p:cTn id="69" dur="2000"/>
                                        <p:tgtEl>
                                          <p:spTgt spid="4117">
                                            <p:txEl>
                                              <p:pRg st="0" end="0"/>
                                            </p:txEl>
                                          </p:spTgt>
                                        </p:tgtEl>
                                      </p:cBhvr>
                                    </p:animEffect>
                                  </p:childTnLst>
                                </p:cTn>
                              </p:par>
                            </p:childTnLst>
                          </p:cTn>
                        </p:par>
                        <p:par>
                          <p:cTn id="70" fill="hold" nodeType="afterGroup">
                            <p:stCondLst>
                              <p:cond delay="4000"/>
                            </p:stCondLst>
                            <p:childTnLst>
                              <p:par>
                                <p:cTn id="71" presetID="3" presetClass="emph" presetSubtype="2" fill="hold" grpId="0" nodeType="afterEffect">
                                  <p:stCondLst>
                                    <p:cond delay="0"/>
                                  </p:stCondLst>
                                  <p:childTnLst>
                                    <p:animClr clrSpc="rgb" dir="cw">
                                      <p:cBhvr override="childStyle">
                                        <p:cTn id="72" dur="2000" fill="hold"/>
                                        <p:tgtEl>
                                          <p:spTgt spid="4117">
                                            <p:txEl>
                                              <p:pRg st="0" end="0"/>
                                            </p:txEl>
                                          </p:spTgt>
                                        </p:tgtEl>
                                        <p:attrNameLst>
                                          <p:attrName>style.color</p:attrName>
                                        </p:attrNameLst>
                                      </p:cBhvr>
                                      <p:to>
                                        <a:schemeClr val="accent2"/>
                                      </p:to>
                                    </p:animClr>
                                  </p:childTnLst>
                                </p:cTn>
                              </p:par>
                              <p:par>
                                <p:cTn id="73" presetID="10" presetClass="entr" presetSubtype="0" fill="hold" grpId="0" nodeType="withEffect">
                                  <p:stCondLst>
                                    <p:cond delay="0"/>
                                  </p:stCondLst>
                                  <p:childTnLst>
                                    <p:set>
                                      <p:cBhvr>
                                        <p:cTn id="74" dur="1" fill="hold">
                                          <p:stCondLst>
                                            <p:cond delay="0"/>
                                          </p:stCondLst>
                                        </p:cTn>
                                        <p:tgtEl>
                                          <p:spTgt spid="4125"/>
                                        </p:tgtEl>
                                        <p:attrNameLst>
                                          <p:attrName>style.visibility</p:attrName>
                                        </p:attrNameLst>
                                      </p:cBhvr>
                                      <p:to>
                                        <p:strVal val="visible"/>
                                      </p:to>
                                    </p:set>
                                    <p:animEffect transition="in" filter="fade">
                                      <p:cBhvr>
                                        <p:cTn id="75" dur="2000"/>
                                        <p:tgtEl>
                                          <p:spTgt spid="4125"/>
                                        </p:tgtEl>
                                      </p:cBhvr>
                                    </p:animEffect>
                                  </p:childTnLst>
                                </p:cTn>
                              </p:par>
                              <p:par>
                                <p:cTn id="76" presetID="23" presetClass="entr" presetSubtype="16" fill="hold" nodeType="withEffect">
                                  <p:stCondLst>
                                    <p:cond delay="0"/>
                                  </p:stCondLst>
                                  <p:childTnLst>
                                    <p:set>
                                      <p:cBhvr>
                                        <p:cTn id="77" dur="1" fill="hold">
                                          <p:stCondLst>
                                            <p:cond delay="0"/>
                                          </p:stCondLst>
                                        </p:cTn>
                                        <p:tgtEl>
                                          <p:spTgt spid="4126"/>
                                        </p:tgtEl>
                                        <p:attrNameLst>
                                          <p:attrName>style.visibility</p:attrName>
                                        </p:attrNameLst>
                                      </p:cBhvr>
                                      <p:to>
                                        <p:strVal val="visible"/>
                                      </p:to>
                                    </p:set>
                                    <p:anim calcmode="lin" valueType="num">
                                      <p:cBhvr>
                                        <p:cTn id="78" dur="2000" fill="hold"/>
                                        <p:tgtEl>
                                          <p:spTgt spid="4126"/>
                                        </p:tgtEl>
                                        <p:attrNameLst>
                                          <p:attrName>ppt_w</p:attrName>
                                        </p:attrNameLst>
                                      </p:cBhvr>
                                      <p:tavLst>
                                        <p:tav tm="0">
                                          <p:val>
                                            <p:fltVal val="0"/>
                                          </p:val>
                                        </p:tav>
                                        <p:tav tm="100000">
                                          <p:val>
                                            <p:strVal val="#ppt_w"/>
                                          </p:val>
                                        </p:tav>
                                      </p:tavLst>
                                    </p:anim>
                                    <p:anim calcmode="lin" valueType="num">
                                      <p:cBhvr>
                                        <p:cTn id="79" dur="2000" fill="hold"/>
                                        <p:tgtEl>
                                          <p:spTgt spid="4126"/>
                                        </p:tgtEl>
                                        <p:attrNameLst>
                                          <p:attrName>ppt_h</p:attrName>
                                        </p:attrNameLst>
                                      </p:cBhvr>
                                      <p:tavLst>
                                        <p:tav tm="0">
                                          <p:val>
                                            <p:fltVal val="0"/>
                                          </p:val>
                                        </p:tav>
                                        <p:tav tm="100000">
                                          <p:val>
                                            <p:strVal val="#ppt_h"/>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xit" presetSubtype="0" fill="hold" grpId="1" nodeType="clickEffect">
                                  <p:stCondLst>
                                    <p:cond delay="0"/>
                                  </p:stCondLst>
                                  <p:childTnLst>
                                    <p:animEffect transition="out" filter="fade">
                                      <p:cBhvr>
                                        <p:cTn id="83" dur="2000"/>
                                        <p:tgtEl>
                                          <p:spTgt spid="4125"/>
                                        </p:tgtEl>
                                      </p:cBhvr>
                                    </p:animEffect>
                                    <p:set>
                                      <p:cBhvr>
                                        <p:cTn id="84" dur="1" fill="hold">
                                          <p:stCondLst>
                                            <p:cond delay="1999"/>
                                          </p:stCondLst>
                                        </p:cTn>
                                        <p:tgtEl>
                                          <p:spTgt spid="4125"/>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2000"/>
                                        <p:tgtEl>
                                          <p:spTgt spid="4126"/>
                                        </p:tgtEl>
                                      </p:cBhvr>
                                    </p:animEffect>
                                    <p:set>
                                      <p:cBhvr>
                                        <p:cTn id="87" dur="1" fill="hold">
                                          <p:stCondLst>
                                            <p:cond delay="1999"/>
                                          </p:stCondLst>
                                        </p:cTn>
                                        <p:tgtEl>
                                          <p:spTgt spid="4126"/>
                                        </p:tgtEl>
                                        <p:attrNameLst>
                                          <p:attrName>style.visibility</p:attrName>
                                        </p:attrNameLst>
                                      </p:cBhvr>
                                      <p:to>
                                        <p:strVal val="hidden"/>
                                      </p:to>
                                    </p:set>
                                  </p:childTnLst>
                                </p:cTn>
                              </p:par>
                            </p:childTnLst>
                          </p:cTn>
                        </p:par>
                        <p:par>
                          <p:cTn id="88" fill="hold" nodeType="afterGroup">
                            <p:stCondLst>
                              <p:cond delay="2000"/>
                            </p:stCondLst>
                            <p:childTnLst>
                              <p:par>
                                <p:cTn id="89" presetID="10" presetClass="entr" presetSubtype="0" fill="hold" nodeType="afterEffect">
                                  <p:stCondLst>
                                    <p:cond delay="1000"/>
                                  </p:stCondLst>
                                  <p:childTnLst>
                                    <p:set>
                                      <p:cBhvr>
                                        <p:cTn id="90" dur="1" fill="hold">
                                          <p:stCondLst>
                                            <p:cond delay="0"/>
                                          </p:stCondLst>
                                        </p:cTn>
                                        <p:tgtEl>
                                          <p:spTgt spid="4104"/>
                                        </p:tgtEl>
                                        <p:attrNameLst>
                                          <p:attrName>style.visibility</p:attrName>
                                        </p:attrNameLst>
                                      </p:cBhvr>
                                      <p:to>
                                        <p:strVal val="visible"/>
                                      </p:to>
                                    </p:set>
                                    <p:animEffect transition="in" filter="fade">
                                      <p:cBhvr>
                                        <p:cTn id="91" dur="2000"/>
                                        <p:tgtEl>
                                          <p:spTgt spid="4104"/>
                                        </p:tgtEl>
                                      </p:cBhvr>
                                    </p:animEffect>
                                  </p:childTnLst>
                                </p:cTn>
                              </p:par>
                              <p:par>
                                <p:cTn id="92" presetID="10" presetClass="entr" presetSubtype="0" fill="hold" nodeType="withEffect">
                                  <p:stCondLst>
                                    <p:cond delay="0"/>
                                  </p:stCondLst>
                                  <p:childTnLst>
                                    <p:set>
                                      <p:cBhvr>
                                        <p:cTn id="93" dur="1" fill="hold">
                                          <p:stCondLst>
                                            <p:cond delay="0"/>
                                          </p:stCondLst>
                                        </p:cTn>
                                        <p:tgtEl>
                                          <p:spTgt spid="4102"/>
                                        </p:tgtEl>
                                        <p:attrNameLst>
                                          <p:attrName>style.visibility</p:attrName>
                                        </p:attrNameLst>
                                      </p:cBhvr>
                                      <p:to>
                                        <p:strVal val="visible"/>
                                      </p:to>
                                    </p:set>
                                    <p:animEffect transition="in" filter="fade">
                                      <p:cBhvr>
                                        <p:cTn id="94" dur="2000"/>
                                        <p:tgtEl>
                                          <p:spTgt spid="4102"/>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nodeType="clickEffect">
                                  <p:stCondLst>
                                    <p:cond delay="0"/>
                                  </p:stCondLst>
                                  <p:childTnLst>
                                    <p:set>
                                      <p:cBhvr>
                                        <p:cTn id="98" dur="1" fill="hold">
                                          <p:stCondLst>
                                            <p:cond delay="0"/>
                                          </p:stCondLst>
                                        </p:cTn>
                                        <p:tgtEl>
                                          <p:spTgt spid="4103"/>
                                        </p:tgtEl>
                                        <p:attrNameLst>
                                          <p:attrName>style.visibility</p:attrName>
                                        </p:attrNameLst>
                                      </p:cBhvr>
                                      <p:to>
                                        <p:strVal val="visible"/>
                                      </p:to>
                                    </p:set>
                                    <p:animEffect transition="in" filter="fade">
                                      <p:cBhvr>
                                        <p:cTn id="99" dur="2000"/>
                                        <p:tgtEl>
                                          <p:spTgt spid="4103"/>
                                        </p:tgtEl>
                                      </p:cBhvr>
                                    </p:animEffect>
                                  </p:childTnLst>
                                </p:cTn>
                              </p:par>
                              <p:par>
                                <p:cTn id="100" presetID="10" presetClass="exit" presetSubtype="0" fill="hold" nodeType="withEffect">
                                  <p:stCondLst>
                                    <p:cond delay="0"/>
                                  </p:stCondLst>
                                  <p:childTnLst>
                                    <p:animEffect transition="out" filter="fade">
                                      <p:cBhvr>
                                        <p:cTn id="101" dur="2000"/>
                                        <p:tgtEl>
                                          <p:spTgt spid="4102"/>
                                        </p:tgtEl>
                                      </p:cBhvr>
                                    </p:animEffect>
                                    <p:set>
                                      <p:cBhvr>
                                        <p:cTn id="102" dur="1" fill="hold">
                                          <p:stCondLst>
                                            <p:cond delay="1999"/>
                                          </p:stCondLst>
                                        </p:cTn>
                                        <p:tgtEl>
                                          <p:spTgt spid="4102"/>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2000"/>
                                        <p:tgtEl>
                                          <p:spTgt spid="4104"/>
                                        </p:tgtEl>
                                      </p:cBhvr>
                                    </p:animEffect>
                                    <p:set>
                                      <p:cBhvr>
                                        <p:cTn id="105" dur="1" fill="hold">
                                          <p:stCondLst>
                                            <p:cond delay="1999"/>
                                          </p:stCondLst>
                                        </p:cTn>
                                        <p:tgtEl>
                                          <p:spTgt spid="4104"/>
                                        </p:tgtEl>
                                        <p:attrNameLst>
                                          <p:attrName>style.visibility</p:attrName>
                                        </p:attrNameLst>
                                      </p:cBhvr>
                                      <p:to>
                                        <p:strVal val="hidden"/>
                                      </p:to>
                                    </p:set>
                                  </p:childTnLst>
                                </p:cTn>
                              </p:par>
                              <p:par>
                                <p:cTn id="106" presetID="10" presetClass="entr" presetSubtype="0" fill="hold" nodeType="withEffect">
                                  <p:stCondLst>
                                    <p:cond delay="0"/>
                                  </p:stCondLst>
                                  <p:childTnLst>
                                    <p:set>
                                      <p:cBhvr>
                                        <p:cTn id="107" dur="1" fill="hold">
                                          <p:stCondLst>
                                            <p:cond delay="0"/>
                                          </p:stCondLst>
                                        </p:cTn>
                                        <p:tgtEl>
                                          <p:spTgt spid="4105"/>
                                        </p:tgtEl>
                                        <p:attrNameLst>
                                          <p:attrName>style.visibility</p:attrName>
                                        </p:attrNameLst>
                                      </p:cBhvr>
                                      <p:to>
                                        <p:strVal val="visible"/>
                                      </p:to>
                                    </p:set>
                                    <p:animEffect transition="in" filter="fade">
                                      <p:cBhvr>
                                        <p:cTn id="108" dur="2000"/>
                                        <p:tgtEl>
                                          <p:spTgt spid="4105"/>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0" presetClass="exit" presetSubtype="0" fill="hold" nodeType="clickEffect">
                                  <p:stCondLst>
                                    <p:cond delay="0"/>
                                  </p:stCondLst>
                                  <p:childTnLst>
                                    <p:animEffect transition="out" filter="fade">
                                      <p:cBhvr>
                                        <p:cTn id="112" dur="2000"/>
                                        <p:tgtEl>
                                          <p:spTgt spid="4103"/>
                                        </p:tgtEl>
                                      </p:cBhvr>
                                    </p:animEffect>
                                    <p:set>
                                      <p:cBhvr>
                                        <p:cTn id="113" dur="1" fill="hold">
                                          <p:stCondLst>
                                            <p:cond delay="1999"/>
                                          </p:stCondLst>
                                        </p:cTn>
                                        <p:tgtEl>
                                          <p:spTgt spid="4103"/>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2000"/>
                                        <p:tgtEl>
                                          <p:spTgt spid="4105"/>
                                        </p:tgtEl>
                                      </p:cBhvr>
                                    </p:animEffect>
                                    <p:set>
                                      <p:cBhvr>
                                        <p:cTn id="116" dur="1" fill="hold">
                                          <p:stCondLst>
                                            <p:cond delay="1999"/>
                                          </p:stCondLst>
                                        </p:cTn>
                                        <p:tgtEl>
                                          <p:spTgt spid="4105"/>
                                        </p:tgtEl>
                                        <p:attrNameLst>
                                          <p:attrName>style.visibility</p:attrName>
                                        </p:attrNameLst>
                                      </p:cBhvr>
                                      <p:to>
                                        <p:strVal val="hidden"/>
                                      </p:to>
                                    </p:set>
                                  </p:childTnLst>
                                </p:cTn>
                              </p:par>
                            </p:childTnLst>
                          </p:cTn>
                        </p:par>
                        <p:par>
                          <p:cTn id="117" fill="hold" nodeType="afterGroup">
                            <p:stCondLst>
                              <p:cond delay="2000"/>
                            </p:stCondLst>
                            <p:childTnLst>
                              <p:par>
                                <p:cTn id="118" presetID="10" presetClass="exit" presetSubtype="0" fill="hold" nodeType="afterEffect">
                                  <p:stCondLst>
                                    <p:cond delay="0"/>
                                  </p:stCondLst>
                                  <p:childTnLst>
                                    <p:animEffect transition="out" filter="fade">
                                      <p:cBhvr>
                                        <p:cTn id="119" dur="2000"/>
                                        <p:tgtEl>
                                          <p:spTgt spid="4101"/>
                                        </p:tgtEl>
                                      </p:cBhvr>
                                    </p:animEffect>
                                    <p:set>
                                      <p:cBhvr>
                                        <p:cTn id="120" dur="1" fill="hold">
                                          <p:stCondLst>
                                            <p:cond delay="1999"/>
                                          </p:stCondLst>
                                        </p:cTn>
                                        <p:tgtEl>
                                          <p:spTgt spid="4101"/>
                                        </p:tgtEl>
                                        <p:attrNameLst>
                                          <p:attrName>style.visibility</p:attrName>
                                        </p:attrNameLst>
                                      </p:cBhvr>
                                      <p:to>
                                        <p:strVal val="hidden"/>
                                      </p:to>
                                    </p:set>
                                  </p:childTnLst>
                                </p:cTn>
                              </p:par>
                              <p:par>
                                <p:cTn id="121" presetID="10" presetClass="exit" presetSubtype="0" fill="hold" grpId="2" nodeType="withEffect">
                                  <p:stCondLst>
                                    <p:cond delay="0"/>
                                  </p:stCondLst>
                                  <p:childTnLst>
                                    <p:animEffect transition="out" filter="fade">
                                      <p:cBhvr>
                                        <p:cTn id="122" dur="2000"/>
                                        <p:tgtEl>
                                          <p:spTgt spid="4116"/>
                                        </p:tgtEl>
                                      </p:cBhvr>
                                    </p:animEffect>
                                    <p:set>
                                      <p:cBhvr>
                                        <p:cTn id="123" dur="1" fill="hold">
                                          <p:stCondLst>
                                            <p:cond delay="1999"/>
                                          </p:stCondLst>
                                        </p:cTn>
                                        <p:tgtEl>
                                          <p:spTgt spid="4116"/>
                                        </p:tgtEl>
                                        <p:attrNameLst>
                                          <p:attrName>style.visibility</p:attrName>
                                        </p:attrNameLst>
                                      </p:cBhvr>
                                      <p:to>
                                        <p:strVal val="hidden"/>
                                      </p:to>
                                    </p:set>
                                  </p:childTnLst>
                                </p:cTn>
                              </p:par>
                              <p:par>
                                <p:cTn id="124" presetID="10" presetClass="exit" presetSubtype="0" fill="hold" grpId="2" nodeType="withEffect">
                                  <p:stCondLst>
                                    <p:cond delay="0"/>
                                  </p:stCondLst>
                                  <p:childTnLst>
                                    <p:animEffect transition="out" filter="fade">
                                      <p:cBhvr>
                                        <p:cTn id="125" dur="2000"/>
                                        <p:tgtEl>
                                          <p:spTgt spid="4114"/>
                                        </p:tgtEl>
                                      </p:cBhvr>
                                    </p:animEffect>
                                    <p:set>
                                      <p:cBhvr>
                                        <p:cTn id="126" dur="1" fill="hold">
                                          <p:stCondLst>
                                            <p:cond delay="1999"/>
                                          </p:stCondLst>
                                        </p:cTn>
                                        <p:tgtEl>
                                          <p:spTgt spid="4114"/>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2000"/>
                                        <p:tgtEl>
                                          <p:spTgt spid="4117">
                                            <p:txEl>
                                              <p:pRg st="0" end="0"/>
                                            </p:txEl>
                                          </p:spTgt>
                                        </p:tgtEl>
                                      </p:cBhvr>
                                    </p:animEffect>
                                    <p:set>
                                      <p:cBhvr>
                                        <p:cTn id="129" dur="1" fill="hold">
                                          <p:stCondLst>
                                            <p:cond delay="1999"/>
                                          </p:stCondLst>
                                        </p:cTn>
                                        <p:tgtEl>
                                          <p:spTgt spid="4117">
                                            <p:txEl>
                                              <p:pRg st="0" end="0"/>
                                            </p:txEl>
                                          </p:spTgt>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2000"/>
                                        <p:tgtEl>
                                          <p:spTgt spid="4119"/>
                                        </p:tgtEl>
                                      </p:cBhvr>
                                    </p:animEffect>
                                    <p:set>
                                      <p:cBhvr>
                                        <p:cTn id="132" dur="1" fill="hold">
                                          <p:stCondLst>
                                            <p:cond delay="1999"/>
                                          </p:stCondLst>
                                        </p:cTn>
                                        <p:tgtEl>
                                          <p:spTgt spid="4119"/>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2000"/>
                                        <p:tgtEl>
                                          <p:spTgt spid="4111"/>
                                        </p:tgtEl>
                                      </p:cBhvr>
                                    </p:animEffect>
                                    <p:set>
                                      <p:cBhvr>
                                        <p:cTn id="135" dur="1" fill="hold">
                                          <p:stCondLst>
                                            <p:cond delay="1999"/>
                                          </p:stCondLst>
                                        </p:cTn>
                                        <p:tgtEl>
                                          <p:spTgt spid="4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1" grpId="0"/>
      <p:bldP spid="4111" grpId="1"/>
      <p:bldP spid="4114" grpId="0"/>
      <p:bldP spid="4114" grpId="1"/>
      <p:bldP spid="4114" grpId="2"/>
      <p:bldP spid="4116" grpId="0"/>
      <p:bldP spid="4116" grpId="1"/>
      <p:bldP spid="4116" grpId="2"/>
      <p:bldP spid="4117" grpId="0" build="allAtOnce"/>
      <p:bldP spid="4117" grpId="1" build="allAtOnce"/>
      <p:bldP spid="4119" grpId="0"/>
      <p:bldP spid="4119" grpId="1"/>
      <p:bldP spid="4121" grpId="0"/>
      <p:bldP spid="4121" grpId="1"/>
      <p:bldP spid="4123" grpId="0"/>
      <p:bldP spid="4125" grpId="0"/>
      <p:bldP spid="412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C7E1DD63-170A-45B5-92B0-56E2990BC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564" y="1370013"/>
            <a:ext cx="3724275" cy="2635250"/>
          </a:xfrm>
          <a:prstGeom prst="rect">
            <a:avLst/>
          </a:prstGeom>
          <a:noFill/>
          <a:effectLst>
            <a:outerShdw dist="71842" dir="2700000" algn="ctr" rotWithShape="0">
              <a:schemeClr val="accent2">
                <a:alpha val="50000"/>
              </a:schemeClr>
            </a:outerShdw>
          </a:effectLst>
          <a:extLst>
            <a:ext uri="{909E8E84-426E-40DD-AFC4-6F175D3DCCD1}">
              <a14:hiddenFill xmlns:a14="http://schemas.microsoft.com/office/drawing/2010/main">
                <a:solidFill>
                  <a:srgbClr val="FFFFFF"/>
                </a:solidFill>
              </a14:hiddenFill>
            </a:ext>
          </a:extLst>
        </p:spPr>
      </p:pic>
      <p:pic>
        <p:nvPicPr>
          <p:cNvPr id="5125" name="Picture 5">
            <a:extLst>
              <a:ext uri="{FF2B5EF4-FFF2-40B4-BE49-F238E27FC236}">
                <a16:creationId xmlns:a16="http://schemas.microsoft.com/office/drawing/2014/main" id="{CEAD1062-DEEF-4D4E-95D5-BDF1C7039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313" y="1373189"/>
            <a:ext cx="3721100" cy="2632075"/>
          </a:xfrm>
          <a:prstGeom prst="rect">
            <a:avLst/>
          </a:prstGeom>
          <a:noFill/>
          <a:effectLst>
            <a:outerShdw dist="71842" dir="2700000" algn="ctr" rotWithShape="0">
              <a:schemeClr val="accent2">
                <a:alpha val="50000"/>
              </a:schemeClr>
            </a:outerShdw>
          </a:effectLst>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A3CC7DF1-C848-44D4-8445-8E29B03C5D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726" y="1376363"/>
            <a:ext cx="3724275" cy="2628900"/>
          </a:xfrm>
          <a:prstGeom prst="rect">
            <a:avLst/>
          </a:prstGeom>
          <a:noFill/>
          <a:effectLst>
            <a:outerShdw dist="71842" dir="2700000" algn="ctr" rotWithShape="0">
              <a:schemeClr val="accent2"/>
            </a:outerShdw>
          </a:effectLst>
          <a:extLst>
            <a:ext uri="{909E8E84-426E-40DD-AFC4-6F175D3DCCD1}">
              <a14:hiddenFill xmlns:a14="http://schemas.microsoft.com/office/drawing/2010/main">
                <a:solidFill>
                  <a:srgbClr val="FFFFFF"/>
                </a:solidFill>
              </a14:hiddenFill>
            </a:ext>
          </a:extLst>
        </p:spPr>
      </p:pic>
      <p:pic>
        <p:nvPicPr>
          <p:cNvPr id="5127" name="Picture 7">
            <a:extLst>
              <a:ext uri="{FF2B5EF4-FFF2-40B4-BE49-F238E27FC236}">
                <a16:creationId xmlns:a16="http://schemas.microsoft.com/office/drawing/2014/main" id="{51282FE8-52CA-4D39-B45C-D288FE0146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4149726"/>
            <a:ext cx="3714750" cy="2632075"/>
          </a:xfrm>
          <a:prstGeom prst="rect">
            <a:avLst/>
          </a:prstGeom>
          <a:noFill/>
          <a:effectLst>
            <a:outerShdw dist="81320" dir="2319588" algn="ctr" rotWithShape="0">
              <a:schemeClr val="accent2"/>
            </a:outerShdw>
          </a:effectLst>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9857EEAC-60BD-42FB-BE24-ECE1837BC9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7563" y="4149726"/>
            <a:ext cx="3721100" cy="2632075"/>
          </a:xfrm>
          <a:prstGeom prst="rect">
            <a:avLst/>
          </a:prstGeom>
          <a:noFill/>
          <a:effectLst>
            <a:outerShdw dist="81320" dir="2319588" algn="ctr" rotWithShape="0">
              <a:schemeClr val="accent2"/>
            </a:outerShdw>
          </a:effectLst>
          <a:extLst>
            <a:ext uri="{909E8E84-426E-40DD-AFC4-6F175D3DCCD1}">
              <a14:hiddenFill xmlns:a14="http://schemas.microsoft.com/office/drawing/2010/main">
                <a:solidFill>
                  <a:srgbClr val="FFFFFF"/>
                </a:solidFill>
              </a14:hiddenFill>
            </a:ext>
          </a:extLst>
        </p:spPr>
      </p:pic>
      <p:sp>
        <p:nvSpPr>
          <p:cNvPr id="5129" name="Text Box 9">
            <a:extLst>
              <a:ext uri="{FF2B5EF4-FFF2-40B4-BE49-F238E27FC236}">
                <a16:creationId xmlns:a16="http://schemas.microsoft.com/office/drawing/2014/main" id="{229E47A0-DE0A-4F53-BBBE-728E06CCF7A4}"/>
              </a:ext>
            </a:extLst>
          </p:cNvPr>
          <p:cNvSpPr txBox="1">
            <a:spLocks noChangeArrowheads="1"/>
          </p:cNvSpPr>
          <p:nvPr/>
        </p:nvSpPr>
        <p:spPr bwMode="auto">
          <a:xfrm>
            <a:off x="1954214" y="115889"/>
            <a:ext cx="8713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2000">
                <a:solidFill>
                  <a:schemeClr val="accent2"/>
                </a:solidFill>
                <a:effectLst>
                  <a:outerShdw blurRad="38100" dist="38100" dir="2700000" algn="tl">
                    <a:srgbClr val="C0C0C0"/>
                  </a:outerShdw>
                </a:effectLst>
              </a:rPr>
              <a:t>Censimento degli opifici con individuazione su base cartografica</a:t>
            </a:r>
          </a:p>
        </p:txBody>
      </p:sp>
      <p:sp>
        <p:nvSpPr>
          <p:cNvPr id="5130" name="Rectangle 10">
            <a:extLst>
              <a:ext uri="{FF2B5EF4-FFF2-40B4-BE49-F238E27FC236}">
                <a16:creationId xmlns:a16="http://schemas.microsoft.com/office/drawing/2014/main" id="{1CB08F32-4F77-4D01-A1F3-32377F364065}"/>
              </a:ext>
            </a:extLst>
          </p:cNvPr>
          <p:cNvSpPr>
            <a:spLocks noChangeArrowheads="1"/>
          </p:cNvSpPr>
          <p:nvPr/>
        </p:nvSpPr>
        <p:spPr bwMode="auto">
          <a:xfrm>
            <a:off x="1524000" y="549275"/>
            <a:ext cx="914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a:solidFill>
                  <a:srgbClr val="990000"/>
                </a:solidFill>
              </a:rPr>
              <a:t>Sulla base dello studio effettuato e dell’elaborazione dei dati storico-cartografici si è redatta una prima cartografia complessiva del patrimonio di archeologia industriale esistente nell’attuale territorio del Comune di Prato, restituito su cartografia del tipo CTR in scala 1:5000.</a:t>
            </a:r>
          </a:p>
        </p:txBody>
      </p:sp>
      <p:sp>
        <p:nvSpPr>
          <p:cNvPr id="9" name="CasellaDiTesto 8">
            <a:extLst>
              <a:ext uri="{FF2B5EF4-FFF2-40B4-BE49-F238E27FC236}">
                <a16:creationId xmlns:a16="http://schemas.microsoft.com/office/drawing/2014/main" id="{2097649A-9A97-4A19-A652-76D0E95E3A5B}"/>
              </a:ext>
            </a:extLst>
          </p:cNvPr>
          <p:cNvSpPr txBox="1"/>
          <p:nvPr/>
        </p:nvSpPr>
        <p:spPr>
          <a:xfrm rot="16200000">
            <a:off x="-1841426" y="3295264"/>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fade">
                                      <p:cBhvr>
                                        <p:cTn id="7" dur="2000"/>
                                        <p:tgtEl>
                                          <p:spTgt spid="51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fade">
                                      <p:cBhvr>
                                        <p:cTn id="12" dur="1000"/>
                                        <p:tgtEl>
                                          <p:spTgt spid="5130"/>
                                        </p:tgtEl>
                                      </p:cBhvr>
                                    </p:animEffect>
                                    <p:anim calcmode="lin" valueType="num">
                                      <p:cBhvr>
                                        <p:cTn id="13" dur="1000" fill="hold"/>
                                        <p:tgtEl>
                                          <p:spTgt spid="5130"/>
                                        </p:tgtEl>
                                        <p:attrNameLst>
                                          <p:attrName>ppt_x</p:attrName>
                                        </p:attrNameLst>
                                      </p:cBhvr>
                                      <p:tavLst>
                                        <p:tav tm="0">
                                          <p:val>
                                            <p:strVal val="#ppt_x"/>
                                          </p:val>
                                        </p:tav>
                                        <p:tav tm="100000">
                                          <p:val>
                                            <p:strVal val="#ppt_x"/>
                                          </p:val>
                                        </p:tav>
                                      </p:tavLst>
                                    </p:anim>
                                    <p:anim calcmode="lin" valueType="num">
                                      <p:cBhvr>
                                        <p:cTn id="14" dur="1000" fill="hold"/>
                                        <p:tgtEl>
                                          <p:spTgt spid="513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fade">
                                      <p:cBhvr>
                                        <p:cTn id="19" dur="2000"/>
                                        <p:tgtEl>
                                          <p:spTgt spid="51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5125"/>
                                        </p:tgtEl>
                                        <p:attrNameLst>
                                          <p:attrName>style.visibility</p:attrName>
                                        </p:attrNameLst>
                                      </p:cBhvr>
                                      <p:to>
                                        <p:strVal val="visible"/>
                                      </p:to>
                                    </p:set>
                                    <p:animEffect transition="in" filter="fade">
                                      <p:cBhvr>
                                        <p:cTn id="24" dur="2000"/>
                                        <p:tgtEl>
                                          <p:spTgt spid="512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5126"/>
                                        </p:tgtEl>
                                        <p:attrNameLst>
                                          <p:attrName>style.visibility</p:attrName>
                                        </p:attrNameLst>
                                      </p:cBhvr>
                                      <p:to>
                                        <p:strVal val="visible"/>
                                      </p:to>
                                    </p:set>
                                    <p:animEffect transition="in" filter="fade">
                                      <p:cBhvr>
                                        <p:cTn id="29" dur="2000"/>
                                        <p:tgtEl>
                                          <p:spTgt spid="512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5128"/>
                                        </p:tgtEl>
                                        <p:attrNameLst>
                                          <p:attrName>style.visibility</p:attrName>
                                        </p:attrNameLst>
                                      </p:cBhvr>
                                      <p:to>
                                        <p:strVal val="visible"/>
                                      </p:to>
                                    </p:set>
                                    <p:animEffect transition="in" filter="fade">
                                      <p:cBhvr>
                                        <p:cTn id="34" dur="2000"/>
                                        <p:tgtEl>
                                          <p:spTgt spid="512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5127"/>
                                        </p:tgtEl>
                                        <p:attrNameLst>
                                          <p:attrName>style.visibility</p:attrName>
                                        </p:attrNameLst>
                                      </p:cBhvr>
                                      <p:to>
                                        <p:strVal val="visible"/>
                                      </p:to>
                                    </p:set>
                                    <p:animEffect transition="in" filter="fade">
                                      <p:cBhvr>
                                        <p:cTn id="39"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7F57319A-03D7-4446-A700-BB36A54A9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849" y="2552377"/>
            <a:ext cx="5734050" cy="4048125"/>
          </a:xfrm>
          <a:prstGeom prst="rect">
            <a:avLst/>
          </a:prstGeom>
          <a:noFill/>
          <a:effectLst>
            <a:outerShdw dist="53882" dir="2700000" algn="ctr" rotWithShape="0">
              <a:schemeClr val="accent2"/>
            </a:outerShdw>
          </a:effectLst>
          <a:extLst>
            <a:ext uri="{909E8E84-426E-40DD-AFC4-6F175D3DCCD1}">
              <a14:hiddenFill xmlns:a14="http://schemas.microsoft.com/office/drawing/2010/main">
                <a:solidFill>
                  <a:srgbClr val="FFFFFF"/>
                </a:solidFill>
              </a14:hiddenFill>
            </a:ext>
          </a:extLst>
        </p:spPr>
      </p:pic>
      <p:sp>
        <p:nvSpPr>
          <p:cNvPr id="6150" name="Text Box 6">
            <a:extLst>
              <a:ext uri="{FF2B5EF4-FFF2-40B4-BE49-F238E27FC236}">
                <a16:creationId xmlns:a16="http://schemas.microsoft.com/office/drawing/2014/main" id="{A1DBA8B8-0B7A-42A1-8B51-E131B1B71D83}"/>
              </a:ext>
            </a:extLst>
          </p:cNvPr>
          <p:cNvSpPr txBox="1">
            <a:spLocks noChangeArrowheads="1"/>
          </p:cNvSpPr>
          <p:nvPr/>
        </p:nvSpPr>
        <p:spPr bwMode="auto">
          <a:xfrm>
            <a:off x="1558925" y="5036125"/>
            <a:ext cx="2881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it-IT" sz="1600" dirty="0">
                <a:solidFill>
                  <a:srgbClr val="990000"/>
                </a:solidFill>
              </a:rPr>
              <a:t> mulini inglobati in fabbriche.</a:t>
            </a:r>
          </a:p>
        </p:txBody>
      </p:sp>
      <p:sp>
        <p:nvSpPr>
          <p:cNvPr id="6151" name="Text Box 7">
            <a:extLst>
              <a:ext uri="{FF2B5EF4-FFF2-40B4-BE49-F238E27FC236}">
                <a16:creationId xmlns:a16="http://schemas.microsoft.com/office/drawing/2014/main" id="{8CC72B03-8141-4D30-8489-1437F1B3CB0E}"/>
              </a:ext>
            </a:extLst>
          </p:cNvPr>
          <p:cNvSpPr txBox="1">
            <a:spLocks noChangeArrowheads="1"/>
          </p:cNvSpPr>
          <p:nvPr/>
        </p:nvSpPr>
        <p:spPr bwMode="auto">
          <a:xfrm>
            <a:off x="1954214" y="260351"/>
            <a:ext cx="8713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2000">
                <a:solidFill>
                  <a:schemeClr val="accent2"/>
                </a:solidFill>
                <a:effectLst>
                  <a:outerShdw blurRad="38100" dist="38100" dir="2700000" algn="tl">
                    <a:srgbClr val="C0C0C0"/>
                  </a:outerShdw>
                </a:effectLst>
              </a:rPr>
              <a:t>Censimento degli opifici con individuazione su base cartografica</a:t>
            </a:r>
          </a:p>
        </p:txBody>
      </p:sp>
      <p:sp>
        <p:nvSpPr>
          <p:cNvPr id="6152" name="Text Box 8">
            <a:extLst>
              <a:ext uri="{FF2B5EF4-FFF2-40B4-BE49-F238E27FC236}">
                <a16:creationId xmlns:a16="http://schemas.microsoft.com/office/drawing/2014/main" id="{97E7FBE6-4066-4F2B-9642-B139FAF93282}"/>
              </a:ext>
            </a:extLst>
          </p:cNvPr>
          <p:cNvSpPr txBox="1">
            <a:spLocks noChangeArrowheads="1"/>
          </p:cNvSpPr>
          <p:nvPr/>
        </p:nvSpPr>
        <p:spPr bwMode="auto">
          <a:xfrm>
            <a:off x="1992313" y="765176"/>
            <a:ext cx="8280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solidFill>
                  <a:srgbClr val="990000"/>
                </a:solidFill>
              </a:rPr>
              <a:t>È stato considerato un totale di 377 opifici suddivisi, in base alle rilevazioni effettuate tra il luglio 2002 e il febbraio 2004, in tredici categorie:</a:t>
            </a:r>
          </a:p>
        </p:txBody>
      </p:sp>
      <p:sp>
        <p:nvSpPr>
          <p:cNvPr id="6153" name="Text Box 9">
            <a:extLst>
              <a:ext uri="{FF2B5EF4-FFF2-40B4-BE49-F238E27FC236}">
                <a16:creationId xmlns:a16="http://schemas.microsoft.com/office/drawing/2014/main" id="{859823FB-E9A6-40CE-84BE-10A82670EC8F}"/>
              </a:ext>
            </a:extLst>
          </p:cNvPr>
          <p:cNvSpPr txBox="1">
            <a:spLocks noChangeArrowheads="1"/>
          </p:cNvSpPr>
          <p:nvPr/>
        </p:nvSpPr>
        <p:spPr bwMode="auto">
          <a:xfrm>
            <a:off x="1558926" y="1628775"/>
            <a:ext cx="6048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it-IT" sz="1600">
                <a:solidFill>
                  <a:srgbClr val="990000"/>
                </a:solidFill>
              </a:rPr>
              <a:t> fabbriche che mantengono la destinazione industriale;</a:t>
            </a:r>
          </a:p>
        </p:txBody>
      </p:sp>
      <p:sp>
        <p:nvSpPr>
          <p:cNvPr id="6154" name="Text Box 10">
            <a:extLst>
              <a:ext uri="{FF2B5EF4-FFF2-40B4-BE49-F238E27FC236}">
                <a16:creationId xmlns:a16="http://schemas.microsoft.com/office/drawing/2014/main" id="{794C643D-0D86-4AC7-A529-24D756776868}"/>
              </a:ext>
            </a:extLst>
          </p:cNvPr>
          <p:cNvSpPr txBox="1">
            <a:spLocks noChangeArrowheads="1"/>
          </p:cNvSpPr>
          <p:nvPr/>
        </p:nvSpPr>
        <p:spPr bwMode="auto">
          <a:xfrm>
            <a:off x="1558925" y="1868488"/>
            <a:ext cx="6408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it-IT" sz="1600">
                <a:solidFill>
                  <a:srgbClr val="990000"/>
                </a:solidFill>
              </a:rPr>
              <a:t> fabbriche con destinazione industriale con immobili non utilizzati;</a:t>
            </a:r>
          </a:p>
        </p:txBody>
      </p:sp>
      <p:sp>
        <p:nvSpPr>
          <p:cNvPr id="6155" name="Text Box 11">
            <a:extLst>
              <a:ext uri="{FF2B5EF4-FFF2-40B4-BE49-F238E27FC236}">
                <a16:creationId xmlns:a16="http://schemas.microsoft.com/office/drawing/2014/main" id="{C9E82849-286D-40D6-B49E-E655B167239C}"/>
              </a:ext>
            </a:extLst>
          </p:cNvPr>
          <p:cNvSpPr txBox="1">
            <a:spLocks noChangeArrowheads="1"/>
          </p:cNvSpPr>
          <p:nvPr/>
        </p:nvSpPr>
        <p:spPr bwMode="auto">
          <a:xfrm>
            <a:off x="1558925" y="2127251"/>
            <a:ext cx="7416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it-IT" sz="1600">
                <a:solidFill>
                  <a:srgbClr val="990000"/>
                </a:solidFill>
              </a:rPr>
              <a:t> fabbriche con destinazione in prevalenza mista (industriale, commerciale, artigianale, residenziale e interventi in corso);</a:t>
            </a:r>
          </a:p>
        </p:txBody>
      </p:sp>
      <p:sp>
        <p:nvSpPr>
          <p:cNvPr id="6156" name="Text Box 12">
            <a:extLst>
              <a:ext uri="{FF2B5EF4-FFF2-40B4-BE49-F238E27FC236}">
                <a16:creationId xmlns:a16="http://schemas.microsoft.com/office/drawing/2014/main" id="{DA5065D0-D71D-40A2-B000-7EEF26E20F45}"/>
              </a:ext>
            </a:extLst>
          </p:cNvPr>
          <p:cNvSpPr txBox="1">
            <a:spLocks noChangeArrowheads="1"/>
          </p:cNvSpPr>
          <p:nvPr/>
        </p:nvSpPr>
        <p:spPr bwMode="auto">
          <a:xfrm>
            <a:off x="1558926" y="2660650"/>
            <a:ext cx="5184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it-IT" sz="1600">
                <a:solidFill>
                  <a:srgbClr val="990000"/>
                </a:solidFill>
              </a:rPr>
              <a:t> attività mista con immobili non utilizzati;</a:t>
            </a:r>
            <a:endParaRPr lang="it-IT" altLang="it-IT" sz="1600"/>
          </a:p>
        </p:txBody>
      </p:sp>
      <p:sp>
        <p:nvSpPr>
          <p:cNvPr id="6157" name="Text Box 13">
            <a:extLst>
              <a:ext uri="{FF2B5EF4-FFF2-40B4-BE49-F238E27FC236}">
                <a16:creationId xmlns:a16="http://schemas.microsoft.com/office/drawing/2014/main" id="{251883C4-4066-4178-A7D9-88654677C7D1}"/>
              </a:ext>
            </a:extLst>
          </p:cNvPr>
          <p:cNvSpPr txBox="1">
            <a:spLocks noChangeArrowheads="1"/>
          </p:cNvSpPr>
          <p:nvPr/>
        </p:nvSpPr>
        <p:spPr bwMode="auto">
          <a:xfrm>
            <a:off x="1558925" y="2949575"/>
            <a:ext cx="2736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it-IT" sz="1600">
                <a:solidFill>
                  <a:srgbClr val="990000"/>
                </a:solidFill>
              </a:rPr>
              <a:t> fabbriche non utilizzate;</a:t>
            </a:r>
          </a:p>
        </p:txBody>
      </p:sp>
      <p:sp>
        <p:nvSpPr>
          <p:cNvPr id="6158" name="Text Box 14">
            <a:extLst>
              <a:ext uri="{FF2B5EF4-FFF2-40B4-BE49-F238E27FC236}">
                <a16:creationId xmlns:a16="http://schemas.microsoft.com/office/drawing/2014/main" id="{FECC993E-EB16-4B8D-BC18-C6B1DA19DFCD}"/>
              </a:ext>
            </a:extLst>
          </p:cNvPr>
          <p:cNvSpPr txBox="1">
            <a:spLocks noChangeArrowheads="1"/>
          </p:cNvSpPr>
          <p:nvPr/>
        </p:nvSpPr>
        <p:spPr bwMode="auto">
          <a:xfrm>
            <a:off x="1558926" y="3236913"/>
            <a:ext cx="6048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it-IT" sz="1600">
                <a:solidFill>
                  <a:srgbClr val="990000"/>
                </a:solidFill>
              </a:rPr>
              <a:t> fabbriche demolite sostituite con residenziale;</a:t>
            </a:r>
          </a:p>
        </p:txBody>
      </p:sp>
      <p:sp>
        <p:nvSpPr>
          <p:cNvPr id="6159" name="Text Box 15">
            <a:extLst>
              <a:ext uri="{FF2B5EF4-FFF2-40B4-BE49-F238E27FC236}">
                <a16:creationId xmlns:a16="http://schemas.microsoft.com/office/drawing/2014/main" id="{13DDC3FB-60ED-42B5-B265-AE5736C20AAC}"/>
              </a:ext>
            </a:extLst>
          </p:cNvPr>
          <p:cNvSpPr txBox="1">
            <a:spLocks noChangeArrowheads="1"/>
          </p:cNvSpPr>
          <p:nvPr/>
        </p:nvSpPr>
        <p:spPr bwMode="auto">
          <a:xfrm>
            <a:off x="1558926" y="3524250"/>
            <a:ext cx="66960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it-IT" sz="1600" dirty="0">
                <a:solidFill>
                  <a:srgbClr val="990000"/>
                </a:solidFill>
              </a:rPr>
              <a:t> fabbriche demolite sostituite </a:t>
            </a:r>
          </a:p>
          <a:p>
            <a:r>
              <a:rPr lang="it-IT" altLang="it-IT" sz="1600" dirty="0">
                <a:solidFill>
                  <a:srgbClr val="990000"/>
                </a:solidFill>
              </a:rPr>
              <a:t>con direttivo/commerciale;</a:t>
            </a:r>
          </a:p>
        </p:txBody>
      </p:sp>
      <p:sp>
        <p:nvSpPr>
          <p:cNvPr id="6160" name="Text Box 16">
            <a:extLst>
              <a:ext uri="{FF2B5EF4-FFF2-40B4-BE49-F238E27FC236}">
                <a16:creationId xmlns:a16="http://schemas.microsoft.com/office/drawing/2014/main" id="{AF29A232-021B-4B34-B864-B94021A60E07}"/>
              </a:ext>
            </a:extLst>
          </p:cNvPr>
          <p:cNvSpPr txBox="1">
            <a:spLocks noChangeArrowheads="1"/>
          </p:cNvSpPr>
          <p:nvPr/>
        </p:nvSpPr>
        <p:spPr bwMode="auto">
          <a:xfrm>
            <a:off x="1558925" y="4142938"/>
            <a:ext cx="381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it-IT" sz="1600" dirty="0">
                <a:solidFill>
                  <a:srgbClr val="990000"/>
                </a:solidFill>
              </a:rPr>
              <a:t> fabbriche in ristrutturazione;</a:t>
            </a:r>
          </a:p>
        </p:txBody>
      </p:sp>
      <p:sp>
        <p:nvSpPr>
          <p:cNvPr id="6161" name="Text Box 17">
            <a:extLst>
              <a:ext uri="{FF2B5EF4-FFF2-40B4-BE49-F238E27FC236}">
                <a16:creationId xmlns:a16="http://schemas.microsoft.com/office/drawing/2014/main" id="{8B437960-B427-4D24-B2CE-E2FBC4D572E9}"/>
              </a:ext>
            </a:extLst>
          </p:cNvPr>
          <p:cNvSpPr txBox="1">
            <a:spLocks noChangeArrowheads="1"/>
          </p:cNvSpPr>
          <p:nvPr/>
        </p:nvSpPr>
        <p:spPr bwMode="auto">
          <a:xfrm>
            <a:off x="1558925" y="4730312"/>
            <a:ext cx="2663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it-IT" sz="1600" dirty="0">
                <a:solidFill>
                  <a:srgbClr val="990000"/>
                </a:solidFill>
              </a:rPr>
              <a:t> mulini;</a:t>
            </a:r>
          </a:p>
        </p:txBody>
      </p:sp>
      <p:sp>
        <p:nvSpPr>
          <p:cNvPr id="6163" name="Text Box 19">
            <a:extLst>
              <a:ext uri="{FF2B5EF4-FFF2-40B4-BE49-F238E27FC236}">
                <a16:creationId xmlns:a16="http://schemas.microsoft.com/office/drawing/2014/main" id="{D2053344-AE4B-491D-9CEE-1AD5A01CF786}"/>
              </a:ext>
            </a:extLst>
          </p:cNvPr>
          <p:cNvSpPr txBox="1">
            <a:spLocks noChangeArrowheads="1"/>
          </p:cNvSpPr>
          <p:nvPr/>
        </p:nvSpPr>
        <p:spPr bwMode="auto">
          <a:xfrm>
            <a:off x="1558925" y="4467800"/>
            <a:ext cx="3673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it-IT" altLang="it-IT" sz="1600" dirty="0">
                <a:solidFill>
                  <a:srgbClr val="990000"/>
                </a:solidFill>
              </a:rPr>
              <a:t> demolizioni e ricostruzioni in corso;</a:t>
            </a:r>
          </a:p>
        </p:txBody>
      </p:sp>
      <p:sp>
        <p:nvSpPr>
          <p:cNvPr id="16" name="CasellaDiTesto 15">
            <a:extLst>
              <a:ext uri="{FF2B5EF4-FFF2-40B4-BE49-F238E27FC236}">
                <a16:creationId xmlns:a16="http://schemas.microsoft.com/office/drawing/2014/main" id="{A3CA0677-72F2-4342-9441-D666A860B6D0}"/>
              </a:ext>
            </a:extLst>
          </p:cNvPr>
          <p:cNvSpPr txBox="1"/>
          <p:nvPr/>
        </p:nvSpPr>
        <p:spPr>
          <a:xfrm rot="16200000">
            <a:off x="-1863174" y="3434963"/>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fade">
                                      <p:cBhvr>
                                        <p:cTn id="7" dur="2000"/>
                                        <p:tgtEl>
                                          <p:spTgt spid="6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152"/>
                                        </p:tgtEl>
                                        <p:attrNameLst>
                                          <p:attrName>style.visibility</p:attrName>
                                        </p:attrNameLst>
                                      </p:cBhvr>
                                      <p:to>
                                        <p:strVal val="visible"/>
                                      </p:to>
                                    </p:set>
                                    <p:animEffect transition="in" filter="fade">
                                      <p:cBhvr>
                                        <p:cTn id="12" dur="1000"/>
                                        <p:tgtEl>
                                          <p:spTgt spid="6152"/>
                                        </p:tgtEl>
                                      </p:cBhvr>
                                    </p:animEffect>
                                    <p:anim calcmode="lin" valueType="num">
                                      <p:cBhvr>
                                        <p:cTn id="13" dur="1000" fill="hold"/>
                                        <p:tgtEl>
                                          <p:spTgt spid="6152"/>
                                        </p:tgtEl>
                                        <p:attrNameLst>
                                          <p:attrName>ppt_x</p:attrName>
                                        </p:attrNameLst>
                                      </p:cBhvr>
                                      <p:tavLst>
                                        <p:tav tm="0">
                                          <p:val>
                                            <p:strVal val="#ppt_x"/>
                                          </p:val>
                                        </p:tav>
                                        <p:tav tm="100000">
                                          <p:val>
                                            <p:strVal val="#ppt_x"/>
                                          </p:val>
                                        </p:tav>
                                      </p:tavLst>
                                    </p:anim>
                                    <p:anim calcmode="lin" valueType="num">
                                      <p:cBhvr>
                                        <p:cTn id="14" dur="1000" fill="hold"/>
                                        <p:tgtEl>
                                          <p:spTgt spid="6152"/>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23" presetClass="entr" presetSubtype="16" fill="hold" nodeType="afterEffect">
                                  <p:stCondLst>
                                    <p:cond delay="0"/>
                                  </p:stCondLst>
                                  <p:childTnLst>
                                    <p:set>
                                      <p:cBhvr>
                                        <p:cTn id="17" dur="1" fill="hold">
                                          <p:stCondLst>
                                            <p:cond delay="0"/>
                                          </p:stCondLst>
                                        </p:cTn>
                                        <p:tgtEl>
                                          <p:spTgt spid="6148"/>
                                        </p:tgtEl>
                                        <p:attrNameLst>
                                          <p:attrName>style.visibility</p:attrName>
                                        </p:attrNameLst>
                                      </p:cBhvr>
                                      <p:to>
                                        <p:strVal val="visible"/>
                                      </p:to>
                                    </p:set>
                                    <p:anim calcmode="lin" valueType="num">
                                      <p:cBhvr>
                                        <p:cTn id="18" dur="2000" fill="hold"/>
                                        <p:tgtEl>
                                          <p:spTgt spid="6148"/>
                                        </p:tgtEl>
                                        <p:attrNameLst>
                                          <p:attrName>ppt_w</p:attrName>
                                        </p:attrNameLst>
                                      </p:cBhvr>
                                      <p:tavLst>
                                        <p:tav tm="0">
                                          <p:val>
                                            <p:fltVal val="0"/>
                                          </p:val>
                                        </p:tav>
                                        <p:tav tm="100000">
                                          <p:val>
                                            <p:strVal val="#ppt_w"/>
                                          </p:val>
                                        </p:tav>
                                      </p:tavLst>
                                    </p:anim>
                                    <p:anim calcmode="lin" valueType="num">
                                      <p:cBhvr>
                                        <p:cTn id="19" dur="2000" fill="hold"/>
                                        <p:tgtEl>
                                          <p:spTgt spid="6148"/>
                                        </p:tgtEl>
                                        <p:attrNameLst>
                                          <p:attrName>ppt_h</p:attrName>
                                        </p:attrNameLst>
                                      </p:cBhvr>
                                      <p:tavLst>
                                        <p:tav tm="0">
                                          <p:val>
                                            <p:fltVal val="0"/>
                                          </p:val>
                                        </p:tav>
                                        <p:tav tm="100000">
                                          <p:val>
                                            <p:strVal val="#ppt_h"/>
                                          </p:val>
                                        </p:tav>
                                      </p:tavLst>
                                    </p:anim>
                                  </p:childTnLst>
                                </p:cTn>
                              </p:par>
                            </p:childTnLst>
                          </p:cTn>
                        </p:par>
                        <p:par>
                          <p:cTn id="20" fill="hold" nodeType="afterGroup">
                            <p:stCondLst>
                              <p:cond delay="3000"/>
                            </p:stCondLst>
                            <p:childTnLst>
                              <p:par>
                                <p:cTn id="21" presetID="10" presetClass="entr" presetSubtype="0" fill="hold" grpId="0" nodeType="afterEffect">
                                  <p:stCondLst>
                                    <p:cond delay="500"/>
                                  </p:stCondLst>
                                  <p:childTnLst>
                                    <p:set>
                                      <p:cBhvr>
                                        <p:cTn id="22" dur="1" fill="hold">
                                          <p:stCondLst>
                                            <p:cond delay="0"/>
                                          </p:stCondLst>
                                        </p:cTn>
                                        <p:tgtEl>
                                          <p:spTgt spid="6153"/>
                                        </p:tgtEl>
                                        <p:attrNameLst>
                                          <p:attrName>style.visibility</p:attrName>
                                        </p:attrNameLst>
                                      </p:cBhvr>
                                      <p:to>
                                        <p:strVal val="visible"/>
                                      </p:to>
                                    </p:set>
                                    <p:animEffect transition="in" filter="fade">
                                      <p:cBhvr>
                                        <p:cTn id="23" dur="2000"/>
                                        <p:tgtEl>
                                          <p:spTgt spid="6153"/>
                                        </p:tgtEl>
                                      </p:cBhvr>
                                    </p:animEffect>
                                  </p:childTnLst>
                                </p:cTn>
                              </p:par>
                            </p:childTnLst>
                          </p:cTn>
                        </p:par>
                        <p:par>
                          <p:cTn id="24" fill="hold" nodeType="afterGroup">
                            <p:stCondLst>
                              <p:cond delay="5500"/>
                            </p:stCondLst>
                            <p:childTnLst>
                              <p:par>
                                <p:cTn id="25" presetID="10" presetClass="entr" presetSubtype="0" fill="hold" grpId="0" nodeType="afterEffect">
                                  <p:stCondLst>
                                    <p:cond delay="500"/>
                                  </p:stCondLst>
                                  <p:childTnLst>
                                    <p:set>
                                      <p:cBhvr>
                                        <p:cTn id="26" dur="1" fill="hold">
                                          <p:stCondLst>
                                            <p:cond delay="0"/>
                                          </p:stCondLst>
                                        </p:cTn>
                                        <p:tgtEl>
                                          <p:spTgt spid="6154"/>
                                        </p:tgtEl>
                                        <p:attrNameLst>
                                          <p:attrName>style.visibility</p:attrName>
                                        </p:attrNameLst>
                                      </p:cBhvr>
                                      <p:to>
                                        <p:strVal val="visible"/>
                                      </p:to>
                                    </p:set>
                                    <p:animEffect transition="in" filter="fade">
                                      <p:cBhvr>
                                        <p:cTn id="27" dur="2000"/>
                                        <p:tgtEl>
                                          <p:spTgt spid="6154"/>
                                        </p:tgtEl>
                                      </p:cBhvr>
                                    </p:animEffect>
                                  </p:childTnLst>
                                </p:cTn>
                              </p:par>
                            </p:childTnLst>
                          </p:cTn>
                        </p:par>
                        <p:par>
                          <p:cTn id="28" fill="hold" nodeType="afterGroup">
                            <p:stCondLst>
                              <p:cond delay="8000"/>
                            </p:stCondLst>
                            <p:childTnLst>
                              <p:par>
                                <p:cTn id="29" presetID="10" presetClass="entr" presetSubtype="0" fill="hold" grpId="0" nodeType="afterEffect">
                                  <p:stCondLst>
                                    <p:cond delay="500"/>
                                  </p:stCondLst>
                                  <p:childTnLst>
                                    <p:set>
                                      <p:cBhvr>
                                        <p:cTn id="30" dur="1" fill="hold">
                                          <p:stCondLst>
                                            <p:cond delay="0"/>
                                          </p:stCondLst>
                                        </p:cTn>
                                        <p:tgtEl>
                                          <p:spTgt spid="6155"/>
                                        </p:tgtEl>
                                        <p:attrNameLst>
                                          <p:attrName>style.visibility</p:attrName>
                                        </p:attrNameLst>
                                      </p:cBhvr>
                                      <p:to>
                                        <p:strVal val="visible"/>
                                      </p:to>
                                    </p:set>
                                    <p:animEffect transition="in" filter="fade">
                                      <p:cBhvr>
                                        <p:cTn id="31" dur="2000"/>
                                        <p:tgtEl>
                                          <p:spTgt spid="6155"/>
                                        </p:tgtEl>
                                      </p:cBhvr>
                                    </p:animEffect>
                                  </p:childTnLst>
                                </p:cTn>
                              </p:par>
                            </p:childTnLst>
                          </p:cTn>
                        </p:par>
                        <p:par>
                          <p:cTn id="32" fill="hold" nodeType="afterGroup">
                            <p:stCondLst>
                              <p:cond delay="10500"/>
                            </p:stCondLst>
                            <p:childTnLst>
                              <p:par>
                                <p:cTn id="33" presetID="10" presetClass="entr" presetSubtype="0" fill="hold" grpId="0" nodeType="afterEffect">
                                  <p:stCondLst>
                                    <p:cond delay="500"/>
                                  </p:stCondLst>
                                  <p:childTnLst>
                                    <p:set>
                                      <p:cBhvr>
                                        <p:cTn id="34" dur="1" fill="hold">
                                          <p:stCondLst>
                                            <p:cond delay="0"/>
                                          </p:stCondLst>
                                        </p:cTn>
                                        <p:tgtEl>
                                          <p:spTgt spid="6156"/>
                                        </p:tgtEl>
                                        <p:attrNameLst>
                                          <p:attrName>style.visibility</p:attrName>
                                        </p:attrNameLst>
                                      </p:cBhvr>
                                      <p:to>
                                        <p:strVal val="visible"/>
                                      </p:to>
                                    </p:set>
                                    <p:animEffect transition="in" filter="fade">
                                      <p:cBhvr>
                                        <p:cTn id="35" dur="2000"/>
                                        <p:tgtEl>
                                          <p:spTgt spid="6156"/>
                                        </p:tgtEl>
                                      </p:cBhvr>
                                    </p:animEffect>
                                  </p:childTnLst>
                                </p:cTn>
                              </p:par>
                            </p:childTnLst>
                          </p:cTn>
                        </p:par>
                        <p:par>
                          <p:cTn id="36" fill="hold" nodeType="afterGroup">
                            <p:stCondLst>
                              <p:cond delay="13000"/>
                            </p:stCondLst>
                            <p:childTnLst>
                              <p:par>
                                <p:cTn id="37" presetID="10" presetClass="entr" presetSubtype="0" fill="hold" grpId="0" nodeType="afterEffect">
                                  <p:stCondLst>
                                    <p:cond delay="500"/>
                                  </p:stCondLst>
                                  <p:childTnLst>
                                    <p:set>
                                      <p:cBhvr>
                                        <p:cTn id="38" dur="1" fill="hold">
                                          <p:stCondLst>
                                            <p:cond delay="0"/>
                                          </p:stCondLst>
                                        </p:cTn>
                                        <p:tgtEl>
                                          <p:spTgt spid="6157"/>
                                        </p:tgtEl>
                                        <p:attrNameLst>
                                          <p:attrName>style.visibility</p:attrName>
                                        </p:attrNameLst>
                                      </p:cBhvr>
                                      <p:to>
                                        <p:strVal val="visible"/>
                                      </p:to>
                                    </p:set>
                                    <p:animEffect transition="in" filter="fade">
                                      <p:cBhvr>
                                        <p:cTn id="39" dur="2000"/>
                                        <p:tgtEl>
                                          <p:spTgt spid="6157"/>
                                        </p:tgtEl>
                                      </p:cBhvr>
                                    </p:animEffect>
                                  </p:childTnLst>
                                </p:cTn>
                              </p:par>
                            </p:childTnLst>
                          </p:cTn>
                        </p:par>
                        <p:par>
                          <p:cTn id="40" fill="hold" nodeType="afterGroup">
                            <p:stCondLst>
                              <p:cond delay="15500"/>
                            </p:stCondLst>
                            <p:childTnLst>
                              <p:par>
                                <p:cTn id="41" presetID="10" presetClass="entr" presetSubtype="0" fill="hold" grpId="0" nodeType="afterEffect">
                                  <p:stCondLst>
                                    <p:cond delay="500"/>
                                  </p:stCondLst>
                                  <p:childTnLst>
                                    <p:set>
                                      <p:cBhvr>
                                        <p:cTn id="42" dur="1" fill="hold">
                                          <p:stCondLst>
                                            <p:cond delay="0"/>
                                          </p:stCondLst>
                                        </p:cTn>
                                        <p:tgtEl>
                                          <p:spTgt spid="6158"/>
                                        </p:tgtEl>
                                        <p:attrNameLst>
                                          <p:attrName>style.visibility</p:attrName>
                                        </p:attrNameLst>
                                      </p:cBhvr>
                                      <p:to>
                                        <p:strVal val="visible"/>
                                      </p:to>
                                    </p:set>
                                    <p:animEffect transition="in" filter="fade">
                                      <p:cBhvr>
                                        <p:cTn id="43" dur="2000"/>
                                        <p:tgtEl>
                                          <p:spTgt spid="6158"/>
                                        </p:tgtEl>
                                      </p:cBhvr>
                                    </p:animEffect>
                                  </p:childTnLst>
                                </p:cTn>
                              </p:par>
                            </p:childTnLst>
                          </p:cTn>
                        </p:par>
                        <p:par>
                          <p:cTn id="44" fill="hold" nodeType="afterGroup">
                            <p:stCondLst>
                              <p:cond delay="18000"/>
                            </p:stCondLst>
                            <p:childTnLst>
                              <p:par>
                                <p:cTn id="45" presetID="10" presetClass="entr" presetSubtype="0" fill="hold" nodeType="afterEffect">
                                  <p:stCondLst>
                                    <p:cond delay="500"/>
                                  </p:stCondLst>
                                  <p:childTnLst>
                                    <p:set>
                                      <p:cBhvr>
                                        <p:cTn id="46" dur="1" fill="hold">
                                          <p:stCondLst>
                                            <p:cond delay="0"/>
                                          </p:stCondLst>
                                        </p:cTn>
                                        <p:tgtEl>
                                          <p:spTgt spid="6159">
                                            <p:txEl>
                                              <p:pRg st="0" end="0"/>
                                            </p:txEl>
                                          </p:spTgt>
                                        </p:tgtEl>
                                        <p:attrNameLst>
                                          <p:attrName>style.visibility</p:attrName>
                                        </p:attrNameLst>
                                      </p:cBhvr>
                                      <p:to>
                                        <p:strVal val="visible"/>
                                      </p:to>
                                    </p:set>
                                    <p:animEffect transition="in" filter="fade">
                                      <p:cBhvr>
                                        <p:cTn id="47" dur="2000"/>
                                        <p:tgtEl>
                                          <p:spTgt spid="6159">
                                            <p:txEl>
                                              <p:pRg st="0" end="0"/>
                                            </p:txEl>
                                          </p:spTgt>
                                        </p:tgtEl>
                                      </p:cBhvr>
                                    </p:animEffect>
                                  </p:childTnLst>
                                </p:cTn>
                              </p:par>
                            </p:childTnLst>
                          </p:cTn>
                        </p:par>
                        <p:par>
                          <p:cTn id="48" fill="hold">
                            <p:stCondLst>
                              <p:cond delay="20500"/>
                            </p:stCondLst>
                            <p:childTnLst>
                              <p:par>
                                <p:cTn id="49" presetID="10" presetClass="entr" presetSubtype="0" fill="hold" nodeType="afterEffect">
                                  <p:stCondLst>
                                    <p:cond delay="500"/>
                                  </p:stCondLst>
                                  <p:childTnLst>
                                    <p:set>
                                      <p:cBhvr>
                                        <p:cTn id="50" dur="1" fill="hold">
                                          <p:stCondLst>
                                            <p:cond delay="0"/>
                                          </p:stCondLst>
                                        </p:cTn>
                                        <p:tgtEl>
                                          <p:spTgt spid="6159">
                                            <p:txEl>
                                              <p:pRg st="1" end="1"/>
                                            </p:txEl>
                                          </p:spTgt>
                                        </p:tgtEl>
                                        <p:attrNameLst>
                                          <p:attrName>style.visibility</p:attrName>
                                        </p:attrNameLst>
                                      </p:cBhvr>
                                      <p:to>
                                        <p:strVal val="visible"/>
                                      </p:to>
                                    </p:set>
                                    <p:animEffect transition="in" filter="fade">
                                      <p:cBhvr>
                                        <p:cTn id="51" dur="2000"/>
                                        <p:tgtEl>
                                          <p:spTgt spid="6159">
                                            <p:txEl>
                                              <p:pRg st="1" end="1"/>
                                            </p:txEl>
                                          </p:spTgt>
                                        </p:tgtEl>
                                      </p:cBhvr>
                                    </p:animEffect>
                                  </p:childTnLst>
                                </p:cTn>
                              </p:par>
                            </p:childTnLst>
                          </p:cTn>
                        </p:par>
                        <p:par>
                          <p:cTn id="52" fill="hold" nodeType="afterGroup">
                            <p:stCondLst>
                              <p:cond delay="23000"/>
                            </p:stCondLst>
                            <p:childTnLst>
                              <p:par>
                                <p:cTn id="53" presetID="10" presetClass="entr" presetSubtype="0" fill="hold" grpId="0" nodeType="afterEffect">
                                  <p:stCondLst>
                                    <p:cond delay="500"/>
                                  </p:stCondLst>
                                  <p:childTnLst>
                                    <p:set>
                                      <p:cBhvr>
                                        <p:cTn id="54" dur="1" fill="hold">
                                          <p:stCondLst>
                                            <p:cond delay="0"/>
                                          </p:stCondLst>
                                        </p:cTn>
                                        <p:tgtEl>
                                          <p:spTgt spid="6160"/>
                                        </p:tgtEl>
                                        <p:attrNameLst>
                                          <p:attrName>style.visibility</p:attrName>
                                        </p:attrNameLst>
                                      </p:cBhvr>
                                      <p:to>
                                        <p:strVal val="visible"/>
                                      </p:to>
                                    </p:set>
                                    <p:animEffect transition="in" filter="fade">
                                      <p:cBhvr>
                                        <p:cTn id="55" dur="2000"/>
                                        <p:tgtEl>
                                          <p:spTgt spid="6160"/>
                                        </p:tgtEl>
                                      </p:cBhvr>
                                    </p:animEffect>
                                  </p:childTnLst>
                                </p:cTn>
                              </p:par>
                            </p:childTnLst>
                          </p:cTn>
                        </p:par>
                        <p:par>
                          <p:cTn id="56" fill="hold" nodeType="afterGroup">
                            <p:stCondLst>
                              <p:cond delay="25500"/>
                            </p:stCondLst>
                            <p:childTnLst>
                              <p:par>
                                <p:cTn id="57" presetID="10" presetClass="entr" presetSubtype="0" fill="hold" nodeType="afterEffect">
                                  <p:stCondLst>
                                    <p:cond delay="500"/>
                                  </p:stCondLst>
                                  <p:childTnLst>
                                    <p:set>
                                      <p:cBhvr>
                                        <p:cTn id="58" dur="1" fill="hold">
                                          <p:stCondLst>
                                            <p:cond delay="0"/>
                                          </p:stCondLst>
                                        </p:cTn>
                                        <p:tgtEl>
                                          <p:spTgt spid="6163">
                                            <p:txEl>
                                              <p:pRg st="0" end="0"/>
                                            </p:txEl>
                                          </p:spTgt>
                                        </p:tgtEl>
                                        <p:attrNameLst>
                                          <p:attrName>style.visibility</p:attrName>
                                        </p:attrNameLst>
                                      </p:cBhvr>
                                      <p:to>
                                        <p:strVal val="visible"/>
                                      </p:to>
                                    </p:set>
                                    <p:animEffect transition="in" filter="fade">
                                      <p:cBhvr>
                                        <p:cTn id="59" dur="2000"/>
                                        <p:tgtEl>
                                          <p:spTgt spid="6163">
                                            <p:txEl>
                                              <p:pRg st="0" end="0"/>
                                            </p:txEl>
                                          </p:spTgt>
                                        </p:tgtEl>
                                      </p:cBhvr>
                                    </p:animEffect>
                                  </p:childTnLst>
                                </p:cTn>
                              </p:par>
                            </p:childTnLst>
                          </p:cTn>
                        </p:par>
                        <p:par>
                          <p:cTn id="60" fill="hold" nodeType="afterGroup">
                            <p:stCondLst>
                              <p:cond delay="28000"/>
                            </p:stCondLst>
                            <p:childTnLst>
                              <p:par>
                                <p:cTn id="61" presetID="10" presetClass="entr" presetSubtype="0" fill="hold" grpId="0" nodeType="afterEffect">
                                  <p:stCondLst>
                                    <p:cond delay="500"/>
                                  </p:stCondLst>
                                  <p:childTnLst>
                                    <p:set>
                                      <p:cBhvr>
                                        <p:cTn id="62" dur="1" fill="hold">
                                          <p:stCondLst>
                                            <p:cond delay="0"/>
                                          </p:stCondLst>
                                        </p:cTn>
                                        <p:tgtEl>
                                          <p:spTgt spid="6161"/>
                                        </p:tgtEl>
                                        <p:attrNameLst>
                                          <p:attrName>style.visibility</p:attrName>
                                        </p:attrNameLst>
                                      </p:cBhvr>
                                      <p:to>
                                        <p:strVal val="visible"/>
                                      </p:to>
                                    </p:set>
                                    <p:animEffect transition="in" filter="fade">
                                      <p:cBhvr>
                                        <p:cTn id="63" dur="2000"/>
                                        <p:tgtEl>
                                          <p:spTgt spid="6161"/>
                                        </p:tgtEl>
                                      </p:cBhvr>
                                    </p:animEffect>
                                  </p:childTnLst>
                                </p:cTn>
                              </p:par>
                            </p:childTnLst>
                          </p:cTn>
                        </p:par>
                        <p:par>
                          <p:cTn id="64" fill="hold" nodeType="afterGroup">
                            <p:stCondLst>
                              <p:cond delay="30500"/>
                            </p:stCondLst>
                            <p:childTnLst>
                              <p:par>
                                <p:cTn id="65" presetID="10" presetClass="entr" presetSubtype="0" fill="hold" nodeType="afterEffect">
                                  <p:stCondLst>
                                    <p:cond delay="500"/>
                                  </p:stCondLst>
                                  <p:childTnLst>
                                    <p:set>
                                      <p:cBhvr>
                                        <p:cTn id="66" dur="1" fill="hold">
                                          <p:stCondLst>
                                            <p:cond delay="0"/>
                                          </p:stCondLst>
                                        </p:cTn>
                                        <p:tgtEl>
                                          <p:spTgt spid="6150">
                                            <p:txEl>
                                              <p:pRg st="0" end="0"/>
                                            </p:txEl>
                                          </p:spTgt>
                                        </p:tgtEl>
                                        <p:attrNameLst>
                                          <p:attrName>style.visibility</p:attrName>
                                        </p:attrNameLst>
                                      </p:cBhvr>
                                      <p:to>
                                        <p:strVal val="visible"/>
                                      </p:to>
                                    </p:set>
                                    <p:animEffect transition="in" filter="fade">
                                      <p:cBhvr>
                                        <p:cTn id="67" dur="2000"/>
                                        <p:tgtEl>
                                          <p:spTgt spid="61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2" grpId="0"/>
      <p:bldP spid="6153" grpId="0"/>
      <p:bldP spid="6154" grpId="0"/>
      <p:bldP spid="6155" grpId="0"/>
      <p:bldP spid="6156" grpId="0"/>
      <p:bldP spid="6157" grpId="0"/>
      <p:bldP spid="6158" grpId="0"/>
      <p:bldP spid="6160" grpId="0"/>
      <p:bldP spid="6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2203B75F-B7A4-4432-8257-0914613AFC86}"/>
              </a:ext>
            </a:extLst>
          </p:cNvPr>
          <p:cNvSpPr>
            <a:spLocks noChangeArrowheads="1"/>
          </p:cNvSpPr>
          <p:nvPr/>
        </p:nvSpPr>
        <p:spPr bwMode="auto">
          <a:xfrm>
            <a:off x="6240464" y="3090863"/>
            <a:ext cx="4103687"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1600" b="1" i="1">
                <a:solidFill>
                  <a:srgbClr val="990000"/>
                </a:solidFill>
              </a:rPr>
              <a:t>sintetica</a:t>
            </a:r>
            <a:r>
              <a:rPr lang="it-IT" altLang="it-IT" sz="1600" i="1">
                <a:solidFill>
                  <a:srgbClr val="990000"/>
                </a:solidFill>
              </a:rPr>
              <a:t>,</a:t>
            </a:r>
            <a:r>
              <a:rPr lang="it-IT" altLang="it-IT" sz="1600">
                <a:solidFill>
                  <a:srgbClr val="990000"/>
                </a:solidFill>
              </a:rPr>
              <a:t> che consiste in una scheda di archiviazione veloce in cui con un semplice corredo iconografico (foto e mappa 1:5000 estratta dalla CTR) si registrano fondamentalmente i dati contenuti nella prima pagina della scheda di catalogazione “completa” aggiungendo la destinazione attuale, quella precedente e quella prevista dal PRG 1996.</a:t>
            </a:r>
          </a:p>
        </p:txBody>
      </p:sp>
      <p:sp>
        <p:nvSpPr>
          <p:cNvPr id="19462" name="Text Box 6">
            <a:extLst>
              <a:ext uri="{FF2B5EF4-FFF2-40B4-BE49-F238E27FC236}">
                <a16:creationId xmlns:a16="http://schemas.microsoft.com/office/drawing/2014/main" id="{E4D7FEED-FBA1-4C48-99B7-5DE8DE744B28}"/>
              </a:ext>
            </a:extLst>
          </p:cNvPr>
          <p:cNvSpPr txBox="1">
            <a:spLocks noChangeArrowheads="1"/>
          </p:cNvSpPr>
          <p:nvPr/>
        </p:nvSpPr>
        <p:spPr bwMode="auto">
          <a:xfrm>
            <a:off x="1774825" y="188914"/>
            <a:ext cx="8713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2000">
                <a:solidFill>
                  <a:schemeClr val="accent2"/>
                </a:solidFill>
                <a:effectLst>
                  <a:outerShdw blurRad="38100" dist="38100" dir="2700000" algn="tl">
                    <a:srgbClr val="C0C0C0"/>
                  </a:outerShdw>
                </a:effectLst>
              </a:rPr>
              <a:t>Catalogazione degli opifici</a:t>
            </a:r>
          </a:p>
        </p:txBody>
      </p:sp>
      <p:sp>
        <p:nvSpPr>
          <p:cNvPr id="19463" name="Text Box 7">
            <a:extLst>
              <a:ext uri="{FF2B5EF4-FFF2-40B4-BE49-F238E27FC236}">
                <a16:creationId xmlns:a16="http://schemas.microsoft.com/office/drawing/2014/main" id="{DE10BBFE-491A-4AC3-B07D-2A2098B1E1AB}"/>
              </a:ext>
            </a:extLst>
          </p:cNvPr>
          <p:cNvSpPr txBox="1">
            <a:spLocks noChangeArrowheads="1"/>
          </p:cNvSpPr>
          <p:nvPr/>
        </p:nvSpPr>
        <p:spPr bwMode="auto">
          <a:xfrm>
            <a:off x="6240463" y="3090863"/>
            <a:ext cx="4032250" cy="27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dirty="0">
                <a:solidFill>
                  <a:srgbClr val="990000"/>
                </a:solidFill>
              </a:rPr>
              <a:t>la catalogazione consiste nella compilazione di una scheda </a:t>
            </a:r>
            <a:r>
              <a:rPr lang="it-IT" altLang="it-IT" sz="1600" b="1" i="1" dirty="0">
                <a:solidFill>
                  <a:srgbClr val="990000"/>
                </a:solidFill>
              </a:rPr>
              <a:t>complessa</a:t>
            </a:r>
            <a:r>
              <a:rPr lang="it-IT" altLang="it-IT" sz="1600" dirty="0">
                <a:solidFill>
                  <a:srgbClr val="990000"/>
                </a:solidFill>
              </a:rPr>
              <a:t> da noi elaborata.</a:t>
            </a:r>
          </a:p>
          <a:p>
            <a:r>
              <a:rPr lang="it-IT" altLang="it-IT" sz="1600" dirty="0">
                <a:solidFill>
                  <a:srgbClr val="990000"/>
                </a:solidFill>
              </a:rPr>
              <a:t> La scelta delle fabbriche in questione ha avuto come criterio di selezione la valenza espressa dal bene di tipo industriale emersa dai precedenti studi documentari e cartografici, che è non solo di tipo storico-architettonico, ma anche urbanistico, territoriale e ambientale.</a:t>
            </a:r>
            <a:r>
              <a:rPr lang="it-IT" altLang="it-IT" dirty="0">
                <a:solidFill>
                  <a:srgbClr val="990000"/>
                </a:solidFill>
              </a:rPr>
              <a:t> </a:t>
            </a:r>
          </a:p>
          <a:p>
            <a:pPr>
              <a:spcBef>
                <a:spcPct val="50000"/>
              </a:spcBef>
            </a:pPr>
            <a:endParaRPr lang="it-IT" altLang="it-IT" dirty="0">
              <a:solidFill>
                <a:srgbClr val="990000"/>
              </a:solidFill>
            </a:endParaRPr>
          </a:p>
        </p:txBody>
      </p:sp>
      <p:sp>
        <p:nvSpPr>
          <p:cNvPr id="19464" name="Text Box 8">
            <a:extLst>
              <a:ext uri="{FF2B5EF4-FFF2-40B4-BE49-F238E27FC236}">
                <a16:creationId xmlns:a16="http://schemas.microsoft.com/office/drawing/2014/main" id="{EE7D9422-9FE9-4D77-8D27-D69254DC7945}"/>
              </a:ext>
            </a:extLst>
          </p:cNvPr>
          <p:cNvSpPr txBox="1">
            <a:spLocks noChangeArrowheads="1"/>
          </p:cNvSpPr>
          <p:nvPr/>
        </p:nvSpPr>
        <p:spPr bwMode="auto">
          <a:xfrm>
            <a:off x="1992313" y="739777"/>
            <a:ext cx="828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dirty="0">
                <a:solidFill>
                  <a:srgbClr val="990000"/>
                </a:solidFill>
              </a:rPr>
              <a:t>Si è proceduto ad un primo censimento che ha considerato un totale di 138 fabbriche per 93 delle quali si è messa a punto una scheda di censimento:</a:t>
            </a:r>
          </a:p>
        </p:txBody>
      </p:sp>
      <p:pic>
        <p:nvPicPr>
          <p:cNvPr id="19465" name="Picture 9">
            <a:extLst>
              <a:ext uri="{FF2B5EF4-FFF2-40B4-BE49-F238E27FC236}">
                <a16:creationId xmlns:a16="http://schemas.microsoft.com/office/drawing/2014/main" id="{9BA5A3FE-76C4-4E22-A895-550504CA8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809"/>
          <a:stretch>
            <a:fillRect/>
          </a:stretch>
        </p:blipFill>
        <p:spPr bwMode="auto">
          <a:xfrm>
            <a:off x="2406650" y="1738314"/>
            <a:ext cx="3257550" cy="5075237"/>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6" name="Text Box 10">
            <a:extLst>
              <a:ext uri="{FF2B5EF4-FFF2-40B4-BE49-F238E27FC236}">
                <a16:creationId xmlns:a16="http://schemas.microsoft.com/office/drawing/2014/main" id="{C9E37C4A-3C65-4D16-A3F0-964B184D5A0F}"/>
              </a:ext>
            </a:extLst>
          </p:cNvPr>
          <p:cNvSpPr txBox="1">
            <a:spLocks noChangeArrowheads="1"/>
          </p:cNvSpPr>
          <p:nvPr/>
        </p:nvSpPr>
        <p:spPr bwMode="auto">
          <a:xfrm>
            <a:off x="1992313" y="1328739"/>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dirty="0">
                <a:solidFill>
                  <a:srgbClr val="990000"/>
                </a:solidFill>
              </a:rPr>
              <a:t>Per le restanti 40 fabbriche:</a:t>
            </a:r>
          </a:p>
        </p:txBody>
      </p:sp>
      <p:pic>
        <p:nvPicPr>
          <p:cNvPr id="19467" name="Picture 11">
            <a:extLst>
              <a:ext uri="{FF2B5EF4-FFF2-40B4-BE49-F238E27FC236}">
                <a16:creationId xmlns:a16="http://schemas.microsoft.com/office/drawing/2014/main" id="{5BABB2C7-E1CA-48D3-8115-E1A046FF9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276" y="1811338"/>
            <a:ext cx="3336925" cy="5002212"/>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8" name="Picture 12">
            <a:extLst>
              <a:ext uri="{FF2B5EF4-FFF2-40B4-BE49-F238E27FC236}">
                <a16:creationId xmlns:a16="http://schemas.microsoft.com/office/drawing/2014/main" id="{E84A3BC3-F7CE-4284-A3D4-3130CE24E0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2988" y="1963738"/>
            <a:ext cx="3351212" cy="4849812"/>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9" name="Picture 13">
            <a:extLst>
              <a:ext uri="{FF2B5EF4-FFF2-40B4-BE49-F238E27FC236}">
                <a16:creationId xmlns:a16="http://schemas.microsoft.com/office/drawing/2014/main" id="{269D8690-6B09-4983-899A-AC1EB946C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5838" y="1879600"/>
            <a:ext cx="3408362" cy="4933950"/>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70" name="Picture 14">
            <a:extLst>
              <a:ext uri="{FF2B5EF4-FFF2-40B4-BE49-F238E27FC236}">
                <a16:creationId xmlns:a16="http://schemas.microsoft.com/office/drawing/2014/main" id="{F3C0C615-CEA9-4AF8-9BFE-0600B1D5BE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2350" y="1938338"/>
            <a:ext cx="3371850" cy="4875212"/>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71" name="Picture 15">
            <a:extLst>
              <a:ext uri="{FF2B5EF4-FFF2-40B4-BE49-F238E27FC236}">
                <a16:creationId xmlns:a16="http://schemas.microsoft.com/office/drawing/2014/main" id="{108068F2-8BF8-4B34-85BC-5F0D33C597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6638" y="1908176"/>
            <a:ext cx="3357562" cy="4905375"/>
          </a:xfrm>
          <a:prstGeom prst="rect">
            <a:avLst/>
          </a:prstGeom>
          <a:noFill/>
          <a:ln>
            <a:noFill/>
          </a:ln>
          <a:effectLst>
            <a:outerShdw dist="45791" dir="3378596"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72" name="Picture 16">
            <a:extLst>
              <a:ext uri="{FF2B5EF4-FFF2-40B4-BE49-F238E27FC236}">
                <a16:creationId xmlns:a16="http://schemas.microsoft.com/office/drawing/2014/main" id="{8A29A0CE-DEA6-479C-8729-489C0ABC4D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0125" y="1782763"/>
            <a:ext cx="3394075" cy="4986337"/>
          </a:xfrm>
          <a:prstGeom prst="rect">
            <a:avLst/>
          </a:prstGeom>
          <a:noFill/>
          <a:ln>
            <a:noFill/>
          </a:ln>
          <a:effectLst>
            <a:outerShdw dist="45791" dir="3378596" algn="ctr" rotWithShape="0">
              <a:schemeClr val="accent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asellaDiTesto 13">
            <a:extLst>
              <a:ext uri="{FF2B5EF4-FFF2-40B4-BE49-F238E27FC236}">
                <a16:creationId xmlns:a16="http://schemas.microsoft.com/office/drawing/2014/main" id="{22996450-F80D-48B8-A177-DD98CE5467FF}"/>
              </a:ext>
            </a:extLst>
          </p:cNvPr>
          <p:cNvSpPr txBox="1"/>
          <p:nvPr/>
        </p:nvSpPr>
        <p:spPr>
          <a:xfrm rot="16200000">
            <a:off x="-1778000" y="3588951"/>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2000"/>
                                        <p:tgtEl>
                                          <p:spTgt spid="19462"/>
                                        </p:tgtEl>
                                      </p:cBhvr>
                                    </p:animEffect>
                                  </p:childTnLst>
                                </p:cTn>
                              </p:par>
                            </p:childTnLst>
                          </p:cTn>
                        </p:par>
                        <p:par>
                          <p:cTn id="8" fill="hold" nodeType="afterGroup">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9464"/>
                                        </p:tgtEl>
                                        <p:attrNameLst>
                                          <p:attrName>style.visibility</p:attrName>
                                        </p:attrNameLst>
                                      </p:cBhvr>
                                      <p:to>
                                        <p:strVal val="visible"/>
                                      </p:to>
                                    </p:set>
                                    <p:animEffect transition="in" filter="fade">
                                      <p:cBhvr>
                                        <p:cTn id="11" dur="1000"/>
                                        <p:tgtEl>
                                          <p:spTgt spid="19464"/>
                                        </p:tgtEl>
                                      </p:cBhvr>
                                    </p:animEffect>
                                    <p:anim calcmode="lin" valueType="num">
                                      <p:cBhvr>
                                        <p:cTn id="12" dur="1000" fill="hold"/>
                                        <p:tgtEl>
                                          <p:spTgt spid="19464"/>
                                        </p:tgtEl>
                                        <p:attrNameLst>
                                          <p:attrName>ppt_x</p:attrName>
                                        </p:attrNameLst>
                                      </p:cBhvr>
                                      <p:tavLst>
                                        <p:tav tm="0">
                                          <p:val>
                                            <p:strVal val="#ppt_x"/>
                                          </p:val>
                                        </p:tav>
                                        <p:tav tm="100000">
                                          <p:val>
                                            <p:strVal val="#ppt_x"/>
                                          </p:val>
                                        </p:tav>
                                      </p:tavLst>
                                    </p:anim>
                                    <p:anim calcmode="lin" valueType="num">
                                      <p:cBhvr>
                                        <p:cTn id="13" dur="1000" fill="hold"/>
                                        <p:tgtEl>
                                          <p:spTgt spid="1946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3000"/>
                            </p:stCondLst>
                            <p:childTnLst>
                              <p:par>
                                <p:cTn id="15" presetID="18" presetClass="entr" presetSubtype="12" fill="hold" grpId="0" nodeType="afterEffect">
                                  <p:stCondLst>
                                    <p:cond delay="2000"/>
                                  </p:stCondLst>
                                  <p:childTnLst>
                                    <p:set>
                                      <p:cBhvr>
                                        <p:cTn id="16" dur="1" fill="hold">
                                          <p:stCondLst>
                                            <p:cond delay="0"/>
                                          </p:stCondLst>
                                        </p:cTn>
                                        <p:tgtEl>
                                          <p:spTgt spid="19460"/>
                                        </p:tgtEl>
                                        <p:attrNameLst>
                                          <p:attrName>style.visibility</p:attrName>
                                        </p:attrNameLst>
                                      </p:cBhvr>
                                      <p:to>
                                        <p:strVal val="visible"/>
                                      </p:to>
                                    </p:set>
                                    <p:animEffect transition="in" filter="strips(downLeft)">
                                      <p:cBhvr>
                                        <p:cTn id="17" dur="2000"/>
                                        <p:tgtEl>
                                          <p:spTgt spid="19460"/>
                                        </p:tgtEl>
                                      </p:cBhvr>
                                    </p:animEffect>
                                  </p:childTnLst>
                                </p:cTn>
                              </p:par>
                              <p:par>
                                <p:cTn id="18" presetID="10" presetClass="entr" presetSubtype="0" fill="hold" nodeType="withEffect">
                                  <p:stCondLst>
                                    <p:cond delay="1000"/>
                                  </p:stCondLst>
                                  <p:childTnLst>
                                    <p:set>
                                      <p:cBhvr>
                                        <p:cTn id="19" dur="1" fill="hold">
                                          <p:stCondLst>
                                            <p:cond delay="0"/>
                                          </p:stCondLst>
                                        </p:cTn>
                                        <p:tgtEl>
                                          <p:spTgt spid="19465"/>
                                        </p:tgtEl>
                                        <p:attrNameLst>
                                          <p:attrName>style.visibility</p:attrName>
                                        </p:attrNameLst>
                                      </p:cBhvr>
                                      <p:to>
                                        <p:strVal val="visible"/>
                                      </p:to>
                                    </p:set>
                                    <p:animEffect transition="in" filter="fade">
                                      <p:cBhvr>
                                        <p:cTn id="20" dur="2000"/>
                                        <p:tgtEl>
                                          <p:spTgt spid="1946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2000"/>
                                        <p:tgtEl>
                                          <p:spTgt spid="19465"/>
                                        </p:tgtEl>
                                      </p:cBhvr>
                                    </p:animEffect>
                                    <p:set>
                                      <p:cBhvr>
                                        <p:cTn id="25" dur="1" fill="hold">
                                          <p:stCondLst>
                                            <p:cond delay="1999"/>
                                          </p:stCondLst>
                                        </p:cTn>
                                        <p:tgtEl>
                                          <p:spTgt spid="19465"/>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2000"/>
                                        <p:tgtEl>
                                          <p:spTgt spid="19460"/>
                                        </p:tgtEl>
                                      </p:cBhvr>
                                    </p:animEffect>
                                    <p:set>
                                      <p:cBhvr>
                                        <p:cTn id="28" dur="1" fill="hold">
                                          <p:stCondLst>
                                            <p:cond delay="1999"/>
                                          </p:stCondLst>
                                        </p:cTn>
                                        <p:tgtEl>
                                          <p:spTgt spid="19460"/>
                                        </p:tgtEl>
                                        <p:attrNameLst>
                                          <p:attrName>style.visibility</p:attrName>
                                        </p:attrNameLst>
                                      </p:cBhvr>
                                      <p:to>
                                        <p:strVal val="hidden"/>
                                      </p:to>
                                    </p:set>
                                  </p:childTnLst>
                                </p:cTn>
                              </p:par>
                              <p:par>
                                <p:cTn id="29" presetID="42" presetClass="entr" presetSubtype="0" fill="hold" grpId="0" nodeType="withEffect">
                                  <p:stCondLst>
                                    <p:cond delay="0"/>
                                  </p:stCondLst>
                                  <p:childTnLst>
                                    <p:set>
                                      <p:cBhvr>
                                        <p:cTn id="30" dur="1" fill="hold">
                                          <p:stCondLst>
                                            <p:cond delay="0"/>
                                          </p:stCondLst>
                                        </p:cTn>
                                        <p:tgtEl>
                                          <p:spTgt spid="19466"/>
                                        </p:tgtEl>
                                        <p:attrNameLst>
                                          <p:attrName>style.visibility</p:attrName>
                                        </p:attrNameLst>
                                      </p:cBhvr>
                                      <p:to>
                                        <p:strVal val="visible"/>
                                      </p:to>
                                    </p:set>
                                    <p:animEffect transition="in" filter="fade">
                                      <p:cBhvr>
                                        <p:cTn id="31" dur="1000"/>
                                        <p:tgtEl>
                                          <p:spTgt spid="19466"/>
                                        </p:tgtEl>
                                      </p:cBhvr>
                                    </p:animEffect>
                                    <p:anim calcmode="lin" valueType="num">
                                      <p:cBhvr>
                                        <p:cTn id="32" dur="1000" fill="hold"/>
                                        <p:tgtEl>
                                          <p:spTgt spid="19466"/>
                                        </p:tgtEl>
                                        <p:attrNameLst>
                                          <p:attrName>ppt_x</p:attrName>
                                        </p:attrNameLst>
                                      </p:cBhvr>
                                      <p:tavLst>
                                        <p:tav tm="0">
                                          <p:val>
                                            <p:strVal val="#ppt_x"/>
                                          </p:val>
                                        </p:tav>
                                        <p:tav tm="100000">
                                          <p:val>
                                            <p:strVal val="#ppt_x"/>
                                          </p:val>
                                        </p:tav>
                                      </p:tavLst>
                                    </p:anim>
                                    <p:anim calcmode="lin" valueType="num">
                                      <p:cBhvr>
                                        <p:cTn id="33" dur="1000" fill="hold"/>
                                        <p:tgtEl>
                                          <p:spTgt spid="19466"/>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000"/>
                            </p:stCondLst>
                            <p:childTnLst>
                              <p:par>
                                <p:cTn id="35" presetID="18" presetClass="entr" presetSubtype="12" fill="hold" grpId="0" nodeType="afterEffect">
                                  <p:stCondLst>
                                    <p:cond delay="0"/>
                                  </p:stCondLst>
                                  <p:childTnLst>
                                    <p:set>
                                      <p:cBhvr>
                                        <p:cTn id="36" dur="1" fill="hold">
                                          <p:stCondLst>
                                            <p:cond delay="0"/>
                                          </p:stCondLst>
                                        </p:cTn>
                                        <p:tgtEl>
                                          <p:spTgt spid="19463"/>
                                        </p:tgtEl>
                                        <p:attrNameLst>
                                          <p:attrName>style.visibility</p:attrName>
                                        </p:attrNameLst>
                                      </p:cBhvr>
                                      <p:to>
                                        <p:strVal val="visible"/>
                                      </p:to>
                                    </p:set>
                                    <p:animEffect transition="in" filter="strips(downLeft)">
                                      <p:cBhvr>
                                        <p:cTn id="37" dur="2000"/>
                                        <p:tgtEl>
                                          <p:spTgt spid="19463"/>
                                        </p:tgtEl>
                                      </p:cBhvr>
                                    </p:animEffect>
                                  </p:childTnLst>
                                </p:cTn>
                              </p:par>
                              <p:par>
                                <p:cTn id="38" presetID="10" presetClass="entr" presetSubtype="0" fill="hold" nodeType="withEffect">
                                  <p:stCondLst>
                                    <p:cond delay="500"/>
                                  </p:stCondLst>
                                  <p:childTnLst>
                                    <p:set>
                                      <p:cBhvr>
                                        <p:cTn id="39" dur="1" fill="hold">
                                          <p:stCondLst>
                                            <p:cond delay="0"/>
                                          </p:stCondLst>
                                        </p:cTn>
                                        <p:tgtEl>
                                          <p:spTgt spid="19467"/>
                                        </p:tgtEl>
                                        <p:attrNameLst>
                                          <p:attrName>style.visibility</p:attrName>
                                        </p:attrNameLst>
                                      </p:cBhvr>
                                      <p:to>
                                        <p:strVal val="visible"/>
                                      </p:to>
                                    </p:set>
                                    <p:animEffect transition="in" filter="fade">
                                      <p:cBhvr>
                                        <p:cTn id="40" dur="2000"/>
                                        <p:tgtEl>
                                          <p:spTgt spid="19467"/>
                                        </p:tgtEl>
                                      </p:cBhvr>
                                    </p:animEffect>
                                  </p:childTnLst>
                                </p:cTn>
                              </p:par>
                            </p:childTnLst>
                          </p:cTn>
                        </p:par>
                        <p:par>
                          <p:cTn id="41" fill="hold" nodeType="afterGroup">
                            <p:stCondLst>
                              <p:cond delay="4500"/>
                            </p:stCondLst>
                            <p:childTnLst>
                              <p:par>
                                <p:cTn id="42" presetID="10" presetClass="exit" presetSubtype="0" fill="hold" nodeType="afterEffect">
                                  <p:stCondLst>
                                    <p:cond delay="1500"/>
                                  </p:stCondLst>
                                  <p:childTnLst>
                                    <p:animEffect transition="out" filter="fade">
                                      <p:cBhvr>
                                        <p:cTn id="43" dur="2000"/>
                                        <p:tgtEl>
                                          <p:spTgt spid="19467"/>
                                        </p:tgtEl>
                                      </p:cBhvr>
                                    </p:animEffect>
                                    <p:set>
                                      <p:cBhvr>
                                        <p:cTn id="44" dur="1" fill="hold">
                                          <p:stCondLst>
                                            <p:cond delay="1999"/>
                                          </p:stCondLst>
                                        </p:cTn>
                                        <p:tgtEl>
                                          <p:spTgt spid="19467"/>
                                        </p:tgtEl>
                                        <p:attrNameLst>
                                          <p:attrName>style.visibility</p:attrName>
                                        </p:attrNameLst>
                                      </p:cBhvr>
                                      <p:to>
                                        <p:strVal val="hidden"/>
                                      </p:to>
                                    </p:set>
                                  </p:childTnLst>
                                </p:cTn>
                              </p:par>
                              <p:par>
                                <p:cTn id="45" presetID="10" presetClass="entr" presetSubtype="0" fill="hold" nodeType="withEffect">
                                  <p:stCondLst>
                                    <p:cond delay="2000"/>
                                  </p:stCondLst>
                                  <p:childTnLst>
                                    <p:set>
                                      <p:cBhvr>
                                        <p:cTn id="46" dur="1" fill="hold">
                                          <p:stCondLst>
                                            <p:cond delay="0"/>
                                          </p:stCondLst>
                                        </p:cTn>
                                        <p:tgtEl>
                                          <p:spTgt spid="19468"/>
                                        </p:tgtEl>
                                        <p:attrNameLst>
                                          <p:attrName>style.visibility</p:attrName>
                                        </p:attrNameLst>
                                      </p:cBhvr>
                                      <p:to>
                                        <p:strVal val="visible"/>
                                      </p:to>
                                    </p:set>
                                    <p:animEffect transition="in" filter="fade">
                                      <p:cBhvr>
                                        <p:cTn id="47" dur="2000"/>
                                        <p:tgtEl>
                                          <p:spTgt spid="19468"/>
                                        </p:tgtEl>
                                      </p:cBhvr>
                                    </p:animEffect>
                                  </p:childTnLst>
                                </p:cTn>
                              </p:par>
                            </p:childTnLst>
                          </p:cTn>
                        </p:par>
                        <p:par>
                          <p:cTn id="48" fill="hold" nodeType="afterGroup">
                            <p:stCondLst>
                              <p:cond delay="8500"/>
                            </p:stCondLst>
                            <p:childTnLst>
                              <p:par>
                                <p:cTn id="49" presetID="10" presetClass="exit" presetSubtype="0" fill="hold" nodeType="afterEffect">
                                  <p:stCondLst>
                                    <p:cond delay="1500"/>
                                  </p:stCondLst>
                                  <p:childTnLst>
                                    <p:animEffect transition="out" filter="fade">
                                      <p:cBhvr>
                                        <p:cTn id="50" dur="2000"/>
                                        <p:tgtEl>
                                          <p:spTgt spid="19468"/>
                                        </p:tgtEl>
                                      </p:cBhvr>
                                    </p:animEffect>
                                    <p:set>
                                      <p:cBhvr>
                                        <p:cTn id="51" dur="1" fill="hold">
                                          <p:stCondLst>
                                            <p:cond delay="1999"/>
                                          </p:stCondLst>
                                        </p:cTn>
                                        <p:tgtEl>
                                          <p:spTgt spid="19468"/>
                                        </p:tgtEl>
                                        <p:attrNameLst>
                                          <p:attrName>style.visibility</p:attrName>
                                        </p:attrNameLst>
                                      </p:cBhvr>
                                      <p:to>
                                        <p:strVal val="hidden"/>
                                      </p:to>
                                    </p:set>
                                  </p:childTnLst>
                                </p:cTn>
                              </p:par>
                              <p:par>
                                <p:cTn id="52" presetID="10" presetClass="entr" presetSubtype="0" fill="hold" nodeType="withEffect">
                                  <p:stCondLst>
                                    <p:cond delay="2000"/>
                                  </p:stCondLst>
                                  <p:childTnLst>
                                    <p:set>
                                      <p:cBhvr>
                                        <p:cTn id="53" dur="1" fill="hold">
                                          <p:stCondLst>
                                            <p:cond delay="0"/>
                                          </p:stCondLst>
                                        </p:cTn>
                                        <p:tgtEl>
                                          <p:spTgt spid="19469"/>
                                        </p:tgtEl>
                                        <p:attrNameLst>
                                          <p:attrName>style.visibility</p:attrName>
                                        </p:attrNameLst>
                                      </p:cBhvr>
                                      <p:to>
                                        <p:strVal val="visible"/>
                                      </p:to>
                                    </p:set>
                                    <p:animEffect transition="in" filter="fade">
                                      <p:cBhvr>
                                        <p:cTn id="54" dur="2000"/>
                                        <p:tgtEl>
                                          <p:spTgt spid="19469"/>
                                        </p:tgtEl>
                                      </p:cBhvr>
                                    </p:animEffect>
                                  </p:childTnLst>
                                </p:cTn>
                              </p:par>
                            </p:childTnLst>
                          </p:cTn>
                        </p:par>
                        <p:par>
                          <p:cTn id="55" fill="hold" nodeType="afterGroup">
                            <p:stCondLst>
                              <p:cond delay="12500"/>
                            </p:stCondLst>
                            <p:childTnLst>
                              <p:par>
                                <p:cTn id="56" presetID="10" presetClass="exit" presetSubtype="0" fill="hold" nodeType="afterEffect">
                                  <p:stCondLst>
                                    <p:cond delay="1500"/>
                                  </p:stCondLst>
                                  <p:childTnLst>
                                    <p:animEffect transition="out" filter="fade">
                                      <p:cBhvr>
                                        <p:cTn id="57" dur="2000"/>
                                        <p:tgtEl>
                                          <p:spTgt spid="19469"/>
                                        </p:tgtEl>
                                      </p:cBhvr>
                                    </p:animEffect>
                                    <p:set>
                                      <p:cBhvr>
                                        <p:cTn id="58" dur="1" fill="hold">
                                          <p:stCondLst>
                                            <p:cond delay="1999"/>
                                          </p:stCondLst>
                                        </p:cTn>
                                        <p:tgtEl>
                                          <p:spTgt spid="19469"/>
                                        </p:tgtEl>
                                        <p:attrNameLst>
                                          <p:attrName>style.visibility</p:attrName>
                                        </p:attrNameLst>
                                      </p:cBhvr>
                                      <p:to>
                                        <p:strVal val="hidden"/>
                                      </p:to>
                                    </p:set>
                                  </p:childTnLst>
                                </p:cTn>
                              </p:par>
                              <p:par>
                                <p:cTn id="59" presetID="10" presetClass="entr" presetSubtype="0" fill="hold" nodeType="withEffect">
                                  <p:stCondLst>
                                    <p:cond delay="2500"/>
                                  </p:stCondLst>
                                  <p:childTnLst>
                                    <p:set>
                                      <p:cBhvr>
                                        <p:cTn id="60" dur="1" fill="hold">
                                          <p:stCondLst>
                                            <p:cond delay="0"/>
                                          </p:stCondLst>
                                        </p:cTn>
                                        <p:tgtEl>
                                          <p:spTgt spid="19470"/>
                                        </p:tgtEl>
                                        <p:attrNameLst>
                                          <p:attrName>style.visibility</p:attrName>
                                        </p:attrNameLst>
                                      </p:cBhvr>
                                      <p:to>
                                        <p:strVal val="visible"/>
                                      </p:to>
                                    </p:set>
                                    <p:animEffect transition="in" filter="fade">
                                      <p:cBhvr>
                                        <p:cTn id="61" dur="2000"/>
                                        <p:tgtEl>
                                          <p:spTgt spid="19470"/>
                                        </p:tgtEl>
                                      </p:cBhvr>
                                    </p:animEffect>
                                  </p:childTnLst>
                                </p:cTn>
                              </p:par>
                            </p:childTnLst>
                          </p:cTn>
                        </p:par>
                        <p:par>
                          <p:cTn id="62" fill="hold" nodeType="afterGroup">
                            <p:stCondLst>
                              <p:cond delay="17000"/>
                            </p:stCondLst>
                            <p:childTnLst>
                              <p:par>
                                <p:cTn id="63" presetID="10" presetClass="exit" presetSubtype="0" fill="hold" nodeType="afterEffect">
                                  <p:stCondLst>
                                    <p:cond delay="1500"/>
                                  </p:stCondLst>
                                  <p:childTnLst>
                                    <p:animEffect transition="out" filter="fade">
                                      <p:cBhvr>
                                        <p:cTn id="64" dur="2000"/>
                                        <p:tgtEl>
                                          <p:spTgt spid="19470"/>
                                        </p:tgtEl>
                                      </p:cBhvr>
                                    </p:animEffect>
                                    <p:set>
                                      <p:cBhvr>
                                        <p:cTn id="65" dur="1" fill="hold">
                                          <p:stCondLst>
                                            <p:cond delay="1999"/>
                                          </p:stCondLst>
                                        </p:cTn>
                                        <p:tgtEl>
                                          <p:spTgt spid="19470"/>
                                        </p:tgtEl>
                                        <p:attrNameLst>
                                          <p:attrName>style.visibility</p:attrName>
                                        </p:attrNameLst>
                                      </p:cBhvr>
                                      <p:to>
                                        <p:strVal val="hidden"/>
                                      </p:to>
                                    </p:set>
                                  </p:childTnLst>
                                </p:cTn>
                              </p:par>
                              <p:par>
                                <p:cTn id="66" presetID="10" presetClass="entr" presetSubtype="0" fill="hold" nodeType="withEffect">
                                  <p:stCondLst>
                                    <p:cond delay="2000"/>
                                  </p:stCondLst>
                                  <p:childTnLst>
                                    <p:set>
                                      <p:cBhvr>
                                        <p:cTn id="67" dur="1" fill="hold">
                                          <p:stCondLst>
                                            <p:cond delay="0"/>
                                          </p:stCondLst>
                                        </p:cTn>
                                        <p:tgtEl>
                                          <p:spTgt spid="19471"/>
                                        </p:tgtEl>
                                        <p:attrNameLst>
                                          <p:attrName>style.visibility</p:attrName>
                                        </p:attrNameLst>
                                      </p:cBhvr>
                                      <p:to>
                                        <p:strVal val="visible"/>
                                      </p:to>
                                    </p:set>
                                    <p:animEffect transition="in" filter="fade">
                                      <p:cBhvr>
                                        <p:cTn id="68" dur="2000"/>
                                        <p:tgtEl>
                                          <p:spTgt spid="19471"/>
                                        </p:tgtEl>
                                      </p:cBhvr>
                                    </p:animEffect>
                                  </p:childTnLst>
                                </p:cTn>
                              </p:par>
                            </p:childTnLst>
                          </p:cTn>
                        </p:par>
                        <p:par>
                          <p:cTn id="69" fill="hold" nodeType="afterGroup">
                            <p:stCondLst>
                              <p:cond delay="21000"/>
                            </p:stCondLst>
                            <p:childTnLst>
                              <p:par>
                                <p:cTn id="70" presetID="10" presetClass="exit" presetSubtype="0" fill="hold" nodeType="afterEffect">
                                  <p:stCondLst>
                                    <p:cond delay="1500"/>
                                  </p:stCondLst>
                                  <p:childTnLst>
                                    <p:animEffect transition="out" filter="fade">
                                      <p:cBhvr>
                                        <p:cTn id="71" dur="2000"/>
                                        <p:tgtEl>
                                          <p:spTgt spid="19471"/>
                                        </p:tgtEl>
                                      </p:cBhvr>
                                    </p:animEffect>
                                    <p:set>
                                      <p:cBhvr>
                                        <p:cTn id="72" dur="1" fill="hold">
                                          <p:stCondLst>
                                            <p:cond delay="1999"/>
                                          </p:stCondLst>
                                        </p:cTn>
                                        <p:tgtEl>
                                          <p:spTgt spid="19471"/>
                                        </p:tgtEl>
                                        <p:attrNameLst>
                                          <p:attrName>style.visibility</p:attrName>
                                        </p:attrNameLst>
                                      </p:cBhvr>
                                      <p:to>
                                        <p:strVal val="hidden"/>
                                      </p:to>
                                    </p:set>
                                  </p:childTnLst>
                                </p:cTn>
                              </p:par>
                              <p:par>
                                <p:cTn id="73" presetID="10" presetClass="entr" presetSubtype="0" fill="hold" nodeType="withEffect">
                                  <p:stCondLst>
                                    <p:cond delay="2000"/>
                                  </p:stCondLst>
                                  <p:childTnLst>
                                    <p:set>
                                      <p:cBhvr>
                                        <p:cTn id="74" dur="1" fill="hold">
                                          <p:stCondLst>
                                            <p:cond delay="0"/>
                                          </p:stCondLst>
                                        </p:cTn>
                                        <p:tgtEl>
                                          <p:spTgt spid="19472"/>
                                        </p:tgtEl>
                                        <p:attrNameLst>
                                          <p:attrName>style.visibility</p:attrName>
                                        </p:attrNameLst>
                                      </p:cBhvr>
                                      <p:to>
                                        <p:strVal val="visible"/>
                                      </p:to>
                                    </p:set>
                                    <p:animEffect transition="in" filter="fade">
                                      <p:cBhvr>
                                        <p:cTn id="75" dur="2000"/>
                                        <p:tgtEl>
                                          <p:spTgt spid="1947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xit" presetSubtype="0" fill="hold" nodeType="clickEffect">
                                  <p:stCondLst>
                                    <p:cond delay="0"/>
                                  </p:stCondLst>
                                  <p:childTnLst>
                                    <p:animEffect transition="out" filter="fade">
                                      <p:cBhvr>
                                        <p:cTn id="79" dur="2000"/>
                                        <p:tgtEl>
                                          <p:spTgt spid="19472"/>
                                        </p:tgtEl>
                                      </p:cBhvr>
                                    </p:animEffect>
                                    <p:set>
                                      <p:cBhvr>
                                        <p:cTn id="80" dur="1" fill="hold">
                                          <p:stCondLst>
                                            <p:cond delay="1999"/>
                                          </p:stCondLst>
                                        </p:cTn>
                                        <p:tgtEl>
                                          <p:spTgt spid="19472"/>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2000"/>
                                        <p:tgtEl>
                                          <p:spTgt spid="19463"/>
                                        </p:tgtEl>
                                      </p:cBhvr>
                                    </p:animEffect>
                                    <p:set>
                                      <p:cBhvr>
                                        <p:cTn id="83" dur="1" fill="hold">
                                          <p:stCondLst>
                                            <p:cond delay="1999"/>
                                          </p:stCondLst>
                                        </p:cTn>
                                        <p:tgtEl>
                                          <p:spTgt spid="19463"/>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2000"/>
                                        <p:tgtEl>
                                          <p:spTgt spid="19464"/>
                                        </p:tgtEl>
                                      </p:cBhvr>
                                    </p:animEffect>
                                    <p:set>
                                      <p:cBhvr>
                                        <p:cTn id="86" dur="1" fill="hold">
                                          <p:stCondLst>
                                            <p:cond delay="1999"/>
                                          </p:stCondLst>
                                        </p:cTn>
                                        <p:tgtEl>
                                          <p:spTgt spid="19464"/>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2000"/>
                                        <p:tgtEl>
                                          <p:spTgt spid="19462"/>
                                        </p:tgtEl>
                                      </p:cBhvr>
                                    </p:animEffect>
                                    <p:set>
                                      <p:cBhvr>
                                        <p:cTn id="89" dur="1" fill="hold">
                                          <p:stCondLst>
                                            <p:cond delay="1999"/>
                                          </p:stCondLst>
                                        </p:cTn>
                                        <p:tgtEl>
                                          <p:spTgt spid="1946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19466"/>
                                        </p:tgtEl>
                                      </p:cBhvr>
                                    </p:animEffect>
                                    <p:set>
                                      <p:cBhvr>
                                        <p:cTn id="92" dur="1" fill="hold">
                                          <p:stCondLst>
                                            <p:cond delay="1999"/>
                                          </p:stCondLst>
                                        </p:cTn>
                                        <p:tgtEl>
                                          <p:spTgt spid="194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0" grpId="1"/>
      <p:bldP spid="19462" grpId="0"/>
      <p:bldP spid="19462" grpId="1"/>
      <p:bldP spid="19463" grpId="0"/>
      <p:bldP spid="19463" grpId="1"/>
      <p:bldP spid="19464" grpId="0"/>
      <p:bldP spid="19464" grpId="1"/>
      <p:bldP spid="19466" grpId="0"/>
      <p:bldP spid="1946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id="{0AB9DC7B-69C2-41E4-B49D-261130A00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93"/>
          <a:stretch>
            <a:fillRect/>
          </a:stretch>
        </p:blipFill>
        <p:spPr bwMode="auto">
          <a:xfrm>
            <a:off x="1703389" y="44450"/>
            <a:ext cx="4264025" cy="6648450"/>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81" name="Text Box 13">
            <a:extLst>
              <a:ext uri="{FF2B5EF4-FFF2-40B4-BE49-F238E27FC236}">
                <a16:creationId xmlns:a16="http://schemas.microsoft.com/office/drawing/2014/main" id="{3B2C052E-E774-4309-B6DA-81C1289CB7DB}"/>
              </a:ext>
            </a:extLst>
          </p:cNvPr>
          <p:cNvSpPr txBox="1">
            <a:spLocks noChangeArrowheads="1"/>
          </p:cNvSpPr>
          <p:nvPr/>
        </p:nvSpPr>
        <p:spPr bwMode="auto">
          <a:xfrm>
            <a:off x="6383338" y="3068638"/>
            <a:ext cx="29527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it-IT" sz="1600">
                <a:solidFill>
                  <a:srgbClr val="990000"/>
                </a:solidFill>
              </a:rPr>
              <a:t> Denominazione</a:t>
            </a:r>
          </a:p>
          <a:p>
            <a:pPr>
              <a:buFontTx/>
              <a:buChar char="•"/>
            </a:pPr>
            <a:r>
              <a:rPr lang="it-IT" altLang="it-IT" sz="1600">
                <a:solidFill>
                  <a:srgbClr val="990000"/>
                </a:solidFill>
              </a:rPr>
              <a:t> Proprietà </a:t>
            </a:r>
          </a:p>
          <a:p>
            <a:pPr>
              <a:buFontTx/>
              <a:buChar char="•"/>
            </a:pPr>
            <a:r>
              <a:rPr lang="it-IT" altLang="it-IT" sz="1600">
                <a:solidFill>
                  <a:srgbClr val="990000"/>
                </a:solidFill>
              </a:rPr>
              <a:t> Eventuali vincoli</a:t>
            </a:r>
          </a:p>
        </p:txBody>
      </p:sp>
      <p:sp>
        <p:nvSpPr>
          <p:cNvPr id="7183" name="Rectangle 15">
            <a:extLst>
              <a:ext uri="{FF2B5EF4-FFF2-40B4-BE49-F238E27FC236}">
                <a16:creationId xmlns:a16="http://schemas.microsoft.com/office/drawing/2014/main" id="{315B76F7-BA38-48F8-9822-03611C45737D}"/>
              </a:ext>
            </a:extLst>
          </p:cNvPr>
          <p:cNvSpPr>
            <a:spLocks noChangeArrowheads="1"/>
          </p:cNvSpPr>
          <p:nvPr/>
        </p:nvSpPr>
        <p:spPr bwMode="auto">
          <a:xfrm>
            <a:off x="1846264" y="981076"/>
            <a:ext cx="4033837" cy="13684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184" name="Text Box 16">
            <a:extLst>
              <a:ext uri="{FF2B5EF4-FFF2-40B4-BE49-F238E27FC236}">
                <a16:creationId xmlns:a16="http://schemas.microsoft.com/office/drawing/2014/main" id="{3A5F6005-D5BB-4C54-8D31-9B0D1522EAD4}"/>
              </a:ext>
            </a:extLst>
          </p:cNvPr>
          <p:cNvSpPr txBox="1">
            <a:spLocks noChangeArrowheads="1"/>
          </p:cNvSpPr>
          <p:nvPr/>
        </p:nvSpPr>
        <p:spPr bwMode="auto">
          <a:xfrm>
            <a:off x="6240463" y="4591051"/>
            <a:ext cx="345281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it-IT" sz="1600">
                <a:solidFill>
                  <a:srgbClr val="990000"/>
                </a:solidFill>
              </a:rPr>
              <a:t> Inquadramento territoriale</a:t>
            </a:r>
          </a:p>
          <a:p>
            <a:pPr>
              <a:buFontTx/>
              <a:buChar char="•"/>
            </a:pPr>
            <a:r>
              <a:rPr lang="it-IT" altLang="it-IT" sz="1600">
                <a:solidFill>
                  <a:srgbClr val="990000"/>
                </a:solidFill>
              </a:rPr>
              <a:t> Aereofogrammetria</a:t>
            </a:r>
          </a:p>
          <a:p>
            <a:pPr>
              <a:buFontTx/>
              <a:buChar char="•"/>
            </a:pPr>
            <a:r>
              <a:rPr lang="it-IT" altLang="it-IT" sz="1600">
                <a:solidFill>
                  <a:srgbClr val="990000"/>
                </a:solidFill>
              </a:rPr>
              <a:t> Carta Tecnica Regionale</a:t>
            </a:r>
          </a:p>
          <a:p>
            <a:pPr>
              <a:buFontTx/>
              <a:buChar char="•"/>
            </a:pPr>
            <a:r>
              <a:rPr lang="it-IT" altLang="it-IT" sz="1600">
                <a:solidFill>
                  <a:srgbClr val="990000"/>
                </a:solidFill>
              </a:rPr>
              <a:t> Fotografie edificio stato attuale.</a:t>
            </a:r>
          </a:p>
        </p:txBody>
      </p:sp>
      <p:sp>
        <p:nvSpPr>
          <p:cNvPr id="7185" name="Text Box 17">
            <a:extLst>
              <a:ext uri="{FF2B5EF4-FFF2-40B4-BE49-F238E27FC236}">
                <a16:creationId xmlns:a16="http://schemas.microsoft.com/office/drawing/2014/main" id="{D0F70A2D-5D33-4424-9BFC-4ECCB4B9299A}"/>
              </a:ext>
            </a:extLst>
          </p:cNvPr>
          <p:cNvSpPr txBox="1">
            <a:spLocks noChangeArrowheads="1"/>
          </p:cNvSpPr>
          <p:nvPr/>
        </p:nvSpPr>
        <p:spPr bwMode="auto">
          <a:xfrm>
            <a:off x="6024564" y="2565401"/>
            <a:ext cx="4427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990000"/>
                </a:solidFill>
              </a:rPr>
              <a:t>Identificazione e localizzazione dell’edifici</a:t>
            </a:r>
          </a:p>
        </p:txBody>
      </p:sp>
      <p:sp>
        <p:nvSpPr>
          <p:cNvPr id="7186" name="Rectangle 18">
            <a:extLst>
              <a:ext uri="{FF2B5EF4-FFF2-40B4-BE49-F238E27FC236}">
                <a16:creationId xmlns:a16="http://schemas.microsoft.com/office/drawing/2014/main" id="{B0BC96A9-D5EC-4FA1-9C7B-48CAB92B0D2D}"/>
              </a:ext>
            </a:extLst>
          </p:cNvPr>
          <p:cNvSpPr>
            <a:spLocks noChangeArrowheads="1"/>
          </p:cNvSpPr>
          <p:nvPr/>
        </p:nvSpPr>
        <p:spPr bwMode="auto">
          <a:xfrm>
            <a:off x="1846264" y="3357564"/>
            <a:ext cx="4033837" cy="2376487"/>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187" name="Text Box 19">
            <a:extLst>
              <a:ext uri="{FF2B5EF4-FFF2-40B4-BE49-F238E27FC236}">
                <a16:creationId xmlns:a16="http://schemas.microsoft.com/office/drawing/2014/main" id="{A494EBA6-A5F3-42B6-97D6-FC8AA9F2DA11}"/>
              </a:ext>
            </a:extLst>
          </p:cNvPr>
          <p:cNvSpPr txBox="1">
            <a:spLocks noChangeArrowheads="1"/>
          </p:cNvSpPr>
          <p:nvPr/>
        </p:nvSpPr>
        <p:spPr bwMode="auto">
          <a:xfrm>
            <a:off x="6456364" y="6146800"/>
            <a:ext cx="3455987" cy="606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1500"/>
              </a:lnSpc>
              <a:spcBef>
                <a:spcPct val="50000"/>
              </a:spcBef>
              <a:buFontTx/>
              <a:buChar char="•"/>
            </a:pPr>
            <a:r>
              <a:rPr lang="it-IT" altLang="it-IT" sz="1600">
                <a:solidFill>
                  <a:srgbClr val="990000"/>
                </a:solidFill>
              </a:rPr>
              <a:t> dati sul compilatore</a:t>
            </a:r>
          </a:p>
          <a:p>
            <a:pPr>
              <a:lnSpc>
                <a:spcPts val="1500"/>
              </a:lnSpc>
              <a:spcBef>
                <a:spcPct val="50000"/>
              </a:spcBef>
              <a:buFontTx/>
              <a:buChar char="•"/>
            </a:pPr>
            <a:r>
              <a:rPr lang="it-IT" altLang="it-IT" sz="1600">
                <a:solidFill>
                  <a:srgbClr val="990000"/>
                </a:solidFill>
              </a:rPr>
              <a:t> data di rilevazione</a:t>
            </a:r>
            <a:r>
              <a:rPr lang="it-IT" altLang="it-IT" sz="1600"/>
              <a:t> </a:t>
            </a:r>
          </a:p>
        </p:txBody>
      </p:sp>
      <p:sp>
        <p:nvSpPr>
          <p:cNvPr id="7188" name="Text Box 20">
            <a:extLst>
              <a:ext uri="{FF2B5EF4-FFF2-40B4-BE49-F238E27FC236}">
                <a16:creationId xmlns:a16="http://schemas.microsoft.com/office/drawing/2014/main" id="{AA1370EC-1099-47E4-BBDF-EF7CD502E26A}"/>
              </a:ext>
            </a:extLst>
          </p:cNvPr>
          <p:cNvSpPr txBox="1">
            <a:spLocks noChangeArrowheads="1"/>
          </p:cNvSpPr>
          <p:nvPr/>
        </p:nvSpPr>
        <p:spPr bwMode="auto">
          <a:xfrm>
            <a:off x="6167438" y="2133600"/>
            <a:ext cx="4500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a:solidFill>
                  <a:srgbClr val="990000"/>
                </a:solidFill>
              </a:rPr>
              <a:t>Numerazione in ordine progressivo </a:t>
            </a:r>
          </a:p>
        </p:txBody>
      </p:sp>
      <p:sp>
        <p:nvSpPr>
          <p:cNvPr id="7189" name="Rectangle 21">
            <a:extLst>
              <a:ext uri="{FF2B5EF4-FFF2-40B4-BE49-F238E27FC236}">
                <a16:creationId xmlns:a16="http://schemas.microsoft.com/office/drawing/2014/main" id="{31E6CB50-5613-434B-8A05-38A7D008F85D}"/>
              </a:ext>
            </a:extLst>
          </p:cNvPr>
          <p:cNvSpPr>
            <a:spLocks noChangeArrowheads="1"/>
          </p:cNvSpPr>
          <p:nvPr/>
        </p:nvSpPr>
        <p:spPr bwMode="auto">
          <a:xfrm>
            <a:off x="5087938" y="188913"/>
            <a:ext cx="792162" cy="647700"/>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190" name="Rectangle 22">
            <a:extLst>
              <a:ext uri="{FF2B5EF4-FFF2-40B4-BE49-F238E27FC236}">
                <a16:creationId xmlns:a16="http://schemas.microsoft.com/office/drawing/2014/main" id="{C536F33A-371A-4C23-9DF8-BEAB6C000C51}"/>
              </a:ext>
            </a:extLst>
          </p:cNvPr>
          <p:cNvSpPr>
            <a:spLocks noChangeArrowheads="1"/>
          </p:cNvSpPr>
          <p:nvPr/>
        </p:nvSpPr>
        <p:spPr bwMode="auto">
          <a:xfrm>
            <a:off x="1846264" y="5805488"/>
            <a:ext cx="4033837" cy="863600"/>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191" name="Text Box 23">
            <a:extLst>
              <a:ext uri="{FF2B5EF4-FFF2-40B4-BE49-F238E27FC236}">
                <a16:creationId xmlns:a16="http://schemas.microsoft.com/office/drawing/2014/main" id="{04F64C92-8020-4EF5-A7E8-E2735ACCF4C4}"/>
              </a:ext>
            </a:extLst>
          </p:cNvPr>
          <p:cNvSpPr txBox="1">
            <a:spLocks noChangeArrowheads="1"/>
          </p:cNvSpPr>
          <p:nvPr/>
        </p:nvSpPr>
        <p:spPr bwMode="auto">
          <a:xfrm>
            <a:off x="6167439" y="5726113"/>
            <a:ext cx="3457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990000"/>
                </a:solidFill>
              </a:rPr>
              <a:t>Sezione inventariale</a:t>
            </a:r>
          </a:p>
        </p:txBody>
      </p:sp>
      <p:sp>
        <p:nvSpPr>
          <p:cNvPr id="7192" name="Text Box 24">
            <a:extLst>
              <a:ext uri="{FF2B5EF4-FFF2-40B4-BE49-F238E27FC236}">
                <a16:creationId xmlns:a16="http://schemas.microsoft.com/office/drawing/2014/main" id="{932FBE84-8198-45F9-AA5F-8B504E1A2920}"/>
              </a:ext>
            </a:extLst>
          </p:cNvPr>
          <p:cNvSpPr txBox="1">
            <a:spLocks noChangeArrowheads="1"/>
          </p:cNvSpPr>
          <p:nvPr/>
        </p:nvSpPr>
        <p:spPr bwMode="auto">
          <a:xfrm>
            <a:off x="6527801" y="836614"/>
            <a:ext cx="3313113" cy="11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a:solidFill>
                  <a:srgbClr val="990000"/>
                </a:solidFill>
              </a:rPr>
              <a:t>Tipologia scheda compilata </a:t>
            </a:r>
          </a:p>
          <a:p>
            <a:endParaRPr lang="it-IT" altLang="it-IT" sz="1600">
              <a:solidFill>
                <a:srgbClr val="990000"/>
              </a:solidFill>
            </a:endParaRPr>
          </a:p>
          <a:p>
            <a:r>
              <a:rPr lang="it-IT" altLang="it-IT" sz="1600">
                <a:solidFill>
                  <a:srgbClr val="990000"/>
                </a:solidFill>
              </a:rPr>
              <a:t>Scheda semplice</a:t>
            </a:r>
          </a:p>
          <a:p>
            <a:r>
              <a:rPr lang="it-IT" altLang="it-IT" sz="1600">
                <a:solidFill>
                  <a:srgbClr val="990000"/>
                </a:solidFill>
              </a:rPr>
              <a:t>Scheda complesso</a:t>
            </a:r>
          </a:p>
        </p:txBody>
      </p:sp>
      <p:sp>
        <p:nvSpPr>
          <p:cNvPr id="7193" name="Rectangle 25">
            <a:extLst>
              <a:ext uri="{FF2B5EF4-FFF2-40B4-BE49-F238E27FC236}">
                <a16:creationId xmlns:a16="http://schemas.microsoft.com/office/drawing/2014/main" id="{3734BC2A-2EC0-43AA-BB00-6F2E41FF3F75}"/>
              </a:ext>
            </a:extLst>
          </p:cNvPr>
          <p:cNvSpPr>
            <a:spLocks noChangeArrowheads="1"/>
          </p:cNvSpPr>
          <p:nvPr/>
        </p:nvSpPr>
        <p:spPr bwMode="auto">
          <a:xfrm>
            <a:off x="1847850" y="187325"/>
            <a:ext cx="3240088" cy="649288"/>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194" name="Text Box 26">
            <a:extLst>
              <a:ext uri="{FF2B5EF4-FFF2-40B4-BE49-F238E27FC236}">
                <a16:creationId xmlns:a16="http://schemas.microsoft.com/office/drawing/2014/main" id="{3919F078-D6B8-4823-81C3-DB7F2D81CEAF}"/>
              </a:ext>
            </a:extLst>
          </p:cNvPr>
          <p:cNvSpPr txBox="1">
            <a:spLocks noChangeArrowheads="1"/>
          </p:cNvSpPr>
          <p:nvPr/>
        </p:nvSpPr>
        <p:spPr bwMode="auto">
          <a:xfrm>
            <a:off x="6167439" y="260351"/>
            <a:ext cx="432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a:solidFill>
                  <a:schemeClr val="accent2"/>
                </a:solidFill>
                <a:effectLst>
                  <a:outerShdw blurRad="38100" dist="38100" dir="2700000" algn="tl">
                    <a:srgbClr val="C0C0C0"/>
                  </a:outerShdw>
                </a:effectLst>
              </a:rPr>
              <a:t>SCHEDA SEMPLICE</a:t>
            </a:r>
          </a:p>
        </p:txBody>
      </p:sp>
      <p:sp>
        <p:nvSpPr>
          <p:cNvPr id="7195" name="Text Box 27">
            <a:extLst>
              <a:ext uri="{FF2B5EF4-FFF2-40B4-BE49-F238E27FC236}">
                <a16:creationId xmlns:a16="http://schemas.microsoft.com/office/drawing/2014/main" id="{7A32264D-3D77-44CA-85ED-E39C0A6A0494}"/>
              </a:ext>
            </a:extLst>
          </p:cNvPr>
          <p:cNvSpPr txBox="1">
            <a:spLocks noChangeArrowheads="1"/>
          </p:cNvSpPr>
          <p:nvPr/>
        </p:nvSpPr>
        <p:spPr bwMode="auto">
          <a:xfrm>
            <a:off x="6383339" y="3933826"/>
            <a:ext cx="4105275"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1800"/>
              </a:lnSpc>
              <a:spcBef>
                <a:spcPct val="50000"/>
              </a:spcBef>
            </a:pPr>
            <a:r>
              <a:rPr lang="it-IT" altLang="it-IT" sz="1600">
                <a:solidFill>
                  <a:srgbClr val="990000"/>
                </a:solidFill>
              </a:rPr>
              <a:t>Destinazione precedente </a:t>
            </a:r>
          </a:p>
          <a:p>
            <a:pPr>
              <a:lnSpc>
                <a:spcPts val="1800"/>
              </a:lnSpc>
              <a:spcBef>
                <a:spcPct val="50000"/>
              </a:spcBef>
            </a:pPr>
            <a:r>
              <a:rPr lang="it-IT" altLang="it-IT" sz="1600">
                <a:solidFill>
                  <a:srgbClr val="990000"/>
                </a:solidFill>
              </a:rPr>
              <a:t>Previsione di destinazione</a:t>
            </a:r>
          </a:p>
        </p:txBody>
      </p:sp>
      <p:sp>
        <p:nvSpPr>
          <p:cNvPr id="7196" name="Rectangle 28">
            <a:extLst>
              <a:ext uri="{FF2B5EF4-FFF2-40B4-BE49-F238E27FC236}">
                <a16:creationId xmlns:a16="http://schemas.microsoft.com/office/drawing/2014/main" id="{22385D12-C32E-4801-B29C-B4EAF999AE4A}"/>
              </a:ext>
            </a:extLst>
          </p:cNvPr>
          <p:cNvSpPr>
            <a:spLocks noChangeArrowheads="1"/>
          </p:cNvSpPr>
          <p:nvPr/>
        </p:nvSpPr>
        <p:spPr bwMode="auto">
          <a:xfrm>
            <a:off x="1847850" y="2420938"/>
            <a:ext cx="4032250" cy="863600"/>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 name="CasellaDiTesto 17">
            <a:extLst>
              <a:ext uri="{FF2B5EF4-FFF2-40B4-BE49-F238E27FC236}">
                <a16:creationId xmlns:a16="http://schemas.microsoft.com/office/drawing/2014/main" id="{F25614FE-5E72-447E-9B3A-8DBB6144EED2}"/>
              </a:ext>
            </a:extLst>
          </p:cNvPr>
          <p:cNvSpPr txBox="1"/>
          <p:nvPr/>
        </p:nvSpPr>
        <p:spPr>
          <a:xfrm rot="16200000">
            <a:off x="-1747520" y="3342888"/>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2000" fill="hold"/>
                                        <p:tgtEl>
                                          <p:spTgt spid="7172"/>
                                        </p:tgtEl>
                                        <p:attrNameLst>
                                          <p:attrName>ppt_w</p:attrName>
                                        </p:attrNameLst>
                                      </p:cBhvr>
                                      <p:tavLst>
                                        <p:tav tm="0">
                                          <p:val>
                                            <p:fltVal val="0"/>
                                          </p:val>
                                        </p:tav>
                                        <p:tav tm="100000">
                                          <p:val>
                                            <p:strVal val="#ppt_w"/>
                                          </p:val>
                                        </p:tav>
                                      </p:tavLst>
                                    </p:anim>
                                    <p:anim calcmode="lin" valueType="num">
                                      <p:cBhvr>
                                        <p:cTn id="8" dur="2000" fill="hold"/>
                                        <p:tgtEl>
                                          <p:spTgt spid="717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194"/>
                                        </p:tgtEl>
                                        <p:attrNameLst>
                                          <p:attrName>style.visibility</p:attrName>
                                        </p:attrNameLst>
                                      </p:cBhvr>
                                      <p:to>
                                        <p:strVal val="visible"/>
                                      </p:to>
                                    </p:set>
                                    <p:animEffect transition="in" filter="fade">
                                      <p:cBhvr>
                                        <p:cTn id="11" dur="3000"/>
                                        <p:tgtEl>
                                          <p:spTgt spid="71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192"/>
                                        </p:tgtEl>
                                        <p:attrNameLst>
                                          <p:attrName>style.visibility</p:attrName>
                                        </p:attrNameLst>
                                      </p:cBhvr>
                                      <p:to>
                                        <p:strVal val="visible"/>
                                      </p:to>
                                    </p:set>
                                    <p:animEffect transition="in" filter="fade">
                                      <p:cBhvr>
                                        <p:cTn id="16" dur="2000"/>
                                        <p:tgtEl>
                                          <p:spTgt spid="7192"/>
                                        </p:tgtEl>
                                      </p:cBhvr>
                                    </p:animEffect>
                                  </p:childTnLst>
                                </p:cTn>
                              </p:par>
                              <p:par>
                                <p:cTn id="17" presetID="10" presetClass="entr" presetSubtype="0" fill="hold" nodeType="withEffect">
                                  <p:stCondLst>
                                    <p:cond delay="0"/>
                                  </p:stCondLst>
                                  <p:childTnLst>
                                    <p:set>
                                      <p:cBhvr>
                                        <p:cTn id="18" dur="1" fill="hold">
                                          <p:stCondLst>
                                            <p:cond delay="0"/>
                                          </p:stCondLst>
                                        </p:cTn>
                                        <p:tgtEl>
                                          <p:spTgt spid="7193"/>
                                        </p:tgtEl>
                                        <p:attrNameLst>
                                          <p:attrName>style.visibility</p:attrName>
                                        </p:attrNameLst>
                                      </p:cBhvr>
                                      <p:to>
                                        <p:strVal val="visible"/>
                                      </p:to>
                                    </p:set>
                                    <p:animEffect transition="in" filter="fade">
                                      <p:cBhvr>
                                        <p:cTn id="19" dur="2000"/>
                                        <p:tgtEl>
                                          <p:spTgt spid="719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188"/>
                                        </p:tgtEl>
                                        <p:attrNameLst>
                                          <p:attrName>style.visibility</p:attrName>
                                        </p:attrNameLst>
                                      </p:cBhvr>
                                      <p:to>
                                        <p:strVal val="visible"/>
                                      </p:to>
                                    </p:set>
                                    <p:animEffect transition="in" filter="fade">
                                      <p:cBhvr>
                                        <p:cTn id="24" dur="2000"/>
                                        <p:tgtEl>
                                          <p:spTgt spid="7188"/>
                                        </p:tgtEl>
                                      </p:cBhvr>
                                    </p:animEffect>
                                  </p:childTnLst>
                                </p:cTn>
                              </p:par>
                              <p:par>
                                <p:cTn id="25" presetID="10" presetClass="exit" presetSubtype="0" fill="hold" nodeType="withEffect">
                                  <p:stCondLst>
                                    <p:cond delay="0"/>
                                  </p:stCondLst>
                                  <p:childTnLst>
                                    <p:animEffect transition="out" filter="fade">
                                      <p:cBhvr>
                                        <p:cTn id="26" dur="2000"/>
                                        <p:tgtEl>
                                          <p:spTgt spid="7193"/>
                                        </p:tgtEl>
                                      </p:cBhvr>
                                    </p:animEffect>
                                    <p:set>
                                      <p:cBhvr>
                                        <p:cTn id="27" dur="1" fill="hold">
                                          <p:stCondLst>
                                            <p:cond delay="1999"/>
                                          </p:stCondLst>
                                        </p:cTn>
                                        <p:tgtEl>
                                          <p:spTgt spid="7193"/>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7189"/>
                                        </p:tgtEl>
                                        <p:attrNameLst>
                                          <p:attrName>style.visibility</p:attrName>
                                        </p:attrNameLst>
                                      </p:cBhvr>
                                      <p:to>
                                        <p:strVal val="visible"/>
                                      </p:to>
                                    </p:set>
                                    <p:animEffect transition="in" filter="fade">
                                      <p:cBhvr>
                                        <p:cTn id="30" dur="2000"/>
                                        <p:tgtEl>
                                          <p:spTgt spid="718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185"/>
                                        </p:tgtEl>
                                        <p:attrNameLst>
                                          <p:attrName>style.visibility</p:attrName>
                                        </p:attrNameLst>
                                      </p:cBhvr>
                                      <p:to>
                                        <p:strVal val="visible"/>
                                      </p:to>
                                    </p:set>
                                    <p:animEffect transition="in" filter="fade">
                                      <p:cBhvr>
                                        <p:cTn id="35" dur="2000"/>
                                        <p:tgtEl>
                                          <p:spTgt spid="7185"/>
                                        </p:tgtEl>
                                      </p:cBhvr>
                                    </p:animEffect>
                                  </p:childTnLst>
                                </p:cTn>
                              </p:par>
                              <p:par>
                                <p:cTn id="36" presetID="10" presetClass="entr" presetSubtype="0" fill="hold" nodeType="withEffect">
                                  <p:stCondLst>
                                    <p:cond delay="0"/>
                                  </p:stCondLst>
                                  <p:childTnLst>
                                    <p:set>
                                      <p:cBhvr>
                                        <p:cTn id="37" dur="1" fill="hold">
                                          <p:stCondLst>
                                            <p:cond delay="0"/>
                                          </p:stCondLst>
                                        </p:cTn>
                                        <p:tgtEl>
                                          <p:spTgt spid="7183"/>
                                        </p:tgtEl>
                                        <p:attrNameLst>
                                          <p:attrName>style.visibility</p:attrName>
                                        </p:attrNameLst>
                                      </p:cBhvr>
                                      <p:to>
                                        <p:strVal val="visible"/>
                                      </p:to>
                                    </p:set>
                                    <p:animEffect transition="in" filter="fade">
                                      <p:cBhvr>
                                        <p:cTn id="38" dur="2000"/>
                                        <p:tgtEl>
                                          <p:spTgt spid="7183"/>
                                        </p:tgtEl>
                                      </p:cBhvr>
                                    </p:animEffect>
                                  </p:childTnLst>
                                </p:cTn>
                              </p:par>
                            </p:childTnLst>
                          </p:cTn>
                        </p:par>
                        <p:par>
                          <p:cTn id="39" fill="hold" nodeType="afterGroup">
                            <p:stCondLst>
                              <p:cond delay="2000"/>
                            </p:stCondLst>
                            <p:childTnLst>
                              <p:par>
                                <p:cTn id="40" presetID="18" presetClass="entr" presetSubtype="12" fill="hold" grpId="0" nodeType="afterEffect">
                                  <p:stCondLst>
                                    <p:cond delay="0"/>
                                  </p:stCondLst>
                                  <p:childTnLst>
                                    <p:set>
                                      <p:cBhvr>
                                        <p:cTn id="41" dur="1" fill="hold">
                                          <p:stCondLst>
                                            <p:cond delay="0"/>
                                          </p:stCondLst>
                                        </p:cTn>
                                        <p:tgtEl>
                                          <p:spTgt spid="7181"/>
                                        </p:tgtEl>
                                        <p:attrNameLst>
                                          <p:attrName>style.visibility</p:attrName>
                                        </p:attrNameLst>
                                      </p:cBhvr>
                                      <p:to>
                                        <p:strVal val="visible"/>
                                      </p:to>
                                    </p:set>
                                    <p:animEffect transition="in" filter="strips(downLeft)">
                                      <p:cBhvr>
                                        <p:cTn id="42" dur="2000"/>
                                        <p:tgtEl>
                                          <p:spTgt spid="718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195"/>
                                        </p:tgtEl>
                                        <p:attrNameLst>
                                          <p:attrName>style.visibility</p:attrName>
                                        </p:attrNameLst>
                                      </p:cBhvr>
                                      <p:to>
                                        <p:strVal val="visible"/>
                                      </p:to>
                                    </p:set>
                                    <p:animEffect transition="in" filter="fade">
                                      <p:cBhvr>
                                        <p:cTn id="47" dur="2000"/>
                                        <p:tgtEl>
                                          <p:spTgt spid="7195"/>
                                        </p:tgtEl>
                                      </p:cBhvr>
                                    </p:animEffect>
                                  </p:childTnLst>
                                </p:cTn>
                              </p:par>
                              <p:par>
                                <p:cTn id="48" presetID="10" presetClass="exit" presetSubtype="0" fill="hold" nodeType="withEffect">
                                  <p:stCondLst>
                                    <p:cond delay="0"/>
                                  </p:stCondLst>
                                  <p:childTnLst>
                                    <p:animEffect transition="out" filter="fade">
                                      <p:cBhvr>
                                        <p:cTn id="49" dur="2000"/>
                                        <p:tgtEl>
                                          <p:spTgt spid="7183"/>
                                        </p:tgtEl>
                                      </p:cBhvr>
                                    </p:animEffect>
                                    <p:set>
                                      <p:cBhvr>
                                        <p:cTn id="50" dur="1" fill="hold">
                                          <p:stCondLst>
                                            <p:cond delay="1999"/>
                                          </p:stCondLst>
                                        </p:cTn>
                                        <p:tgtEl>
                                          <p:spTgt spid="7183"/>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7196"/>
                                        </p:tgtEl>
                                        <p:attrNameLst>
                                          <p:attrName>style.visibility</p:attrName>
                                        </p:attrNameLst>
                                      </p:cBhvr>
                                      <p:to>
                                        <p:strVal val="visible"/>
                                      </p:to>
                                    </p:set>
                                    <p:animEffect transition="in" filter="fade">
                                      <p:cBhvr>
                                        <p:cTn id="53" dur="2000"/>
                                        <p:tgtEl>
                                          <p:spTgt spid="7196"/>
                                        </p:tgtEl>
                                      </p:cBhvr>
                                    </p:animEffect>
                                  </p:childTnLst>
                                </p:cTn>
                              </p:par>
                              <p:par>
                                <p:cTn id="54" presetID="10" presetClass="exit" presetSubtype="0" fill="hold" nodeType="withEffect">
                                  <p:stCondLst>
                                    <p:cond delay="0"/>
                                  </p:stCondLst>
                                  <p:childTnLst>
                                    <p:animEffect transition="out" filter="fade">
                                      <p:cBhvr>
                                        <p:cTn id="55" dur="2000"/>
                                        <p:tgtEl>
                                          <p:spTgt spid="7189"/>
                                        </p:tgtEl>
                                      </p:cBhvr>
                                    </p:animEffect>
                                    <p:set>
                                      <p:cBhvr>
                                        <p:cTn id="56" dur="1" fill="hold">
                                          <p:stCondLst>
                                            <p:cond delay="1999"/>
                                          </p:stCondLst>
                                        </p:cTn>
                                        <p:tgtEl>
                                          <p:spTgt spid="7189"/>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7184"/>
                                        </p:tgtEl>
                                        <p:attrNameLst>
                                          <p:attrName>style.visibility</p:attrName>
                                        </p:attrNameLst>
                                      </p:cBhvr>
                                      <p:to>
                                        <p:strVal val="visible"/>
                                      </p:to>
                                    </p:set>
                                    <p:animEffect transition="in" filter="strips(downLeft)">
                                      <p:cBhvr>
                                        <p:cTn id="61" dur="2000"/>
                                        <p:tgtEl>
                                          <p:spTgt spid="7184"/>
                                        </p:tgtEl>
                                      </p:cBhvr>
                                    </p:animEffect>
                                  </p:childTnLst>
                                </p:cTn>
                              </p:par>
                              <p:par>
                                <p:cTn id="62" presetID="10" presetClass="exit" presetSubtype="0" fill="hold" nodeType="withEffect">
                                  <p:stCondLst>
                                    <p:cond delay="0"/>
                                  </p:stCondLst>
                                  <p:childTnLst>
                                    <p:animEffect transition="out" filter="fade">
                                      <p:cBhvr>
                                        <p:cTn id="63" dur="2000"/>
                                        <p:tgtEl>
                                          <p:spTgt spid="7196"/>
                                        </p:tgtEl>
                                      </p:cBhvr>
                                    </p:animEffect>
                                    <p:set>
                                      <p:cBhvr>
                                        <p:cTn id="64" dur="1" fill="hold">
                                          <p:stCondLst>
                                            <p:cond delay="1999"/>
                                          </p:stCondLst>
                                        </p:cTn>
                                        <p:tgtEl>
                                          <p:spTgt spid="7196"/>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7186"/>
                                        </p:tgtEl>
                                        <p:attrNameLst>
                                          <p:attrName>style.visibility</p:attrName>
                                        </p:attrNameLst>
                                      </p:cBhvr>
                                      <p:to>
                                        <p:strVal val="visible"/>
                                      </p:to>
                                    </p:set>
                                    <p:animEffect transition="in" filter="fade">
                                      <p:cBhvr>
                                        <p:cTn id="67" dur="2000"/>
                                        <p:tgtEl>
                                          <p:spTgt spid="718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191"/>
                                        </p:tgtEl>
                                        <p:attrNameLst>
                                          <p:attrName>style.visibility</p:attrName>
                                        </p:attrNameLst>
                                      </p:cBhvr>
                                      <p:to>
                                        <p:strVal val="visible"/>
                                      </p:to>
                                    </p:set>
                                    <p:animEffect transition="in" filter="fade">
                                      <p:cBhvr>
                                        <p:cTn id="72" dur="2000"/>
                                        <p:tgtEl>
                                          <p:spTgt spid="7191"/>
                                        </p:tgtEl>
                                      </p:cBhvr>
                                    </p:animEffect>
                                  </p:childTnLst>
                                </p:cTn>
                              </p:par>
                              <p:par>
                                <p:cTn id="73" presetID="10" presetClass="entr" presetSubtype="0" fill="hold" nodeType="withEffect">
                                  <p:stCondLst>
                                    <p:cond delay="0"/>
                                  </p:stCondLst>
                                  <p:childTnLst>
                                    <p:set>
                                      <p:cBhvr>
                                        <p:cTn id="74" dur="1" fill="hold">
                                          <p:stCondLst>
                                            <p:cond delay="0"/>
                                          </p:stCondLst>
                                        </p:cTn>
                                        <p:tgtEl>
                                          <p:spTgt spid="7190"/>
                                        </p:tgtEl>
                                        <p:attrNameLst>
                                          <p:attrName>style.visibility</p:attrName>
                                        </p:attrNameLst>
                                      </p:cBhvr>
                                      <p:to>
                                        <p:strVal val="visible"/>
                                      </p:to>
                                    </p:set>
                                    <p:animEffect transition="in" filter="fade">
                                      <p:cBhvr>
                                        <p:cTn id="75" dur="2000"/>
                                        <p:tgtEl>
                                          <p:spTgt spid="7190"/>
                                        </p:tgtEl>
                                      </p:cBhvr>
                                    </p:animEffect>
                                  </p:childTnLst>
                                </p:cTn>
                              </p:par>
                              <p:par>
                                <p:cTn id="76" presetID="10" presetClass="exit" presetSubtype="0" fill="hold" nodeType="withEffect">
                                  <p:stCondLst>
                                    <p:cond delay="0"/>
                                  </p:stCondLst>
                                  <p:childTnLst>
                                    <p:animEffect transition="out" filter="fade">
                                      <p:cBhvr>
                                        <p:cTn id="77" dur="2000"/>
                                        <p:tgtEl>
                                          <p:spTgt spid="7186"/>
                                        </p:tgtEl>
                                      </p:cBhvr>
                                    </p:animEffect>
                                    <p:set>
                                      <p:cBhvr>
                                        <p:cTn id="78" dur="1" fill="hold">
                                          <p:stCondLst>
                                            <p:cond delay="1999"/>
                                          </p:stCondLst>
                                        </p:cTn>
                                        <p:tgtEl>
                                          <p:spTgt spid="7186"/>
                                        </p:tgtEl>
                                        <p:attrNameLst>
                                          <p:attrName>style.visibility</p:attrName>
                                        </p:attrNameLst>
                                      </p:cBhvr>
                                      <p:to>
                                        <p:strVal val="hidden"/>
                                      </p:to>
                                    </p:set>
                                  </p:childTnLst>
                                </p:cTn>
                              </p:par>
                            </p:childTnLst>
                          </p:cTn>
                        </p:par>
                        <p:par>
                          <p:cTn id="79" fill="hold" nodeType="afterGroup">
                            <p:stCondLst>
                              <p:cond delay="2000"/>
                            </p:stCondLst>
                            <p:childTnLst>
                              <p:par>
                                <p:cTn id="80" presetID="18" presetClass="entr" presetSubtype="12" fill="hold" grpId="0" nodeType="afterEffect">
                                  <p:stCondLst>
                                    <p:cond delay="0"/>
                                  </p:stCondLst>
                                  <p:childTnLst>
                                    <p:set>
                                      <p:cBhvr>
                                        <p:cTn id="81" dur="1" fill="hold">
                                          <p:stCondLst>
                                            <p:cond delay="0"/>
                                          </p:stCondLst>
                                        </p:cTn>
                                        <p:tgtEl>
                                          <p:spTgt spid="7187"/>
                                        </p:tgtEl>
                                        <p:attrNameLst>
                                          <p:attrName>style.visibility</p:attrName>
                                        </p:attrNameLst>
                                      </p:cBhvr>
                                      <p:to>
                                        <p:strVal val="visible"/>
                                      </p:to>
                                    </p:set>
                                    <p:animEffect transition="in" filter="strips(downLeft)">
                                      <p:cBhvr>
                                        <p:cTn id="82" dur="2000"/>
                                        <p:tgtEl>
                                          <p:spTgt spid="718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xit" presetSubtype="0" fill="hold" nodeType="clickEffect">
                                  <p:stCondLst>
                                    <p:cond delay="0"/>
                                  </p:stCondLst>
                                  <p:childTnLst>
                                    <p:animEffect transition="out" filter="fade">
                                      <p:cBhvr>
                                        <p:cTn id="86" dur="2000"/>
                                        <p:tgtEl>
                                          <p:spTgt spid="7190"/>
                                        </p:tgtEl>
                                      </p:cBhvr>
                                    </p:animEffect>
                                    <p:set>
                                      <p:cBhvr>
                                        <p:cTn id="87" dur="1" fill="hold">
                                          <p:stCondLst>
                                            <p:cond delay="1999"/>
                                          </p:stCondLst>
                                        </p:cTn>
                                        <p:tgtEl>
                                          <p:spTgt spid="71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p:bldP spid="7184" grpId="0"/>
      <p:bldP spid="7185" grpId="0"/>
      <p:bldP spid="7187" grpId="0"/>
      <p:bldP spid="7188" grpId="0"/>
      <p:bldP spid="7191" grpId="0"/>
      <p:bldP spid="7192" grpId="0"/>
      <p:bldP spid="7194" grpId="0"/>
      <p:bldP spid="71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Text Box 11">
            <a:extLst>
              <a:ext uri="{FF2B5EF4-FFF2-40B4-BE49-F238E27FC236}">
                <a16:creationId xmlns:a16="http://schemas.microsoft.com/office/drawing/2014/main" id="{88D9C5E0-200C-4C52-9307-81B6F7DB7002}"/>
              </a:ext>
            </a:extLst>
          </p:cNvPr>
          <p:cNvSpPr txBox="1">
            <a:spLocks noChangeArrowheads="1"/>
          </p:cNvSpPr>
          <p:nvPr/>
        </p:nvSpPr>
        <p:spPr bwMode="auto">
          <a:xfrm>
            <a:off x="6311900" y="3683000"/>
            <a:ext cx="29527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it-IT" sz="1600">
                <a:solidFill>
                  <a:srgbClr val="990000"/>
                </a:solidFill>
              </a:rPr>
              <a:t> Denominazione</a:t>
            </a:r>
          </a:p>
          <a:p>
            <a:pPr>
              <a:buFontTx/>
              <a:buChar char="•"/>
            </a:pPr>
            <a:r>
              <a:rPr lang="it-IT" altLang="it-IT" sz="1600">
                <a:solidFill>
                  <a:srgbClr val="990000"/>
                </a:solidFill>
              </a:rPr>
              <a:t> Proprietà </a:t>
            </a:r>
          </a:p>
          <a:p>
            <a:pPr>
              <a:buFontTx/>
              <a:buChar char="•"/>
            </a:pPr>
            <a:r>
              <a:rPr lang="it-IT" altLang="it-IT" sz="1600">
                <a:solidFill>
                  <a:srgbClr val="990000"/>
                </a:solidFill>
              </a:rPr>
              <a:t> Eventuali vincoli</a:t>
            </a:r>
          </a:p>
        </p:txBody>
      </p:sp>
      <p:pic>
        <p:nvPicPr>
          <p:cNvPr id="10245" name="Picture 5">
            <a:extLst>
              <a:ext uri="{FF2B5EF4-FFF2-40B4-BE49-F238E27FC236}">
                <a16:creationId xmlns:a16="http://schemas.microsoft.com/office/drawing/2014/main" id="{391DFE66-5757-4192-B1B5-B98B720A5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4" y="115889"/>
            <a:ext cx="4365625" cy="6543675"/>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53" name="Rectangle 13">
            <a:extLst>
              <a:ext uri="{FF2B5EF4-FFF2-40B4-BE49-F238E27FC236}">
                <a16:creationId xmlns:a16="http://schemas.microsoft.com/office/drawing/2014/main" id="{338A5253-7C46-4CA4-93DA-003FD8AD598F}"/>
              </a:ext>
            </a:extLst>
          </p:cNvPr>
          <p:cNvSpPr>
            <a:spLocks noChangeArrowheads="1"/>
          </p:cNvSpPr>
          <p:nvPr/>
        </p:nvSpPr>
        <p:spPr bwMode="auto">
          <a:xfrm>
            <a:off x="1846264" y="836614"/>
            <a:ext cx="4033837" cy="13684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46" name="Text Box 6">
            <a:extLst>
              <a:ext uri="{FF2B5EF4-FFF2-40B4-BE49-F238E27FC236}">
                <a16:creationId xmlns:a16="http://schemas.microsoft.com/office/drawing/2014/main" id="{6032D97A-F074-4533-AE76-4FBF28CA1CC7}"/>
              </a:ext>
            </a:extLst>
          </p:cNvPr>
          <p:cNvSpPr txBox="1">
            <a:spLocks noChangeArrowheads="1"/>
          </p:cNvSpPr>
          <p:nvPr/>
        </p:nvSpPr>
        <p:spPr bwMode="auto">
          <a:xfrm>
            <a:off x="6211889" y="4561287"/>
            <a:ext cx="345281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it-IT" altLang="it-IT" sz="1600">
                <a:solidFill>
                  <a:srgbClr val="990000"/>
                </a:solidFill>
              </a:rPr>
              <a:t> Inquadramento territoriale</a:t>
            </a:r>
          </a:p>
          <a:p>
            <a:pPr>
              <a:buFontTx/>
              <a:buChar char="•"/>
            </a:pPr>
            <a:r>
              <a:rPr lang="it-IT" altLang="it-IT" sz="1600">
                <a:solidFill>
                  <a:srgbClr val="990000"/>
                </a:solidFill>
              </a:rPr>
              <a:t> Aereofogrammetria</a:t>
            </a:r>
          </a:p>
          <a:p>
            <a:pPr>
              <a:buFontTx/>
              <a:buChar char="•"/>
            </a:pPr>
            <a:r>
              <a:rPr lang="it-IT" altLang="it-IT" sz="1600">
                <a:solidFill>
                  <a:srgbClr val="990000"/>
                </a:solidFill>
              </a:rPr>
              <a:t> Carta Tecnica Regionale</a:t>
            </a:r>
          </a:p>
          <a:p>
            <a:pPr>
              <a:buFontTx/>
              <a:buChar char="•"/>
            </a:pPr>
            <a:r>
              <a:rPr lang="it-IT" altLang="it-IT" sz="1600">
                <a:solidFill>
                  <a:srgbClr val="990000"/>
                </a:solidFill>
              </a:rPr>
              <a:t> Fotografie edificio stato attuale.</a:t>
            </a:r>
          </a:p>
        </p:txBody>
      </p:sp>
      <p:sp>
        <p:nvSpPr>
          <p:cNvPr id="10250" name="Text Box 10">
            <a:extLst>
              <a:ext uri="{FF2B5EF4-FFF2-40B4-BE49-F238E27FC236}">
                <a16:creationId xmlns:a16="http://schemas.microsoft.com/office/drawing/2014/main" id="{EF90410C-7286-4F70-A14B-98C12029B776}"/>
              </a:ext>
            </a:extLst>
          </p:cNvPr>
          <p:cNvSpPr txBox="1">
            <a:spLocks noChangeArrowheads="1"/>
          </p:cNvSpPr>
          <p:nvPr/>
        </p:nvSpPr>
        <p:spPr bwMode="auto">
          <a:xfrm>
            <a:off x="6096000" y="3349626"/>
            <a:ext cx="4427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dirty="0">
                <a:solidFill>
                  <a:srgbClr val="990000"/>
                </a:solidFill>
              </a:rPr>
              <a:t>Identificazione e localizzazione dell’edificio</a:t>
            </a:r>
          </a:p>
        </p:txBody>
      </p:sp>
      <p:sp>
        <p:nvSpPr>
          <p:cNvPr id="10255" name="Rectangle 15">
            <a:extLst>
              <a:ext uri="{FF2B5EF4-FFF2-40B4-BE49-F238E27FC236}">
                <a16:creationId xmlns:a16="http://schemas.microsoft.com/office/drawing/2014/main" id="{5231D109-6322-4D79-80FA-EAD32D1DC097}"/>
              </a:ext>
            </a:extLst>
          </p:cNvPr>
          <p:cNvSpPr>
            <a:spLocks noChangeArrowheads="1"/>
          </p:cNvSpPr>
          <p:nvPr/>
        </p:nvSpPr>
        <p:spPr bwMode="auto">
          <a:xfrm>
            <a:off x="1846264" y="2133600"/>
            <a:ext cx="4033837" cy="3240088"/>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49" name="Text Box 9">
            <a:extLst>
              <a:ext uri="{FF2B5EF4-FFF2-40B4-BE49-F238E27FC236}">
                <a16:creationId xmlns:a16="http://schemas.microsoft.com/office/drawing/2014/main" id="{21B113CC-F9CD-4323-ABF0-65962CE4B677}"/>
              </a:ext>
            </a:extLst>
          </p:cNvPr>
          <p:cNvSpPr txBox="1">
            <a:spLocks noChangeArrowheads="1"/>
          </p:cNvSpPr>
          <p:nvPr/>
        </p:nvSpPr>
        <p:spPr bwMode="auto">
          <a:xfrm>
            <a:off x="6456364" y="6146800"/>
            <a:ext cx="3455987" cy="606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1500"/>
              </a:lnSpc>
              <a:spcBef>
                <a:spcPct val="50000"/>
              </a:spcBef>
              <a:buFontTx/>
              <a:buChar char="•"/>
            </a:pPr>
            <a:r>
              <a:rPr lang="it-IT" altLang="it-IT" sz="1600">
                <a:solidFill>
                  <a:srgbClr val="990000"/>
                </a:solidFill>
              </a:rPr>
              <a:t> dati sul compilatore</a:t>
            </a:r>
          </a:p>
          <a:p>
            <a:pPr>
              <a:lnSpc>
                <a:spcPts val="1500"/>
              </a:lnSpc>
              <a:spcBef>
                <a:spcPct val="50000"/>
              </a:spcBef>
              <a:buFontTx/>
              <a:buChar char="•"/>
            </a:pPr>
            <a:r>
              <a:rPr lang="it-IT" altLang="it-IT" sz="1600">
                <a:solidFill>
                  <a:srgbClr val="990000"/>
                </a:solidFill>
              </a:rPr>
              <a:t> data di rilevazione</a:t>
            </a:r>
            <a:r>
              <a:rPr lang="it-IT" altLang="it-IT" sz="1600"/>
              <a:t> </a:t>
            </a:r>
          </a:p>
        </p:txBody>
      </p:sp>
      <p:sp>
        <p:nvSpPr>
          <p:cNvPr id="10247" name="Text Box 7">
            <a:extLst>
              <a:ext uri="{FF2B5EF4-FFF2-40B4-BE49-F238E27FC236}">
                <a16:creationId xmlns:a16="http://schemas.microsoft.com/office/drawing/2014/main" id="{0E5E03DE-1E69-4C07-AD77-26E5738C9A72}"/>
              </a:ext>
            </a:extLst>
          </p:cNvPr>
          <p:cNvSpPr txBox="1">
            <a:spLocks noChangeArrowheads="1"/>
          </p:cNvSpPr>
          <p:nvPr/>
        </p:nvSpPr>
        <p:spPr bwMode="auto">
          <a:xfrm>
            <a:off x="6167439" y="1798639"/>
            <a:ext cx="45370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a:solidFill>
                  <a:srgbClr val="990000"/>
                </a:solidFill>
              </a:rPr>
              <a:t>Numerazione generale viene fatta in riferimento al numero di schede di catalogazione compilate. All’interno della stessa scheda vengono poi numerate le singole pagine in modo che sia sempre possibile avere chiara l’organizzazione dei dati. </a:t>
            </a:r>
          </a:p>
        </p:txBody>
      </p:sp>
      <p:sp>
        <p:nvSpPr>
          <p:cNvPr id="10260" name="Rectangle 20">
            <a:extLst>
              <a:ext uri="{FF2B5EF4-FFF2-40B4-BE49-F238E27FC236}">
                <a16:creationId xmlns:a16="http://schemas.microsoft.com/office/drawing/2014/main" id="{CD83E2F1-6E10-49F4-B170-823FBB1B8419}"/>
              </a:ext>
            </a:extLst>
          </p:cNvPr>
          <p:cNvSpPr>
            <a:spLocks noChangeArrowheads="1"/>
          </p:cNvSpPr>
          <p:nvPr/>
        </p:nvSpPr>
        <p:spPr bwMode="auto">
          <a:xfrm>
            <a:off x="5087938" y="188913"/>
            <a:ext cx="792162" cy="647700"/>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58" name="Rectangle 18">
            <a:extLst>
              <a:ext uri="{FF2B5EF4-FFF2-40B4-BE49-F238E27FC236}">
                <a16:creationId xmlns:a16="http://schemas.microsoft.com/office/drawing/2014/main" id="{403F5FFF-70CA-4C66-89FB-E491864568B7}"/>
              </a:ext>
            </a:extLst>
          </p:cNvPr>
          <p:cNvSpPr>
            <a:spLocks noChangeArrowheads="1"/>
          </p:cNvSpPr>
          <p:nvPr/>
        </p:nvSpPr>
        <p:spPr bwMode="auto">
          <a:xfrm>
            <a:off x="1846264" y="5734050"/>
            <a:ext cx="4033837" cy="863600"/>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262" name="Text Box 22">
            <a:extLst>
              <a:ext uri="{FF2B5EF4-FFF2-40B4-BE49-F238E27FC236}">
                <a16:creationId xmlns:a16="http://schemas.microsoft.com/office/drawing/2014/main" id="{75B7A8FA-EE46-4C16-9EA9-C5EBA07D5FA2}"/>
              </a:ext>
            </a:extLst>
          </p:cNvPr>
          <p:cNvSpPr txBox="1">
            <a:spLocks noChangeArrowheads="1"/>
          </p:cNvSpPr>
          <p:nvPr/>
        </p:nvSpPr>
        <p:spPr bwMode="auto">
          <a:xfrm>
            <a:off x="6167439" y="5726113"/>
            <a:ext cx="3457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990000"/>
                </a:solidFill>
              </a:rPr>
              <a:t>Sezione inventariale</a:t>
            </a:r>
          </a:p>
        </p:txBody>
      </p:sp>
      <p:sp>
        <p:nvSpPr>
          <p:cNvPr id="10264" name="Text Box 24">
            <a:extLst>
              <a:ext uri="{FF2B5EF4-FFF2-40B4-BE49-F238E27FC236}">
                <a16:creationId xmlns:a16="http://schemas.microsoft.com/office/drawing/2014/main" id="{6C9A879A-7F2C-4D3F-A51C-3C3C05EAB16D}"/>
              </a:ext>
            </a:extLst>
          </p:cNvPr>
          <p:cNvSpPr txBox="1">
            <a:spLocks noChangeArrowheads="1"/>
          </p:cNvSpPr>
          <p:nvPr/>
        </p:nvSpPr>
        <p:spPr bwMode="auto">
          <a:xfrm>
            <a:off x="6167439" y="41275"/>
            <a:ext cx="475297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a:solidFill>
                  <a:srgbClr val="990000"/>
                </a:solidFill>
              </a:rPr>
              <a:t>Tipologia scheda compilata</a:t>
            </a:r>
          </a:p>
          <a:p>
            <a:r>
              <a:rPr lang="it-IT" altLang="it-IT" sz="1600">
                <a:solidFill>
                  <a:srgbClr val="990000"/>
                </a:solidFill>
              </a:rPr>
              <a:t> scheda di complesso industriale, l’analisi non comprende gli elementi che compongono il sito. </a:t>
            </a:r>
          </a:p>
          <a:p>
            <a:r>
              <a:rPr lang="it-IT" altLang="it-IT" sz="1600">
                <a:solidFill>
                  <a:srgbClr val="990000"/>
                </a:solidFill>
              </a:rPr>
              <a:t>Comprensiva degli edifici che compongono il complesso la scheda viene integrata con le schede componenti, una per ogni elemento studiato.</a:t>
            </a:r>
            <a:endParaRPr lang="it-IT" altLang="it-IT">
              <a:solidFill>
                <a:srgbClr val="990000"/>
              </a:solidFill>
            </a:endParaRPr>
          </a:p>
        </p:txBody>
      </p:sp>
      <p:sp>
        <p:nvSpPr>
          <p:cNvPr id="10265" name="Rectangle 25">
            <a:extLst>
              <a:ext uri="{FF2B5EF4-FFF2-40B4-BE49-F238E27FC236}">
                <a16:creationId xmlns:a16="http://schemas.microsoft.com/office/drawing/2014/main" id="{1B2E887E-E89C-4204-815F-9E8617A782CD}"/>
              </a:ext>
            </a:extLst>
          </p:cNvPr>
          <p:cNvSpPr>
            <a:spLocks noChangeArrowheads="1"/>
          </p:cNvSpPr>
          <p:nvPr/>
        </p:nvSpPr>
        <p:spPr bwMode="auto">
          <a:xfrm>
            <a:off x="1774825" y="187325"/>
            <a:ext cx="3384550" cy="649288"/>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 name="CasellaDiTesto 14">
            <a:extLst>
              <a:ext uri="{FF2B5EF4-FFF2-40B4-BE49-F238E27FC236}">
                <a16:creationId xmlns:a16="http://schemas.microsoft.com/office/drawing/2014/main" id="{5C35D720-A75C-48A3-AF4D-5DF7BCF1438A}"/>
              </a:ext>
            </a:extLst>
          </p:cNvPr>
          <p:cNvSpPr txBox="1"/>
          <p:nvPr/>
        </p:nvSpPr>
        <p:spPr>
          <a:xfrm rot="16200000">
            <a:off x="-1704974" y="3108960"/>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64"/>
                                        </p:tgtEl>
                                        <p:attrNameLst>
                                          <p:attrName>style.visibility</p:attrName>
                                        </p:attrNameLst>
                                      </p:cBhvr>
                                      <p:to>
                                        <p:strVal val="visible"/>
                                      </p:to>
                                    </p:set>
                                    <p:animEffect transition="in" filter="fade">
                                      <p:cBhvr>
                                        <p:cTn id="7" dur="2000"/>
                                        <p:tgtEl>
                                          <p:spTgt spid="10264"/>
                                        </p:tgtEl>
                                      </p:cBhvr>
                                    </p:animEffect>
                                  </p:childTnLst>
                                </p:cTn>
                              </p:par>
                              <p:par>
                                <p:cTn id="8" presetID="10" presetClass="entr" presetSubtype="0" fill="hold" nodeType="withEffect">
                                  <p:stCondLst>
                                    <p:cond delay="0"/>
                                  </p:stCondLst>
                                  <p:childTnLst>
                                    <p:set>
                                      <p:cBhvr>
                                        <p:cTn id="9" dur="1" fill="hold">
                                          <p:stCondLst>
                                            <p:cond delay="0"/>
                                          </p:stCondLst>
                                        </p:cTn>
                                        <p:tgtEl>
                                          <p:spTgt spid="10265"/>
                                        </p:tgtEl>
                                        <p:attrNameLst>
                                          <p:attrName>style.visibility</p:attrName>
                                        </p:attrNameLst>
                                      </p:cBhvr>
                                      <p:to>
                                        <p:strVal val="visible"/>
                                      </p:to>
                                    </p:set>
                                    <p:animEffect transition="in" filter="fade">
                                      <p:cBhvr>
                                        <p:cTn id="10" dur="2000"/>
                                        <p:tgtEl>
                                          <p:spTgt spid="102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fade">
                                      <p:cBhvr>
                                        <p:cTn id="15" dur="2000"/>
                                        <p:tgtEl>
                                          <p:spTgt spid="10247"/>
                                        </p:tgtEl>
                                      </p:cBhvr>
                                    </p:animEffect>
                                  </p:childTnLst>
                                </p:cTn>
                              </p:par>
                              <p:par>
                                <p:cTn id="16" presetID="10" presetClass="exit" presetSubtype="0" fill="hold" nodeType="withEffect">
                                  <p:stCondLst>
                                    <p:cond delay="0"/>
                                  </p:stCondLst>
                                  <p:childTnLst>
                                    <p:animEffect transition="out" filter="fade">
                                      <p:cBhvr>
                                        <p:cTn id="17" dur="2000"/>
                                        <p:tgtEl>
                                          <p:spTgt spid="10265"/>
                                        </p:tgtEl>
                                      </p:cBhvr>
                                    </p:animEffect>
                                    <p:set>
                                      <p:cBhvr>
                                        <p:cTn id="18" dur="1" fill="hold">
                                          <p:stCondLst>
                                            <p:cond delay="1999"/>
                                          </p:stCondLst>
                                        </p:cTn>
                                        <p:tgtEl>
                                          <p:spTgt spid="1026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0260"/>
                                        </p:tgtEl>
                                        <p:attrNameLst>
                                          <p:attrName>style.visibility</p:attrName>
                                        </p:attrNameLst>
                                      </p:cBhvr>
                                      <p:to>
                                        <p:strVal val="visible"/>
                                      </p:to>
                                    </p:set>
                                    <p:animEffect transition="in" filter="fade">
                                      <p:cBhvr>
                                        <p:cTn id="21" dur="2000"/>
                                        <p:tgtEl>
                                          <p:spTgt spid="1026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250"/>
                                        </p:tgtEl>
                                        <p:attrNameLst>
                                          <p:attrName>style.visibility</p:attrName>
                                        </p:attrNameLst>
                                      </p:cBhvr>
                                      <p:to>
                                        <p:strVal val="visible"/>
                                      </p:to>
                                    </p:set>
                                    <p:animEffect transition="in" filter="fade">
                                      <p:cBhvr>
                                        <p:cTn id="26" dur="2000"/>
                                        <p:tgtEl>
                                          <p:spTgt spid="10250"/>
                                        </p:tgtEl>
                                      </p:cBhvr>
                                    </p:animEffect>
                                  </p:childTnLst>
                                </p:cTn>
                              </p:par>
                              <p:par>
                                <p:cTn id="27" presetID="10" presetClass="exit" presetSubtype="0" fill="hold" nodeType="withEffect">
                                  <p:stCondLst>
                                    <p:cond delay="0"/>
                                  </p:stCondLst>
                                  <p:childTnLst>
                                    <p:animEffect transition="out" filter="fade">
                                      <p:cBhvr>
                                        <p:cTn id="28" dur="2000"/>
                                        <p:tgtEl>
                                          <p:spTgt spid="10260"/>
                                        </p:tgtEl>
                                      </p:cBhvr>
                                    </p:animEffect>
                                    <p:set>
                                      <p:cBhvr>
                                        <p:cTn id="29" dur="1" fill="hold">
                                          <p:stCondLst>
                                            <p:cond delay="1999"/>
                                          </p:stCondLst>
                                        </p:cTn>
                                        <p:tgtEl>
                                          <p:spTgt spid="10260"/>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0253"/>
                                        </p:tgtEl>
                                        <p:attrNameLst>
                                          <p:attrName>style.visibility</p:attrName>
                                        </p:attrNameLst>
                                      </p:cBhvr>
                                      <p:to>
                                        <p:strVal val="visible"/>
                                      </p:to>
                                    </p:set>
                                    <p:animEffect transition="in" filter="fade">
                                      <p:cBhvr>
                                        <p:cTn id="32" dur="2000"/>
                                        <p:tgtEl>
                                          <p:spTgt spid="10253"/>
                                        </p:tgtEl>
                                      </p:cBhvr>
                                    </p:animEffect>
                                  </p:childTnLst>
                                </p:cTn>
                              </p:par>
                            </p:childTnLst>
                          </p:cTn>
                        </p:par>
                        <p:par>
                          <p:cTn id="33" fill="hold" nodeType="afterGroup">
                            <p:stCondLst>
                              <p:cond delay="2000"/>
                            </p:stCondLst>
                            <p:childTnLst>
                              <p:par>
                                <p:cTn id="34" presetID="18" presetClass="entr" presetSubtype="12" fill="hold" grpId="0" nodeType="afterEffect">
                                  <p:stCondLst>
                                    <p:cond delay="0"/>
                                  </p:stCondLst>
                                  <p:childTnLst>
                                    <p:set>
                                      <p:cBhvr>
                                        <p:cTn id="35" dur="1" fill="hold">
                                          <p:stCondLst>
                                            <p:cond delay="0"/>
                                          </p:stCondLst>
                                        </p:cTn>
                                        <p:tgtEl>
                                          <p:spTgt spid="10251"/>
                                        </p:tgtEl>
                                        <p:attrNameLst>
                                          <p:attrName>style.visibility</p:attrName>
                                        </p:attrNameLst>
                                      </p:cBhvr>
                                      <p:to>
                                        <p:strVal val="visible"/>
                                      </p:to>
                                    </p:set>
                                    <p:animEffect transition="in" filter="strips(downLeft)">
                                      <p:cBhvr>
                                        <p:cTn id="36" dur="2000"/>
                                        <p:tgtEl>
                                          <p:spTgt spid="1025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0246"/>
                                        </p:tgtEl>
                                        <p:attrNameLst>
                                          <p:attrName>style.visibility</p:attrName>
                                        </p:attrNameLst>
                                      </p:cBhvr>
                                      <p:to>
                                        <p:strVal val="visible"/>
                                      </p:to>
                                    </p:set>
                                    <p:animEffect transition="in" filter="strips(downLeft)">
                                      <p:cBhvr>
                                        <p:cTn id="41" dur="2000"/>
                                        <p:tgtEl>
                                          <p:spTgt spid="10246"/>
                                        </p:tgtEl>
                                      </p:cBhvr>
                                    </p:animEffect>
                                  </p:childTnLst>
                                </p:cTn>
                              </p:par>
                              <p:par>
                                <p:cTn id="42" presetID="10" presetClass="exit" presetSubtype="0" fill="hold" nodeType="withEffect">
                                  <p:stCondLst>
                                    <p:cond delay="0"/>
                                  </p:stCondLst>
                                  <p:childTnLst>
                                    <p:animEffect transition="out" filter="fade">
                                      <p:cBhvr>
                                        <p:cTn id="43" dur="2000"/>
                                        <p:tgtEl>
                                          <p:spTgt spid="10253"/>
                                        </p:tgtEl>
                                      </p:cBhvr>
                                    </p:animEffect>
                                    <p:set>
                                      <p:cBhvr>
                                        <p:cTn id="44" dur="1" fill="hold">
                                          <p:stCondLst>
                                            <p:cond delay="1999"/>
                                          </p:stCondLst>
                                        </p:cTn>
                                        <p:tgtEl>
                                          <p:spTgt spid="10253"/>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0255"/>
                                        </p:tgtEl>
                                        <p:attrNameLst>
                                          <p:attrName>style.visibility</p:attrName>
                                        </p:attrNameLst>
                                      </p:cBhvr>
                                      <p:to>
                                        <p:strVal val="visible"/>
                                      </p:to>
                                    </p:set>
                                    <p:animEffect transition="in" filter="fade">
                                      <p:cBhvr>
                                        <p:cTn id="47" dur="2000"/>
                                        <p:tgtEl>
                                          <p:spTgt spid="1025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262"/>
                                        </p:tgtEl>
                                        <p:attrNameLst>
                                          <p:attrName>style.visibility</p:attrName>
                                        </p:attrNameLst>
                                      </p:cBhvr>
                                      <p:to>
                                        <p:strVal val="visible"/>
                                      </p:to>
                                    </p:set>
                                    <p:animEffect transition="in" filter="fade">
                                      <p:cBhvr>
                                        <p:cTn id="52" dur="2000"/>
                                        <p:tgtEl>
                                          <p:spTgt spid="10262"/>
                                        </p:tgtEl>
                                      </p:cBhvr>
                                    </p:animEffect>
                                  </p:childTnLst>
                                </p:cTn>
                              </p:par>
                              <p:par>
                                <p:cTn id="53" presetID="10" presetClass="entr" presetSubtype="0" fill="hold" nodeType="withEffect">
                                  <p:stCondLst>
                                    <p:cond delay="0"/>
                                  </p:stCondLst>
                                  <p:childTnLst>
                                    <p:set>
                                      <p:cBhvr>
                                        <p:cTn id="54" dur="1" fill="hold">
                                          <p:stCondLst>
                                            <p:cond delay="0"/>
                                          </p:stCondLst>
                                        </p:cTn>
                                        <p:tgtEl>
                                          <p:spTgt spid="10258"/>
                                        </p:tgtEl>
                                        <p:attrNameLst>
                                          <p:attrName>style.visibility</p:attrName>
                                        </p:attrNameLst>
                                      </p:cBhvr>
                                      <p:to>
                                        <p:strVal val="visible"/>
                                      </p:to>
                                    </p:set>
                                    <p:animEffect transition="in" filter="fade">
                                      <p:cBhvr>
                                        <p:cTn id="55" dur="2000"/>
                                        <p:tgtEl>
                                          <p:spTgt spid="10258"/>
                                        </p:tgtEl>
                                      </p:cBhvr>
                                    </p:animEffect>
                                  </p:childTnLst>
                                </p:cTn>
                              </p:par>
                              <p:par>
                                <p:cTn id="56" presetID="10" presetClass="exit" presetSubtype="0" fill="hold" nodeType="withEffect">
                                  <p:stCondLst>
                                    <p:cond delay="0"/>
                                  </p:stCondLst>
                                  <p:childTnLst>
                                    <p:animEffect transition="out" filter="fade">
                                      <p:cBhvr>
                                        <p:cTn id="57" dur="2000"/>
                                        <p:tgtEl>
                                          <p:spTgt spid="10255"/>
                                        </p:tgtEl>
                                      </p:cBhvr>
                                    </p:animEffect>
                                    <p:set>
                                      <p:cBhvr>
                                        <p:cTn id="58" dur="1" fill="hold">
                                          <p:stCondLst>
                                            <p:cond delay="1999"/>
                                          </p:stCondLst>
                                        </p:cTn>
                                        <p:tgtEl>
                                          <p:spTgt spid="10255"/>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10249"/>
                                        </p:tgtEl>
                                        <p:attrNameLst>
                                          <p:attrName>style.visibility</p:attrName>
                                        </p:attrNameLst>
                                      </p:cBhvr>
                                      <p:to>
                                        <p:strVal val="visible"/>
                                      </p:to>
                                    </p:set>
                                    <p:animEffect transition="in" filter="strips(downLeft)">
                                      <p:cBhvr>
                                        <p:cTn id="63" dur="2000"/>
                                        <p:tgtEl>
                                          <p:spTgt spid="1024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xit" presetSubtype="0" fill="hold" nodeType="clickEffect">
                                  <p:stCondLst>
                                    <p:cond delay="0"/>
                                  </p:stCondLst>
                                  <p:childTnLst>
                                    <p:animEffect transition="out" filter="fade">
                                      <p:cBhvr>
                                        <p:cTn id="67" dur="2000"/>
                                        <p:tgtEl>
                                          <p:spTgt spid="10258"/>
                                        </p:tgtEl>
                                      </p:cBhvr>
                                    </p:animEffect>
                                    <p:set>
                                      <p:cBhvr>
                                        <p:cTn id="68" dur="1" fill="hold">
                                          <p:stCondLst>
                                            <p:cond delay="1999"/>
                                          </p:stCondLst>
                                        </p:cTn>
                                        <p:tgtEl>
                                          <p:spTgt spid="102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P spid="10246" grpId="0"/>
      <p:bldP spid="10250" grpId="0"/>
      <p:bldP spid="10249" grpId="0"/>
      <p:bldP spid="10247" grpId="0"/>
      <p:bldP spid="10262" grpId="0"/>
      <p:bldP spid="102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a:extLst>
              <a:ext uri="{FF2B5EF4-FFF2-40B4-BE49-F238E27FC236}">
                <a16:creationId xmlns:a16="http://schemas.microsoft.com/office/drawing/2014/main" id="{3D6E11AB-BE25-47A4-9F34-9B24071E6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651" y="258764"/>
            <a:ext cx="4379913" cy="6338887"/>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2" name="Rectangle 6">
            <a:extLst>
              <a:ext uri="{FF2B5EF4-FFF2-40B4-BE49-F238E27FC236}">
                <a16:creationId xmlns:a16="http://schemas.microsoft.com/office/drawing/2014/main" id="{64D19593-E1D0-4D0D-813A-0992D4328FE8}"/>
              </a:ext>
            </a:extLst>
          </p:cNvPr>
          <p:cNvSpPr>
            <a:spLocks noChangeArrowheads="1"/>
          </p:cNvSpPr>
          <p:nvPr/>
        </p:nvSpPr>
        <p:spPr bwMode="auto">
          <a:xfrm>
            <a:off x="1703388" y="260351"/>
            <a:ext cx="4248150" cy="2447925"/>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23" name="Rectangle 7">
            <a:extLst>
              <a:ext uri="{FF2B5EF4-FFF2-40B4-BE49-F238E27FC236}">
                <a16:creationId xmlns:a16="http://schemas.microsoft.com/office/drawing/2014/main" id="{22AEA554-F053-4CBD-BA2F-D63AE40C8975}"/>
              </a:ext>
            </a:extLst>
          </p:cNvPr>
          <p:cNvSpPr>
            <a:spLocks noChangeArrowheads="1"/>
          </p:cNvSpPr>
          <p:nvPr/>
        </p:nvSpPr>
        <p:spPr bwMode="auto">
          <a:xfrm>
            <a:off x="1703388" y="2708275"/>
            <a:ext cx="4248150" cy="1944688"/>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24" name="Rectangle 8">
            <a:extLst>
              <a:ext uri="{FF2B5EF4-FFF2-40B4-BE49-F238E27FC236}">
                <a16:creationId xmlns:a16="http://schemas.microsoft.com/office/drawing/2014/main" id="{99C8B59B-444D-49CA-A477-42BDB74F3D1C}"/>
              </a:ext>
            </a:extLst>
          </p:cNvPr>
          <p:cNvSpPr>
            <a:spLocks noChangeArrowheads="1"/>
          </p:cNvSpPr>
          <p:nvPr/>
        </p:nvSpPr>
        <p:spPr bwMode="auto">
          <a:xfrm>
            <a:off x="1703388" y="4652964"/>
            <a:ext cx="4248150" cy="1944687"/>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25" name="Text Box 9">
            <a:extLst>
              <a:ext uri="{FF2B5EF4-FFF2-40B4-BE49-F238E27FC236}">
                <a16:creationId xmlns:a16="http://schemas.microsoft.com/office/drawing/2014/main" id="{B0F74401-19B0-4FCA-A582-6320D94E95C1}"/>
              </a:ext>
            </a:extLst>
          </p:cNvPr>
          <p:cNvSpPr txBox="1">
            <a:spLocks noChangeArrowheads="1"/>
          </p:cNvSpPr>
          <p:nvPr/>
        </p:nvSpPr>
        <p:spPr bwMode="auto">
          <a:xfrm>
            <a:off x="6311901" y="1006476"/>
            <a:ext cx="4105275"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solidFill>
                  <a:srgbClr val="990000"/>
                </a:solidFill>
              </a:rPr>
              <a:t>Sezione in cui si studiano le correlazioni territoriali, sia a livello ambientale con l’individuazione del sistema in cui è inserito, sia a livello urbanistico con l’individuazione del della tipologia (a bassa densità, a pettine, a blocco, ecc.).</a:t>
            </a:r>
          </a:p>
        </p:txBody>
      </p:sp>
      <p:sp>
        <p:nvSpPr>
          <p:cNvPr id="9226" name="Text Box 10">
            <a:extLst>
              <a:ext uri="{FF2B5EF4-FFF2-40B4-BE49-F238E27FC236}">
                <a16:creationId xmlns:a16="http://schemas.microsoft.com/office/drawing/2014/main" id="{AB8B7B2F-DD3D-42FC-BF88-F62558151534}"/>
              </a:ext>
            </a:extLst>
          </p:cNvPr>
          <p:cNvSpPr txBox="1">
            <a:spLocks noChangeArrowheads="1"/>
          </p:cNvSpPr>
          <p:nvPr/>
        </p:nvSpPr>
        <p:spPr bwMode="auto">
          <a:xfrm>
            <a:off x="6311901" y="333376"/>
            <a:ext cx="4105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990000"/>
                </a:solidFill>
              </a:rPr>
              <a:t>Rapporti con il contesto urbano</a:t>
            </a:r>
          </a:p>
        </p:txBody>
      </p:sp>
      <p:sp>
        <p:nvSpPr>
          <p:cNvPr id="9227" name="Text Box 11">
            <a:extLst>
              <a:ext uri="{FF2B5EF4-FFF2-40B4-BE49-F238E27FC236}">
                <a16:creationId xmlns:a16="http://schemas.microsoft.com/office/drawing/2014/main" id="{17E8DC02-29F0-4AE2-B9B9-80D573E1D083}"/>
              </a:ext>
            </a:extLst>
          </p:cNvPr>
          <p:cNvSpPr txBox="1">
            <a:spLocks noChangeArrowheads="1"/>
          </p:cNvSpPr>
          <p:nvPr/>
        </p:nvSpPr>
        <p:spPr bwMode="auto">
          <a:xfrm>
            <a:off x="6383338" y="3251200"/>
            <a:ext cx="39608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solidFill>
                  <a:srgbClr val="990000"/>
                </a:solidFill>
              </a:rPr>
              <a:t>Indicazioni sulla destinazione d’uso attuale e precedente rispetto alla data di rilevazione e le previsioni di destinazione.</a:t>
            </a:r>
          </a:p>
        </p:txBody>
      </p:sp>
      <p:sp>
        <p:nvSpPr>
          <p:cNvPr id="9228" name="Text Box 12">
            <a:extLst>
              <a:ext uri="{FF2B5EF4-FFF2-40B4-BE49-F238E27FC236}">
                <a16:creationId xmlns:a16="http://schemas.microsoft.com/office/drawing/2014/main" id="{338308A2-3914-49AE-B1F3-A20B742EAE3C}"/>
              </a:ext>
            </a:extLst>
          </p:cNvPr>
          <p:cNvSpPr txBox="1">
            <a:spLocks noChangeArrowheads="1"/>
          </p:cNvSpPr>
          <p:nvPr/>
        </p:nvSpPr>
        <p:spPr bwMode="auto">
          <a:xfrm>
            <a:off x="6383339" y="4797426"/>
            <a:ext cx="4105275" cy="174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1100"/>
              </a:lnSpc>
              <a:spcBef>
                <a:spcPct val="50000"/>
              </a:spcBef>
              <a:buFontTx/>
              <a:buChar char="•"/>
            </a:pPr>
            <a:r>
              <a:rPr lang="it-IT" altLang="it-IT" sz="1600">
                <a:solidFill>
                  <a:srgbClr val="990000"/>
                </a:solidFill>
              </a:rPr>
              <a:t> Tipo d’intervento</a:t>
            </a:r>
          </a:p>
          <a:p>
            <a:pPr>
              <a:lnSpc>
                <a:spcPts val="1100"/>
              </a:lnSpc>
              <a:spcBef>
                <a:spcPct val="50000"/>
              </a:spcBef>
              <a:buFontTx/>
              <a:buChar char="•"/>
            </a:pPr>
            <a:r>
              <a:rPr lang="it-IT" altLang="it-IT" sz="1600">
                <a:solidFill>
                  <a:srgbClr val="990000"/>
                </a:solidFill>
              </a:rPr>
              <a:t> Destinazione d’uso</a:t>
            </a:r>
          </a:p>
          <a:p>
            <a:pPr>
              <a:lnSpc>
                <a:spcPts val="1500"/>
              </a:lnSpc>
              <a:spcBef>
                <a:spcPct val="50000"/>
              </a:spcBef>
            </a:pPr>
            <a:r>
              <a:rPr lang="it-IT" altLang="it-IT" sz="1600">
                <a:solidFill>
                  <a:srgbClr val="990000"/>
                </a:solidFill>
              </a:rPr>
              <a:t>Si fa riferimento agli strumenti urbanistici in vigore (Variante alle Norme Tecniche di Attuazione, adottata con D.C.C. n° 222 del 22-11-2003). </a:t>
            </a:r>
          </a:p>
          <a:p>
            <a:pPr>
              <a:spcBef>
                <a:spcPct val="50000"/>
              </a:spcBef>
            </a:pPr>
            <a:endParaRPr lang="it-IT" altLang="it-IT" sz="1600">
              <a:solidFill>
                <a:srgbClr val="990000"/>
              </a:solidFill>
            </a:endParaRPr>
          </a:p>
        </p:txBody>
      </p:sp>
      <p:sp>
        <p:nvSpPr>
          <p:cNvPr id="9229" name="Text Box 13">
            <a:extLst>
              <a:ext uri="{FF2B5EF4-FFF2-40B4-BE49-F238E27FC236}">
                <a16:creationId xmlns:a16="http://schemas.microsoft.com/office/drawing/2014/main" id="{DD9CEE5C-344C-447A-8366-65F10482ED1B}"/>
              </a:ext>
            </a:extLst>
          </p:cNvPr>
          <p:cNvSpPr txBox="1">
            <a:spLocks noChangeArrowheads="1"/>
          </p:cNvSpPr>
          <p:nvPr/>
        </p:nvSpPr>
        <p:spPr bwMode="auto">
          <a:xfrm>
            <a:off x="6383339" y="2708276"/>
            <a:ext cx="4105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990000"/>
                </a:solidFill>
              </a:rPr>
              <a:t>Utilizzazione</a:t>
            </a:r>
          </a:p>
        </p:txBody>
      </p:sp>
      <p:sp>
        <p:nvSpPr>
          <p:cNvPr id="9230" name="Text Box 14">
            <a:extLst>
              <a:ext uri="{FF2B5EF4-FFF2-40B4-BE49-F238E27FC236}">
                <a16:creationId xmlns:a16="http://schemas.microsoft.com/office/drawing/2014/main" id="{BDC4FF4D-8DA1-46B6-86E7-848602D90F4D}"/>
              </a:ext>
            </a:extLst>
          </p:cNvPr>
          <p:cNvSpPr txBox="1">
            <a:spLocks noChangeArrowheads="1"/>
          </p:cNvSpPr>
          <p:nvPr/>
        </p:nvSpPr>
        <p:spPr bwMode="auto">
          <a:xfrm>
            <a:off x="6383339" y="4292601"/>
            <a:ext cx="40338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990000"/>
                </a:solidFill>
              </a:rPr>
              <a:t>Previsioni di destinazione</a:t>
            </a:r>
          </a:p>
        </p:txBody>
      </p:sp>
      <p:sp>
        <p:nvSpPr>
          <p:cNvPr id="12" name="CasellaDiTesto 11">
            <a:extLst>
              <a:ext uri="{FF2B5EF4-FFF2-40B4-BE49-F238E27FC236}">
                <a16:creationId xmlns:a16="http://schemas.microsoft.com/office/drawing/2014/main" id="{BB9A2B95-C357-488D-BEF6-279CF8AF0192}"/>
              </a:ext>
            </a:extLst>
          </p:cNvPr>
          <p:cNvSpPr txBox="1"/>
          <p:nvPr/>
        </p:nvSpPr>
        <p:spPr>
          <a:xfrm rot="16200000">
            <a:off x="-1706880" y="3112700"/>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fade">
                                      <p:cBhvr>
                                        <p:cTn id="7" dur="2000"/>
                                        <p:tgtEl>
                                          <p:spTgt spid="9226"/>
                                        </p:tgtEl>
                                      </p:cBhvr>
                                    </p:animEffect>
                                  </p:childTnLst>
                                </p:cTn>
                              </p:par>
                              <p:par>
                                <p:cTn id="8" presetID="10" presetClass="entr" presetSubtype="0" fill="hold"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fade">
                                      <p:cBhvr>
                                        <p:cTn id="10" dur="2000"/>
                                        <p:tgtEl>
                                          <p:spTgt spid="9222"/>
                                        </p:tgtEl>
                                      </p:cBhvr>
                                    </p:animEffect>
                                  </p:childTnLst>
                                </p:cTn>
                              </p:par>
                            </p:childTnLst>
                          </p:cTn>
                        </p:par>
                        <p:par>
                          <p:cTn id="11" fill="hold" nodeType="afterGroup">
                            <p:stCondLst>
                              <p:cond delay="2000"/>
                            </p:stCondLst>
                            <p:childTnLst>
                              <p:par>
                                <p:cTn id="12" presetID="18" presetClass="entr" presetSubtype="12" fill="hold" grpId="0" nodeType="afterEffect">
                                  <p:stCondLst>
                                    <p:cond delay="0"/>
                                  </p:stCondLst>
                                  <p:childTnLst>
                                    <p:set>
                                      <p:cBhvr>
                                        <p:cTn id="13" dur="1" fill="hold">
                                          <p:stCondLst>
                                            <p:cond delay="0"/>
                                          </p:stCondLst>
                                        </p:cTn>
                                        <p:tgtEl>
                                          <p:spTgt spid="9225"/>
                                        </p:tgtEl>
                                        <p:attrNameLst>
                                          <p:attrName>style.visibility</p:attrName>
                                        </p:attrNameLst>
                                      </p:cBhvr>
                                      <p:to>
                                        <p:strVal val="visible"/>
                                      </p:to>
                                    </p:set>
                                    <p:animEffect transition="in" filter="strips(downLeft)">
                                      <p:cBhvr>
                                        <p:cTn id="14" dur="2000"/>
                                        <p:tgtEl>
                                          <p:spTgt spid="922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229"/>
                                        </p:tgtEl>
                                        <p:attrNameLst>
                                          <p:attrName>style.visibility</p:attrName>
                                        </p:attrNameLst>
                                      </p:cBhvr>
                                      <p:to>
                                        <p:strVal val="visible"/>
                                      </p:to>
                                    </p:set>
                                    <p:animEffect transition="in" filter="fade">
                                      <p:cBhvr>
                                        <p:cTn id="19" dur="2000"/>
                                        <p:tgtEl>
                                          <p:spTgt spid="9229"/>
                                        </p:tgtEl>
                                      </p:cBhvr>
                                    </p:animEffect>
                                  </p:childTnLst>
                                </p:cTn>
                              </p:par>
                              <p:par>
                                <p:cTn id="20" presetID="10" presetClass="entr" presetSubtype="0" fill="hold" nodeType="withEffect">
                                  <p:stCondLst>
                                    <p:cond delay="0"/>
                                  </p:stCondLst>
                                  <p:childTnLst>
                                    <p:set>
                                      <p:cBhvr>
                                        <p:cTn id="21" dur="1" fill="hold">
                                          <p:stCondLst>
                                            <p:cond delay="0"/>
                                          </p:stCondLst>
                                        </p:cTn>
                                        <p:tgtEl>
                                          <p:spTgt spid="9223"/>
                                        </p:tgtEl>
                                        <p:attrNameLst>
                                          <p:attrName>style.visibility</p:attrName>
                                        </p:attrNameLst>
                                      </p:cBhvr>
                                      <p:to>
                                        <p:strVal val="visible"/>
                                      </p:to>
                                    </p:set>
                                    <p:animEffect transition="in" filter="fade">
                                      <p:cBhvr>
                                        <p:cTn id="22" dur="2000"/>
                                        <p:tgtEl>
                                          <p:spTgt spid="9223"/>
                                        </p:tgtEl>
                                      </p:cBhvr>
                                    </p:animEffect>
                                  </p:childTnLst>
                                </p:cTn>
                              </p:par>
                              <p:par>
                                <p:cTn id="23" presetID="10" presetClass="exit" presetSubtype="0" fill="hold" nodeType="withEffect">
                                  <p:stCondLst>
                                    <p:cond delay="0"/>
                                  </p:stCondLst>
                                  <p:childTnLst>
                                    <p:animEffect transition="out" filter="fade">
                                      <p:cBhvr>
                                        <p:cTn id="24" dur="2000"/>
                                        <p:tgtEl>
                                          <p:spTgt spid="9222"/>
                                        </p:tgtEl>
                                      </p:cBhvr>
                                    </p:animEffect>
                                    <p:set>
                                      <p:cBhvr>
                                        <p:cTn id="25" dur="1" fill="hold">
                                          <p:stCondLst>
                                            <p:cond delay="1999"/>
                                          </p:stCondLst>
                                        </p:cTn>
                                        <p:tgtEl>
                                          <p:spTgt spid="9222"/>
                                        </p:tgtEl>
                                        <p:attrNameLst>
                                          <p:attrName>style.visibility</p:attrName>
                                        </p:attrNameLst>
                                      </p:cBhvr>
                                      <p:to>
                                        <p:strVal val="hidden"/>
                                      </p:to>
                                    </p:set>
                                  </p:childTnLst>
                                </p:cTn>
                              </p:par>
                            </p:childTnLst>
                          </p:cTn>
                        </p:par>
                        <p:par>
                          <p:cTn id="26" fill="hold" nodeType="afterGroup">
                            <p:stCondLst>
                              <p:cond delay="2000"/>
                            </p:stCondLst>
                            <p:childTnLst>
                              <p:par>
                                <p:cTn id="27" presetID="18" presetClass="entr" presetSubtype="12" fill="hold" grpId="0" nodeType="afterEffect">
                                  <p:stCondLst>
                                    <p:cond delay="0"/>
                                  </p:stCondLst>
                                  <p:childTnLst>
                                    <p:set>
                                      <p:cBhvr>
                                        <p:cTn id="28" dur="1" fill="hold">
                                          <p:stCondLst>
                                            <p:cond delay="0"/>
                                          </p:stCondLst>
                                        </p:cTn>
                                        <p:tgtEl>
                                          <p:spTgt spid="9227"/>
                                        </p:tgtEl>
                                        <p:attrNameLst>
                                          <p:attrName>style.visibility</p:attrName>
                                        </p:attrNameLst>
                                      </p:cBhvr>
                                      <p:to>
                                        <p:strVal val="visible"/>
                                      </p:to>
                                    </p:set>
                                    <p:animEffect transition="in" filter="strips(downLeft)">
                                      <p:cBhvr>
                                        <p:cTn id="29" dur="2000"/>
                                        <p:tgtEl>
                                          <p:spTgt spid="922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230"/>
                                        </p:tgtEl>
                                        <p:attrNameLst>
                                          <p:attrName>style.visibility</p:attrName>
                                        </p:attrNameLst>
                                      </p:cBhvr>
                                      <p:to>
                                        <p:strVal val="visible"/>
                                      </p:to>
                                    </p:set>
                                    <p:animEffect transition="in" filter="fade">
                                      <p:cBhvr>
                                        <p:cTn id="34" dur="2000"/>
                                        <p:tgtEl>
                                          <p:spTgt spid="9230"/>
                                        </p:tgtEl>
                                      </p:cBhvr>
                                    </p:animEffect>
                                  </p:childTnLst>
                                </p:cTn>
                              </p:par>
                              <p:par>
                                <p:cTn id="35" presetID="10" presetClass="entr" presetSubtype="0" fill="hold" nodeType="withEffect">
                                  <p:stCondLst>
                                    <p:cond delay="0"/>
                                  </p:stCondLst>
                                  <p:childTnLst>
                                    <p:set>
                                      <p:cBhvr>
                                        <p:cTn id="36" dur="1" fill="hold">
                                          <p:stCondLst>
                                            <p:cond delay="0"/>
                                          </p:stCondLst>
                                        </p:cTn>
                                        <p:tgtEl>
                                          <p:spTgt spid="9224"/>
                                        </p:tgtEl>
                                        <p:attrNameLst>
                                          <p:attrName>style.visibility</p:attrName>
                                        </p:attrNameLst>
                                      </p:cBhvr>
                                      <p:to>
                                        <p:strVal val="visible"/>
                                      </p:to>
                                    </p:set>
                                    <p:animEffect transition="in" filter="fade">
                                      <p:cBhvr>
                                        <p:cTn id="37" dur="2000"/>
                                        <p:tgtEl>
                                          <p:spTgt spid="9224"/>
                                        </p:tgtEl>
                                      </p:cBhvr>
                                    </p:animEffect>
                                  </p:childTnLst>
                                </p:cTn>
                              </p:par>
                              <p:par>
                                <p:cTn id="38" presetID="10" presetClass="exit" presetSubtype="0" fill="hold" nodeType="withEffect">
                                  <p:stCondLst>
                                    <p:cond delay="0"/>
                                  </p:stCondLst>
                                  <p:childTnLst>
                                    <p:animEffect transition="out" filter="fade">
                                      <p:cBhvr>
                                        <p:cTn id="39" dur="2000"/>
                                        <p:tgtEl>
                                          <p:spTgt spid="9223"/>
                                        </p:tgtEl>
                                      </p:cBhvr>
                                    </p:animEffect>
                                    <p:set>
                                      <p:cBhvr>
                                        <p:cTn id="40" dur="1" fill="hold">
                                          <p:stCondLst>
                                            <p:cond delay="1999"/>
                                          </p:stCondLst>
                                        </p:cTn>
                                        <p:tgtEl>
                                          <p:spTgt spid="9223"/>
                                        </p:tgtEl>
                                        <p:attrNameLst>
                                          <p:attrName>style.visibility</p:attrName>
                                        </p:attrNameLst>
                                      </p:cBhvr>
                                      <p:to>
                                        <p:strVal val="hidden"/>
                                      </p:to>
                                    </p:set>
                                  </p:childTnLst>
                                </p:cTn>
                              </p:par>
                              <p:par>
                                <p:cTn id="41" presetID="18" presetClass="entr" presetSubtype="12" fill="hold" nodeType="withEffect">
                                  <p:stCondLst>
                                    <p:cond delay="0"/>
                                  </p:stCondLst>
                                  <p:childTnLst>
                                    <p:set>
                                      <p:cBhvr>
                                        <p:cTn id="42" dur="1" fill="hold">
                                          <p:stCondLst>
                                            <p:cond delay="0"/>
                                          </p:stCondLst>
                                        </p:cTn>
                                        <p:tgtEl>
                                          <p:spTgt spid="9228">
                                            <p:txEl>
                                              <p:pRg st="0" end="0"/>
                                            </p:txEl>
                                          </p:spTgt>
                                        </p:tgtEl>
                                        <p:attrNameLst>
                                          <p:attrName>style.visibility</p:attrName>
                                        </p:attrNameLst>
                                      </p:cBhvr>
                                      <p:to>
                                        <p:strVal val="visible"/>
                                      </p:to>
                                    </p:set>
                                    <p:animEffect transition="in" filter="strips(downLeft)">
                                      <p:cBhvr>
                                        <p:cTn id="43" dur="2000"/>
                                        <p:tgtEl>
                                          <p:spTgt spid="9228">
                                            <p:txEl>
                                              <p:pRg st="0" end="0"/>
                                            </p:txEl>
                                          </p:spTgt>
                                        </p:tgtEl>
                                      </p:cBhvr>
                                    </p:animEffect>
                                  </p:childTnLst>
                                </p:cTn>
                              </p:par>
                              <p:par>
                                <p:cTn id="44" presetID="18" presetClass="entr" presetSubtype="12" fill="hold" nodeType="withEffect">
                                  <p:stCondLst>
                                    <p:cond delay="0"/>
                                  </p:stCondLst>
                                  <p:childTnLst>
                                    <p:set>
                                      <p:cBhvr>
                                        <p:cTn id="45" dur="1" fill="hold">
                                          <p:stCondLst>
                                            <p:cond delay="0"/>
                                          </p:stCondLst>
                                        </p:cTn>
                                        <p:tgtEl>
                                          <p:spTgt spid="9228">
                                            <p:txEl>
                                              <p:pRg st="1" end="1"/>
                                            </p:txEl>
                                          </p:spTgt>
                                        </p:tgtEl>
                                        <p:attrNameLst>
                                          <p:attrName>style.visibility</p:attrName>
                                        </p:attrNameLst>
                                      </p:cBhvr>
                                      <p:to>
                                        <p:strVal val="visible"/>
                                      </p:to>
                                    </p:set>
                                    <p:animEffect transition="in" filter="strips(downLeft)">
                                      <p:cBhvr>
                                        <p:cTn id="46" dur="2000"/>
                                        <p:tgtEl>
                                          <p:spTgt spid="9228">
                                            <p:txEl>
                                              <p:pRg st="1" end="1"/>
                                            </p:txEl>
                                          </p:spTgt>
                                        </p:tgtEl>
                                      </p:cBhvr>
                                    </p:animEffect>
                                  </p:childTnLst>
                                </p:cTn>
                              </p:par>
                              <p:par>
                                <p:cTn id="47" presetID="18" presetClass="entr" presetSubtype="12" fill="hold" nodeType="withEffect">
                                  <p:stCondLst>
                                    <p:cond delay="0"/>
                                  </p:stCondLst>
                                  <p:childTnLst>
                                    <p:set>
                                      <p:cBhvr>
                                        <p:cTn id="48" dur="1" fill="hold">
                                          <p:stCondLst>
                                            <p:cond delay="0"/>
                                          </p:stCondLst>
                                        </p:cTn>
                                        <p:tgtEl>
                                          <p:spTgt spid="9228">
                                            <p:txEl>
                                              <p:pRg st="2" end="2"/>
                                            </p:txEl>
                                          </p:spTgt>
                                        </p:tgtEl>
                                        <p:attrNameLst>
                                          <p:attrName>style.visibility</p:attrName>
                                        </p:attrNameLst>
                                      </p:cBhvr>
                                      <p:to>
                                        <p:strVal val="visible"/>
                                      </p:to>
                                    </p:set>
                                    <p:animEffect transition="in" filter="strips(downLeft)">
                                      <p:cBhvr>
                                        <p:cTn id="49" dur="2000"/>
                                        <p:tgtEl>
                                          <p:spTgt spid="9228">
                                            <p:txEl>
                                              <p:pRg st="2" end="2"/>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xit" presetSubtype="0" fill="hold" nodeType="clickEffect">
                                  <p:stCondLst>
                                    <p:cond delay="0"/>
                                  </p:stCondLst>
                                  <p:childTnLst>
                                    <p:animEffect transition="out" filter="fade">
                                      <p:cBhvr>
                                        <p:cTn id="53" dur="2000"/>
                                        <p:tgtEl>
                                          <p:spTgt spid="9224"/>
                                        </p:tgtEl>
                                      </p:cBhvr>
                                    </p:animEffect>
                                    <p:set>
                                      <p:cBhvr>
                                        <p:cTn id="54" dur="1" fill="hold">
                                          <p:stCondLst>
                                            <p:cond delay="1999"/>
                                          </p:stCondLst>
                                        </p:cTn>
                                        <p:tgtEl>
                                          <p:spTgt spid="92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6" grpId="0"/>
      <p:bldP spid="9227" grpId="0"/>
      <p:bldP spid="9229" grpId="0"/>
      <p:bldP spid="92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a:extLst>
              <a:ext uri="{FF2B5EF4-FFF2-40B4-BE49-F238E27FC236}">
                <a16:creationId xmlns:a16="http://schemas.microsoft.com/office/drawing/2014/main" id="{9C369130-9097-4EBD-90AC-A7B6104F98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15888"/>
            <a:ext cx="4456112" cy="6450012"/>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7" name="Rectangle 5">
            <a:extLst>
              <a:ext uri="{FF2B5EF4-FFF2-40B4-BE49-F238E27FC236}">
                <a16:creationId xmlns:a16="http://schemas.microsoft.com/office/drawing/2014/main" id="{606F027B-A31E-437A-8311-6950F521B2BD}"/>
              </a:ext>
            </a:extLst>
          </p:cNvPr>
          <p:cNvSpPr>
            <a:spLocks noChangeArrowheads="1"/>
          </p:cNvSpPr>
          <p:nvPr/>
        </p:nvSpPr>
        <p:spPr bwMode="auto">
          <a:xfrm>
            <a:off x="6600826" y="1773238"/>
            <a:ext cx="36941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a:solidFill>
                  <a:srgbClr val="990000"/>
                </a:solidFill>
              </a:rPr>
              <a:t>Le diverse fasi storiche di sviluppo vengono individuate con l’ausilio della cartografia disponibile.</a:t>
            </a:r>
          </a:p>
        </p:txBody>
      </p:sp>
      <p:sp>
        <p:nvSpPr>
          <p:cNvPr id="13318" name="Text Box 6">
            <a:extLst>
              <a:ext uri="{FF2B5EF4-FFF2-40B4-BE49-F238E27FC236}">
                <a16:creationId xmlns:a16="http://schemas.microsoft.com/office/drawing/2014/main" id="{43D7FE5B-4990-4ECD-B28D-7A48FAE8CE9E}"/>
              </a:ext>
            </a:extLst>
          </p:cNvPr>
          <p:cNvSpPr txBox="1">
            <a:spLocks noChangeArrowheads="1"/>
          </p:cNvSpPr>
          <p:nvPr/>
        </p:nvSpPr>
        <p:spPr bwMode="auto">
          <a:xfrm>
            <a:off x="6743701" y="549276"/>
            <a:ext cx="3744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990000"/>
                </a:solidFill>
              </a:rPr>
              <a:t>Analisi storica cartografica</a:t>
            </a:r>
          </a:p>
        </p:txBody>
      </p:sp>
      <p:sp>
        <p:nvSpPr>
          <p:cNvPr id="13319" name="Text Box 7">
            <a:extLst>
              <a:ext uri="{FF2B5EF4-FFF2-40B4-BE49-F238E27FC236}">
                <a16:creationId xmlns:a16="http://schemas.microsoft.com/office/drawing/2014/main" id="{8BB5AA26-5FA3-4943-8412-FDA52E36A631}"/>
              </a:ext>
            </a:extLst>
          </p:cNvPr>
          <p:cNvSpPr txBox="1">
            <a:spLocks noChangeArrowheads="1"/>
          </p:cNvSpPr>
          <p:nvPr/>
        </p:nvSpPr>
        <p:spPr bwMode="auto">
          <a:xfrm>
            <a:off x="6743701" y="3141663"/>
            <a:ext cx="3529013" cy="207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1800"/>
              </a:lnSpc>
              <a:spcBef>
                <a:spcPct val="50000"/>
              </a:spcBef>
              <a:buFontTx/>
              <a:buChar char="•"/>
            </a:pPr>
            <a:r>
              <a:rPr lang="it-IT" altLang="it-IT" sz="1600">
                <a:solidFill>
                  <a:srgbClr val="990000"/>
                </a:solidFill>
              </a:rPr>
              <a:t> Carte storiche di archivio</a:t>
            </a:r>
          </a:p>
          <a:p>
            <a:pPr>
              <a:lnSpc>
                <a:spcPts val="1800"/>
              </a:lnSpc>
              <a:spcBef>
                <a:spcPct val="50000"/>
              </a:spcBef>
              <a:buFontTx/>
              <a:buChar char="•"/>
            </a:pPr>
            <a:r>
              <a:rPr lang="it-IT" altLang="it-IT" sz="1600">
                <a:solidFill>
                  <a:srgbClr val="990000"/>
                </a:solidFill>
              </a:rPr>
              <a:t> Carta Igm</a:t>
            </a:r>
          </a:p>
          <a:p>
            <a:pPr>
              <a:lnSpc>
                <a:spcPts val="1800"/>
              </a:lnSpc>
              <a:spcBef>
                <a:spcPct val="50000"/>
              </a:spcBef>
              <a:buFontTx/>
              <a:buChar char="•"/>
            </a:pPr>
            <a:r>
              <a:rPr lang="it-IT" altLang="it-IT" sz="1600">
                <a:solidFill>
                  <a:srgbClr val="990000"/>
                </a:solidFill>
              </a:rPr>
              <a:t> Carta Regionale Toscana</a:t>
            </a:r>
          </a:p>
          <a:p>
            <a:pPr>
              <a:lnSpc>
                <a:spcPts val="1800"/>
              </a:lnSpc>
              <a:spcBef>
                <a:spcPct val="50000"/>
              </a:spcBef>
              <a:buFontTx/>
              <a:buChar char="•"/>
            </a:pPr>
            <a:r>
              <a:rPr lang="it-IT" altLang="it-IT" sz="1600">
                <a:solidFill>
                  <a:srgbClr val="990000"/>
                </a:solidFill>
              </a:rPr>
              <a:t> Aerefotogrammetria Igm</a:t>
            </a:r>
          </a:p>
          <a:p>
            <a:pPr>
              <a:lnSpc>
                <a:spcPts val="1800"/>
              </a:lnSpc>
              <a:spcBef>
                <a:spcPct val="50000"/>
              </a:spcBef>
              <a:buFontTx/>
              <a:buChar char="•"/>
            </a:pPr>
            <a:r>
              <a:rPr lang="it-IT" altLang="it-IT" sz="1600">
                <a:solidFill>
                  <a:srgbClr val="990000"/>
                </a:solidFill>
              </a:rPr>
              <a:t> Studi Preliminari al Prg</a:t>
            </a:r>
          </a:p>
          <a:p>
            <a:pPr>
              <a:lnSpc>
                <a:spcPts val="1800"/>
              </a:lnSpc>
              <a:spcBef>
                <a:spcPct val="50000"/>
              </a:spcBef>
              <a:buFontTx/>
              <a:buChar char="•"/>
            </a:pPr>
            <a:r>
              <a:rPr lang="it-IT" altLang="it-IT" sz="1600">
                <a:solidFill>
                  <a:srgbClr val="990000"/>
                </a:solidFill>
              </a:rPr>
              <a:t> Variante al Prg attuale</a:t>
            </a:r>
          </a:p>
        </p:txBody>
      </p:sp>
      <p:sp>
        <p:nvSpPr>
          <p:cNvPr id="13320" name="Rectangle 8">
            <a:extLst>
              <a:ext uri="{FF2B5EF4-FFF2-40B4-BE49-F238E27FC236}">
                <a16:creationId xmlns:a16="http://schemas.microsoft.com/office/drawing/2014/main" id="{D77A1C2B-BEFD-4804-8687-C4B43FDA35AA}"/>
              </a:ext>
            </a:extLst>
          </p:cNvPr>
          <p:cNvSpPr>
            <a:spLocks noChangeArrowheads="1"/>
          </p:cNvSpPr>
          <p:nvPr/>
        </p:nvSpPr>
        <p:spPr bwMode="auto">
          <a:xfrm>
            <a:off x="1847850" y="115888"/>
            <a:ext cx="4248150" cy="6380162"/>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 name="CasellaDiTesto 6">
            <a:extLst>
              <a:ext uri="{FF2B5EF4-FFF2-40B4-BE49-F238E27FC236}">
                <a16:creationId xmlns:a16="http://schemas.microsoft.com/office/drawing/2014/main" id="{B987B294-E143-4132-BE28-76BE461A31F9}"/>
              </a:ext>
            </a:extLst>
          </p:cNvPr>
          <p:cNvSpPr txBox="1"/>
          <p:nvPr/>
        </p:nvSpPr>
        <p:spPr>
          <a:xfrm rot="16200000">
            <a:off x="-1747520" y="3167469"/>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fade">
                                      <p:cBhvr>
                                        <p:cTn id="7" dur="1000"/>
                                        <p:tgtEl>
                                          <p:spTgt spid="13318"/>
                                        </p:tgtEl>
                                      </p:cBhvr>
                                    </p:animEffect>
                                    <p:anim calcmode="lin" valueType="num">
                                      <p:cBhvr>
                                        <p:cTn id="8" dur="1000" fill="hold"/>
                                        <p:tgtEl>
                                          <p:spTgt spid="13318"/>
                                        </p:tgtEl>
                                        <p:attrNameLst>
                                          <p:attrName>ppt_x</p:attrName>
                                        </p:attrNameLst>
                                      </p:cBhvr>
                                      <p:tavLst>
                                        <p:tav tm="0">
                                          <p:val>
                                            <p:strVal val="#ppt_x"/>
                                          </p:val>
                                        </p:tav>
                                        <p:tav tm="100000">
                                          <p:val>
                                            <p:strVal val="#ppt_x"/>
                                          </p:val>
                                        </p:tav>
                                      </p:tavLst>
                                    </p:anim>
                                    <p:anim calcmode="lin" valueType="num">
                                      <p:cBhvr>
                                        <p:cTn id="9" dur="1000" fill="hold"/>
                                        <p:tgtEl>
                                          <p:spTgt spid="1331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fade">
                                      <p:cBhvr>
                                        <p:cTn id="12" dur="2000"/>
                                        <p:tgtEl>
                                          <p:spTgt spid="13320"/>
                                        </p:tgtEl>
                                      </p:cBhvr>
                                    </p:animEffect>
                                  </p:childTnLst>
                                </p:cTn>
                              </p:par>
                            </p:childTnLst>
                          </p:cTn>
                        </p:par>
                        <p:par>
                          <p:cTn id="13" fill="hold" nodeType="afterGroup">
                            <p:stCondLst>
                              <p:cond delay="2000"/>
                            </p:stCondLst>
                            <p:childTnLst>
                              <p:par>
                                <p:cTn id="14" presetID="18" presetClass="entr" presetSubtype="12" fill="hold" grpId="0" nodeType="afterEffect">
                                  <p:stCondLst>
                                    <p:cond delay="0"/>
                                  </p:stCondLst>
                                  <p:childTnLst>
                                    <p:set>
                                      <p:cBhvr>
                                        <p:cTn id="15" dur="1" fill="hold">
                                          <p:stCondLst>
                                            <p:cond delay="0"/>
                                          </p:stCondLst>
                                        </p:cTn>
                                        <p:tgtEl>
                                          <p:spTgt spid="13317"/>
                                        </p:tgtEl>
                                        <p:attrNameLst>
                                          <p:attrName>style.visibility</p:attrName>
                                        </p:attrNameLst>
                                      </p:cBhvr>
                                      <p:to>
                                        <p:strVal val="visible"/>
                                      </p:to>
                                    </p:set>
                                    <p:animEffect transition="in" filter="strips(downLeft)">
                                      <p:cBhvr>
                                        <p:cTn id="16" dur="2000"/>
                                        <p:tgtEl>
                                          <p:spTgt spid="13317"/>
                                        </p:tgtEl>
                                      </p:cBhvr>
                                    </p:animEffect>
                                  </p:childTnLst>
                                </p:cTn>
                              </p:par>
                            </p:childTnLst>
                          </p:cTn>
                        </p:par>
                        <p:par>
                          <p:cTn id="17" fill="hold" nodeType="afterGroup">
                            <p:stCondLst>
                              <p:cond delay="4000"/>
                            </p:stCondLst>
                            <p:childTnLst>
                              <p:par>
                                <p:cTn id="18" presetID="18" presetClass="entr" presetSubtype="12" fill="hold" grpId="0" nodeType="afterEffect">
                                  <p:stCondLst>
                                    <p:cond delay="0"/>
                                  </p:stCondLst>
                                  <p:childTnLst>
                                    <p:set>
                                      <p:cBhvr>
                                        <p:cTn id="19" dur="1" fill="hold">
                                          <p:stCondLst>
                                            <p:cond delay="0"/>
                                          </p:stCondLst>
                                        </p:cTn>
                                        <p:tgtEl>
                                          <p:spTgt spid="13319"/>
                                        </p:tgtEl>
                                        <p:attrNameLst>
                                          <p:attrName>style.visibility</p:attrName>
                                        </p:attrNameLst>
                                      </p:cBhvr>
                                      <p:to>
                                        <p:strVal val="visible"/>
                                      </p:to>
                                    </p:set>
                                    <p:animEffect transition="in" filter="strips(downLeft)">
                                      <p:cBhvr>
                                        <p:cTn id="20" dur="2000"/>
                                        <p:tgtEl>
                                          <p:spTgt spid="133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2000"/>
                                        <p:tgtEl>
                                          <p:spTgt spid="13320"/>
                                        </p:tgtEl>
                                      </p:cBhvr>
                                    </p:animEffect>
                                    <p:set>
                                      <p:cBhvr>
                                        <p:cTn id="25" dur="1" fill="hold">
                                          <p:stCondLst>
                                            <p:cond delay="1999"/>
                                          </p:stCondLst>
                                        </p:cTn>
                                        <p:tgtEl>
                                          <p:spTgt spid="133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p:bldP spid="133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a:extLst>
              <a:ext uri="{FF2B5EF4-FFF2-40B4-BE49-F238E27FC236}">
                <a16:creationId xmlns:a16="http://schemas.microsoft.com/office/drawing/2014/main" id="{026F8F07-831C-410C-995D-1290E46C0460}"/>
              </a:ext>
            </a:extLst>
          </p:cNvPr>
          <p:cNvGrpSpPr>
            <a:grpSpLocks/>
          </p:cNvGrpSpPr>
          <p:nvPr/>
        </p:nvGrpSpPr>
        <p:grpSpPr bwMode="auto">
          <a:xfrm>
            <a:off x="4079875" y="188914"/>
            <a:ext cx="3168650" cy="2460625"/>
            <a:chOff x="1610" y="119"/>
            <a:chExt cx="1996" cy="1550"/>
          </a:xfrm>
        </p:grpSpPr>
        <p:sp>
          <p:nvSpPr>
            <p:cNvPr id="21507" name="Text Box 3">
              <a:extLst>
                <a:ext uri="{FF2B5EF4-FFF2-40B4-BE49-F238E27FC236}">
                  <a16:creationId xmlns:a16="http://schemas.microsoft.com/office/drawing/2014/main" id="{98E2AC98-B27F-4853-841D-4CAF73D31B21}"/>
                </a:ext>
              </a:extLst>
            </p:cNvPr>
            <p:cNvSpPr txBox="1">
              <a:spLocks noChangeArrowheads="1"/>
            </p:cNvSpPr>
            <p:nvPr/>
          </p:nvSpPr>
          <p:spPr bwMode="auto">
            <a:xfrm>
              <a:off x="1746" y="119"/>
              <a:ext cx="186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2000">
                  <a:solidFill>
                    <a:srgbClr val="990000"/>
                  </a:solidFill>
                  <a:effectLst>
                    <a:outerShdw blurRad="38100" dist="38100" dir="2700000" algn="tl">
                      <a:srgbClr val="C0C0C0"/>
                    </a:outerShdw>
                  </a:effectLst>
                </a:rPr>
                <a:t>Origini dell’industria a Prato</a:t>
              </a:r>
            </a:p>
          </p:txBody>
        </p:sp>
        <p:sp>
          <p:nvSpPr>
            <p:cNvPr id="21508" name="Text Box 4">
              <a:extLst>
                <a:ext uri="{FF2B5EF4-FFF2-40B4-BE49-F238E27FC236}">
                  <a16:creationId xmlns:a16="http://schemas.microsoft.com/office/drawing/2014/main" id="{C3A220E4-F5A8-4BE5-A7D7-F41576CAC7E7}"/>
                </a:ext>
              </a:extLst>
            </p:cNvPr>
            <p:cNvSpPr txBox="1">
              <a:spLocks noChangeArrowheads="1"/>
            </p:cNvSpPr>
            <p:nvPr/>
          </p:nvSpPr>
          <p:spPr bwMode="auto">
            <a:xfrm>
              <a:off x="1610" y="680"/>
              <a:ext cx="1497"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200" b="1">
                  <a:solidFill>
                    <a:srgbClr val="003399"/>
                  </a:solidFill>
                </a:rPr>
                <a:t>Quando, nel XIX° secolo, quella serie di fenomeni e innovazioni noti come </a:t>
              </a:r>
              <a:r>
                <a:rPr lang="it-IT" altLang="it-IT" sz="1200" b="1" i="1">
                  <a:solidFill>
                    <a:srgbClr val="003399"/>
                  </a:solidFill>
                </a:rPr>
                <a:t>Rivoluzione Industriale</a:t>
              </a:r>
              <a:r>
                <a:rPr lang="it-IT" altLang="it-IT" sz="1200" b="1">
                  <a:solidFill>
                    <a:srgbClr val="003399"/>
                  </a:solidFill>
                </a:rPr>
                <a:t> investì Prato, la realtà su cui si venne ad innestare fu quella di consolidate attività manifatturiere che da secoli sfruttavano un perfezionato sistema territoriale.</a:t>
              </a:r>
              <a:r>
                <a:rPr lang="it-IT" altLang="it-IT" sz="1200"/>
                <a:t> </a:t>
              </a:r>
            </a:p>
          </p:txBody>
        </p:sp>
      </p:grpSp>
      <p:grpSp>
        <p:nvGrpSpPr>
          <p:cNvPr id="21509" name="Group 5">
            <a:extLst>
              <a:ext uri="{FF2B5EF4-FFF2-40B4-BE49-F238E27FC236}">
                <a16:creationId xmlns:a16="http://schemas.microsoft.com/office/drawing/2014/main" id="{921D1236-B144-4B4F-939A-961F061B315A}"/>
              </a:ext>
            </a:extLst>
          </p:cNvPr>
          <p:cNvGrpSpPr>
            <a:grpSpLocks/>
          </p:cNvGrpSpPr>
          <p:nvPr/>
        </p:nvGrpSpPr>
        <p:grpSpPr bwMode="auto">
          <a:xfrm>
            <a:off x="1703388" y="3429001"/>
            <a:ext cx="4286250" cy="3268663"/>
            <a:chOff x="113" y="2160"/>
            <a:chExt cx="2700" cy="2059"/>
          </a:xfrm>
        </p:grpSpPr>
        <p:pic>
          <p:nvPicPr>
            <p:cNvPr id="21510" name="Picture 6">
              <a:extLst>
                <a:ext uri="{FF2B5EF4-FFF2-40B4-BE49-F238E27FC236}">
                  <a16:creationId xmlns:a16="http://schemas.microsoft.com/office/drawing/2014/main" id="{605A8F39-2716-42BD-900A-059124186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2160"/>
              <a:ext cx="2700" cy="1896"/>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a:extLst>
                <a:ext uri="{FF2B5EF4-FFF2-40B4-BE49-F238E27FC236}">
                  <a16:creationId xmlns:a16="http://schemas.microsoft.com/office/drawing/2014/main" id="{8B25F6C8-BC1F-4297-B873-354984ECFEA6}"/>
                </a:ext>
              </a:extLst>
            </p:cNvPr>
            <p:cNvSpPr txBox="1">
              <a:spLocks noChangeArrowheads="1"/>
            </p:cNvSpPr>
            <p:nvPr/>
          </p:nvSpPr>
          <p:spPr bwMode="auto">
            <a:xfrm>
              <a:off x="113" y="4065"/>
              <a:ext cx="249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sz="1000" b="1" i="1"/>
                <a:t>Un carbonizzo, fine ‘800.</a:t>
              </a:r>
            </a:p>
          </p:txBody>
        </p:sp>
      </p:grpSp>
      <p:grpSp>
        <p:nvGrpSpPr>
          <p:cNvPr id="21512" name="Group 8">
            <a:extLst>
              <a:ext uri="{FF2B5EF4-FFF2-40B4-BE49-F238E27FC236}">
                <a16:creationId xmlns:a16="http://schemas.microsoft.com/office/drawing/2014/main" id="{ADD41626-ED49-4B81-B669-E98F39404AA7}"/>
              </a:ext>
            </a:extLst>
          </p:cNvPr>
          <p:cNvGrpSpPr>
            <a:grpSpLocks/>
          </p:cNvGrpSpPr>
          <p:nvPr/>
        </p:nvGrpSpPr>
        <p:grpSpPr bwMode="auto">
          <a:xfrm>
            <a:off x="1703388" y="188913"/>
            <a:ext cx="3960812" cy="3052762"/>
            <a:chOff x="113" y="119"/>
            <a:chExt cx="2495" cy="1923"/>
          </a:xfrm>
        </p:grpSpPr>
        <p:pic>
          <p:nvPicPr>
            <p:cNvPr id="21513" name="Picture 9">
              <a:extLst>
                <a:ext uri="{FF2B5EF4-FFF2-40B4-BE49-F238E27FC236}">
                  <a16:creationId xmlns:a16="http://schemas.microsoft.com/office/drawing/2014/main" id="{436D0431-9BD0-4D0C-A643-39F21E02E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119"/>
              <a:ext cx="1314" cy="1770"/>
            </a:xfrm>
            <a:prstGeom prst="rect">
              <a:avLst/>
            </a:prstGeom>
            <a:noFill/>
            <a:extLst>
              <a:ext uri="{909E8E84-426E-40DD-AFC4-6F175D3DCCD1}">
                <a14:hiddenFill xmlns:a14="http://schemas.microsoft.com/office/drawing/2010/main">
                  <a:solidFill>
                    <a:srgbClr val="FFFFFF"/>
                  </a:solidFill>
                </a14:hiddenFill>
              </a:ext>
            </a:extLst>
          </p:spPr>
        </p:pic>
        <p:sp>
          <p:nvSpPr>
            <p:cNvPr id="21514" name="Text Box 10">
              <a:extLst>
                <a:ext uri="{FF2B5EF4-FFF2-40B4-BE49-F238E27FC236}">
                  <a16:creationId xmlns:a16="http://schemas.microsoft.com/office/drawing/2014/main" id="{466C544B-8B54-4C47-AE7C-A18869F20E8E}"/>
                </a:ext>
              </a:extLst>
            </p:cNvPr>
            <p:cNvSpPr txBox="1">
              <a:spLocks noChangeArrowheads="1"/>
            </p:cNvSpPr>
            <p:nvPr/>
          </p:nvSpPr>
          <p:spPr bwMode="auto">
            <a:xfrm>
              <a:off x="113" y="1888"/>
              <a:ext cx="249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sz="1000" b="1" i="1"/>
                <a:t>La follatura, XVII sec.</a:t>
              </a:r>
            </a:p>
          </p:txBody>
        </p:sp>
      </p:grpSp>
      <p:grpSp>
        <p:nvGrpSpPr>
          <p:cNvPr id="21515" name="Group 11">
            <a:extLst>
              <a:ext uri="{FF2B5EF4-FFF2-40B4-BE49-F238E27FC236}">
                <a16:creationId xmlns:a16="http://schemas.microsoft.com/office/drawing/2014/main" id="{22724205-3164-4F52-9B55-1C4B84D71C16}"/>
              </a:ext>
            </a:extLst>
          </p:cNvPr>
          <p:cNvGrpSpPr>
            <a:grpSpLocks/>
          </p:cNvGrpSpPr>
          <p:nvPr/>
        </p:nvGrpSpPr>
        <p:grpSpPr bwMode="auto">
          <a:xfrm>
            <a:off x="7391401" y="188913"/>
            <a:ext cx="3025775" cy="2044700"/>
            <a:chOff x="3696" y="119"/>
            <a:chExt cx="1906" cy="1288"/>
          </a:xfrm>
        </p:grpSpPr>
        <p:pic>
          <p:nvPicPr>
            <p:cNvPr id="21516" name="Picture 12">
              <a:extLst>
                <a:ext uri="{FF2B5EF4-FFF2-40B4-BE49-F238E27FC236}">
                  <a16:creationId xmlns:a16="http://schemas.microsoft.com/office/drawing/2014/main" id="{900B310E-F087-4017-9C11-C1E2E35928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 y="119"/>
              <a:ext cx="1794" cy="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7" name="Text Box 13">
              <a:extLst>
                <a:ext uri="{FF2B5EF4-FFF2-40B4-BE49-F238E27FC236}">
                  <a16:creationId xmlns:a16="http://schemas.microsoft.com/office/drawing/2014/main" id="{677D7151-9C55-49DB-AA4A-B21F50A55E1D}"/>
                </a:ext>
              </a:extLst>
            </p:cNvPr>
            <p:cNvSpPr txBox="1">
              <a:spLocks noChangeArrowheads="1"/>
            </p:cNvSpPr>
            <p:nvPr/>
          </p:nvSpPr>
          <p:spPr bwMode="auto">
            <a:xfrm>
              <a:off x="4605" y="1253"/>
              <a:ext cx="99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sz="1000" b="1" i="1"/>
                <a:t>Il Cavalciotto oggi.</a:t>
              </a:r>
            </a:p>
          </p:txBody>
        </p:sp>
      </p:grpSp>
      <p:grpSp>
        <p:nvGrpSpPr>
          <p:cNvPr id="21518" name="Group 14">
            <a:extLst>
              <a:ext uri="{FF2B5EF4-FFF2-40B4-BE49-F238E27FC236}">
                <a16:creationId xmlns:a16="http://schemas.microsoft.com/office/drawing/2014/main" id="{D53B0549-D42F-4D77-B9D9-6D5AAB6C0C5B}"/>
              </a:ext>
            </a:extLst>
          </p:cNvPr>
          <p:cNvGrpSpPr>
            <a:grpSpLocks/>
          </p:cNvGrpSpPr>
          <p:nvPr/>
        </p:nvGrpSpPr>
        <p:grpSpPr bwMode="auto">
          <a:xfrm>
            <a:off x="6526212" y="1980690"/>
            <a:ext cx="3962400" cy="4560888"/>
            <a:chOff x="3151" y="1352"/>
            <a:chExt cx="2496" cy="2873"/>
          </a:xfrm>
        </p:grpSpPr>
        <p:pic>
          <p:nvPicPr>
            <p:cNvPr id="21519" name="Picture 15">
              <a:extLst>
                <a:ext uri="{FF2B5EF4-FFF2-40B4-BE49-F238E27FC236}">
                  <a16:creationId xmlns:a16="http://schemas.microsoft.com/office/drawing/2014/main" id="{9A6101A7-0B4D-48FD-A0C4-D233E2C04B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1" y="1525"/>
              <a:ext cx="2496" cy="2700"/>
            </a:xfrm>
            <a:prstGeom prst="rect">
              <a:avLst/>
            </a:prstGeom>
            <a:noFill/>
            <a:extLst>
              <a:ext uri="{909E8E84-426E-40DD-AFC4-6F175D3DCCD1}">
                <a14:hiddenFill xmlns:a14="http://schemas.microsoft.com/office/drawing/2010/main">
                  <a:solidFill>
                    <a:srgbClr val="FFFFFF"/>
                  </a:solidFill>
                </a14:hiddenFill>
              </a:ext>
            </a:extLst>
          </p:spPr>
        </p:pic>
        <p:sp>
          <p:nvSpPr>
            <p:cNvPr id="21520" name="Text Box 16">
              <a:extLst>
                <a:ext uri="{FF2B5EF4-FFF2-40B4-BE49-F238E27FC236}">
                  <a16:creationId xmlns:a16="http://schemas.microsoft.com/office/drawing/2014/main" id="{FC1B3D44-94FE-488F-8BA0-C34AEC7EE308}"/>
                </a:ext>
              </a:extLst>
            </p:cNvPr>
            <p:cNvSpPr txBox="1">
              <a:spLocks noChangeArrowheads="1"/>
            </p:cNvSpPr>
            <p:nvPr/>
          </p:nvSpPr>
          <p:spPr bwMode="auto">
            <a:xfrm>
              <a:off x="3152" y="1352"/>
              <a:ext cx="195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sz="1000" b="1" i="1"/>
                <a:t>Il Gorone, mappa del 1607.</a:t>
              </a:r>
            </a:p>
          </p:txBody>
        </p:sp>
      </p:grpSp>
      <p:sp>
        <p:nvSpPr>
          <p:cNvPr id="17" name="CasellaDiTesto 16">
            <a:extLst>
              <a:ext uri="{FF2B5EF4-FFF2-40B4-BE49-F238E27FC236}">
                <a16:creationId xmlns:a16="http://schemas.microsoft.com/office/drawing/2014/main" id="{6F07C659-5EBE-4C47-9F9C-BB91CA25690B}"/>
              </a:ext>
            </a:extLst>
          </p:cNvPr>
          <p:cNvSpPr txBox="1"/>
          <p:nvPr/>
        </p:nvSpPr>
        <p:spPr>
          <a:xfrm>
            <a:off x="4770439" y="6559164"/>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p:cTn id="7" dur="2000" fill="hold"/>
                                        <p:tgtEl>
                                          <p:spTgt spid="21512"/>
                                        </p:tgtEl>
                                        <p:attrNameLst>
                                          <p:attrName>ppt_w</p:attrName>
                                        </p:attrNameLst>
                                      </p:cBhvr>
                                      <p:tavLst>
                                        <p:tav tm="0">
                                          <p:val>
                                            <p:fltVal val="0"/>
                                          </p:val>
                                        </p:tav>
                                        <p:tav tm="100000">
                                          <p:val>
                                            <p:strVal val="#ppt_w"/>
                                          </p:val>
                                        </p:tav>
                                      </p:tavLst>
                                    </p:anim>
                                    <p:anim calcmode="lin" valueType="num">
                                      <p:cBhvr>
                                        <p:cTn id="8" dur="2000" fill="hold"/>
                                        <p:tgtEl>
                                          <p:spTgt spid="21512"/>
                                        </p:tgtEl>
                                        <p:attrNameLst>
                                          <p:attrName>ppt_h</p:attrName>
                                        </p:attrNameLst>
                                      </p:cBhvr>
                                      <p:tavLst>
                                        <p:tav tm="0">
                                          <p:val>
                                            <p:fltVal val="0"/>
                                          </p:val>
                                        </p:tav>
                                        <p:tav tm="100000">
                                          <p:val>
                                            <p:strVal val="#ppt_h"/>
                                          </p:val>
                                        </p:tav>
                                      </p:tavLst>
                                    </p:anim>
                                    <p:animEffect transition="in" filter="fade">
                                      <p:cBhvr>
                                        <p:cTn id="9" dur="2000"/>
                                        <p:tgtEl>
                                          <p:spTgt spid="21512"/>
                                        </p:tgtEl>
                                      </p:cBhvr>
                                    </p:animEffect>
                                  </p:childTnLst>
                                </p:cTn>
                              </p:par>
                            </p:childTnLst>
                          </p:cTn>
                        </p:par>
                        <p:par>
                          <p:cTn id="10" fill="hold" nodeType="afterGroup">
                            <p:stCondLst>
                              <p:cond delay="2000"/>
                            </p:stCondLst>
                            <p:childTnLst>
                              <p:par>
                                <p:cTn id="11" presetID="53" presetClass="entr" presetSubtype="0" fill="hold" nodeType="afterEffect">
                                  <p:stCondLst>
                                    <p:cond delay="0"/>
                                  </p:stCondLst>
                                  <p:childTnLst>
                                    <p:set>
                                      <p:cBhvr>
                                        <p:cTn id="12" dur="1" fill="hold">
                                          <p:stCondLst>
                                            <p:cond delay="0"/>
                                          </p:stCondLst>
                                        </p:cTn>
                                        <p:tgtEl>
                                          <p:spTgt spid="21518"/>
                                        </p:tgtEl>
                                        <p:attrNameLst>
                                          <p:attrName>style.visibility</p:attrName>
                                        </p:attrNameLst>
                                      </p:cBhvr>
                                      <p:to>
                                        <p:strVal val="visible"/>
                                      </p:to>
                                    </p:set>
                                    <p:anim calcmode="lin" valueType="num">
                                      <p:cBhvr>
                                        <p:cTn id="13" dur="2000" fill="hold"/>
                                        <p:tgtEl>
                                          <p:spTgt spid="21518"/>
                                        </p:tgtEl>
                                        <p:attrNameLst>
                                          <p:attrName>ppt_w</p:attrName>
                                        </p:attrNameLst>
                                      </p:cBhvr>
                                      <p:tavLst>
                                        <p:tav tm="0">
                                          <p:val>
                                            <p:fltVal val="0"/>
                                          </p:val>
                                        </p:tav>
                                        <p:tav tm="100000">
                                          <p:val>
                                            <p:strVal val="#ppt_w"/>
                                          </p:val>
                                        </p:tav>
                                      </p:tavLst>
                                    </p:anim>
                                    <p:anim calcmode="lin" valueType="num">
                                      <p:cBhvr>
                                        <p:cTn id="14" dur="2000" fill="hold"/>
                                        <p:tgtEl>
                                          <p:spTgt spid="21518"/>
                                        </p:tgtEl>
                                        <p:attrNameLst>
                                          <p:attrName>ppt_h</p:attrName>
                                        </p:attrNameLst>
                                      </p:cBhvr>
                                      <p:tavLst>
                                        <p:tav tm="0">
                                          <p:val>
                                            <p:fltVal val="0"/>
                                          </p:val>
                                        </p:tav>
                                        <p:tav tm="100000">
                                          <p:val>
                                            <p:strVal val="#ppt_h"/>
                                          </p:val>
                                        </p:tav>
                                      </p:tavLst>
                                    </p:anim>
                                    <p:animEffect transition="in" filter="fade">
                                      <p:cBhvr>
                                        <p:cTn id="15" dur="2000"/>
                                        <p:tgtEl>
                                          <p:spTgt spid="21518"/>
                                        </p:tgtEl>
                                      </p:cBhvr>
                                    </p:animEffect>
                                  </p:childTnLst>
                                </p:cTn>
                              </p:par>
                            </p:childTnLst>
                          </p:cTn>
                        </p:par>
                        <p:par>
                          <p:cTn id="16" fill="hold" nodeType="afterGroup">
                            <p:stCondLst>
                              <p:cond delay="4000"/>
                            </p:stCondLst>
                            <p:childTnLst>
                              <p:par>
                                <p:cTn id="17" presetID="53" presetClass="entr" presetSubtype="0" fill="hold" nodeType="afterEffect">
                                  <p:stCondLst>
                                    <p:cond delay="0"/>
                                  </p:stCondLst>
                                  <p:childTnLst>
                                    <p:set>
                                      <p:cBhvr>
                                        <p:cTn id="18" dur="1" fill="hold">
                                          <p:stCondLst>
                                            <p:cond delay="0"/>
                                          </p:stCondLst>
                                        </p:cTn>
                                        <p:tgtEl>
                                          <p:spTgt spid="21515"/>
                                        </p:tgtEl>
                                        <p:attrNameLst>
                                          <p:attrName>style.visibility</p:attrName>
                                        </p:attrNameLst>
                                      </p:cBhvr>
                                      <p:to>
                                        <p:strVal val="visible"/>
                                      </p:to>
                                    </p:set>
                                    <p:anim calcmode="lin" valueType="num">
                                      <p:cBhvr>
                                        <p:cTn id="19" dur="2000" fill="hold"/>
                                        <p:tgtEl>
                                          <p:spTgt spid="21515"/>
                                        </p:tgtEl>
                                        <p:attrNameLst>
                                          <p:attrName>ppt_w</p:attrName>
                                        </p:attrNameLst>
                                      </p:cBhvr>
                                      <p:tavLst>
                                        <p:tav tm="0">
                                          <p:val>
                                            <p:fltVal val="0"/>
                                          </p:val>
                                        </p:tav>
                                        <p:tav tm="100000">
                                          <p:val>
                                            <p:strVal val="#ppt_w"/>
                                          </p:val>
                                        </p:tav>
                                      </p:tavLst>
                                    </p:anim>
                                    <p:anim calcmode="lin" valueType="num">
                                      <p:cBhvr>
                                        <p:cTn id="20" dur="2000" fill="hold"/>
                                        <p:tgtEl>
                                          <p:spTgt spid="21515"/>
                                        </p:tgtEl>
                                        <p:attrNameLst>
                                          <p:attrName>ppt_h</p:attrName>
                                        </p:attrNameLst>
                                      </p:cBhvr>
                                      <p:tavLst>
                                        <p:tav tm="0">
                                          <p:val>
                                            <p:fltVal val="0"/>
                                          </p:val>
                                        </p:tav>
                                        <p:tav tm="100000">
                                          <p:val>
                                            <p:strVal val="#ppt_h"/>
                                          </p:val>
                                        </p:tav>
                                      </p:tavLst>
                                    </p:anim>
                                    <p:animEffect transition="in" filter="fade">
                                      <p:cBhvr>
                                        <p:cTn id="21" dur="2000"/>
                                        <p:tgtEl>
                                          <p:spTgt spid="21515"/>
                                        </p:tgtEl>
                                      </p:cBhvr>
                                    </p:animEffect>
                                  </p:childTnLst>
                                </p:cTn>
                              </p:par>
                            </p:childTnLst>
                          </p:cTn>
                        </p:par>
                        <p:par>
                          <p:cTn id="22" fill="hold" nodeType="afterGroup">
                            <p:stCondLst>
                              <p:cond delay="6000"/>
                            </p:stCondLst>
                            <p:childTnLst>
                              <p:par>
                                <p:cTn id="23" presetID="53" presetClass="entr" presetSubtype="0" fill="hold" nodeType="afterEffect">
                                  <p:stCondLst>
                                    <p:cond delay="0"/>
                                  </p:stCondLst>
                                  <p:childTnLst>
                                    <p:set>
                                      <p:cBhvr>
                                        <p:cTn id="24" dur="1" fill="hold">
                                          <p:stCondLst>
                                            <p:cond delay="0"/>
                                          </p:stCondLst>
                                        </p:cTn>
                                        <p:tgtEl>
                                          <p:spTgt spid="21509"/>
                                        </p:tgtEl>
                                        <p:attrNameLst>
                                          <p:attrName>style.visibility</p:attrName>
                                        </p:attrNameLst>
                                      </p:cBhvr>
                                      <p:to>
                                        <p:strVal val="visible"/>
                                      </p:to>
                                    </p:set>
                                    <p:anim calcmode="lin" valueType="num">
                                      <p:cBhvr>
                                        <p:cTn id="25" dur="2000" fill="hold"/>
                                        <p:tgtEl>
                                          <p:spTgt spid="21509"/>
                                        </p:tgtEl>
                                        <p:attrNameLst>
                                          <p:attrName>ppt_w</p:attrName>
                                        </p:attrNameLst>
                                      </p:cBhvr>
                                      <p:tavLst>
                                        <p:tav tm="0">
                                          <p:val>
                                            <p:fltVal val="0"/>
                                          </p:val>
                                        </p:tav>
                                        <p:tav tm="100000">
                                          <p:val>
                                            <p:strVal val="#ppt_w"/>
                                          </p:val>
                                        </p:tav>
                                      </p:tavLst>
                                    </p:anim>
                                    <p:anim calcmode="lin" valueType="num">
                                      <p:cBhvr>
                                        <p:cTn id="26" dur="2000" fill="hold"/>
                                        <p:tgtEl>
                                          <p:spTgt spid="21509"/>
                                        </p:tgtEl>
                                        <p:attrNameLst>
                                          <p:attrName>ppt_h</p:attrName>
                                        </p:attrNameLst>
                                      </p:cBhvr>
                                      <p:tavLst>
                                        <p:tav tm="0">
                                          <p:val>
                                            <p:fltVal val="0"/>
                                          </p:val>
                                        </p:tav>
                                        <p:tav tm="100000">
                                          <p:val>
                                            <p:strVal val="#ppt_h"/>
                                          </p:val>
                                        </p:tav>
                                      </p:tavLst>
                                    </p:anim>
                                    <p:animEffect transition="in" filter="fade">
                                      <p:cBhvr>
                                        <p:cTn id="27"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CC83D059-E0CE-4C82-950A-D161B1FA7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260351"/>
            <a:ext cx="4411662" cy="6378575"/>
          </a:xfrm>
          <a:prstGeom prst="rect">
            <a:avLst/>
          </a:prstGeom>
          <a:noFill/>
          <a:ln>
            <a:noFill/>
          </a:ln>
          <a:effectLst>
            <a:outerShdw dist="53882" dir="27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3" name="Text Box 5">
            <a:extLst>
              <a:ext uri="{FF2B5EF4-FFF2-40B4-BE49-F238E27FC236}">
                <a16:creationId xmlns:a16="http://schemas.microsoft.com/office/drawing/2014/main" id="{F30E9552-9796-471B-8C26-4F6D41E90840}"/>
              </a:ext>
            </a:extLst>
          </p:cNvPr>
          <p:cNvSpPr txBox="1">
            <a:spLocks noChangeArrowheads="1"/>
          </p:cNvSpPr>
          <p:nvPr/>
        </p:nvSpPr>
        <p:spPr bwMode="auto">
          <a:xfrm>
            <a:off x="6311901" y="2468564"/>
            <a:ext cx="41052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solidFill>
                  <a:srgbClr val="990000"/>
                </a:solidFill>
              </a:rPr>
              <a:t>L’evoluzione storica dell’edificio attraverso la ricostruzione delle diverse fasi costruttive, la dove la fabbrica sia stata realizzata in più tempi. </a:t>
            </a:r>
          </a:p>
        </p:txBody>
      </p:sp>
      <p:sp>
        <p:nvSpPr>
          <p:cNvPr id="12294" name="Rectangle 6">
            <a:extLst>
              <a:ext uri="{FF2B5EF4-FFF2-40B4-BE49-F238E27FC236}">
                <a16:creationId xmlns:a16="http://schemas.microsoft.com/office/drawing/2014/main" id="{2F050D0C-691D-4358-AE73-8D3254573E52}"/>
              </a:ext>
            </a:extLst>
          </p:cNvPr>
          <p:cNvSpPr>
            <a:spLocks noChangeArrowheads="1"/>
          </p:cNvSpPr>
          <p:nvPr/>
        </p:nvSpPr>
        <p:spPr bwMode="auto">
          <a:xfrm>
            <a:off x="1847851" y="260351"/>
            <a:ext cx="4176713" cy="6264275"/>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295" name="Text Box 7">
            <a:extLst>
              <a:ext uri="{FF2B5EF4-FFF2-40B4-BE49-F238E27FC236}">
                <a16:creationId xmlns:a16="http://schemas.microsoft.com/office/drawing/2014/main" id="{DCFF8EF6-EC2B-4195-841C-BCDB7AAE9C75}"/>
              </a:ext>
            </a:extLst>
          </p:cNvPr>
          <p:cNvSpPr txBox="1">
            <a:spLocks noChangeArrowheads="1"/>
          </p:cNvSpPr>
          <p:nvPr/>
        </p:nvSpPr>
        <p:spPr bwMode="auto">
          <a:xfrm>
            <a:off x="7392988" y="549276"/>
            <a:ext cx="1871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990000"/>
                </a:solidFill>
              </a:rPr>
              <a:t>Analisi storica</a:t>
            </a:r>
          </a:p>
        </p:txBody>
      </p:sp>
      <p:sp>
        <p:nvSpPr>
          <p:cNvPr id="6" name="CasellaDiTesto 5">
            <a:extLst>
              <a:ext uri="{FF2B5EF4-FFF2-40B4-BE49-F238E27FC236}">
                <a16:creationId xmlns:a16="http://schemas.microsoft.com/office/drawing/2014/main" id="{17D71080-4CDC-4BFB-8879-1CCAEE04967F}"/>
              </a:ext>
            </a:extLst>
          </p:cNvPr>
          <p:cNvSpPr txBox="1"/>
          <p:nvPr/>
        </p:nvSpPr>
        <p:spPr>
          <a:xfrm rot="16200000">
            <a:off x="-1893500" y="3400039"/>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fade">
                                      <p:cBhvr>
                                        <p:cTn id="7" dur="1000"/>
                                        <p:tgtEl>
                                          <p:spTgt spid="12295"/>
                                        </p:tgtEl>
                                      </p:cBhvr>
                                    </p:animEffect>
                                    <p:anim calcmode="lin" valueType="num">
                                      <p:cBhvr>
                                        <p:cTn id="8" dur="1000" fill="hold"/>
                                        <p:tgtEl>
                                          <p:spTgt spid="12295"/>
                                        </p:tgtEl>
                                        <p:attrNameLst>
                                          <p:attrName>ppt_x</p:attrName>
                                        </p:attrNameLst>
                                      </p:cBhvr>
                                      <p:tavLst>
                                        <p:tav tm="0">
                                          <p:val>
                                            <p:strVal val="#ppt_x"/>
                                          </p:val>
                                        </p:tav>
                                        <p:tav tm="100000">
                                          <p:val>
                                            <p:strVal val="#ppt_x"/>
                                          </p:val>
                                        </p:tav>
                                      </p:tavLst>
                                    </p:anim>
                                    <p:anim calcmode="lin" valueType="num">
                                      <p:cBhvr>
                                        <p:cTn id="9" dur="1000" fill="hold"/>
                                        <p:tgtEl>
                                          <p:spTgt spid="1229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2000"/>
                                        <p:tgtEl>
                                          <p:spTgt spid="12294"/>
                                        </p:tgtEl>
                                      </p:cBhvr>
                                    </p:animEffect>
                                  </p:childTnLst>
                                </p:cTn>
                              </p:par>
                            </p:childTnLst>
                          </p:cTn>
                        </p:par>
                        <p:par>
                          <p:cTn id="13" fill="hold" nodeType="afterGroup">
                            <p:stCondLst>
                              <p:cond delay="2000"/>
                            </p:stCondLst>
                            <p:childTnLst>
                              <p:par>
                                <p:cTn id="14" presetID="18" presetClass="entr" presetSubtype="12" fill="hold" grpId="0" nodeType="afterEffect">
                                  <p:stCondLst>
                                    <p:cond delay="0"/>
                                  </p:stCondLst>
                                  <p:childTnLst>
                                    <p:set>
                                      <p:cBhvr>
                                        <p:cTn id="15" dur="1" fill="hold">
                                          <p:stCondLst>
                                            <p:cond delay="0"/>
                                          </p:stCondLst>
                                        </p:cTn>
                                        <p:tgtEl>
                                          <p:spTgt spid="12293"/>
                                        </p:tgtEl>
                                        <p:attrNameLst>
                                          <p:attrName>style.visibility</p:attrName>
                                        </p:attrNameLst>
                                      </p:cBhvr>
                                      <p:to>
                                        <p:strVal val="visible"/>
                                      </p:to>
                                    </p:set>
                                    <p:animEffect transition="in" filter="strips(downLeft)">
                                      <p:cBhvr>
                                        <p:cTn id="16" dur="2000"/>
                                        <p:tgtEl>
                                          <p:spTgt spid="122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2000"/>
                                        <p:tgtEl>
                                          <p:spTgt spid="12294"/>
                                        </p:tgtEl>
                                      </p:cBhvr>
                                    </p:animEffect>
                                    <p:set>
                                      <p:cBhvr>
                                        <p:cTn id="21" dur="1" fill="hold">
                                          <p:stCondLst>
                                            <p:cond delay="1999"/>
                                          </p:stCondLst>
                                        </p:cTn>
                                        <p:tgtEl>
                                          <p:spTgt spid="122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a:extLst>
              <a:ext uri="{FF2B5EF4-FFF2-40B4-BE49-F238E27FC236}">
                <a16:creationId xmlns:a16="http://schemas.microsoft.com/office/drawing/2014/main" id="{52E3AEEB-0F38-4E0A-B406-37F9191C6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6" y="260350"/>
            <a:ext cx="4391025" cy="6415088"/>
          </a:xfrm>
          <a:prstGeom prst="rect">
            <a:avLst/>
          </a:prstGeom>
          <a:noFill/>
          <a:ln>
            <a:noFill/>
          </a:ln>
          <a:effectLst>
            <a:outerShdw dist="45791" dir="3378596"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9" name="Text Box 7">
            <a:extLst>
              <a:ext uri="{FF2B5EF4-FFF2-40B4-BE49-F238E27FC236}">
                <a16:creationId xmlns:a16="http://schemas.microsoft.com/office/drawing/2014/main" id="{C6849574-4A47-42A3-8171-4511602AAF2E}"/>
              </a:ext>
            </a:extLst>
          </p:cNvPr>
          <p:cNvSpPr txBox="1">
            <a:spLocks noChangeArrowheads="1"/>
          </p:cNvSpPr>
          <p:nvPr/>
        </p:nvSpPr>
        <p:spPr bwMode="auto">
          <a:xfrm>
            <a:off x="6383338" y="4005263"/>
            <a:ext cx="39608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990000"/>
                </a:solidFill>
              </a:rPr>
              <a:t>Stato di conservazione</a:t>
            </a:r>
          </a:p>
        </p:txBody>
      </p:sp>
      <p:sp>
        <p:nvSpPr>
          <p:cNvPr id="8200" name="Text Box 8">
            <a:extLst>
              <a:ext uri="{FF2B5EF4-FFF2-40B4-BE49-F238E27FC236}">
                <a16:creationId xmlns:a16="http://schemas.microsoft.com/office/drawing/2014/main" id="{BDB040A3-64D2-4DD5-BDCF-C91501F3FF1D}"/>
              </a:ext>
            </a:extLst>
          </p:cNvPr>
          <p:cNvSpPr txBox="1">
            <a:spLocks noChangeArrowheads="1"/>
          </p:cNvSpPr>
          <p:nvPr/>
        </p:nvSpPr>
        <p:spPr bwMode="auto">
          <a:xfrm>
            <a:off x="6527800" y="333376"/>
            <a:ext cx="36718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990000"/>
                </a:solidFill>
              </a:rPr>
              <a:t>Oggetti che compongono il sito</a:t>
            </a:r>
          </a:p>
        </p:txBody>
      </p:sp>
      <p:sp>
        <p:nvSpPr>
          <p:cNvPr id="8201" name="Rectangle 9">
            <a:extLst>
              <a:ext uri="{FF2B5EF4-FFF2-40B4-BE49-F238E27FC236}">
                <a16:creationId xmlns:a16="http://schemas.microsoft.com/office/drawing/2014/main" id="{6B2A14B9-3C15-465E-B6C8-57A940826B70}"/>
              </a:ext>
            </a:extLst>
          </p:cNvPr>
          <p:cNvSpPr>
            <a:spLocks noChangeArrowheads="1"/>
          </p:cNvSpPr>
          <p:nvPr/>
        </p:nvSpPr>
        <p:spPr bwMode="auto">
          <a:xfrm>
            <a:off x="1774825" y="260350"/>
            <a:ext cx="4249738" cy="4032250"/>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202" name="Rectangle 10">
            <a:extLst>
              <a:ext uri="{FF2B5EF4-FFF2-40B4-BE49-F238E27FC236}">
                <a16:creationId xmlns:a16="http://schemas.microsoft.com/office/drawing/2014/main" id="{0B39723B-6285-4249-BE3E-E0F098F0A2E5}"/>
              </a:ext>
            </a:extLst>
          </p:cNvPr>
          <p:cNvSpPr>
            <a:spLocks noChangeArrowheads="1"/>
          </p:cNvSpPr>
          <p:nvPr/>
        </p:nvSpPr>
        <p:spPr bwMode="auto">
          <a:xfrm>
            <a:off x="1774825" y="4292601"/>
            <a:ext cx="4249738" cy="2232025"/>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203" name="Text Box 11">
            <a:extLst>
              <a:ext uri="{FF2B5EF4-FFF2-40B4-BE49-F238E27FC236}">
                <a16:creationId xmlns:a16="http://schemas.microsoft.com/office/drawing/2014/main" id="{909E77A5-944B-4A44-A7BD-9DBF8307C106}"/>
              </a:ext>
            </a:extLst>
          </p:cNvPr>
          <p:cNvSpPr txBox="1">
            <a:spLocks noChangeArrowheads="1"/>
          </p:cNvSpPr>
          <p:nvPr/>
        </p:nvSpPr>
        <p:spPr bwMode="auto">
          <a:xfrm>
            <a:off x="6456364" y="4652964"/>
            <a:ext cx="3887787"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solidFill>
                  <a:srgbClr val="990000"/>
                </a:solidFill>
              </a:rPr>
              <a:t>Viene espresso un giudizio sullo stato di “salute” delle diverse strutture che compongono l’edificio a partire dalle fondazioni sino alla copertura.</a:t>
            </a:r>
          </a:p>
        </p:txBody>
      </p:sp>
      <p:sp>
        <p:nvSpPr>
          <p:cNvPr id="8204" name="Text Box 12">
            <a:extLst>
              <a:ext uri="{FF2B5EF4-FFF2-40B4-BE49-F238E27FC236}">
                <a16:creationId xmlns:a16="http://schemas.microsoft.com/office/drawing/2014/main" id="{92108BA6-F162-432E-B61F-CCCE51BC16E4}"/>
              </a:ext>
            </a:extLst>
          </p:cNvPr>
          <p:cNvSpPr txBox="1">
            <a:spLocks noChangeArrowheads="1"/>
          </p:cNvSpPr>
          <p:nvPr/>
        </p:nvSpPr>
        <p:spPr bwMode="auto">
          <a:xfrm>
            <a:off x="6456363" y="1052513"/>
            <a:ext cx="38163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solidFill>
                  <a:srgbClr val="990000"/>
                </a:solidFill>
              </a:rPr>
              <a:t>Vengono schematizzati tutti gli elementi che caratterizzano la fabbrica dagli elementi in rilievo (ciminiera), alle tipologie di copertura, agli assi di penetrazione …</a:t>
            </a:r>
          </a:p>
        </p:txBody>
      </p:sp>
      <p:sp>
        <p:nvSpPr>
          <p:cNvPr id="9" name="CasellaDiTesto 8">
            <a:extLst>
              <a:ext uri="{FF2B5EF4-FFF2-40B4-BE49-F238E27FC236}">
                <a16:creationId xmlns:a16="http://schemas.microsoft.com/office/drawing/2014/main" id="{65F7007F-9CBF-4D1B-890E-9523B1522E99}"/>
              </a:ext>
            </a:extLst>
          </p:cNvPr>
          <p:cNvSpPr txBox="1"/>
          <p:nvPr/>
        </p:nvSpPr>
        <p:spPr>
          <a:xfrm rot="16200000">
            <a:off x="-1778000" y="3552439"/>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fade">
                                      <p:cBhvr>
                                        <p:cTn id="7" dur="2000"/>
                                        <p:tgtEl>
                                          <p:spTgt spid="8200"/>
                                        </p:tgtEl>
                                      </p:cBhvr>
                                    </p:animEffect>
                                  </p:childTnLst>
                                </p:cTn>
                              </p:par>
                              <p:par>
                                <p:cTn id="8" presetID="10" presetClass="entr" presetSubtype="0" fill="hold" nodeType="withEffect">
                                  <p:stCondLst>
                                    <p:cond delay="0"/>
                                  </p:stCondLst>
                                  <p:childTnLst>
                                    <p:set>
                                      <p:cBhvr>
                                        <p:cTn id="9" dur="1" fill="hold">
                                          <p:stCondLst>
                                            <p:cond delay="0"/>
                                          </p:stCondLst>
                                        </p:cTn>
                                        <p:tgtEl>
                                          <p:spTgt spid="8201"/>
                                        </p:tgtEl>
                                        <p:attrNameLst>
                                          <p:attrName>style.visibility</p:attrName>
                                        </p:attrNameLst>
                                      </p:cBhvr>
                                      <p:to>
                                        <p:strVal val="visible"/>
                                      </p:to>
                                    </p:set>
                                    <p:animEffect transition="in" filter="fade">
                                      <p:cBhvr>
                                        <p:cTn id="10" dur="2000"/>
                                        <p:tgtEl>
                                          <p:spTgt spid="8201"/>
                                        </p:tgtEl>
                                      </p:cBhvr>
                                    </p:animEffect>
                                  </p:childTnLst>
                                </p:cTn>
                              </p:par>
                            </p:childTnLst>
                          </p:cTn>
                        </p:par>
                        <p:par>
                          <p:cTn id="11" fill="hold" nodeType="afterGroup">
                            <p:stCondLst>
                              <p:cond delay="2000"/>
                            </p:stCondLst>
                            <p:childTnLst>
                              <p:par>
                                <p:cTn id="12" presetID="18" presetClass="entr" presetSubtype="12" fill="hold" grpId="0" nodeType="afterEffect">
                                  <p:stCondLst>
                                    <p:cond delay="0"/>
                                  </p:stCondLst>
                                  <p:childTnLst>
                                    <p:set>
                                      <p:cBhvr>
                                        <p:cTn id="13" dur="1" fill="hold">
                                          <p:stCondLst>
                                            <p:cond delay="0"/>
                                          </p:stCondLst>
                                        </p:cTn>
                                        <p:tgtEl>
                                          <p:spTgt spid="8204"/>
                                        </p:tgtEl>
                                        <p:attrNameLst>
                                          <p:attrName>style.visibility</p:attrName>
                                        </p:attrNameLst>
                                      </p:cBhvr>
                                      <p:to>
                                        <p:strVal val="visible"/>
                                      </p:to>
                                    </p:set>
                                    <p:animEffect transition="in" filter="strips(downLeft)">
                                      <p:cBhvr>
                                        <p:cTn id="14" dur="2000"/>
                                        <p:tgtEl>
                                          <p:spTgt spid="820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199"/>
                                        </p:tgtEl>
                                        <p:attrNameLst>
                                          <p:attrName>style.visibility</p:attrName>
                                        </p:attrNameLst>
                                      </p:cBhvr>
                                      <p:to>
                                        <p:strVal val="visible"/>
                                      </p:to>
                                    </p:set>
                                    <p:animEffect transition="in" filter="fade">
                                      <p:cBhvr>
                                        <p:cTn id="19" dur="2000"/>
                                        <p:tgtEl>
                                          <p:spTgt spid="8199"/>
                                        </p:tgtEl>
                                      </p:cBhvr>
                                    </p:animEffect>
                                  </p:childTnLst>
                                </p:cTn>
                              </p:par>
                              <p:par>
                                <p:cTn id="20" presetID="10" presetClass="entr" presetSubtype="0" fill="hold" nodeType="withEffect">
                                  <p:stCondLst>
                                    <p:cond delay="0"/>
                                  </p:stCondLst>
                                  <p:childTnLst>
                                    <p:set>
                                      <p:cBhvr>
                                        <p:cTn id="21" dur="1" fill="hold">
                                          <p:stCondLst>
                                            <p:cond delay="0"/>
                                          </p:stCondLst>
                                        </p:cTn>
                                        <p:tgtEl>
                                          <p:spTgt spid="8202"/>
                                        </p:tgtEl>
                                        <p:attrNameLst>
                                          <p:attrName>style.visibility</p:attrName>
                                        </p:attrNameLst>
                                      </p:cBhvr>
                                      <p:to>
                                        <p:strVal val="visible"/>
                                      </p:to>
                                    </p:set>
                                    <p:animEffect transition="in" filter="fade">
                                      <p:cBhvr>
                                        <p:cTn id="22" dur="2000"/>
                                        <p:tgtEl>
                                          <p:spTgt spid="8202"/>
                                        </p:tgtEl>
                                      </p:cBhvr>
                                    </p:animEffect>
                                  </p:childTnLst>
                                </p:cTn>
                              </p:par>
                              <p:par>
                                <p:cTn id="23" presetID="10" presetClass="exit" presetSubtype="0" fill="hold" nodeType="withEffect">
                                  <p:stCondLst>
                                    <p:cond delay="0"/>
                                  </p:stCondLst>
                                  <p:childTnLst>
                                    <p:animEffect transition="out" filter="fade">
                                      <p:cBhvr>
                                        <p:cTn id="24" dur="2000"/>
                                        <p:tgtEl>
                                          <p:spTgt spid="8201"/>
                                        </p:tgtEl>
                                      </p:cBhvr>
                                    </p:animEffect>
                                    <p:set>
                                      <p:cBhvr>
                                        <p:cTn id="25" dur="1" fill="hold">
                                          <p:stCondLst>
                                            <p:cond delay="1999"/>
                                          </p:stCondLst>
                                        </p:cTn>
                                        <p:tgtEl>
                                          <p:spTgt spid="8201"/>
                                        </p:tgtEl>
                                        <p:attrNameLst>
                                          <p:attrName>style.visibility</p:attrName>
                                        </p:attrNameLst>
                                      </p:cBhvr>
                                      <p:to>
                                        <p:strVal val="hidden"/>
                                      </p:to>
                                    </p:set>
                                  </p:childTnLst>
                                </p:cTn>
                              </p:par>
                            </p:childTnLst>
                          </p:cTn>
                        </p:par>
                        <p:par>
                          <p:cTn id="26" fill="hold" nodeType="afterGroup">
                            <p:stCondLst>
                              <p:cond delay="2000"/>
                            </p:stCondLst>
                            <p:childTnLst>
                              <p:par>
                                <p:cTn id="27" presetID="18" presetClass="entr" presetSubtype="12" fill="hold" grpId="0" nodeType="afterEffect">
                                  <p:stCondLst>
                                    <p:cond delay="0"/>
                                  </p:stCondLst>
                                  <p:childTnLst>
                                    <p:set>
                                      <p:cBhvr>
                                        <p:cTn id="28" dur="1" fill="hold">
                                          <p:stCondLst>
                                            <p:cond delay="0"/>
                                          </p:stCondLst>
                                        </p:cTn>
                                        <p:tgtEl>
                                          <p:spTgt spid="8203"/>
                                        </p:tgtEl>
                                        <p:attrNameLst>
                                          <p:attrName>style.visibility</p:attrName>
                                        </p:attrNameLst>
                                      </p:cBhvr>
                                      <p:to>
                                        <p:strVal val="visible"/>
                                      </p:to>
                                    </p:set>
                                    <p:animEffect transition="in" filter="strips(downLeft)">
                                      <p:cBhvr>
                                        <p:cTn id="29" dur="2000"/>
                                        <p:tgtEl>
                                          <p:spTgt spid="820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2000"/>
                                        <p:tgtEl>
                                          <p:spTgt spid="8202"/>
                                        </p:tgtEl>
                                      </p:cBhvr>
                                    </p:animEffect>
                                    <p:set>
                                      <p:cBhvr>
                                        <p:cTn id="34" dur="1" fill="hold">
                                          <p:stCondLst>
                                            <p:cond delay="1999"/>
                                          </p:stCondLst>
                                        </p:cTn>
                                        <p:tgtEl>
                                          <p:spTgt spid="8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P spid="8203" grpId="0"/>
      <p:bldP spid="820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a:extLst>
              <a:ext uri="{FF2B5EF4-FFF2-40B4-BE49-F238E27FC236}">
                <a16:creationId xmlns:a16="http://schemas.microsoft.com/office/drawing/2014/main" id="{52899496-7EE2-4AFA-9CB9-DDC88600D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50814"/>
            <a:ext cx="4437062" cy="6518275"/>
          </a:xfrm>
          <a:prstGeom prst="rect">
            <a:avLst/>
          </a:prstGeom>
          <a:noFill/>
          <a:ln>
            <a:noFill/>
          </a:ln>
          <a:effectLst>
            <a:outerShdw dist="45791" dir="3378596" algn="ctr" rotWithShape="0">
              <a:schemeClr val="accent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1" name="Text Box 5">
            <a:extLst>
              <a:ext uri="{FF2B5EF4-FFF2-40B4-BE49-F238E27FC236}">
                <a16:creationId xmlns:a16="http://schemas.microsoft.com/office/drawing/2014/main" id="{5D9C2662-B091-4B9F-A9B9-E2F8E94028F3}"/>
              </a:ext>
            </a:extLst>
          </p:cNvPr>
          <p:cNvSpPr txBox="1">
            <a:spLocks noChangeArrowheads="1"/>
          </p:cNvSpPr>
          <p:nvPr/>
        </p:nvSpPr>
        <p:spPr bwMode="auto">
          <a:xfrm>
            <a:off x="6311901" y="2878139"/>
            <a:ext cx="3960813"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solidFill>
                  <a:srgbClr val="990000"/>
                </a:solidFill>
              </a:rPr>
              <a:t>Per ogni struttura che compone l’edificio (copertura,strutture verticali, strutture orizzontali, tamponamenti, aperture, finiture esterne e elementi emergenti) vengono schematizzati gli elementi che la compongono.</a:t>
            </a:r>
          </a:p>
        </p:txBody>
      </p:sp>
      <p:sp>
        <p:nvSpPr>
          <p:cNvPr id="14342" name="Text Box 6">
            <a:extLst>
              <a:ext uri="{FF2B5EF4-FFF2-40B4-BE49-F238E27FC236}">
                <a16:creationId xmlns:a16="http://schemas.microsoft.com/office/drawing/2014/main" id="{55004258-535C-4C08-B302-BD7FDE8530B7}"/>
              </a:ext>
            </a:extLst>
          </p:cNvPr>
          <p:cNvSpPr txBox="1">
            <a:spLocks noChangeArrowheads="1"/>
          </p:cNvSpPr>
          <p:nvPr/>
        </p:nvSpPr>
        <p:spPr bwMode="auto">
          <a:xfrm>
            <a:off x="6527800" y="476251"/>
            <a:ext cx="381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990000"/>
                </a:solidFill>
              </a:rPr>
              <a:t>Analisi tipologica dell’edificio </a:t>
            </a:r>
          </a:p>
        </p:txBody>
      </p:sp>
      <p:sp>
        <p:nvSpPr>
          <p:cNvPr id="14343" name="Rectangle 7">
            <a:extLst>
              <a:ext uri="{FF2B5EF4-FFF2-40B4-BE49-F238E27FC236}">
                <a16:creationId xmlns:a16="http://schemas.microsoft.com/office/drawing/2014/main" id="{DD6C8EAC-CE96-4600-94A0-B894EC4DC8DB}"/>
              </a:ext>
            </a:extLst>
          </p:cNvPr>
          <p:cNvSpPr>
            <a:spLocks noChangeArrowheads="1"/>
          </p:cNvSpPr>
          <p:nvPr/>
        </p:nvSpPr>
        <p:spPr bwMode="auto">
          <a:xfrm>
            <a:off x="1847851" y="260351"/>
            <a:ext cx="4176713" cy="6264275"/>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 name="CasellaDiTesto 5">
            <a:extLst>
              <a:ext uri="{FF2B5EF4-FFF2-40B4-BE49-F238E27FC236}">
                <a16:creationId xmlns:a16="http://schemas.microsoft.com/office/drawing/2014/main" id="{B475E7BF-6276-4D68-AC02-63D4E0BE09F0}"/>
              </a:ext>
            </a:extLst>
          </p:cNvPr>
          <p:cNvSpPr txBox="1"/>
          <p:nvPr/>
        </p:nvSpPr>
        <p:spPr>
          <a:xfrm rot="16200000">
            <a:off x="-1818640" y="3519101"/>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fade">
                                      <p:cBhvr>
                                        <p:cTn id="7" dur="2000"/>
                                        <p:tgtEl>
                                          <p:spTgt spid="14342"/>
                                        </p:tgtEl>
                                      </p:cBhvr>
                                    </p:animEffect>
                                  </p:childTnLst>
                                </p:cTn>
                              </p:par>
                              <p:par>
                                <p:cTn id="8" presetID="10" presetClass="entr" presetSubtype="0" fill="hold" nodeType="withEffect">
                                  <p:stCondLst>
                                    <p:cond delay="0"/>
                                  </p:stCondLst>
                                  <p:childTnLst>
                                    <p:set>
                                      <p:cBhvr>
                                        <p:cTn id="9" dur="1" fill="hold">
                                          <p:stCondLst>
                                            <p:cond delay="0"/>
                                          </p:stCondLst>
                                        </p:cTn>
                                        <p:tgtEl>
                                          <p:spTgt spid="14343"/>
                                        </p:tgtEl>
                                        <p:attrNameLst>
                                          <p:attrName>style.visibility</p:attrName>
                                        </p:attrNameLst>
                                      </p:cBhvr>
                                      <p:to>
                                        <p:strVal val="visible"/>
                                      </p:to>
                                    </p:set>
                                    <p:animEffect transition="in" filter="fade">
                                      <p:cBhvr>
                                        <p:cTn id="10" dur="2000"/>
                                        <p:tgtEl>
                                          <p:spTgt spid="14343"/>
                                        </p:tgtEl>
                                      </p:cBhvr>
                                    </p:animEffect>
                                  </p:childTnLst>
                                </p:cTn>
                              </p:par>
                            </p:childTnLst>
                          </p:cTn>
                        </p:par>
                        <p:par>
                          <p:cTn id="11" fill="hold" nodeType="afterGroup">
                            <p:stCondLst>
                              <p:cond delay="2000"/>
                            </p:stCondLst>
                            <p:childTnLst>
                              <p:par>
                                <p:cTn id="12" presetID="18" presetClass="entr" presetSubtype="12" fill="hold" grpId="0" nodeType="afterEffect">
                                  <p:stCondLst>
                                    <p:cond delay="0"/>
                                  </p:stCondLst>
                                  <p:childTnLst>
                                    <p:set>
                                      <p:cBhvr>
                                        <p:cTn id="13" dur="1" fill="hold">
                                          <p:stCondLst>
                                            <p:cond delay="0"/>
                                          </p:stCondLst>
                                        </p:cTn>
                                        <p:tgtEl>
                                          <p:spTgt spid="14341"/>
                                        </p:tgtEl>
                                        <p:attrNameLst>
                                          <p:attrName>style.visibility</p:attrName>
                                        </p:attrNameLst>
                                      </p:cBhvr>
                                      <p:to>
                                        <p:strVal val="visible"/>
                                      </p:to>
                                    </p:set>
                                    <p:animEffect transition="in" filter="strips(downLeft)">
                                      <p:cBhvr>
                                        <p:cTn id="14" dur="2000"/>
                                        <p:tgtEl>
                                          <p:spTgt spid="1434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2000"/>
                                        <p:tgtEl>
                                          <p:spTgt spid="14343"/>
                                        </p:tgtEl>
                                      </p:cBhvr>
                                    </p:animEffect>
                                    <p:set>
                                      <p:cBhvr>
                                        <p:cTn id="19" dur="1" fill="hold">
                                          <p:stCondLst>
                                            <p:cond delay="1999"/>
                                          </p:stCondLst>
                                        </p:cTn>
                                        <p:tgtEl>
                                          <p:spTgt spid="143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026D3104-F22A-485C-B50D-E68916EF9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050" y="493714"/>
            <a:ext cx="5295900" cy="6391275"/>
          </a:xfrm>
          <a:prstGeom prst="rect">
            <a:avLst/>
          </a:prstGeom>
          <a:noFill/>
          <a:extLst>
            <a:ext uri="{909E8E84-426E-40DD-AFC4-6F175D3DCCD1}">
              <a14:hiddenFill xmlns:a14="http://schemas.microsoft.com/office/drawing/2010/main">
                <a:solidFill>
                  <a:srgbClr val="FFFFFF"/>
                </a:solidFill>
              </a14:hiddenFill>
            </a:ext>
          </a:extLst>
        </p:spPr>
      </p:pic>
      <p:sp>
        <p:nvSpPr>
          <p:cNvPr id="22531" name="Text Box 3">
            <a:extLst>
              <a:ext uri="{FF2B5EF4-FFF2-40B4-BE49-F238E27FC236}">
                <a16:creationId xmlns:a16="http://schemas.microsoft.com/office/drawing/2014/main" id="{134D1B92-AD06-4E0A-A92A-300E98F82C3E}"/>
              </a:ext>
            </a:extLst>
          </p:cNvPr>
          <p:cNvSpPr txBox="1">
            <a:spLocks noChangeArrowheads="1"/>
          </p:cNvSpPr>
          <p:nvPr/>
        </p:nvSpPr>
        <p:spPr bwMode="auto">
          <a:xfrm>
            <a:off x="3124200" y="163514"/>
            <a:ext cx="579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2000">
                <a:solidFill>
                  <a:srgbClr val="990000"/>
                </a:solidFill>
                <a:effectLst>
                  <a:outerShdw blurRad="38100" dist="38100" dir="2700000" algn="tl">
                    <a:srgbClr val="C0C0C0"/>
                  </a:outerShdw>
                </a:effectLst>
              </a:rPr>
              <a:t>I sistemi idrografici</a:t>
            </a:r>
          </a:p>
        </p:txBody>
      </p:sp>
      <p:grpSp>
        <p:nvGrpSpPr>
          <p:cNvPr id="22532" name="Group 4">
            <a:extLst>
              <a:ext uri="{FF2B5EF4-FFF2-40B4-BE49-F238E27FC236}">
                <a16:creationId xmlns:a16="http://schemas.microsoft.com/office/drawing/2014/main" id="{CCDAD85D-B5A3-4270-8E79-5A4C52267695}"/>
              </a:ext>
            </a:extLst>
          </p:cNvPr>
          <p:cNvGrpSpPr>
            <a:grpSpLocks/>
          </p:cNvGrpSpPr>
          <p:nvPr/>
        </p:nvGrpSpPr>
        <p:grpSpPr bwMode="auto">
          <a:xfrm>
            <a:off x="3359150" y="1989138"/>
            <a:ext cx="2736850" cy="3600450"/>
            <a:chOff x="1156" y="1253"/>
            <a:chExt cx="1724" cy="2268"/>
          </a:xfrm>
        </p:grpSpPr>
        <p:sp>
          <p:nvSpPr>
            <p:cNvPr id="22533" name="Line 5">
              <a:extLst>
                <a:ext uri="{FF2B5EF4-FFF2-40B4-BE49-F238E27FC236}">
                  <a16:creationId xmlns:a16="http://schemas.microsoft.com/office/drawing/2014/main" id="{76B3500E-609A-405C-A3DA-C88A719E3D2B}"/>
                </a:ext>
              </a:extLst>
            </p:cNvPr>
            <p:cNvSpPr>
              <a:spLocks noChangeShapeType="1"/>
            </p:cNvSpPr>
            <p:nvPr/>
          </p:nvSpPr>
          <p:spPr bwMode="auto">
            <a:xfrm>
              <a:off x="1156" y="3067"/>
              <a:ext cx="635" cy="454"/>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34" name="Line 6">
              <a:extLst>
                <a:ext uri="{FF2B5EF4-FFF2-40B4-BE49-F238E27FC236}">
                  <a16:creationId xmlns:a16="http://schemas.microsoft.com/office/drawing/2014/main" id="{AE90660D-1C5B-4032-8309-3B99F9DC56C3}"/>
                </a:ext>
              </a:extLst>
            </p:cNvPr>
            <p:cNvSpPr>
              <a:spLocks noChangeShapeType="1"/>
            </p:cNvSpPr>
            <p:nvPr/>
          </p:nvSpPr>
          <p:spPr bwMode="auto">
            <a:xfrm flipV="1">
              <a:off x="1156" y="1706"/>
              <a:ext cx="908" cy="182"/>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35" name="Line 7">
              <a:extLst>
                <a:ext uri="{FF2B5EF4-FFF2-40B4-BE49-F238E27FC236}">
                  <a16:creationId xmlns:a16="http://schemas.microsoft.com/office/drawing/2014/main" id="{2143B747-149E-4539-967D-D9B01E67646F}"/>
                </a:ext>
              </a:extLst>
            </p:cNvPr>
            <p:cNvSpPr>
              <a:spLocks noChangeShapeType="1"/>
            </p:cNvSpPr>
            <p:nvPr/>
          </p:nvSpPr>
          <p:spPr bwMode="auto">
            <a:xfrm flipV="1">
              <a:off x="1156" y="1253"/>
              <a:ext cx="1724" cy="408"/>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36" name="Line 8">
              <a:extLst>
                <a:ext uri="{FF2B5EF4-FFF2-40B4-BE49-F238E27FC236}">
                  <a16:creationId xmlns:a16="http://schemas.microsoft.com/office/drawing/2014/main" id="{61683795-8E2B-4727-AB23-911BA944663E}"/>
                </a:ext>
              </a:extLst>
            </p:cNvPr>
            <p:cNvSpPr>
              <a:spLocks noChangeShapeType="1"/>
            </p:cNvSpPr>
            <p:nvPr/>
          </p:nvSpPr>
          <p:spPr bwMode="auto">
            <a:xfrm flipV="1">
              <a:off x="1156" y="1842"/>
              <a:ext cx="1089" cy="227"/>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37" name="Line 9">
              <a:extLst>
                <a:ext uri="{FF2B5EF4-FFF2-40B4-BE49-F238E27FC236}">
                  <a16:creationId xmlns:a16="http://schemas.microsoft.com/office/drawing/2014/main" id="{CFD4E013-4127-4042-9FB3-65142FA76A3F}"/>
                </a:ext>
              </a:extLst>
            </p:cNvPr>
            <p:cNvSpPr>
              <a:spLocks noChangeShapeType="1"/>
            </p:cNvSpPr>
            <p:nvPr/>
          </p:nvSpPr>
          <p:spPr bwMode="auto">
            <a:xfrm flipV="1">
              <a:off x="1156" y="1979"/>
              <a:ext cx="1180" cy="272"/>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38" name="Line 10">
              <a:extLst>
                <a:ext uri="{FF2B5EF4-FFF2-40B4-BE49-F238E27FC236}">
                  <a16:creationId xmlns:a16="http://schemas.microsoft.com/office/drawing/2014/main" id="{FE096A75-051B-4CF4-9CE2-77F3EF6B1FE5}"/>
                </a:ext>
              </a:extLst>
            </p:cNvPr>
            <p:cNvSpPr>
              <a:spLocks noChangeShapeType="1"/>
            </p:cNvSpPr>
            <p:nvPr/>
          </p:nvSpPr>
          <p:spPr bwMode="auto">
            <a:xfrm flipV="1">
              <a:off x="1156" y="2432"/>
              <a:ext cx="227" cy="46"/>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39" name="Line 11">
              <a:extLst>
                <a:ext uri="{FF2B5EF4-FFF2-40B4-BE49-F238E27FC236}">
                  <a16:creationId xmlns:a16="http://schemas.microsoft.com/office/drawing/2014/main" id="{7BE60345-10C5-41EC-BE8F-62215C21A4FD}"/>
                </a:ext>
              </a:extLst>
            </p:cNvPr>
            <p:cNvSpPr>
              <a:spLocks noChangeShapeType="1"/>
            </p:cNvSpPr>
            <p:nvPr/>
          </p:nvSpPr>
          <p:spPr bwMode="auto">
            <a:xfrm flipV="1">
              <a:off x="1156" y="2614"/>
              <a:ext cx="363" cy="45"/>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40" name="Line 12">
              <a:extLst>
                <a:ext uri="{FF2B5EF4-FFF2-40B4-BE49-F238E27FC236}">
                  <a16:creationId xmlns:a16="http://schemas.microsoft.com/office/drawing/2014/main" id="{61EF3522-11C2-405A-AE5C-354CE4A4ABB8}"/>
                </a:ext>
              </a:extLst>
            </p:cNvPr>
            <p:cNvSpPr>
              <a:spLocks noChangeShapeType="1"/>
            </p:cNvSpPr>
            <p:nvPr/>
          </p:nvSpPr>
          <p:spPr bwMode="auto">
            <a:xfrm flipV="1">
              <a:off x="1156" y="2841"/>
              <a:ext cx="590" cy="45"/>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22541" name="Group 13">
            <a:extLst>
              <a:ext uri="{FF2B5EF4-FFF2-40B4-BE49-F238E27FC236}">
                <a16:creationId xmlns:a16="http://schemas.microsoft.com/office/drawing/2014/main" id="{C24A193E-4681-4714-B2CA-A731F9E1E83F}"/>
              </a:ext>
            </a:extLst>
          </p:cNvPr>
          <p:cNvGrpSpPr>
            <a:grpSpLocks/>
          </p:cNvGrpSpPr>
          <p:nvPr/>
        </p:nvGrpSpPr>
        <p:grpSpPr bwMode="auto">
          <a:xfrm>
            <a:off x="5375276" y="2636839"/>
            <a:ext cx="3313113" cy="3024187"/>
            <a:chOff x="2426" y="1661"/>
            <a:chExt cx="2087" cy="1905"/>
          </a:xfrm>
        </p:grpSpPr>
        <p:sp>
          <p:nvSpPr>
            <p:cNvPr id="22542" name="Line 14">
              <a:extLst>
                <a:ext uri="{FF2B5EF4-FFF2-40B4-BE49-F238E27FC236}">
                  <a16:creationId xmlns:a16="http://schemas.microsoft.com/office/drawing/2014/main" id="{913012A7-29AF-4FAD-9744-4CD36A8F5848}"/>
                </a:ext>
              </a:extLst>
            </p:cNvPr>
            <p:cNvSpPr>
              <a:spLocks noChangeShapeType="1"/>
            </p:cNvSpPr>
            <p:nvPr/>
          </p:nvSpPr>
          <p:spPr bwMode="auto">
            <a:xfrm flipH="1">
              <a:off x="3107" y="1661"/>
              <a:ext cx="1406" cy="181"/>
            </a:xfrm>
            <a:prstGeom prst="line">
              <a:avLst/>
            </a:prstGeom>
            <a:noFill/>
            <a:ln w="952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43" name="Line 15">
              <a:extLst>
                <a:ext uri="{FF2B5EF4-FFF2-40B4-BE49-F238E27FC236}">
                  <a16:creationId xmlns:a16="http://schemas.microsoft.com/office/drawing/2014/main" id="{FD5B02BC-DF12-4BB9-963C-AE7A16DC0903}"/>
                </a:ext>
              </a:extLst>
            </p:cNvPr>
            <p:cNvSpPr>
              <a:spLocks noChangeShapeType="1"/>
            </p:cNvSpPr>
            <p:nvPr/>
          </p:nvSpPr>
          <p:spPr bwMode="auto">
            <a:xfrm flipH="1">
              <a:off x="3016" y="1842"/>
              <a:ext cx="1497" cy="227"/>
            </a:xfrm>
            <a:prstGeom prst="line">
              <a:avLst/>
            </a:prstGeom>
            <a:noFill/>
            <a:ln w="952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44" name="Line 16">
              <a:extLst>
                <a:ext uri="{FF2B5EF4-FFF2-40B4-BE49-F238E27FC236}">
                  <a16:creationId xmlns:a16="http://schemas.microsoft.com/office/drawing/2014/main" id="{1F982CA3-6976-4D17-805D-1F018B435C54}"/>
                </a:ext>
              </a:extLst>
            </p:cNvPr>
            <p:cNvSpPr>
              <a:spLocks noChangeShapeType="1"/>
            </p:cNvSpPr>
            <p:nvPr/>
          </p:nvSpPr>
          <p:spPr bwMode="auto">
            <a:xfrm flipH="1">
              <a:off x="3016" y="2024"/>
              <a:ext cx="1497" cy="136"/>
            </a:xfrm>
            <a:prstGeom prst="line">
              <a:avLst/>
            </a:prstGeom>
            <a:noFill/>
            <a:ln w="952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45" name="Line 17">
              <a:extLst>
                <a:ext uri="{FF2B5EF4-FFF2-40B4-BE49-F238E27FC236}">
                  <a16:creationId xmlns:a16="http://schemas.microsoft.com/office/drawing/2014/main" id="{972E4EE0-1785-4749-AB6E-653B67C10F1B}"/>
                </a:ext>
              </a:extLst>
            </p:cNvPr>
            <p:cNvSpPr>
              <a:spLocks noChangeShapeType="1"/>
            </p:cNvSpPr>
            <p:nvPr/>
          </p:nvSpPr>
          <p:spPr bwMode="auto">
            <a:xfrm flipH="1">
              <a:off x="3061" y="2251"/>
              <a:ext cx="1452" cy="45"/>
            </a:xfrm>
            <a:prstGeom prst="line">
              <a:avLst/>
            </a:prstGeom>
            <a:noFill/>
            <a:ln w="952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46" name="Line 18">
              <a:extLst>
                <a:ext uri="{FF2B5EF4-FFF2-40B4-BE49-F238E27FC236}">
                  <a16:creationId xmlns:a16="http://schemas.microsoft.com/office/drawing/2014/main" id="{A59A0635-878E-424B-9523-8F2C308694E6}"/>
                </a:ext>
              </a:extLst>
            </p:cNvPr>
            <p:cNvSpPr>
              <a:spLocks noChangeShapeType="1"/>
            </p:cNvSpPr>
            <p:nvPr/>
          </p:nvSpPr>
          <p:spPr bwMode="auto">
            <a:xfrm flipH="1">
              <a:off x="2426" y="2478"/>
              <a:ext cx="2087" cy="90"/>
            </a:xfrm>
            <a:prstGeom prst="line">
              <a:avLst/>
            </a:prstGeom>
            <a:noFill/>
            <a:ln w="952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47" name="Line 19">
              <a:extLst>
                <a:ext uri="{FF2B5EF4-FFF2-40B4-BE49-F238E27FC236}">
                  <a16:creationId xmlns:a16="http://schemas.microsoft.com/office/drawing/2014/main" id="{A302BA5B-C5D7-4215-AE15-7D5CB3FB9AEF}"/>
                </a:ext>
              </a:extLst>
            </p:cNvPr>
            <p:cNvSpPr>
              <a:spLocks noChangeShapeType="1"/>
            </p:cNvSpPr>
            <p:nvPr/>
          </p:nvSpPr>
          <p:spPr bwMode="auto">
            <a:xfrm flipH="1">
              <a:off x="2562" y="2659"/>
              <a:ext cx="1951" cy="45"/>
            </a:xfrm>
            <a:prstGeom prst="line">
              <a:avLst/>
            </a:prstGeom>
            <a:noFill/>
            <a:ln w="952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48" name="Line 20">
              <a:extLst>
                <a:ext uri="{FF2B5EF4-FFF2-40B4-BE49-F238E27FC236}">
                  <a16:creationId xmlns:a16="http://schemas.microsoft.com/office/drawing/2014/main" id="{15B5D31D-8745-400F-A604-A65FD18D1D3A}"/>
                </a:ext>
              </a:extLst>
            </p:cNvPr>
            <p:cNvSpPr>
              <a:spLocks noChangeShapeType="1"/>
            </p:cNvSpPr>
            <p:nvPr/>
          </p:nvSpPr>
          <p:spPr bwMode="auto">
            <a:xfrm flipH="1">
              <a:off x="3470" y="2840"/>
              <a:ext cx="1043" cy="46"/>
            </a:xfrm>
            <a:prstGeom prst="line">
              <a:avLst/>
            </a:prstGeom>
            <a:noFill/>
            <a:ln w="952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49" name="Line 21">
              <a:extLst>
                <a:ext uri="{FF2B5EF4-FFF2-40B4-BE49-F238E27FC236}">
                  <a16:creationId xmlns:a16="http://schemas.microsoft.com/office/drawing/2014/main" id="{80A5D7E9-F568-46D9-A9B1-35C283FDF5EB}"/>
                </a:ext>
              </a:extLst>
            </p:cNvPr>
            <p:cNvSpPr>
              <a:spLocks noChangeShapeType="1"/>
            </p:cNvSpPr>
            <p:nvPr/>
          </p:nvSpPr>
          <p:spPr bwMode="auto">
            <a:xfrm flipH="1">
              <a:off x="2744" y="3067"/>
              <a:ext cx="1769" cy="136"/>
            </a:xfrm>
            <a:prstGeom prst="line">
              <a:avLst/>
            </a:prstGeom>
            <a:noFill/>
            <a:ln w="952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550" name="Line 22">
              <a:extLst>
                <a:ext uri="{FF2B5EF4-FFF2-40B4-BE49-F238E27FC236}">
                  <a16:creationId xmlns:a16="http://schemas.microsoft.com/office/drawing/2014/main" id="{7D181531-C47D-4813-B819-296C56F664FD}"/>
                </a:ext>
              </a:extLst>
            </p:cNvPr>
            <p:cNvSpPr>
              <a:spLocks noChangeShapeType="1"/>
            </p:cNvSpPr>
            <p:nvPr/>
          </p:nvSpPr>
          <p:spPr bwMode="auto">
            <a:xfrm flipH="1">
              <a:off x="2789" y="3294"/>
              <a:ext cx="1724" cy="272"/>
            </a:xfrm>
            <a:prstGeom prst="line">
              <a:avLst/>
            </a:prstGeom>
            <a:noFill/>
            <a:ln w="9525">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22551" name="Group 23">
            <a:extLst>
              <a:ext uri="{FF2B5EF4-FFF2-40B4-BE49-F238E27FC236}">
                <a16:creationId xmlns:a16="http://schemas.microsoft.com/office/drawing/2014/main" id="{BB312DC9-B962-48B9-B3F5-227A1FE9D6CD}"/>
              </a:ext>
            </a:extLst>
          </p:cNvPr>
          <p:cNvGrpSpPr>
            <a:grpSpLocks/>
          </p:cNvGrpSpPr>
          <p:nvPr/>
        </p:nvGrpSpPr>
        <p:grpSpPr bwMode="auto">
          <a:xfrm>
            <a:off x="1416050" y="1196976"/>
            <a:ext cx="1981200" cy="4564063"/>
            <a:chOff x="-68" y="754"/>
            <a:chExt cx="1248" cy="2875"/>
          </a:xfrm>
        </p:grpSpPr>
        <p:grpSp>
          <p:nvGrpSpPr>
            <p:cNvPr id="22552" name="Group 24">
              <a:extLst>
                <a:ext uri="{FF2B5EF4-FFF2-40B4-BE49-F238E27FC236}">
                  <a16:creationId xmlns:a16="http://schemas.microsoft.com/office/drawing/2014/main" id="{B77A98EB-9233-4042-86F5-91960363B4D5}"/>
                </a:ext>
              </a:extLst>
            </p:cNvPr>
            <p:cNvGrpSpPr>
              <a:grpSpLocks/>
            </p:cNvGrpSpPr>
            <p:nvPr/>
          </p:nvGrpSpPr>
          <p:grpSpPr bwMode="auto">
            <a:xfrm>
              <a:off x="-68" y="754"/>
              <a:ext cx="1248" cy="2424"/>
              <a:chOff x="-68" y="754"/>
              <a:chExt cx="1248" cy="2424"/>
            </a:xfrm>
          </p:grpSpPr>
          <p:sp>
            <p:nvSpPr>
              <p:cNvPr id="22553" name="Text Box 25">
                <a:extLst>
                  <a:ext uri="{FF2B5EF4-FFF2-40B4-BE49-F238E27FC236}">
                    <a16:creationId xmlns:a16="http://schemas.microsoft.com/office/drawing/2014/main" id="{0706F70B-5CCD-4D6C-B071-0BF00011E8FC}"/>
                  </a:ext>
                </a:extLst>
              </p:cNvPr>
              <p:cNvSpPr txBox="1">
                <a:spLocks noChangeArrowheads="1"/>
              </p:cNvSpPr>
              <p:nvPr/>
            </p:nvSpPr>
            <p:spPr bwMode="auto">
              <a:xfrm>
                <a:off x="28" y="754"/>
                <a:ext cx="1144" cy="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it-IT" altLang="it-IT" sz="1400" b="1">
                    <a:solidFill>
                      <a:srgbClr val="990000"/>
                    </a:solidFill>
                  </a:rPr>
                  <a:t>Il sistema Occidentale</a:t>
                </a:r>
              </a:p>
              <a:p>
                <a:pPr algn="r">
                  <a:spcBef>
                    <a:spcPct val="50000"/>
                  </a:spcBef>
                </a:pPr>
                <a:r>
                  <a:rPr lang="it-IT" altLang="it-IT" sz="1400" i="1">
                    <a:solidFill>
                      <a:srgbClr val="990000"/>
                    </a:solidFill>
                  </a:rPr>
                  <a:t>acque alte a struttura modificata</a:t>
                </a:r>
              </a:p>
            </p:txBody>
          </p:sp>
          <p:sp>
            <p:nvSpPr>
              <p:cNvPr id="22554" name="Text Box 26">
                <a:extLst>
                  <a:ext uri="{FF2B5EF4-FFF2-40B4-BE49-F238E27FC236}">
                    <a16:creationId xmlns:a16="http://schemas.microsoft.com/office/drawing/2014/main" id="{B256E221-A8B3-487A-AD66-D4AC2D6AED8E}"/>
                  </a:ext>
                </a:extLst>
              </p:cNvPr>
              <p:cNvSpPr txBox="1">
                <a:spLocks noChangeArrowheads="1"/>
              </p:cNvSpPr>
              <p:nvPr/>
            </p:nvSpPr>
            <p:spPr bwMode="auto">
              <a:xfrm>
                <a:off x="-68" y="1559"/>
                <a:ext cx="1248" cy="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it-IT" altLang="it-IT" sz="1400">
                    <a:solidFill>
                      <a:srgbClr val="990000"/>
                    </a:solidFill>
                  </a:rPr>
                  <a:t>Torrente Bardena</a:t>
                </a:r>
              </a:p>
              <a:p>
                <a:pPr algn="r">
                  <a:spcBef>
                    <a:spcPct val="50000"/>
                  </a:spcBef>
                </a:pPr>
                <a:r>
                  <a:rPr lang="it-IT" altLang="it-IT" sz="1400">
                    <a:solidFill>
                      <a:srgbClr val="990000"/>
                    </a:solidFill>
                  </a:rPr>
                  <a:t>Torrente Bagnolo</a:t>
                </a:r>
              </a:p>
              <a:p>
                <a:pPr algn="r">
                  <a:spcBef>
                    <a:spcPct val="50000"/>
                  </a:spcBef>
                </a:pPr>
                <a:r>
                  <a:rPr lang="it-IT" altLang="it-IT" sz="1400">
                    <a:solidFill>
                      <a:srgbClr val="990000"/>
                    </a:solidFill>
                  </a:rPr>
                  <a:t>Fosso Dogaia</a:t>
                </a:r>
              </a:p>
              <a:p>
                <a:pPr algn="r">
                  <a:spcBef>
                    <a:spcPct val="50000"/>
                  </a:spcBef>
                </a:pPr>
                <a:r>
                  <a:rPr lang="it-IT" altLang="it-IT" sz="1400">
                    <a:solidFill>
                      <a:srgbClr val="990000"/>
                    </a:solidFill>
                  </a:rPr>
                  <a:t>Torrente Vella</a:t>
                </a:r>
              </a:p>
              <a:p>
                <a:pPr algn="r">
                  <a:spcBef>
                    <a:spcPct val="50000"/>
                  </a:spcBef>
                </a:pPr>
                <a:r>
                  <a:rPr lang="it-IT" altLang="it-IT" sz="1400">
                    <a:solidFill>
                      <a:srgbClr val="990000"/>
                    </a:solidFill>
                  </a:rPr>
                  <a:t>Torrente Calicino</a:t>
                </a:r>
              </a:p>
              <a:p>
                <a:pPr algn="r">
                  <a:spcBef>
                    <a:spcPct val="50000"/>
                  </a:spcBef>
                </a:pPr>
                <a:r>
                  <a:rPr lang="it-IT" altLang="it-IT" sz="1400">
                    <a:solidFill>
                      <a:srgbClr val="990000"/>
                    </a:solidFill>
                  </a:rPr>
                  <a:t>Fossetto (Ficarello)</a:t>
                </a:r>
              </a:p>
              <a:p>
                <a:pPr algn="r">
                  <a:spcBef>
                    <a:spcPct val="50000"/>
                  </a:spcBef>
                </a:pPr>
                <a:r>
                  <a:rPr lang="it-IT" altLang="it-IT" sz="1400">
                    <a:solidFill>
                      <a:srgbClr val="990000"/>
                    </a:solidFill>
                  </a:rPr>
                  <a:t>Fosso di Iolo</a:t>
                </a:r>
              </a:p>
              <a:p>
                <a:pPr algn="r">
                  <a:spcBef>
                    <a:spcPct val="50000"/>
                  </a:spcBef>
                </a:pPr>
                <a:r>
                  <a:rPr lang="it-IT" altLang="it-IT" sz="1400">
                    <a:solidFill>
                      <a:srgbClr val="990000"/>
                    </a:solidFill>
                  </a:rPr>
                  <a:t>Fosso Filimortola</a:t>
                </a:r>
              </a:p>
            </p:txBody>
          </p:sp>
        </p:grpSp>
        <p:sp>
          <p:nvSpPr>
            <p:cNvPr id="22555" name="Text Box 27">
              <a:extLst>
                <a:ext uri="{FF2B5EF4-FFF2-40B4-BE49-F238E27FC236}">
                  <a16:creationId xmlns:a16="http://schemas.microsoft.com/office/drawing/2014/main" id="{BC611D81-EA25-46CD-A6CB-5A38A3E17F34}"/>
                </a:ext>
              </a:extLst>
            </p:cNvPr>
            <p:cNvSpPr txBox="1">
              <a:spLocks noChangeArrowheads="1"/>
            </p:cNvSpPr>
            <p:nvPr/>
          </p:nvSpPr>
          <p:spPr bwMode="auto">
            <a:xfrm>
              <a:off x="137" y="3475"/>
              <a:ext cx="104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it-IT" altLang="it-IT" sz="1000"/>
                <a:t>(realizzato XII-XIII sec.)</a:t>
              </a:r>
            </a:p>
          </p:txBody>
        </p:sp>
      </p:grpSp>
      <p:grpSp>
        <p:nvGrpSpPr>
          <p:cNvPr id="22556" name="Group 28">
            <a:extLst>
              <a:ext uri="{FF2B5EF4-FFF2-40B4-BE49-F238E27FC236}">
                <a16:creationId xmlns:a16="http://schemas.microsoft.com/office/drawing/2014/main" id="{3825329F-63B0-4739-A415-DDC5E012E393}"/>
              </a:ext>
            </a:extLst>
          </p:cNvPr>
          <p:cNvGrpSpPr>
            <a:grpSpLocks/>
          </p:cNvGrpSpPr>
          <p:nvPr/>
        </p:nvGrpSpPr>
        <p:grpSpPr bwMode="auto">
          <a:xfrm>
            <a:off x="8642350" y="1196976"/>
            <a:ext cx="2133600" cy="4564063"/>
            <a:chOff x="4484" y="754"/>
            <a:chExt cx="1344" cy="2875"/>
          </a:xfrm>
        </p:grpSpPr>
        <p:grpSp>
          <p:nvGrpSpPr>
            <p:cNvPr id="22557" name="Group 29">
              <a:extLst>
                <a:ext uri="{FF2B5EF4-FFF2-40B4-BE49-F238E27FC236}">
                  <a16:creationId xmlns:a16="http://schemas.microsoft.com/office/drawing/2014/main" id="{C19C25FE-CC83-4188-B16C-FBDA6B3EBE6D}"/>
                </a:ext>
              </a:extLst>
            </p:cNvPr>
            <p:cNvGrpSpPr>
              <a:grpSpLocks/>
            </p:cNvGrpSpPr>
            <p:nvPr/>
          </p:nvGrpSpPr>
          <p:grpSpPr bwMode="auto">
            <a:xfrm>
              <a:off x="4484" y="754"/>
              <a:ext cx="1344" cy="2627"/>
              <a:chOff x="4484" y="754"/>
              <a:chExt cx="1344" cy="2627"/>
            </a:xfrm>
          </p:grpSpPr>
          <p:sp>
            <p:nvSpPr>
              <p:cNvPr id="22558" name="Text Box 30">
                <a:extLst>
                  <a:ext uri="{FF2B5EF4-FFF2-40B4-BE49-F238E27FC236}">
                    <a16:creationId xmlns:a16="http://schemas.microsoft.com/office/drawing/2014/main" id="{0F4191E8-8A40-4CA0-83F4-9F4AD049FE11}"/>
                  </a:ext>
                </a:extLst>
              </p:cNvPr>
              <p:cNvSpPr txBox="1">
                <a:spLocks noChangeArrowheads="1"/>
              </p:cNvSpPr>
              <p:nvPr/>
            </p:nvSpPr>
            <p:spPr bwMode="auto">
              <a:xfrm>
                <a:off x="4484" y="754"/>
                <a:ext cx="928" cy="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400" b="1">
                    <a:solidFill>
                      <a:srgbClr val="003399"/>
                    </a:solidFill>
                  </a:rPr>
                  <a:t>Il sistema Orientale</a:t>
                </a:r>
              </a:p>
              <a:p>
                <a:pPr>
                  <a:spcBef>
                    <a:spcPct val="50000"/>
                  </a:spcBef>
                </a:pPr>
                <a:r>
                  <a:rPr lang="it-IT" altLang="it-IT" sz="1400" i="1">
                    <a:solidFill>
                      <a:srgbClr val="003399"/>
                    </a:solidFill>
                  </a:rPr>
                  <a:t>acque basse a struttura creata</a:t>
                </a:r>
              </a:p>
            </p:txBody>
          </p:sp>
          <p:sp>
            <p:nvSpPr>
              <p:cNvPr id="22559" name="Rectangle 31">
                <a:extLst>
                  <a:ext uri="{FF2B5EF4-FFF2-40B4-BE49-F238E27FC236}">
                    <a16:creationId xmlns:a16="http://schemas.microsoft.com/office/drawing/2014/main" id="{93266A5C-2A5F-4F72-ABCB-107C4952F5E9}"/>
                  </a:ext>
                </a:extLst>
              </p:cNvPr>
              <p:cNvSpPr>
                <a:spLocks noChangeArrowheads="1"/>
              </p:cNvSpPr>
              <p:nvPr/>
            </p:nvSpPr>
            <p:spPr bwMode="auto">
              <a:xfrm>
                <a:off x="4484" y="1559"/>
                <a:ext cx="1344" cy="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400">
                    <a:solidFill>
                      <a:srgbClr val="003399"/>
                    </a:solidFill>
                  </a:rPr>
                  <a:t>Gorone</a:t>
                </a:r>
              </a:p>
              <a:p>
                <a:pPr>
                  <a:spcBef>
                    <a:spcPct val="50000"/>
                  </a:spcBef>
                </a:pPr>
                <a:r>
                  <a:rPr lang="it-IT" altLang="it-IT" sz="1400">
                    <a:solidFill>
                      <a:srgbClr val="003399"/>
                    </a:solidFill>
                  </a:rPr>
                  <a:t>Gore Angiolini e Chiti</a:t>
                </a:r>
              </a:p>
              <a:p>
                <a:pPr>
                  <a:spcBef>
                    <a:spcPct val="50000"/>
                  </a:spcBef>
                </a:pPr>
                <a:r>
                  <a:rPr lang="it-IT" altLang="it-IT" sz="1400">
                    <a:solidFill>
                      <a:srgbClr val="003399"/>
                    </a:solidFill>
                  </a:rPr>
                  <a:t>Gora Mattonata</a:t>
                </a:r>
              </a:p>
              <a:p>
                <a:pPr>
                  <a:spcBef>
                    <a:spcPct val="50000"/>
                  </a:spcBef>
                </a:pPr>
                <a:r>
                  <a:rPr lang="it-IT" altLang="it-IT" sz="1400">
                    <a:solidFill>
                      <a:srgbClr val="003399"/>
                    </a:solidFill>
                  </a:rPr>
                  <a:t>Gora di S. Giorgio</a:t>
                </a:r>
              </a:p>
              <a:p>
                <a:pPr>
                  <a:spcBef>
                    <a:spcPct val="50000"/>
                  </a:spcBef>
                </a:pPr>
                <a:r>
                  <a:rPr lang="it-IT" altLang="it-IT" sz="1400">
                    <a:solidFill>
                      <a:srgbClr val="003399"/>
                    </a:solidFill>
                  </a:rPr>
                  <a:t>Gora di S. Giusto</a:t>
                </a:r>
              </a:p>
              <a:p>
                <a:pPr>
                  <a:spcBef>
                    <a:spcPct val="50000"/>
                  </a:spcBef>
                </a:pPr>
                <a:r>
                  <a:rPr lang="it-IT" altLang="it-IT" sz="1400">
                    <a:solidFill>
                      <a:srgbClr val="003399"/>
                    </a:solidFill>
                  </a:rPr>
                  <a:t>Gora di Gello</a:t>
                </a:r>
              </a:p>
              <a:p>
                <a:pPr>
                  <a:spcBef>
                    <a:spcPct val="50000"/>
                  </a:spcBef>
                </a:pPr>
                <a:r>
                  <a:rPr lang="it-IT" altLang="it-IT" sz="1400">
                    <a:solidFill>
                      <a:srgbClr val="003399"/>
                    </a:solidFill>
                  </a:rPr>
                  <a:t>Gora di Mezzana</a:t>
                </a:r>
              </a:p>
              <a:p>
                <a:pPr>
                  <a:spcBef>
                    <a:spcPct val="50000"/>
                  </a:spcBef>
                </a:pPr>
                <a:r>
                  <a:rPr lang="it-IT" altLang="it-IT" sz="1400">
                    <a:solidFill>
                      <a:srgbClr val="003399"/>
                    </a:solidFill>
                  </a:rPr>
                  <a:t>Gora di Grignano</a:t>
                </a:r>
              </a:p>
              <a:p>
                <a:pPr>
                  <a:spcBef>
                    <a:spcPct val="50000"/>
                  </a:spcBef>
                </a:pPr>
                <a:r>
                  <a:rPr lang="it-IT" altLang="it-IT" sz="1400">
                    <a:solidFill>
                      <a:srgbClr val="003399"/>
                    </a:solidFill>
                  </a:rPr>
                  <a:t>Gora del Castagno</a:t>
                </a:r>
              </a:p>
            </p:txBody>
          </p:sp>
        </p:grpSp>
        <p:sp>
          <p:nvSpPr>
            <p:cNvPr id="22560" name="Text Box 32">
              <a:extLst>
                <a:ext uri="{FF2B5EF4-FFF2-40B4-BE49-F238E27FC236}">
                  <a16:creationId xmlns:a16="http://schemas.microsoft.com/office/drawing/2014/main" id="{18C79954-E518-491F-B15B-610EA2C2E82E}"/>
                </a:ext>
              </a:extLst>
            </p:cNvPr>
            <p:cNvSpPr txBox="1">
              <a:spLocks noChangeArrowheads="1"/>
            </p:cNvSpPr>
            <p:nvPr/>
          </p:nvSpPr>
          <p:spPr bwMode="auto">
            <a:xfrm>
              <a:off x="4484" y="3475"/>
              <a:ext cx="99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000"/>
                <a:t>(realizzato X-XIV sec.)</a:t>
              </a:r>
            </a:p>
          </p:txBody>
        </p:sp>
      </p:grpSp>
      <p:sp>
        <p:nvSpPr>
          <p:cNvPr id="22561" name="Text Box 33">
            <a:extLst>
              <a:ext uri="{FF2B5EF4-FFF2-40B4-BE49-F238E27FC236}">
                <a16:creationId xmlns:a16="http://schemas.microsoft.com/office/drawing/2014/main" id="{DE72480C-3D61-4162-8FB2-58C7CBD2228A}"/>
              </a:ext>
            </a:extLst>
          </p:cNvPr>
          <p:cNvSpPr txBox="1">
            <a:spLocks noChangeArrowheads="1"/>
          </p:cNvSpPr>
          <p:nvPr/>
        </p:nvSpPr>
        <p:spPr bwMode="auto">
          <a:xfrm>
            <a:off x="5808664" y="6497639"/>
            <a:ext cx="4211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000" b="1" i="1"/>
              <a:t>Assetto del territorio pratese all’inizio del XIX sec.</a:t>
            </a:r>
          </a:p>
        </p:txBody>
      </p:sp>
      <p:sp>
        <p:nvSpPr>
          <p:cNvPr id="22562" name="Text Box 34">
            <a:extLst>
              <a:ext uri="{FF2B5EF4-FFF2-40B4-BE49-F238E27FC236}">
                <a16:creationId xmlns:a16="http://schemas.microsoft.com/office/drawing/2014/main" id="{962A42BB-AC93-4B03-A64A-2E4FA5EDDB3A}"/>
              </a:ext>
            </a:extLst>
          </p:cNvPr>
          <p:cNvSpPr txBox="1">
            <a:spLocks noChangeArrowheads="1"/>
          </p:cNvSpPr>
          <p:nvPr/>
        </p:nvSpPr>
        <p:spPr bwMode="auto">
          <a:xfrm>
            <a:off x="3359150" y="549275"/>
            <a:ext cx="5329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200" b="1"/>
              <a:t>Creati in origine con lo scopo di bonificare la piana dalle paludi, assunsero nei secoli funzioni difensive, irrigue e produttive.</a:t>
            </a:r>
          </a:p>
        </p:txBody>
      </p:sp>
      <p:sp>
        <p:nvSpPr>
          <p:cNvPr id="35" name="CasellaDiTesto 34">
            <a:extLst>
              <a:ext uri="{FF2B5EF4-FFF2-40B4-BE49-F238E27FC236}">
                <a16:creationId xmlns:a16="http://schemas.microsoft.com/office/drawing/2014/main" id="{CF131042-98FF-4BDC-82B2-0BB36404A7F3}"/>
              </a:ext>
            </a:extLst>
          </p:cNvPr>
          <p:cNvSpPr txBox="1"/>
          <p:nvPr/>
        </p:nvSpPr>
        <p:spPr>
          <a:xfrm>
            <a:off x="231775" y="6465115"/>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22551"/>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8" fill="hold" nodeType="afterEffect">
                                  <p:stCondLst>
                                    <p:cond delay="0"/>
                                  </p:stCondLst>
                                  <p:childTnLst>
                                    <p:set>
                                      <p:cBhvr>
                                        <p:cTn id="9" dur="1" fill="hold">
                                          <p:stCondLst>
                                            <p:cond delay="0"/>
                                          </p:stCondLst>
                                        </p:cTn>
                                        <p:tgtEl>
                                          <p:spTgt spid="22532"/>
                                        </p:tgtEl>
                                        <p:attrNameLst>
                                          <p:attrName>style.visibility</p:attrName>
                                        </p:attrNameLst>
                                      </p:cBhvr>
                                      <p:to>
                                        <p:strVal val="visible"/>
                                      </p:to>
                                    </p:set>
                                    <p:animEffect transition="in" filter="wipe(left)">
                                      <p:cBhvr>
                                        <p:cTn id="10" dur="1000"/>
                                        <p:tgtEl>
                                          <p:spTgt spid="22532"/>
                                        </p:tgtEl>
                                      </p:cBhvr>
                                    </p:animEffect>
                                  </p:childTnLst>
                                </p:cTn>
                              </p:par>
                            </p:childTnLst>
                          </p:cTn>
                        </p:par>
                        <p:par>
                          <p:cTn id="11" fill="hold" nodeType="afterGroup">
                            <p:stCondLst>
                              <p:cond delay="1500"/>
                            </p:stCondLst>
                            <p:childTnLst>
                              <p:par>
                                <p:cTn id="12" presetID="1" presetClass="entr" presetSubtype="0" fill="hold" nodeType="afterEffect">
                                  <p:stCondLst>
                                    <p:cond delay="0"/>
                                  </p:stCondLst>
                                  <p:childTnLst>
                                    <p:set>
                                      <p:cBhvr>
                                        <p:cTn id="13" dur="1" fill="hold">
                                          <p:stCondLst>
                                            <p:cond delay="0"/>
                                          </p:stCondLst>
                                        </p:cTn>
                                        <p:tgtEl>
                                          <p:spTgt spid="22556"/>
                                        </p:tgtEl>
                                        <p:attrNameLst>
                                          <p:attrName>style.visibility</p:attrName>
                                        </p:attrNameLst>
                                      </p:cBhvr>
                                      <p:to>
                                        <p:strVal val="visible"/>
                                      </p:to>
                                    </p:set>
                                  </p:childTnLst>
                                </p:cTn>
                              </p:par>
                            </p:childTnLst>
                          </p:cTn>
                        </p:par>
                        <p:par>
                          <p:cTn id="14" fill="hold" nodeType="afterGroup">
                            <p:stCondLst>
                              <p:cond delay="1500"/>
                            </p:stCondLst>
                            <p:childTnLst>
                              <p:par>
                                <p:cTn id="15" presetID="22" presetClass="entr" presetSubtype="2" fill="hold" nodeType="afterEffect">
                                  <p:stCondLst>
                                    <p:cond delay="0"/>
                                  </p:stCondLst>
                                  <p:childTnLst>
                                    <p:set>
                                      <p:cBhvr>
                                        <p:cTn id="16" dur="1" fill="hold">
                                          <p:stCondLst>
                                            <p:cond delay="0"/>
                                          </p:stCondLst>
                                        </p:cTn>
                                        <p:tgtEl>
                                          <p:spTgt spid="22541"/>
                                        </p:tgtEl>
                                        <p:attrNameLst>
                                          <p:attrName>style.visibility</p:attrName>
                                        </p:attrNameLst>
                                      </p:cBhvr>
                                      <p:to>
                                        <p:strVal val="visible"/>
                                      </p:to>
                                    </p:set>
                                    <p:animEffect transition="in" filter="wipe(right)">
                                      <p:cBhvr>
                                        <p:cTn id="17" dur="1000"/>
                                        <p:tgtEl>
                                          <p:spTgt spid="22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a:extLst>
              <a:ext uri="{FF2B5EF4-FFF2-40B4-BE49-F238E27FC236}">
                <a16:creationId xmlns:a16="http://schemas.microsoft.com/office/drawing/2014/main" id="{B43B274A-CBEB-4FE9-B482-40014D833FA9}"/>
              </a:ext>
            </a:extLst>
          </p:cNvPr>
          <p:cNvGrpSpPr>
            <a:grpSpLocks/>
          </p:cNvGrpSpPr>
          <p:nvPr/>
        </p:nvGrpSpPr>
        <p:grpSpPr bwMode="auto">
          <a:xfrm>
            <a:off x="1524000" y="304800"/>
            <a:ext cx="9144000" cy="6324600"/>
            <a:chOff x="0" y="192"/>
            <a:chExt cx="5760" cy="3984"/>
          </a:xfrm>
        </p:grpSpPr>
        <p:grpSp>
          <p:nvGrpSpPr>
            <p:cNvPr id="23555" name="Group 3">
              <a:extLst>
                <a:ext uri="{FF2B5EF4-FFF2-40B4-BE49-F238E27FC236}">
                  <a16:creationId xmlns:a16="http://schemas.microsoft.com/office/drawing/2014/main" id="{8308140E-02B5-4D92-B9C6-40FFDBE5BF2E}"/>
                </a:ext>
              </a:extLst>
            </p:cNvPr>
            <p:cNvGrpSpPr>
              <a:grpSpLocks/>
            </p:cNvGrpSpPr>
            <p:nvPr/>
          </p:nvGrpSpPr>
          <p:grpSpPr bwMode="auto">
            <a:xfrm>
              <a:off x="478" y="1440"/>
              <a:ext cx="3218" cy="2710"/>
              <a:chOff x="478" y="1440"/>
              <a:chExt cx="3218" cy="2710"/>
            </a:xfrm>
          </p:grpSpPr>
          <p:sp>
            <p:nvSpPr>
              <p:cNvPr id="23556" name="Freeform 4">
                <a:extLst>
                  <a:ext uri="{FF2B5EF4-FFF2-40B4-BE49-F238E27FC236}">
                    <a16:creationId xmlns:a16="http://schemas.microsoft.com/office/drawing/2014/main" id="{D1E708A4-1ED3-4A04-AB95-892F08385EE9}"/>
                  </a:ext>
                </a:extLst>
              </p:cNvPr>
              <p:cNvSpPr>
                <a:spLocks/>
              </p:cNvSpPr>
              <p:nvPr/>
            </p:nvSpPr>
            <p:spPr bwMode="auto">
              <a:xfrm>
                <a:off x="478" y="1440"/>
                <a:ext cx="2" cy="2710"/>
              </a:xfrm>
              <a:custGeom>
                <a:avLst/>
                <a:gdLst>
                  <a:gd name="T0" fmla="*/ 2 w 2"/>
                  <a:gd name="T1" fmla="*/ 0 h 2710"/>
                  <a:gd name="T2" fmla="*/ 0 w 2"/>
                  <a:gd name="T3" fmla="*/ 2710 h 2710"/>
                </a:gdLst>
                <a:ahLst/>
                <a:cxnLst>
                  <a:cxn ang="0">
                    <a:pos x="T0" y="T1"/>
                  </a:cxn>
                  <a:cxn ang="0">
                    <a:pos x="T2" y="T3"/>
                  </a:cxn>
                </a:cxnLst>
                <a:rect l="0" t="0" r="r" b="b"/>
                <a:pathLst>
                  <a:path w="2" h="2710">
                    <a:moveTo>
                      <a:pt x="2" y="0"/>
                    </a:moveTo>
                    <a:lnTo>
                      <a:pt x="0" y="2710"/>
                    </a:lnTo>
                  </a:path>
                </a:pathLst>
              </a:custGeom>
              <a:noFill/>
              <a:ln w="38100" cmpd="dbl">
                <a:solidFill>
                  <a:srgbClr val="0033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57" name="AutoShape 5">
                <a:extLst>
                  <a:ext uri="{FF2B5EF4-FFF2-40B4-BE49-F238E27FC236}">
                    <a16:creationId xmlns:a16="http://schemas.microsoft.com/office/drawing/2014/main" id="{ADF1C99E-67C5-4F1C-97C5-F7588CD2FA36}"/>
                  </a:ext>
                </a:extLst>
              </p:cNvPr>
              <p:cNvSpPr>
                <a:spLocks noChangeArrowheads="1"/>
              </p:cNvSpPr>
              <p:nvPr/>
            </p:nvSpPr>
            <p:spPr bwMode="auto">
              <a:xfrm>
                <a:off x="1632" y="2832"/>
                <a:ext cx="2064" cy="384"/>
              </a:xfrm>
              <a:prstGeom prst="hexagon">
                <a:avLst>
                  <a:gd name="adj" fmla="val 134375"/>
                  <a:gd name="vf" fmla="val 115470"/>
                </a:avLst>
              </a:prstGeom>
              <a:gradFill rotWithShape="0">
                <a:gsLst>
                  <a:gs pos="0">
                    <a:srgbClr val="FFEFD1"/>
                  </a:gs>
                  <a:gs pos="64999">
                    <a:srgbClr val="F0EBD5"/>
                  </a:gs>
                  <a:gs pos="100000">
                    <a:srgbClr val="D1C39F"/>
                  </a:gs>
                </a:gsLst>
                <a:path path="shape">
                  <a:fillToRect l="50000" t="50000" r="50000" b="50000"/>
                </a:path>
              </a:gradFill>
              <a:ln w="38100">
                <a:miter lim="800000"/>
                <a:headEnd/>
                <a:tailEnd/>
              </a:ln>
              <a:effectLst/>
              <a:scene3d>
                <a:camera prst="legacyPerspectiveBottom"/>
                <a:lightRig rig="legacyFlat3" dir="b"/>
              </a:scene3d>
              <a:sp3d extrusionH="430200" prstMaterial="legacyMatte">
                <a:bevelT w="13500" h="13500" prst="angle"/>
                <a:bevelB w="13500" h="13500" prst="angle"/>
                <a:extrusionClr>
                  <a:srgbClr val="FFEFD1"/>
                </a:extrusionClr>
                <a:contourClr>
                  <a:srgbClr val="FFEFD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t-IT"/>
              </a:p>
            </p:txBody>
          </p:sp>
          <p:sp>
            <p:nvSpPr>
              <p:cNvPr id="23558" name="Text Box 6">
                <a:extLst>
                  <a:ext uri="{FF2B5EF4-FFF2-40B4-BE49-F238E27FC236}">
                    <a16:creationId xmlns:a16="http://schemas.microsoft.com/office/drawing/2014/main" id="{D9B92E3B-7E63-4FB8-AF72-386ADA20BA5D}"/>
                  </a:ext>
                </a:extLst>
              </p:cNvPr>
              <p:cNvSpPr txBox="1">
                <a:spLocks noChangeArrowheads="1"/>
              </p:cNvSpPr>
              <p:nvPr/>
            </p:nvSpPr>
            <p:spPr bwMode="auto">
              <a:xfrm>
                <a:off x="528" y="2640"/>
                <a:ext cx="100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200" b="1" i="1"/>
                  <a:t>Fosso Filimortola</a:t>
                </a:r>
              </a:p>
            </p:txBody>
          </p:sp>
          <p:sp>
            <p:nvSpPr>
              <p:cNvPr id="23559" name="Text Box 7">
                <a:extLst>
                  <a:ext uri="{FF2B5EF4-FFF2-40B4-BE49-F238E27FC236}">
                    <a16:creationId xmlns:a16="http://schemas.microsoft.com/office/drawing/2014/main" id="{AA990F1B-04C7-470B-8450-556881D27969}"/>
                  </a:ext>
                </a:extLst>
              </p:cNvPr>
              <p:cNvSpPr txBox="1">
                <a:spLocks noChangeArrowheads="1"/>
              </p:cNvSpPr>
              <p:nvPr/>
            </p:nvSpPr>
            <p:spPr bwMode="auto">
              <a:xfrm>
                <a:off x="2352" y="2928"/>
                <a:ext cx="624" cy="192"/>
              </a:xfrm>
              <a:prstGeom prst="rect">
                <a:avLst/>
              </a:prstGeom>
              <a:noFill/>
              <a:ln>
                <a:noFill/>
              </a:ln>
              <a:effectLst/>
              <a:extLst>
                <a:ext uri="{909E8E84-426E-40DD-AFC4-6F175D3DCCD1}">
                  <a14:hiddenFill xmlns:a14="http://schemas.microsoft.com/office/drawing/2010/main">
                    <a:pattFill prst="ltVert">
                      <a:fgClr>
                        <a:srgbClr val="FF6600"/>
                      </a:fgClr>
                      <a:bgClr>
                        <a:srgbClr val="FFFFFF"/>
                      </a:bgClr>
                    </a:patt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400" b="1">
                    <a:latin typeface="Goudy Old Style" panose="02020502050305020303" pitchFamily="18" charset="0"/>
                  </a:rPr>
                  <a:t>PRATO</a:t>
                </a:r>
              </a:p>
            </p:txBody>
          </p:sp>
        </p:grpSp>
        <p:sp>
          <p:nvSpPr>
            <p:cNvPr id="23560" name="Text Box 8">
              <a:extLst>
                <a:ext uri="{FF2B5EF4-FFF2-40B4-BE49-F238E27FC236}">
                  <a16:creationId xmlns:a16="http://schemas.microsoft.com/office/drawing/2014/main" id="{B6AB4402-9738-41E3-B04C-C970B65D328A}"/>
                </a:ext>
              </a:extLst>
            </p:cNvPr>
            <p:cNvSpPr txBox="1">
              <a:spLocks noChangeArrowheads="1"/>
            </p:cNvSpPr>
            <p:nvPr/>
          </p:nvSpPr>
          <p:spPr bwMode="auto">
            <a:xfrm>
              <a:off x="240" y="192"/>
              <a:ext cx="148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200" b="1" i="1"/>
                <a:t>Fiume Bisenzio</a:t>
              </a:r>
            </a:p>
          </p:txBody>
        </p:sp>
        <p:sp>
          <p:nvSpPr>
            <p:cNvPr id="23561" name="Text Box 9">
              <a:extLst>
                <a:ext uri="{FF2B5EF4-FFF2-40B4-BE49-F238E27FC236}">
                  <a16:creationId xmlns:a16="http://schemas.microsoft.com/office/drawing/2014/main" id="{C908D8C2-3AF9-4904-9D22-19E463EBF1CD}"/>
                </a:ext>
              </a:extLst>
            </p:cNvPr>
            <p:cNvSpPr txBox="1">
              <a:spLocks noChangeArrowheads="1"/>
            </p:cNvSpPr>
            <p:nvPr/>
          </p:nvSpPr>
          <p:spPr bwMode="auto">
            <a:xfrm>
              <a:off x="288" y="3936"/>
              <a:ext cx="1488"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200" b="1" i="1"/>
                <a:t>Fiume Ombrone</a:t>
              </a:r>
            </a:p>
          </p:txBody>
        </p:sp>
        <p:sp>
          <p:nvSpPr>
            <p:cNvPr id="23562" name="Line 10">
              <a:extLst>
                <a:ext uri="{FF2B5EF4-FFF2-40B4-BE49-F238E27FC236}">
                  <a16:creationId xmlns:a16="http://schemas.microsoft.com/office/drawing/2014/main" id="{636B94BF-5187-4D94-AC83-2A8F546D1E4C}"/>
                </a:ext>
              </a:extLst>
            </p:cNvPr>
            <p:cNvSpPr>
              <a:spLocks noChangeShapeType="1"/>
            </p:cNvSpPr>
            <p:nvPr/>
          </p:nvSpPr>
          <p:spPr bwMode="auto">
            <a:xfrm>
              <a:off x="0" y="192"/>
              <a:ext cx="5760" cy="0"/>
            </a:xfrm>
            <a:prstGeom prst="line">
              <a:avLst/>
            </a:prstGeom>
            <a:noFill/>
            <a:ln w="127000" cmpd="dbl">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3563" name="Line 11">
              <a:extLst>
                <a:ext uri="{FF2B5EF4-FFF2-40B4-BE49-F238E27FC236}">
                  <a16:creationId xmlns:a16="http://schemas.microsoft.com/office/drawing/2014/main" id="{B324C213-404A-45A0-9D51-435D7D28D072}"/>
                </a:ext>
              </a:extLst>
            </p:cNvPr>
            <p:cNvSpPr>
              <a:spLocks noChangeShapeType="1"/>
            </p:cNvSpPr>
            <p:nvPr/>
          </p:nvSpPr>
          <p:spPr bwMode="auto">
            <a:xfrm>
              <a:off x="0" y="4176"/>
              <a:ext cx="5760" cy="0"/>
            </a:xfrm>
            <a:prstGeom prst="line">
              <a:avLst/>
            </a:prstGeom>
            <a:noFill/>
            <a:ln w="127000" cmpd="dbl">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23564" name="Group 12">
            <a:extLst>
              <a:ext uri="{FF2B5EF4-FFF2-40B4-BE49-F238E27FC236}">
                <a16:creationId xmlns:a16="http://schemas.microsoft.com/office/drawing/2014/main" id="{7FC243CD-6E09-4BB9-811B-DBFEC2C2F629}"/>
              </a:ext>
            </a:extLst>
          </p:cNvPr>
          <p:cNvGrpSpPr>
            <a:grpSpLocks/>
          </p:cNvGrpSpPr>
          <p:nvPr/>
        </p:nvGrpSpPr>
        <p:grpSpPr bwMode="auto">
          <a:xfrm>
            <a:off x="2300288" y="152400"/>
            <a:ext cx="8367712" cy="6451600"/>
            <a:chOff x="489" y="96"/>
            <a:chExt cx="5271" cy="4064"/>
          </a:xfrm>
        </p:grpSpPr>
        <p:grpSp>
          <p:nvGrpSpPr>
            <p:cNvPr id="23565" name="Group 13">
              <a:extLst>
                <a:ext uri="{FF2B5EF4-FFF2-40B4-BE49-F238E27FC236}">
                  <a16:creationId xmlns:a16="http://schemas.microsoft.com/office/drawing/2014/main" id="{599D934D-4B06-490C-8ACF-72729B96F8C4}"/>
                </a:ext>
              </a:extLst>
            </p:cNvPr>
            <p:cNvGrpSpPr>
              <a:grpSpLocks/>
            </p:cNvGrpSpPr>
            <p:nvPr/>
          </p:nvGrpSpPr>
          <p:grpSpPr bwMode="auto">
            <a:xfrm>
              <a:off x="3984" y="2928"/>
              <a:ext cx="1776" cy="330"/>
              <a:chOff x="3984" y="2928"/>
              <a:chExt cx="1776" cy="330"/>
            </a:xfrm>
          </p:grpSpPr>
          <p:sp>
            <p:nvSpPr>
              <p:cNvPr id="23566" name="Rectangle 14">
                <a:extLst>
                  <a:ext uri="{FF2B5EF4-FFF2-40B4-BE49-F238E27FC236}">
                    <a16:creationId xmlns:a16="http://schemas.microsoft.com/office/drawing/2014/main" id="{752E9757-2A92-4927-A712-6D79405DCFE3}"/>
                  </a:ext>
                </a:extLst>
              </p:cNvPr>
              <p:cNvSpPr>
                <a:spLocks noChangeArrowheads="1"/>
              </p:cNvSpPr>
              <p:nvPr/>
            </p:nvSpPr>
            <p:spPr bwMode="auto">
              <a:xfrm>
                <a:off x="3984" y="2976"/>
                <a:ext cx="480" cy="144"/>
              </a:xfrm>
              <a:prstGeom prst="rect">
                <a:avLst/>
              </a:prstGeom>
              <a:pattFill prst="narHorz">
                <a:fgClr>
                  <a:srgbClr val="FF6600"/>
                </a:fgClr>
                <a:bgClr>
                  <a:srgbClr val="FFFFFF"/>
                </a:bgClr>
              </a:pattFill>
              <a:ln w="9525">
                <a:miter lim="800000"/>
                <a:headEnd/>
                <a:tailEnd/>
              </a:ln>
              <a:effectLst/>
              <a:scene3d>
                <a:camera prst="legacyPerspectiveBottomRight"/>
                <a:lightRig rig="legacyFlat3" dir="b"/>
              </a:scene3d>
              <a:sp3d extrusionH="1508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endParaRPr lang="it-IT" altLang="it-IT" sz="2400">
                  <a:latin typeface="Times New Roman" panose="02020603050405020304" pitchFamily="18" charset="0"/>
                </a:endParaRPr>
              </a:p>
            </p:txBody>
          </p:sp>
          <p:sp>
            <p:nvSpPr>
              <p:cNvPr id="23567" name="Text Box 15">
                <a:extLst>
                  <a:ext uri="{FF2B5EF4-FFF2-40B4-BE49-F238E27FC236}">
                    <a16:creationId xmlns:a16="http://schemas.microsoft.com/office/drawing/2014/main" id="{DDDE7A09-3D59-41B6-AF08-55BDA8A670D2}"/>
                  </a:ext>
                </a:extLst>
              </p:cNvPr>
              <p:cNvSpPr txBox="1">
                <a:spLocks noChangeArrowheads="1"/>
              </p:cNvSpPr>
              <p:nvPr/>
            </p:nvSpPr>
            <p:spPr bwMode="auto">
              <a:xfrm>
                <a:off x="4512" y="2928"/>
                <a:ext cx="1248" cy="330"/>
              </a:xfrm>
              <a:prstGeom prst="rect">
                <a:avLst/>
              </a:prstGeom>
              <a:noFill/>
              <a:ln>
                <a:noFill/>
              </a:ln>
              <a:effectLst/>
              <a:extLst>
                <a:ext uri="{909E8E84-426E-40DD-AFC4-6F175D3DCCD1}">
                  <a14:hiddenFill xmlns:a14="http://schemas.microsoft.com/office/drawing/2010/main">
                    <a:pattFill prst="ltVert">
                      <a:fgClr>
                        <a:srgbClr val="FF6600"/>
                      </a:fgClr>
                      <a:bgClr>
                        <a:srgbClr val="FFFFFF"/>
                      </a:bgClr>
                    </a:patt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400" b="1"/>
                  <a:t>Partitore di Porta Fiorentina</a:t>
                </a:r>
              </a:p>
            </p:txBody>
          </p:sp>
        </p:grpSp>
        <p:grpSp>
          <p:nvGrpSpPr>
            <p:cNvPr id="23568" name="Group 16">
              <a:extLst>
                <a:ext uri="{FF2B5EF4-FFF2-40B4-BE49-F238E27FC236}">
                  <a16:creationId xmlns:a16="http://schemas.microsoft.com/office/drawing/2014/main" id="{BCBDF0EE-C61A-44A1-A4F4-CCC9D70025B0}"/>
                </a:ext>
              </a:extLst>
            </p:cNvPr>
            <p:cNvGrpSpPr>
              <a:grpSpLocks/>
            </p:cNvGrpSpPr>
            <p:nvPr/>
          </p:nvGrpSpPr>
          <p:grpSpPr bwMode="auto">
            <a:xfrm>
              <a:off x="489" y="96"/>
              <a:ext cx="4935" cy="4064"/>
              <a:chOff x="489" y="96"/>
              <a:chExt cx="4935" cy="4064"/>
            </a:xfrm>
          </p:grpSpPr>
          <p:grpSp>
            <p:nvGrpSpPr>
              <p:cNvPr id="23569" name="Group 17">
                <a:extLst>
                  <a:ext uri="{FF2B5EF4-FFF2-40B4-BE49-F238E27FC236}">
                    <a16:creationId xmlns:a16="http://schemas.microsoft.com/office/drawing/2014/main" id="{E7BA945A-2F41-4FD5-8C39-B2B8CDA3BABE}"/>
                  </a:ext>
                </a:extLst>
              </p:cNvPr>
              <p:cNvGrpSpPr>
                <a:grpSpLocks/>
              </p:cNvGrpSpPr>
              <p:nvPr/>
            </p:nvGrpSpPr>
            <p:grpSpPr bwMode="auto">
              <a:xfrm>
                <a:off x="2976" y="1488"/>
                <a:ext cx="288" cy="672"/>
                <a:chOff x="2976" y="1488"/>
                <a:chExt cx="288" cy="672"/>
              </a:xfrm>
            </p:grpSpPr>
            <p:grpSp>
              <p:nvGrpSpPr>
                <p:cNvPr id="23570" name="Group 18">
                  <a:extLst>
                    <a:ext uri="{FF2B5EF4-FFF2-40B4-BE49-F238E27FC236}">
                      <a16:creationId xmlns:a16="http://schemas.microsoft.com/office/drawing/2014/main" id="{992EB8FF-5C7E-4242-8A0B-FDF6C47DF324}"/>
                    </a:ext>
                  </a:extLst>
                </p:cNvPr>
                <p:cNvGrpSpPr>
                  <a:grpSpLocks/>
                </p:cNvGrpSpPr>
                <p:nvPr/>
              </p:nvGrpSpPr>
              <p:grpSpPr bwMode="auto">
                <a:xfrm>
                  <a:off x="2976" y="1488"/>
                  <a:ext cx="288" cy="240"/>
                  <a:chOff x="2976" y="1584"/>
                  <a:chExt cx="288" cy="240"/>
                </a:xfrm>
              </p:grpSpPr>
              <p:sp>
                <p:nvSpPr>
                  <p:cNvPr id="23571" name="Freeform 19">
                    <a:extLst>
                      <a:ext uri="{FF2B5EF4-FFF2-40B4-BE49-F238E27FC236}">
                        <a16:creationId xmlns:a16="http://schemas.microsoft.com/office/drawing/2014/main" id="{F38F4A25-2C90-4447-A293-943FB5A4A5A4}"/>
                      </a:ext>
                    </a:extLst>
                  </p:cNvPr>
                  <p:cNvSpPr>
                    <a:spLocks/>
                  </p:cNvSpPr>
                  <p:nvPr/>
                </p:nvSpPr>
                <p:spPr bwMode="auto">
                  <a:xfrm>
                    <a:off x="2976" y="1584"/>
                    <a:ext cx="144" cy="240"/>
                  </a:xfrm>
                  <a:custGeom>
                    <a:avLst/>
                    <a:gdLst>
                      <a:gd name="T0" fmla="*/ 0 w 240"/>
                      <a:gd name="T1" fmla="*/ 0 h 432"/>
                      <a:gd name="T2" fmla="*/ 96 w 240"/>
                      <a:gd name="T3" fmla="*/ 288 h 432"/>
                      <a:gd name="T4" fmla="*/ 240 w 240"/>
                      <a:gd name="T5" fmla="*/ 432 h 432"/>
                    </a:gdLst>
                    <a:ahLst/>
                    <a:cxnLst>
                      <a:cxn ang="0">
                        <a:pos x="T0" y="T1"/>
                      </a:cxn>
                      <a:cxn ang="0">
                        <a:pos x="T2" y="T3"/>
                      </a:cxn>
                      <a:cxn ang="0">
                        <a:pos x="T4" y="T5"/>
                      </a:cxn>
                    </a:cxnLst>
                    <a:rect l="0" t="0" r="r" b="b"/>
                    <a:pathLst>
                      <a:path w="240" h="432">
                        <a:moveTo>
                          <a:pt x="0" y="0"/>
                        </a:moveTo>
                        <a:cubicBezTo>
                          <a:pt x="28" y="108"/>
                          <a:pt x="56" y="216"/>
                          <a:pt x="96" y="288"/>
                        </a:cubicBezTo>
                        <a:cubicBezTo>
                          <a:pt x="136" y="360"/>
                          <a:pt x="200" y="400"/>
                          <a:pt x="240" y="432"/>
                        </a:cubicBezTo>
                      </a:path>
                    </a:pathLst>
                  </a:custGeom>
                  <a:noFill/>
                  <a:ln w="28575" cap="flat" cmpd="sng">
                    <a:solidFill>
                      <a:srgbClr val="00CC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72" name="Freeform 20">
                    <a:extLst>
                      <a:ext uri="{FF2B5EF4-FFF2-40B4-BE49-F238E27FC236}">
                        <a16:creationId xmlns:a16="http://schemas.microsoft.com/office/drawing/2014/main" id="{C6983C5E-9642-487B-A7EE-9F7CB068A0A0}"/>
                      </a:ext>
                    </a:extLst>
                  </p:cNvPr>
                  <p:cNvSpPr>
                    <a:spLocks/>
                  </p:cNvSpPr>
                  <p:nvPr/>
                </p:nvSpPr>
                <p:spPr bwMode="auto">
                  <a:xfrm flipH="1">
                    <a:off x="3120" y="1584"/>
                    <a:ext cx="144" cy="240"/>
                  </a:xfrm>
                  <a:custGeom>
                    <a:avLst/>
                    <a:gdLst>
                      <a:gd name="T0" fmla="*/ 0 w 240"/>
                      <a:gd name="T1" fmla="*/ 0 h 432"/>
                      <a:gd name="T2" fmla="*/ 96 w 240"/>
                      <a:gd name="T3" fmla="*/ 288 h 432"/>
                      <a:gd name="T4" fmla="*/ 240 w 240"/>
                      <a:gd name="T5" fmla="*/ 432 h 432"/>
                    </a:gdLst>
                    <a:ahLst/>
                    <a:cxnLst>
                      <a:cxn ang="0">
                        <a:pos x="T0" y="T1"/>
                      </a:cxn>
                      <a:cxn ang="0">
                        <a:pos x="T2" y="T3"/>
                      </a:cxn>
                      <a:cxn ang="0">
                        <a:pos x="T4" y="T5"/>
                      </a:cxn>
                    </a:cxnLst>
                    <a:rect l="0" t="0" r="r" b="b"/>
                    <a:pathLst>
                      <a:path w="240" h="432">
                        <a:moveTo>
                          <a:pt x="0" y="0"/>
                        </a:moveTo>
                        <a:cubicBezTo>
                          <a:pt x="28" y="108"/>
                          <a:pt x="56" y="216"/>
                          <a:pt x="96" y="288"/>
                        </a:cubicBezTo>
                        <a:cubicBezTo>
                          <a:pt x="136" y="360"/>
                          <a:pt x="200" y="400"/>
                          <a:pt x="240" y="432"/>
                        </a:cubicBezTo>
                      </a:path>
                    </a:pathLst>
                  </a:custGeom>
                  <a:noFill/>
                  <a:ln w="28575" cap="flat" cmpd="sng">
                    <a:solidFill>
                      <a:srgbClr val="00CC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3573" name="Line 21">
                  <a:extLst>
                    <a:ext uri="{FF2B5EF4-FFF2-40B4-BE49-F238E27FC236}">
                      <a16:creationId xmlns:a16="http://schemas.microsoft.com/office/drawing/2014/main" id="{9D82776A-F921-4F63-8BD9-5F11CD4DACE8}"/>
                    </a:ext>
                  </a:extLst>
                </p:cNvPr>
                <p:cNvSpPr>
                  <a:spLocks noChangeShapeType="1"/>
                </p:cNvSpPr>
                <p:nvPr/>
              </p:nvSpPr>
              <p:spPr bwMode="auto">
                <a:xfrm>
                  <a:off x="3120" y="1728"/>
                  <a:ext cx="0" cy="432"/>
                </a:xfrm>
                <a:prstGeom prst="line">
                  <a:avLst/>
                </a:prstGeom>
                <a:noFill/>
                <a:ln w="28575">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3574" name="Freeform 22">
                <a:extLst>
                  <a:ext uri="{FF2B5EF4-FFF2-40B4-BE49-F238E27FC236}">
                    <a16:creationId xmlns:a16="http://schemas.microsoft.com/office/drawing/2014/main" id="{1E6B7215-3ADF-4904-BCFC-F8EB51447A86}"/>
                  </a:ext>
                </a:extLst>
              </p:cNvPr>
              <p:cNvSpPr>
                <a:spLocks/>
              </p:cNvSpPr>
              <p:nvPr/>
            </p:nvSpPr>
            <p:spPr bwMode="auto">
              <a:xfrm>
                <a:off x="2304" y="2160"/>
                <a:ext cx="1" cy="1488"/>
              </a:xfrm>
              <a:custGeom>
                <a:avLst/>
                <a:gdLst>
                  <a:gd name="T0" fmla="*/ 1 w 1"/>
                  <a:gd name="T1" fmla="*/ 0 h 1488"/>
                  <a:gd name="T2" fmla="*/ 0 w 1"/>
                  <a:gd name="T3" fmla="*/ 1488 h 1488"/>
                  <a:gd name="T4" fmla="*/ 1 w 1"/>
                  <a:gd name="T5" fmla="*/ 0 h 1488"/>
                </a:gdLst>
                <a:ahLst/>
                <a:cxnLst>
                  <a:cxn ang="0">
                    <a:pos x="T0" y="T1"/>
                  </a:cxn>
                  <a:cxn ang="0">
                    <a:pos x="T2" y="T3"/>
                  </a:cxn>
                  <a:cxn ang="0">
                    <a:pos x="T4" y="T5"/>
                  </a:cxn>
                </a:cxnLst>
                <a:rect l="0" t="0" r="r" b="b"/>
                <a:pathLst>
                  <a:path w="1" h="1488">
                    <a:moveTo>
                      <a:pt x="1" y="0"/>
                    </a:moveTo>
                    <a:cubicBezTo>
                      <a:pt x="1" y="248"/>
                      <a:pt x="0" y="1178"/>
                      <a:pt x="0" y="1488"/>
                    </a:cubicBezTo>
                    <a:cubicBezTo>
                      <a:pt x="0" y="1488"/>
                      <a:pt x="1" y="0"/>
                      <a:pt x="1" y="0"/>
                    </a:cubicBezTo>
                    <a:close/>
                  </a:path>
                </a:pathLst>
              </a:custGeom>
              <a:noFill/>
              <a:ln w="28575">
                <a:solidFill>
                  <a:srgbClr val="00CC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3575" name="Group 23">
                <a:extLst>
                  <a:ext uri="{FF2B5EF4-FFF2-40B4-BE49-F238E27FC236}">
                    <a16:creationId xmlns:a16="http://schemas.microsoft.com/office/drawing/2014/main" id="{921AF798-DD04-43D5-8329-505444CB726D}"/>
                  </a:ext>
                </a:extLst>
              </p:cNvPr>
              <p:cNvGrpSpPr>
                <a:grpSpLocks/>
              </p:cNvGrpSpPr>
              <p:nvPr/>
            </p:nvGrpSpPr>
            <p:grpSpPr bwMode="auto">
              <a:xfrm>
                <a:off x="1872" y="1008"/>
                <a:ext cx="3168" cy="192"/>
                <a:chOff x="1872" y="1008"/>
                <a:chExt cx="3168" cy="192"/>
              </a:xfrm>
            </p:grpSpPr>
            <p:sp>
              <p:nvSpPr>
                <p:cNvPr id="23576" name="Rectangle 24">
                  <a:extLst>
                    <a:ext uri="{FF2B5EF4-FFF2-40B4-BE49-F238E27FC236}">
                      <a16:creationId xmlns:a16="http://schemas.microsoft.com/office/drawing/2014/main" id="{D9AF61DF-385D-4FC7-AB28-48C3A21B189E}"/>
                    </a:ext>
                  </a:extLst>
                </p:cNvPr>
                <p:cNvSpPr>
                  <a:spLocks noChangeArrowheads="1"/>
                </p:cNvSpPr>
                <p:nvPr/>
              </p:nvSpPr>
              <p:spPr bwMode="auto">
                <a:xfrm>
                  <a:off x="1872" y="1056"/>
                  <a:ext cx="1536" cy="144"/>
                </a:xfrm>
                <a:prstGeom prst="rect">
                  <a:avLst/>
                </a:prstGeom>
                <a:pattFill prst="narHorz">
                  <a:fgClr>
                    <a:srgbClr val="FF6600"/>
                  </a:fgClr>
                  <a:bgClr>
                    <a:srgbClr val="FFFFFF"/>
                  </a:bgClr>
                </a:pattFill>
                <a:ln w="9525">
                  <a:miter lim="800000"/>
                  <a:headEnd/>
                  <a:tailEnd/>
                </a:ln>
                <a:effectLst/>
                <a:scene3d>
                  <a:camera prst="legacyPerspectiveBottomRight"/>
                  <a:lightRig rig="legacyFlat3" dir="t"/>
                </a:scene3d>
                <a:sp3d extrusionH="1254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endParaRPr lang="it-IT" altLang="it-IT" sz="2400">
                    <a:latin typeface="Times New Roman" panose="02020603050405020304" pitchFamily="18" charset="0"/>
                  </a:endParaRPr>
                </a:p>
              </p:txBody>
            </p:sp>
            <p:sp>
              <p:nvSpPr>
                <p:cNvPr id="23577" name="Text Box 25">
                  <a:extLst>
                    <a:ext uri="{FF2B5EF4-FFF2-40B4-BE49-F238E27FC236}">
                      <a16:creationId xmlns:a16="http://schemas.microsoft.com/office/drawing/2014/main" id="{10DA23C8-52AC-453F-833B-9E31984D8E74}"/>
                    </a:ext>
                  </a:extLst>
                </p:cNvPr>
                <p:cNvSpPr txBox="1">
                  <a:spLocks noChangeArrowheads="1"/>
                </p:cNvSpPr>
                <p:nvPr/>
              </p:nvSpPr>
              <p:spPr bwMode="auto">
                <a:xfrm>
                  <a:off x="3408" y="1008"/>
                  <a:ext cx="1632" cy="192"/>
                </a:xfrm>
                <a:prstGeom prst="rect">
                  <a:avLst/>
                </a:prstGeom>
                <a:noFill/>
                <a:ln>
                  <a:noFill/>
                </a:ln>
                <a:effectLst/>
                <a:extLst>
                  <a:ext uri="{909E8E84-426E-40DD-AFC4-6F175D3DCCD1}">
                    <a14:hiddenFill xmlns:a14="http://schemas.microsoft.com/office/drawing/2010/main">
                      <a:pattFill prst="ltVert">
                        <a:fgClr>
                          <a:srgbClr val="FF6600"/>
                        </a:fgClr>
                        <a:bgClr>
                          <a:srgbClr val="FFFFFF"/>
                        </a:bgClr>
                      </a:patt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400" b="1"/>
                    <a:t>Partitore della Crocchia</a:t>
                  </a:r>
                </a:p>
              </p:txBody>
            </p:sp>
          </p:grpSp>
          <p:grpSp>
            <p:nvGrpSpPr>
              <p:cNvPr id="23578" name="Group 26">
                <a:extLst>
                  <a:ext uri="{FF2B5EF4-FFF2-40B4-BE49-F238E27FC236}">
                    <a16:creationId xmlns:a16="http://schemas.microsoft.com/office/drawing/2014/main" id="{31B25776-01BA-48CC-895B-F1BE75B0EC75}"/>
                  </a:ext>
                </a:extLst>
              </p:cNvPr>
              <p:cNvGrpSpPr>
                <a:grpSpLocks/>
              </p:cNvGrpSpPr>
              <p:nvPr/>
            </p:nvGrpSpPr>
            <p:grpSpPr bwMode="auto">
              <a:xfrm>
                <a:off x="2880" y="2112"/>
                <a:ext cx="2448" cy="192"/>
                <a:chOff x="2880" y="2112"/>
                <a:chExt cx="2448" cy="192"/>
              </a:xfrm>
            </p:grpSpPr>
            <p:sp>
              <p:nvSpPr>
                <p:cNvPr id="23579" name="Rectangle 27">
                  <a:extLst>
                    <a:ext uri="{FF2B5EF4-FFF2-40B4-BE49-F238E27FC236}">
                      <a16:creationId xmlns:a16="http://schemas.microsoft.com/office/drawing/2014/main" id="{0765DB65-8F2F-4CF8-99CF-DCAB34D2B64A}"/>
                    </a:ext>
                  </a:extLst>
                </p:cNvPr>
                <p:cNvSpPr>
                  <a:spLocks noChangeArrowheads="1"/>
                </p:cNvSpPr>
                <p:nvPr/>
              </p:nvSpPr>
              <p:spPr bwMode="auto">
                <a:xfrm>
                  <a:off x="2880" y="2160"/>
                  <a:ext cx="480" cy="144"/>
                </a:xfrm>
                <a:prstGeom prst="rect">
                  <a:avLst/>
                </a:prstGeom>
                <a:pattFill prst="narHorz">
                  <a:fgClr>
                    <a:srgbClr val="FF6600"/>
                  </a:fgClr>
                  <a:bgClr>
                    <a:srgbClr val="FFFFFF"/>
                  </a:bgClr>
                </a:pattFill>
                <a:ln w="9525">
                  <a:miter lim="800000"/>
                  <a:headEnd/>
                  <a:tailEnd/>
                </a:ln>
                <a:effectLst/>
                <a:scene3d>
                  <a:camera prst="legacyPerspectiveBottomRight"/>
                  <a:lightRig rig="legacyFlat3" dir="b"/>
                </a:scene3d>
                <a:sp3d extrusionH="1508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endParaRPr lang="it-IT" altLang="it-IT" sz="2400">
                    <a:latin typeface="Times New Roman" panose="02020603050405020304" pitchFamily="18" charset="0"/>
                  </a:endParaRPr>
                </a:p>
              </p:txBody>
            </p:sp>
            <p:sp>
              <p:nvSpPr>
                <p:cNvPr id="23580" name="Text Box 28">
                  <a:extLst>
                    <a:ext uri="{FF2B5EF4-FFF2-40B4-BE49-F238E27FC236}">
                      <a16:creationId xmlns:a16="http://schemas.microsoft.com/office/drawing/2014/main" id="{6C581CF5-170B-4422-9877-38EC2DB516CF}"/>
                    </a:ext>
                  </a:extLst>
                </p:cNvPr>
                <p:cNvSpPr txBox="1">
                  <a:spLocks noChangeArrowheads="1"/>
                </p:cNvSpPr>
                <p:nvPr/>
              </p:nvSpPr>
              <p:spPr bwMode="auto">
                <a:xfrm>
                  <a:off x="3360" y="2112"/>
                  <a:ext cx="1968" cy="192"/>
                </a:xfrm>
                <a:prstGeom prst="rect">
                  <a:avLst/>
                </a:prstGeom>
                <a:noFill/>
                <a:ln>
                  <a:noFill/>
                </a:ln>
                <a:effectLst/>
                <a:extLst>
                  <a:ext uri="{909E8E84-426E-40DD-AFC4-6F175D3DCCD1}">
                    <a14:hiddenFill xmlns:a14="http://schemas.microsoft.com/office/drawing/2010/main">
                      <a:pattFill prst="ltVert">
                        <a:fgClr>
                          <a:srgbClr val="FF6600"/>
                        </a:fgClr>
                        <a:bgClr>
                          <a:srgbClr val="FFFFFF"/>
                        </a:bgClr>
                      </a:patt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400" b="1"/>
                    <a:t>Partitore della Gora Mattonata</a:t>
                  </a:r>
                </a:p>
              </p:txBody>
            </p:sp>
          </p:grpSp>
          <p:sp>
            <p:nvSpPr>
              <p:cNvPr id="23581" name="Text Box 29">
                <a:extLst>
                  <a:ext uri="{FF2B5EF4-FFF2-40B4-BE49-F238E27FC236}">
                    <a16:creationId xmlns:a16="http://schemas.microsoft.com/office/drawing/2014/main" id="{18569AD3-65DE-4FEB-88F4-083BD4FB5A8B}"/>
                  </a:ext>
                </a:extLst>
              </p:cNvPr>
              <p:cNvSpPr txBox="1">
                <a:spLocks noChangeArrowheads="1"/>
              </p:cNvSpPr>
              <p:nvPr/>
            </p:nvSpPr>
            <p:spPr bwMode="auto">
              <a:xfrm>
                <a:off x="2496" y="624"/>
                <a:ext cx="960" cy="192"/>
              </a:xfrm>
              <a:prstGeom prst="rect">
                <a:avLst/>
              </a:prstGeom>
              <a:noFill/>
              <a:ln>
                <a:noFill/>
              </a:ln>
              <a:effectLst/>
              <a:extLst>
                <a:ext uri="{909E8E84-426E-40DD-AFC4-6F175D3DCCD1}">
                  <a14:hiddenFill xmlns:a14="http://schemas.microsoft.com/office/drawing/2010/main">
                    <a:pattFill prst="ltVert">
                      <a:fgClr>
                        <a:srgbClr val="FF6600"/>
                      </a:fgClr>
                      <a:bgClr>
                        <a:srgbClr val="FFFFFF"/>
                      </a:bgClr>
                    </a:patt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400"/>
                  <a:t>Gorone </a:t>
                </a:r>
                <a:r>
                  <a:rPr lang="it-IT" altLang="it-IT" sz="1000"/>
                  <a:t>m.3555</a:t>
                </a:r>
              </a:p>
            </p:txBody>
          </p:sp>
          <p:grpSp>
            <p:nvGrpSpPr>
              <p:cNvPr id="23582" name="Group 30">
                <a:extLst>
                  <a:ext uri="{FF2B5EF4-FFF2-40B4-BE49-F238E27FC236}">
                    <a16:creationId xmlns:a16="http://schemas.microsoft.com/office/drawing/2014/main" id="{49026FDA-E3D1-4451-BC0E-2ED06AC07099}"/>
                  </a:ext>
                </a:extLst>
              </p:cNvPr>
              <p:cNvGrpSpPr>
                <a:grpSpLocks/>
              </p:cNvGrpSpPr>
              <p:nvPr/>
            </p:nvGrpSpPr>
            <p:grpSpPr bwMode="auto">
              <a:xfrm>
                <a:off x="720" y="1296"/>
                <a:ext cx="3648" cy="864"/>
                <a:chOff x="720" y="1296"/>
                <a:chExt cx="3648" cy="864"/>
              </a:xfrm>
            </p:grpSpPr>
            <p:sp>
              <p:nvSpPr>
                <p:cNvPr id="23583" name="Text Box 31">
                  <a:extLst>
                    <a:ext uri="{FF2B5EF4-FFF2-40B4-BE49-F238E27FC236}">
                      <a16:creationId xmlns:a16="http://schemas.microsoft.com/office/drawing/2014/main" id="{FFFC0316-9185-4869-973F-3518C067FAA4}"/>
                    </a:ext>
                  </a:extLst>
                </p:cNvPr>
                <p:cNvSpPr txBox="1">
                  <a:spLocks noChangeArrowheads="1"/>
                </p:cNvSpPr>
                <p:nvPr/>
              </p:nvSpPr>
              <p:spPr bwMode="auto">
                <a:xfrm>
                  <a:off x="720" y="1296"/>
                  <a:ext cx="1296" cy="336"/>
                </a:xfrm>
                <a:prstGeom prst="rect">
                  <a:avLst/>
                </a:prstGeom>
                <a:noFill/>
                <a:ln>
                  <a:noFill/>
                </a:ln>
                <a:effectLst/>
                <a:extLst>
                  <a:ext uri="{909E8E84-426E-40DD-AFC4-6F175D3DCCD1}">
                    <a14:hiddenFill xmlns:a14="http://schemas.microsoft.com/office/drawing/2010/main">
                      <a:pattFill prst="ltVert">
                        <a:fgClr>
                          <a:srgbClr val="FF6600"/>
                        </a:fgClr>
                        <a:bgClr>
                          <a:srgbClr val="FFFFFF"/>
                        </a:bgClr>
                      </a:patt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it-IT" altLang="it-IT" sz="1400"/>
                    <a:t>Gora di S. Giusto</a:t>
                  </a:r>
                  <a:endParaRPr lang="it-IT" altLang="it-IT" sz="1600">
                    <a:latin typeface="Goudy Old Style" panose="02020502050305020303" pitchFamily="18" charset="0"/>
                  </a:endParaRPr>
                </a:p>
                <a:p>
                  <a:pPr algn="r">
                    <a:spcBef>
                      <a:spcPct val="50000"/>
                    </a:spcBef>
                  </a:pPr>
                  <a:r>
                    <a:rPr lang="it-IT" altLang="it-IT" sz="1000"/>
                    <a:t>m.1171</a:t>
                  </a:r>
                </a:p>
              </p:txBody>
            </p:sp>
            <p:sp>
              <p:nvSpPr>
                <p:cNvPr id="23584" name="Text Box 32">
                  <a:extLst>
                    <a:ext uri="{FF2B5EF4-FFF2-40B4-BE49-F238E27FC236}">
                      <a16:creationId xmlns:a16="http://schemas.microsoft.com/office/drawing/2014/main" id="{2F66D08E-A4A7-47FD-A421-370800E4E393}"/>
                    </a:ext>
                  </a:extLst>
                </p:cNvPr>
                <p:cNvSpPr txBox="1">
                  <a:spLocks noChangeArrowheads="1"/>
                </p:cNvSpPr>
                <p:nvPr/>
              </p:nvSpPr>
              <p:spPr bwMode="auto">
                <a:xfrm>
                  <a:off x="3312" y="1296"/>
                  <a:ext cx="1056" cy="212"/>
                </a:xfrm>
                <a:prstGeom prst="rect">
                  <a:avLst/>
                </a:prstGeom>
                <a:noFill/>
                <a:ln>
                  <a:noFill/>
                </a:ln>
                <a:effectLst/>
                <a:extLst>
                  <a:ext uri="{909E8E84-426E-40DD-AFC4-6F175D3DCCD1}">
                    <a14:hiddenFill xmlns:a14="http://schemas.microsoft.com/office/drawing/2010/main">
                      <a:pattFill prst="ltVert">
                        <a:fgClr>
                          <a:srgbClr val="FF6600"/>
                        </a:fgClr>
                        <a:bgClr>
                          <a:srgbClr val="FFFFFF"/>
                        </a:bgClr>
                      </a:patt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400"/>
                    <a:t>Gora Chiti</a:t>
                  </a:r>
                  <a:r>
                    <a:rPr lang="it-IT" altLang="it-IT" sz="1600">
                      <a:latin typeface="Goudy Old Style" panose="02020502050305020303" pitchFamily="18" charset="0"/>
                    </a:rPr>
                    <a:t> </a:t>
                  </a:r>
                  <a:r>
                    <a:rPr lang="it-IT" altLang="it-IT" sz="1000"/>
                    <a:t>m.74</a:t>
                  </a:r>
                </a:p>
              </p:txBody>
            </p:sp>
            <p:sp>
              <p:nvSpPr>
                <p:cNvPr id="23585" name="Text Box 33">
                  <a:extLst>
                    <a:ext uri="{FF2B5EF4-FFF2-40B4-BE49-F238E27FC236}">
                      <a16:creationId xmlns:a16="http://schemas.microsoft.com/office/drawing/2014/main" id="{BE0054AE-84C8-466D-9F79-FCC3455FFFCA}"/>
                    </a:ext>
                  </a:extLst>
                </p:cNvPr>
                <p:cNvSpPr txBox="1">
                  <a:spLocks noChangeArrowheads="1"/>
                </p:cNvSpPr>
                <p:nvPr/>
              </p:nvSpPr>
              <p:spPr bwMode="auto">
                <a:xfrm>
                  <a:off x="2304" y="1296"/>
                  <a:ext cx="672" cy="427"/>
                </a:xfrm>
                <a:prstGeom prst="rect">
                  <a:avLst/>
                </a:prstGeom>
                <a:noFill/>
                <a:ln>
                  <a:noFill/>
                </a:ln>
                <a:effectLst/>
                <a:extLst>
                  <a:ext uri="{909E8E84-426E-40DD-AFC4-6F175D3DCCD1}">
                    <a14:hiddenFill xmlns:a14="http://schemas.microsoft.com/office/drawing/2010/main">
                      <a:pattFill prst="ltVert">
                        <a:fgClr>
                          <a:srgbClr val="FF6600"/>
                        </a:fgClr>
                        <a:bgClr>
                          <a:srgbClr val="FFFFFF"/>
                        </a:bgClr>
                      </a:patt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it-IT" altLang="it-IT" sz="1400"/>
                    <a:t>Gora Angiolini</a:t>
                  </a:r>
                  <a:r>
                    <a:rPr lang="it-IT" altLang="it-IT" sz="1000"/>
                    <a:t> m.70</a:t>
                  </a:r>
                </a:p>
              </p:txBody>
            </p:sp>
            <p:sp>
              <p:nvSpPr>
                <p:cNvPr id="23586" name="Text Box 34">
                  <a:extLst>
                    <a:ext uri="{FF2B5EF4-FFF2-40B4-BE49-F238E27FC236}">
                      <a16:creationId xmlns:a16="http://schemas.microsoft.com/office/drawing/2014/main" id="{033BA837-6414-4678-A86A-EF12722E370B}"/>
                    </a:ext>
                  </a:extLst>
                </p:cNvPr>
                <p:cNvSpPr txBox="1">
                  <a:spLocks noChangeArrowheads="1"/>
                </p:cNvSpPr>
                <p:nvPr/>
              </p:nvSpPr>
              <p:spPr bwMode="auto">
                <a:xfrm>
                  <a:off x="1152" y="1824"/>
                  <a:ext cx="1152" cy="336"/>
                </a:xfrm>
                <a:prstGeom prst="rect">
                  <a:avLst/>
                </a:prstGeom>
                <a:noFill/>
                <a:ln>
                  <a:noFill/>
                </a:ln>
                <a:effectLst/>
                <a:extLst>
                  <a:ext uri="{909E8E84-426E-40DD-AFC4-6F175D3DCCD1}">
                    <a14:hiddenFill xmlns:a14="http://schemas.microsoft.com/office/drawing/2010/main">
                      <a:pattFill prst="ltVert">
                        <a:fgClr>
                          <a:srgbClr val="FF6600"/>
                        </a:fgClr>
                        <a:bgClr>
                          <a:srgbClr val="FFFFFF"/>
                        </a:bgClr>
                      </a:patt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it-IT" altLang="it-IT" sz="1400"/>
                    <a:t>Gora di Gello</a:t>
                  </a:r>
                  <a:endParaRPr lang="it-IT" altLang="it-IT" sz="1600">
                    <a:latin typeface="Goudy Old Style" panose="02020502050305020303" pitchFamily="18" charset="0"/>
                  </a:endParaRPr>
                </a:p>
                <a:p>
                  <a:pPr algn="r">
                    <a:spcBef>
                      <a:spcPct val="50000"/>
                    </a:spcBef>
                  </a:pPr>
                  <a:r>
                    <a:rPr lang="it-IT" altLang="it-IT" sz="1000"/>
                    <a:t>m.7243</a:t>
                  </a:r>
                </a:p>
              </p:txBody>
            </p:sp>
          </p:grpSp>
          <p:grpSp>
            <p:nvGrpSpPr>
              <p:cNvPr id="23587" name="Group 35">
                <a:extLst>
                  <a:ext uri="{FF2B5EF4-FFF2-40B4-BE49-F238E27FC236}">
                    <a16:creationId xmlns:a16="http://schemas.microsoft.com/office/drawing/2014/main" id="{02ACB126-8E37-4447-AAA5-E350C6BBA72B}"/>
                  </a:ext>
                </a:extLst>
              </p:cNvPr>
              <p:cNvGrpSpPr>
                <a:grpSpLocks/>
              </p:cNvGrpSpPr>
              <p:nvPr/>
            </p:nvGrpSpPr>
            <p:grpSpPr bwMode="auto">
              <a:xfrm>
                <a:off x="489" y="1488"/>
                <a:ext cx="1527" cy="289"/>
                <a:chOff x="489" y="1488"/>
                <a:chExt cx="1527" cy="289"/>
              </a:xfrm>
            </p:grpSpPr>
            <p:sp>
              <p:nvSpPr>
                <p:cNvPr id="23588" name="Freeform 36">
                  <a:extLst>
                    <a:ext uri="{FF2B5EF4-FFF2-40B4-BE49-F238E27FC236}">
                      <a16:creationId xmlns:a16="http://schemas.microsoft.com/office/drawing/2014/main" id="{F8AF8BCF-ABC5-40D5-8C21-45149ECEA6DE}"/>
                    </a:ext>
                  </a:extLst>
                </p:cNvPr>
                <p:cNvSpPr>
                  <a:spLocks/>
                </p:cNvSpPr>
                <p:nvPr/>
              </p:nvSpPr>
              <p:spPr bwMode="auto">
                <a:xfrm>
                  <a:off x="489" y="1776"/>
                  <a:ext cx="1287" cy="1"/>
                </a:xfrm>
                <a:custGeom>
                  <a:avLst/>
                  <a:gdLst>
                    <a:gd name="T0" fmla="*/ 1287 w 1287"/>
                    <a:gd name="T1" fmla="*/ 0 h 1"/>
                    <a:gd name="T2" fmla="*/ 0 w 1287"/>
                    <a:gd name="T3" fmla="*/ 0 h 1"/>
                  </a:gdLst>
                  <a:ahLst/>
                  <a:cxnLst>
                    <a:cxn ang="0">
                      <a:pos x="T0" y="T1"/>
                    </a:cxn>
                    <a:cxn ang="0">
                      <a:pos x="T2" y="T3"/>
                    </a:cxn>
                  </a:cxnLst>
                  <a:rect l="0" t="0" r="r" b="b"/>
                  <a:pathLst>
                    <a:path w="1287" h="1">
                      <a:moveTo>
                        <a:pt x="1287" y="0"/>
                      </a:moveTo>
                      <a:lnTo>
                        <a:pt x="0" y="0"/>
                      </a:lnTo>
                    </a:path>
                  </a:pathLst>
                </a:custGeom>
                <a:noFill/>
                <a:ln w="28575">
                  <a:solidFill>
                    <a:srgbClr val="00CC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3589" name="Group 37">
                  <a:extLst>
                    <a:ext uri="{FF2B5EF4-FFF2-40B4-BE49-F238E27FC236}">
                      <a16:creationId xmlns:a16="http://schemas.microsoft.com/office/drawing/2014/main" id="{42D083C7-37AD-4B18-8F45-8C07AF0A5E08}"/>
                    </a:ext>
                  </a:extLst>
                </p:cNvPr>
                <p:cNvGrpSpPr>
                  <a:grpSpLocks/>
                </p:cNvGrpSpPr>
                <p:nvPr/>
              </p:nvGrpSpPr>
              <p:grpSpPr bwMode="auto">
                <a:xfrm>
                  <a:off x="1776" y="1488"/>
                  <a:ext cx="240" cy="288"/>
                  <a:chOff x="1776" y="1488"/>
                  <a:chExt cx="240" cy="288"/>
                </a:xfrm>
              </p:grpSpPr>
              <p:sp>
                <p:nvSpPr>
                  <p:cNvPr id="23590" name="Freeform 38">
                    <a:extLst>
                      <a:ext uri="{FF2B5EF4-FFF2-40B4-BE49-F238E27FC236}">
                        <a16:creationId xmlns:a16="http://schemas.microsoft.com/office/drawing/2014/main" id="{FA720655-BE5B-4C55-AF19-CDAB00EF0E65}"/>
                      </a:ext>
                    </a:extLst>
                  </p:cNvPr>
                  <p:cNvSpPr>
                    <a:spLocks/>
                  </p:cNvSpPr>
                  <p:nvPr/>
                </p:nvSpPr>
                <p:spPr bwMode="auto">
                  <a:xfrm>
                    <a:off x="1776" y="1584"/>
                    <a:ext cx="240" cy="192"/>
                  </a:xfrm>
                  <a:custGeom>
                    <a:avLst/>
                    <a:gdLst>
                      <a:gd name="T0" fmla="*/ 96 w 96"/>
                      <a:gd name="T1" fmla="*/ 0 h 144"/>
                      <a:gd name="T2" fmla="*/ 0 w 96"/>
                      <a:gd name="T3" fmla="*/ 144 h 144"/>
                    </a:gdLst>
                    <a:ahLst/>
                    <a:cxnLst>
                      <a:cxn ang="0">
                        <a:pos x="T0" y="T1"/>
                      </a:cxn>
                      <a:cxn ang="0">
                        <a:pos x="T2" y="T3"/>
                      </a:cxn>
                    </a:cxnLst>
                    <a:rect l="0" t="0" r="r" b="b"/>
                    <a:pathLst>
                      <a:path w="96" h="144">
                        <a:moveTo>
                          <a:pt x="96" y="0"/>
                        </a:moveTo>
                        <a:cubicBezTo>
                          <a:pt x="96" y="52"/>
                          <a:pt x="96" y="104"/>
                          <a:pt x="0" y="144"/>
                        </a:cubicBezTo>
                      </a:path>
                    </a:pathLst>
                  </a:custGeom>
                  <a:noFill/>
                  <a:ln w="28575" cap="flat" cmpd="sng">
                    <a:solidFill>
                      <a:srgbClr val="00CCFF"/>
                    </a:solidFill>
                    <a:prstDash val="solid"/>
                    <a:round/>
                    <a:headEnd/>
                    <a:tailEnd/>
                  </a:ln>
                  <a:effectLst/>
                  <a:extLst>
                    <a:ext uri="{909E8E84-426E-40DD-AFC4-6F175D3DCCD1}">
                      <a14:hiddenFill xmlns:a14="http://schemas.microsoft.com/office/drawing/2010/main">
                        <a:pattFill prst="ltHorz">
                          <a:fgClr>
                            <a:schemeClr val="accent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91" name="Line 39">
                    <a:extLst>
                      <a:ext uri="{FF2B5EF4-FFF2-40B4-BE49-F238E27FC236}">
                        <a16:creationId xmlns:a16="http://schemas.microsoft.com/office/drawing/2014/main" id="{A1C0110B-7F7E-441E-8702-5EDBB9132B8F}"/>
                      </a:ext>
                    </a:extLst>
                  </p:cNvPr>
                  <p:cNvSpPr>
                    <a:spLocks noChangeShapeType="1"/>
                  </p:cNvSpPr>
                  <p:nvPr/>
                </p:nvSpPr>
                <p:spPr bwMode="auto">
                  <a:xfrm>
                    <a:off x="2016" y="1488"/>
                    <a:ext cx="0" cy="96"/>
                  </a:xfrm>
                  <a:prstGeom prst="line">
                    <a:avLst/>
                  </a:prstGeom>
                  <a:noFill/>
                  <a:ln w="28575">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nvGrpSpPr>
              <p:cNvPr id="23592" name="Group 40">
                <a:extLst>
                  <a:ext uri="{FF2B5EF4-FFF2-40B4-BE49-F238E27FC236}">
                    <a16:creationId xmlns:a16="http://schemas.microsoft.com/office/drawing/2014/main" id="{E67E3235-7D37-49EE-9E40-7B5FC3E3321D}"/>
                  </a:ext>
                </a:extLst>
              </p:cNvPr>
              <p:cNvGrpSpPr>
                <a:grpSpLocks/>
              </p:cNvGrpSpPr>
              <p:nvPr/>
            </p:nvGrpSpPr>
            <p:grpSpPr bwMode="auto">
              <a:xfrm>
                <a:off x="2016" y="1200"/>
                <a:ext cx="1249" cy="960"/>
                <a:chOff x="2016" y="1200"/>
                <a:chExt cx="1249" cy="960"/>
              </a:xfrm>
            </p:grpSpPr>
            <p:sp>
              <p:nvSpPr>
                <p:cNvPr id="23593" name="Freeform 41">
                  <a:extLst>
                    <a:ext uri="{FF2B5EF4-FFF2-40B4-BE49-F238E27FC236}">
                      <a16:creationId xmlns:a16="http://schemas.microsoft.com/office/drawing/2014/main" id="{8AA59AC1-0C1B-407B-AED3-D3B59C48DF2E}"/>
                    </a:ext>
                  </a:extLst>
                </p:cNvPr>
                <p:cNvSpPr>
                  <a:spLocks/>
                </p:cNvSpPr>
                <p:nvPr/>
              </p:nvSpPr>
              <p:spPr bwMode="auto">
                <a:xfrm>
                  <a:off x="2976" y="1200"/>
                  <a:ext cx="1" cy="298"/>
                </a:xfrm>
                <a:custGeom>
                  <a:avLst/>
                  <a:gdLst>
                    <a:gd name="T0" fmla="*/ 0 w 1"/>
                    <a:gd name="T1" fmla="*/ 0 h 298"/>
                    <a:gd name="T2" fmla="*/ 0 w 1"/>
                    <a:gd name="T3" fmla="*/ 298 h 298"/>
                  </a:gdLst>
                  <a:ahLst/>
                  <a:cxnLst>
                    <a:cxn ang="0">
                      <a:pos x="T0" y="T1"/>
                    </a:cxn>
                    <a:cxn ang="0">
                      <a:pos x="T2" y="T3"/>
                    </a:cxn>
                  </a:cxnLst>
                  <a:rect l="0" t="0" r="r" b="b"/>
                  <a:pathLst>
                    <a:path w="1" h="298">
                      <a:moveTo>
                        <a:pt x="0" y="0"/>
                      </a:moveTo>
                      <a:lnTo>
                        <a:pt x="0" y="298"/>
                      </a:lnTo>
                    </a:path>
                  </a:pathLst>
                </a:custGeom>
                <a:noFill/>
                <a:ln w="28575">
                  <a:solidFill>
                    <a:srgbClr val="00CC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94" name="Freeform 42">
                  <a:extLst>
                    <a:ext uri="{FF2B5EF4-FFF2-40B4-BE49-F238E27FC236}">
                      <a16:creationId xmlns:a16="http://schemas.microsoft.com/office/drawing/2014/main" id="{AB79EC2E-8F62-4DD1-A529-2C326DD16169}"/>
                    </a:ext>
                  </a:extLst>
                </p:cNvPr>
                <p:cNvSpPr>
                  <a:spLocks/>
                </p:cNvSpPr>
                <p:nvPr/>
              </p:nvSpPr>
              <p:spPr bwMode="auto">
                <a:xfrm>
                  <a:off x="3264" y="1200"/>
                  <a:ext cx="1" cy="296"/>
                </a:xfrm>
                <a:custGeom>
                  <a:avLst/>
                  <a:gdLst>
                    <a:gd name="T0" fmla="*/ 0 w 1"/>
                    <a:gd name="T1" fmla="*/ 0 h 296"/>
                    <a:gd name="T2" fmla="*/ 0 w 1"/>
                    <a:gd name="T3" fmla="*/ 296 h 296"/>
                  </a:gdLst>
                  <a:ahLst/>
                  <a:cxnLst>
                    <a:cxn ang="0">
                      <a:pos x="T0" y="T1"/>
                    </a:cxn>
                    <a:cxn ang="0">
                      <a:pos x="T2" y="T3"/>
                    </a:cxn>
                  </a:cxnLst>
                  <a:rect l="0" t="0" r="r" b="b"/>
                  <a:pathLst>
                    <a:path w="1" h="296">
                      <a:moveTo>
                        <a:pt x="0" y="0"/>
                      </a:moveTo>
                      <a:lnTo>
                        <a:pt x="0" y="296"/>
                      </a:lnTo>
                    </a:path>
                  </a:pathLst>
                </a:custGeom>
                <a:noFill/>
                <a:ln w="28575">
                  <a:solidFill>
                    <a:srgbClr val="00CC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95" name="Freeform 43">
                  <a:extLst>
                    <a:ext uri="{FF2B5EF4-FFF2-40B4-BE49-F238E27FC236}">
                      <a16:creationId xmlns:a16="http://schemas.microsoft.com/office/drawing/2014/main" id="{A9B7660D-1AD3-4729-9B0B-E0BA9C1D3AB4}"/>
                    </a:ext>
                  </a:extLst>
                </p:cNvPr>
                <p:cNvSpPr>
                  <a:spLocks/>
                </p:cNvSpPr>
                <p:nvPr/>
              </p:nvSpPr>
              <p:spPr bwMode="auto">
                <a:xfrm>
                  <a:off x="2016" y="1200"/>
                  <a:ext cx="1" cy="296"/>
                </a:xfrm>
                <a:custGeom>
                  <a:avLst/>
                  <a:gdLst>
                    <a:gd name="T0" fmla="*/ 0 w 1"/>
                    <a:gd name="T1" fmla="*/ 0 h 296"/>
                    <a:gd name="T2" fmla="*/ 0 w 1"/>
                    <a:gd name="T3" fmla="*/ 296 h 296"/>
                  </a:gdLst>
                  <a:ahLst/>
                  <a:cxnLst>
                    <a:cxn ang="0">
                      <a:pos x="T0" y="T1"/>
                    </a:cxn>
                    <a:cxn ang="0">
                      <a:pos x="T2" y="T3"/>
                    </a:cxn>
                  </a:cxnLst>
                  <a:rect l="0" t="0" r="r" b="b"/>
                  <a:pathLst>
                    <a:path w="1" h="296">
                      <a:moveTo>
                        <a:pt x="0" y="0"/>
                      </a:moveTo>
                      <a:lnTo>
                        <a:pt x="0" y="296"/>
                      </a:lnTo>
                    </a:path>
                  </a:pathLst>
                </a:custGeom>
                <a:noFill/>
                <a:ln w="28575">
                  <a:solidFill>
                    <a:srgbClr val="00CC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596" name="Freeform 44">
                  <a:extLst>
                    <a:ext uri="{FF2B5EF4-FFF2-40B4-BE49-F238E27FC236}">
                      <a16:creationId xmlns:a16="http://schemas.microsoft.com/office/drawing/2014/main" id="{402BF17D-3206-4656-9185-324F01442844}"/>
                    </a:ext>
                  </a:extLst>
                </p:cNvPr>
                <p:cNvSpPr>
                  <a:spLocks/>
                </p:cNvSpPr>
                <p:nvPr/>
              </p:nvSpPr>
              <p:spPr bwMode="auto">
                <a:xfrm>
                  <a:off x="2304" y="1200"/>
                  <a:ext cx="48" cy="960"/>
                </a:xfrm>
                <a:custGeom>
                  <a:avLst/>
                  <a:gdLst>
                    <a:gd name="T0" fmla="*/ 0 w 1"/>
                    <a:gd name="T1" fmla="*/ 0 h 296"/>
                    <a:gd name="T2" fmla="*/ 0 w 1"/>
                    <a:gd name="T3" fmla="*/ 296 h 296"/>
                  </a:gdLst>
                  <a:ahLst/>
                  <a:cxnLst>
                    <a:cxn ang="0">
                      <a:pos x="T0" y="T1"/>
                    </a:cxn>
                    <a:cxn ang="0">
                      <a:pos x="T2" y="T3"/>
                    </a:cxn>
                  </a:cxnLst>
                  <a:rect l="0" t="0" r="r" b="b"/>
                  <a:pathLst>
                    <a:path w="1" h="296">
                      <a:moveTo>
                        <a:pt x="0" y="0"/>
                      </a:moveTo>
                      <a:lnTo>
                        <a:pt x="0" y="296"/>
                      </a:lnTo>
                    </a:path>
                  </a:pathLst>
                </a:custGeom>
                <a:noFill/>
                <a:ln w="28575">
                  <a:solidFill>
                    <a:srgbClr val="00CC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3597" name="Group 45">
                <a:extLst>
                  <a:ext uri="{FF2B5EF4-FFF2-40B4-BE49-F238E27FC236}">
                    <a16:creationId xmlns:a16="http://schemas.microsoft.com/office/drawing/2014/main" id="{6F320DFD-4A3F-4540-AB63-A2EACFEC2E7C}"/>
                  </a:ext>
                </a:extLst>
              </p:cNvPr>
              <p:cNvGrpSpPr>
                <a:grpSpLocks/>
              </p:cNvGrpSpPr>
              <p:nvPr/>
            </p:nvGrpSpPr>
            <p:grpSpPr bwMode="auto">
              <a:xfrm>
                <a:off x="2112" y="2304"/>
                <a:ext cx="2304" cy="404"/>
                <a:chOff x="2112" y="2304"/>
                <a:chExt cx="2304" cy="404"/>
              </a:xfrm>
            </p:grpSpPr>
            <p:sp>
              <p:nvSpPr>
                <p:cNvPr id="23598" name="Text Box 46">
                  <a:extLst>
                    <a:ext uri="{FF2B5EF4-FFF2-40B4-BE49-F238E27FC236}">
                      <a16:creationId xmlns:a16="http://schemas.microsoft.com/office/drawing/2014/main" id="{BFF2F031-C859-40C0-ABF9-D41528C83F82}"/>
                    </a:ext>
                  </a:extLst>
                </p:cNvPr>
                <p:cNvSpPr txBox="1">
                  <a:spLocks noChangeArrowheads="1"/>
                </p:cNvSpPr>
                <p:nvPr/>
              </p:nvSpPr>
              <p:spPr bwMode="auto">
                <a:xfrm>
                  <a:off x="2112" y="2304"/>
                  <a:ext cx="864" cy="349"/>
                </a:xfrm>
                <a:prstGeom prst="rect">
                  <a:avLst/>
                </a:prstGeom>
                <a:noFill/>
                <a:ln>
                  <a:noFill/>
                </a:ln>
                <a:effectLst/>
                <a:extLst>
                  <a:ext uri="{909E8E84-426E-40DD-AFC4-6F175D3DCCD1}">
                    <a14:hiddenFill xmlns:a14="http://schemas.microsoft.com/office/drawing/2010/main">
                      <a:pattFill prst="ltVert">
                        <a:fgClr>
                          <a:srgbClr val="FF6600"/>
                        </a:fgClr>
                        <a:bgClr>
                          <a:srgbClr val="FFFFFF"/>
                        </a:bgClr>
                      </a:patt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it-IT" altLang="it-IT" sz="1400"/>
                    <a:t>Gora di Grignano</a:t>
                  </a:r>
                  <a:r>
                    <a:rPr lang="it-IT" altLang="it-IT" sz="1600">
                      <a:latin typeface="Goudy Old Style" panose="02020502050305020303" pitchFamily="18" charset="0"/>
                    </a:rPr>
                    <a:t> </a:t>
                  </a:r>
                  <a:r>
                    <a:rPr lang="it-IT" altLang="it-IT" sz="1000"/>
                    <a:t>m.11009</a:t>
                  </a:r>
                </a:p>
              </p:txBody>
            </p:sp>
            <p:sp>
              <p:nvSpPr>
                <p:cNvPr id="23599" name="Text Box 47">
                  <a:extLst>
                    <a:ext uri="{FF2B5EF4-FFF2-40B4-BE49-F238E27FC236}">
                      <a16:creationId xmlns:a16="http://schemas.microsoft.com/office/drawing/2014/main" id="{5644AD6C-329E-49AE-BE4E-FF4848DB750E}"/>
                    </a:ext>
                  </a:extLst>
                </p:cNvPr>
                <p:cNvSpPr txBox="1">
                  <a:spLocks noChangeArrowheads="1"/>
                </p:cNvSpPr>
                <p:nvPr/>
              </p:nvSpPr>
              <p:spPr bwMode="auto">
                <a:xfrm>
                  <a:off x="3264" y="2400"/>
                  <a:ext cx="1152" cy="308"/>
                </a:xfrm>
                <a:prstGeom prst="rect">
                  <a:avLst/>
                </a:prstGeom>
                <a:noFill/>
                <a:ln>
                  <a:noFill/>
                </a:ln>
                <a:effectLst/>
                <a:extLst>
                  <a:ext uri="{909E8E84-426E-40DD-AFC4-6F175D3DCCD1}">
                    <a14:hiddenFill xmlns:a14="http://schemas.microsoft.com/office/drawing/2010/main">
                      <a:pattFill prst="ltVert">
                        <a:fgClr>
                          <a:srgbClr val="FF6600"/>
                        </a:fgClr>
                        <a:bgClr>
                          <a:srgbClr val="FFFFFF"/>
                        </a:bgClr>
                      </a:patt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400"/>
                    <a:t>Gora di S. Giorgio</a:t>
                  </a:r>
                  <a:r>
                    <a:rPr lang="it-IT" altLang="it-IT" sz="1600">
                      <a:latin typeface="Goudy Old Style" panose="02020502050305020303" pitchFamily="18" charset="0"/>
                    </a:rPr>
                    <a:t> </a:t>
                  </a:r>
                  <a:r>
                    <a:rPr lang="it-IT" altLang="it-IT" sz="1000"/>
                    <a:t>m.1157</a:t>
                  </a:r>
                </a:p>
              </p:txBody>
            </p:sp>
          </p:grpSp>
          <p:grpSp>
            <p:nvGrpSpPr>
              <p:cNvPr id="23600" name="Group 48">
                <a:extLst>
                  <a:ext uri="{FF2B5EF4-FFF2-40B4-BE49-F238E27FC236}">
                    <a16:creationId xmlns:a16="http://schemas.microsoft.com/office/drawing/2014/main" id="{A41E8179-E0FC-40DC-95C5-F6790C2CBC20}"/>
                  </a:ext>
                </a:extLst>
              </p:cNvPr>
              <p:cNvGrpSpPr>
                <a:grpSpLocks/>
              </p:cNvGrpSpPr>
              <p:nvPr/>
            </p:nvGrpSpPr>
            <p:grpSpPr bwMode="auto">
              <a:xfrm>
                <a:off x="2832" y="3504"/>
                <a:ext cx="2592" cy="308"/>
                <a:chOff x="2832" y="3504"/>
                <a:chExt cx="2592" cy="308"/>
              </a:xfrm>
            </p:grpSpPr>
            <p:sp>
              <p:nvSpPr>
                <p:cNvPr id="23601" name="Text Box 49">
                  <a:extLst>
                    <a:ext uri="{FF2B5EF4-FFF2-40B4-BE49-F238E27FC236}">
                      <a16:creationId xmlns:a16="http://schemas.microsoft.com/office/drawing/2014/main" id="{607F31E0-3F84-4B9E-A586-6C99BE2535D7}"/>
                    </a:ext>
                  </a:extLst>
                </p:cNvPr>
                <p:cNvSpPr txBox="1">
                  <a:spLocks noChangeArrowheads="1"/>
                </p:cNvSpPr>
                <p:nvPr/>
              </p:nvSpPr>
              <p:spPr bwMode="auto">
                <a:xfrm>
                  <a:off x="4368" y="3504"/>
                  <a:ext cx="1056" cy="308"/>
                </a:xfrm>
                <a:prstGeom prst="rect">
                  <a:avLst/>
                </a:prstGeom>
                <a:noFill/>
                <a:ln>
                  <a:noFill/>
                </a:ln>
                <a:effectLst/>
                <a:extLst>
                  <a:ext uri="{909E8E84-426E-40DD-AFC4-6F175D3DCCD1}">
                    <a14:hiddenFill xmlns:a14="http://schemas.microsoft.com/office/drawing/2010/main">
                      <a:pattFill prst="ltVert">
                        <a:fgClr>
                          <a:srgbClr val="FF6600"/>
                        </a:fgClr>
                        <a:bgClr>
                          <a:srgbClr val="FFFFFF"/>
                        </a:bgClr>
                      </a:patt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400"/>
                    <a:t>Gora di Mezzana</a:t>
                  </a:r>
                  <a:r>
                    <a:rPr lang="it-IT" altLang="it-IT" sz="1600">
                      <a:latin typeface="Goudy Old Style" panose="02020502050305020303" pitchFamily="18" charset="0"/>
                    </a:rPr>
                    <a:t> </a:t>
                  </a:r>
                  <a:r>
                    <a:rPr lang="it-IT" altLang="it-IT" sz="1000"/>
                    <a:t>m.12437</a:t>
                  </a:r>
                </a:p>
              </p:txBody>
            </p:sp>
            <p:sp>
              <p:nvSpPr>
                <p:cNvPr id="23602" name="Text Box 50">
                  <a:extLst>
                    <a:ext uri="{FF2B5EF4-FFF2-40B4-BE49-F238E27FC236}">
                      <a16:creationId xmlns:a16="http://schemas.microsoft.com/office/drawing/2014/main" id="{7E55F16B-5C1A-4EBF-A5FD-806952D66742}"/>
                    </a:ext>
                  </a:extLst>
                </p:cNvPr>
                <p:cNvSpPr txBox="1">
                  <a:spLocks noChangeArrowheads="1"/>
                </p:cNvSpPr>
                <p:nvPr/>
              </p:nvSpPr>
              <p:spPr bwMode="auto">
                <a:xfrm>
                  <a:off x="2832" y="3504"/>
                  <a:ext cx="1296" cy="213"/>
                </a:xfrm>
                <a:prstGeom prst="rect">
                  <a:avLst/>
                </a:prstGeom>
                <a:noFill/>
                <a:ln>
                  <a:noFill/>
                </a:ln>
                <a:effectLst/>
                <a:extLst>
                  <a:ext uri="{909E8E84-426E-40DD-AFC4-6F175D3DCCD1}">
                    <a14:hiddenFill xmlns:a14="http://schemas.microsoft.com/office/drawing/2010/main">
                      <a:pattFill prst="ltVert">
                        <a:fgClr>
                          <a:srgbClr val="FF6600"/>
                        </a:fgClr>
                        <a:bgClr>
                          <a:srgbClr val="FFFFFF"/>
                        </a:bgClr>
                      </a:patt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it-IT" altLang="it-IT" sz="1400"/>
                    <a:t>Gora del Castagno</a:t>
                  </a:r>
                  <a:r>
                    <a:rPr lang="it-IT" altLang="it-IT" sz="1600">
                      <a:latin typeface="Goudy Old Style" panose="02020502050305020303" pitchFamily="18" charset="0"/>
                    </a:rPr>
                    <a:t> </a:t>
                  </a:r>
                  <a:r>
                    <a:rPr lang="it-IT" altLang="it-IT" sz="1000"/>
                    <a:t>m.9107</a:t>
                  </a:r>
                </a:p>
              </p:txBody>
            </p:sp>
          </p:grpSp>
          <p:sp>
            <p:nvSpPr>
              <p:cNvPr id="23603" name="Text Box 51">
                <a:extLst>
                  <a:ext uri="{FF2B5EF4-FFF2-40B4-BE49-F238E27FC236}">
                    <a16:creationId xmlns:a16="http://schemas.microsoft.com/office/drawing/2014/main" id="{13B494EE-2564-4818-92E1-DE3C0175EAEB}"/>
                  </a:ext>
                </a:extLst>
              </p:cNvPr>
              <p:cNvSpPr txBox="1">
                <a:spLocks noChangeArrowheads="1"/>
              </p:cNvSpPr>
              <p:nvPr/>
            </p:nvSpPr>
            <p:spPr bwMode="auto">
              <a:xfrm>
                <a:off x="3120" y="1776"/>
                <a:ext cx="1248" cy="212"/>
              </a:xfrm>
              <a:prstGeom prst="rect">
                <a:avLst/>
              </a:prstGeom>
              <a:noFill/>
              <a:ln>
                <a:noFill/>
              </a:ln>
              <a:effectLst/>
              <a:extLst>
                <a:ext uri="{909E8E84-426E-40DD-AFC4-6F175D3DCCD1}">
                  <a14:hiddenFill xmlns:a14="http://schemas.microsoft.com/office/drawing/2010/main">
                    <a:pattFill prst="ltVert">
                      <a:fgClr>
                        <a:srgbClr val="FF6600"/>
                      </a:fgClr>
                      <a:bgClr>
                        <a:srgbClr val="FFFFFF"/>
                      </a:bgClr>
                    </a:patt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400"/>
                  <a:t>Gora Mattonata</a:t>
                </a:r>
                <a:r>
                  <a:rPr lang="it-IT" altLang="it-IT" sz="1600">
                    <a:latin typeface="Goudy Old Style" panose="02020502050305020303" pitchFamily="18" charset="0"/>
                  </a:rPr>
                  <a:t> </a:t>
                </a:r>
                <a:r>
                  <a:rPr lang="it-IT" altLang="it-IT" sz="1000"/>
                  <a:t>m.180</a:t>
                </a:r>
              </a:p>
            </p:txBody>
          </p:sp>
          <p:grpSp>
            <p:nvGrpSpPr>
              <p:cNvPr id="23604" name="Group 52">
                <a:extLst>
                  <a:ext uri="{FF2B5EF4-FFF2-40B4-BE49-F238E27FC236}">
                    <a16:creationId xmlns:a16="http://schemas.microsoft.com/office/drawing/2014/main" id="{36540E45-8D1F-4BCB-8910-E3610AD5ED1B}"/>
                  </a:ext>
                </a:extLst>
              </p:cNvPr>
              <p:cNvGrpSpPr>
                <a:grpSpLocks/>
              </p:cNvGrpSpPr>
              <p:nvPr/>
            </p:nvGrpSpPr>
            <p:grpSpPr bwMode="auto">
              <a:xfrm>
                <a:off x="2304" y="3648"/>
                <a:ext cx="676" cy="492"/>
                <a:chOff x="2304" y="3648"/>
                <a:chExt cx="676" cy="492"/>
              </a:xfrm>
            </p:grpSpPr>
            <p:sp>
              <p:nvSpPr>
                <p:cNvPr id="23605" name="Freeform 53">
                  <a:extLst>
                    <a:ext uri="{FF2B5EF4-FFF2-40B4-BE49-F238E27FC236}">
                      <a16:creationId xmlns:a16="http://schemas.microsoft.com/office/drawing/2014/main" id="{C59082E7-7E3D-4901-86D7-6ED7DE328ABB}"/>
                    </a:ext>
                  </a:extLst>
                </p:cNvPr>
                <p:cNvSpPr>
                  <a:spLocks/>
                </p:cNvSpPr>
                <p:nvPr/>
              </p:nvSpPr>
              <p:spPr bwMode="auto">
                <a:xfrm>
                  <a:off x="2976" y="3662"/>
                  <a:ext cx="1" cy="478"/>
                </a:xfrm>
                <a:custGeom>
                  <a:avLst/>
                  <a:gdLst>
                    <a:gd name="T0" fmla="*/ 0 w 1"/>
                    <a:gd name="T1" fmla="*/ 0 h 478"/>
                    <a:gd name="T2" fmla="*/ 0 w 1"/>
                    <a:gd name="T3" fmla="*/ 478 h 478"/>
                  </a:gdLst>
                  <a:ahLst/>
                  <a:cxnLst>
                    <a:cxn ang="0">
                      <a:pos x="T0" y="T1"/>
                    </a:cxn>
                    <a:cxn ang="0">
                      <a:pos x="T2" y="T3"/>
                    </a:cxn>
                  </a:cxnLst>
                  <a:rect l="0" t="0" r="r" b="b"/>
                  <a:pathLst>
                    <a:path w="1" h="478">
                      <a:moveTo>
                        <a:pt x="0" y="0"/>
                      </a:moveTo>
                      <a:lnTo>
                        <a:pt x="0" y="478"/>
                      </a:lnTo>
                    </a:path>
                  </a:pathLst>
                </a:custGeom>
                <a:noFill/>
                <a:ln w="28575">
                  <a:solidFill>
                    <a:srgbClr val="00CC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3606" name="Group 54">
                  <a:extLst>
                    <a:ext uri="{FF2B5EF4-FFF2-40B4-BE49-F238E27FC236}">
                      <a16:creationId xmlns:a16="http://schemas.microsoft.com/office/drawing/2014/main" id="{BCFDC82B-73CD-472B-9BD4-0550FAB7E02A}"/>
                    </a:ext>
                  </a:extLst>
                </p:cNvPr>
                <p:cNvGrpSpPr>
                  <a:grpSpLocks/>
                </p:cNvGrpSpPr>
                <p:nvPr/>
              </p:nvGrpSpPr>
              <p:grpSpPr bwMode="auto">
                <a:xfrm>
                  <a:off x="2304" y="3648"/>
                  <a:ext cx="676" cy="289"/>
                  <a:chOff x="2304" y="3648"/>
                  <a:chExt cx="676" cy="289"/>
                </a:xfrm>
              </p:grpSpPr>
              <p:sp>
                <p:nvSpPr>
                  <p:cNvPr id="23607" name="Freeform 55">
                    <a:extLst>
                      <a:ext uri="{FF2B5EF4-FFF2-40B4-BE49-F238E27FC236}">
                        <a16:creationId xmlns:a16="http://schemas.microsoft.com/office/drawing/2014/main" id="{9B70A1F7-5CE7-4F53-8064-5B83D643DC68}"/>
                      </a:ext>
                    </a:extLst>
                  </p:cNvPr>
                  <p:cNvSpPr>
                    <a:spLocks/>
                  </p:cNvSpPr>
                  <p:nvPr/>
                </p:nvSpPr>
                <p:spPr bwMode="auto">
                  <a:xfrm>
                    <a:off x="2538" y="3936"/>
                    <a:ext cx="442" cy="1"/>
                  </a:xfrm>
                  <a:custGeom>
                    <a:avLst/>
                    <a:gdLst>
                      <a:gd name="T0" fmla="*/ 0 w 442"/>
                      <a:gd name="T1" fmla="*/ 0 h 1"/>
                      <a:gd name="T2" fmla="*/ 442 w 442"/>
                      <a:gd name="T3" fmla="*/ 0 h 1"/>
                    </a:gdLst>
                    <a:ahLst/>
                    <a:cxnLst>
                      <a:cxn ang="0">
                        <a:pos x="T0" y="T1"/>
                      </a:cxn>
                      <a:cxn ang="0">
                        <a:pos x="T2" y="T3"/>
                      </a:cxn>
                    </a:cxnLst>
                    <a:rect l="0" t="0" r="r" b="b"/>
                    <a:pathLst>
                      <a:path w="442" h="1">
                        <a:moveTo>
                          <a:pt x="0" y="0"/>
                        </a:moveTo>
                        <a:lnTo>
                          <a:pt x="442" y="0"/>
                        </a:lnTo>
                      </a:path>
                    </a:pathLst>
                  </a:custGeom>
                  <a:noFill/>
                  <a:ln w="28575">
                    <a:solidFill>
                      <a:srgbClr val="00CC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3608" name="Group 56">
                    <a:extLst>
                      <a:ext uri="{FF2B5EF4-FFF2-40B4-BE49-F238E27FC236}">
                        <a16:creationId xmlns:a16="http://schemas.microsoft.com/office/drawing/2014/main" id="{F0EA227B-521C-4F86-8111-551451B3FFC8}"/>
                      </a:ext>
                    </a:extLst>
                  </p:cNvPr>
                  <p:cNvGrpSpPr>
                    <a:grpSpLocks/>
                  </p:cNvGrpSpPr>
                  <p:nvPr/>
                </p:nvGrpSpPr>
                <p:grpSpPr bwMode="auto">
                  <a:xfrm flipH="1">
                    <a:off x="2304" y="3648"/>
                    <a:ext cx="240" cy="288"/>
                    <a:chOff x="1776" y="1488"/>
                    <a:chExt cx="240" cy="288"/>
                  </a:xfrm>
                </p:grpSpPr>
                <p:sp>
                  <p:nvSpPr>
                    <p:cNvPr id="23609" name="Freeform 57">
                      <a:extLst>
                        <a:ext uri="{FF2B5EF4-FFF2-40B4-BE49-F238E27FC236}">
                          <a16:creationId xmlns:a16="http://schemas.microsoft.com/office/drawing/2014/main" id="{E640409D-D0F5-4E80-AC97-2153BC2A508D}"/>
                        </a:ext>
                      </a:extLst>
                    </p:cNvPr>
                    <p:cNvSpPr>
                      <a:spLocks/>
                    </p:cNvSpPr>
                    <p:nvPr/>
                  </p:nvSpPr>
                  <p:spPr bwMode="auto">
                    <a:xfrm>
                      <a:off x="1776" y="1584"/>
                      <a:ext cx="240" cy="192"/>
                    </a:xfrm>
                    <a:custGeom>
                      <a:avLst/>
                      <a:gdLst>
                        <a:gd name="T0" fmla="*/ 96 w 96"/>
                        <a:gd name="T1" fmla="*/ 0 h 144"/>
                        <a:gd name="T2" fmla="*/ 0 w 96"/>
                        <a:gd name="T3" fmla="*/ 144 h 144"/>
                      </a:gdLst>
                      <a:ahLst/>
                      <a:cxnLst>
                        <a:cxn ang="0">
                          <a:pos x="T0" y="T1"/>
                        </a:cxn>
                        <a:cxn ang="0">
                          <a:pos x="T2" y="T3"/>
                        </a:cxn>
                      </a:cxnLst>
                      <a:rect l="0" t="0" r="r" b="b"/>
                      <a:pathLst>
                        <a:path w="96" h="144">
                          <a:moveTo>
                            <a:pt x="96" y="0"/>
                          </a:moveTo>
                          <a:cubicBezTo>
                            <a:pt x="96" y="52"/>
                            <a:pt x="96" y="104"/>
                            <a:pt x="0" y="144"/>
                          </a:cubicBezTo>
                        </a:path>
                      </a:pathLst>
                    </a:custGeom>
                    <a:noFill/>
                    <a:ln w="28575" cap="flat" cmpd="sng">
                      <a:solidFill>
                        <a:srgbClr val="00CCFF"/>
                      </a:solidFill>
                      <a:prstDash val="solid"/>
                      <a:round/>
                      <a:headEnd/>
                      <a:tailEnd/>
                    </a:ln>
                    <a:effectLst/>
                    <a:extLst>
                      <a:ext uri="{909E8E84-426E-40DD-AFC4-6F175D3DCCD1}">
                        <a14:hiddenFill xmlns:a14="http://schemas.microsoft.com/office/drawing/2010/main">
                          <a:pattFill prst="ltHorz">
                            <a:fgClr>
                              <a:schemeClr val="accent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610" name="Line 58">
                      <a:extLst>
                        <a:ext uri="{FF2B5EF4-FFF2-40B4-BE49-F238E27FC236}">
                          <a16:creationId xmlns:a16="http://schemas.microsoft.com/office/drawing/2014/main" id="{92E44659-3CE8-4198-9540-7C37B3F0A58F}"/>
                        </a:ext>
                      </a:extLst>
                    </p:cNvPr>
                    <p:cNvSpPr>
                      <a:spLocks noChangeShapeType="1"/>
                    </p:cNvSpPr>
                    <p:nvPr/>
                  </p:nvSpPr>
                  <p:spPr bwMode="auto">
                    <a:xfrm>
                      <a:off x="2016" y="1488"/>
                      <a:ext cx="0" cy="96"/>
                    </a:xfrm>
                    <a:prstGeom prst="line">
                      <a:avLst/>
                    </a:prstGeom>
                    <a:noFill/>
                    <a:ln w="28575">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sp>
            <p:nvSpPr>
              <p:cNvPr id="23611" name="Freeform 59">
                <a:extLst>
                  <a:ext uri="{FF2B5EF4-FFF2-40B4-BE49-F238E27FC236}">
                    <a16:creationId xmlns:a16="http://schemas.microsoft.com/office/drawing/2014/main" id="{E0526F57-1A98-4BAF-A0B9-C105B5184677}"/>
                  </a:ext>
                </a:extLst>
              </p:cNvPr>
              <p:cNvSpPr>
                <a:spLocks/>
              </p:cNvSpPr>
              <p:nvPr/>
            </p:nvSpPr>
            <p:spPr bwMode="auto">
              <a:xfrm>
                <a:off x="2448" y="480"/>
                <a:ext cx="1" cy="576"/>
              </a:xfrm>
              <a:custGeom>
                <a:avLst/>
                <a:gdLst>
                  <a:gd name="T0" fmla="*/ 0 w 1"/>
                  <a:gd name="T1" fmla="*/ 0 h 576"/>
                  <a:gd name="T2" fmla="*/ 0 w 1"/>
                  <a:gd name="T3" fmla="*/ 576 h 576"/>
                </a:gdLst>
                <a:ahLst/>
                <a:cxnLst>
                  <a:cxn ang="0">
                    <a:pos x="T0" y="T1"/>
                  </a:cxn>
                  <a:cxn ang="0">
                    <a:pos x="T2" y="T3"/>
                  </a:cxn>
                </a:cxnLst>
                <a:rect l="0" t="0" r="r" b="b"/>
                <a:pathLst>
                  <a:path w="1" h="576">
                    <a:moveTo>
                      <a:pt x="0" y="0"/>
                    </a:moveTo>
                    <a:lnTo>
                      <a:pt x="0" y="576"/>
                    </a:lnTo>
                  </a:path>
                </a:pathLst>
              </a:custGeom>
              <a:noFill/>
              <a:ln w="28575">
                <a:solidFill>
                  <a:srgbClr val="00CC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3612" name="Group 60">
                <a:extLst>
                  <a:ext uri="{FF2B5EF4-FFF2-40B4-BE49-F238E27FC236}">
                    <a16:creationId xmlns:a16="http://schemas.microsoft.com/office/drawing/2014/main" id="{58F80EA5-2D4F-4494-9D0E-2250800E0E47}"/>
                  </a:ext>
                </a:extLst>
              </p:cNvPr>
              <p:cNvGrpSpPr>
                <a:grpSpLocks/>
              </p:cNvGrpSpPr>
              <p:nvPr/>
            </p:nvGrpSpPr>
            <p:grpSpPr bwMode="auto">
              <a:xfrm>
                <a:off x="2976" y="2304"/>
                <a:ext cx="1008" cy="1354"/>
                <a:chOff x="2976" y="2304"/>
                <a:chExt cx="1008" cy="1354"/>
              </a:xfrm>
            </p:grpSpPr>
            <p:sp>
              <p:nvSpPr>
                <p:cNvPr id="23613" name="Freeform 61">
                  <a:extLst>
                    <a:ext uri="{FF2B5EF4-FFF2-40B4-BE49-F238E27FC236}">
                      <a16:creationId xmlns:a16="http://schemas.microsoft.com/office/drawing/2014/main" id="{18045ED4-830E-4785-891B-FC4704B3EE58}"/>
                    </a:ext>
                  </a:extLst>
                </p:cNvPr>
                <p:cNvSpPr>
                  <a:spLocks/>
                </p:cNvSpPr>
                <p:nvPr/>
              </p:nvSpPr>
              <p:spPr bwMode="auto">
                <a:xfrm>
                  <a:off x="2976" y="2304"/>
                  <a:ext cx="1" cy="1354"/>
                </a:xfrm>
                <a:custGeom>
                  <a:avLst/>
                  <a:gdLst>
                    <a:gd name="T0" fmla="*/ 0 w 1"/>
                    <a:gd name="T1" fmla="*/ 0 h 1354"/>
                    <a:gd name="T2" fmla="*/ 0 w 1"/>
                    <a:gd name="T3" fmla="*/ 1354 h 1354"/>
                    <a:gd name="T4" fmla="*/ 0 w 1"/>
                    <a:gd name="T5" fmla="*/ 0 h 1354"/>
                  </a:gdLst>
                  <a:ahLst/>
                  <a:cxnLst>
                    <a:cxn ang="0">
                      <a:pos x="T0" y="T1"/>
                    </a:cxn>
                    <a:cxn ang="0">
                      <a:pos x="T2" y="T3"/>
                    </a:cxn>
                    <a:cxn ang="0">
                      <a:pos x="T4" y="T5"/>
                    </a:cxn>
                  </a:cxnLst>
                  <a:rect l="0" t="0" r="r" b="b"/>
                  <a:pathLst>
                    <a:path w="1" h="1354">
                      <a:moveTo>
                        <a:pt x="0" y="0"/>
                      </a:moveTo>
                      <a:cubicBezTo>
                        <a:pt x="0" y="0"/>
                        <a:pt x="0" y="1354"/>
                        <a:pt x="0" y="1354"/>
                      </a:cubicBezTo>
                      <a:cubicBezTo>
                        <a:pt x="0" y="1354"/>
                        <a:pt x="0" y="282"/>
                        <a:pt x="0" y="0"/>
                      </a:cubicBezTo>
                      <a:close/>
                    </a:path>
                  </a:pathLst>
                </a:custGeom>
                <a:noFill/>
                <a:ln w="28575">
                  <a:solidFill>
                    <a:srgbClr val="00CC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614" name="Line 62">
                  <a:extLst>
                    <a:ext uri="{FF2B5EF4-FFF2-40B4-BE49-F238E27FC236}">
                      <a16:creationId xmlns:a16="http://schemas.microsoft.com/office/drawing/2014/main" id="{AC4F8EE1-516E-4F29-8AC3-35156735A749}"/>
                    </a:ext>
                  </a:extLst>
                </p:cNvPr>
                <p:cNvSpPr>
                  <a:spLocks noChangeShapeType="1"/>
                </p:cNvSpPr>
                <p:nvPr/>
              </p:nvSpPr>
              <p:spPr bwMode="auto">
                <a:xfrm flipH="1">
                  <a:off x="3264" y="2304"/>
                  <a:ext cx="0" cy="575"/>
                </a:xfrm>
                <a:prstGeom prst="line">
                  <a:avLst/>
                </a:prstGeom>
                <a:noFill/>
                <a:ln w="28575">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615" name="Freeform 63">
                  <a:extLst>
                    <a:ext uri="{FF2B5EF4-FFF2-40B4-BE49-F238E27FC236}">
                      <a16:creationId xmlns:a16="http://schemas.microsoft.com/office/drawing/2014/main" id="{3A8E7EEE-549B-43C0-8312-4A5FEAD5ECE4}"/>
                    </a:ext>
                  </a:extLst>
                </p:cNvPr>
                <p:cNvSpPr>
                  <a:spLocks/>
                </p:cNvSpPr>
                <p:nvPr/>
              </p:nvSpPr>
              <p:spPr bwMode="auto">
                <a:xfrm flipH="1">
                  <a:off x="3264" y="2879"/>
                  <a:ext cx="240" cy="192"/>
                </a:xfrm>
                <a:custGeom>
                  <a:avLst/>
                  <a:gdLst>
                    <a:gd name="T0" fmla="*/ 96 w 96"/>
                    <a:gd name="T1" fmla="*/ 0 h 144"/>
                    <a:gd name="T2" fmla="*/ 0 w 96"/>
                    <a:gd name="T3" fmla="*/ 144 h 144"/>
                  </a:gdLst>
                  <a:ahLst/>
                  <a:cxnLst>
                    <a:cxn ang="0">
                      <a:pos x="T0" y="T1"/>
                    </a:cxn>
                    <a:cxn ang="0">
                      <a:pos x="T2" y="T3"/>
                    </a:cxn>
                  </a:cxnLst>
                  <a:rect l="0" t="0" r="r" b="b"/>
                  <a:pathLst>
                    <a:path w="96" h="144">
                      <a:moveTo>
                        <a:pt x="96" y="0"/>
                      </a:moveTo>
                      <a:cubicBezTo>
                        <a:pt x="96" y="52"/>
                        <a:pt x="96" y="104"/>
                        <a:pt x="0" y="144"/>
                      </a:cubicBezTo>
                    </a:path>
                  </a:pathLst>
                </a:custGeom>
                <a:noFill/>
                <a:ln w="28575" cap="flat" cmpd="sng">
                  <a:solidFill>
                    <a:srgbClr val="00CCFF"/>
                  </a:solidFill>
                  <a:prstDash val="solid"/>
                  <a:round/>
                  <a:headEnd/>
                  <a:tailEnd/>
                </a:ln>
                <a:effectLst/>
                <a:extLst>
                  <a:ext uri="{909E8E84-426E-40DD-AFC4-6F175D3DCCD1}">
                    <a14:hiddenFill xmlns:a14="http://schemas.microsoft.com/office/drawing/2010/main">
                      <a:pattFill prst="ltHorz">
                        <a:fgClr>
                          <a:schemeClr val="accent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616" name="Line 64">
                  <a:extLst>
                    <a:ext uri="{FF2B5EF4-FFF2-40B4-BE49-F238E27FC236}">
                      <a16:creationId xmlns:a16="http://schemas.microsoft.com/office/drawing/2014/main" id="{B4423233-548F-48C7-AEE7-65C7B299B0BA}"/>
                    </a:ext>
                  </a:extLst>
                </p:cNvPr>
                <p:cNvSpPr>
                  <a:spLocks noChangeShapeType="1"/>
                </p:cNvSpPr>
                <p:nvPr/>
              </p:nvSpPr>
              <p:spPr bwMode="auto">
                <a:xfrm>
                  <a:off x="3504" y="3071"/>
                  <a:ext cx="480" cy="0"/>
                </a:xfrm>
                <a:prstGeom prst="line">
                  <a:avLst/>
                </a:prstGeom>
                <a:noFill/>
                <a:ln w="28575">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3617" name="Group 65">
                <a:extLst>
                  <a:ext uri="{FF2B5EF4-FFF2-40B4-BE49-F238E27FC236}">
                    <a16:creationId xmlns:a16="http://schemas.microsoft.com/office/drawing/2014/main" id="{E329C1E0-5FE8-4345-80AD-AF9F170AA0ED}"/>
                  </a:ext>
                </a:extLst>
              </p:cNvPr>
              <p:cNvGrpSpPr>
                <a:grpSpLocks/>
              </p:cNvGrpSpPr>
              <p:nvPr/>
            </p:nvGrpSpPr>
            <p:grpSpPr bwMode="auto">
              <a:xfrm>
                <a:off x="4080" y="3120"/>
                <a:ext cx="291" cy="1040"/>
                <a:chOff x="4080" y="3120"/>
                <a:chExt cx="291" cy="1040"/>
              </a:xfrm>
            </p:grpSpPr>
            <p:sp>
              <p:nvSpPr>
                <p:cNvPr id="23618" name="Freeform 66">
                  <a:extLst>
                    <a:ext uri="{FF2B5EF4-FFF2-40B4-BE49-F238E27FC236}">
                      <a16:creationId xmlns:a16="http://schemas.microsoft.com/office/drawing/2014/main" id="{313411AA-965B-4477-8922-103D4C5EFB1C}"/>
                    </a:ext>
                  </a:extLst>
                </p:cNvPr>
                <p:cNvSpPr>
                  <a:spLocks/>
                </p:cNvSpPr>
                <p:nvPr/>
              </p:nvSpPr>
              <p:spPr bwMode="auto">
                <a:xfrm>
                  <a:off x="4080" y="3120"/>
                  <a:ext cx="1" cy="1040"/>
                </a:xfrm>
                <a:custGeom>
                  <a:avLst/>
                  <a:gdLst>
                    <a:gd name="T0" fmla="*/ 0 w 1"/>
                    <a:gd name="T1" fmla="*/ 0 h 1040"/>
                    <a:gd name="T2" fmla="*/ 0 w 1"/>
                    <a:gd name="T3" fmla="*/ 1040 h 1040"/>
                  </a:gdLst>
                  <a:ahLst/>
                  <a:cxnLst>
                    <a:cxn ang="0">
                      <a:pos x="T0" y="T1"/>
                    </a:cxn>
                    <a:cxn ang="0">
                      <a:pos x="T2" y="T3"/>
                    </a:cxn>
                  </a:cxnLst>
                  <a:rect l="0" t="0" r="r" b="b"/>
                  <a:pathLst>
                    <a:path w="1" h="1040">
                      <a:moveTo>
                        <a:pt x="0" y="0"/>
                      </a:moveTo>
                      <a:lnTo>
                        <a:pt x="0" y="1040"/>
                      </a:lnTo>
                    </a:path>
                  </a:pathLst>
                </a:custGeom>
                <a:noFill/>
                <a:ln w="28575">
                  <a:solidFill>
                    <a:srgbClr val="00CC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619" name="Freeform 67">
                  <a:extLst>
                    <a:ext uri="{FF2B5EF4-FFF2-40B4-BE49-F238E27FC236}">
                      <a16:creationId xmlns:a16="http://schemas.microsoft.com/office/drawing/2014/main" id="{8CEBBF4F-E5F4-4D02-9929-FFDCF40B4E14}"/>
                    </a:ext>
                  </a:extLst>
                </p:cNvPr>
                <p:cNvSpPr>
                  <a:spLocks/>
                </p:cNvSpPr>
                <p:nvPr/>
              </p:nvSpPr>
              <p:spPr bwMode="auto">
                <a:xfrm>
                  <a:off x="4370" y="3120"/>
                  <a:ext cx="1" cy="1036"/>
                </a:xfrm>
                <a:custGeom>
                  <a:avLst/>
                  <a:gdLst>
                    <a:gd name="T0" fmla="*/ 0 w 1"/>
                    <a:gd name="T1" fmla="*/ 0 h 1036"/>
                    <a:gd name="T2" fmla="*/ 0 w 1"/>
                    <a:gd name="T3" fmla="*/ 1036 h 1036"/>
                  </a:gdLst>
                  <a:ahLst/>
                  <a:cxnLst>
                    <a:cxn ang="0">
                      <a:pos x="T0" y="T1"/>
                    </a:cxn>
                    <a:cxn ang="0">
                      <a:pos x="T2" y="T3"/>
                    </a:cxn>
                  </a:cxnLst>
                  <a:rect l="0" t="0" r="r" b="b"/>
                  <a:pathLst>
                    <a:path w="1" h="1036">
                      <a:moveTo>
                        <a:pt x="0" y="0"/>
                      </a:moveTo>
                      <a:lnTo>
                        <a:pt x="0" y="1036"/>
                      </a:lnTo>
                    </a:path>
                  </a:pathLst>
                </a:custGeom>
                <a:noFill/>
                <a:ln w="28575">
                  <a:solidFill>
                    <a:srgbClr val="00CC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3620" name="Group 68">
                <a:extLst>
                  <a:ext uri="{FF2B5EF4-FFF2-40B4-BE49-F238E27FC236}">
                    <a16:creationId xmlns:a16="http://schemas.microsoft.com/office/drawing/2014/main" id="{35C9E9BE-86B3-43D8-A3DA-F6E2F368B7F8}"/>
                  </a:ext>
                </a:extLst>
              </p:cNvPr>
              <p:cNvGrpSpPr>
                <a:grpSpLocks/>
              </p:cNvGrpSpPr>
              <p:nvPr/>
            </p:nvGrpSpPr>
            <p:grpSpPr bwMode="auto">
              <a:xfrm>
                <a:off x="2375" y="96"/>
                <a:ext cx="1129" cy="384"/>
                <a:chOff x="2375" y="96"/>
                <a:chExt cx="1129" cy="384"/>
              </a:xfrm>
            </p:grpSpPr>
            <p:sp>
              <p:nvSpPr>
                <p:cNvPr id="23621" name="Text Box 69">
                  <a:extLst>
                    <a:ext uri="{FF2B5EF4-FFF2-40B4-BE49-F238E27FC236}">
                      <a16:creationId xmlns:a16="http://schemas.microsoft.com/office/drawing/2014/main" id="{DBD0E253-27E4-4D18-BECD-E6BDAFA140A5}"/>
                    </a:ext>
                  </a:extLst>
                </p:cNvPr>
                <p:cNvSpPr txBox="1">
                  <a:spLocks noChangeArrowheads="1"/>
                </p:cNvSpPr>
                <p:nvPr/>
              </p:nvSpPr>
              <p:spPr bwMode="auto">
                <a:xfrm>
                  <a:off x="2496" y="240"/>
                  <a:ext cx="1008" cy="192"/>
                </a:xfrm>
                <a:prstGeom prst="rect">
                  <a:avLst/>
                </a:prstGeom>
                <a:noFill/>
                <a:ln>
                  <a:noFill/>
                </a:ln>
                <a:effectLst/>
                <a:extLst>
                  <a:ext uri="{909E8E84-426E-40DD-AFC4-6F175D3DCCD1}">
                    <a14:hiddenFill xmlns:a14="http://schemas.microsoft.com/office/drawing/2010/main">
                      <a:pattFill prst="ltVert">
                        <a:fgClr>
                          <a:srgbClr val="FF6600"/>
                        </a:fgClr>
                        <a:bgClr>
                          <a:srgbClr val="FFFFFF"/>
                        </a:bgClr>
                      </a:patt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400" b="1"/>
                    <a:t>Cavalciotto</a:t>
                  </a:r>
                </a:p>
              </p:txBody>
            </p:sp>
            <p:sp>
              <p:nvSpPr>
                <p:cNvPr id="23622" name="Rectangle 70">
                  <a:extLst>
                    <a:ext uri="{FF2B5EF4-FFF2-40B4-BE49-F238E27FC236}">
                      <a16:creationId xmlns:a16="http://schemas.microsoft.com/office/drawing/2014/main" id="{58467DA6-BB8D-4794-A1ED-C175E2BE5B86}"/>
                    </a:ext>
                  </a:extLst>
                </p:cNvPr>
                <p:cNvSpPr>
                  <a:spLocks noChangeArrowheads="1"/>
                </p:cNvSpPr>
                <p:nvPr/>
              </p:nvSpPr>
              <p:spPr bwMode="auto">
                <a:xfrm rot="-5400000">
                  <a:off x="2255" y="216"/>
                  <a:ext cx="384" cy="144"/>
                </a:xfrm>
                <a:prstGeom prst="rect">
                  <a:avLst/>
                </a:prstGeom>
                <a:pattFill prst="narVert">
                  <a:fgClr>
                    <a:srgbClr val="FF6600"/>
                  </a:fgClr>
                  <a:bgClr>
                    <a:srgbClr val="FFFFFF"/>
                  </a:bgClr>
                </a:pattFill>
                <a:ln w="9525">
                  <a:miter lim="800000"/>
                  <a:headEnd/>
                  <a:tailEnd/>
                </a:ln>
                <a:effectLst/>
                <a:scene3d>
                  <a:camera prst="legacyPerspectiveBottomRight"/>
                  <a:lightRig rig="legacyFlat3" dir="b"/>
                </a:scene3d>
                <a:sp3d extrusionH="125400" prstMaterial="legacyMatte">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it-IT"/>
                </a:p>
              </p:txBody>
            </p:sp>
          </p:grpSp>
        </p:grpSp>
      </p:grpSp>
      <p:grpSp>
        <p:nvGrpSpPr>
          <p:cNvPr id="23623" name="Group 71">
            <a:extLst>
              <a:ext uri="{FF2B5EF4-FFF2-40B4-BE49-F238E27FC236}">
                <a16:creationId xmlns:a16="http://schemas.microsoft.com/office/drawing/2014/main" id="{25403433-24E6-464E-8931-34F4AC8A2FE0}"/>
              </a:ext>
            </a:extLst>
          </p:cNvPr>
          <p:cNvGrpSpPr>
            <a:grpSpLocks/>
          </p:cNvGrpSpPr>
          <p:nvPr/>
        </p:nvGrpSpPr>
        <p:grpSpPr bwMode="auto">
          <a:xfrm>
            <a:off x="1847850" y="701675"/>
            <a:ext cx="2952750" cy="866776"/>
            <a:chOff x="204" y="436"/>
            <a:chExt cx="1860" cy="546"/>
          </a:xfrm>
        </p:grpSpPr>
        <p:sp>
          <p:nvSpPr>
            <p:cNvPr id="23624" name="Text Box 72">
              <a:extLst>
                <a:ext uri="{FF2B5EF4-FFF2-40B4-BE49-F238E27FC236}">
                  <a16:creationId xmlns:a16="http://schemas.microsoft.com/office/drawing/2014/main" id="{079EED71-C289-4FEC-9F21-1FD194E69BEB}"/>
                </a:ext>
              </a:extLst>
            </p:cNvPr>
            <p:cNvSpPr txBox="1">
              <a:spLocks noChangeArrowheads="1"/>
            </p:cNvSpPr>
            <p:nvPr/>
          </p:nvSpPr>
          <p:spPr bwMode="auto">
            <a:xfrm>
              <a:off x="204" y="436"/>
              <a:ext cx="176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a:solidFill>
                    <a:srgbClr val="990000"/>
                  </a:solidFill>
                  <a:effectLst>
                    <a:outerShdw blurRad="38100" dist="38100" dir="2700000" algn="tl">
                      <a:srgbClr val="C0C0C0"/>
                    </a:outerShdw>
                  </a:effectLst>
                </a:rPr>
                <a:t>Il sistema orientale</a:t>
              </a:r>
            </a:p>
          </p:txBody>
        </p:sp>
        <p:sp>
          <p:nvSpPr>
            <p:cNvPr id="23625" name="Text Box 73">
              <a:extLst>
                <a:ext uri="{FF2B5EF4-FFF2-40B4-BE49-F238E27FC236}">
                  <a16:creationId xmlns:a16="http://schemas.microsoft.com/office/drawing/2014/main" id="{0B6C2F01-09CE-4929-984A-025472F59951}"/>
                </a:ext>
              </a:extLst>
            </p:cNvPr>
            <p:cNvSpPr txBox="1">
              <a:spLocks noChangeArrowheads="1"/>
            </p:cNvSpPr>
            <p:nvPr/>
          </p:nvSpPr>
          <p:spPr bwMode="auto">
            <a:xfrm>
              <a:off x="204" y="663"/>
              <a:ext cx="186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200" b="1">
                  <a:solidFill>
                    <a:srgbClr val="003399"/>
                  </a:solidFill>
                </a:rPr>
                <a:t>Lunghezza totale gore: 53 km</a:t>
              </a:r>
            </a:p>
            <a:p>
              <a:pPr>
                <a:lnSpc>
                  <a:spcPct val="70000"/>
                </a:lnSpc>
                <a:spcBef>
                  <a:spcPct val="50000"/>
                </a:spcBef>
              </a:pPr>
              <a:r>
                <a:rPr lang="it-IT" altLang="it-IT" sz="1200" b="1">
                  <a:solidFill>
                    <a:srgbClr val="003399"/>
                  </a:solidFill>
                </a:rPr>
                <a:t>Portata media totale: 1,25 mc/sec</a:t>
              </a:r>
            </a:p>
          </p:txBody>
        </p:sp>
      </p:grpSp>
      <p:sp>
        <p:nvSpPr>
          <p:cNvPr id="23626" name="Text Box 74">
            <a:extLst>
              <a:ext uri="{FF2B5EF4-FFF2-40B4-BE49-F238E27FC236}">
                <a16:creationId xmlns:a16="http://schemas.microsoft.com/office/drawing/2014/main" id="{69C75C11-144C-4EA7-8180-9FEBF8434ED1}"/>
              </a:ext>
            </a:extLst>
          </p:cNvPr>
          <p:cNvSpPr txBox="1">
            <a:spLocks noChangeArrowheads="1"/>
          </p:cNvSpPr>
          <p:nvPr/>
        </p:nvSpPr>
        <p:spPr bwMode="auto">
          <a:xfrm>
            <a:off x="6924676" y="531813"/>
            <a:ext cx="3743325" cy="878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5000"/>
              </a:lnSpc>
              <a:spcBef>
                <a:spcPct val="50000"/>
              </a:spcBef>
            </a:pPr>
            <a:r>
              <a:rPr lang="it-IT" altLang="it-IT" sz="1200" b="1">
                <a:solidFill>
                  <a:srgbClr val="003399"/>
                </a:solidFill>
              </a:rPr>
              <a:t>Non ha riscontro in analoghi sistemi medievali: il prelievo dell'acqua avviene in un unico punto del Bisenzio (al Cavalciotto) e la successiva immissione è in un altro corso d'acqua, l'Ombrone, dopo aver attraversato un vasto territorio.</a:t>
            </a:r>
          </a:p>
        </p:txBody>
      </p:sp>
      <p:sp>
        <p:nvSpPr>
          <p:cNvPr id="75" name="CasellaDiTesto 74">
            <a:extLst>
              <a:ext uri="{FF2B5EF4-FFF2-40B4-BE49-F238E27FC236}">
                <a16:creationId xmlns:a16="http://schemas.microsoft.com/office/drawing/2014/main" id="{2CD280A2-802F-4B2E-A890-7FE0881EBB5E}"/>
              </a:ext>
            </a:extLst>
          </p:cNvPr>
          <p:cNvSpPr txBox="1"/>
          <p:nvPr/>
        </p:nvSpPr>
        <p:spPr>
          <a:xfrm rot="16200000">
            <a:off x="-1699011" y="3671501"/>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3623"/>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500"/>
                                  </p:stCondLst>
                                  <p:childTnLst>
                                    <p:set>
                                      <p:cBhvr>
                                        <p:cTn id="9" dur="1" fill="hold">
                                          <p:stCondLst>
                                            <p:cond delay="0"/>
                                          </p:stCondLst>
                                        </p:cTn>
                                        <p:tgtEl>
                                          <p:spTgt spid="23554"/>
                                        </p:tgtEl>
                                        <p:attrNameLst>
                                          <p:attrName>style.visibility</p:attrName>
                                        </p:attrNameLst>
                                      </p:cBhvr>
                                      <p:to>
                                        <p:strVal val="visible"/>
                                      </p:to>
                                    </p:set>
                                    <p:animEffect transition="in" filter="fade">
                                      <p:cBhvr>
                                        <p:cTn id="10" dur="1000"/>
                                        <p:tgtEl>
                                          <p:spTgt spid="23554"/>
                                        </p:tgtEl>
                                      </p:cBhvr>
                                    </p:animEffect>
                                  </p:childTnLst>
                                </p:cTn>
                              </p:par>
                            </p:childTnLst>
                          </p:cTn>
                        </p:par>
                        <p:par>
                          <p:cTn id="11" fill="hold" nodeType="afterGroup">
                            <p:stCondLst>
                              <p:cond delay="1500"/>
                            </p:stCondLst>
                            <p:childTnLst>
                              <p:par>
                                <p:cTn id="12" presetID="22" presetClass="entr" presetSubtype="1" fill="hold" nodeType="afterEffect">
                                  <p:stCondLst>
                                    <p:cond delay="500"/>
                                  </p:stCondLst>
                                  <p:childTnLst>
                                    <p:set>
                                      <p:cBhvr>
                                        <p:cTn id="13" dur="1" fill="hold">
                                          <p:stCondLst>
                                            <p:cond delay="0"/>
                                          </p:stCondLst>
                                        </p:cTn>
                                        <p:tgtEl>
                                          <p:spTgt spid="23564"/>
                                        </p:tgtEl>
                                        <p:attrNameLst>
                                          <p:attrName>style.visibility</p:attrName>
                                        </p:attrNameLst>
                                      </p:cBhvr>
                                      <p:to>
                                        <p:strVal val="visible"/>
                                      </p:to>
                                    </p:set>
                                    <p:animEffect transition="in" filter="wipe(up)">
                                      <p:cBhvr>
                                        <p:cTn id="14" dur="3000"/>
                                        <p:tgtEl>
                                          <p:spTgt spid="23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a:extLst>
              <a:ext uri="{FF2B5EF4-FFF2-40B4-BE49-F238E27FC236}">
                <a16:creationId xmlns:a16="http://schemas.microsoft.com/office/drawing/2014/main" id="{DA3576FE-AEFF-4394-BE07-ACDE091C26BE}"/>
              </a:ext>
            </a:extLst>
          </p:cNvPr>
          <p:cNvGrpSpPr>
            <a:grpSpLocks/>
          </p:cNvGrpSpPr>
          <p:nvPr/>
        </p:nvGrpSpPr>
        <p:grpSpPr bwMode="auto">
          <a:xfrm>
            <a:off x="1558926" y="260350"/>
            <a:ext cx="8208963" cy="5264150"/>
            <a:chOff x="22" y="164"/>
            <a:chExt cx="5171" cy="3316"/>
          </a:xfrm>
        </p:grpSpPr>
        <p:sp>
          <p:nvSpPr>
            <p:cNvPr id="24579" name="Text Box 3">
              <a:extLst>
                <a:ext uri="{FF2B5EF4-FFF2-40B4-BE49-F238E27FC236}">
                  <a16:creationId xmlns:a16="http://schemas.microsoft.com/office/drawing/2014/main" id="{AF60BEAD-8B0F-4612-B505-C0A5F0519FE8}"/>
                </a:ext>
              </a:extLst>
            </p:cNvPr>
            <p:cNvSpPr txBox="1">
              <a:spLocks noChangeArrowheads="1"/>
            </p:cNvSpPr>
            <p:nvPr/>
          </p:nvSpPr>
          <p:spPr bwMode="auto">
            <a:xfrm>
              <a:off x="204" y="3249"/>
              <a:ext cx="49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990000"/>
                  </a:solidFill>
                  <a:effectLst>
                    <a:outerShdw blurRad="38100" dist="38100" dir="2700000" algn="tl">
                      <a:srgbClr val="C0C0C0"/>
                    </a:outerShdw>
                  </a:effectLst>
                </a:rPr>
                <a:t>1 L’epoca pre-industriale – 1815</a:t>
              </a:r>
            </a:p>
          </p:txBody>
        </p:sp>
        <p:pic>
          <p:nvPicPr>
            <p:cNvPr id="24580" name="Picture 4">
              <a:extLst>
                <a:ext uri="{FF2B5EF4-FFF2-40B4-BE49-F238E27FC236}">
                  <a16:creationId xmlns:a16="http://schemas.microsoft.com/office/drawing/2014/main" id="{3BF4EC5B-2014-46F4-840D-C0FA8E9FE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69" r="2158"/>
            <a:stretch>
              <a:fillRect/>
            </a:stretch>
          </p:blipFill>
          <p:spPr bwMode="auto">
            <a:xfrm>
              <a:off x="22" y="164"/>
              <a:ext cx="2404" cy="14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581" name="Group 5">
            <a:extLst>
              <a:ext uri="{FF2B5EF4-FFF2-40B4-BE49-F238E27FC236}">
                <a16:creationId xmlns:a16="http://schemas.microsoft.com/office/drawing/2014/main" id="{CF38C867-3060-44A0-A100-BA8C2D096098}"/>
              </a:ext>
            </a:extLst>
          </p:cNvPr>
          <p:cNvGrpSpPr>
            <a:grpSpLocks/>
          </p:cNvGrpSpPr>
          <p:nvPr/>
        </p:nvGrpSpPr>
        <p:grpSpPr bwMode="auto">
          <a:xfrm>
            <a:off x="1847851" y="260350"/>
            <a:ext cx="8748713" cy="5551488"/>
            <a:chOff x="204" y="164"/>
            <a:chExt cx="5511" cy="3497"/>
          </a:xfrm>
        </p:grpSpPr>
        <p:pic>
          <p:nvPicPr>
            <p:cNvPr id="24582" name="Picture 6">
              <a:extLst>
                <a:ext uri="{FF2B5EF4-FFF2-40B4-BE49-F238E27FC236}">
                  <a16:creationId xmlns:a16="http://schemas.microsoft.com/office/drawing/2014/main" id="{0816CB6C-A09D-48A2-A69E-F2BE78E9D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31" r="2545"/>
            <a:stretch>
              <a:fillRect/>
            </a:stretch>
          </p:blipFill>
          <p:spPr bwMode="auto">
            <a:xfrm>
              <a:off x="1746" y="164"/>
              <a:ext cx="2404" cy="1494"/>
            </a:xfrm>
            <a:prstGeom prst="rect">
              <a:avLst/>
            </a:prstGeom>
            <a:noFill/>
            <a:extLst>
              <a:ext uri="{909E8E84-426E-40DD-AFC4-6F175D3DCCD1}">
                <a14:hiddenFill xmlns:a14="http://schemas.microsoft.com/office/drawing/2010/main">
                  <a:solidFill>
                    <a:srgbClr val="FFFFFF"/>
                  </a:solidFill>
                </a14:hiddenFill>
              </a:ext>
            </a:extLst>
          </p:spPr>
        </p:pic>
        <p:sp>
          <p:nvSpPr>
            <p:cNvPr id="24583" name="Text Box 7">
              <a:extLst>
                <a:ext uri="{FF2B5EF4-FFF2-40B4-BE49-F238E27FC236}">
                  <a16:creationId xmlns:a16="http://schemas.microsoft.com/office/drawing/2014/main" id="{35543468-FDF7-426C-BE7F-B9C61BA88D63}"/>
                </a:ext>
              </a:extLst>
            </p:cNvPr>
            <p:cNvSpPr txBox="1">
              <a:spLocks noChangeArrowheads="1"/>
            </p:cNvSpPr>
            <p:nvPr/>
          </p:nvSpPr>
          <p:spPr bwMode="auto">
            <a:xfrm>
              <a:off x="204" y="3430"/>
              <a:ext cx="551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990000"/>
                  </a:solidFill>
                  <a:effectLst>
                    <a:outerShdw blurRad="38100" dist="38100" dir="2700000" algn="tl">
                      <a:srgbClr val="C0C0C0"/>
                    </a:outerShdw>
                  </a:effectLst>
                </a:rPr>
                <a:t>2 La prima industrializzazione: nascita e diffusione della «lana meccanica» -1869</a:t>
              </a:r>
            </a:p>
          </p:txBody>
        </p:sp>
      </p:grpSp>
      <p:grpSp>
        <p:nvGrpSpPr>
          <p:cNvPr id="24584" name="Group 8">
            <a:extLst>
              <a:ext uri="{FF2B5EF4-FFF2-40B4-BE49-F238E27FC236}">
                <a16:creationId xmlns:a16="http://schemas.microsoft.com/office/drawing/2014/main" id="{261D6BAE-2F3C-4E6C-BA4F-904333CF169B}"/>
              </a:ext>
            </a:extLst>
          </p:cNvPr>
          <p:cNvGrpSpPr>
            <a:grpSpLocks/>
          </p:cNvGrpSpPr>
          <p:nvPr/>
        </p:nvGrpSpPr>
        <p:grpSpPr bwMode="auto">
          <a:xfrm>
            <a:off x="1847850" y="260351"/>
            <a:ext cx="8770938" cy="5832475"/>
            <a:chOff x="204" y="164"/>
            <a:chExt cx="5525" cy="3674"/>
          </a:xfrm>
        </p:grpSpPr>
        <p:pic>
          <p:nvPicPr>
            <p:cNvPr id="24585" name="Picture 9">
              <a:extLst>
                <a:ext uri="{FF2B5EF4-FFF2-40B4-BE49-F238E27FC236}">
                  <a16:creationId xmlns:a16="http://schemas.microsoft.com/office/drawing/2014/main" id="{E0E6E036-F061-44FF-9274-BC4F1D3F60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506"/>
            <a:stretch>
              <a:fillRect/>
            </a:stretch>
          </p:blipFill>
          <p:spPr bwMode="auto">
            <a:xfrm>
              <a:off x="3334" y="164"/>
              <a:ext cx="2395" cy="1494"/>
            </a:xfrm>
            <a:prstGeom prst="rect">
              <a:avLst/>
            </a:prstGeom>
            <a:noFill/>
            <a:extLst>
              <a:ext uri="{909E8E84-426E-40DD-AFC4-6F175D3DCCD1}">
                <a14:hiddenFill xmlns:a14="http://schemas.microsoft.com/office/drawing/2010/main">
                  <a:solidFill>
                    <a:srgbClr val="FFFFFF"/>
                  </a:solidFill>
                </a14:hiddenFill>
              </a:ext>
            </a:extLst>
          </p:spPr>
        </p:pic>
        <p:sp>
          <p:nvSpPr>
            <p:cNvPr id="24586" name="Text Box 10">
              <a:extLst>
                <a:ext uri="{FF2B5EF4-FFF2-40B4-BE49-F238E27FC236}">
                  <a16:creationId xmlns:a16="http://schemas.microsoft.com/office/drawing/2014/main" id="{4DA89433-32FF-4984-B621-B3702B2B5AEC}"/>
                </a:ext>
              </a:extLst>
            </p:cNvPr>
            <p:cNvSpPr txBox="1">
              <a:spLocks noChangeArrowheads="1"/>
            </p:cNvSpPr>
            <p:nvPr/>
          </p:nvSpPr>
          <p:spPr bwMode="auto">
            <a:xfrm>
              <a:off x="204" y="3607"/>
              <a:ext cx="53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990000"/>
                  </a:solidFill>
                  <a:effectLst>
                    <a:outerShdw blurRad="38100" dist="38100" dir="2700000" algn="tl">
                      <a:srgbClr val="C0C0C0"/>
                    </a:outerShdw>
                  </a:effectLst>
                </a:rPr>
                <a:t>3 La seconda industrializzazione: i grandi lanifici a ciclo completo -1893</a:t>
              </a:r>
            </a:p>
          </p:txBody>
        </p:sp>
      </p:grpSp>
      <p:grpSp>
        <p:nvGrpSpPr>
          <p:cNvPr id="24587" name="Group 11">
            <a:extLst>
              <a:ext uri="{FF2B5EF4-FFF2-40B4-BE49-F238E27FC236}">
                <a16:creationId xmlns:a16="http://schemas.microsoft.com/office/drawing/2014/main" id="{E10C8748-E10A-4EBD-828A-DC359C832091}"/>
              </a:ext>
            </a:extLst>
          </p:cNvPr>
          <p:cNvGrpSpPr>
            <a:grpSpLocks/>
          </p:cNvGrpSpPr>
          <p:nvPr/>
        </p:nvGrpSpPr>
        <p:grpSpPr bwMode="auto">
          <a:xfrm>
            <a:off x="1847850" y="2708276"/>
            <a:ext cx="7920038" cy="3673475"/>
            <a:chOff x="204" y="1706"/>
            <a:chExt cx="4989" cy="2314"/>
          </a:xfrm>
        </p:grpSpPr>
        <p:pic>
          <p:nvPicPr>
            <p:cNvPr id="24588" name="Picture 12">
              <a:extLst>
                <a:ext uri="{FF2B5EF4-FFF2-40B4-BE49-F238E27FC236}">
                  <a16:creationId xmlns:a16="http://schemas.microsoft.com/office/drawing/2014/main" id="{CE7669D3-A8FA-41F4-9DEA-53E887170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 y="1706"/>
              <a:ext cx="2538" cy="1494"/>
            </a:xfrm>
            <a:prstGeom prst="rect">
              <a:avLst/>
            </a:prstGeom>
            <a:noFill/>
            <a:extLst>
              <a:ext uri="{909E8E84-426E-40DD-AFC4-6F175D3DCCD1}">
                <a14:hiddenFill xmlns:a14="http://schemas.microsoft.com/office/drawing/2010/main">
                  <a:solidFill>
                    <a:srgbClr val="FFFFFF"/>
                  </a:solidFill>
                </a14:hiddenFill>
              </a:ext>
            </a:extLst>
          </p:spPr>
        </p:pic>
        <p:sp>
          <p:nvSpPr>
            <p:cNvPr id="24589" name="Text Box 13">
              <a:extLst>
                <a:ext uri="{FF2B5EF4-FFF2-40B4-BE49-F238E27FC236}">
                  <a16:creationId xmlns:a16="http://schemas.microsoft.com/office/drawing/2014/main" id="{A8C3D5A4-4ACC-4C17-AD36-F157C8319152}"/>
                </a:ext>
              </a:extLst>
            </p:cNvPr>
            <p:cNvSpPr txBox="1">
              <a:spLocks noChangeArrowheads="1"/>
            </p:cNvSpPr>
            <p:nvPr/>
          </p:nvSpPr>
          <p:spPr bwMode="auto">
            <a:xfrm>
              <a:off x="204" y="3789"/>
              <a:ext cx="49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990000"/>
                  </a:solidFill>
                  <a:effectLst>
                    <a:outerShdw blurRad="38100" dist="38100" dir="2700000" algn="tl">
                      <a:srgbClr val="C0C0C0"/>
                    </a:outerShdw>
                  </a:effectLst>
                </a:rPr>
                <a:t>4 Dallo sviluppo degli anni ’90 alla prima guerra mondiale -1918</a:t>
              </a:r>
            </a:p>
          </p:txBody>
        </p:sp>
      </p:grpSp>
      <p:grpSp>
        <p:nvGrpSpPr>
          <p:cNvPr id="24590" name="Group 14">
            <a:extLst>
              <a:ext uri="{FF2B5EF4-FFF2-40B4-BE49-F238E27FC236}">
                <a16:creationId xmlns:a16="http://schemas.microsoft.com/office/drawing/2014/main" id="{23EBA466-B6DE-4552-B8B2-5EBF412E3206}"/>
              </a:ext>
            </a:extLst>
          </p:cNvPr>
          <p:cNvGrpSpPr>
            <a:grpSpLocks/>
          </p:cNvGrpSpPr>
          <p:nvPr/>
        </p:nvGrpSpPr>
        <p:grpSpPr bwMode="auto">
          <a:xfrm>
            <a:off x="1847851" y="2708276"/>
            <a:ext cx="8748713" cy="3967163"/>
            <a:chOff x="204" y="1706"/>
            <a:chExt cx="5511" cy="2499"/>
          </a:xfrm>
        </p:grpSpPr>
        <p:pic>
          <p:nvPicPr>
            <p:cNvPr id="24591" name="Picture 15">
              <a:extLst>
                <a:ext uri="{FF2B5EF4-FFF2-40B4-BE49-F238E27FC236}">
                  <a16:creationId xmlns:a16="http://schemas.microsoft.com/office/drawing/2014/main" id="{03782E30-E7E0-4867-952A-BBCB601E1A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1706"/>
              <a:ext cx="2550" cy="1494"/>
            </a:xfrm>
            <a:prstGeom prst="rect">
              <a:avLst/>
            </a:prstGeom>
            <a:noFill/>
            <a:extLst>
              <a:ext uri="{909E8E84-426E-40DD-AFC4-6F175D3DCCD1}">
                <a14:hiddenFill xmlns:a14="http://schemas.microsoft.com/office/drawing/2010/main">
                  <a:solidFill>
                    <a:srgbClr val="FFFFFF"/>
                  </a:solidFill>
                </a14:hiddenFill>
              </a:ext>
            </a:extLst>
          </p:spPr>
        </p:pic>
        <p:sp>
          <p:nvSpPr>
            <p:cNvPr id="24592" name="Text Box 16">
              <a:extLst>
                <a:ext uri="{FF2B5EF4-FFF2-40B4-BE49-F238E27FC236}">
                  <a16:creationId xmlns:a16="http://schemas.microsoft.com/office/drawing/2014/main" id="{AAEB34AA-3B7B-4AB8-B8D1-89A999276B23}"/>
                </a:ext>
              </a:extLst>
            </p:cNvPr>
            <p:cNvSpPr txBox="1">
              <a:spLocks noChangeArrowheads="1"/>
            </p:cNvSpPr>
            <p:nvPr/>
          </p:nvSpPr>
          <p:spPr bwMode="auto">
            <a:xfrm>
              <a:off x="204" y="3974"/>
              <a:ext cx="551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990000"/>
                  </a:solidFill>
                  <a:effectLst>
                    <a:outerShdw blurRad="38100" dist="38100" dir="2700000" algn="tl">
                      <a:srgbClr val="C0C0C0"/>
                    </a:outerShdw>
                  </a:effectLst>
                </a:rPr>
                <a:t>5 Dal primo al secondo dopoguerra: il consolidamento delle medie imprese - 1944</a:t>
              </a:r>
            </a:p>
          </p:txBody>
        </p:sp>
      </p:grpSp>
      <p:sp>
        <p:nvSpPr>
          <p:cNvPr id="17" name="CasellaDiTesto 16">
            <a:extLst>
              <a:ext uri="{FF2B5EF4-FFF2-40B4-BE49-F238E27FC236}">
                <a16:creationId xmlns:a16="http://schemas.microsoft.com/office/drawing/2014/main" id="{248FC9B5-E096-4BC1-9FEC-180EADDCE03D}"/>
              </a:ext>
            </a:extLst>
          </p:cNvPr>
          <p:cNvSpPr txBox="1"/>
          <p:nvPr/>
        </p:nvSpPr>
        <p:spPr>
          <a:xfrm rot="16200000">
            <a:off x="-1721623" y="3236844"/>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4581"/>
                                        </p:tgtEl>
                                        <p:attrNameLst>
                                          <p:attrName>style.visibility</p:attrName>
                                        </p:attrNameLst>
                                      </p:cBhvr>
                                      <p:to>
                                        <p:strVal val="visible"/>
                                      </p:to>
                                    </p:set>
                                    <p:animEffect transition="in" filter="fade">
                                      <p:cBhvr>
                                        <p:cTn id="11" dur="2000"/>
                                        <p:tgtEl>
                                          <p:spTgt spid="24581"/>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24584"/>
                                        </p:tgtEl>
                                        <p:attrNameLst>
                                          <p:attrName>style.visibility</p:attrName>
                                        </p:attrNameLst>
                                      </p:cBhvr>
                                      <p:to>
                                        <p:strVal val="visible"/>
                                      </p:to>
                                    </p:set>
                                    <p:animEffect transition="in" filter="fade">
                                      <p:cBhvr>
                                        <p:cTn id="15" dur="2000"/>
                                        <p:tgtEl>
                                          <p:spTgt spid="24584"/>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24587"/>
                                        </p:tgtEl>
                                        <p:attrNameLst>
                                          <p:attrName>style.visibility</p:attrName>
                                        </p:attrNameLst>
                                      </p:cBhvr>
                                      <p:to>
                                        <p:strVal val="visible"/>
                                      </p:to>
                                    </p:set>
                                    <p:animEffect transition="in" filter="fade">
                                      <p:cBhvr>
                                        <p:cTn id="19" dur="2000"/>
                                        <p:tgtEl>
                                          <p:spTgt spid="24587"/>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24590"/>
                                        </p:tgtEl>
                                        <p:attrNameLst>
                                          <p:attrName>style.visibility</p:attrName>
                                        </p:attrNameLst>
                                      </p:cBhvr>
                                      <p:to>
                                        <p:strVal val="visible"/>
                                      </p:to>
                                    </p:set>
                                    <p:animEffect transition="in" filter="fade">
                                      <p:cBhvr>
                                        <p:cTn id="23" dur="2000"/>
                                        <p:tgtEl>
                                          <p:spTgt spid="24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F2A20A05-F31E-42D9-97A8-96340FA3E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912495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a:extLst>
              <a:ext uri="{FF2B5EF4-FFF2-40B4-BE49-F238E27FC236}">
                <a16:creationId xmlns:a16="http://schemas.microsoft.com/office/drawing/2014/main" id="{D4A65D5F-FBA8-4A3D-A653-0565A7391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73239"/>
            <a:ext cx="4591050" cy="4524375"/>
          </a:xfrm>
          <a:prstGeom prst="rect">
            <a:avLst/>
          </a:prstGeom>
          <a:noFill/>
          <a:effectLst>
            <a:outerShdw dist="89803" dir="2700000" algn="ctr" rotWithShape="0">
              <a:srgbClr val="990000"/>
            </a:outerShdw>
          </a:effectLst>
          <a:extLst>
            <a:ext uri="{909E8E84-426E-40DD-AFC4-6F175D3DCCD1}">
              <a14:hiddenFill xmlns:a14="http://schemas.microsoft.com/office/drawing/2010/main">
                <a:solidFill>
                  <a:srgbClr val="FFFFFF"/>
                </a:solidFill>
              </a14:hiddenFill>
            </a:ext>
          </a:extLst>
        </p:spPr>
      </p:pic>
      <p:sp>
        <p:nvSpPr>
          <p:cNvPr id="25604" name="Text Box 4">
            <a:extLst>
              <a:ext uri="{FF2B5EF4-FFF2-40B4-BE49-F238E27FC236}">
                <a16:creationId xmlns:a16="http://schemas.microsoft.com/office/drawing/2014/main" id="{D4F9D942-38ED-4847-B269-3F8304D34C77}"/>
              </a:ext>
            </a:extLst>
          </p:cNvPr>
          <p:cNvSpPr txBox="1">
            <a:spLocks noChangeArrowheads="1"/>
          </p:cNvSpPr>
          <p:nvPr/>
        </p:nvSpPr>
        <p:spPr bwMode="auto">
          <a:xfrm>
            <a:off x="1524001" y="981076"/>
            <a:ext cx="8964613" cy="49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70000"/>
              </a:lnSpc>
              <a:spcBef>
                <a:spcPct val="50000"/>
              </a:spcBef>
            </a:pPr>
            <a:r>
              <a:rPr lang="it-IT" altLang="it-IT">
                <a:solidFill>
                  <a:srgbClr val="990000"/>
                </a:solidFill>
              </a:rPr>
              <a:t>Dal 1819 Alessandro Mazzoni apporta sostanziali modifiche ai macchinari e realizza le prime turbine idrauliche legando ancora una volta lo sviluppo dell’industria al corso delle gore.</a:t>
            </a:r>
          </a:p>
        </p:txBody>
      </p:sp>
      <p:sp>
        <p:nvSpPr>
          <p:cNvPr id="25605" name="Text Box 5">
            <a:extLst>
              <a:ext uri="{FF2B5EF4-FFF2-40B4-BE49-F238E27FC236}">
                <a16:creationId xmlns:a16="http://schemas.microsoft.com/office/drawing/2014/main" id="{F5D4392D-3CA9-4593-B2C6-42F577D72601}"/>
              </a:ext>
            </a:extLst>
          </p:cNvPr>
          <p:cNvSpPr txBox="1">
            <a:spLocks noChangeArrowheads="1"/>
          </p:cNvSpPr>
          <p:nvPr/>
        </p:nvSpPr>
        <p:spPr bwMode="auto">
          <a:xfrm>
            <a:off x="6383339" y="2708276"/>
            <a:ext cx="40338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ltLang="it-IT">
              <a:solidFill>
                <a:srgbClr val="990000"/>
              </a:solidFill>
            </a:endParaRPr>
          </a:p>
        </p:txBody>
      </p:sp>
      <p:sp>
        <p:nvSpPr>
          <p:cNvPr id="25606" name="Text Box 6">
            <a:extLst>
              <a:ext uri="{FF2B5EF4-FFF2-40B4-BE49-F238E27FC236}">
                <a16:creationId xmlns:a16="http://schemas.microsoft.com/office/drawing/2014/main" id="{386AA417-2CE4-4688-B7D4-D7F6D1A2CD7C}"/>
              </a:ext>
            </a:extLst>
          </p:cNvPr>
          <p:cNvSpPr txBox="1">
            <a:spLocks noChangeArrowheads="1"/>
          </p:cNvSpPr>
          <p:nvPr/>
        </p:nvSpPr>
        <p:spPr bwMode="auto">
          <a:xfrm>
            <a:off x="6311901" y="1773238"/>
            <a:ext cx="4176713"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b="1">
                <a:solidFill>
                  <a:srgbClr val="990000"/>
                </a:solidFill>
                <a:effectLst>
                  <a:outerShdw blurRad="38100" dist="38100" dir="2700000" algn="tl">
                    <a:srgbClr val="C0C0C0"/>
                  </a:outerShdw>
                </a:effectLst>
              </a:rPr>
              <a:t>Per quanto riguarda lo sviluppo urbano di Prato non si registrano in questi anni sostanziali modifiche :</a:t>
            </a:r>
          </a:p>
          <a:p>
            <a:pPr algn="just">
              <a:spcBef>
                <a:spcPct val="50000"/>
              </a:spcBef>
            </a:pPr>
            <a:r>
              <a:rPr lang="it-IT" altLang="it-IT" b="1">
                <a:solidFill>
                  <a:srgbClr val="990000"/>
                </a:solidFill>
                <a:effectLst>
                  <a:outerShdw blurRad="38100" dist="38100" dir="2700000" algn="tl">
                    <a:srgbClr val="C0C0C0"/>
                  </a:outerShdw>
                </a:effectLst>
              </a:rPr>
              <a:t>La soppressione degli ordini pii, nel 1815, rende disponibile un discreto numero edifici che riadattati ospiteranno nuove attività tra cui quelle della nascente industria.</a:t>
            </a:r>
          </a:p>
          <a:p>
            <a:pPr algn="just">
              <a:spcBef>
                <a:spcPct val="50000"/>
              </a:spcBef>
            </a:pPr>
            <a:r>
              <a:rPr lang="it-IT" altLang="it-IT" b="1">
                <a:solidFill>
                  <a:srgbClr val="990000"/>
                </a:solidFill>
                <a:effectLst>
                  <a:outerShdw blurRad="38100" dist="38100" dir="2700000" algn="tl">
                    <a:srgbClr val="C0C0C0"/>
                  </a:outerShdw>
                </a:effectLst>
              </a:rPr>
              <a:t>Nel 1825, l’impianto agli Abatoni, fuori le mura cittadine risulterà importante, per successivo sviluppo industriale</a:t>
            </a:r>
          </a:p>
          <a:p>
            <a:pPr algn="just">
              <a:spcBef>
                <a:spcPct val="50000"/>
              </a:spcBef>
            </a:pPr>
            <a:endParaRPr lang="it-IT" altLang="it-IT" b="1">
              <a:solidFill>
                <a:srgbClr val="990000"/>
              </a:solidFill>
              <a:effectLst>
                <a:outerShdw blurRad="38100" dist="38100" dir="2700000" algn="tl">
                  <a:srgbClr val="C0C0C0"/>
                </a:outerShdw>
              </a:effectLst>
            </a:endParaRPr>
          </a:p>
        </p:txBody>
      </p:sp>
      <p:sp>
        <p:nvSpPr>
          <p:cNvPr id="25607" name="Text Box 7">
            <a:extLst>
              <a:ext uri="{FF2B5EF4-FFF2-40B4-BE49-F238E27FC236}">
                <a16:creationId xmlns:a16="http://schemas.microsoft.com/office/drawing/2014/main" id="{6E58CE3E-A1AB-41BF-918C-E1062D78596E}"/>
              </a:ext>
            </a:extLst>
          </p:cNvPr>
          <p:cNvSpPr txBox="1">
            <a:spLocks noChangeArrowheads="1"/>
          </p:cNvSpPr>
          <p:nvPr/>
        </p:nvSpPr>
        <p:spPr bwMode="auto">
          <a:xfrm>
            <a:off x="1524000" y="1"/>
            <a:ext cx="9144000" cy="49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70000"/>
              </a:lnSpc>
              <a:spcBef>
                <a:spcPct val="50000"/>
              </a:spcBef>
            </a:pPr>
            <a:r>
              <a:rPr lang="it-IT" altLang="it-IT" b="1">
                <a:solidFill>
                  <a:srgbClr val="990000"/>
                </a:solidFill>
                <a:effectLst>
                  <a:outerShdw blurRad="38100" dist="38100" dir="2700000" algn="tl">
                    <a:srgbClr val="C0C0C0"/>
                  </a:outerShdw>
                </a:effectLst>
              </a:rPr>
              <a:t>Tra il diciottesimo e diciannovesimo secolo si muovono i primi passi verso l’industrializzazione pratese :</a:t>
            </a:r>
            <a:endParaRPr lang="it-IT" altLang="it-IT"/>
          </a:p>
        </p:txBody>
      </p:sp>
      <p:sp>
        <p:nvSpPr>
          <p:cNvPr id="25608" name="Text Box 8">
            <a:extLst>
              <a:ext uri="{FF2B5EF4-FFF2-40B4-BE49-F238E27FC236}">
                <a16:creationId xmlns:a16="http://schemas.microsoft.com/office/drawing/2014/main" id="{D4A5A41F-7CA4-4DE2-83D9-197BC100E0EA}"/>
              </a:ext>
            </a:extLst>
          </p:cNvPr>
          <p:cNvSpPr txBox="1">
            <a:spLocks noChangeArrowheads="1"/>
          </p:cNvSpPr>
          <p:nvPr/>
        </p:nvSpPr>
        <p:spPr bwMode="auto">
          <a:xfrm>
            <a:off x="1524000" y="476251"/>
            <a:ext cx="9144000" cy="49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70000"/>
              </a:lnSpc>
              <a:spcBef>
                <a:spcPct val="50000"/>
              </a:spcBef>
            </a:pPr>
            <a:r>
              <a:rPr lang="it-IT" altLang="it-IT">
                <a:solidFill>
                  <a:srgbClr val="990000"/>
                </a:solidFill>
              </a:rPr>
              <a:t>Nel 1792 viene fondata l’azienda Mazzoni-Pacchiani primo esempio di produzione industriale a ciclo completo.</a:t>
            </a:r>
            <a:endParaRPr lang="it-IT" altLang="it-IT"/>
          </a:p>
        </p:txBody>
      </p:sp>
      <p:sp>
        <p:nvSpPr>
          <p:cNvPr id="9" name="CasellaDiTesto 8">
            <a:extLst>
              <a:ext uri="{FF2B5EF4-FFF2-40B4-BE49-F238E27FC236}">
                <a16:creationId xmlns:a16="http://schemas.microsoft.com/office/drawing/2014/main" id="{EA1110EB-4EDD-488D-841C-F2A256FCC1A1}"/>
              </a:ext>
            </a:extLst>
          </p:cNvPr>
          <p:cNvSpPr txBox="1"/>
          <p:nvPr/>
        </p:nvSpPr>
        <p:spPr>
          <a:xfrm rot="16200000">
            <a:off x="-1751328" y="3434556"/>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1000"/>
                                        <p:tgtEl>
                                          <p:spTgt spid="25602"/>
                                        </p:tgtEl>
                                      </p:cBhvr>
                                    </p:animEffect>
                                    <p:anim calcmode="lin" valueType="num">
                                      <p:cBhvr>
                                        <p:cTn id="8" dur="1000" fill="hold"/>
                                        <p:tgtEl>
                                          <p:spTgt spid="25602"/>
                                        </p:tgtEl>
                                        <p:attrNameLst>
                                          <p:attrName>ppt_x</p:attrName>
                                        </p:attrNameLst>
                                      </p:cBhvr>
                                      <p:tavLst>
                                        <p:tav tm="0">
                                          <p:val>
                                            <p:strVal val="#ppt_x"/>
                                          </p:val>
                                        </p:tav>
                                        <p:tav tm="100000">
                                          <p:val>
                                            <p:strVal val="#ppt_x"/>
                                          </p:val>
                                        </p:tav>
                                      </p:tavLst>
                                    </p:anim>
                                    <p:anim calcmode="lin" valueType="num">
                                      <p:cBhvr>
                                        <p:cTn id="9" dur="1000" fill="hold"/>
                                        <p:tgtEl>
                                          <p:spTgt spid="2560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607"/>
                                        </p:tgtEl>
                                        <p:attrNameLst>
                                          <p:attrName>style.visibility</p:attrName>
                                        </p:attrNameLst>
                                      </p:cBhvr>
                                      <p:to>
                                        <p:strVal val="visible"/>
                                      </p:to>
                                    </p:set>
                                    <p:animEffect transition="in" filter="fade">
                                      <p:cBhvr>
                                        <p:cTn id="12" dur="1000"/>
                                        <p:tgtEl>
                                          <p:spTgt spid="25607"/>
                                        </p:tgtEl>
                                      </p:cBhvr>
                                    </p:animEffect>
                                    <p:anim calcmode="lin" valueType="num">
                                      <p:cBhvr>
                                        <p:cTn id="13" dur="1000" fill="hold"/>
                                        <p:tgtEl>
                                          <p:spTgt spid="25607"/>
                                        </p:tgtEl>
                                        <p:attrNameLst>
                                          <p:attrName>ppt_x</p:attrName>
                                        </p:attrNameLst>
                                      </p:cBhvr>
                                      <p:tavLst>
                                        <p:tav tm="0">
                                          <p:val>
                                            <p:strVal val="#ppt_x"/>
                                          </p:val>
                                        </p:tav>
                                        <p:tav tm="100000">
                                          <p:val>
                                            <p:strVal val="#ppt_x"/>
                                          </p:val>
                                        </p:tav>
                                      </p:tavLst>
                                    </p:anim>
                                    <p:anim calcmode="lin" valueType="num">
                                      <p:cBhvr>
                                        <p:cTn id="14" dur="1000" fill="hold"/>
                                        <p:tgtEl>
                                          <p:spTgt spid="2560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5608"/>
                                        </p:tgtEl>
                                        <p:attrNameLst>
                                          <p:attrName>style.visibility</p:attrName>
                                        </p:attrNameLst>
                                      </p:cBhvr>
                                      <p:to>
                                        <p:strVal val="visible"/>
                                      </p:to>
                                    </p:set>
                                    <p:animEffect transition="in" filter="wipe(up)">
                                      <p:cBhvr>
                                        <p:cTn id="18" dur="2000"/>
                                        <p:tgtEl>
                                          <p:spTgt spid="25608"/>
                                        </p:tgtEl>
                                      </p:cBhvr>
                                    </p:animEffect>
                                  </p:childTnLst>
                                </p:cTn>
                              </p:par>
                            </p:childTnLst>
                          </p:cTn>
                        </p:par>
                        <p:par>
                          <p:cTn id="19" fill="hold" nodeType="afterGroup">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25604"/>
                                        </p:tgtEl>
                                        <p:attrNameLst>
                                          <p:attrName>style.visibility</p:attrName>
                                        </p:attrNameLst>
                                      </p:cBhvr>
                                      <p:to>
                                        <p:strVal val="visible"/>
                                      </p:to>
                                    </p:set>
                                    <p:animEffect transition="in" filter="wipe(up)">
                                      <p:cBhvr>
                                        <p:cTn id="22" dur="2000"/>
                                        <p:tgtEl>
                                          <p:spTgt spid="256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3000"/>
                                        <p:tgtEl>
                                          <p:spTgt spid="25602"/>
                                        </p:tgtEl>
                                      </p:cBhvr>
                                    </p:animEffect>
                                    <p:set>
                                      <p:cBhvr>
                                        <p:cTn id="27" dur="1" fill="hold">
                                          <p:stCondLst>
                                            <p:cond delay="2999"/>
                                          </p:stCondLst>
                                        </p:cTn>
                                        <p:tgtEl>
                                          <p:spTgt spid="25602"/>
                                        </p:tgtEl>
                                        <p:attrNameLst>
                                          <p:attrName>style.visibility</p:attrName>
                                        </p:attrNameLst>
                                      </p:cBhvr>
                                      <p:to>
                                        <p:strVal val="hidden"/>
                                      </p:to>
                                    </p:set>
                                  </p:childTnLst>
                                </p:cTn>
                              </p:par>
                              <p:par>
                                <p:cTn id="28" presetID="53" presetClass="entr" presetSubtype="0" fill="hold" nodeType="withEffect">
                                  <p:stCondLst>
                                    <p:cond delay="0"/>
                                  </p:stCondLst>
                                  <p:childTnLst>
                                    <p:set>
                                      <p:cBhvr>
                                        <p:cTn id="29" dur="1" fill="hold">
                                          <p:stCondLst>
                                            <p:cond delay="0"/>
                                          </p:stCondLst>
                                        </p:cTn>
                                        <p:tgtEl>
                                          <p:spTgt spid="25603"/>
                                        </p:tgtEl>
                                        <p:attrNameLst>
                                          <p:attrName>style.visibility</p:attrName>
                                        </p:attrNameLst>
                                      </p:cBhvr>
                                      <p:to>
                                        <p:strVal val="visible"/>
                                      </p:to>
                                    </p:set>
                                    <p:anim calcmode="lin" valueType="num">
                                      <p:cBhvr>
                                        <p:cTn id="30" dur="3000" fill="hold"/>
                                        <p:tgtEl>
                                          <p:spTgt spid="25603"/>
                                        </p:tgtEl>
                                        <p:attrNameLst>
                                          <p:attrName>ppt_w</p:attrName>
                                        </p:attrNameLst>
                                      </p:cBhvr>
                                      <p:tavLst>
                                        <p:tav tm="0">
                                          <p:val>
                                            <p:fltVal val="0"/>
                                          </p:val>
                                        </p:tav>
                                        <p:tav tm="100000">
                                          <p:val>
                                            <p:strVal val="#ppt_w"/>
                                          </p:val>
                                        </p:tav>
                                      </p:tavLst>
                                    </p:anim>
                                    <p:anim calcmode="lin" valueType="num">
                                      <p:cBhvr>
                                        <p:cTn id="31" dur="3000" fill="hold"/>
                                        <p:tgtEl>
                                          <p:spTgt spid="25603"/>
                                        </p:tgtEl>
                                        <p:attrNameLst>
                                          <p:attrName>ppt_h</p:attrName>
                                        </p:attrNameLst>
                                      </p:cBhvr>
                                      <p:tavLst>
                                        <p:tav tm="0">
                                          <p:val>
                                            <p:fltVal val="0"/>
                                          </p:val>
                                        </p:tav>
                                        <p:tav tm="100000">
                                          <p:val>
                                            <p:strVal val="#ppt_h"/>
                                          </p:val>
                                        </p:tav>
                                      </p:tavLst>
                                    </p:anim>
                                    <p:animEffect transition="in" filter="fade">
                                      <p:cBhvr>
                                        <p:cTn id="32" dur="3000"/>
                                        <p:tgtEl>
                                          <p:spTgt spid="25603"/>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25606"/>
                                        </p:tgtEl>
                                        <p:attrNameLst>
                                          <p:attrName>style.visibility</p:attrName>
                                        </p:attrNameLst>
                                      </p:cBhvr>
                                      <p:to>
                                        <p:strVal val="visible"/>
                                      </p:to>
                                    </p:set>
                                    <p:anim calcmode="lin" valueType="num">
                                      <p:cBhvr>
                                        <p:cTn id="35" dur="3000" fill="hold"/>
                                        <p:tgtEl>
                                          <p:spTgt spid="25606"/>
                                        </p:tgtEl>
                                        <p:attrNameLst>
                                          <p:attrName>ppt_w</p:attrName>
                                        </p:attrNameLst>
                                      </p:cBhvr>
                                      <p:tavLst>
                                        <p:tav tm="0">
                                          <p:val>
                                            <p:fltVal val="0"/>
                                          </p:val>
                                        </p:tav>
                                        <p:tav tm="100000">
                                          <p:val>
                                            <p:strVal val="#ppt_w"/>
                                          </p:val>
                                        </p:tav>
                                      </p:tavLst>
                                    </p:anim>
                                    <p:anim calcmode="lin" valueType="num">
                                      <p:cBhvr>
                                        <p:cTn id="36" dur="3000" fill="hold"/>
                                        <p:tgtEl>
                                          <p:spTgt spid="25606"/>
                                        </p:tgtEl>
                                        <p:attrNameLst>
                                          <p:attrName>ppt_h</p:attrName>
                                        </p:attrNameLst>
                                      </p:cBhvr>
                                      <p:tavLst>
                                        <p:tav tm="0">
                                          <p:val>
                                            <p:fltVal val="0"/>
                                          </p:val>
                                        </p:tav>
                                        <p:tav tm="100000">
                                          <p:val>
                                            <p:strVal val="#ppt_h"/>
                                          </p:val>
                                        </p:tav>
                                      </p:tavLst>
                                    </p:anim>
                                    <p:animEffect transition="in" filter="fade">
                                      <p:cBhvr>
                                        <p:cTn id="37" dur="3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6" grpId="0"/>
      <p:bldP spid="25607" grpId="0"/>
      <p:bldP spid="256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820E190B-495F-4FC8-838B-CB88D81BE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5" y="1423988"/>
            <a:ext cx="9075738" cy="543401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90000"/>
                  </a:outerShdw>
                </a:effectLst>
              </a14:hiddenEffects>
            </a:ext>
          </a:extLst>
        </p:spPr>
      </p:pic>
      <p:sp>
        <p:nvSpPr>
          <p:cNvPr id="26627" name="Text Box 3">
            <a:extLst>
              <a:ext uri="{FF2B5EF4-FFF2-40B4-BE49-F238E27FC236}">
                <a16:creationId xmlns:a16="http://schemas.microsoft.com/office/drawing/2014/main" id="{6061FD10-DB4E-46C2-BABD-565AC8C33B5B}"/>
              </a:ext>
            </a:extLst>
          </p:cNvPr>
          <p:cNvSpPr txBox="1">
            <a:spLocks noChangeArrowheads="1"/>
          </p:cNvSpPr>
          <p:nvPr/>
        </p:nvSpPr>
        <p:spPr bwMode="auto">
          <a:xfrm>
            <a:off x="1774825" y="1"/>
            <a:ext cx="8497888" cy="30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90000"/>
                  </a:outerShdw>
                </a:effectLst>
              </a14:hiddenEffects>
            </a:ext>
          </a:extLst>
        </p:spPr>
        <p:txBody>
          <a:bodyPr>
            <a:spAutoFit/>
          </a:bodyPr>
          <a:lstStyle/>
          <a:p>
            <a:pPr algn="just">
              <a:lnSpc>
                <a:spcPts val="1600"/>
              </a:lnSpc>
              <a:spcBef>
                <a:spcPct val="50000"/>
              </a:spcBef>
            </a:pPr>
            <a:r>
              <a:rPr lang="it-IT" altLang="it-IT" b="1">
                <a:solidFill>
                  <a:srgbClr val="990000"/>
                </a:solidFill>
                <a:effectLst>
                  <a:outerShdw blurRad="38100" dist="38100" dir="2700000" algn="tl">
                    <a:srgbClr val="C0C0C0"/>
                  </a:outerShdw>
                </a:effectLst>
              </a:rPr>
              <a:t>Nel ventennio tra il 1850 e il 1870 si realizza in Prato una prima vera industrializzazione.</a:t>
            </a:r>
          </a:p>
        </p:txBody>
      </p:sp>
      <p:pic>
        <p:nvPicPr>
          <p:cNvPr id="26628" name="Picture 4">
            <a:extLst>
              <a:ext uri="{FF2B5EF4-FFF2-40B4-BE49-F238E27FC236}">
                <a16:creationId xmlns:a16="http://schemas.microsoft.com/office/drawing/2014/main" id="{BC899509-C6B3-495C-BBA5-10253F62A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001" b="1488"/>
          <a:stretch>
            <a:fillRect/>
          </a:stretch>
        </p:blipFill>
        <p:spPr bwMode="auto">
          <a:xfrm>
            <a:off x="1774825" y="1484314"/>
            <a:ext cx="4781550" cy="4537075"/>
          </a:xfrm>
          <a:prstGeom prst="rect">
            <a:avLst/>
          </a:prstGeom>
          <a:noFill/>
          <a:effectLst>
            <a:outerShdw dist="107763" dir="2700000" algn="ctr" rotWithShape="0">
              <a:srgbClr val="990000">
                <a:alpha val="0"/>
              </a:srgbClr>
            </a:outerShdw>
          </a:effectLst>
          <a:extLst>
            <a:ext uri="{909E8E84-426E-40DD-AFC4-6F175D3DCCD1}">
              <a14:hiddenFill xmlns:a14="http://schemas.microsoft.com/office/drawing/2010/main">
                <a:solidFill>
                  <a:srgbClr val="FFFFFF"/>
                </a:solidFill>
              </a14:hiddenFill>
            </a:ext>
          </a:extLst>
        </p:spPr>
      </p:pic>
      <p:sp>
        <p:nvSpPr>
          <p:cNvPr id="26629" name="Text Box 5">
            <a:extLst>
              <a:ext uri="{FF2B5EF4-FFF2-40B4-BE49-F238E27FC236}">
                <a16:creationId xmlns:a16="http://schemas.microsoft.com/office/drawing/2014/main" id="{3BE6F30E-B932-4A8E-AF10-A4D58603B5F7}"/>
              </a:ext>
            </a:extLst>
          </p:cNvPr>
          <p:cNvSpPr txBox="1">
            <a:spLocks noChangeArrowheads="1"/>
          </p:cNvSpPr>
          <p:nvPr/>
        </p:nvSpPr>
        <p:spPr bwMode="auto">
          <a:xfrm>
            <a:off x="6672264" y="2289176"/>
            <a:ext cx="399573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b="1">
                <a:solidFill>
                  <a:srgbClr val="800000"/>
                </a:solidFill>
                <a:effectLst>
                  <a:outerShdw blurRad="38100" dist="38100" dir="2700000" algn="tl">
                    <a:srgbClr val="C0C0C0"/>
                  </a:outerShdw>
                </a:effectLst>
              </a:rPr>
              <a:t>La città di Prato è ancora ampiamente contenuta nella cerchia urbana trecentesca.</a:t>
            </a:r>
          </a:p>
          <a:p>
            <a:pPr algn="just">
              <a:spcBef>
                <a:spcPct val="50000"/>
              </a:spcBef>
            </a:pPr>
            <a:r>
              <a:rPr lang="it-IT" altLang="it-IT" b="1">
                <a:solidFill>
                  <a:srgbClr val="800000"/>
                </a:solidFill>
                <a:effectLst>
                  <a:outerShdw blurRad="38100" dist="38100" dir="2700000" algn="tl">
                    <a:srgbClr val="C0C0C0"/>
                  </a:outerShdw>
                </a:effectLst>
              </a:rPr>
              <a:t>Gli insediamenti fuori le mura, lungo le maggiori direttrici, non hanno subito variazioni di rilievo. </a:t>
            </a:r>
          </a:p>
          <a:p>
            <a:pPr algn="just">
              <a:spcBef>
                <a:spcPct val="50000"/>
              </a:spcBef>
            </a:pPr>
            <a:r>
              <a:rPr lang="it-IT" altLang="it-IT" b="1">
                <a:solidFill>
                  <a:srgbClr val="800000"/>
                </a:solidFill>
                <a:effectLst>
                  <a:outerShdw blurRad="38100" dist="38100" dir="2700000" algn="tl">
                    <a:srgbClr val="C0C0C0"/>
                  </a:outerShdw>
                </a:effectLst>
              </a:rPr>
              <a:t>Le industrie sorgono lungo le gore unica fonte energetica e i vecchi mulini vengono progressivamente riadattati alla produzione industriale.</a:t>
            </a:r>
          </a:p>
        </p:txBody>
      </p:sp>
      <p:sp>
        <p:nvSpPr>
          <p:cNvPr id="26630" name="Text Box 6">
            <a:extLst>
              <a:ext uri="{FF2B5EF4-FFF2-40B4-BE49-F238E27FC236}">
                <a16:creationId xmlns:a16="http://schemas.microsoft.com/office/drawing/2014/main" id="{FA065E41-F0FD-4122-B359-85D5905BBB1C}"/>
              </a:ext>
            </a:extLst>
          </p:cNvPr>
          <p:cNvSpPr txBox="1">
            <a:spLocks noChangeArrowheads="1"/>
          </p:cNvSpPr>
          <p:nvPr/>
        </p:nvSpPr>
        <p:spPr bwMode="auto">
          <a:xfrm>
            <a:off x="1774825" y="541339"/>
            <a:ext cx="7920038" cy="30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ts val="1600"/>
              </a:lnSpc>
              <a:spcBef>
                <a:spcPct val="50000"/>
              </a:spcBef>
              <a:buFontTx/>
              <a:buChar char="•"/>
            </a:pPr>
            <a:r>
              <a:rPr lang="it-IT" altLang="it-IT">
                <a:solidFill>
                  <a:srgbClr val="990000"/>
                </a:solidFill>
              </a:rPr>
              <a:t> L’affermazione del  processo industriale per ricavare la lana meccanica.</a:t>
            </a:r>
          </a:p>
        </p:txBody>
      </p:sp>
      <p:sp>
        <p:nvSpPr>
          <p:cNvPr id="26631" name="Text Box 7">
            <a:extLst>
              <a:ext uri="{FF2B5EF4-FFF2-40B4-BE49-F238E27FC236}">
                <a16:creationId xmlns:a16="http://schemas.microsoft.com/office/drawing/2014/main" id="{00822CD7-20CB-439E-B964-C855F1ECDD1F}"/>
              </a:ext>
            </a:extLst>
          </p:cNvPr>
          <p:cNvSpPr txBox="1">
            <a:spLocks noChangeArrowheads="1"/>
          </p:cNvSpPr>
          <p:nvPr/>
        </p:nvSpPr>
        <p:spPr bwMode="auto">
          <a:xfrm>
            <a:off x="1774826" y="842964"/>
            <a:ext cx="8569325" cy="30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ts val="1600"/>
              </a:lnSpc>
              <a:spcBef>
                <a:spcPct val="50000"/>
              </a:spcBef>
              <a:buFontTx/>
              <a:buChar char="•"/>
            </a:pPr>
            <a:r>
              <a:rPr lang="it-IT" altLang="it-IT">
                <a:solidFill>
                  <a:srgbClr val="990000"/>
                </a:solidFill>
              </a:rPr>
              <a:t> Progressiva tendenza verso l’accentramento in fabbrica di buona parte delle lavorazioni.</a:t>
            </a:r>
          </a:p>
        </p:txBody>
      </p:sp>
      <p:sp>
        <p:nvSpPr>
          <p:cNvPr id="8" name="CasellaDiTesto 7">
            <a:extLst>
              <a:ext uri="{FF2B5EF4-FFF2-40B4-BE49-F238E27FC236}">
                <a16:creationId xmlns:a16="http://schemas.microsoft.com/office/drawing/2014/main" id="{F6771485-A3C6-4D5E-944E-665F1171E173}"/>
              </a:ext>
            </a:extLst>
          </p:cNvPr>
          <p:cNvSpPr txBox="1"/>
          <p:nvPr/>
        </p:nvSpPr>
        <p:spPr>
          <a:xfrm rot="16200000">
            <a:off x="-1737360" y="3495040"/>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1000" fill="hold"/>
                                        <p:tgtEl>
                                          <p:spTgt spid="266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fade">
                                      <p:cBhvr>
                                        <p:cTn id="12" dur="1000"/>
                                        <p:tgtEl>
                                          <p:spTgt spid="26627"/>
                                        </p:tgtEl>
                                      </p:cBhvr>
                                    </p:animEffect>
                                    <p:anim calcmode="lin" valueType="num">
                                      <p:cBhvr>
                                        <p:cTn id="13" dur="1000" fill="hold"/>
                                        <p:tgtEl>
                                          <p:spTgt spid="26627"/>
                                        </p:tgtEl>
                                        <p:attrNameLst>
                                          <p:attrName>ppt_x</p:attrName>
                                        </p:attrNameLst>
                                      </p:cBhvr>
                                      <p:tavLst>
                                        <p:tav tm="0">
                                          <p:val>
                                            <p:strVal val="#ppt_x"/>
                                          </p:val>
                                        </p:tav>
                                        <p:tav tm="100000">
                                          <p:val>
                                            <p:strVal val="#ppt_x"/>
                                          </p:val>
                                        </p:tav>
                                      </p:tavLst>
                                    </p:anim>
                                    <p:anim calcmode="lin" valueType="num">
                                      <p:cBhvr>
                                        <p:cTn id="14" dur="1000" fill="hold"/>
                                        <p:tgtEl>
                                          <p:spTgt spid="2662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6630"/>
                                        </p:tgtEl>
                                        <p:attrNameLst>
                                          <p:attrName>style.visibility</p:attrName>
                                        </p:attrNameLst>
                                      </p:cBhvr>
                                      <p:to>
                                        <p:strVal val="visible"/>
                                      </p:to>
                                    </p:set>
                                    <p:animEffect transition="in" filter="wipe(up)">
                                      <p:cBhvr>
                                        <p:cTn id="18" dur="2000"/>
                                        <p:tgtEl>
                                          <p:spTgt spid="26630"/>
                                        </p:tgtEl>
                                      </p:cBhvr>
                                    </p:animEffect>
                                  </p:childTnLst>
                                </p:cTn>
                              </p:par>
                            </p:childTnLst>
                          </p:cTn>
                        </p:par>
                        <p:par>
                          <p:cTn id="19" fill="hold" nodeType="afterGroup">
                            <p:stCondLst>
                              <p:cond delay="3000"/>
                            </p:stCondLst>
                            <p:childTnLst>
                              <p:par>
                                <p:cTn id="20" presetID="22" presetClass="entr" presetSubtype="1" fill="hold" grpId="0" nodeType="afterEffect">
                                  <p:stCondLst>
                                    <p:cond delay="500"/>
                                  </p:stCondLst>
                                  <p:childTnLst>
                                    <p:set>
                                      <p:cBhvr>
                                        <p:cTn id="21" dur="1" fill="hold">
                                          <p:stCondLst>
                                            <p:cond delay="0"/>
                                          </p:stCondLst>
                                        </p:cTn>
                                        <p:tgtEl>
                                          <p:spTgt spid="26631"/>
                                        </p:tgtEl>
                                        <p:attrNameLst>
                                          <p:attrName>style.visibility</p:attrName>
                                        </p:attrNameLst>
                                      </p:cBhvr>
                                      <p:to>
                                        <p:strVal val="visible"/>
                                      </p:to>
                                    </p:set>
                                    <p:animEffect transition="in" filter="wipe(up)">
                                      <p:cBhvr>
                                        <p:cTn id="22" dur="2000"/>
                                        <p:tgtEl>
                                          <p:spTgt spid="266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26628"/>
                                        </p:tgtEl>
                                        <p:attrNameLst>
                                          <p:attrName>style.visibility</p:attrName>
                                        </p:attrNameLst>
                                      </p:cBhvr>
                                      <p:to>
                                        <p:strVal val="visible"/>
                                      </p:to>
                                    </p:set>
                                    <p:anim calcmode="lin" valueType="num">
                                      <p:cBhvr>
                                        <p:cTn id="27" dur="2000" fill="hold"/>
                                        <p:tgtEl>
                                          <p:spTgt spid="26628"/>
                                        </p:tgtEl>
                                        <p:attrNameLst>
                                          <p:attrName>ppt_w</p:attrName>
                                        </p:attrNameLst>
                                      </p:cBhvr>
                                      <p:tavLst>
                                        <p:tav tm="0">
                                          <p:val>
                                            <p:fltVal val="0"/>
                                          </p:val>
                                        </p:tav>
                                        <p:tav tm="100000">
                                          <p:val>
                                            <p:strVal val="#ppt_w"/>
                                          </p:val>
                                        </p:tav>
                                      </p:tavLst>
                                    </p:anim>
                                    <p:anim calcmode="lin" valueType="num">
                                      <p:cBhvr>
                                        <p:cTn id="28" dur="2000" fill="hold"/>
                                        <p:tgtEl>
                                          <p:spTgt spid="26628"/>
                                        </p:tgtEl>
                                        <p:attrNameLst>
                                          <p:attrName>ppt_h</p:attrName>
                                        </p:attrNameLst>
                                      </p:cBhvr>
                                      <p:tavLst>
                                        <p:tav tm="0">
                                          <p:val>
                                            <p:fltVal val="0"/>
                                          </p:val>
                                        </p:tav>
                                        <p:tav tm="100000">
                                          <p:val>
                                            <p:strVal val="#ppt_h"/>
                                          </p:val>
                                        </p:tav>
                                      </p:tavLst>
                                    </p:anim>
                                    <p:animEffect transition="in" filter="fade">
                                      <p:cBhvr>
                                        <p:cTn id="29" dur="2000"/>
                                        <p:tgtEl>
                                          <p:spTgt spid="26628"/>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6629"/>
                                        </p:tgtEl>
                                        <p:attrNameLst>
                                          <p:attrName>style.visibility</p:attrName>
                                        </p:attrNameLst>
                                      </p:cBhvr>
                                      <p:to>
                                        <p:strVal val="visible"/>
                                      </p:to>
                                    </p:set>
                                    <p:anim calcmode="lin" valueType="num">
                                      <p:cBhvr>
                                        <p:cTn id="32" dur="2000" fill="hold"/>
                                        <p:tgtEl>
                                          <p:spTgt spid="26629"/>
                                        </p:tgtEl>
                                        <p:attrNameLst>
                                          <p:attrName>ppt_w</p:attrName>
                                        </p:attrNameLst>
                                      </p:cBhvr>
                                      <p:tavLst>
                                        <p:tav tm="0">
                                          <p:val>
                                            <p:fltVal val="0"/>
                                          </p:val>
                                        </p:tav>
                                        <p:tav tm="100000">
                                          <p:val>
                                            <p:strVal val="#ppt_w"/>
                                          </p:val>
                                        </p:tav>
                                      </p:tavLst>
                                    </p:anim>
                                    <p:anim calcmode="lin" valueType="num">
                                      <p:cBhvr>
                                        <p:cTn id="33" dur="2000" fill="hold"/>
                                        <p:tgtEl>
                                          <p:spTgt spid="26629"/>
                                        </p:tgtEl>
                                        <p:attrNameLst>
                                          <p:attrName>ppt_h</p:attrName>
                                        </p:attrNameLst>
                                      </p:cBhvr>
                                      <p:tavLst>
                                        <p:tav tm="0">
                                          <p:val>
                                            <p:fltVal val="0"/>
                                          </p:val>
                                        </p:tav>
                                        <p:tav tm="100000">
                                          <p:val>
                                            <p:strVal val="#ppt_h"/>
                                          </p:val>
                                        </p:tav>
                                      </p:tavLst>
                                    </p:anim>
                                    <p:animEffect transition="in" filter="fade">
                                      <p:cBhvr>
                                        <p:cTn id="34" dur="2000"/>
                                        <p:tgtEl>
                                          <p:spTgt spid="26629"/>
                                        </p:tgtEl>
                                      </p:cBhvr>
                                    </p:animEffect>
                                  </p:childTnLst>
                                </p:cTn>
                              </p:par>
                              <p:par>
                                <p:cTn id="35" presetID="10" presetClass="exit" presetSubtype="0" fill="hold" nodeType="withEffect">
                                  <p:stCondLst>
                                    <p:cond delay="0"/>
                                  </p:stCondLst>
                                  <p:childTnLst>
                                    <p:animEffect transition="out" filter="fade">
                                      <p:cBhvr>
                                        <p:cTn id="36" dur="2000"/>
                                        <p:tgtEl>
                                          <p:spTgt spid="26626"/>
                                        </p:tgtEl>
                                      </p:cBhvr>
                                    </p:animEffect>
                                    <p:set>
                                      <p:cBhvr>
                                        <p:cTn id="37" dur="1" fill="hold">
                                          <p:stCondLst>
                                            <p:cond delay="1999"/>
                                          </p:stCondLst>
                                        </p:cTn>
                                        <p:tgtEl>
                                          <p:spTgt spid="266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9" grpId="0"/>
      <p:bldP spid="26630" grpId="0"/>
      <p:bldP spid="266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8A5453ED-B4B3-4CDC-B269-E0BF5CC96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455738"/>
            <a:ext cx="9124950" cy="5429250"/>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3">
            <a:extLst>
              <a:ext uri="{FF2B5EF4-FFF2-40B4-BE49-F238E27FC236}">
                <a16:creationId xmlns:a16="http://schemas.microsoft.com/office/drawing/2014/main" id="{5E0A1499-2F88-4424-9442-785D1FCAC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02" b="9462"/>
          <a:stretch>
            <a:fillRect/>
          </a:stretch>
        </p:blipFill>
        <p:spPr bwMode="auto">
          <a:xfrm>
            <a:off x="1524000" y="1773238"/>
            <a:ext cx="4591050" cy="4895850"/>
          </a:xfrm>
          <a:prstGeom prst="rect">
            <a:avLst/>
          </a:prstGeom>
          <a:noFill/>
          <a:effectLst>
            <a:outerShdw dist="107763" dir="2700000" algn="ctr" rotWithShape="0">
              <a:srgbClr val="990000"/>
            </a:outerShdw>
          </a:effectLst>
          <a:extLst>
            <a:ext uri="{909E8E84-426E-40DD-AFC4-6F175D3DCCD1}">
              <a14:hiddenFill xmlns:a14="http://schemas.microsoft.com/office/drawing/2010/main">
                <a:solidFill>
                  <a:srgbClr val="FFFFFF"/>
                </a:solidFill>
              </a14:hiddenFill>
            </a:ext>
          </a:extLst>
        </p:spPr>
      </p:pic>
      <p:sp>
        <p:nvSpPr>
          <p:cNvPr id="27652" name="Text Box 4">
            <a:extLst>
              <a:ext uri="{FF2B5EF4-FFF2-40B4-BE49-F238E27FC236}">
                <a16:creationId xmlns:a16="http://schemas.microsoft.com/office/drawing/2014/main" id="{E2393513-B8AA-4E5E-A891-32FA7E8F68F2}"/>
              </a:ext>
            </a:extLst>
          </p:cNvPr>
          <p:cNvSpPr txBox="1">
            <a:spLocks noChangeArrowheads="1"/>
          </p:cNvSpPr>
          <p:nvPr/>
        </p:nvSpPr>
        <p:spPr bwMode="auto">
          <a:xfrm>
            <a:off x="152400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b="1">
                <a:solidFill>
                  <a:srgbClr val="990000"/>
                </a:solidFill>
                <a:effectLst>
                  <a:outerShdw blurRad="38100" dist="38100" dir="2700000" algn="tl">
                    <a:srgbClr val="C0C0C0"/>
                  </a:outerShdw>
                </a:effectLst>
              </a:rPr>
              <a:t>Definitiva affermazione della fabbrica:</a:t>
            </a:r>
            <a:r>
              <a:rPr lang="it-IT" altLang="it-IT" b="1">
                <a:effectLst>
                  <a:outerShdw blurRad="38100" dist="38100" dir="2700000" algn="tl">
                    <a:srgbClr val="C0C0C0"/>
                  </a:outerShdw>
                </a:effectLst>
              </a:rPr>
              <a:t> </a:t>
            </a:r>
            <a:r>
              <a:rPr lang="it-IT" altLang="it-IT" b="1">
                <a:solidFill>
                  <a:srgbClr val="990000"/>
                </a:solidFill>
                <a:effectLst>
                  <a:outerShdw blurRad="38100" dist="38100" dir="2700000" algn="tl">
                    <a:srgbClr val="C0C0C0"/>
                  </a:outerShdw>
                </a:effectLst>
              </a:rPr>
              <a:t>le lavorazioni vengono concentrate in un unico complesso, il lavoro a domicilio diventa produzione diretta.</a:t>
            </a:r>
            <a:r>
              <a:rPr lang="it-IT" altLang="it-IT" b="1">
                <a:effectLst>
                  <a:outerShdw blurRad="38100" dist="38100" dir="2700000" algn="tl">
                    <a:srgbClr val="C0C0C0"/>
                  </a:outerShdw>
                </a:effectLst>
              </a:rPr>
              <a:t> </a:t>
            </a:r>
          </a:p>
        </p:txBody>
      </p:sp>
      <p:sp>
        <p:nvSpPr>
          <p:cNvPr id="27653" name="Text Box 5">
            <a:extLst>
              <a:ext uri="{FF2B5EF4-FFF2-40B4-BE49-F238E27FC236}">
                <a16:creationId xmlns:a16="http://schemas.microsoft.com/office/drawing/2014/main" id="{8386038E-F635-45D2-8EC1-1A78E5C2CE94}"/>
              </a:ext>
            </a:extLst>
          </p:cNvPr>
          <p:cNvSpPr txBox="1">
            <a:spLocks noChangeArrowheads="1"/>
          </p:cNvSpPr>
          <p:nvPr/>
        </p:nvSpPr>
        <p:spPr bwMode="auto">
          <a:xfrm>
            <a:off x="1524000" y="54927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a:solidFill>
                  <a:srgbClr val="990000"/>
                </a:solidFill>
              </a:rPr>
              <a:t>Nascita e  trasformazione di molte attività, tra cui i lanifici B. Forti, L. Targetti, V.Cangioli, P. Romei, che caratterizzeranno la produzione industriale negli anni seguenti. </a:t>
            </a:r>
          </a:p>
        </p:txBody>
      </p:sp>
      <p:sp>
        <p:nvSpPr>
          <p:cNvPr id="27654" name="Text Box 6">
            <a:extLst>
              <a:ext uri="{FF2B5EF4-FFF2-40B4-BE49-F238E27FC236}">
                <a16:creationId xmlns:a16="http://schemas.microsoft.com/office/drawing/2014/main" id="{471F602E-1012-4118-812D-6884FE9293F1}"/>
              </a:ext>
            </a:extLst>
          </p:cNvPr>
          <p:cNvSpPr txBox="1">
            <a:spLocks noChangeArrowheads="1"/>
          </p:cNvSpPr>
          <p:nvPr/>
        </p:nvSpPr>
        <p:spPr bwMode="auto">
          <a:xfrm>
            <a:off x="1524000" y="1196975"/>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990000"/>
                </a:solidFill>
              </a:rPr>
              <a:t>1876: Installazione e diffusione delle caldaie a vapore fonte energetica complementare a quella idraulica.</a:t>
            </a:r>
          </a:p>
        </p:txBody>
      </p:sp>
      <p:sp>
        <p:nvSpPr>
          <p:cNvPr id="27655" name="Text Box 7">
            <a:extLst>
              <a:ext uri="{FF2B5EF4-FFF2-40B4-BE49-F238E27FC236}">
                <a16:creationId xmlns:a16="http://schemas.microsoft.com/office/drawing/2014/main" id="{61355D6E-0E84-4CA6-8871-6EFD94AF87AC}"/>
              </a:ext>
            </a:extLst>
          </p:cNvPr>
          <p:cNvSpPr txBox="1">
            <a:spLocks noChangeArrowheads="1"/>
          </p:cNvSpPr>
          <p:nvPr/>
        </p:nvSpPr>
        <p:spPr bwMode="auto">
          <a:xfrm>
            <a:off x="6527801" y="1916113"/>
            <a:ext cx="3960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ltLang="it-IT"/>
          </a:p>
        </p:txBody>
      </p:sp>
      <p:sp>
        <p:nvSpPr>
          <p:cNvPr id="27656" name="Text Box 8">
            <a:extLst>
              <a:ext uri="{FF2B5EF4-FFF2-40B4-BE49-F238E27FC236}">
                <a16:creationId xmlns:a16="http://schemas.microsoft.com/office/drawing/2014/main" id="{99EE5C1E-3F97-4C7A-A1EC-D81A3578D0A4}"/>
              </a:ext>
            </a:extLst>
          </p:cNvPr>
          <p:cNvSpPr txBox="1">
            <a:spLocks noChangeArrowheads="1"/>
          </p:cNvSpPr>
          <p:nvPr/>
        </p:nvSpPr>
        <p:spPr bwMode="auto">
          <a:xfrm>
            <a:off x="6240464" y="1773239"/>
            <a:ext cx="442753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it-IT" altLang="it-IT" b="1">
                <a:solidFill>
                  <a:srgbClr val="990000"/>
                </a:solidFill>
                <a:effectLst>
                  <a:outerShdw blurRad="38100" dist="38100" dir="2700000" algn="tl">
                    <a:srgbClr val="C0C0C0"/>
                  </a:outerShdw>
                </a:effectLst>
              </a:rPr>
              <a:t>Non si riscontrano, a Prato i fenomeni costruttivi tipici delle città industriali dell’epoca, non vengono  saturati gli spazi inedificati all’interno delle mura e queste non vengono abbattute.</a:t>
            </a:r>
          </a:p>
          <a:p>
            <a:pPr algn="just">
              <a:spcBef>
                <a:spcPct val="50000"/>
              </a:spcBef>
            </a:pPr>
            <a:r>
              <a:rPr lang="it-IT" altLang="it-IT" b="1">
                <a:solidFill>
                  <a:srgbClr val="990000"/>
                </a:solidFill>
                <a:effectLst>
                  <a:outerShdw blurRad="38100" dist="38100" dir="2700000" algn="tl">
                    <a:srgbClr val="C0C0C0"/>
                  </a:outerShdw>
                </a:effectLst>
              </a:rPr>
              <a:t>1888: con la nascita del “Fabbricone” e di altri stabilimenti minori lungo la via Bologna prende il via l’embrionale sviluppo extramurario di una delle future direttrici di espansione.</a:t>
            </a:r>
          </a:p>
          <a:p>
            <a:pPr algn="just">
              <a:spcBef>
                <a:spcPct val="50000"/>
              </a:spcBef>
            </a:pPr>
            <a:r>
              <a:rPr lang="it-IT" altLang="it-IT" b="1">
                <a:solidFill>
                  <a:srgbClr val="990000"/>
                </a:solidFill>
                <a:effectLst>
                  <a:outerShdw blurRad="38100" dist="38100" dir="2700000" algn="tl">
                    <a:srgbClr val="C0C0C0"/>
                  </a:outerShdw>
                </a:effectLst>
              </a:rPr>
              <a:t>1891: con l’installazione del primo filatoio automatico </a:t>
            </a:r>
            <a:r>
              <a:rPr lang="it-IT" altLang="it-IT" b="1" i="1">
                <a:solidFill>
                  <a:srgbClr val="990000"/>
                </a:solidFill>
                <a:effectLst>
                  <a:outerShdw blurRad="38100" dist="38100" dir="2700000" algn="tl">
                    <a:srgbClr val="C0C0C0"/>
                  </a:outerShdw>
                </a:effectLst>
              </a:rPr>
              <a:t>self-acting </a:t>
            </a:r>
            <a:r>
              <a:rPr lang="it-IT" altLang="it-IT" b="1">
                <a:solidFill>
                  <a:srgbClr val="990000"/>
                </a:solidFill>
                <a:effectLst>
                  <a:outerShdw blurRad="38100" dist="38100" dir="2700000" algn="tl">
                    <a:srgbClr val="C0C0C0"/>
                  </a:outerShdw>
                </a:effectLst>
              </a:rPr>
              <a:t>nella fabbrica di Giosuè Calamai si completa il rinnovamento tecnologico del lanificio pratese avviatosi da alcuni anni.</a:t>
            </a:r>
            <a:r>
              <a:rPr lang="it-IT" altLang="it-IT">
                <a:solidFill>
                  <a:srgbClr val="990000"/>
                </a:solidFill>
                <a:effectLst>
                  <a:outerShdw blurRad="38100" dist="38100" dir="2700000" algn="tl">
                    <a:srgbClr val="C0C0C0"/>
                  </a:outerShdw>
                </a:effectLst>
              </a:rPr>
              <a:t> </a:t>
            </a:r>
          </a:p>
        </p:txBody>
      </p:sp>
      <p:sp>
        <p:nvSpPr>
          <p:cNvPr id="9" name="CasellaDiTesto 8">
            <a:extLst>
              <a:ext uri="{FF2B5EF4-FFF2-40B4-BE49-F238E27FC236}">
                <a16:creationId xmlns:a16="http://schemas.microsoft.com/office/drawing/2014/main" id="{F8A2EEF1-C7C7-4ECA-8BAD-C44819859467}"/>
              </a:ext>
            </a:extLst>
          </p:cNvPr>
          <p:cNvSpPr txBox="1"/>
          <p:nvPr/>
        </p:nvSpPr>
        <p:spPr>
          <a:xfrm rot="16200000">
            <a:off x="-1808479" y="3411150"/>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wipe(down)">
                                      <p:cBhvr>
                                        <p:cTn id="12" dur="1000"/>
                                        <p:tgtEl>
                                          <p:spTgt spid="27652"/>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7653"/>
                                        </p:tgtEl>
                                        <p:attrNameLst>
                                          <p:attrName>style.visibility</p:attrName>
                                        </p:attrNameLst>
                                      </p:cBhvr>
                                      <p:to>
                                        <p:strVal val="visible"/>
                                      </p:to>
                                    </p:set>
                                    <p:animEffect transition="in" filter="wipe(up)">
                                      <p:cBhvr>
                                        <p:cTn id="16" dur="3000"/>
                                        <p:tgtEl>
                                          <p:spTgt spid="27653"/>
                                        </p:tgtEl>
                                      </p:cBhvr>
                                    </p:animEffect>
                                  </p:childTnLst>
                                </p:cTn>
                              </p:par>
                            </p:childTnLst>
                          </p:cTn>
                        </p:par>
                        <p:par>
                          <p:cTn id="17" fill="hold" nodeType="afterGroup">
                            <p:stCondLst>
                              <p:cond delay="4000"/>
                            </p:stCondLst>
                            <p:childTnLst>
                              <p:par>
                                <p:cTn id="18" presetID="22" presetClass="entr" presetSubtype="1" fill="hold" grpId="0" nodeType="afterEffect">
                                  <p:stCondLst>
                                    <p:cond delay="0"/>
                                  </p:stCondLst>
                                  <p:childTnLst>
                                    <p:set>
                                      <p:cBhvr>
                                        <p:cTn id="19" dur="1" fill="hold">
                                          <p:stCondLst>
                                            <p:cond delay="0"/>
                                          </p:stCondLst>
                                        </p:cTn>
                                        <p:tgtEl>
                                          <p:spTgt spid="27654"/>
                                        </p:tgtEl>
                                        <p:attrNameLst>
                                          <p:attrName>style.visibility</p:attrName>
                                        </p:attrNameLst>
                                      </p:cBhvr>
                                      <p:to>
                                        <p:strVal val="visible"/>
                                      </p:to>
                                    </p:set>
                                    <p:animEffect transition="in" filter="wipe(up)">
                                      <p:cBhvr>
                                        <p:cTn id="20" dur="3000"/>
                                        <p:tgtEl>
                                          <p:spTgt spid="2765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2000"/>
                                        <p:tgtEl>
                                          <p:spTgt spid="27650"/>
                                        </p:tgtEl>
                                      </p:cBhvr>
                                    </p:animEffect>
                                    <p:set>
                                      <p:cBhvr>
                                        <p:cTn id="25" dur="1" fill="hold">
                                          <p:stCondLst>
                                            <p:cond delay="1999"/>
                                          </p:stCondLst>
                                        </p:cTn>
                                        <p:tgtEl>
                                          <p:spTgt spid="27650"/>
                                        </p:tgtEl>
                                        <p:attrNameLst>
                                          <p:attrName>style.visibility</p:attrName>
                                        </p:attrNameLst>
                                      </p:cBhvr>
                                      <p:to>
                                        <p:strVal val="hidden"/>
                                      </p:to>
                                    </p:set>
                                  </p:childTnLst>
                                </p:cTn>
                              </p:par>
                              <p:par>
                                <p:cTn id="26" presetID="53" presetClass="entr" presetSubtype="0" fill="hold" nodeType="withEffect">
                                  <p:stCondLst>
                                    <p:cond delay="0"/>
                                  </p:stCondLst>
                                  <p:childTnLst>
                                    <p:set>
                                      <p:cBhvr>
                                        <p:cTn id="27" dur="1" fill="hold">
                                          <p:stCondLst>
                                            <p:cond delay="0"/>
                                          </p:stCondLst>
                                        </p:cTn>
                                        <p:tgtEl>
                                          <p:spTgt spid="27651"/>
                                        </p:tgtEl>
                                        <p:attrNameLst>
                                          <p:attrName>style.visibility</p:attrName>
                                        </p:attrNameLst>
                                      </p:cBhvr>
                                      <p:to>
                                        <p:strVal val="visible"/>
                                      </p:to>
                                    </p:set>
                                    <p:anim calcmode="lin" valueType="num">
                                      <p:cBhvr>
                                        <p:cTn id="28" dur="2000" fill="hold"/>
                                        <p:tgtEl>
                                          <p:spTgt spid="27651"/>
                                        </p:tgtEl>
                                        <p:attrNameLst>
                                          <p:attrName>ppt_w</p:attrName>
                                        </p:attrNameLst>
                                      </p:cBhvr>
                                      <p:tavLst>
                                        <p:tav tm="0">
                                          <p:val>
                                            <p:fltVal val="0"/>
                                          </p:val>
                                        </p:tav>
                                        <p:tav tm="100000">
                                          <p:val>
                                            <p:strVal val="#ppt_w"/>
                                          </p:val>
                                        </p:tav>
                                      </p:tavLst>
                                    </p:anim>
                                    <p:anim calcmode="lin" valueType="num">
                                      <p:cBhvr>
                                        <p:cTn id="29" dur="2000" fill="hold"/>
                                        <p:tgtEl>
                                          <p:spTgt spid="27651"/>
                                        </p:tgtEl>
                                        <p:attrNameLst>
                                          <p:attrName>ppt_h</p:attrName>
                                        </p:attrNameLst>
                                      </p:cBhvr>
                                      <p:tavLst>
                                        <p:tav tm="0">
                                          <p:val>
                                            <p:fltVal val="0"/>
                                          </p:val>
                                        </p:tav>
                                        <p:tav tm="100000">
                                          <p:val>
                                            <p:strVal val="#ppt_h"/>
                                          </p:val>
                                        </p:tav>
                                      </p:tavLst>
                                    </p:anim>
                                    <p:animEffect transition="in" filter="fade">
                                      <p:cBhvr>
                                        <p:cTn id="30" dur="2000"/>
                                        <p:tgtEl>
                                          <p:spTgt spid="27651"/>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7656"/>
                                        </p:tgtEl>
                                        <p:attrNameLst>
                                          <p:attrName>style.visibility</p:attrName>
                                        </p:attrNameLst>
                                      </p:cBhvr>
                                      <p:to>
                                        <p:strVal val="visible"/>
                                      </p:to>
                                    </p:set>
                                    <p:anim calcmode="lin" valueType="num">
                                      <p:cBhvr>
                                        <p:cTn id="33" dur="2000" fill="hold"/>
                                        <p:tgtEl>
                                          <p:spTgt spid="27656"/>
                                        </p:tgtEl>
                                        <p:attrNameLst>
                                          <p:attrName>ppt_w</p:attrName>
                                        </p:attrNameLst>
                                      </p:cBhvr>
                                      <p:tavLst>
                                        <p:tav tm="0">
                                          <p:val>
                                            <p:fltVal val="0"/>
                                          </p:val>
                                        </p:tav>
                                        <p:tav tm="100000">
                                          <p:val>
                                            <p:strVal val="#ppt_w"/>
                                          </p:val>
                                        </p:tav>
                                      </p:tavLst>
                                    </p:anim>
                                    <p:anim calcmode="lin" valueType="num">
                                      <p:cBhvr>
                                        <p:cTn id="34" dur="2000" fill="hold"/>
                                        <p:tgtEl>
                                          <p:spTgt spid="27656"/>
                                        </p:tgtEl>
                                        <p:attrNameLst>
                                          <p:attrName>ppt_h</p:attrName>
                                        </p:attrNameLst>
                                      </p:cBhvr>
                                      <p:tavLst>
                                        <p:tav tm="0">
                                          <p:val>
                                            <p:fltVal val="0"/>
                                          </p:val>
                                        </p:tav>
                                        <p:tav tm="100000">
                                          <p:val>
                                            <p:strVal val="#ppt_h"/>
                                          </p:val>
                                        </p:tav>
                                      </p:tavLst>
                                    </p:anim>
                                    <p:animEffect transition="in" filter="fade">
                                      <p:cBhvr>
                                        <p:cTn id="35" dur="20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54" grpId="0"/>
      <p:bldP spid="276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031562E9-22AF-42B2-811D-DE975FB43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485900"/>
            <a:ext cx="9124950" cy="5372100"/>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3">
            <a:extLst>
              <a:ext uri="{FF2B5EF4-FFF2-40B4-BE49-F238E27FC236}">
                <a16:creationId xmlns:a16="http://schemas.microsoft.com/office/drawing/2014/main" id="{D7E10548-F49F-47C1-B109-14993C671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026"/>
          <a:stretch>
            <a:fillRect/>
          </a:stretch>
        </p:blipFill>
        <p:spPr bwMode="auto">
          <a:xfrm>
            <a:off x="1631950" y="2420938"/>
            <a:ext cx="3829050" cy="4176712"/>
          </a:xfrm>
          <a:prstGeom prst="rect">
            <a:avLst/>
          </a:prstGeom>
          <a:noFill/>
          <a:effectLst>
            <a:outerShdw dist="89803" dir="2700000" algn="ctr" rotWithShape="0">
              <a:srgbClr val="990000"/>
            </a:outerShdw>
          </a:effectLst>
          <a:extLst>
            <a:ext uri="{909E8E84-426E-40DD-AFC4-6F175D3DCCD1}">
              <a14:hiddenFill xmlns:a14="http://schemas.microsoft.com/office/drawing/2010/main">
                <a:solidFill>
                  <a:srgbClr val="FFFFFF"/>
                </a:solidFill>
              </a14:hiddenFill>
            </a:ext>
          </a:extLst>
        </p:spPr>
      </p:pic>
      <p:sp>
        <p:nvSpPr>
          <p:cNvPr id="28676" name="Text Box 4">
            <a:extLst>
              <a:ext uri="{FF2B5EF4-FFF2-40B4-BE49-F238E27FC236}">
                <a16:creationId xmlns:a16="http://schemas.microsoft.com/office/drawing/2014/main" id="{1E612847-5F31-4C78-A3A5-D039915C917B}"/>
              </a:ext>
            </a:extLst>
          </p:cNvPr>
          <p:cNvSpPr txBox="1">
            <a:spLocks noChangeArrowheads="1"/>
          </p:cNvSpPr>
          <p:nvPr/>
        </p:nvSpPr>
        <p:spPr bwMode="auto">
          <a:xfrm>
            <a:off x="1524000" y="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sz="1700" b="1">
                <a:solidFill>
                  <a:srgbClr val="990000"/>
                </a:solidFill>
                <a:effectLst>
                  <a:outerShdw blurRad="38100" dist="38100" dir="2700000" algn="tl">
                    <a:srgbClr val="C0C0C0"/>
                  </a:outerShdw>
                </a:effectLst>
              </a:rPr>
              <a:t>1908 inizia una grave crisi finanziaria aggravata, a Prato, dall’eccessiva produzione a fronte della domanda improvvisamente e drasticamente diminuita.</a:t>
            </a:r>
            <a:r>
              <a:rPr lang="it-IT" altLang="it-IT" sz="1700">
                <a:solidFill>
                  <a:srgbClr val="990000"/>
                </a:solidFill>
              </a:rPr>
              <a:t> </a:t>
            </a:r>
          </a:p>
        </p:txBody>
      </p:sp>
      <p:sp>
        <p:nvSpPr>
          <p:cNvPr id="28677" name="Text Box 5">
            <a:extLst>
              <a:ext uri="{FF2B5EF4-FFF2-40B4-BE49-F238E27FC236}">
                <a16:creationId xmlns:a16="http://schemas.microsoft.com/office/drawing/2014/main" id="{DF82498F-575A-4B06-A151-646EDE155B9A}"/>
              </a:ext>
            </a:extLst>
          </p:cNvPr>
          <p:cNvSpPr txBox="1">
            <a:spLocks noChangeArrowheads="1"/>
          </p:cNvSpPr>
          <p:nvPr/>
        </p:nvSpPr>
        <p:spPr bwMode="auto">
          <a:xfrm>
            <a:off x="5735638" y="2420939"/>
            <a:ext cx="4932362" cy="319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5000"/>
              </a:lnSpc>
              <a:spcBef>
                <a:spcPct val="50000"/>
              </a:spcBef>
            </a:pPr>
            <a:r>
              <a:rPr lang="it-IT" altLang="it-IT" b="1">
                <a:solidFill>
                  <a:srgbClr val="990000"/>
                </a:solidFill>
              </a:rPr>
              <a:t>1906: viene installata la centrale elettrica del Valdarno. L’impiego di una nuova fonte energetica porterà alla rottura del secolare equilibrio territoriale, che vedeva le funzioni produttive-industriali collocate lungo il sistema idrico delle gore, e all’affrancamento da ben determinate collocazioni geografiche.</a:t>
            </a:r>
          </a:p>
          <a:p>
            <a:pPr algn="just">
              <a:lnSpc>
                <a:spcPct val="85000"/>
              </a:lnSpc>
              <a:spcBef>
                <a:spcPct val="50000"/>
              </a:spcBef>
            </a:pPr>
            <a:r>
              <a:rPr lang="it-IT" altLang="it-IT" b="1">
                <a:solidFill>
                  <a:srgbClr val="990000"/>
                </a:solidFill>
              </a:rPr>
              <a:t>Via Bologna e Via Pistoiese diventano i “percorsi matrice” intorno ai quali si sviluppa il nuovo assetto urbanistico.</a:t>
            </a:r>
          </a:p>
          <a:p>
            <a:pPr algn="just">
              <a:lnSpc>
                <a:spcPct val="85000"/>
              </a:lnSpc>
              <a:spcBef>
                <a:spcPct val="50000"/>
              </a:spcBef>
            </a:pPr>
            <a:r>
              <a:rPr lang="it-IT" altLang="it-IT" b="1">
                <a:solidFill>
                  <a:srgbClr val="990000"/>
                </a:solidFill>
              </a:rPr>
              <a:t>1912: costituzione dell’</a:t>
            </a:r>
            <a:r>
              <a:rPr lang="it-IT" altLang="it-IT" b="1" i="1">
                <a:solidFill>
                  <a:srgbClr val="990000"/>
                </a:solidFill>
              </a:rPr>
              <a:t>Unione fra gli Industriali Pratesi.</a:t>
            </a:r>
            <a:endParaRPr lang="it-IT" altLang="it-IT" b="1">
              <a:solidFill>
                <a:srgbClr val="990000"/>
              </a:solidFill>
            </a:endParaRPr>
          </a:p>
        </p:txBody>
      </p:sp>
      <p:sp>
        <p:nvSpPr>
          <p:cNvPr id="28678" name="Text Box 6">
            <a:extLst>
              <a:ext uri="{FF2B5EF4-FFF2-40B4-BE49-F238E27FC236}">
                <a16:creationId xmlns:a16="http://schemas.microsoft.com/office/drawing/2014/main" id="{7C28EACF-7C40-4AB6-90F8-10A0105BD11F}"/>
              </a:ext>
            </a:extLst>
          </p:cNvPr>
          <p:cNvSpPr txBox="1">
            <a:spLocks noChangeArrowheads="1"/>
          </p:cNvSpPr>
          <p:nvPr/>
        </p:nvSpPr>
        <p:spPr bwMode="auto">
          <a:xfrm>
            <a:off x="1487488" y="541338"/>
            <a:ext cx="91805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a:solidFill>
                  <a:srgbClr val="990000"/>
                </a:solidFill>
              </a:rPr>
              <a:t>Comincia la meccanizzazione della tessitura, soprattutto nelle piccole imprese.</a:t>
            </a:r>
            <a:endParaRPr lang="it-IT" altLang="it-IT"/>
          </a:p>
        </p:txBody>
      </p:sp>
      <p:sp>
        <p:nvSpPr>
          <p:cNvPr id="28679" name="Text Box 7">
            <a:extLst>
              <a:ext uri="{FF2B5EF4-FFF2-40B4-BE49-F238E27FC236}">
                <a16:creationId xmlns:a16="http://schemas.microsoft.com/office/drawing/2014/main" id="{5904A0AC-5472-4B83-9E58-AF95E1F28FFD}"/>
              </a:ext>
            </a:extLst>
          </p:cNvPr>
          <p:cNvSpPr txBox="1">
            <a:spLocks noChangeArrowheads="1"/>
          </p:cNvSpPr>
          <p:nvPr/>
        </p:nvSpPr>
        <p:spPr bwMode="auto">
          <a:xfrm>
            <a:off x="1524000" y="784225"/>
            <a:ext cx="914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a:solidFill>
                  <a:srgbClr val="990000"/>
                </a:solidFill>
              </a:rPr>
              <a:t>Lo scoppio della guerra Ottomana prima, e di quella mondiale poi, si traduce per l’industria pratese nella riconversione in funzione delle commesse militari, che danno nuovo ossigeno alla produzione.</a:t>
            </a:r>
          </a:p>
        </p:txBody>
      </p:sp>
      <p:sp>
        <p:nvSpPr>
          <p:cNvPr id="28680" name="Text Box 8">
            <a:extLst>
              <a:ext uri="{FF2B5EF4-FFF2-40B4-BE49-F238E27FC236}">
                <a16:creationId xmlns:a16="http://schemas.microsoft.com/office/drawing/2014/main" id="{E117C0A4-0F2E-4226-AD08-4628FFC9FF2C}"/>
              </a:ext>
            </a:extLst>
          </p:cNvPr>
          <p:cNvSpPr txBox="1">
            <a:spLocks noChangeArrowheads="1"/>
          </p:cNvSpPr>
          <p:nvPr/>
        </p:nvSpPr>
        <p:spPr bwMode="auto">
          <a:xfrm>
            <a:off x="1524000" y="1563688"/>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it-IT" altLang="it-IT">
                <a:solidFill>
                  <a:srgbClr val="990000"/>
                </a:solidFill>
              </a:rPr>
              <a:t>Emerge, in questo periodo, la coesistenza di lanifici a ciclo completo e piccole imprese per conto terzi, simbolo del modo pratese di “</a:t>
            </a:r>
            <a:r>
              <a:rPr lang="it-IT" altLang="it-IT" i="1">
                <a:solidFill>
                  <a:srgbClr val="990000"/>
                </a:solidFill>
              </a:rPr>
              <a:t>fare industria</a:t>
            </a:r>
            <a:r>
              <a:rPr lang="it-IT" altLang="it-IT">
                <a:solidFill>
                  <a:srgbClr val="990000"/>
                </a:solidFill>
              </a:rPr>
              <a:t>”</a:t>
            </a:r>
            <a:r>
              <a:rPr lang="it-IT" altLang="it-IT"/>
              <a:t> </a:t>
            </a:r>
          </a:p>
        </p:txBody>
      </p:sp>
      <p:sp>
        <p:nvSpPr>
          <p:cNvPr id="9" name="CasellaDiTesto 8">
            <a:extLst>
              <a:ext uri="{FF2B5EF4-FFF2-40B4-BE49-F238E27FC236}">
                <a16:creationId xmlns:a16="http://schemas.microsoft.com/office/drawing/2014/main" id="{352D60AA-8E8F-4921-A335-895BBD1CBEB9}"/>
              </a:ext>
            </a:extLst>
          </p:cNvPr>
          <p:cNvSpPr txBox="1"/>
          <p:nvPr/>
        </p:nvSpPr>
        <p:spPr>
          <a:xfrm rot="16200000">
            <a:off x="-1808479" y="3135719"/>
            <a:ext cx="4064000" cy="276999"/>
          </a:xfrm>
          <a:prstGeom prst="rect">
            <a:avLst/>
          </a:prstGeom>
          <a:noFill/>
        </p:spPr>
        <p:txBody>
          <a:bodyPr wrap="square" rtlCol="0">
            <a:spAutoFit/>
          </a:bodyPr>
          <a:lstStyle/>
          <a:p>
            <a:r>
              <a:rPr lang="it-IT" sz="1200" dirty="0"/>
              <a:t>Prof. Giuseppe A. Centauro Laboratorio di Restauro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anim calcmode="lin" valueType="num">
                                      <p:cBhvr>
                                        <p:cTn id="8" dur="2000" fill="hold"/>
                                        <p:tgtEl>
                                          <p:spTgt spid="28674"/>
                                        </p:tgtEl>
                                        <p:attrNameLst>
                                          <p:attrName>ppt_x</p:attrName>
                                        </p:attrNameLst>
                                      </p:cBhvr>
                                      <p:tavLst>
                                        <p:tav tm="0">
                                          <p:val>
                                            <p:strVal val="#ppt_x"/>
                                          </p:val>
                                        </p:tav>
                                        <p:tav tm="100000">
                                          <p:val>
                                            <p:strVal val="#ppt_x"/>
                                          </p:val>
                                        </p:tav>
                                      </p:tavLst>
                                    </p:anim>
                                    <p:anim calcmode="lin" valueType="num">
                                      <p:cBhvr>
                                        <p:cTn id="9" dur="2000" fill="hold"/>
                                        <p:tgtEl>
                                          <p:spTgt spid="2867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fade">
                                      <p:cBhvr>
                                        <p:cTn id="12" dur="2000"/>
                                        <p:tgtEl>
                                          <p:spTgt spid="28676"/>
                                        </p:tgtEl>
                                      </p:cBhvr>
                                    </p:animEffect>
                                    <p:anim calcmode="lin" valueType="num">
                                      <p:cBhvr>
                                        <p:cTn id="13" dur="2000" fill="hold"/>
                                        <p:tgtEl>
                                          <p:spTgt spid="28676"/>
                                        </p:tgtEl>
                                        <p:attrNameLst>
                                          <p:attrName>ppt_x</p:attrName>
                                        </p:attrNameLst>
                                      </p:cBhvr>
                                      <p:tavLst>
                                        <p:tav tm="0">
                                          <p:val>
                                            <p:strVal val="#ppt_x"/>
                                          </p:val>
                                        </p:tav>
                                        <p:tav tm="100000">
                                          <p:val>
                                            <p:strVal val="#ppt_x"/>
                                          </p:val>
                                        </p:tav>
                                      </p:tavLst>
                                    </p:anim>
                                    <p:anim calcmode="lin" valueType="num">
                                      <p:cBhvr>
                                        <p:cTn id="14" dur="2000" fill="hold"/>
                                        <p:tgtEl>
                                          <p:spTgt spid="28676"/>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28678"/>
                                        </p:tgtEl>
                                        <p:attrNameLst>
                                          <p:attrName>style.visibility</p:attrName>
                                        </p:attrNameLst>
                                      </p:cBhvr>
                                      <p:to>
                                        <p:strVal val="visible"/>
                                      </p:to>
                                    </p:set>
                                    <p:animEffect transition="in" filter="wipe(up)">
                                      <p:cBhvr>
                                        <p:cTn id="18" dur="2000"/>
                                        <p:tgtEl>
                                          <p:spTgt spid="28678"/>
                                        </p:tgtEl>
                                      </p:cBhvr>
                                    </p:animEffect>
                                  </p:childTnLst>
                                </p:cTn>
                              </p:par>
                            </p:childTnLst>
                          </p:cTn>
                        </p:par>
                        <p:par>
                          <p:cTn id="19" fill="hold" nodeType="afterGroup">
                            <p:stCondLst>
                              <p:cond delay="4000"/>
                            </p:stCondLst>
                            <p:childTnLst>
                              <p:par>
                                <p:cTn id="20" presetID="22" presetClass="entr" presetSubtype="1" fill="hold" grpId="0" nodeType="afterEffect">
                                  <p:stCondLst>
                                    <p:cond delay="0"/>
                                  </p:stCondLst>
                                  <p:childTnLst>
                                    <p:set>
                                      <p:cBhvr>
                                        <p:cTn id="21" dur="1" fill="hold">
                                          <p:stCondLst>
                                            <p:cond delay="0"/>
                                          </p:stCondLst>
                                        </p:cTn>
                                        <p:tgtEl>
                                          <p:spTgt spid="28679"/>
                                        </p:tgtEl>
                                        <p:attrNameLst>
                                          <p:attrName>style.visibility</p:attrName>
                                        </p:attrNameLst>
                                      </p:cBhvr>
                                      <p:to>
                                        <p:strVal val="visible"/>
                                      </p:to>
                                    </p:set>
                                    <p:animEffect transition="in" filter="wipe(up)">
                                      <p:cBhvr>
                                        <p:cTn id="22" dur="2000"/>
                                        <p:tgtEl>
                                          <p:spTgt spid="28679"/>
                                        </p:tgtEl>
                                      </p:cBhvr>
                                    </p:animEffect>
                                  </p:childTnLst>
                                </p:cTn>
                              </p:par>
                            </p:childTnLst>
                          </p:cTn>
                        </p:par>
                        <p:par>
                          <p:cTn id="23" fill="hold" nodeType="afterGroup">
                            <p:stCondLst>
                              <p:cond delay="6000"/>
                            </p:stCondLst>
                            <p:childTnLst>
                              <p:par>
                                <p:cTn id="24" presetID="22" presetClass="entr" presetSubtype="1" fill="hold" grpId="0" nodeType="afterEffect">
                                  <p:stCondLst>
                                    <p:cond delay="0"/>
                                  </p:stCondLst>
                                  <p:childTnLst>
                                    <p:set>
                                      <p:cBhvr>
                                        <p:cTn id="25" dur="1" fill="hold">
                                          <p:stCondLst>
                                            <p:cond delay="0"/>
                                          </p:stCondLst>
                                        </p:cTn>
                                        <p:tgtEl>
                                          <p:spTgt spid="28680"/>
                                        </p:tgtEl>
                                        <p:attrNameLst>
                                          <p:attrName>style.visibility</p:attrName>
                                        </p:attrNameLst>
                                      </p:cBhvr>
                                      <p:to>
                                        <p:strVal val="visible"/>
                                      </p:to>
                                    </p:set>
                                    <p:animEffect transition="in" filter="wipe(up)">
                                      <p:cBhvr>
                                        <p:cTn id="26" dur="2000"/>
                                        <p:tgtEl>
                                          <p:spTgt spid="2868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nodeType="clickEffect">
                                  <p:stCondLst>
                                    <p:cond delay="0"/>
                                  </p:stCondLst>
                                  <p:childTnLst>
                                    <p:animEffect transition="out" filter="fade">
                                      <p:cBhvr>
                                        <p:cTn id="30" dur="2000"/>
                                        <p:tgtEl>
                                          <p:spTgt spid="28674"/>
                                        </p:tgtEl>
                                      </p:cBhvr>
                                    </p:animEffect>
                                    <p:set>
                                      <p:cBhvr>
                                        <p:cTn id="31" dur="1" fill="hold">
                                          <p:stCondLst>
                                            <p:cond delay="1999"/>
                                          </p:stCondLst>
                                        </p:cTn>
                                        <p:tgtEl>
                                          <p:spTgt spid="28674"/>
                                        </p:tgtEl>
                                        <p:attrNameLst>
                                          <p:attrName>style.visibility</p:attrName>
                                        </p:attrNameLst>
                                      </p:cBhvr>
                                      <p:to>
                                        <p:strVal val="hidden"/>
                                      </p:to>
                                    </p:set>
                                  </p:childTnLst>
                                </p:cTn>
                              </p:par>
                              <p:par>
                                <p:cTn id="32" presetID="53" presetClass="entr" presetSubtype="0" fill="hold" nodeType="withEffect">
                                  <p:stCondLst>
                                    <p:cond delay="0"/>
                                  </p:stCondLst>
                                  <p:childTnLst>
                                    <p:set>
                                      <p:cBhvr>
                                        <p:cTn id="33" dur="1" fill="hold">
                                          <p:stCondLst>
                                            <p:cond delay="0"/>
                                          </p:stCondLst>
                                        </p:cTn>
                                        <p:tgtEl>
                                          <p:spTgt spid="28675"/>
                                        </p:tgtEl>
                                        <p:attrNameLst>
                                          <p:attrName>style.visibility</p:attrName>
                                        </p:attrNameLst>
                                      </p:cBhvr>
                                      <p:to>
                                        <p:strVal val="visible"/>
                                      </p:to>
                                    </p:set>
                                    <p:anim calcmode="lin" valueType="num">
                                      <p:cBhvr>
                                        <p:cTn id="34" dur="2000" fill="hold"/>
                                        <p:tgtEl>
                                          <p:spTgt spid="28675"/>
                                        </p:tgtEl>
                                        <p:attrNameLst>
                                          <p:attrName>ppt_w</p:attrName>
                                        </p:attrNameLst>
                                      </p:cBhvr>
                                      <p:tavLst>
                                        <p:tav tm="0">
                                          <p:val>
                                            <p:fltVal val="0"/>
                                          </p:val>
                                        </p:tav>
                                        <p:tav tm="100000">
                                          <p:val>
                                            <p:strVal val="#ppt_w"/>
                                          </p:val>
                                        </p:tav>
                                      </p:tavLst>
                                    </p:anim>
                                    <p:anim calcmode="lin" valueType="num">
                                      <p:cBhvr>
                                        <p:cTn id="35" dur="2000" fill="hold"/>
                                        <p:tgtEl>
                                          <p:spTgt spid="28675"/>
                                        </p:tgtEl>
                                        <p:attrNameLst>
                                          <p:attrName>ppt_h</p:attrName>
                                        </p:attrNameLst>
                                      </p:cBhvr>
                                      <p:tavLst>
                                        <p:tav tm="0">
                                          <p:val>
                                            <p:fltVal val="0"/>
                                          </p:val>
                                        </p:tav>
                                        <p:tav tm="100000">
                                          <p:val>
                                            <p:strVal val="#ppt_h"/>
                                          </p:val>
                                        </p:tav>
                                      </p:tavLst>
                                    </p:anim>
                                    <p:animEffect transition="in" filter="fade">
                                      <p:cBhvr>
                                        <p:cTn id="36" dur="2000"/>
                                        <p:tgtEl>
                                          <p:spTgt spid="28675"/>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28677"/>
                                        </p:tgtEl>
                                        <p:attrNameLst>
                                          <p:attrName>style.visibility</p:attrName>
                                        </p:attrNameLst>
                                      </p:cBhvr>
                                      <p:to>
                                        <p:strVal val="visible"/>
                                      </p:to>
                                    </p:set>
                                    <p:anim calcmode="lin" valueType="num">
                                      <p:cBhvr>
                                        <p:cTn id="39" dur="2000" fill="hold"/>
                                        <p:tgtEl>
                                          <p:spTgt spid="28677"/>
                                        </p:tgtEl>
                                        <p:attrNameLst>
                                          <p:attrName>ppt_w</p:attrName>
                                        </p:attrNameLst>
                                      </p:cBhvr>
                                      <p:tavLst>
                                        <p:tav tm="0">
                                          <p:val>
                                            <p:fltVal val="0"/>
                                          </p:val>
                                        </p:tav>
                                        <p:tav tm="100000">
                                          <p:val>
                                            <p:strVal val="#ppt_w"/>
                                          </p:val>
                                        </p:tav>
                                      </p:tavLst>
                                    </p:anim>
                                    <p:anim calcmode="lin" valueType="num">
                                      <p:cBhvr>
                                        <p:cTn id="40" dur="2000" fill="hold"/>
                                        <p:tgtEl>
                                          <p:spTgt spid="28677"/>
                                        </p:tgtEl>
                                        <p:attrNameLst>
                                          <p:attrName>ppt_h</p:attrName>
                                        </p:attrNameLst>
                                      </p:cBhvr>
                                      <p:tavLst>
                                        <p:tav tm="0">
                                          <p:val>
                                            <p:fltVal val="0"/>
                                          </p:val>
                                        </p:tav>
                                        <p:tav tm="100000">
                                          <p:val>
                                            <p:strVal val="#ppt_h"/>
                                          </p:val>
                                        </p:tav>
                                      </p:tavLst>
                                    </p:anim>
                                    <p:animEffect transition="in" filter="fade">
                                      <p:cBhvr>
                                        <p:cTn id="41" dur="2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p:bldP spid="28678" grpId="0"/>
      <p:bldP spid="28679" grpId="0"/>
      <p:bldP spid="28680" grpId="0"/>
    </p:bldLst>
  </p:timing>
</p:sld>
</file>

<file path=ppt/theme/theme1.xml><?xml version="1.0" encoding="utf-8"?>
<a:theme xmlns:a="http://schemas.openxmlformats.org/drawingml/2006/main" name="Office Theme">
  <a:themeElements>
    <a:clrScheme name="Giallo arancion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2857</Words>
  <Application>Microsoft Office PowerPoint</Application>
  <PresentationFormat>Widescreen</PresentationFormat>
  <Paragraphs>227</Paragraphs>
  <Slides>22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22</vt:i4>
      </vt:variant>
    </vt:vector>
  </HeadingPairs>
  <TitlesOfParts>
    <vt:vector size="29" baseType="lpstr">
      <vt:lpstr>Arial</vt:lpstr>
      <vt:lpstr>Calibri</vt:lpstr>
      <vt:lpstr>Calibri Light</vt:lpstr>
      <vt:lpstr>Century Gothic</vt:lpstr>
      <vt:lpstr>Goudy Old Style</vt:lpstr>
      <vt:lpstr>Times New Roman</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Giuseppe Centauro</dc:creator>
  <cp:lastModifiedBy>Giuseppe Centauro</cp:lastModifiedBy>
  <cp:revision>238</cp:revision>
  <dcterms:created xsi:type="dcterms:W3CDTF">2014-02-06T11:21:08Z</dcterms:created>
  <dcterms:modified xsi:type="dcterms:W3CDTF">2020-04-08T07:56:17Z</dcterms:modified>
</cp:coreProperties>
</file>