
<file path=[Content_Types].xml><?xml version="1.0" encoding="utf-8"?>
<Types xmlns="http://schemas.openxmlformats.org/package/2006/content-types">
  <Default Extension="jfif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358" r:id="rId2"/>
    <p:sldId id="267" r:id="rId3"/>
    <p:sldId id="331" r:id="rId4"/>
    <p:sldId id="332" r:id="rId5"/>
    <p:sldId id="334" r:id="rId6"/>
    <p:sldId id="335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352" r:id="rId23"/>
    <p:sldId id="283" r:id="rId24"/>
    <p:sldId id="336" r:id="rId25"/>
    <p:sldId id="285" r:id="rId26"/>
    <p:sldId id="286" r:id="rId27"/>
    <p:sldId id="287" r:id="rId28"/>
    <p:sldId id="353" r:id="rId29"/>
    <p:sldId id="354" r:id="rId30"/>
    <p:sldId id="33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</p:sldIdLst>
  <p:sldSz cx="9144000" cy="6858000" type="screen4x3"/>
  <p:notesSz cx="6786563" cy="985678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13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B585606F-254C-44C9-A3A3-ADFCF850436B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44440" cy="4924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compatLnSpc="1">
            <a:noAutofit/>
          </a:bodyPr>
          <a:lstStyle/>
          <a:p>
            <a:pPr marL="0" marR="0" lvl="0" indent="0" algn="l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400"/>
            </a:pPr>
            <a:endParaRPr lang="en-US" sz="1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6BAF43B-05DB-4437-87C0-9548EC5B79FC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3841200" y="0"/>
            <a:ext cx="2944440" cy="4924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compatLnSpc="1">
            <a:noAutofit/>
          </a:bodyPr>
          <a:lstStyle/>
          <a:p>
            <a:pPr marL="0" marR="0" lvl="0" indent="0" algn="r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400"/>
            </a:pPr>
            <a:endParaRPr lang="en-US" sz="1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02259AF-E396-4753-88AA-648800DB5F56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9363960"/>
            <a:ext cx="2944440" cy="4924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="b" compatLnSpc="1">
            <a:noAutofit/>
          </a:bodyPr>
          <a:lstStyle/>
          <a:p>
            <a:pPr marL="0" marR="0" lvl="0" indent="0" algn="l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400"/>
            </a:pPr>
            <a:endParaRPr lang="en-US" sz="1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C383C15-6195-482C-9C60-3B2DEF0234DA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3841200" y="9363960"/>
            <a:ext cx="2944440" cy="4924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="b" compatLnSpc="1">
            <a:noAutofit/>
          </a:bodyPr>
          <a:lstStyle/>
          <a:p>
            <a:pPr marL="0" marR="0" lvl="0" indent="0" algn="r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400"/>
            </a:pPr>
            <a:fld id="{B5A51FE1-F8DF-48C5-AA49-0F1EBE1EB690}" type="slidenum">
              <a:t>‹N›</a:t>
            </a:fld>
            <a:endParaRPr lang="en-US" sz="1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2"/>
              <a:ea typeface="DejaVu Sans" pitchFamily="2"/>
              <a:cs typeface="DejaVu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9217732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C882BC13-8CD7-4871-871D-476C62C2762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97359" y="748800"/>
            <a:ext cx="4390200" cy="3695760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3BADEADF-8518-471C-9466-CFFD2A8841E2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78600" y="4681800"/>
            <a:ext cx="5428440" cy="4435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" name="Segnaposto intestazione 3">
            <a:extLst>
              <a:ext uri="{FF2B5EF4-FFF2-40B4-BE49-F238E27FC236}">
                <a16:creationId xmlns:a16="http://schemas.microsoft.com/office/drawing/2014/main" id="{08B31BE8-0CFE-4E77-8A98-BABB6ADCD2A5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44800" cy="4924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hangingPunct="0">
              <a:buNone/>
              <a:tabLst/>
              <a:defRPr lang="en-US" sz="1400" kern="1200"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F65579D-7300-4701-BCEE-BC9D1C7F01B7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40840" y="0"/>
            <a:ext cx="2944800" cy="4924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r" hangingPunct="0">
              <a:buNone/>
              <a:tabLst/>
              <a:defRPr lang="en-US" sz="1400" kern="1200"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B3E6340-3BA1-4EDF-9EBF-C85399DD48B1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9363960"/>
            <a:ext cx="2944800" cy="4924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lvl="0" hangingPunct="0">
              <a:buNone/>
              <a:tabLst/>
              <a:defRPr lang="en-US" sz="1400" kern="1200"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3C91D44-8896-4F8A-84B4-4926A0D927E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40840" y="9363960"/>
            <a:ext cx="2944800" cy="4924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lvl="0" algn="r" hangingPunct="0">
              <a:buNone/>
              <a:tabLst/>
              <a:defRPr lang="en-US" sz="1400" kern="1200"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fld id="{98B20483-B01C-4769-8E41-C7ACB08528EF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268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hangingPunct="0">
      <a:tabLst/>
      <a:defRPr lang="en-US" sz="2590" b="0" i="0" u="none" strike="noStrike" kern="1200">
        <a:ln>
          <a:noFill/>
        </a:ln>
        <a:latin typeface="Arial" pitchFamily="18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ADB50A6-63D9-49D5-ABC1-B25F2E76333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E22D4730-C30B-4C72-AB7E-199C5DA4D946}" type="slidenum">
              <a:t>2</a:t>
            </a:fld>
            <a:endParaRPr lang="en-US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6802F433-933A-48E9-9FB0-BFAC9827122C}"/>
              </a:ext>
            </a:extLst>
          </p:cNvPr>
          <p:cNvSpPr/>
          <p:nvPr/>
        </p:nvSpPr>
        <p:spPr>
          <a:xfrm>
            <a:off x="1003320" y="727200"/>
            <a:ext cx="4849920" cy="3636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7F84375-7D29-42E0-8EE7-6E9E603A1D6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606920"/>
            <a:ext cx="5484960" cy="43632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D25D388-91F5-4B87-A0FA-8155984A953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6230AF31-B41A-4C4C-B66D-15C3CE669ED7}" type="slidenum">
              <a:t>13</a:t>
            </a:fld>
            <a:endParaRPr lang="en-US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A4471E4D-2851-4B81-BF3B-68F8A695CB1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28688" y="749300"/>
            <a:ext cx="4927600" cy="36957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B9C3CEF5-74BF-402D-B424-A83A5B26584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0737DC9-226B-46FF-B095-6CFC9BB769E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FD63A45F-78E4-4736-8072-03865557C948}" type="slidenum">
              <a:t>14</a:t>
            </a:fld>
            <a:endParaRPr lang="en-US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710DA5C2-0C46-418F-8313-E89CA403696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28688" y="749300"/>
            <a:ext cx="4927600" cy="36957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EC9706A-6D08-4BFD-8949-71BE7A210BC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C33A189-6648-4B26-AF42-73916C405F6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7629345B-A6F4-46A7-9188-5AE95E6339A0}" type="slidenum">
              <a:t>15</a:t>
            </a:fld>
            <a:endParaRPr lang="en-US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3C9D1A76-54A7-413C-902B-F3E23C098B5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28688" y="749300"/>
            <a:ext cx="4927600" cy="36957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4C7BD5FB-07B2-4757-A33C-93A2C909A8E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DD7EE9E-126C-4A68-B90B-96274DB67DA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7AFC3AB2-FD8E-4AE5-8C04-8E04598D12C1}" type="slidenum">
              <a:t>16</a:t>
            </a:fld>
            <a:endParaRPr lang="en-US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7ADDFF0-FA92-459D-BC16-16DDF610E81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28688" y="749300"/>
            <a:ext cx="4927600" cy="36957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2891A184-C5B2-4EAF-BBEB-07F219EA235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9E6FD15-992B-4F58-8861-8B3A133FB9E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B682C41F-AFCB-4642-8BEB-30787AA93F16}" type="slidenum">
              <a:t>17</a:t>
            </a:fld>
            <a:endParaRPr lang="en-US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14A1A533-8A73-4DD1-8F4C-D310F82B042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28688" y="749300"/>
            <a:ext cx="4927600" cy="36957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5D5B88A-BDFD-4ADA-9A2C-A3E9ECDCCE5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F35293D-007F-47C9-8E98-A28D1B60CB0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EF575C1B-9E77-4B68-814E-D9D43EB92AC1}" type="slidenum">
              <a:t>18</a:t>
            </a:fld>
            <a:endParaRPr lang="en-US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AB4BB96B-BF68-469D-8AAF-50A9D230253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28688" y="749300"/>
            <a:ext cx="4927600" cy="36957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E067B31-46F6-4C0D-AD64-4602DD44191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77520" y="4681080"/>
            <a:ext cx="5429160" cy="443628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ED12DE2-23E7-44FE-BBAB-D941FCD9466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D08A8A97-D00C-45C4-AAF6-98A0647BA32F}" type="slidenum">
              <a:t>19</a:t>
            </a:fld>
            <a:endParaRPr lang="en-US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378B8CA6-5EEF-4CA5-AE30-B2491BC33D7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28688" y="749300"/>
            <a:ext cx="4927600" cy="36957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46CF6D1E-609C-453A-9D83-05414468B77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77520" y="4681080"/>
            <a:ext cx="5429160" cy="443628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87BE767-ACCC-4856-8CD7-A63C534DA3C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C7E3D5CF-BEBA-4B5D-8B7F-0C0434C01660}" type="slidenum">
              <a:t>20</a:t>
            </a:fld>
            <a:endParaRPr lang="en-US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04F5D1B4-E7CA-4F63-AFBF-F47F9398745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28688" y="749300"/>
            <a:ext cx="4927600" cy="36957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234FFDB8-F796-4777-BBAB-7C35A2F21EB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77520" y="4681080"/>
            <a:ext cx="5429160" cy="443628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673612E-2C3F-4C1C-AFCC-F02D2217F95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4F2C556E-CD7C-4099-AE95-5CB742A95957}" type="slidenum">
              <a:t>21</a:t>
            </a:fld>
            <a:endParaRPr lang="en-US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13313653-9004-4A1C-9B5C-A1BDFCF6CD8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28688" y="749300"/>
            <a:ext cx="4927600" cy="36957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B775B01A-0CED-4E49-AA23-383E47C3952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77520" y="4681080"/>
            <a:ext cx="5429160" cy="443628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C6ACE5C-B21B-435E-9610-F79C780D20A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F0E79A9B-3C4D-4CE6-8EB9-E555D9ED923D}" type="slidenum">
              <a:t>22</a:t>
            </a:fld>
            <a:endParaRPr lang="en-US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9C8C226D-E927-4FA1-972A-7CF8DD60C16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28688" y="749300"/>
            <a:ext cx="4927600" cy="36957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AB1E7EB3-A260-4B55-AFB5-B150C968E52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77520" y="4681080"/>
            <a:ext cx="5429160" cy="443628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43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ADB50A6-63D9-49D5-ABC1-B25F2E76333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E22D4730-C30B-4C72-AB7E-199C5DA4D946}" type="slidenum">
              <a:t>3</a:t>
            </a:fld>
            <a:endParaRPr lang="en-US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6802F433-933A-48E9-9FB0-BFAC9827122C}"/>
              </a:ext>
            </a:extLst>
          </p:cNvPr>
          <p:cNvSpPr/>
          <p:nvPr/>
        </p:nvSpPr>
        <p:spPr>
          <a:xfrm>
            <a:off x="1003320" y="727200"/>
            <a:ext cx="4849920" cy="3636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7F84375-7D29-42E0-8EE7-6E9E603A1D6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606920"/>
            <a:ext cx="5484960" cy="43632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9217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C6ACE5C-B21B-435E-9610-F79C780D20A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F0E79A9B-3C4D-4CE6-8EB9-E555D9ED923D}" type="slidenum">
              <a:t>23</a:t>
            </a:fld>
            <a:endParaRPr lang="en-US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9C8C226D-E927-4FA1-972A-7CF8DD60C16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28688" y="749300"/>
            <a:ext cx="4927600" cy="36957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AB1E7EB3-A260-4B55-AFB5-B150C968E52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77520" y="4681080"/>
            <a:ext cx="5429160" cy="443628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6A21C08-8837-4DA6-ADE7-90EB83F8220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4B4BB723-3E01-4110-AA12-5268461E96C2}" type="slidenum">
              <a:t>24</a:t>
            </a:fld>
            <a:endParaRPr lang="en-US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88A1373A-A0E0-49A5-83D3-8BE0368C219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28688" y="749300"/>
            <a:ext cx="4927600" cy="36957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EBF69C3A-8F8C-4680-8DBF-BD19B766D6B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77520" y="4681080"/>
            <a:ext cx="5429160" cy="443628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8465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8633A35-13BE-456B-B425-5FB12B6DFDE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0376A01A-5C29-48D7-8556-F0C877850D1D}" type="slidenum">
              <a:t>25</a:t>
            </a:fld>
            <a:endParaRPr lang="en-US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64EF1FC-697D-49F0-AC62-F4C327009CB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28688" y="749300"/>
            <a:ext cx="4927600" cy="36957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4A814EC1-B340-47CB-B665-2961696101B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77520" y="4681080"/>
            <a:ext cx="5429160" cy="443628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A5F9576-4D4D-401F-9BB5-034BE61853D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F720917C-646B-466F-8B9E-21D1A606495F}" type="slidenum">
              <a:t>26</a:t>
            </a:fld>
            <a:endParaRPr lang="en-US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6798947B-2D57-476C-9DE7-F5EBE09A956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28688" y="749300"/>
            <a:ext cx="4927600" cy="36957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2AB9070E-2FC8-40DA-8858-8F021EF721E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77520" y="4681080"/>
            <a:ext cx="5429160" cy="443628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51D2C27-239D-4ED8-BC3B-B5D87778FBC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14CCE095-61BF-4083-ABEE-0123B0CFE578}" type="slidenum">
              <a:t>27</a:t>
            </a:fld>
            <a:endParaRPr lang="en-US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7CF01487-1DA5-4DEC-984C-9A8CEAC625A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28688" y="749300"/>
            <a:ext cx="4927600" cy="36957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1ACD261-94C0-48F2-A048-913DE2ED586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77520" y="4681080"/>
            <a:ext cx="5429160" cy="443628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51D2C27-239D-4ED8-BC3B-B5D87778FBC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14CCE095-61BF-4083-ABEE-0123B0CFE578}" type="slidenum">
              <a:t>28</a:t>
            </a:fld>
            <a:endParaRPr lang="en-US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7CF01487-1DA5-4DEC-984C-9A8CEAC625A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28688" y="749300"/>
            <a:ext cx="4927600" cy="36957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1ACD261-94C0-48F2-A048-913DE2ED586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77520" y="4681080"/>
            <a:ext cx="5429160" cy="443628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0482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51D2C27-239D-4ED8-BC3B-B5D87778FBC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14CCE095-61BF-4083-ABEE-0123B0CFE578}" type="slidenum">
              <a:t>29</a:t>
            </a:fld>
            <a:endParaRPr lang="en-US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7CF01487-1DA5-4DEC-984C-9A8CEAC625A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28688" y="749300"/>
            <a:ext cx="4927600" cy="36957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1ACD261-94C0-48F2-A048-913DE2ED586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77520" y="4681080"/>
            <a:ext cx="5429160" cy="443628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0413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6A21C08-8837-4DA6-ADE7-90EB83F8220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4B4BB723-3E01-4110-AA12-5268461E96C2}" type="slidenum">
              <a:t>30</a:t>
            </a:fld>
            <a:endParaRPr lang="en-US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88A1373A-A0E0-49A5-83D3-8BE0368C219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28688" y="749300"/>
            <a:ext cx="4927600" cy="36957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EBF69C3A-8F8C-4680-8DBF-BD19B766D6B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77520" y="4681080"/>
            <a:ext cx="5429160" cy="443628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1188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CF3CAAB-33F0-4EF8-8B20-343D36A6ECC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78FA1FB3-38D5-42DF-B11A-B1609716BD58}" type="slidenum">
              <a:t>31</a:t>
            </a:fld>
            <a:endParaRPr lang="en-US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162DFD4-6638-406D-B8D2-E404C0B8A37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28688" y="749300"/>
            <a:ext cx="4927600" cy="36957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9760377B-336A-4310-BC40-8A99D7C0082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F8D2070-8648-406E-9E1F-53CB4F33E59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E6701193-8B72-4F02-85E2-1330C72E2C12}" type="slidenum">
              <a:t>32</a:t>
            </a:fld>
            <a:endParaRPr lang="en-US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881E956-C5CA-460F-99E6-723EEB9A06A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28688" y="749300"/>
            <a:ext cx="4927600" cy="36957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B2DA272D-7801-486D-BCAF-93A5C747D9F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ADB50A6-63D9-49D5-ABC1-B25F2E76333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E22D4730-C30B-4C72-AB7E-199C5DA4D946}" type="slidenum">
              <a:t>5</a:t>
            </a:fld>
            <a:endParaRPr lang="en-US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6802F433-933A-48E9-9FB0-BFAC9827122C}"/>
              </a:ext>
            </a:extLst>
          </p:cNvPr>
          <p:cNvSpPr/>
          <p:nvPr/>
        </p:nvSpPr>
        <p:spPr>
          <a:xfrm>
            <a:off x="1003320" y="727200"/>
            <a:ext cx="4849920" cy="3636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7F84375-7D29-42E0-8EE7-6E9E603A1D6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606920"/>
            <a:ext cx="5484960" cy="43632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9219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5FBEE4F-94C4-4A66-81A6-439E0F52CC6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72CDD5CB-8614-4461-B43E-EF88CEF4B60B}" type="slidenum">
              <a:t>33</a:t>
            </a:fld>
            <a:endParaRPr lang="en-US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617A9420-229F-46CC-B1BA-EE2A75B94F3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28688" y="749300"/>
            <a:ext cx="4927600" cy="36957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BA6F76DF-B2B2-4C0F-B2F1-58D3A7C3524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C05B555-D6B1-491C-9A06-0FFF5CE40A3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975B8F8-FBBD-4101-931D-EA1C0B95BD84}" type="slidenum">
              <a:t>34</a:t>
            </a:fld>
            <a:endParaRPr lang="en-US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8B1D746B-A237-43C4-BDD9-7C7F996DBB1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28688" y="749300"/>
            <a:ext cx="4927600" cy="36957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87253C0B-3D06-40E7-9087-65299BF343A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4100B4C-AD7E-48EC-A6BC-8A1C153A6AC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DCCE14A4-7901-44F5-A6B6-8AA6D578EE95}" type="slidenum">
              <a:t>35</a:t>
            </a:fld>
            <a:endParaRPr lang="en-US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AA88677D-8714-44F5-8084-229F7314AD0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28688" y="749300"/>
            <a:ext cx="4927600" cy="36957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E5A4565-0163-46D8-9B9E-D855881A7D7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CFD6ECF-B782-4262-B2E8-9DA9517B1B1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02AC34C7-54B3-4E68-B8F0-79AD64CCD37A}" type="slidenum">
              <a:t>36</a:t>
            </a:fld>
            <a:endParaRPr lang="en-US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AAB0EF8-F65A-4CD5-9AA6-B3145EC5669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28688" y="749300"/>
            <a:ext cx="4927600" cy="36957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2235F155-191B-4B65-9B13-9198EBDA349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A96FD68-347D-4437-96C7-9C2D1ABC950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76DF6B49-234D-4189-9AE3-4A25B91E86D5}" type="slidenum">
              <a:t>37</a:t>
            </a:fld>
            <a:endParaRPr lang="en-US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BEFB6F67-D756-4C60-B68E-CEAEA94CBD4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28688" y="749300"/>
            <a:ext cx="4927600" cy="36957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337B3150-3C49-4EDE-B280-9A840D1D14C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13F408A-6507-4836-87B7-521A90AB147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DD55C432-D6AB-497F-AC17-8FF8E26D220D}" type="slidenum">
              <a:t>38</a:t>
            </a:fld>
            <a:endParaRPr lang="en-US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86F2B14F-CC85-49A7-BFD7-959D94AD0E8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28688" y="749300"/>
            <a:ext cx="4927600" cy="36957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84E3B17D-D074-4183-B5FB-CE9F2A10ACA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674591D-7915-4FBD-B110-A43E95AAD80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07726A43-4FC5-484A-8546-99D07470D314}" type="slidenum">
              <a:t>7</a:t>
            </a:fld>
            <a:endParaRPr lang="en-US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ACD46492-5A81-47D9-B4EA-21150695F60D}"/>
              </a:ext>
            </a:extLst>
          </p:cNvPr>
          <p:cNvSpPr/>
          <p:nvPr/>
        </p:nvSpPr>
        <p:spPr>
          <a:xfrm>
            <a:off x="1003320" y="727200"/>
            <a:ext cx="4849920" cy="3636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4F702A04-41F5-46A2-A7D9-98183252018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606920"/>
            <a:ext cx="5484960" cy="43632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2A92F31-0BDD-458F-9BE6-FFB2CE2FC21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E099881C-FD33-4C2D-97D4-A8F59DF04D24}" type="slidenum">
              <a:t>8</a:t>
            </a:fld>
            <a:endParaRPr lang="en-US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CD71765E-D7E9-47CA-BB9A-F0F5B293B43F}"/>
              </a:ext>
            </a:extLst>
          </p:cNvPr>
          <p:cNvSpPr/>
          <p:nvPr/>
        </p:nvSpPr>
        <p:spPr>
          <a:xfrm>
            <a:off x="1003320" y="727200"/>
            <a:ext cx="4849920" cy="3636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6F2F5AF4-C0C2-4475-A093-59F4EECB19E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606920"/>
            <a:ext cx="5484960" cy="43632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D0064A6-B9A9-4B87-A1A9-49A297F219A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80C711B7-AFFE-4D7E-A429-8A01F068672E}" type="slidenum">
              <a:t>9</a:t>
            </a:fld>
            <a:endParaRPr lang="en-US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4682789B-5D55-4F80-846D-B6F4D61E3587}"/>
              </a:ext>
            </a:extLst>
          </p:cNvPr>
          <p:cNvSpPr/>
          <p:nvPr/>
        </p:nvSpPr>
        <p:spPr>
          <a:xfrm>
            <a:off x="1003320" y="727200"/>
            <a:ext cx="4849920" cy="3636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69F6B51C-C7B4-48CC-AE48-92285A380D1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606920"/>
            <a:ext cx="5484960" cy="43632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2F62E36-EF80-40D5-BC64-3833AE310AE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1A5D91BB-57BE-435F-9F71-D36E8C47F3AA}" type="slidenum">
              <a:t>10</a:t>
            </a:fld>
            <a:endParaRPr lang="en-US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9A1A92B7-941B-41A1-A9D6-02F64F4E5F85}"/>
              </a:ext>
            </a:extLst>
          </p:cNvPr>
          <p:cNvSpPr/>
          <p:nvPr/>
        </p:nvSpPr>
        <p:spPr>
          <a:xfrm>
            <a:off x="1003320" y="727200"/>
            <a:ext cx="4849920" cy="3636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8E0DE534-5D52-4E7F-9923-FD390B94972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606920"/>
            <a:ext cx="5484960" cy="43632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BC63D63-1D84-45D5-A9E4-FE8B8B6ECE5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E918F26F-EBDD-4028-AE54-F4E2CB50A7DF}" type="slidenum">
              <a:t>11</a:t>
            </a:fld>
            <a:endParaRPr lang="en-US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B0442631-C610-4CA8-AE1D-4023AB7F5BC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28688" y="749300"/>
            <a:ext cx="4927600" cy="36957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F99D2FFB-B88C-43E6-A6D4-27957B94177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040"/>
            <a:ext cx="548604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38FC48C-4E66-45D1-B4A9-C10EA8797BC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C7025736-00E0-4D59-99DF-6A58A2FBBEF4}" type="slidenum">
              <a:t>12</a:t>
            </a:fld>
            <a:endParaRPr lang="en-US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6B36B36A-6856-434D-A3A0-D3F40561D0B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28688" y="749300"/>
            <a:ext cx="4927600" cy="36957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89AA39D3-8803-4A6C-AD8C-7DF5BB35C47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65C0EE-CDA6-45B7-AA5F-55E48456D7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A0BB19B-A150-476C-961B-A2890DD68C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C9AB687-989C-4FC0-9F6A-2465EBA47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70D2211-D33B-4FB4-92AE-EAD67A95C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C024259-38C8-4FDF-9058-1505986D1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34FC8D1-16FE-4495-BDCC-727376BC0214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421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8029EE-A5B6-49DE-A28F-AC2C89264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44D3EF9-3AAC-4A66-903D-D076B074E2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5E3BEBA-5969-4F2A-96E3-80E94F979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31582EA-EFAD-4188-AFFC-AE549E95D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60A6780-76AF-49C1-9C41-4484BF4F3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04B22F4-EA30-4668-BC03-F2F3707FB238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884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D8215108-8D19-4371-B1F7-DDDF45E5CD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7400" cy="530860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ED254DF-3EF5-411A-BC33-3527E1A2E3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3086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EB9ADCB-2519-44AC-8A3C-84EFAAAF7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0A04199-5FD2-421B-87C9-716AF7C32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0FDA266-3CD9-45B3-99F9-480E3F163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157544B-0895-4A60-A7F2-58C82E7F1FC7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745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A750EE-8FF2-45E8-A0AD-BAAA1E61B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B15C76C-D98D-40EF-AAAA-8EB49E11B3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31D174A-8142-4897-B169-D99BD8AF8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E93938A-2FE6-493D-9158-62B166FB3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74B6A96-DB51-4AF2-9922-4D6D44117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41C736-ECB6-4B67-8270-B73D5D052F02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098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2D381C-8087-4545-974A-5EB17E66E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EDCB095-8D4F-40F8-9A67-DE1910350D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86CD87A-A16B-4DCB-95FE-F37C748B9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C7AEE83-CE6E-4D3F-BEA6-82C4A82CC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0414435-8EFA-41AA-9E0E-8D0E6DEE2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B5A82E0-662F-42F2-AC91-A6AFB2A695A6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991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56CEB95-8754-44E9-A61A-4439BD771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636A1E1-ECFA-4738-810F-49A18122E2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3946525" cy="397668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3BFAED9-E8DE-42B1-B906-3004541840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56125" y="1604963"/>
            <a:ext cx="3946525" cy="397668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6EA4861-E9A1-4382-9BD2-D8DFB57AA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39D764F-4CAD-47F7-A6C2-2C11EFD70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B2DE24A-C10C-4E5B-B609-001B78821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0D2EAF1-D806-4F68-8D36-1C6B6C88E5F9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454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6409375-0F13-46C7-AAAD-4B454A59C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E41DCEA-FF94-4C37-AF5A-B66F2406C1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14BD5BA-31AD-4E8F-9CE5-A5D967FA13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F7CB38E-9890-4106-AA92-525BD9E5DE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9EC5EC91-BA9A-4021-A318-32E24DE333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0B1B242E-600F-4B2A-BE30-220ED2F0E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C286C862-2C2B-4B71-9A6F-611AEEDFD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6B434FC6-B8A4-463F-8C36-62A03C140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E3B2572-410A-4B21-8D44-29AB0A711FDF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162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89EC97B-AEBE-46AB-A1F5-8CD84B654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86DB59A-F9B2-4FB7-84DD-A2BC97CF4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2FBE8C1-02D5-4586-9317-6330707FA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62B512A-E40E-4973-A54F-7A4FFD617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B9ACEDB-37DA-45A4-B237-A2BFC58A1ED9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99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46201E4-343A-4D17-B5A2-56C2D617D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25AB13E-B9BE-4189-80EF-BFF1B4FFC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4C355CD-00AC-43E9-82FD-5842E15FD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D910036-77DC-4D11-8F5D-84B7AC02EF90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240621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02BE67-7E66-47ED-AA3B-21F136AA1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534F841-75B4-4A47-AB23-909D4BC7BF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198B5D5-83C9-47B5-908F-4FFF45639F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BA13E2F-B601-481F-9AB8-12A55CFBF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C53C1AE-F7DF-4B65-BD2C-173C2A739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69D5D6E-4739-49F0-9AC9-43DC0002A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644C18B-8367-479E-A03C-E8B52C501C3A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54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5E31EB-671E-49DF-BCE4-C903B8C07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7EF84951-EC45-43AE-8D31-E02CF192FC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4B5601C-0D9E-49C6-89BB-519DD1465A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10B9DBC-FA98-4E07-B081-F2BB2ADC5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1A1F573-E923-4C07-9D06-4CA97F941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882035E-50B2-4F32-AFC6-3F29A4664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FDA838C-5267-4159-A1A5-2160CC59D84B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04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6F27826-DA2E-4442-9FF0-504B55E8C55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6839" y="273240"/>
            <a:ext cx="8229240" cy="1144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8CDDA08-0ABA-4901-AE4E-B5B2E20B084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6839" y="1604520"/>
            <a:ext cx="8046360" cy="397691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BC2F7C4-5B47-4E79-98D2-3D5425145BC4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456839" y="6247440"/>
            <a:ext cx="2130120" cy="473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hangingPunct="0">
              <a:buNone/>
              <a:tabLst/>
              <a:defRPr lang="en-US" sz="1400" kern="1200"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B18C0C1-A455-44A5-B2DF-FDB0C9E06987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126960" y="6247440"/>
            <a:ext cx="2898360" cy="473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ctr" hangingPunct="0">
              <a:buNone/>
              <a:tabLst/>
              <a:defRPr lang="en-US" sz="1400" kern="1200"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99B9C8B-0C82-4DC4-BF78-960158A25ABC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6555600" y="6247440"/>
            <a:ext cx="2130120" cy="473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r" hangingPunct="0">
              <a:buNone/>
              <a:tabLst/>
              <a:defRPr lang="en-US" sz="1400" kern="1200"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fld id="{A7C4B215-A929-4968-87A0-089092D535AD}" type="slidenum"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hangingPunct="0">
        <a:tabLst/>
        <a:defRPr lang="en-US" sz="3910" b="0" i="0" u="none" strike="noStrike" kern="1200">
          <a:ln>
            <a:noFill/>
          </a:ln>
          <a:latin typeface="Arial" pitchFamily="18"/>
        </a:defRPr>
      </a:lvl1pPr>
    </p:titleStyle>
    <p:bodyStyle>
      <a:lvl1pPr marL="0" marR="0" indent="0" hangingPunct="0">
        <a:spcBef>
          <a:spcPts val="0"/>
        </a:spcBef>
        <a:spcAft>
          <a:spcPts val="1284"/>
        </a:spcAft>
        <a:tabLst/>
        <a:defRPr lang="en-US" sz="2900" b="0" i="0" u="none" strike="noStrike" kern="1200">
          <a:ln>
            <a:noFill/>
          </a:ln>
          <a:latin typeface="Arial" pitchFamily="18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1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1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1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3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3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1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3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1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3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1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3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1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7.jfif"/><Relationship Id="rId5" Type="http://schemas.openxmlformats.org/officeDocument/2006/relationships/image" Target="../media/image6.jfif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5818" y="0"/>
            <a:ext cx="7472363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0"/>
            <a:ext cx="7461504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A2EADEB-AA43-47AD-ADCA-32A4ABDEBF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2" y="1999615"/>
            <a:ext cx="6858000" cy="276402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it-IT" sz="6300"/>
              <a:t>Esperienze internazionali e nazionali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BFAB4BF-EB98-4151-B92D-D7D242CA39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5184" y="5645150"/>
            <a:ext cx="6193632" cy="631825"/>
          </a:xfrm>
        </p:spPr>
        <p:txBody>
          <a:bodyPr anchor="ctr">
            <a:normAutofit/>
          </a:bodyPr>
          <a:lstStyle/>
          <a:p>
            <a:r>
              <a:rPr lang="it-IT" dirty="0"/>
              <a:t>Scenario progettuale Parco Agricolo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88920" y="5524786"/>
            <a:ext cx="356616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C5F3F3F-418F-4A0F-BD72-846ECDA10D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448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27"/>
    </mc:Choice>
    <mc:Fallback>
      <p:transition spd="slow" advTm="137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3D1CCD3-FB98-42C4-97BD-D0B84C00E80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33131"/>
            <a:ext cx="9144000" cy="696217"/>
          </a:xfrm>
          <a:solidFill>
            <a:srgbClr val="006600"/>
          </a:solidFill>
        </p:spPr>
        <p:txBody>
          <a:bodyPr wrap="square" lIns="90000" tIns="46800" rIns="90000" bIns="46800" anchorCtr="0">
            <a:spAutoFit/>
          </a:bodyPr>
          <a:lstStyle/>
          <a:p>
            <a:pPr lvl="0" hangingPunct="1"/>
            <a:r>
              <a:rPr lang="en-US" dirty="0">
                <a:solidFill>
                  <a:srgbClr val="FFFF00"/>
                </a:solidFill>
              </a:rPr>
              <a:t>Piano </a:t>
            </a:r>
            <a:r>
              <a:rPr lang="en-US" dirty="0" err="1">
                <a:solidFill>
                  <a:srgbClr val="FFFF00"/>
                </a:solidFill>
              </a:rPr>
              <a:t>delle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infrastrutture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E56BC46-641A-4E6C-B0F2-1687176C295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38320" y="1518840"/>
            <a:ext cx="8686800" cy="5187600"/>
          </a:xfrm>
        </p:spPr>
        <p:txBody>
          <a:bodyPr wrap="square" lIns="90000" tIns="46800" rIns="90000" bIns="46800" anchor="t" anchorCtr="0"/>
          <a:lstStyle/>
          <a:p>
            <a:pPr marL="457200" lvl="1" indent="-457200">
              <a:spcBef>
                <a:spcPts val="499"/>
              </a:spcBef>
              <a:buClr>
                <a:srgbClr val="000000"/>
              </a:buClr>
              <a:buSzPct val="100000"/>
            </a:pPr>
            <a:r>
              <a:rPr lang="it-IT" sz="2900" b="1" dirty="0">
                <a:latin typeface="Arial" pitchFamily="18"/>
              </a:rPr>
              <a:t>Percorsi</a:t>
            </a:r>
          </a:p>
          <a:p>
            <a:pPr marL="914400" lvl="2" indent="-457200">
              <a:spcBef>
                <a:spcPts val="499"/>
              </a:spcBef>
              <a:buClr>
                <a:srgbClr val="000000"/>
              </a:buClr>
              <a:buSzPct val="100000"/>
            </a:pPr>
            <a:r>
              <a:rPr lang="it-IT" sz="2500" dirty="0">
                <a:latin typeface="Arial" pitchFamily="18"/>
              </a:rPr>
              <a:t>Percorsi tematici</a:t>
            </a:r>
          </a:p>
          <a:p>
            <a:pPr marL="914400" lvl="2" indent="-457200">
              <a:spcBef>
                <a:spcPts val="499"/>
              </a:spcBef>
              <a:buClr>
                <a:srgbClr val="000000"/>
              </a:buClr>
              <a:buSzPct val="100000"/>
            </a:pPr>
            <a:r>
              <a:rPr lang="it-IT" sz="2500" dirty="0">
                <a:latin typeface="Arial" pitchFamily="18"/>
              </a:rPr>
              <a:t>Collegamenti </a:t>
            </a:r>
            <a:r>
              <a:rPr lang="it-IT" sz="2500" dirty="0" err="1">
                <a:latin typeface="Arial" pitchFamily="18"/>
              </a:rPr>
              <a:t>struuture</a:t>
            </a:r>
            <a:r>
              <a:rPr lang="it-IT" sz="2500" dirty="0">
                <a:latin typeface="Arial" pitchFamily="18"/>
              </a:rPr>
              <a:t> e aziende</a:t>
            </a:r>
          </a:p>
          <a:p>
            <a:pPr marL="457200" lvl="1" indent="-457200">
              <a:spcBef>
                <a:spcPts val="499"/>
              </a:spcBef>
              <a:buClr>
                <a:srgbClr val="000000"/>
              </a:buClr>
              <a:buSzPct val="100000"/>
            </a:pPr>
            <a:r>
              <a:rPr lang="it-IT" sz="2900" b="1" dirty="0">
                <a:latin typeface="Arial" pitchFamily="18"/>
              </a:rPr>
              <a:t>Parchi agricoli tematici</a:t>
            </a:r>
          </a:p>
          <a:p>
            <a:pPr marL="914400" lvl="3" indent="-457200">
              <a:spcBef>
                <a:spcPts val="448"/>
              </a:spcBef>
              <a:buClr>
                <a:srgbClr val="000000"/>
              </a:buClr>
              <a:buSzPct val="100000"/>
            </a:pPr>
            <a:r>
              <a:rPr lang="it-IT" sz="2700" dirty="0">
                <a:latin typeface="Arial" pitchFamily="18"/>
              </a:rPr>
              <a:t>Parchi didattici e dimostrativi</a:t>
            </a:r>
          </a:p>
          <a:p>
            <a:pPr marL="914400" lvl="3" indent="-457200">
              <a:spcBef>
                <a:spcPts val="448"/>
              </a:spcBef>
              <a:buClr>
                <a:srgbClr val="000000"/>
              </a:buClr>
              <a:buSzPct val="100000"/>
            </a:pPr>
            <a:r>
              <a:rPr lang="it-IT" sz="2700" dirty="0">
                <a:latin typeface="Arial" pitchFamily="18"/>
              </a:rPr>
              <a:t>Orti botanici agricoli</a:t>
            </a:r>
          </a:p>
          <a:p>
            <a:pPr marL="914400" lvl="3" indent="-457200">
              <a:spcBef>
                <a:spcPts val="448"/>
              </a:spcBef>
              <a:buClr>
                <a:srgbClr val="000000"/>
              </a:buClr>
              <a:buSzPct val="100000"/>
            </a:pPr>
            <a:r>
              <a:rPr lang="it-IT" sz="2700" dirty="0">
                <a:latin typeface="Arial" pitchFamily="18"/>
              </a:rPr>
              <a:t>Giardini officinali</a:t>
            </a:r>
          </a:p>
          <a:p>
            <a:pPr marL="914400" lvl="3" indent="-457200">
              <a:spcBef>
                <a:spcPts val="448"/>
              </a:spcBef>
              <a:buClr>
                <a:srgbClr val="000000"/>
              </a:buClr>
              <a:buSzPct val="100000"/>
            </a:pPr>
            <a:r>
              <a:rPr lang="it-IT" sz="2700" dirty="0">
                <a:latin typeface="Arial" pitchFamily="18"/>
              </a:rPr>
              <a:t>Collezioni varietali</a:t>
            </a:r>
          </a:p>
          <a:p>
            <a:pPr marL="914400" lvl="3" indent="-457200">
              <a:spcBef>
                <a:spcPts val="448"/>
              </a:spcBef>
              <a:buClr>
                <a:srgbClr val="000000"/>
              </a:buClr>
              <a:buSzPct val="100000"/>
            </a:pPr>
            <a:r>
              <a:rPr lang="it-IT" sz="2700" dirty="0">
                <a:latin typeface="Arial" pitchFamily="18"/>
              </a:rPr>
              <a:t>Parchi sperimentali</a:t>
            </a:r>
          </a:p>
          <a:p>
            <a:pPr marL="1141200" lvl="0" indent="-226800" hangingPunct="1">
              <a:lnSpc>
                <a:spcPct val="90000"/>
              </a:lnSpc>
              <a:spcBef>
                <a:spcPts val="448"/>
              </a:spcBef>
              <a:spcAft>
                <a:spcPts val="0"/>
              </a:spcAft>
            </a:pPr>
            <a:endParaRPr lang="it-IT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45FA4D8-67EC-4115-ABE7-1CD5D1566E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699"/>
    </mc:Choice>
    <mc:Fallback>
      <p:transition spd="slow" advTm="906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B0F0F4A6-5FFD-43B1-B444-F6FB6AC307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155" y="318238"/>
            <a:ext cx="7451689" cy="622152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40770EC-5604-4A2D-925A-63CF76C97D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605"/>
    </mc:Choice>
    <mc:Fallback>
      <p:transition spd="slow" advTm="44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A663AB7F-5A9F-45BD-9C0C-EB9104C29E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08873"/>
            <a:ext cx="9144000" cy="644025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6964101-5DF6-44C6-8026-FBF959DF3F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594"/>
    </mc:Choice>
    <mc:Fallback>
      <p:transition spd="slow" advTm="435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8C4E6A32-78CC-4128-8133-C33AC50BAA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73442"/>
            <a:ext cx="9144000" cy="611111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F61D5ED-4926-42A9-BF33-3ADB8368AB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57"/>
    </mc:Choice>
    <mc:Fallback>
      <p:transition spd="slow" advTm="143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20D33711-C5FC-492A-8575-6CBB748DB3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613" y="0"/>
            <a:ext cx="8694773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58E514E-B2D2-4FB0-9A87-D2C28ACBCC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584"/>
    </mc:Choice>
    <mc:Fallback>
      <p:transition spd="slow" advTm="485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EDF65D1F-032B-43CA-8E33-2DF8B7D7EB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395" y="0"/>
            <a:ext cx="8649210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547222F-A6CB-44E2-9D0D-ECDBC3666F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08"/>
    </mc:Choice>
    <mc:Fallback>
      <p:transition spd="slow" advTm="14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751BC48D-777B-4E03-9201-BAF1AD2CF7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02885"/>
            <a:ext cx="9144000" cy="465222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1E5AC0B-AB60-4549-AE9B-21AE5E5172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11"/>
    </mc:Choice>
    <mc:Fallback>
      <p:transition spd="slow" advTm="170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5818" y="0"/>
            <a:ext cx="7472363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0"/>
            <a:ext cx="7461504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D23576F2-1063-4F9D-969E-1DC3E036C93A}"/>
              </a:ext>
            </a:extLst>
          </p:cNvPr>
          <p:cNvSpPr txBox="1">
            <a:spLocks/>
          </p:cNvSpPr>
          <p:nvPr/>
        </p:nvSpPr>
        <p:spPr>
          <a:xfrm>
            <a:off x="1143002" y="1999615"/>
            <a:ext cx="6858000" cy="276402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lnSpcReduction="10000"/>
          </a:bodyPr>
          <a:lstStyle>
            <a:lvl1pPr algn="ctr" hangingPunct="0">
              <a:tabLst/>
              <a:defRPr lang="en-US" sz="3910" b="0" i="0" u="none" strike="noStrike" kern="1200">
                <a:ln>
                  <a:noFill/>
                </a:ln>
                <a:latin typeface="Arial" pitchFamily="18"/>
              </a:defRPr>
            </a:lvl1pPr>
          </a:lstStyle>
          <a:p>
            <a:pPr lvl="0" hangingPunct="1">
              <a:lnSpc>
                <a:spcPct val="90000"/>
              </a:lnSpc>
              <a:spcBef>
                <a:spcPts val="1000"/>
              </a:spcBef>
            </a:pPr>
            <a:r>
              <a:rPr lang="en-US" sz="6600" dirty="0"/>
              <a:t>Parco </a:t>
            </a:r>
            <a:r>
              <a:rPr lang="en-US" sz="6600" dirty="0" err="1"/>
              <a:t>Agricolo</a:t>
            </a:r>
            <a:r>
              <a:rPr lang="en-US" sz="6600" dirty="0"/>
              <a:t> </a:t>
            </a:r>
            <a:r>
              <a:rPr lang="en-US" sz="6600" dirty="0" err="1"/>
              <a:t>della</a:t>
            </a:r>
            <a:r>
              <a:rPr lang="en-US" sz="6600" dirty="0"/>
              <a:t> Conca </a:t>
            </a:r>
            <a:r>
              <a:rPr lang="en-US" sz="6600" dirty="0" err="1"/>
              <a:t>d’oro</a:t>
            </a:r>
            <a:r>
              <a:rPr lang="en-US" sz="6600" dirty="0"/>
              <a:t> (</a:t>
            </a:r>
            <a:r>
              <a:rPr lang="en-US" sz="6600" dirty="0" err="1"/>
              <a:t>Ciaculli</a:t>
            </a:r>
            <a:r>
              <a:rPr lang="en-US" sz="6600" dirty="0"/>
              <a:t>)</a:t>
            </a:r>
          </a:p>
        </p:txBody>
      </p:sp>
      <p:sp>
        <p:nvSpPr>
          <p:cNvPr id="2" name="Sottotitolo 1">
            <a:extLst>
              <a:ext uri="{FF2B5EF4-FFF2-40B4-BE49-F238E27FC236}">
                <a16:creationId xmlns:a16="http://schemas.microsoft.com/office/drawing/2014/main" id="{50241A40-8CA1-4307-9CC1-9C57BC6ABABA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1475184" y="5645150"/>
            <a:ext cx="6193632" cy="6318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 algn="ctr" rtl="0" hangingPunct="1">
              <a:lnSpc>
                <a:spcPct val="90000"/>
              </a:lnSpc>
              <a:spcBef>
                <a:spcPts val="1000"/>
              </a:spcBef>
            </a:pP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Esperienze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nazionali</a:t>
            </a:r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88920" y="5524786"/>
            <a:ext cx="356616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9A95BC8-5E32-4383-87DD-0B55A25F8D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13"/>
    </mc:Choice>
    <mc:Fallback>
      <p:transition spd="slow" advTm="10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178C9CF-3F63-4977-B4C7-D513BAA6A0B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896" t="7455" r="27814" b="-1"/>
          <a:stretch/>
        </p:blipFill>
        <p:spPr>
          <a:xfrm>
            <a:off x="2642616" y="10"/>
            <a:ext cx="6501384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317450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7E549D1-A476-4343-98B8-A2088263F4D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58485" y="1122363"/>
            <a:ext cx="3017520" cy="3204134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pPr lvl="0" algn="l" rtl="0" hangingPunct="1">
              <a:lnSpc>
                <a:spcPct val="90000"/>
              </a:lnSpc>
              <a:spcBef>
                <a:spcPct val="0"/>
              </a:spcBef>
            </a:pPr>
            <a:r>
              <a:rPr lang="en-US" sz="4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Parco agricolo Ciaculli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1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4546920"/>
            <a:ext cx="298323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AEB2F09-4A28-4EF3-B273-9B29618D03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963"/>
    </mc:Choice>
    <mc:Fallback>
      <p:transition spd="slow" advTm="18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0549EF-E3A5-48D7-9134-A4E08C0EF1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16DD803-634F-4EF2-A1E7-B1911DEE9D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8656" y="438860"/>
            <a:ext cx="8375586" cy="5752769"/>
          </a:xfrm>
          <a:prstGeom prst="rect">
            <a:avLst/>
          </a:prstGeom>
          <a:ln w="12700">
            <a:solidFill>
              <a:srgbClr val="D5D5D5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77B63F8-D1F3-4D40-B2D4-779BAE82BE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522915" y="-3504490"/>
            <a:ext cx="167069" cy="7886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13B005C-EDC9-4136-8F6D-50C352B3D80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31" b="-2"/>
          <a:stretch/>
        </p:blipFill>
        <p:spPr>
          <a:xfrm>
            <a:off x="663099" y="825086"/>
            <a:ext cx="7886700" cy="505015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0E8D3C1-086B-4727-83CA-0D41AEB22B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144"/>
    </mc:Choice>
    <mc:Fallback>
      <p:transition spd="slow" advTm="34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A297797-5C89-4791-8204-AB071FA1FB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EF2C229-44DE-41C9-AA05-D0C6F0C75E3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82601" y="643467"/>
            <a:ext cx="3603048" cy="5571065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 algn="l" rtl="0" hangingPunct="1">
              <a:lnSpc>
                <a:spcPct val="90000"/>
              </a:lnSpc>
              <a:spcBef>
                <a:spcPct val="0"/>
              </a:spcBef>
            </a:pPr>
            <a:r>
              <a:rPr lang="en-US" sz="3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Il dibattito internazionale e le esperienze nazionali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69BBA9B-8F4E-4D2B-BEFA-41A4754433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487577" y="3359"/>
            <a:ext cx="1409491" cy="1407490"/>
          </a:xfrm>
          <a:custGeom>
            <a:avLst/>
            <a:gdLst>
              <a:gd name="connsiteX0" fmla="*/ 0 w 1409491"/>
              <a:gd name="connsiteY0" fmla="*/ 643075 h 1876653"/>
              <a:gd name="connsiteX1" fmla="*/ 643075 w 1409491"/>
              <a:gd name="connsiteY1" fmla="*/ 0 h 1876653"/>
              <a:gd name="connsiteX2" fmla="*/ 1409491 w 1409491"/>
              <a:gd name="connsiteY2" fmla="*/ 0 h 1876653"/>
              <a:gd name="connsiteX3" fmla="*/ 1409491 w 1409491"/>
              <a:gd name="connsiteY3" fmla="*/ 1876653 h 1876653"/>
              <a:gd name="connsiteX4" fmla="*/ 1233578 w 1409491"/>
              <a:gd name="connsiteY4" fmla="*/ 1876653 h 1876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9491" h="1876653">
                <a:moveTo>
                  <a:pt x="0" y="643075"/>
                </a:moveTo>
                <a:lnTo>
                  <a:pt x="643075" y="0"/>
                </a:lnTo>
                <a:lnTo>
                  <a:pt x="1409491" y="0"/>
                </a:lnTo>
                <a:lnTo>
                  <a:pt x="1409491" y="1876653"/>
                </a:lnTo>
                <a:lnTo>
                  <a:pt x="1233578" y="1876653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51012D1-8033-40B1-9EC0-91390FFC7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65267" y="1343485"/>
            <a:ext cx="485578" cy="364184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248F3A2-F41C-495C-A44B-10B43FCE932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68248" y="643467"/>
            <a:ext cx="4093150" cy="5571065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 algn="l" rtl="0" hangingPunct="1">
              <a:lnSpc>
                <a:spcPct val="90000"/>
              </a:lnSpc>
              <a:spcBef>
                <a:spcPts val="598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r>
              <a:rPr lang="en-US" sz="28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Esperienze internazionali</a:t>
            </a:r>
          </a:p>
          <a:p>
            <a:pPr marL="1143000" lvl="1">
              <a:spcBef>
                <a:spcPts val="598"/>
              </a:spcBef>
              <a:buClr>
                <a:srgbClr val="000000"/>
              </a:buClr>
              <a:buSzPct val="100000"/>
            </a:pPr>
            <a:r>
              <a:rPr lang="en-US" sz="2800"/>
              <a:t>Fedanatur</a:t>
            </a:r>
          </a:p>
          <a:p>
            <a:pPr marL="1143000" lvl="1">
              <a:spcBef>
                <a:spcPts val="598"/>
              </a:spcBef>
              <a:buClr>
                <a:srgbClr val="000000"/>
              </a:buClr>
              <a:buSzPct val="100000"/>
            </a:pPr>
            <a:r>
              <a:rPr lang="en-US" sz="2800"/>
              <a:t>SAGE (Sustainable Agriculture Education organization)</a:t>
            </a:r>
          </a:p>
          <a:p>
            <a:pPr lvl="0" algn="l" rtl="0" hangingPunct="1">
              <a:lnSpc>
                <a:spcPct val="90000"/>
              </a:lnSpc>
              <a:spcBef>
                <a:spcPts val="598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r>
              <a:rPr lang="en-US" sz="28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Esperienze Nazionali</a:t>
            </a:r>
          </a:p>
          <a:p>
            <a:pPr marL="1143000" lvl="1">
              <a:spcBef>
                <a:spcPts val="598"/>
              </a:spcBef>
              <a:buClr>
                <a:srgbClr val="000000"/>
              </a:buClr>
              <a:buSzPct val="100000"/>
            </a:pPr>
            <a:r>
              <a:rPr lang="en-US" sz="2800"/>
              <a:t>Parco della Conca d’Oro</a:t>
            </a:r>
          </a:p>
          <a:p>
            <a:pPr marL="1143000" lvl="1">
              <a:spcBef>
                <a:spcPts val="598"/>
              </a:spcBef>
              <a:buClr>
                <a:srgbClr val="000000"/>
              </a:buClr>
              <a:buSzPct val="100000"/>
            </a:pPr>
            <a:r>
              <a:rPr lang="en-US" sz="2800"/>
              <a:t>Parco agricolo di Prato</a:t>
            </a:r>
            <a:endParaRPr lang="en-US" sz="2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526406" y="6114337"/>
            <a:ext cx="645368" cy="484026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D291F021-C45C-4D44-A2B8-A789E386C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2583" y="5721108"/>
            <a:ext cx="1696473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E6DF163-7F19-4DF0-8EA2-64928A9249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538"/>
    </mc:Choice>
    <mc:Fallback>
      <p:transition spd="slow" advTm="42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0549EF-E3A5-48D7-9134-A4E08C0EF1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16DD803-634F-4EF2-A1E7-B1911DEE9D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8656" y="438860"/>
            <a:ext cx="8375586" cy="5752769"/>
          </a:xfrm>
          <a:prstGeom prst="rect">
            <a:avLst/>
          </a:prstGeom>
          <a:ln w="12700">
            <a:solidFill>
              <a:srgbClr val="D5D5D5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77B63F8-D1F3-4D40-B2D4-779BAE82BE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522915" y="-3504490"/>
            <a:ext cx="167069" cy="7886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264F73B-B79E-44B8-B37A-855934F187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32" r="1" b="156"/>
          <a:stretch/>
        </p:blipFill>
        <p:spPr>
          <a:xfrm>
            <a:off x="663099" y="825086"/>
            <a:ext cx="7886700" cy="505015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0822C72-113E-44A4-9C8E-9A3F539CB8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33"/>
    </mc:Choice>
    <mc:Fallback>
      <p:transition spd="slow" advTm="67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7">
            <a:extLst>
              <a:ext uri="{FF2B5EF4-FFF2-40B4-BE49-F238E27FC236}">
                <a16:creationId xmlns:a16="http://schemas.microsoft.com/office/drawing/2014/main" id="{2029D5AD-8348-4446-B191-6A9B6FE03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Freeform: Shape 9">
            <a:extLst>
              <a:ext uri="{FF2B5EF4-FFF2-40B4-BE49-F238E27FC236}">
                <a16:creationId xmlns:a16="http://schemas.microsoft.com/office/drawing/2014/main" id="{A3F395A2-2B64-4749-BD93-2F159C7E1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1899601"/>
          </a:xfrm>
          <a:custGeom>
            <a:avLst/>
            <a:gdLst>
              <a:gd name="connsiteX0" fmla="*/ 0 w 12188952"/>
              <a:gd name="connsiteY0" fmla="*/ 0 h 1899601"/>
              <a:gd name="connsiteX1" fmla="*/ 12188952 w 12188952"/>
              <a:gd name="connsiteY1" fmla="*/ 0 h 1899601"/>
              <a:gd name="connsiteX2" fmla="*/ 12188952 w 12188952"/>
              <a:gd name="connsiteY2" fmla="*/ 1635106 h 1899601"/>
              <a:gd name="connsiteX3" fmla="*/ 11356325 w 12188952"/>
              <a:gd name="connsiteY3" fmla="*/ 1707615 h 1899601"/>
              <a:gd name="connsiteX4" fmla="*/ 6096001 w 12188952"/>
              <a:gd name="connsiteY4" fmla="*/ 1899601 h 1899601"/>
              <a:gd name="connsiteX5" fmla="*/ 835678 w 12188952"/>
              <a:gd name="connsiteY5" fmla="*/ 1707615 h 1899601"/>
              <a:gd name="connsiteX6" fmla="*/ 0 w 12188952"/>
              <a:gd name="connsiteY6" fmla="*/ 1634841 h 189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1899601">
                <a:moveTo>
                  <a:pt x="0" y="0"/>
                </a:moveTo>
                <a:lnTo>
                  <a:pt x="12188952" y="0"/>
                </a:lnTo>
                <a:lnTo>
                  <a:pt x="12188952" y="1635106"/>
                </a:lnTo>
                <a:lnTo>
                  <a:pt x="11356325" y="1707615"/>
                </a:lnTo>
                <a:cubicBezTo>
                  <a:pt x="9739512" y="1831240"/>
                  <a:pt x="7961919" y="1899601"/>
                  <a:pt x="6096001" y="1899601"/>
                </a:cubicBezTo>
                <a:cubicBezTo>
                  <a:pt x="4230084" y="1899601"/>
                  <a:pt x="2452490" y="1831240"/>
                  <a:pt x="835678" y="1707615"/>
                </a:cubicBezTo>
                <a:lnTo>
                  <a:pt x="0" y="1634841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Freeform: Shape 11">
            <a:extLst>
              <a:ext uri="{FF2B5EF4-FFF2-40B4-BE49-F238E27FC236}">
                <a16:creationId xmlns:a16="http://schemas.microsoft.com/office/drawing/2014/main" id="{5CF0135B-EAB8-4CA0-896C-2D897ECD2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890722"/>
          </a:xfrm>
          <a:custGeom>
            <a:avLst/>
            <a:gdLst>
              <a:gd name="connsiteX0" fmla="*/ 0 w 12192000"/>
              <a:gd name="connsiteY0" fmla="*/ 0 h 1890722"/>
              <a:gd name="connsiteX1" fmla="*/ 12192000 w 12192000"/>
              <a:gd name="connsiteY1" fmla="*/ 0 h 1890722"/>
              <a:gd name="connsiteX2" fmla="*/ 12192000 w 12192000"/>
              <a:gd name="connsiteY2" fmla="*/ 1626227 h 1890722"/>
              <a:gd name="connsiteX3" fmla="*/ 11359165 w 12192000"/>
              <a:gd name="connsiteY3" fmla="*/ 1698736 h 1890722"/>
              <a:gd name="connsiteX4" fmla="*/ 6097526 w 12192000"/>
              <a:gd name="connsiteY4" fmla="*/ 1890722 h 1890722"/>
              <a:gd name="connsiteX5" fmla="*/ 835887 w 12192000"/>
              <a:gd name="connsiteY5" fmla="*/ 1698736 h 1890722"/>
              <a:gd name="connsiteX6" fmla="*/ 0 w 12192000"/>
              <a:gd name="connsiteY6" fmla="*/ 1625962 h 1890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890722">
                <a:moveTo>
                  <a:pt x="0" y="0"/>
                </a:moveTo>
                <a:lnTo>
                  <a:pt x="12192000" y="0"/>
                </a:lnTo>
                <a:lnTo>
                  <a:pt x="12192000" y="1626227"/>
                </a:lnTo>
                <a:lnTo>
                  <a:pt x="11359165" y="1698736"/>
                </a:lnTo>
                <a:cubicBezTo>
                  <a:pt x="9741947" y="1822361"/>
                  <a:pt x="7963910" y="1890722"/>
                  <a:pt x="6097526" y="1890722"/>
                </a:cubicBezTo>
                <a:cubicBezTo>
                  <a:pt x="4231142" y="1890722"/>
                  <a:pt x="2453104" y="1822361"/>
                  <a:pt x="835887" y="1698736"/>
                </a:cubicBezTo>
                <a:lnTo>
                  <a:pt x="0" y="1625962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C18A336-4EEA-43AC-B72C-4F4DB02A1AC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28650" y="253397"/>
            <a:ext cx="7886700" cy="1273233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 algn="l" rtl="0" hangingPunct="1">
              <a:lnSpc>
                <a:spcPct val="90000"/>
              </a:lnSpc>
              <a:spcBef>
                <a:spcPct val="0"/>
              </a:spcBef>
            </a:pPr>
            <a:r>
              <a:rPr lang="en-US" sz="35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Obbiettivi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2C3387C-D24F-4737-8A37-1DC5CFF09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24522"/>
            <a:ext cx="96012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181F860-8F59-444F-81F2-DD9B25436D9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8650" y="2478024"/>
            <a:ext cx="7886700" cy="3694176"/>
          </a:xfrm>
        </p:spPr>
        <p:txBody>
          <a:bodyPr vert="horz" lIns="91440" tIns="45720" rIns="91440" bIns="45720" rtlCol="0" anchorCtr="0">
            <a:normAutofit/>
          </a:bodyPr>
          <a:lstStyle/>
          <a:p>
            <a:pPr lvl="0" indent="-228600" algn="l" rtl="0" hangingPunct="1">
              <a:lnSpc>
                <a:spcPct val="90000"/>
              </a:lnSpc>
              <a:spcBef>
                <a:spcPts val="598"/>
              </a:spcBef>
              <a:spcAft>
                <a:spcPts val="0"/>
              </a:spcAft>
              <a:buSzPct val="45000"/>
              <a:buFont typeface="Arial" panose="020B0604020202020204" pitchFamily="34" charset="0"/>
              <a:buChar char="•"/>
            </a:pPr>
            <a:r>
              <a:rPr lang="en-US" sz="19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Obiettivi del parco:</a:t>
            </a:r>
          </a:p>
          <a:p>
            <a:pPr marL="457200" lvl="2">
              <a:spcBef>
                <a:spcPts val="499"/>
              </a:spcBef>
              <a:buClr>
                <a:srgbClr val="000000"/>
              </a:buClr>
              <a:buSzPct val="100000"/>
            </a:pPr>
            <a:r>
              <a:rPr lang="en-US" sz="1900" b="1">
                <a:effectLst>
                  <a:outerShdw dist="17961" dir="2700000">
                    <a:scrgbClr r="0" g="0" b="0"/>
                  </a:outerShdw>
                </a:effectLst>
              </a:rPr>
              <a:t> coinvolgimento della popolazione</a:t>
            </a:r>
            <a:r>
              <a:rPr lang="en-US" sz="1900"/>
              <a:t> in un progetto di sviluppo che partiva dalla valorizzazione delle risorse del territorio</a:t>
            </a:r>
          </a:p>
          <a:p>
            <a:pPr marL="457200" lvl="2">
              <a:spcBef>
                <a:spcPts val="499"/>
              </a:spcBef>
              <a:buClr>
                <a:srgbClr val="000000"/>
              </a:buClr>
              <a:buSzPct val="100000"/>
            </a:pPr>
            <a:r>
              <a:rPr lang="en-US" sz="1900" b="1">
                <a:effectLst>
                  <a:outerShdw dist="17961" dir="2700000">
                    <a:scrgbClr r="0" g="0" b="0"/>
                  </a:outerShdw>
                </a:effectLst>
              </a:rPr>
              <a:t> riqualificazione ambientale e paesaggistica del territorio</a:t>
            </a:r>
          </a:p>
          <a:p>
            <a:pPr marL="457200" lvl="2">
              <a:spcBef>
                <a:spcPts val="499"/>
              </a:spcBef>
              <a:buClr>
                <a:srgbClr val="000000"/>
              </a:buClr>
              <a:buSzPct val="100000"/>
            </a:pPr>
            <a:r>
              <a:rPr lang="en-US" sz="1900" b="1">
                <a:effectLst>
                  <a:outerShdw dist="17961" dir="2700000">
                    <a:scrgbClr r="0" g="0" b="0"/>
                  </a:outerShdw>
                </a:effectLst>
              </a:rPr>
              <a:t> fruibilità e accessibilità dell’area</a:t>
            </a:r>
          </a:p>
          <a:p>
            <a:pPr marL="457200" lvl="2">
              <a:spcBef>
                <a:spcPts val="499"/>
              </a:spcBef>
              <a:buClr>
                <a:srgbClr val="000000"/>
              </a:buClr>
              <a:buSzPct val="100000"/>
            </a:pPr>
            <a:r>
              <a:rPr lang="en-US" sz="1900"/>
              <a:t> tutela della biodiversità</a:t>
            </a:r>
          </a:p>
          <a:p>
            <a:pPr marL="457200" lvl="2">
              <a:spcBef>
                <a:spcPts val="499"/>
              </a:spcBef>
              <a:buClr>
                <a:srgbClr val="000000"/>
              </a:buClr>
              <a:buSzPct val="100000"/>
            </a:pPr>
            <a:r>
              <a:rPr lang="en-US" sz="1900" b="1">
                <a:effectLst>
                  <a:outerShdw dist="17961" dir="2700000">
                    <a:scrgbClr r="0" g="0" b="0"/>
                  </a:outerShdw>
                </a:effectLst>
              </a:rPr>
              <a:t> avvio di un rapporto tra attività di ricerca scientifica ed attività produttiva</a:t>
            </a:r>
          </a:p>
          <a:p>
            <a:pPr marL="457200" lvl="2">
              <a:spcBef>
                <a:spcPts val="499"/>
              </a:spcBef>
              <a:buClr>
                <a:srgbClr val="000000"/>
              </a:buClr>
              <a:buSzPct val="100000"/>
            </a:pPr>
            <a:r>
              <a:rPr lang="en-US" sz="1900"/>
              <a:t> individuazione di strumenti giuridici per la gestione dell’area.</a:t>
            </a:r>
          </a:p>
          <a:p>
            <a:pPr marL="0" lvl="1">
              <a:spcBef>
                <a:spcPts val="499"/>
              </a:spcBef>
              <a:buClr>
                <a:srgbClr val="000000"/>
              </a:buClr>
              <a:buSzPct val="100000"/>
            </a:pPr>
            <a:endParaRPr lang="en-US" sz="190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B13277C-6551-4B5F-8932-A5BDE4212E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487"/>
    </mc:Choice>
    <mc:Fallback>
      <p:transition spd="slow" advTm="314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029D5AD-8348-4446-B191-6A9B6FE03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A3F395A2-2B64-4749-BD93-2F159C7E1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1899601"/>
          </a:xfrm>
          <a:custGeom>
            <a:avLst/>
            <a:gdLst>
              <a:gd name="connsiteX0" fmla="*/ 0 w 12188952"/>
              <a:gd name="connsiteY0" fmla="*/ 0 h 1899601"/>
              <a:gd name="connsiteX1" fmla="*/ 12188952 w 12188952"/>
              <a:gd name="connsiteY1" fmla="*/ 0 h 1899601"/>
              <a:gd name="connsiteX2" fmla="*/ 12188952 w 12188952"/>
              <a:gd name="connsiteY2" fmla="*/ 1635106 h 1899601"/>
              <a:gd name="connsiteX3" fmla="*/ 11356325 w 12188952"/>
              <a:gd name="connsiteY3" fmla="*/ 1707615 h 1899601"/>
              <a:gd name="connsiteX4" fmla="*/ 6096001 w 12188952"/>
              <a:gd name="connsiteY4" fmla="*/ 1899601 h 1899601"/>
              <a:gd name="connsiteX5" fmla="*/ 835678 w 12188952"/>
              <a:gd name="connsiteY5" fmla="*/ 1707615 h 1899601"/>
              <a:gd name="connsiteX6" fmla="*/ 0 w 12188952"/>
              <a:gd name="connsiteY6" fmla="*/ 1634841 h 189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1899601">
                <a:moveTo>
                  <a:pt x="0" y="0"/>
                </a:moveTo>
                <a:lnTo>
                  <a:pt x="12188952" y="0"/>
                </a:lnTo>
                <a:lnTo>
                  <a:pt x="12188952" y="1635106"/>
                </a:lnTo>
                <a:lnTo>
                  <a:pt x="11356325" y="1707615"/>
                </a:lnTo>
                <a:cubicBezTo>
                  <a:pt x="9739512" y="1831240"/>
                  <a:pt x="7961919" y="1899601"/>
                  <a:pt x="6096001" y="1899601"/>
                </a:cubicBezTo>
                <a:cubicBezTo>
                  <a:pt x="4230084" y="1899601"/>
                  <a:pt x="2452490" y="1831240"/>
                  <a:pt x="835678" y="1707615"/>
                </a:cubicBezTo>
                <a:lnTo>
                  <a:pt x="0" y="1634841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5CF0135B-EAB8-4CA0-896C-2D897ECD2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890722"/>
          </a:xfrm>
          <a:custGeom>
            <a:avLst/>
            <a:gdLst>
              <a:gd name="connsiteX0" fmla="*/ 0 w 12192000"/>
              <a:gd name="connsiteY0" fmla="*/ 0 h 1890722"/>
              <a:gd name="connsiteX1" fmla="*/ 12192000 w 12192000"/>
              <a:gd name="connsiteY1" fmla="*/ 0 h 1890722"/>
              <a:gd name="connsiteX2" fmla="*/ 12192000 w 12192000"/>
              <a:gd name="connsiteY2" fmla="*/ 1626227 h 1890722"/>
              <a:gd name="connsiteX3" fmla="*/ 11359165 w 12192000"/>
              <a:gd name="connsiteY3" fmla="*/ 1698736 h 1890722"/>
              <a:gd name="connsiteX4" fmla="*/ 6097526 w 12192000"/>
              <a:gd name="connsiteY4" fmla="*/ 1890722 h 1890722"/>
              <a:gd name="connsiteX5" fmla="*/ 835887 w 12192000"/>
              <a:gd name="connsiteY5" fmla="*/ 1698736 h 1890722"/>
              <a:gd name="connsiteX6" fmla="*/ 0 w 12192000"/>
              <a:gd name="connsiteY6" fmla="*/ 1625962 h 1890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890722">
                <a:moveTo>
                  <a:pt x="0" y="0"/>
                </a:moveTo>
                <a:lnTo>
                  <a:pt x="12192000" y="0"/>
                </a:lnTo>
                <a:lnTo>
                  <a:pt x="12192000" y="1626227"/>
                </a:lnTo>
                <a:lnTo>
                  <a:pt x="11359165" y="1698736"/>
                </a:lnTo>
                <a:cubicBezTo>
                  <a:pt x="9741947" y="1822361"/>
                  <a:pt x="7963910" y="1890722"/>
                  <a:pt x="6097526" y="1890722"/>
                </a:cubicBezTo>
                <a:cubicBezTo>
                  <a:pt x="4231142" y="1890722"/>
                  <a:pt x="2453104" y="1822361"/>
                  <a:pt x="835887" y="1698736"/>
                </a:cubicBezTo>
                <a:lnTo>
                  <a:pt x="0" y="1625962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D63FD6D-1737-4395-ABB3-E7970114E35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28650" y="253397"/>
            <a:ext cx="7886700" cy="1273233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 algn="l" rtl="0" hangingPunct="1">
              <a:lnSpc>
                <a:spcPct val="90000"/>
              </a:lnSpc>
              <a:spcBef>
                <a:spcPct val="0"/>
              </a:spcBef>
            </a:pPr>
            <a:r>
              <a:rPr lang="en-US" sz="35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Piano agricolo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2C3387C-D24F-4737-8A37-1DC5CFF09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24522"/>
            <a:ext cx="96012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4CC7460-DBFE-4608-ADDA-E61C5B12009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8650" y="2478024"/>
            <a:ext cx="7886700" cy="3694176"/>
          </a:xfrm>
        </p:spPr>
        <p:txBody>
          <a:bodyPr vert="horz" lIns="91440" tIns="45720" rIns="91440" bIns="45720" rtlCol="0" anchorCtr="0">
            <a:normAutofit fontScale="92500"/>
          </a:bodyPr>
          <a:lstStyle/>
          <a:p>
            <a:pPr lvl="0" algn="l" rtl="0" hangingPunct="1">
              <a:lnSpc>
                <a:spcPct val="90000"/>
              </a:lnSpc>
              <a:spcBef>
                <a:spcPts val="448"/>
              </a:spcBef>
              <a:spcAft>
                <a:spcPts val="0"/>
              </a:spcAft>
              <a:buSzPct val="45000"/>
            </a:pPr>
            <a:r>
              <a:rPr lang="en-US" sz="2400" b="1" i="1" u="sng" dirty="0" err="1">
                <a:solidFill>
                  <a:schemeClr val="tx1"/>
                </a:solidFill>
                <a:effectLst>
                  <a:outerShdw dist="17961" dir="2700000">
                    <a:scrgbClr r="0" g="0" b="0"/>
                  </a:outerShdw>
                </a:effectLst>
                <a:latin typeface="+mn-lt"/>
                <a:ea typeface="+mn-ea"/>
                <a:cs typeface="+mn-cs"/>
              </a:rPr>
              <a:t>Interventi</a:t>
            </a:r>
            <a:r>
              <a:rPr lang="en-US" sz="2400" b="1" i="1" u="sng" dirty="0">
                <a:solidFill>
                  <a:schemeClr val="tx1"/>
                </a:solidFill>
                <a:effectLst>
                  <a:outerShdw dist="17961" dir="2700000">
                    <a:scrgbClr r="0" g="0" b="0"/>
                  </a:outerShdw>
                </a:effectLst>
                <a:latin typeface="+mn-lt"/>
                <a:ea typeface="+mn-ea"/>
                <a:cs typeface="+mn-cs"/>
              </a:rPr>
              <a:t> di </a:t>
            </a:r>
            <a:r>
              <a:rPr lang="en-US" sz="2400" b="1" i="1" u="sng" dirty="0" err="1">
                <a:solidFill>
                  <a:schemeClr val="tx1"/>
                </a:solidFill>
                <a:effectLst>
                  <a:outerShdw dist="17961" dir="2700000">
                    <a:scrgbClr r="0" g="0" b="0"/>
                  </a:outerShdw>
                </a:effectLst>
                <a:latin typeface="+mn-lt"/>
                <a:ea typeface="+mn-ea"/>
                <a:cs typeface="+mn-cs"/>
              </a:rPr>
              <a:t>agroforestazione</a:t>
            </a:r>
            <a:r>
              <a:rPr lang="en-US" sz="2400" b="1" i="1" u="sng" dirty="0">
                <a:solidFill>
                  <a:schemeClr val="tx1"/>
                </a:solidFill>
                <a:effectLst>
                  <a:outerShdw dist="17961" dir="2700000">
                    <a:scrgbClr r="0" g="0" b="0"/>
                  </a:outerShdw>
                </a:effectLst>
                <a:latin typeface="+mn-lt"/>
                <a:ea typeface="+mn-ea"/>
                <a:cs typeface="+mn-cs"/>
              </a:rPr>
              <a:t> e </a:t>
            </a:r>
            <a:r>
              <a:rPr lang="en-US" sz="2400" b="1" i="1" u="sng" dirty="0" err="1">
                <a:solidFill>
                  <a:schemeClr val="tx1"/>
                </a:solidFill>
                <a:effectLst>
                  <a:outerShdw dist="17961" dir="2700000">
                    <a:scrgbClr r="0" g="0" b="0"/>
                  </a:outerShdw>
                </a:effectLst>
                <a:latin typeface="+mn-lt"/>
                <a:ea typeface="+mn-ea"/>
                <a:cs typeface="+mn-cs"/>
              </a:rPr>
              <a:t>naturalizzazione</a:t>
            </a:r>
            <a:endParaRPr lang="en-US" sz="2400" b="1" i="1" u="sng" dirty="0">
              <a:solidFill>
                <a:schemeClr val="tx1"/>
              </a:solidFill>
              <a:effectLst>
                <a:outerShdw dist="17961" dir="2700000">
                  <a:scrgbClr r="0" g="0" b="0"/>
                </a:outerShdw>
              </a:effectLst>
              <a:latin typeface="+mn-lt"/>
              <a:ea typeface="+mn-ea"/>
              <a:cs typeface="+mn-cs"/>
            </a:endParaRPr>
          </a:p>
          <a:p>
            <a:pPr marL="0" lvl="1">
              <a:spcBef>
                <a:spcPts val="400"/>
              </a:spcBef>
              <a:buClr>
                <a:srgbClr val="000000"/>
              </a:buClr>
              <a:buSzPct val="100000"/>
            </a:pPr>
            <a:endParaRPr lang="en-US" dirty="0"/>
          </a:p>
          <a:p>
            <a:pPr marL="0" lvl="1" indent="0">
              <a:spcBef>
                <a:spcPts val="400"/>
              </a:spcBef>
              <a:buClr>
                <a:srgbClr val="000000"/>
              </a:buClr>
              <a:buSzPct val="100000"/>
              <a:buNone/>
            </a:pPr>
            <a:r>
              <a:rPr lang="en-US" dirty="0"/>
              <a:t>I </a:t>
            </a:r>
            <a:r>
              <a:rPr lang="en-US" dirty="0" err="1"/>
              <a:t>problemi</a:t>
            </a:r>
            <a:r>
              <a:rPr lang="en-US" dirty="0"/>
              <a:t> </a:t>
            </a:r>
            <a:r>
              <a:rPr lang="en-US" dirty="0" err="1"/>
              <a:t>collegati</a:t>
            </a:r>
            <a:r>
              <a:rPr lang="en-US" dirty="0"/>
              <a:t> </a:t>
            </a:r>
            <a:r>
              <a:rPr lang="en-US" dirty="0" err="1"/>
              <a:t>all’impoverimento</a:t>
            </a:r>
            <a:r>
              <a:rPr lang="en-US" dirty="0"/>
              <a:t> </a:t>
            </a:r>
            <a:r>
              <a:rPr lang="en-US" dirty="0" err="1"/>
              <a:t>floristico</a:t>
            </a:r>
            <a:r>
              <a:rPr lang="en-US" dirty="0"/>
              <a:t> </a:t>
            </a:r>
            <a:r>
              <a:rPr lang="en-US" dirty="0" err="1"/>
              <a:t>delle</a:t>
            </a:r>
            <a:r>
              <a:rPr lang="en-US" dirty="0"/>
              <a:t> </a:t>
            </a:r>
            <a:r>
              <a:rPr lang="en-US" dirty="0" err="1"/>
              <a:t>pendici</a:t>
            </a:r>
            <a:r>
              <a:rPr lang="en-US" dirty="0"/>
              <a:t> montane </a:t>
            </a:r>
            <a:r>
              <a:rPr lang="en-US" dirty="0" err="1"/>
              <a:t>sono</a:t>
            </a:r>
            <a:r>
              <a:rPr lang="en-US" dirty="0"/>
              <a:t> </a:t>
            </a:r>
            <a:r>
              <a:rPr lang="en-US" dirty="0" err="1"/>
              <a:t>legati</a:t>
            </a:r>
            <a:r>
              <a:rPr lang="en-US" dirty="0"/>
              <a:t> al </a:t>
            </a:r>
            <a:r>
              <a:rPr lang="en-US" dirty="0" err="1"/>
              <a:t>dissesto</a:t>
            </a:r>
            <a:r>
              <a:rPr lang="en-US" dirty="0"/>
              <a:t> </a:t>
            </a:r>
            <a:r>
              <a:rPr lang="en-US" dirty="0" err="1"/>
              <a:t>idrogeologico</a:t>
            </a:r>
            <a:r>
              <a:rPr lang="en-US" dirty="0"/>
              <a:t> ed </a:t>
            </a:r>
            <a:r>
              <a:rPr lang="en-US" dirty="0" err="1"/>
              <a:t>all’abbandono</a:t>
            </a:r>
            <a:r>
              <a:rPr lang="en-US" dirty="0"/>
              <a:t> </a:t>
            </a:r>
            <a:r>
              <a:rPr lang="en-US" dirty="0" err="1"/>
              <a:t>delle</a:t>
            </a:r>
            <a:r>
              <a:rPr lang="en-US" dirty="0"/>
              <a:t> </a:t>
            </a:r>
            <a:r>
              <a:rPr lang="en-US" dirty="0" err="1"/>
              <a:t>aree</a:t>
            </a:r>
            <a:r>
              <a:rPr lang="en-US" dirty="0"/>
              <a:t> </a:t>
            </a:r>
            <a:r>
              <a:rPr lang="en-US" dirty="0" err="1"/>
              <a:t>più</a:t>
            </a:r>
            <a:r>
              <a:rPr lang="en-US" dirty="0"/>
              <a:t> </a:t>
            </a:r>
            <a:r>
              <a:rPr lang="en-US" dirty="0" err="1"/>
              <a:t>declivi</a:t>
            </a:r>
            <a:r>
              <a:rPr lang="en-US" dirty="0"/>
              <a:t> un tempo </a:t>
            </a:r>
            <a:r>
              <a:rPr lang="en-US" dirty="0" err="1"/>
              <a:t>coltivate</a:t>
            </a:r>
            <a:r>
              <a:rPr lang="en-US" dirty="0"/>
              <a:t> ad </a:t>
            </a:r>
            <a:r>
              <a:rPr lang="en-US" dirty="0" err="1"/>
              <a:t>ulivi</a:t>
            </a:r>
            <a:r>
              <a:rPr lang="en-US" dirty="0"/>
              <a:t> e </a:t>
            </a:r>
            <a:r>
              <a:rPr lang="en-US" dirty="0" err="1"/>
              <a:t>mandorli</a:t>
            </a:r>
            <a:r>
              <a:rPr lang="en-US" dirty="0"/>
              <a:t>.</a:t>
            </a:r>
          </a:p>
          <a:p>
            <a:pPr marL="0" lvl="1" indent="0">
              <a:spcBef>
                <a:spcPts val="400"/>
              </a:spcBef>
              <a:buClr>
                <a:srgbClr val="000000"/>
              </a:buClr>
              <a:buSzPct val="100000"/>
              <a:buNone/>
            </a:pPr>
            <a:endParaRPr lang="en-US" dirty="0"/>
          </a:p>
          <a:p>
            <a:pPr marL="0" lvl="1" indent="0">
              <a:spcBef>
                <a:spcPts val="400"/>
              </a:spcBef>
              <a:buClr>
                <a:srgbClr val="000000"/>
              </a:buClr>
              <a:buSzPct val="100000"/>
              <a:buNone/>
            </a:pPr>
            <a:r>
              <a:rPr lang="en-US" dirty="0" err="1"/>
              <a:t>Scopo</a:t>
            </a:r>
            <a:r>
              <a:rPr lang="en-US" dirty="0"/>
              <a:t> </a:t>
            </a:r>
            <a:r>
              <a:rPr lang="en-US" dirty="0" err="1"/>
              <a:t>dell’azione</a:t>
            </a:r>
            <a:r>
              <a:rPr lang="en-US" dirty="0"/>
              <a:t> è </a:t>
            </a:r>
            <a:r>
              <a:rPr lang="en-US" dirty="0" err="1"/>
              <a:t>stato</a:t>
            </a:r>
            <a:r>
              <a:rPr lang="en-US" dirty="0"/>
              <a:t> </a:t>
            </a:r>
            <a:r>
              <a:rPr lang="en-US" dirty="0" err="1"/>
              <a:t>quindi</a:t>
            </a:r>
            <a:r>
              <a:rPr lang="en-US" dirty="0"/>
              <a:t> </a:t>
            </a:r>
            <a:r>
              <a:rPr lang="en-US" dirty="0" err="1"/>
              <a:t>quello</a:t>
            </a:r>
            <a:r>
              <a:rPr lang="en-US" dirty="0"/>
              <a:t> di </a:t>
            </a:r>
            <a:r>
              <a:rPr lang="en-US" dirty="0" err="1"/>
              <a:t>effettuare</a:t>
            </a:r>
            <a:r>
              <a:rPr lang="en-US" dirty="0"/>
              <a:t> un </a:t>
            </a:r>
            <a:r>
              <a:rPr lang="en-US" dirty="0" err="1"/>
              <a:t>intervento</a:t>
            </a:r>
            <a:r>
              <a:rPr lang="en-US" dirty="0"/>
              <a:t> di </a:t>
            </a:r>
            <a:r>
              <a:rPr lang="en-US" dirty="0" err="1"/>
              <a:t>forestazione</a:t>
            </a:r>
            <a:r>
              <a:rPr lang="en-US" dirty="0"/>
              <a:t> </a:t>
            </a:r>
            <a:r>
              <a:rPr lang="en-US" dirty="0" err="1"/>
              <a:t>che</a:t>
            </a:r>
            <a:r>
              <a:rPr lang="en-US" dirty="0"/>
              <a:t> ha </a:t>
            </a:r>
            <a:r>
              <a:rPr lang="en-US" dirty="0" err="1"/>
              <a:t>avuto</a:t>
            </a:r>
            <a:r>
              <a:rPr lang="en-US" dirty="0"/>
              <a:t> come </a:t>
            </a:r>
            <a:r>
              <a:rPr lang="en-US" dirty="0" err="1"/>
              <a:t>obiettivo</a:t>
            </a:r>
            <a:r>
              <a:rPr lang="en-US" dirty="0"/>
              <a:t> </a:t>
            </a:r>
            <a:r>
              <a:rPr lang="en-US" dirty="0" err="1"/>
              <a:t>fondamentale</a:t>
            </a:r>
            <a:r>
              <a:rPr lang="en-US" dirty="0"/>
              <a:t> </a:t>
            </a:r>
            <a:r>
              <a:rPr lang="en-US" dirty="0" err="1"/>
              <a:t>quello</a:t>
            </a:r>
            <a:r>
              <a:rPr lang="en-US" dirty="0"/>
              <a:t> di </a:t>
            </a:r>
            <a:r>
              <a:rPr lang="en-US" dirty="0" err="1"/>
              <a:t>rimboschire</a:t>
            </a:r>
            <a:r>
              <a:rPr lang="en-US" dirty="0"/>
              <a:t> le </a:t>
            </a:r>
            <a:r>
              <a:rPr lang="en-US" dirty="0" err="1"/>
              <a:t>pendici</a:t>
            </a:r>
            <a:r>
              <a:rPr lang="en-US" dirty="0"/>
              <a:t> al fine di </a:t>
            </a:r>
            <a:r>
              <a:rPr lang="en-US" dirty="0" err="1"/>
              <a:t>ostacolare</a:t>
            </a:r>
            <a:r>
              <a:rPr lang="en-US" dirty="0"/>
              <a:t> </a:t>
            </a:r>
            <a:r>
              <a:rPr lang="en-US" dirty="0" err="1"/>
              <a:t>l’azione</a:t>
            </a:r>
            <a:r>
              <a:rPr lang="en-US" dirty="0"/>
              <a:t> </a:t>
            </a:r>
            <a:r>
              <a:rPr lang="en-US" dirty="0" err="1"/>
              <a:t>disgregatrice</a:t>
            </a:r>
            <a:r>
              <a:rPr lang="en-US" dirty="0"/>
              <a:t> </a:t>
            </a:r>
            <a:r>
              <a:rPr lang="en-US" dirty="0" err="1"/>
              <a:t>dell’acqua</a:t>
            </a:r>
            <a:r>
              <a:rPr lang="en-US" dirty="0"/>
              <a:t> </a:t>
            </a:r>
            <a:r>
              <a:rPr lang="en-US" dirty="0" err="1"/>
              <a:t>piovana</a:t>
            </a:r>
            <a:r>
              <a:rPr lang="en-US" dirty="0"/>
              <a:t> </a:t>
            </a:r>
            <a:r>
              <a:rPr lang="en-US" dirty="0" err="1"/>
              <a:t>impedendo</a:t>
            </a:r>
            <a:r>
              <a:rPr lang="en-US" dirty="0"/>
              <a:t> </a:t>
            </a:r>
            <a:r>
              <a:rPr lang="en-US" dirty="0" err="1"/>
              <a:t>che</a:t>
            </a:r>
            <a:r>
              <a:rPr lang="en-US" dirty="0"/>
              <a:t> </a:t>
            </a:r>
            <a:r>
              <a:rPr lang="en-US" dirty="0" err="1"/>
              <a:t>ingenti</a:t>
            </a:r>
            <a:r>
              <a:rPr lang="en-US" dirty="0"/>
              <a:t> masse </a:t>
            </a:r>
            <a:r>
              <a:rPr lang="en-US" dirty="0" err="1"/>
              <a:t>terrose</a:t>
            </a:r>
            <a:r>
              <a:rPr lang="en-US" dirty="0"/>
              <a:t> </a:t>
            </a:r>
            <a:r>
              <a:rPr lang="en-US" dirty="0" err="1"/>
              <a:t>vengano</a:t>
            </a:r>
            <a:r>
              <a:rPr lang="en-US" dirty="0"/>
              <a:t> </a:t>
            </a:r>
            <a:r>
              <a:rPr lang="en-US" dirty="0" err="1"/>
              <a:t>trascinate</a:t>
            </a:r>
            <a:r>
              <a:rPr lang="en-US" dirty="0"/>
              <a:t> a </a:t>
            </a:r>
            <a:r>
              <a:rPr lang="en-US" dirty="0" err="1"/>
              <a:t>valle</a:t>
            </a:r>
            <a:r>
              <a:rPr lang="en-US" dirty="0"/>
              <a:t>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0E0F75B-C507-42D5-95F6-48BFD42D36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465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595"/>
    </mc:Choice>
    <mc:Fallback>
      <p:transition spd="slow" advTm="495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029D5AD-8348-4446-B191-6A9B6FE03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A3F395A2-2B64-4749-BD93-2F159C7E1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1899601"/>
          </a:xfrm>
          <a:custGeom>
            <a:avLst/>
            <a:gdLst>
              <a:gd name="connsiteX0" fmla="*/ 0 w 12188952"/>
              <a:gd name="connsiteY0" fmla="*/ 0 h 1899601"/>
              <a:gd name="connsiteX1" fmla="*/ 12188952 w 12188952"/>
              <a:gd name="connsiteY1" fmla="*/ 0 h 1899601"/>
              <a:gd name="connsiteX2" fmla="*/ 12188952 w 12188952"/>
              <a:gd name="connsiteY2" fmla="*/ 1635106 h 1899601"/>
              <a:gd name="connsiteX3" fmla="*/ 11356325 w 12188952"/>
              <a:gd name="connsiteY3" fmla="*/ 1707615 h 1899601"/>
              <a:gd name="connsiteX4" fmla="*/ 6096001 w 12188952"/>
              <a:gd name="connsiteY4" fmla="*/ 1899601 h 1899601"/>
              <a:gd name="connsiteX5" fmla="*/ 835678 w 12188952"/>
              <a:gd name="connsiteY5" fmla="*/ 1707615 h 1899601"/>
              <a:gd name="connsiteX6" fmla="*/ 0 w 12188952"/>
              <a:gd name="connsiteY6" fmla="*/ 1634841 h 189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1899601">
                <a:moveTo>
                  <a:pt x="0" y="0"/>
                </a:moveTo>
                <a:lnTo>
                  <a:pt x="12188952" y="0"/>
                </a:lnTo>
                <a:lnTo>
                  <a:pt x="12188952" y="1635106"/>
                </a:lnTo>
                <a:lnTo>
                  <a:pt x="11356325" y="1707615"/>
                </a:lnTo>
                <a:cubicBezTo>
                  <a:pt x="9739512" y="1831240"/>
                  <a:pt x="7961919" y="1899601"/>
                  <a:pt x="6096001" y="1899601"/>
                </a:cubicBezTo>
                <a:cubicBezTo>
                  <a:pt x="4230084" y="1899601"/>
                  <a:pt x="2452490" y="1831240"/>
                  <a:pt x="835678" y="1707615"/>
                </a:cubicBezTo>
                <a:lnTo>
                  <a:pt x="0" y="1634841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5CF0135B-EAB8-4CA0-896C-2D897ECD2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890722"/>
          </a:xfrm>
          <a:custGeom>
            <a:avLst/>
            <a:gdLst>
              <a:gd name="connsiteX0" fmla="*/ 0 w 12192000"/>
              <a:gd name="connsiteY0" fmla="*/ 0 h 1890722"/>
              <a:gd name="connsiteX1" fmla="*/ 12192000 w 12192000"/>
              <a:gd name="connsiteY1" fmla="*/ 0 h 1890722"/>
              <a:gd name="connsiteX2" fmla="*/ 12192000 w 12192000"/>
              <a:gd name="connsiteY2" fmla="*/ 1626227 h 1890722"/>
              <a:gd name="connsiteX3" fmla="*/ 11359165 w 12192000"/>
              <a:gd name="connsiteY3" fmla="*/ 1698736 h 1890722"/>
              <a:gd name="connsiteX4" fmla="*/ 6097526 w 12192000"/>
              <a:gd name="connsiteY4" fmla="*/ 1890722 h 1890722"/>
              <a:gd name="connsiteX5" fmla="*/ 835887 w 12192000"/>
              <a:gd name="connsiteY5" fmla="*/ 1698736 h 1890722"/>
              <a:gd name="connsiteX6" fmla="*/ 0 w 12192000"/>
              <a:gd name="connsiteY6" fmla="*/ 1625962 h 1890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890722">
                <a:moveTo>
                  <a:pt x="0" y="0"/>
                </a:moveTo>
                <a:lnTo>
                  <a:pt x="12192000" y="0"/>
                </a:lnTo>
                <a:lnTo>
                  <a:pt x="12192000" y="1626227"/>
                </a:lnTo>
                <a:lnTo>
                  <a:pt x="11359165" y="1698736"/>
                </a:lnTo>
                <a:cubicBezTo>
                  <a:pt x="9741947" y="1822361"/>
                  <a:pt x="7963910" y="1890722"/>
                  <a:pt x="6097526" y="1890722"/>
                </a:cubicBezTo>
                <a:cubicBezTo>
                  <a:pt x="4231142" y="1890722"/>
                  <a:pt x="2453104" y="1822361"/>
                  <a:pt x="835887" y="1698736"/>
                </a:cubicBezTo>
                <a:lnTo>
                  <a:pt x="0" y="1625962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D63FD6D-1737-4395-ABB3-E7970114E35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28650" y="253397"/>
            <a:ext cx="7886700" cy="1273233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 algn="l" rtl="0" hangingPunct="1">
              <a:lnSpc>
                <a:spcPct val="90000"/>
              </a:lnSpc>
              <a:spcBef>
                <a:spcPct val="0"/>
              </a:spcBef>
            </a:pPr>
            <a:r>
              <a:rPr lang="en-US" sz="35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Piano Agricolo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2C3387C-D24F-4737-8A37-1DC5CFF09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24522"/>
            <a:ext cx="96012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4CC7460-DBFE-4608-ADDA-E61C5B12009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8650" y="2527273"/>
            <a:ext cx="7886700" cy="3694176"/>
          </a:xfrm>
        </p:spPr>
        <p:txBody>
          <a:bodyPr vert="horz" lIns="91440" tIns="45720" rIns="91440" bIns="45720" rtlCol="0" anchorCtr="0">
            <a:normAutofit/>
          </a:bodyPr>
          <a:lstStyle/>
          <a:p>
            <a:pPr lvl="0" indent="-228600" algn="l" rtl="0" hangingPunct="1">
              <a:lnSpc>
                <a:spcPct val="90000"/>
              </a:lnSpc>
              <a:spcBef>
                <a:spcPts val="448"/>
              </a:spcBef>
              <a:spcAft>
                <a:spcPts val="0"/>
              </a:spcAft>
              <a:buSzPct val="45000"/>
              <a:buFont typeface="Arial" panose="020B0604020202020204" pitchFamily="34" charset="0"/>
              <a:buChar char="•"/>
            </a:pPr>
            <a:endParaRPr lang="en-US" sz="2800" b="1" i="1" u="sng" dirty="0">
              <a:solidFill>
                <a:schemeClr val="tx1"/>
              </a:solidFill>
              <a:effectLst>
                <a:outerShdw dist="17961" dir="2700000">
                  <a:scrgbClr r="0" g="0" b="0"/>
                </a:outerShdw>
              </a:effectLst>
              <a:latin typeface="+mn-lt"/>
              <a:ea typeface="+mn-ea"/>
              <a:cs typeface="+mn-cs"/>
            </a:endParaRPr>
          </a:p>
          <a:p>
            <a:pPr lvl="0" algn="l" rtl="0" hangingPunct="1">
              <a:lnSpc>
                <a:spcPct val="90000"/>
              </a:lnSpc>
              <a:spcBef>
                <a:spcPts val="448"/>
              </a:spcBef>
              <a:spcAft>
                <a:spcPts val="0"/>
              </a:spcAft>
              <a:buSzPct val="45000"/>
            </a:pPr>
            <a:r>
              <a:rPr lang="en-US" sz="2800" b="1" i="1" u="sng" dirty="0" err="1">
                <a:solidFill>
                  <a:schemeClr val="tx1"/>
                </a:solidFill>
                <a:effectLst>
                  <a:outerShdw dist="17961" dir="2700000">
                    <a:scrgbClr r="0" g="0" b="0"/>
                  </a:outerShdw>
                </a:effectLst>
                <a:latin typeface="+mn-lt"/>
                <a:ea typeface="+mn-ea"/>
                <a:cs typeface="+mn-cs"/>
              </a:rPr>
              <a:t>Recupero</a:t>
            </a:r>
            <a:r>
              <a:rPr lang="en-US" sz="2800" b="1" i="1" u="sng" dirty="0">
                <a:solidFill>
                  <a:schemeClr val="tx1"/>
                </a:solidFill>
                <a:effectLst>
                  <a:outerShdw dist="17961" dir="2700000">
                    <a:scrgbClr r="0" g="0" b="0"/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en-US" sz="2800" b="1" i="1" u="sng" dirty="0" err="1">
                <a:solidFill>
                  <a:schemeClr val="tx1"/>
                </a:solidFill>
                <a:effectLst>
                  <a:outerShdw dist="17961" dir="2700000">
                    <a:scrgbClr r="0" g="0" b="0"/>
                  </a:outerShdw>
                </a:effectLst>
                <a:latin typeface="+mn-lt"/>
                <a:ea typeface="+mn-ea"/>
                <a:cs typeface="+mn-cs"/>
              </a:rPr>
              <a:t>degli</a:t>
            </a:r>
            <a:r>
              <a:rPr lang="en-US" sz="2800" b="1" i="1" u="sng" dirty="0">
                <a:solidFill>
                  <a:schemeClr val="tx1"/>
                </a:solidFill>
                <a:effectLst>
                  <a:outerShdw dist="17961" dir="2700000">
                    <a:scrgbClr r="0" g="0" b="0"/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en-US" sz="2800" b="1" i="1" u="sng" dirty="0" err="1">
                <a:solidFill>
                  <a:schemeClr val="tx1"/>
                </a:solidFill>
                <a:effectLst>
                  <a:outerShdw dist="17961" dir="2700000">
                    <a:scrgbClr r="0" g="0" b="0"/>
                  </a:outerShdw>
                </a:effectLst>
                <a:latin typeface="+mn-lt"/>
                <a:ea typeface="+mn-ea"/>
                <a:cs typeface="+mn-cs"/>
              </a:rPr>
              <a:t>agrumeti</a:t>
            </a:r>
            <a:r>
              <a:rPr lang="en-US" sz="2800" b="1" i="1" u="sng" dirty="0">
                <a:solidFill>
                  <a:schemeClr val="tx1"/>
                </a:solidFill>
                <a:effectLst>
                  <a:outerShdw dist="17961" dir="2700000">
                    <a:scrgbClr r="0" g="0" b="0"/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en-US" sz="2800" b="1" i="1" u="sng" dirty="0" err="1">
                <a:solidFill>
                  <a:schemeClr val="tx1"/>
                </a:solidFill>
                <a:effectLst>
                  <a:outerShdw dist="17961" dir="2700000">
                    <a:scrgbClr r="0" g="0" b="0"/>
                  </a:outerShdw>
                </a:effectLst>
                <a:latin typeface="+mn-lt"/>
                <a:ea typeface="+mn-ea"/>
                <a:cs typeface="+mn-cs"/>
              </a:rPr>
              <a:t>abbandonati</a:t>
            </a:r>
            <a:endParaRPr lang="en-US" sz="2800" b="1" i="1" u="sng" dirty="0">
              <a:solidFill>
                <a:schemeClr val="tx1"/>
              </a:solidFill>
              <a:effectLst>
                <a:outerShdw dist="17961" dir="2700000">
                  <a:scrgbClr r="0" g="0" b="0"/>
                </a:outerShdw>
              </a:effectLst>
              <a:latin typeface="+mn-lt"/>
              <a:ea typeface="+mn-ea"/>
              <a:cs typeface="+mn-cs"/>
            </a:endParaRPr>
          </a:p>
          <a:p>
            <a:pPr marL="0" lvl="1">
              <a:spcBef>
                <a:spcPts val="400"/>
              </a:spcBef>
              <a:buClr>
                <a:srgbClr val="000000"/>
              </a:buClr>
              <a:buSzPct val="100000"/>
            </a:pPr>
            <a:endParaRPr lang="en-US" sz="2800" dirty="0"/>
          </a:p>
          <a:p>
            <a:pPr marL="0" lvl="1" indent="0">
              <a:spcBef>
                <a:spcPts val="400"/>
              </a:spcBef>
              <a:buClr>
                <a:srgbClr val="000000"/>
              </a:buClr>
              <a:buSzPct val="100000"/>
              <a:buNone/>
            </a:pPr>
            <a:r>
              <a:rPr lang="en-US" sz="2800" dirty="0"/>
              <a:t>Un </a:t>
            </a:r>
            <a:r>
              <a:rPr lang="en-US" sz="2800" dirty="0" err="1"/>
              <a:t>altro</a:t>
            </a:r>
            <a:r>
              <a:rPr lang="en-US" sz="2800" dirty="0"/>
              <a:t> </a:t>
            </a:r>
            <a:r>
              <a:rPr lang="en-US" sz="2800" dirty="0" err="1"/>
              <a:t>obiettivo</a:t>
            </a:r>
            <a:r>
              <a:rPr lang="en-US" sz="2800" dirty="0"/>
              <a:t> del </a:t>
            </a:r>
            <a:r>
              <a:rPr lang="en-US" sz="2800" dirty="0" err="1"/>
              <a:t>progetto</a:t>
            </a:r>
            <a:r>
              <a:rPr lang="en-US" sz="2800" dirty="0"/>
              <a:t> era </a:t>
            </a:r>
            <a:r>
              <a:rPr lang="en-US" sz="2800" dirty="0" err="1"/>
              <a:t>il</a:t>
            </a:r>
            <a:r>
              <a:rPr lang="en-US" sz="2800" dirty="0"/>
              <a:t> </a:t>
            </a:r>
            <a:r>
              <a:rPr lang="en-US" sz="2800" dirty="0" err="1"/>
              <a:t>recupero</a:t>
            </a:r>
            <a:r>
              <a:rPr lang="en-US" sz="2800" dirty="0"/>
              <a:t> ed </a:t>
            </a:r>
            <a:r>
              <a:rPr lang="en-US" sz="2800" dirty="0" err="1"/>
              <a:t>ripristino</a:t>
            </a:r>
            <a:r>
              <a:rPr lang="en-US" sz="2800" dirty="0"/>
              <a:t> </a:t>
            </a:r>
            <a:r>
              <a:rPr lang="en-US" sz="2800" dirty="0" err="1"/>
              <a:t>dei</a:t>
            </a:r>
            <a:r>
              <a:rPr lang="en-US" sz="2800" dirty="0"/>
              <a:t> </a:t>
            </a:r>
            <a:r>
              <a:rPr lang="en-US" sz="2800" dirty="0" err="1"/>
              <a:t>mandarineti</a:t>
            </a:r>
            <a:r>
              <a:rPr lang="en-US" sz="2800" dirty="0"/>
              <a:t> </a:t>
            </a:r>
            <a:r>
              <a:rPr lang="en-US" sz="2800" dirty="0" err="1"/>
              <a:t>abbandonati</a:t>
            </a:r>
            <a:r>
              <a:rPr lang="en-US" sz="2800" dirty="0"/>
              <a:t> (</a:t>
            </a:r>
            <a:r>
              <a:rPr lang="en-US" sz="2800" dirty="0" err="1"/>
              <a:t>varietà</a:t>
            </a:r>
            <a:r>
              <a:rPr lang="en-US" sz="2800" dirty="0"/>
              <a:t> locale </a:t>
            </a:r>
            <a:r>
              <a:rPr lang="en-US" sz="2800" b="1" dirty="0" err="1"/>
              <a:t>mandarino</a:t>
            </a:r>
            <a:r>
              <a:rPr lang="en-US" sz="2800" b="1" dirty="0"/>
              <a:t> tardive di </a:t>
            </a:r>
            <a:r>
              <a:rPr lang="en-US" sz="2800" b="1" dirty="0" err="1"/>
              <a:t>Ciaculli</a:t>
            </a:r>
            <a:r>
              <a:rPr lang="en-US" sz="2800" dirty="0"/>
              <a:t>) e </a:t>
            </a:r>
            <a:r>
              <a:rPr lang="en-US" sz="2800" dirty="0" err="1"/>
              <a:t>sono</a:t>
            </a:r>
            <a:r>
              <a:rPr lang="en-US" sz="2800" dirty="0"/>
              <a:t> </a:t>
            </a:r>
            <a:r>
              <a:rPr lang="en-US" sz="2800" dirty="0" err="1"/>
              <a:t>stati</a:t>
            </a:r>
            <a:r>
              <a:rPr lang="en-US" sz="2800" dirty="0"/>
              <a:t> </a:t>
            </a:r>
            <a:r>
              <a:rPr lang="en-US" sz="2800" dirty="0" err="1"/>
              <a:t>ripuliti</a:t>
            </a:r>
            <a:r>
              <a:rPr lang="en-US" sz="2800" dirty="0"/>
              <a:t> e </a:t>
            </a:r>
            <a:r>
              <a:rPr lang="en-US" sz="2800" dirty="0" err="1"/>
              <a:t>realizzati</a:t>
            </a:r>
            <a:r>
              <a:rPr lang="en-US" sz="2800" dirty="0"/>
              <a:t> </a:t>
            </a:r>
            <a:r>
              <a:rPr lang="en-US" sz="2800" dirty="0" err="1"/>
              <a:t>nuovi</a:t>
            </a:r>
            <a:r>
              <a:rPr lang="en-US" sz="2800" dirty="0"/>
              <a:t> </a:t>
            </a:r>
            <a:r>
              <a:rPr lang="en-US" sz="2800" dirty="0" err="1"/>
              <a:t>impianti</a:t>
            </a:r>
            <a:r>
              <a:rPr lang="en-US" sz="2800" dirty="0"/>
              <a:t> in circa 5 ha. di </a:t>
            </a:r>
            <a:r>
              <a:rPr lang="en-US" sz="2800" dirty="0" err="1"/>
              <a:t>terreno</a:t>
            </a:r>
            <a:r>
              <a:rPr lang="en-US" sz="2800" dirty="0"/>
              <a:t> </a:t>
            </a:r>
            <a:r>
              <a:rPr lang="en-US" sz="2800" dirty="0" err="1"/>
              <a:t>agricolo</a:t>
            </a:r>
            <a:r>
              <a:rPr lang="en-US" sz="2800" dirty="0"/>
              <a:t>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9A4A44E-6B9A-47C5-BBD5-1A60CA4B73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264"/>
    </mc:Choice>
    <mc:Fallback>
      <p:transition spd="slow" advTm="23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029D5AD-8348-4446-B191-6A9B6FE03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A3F395A2-2B64-4749-BD93-2F159C7E1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1899601"/>
          </a:xfrm>
          <a:custGeom>
            <a:avLst/>
            <a:gdLst>
              <a:gd name="connsiteX0" fmla="*/ 0 w 12188952"/>
              <a:gd name="connsiteY0" fmla="*/ 0 h 1899601"/>
              <a:gd name="connsiteX1" fmla="*/ 12188952 w 12188952"/>
              <a:gd name="connsiteY1" fmla="*/ 0 h 1899601"/>
              <a:gd name="connsiteX2" fmla="*/ 12188952 w 12188952"/>
              <a:gd name="connsiteY2" fmla="*/ 1635106 h 1899601"/>
              <a:gd name="connsiteX3" fmla="*/ 11356325 w 12188952"/>
              <a:gd name="connsiteY3" fmla="*/ 1707615 h 1899601"/>
              <a:gd name="connsiteX4" fmla="*/ 6096001 w 12188952"/>
              <a:gd name="connsiteY4" fmla="*/ 1899601 h 1899601"/>
              <a:gd name="connsiteX5" fmla="*/ 835678 w 12188952"/>
              <a:gd name="connsiteY5" fmla="*/ 1707615 h 1899601"/>
              <a:gd name="connsiteX6" fmla="*/ 0 w 12188952"/>
              <a:gd name="connsiteY6" fmla="*/ 1634841 h 189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1899601">
                <a:moveTo>
                  <a:pt x="0" y="0"/>
                </a:moveTo>
                <a:lnTo>
                  <a:pt x="12188952" y="0"/>
                </a:lnTo>
                <a:lnTo>
                  <a:pt x="12188952" y="1635106"/>
                </a:lnTo>
                <a:lnTo>
                  <a:pt x="11356325" y="1707615"/>
                </a:lnTo>
                <a:cubicBezTo>
                  <a:pt x="9739512" y="1831240"/>
                  <a:pt x="7961919" y="1899601"/>
                  <a:pt x="6096001" y="1899601"/>
                </a:cubicBezTo>
                <a:cubicBezTo>
                  <a:pt x="4230084" y="1899601"/>
                  <a:pt x="2452490" y="1831240"/>
                  <a:pt x="835678" y="1707615"/>
                </a:cubicBezTo>
                <a:lnTo>
                  <a:pt x="0" y="1634841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5CF0135B-EAB8-4CA0-896C-2D897ECD2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890722"/>
          </a:xfrm>
          <a:custGeom>
            <a:avLst/>
            <a:gdLst>
              <a:gd name="connsiteX0" fmla="*/ 0 w 12192000"/>
              <a:gd name="connsiteY0" fmla="*/ 0 h 1890722"/>
              <a:gd name="connsiteX1" fmla="*/ 12192000 w 12192000"/>
              <a:gd name="connsiteY1" fmla="*/ 0 h 1890722"/>
              <a:gd name="connsiteX2" fmla="*/ 12192000 w 12192000"/>
              <a:gd name="connsiteY2" fmla="*/ 1626227 h 1890722"/>
              <a:gd name="connsiteX3" fmla="*/ 11359165 w 12192000"/>
              <a:gd name="connsiteY3" fmla="*/ 1698736 h 1890722"/>
              <a:gd name="connsiteX4" fmla="*/ 6097526 w 12192000"/>
              <a:gd name="connsiteY4" fmla="*/ 1890722 h 1890722"/>
              <a:gd name="connsiteX5" fmla="*/ 835887 w 12192000"/>
              <a:gd name="connsiteY5" fmla="*/ 1698736 h 1890722"/>
              <a:gd name="connsiteX6" fmla="*/ 0 w 12192000"/>
              <a:gd name="connsiteY6" fmla="*/ 1625962 h 1890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890722">
                <a:moveTo>
                  <a:pt x="0" y="0"/>
                </a:moveTo>
                <a:lnTo>
                  <a:pt x="12192000" y="0"/>
                </a:lnTo>
                <a:lnTo>
                  <a:pt x="12192000" y="1626227"/>
                </a:lnTo>
                <a:lnTo>
                  <a:pt x="11359165" y="1698736"/>
                </a:lnTo>
                <a:cubicBezTo>
                  <a:pt x="9741947" y="1822361"/>
                  <a:pt x="7963910" y="1890722"/>
                  <a:pt x="6097526" y="1890722"/>
                </a:cubicBezTo>
                <a:cubicBezTo>
                  <a:pt x="4231142" y="1890722"/>
                  <a:pt x="2453104" y="1822361"/>
                  <a:pt x="835887" y="1698736"/>
                </a:cubicBezTo>
                <a:lnTo>
                  <a:pt x="0" y="1625962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9DAF359-90E4-420C-A4BA-E3D03D02230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28650" y="253397"/>
            <a:ext cx="7886700" cy="1273233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 algn="l" rtl="0" hangingPunct="1">
              <a:lnSpc>
                <a:spcPct val="90000"/>
              </a:lnSpc>
              <a:spcBef>
                <a:spcPct val="0"/>
              </a:spcBef>
            </a:pPr>
            <a:r>
              <a:rPr lang="en-US" sz="3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Piano </a:t>
            </a:r>
            <a:r>
              <a:rPr lang="en-US" sz="35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infrastrutturale</a:t>
            </a:r>
            <a:r>
              <a:rPr lang="en-US" sz="3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: </a:t>
            </a:r>
            <a:r>
              <a:rPr lang="en-US" sz="35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Parchi</a:t>
            </a:r>
            <a:r>
              <a:rPr lang="en-US" sz="3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5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tematici</a:t>
            </a:r>
            <a:endParaRPr lang="en-US" sz="35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2C3387C-D24F-4737-8A37-1DC5CFF09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24522"/>
            <a:ext cx="96012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90E4432-5E9B-40C9-8A52-353A94E4339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8650" y="2152998"/>
            <a:ext cx="7886700" cy="4359562"/>
          </a:xfrm>
        </p:spPr>
        <p:txBody>
          <a:bodyPr vert="horz" lIns="91440" tIns="45720" rIns="91440" bIns="45720" rtlCol="0" anchorCtr="0">
            <a:normAutofit fontScale="92500"/>
          </a:bodyPr>
          <a:lstStyle/>
          <a:p>
            <a:pPr lvl="0" algn="l" rtl="0" hangingPunct="1">
              <a:lnSpc>
                <a:spcPct val="90000"/>
              </a:lnSpc>
              <a:spcBef>
                <a:spcPts val="598"/>
              </a:spcBef>
              <a:spcAft>
                <a:spcPts val="0"/>
              </a:spcAft>
              <a:buSzPct val="45000"/>
            </a:pPr>
            <a:r>
              <a:rPr lang="en-US" sz="2400" i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Gli</a:t>
            </a:r>
            <a:r>
              <a:rPr lang="en-US" sz="2400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interventi</a:t>
            </a:r>
            <a:r>
              <a:rPr lang="en-US" sz="2400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progettuali</a:t>
            </a:r>
            <a:r>
              <a:rPr lang="en-US" sz="2400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per la </a:t>
            </a:r>
            <a:r>
              <a:rPr lang="en-US" sz="2400" i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sperimentazione</a:t>
            </a:r>
            <a:endParaRPr lang="en-US" sz="2400" i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lvl="1" indent="0">
              <a:spcBef>
                <a:spcPts val="499"/>
              </a:spcBef>
              <a:buClr>
                <a:srgbClr val="000000"/>
              </a:buClr>
              <a:buSzPct val="100000"/>
              <a:buNone/>
            </a:pPr>
            <a:r>
              <a:rPr lang="en-US" dirty="0" err="1"/>
              <a:t>Nell’ambito</a:t>
            </a:r>
            <a:r>
              <a:rPr lang="en-US" dirty="0"/>
              <a:t> </a:t>
            </a:r>
            <a:r>
              <a:rPr lang="en-US" dirty="0" err="1"/>
              <a:t>della</a:t>
            </a:r>
            <a:r>
              <a:rPr lang="en-US" dirty="0"/>
              <a:t> </a:t>
            </a:r>
            <a:r>
              <a:rPr lang="en-US" dirty="0" err="1"/>
              <a:t>valorizzazione</a:t>
            </a:r>
            <a:r>
              <a:rPr lang="en-US" dirty="0"/>
              <a:t> </a:t>
            </a:r>
            <a:r>
              <a:rPr lang="en-US" dirty="0" err="1"/>
              <a:t>produttiva</a:t>
            </a:r>
            <a:r>
              <a:rPr lang="en-US" dirty="0"/>
              <a:t>, </a:t>
            </a:r>
            <a:r>
              <a:rPr lang="en-US" dirty="0" err="1"/>
              <a:t>dell’attività</a:t>
            </a:r>
            <a:r>
              <a:rPr lang="en-US" dirty="0"/>
              <a:t> </a:t>
            </a:r>
            <a:r>
              <a:rPr lang="en-US" dirty="0" err="1"/>
              <a:t>scientifica</a:t>
            </a:r>
            <a:r>
              <a:rPr lang="en-US" dirty="0"/>
              <a:t> e </a:t>
            </a:r>
            <a:r>
              <a:rPr lang="en-US" dirty="0" err="1"/>
              <a:t>didattica</a:t>
            </a:r>
            <a:r>
              <a:rPr lang="en-US" dirty="0"/>
              <a:t> </a:t>
            </a:r>
            <a:r>
              <a:rPr lang="en-US" dirty="0" err="1"/>
              <a:t>sono</a:t>
            </a:r>
            <a:r>
              <a:rPr lang="en-US" dirty="0"/>
              <a:t> individuate e </a:t>
            </a:r>
            <a:r>
              <a:rPr lang="en-US" dirty="0" err="1"/>
              <a:t>realizzate</a:t>
            </a:r>
            <a:r>
              <a:rPr lang="en-US" dirty="0"/>
              <a:t> le </a:t>
            </a:r>
            <a:r>
              <a:rPr lang="en-US" dirty="0" err="1"/>
              <a:t>seguenti</a:t>
            </a:r>
            <a:r>
              <a:rPr lang="en-US" dirty="0"/>
              <a:t> </a:t>
            </a:r>
            <a:r>
              <a:rPr lang="en-US" dirty="0" err="1"/>
              <a:t>azioni</a:t>
            </a:r>
            <a:r>
              <a:rPr lang="en-US" dirty="0"/>
              <a:t>:</a:t>
            </a:r>
          </a:p>
          <a:p>
            <a:pPr marL="228600" lvl="2" indent="0">
              <a:spcBef>
                <a:spcPts val="448"/>
              </a:spcBef>
              <a:buClr>
                <a:srgbClr val="000000"/>
              </a:buClr>
              <a:buSzPct val="100000"/>
              <a:buNone/>
            </a:pPr>
            <a:r>
              <a:rPr lang="en-US" sz="2400" dirty="0"/>
              <a:t>1) la </a:t>
            </a:r>
            <a:r>
              <a:rPr lang="en-US" sz="2400" dirty="0" err="1"/>
              <a:t>costituzione</a:t>
            </a:r>
            <a:r>
              <a:rPr lang="en-US" sz="2400" dirty="0"/>
              <a:t> di un </a:t>
            </a:r>
            <a:r>
              <a:rPr lang="en-US" sz="2400" b="1" u="sng" dirty="0">
                <a:effectLst>
                  <a:outerShdw dist="17961" dir="2700000">
                    <a:scrgbClr r="0" g="0" b="0"/>
                  </a:outerShdw>
                </a:effectLst>
              </a:rPr>
              <a:t>campo di </a:t>
            </a:r>
            <a:r>
              <a:rPr lang="en-US" sz="2400" b="1" u="sng" dirty="0" err="1">
                <a:effectLst>
                  <a:outerShdw dist="17961" dir="2700000">
                    <a:scrgbClr r="0" g="0" b="0"/>
                  </a:outerShdw>
                </a:effectLst>
              </a:rPr>
              <a:t>valutazione</a:t>
            </a:r>
            <a:r>
              <a:rPr lang="en-US" sz="2400" dirty="0"/>
              <a:t> </a:t>
            </a:r>
            <a:r>
              <a:rPr lang="en-US" sz="2400" dirty="0" err="1"/>
              <a:t>dei</a:t>
            </a:r>
            <a:r>
              <a:rPr lang="en-US" sz="2400" dirty="0"/>
              <a:t> </a:t>
            </a:r>
            <a:r>
              <a:rPr lang="en-US" sz="2400" dirty="0" err="1"/>
              <a:t>cloni</a:t>
            </a:r>
            <a:r>
              <a:rPr lang="en-US" sz="2400" dirty="0"/>
              <a:t> di </a:t>
            </a:r>
            <a:r>
              <a:rPr lang="en-US" sz="2400" dirty="0" err="1"/>
              <a:t>mandarino</a:t>
            </a:r>
            <a:r>
              <a:rPr lang="en-US" sz="2400" dirty="0"/>
              <a:t> </a:t>
            </a:r>
            <a:r>
              <a:rPr lang="en-US" sz="2400" dirty="0" err="1"/>
              <a:t>Tardivo</a:t>
            </a:r>
            <a:r>
              <a:rPr lang="en-US" sz="2400" dirty="0"/>
              <a:t> di </a:t>
            </a:r>
            <a:r>
              <a:rPr lang="en-US" sz="2400" dirty="0" err="1"/>
              <a:t>Ciaculli</a:t>
            </a:r>
            <a:r>
              <a:rPr lang="en-US" sz="2400" dirty="0"/>
              <a:t> con </a:t>
            </a:r>
            <a:r>
              <a:rPr lang="en-US" sz="2400" dirty="0" err="1"/>
              <a:t>relativa</a:t>
            </a:r>
            <a:r>
              <a:rPr lang="en-US" sz="2400" dirty="0"/>
              <a:t> </a:t>
            </a:r>
            <a:r>
              <a:rPr lang="en-US" sz="2400" dirty="0" err="1"/>
              <a:t>diffusione</a:t>
            </a:r>
            <a:r>
              <a:rPr lang="en-US" sz="2400" dirty="0"/>
              <a:t> di un </a:t>
            </a:r>
            <a:r>
              <a:rPr lang="en-US" sz="2400" dirty="0" err="1"/>
              <a:t>manuale</a:t>
            </a:r>
            <a:r>
              <a:rPr lang="en-US" sz="2400" dirty="0"/>
              <a:t> </a:t>
            </a:r>
            <a:r>
              <a:rPr lang="en-US" sz="2400" dirty="0" err="1"/>
              <a:t>relativo</a:t>
            </a:r>
            <a:r>
              <a:rPr lang="en-US" sz="2400" dirty="0"/>
              <a:t> </a:t>
            </a:r>
            <a:r>
              <a:rPr lang="en-US" sz="2400" dirty="0" err="1"/>
              <a:t>alle</a:t>
            </a:r>
            <a:r>
              <a:rPr lang="en-US" sz="2400" dirty="0"/>
              <a:t> </a:t>
            </a:r>
            <a:r>
              <a:rPr lang="en-US" sz="2400" dirty="0" err="1"/>
              <a:t>norme</a:t>
            </a:r>
            <a:r>
              <a:rPr lang="en-US" sz="2400" dirty="0"/>
              <a:t> </a:t>
            </a:r>
            <a:r>
              <a:rPr lang="en-US" sz="2400" dirty="0" err="1"/>
              <a:t>tecniche</a:t>
            </a:r>
            <a:r>
              <a:rPr lang="en-US" sz="2400" dirty="0"/>
              <a:t> di </a:t>
            </a:r>
            <a:r>
              <a:rPr lang="en-US" sz="2400" dirty="0" err="1"/>
              <a:t>produzione</a:t>
            </a:r>
            <a:r>
              <a:rPr lang="en-US" sz="2400" dirty="0"/>
              <a:t> per </a:t>
            </a:r>
            <a:r>
              <a:rPr lang="en-US" sz="2400" dirty="0" err="1"/>
              <a:t>razionalizzare</a:t>
            </a:r>
            <a:r>
              <a:rPr lang="en-US" sz="2400" dirty="0"/>
              <a:t> le </a:t>
            </a:r>
            <a:r>
              <a:rPr lang="en-US" sz="2400" dirty="0" err="1"/>
              <a:t>tecniche</a:t>
            </a:r>
            <a:r>
              <a:rPr lang="en-US" sz="2400" dirty="0"/>
              <a:t> </a:t>
            </a:r>
            <a:r>
              <a:rPr lang="en-US" sz="2400" dirty="0" err="1"/>
              <a:t>colturali</a:t>
            </a:r>
            <a:r>
              <a:rPr lang="en-US" sz="2400" dirty="0"/>
              <a:t>;</a:t>
            </a:r>
          </a:p>
          <a:p>
            <a:pPr marL="228600" lvl="2" indent="0">
              <a:spcBef>
                <a:spcPts val="448"/>
              </a:spcBef>
              <a:buClr>
                <a:srgbClr val="000000"/>
              </a:buClr>
              <a:buSzPct val="100000"/>
              <a:buNone/>
            </a:pPr>
            <a:r>
              <a:rPr lang="en-US" sz="2400" dirty="0"/>
              <a:t>2) la </a:t>
            </a:r>
            <a:r>
              <a:rPr lang="en-US" sz="2400" dirty="0" err="1"/>
              <a:t>realizzazione</a:t>
            </a:r>
            <a:r>
              <a:rPr lang="en-US" sz="2400" dirty="0"/>
              <a:t> di un </a:t>
            </a:r>
            <a:r>
              <a:rPr lang="en-US" sz="2400" b="1" u="sng" dirty="0" err="1">
                <a:effectLst>
                  <a:outerShdw dist="17961" dir="2700000">
                    <a:scrgbClr r="0" g="0" b="0"/>
                  </a:outerShdw>
                </a:effectLst>
              </a:rPr>
              <a:t>Giardino</a:t>
            </a:r>
            <a:r>
              <a:rPr lang="en-US" sz="2400" b="1" u="sng" dirty="0">
                <a:effectLst>
                  <a:outerShdw dist="17961" dir="2700000">
                    <a:scrgbClr r="0" g="0" b="0"/>
                  </a:outerShdw>
                </a:effectLst>
              </a:rPr>
              <a:t> Museo </a:t>
            </a:r>
            <a:r>
              <a:rPr lang="en-US" sz="2400" b="1" u="sng" dirty="0" err="1">
                <a:effectLst>
                  <a:outerShdw dist="17961" dir="2700000">
                    <a:scrgbClr r="0" g="0" b="0"/>
                  </a:outerShdw>
                </a:effectLst>
              </a:rPr>
              <a:t>dell’Agricoltura</a:t>
            </a:r>
            <a:r>
              <a:rPr lang="en-US" sz="2400" b="1" u="sng" dirty="0">
                <a:effectLst>
                  <a:outerShdw dist="17961" dir="2700000">
                    <a:scrgbClr r="0" g="0" b="0"/>
                  </a:outerShdw>
                </a:effectLst>
              </a:rPr>
              <a:t> </a:t>
            </a:r>
            <a:r>
              <a:rPr lang="en-US" sz="2400" b="1" u="sng" dirty="0" err="1">
                <a:effectLst>
                  <a:outerShdw dist="17961" dir="2700000">
                    <a:scrgbClr r="0" g="0" b="0"/>
                  </a:outerShdw>
                </a:effectLst>
              </a:rPr>
              <a:t>della</a:t>
            </a:r>
            <a:r>
              <a:rPr lang="en-US" sz="2400" b="1" u="sng" dirty="0">
                <a:effectLst>
                  <a:outerShdw dist="17961" dir="2700000">
                    <a:scrgbClr r="0" g="0" b="0"/>
                  </a:outerShdw>
                </a:effectLst>
              </a:rPr>
              <a:t> Conca </a:t>
            </a:r>
            <a:r>
              <a:rPr lang="en-US" sz="2400" b="1" u="sng" dirty="0" err="1">
                <a:effectLst>
                  <a:outerShdw dist="17961" dir="2700000">
                    <a:scrgbClr r="0" g="0" b="0"/>
                  </a:outerShdw>
                </a:effectLst>
              </a:rPr>
              <a:t>d’Oro</a:t>
            </a:r>
            <a:r>
              <a:rPr lang="en-US" sz="2400" i="1" dirty="0"/>
              <a:t>;</a:t>
            </a:r>
          </a:p>
          <a:p>
            <a:pPr marL="228600" lvl="2" indent="0">
              <a:spcBef>
                <a:spcPts val="448"/>
              </a:spcBef>
              <a:buClr>
                <a:srgbClr val="000000"/>
              </a:buClr>
              <a:buSzPct val="100000"/>
              <a:buNone/>
            </a:pPr>
            <a:r>
              <a:rPr lang="en-US" sz="2400" dirty="0"/>
              <a:t>3) la </a:t>
            </a:r>
            <a:r>
              <a:rPr lang="en-US" sz="2400" dirty="0" err="1"/>
              <a:t>realizzazione</a:t>
            </a:r>
            <a:r>
              <a:rPr lang="en-US" sz="2400" dirty="0"/>
              <a:t> del </a:t>
            </a:r>
            <a:r>
              <a:rPr lang="en-US" sz="2400" b="1" i="1" dirty="0">
                <a:effectLst>
                  <a:outerShdw dist="17961" dir="2700000">
                    <a:scrgbClr r="0" g="0" b="0"/>
                  </a:outerShdw>
                </a:effectLst>
              </a:rPr>
              <a:t>Museo del </a:t>
            </a:r>
            <a:r>
              <a:rPr lang="en-US" sz="2400" b="1" i="1" dirty="0" err="1">
                <a:effectLst>
                  <a:outerShdw dist="17961" dir="2700000">
                    <a:scrgbClr r="0" g="0" b="0"/>
                  </a:outerShdw>
                </a:effectLst>
              </a:rPr>
              <a:t>Germoplasma</a:t>
            </a:r>
            <a:r>
              <a:rPr lang="en-US" sz="2400" dirty="0"/>
              <a:t>, in cui </a:t>
            </a:r>
            <a:r>
              <a:rPr lang="en-US" sz="2400" dirty="0" err="1"/>
              <a:t>verrà</a:t>
            </a:r>
            <a:r>
              <a:rPr lang="en-US" sz="2400" dirty="0"/>
              <a:t> </a:t>
            </a:r>
            <a:r>
              <a:rPr lang="en-US" sz="2400" dirty="0" err="1"/>
              <a:t>conservata</a:t>
            </a:r>
            <a:r>
              <a:rPr lang="en-US" sz="2400" dirty="0"/>
              <a:t>, </a:t>
            </a:r>
            <a:r>
              <a:rPr lang="en-US" sz="2400" dirty="0" err="1"/>
              <a:t>salvaguardandola</a:t>
            </a:r>
            <a:r>
              <a:rPr lang="en-US" sz="2400" dirty="0"/>
              <a:t> </a:t>
            </a:r>
            <a:r>
              <a:rPr lang="en-US" sz="2400" dirty="0" err="1"/>
              <a:t>dai</a:t>
            </a:r>
            <a:r>
              <a:rPr lang="en-US" sz="2400" dirty="0"/>
              <a:t> </a:t>
            </a:r>
            <a:r>
              <a:rPr lang="en-US" sz="2400" dirty="0" err="1"/>
              <a:t>rischi</a:t>
            </a:r>
            <a:r>
              <a:rPr lang="en-US" sz="2400" dirty="0"/>
              <a:t> di </a:t>
            </a:r>
            <a:r>
              <a:rPr lang="en-US" sz="2400" dirty="0" err="1"/>
              <a:t>erosione</a:t>
            </a:r>
            <a:r>
              <a:rPr lang="en-US" sz="2400" dirty="0"/>
              <a:t> </a:t>
            </a:r>
            <a:r>
              <a:rPr lang="en-US" sz="2400" dirty="0" err="1"/>
              <a:t>genetica</a:t>
            </a:r>
            <a:r>
              <a:rPr lang="en-US" sz="2400" dirty="0"/>
              <a:t>, la </a:t>
            </a:r>
            <a:r>
              <a:rPr lang="en-US" sz="2400" dirty="0" err="1"/>
              <a:t>biodiversità</a:t>
            </a:r>
            <a:r>
              <a:rPr lang="en-US" sz="2400" dirty="0"/>
              <a:t> </a:t>
            </a:r>
            <a:r>
              <a:rPr lang="en-US" sz="2400" dirty="0" err="1"/>
              <a:t>rappresentata</a:t>
            </a:r>
            <a:r>
              <a:rPr lang="en-US" sz="2400" dirty="0"/>
              <a:t> </a:t>
            </a:r>
            <a:r>
              <a:rPr lang="en-US" sz="2400" dirty="0" err="1"/>
              <a:t>dalle</a:t>
            </a:r>
            <a:r>
              <a:rPr lang="en-US" sz="2400" dirty="0"/>
              <a:t> specie e </a:t>
            </a:r>
            <a:r>
              <a:rPr lang="en-US" sz="2400" dirty="0" err="1"/>
              <a:t>dalle</a:t>
            </a:r>
            <a:r>
              <a:rPr lang="en-US" sz="2400" dirty="0"/>
              <a:t> </a:t>
            </a:r>
            <a:r>
              <a:rPr lang="en-US" sz="2400" dirty="0" err="1"/>
              <a:t>varietà</a:t>
            </a:r>
            <a:r>
              <a:rPr lang="en-US" sz="2400" dirty="0"/>
              <a:t> </a:t>
            </a:r>
            <a:r>
              <a:rPr lang="en-US" sz="2400" dirty="0" err="1"/>
              <a:t>tradizionali</a:t>
            </a:r>
            <a:r>
              <a:rPr lang="en-US" sz="2400" dirty="0"/>
              <a:t> </a:t>
            </a:r>
            <a:r>
              <a:rPr lang="en-US" sz="2400" dirty="0" err="1"/>
              <a:t>della</a:t>
            </a:r>
            <a:r>
              <a:rPr lang="en-US" sz="2400" dirty="0"/>
              <a:t> </a:t>
            </a:r>
            <a:r>
              <a:rPr lang="en-US" sz="2400" dirty="0" err="1"/>
              <a:t>frutticoltura</a:t>
            </a:r>
            <a:r>
              <a:rPr lang="en-US" sz="2400" dirty="0"/>
              <a:t> </a:t>
            </a:r>
            <a:r>
              <a:rPr lang="en-US" sz="2400" dirty="0" err="1"/>
              <a:t>della</a:t>
            </a:r>
            <a:r>
              <a:rPr lang="en-US" sz="2400" dirty="0"/>
              <a:t> Conca </a:t>
            </a:r>
            <a:r>
              <a:rPr lang="en-US" sz="2400" dirty="0" err="1"/>
              <a:t>d’Oro</a:t>
            </a:r>
            <a:r>
              <a:rPr lang="en-US" sz="2400" dirty="0"/>
              <a:t>.</a:t>
            </a:r>
          </a:p>
          <a:p>
            <a:pPr lvl="0" indent="-228600" algn="l" rtl="0" hangingPunct="1">
              <a:lnSpc>
                <a:spcPct val="90000"/>
              </a:lnSpc>
              <a:spcBef>
                <a:spcPts val="598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 indent="-228600" algn="l" rtl="0" hangingPunct="1">
              <a:lnSpc>
                <a:spcPct val="90000"/>
              </a:lnSpc>
              <a:spcBef>
                <a:spcPts val="598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61C9934-3988-4775-A3DF-F0328C5AA6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187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501"/>
    </mc:Choice>
    <mc:Fallback>
      <p:transition spd="slow" advTm="735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029D5AD-8348-4446-B191-6A9B6FE03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A3F395A2-2B64-4749-BD93-2F159C7E1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1899601"/>
          </a:xfrm>
          <a:custGeom>
            <a:avLst/>
            <a:gdLst>
              <a:gd name="connsiteX0" fmla="*/ 0 w 12188952"/>
              <a:gd name="connsiteY0" fmla="*/ 0 h 1899601"/>
              <a:gd name="connsiteX1" fmla="*/ 12188952 w 12188952"/>
              <a:gd name="connsiteY1" fmla="*/ 0 h 1899601"/>
              <a:gd name="connsiteX2" fmla="*/ 12188952 w 12188952"/>
              <a:gd name="connsiteY2" fmla="*/ 1635106 h 1899601"/>
              <a:gd name="connsiteX3" fmla="*/ 11356325 w 12188952"/>
              <a:gd name="connsiteY3" fmla="*/ 1707615 h 1899601"/>
              <a:gd name="connsiteX4" fmla="*/ 6096001 w 12188952"/>
              <a:gd name="connsiteY4" fmla="*/ 1899601 h 1899601"/>
              <a:gd name="connsiteX5" fmla="*/ 835678 w 12188952"/>
              <a:gd name="connsiteY5" fmla="*/ 1707615 h 1899601"/>
              <a:gd name="connsiteX6" fmla="*/ 0 w 12188952"/>
              <a:gd name="connsiteY6" fmla="*/ 1634841 h 189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1899601">
                <a:moveTo>
                  <a:pt x="0" y="0"/>
                </a:moveTo>
                <a:lnTo>
                  <a:pt x="12188952" y="0"/>
                </a:lnTo>
                <a:lnTo>
                  <a:pt x="12188952" y="1635106"/>
                </a:lnTo>
                <a:lnTo>
                  <a:pt x="11356325" y="1707615"/>
                </a:lnTo>
                <a:cubicBezTo>
                  <a:pt x="9739512" y="1831240"/>
                  <a:pt x="7961919" y="1899601"/>
                  <a:pt x="6096001" y="1899601"/>
                </a:cubicBezTo>
                <a:cubicBezTo>
                  <a:pt x="4230084" y="1899601"/>
                  <a:pt x="2452490" y="1831240"/>
                  <a:pt x="835678" y="1707615"/>
                </a:cubicBezTo>
                <a:lnTo>
                  <a:pt x="0" y="1634841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5CF0135B-EAB8-4CA0-896C-2D897ECD2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890722"/>
          </a:xfrm>
          <a:custGeom>
            <a:avLst/>
            <a:gdLst>
              <a:gd name="connsiteX0" fmla="*/ 0 w 12192000"/>
              <a:gd name="connsiteY0" fmla="*/ 0 h 1890722"/>
              <a:gd name="connsiteX1" fmla="*/ 12192000 w 12192000"/>
              <a:gd name="connsiteY1" fmla="*/ 0 h 1890722"/>
              <a:gd name="connsiteX2" fmla="*/ 12192000 w 12192000"/>
              <a:gd name="connsiteY2" fmla="*/ 1626227 h 1890722"/>
              <a:gd name="connsiteX3" fmla="*/ 11359165 w 12192000"/>
              <a:gd name="connsiteY3" fmla="*/ 1698736 h 1890722"/>
              <a:gd name="connsiteX4" fmla="*/ 6097526 w 12192000"/>
              <a:gd name="connsiteY4" fmla="*/ 1890722 h 1890722"/>
              <a:gd name="connsiteX5" fmla="*/ 835887 w 12192000"/>
              <a:gd name="connsiteY5" fmla="*/ 1698736 h 1890722"/>
              <a:gd name="connsiteX6" fmla="*/ 0 w 12192000"/>
              <a:gd name="connsiteY6" fmla="*/ 1625962 h 1890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890722">
                <a:moveTo>
                  <a:pt x="0" y="0"/>
                </a:moveTo>
                <a:lnTo>
                  <a:pt x="12192000" y="0"/>
                </a:lnTo>
                <a:lnTo>
                  <a:pt x="12192000" y="1626227"/>
                </a:lnTo>
                <a:lnTo>
                  <a:pt x="11359165" y="1698736"/>
                </a:lnTo>
                <a:cubicBezTo>
                  <a:pt x="9741947" y="1822361"/>
                  <a:pt x="7963910" y="1890722"/>
                  <a:pt x="6097526" y="1890722"/>
                </a:cubicBezTo>
                <a:cubicBezTo>
                  <a:pt x="4231142" y="1890722"/>
                  <a:pt x="2453104" y="1822361"/>
                  <a:pt x="835887" y="1698736"/>
                </a:cubicBezTo>
                <a:lnTo>
                  <a:pt x="0" y="1625962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31C92F8-8E03-4745-847E-EBA204378AC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28650" y="253397"/>
            <a:ext cx="7886700" cy="1273233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 algn="l" rtl="0" hangingPunct="1">
              <a:lnSpc>
                <a:spcPct val="90000"/>
              </a:lnSpc>
              <a:spcBef>
                <a:spcPct val="0"/>
              </a:spcBef>
            </a:pPr>
            <a:r>
              <a:rPr lang="en-US" sz="35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Piano infrastrutturale: Sistema percorsi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2C3387C-D24F-4737-8A37-1DC5CFF09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24522"/>
            <a:ext cx="96012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90FB1F3-B3FC-45D2-BFEF-541F2AD7A74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8650" y="2478024"/>
            <a:ext cx="7886700" cy="3694176"/>
          </a:xfrm>
        </p:spPr>
        <p:txBody>
          <a:bodyPr vert="horz" lIns="91440" tIns="45720" rIns="91440" bIns="45720" rtlCol="0" anchorCtr="0">
            <a:normAutofit/>
          </a:bodyPr>
          <a:lstStyle/>
          <a:p>
            <a:pPr lvl="0" algn="l" rtl="0" hangingPunct="1">
              <a:lnSpc>
                <a:spcPct val="90000"/>
              </a:lnSpc>
              <a:spcBef>
                <a:spcPts val="598"/>
              </a:spcBef>
              <a:spcAft>
                <a:spcPts val="0"/>
              </a:spcAft>
              <a:buSzPct val="45000"/>
            </a:pP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Una </a:t>
            </a:r>
            <a:r>
              <a:rPr lang="en-US" sz="2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componente</a:t>
            </a: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fondamentale</a:t>
            </a: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della</a:t>
            </a: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struttura</a:t>
            </a: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 un </a:t>
            </a:r>
            <a:r>
              <a:rPr lang="en-US" sz="2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parco</a:t>
            </a: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agricolo</a:t>
            </a: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è </a:t>
            </a:r>
            <a:r>
              <a:rPr lang="en-US" sz="2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certamente</a:t>
            </a: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il</a:t>
            </a: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sistema</a:t>
            </a:r>
            <a:r>
              <a:rPr lang="en-US" sz="2800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dei</a:t>
            </a:r>
            <a:r>
              <a:rPr lang="en-US" sz="2800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percorsi</a:t>
            </a: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indent="-228600" algn="l" rtl="0" hangingPunct="1">
              <a:lnSpc>
                <a:spcPct val="90000"/>
              </a:lnSpc>
              <a:spcBef>
                <a:spcPts val="598"/>
              </a:spcBef>
              <a:spcAft>
                <a:spcPts val="0"/>
              </a:spcAft>
              <a:buSzPct val="45000"/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l" rtl="0" hangingPunct="1">
              <a:lnSpc>
                <a:spcPct val="90000"/>
              </a:lnSpc>
              <a:spcBef>
                <a:spcPts val="598"/>
              </a:spcBef>
              <a:spcAft>
                <a:spcPts val="0"/>
              </a:spcAft>
              <a:buSzPct val="45000"/>
            </a:pP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E’ </a:t>
            </a:r>
            <a:r>
              <a:rPr lang="en-US" sz="2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stata</a:t>
            </a: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elaborato</a:t>
            </a: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 </a:t>
            </a:r>
            <a:r>
              <a:rPr lang="en-US" sz="2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ipotesi</a:t>
            </a: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progettuale</a:t>
            </a: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 </a:t>
            </a:r>
            <a:r>
              <a:rPr lang="en-US" sz="2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fruibilità</a:t>
            </a: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dell’area</a:t>
            </a: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(Carta del </a:t>
            </a:r>
            <a:r>
              <a:rPr lang="en-US" sz="2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sistema</a:t>
            </a: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dei</a:t>
            </a: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percorsi</a:t>
            </a: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</a:t>
            </a:r>
            <a:r>
              <a:rPr lang="en-US" sz="2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basata</a:t>
            </a: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sulla</a:t>
            </a: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struttura</a:t>
            </a: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viaria</a:t>
            </a: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interpoderale</a:t>
            </a: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all'interno</a:t>
            </a: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dei</a:t>
            </a: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fondi</a:t>
            </a: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agricoli</a:t>
            </a: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 </a:t>
            </a:r>
            <a:r>
              <a:rPr lang="en-US" sz="2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delle</a:t>
            </a: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connessioni</a:t>
            </a: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pochi</a:t>
            </a: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assi</a:t>
            </a: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viari</a:t>
            </a: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pubblici</a:t>
            </a: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esistenti</a:t>
            </a: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lvl="0" indent="-228600" algn="l" rtl="0" hangingPunct="1">
              <a:lnSpc>
                <a:spcPct val="90000"/>
              </a:lnSpc>
              <a:spcBef>
                <a:spcPts val="598"/>
              </a:spcBef>
              <a:spcAft>
                <a:spcPts val="0"/>
              </a:spcAft>
              <a:buSzPct val="45000"/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5452B3B-C7E4-46C7-9CF3-14995D3223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472"/>
    </mc:Choice>
    <mc:Fallback>
      <p:transition spd="slow" advTm="33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33FE54A-A994-42FB-94E0-168474F6B9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FD7B477-8513-4219-81DB-3A481B53E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079" y="0"/>
            <a:ext cx="7879842" cy="1365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AE2B238-FA1B-4C61-A22C-41B97596119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411" r="-1" b="-1"/>
          <a:stretch/>
        </p:blipFill>
        <p:spPr>
          <a:xfrm>
            <a:off x="628650" y="618387"/>
            <a:ext cx="7879842" cy="530607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16BB282-D67A-4262-B395-9B9E59382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6338062"/>
            <a:ext cx="787984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D5BA62D-A6FC-408C-A7CB-89E93B3E8E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38"/>
    </mc:Choice>
    <mc:Fallback>
      <p:transition spd="slow" advTm="2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029D5AD-8348-4446-B191-6A9B6FE03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A3F395A2-2B64-4749-BD93-2F159C7E1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1899601"/>
          </a:xfrm>
          <a:custGeom>
            <a:avLst/>
            <a:gdLst>
              <a:gd name="connsiteX0" fmla="*/ 0 w 12188952"/>
              <a:gd name="connsiteY0" fmla="*/ 0 h 1899601"/>
              <a:gd name="connsiteX1" fmla="*/ 12188952 w 12188952"/>
              <a:gd name="connsiteY1" fmla="*/ 0 h 1899601"/>
              <a:gd name="connsiteX2" fmla="*/ 12188952 w 12188952"/>
              <a:gd name="connsiteY2" fmla="*/ 1635106 h 1899601"/>
              <a:gd name="connsiteX3" fmla="*/ 11356325 w 12188952"/>
              <a:gd name="connsiteY3" fmla="*/ 1707615 h 1899601"/>
              <a:gd name="connsiteX4" fmla="*/ 6096001 w 12188952"/>
              <a:gd name="connsiteY4" fmla="*/ 1899601 h 1899601"/>
              <a:gd name="connsiteX5" fmla="*/ 835678 w 12188952"/>
              <a:gd name="connsiteY5" fmla="*/ 1707615 h 1899601"/>
              <a:gd name="connsiteX6" fmla="*/ 0 w 12188952"/>
              <a:gd name="connsiteY6" fmla="*/ 1634841 h 189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1899601">
                <a:moveTo>
                  <a:pt x="0" y="0"/>
                </a:moveTo>
                <a:lnTo>
                  <a:pt x="12188952" y="0"/>
                </a:lnTo>
                <a:lnTo>
                  <a:pt x="12188952" y="1635106"/>
                </a:lnTo>
                <a:lnTo>
                  <a:pt x="11356325" y="1707615"/>
                </a:lnTo>
                <a:cubicBezTo>
                  <a:pt x="9739512" y="1831240"/>
                  <a:pt x="7961919" y="1899601"/>
                  <a:pt x="6096001" y="1899601"/>
                </a:cubicBezTo>
                <a:cubicBezTo>
                  <a:pt x="4230084" y="1899601"/>
                  <a:pt x="2452490" y="1831240"/>
                  <a:pt x="835678" y="1707615"/>
                </a:cubicBezTo>
                <a:lnTo>
                  <a:pt x="0" y="1634841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5CF0135B-EAB8-4CA0-896C-2D897ECD2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890722"/>
          </a:xfrm>
          <a:custGeom>
            <a:avLst/>
            <a:gdLst>
              <a:gd name="connsiteX0" fmla="*/ 0 w 12192000"/>
              <a:gd name="connsiteY0" fmla="*/ 0 h 1890722"/>
              <a:gd name="connsiteX1" fmla="*/ 12192000 w 12192000"/>
              <a:gd name="connsiteY1" fmla="*/ 0 h 1890722"/>
              <a:gd name="connsiteX2" fmla="*/ 12192000 w 12192000"/>
              <a:gd name="connsiteY2" fmla="*/ 1626227 h 1890722"/>
              <a:gd name="connsiteX3" fmla="*/ 11359165 w 12192000"/>
              <a:gd name="connsiteY3" fmla="*/ 1698736 h 1890722"/>
              <a:gd name="connsiteX4" fmla="*/ 6097526 w 12192000"/>
              <a:gd name="connsiteY4" fmla="*/ 1890722 h 1890722"/>
              <a:gd name="connsiteX5" fmla="*/ 835887 w 12192000"/>
              <a:gd name="connsiteY5" fmla="*/ 1698736 h 1890722"/>
              <a:gd name="connsiteX6" fmla="*/ 0 w 12192000"/>
              <a:gd name="connsiteY6" fmla="*/ 1625962 h 1890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890722">
                <a:moveTo>
                  <a:pt x="0" y="0"/>
                </a:moveTo>
                <a:lnTo>
                  <a:pt x="12192000" y="0"/>
                </a:lnTo>
                <a:lnTo>
                  <a:pt x="12192000" y="1626227"/>
                </a:lnTo>
                <a:lnTo>
                  <a:pt x="11359165" y="1698736"/>
                </a:lnTo>
                <a:cubicBezTo>
                  <a:pt x="9741947" y="1822361"/>
                  <a:pt x="7963910" y="1890722"/>
                  <a:pt x="6097526" y="1890722"/>
                </a:cubicBezTo>
                <a:cubicBezTo>
                  <a:pt x="4231142" y="1890722"/>
                  <a:pt x="2453104" y="1822361"/>
                  <a:pt x="835887" y="1698736"/>
                </a:cubicBezTo>
                <a:lnTo>
                  <a:pt x="0" y="1625962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7F0C395-D861-40CD-8503-56E519BD112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28650" y="253397"/>
            <a:ext cx="7886700" cy="1273233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 algn="l" rtl="0" hangingPunct="1">
              <a:lnSpc>
                <a:spcPct val="90000"/>
              </a:lnSpc>
              <a:spcBef>
                <a:spcPct val="0"/>
              </a:spcBef>
            </a:pPr>
            <a:r>
              <a:rPr lang="en-US" sz="35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Sistema percorsi 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2C3387C-D24F-4737-8A37-1DC5CFF09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24522"/>
            <a:ext cx="96012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2871E26-B22E-4765-B8C7-325E5177C86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8650" y="2478024"/>
            <a:ext cx="7886700" cy="3694176"/>
          </a:xfrm>
        </p:spPr>
        <p:txBody>
          <a:bodyPr vert="horz" lIns="91440" tIns="45720" rIns="91440" bIns="45720" rtlCol="0" anchorCtr="0">
            <a:normAutofit/>
          </a:bodyPr>
          <a:lstStyle/>
          <a:p>
            <a:pPr lvl="0" indent="-228600" algn="l" rtl="0" hangingPunct="1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SzPct val="45000"/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lvl="1" indent="0">
              <a:spcBef>
                <a:spcPts val="448"/>
              </a:spcBef>
              <a:buClr>
                <a:srgbClr val="000000"/>
              </a:buClr>
              <a:buSzPct val="100000"/>
              <a:buNone/>
            </a:pPr>
            <a:r>
              <a:rPr lang="en-US" sz="3200" b="1" dirty="0" err="1">
                <a:effectLst>
                  <a:outerShdw dist="17961" dir="2700000">
                    <a:scrgbClr r="0" g="0" b="0"/>
                  </a:outerShdw>
                </a:effectLst>
              </a:rPr>
              <a:t>Percorsi</a:t>
            </a:r>
            <a:r>
              <a:rPr lang="en-US" sz="3200" b="1" dirty="0">
                <a:effectLst>
                  <a:outerShdw dist="17961" dir="2700000">
                    <a:scrgbClr r="0" g="0" b="0"/>
                  </a:outerShdw>
                </a:effectLst>
              </a:rPr>
              <a:t> di interesse </a:t>
            </a:r>
            <a:r>
              <a:rPr lang="en-US" sz="3200" b="1" dirty="0" err="1">
                <a:effectLst>
                  <a:outerShdw dist="17961" dir="2700000">
                    <a:scrgbClr r="0" g="0" b="0"/>
                  </a:outerShdw>
                </a:effectLst>
              </a:rPr>
              <a:t>storico-architettonico</a:t>
            </a:r>
            <a:r>
              <a:rPr lang="en-US" sz="3200" dirty="0"/>
              <a:t>, </a:t>
            </a:r>
            <a:r>
              <a:rPr lang="en-US" sz="3200" dirty="0" err="1"/>
              <a:t>all'interno</a:t>
            </a:r>
            <a:r>
              <a:rPr lang="en-US" sz="3200" dirty="0"/>
              <a:t> </a:t>
            </a:r>
            <a:r>
              <a:rPr lang="en-US" sz="3200" dirty="0" err="1"/>
              <a:t>della</a:t>
            </a:r>
            <a:r>
              <a:rPr lang="en-US" sz="3200" dirty="0"/>
              <a:t> </a:t>
            </a:r>
            <a:r>
              <a:rPr lang="en-US" sz="3200" dirty="0" err="1"/>
              <a:t>trama</a:t>
            </a:r>
            <a:r>
              <a:rPr lang="en-US" sz="3200" dirty="0"/>
              <a:t> </a:t>
            </a:r>
            <a:r>
              <a:rPr lang="en-US" sz="3200" dirty="0" err="1"/>
              <a:t>dei</a:t>
            </a:r>
            <a:r>
              <a:rPr lang="en-US" sz="3200" dirty="0"/>
              <a:t> </a:t>
            </a:r>
            <a:r>
              <a:rPr lang="en-US" sz="3200" dirty="0" err="1"/>
              <a:t>tracciati</a:t>
            </a:r>
            <a:r>
              <a:rPr lang="en-US" sz="3200" dirty="0"/>
              <a:t> </a:t>
            </a:r>
            <a:r>
              <a:rPr lang="en-US" sz="3200" dirty="0" err="1"/>
              <a:t>agricoli</a:t>
            </a:r>
            <a:r>
              <a:rPr lang="en-US" sz="3200" dirty="0"/>
              <a:t> </a:t>
            </a:r>
            <a:r>
              <a:rPr lang="en-US" sz="3200" dirty="0" err="1"/>
              <a:t>poderali</a:t>
            </a:r>
            <a:r>
              <a:rPr lang="en-US" sz="3200" dirty="0"/>
              <a:t> </a:t>
            </a:r>
            <a:r>
              <a:rPr lang="en-US" sz="3200" dirty="0" err="1"/>
              <a:t>della</a:t>
            </a:r>
            <a:r>
              <a:rPr lang="en-US" sz="3200" dirty="0"/>
              <a:t> </a:t>
            </a:r>
            <a:r>
              <a:rPr lang="en-US" sz="3200" dirty="0" err="1"/>
              <a:t>piana</a:t>
            </a:r>
            <a:r>
              <a:rPr lang="en-US" sz="3200" dirty="0"/>
              <a:t> </a:t>
            </a:r>
            <a:r>
              <a:rPr lang="en-US" sz="3200" dirty="0" err="1"/>
              <a:t>agricola</a:t>
            </a:r>
            <a:r>
              <a:rPr lang="en-US" sz="3200" dirty="0"/>
              <a:t>, </a:t>
            </a:r>
            <a:r>
              <a:rPr lang="en-US" sz="3200" dirty="0" err="1"/>
              <a:t>che</a:t>
            </a:r>
            <a:r>
              <a:rPr lang="en-US" sz="3200" dirty="0"/>
              <a:t> </a:t>
            </a:r>
            <a:r>
              <a:rPr lang="en-US" sz="3200" dirty="0" err="1"/>
              <a:t>ripercorre</a:t>
            </a:r>
            <a:r>
              <a:rPr lang="en-US" sz="3200" dirty="0"/>
              <a:t> </a:t>
            </a:r>
            <a:r>
              <a:rPr lang="en-US" sz="3200" dirty="0" err="1"/>
              <a:t>i</a:t>
            </a:r>
            <a:r>
              <a:rPr lang="en-US" sz="3200" dirty="0"/>
              <a:t> </a:t>
            </a:r>
            <a:r>
              <a:rPr lang="en-US" sz="3200" dirty="0" err="1"/>
              <a:t>tracciati</a:t>
            </a:r>
            <a:r>
              <a:rPr lang="en-US" sz="3200" dirty="0"/>
              <a:t> </a:t>
            </a:r>
            <a:r>
              <a:rPr lang="en-US" sz="3200" dirty="0" err="1"/>
              <a:t>agricoli</a:t>
            </a:r>
            <a:r>
              <a:rPr lang="en-US" sz="3200" dirty="0"/>
              <a:t> </a:t>
            </a:r>
            <a:r>
              <a:rPr lang="en-US" sz="3200" dirty="0" err="1"/>
              <a:t>storici</a:t>
            </a:r>
            <a:r>
              <a:rPr lang="en-US" sz="3200" dirty="0"/>
              <a:t> di </a:t>
            </a:r>
            <a:r>
              <a:rPr lang="en-US" sz="3200" dirty="0" err="1"/>
              <a:t>collegamento</a:t>
            </a:r>
            <a:r>
              <a:rPr lang="en-US" sz="3200" dirty="0"/>
              <a:t> e di accesso ai </a:t>
            </a:r>
            <a:r>
              <a:rPr lang="en-US" sz="3200" dirty="0" err="1"/>
              <a:t>bagli</a:t>
            </a:r>
            <a:r>
              <a:rPr lang="en-US" sz="3200" dirty="0"/>
              <a:t>;</a:t>
            </a:r>
          </a:p>
          <a:p>
            <a:pPr marL="0" lvl="1">
              <a:spcBef>
                <a:spcPts val="448"/>
              </a:spcBef>
              <a:buClr>
                <a:srgbClr val="000000"/>
              </a:buClr>
              <a:buSzPct val="100000"/>
            </a:pPr>
            <a:endParaRPr lang="en-US" sz="3200" dirty="0"/>
          </a:p>
          <a:p>
            <a:pPr marL="0" lvl="1">
              <a:spcBef>
                <a:spcPts val="448"/>
              </a:spcBef>
              <a:buClr>
                <a:srgbClr val="000000"/>
              </a:buClr>
              <a:buSzPct val="100000"/>
            </a:pPr>
            <a:endParaRPr lang="en-US" sz="32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A5E395F-1DDD-486C-A083-EF427777DF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30"/>
    </mc:Choice>
    <mc:Fallback>
      <p:transition spd="slow" advTm="10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029D5AD-8348-4446-B191-6A9B6FE03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A3F395A2-2B64-4749-BD93-2F159C7E1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1899601"/>
          </a:xfrm>
          <a:custGeom>
            <a:avLst/>
            <a:gdLst>
              <a:gd name="connsiteX0" fmla="*/ 0 w 12188952"/>
              <a:gd name="connsiteY0" fmla="*/ 0 h 1899601"/>
              <a:gd name="connsiteX1" fmla="*/ 12188952 w 12188952"/>
              <a:gd name="connsiteY1" fmla="*/ 0 h 1899601"/>
              <a:gd name="connsiteX2" fmla="*/ 12188952 w 12188952"/>
              <a:gd name="connsiteY2" fmla="*/ 1635106 h 1899601"/>
              <a:gd name="connsiteX3" fmla="*/ 11356325 w 12188952"/>
              <a:gd name="connsiteY3" fmla="*/ 1707615 h 1899601"/>
              <a:gd name="connsiteX4" fmla="*/ 6096001 w 12188952"/>
              <a:gd name="connsiteY4" fmla="*/ 1899601 h 1899601"/>
              <a:gd name="connsiteX5" fmla="*/ 835678 w 12188952"/>
              <a:gd name="connsiteY5" fmla="*/ 1707615 h 1899601"/>
              <a:gd name="connsiteX6" fmla="*/ 0 w 12188952"/>
              <a:gd name="connsiteY6" fmla="*/ 1634841 h 189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1899601">
                <a:moveTo>
                  <a:pt x="0" y="0"/>
                </a:moveTo>
                <a:lnTo>
                  <a:pt x="12188952" y="0"/>
                </a:lnTo>
                <a:lnTo>
                  <a:pt x="12188952" y="1635106"/>
                </a:lnTo>
                <a:lnTo>
                  <a:pt x="11356325" y="1707615"/>
                </a:lnTo>
                <a:cubicBezTo>
                  <a:pt x="9739512" y="1831240"/>
                  <a:pt x="7961919" y="1899601"/>
                  <a:pt x="6096001" y="1899601"/>
                </a:cubicBezTo>
                <a:cubicBezTo>
                  <a:pt x="4230084" y="1899601"/>
                  <a:pt x="2452490" y="1831240"/>
                  <a:pt x="835678" y="1707615"/>
                </a:cubicBezTo>
                <a:lnTo>
                  <a:pt x="0" y="1634841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5CF0135B-EAB8-4CA0-896C-2D897ECD2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890722"/>
          </a:xfrm>
          <a:custGeom>
            <a:avLst/>
            <a:gdLst>
              <a:gd name="connsiteX0" fmla="*/ 0 w 12192000"/>
              <a:gd name="connsiteY0" fmla="*/ 0 h 1890722"/>
              <a:gd name="connsiteX1" fmla="*/ 12192000 w 12192000"/>
              <a:gd name="connsiteY1" fmla="*/ 0 h 1890722"/>
              <a:gd name="connsiteX2" fmla="*/ 12192000 w 12192000"/>
              <a:gd name="connsiteY2" fmla="*/ 1626227 h 1890722"/>
              <a:gd name="connsiteX3" fmla="*/ 11359165 w 12192000"/>
              <a:gd name="connsiteY3" fmla="*/ 1698736 h 1890722"/>
              <a:gd name="connsiteX4" fmla="*/ 6097526 w 12192000"/>
              <a:gd name="connsiteY4" fmla="*/ 1890722 h 1890722"/>
              <a:gd name="connsiteX5" fmla="*/ 835887 w 12192000"/>
              <a:gd name="connsiteY5" fmla="*/ 1698736 h 1890722"/>
              <a:gd name="connsiteX6" fmla="*/ 0 w 12192000"/>
              <a:gd name="connsiteY6" fmla="*/ 1625962 h 1890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890722">
                <a:moveTo>
                  <a:pt x="0" y="0"/>
                </a:moveTo>
                <a:lnTo>
                  <a:pt x="12192000" y="0"/>
                </a:lnTo>
                <a:lnTo>
                  <a:pt x="12192000" y="1626227"/>
                </a:lnTo>
                <a:lnTo>
                  <a:pt x="11359165" y="1698736"/>
                </a:lnTo>
                <a:cubicBezTo>
                  <a:pt x="9741947" y="1822361"/>
                  <a:pt x="7963910" y="1890722"/>
                  <a:pt x="6097526" y="1890722"/>
                </a:cubicBezTo>
                <a:cubicBezTo>
                  <a:pt x="4231142" y="1890722"/>
                  <a:pt x="2453104" y="1822361"/>
                  <a:pt x="835887" y="1698736"/>
                </a:cubicBezTo>
                <a:lnTo>
                  <a:pt x="0" y="1625962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7F0C395-D861-40CD-8503-56E519BD112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28650" y="253397"/>
            <a:ext cx="7886700" cy="1273233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 algn="l" rtl="0" hangingPunct="1">
              <a:lnSpc>
                <a:spcPct val="90000"/>
              </a:lnSpc>
              <a:spcBef>
                <a:spcPct val="0"/>
              </a:spcBef>
            </a:pPr>
            <a:r>
              <a:rPr lang="en-US" sz="35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Sistema percorsi 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2C3387C-D24F-4737-8A37-1DC5CFF09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24522"/>
            <a:ext cx="96012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2871E26-B22E-4765-B8C7-325E5177C86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8650" y="2478024"/>
            <a:ext cx="7886700" cy="3694176"/>
          </a:xfrm>
        </p:spPr>
        <p:txBody>
          <a:bodyPr vert="horz" lIns="91440" tIns="45720" rIns="91440" bIns="45720" rtlCol="0" anchorCtr="0">
            <a:normAutofit/>
          </a:bodyPr>
          <a:lstStyle/>
          <a:p>
            <a:pPr lvl="0" indent="-228600" algn="l" rtl="0" hangingPunct="1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SzPct val="45000"/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lvl="1" indent="0">
              <a:spcBef>
                <a:spcPts val="448"/>
              </a:spcBef>
              <a:buClr>
                <a:srgbClr val="000000"/>
              </a:buClr>
              <a:buSzPct val="100000"/>
              <a:buNone/>
            </a:pPr>
            <a:r>
              <a:rPr lang="en-US" sz="3200" b="1" dirty="0" err="1"/>
              <a:t>S</a:t>
            </a:r>
            <a:r>
              <a:rPr lang="en-US" sz="3200" b="1" dirty="0" err="1">
                <a:effectLst>
                  <a:outerShdw dist="17961" dir="2700000">
                    <a:scrgbClr r="0" g="0" b="0"/>
                  </a:outerShdw>
                </a:effectLst>
              </a:rPr>
              <a:t>entieri</a:t>
            </a:r>
            <a:r>
              <a:rPr lang="en-US" sz="3200" b="1" dirty="0">
                <a:effectLst>
                  <a:outerShdw dist="17961" dir="2700000">
                    <a:scrgbClr r="0" g="0" b="0"/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dist="17961" dir="2700000">
                    <a:scrgbClr r="0" g="0" b="0"/>
                  </a:outerShdw>
                </a:effectLst>
              </a:rPr>
              <a:t>montani</a:t>
            </a:r>
            <a:r>
              <a:rPr lang="en-US" sz="3200" dirty="0"/>
              <a:t>, </a:t>
            </a:r>
            <a:r>
              <a:rPr lang="en-US" sz="3200" dirty="0" err="1"/>
              <a:t>che</a:t>
            </a:r>
            <a:r>
              <a:rPr lang="en-US" sz="3200" dirty="0"/>
              <a:t> </a:t>
            </a:r>
            <a:r>
              <a:rPr lang="en-US" sz="3200" dirty="0" err="1"/>
              <a:t>anticamente</a:t>
            </a:r>
            <a:r>
              <a:rPr lang="en-US" sz="3200" dirty="0"/>
              <a:t> </a:t>
            </a:r>
            <a:r>
              <a:rPr lang="en-US" sz="3200" dirty="0" err="1"/>
              <a:t>collegavano</a:t>
            </a:r>
            <a:r>
              <a:rPr lang="en-US" sz="3200" dirty="0"/>
              <a:t> le </a:t>
            </a:r>
            <a:r>
              <a:rPr lang="en-US" sz="3200" dirty="0" err="1"/>
              <a:t>borgate</a:t>
            </a:r>
            <a:r>
              <a:rPr lang="en-US" sz="3200" dirty="0"/>
              <a:t> con la </a:t>
            </a:r>
            <a:r>
              <a:rPr lang="en-US" sz="3200" dirty="0" err="1"/>
              <a:t>montagna</a:t>
            </a:r>
            <a:r>
              <a:rPr lang="en-US" sz="3200" dirty="0"/>
              <a:t> e </a:t>
            </a:r>
            <a:r>
              <a:rPr lang="en-US" sz="3200" dirty="0" err="1"/>
              <a:t>che</a:t>
            </a:r>
            <a:r>
              <a:rPr lang="en-US" sz="3200" dirty="0"/>
              <a:t> </a:t>
            </a:r>
            <a:r>
              <a:rPr lang="en-US" sz="3200" dirty="0" err="1"/>
              <a:t>servivano</a:t>
            </a:r>
            <a:r>
              <a:rPr lang="en-US" sz="3200" dirty="0"/>
              <a:t> ai </a:t>
            </a:r>
            <a:r>
              <a:rPr lang="en-US" sz="3200" dirty="0" err="1"/>
              <a:t>numerosi</a:t>
            </a:r>
            <a:r>
              <a:rPr lang="en-US" sz="3200" dirty="0"/>
              <a:t> </a:t>
            </a:r>
            <a:r>
              <a:rPr lang="en-US" sz="3200" dirty="0" err="1"/>
              <a:t>operai</a:t>
            </a:r>
            <a:r>
              <a:rPr lang="en-US" sz="3200" dirty="0"/>
              <a:t> </a:t>
            </a:r>
            <a:r>
              <a:rPr lang="en-US" sz="3200" dirty="0" err="1"/>
              <a:t>che</a:t>
            </a:r>
            <a:r>
              <a:rPr lang="en-US" sz="3200" dirty="0"/>
              <a:t>, dal </a:t>
            </a:r>
            <a:r>
              <a:rPr lang="en-US" sz="3200" dirty="0" err="1"/>
              <a:t>vicino</a:t>
            </a:r>
            <a:r>
              <a:rPr lang="en-US" sz="3200" dirty="0"/>
              <a:t> </a:t>
            </a:r>
            <a:r>
              <a:rPr lang="en-US" sz="3200" dirty="0" err="1"/>
              <a:t>paese</a:t>
            </a:r>
            <a:r>
              <a:rPr lang="en-US" sz="3200" dirty="0"/>
              <a:t> di Belmonte </a:t>
            </a:r>
            <a:r>
              <a:rPr lang="en-US" sz="3200" dirty="0" err="1"/>
              <a:t>Mezzagno</a:t>
            </a:r>
            <a:r>
              <a:rPr lang="en-US" sz="3200" dirty="0"/>
              <a:t>, </a:t>
            </a:r>
            <a:r>
              <a:rPr lang="en-US" sz="3200" dirty="0" err="1"/>
              <a:t>venivano</a:t>
            </a:r>
            <a:r>
              <a:rPr lang="en-US" sz="3200" dirty="0"/>
              <a:t> a </a:t>
            </a:r>
            <a:r>
              <a:rPr lang="en-US" sz="3200" dirty="0" err="1"/>
              <a:t>prestare</a:t>
            </a:r>
            <a:r>
              <a:rPr lang="en-US" sz="3200" dirty="0"/>
              <a:t> la </a:t>
            </a:r>
            <a:r>
              <a:rPr lang="en-US" sz="3200" dirty="0" err="1"/>
              <a:t>loro</a:t>
            </a:r>
            <a:r>
              <a:rPr lang="en-US" sz="3200" dirty="0"/>
              <a:t> </a:t>
            </a:r>
            <a:r>
              <a:rPr lang="en-US" sz="3200" dirty="0" err="1"/>
              <a:t>manodopera</a:t>
            </a:r>
            <a:r>
              <a:rPr lang="en-US" sz="3200" dirty="0"/>
              <a:t> </a:t>
            </a:r>
            <a:r>
              <a:rPr lang="en-US" sz="3200" dirty="0" err="1"/>
              <a:t>negli</a:t>
            </a:r>
            <a:r>
              <a:rPr lang="en-US" sz="3200" dirty="0"/>
              <a:t> </a:t>
            </a:r>
            <a:r>
              <a:rPr lang="en-US" sz="3200" dirty="0" err="1"/>
              <a:t>agrumeti</a:t>
            </a:r>
            <a:r>
              <a:rPr lang="en-US" sz="3200" dirty="0"/>
              <a:t> di </a:t>
            </a:r>
            <a:r>
              <a:rPr lang="en-US" sz="3200" dirty="0" err="1"/>
              <a:t>Ciaculli</a:t>
            </a:r>
            <a:r>
              <a:rPr lang="en-US" sz="3200" dirty="0"/>
              <a:t>.</a:t>
            </a:r>
          </a:p>
          <a:p>
            <a:pPr marL="0" lvl="1">
              <a:spcBef>
                <a:spcPts val="448"/>
              </a:spcBef>
              <a:buClr>
                <a:srgbClr val="000000"/>
              </a:buClr>
              <a:buSzPct val="100000"/>
            </a:pPr>
            <a:endParaRPr lang="en-US" sz="3200" dirty="0"/>
          </a:p>
          <a:p>
            <a:pPr marL="0" lvl="1">
              <a:spcBef>
                <a:spcPts val="448"/>
              </a:spcBef>
              <a:buClr>
                <a:srgbClr val="000000"/>
              </a:buClr>
              <a:buSzPct val="100000"/>
            </a:pPr>
            <a:endParaRPr lang="en-US" sz="32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569F34C-66ED-4794-850F-F6869369DB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117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76"/>
    </mc:Choice>
    <mc:Fallback>
      <p:transition spd="slow" advTm="10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029D5AD-8348-4446-B191-6A9B6FE03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A3F395A2-2B64-4749-BD93-2F159C7E1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1899601"/>
          </a:xfrm>
          <a:custGeom>
            <a:avLst/>
            <a:gdLst>
              <a:gd name="connsiteX0" fmla="*/ 0 w 12188952"/>
              <a:gd name="connsiteY0" fmla="*/ 0 h 1899601"/>
              <a:gd name="connsiteX1" fmla="*/ 12188952 w 12188952"/>
              <a:gd name="connsiteY1" fmla="*/ 0 h 1899601"/>
              <a:gd name="connsiteX2" fmla="*/ 12188952 w 12188952"/>
              <a:gd name="connsiteY2" fmla="*/ 1635106 h 1899601"/>
              <a:gd name="connsiteX3" fmla="*/ 11356325 w 12188952"/>
              <a:gd name="connsiteY3" fmla="*/ 1707615 h 1899601"/>
              <a:gd name="connsiteX4" fmla="*/ 6096001 w 12188952"/>
              <a:gd name="connsiteY4" fmla="*/ 1899601 h 1899601"/>
              <a:gd name="connsiteX5" fmla="*/ 835678 w 12188952"/>
              <a:gd name="connsiteY5" fmla="*/ 1707615 h 1899601"/>
              <a:gd name="connsiteX6" fmla="*/ 0 w 12188952"/>
              <a:gd name="connsiteY6" fmla="*/ 1634841 h 189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1899601">
                <a:moveTo>
                  <a:pt x="0" y="0"/>
                </a:moveTo>
                <a:lnTo>
                  <a:pt x="12188952" y="0"/>
                </a:lnTo>
                <a:lnTo>
                  <a:pt x="12188952" y="1635106"/>
                </a:lnTo>
                <a:lnTo>
                  <a:pt x="11356325" y="1707615"/>
                </a:lnTo>
                <a:cubicBezTo>
                  <a:pt x="9739512" y="1831240"/>
                  <a:pt x="7961919" y="1899601"/>
                  <a:pt x="6096001" y="1899601"/>
                </a:cubicBezTo>
                <a:cubicBezTo>
                  <a:pt x="4230084" y="1899601"/>
                  <a:pt x="2452490" y="1831240"/>
                  <a:pt x="835678" y="1707615"/>
                </a:cubicBezTo>
                <a:lnTo>
                  <a:pt x="0" y="1634841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5CF0135B-EAB8-4CA0-896C-2D897ECD2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890722"/>
          </a:xfrm>
          <a:custGeom>
            <a:avLst/>
            <a:gdLst>
              <a:gd name="connsiteX0" fmla="*/ 0 w 12192000"/>
              <a:gd name="connsiteY0" fmla="*/ 0 h 1890722"/>
              <a:gd name="connsiteX1" fmla="*/ 12192000 w 12192000"/>
              <a:gd name="connsiteY1" fmla="*/ 0 h 1890722"/>
              <a:gd name="connsiteX2" fmla="*/ 12192000 w 12192000"/>
              <a:gd name="connsiteY2" fmla="*/ 1626227 h 1890722"/>
              <a:gd name="connsiteX3" fmla="*/ 11359165 w 12192000"/>
              <a:gd name="connsiteY3" fmla="*/ 1698736 h 1890722"/>
              <a:gd name="connsiteX4" fmla="*/ 6097526 w 12192000"/>
              <a:gd name="connsiteY4" fmla="*/ 1890722 h 1890722"/>
              <a:gd name="connsiteX5" fmla="*/ 835887 w 12192000"/>
              <a:gd name="connsiteY5" fmla="*/ 1698736 h 1890722"/>
              <a:gd name="connsiteX6" fmla="*/ 0 w 12192000"/>
              <a:gd name="connsiteY6" fmla="*/ 1625962 h 1890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890722">
                <a:moveTo>
                  <a:pt x="0" y="0"/>
                </a:moveTo>
                <a:lnTo>
                  <a:pt x="12192000" y="0"/>
                </a:lnTo>
                <a:lnTo>
                  <a:pt x="12192000" y="1626227"/>
                </a:lnTo>
                <a:lnTo>
                  <a:pt x="11359165" y="1698736"/>
                </a:lnTo>
                <a:cubicBezTo>
                  <a:pt x="9741947" y="1822361"/>
                  <a:pt x="7963910" y="1890722"/>
                  <a:pt x="6097526" y="1890722"/>
                </a:cubicBezTo>
                <a:cubicBezTo>
                  <a:pt x="4231142" y="1890722"/>
                  <a:pt x="2453104" y="1822361"/>
                  <a:pt x="835887" y="1698736"/>
                </a:cubicBezTo>
                <a:lnTo>
                  <a:pt x="0" y="1625962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7F0C395-D861-40CD-8503-56E519BD112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28650" y="253397"/>
            <a:ext cx="7886700" cy="1273233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 algn="l" rtl="0" hangingPunct="1">
              <a:lnSpc>
                <a:spcPct val="90000"/>
              </a:lnSpc>
              <a:spcBef>
                <a:spcPct val="0"/>
              </a:spcBef>
            </a:pPr>
            <a:r>
              <a:rPr lang="en-US" sz="35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Sistema percorsi 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2C3387C-D24F-4737-8A37-1DC5CFF09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24522"/>
            <a:ext cx="96012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2871E26-B22E-4765-B8C7-325E5177C86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8650" y="2478024"/>
            <a:ext cx="7886700" cy="3694176"/>
          </a:xfrm>
        </p:spPr>
        <p:txBody>
          <a:bodyPr vert="horz" lIns="91440" tIns="45720" rIns="91440" bIns="45720" rtlCol="0" anchorCtr="0">
            <a:normAutofit/>
          </a:bodyPr>
          <a:lstStyle/>
          <a:p>
            <a:pPr marL="0" lvl="1" indent="0">
              <a:spcBef>
                <a:spcPts val="448"/>
              </a:spcBef>
              <a:buClr>
                <a:srgbClr val="000000"/>
              </a:buClr>
              <a:buSzPct val="100000"/>
              <a:buNone/>
            </a:pPr>
            <a:r>
              <a:rPr lang="en-US" sz="3200" b="1" dirty="0" err="1"/>
              <a:t>P</a:t>
            </a:r>
            <a:r>
              <a:rPr lang="en-US" sz="3200" b="1" dirty="0" err="1">
                <a:effectLst>
                  <a:outerShdw dist="17961" dir="2700000">
                    <a:scrgbClr r="0" g="0" b="0"/>
                  </a:outerShdw>
                </a:effectLst>
              </a:rPr>
              <a:t>ercorsi</a:t>
            </a:r>
            <a:r>
              <a:rPr lang="en-US" sz="3200" b="1" dirty="0">
                <a:effectLst>
                  <a:outerShdw dist="17961" dir="2700000">
                    <a:scrgbClr r="0" g="0" b="0"/>
                  </a:outerShdw>
                </a:effectLst>
              </a:rPr>
              <a:t> di interesse </a:t>
            </a:r>
            <a:r>
              <a:rPr lang="en-US" sz="3200" b="1" dirty="0" err="1">
                <a:effectLst>
                  <a:outerShdw dist="17961" dir="2700000">
                    <a:scrgbClr r="0" g="0" b="0"/>
                  </a:outerShdw>
                </a:effectLst>
              </a:rPr>
              <a:t>paesaggistico-ambientale</a:t>
            </a:r>
            <a:r>
              <a:rPr lang="en-US" sz="3200" dirty="0"/>
              <a:t>, </a:t>
            </a:r>
            <a:r>
              <a:rPr lang="en-US" sz="3200" dirty="0" err="1"/>
              <a:t>all'interno</a:t>
            </a:r>
            <a:r>
              <a:rPr lang="en-US" sz="3200" dirty="0"/>
              <a:t> </a:t>
            </a:r>
            <a:r>
              <a:rPr lang="en-US" sz="3200" dirty="0" err="1"/>
              <a:t>della</a:t>
            </a:r>
            <a:r>
              <a:rPr lang="en-US" sz="3200" dirty="0"/>
              <a:t> fascia </a:t>
            </a:r>
            <a:r>
              <a:rPr lang="en-US" sz="3200" dirty="0" err="1"/>
              <a:t>pedemontana</a:t>
            </a:r>
            <a:r>
              <a:rPr lang="en-US" sz="3200" dirty="0"/>
              <a:t> </a:t>
            </a:r>
            <a:r>
              <a:rPr lang="en-US" sz="3200" dirty="0" err="1"/>
              <a:t>terrazzata</a:t>
            </a:r>
            <a:r>
              <a:rPr lang="en-US" sz="3200" dirty="0"/>
              <a:t> con la </a:t>
            </a:r>
            <a:r>
              <a:rPr lang="en-US" sz="3200" dirty="0" err="1"/>
              <a:t>realizzazione</a:t>
            </a:r>
            <a:r>
              <a:rPr lang="en-US" sz="3200" dirty="0"/>
              <a:t> di un </a:t>
            </a:r>
            <a:r>
              <a:rPr lang="en-US" sz="3200" dirty="0" err="1"/>
              <a:t>sistema</a:t>
            </a:r>
            <a:r>
              <a:rPr lang="en-US" sz="3200" dirty="0"/>
              <a:t> </a:t>
            </a:r>
            <a:r>
              <a:rPr lang="en-US" sz="3200" dirty="0" err="1"/>
              <a:t>articolato</a:t>
            </a:r>
            <a:r>
              <a:rPr lang="en-US" sz="3200" dirty="0"/>
              <a:t> di </a:t>
            </a:r>
            <a:r>
              <a:rPr lang="en-US" sz="3200" dirty="0" err="1"/>
              <a:t>percorsi</a:t>
            </a:r>
            <a:r>
              <a:rPr lang="en-US" sz="3200" dirty="0"/>
              <a:t> di accesso e di </a:t>
            </a:r>
            <a:r>
              <a:rPr lang="en-US" sz="3200" dirty="0" err="1"/>
              <a:t>attraversamento</a:t>
            </a:r>
            <a:r>
              <a:rPr lang="en-US" sz="3200" dirty="0"/>
              <a:t> </a:t>
            </a:r>
            <a:r>
              <a:rPr lang="en-US" sz="3200" dirty="0" err="1"/>
              <a:t>dell’area</a:t>
            </a:r>
            <a:r>
              <a:rPr lang="en-US" sz="3200" dirty="0"/>
              <a:t>. Con una </a:t>
            </a:r>
            <a:r>
              <a:rPr lang="en-US" sz="3200" dirty="0" err="1"/>
              <a:t>indagine</a:t>
            </a:r>
            <a:r>
              <a:rPr lang="en-US" sz="3200" dirty="0"/>
              <a:t> </a:t>
            </a:r>
            <a:r>
              <a:rPr lang="en-US" sz="3200" dirty="0" err="1"/>
              <a:t>storica</a:t>
            </a:r>
            <a:r>
              <a:rPr lang="en-US" sz="3200" dirty="0"/>
              <a:t> </a:t>
            </a:r>
            <a:r>
              <a:rPr lang="en-US" sz="3200" dirty="0" err="1"/>
              <a:t>si</a:t>
            </a:r>
            <a:r>
              <a:rPr lang="en-US" sz="3200" dirty="0"/>
              <a:t> </a:t>
            </a:r>
            <a:r>
              <a:rPr lang="en-US" sz="3200" dirty="0" err="1"/>
              <a:t>sono</a:t>
            </a:r>
            <a:r>
              <a:rPr lang="en-US" sz="3200" dirty="0"/>
              <a:t> </a:t>
            </a:r>
            <a:r>
              <a:rPr lang="en-US" sz="3200" dirty="0" err="1"/>
              <a:t>ricostruiti</a:t>
            </a:r>
            <a:r>
              <a:rPr lang="en-US" sz="3200" dirty="0"/>
              <a:t> </a:t>
            </a:r>
            <a:r>
              <a:rPr lang="en-US" sz="3200" dirty="0" err="1"/>
              <a:t>gli</a:t>
            </a:r>
            <a:r>
              <a:rPr lang="en-US" sz="3200" dirty="0"/>
              <a:t> </a:t>
            </a:r>
            <a:r>
              <a:rPr lang="en-US" sz="3200" dirty="0" err="1"/>
              <a:t>itinerari</a:t>
            </a:r>
            <a:r>
              <a:rPr lang="en-US" sz="3200" dirty="0"/>
              <a:t> </a:t>
            </a:r>
            <a:r>
              <a:rPr lang="en-US" sz="3200" dirty="0" err="1"/>
              <a:t>utilizzati</a:t>
            </a:r>
            <a:r>
              <a:rPr lang="en-US" sz="3200" dirty="0"/>
              <a:t> </a:t>
            </a:r>
            <a:r>
              <a:rPr lang="en-US" sz="3200" dirty="0" err="1"/>
              <a:t>dagli</a:t>
            </a:r>
            <a:r>
              <a:rPr lang="en-US" sz="3200" dirty="0"/>
              <a:t> </a:t>
            </a:r>
            <a:r>
              <a:rPr lang="en-US" sz="3200" dirty="0" err="1"/>
              <a:t>agricoltori</a:t>
            </a:r>
            <a:r>
              <a:rPr lang="en-US" sz="3200" dirty="0"/>
              <a:t> per le </a:t>
            </a:r>
            <a:r>
              <a:rPr lang="en-US" sz="3200" dirty="0" err="1"/>
              <a:t>attività</a:t>
            </a:r>
            <a:r>
              <a:rPr lang="en-US" sz="3200" dirty="0"/>
              <a:t> legate </a:t>
            </a:r>
            <a:r>
              <a:rPr lang="en-US" sz="3200" dirty="0" err="1"/>
              <a:t>alla</a:t>
            </a:r>
            <a:r>
              <a:rPr lang="en-US" sz="3200" dirty="0"/>
              <a:t> </a:t>
            </a:r>
            <a:r>
              <a:rPr lang="en-US" sz="3200" dirty="0" err="1"/>
              <a:t>conduzione</a:t>
            </a:r>
            <a:r>
              <a:rPr lang="en-US" sz="3200" dirty="0"/>
              <a:t> </a:t>
            </a:r>
            <a:r>
              <a:rPr lang="en-US" sz="3200" dirty="0" err="1"/>
              <a:t>dei</a:t>
            </a:r>
            <a:r>
              <a:rPr lang="en-US" sz="3200" dirty="0"/>
              <a:t> </a:t>
            </a:r>
            <a:r>
              <a:rPr lang="en-US" sz="3200" dirty="0" err="1"/>
              <a:t>fondi</a:t>
            </a:r>
            <a:r>
              <a:rPr lang="en-US" sz="3200" dirty="0"/>
              <a:t>;</a:t>
            </a:r>
          </a:p>
          <a:p>
            <a:pPr marL="0" lvl="1">
              <a:spcBef>
                <a:spcPts val="448"/>
              </a:spcBef>
              <a:buClr>
                <a:srgbClr val="000000"/>
              </a:buClr>
              <a:buSzPct val="100000"/>
            </a:pPr>
            <a:endParaRPr lang="en-US" sz="3200" dirty="0"/>
          </a:p>
          <a:p>
            <a:pPr marL="0" lvl="1">
              <a:spcBef>
                <a:spcPts val="448"/>
              </a:spcBef>
              <a:buClr>
                <a:srgbClr val="000000"/>
              </a:buClr>
              <a:buSzPct val="100000"/>
            </a:pPr>
            <a:endParaRPr lang="en-US" sz="3200" dirty="0"/>
          </a:p>
          <a:p>
            <a:pPr marL="0" lvl="1">
              <a:spcBef>
                <a:spcPts val="448"/>
              </a:spcBef>
              <a:buClr>
                <a:srgbClr val="000000"/>
              </a:buClr>
              <a:buSzPct val="100000"/>
            </a:pPr>
            <a:endParaRPr lang="en-US" sz="32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48739E1-FD36-432E-9949-235745A1A3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430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2"/>
    </mc:Choice>
    <mc:Fallback>
      <p:transition spd="slow" advTm="6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A297797-5C89-4791-8204-AB071FA1FB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EF2C229-44DE-41C9-AA05-D0C6F0C75E3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82601" y="643467"/>
            <a:ext cx="3603048" cy="5571065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 algn="l" rtl="0" hangingPunct="1">
              <a:lnSpc>
                <a:spcPct val="90000"/>
              </a:lnSpc>
              <a:spcBef>
                <a:spcPct val="0"/>
              </a:spcBef>
            </a:pPr>
            <a:r>
              <a:rPr lang="en-US" sz="3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FEDENATUR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69BBA9B-8F4E-4D2B-BEFA-41A4754433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487577" y="3359"/>
            <a:ext cx="1409491" cy="1407490"/>
          </a:xfrm>
          <a:custGeom>
            <a:avLst/>
            <a:gdLst>
              <a:gd name="connsiteX0" fmla="*/ 0 w 1409491"/>
              <a:gd name="connsiteY0" fmla="*/ 643075 h 1876653"/>
              <a:gd name="connsiteX1" fmla="*/ 643075 w 1409491"/>
              <a:gd name="connsiteY1" fmla="*/ 0 h 1876653"/>
              <a:gd name="connsiteX2" fmla="*/ 1409491 w 1409491"/>
              <a:gd name="connsiteY2" fmla="*/ 0 h 1876653"/>
              <a:gd name="connsiteX3" fmla="*/ 1409491 w 1409491"/>
              <a:gd name="connsiteY3" fmla="*/ 1876653 h 1876653"/>
              <a:gd name="connsiteX4" fmla="*/ 1233578 w 1409491"/>
              <a:gd name="connsiteY4" fmla="*/ 1876653 h 1876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9491" h="1876653">
                <a:moveTo>
                  <a:pt x="0" y="643075"/>
                </a:moveTo>
                <a:lnTo>
                  <a:pt x="643075" y="0"/>
                </a:lnTo>
                <a:lnTo>
                  <a:pt x="1409491" y="0"/>
                </a:lnTo>
                <a:lnTo>
                  <a:pt x="1409491" y="1876653"/>
                </a:lnTo>
                <a:lnTo>
                  <a:pt x="1233578" y="1876653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51012D1-8033-40B1-9EC0-91390FFC7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65267" y="1343485"/>
            <a:ext cx="485578" cy="364184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248F3A2-F41C-495C-A44B-10B43FCE932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68248" y="643467"/>
            <a:ext cx="4093150" cy="5571065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pPr marL="457200" lvl="0" indent="-228600" algn="l" rtl="0" hangingPunct="1">
              <a:lnSpc>
                <a:spcPct val="90000"/>
              </a:lnSpc>
              <a:spcBef>
                <a:spcPts val="5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FEDENATUR è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l'Associazione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europea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dei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parchi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periurbani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</a:p>
          <a:p>
            <a:pPr marL="1143000" lvl="1">
              <a:spcBef>
                <a:spcPts val="598"/>
              </a:spcBef>
              <a:buClr>
                <a:srgbClr val="000000"/>
              </a:buClr>
              <a:buSzPct val="100000"/>
            </a:pPr>
            <a:r>
              <a:rPr lang="en-US" dirty="0" err="1"/>
              <a:t>parchi</a:t>
            </a:r>
            <a:r>
              <a:rPr lang="en-US" dirty="0"/>
              <a:t> </a:t>
            </a:r>
            <a:r>
              <a:rPr lang="en-US" dirty="0" err="1"/>
              <a:t>naturali</a:t>
            </a:r>
            <a:r>
              <a:rPr lang="en-US" dirty="0"/>
              <a:t> </a:t>
            </a:r>
            <a:r>
              <a:rPr lang="en-US" dirty="0" err="1"/>
              <a:t>periurbani</a:t>
            </a:r>
            <a:endParaRPr lang="en-US" dirty="0"/>
          </a:p>
          <a:p>
            <a:pPr marL="1143000" lvl="1">
              <a:spcBef>
                <a:spcPts val="598"/>
              </a:spcBef>
              <a:buClr>
                <a:srgbClr val="000000"/>
              </a:buClr>
              <a:buSzPct val="100000"/>
            </a:pPr>
            <a:r>
              <a:rPr lang="en-US" dirty="0" err="1"/>
              <a:t>parchi</a:t>
            </a:r>
            <a:r>
              <a:rPr lang="en-US" dirty="0"/>
              <a:t> </a:t>
            </a:r>
            <a:r>
              <a:rPr lang="en-US" dirty="0" err="1"/>
              <a:t>fluviali</a:t>
            </a:r>
            <a:endParaRPr lang="en-US" dirty="0"/>
          </a:p>
          <a:p>
            <a:pPr marL="1143000" lvl="1">
              <a:spcBef>
                <a:spcPts val="598"/>
              </a:spcBef>
              <a:buClr>
                <a:srgbClr val="000000"/>
              </a:buClr>
              <a:buSzPct val="100000"/>
            </a:pPr>
            <a:r>
              <a:rPr lang="en-US" dirty="0" err="1"/>
              <a:t>Parchi</a:t>
            </a:r>
            <a:r>
              <a:rPr lang="en-US" dirty="0"/>
              <a:t> </a:t>
            </a:r>
            <a:r>
              <a:rPr lang="en-US" dirty="0" err="1"/>
              <a:t>agricoli</a:t>
            </a:r>
            <a:r>
              <a:rPr lang="en-US" dirty="0"/>
              <a:t> </a:t>
            </a:r>
            <a:r>
              <a:rPr lang="en-US" dirty="0" err="1"/>
              <a:t>situati</a:t>
            </a:r>
            <a:r>
              <a:rPr lang="en-US" dirty="0"/>
              <a:t> </a:t>
            </a:r>
            <a:r>
              <a:rPr lang="en-US" dirty="0" err="1"/>
              <a:t>nelle</a:t>
            </a:r>
            <a:r>
              <a:rPr lang="en-US" dirty="0"/>
              <a:t> </a:t>
            </a:r>
            <a:r>
              <a:rPr lang="en-US" dirty="0" err="1"/>
              <a:t>aree</a:t>
            </a:r>
            <a:r>
              <a:rPr lang="en-US" dirty="0"/>
              <a:t> </a:t>
            </a:r>
            <a:r>
              <a:rPr lang="en-US" dirty="0" err="1"/>
              <a:t>metropolitane</a:t>
            </a:r>
            <a:r>
              <a:rPr lang="en-US" dirty="0"/>
              <a:t> e </a:t>
            </a:r>
            <a:r>
              <a:rPr lang="en-US" dirty="0" err="1"/>
              <a:t>periurbane</a:t>
            </a:r>
            <a:r>
              <a:rPr lang="en-US" dirty="0"/>
              <a:t>.</a:t>
            </a:r>
          </a:p>
          <a:p>
            <a:pPr marL="457200" indent="-228600" algn="l" rtl="0" hangingPunct="1">
              <a:lnSpc>
                <a:spcPct val="90000"/>
              </a:lnSpc>
              <a:spcBef>
                <a:spcPts val="598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526406" y="6114337"/>
            <a:ext cx="645368" cy="484026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D291F021-C45C-4D44-A2B8-A789E386C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2583" y="5721108"/>
            <a:ext cx="1696473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46527BB-74A5-40BB-9C88-0EEF3E1970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087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774"/>
    </mc:Choice>
    <mc:Fallback>
      <p:transition spd="slow" advTm="357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029D5AD-8348-4446-B191-6A9B6FE03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A3F395A2-2B64-4749-BD93-2F159C7E1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1899601"/>
          </a:xfrm>
          <a:custGeom>
            <a:avLst/>
            <a:gdLst>
              <a:gd name="connsiteX0" fmla="*/ 0 w 12188952"/>
              <a:gd name="connsiteY0" fmla="*/ 0 h 1899601"/>
              <a:gd name="connsiteX1" fmla="*/ 12188952 w 12188952"/>
              <a:gd name="connsiteY1" fmla="*/ 0 h 1899601"/>
              <a:gd name="connsiteX2" fmla="*/ 12188952 w 12188952"/>
              <a:gd name="connsiteY2" fmla="*/ 1635106 h 1899601"/>
              <a:gd name="connsiteX3" fmla="*/ 11356325 w 12188952"/>
              <a:gd name="connsiteY3" fmla="*/ 1707615 h 1899601"/>
              <a:gd name="connsiteX4" fmla="*/ 6096001 w 12188952"/>
              <a:gd name="connsiteY4" fmla="*/ 1899601 h 1899601"/>
              <a:gd name="connsiteX5" fmla="*/ 835678 w 12188952"/>
              <a:gd name="connsiteY5" fmla="*/ 1707615 h 1899601"/>
              <a:gd name="connsiteX6" fmla="*/ 0 w 12188952"/>
              <a:gd name="connsiteY6" fmla="*/ 1634841 h 189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1899601">
                <a:moveTo>
                  <a:pt x="0" y="0"/>
                </a:moveTo>
                <a:lnTo>
                  <a:pt x="12188952" y="0"/>
                </a:lnTo>
                <a:lnTo>
                  <a:pt x="12188952" y="1635106"/>
                </a:lnTo>
                <a:lnTo>
                  <a:pt x="11356325" y="1707615"/>
                </a:lnTo>
                <a:cubicBezTo>
                  <a:pt x="9739512" y="1831240"/>
                  <a:pt x="7961919" y="1899601"/>
                  <a:pt x="6096001" y="1899601"/>
                </a:cubicBezTo>
                <a:cubicBezTo>
                  <a:pt x="4230084" y="1899601"/>
                  <a:pt x="2452490" y="1831240"/>
                  <a:pt x="835678" y="1707615"/>
                </a:cubicBezTo>
                <a:lnTo>
                  <a:pt x="0" y="1634841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5CF0135B-EAB8-4CA0-896C-2D897ECD2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890722"/>
          </a:xfrm>
          <a:custGeom>
            <a:avLst/>
            <a:gdLst>
              <a:gd name="connsiteX0" fmla="*/ 0 w 12192000"/>
              <a:gd name="connsiteY0" fmla="*/ 0 h 1890722"/>
              <a:gd name="connsiteX1" fmla="*/ 12192000 w 12192000"/>
              <a:gd name="connsiteY1" fmla="*/ 0 h 1890722"/>
              <a:gd name="connsiteX2" fmla="*/ 12192000 w 12192000"/>
              <a:gd name="connsiteY2" fmla="*/ 1626227 h 1890722"/>
              <a:gd name="connsiteX3" fmla="*/ 11359165 w 12192000"/>
              <a:gd name="connsiteY3" fmla="*/ 1698736 h 1890722"/>
              <a:gd name="connsiteX4" fmla="*/ 6097526 w 12192000"/>
              <a:gd name="connsiteY4" fmla="*/ 1890722 h 1890722"/>
              <a:gd name="connsiteX5" fmla="*/ 835887 w 12192000"/>
              <a:gd name="connsiteY5" fmla="*/ 1698736 h 1890722"/>
              <a:gd name="connsiteX6" fmla="*/ 0 w 12192000"/>
              <a:gd name="connsiteY6" fmla="*/ 1625962 h 1890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890722">
                <a:moveTo>
                  <a:pt x="0" y="0"/>
                </a:moveTo>
                <a:lnTo>
                  <a:pt x="12192000" y="0"/>
                </a:lnTo>
                <a:lnTo>
                  <a:pt x="12192000" y="1626227"/>
                </a:lnTo>
                <a:lnTo>
                  <a:pt x="11359165" y="1698736"/>
                </a:lnTo>
                <a:cubicBezTo>
                  <a:pt x="9741947" y="1822361"/>
                  <a:pt x="7963910" y="1890722"/>
                  <a:pt x="6097526" y="1890722"/>
                </a:cubicBezTo>
                <a:cubicBezTo>
                  <a:pt x="4231142" y="1890722"/>
                  <a:pt x="2453104" y="1822361"/>
                  <a:pt x="835887" y="1698736"/>
                </a:cubicBezTo>
                <a:lnTo>
                  <a:pt x="0" y="1625962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9DAF359-90E4-420C-A4BA-E3D03D02230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28650" y="253397"/>
            <a:ext cx="7886700" cy="1273233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 algn="l" rtl="0" hangingPunct="1">
              <a:lnSpc>
                <a:spcPct val="90000"/>
              </a:lnSpc>
              <a:spcBef>
                <a:spcPct val="0"/>
              </a:spcBef>
            </a:pPr>
            <a:r>
              <a:rPr lang="en-US" sz="35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Sistema Percorsi 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2C3387C-D24F-4737-8A37-1DC5CFF09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24522"/>
            <a:ext cx="96012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90E4432-5E9B-40C9-8A52-353A94E4339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8650" y="2235200"/>
            <a:ext cx="7886700" cy="4277360"/>
          </a:xfrm>
        </p:spPr>
        <p:txBody>
          <a:bodyPr vert="horz" lIns="91440" tIns="45720" rIns="91440" bIns="45720" rtlCol="0" anchorCtr="0">
            <a:normAutofit lnSpcReduction="10000"/>
          </a:bodyPr>
          <a:lstStyle/>
          <a:p>
            <a:pPr algn="l" rtl="0" hangingPunct="1">
              <a:lnSpc>
                <a:spcPct val="90000"/>
              </a:lnSpc>
            </a:pPr>
            <a:r>
              <a:rPr lang="en-US" sz="2400" b="1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 </a:t>
            </a:r>
            <a:r>
              <a:rPr lang="en-US" sz="2400" b="1" i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esempio</a:t>
            </a:r>
            <a:r>
              <a:rPr lang="en-US" sz="2400" b="1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 </a:t>
            </a:r>
            <a:r>
              <a:rPr lang="en-US" sz="2400" b="1" i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progettazione</a:t>
            </a:r>
            <a:r>
              <a:rPr lang="en-US" sz="2400" b="1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Il </a:t>
            </a:r>
            <a:r>
              <a:rPr lang="en-US" sz="2400" b="1" i="1" u="sng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percorso</a:t>
            </a:r>
            <a:r>
              <a:rPr lang="en-US" sz="2400" b="1" i="1" u="sng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b="1" i="1" u="sng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paesaggistico</a:t>
            </a:r>
            <a:r>
              <a:rPr lang="en-US" sz="2400" b="1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 la </a:t>
            </a:r>
            <a:r>
              <a:rPr lang="en-US" sz="2400" b="1" i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riqualificazione</a:t>
            </a:r>
            <a:r>
              <a:rPr lang="en-US" sz="2400" b="1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delle</a:t>
            </a:r>
            <a:r>
              <a:rPr lang="en-US" sz="2400" b="1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pendici</a:t>
            </a:r>
            <a:r>
              <a:rPr lang="en-US" sz="2400" b="1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 M. </a:t>
            </a:r>
            <a:r>
              <a:rPr lang="en-US" sz="2400" b="1" i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Grifone</a:t>
            </a:r>
            <a:r>
              <a:rPr lang="en-US" sz="2400" b="1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2400" b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l" rtl="0" hangingPunct="1">
              <a:lnSpc>
                <a:spcPct val="90000"/>
              </a:lnSpc>
            </a:pP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1) Si è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proceduto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primo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luogo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alla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scelta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 un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tracciato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preferenziale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del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percorso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 interesse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paesaggistico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ed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ambientale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utilizzando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tracciati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interpoderali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già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esistenti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utilizzati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in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parte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ancora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oggi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dagli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agricoltori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del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luogo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algn="l" rtl="0" hangingPunct="1">
              <a:lnSpc>
                <a:spcPct val="90000"/>
              </a:lnSpc>
            </a:pP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2) Si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sono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realizzati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una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serie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interventi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manutenzione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di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ripristino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 di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ricostruzione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parziale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dei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muretti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muratura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secco, secondo le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tecniche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tradizionali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ed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interventi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mirati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alla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sistemazione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delle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scarpate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la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piantumazione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essenze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arboree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ed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arbustive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tipiche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del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bosco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della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macchia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mediterranea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0" lvl="2">
              <a:spcBef>
                <a:spcPts val="448"/>
              </a:spcBef>
              <a:buClr>
                <a:srgbClr val="000000"/>
              </a:buClr>
              <a:buSzPct val="100000"/>
            </a:pPr>
            <a:endParaRPr lang="en-US" sz="2400" dirty="0"/>
          </a:p>
          <a:p>
            <a:pPr lvl="0" indent="-228600" algn="l" rtl="0" hangingPunct="1">
              <a:lnSpc>
                <a:spcPct val="90000"/>
              </a:lnSpc>
              <a:spcBef>
                <a:spcPts val="598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 indent="-228600" algn="l" rtl="0" hangingPunct="1">
              <a:lnSpc>
                <a:spcPct val="90000"/>
              </a:lnSpc>
              <a:spcBef>
                <a:spcPts val="598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6448C8C-361B-4868-B89B-621FBE9FFC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296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119"/>
    </mc:Choice>
    <mc:Fallback>
      <p:transition spd="slow" advTm="26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5818" y="0"/>
            <a:ext cx="7472363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0"/>
            <a:ext cx="7461504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C672113E-9DA4-4D9F-B8EA-4DEBF4BAEA57}"/>
              </a:ext>
            </a:extLst>
          </p:cNvPr>
          <p:cNvSpPr txBox="1">
            <a:spLocks/>
          </p:cNvSpPr>
          <p:nvPr/>
        </p:nvSpPr>
        <p:spPr>
          <a:xfrm>
            <a:off x="1143002" y="1999615"/>
            <a:ext cx="6858000" cy="276402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hangingPunct="0">
              <a:tabLst/>
              <a:defRPr lang="en-US" sz="3910" b="0" i="0" u="none" strike="noStrike" kern="1200">
                <a:ln>
                  <a:noFill/>
                </a:ln>
                <a:latin typeface="Arial" pitchFamily="18"/>
              </a:defRPr>
            </a:lvl1pPr>
          </a:lstStyle>
          <a:p>
            <a:pPr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Il </a:t>
            </a:r>
            <a:r>
              <a:rPr lang="en-US" sz="63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progetto</a:t>
            </a:r>
            <a:r>
              <a:rPr lang="en-US" sz="6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del Parco </a:t>
            </a:r>
            <a:r>
              <a:rPr lang="en-US" sz="63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Agricolo</a:t>
            </a:r>
            <a:r>
              <a:rPr lang="en-US" sz="6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di Prato</a:t>
            </a:r>
          </a:p>
        </p:txBody>
      </p:sp>
      <p:sp>
        <p:nvSpPr>
          <p:cNvPr id="2" name="Sottotitolo 1">
            <a:extLst>
              <a:ext uri="{FF2B5EF4-FFF2-40B4-BE49-F238E27FC236}">
                <a16:creationId xmlns:a16="http://schemas.microsoft.com/office/drawing/2014/main" id="{BF276355-555E-4C54-8760-FB21C46AE145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1475184" y="5645150"/>
            <a:ext cx="6193632" cy="6318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 algn="ctr" rtl="0" hangingPunct="1">
              <a:lnSpc>
                <a:spcPct val="90000"/>
              </a:lnSpc>
              <a:spcBef>
                <a:spcPts val="1000"/>
              </a:spcBef>
            </a:pP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Esperienze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nazionali</a:t>
            </a:r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88920" y="5524786"/>
            <a:ext cx="356616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14E5C00-DEE8-48DB-AF7B-CD60423CD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830"/>
    </mc:Choice>
    <mc:Fallback>
      <p:transition spd="slow" advTm="37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33FE54A-A994-42FB-94E0-168474F6B9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FD7B477-8513-4219-81DB-3A481B53E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079" y="0"/>
            <a:ext cx="7879842" cy="1365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92FBFA8-15C4-4B38-B915-5334662A44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614" r="2" b="2"/>
          <a:stretch/>
        </p:blipFill>
        <p:spPr>
          <a:xfrm>
            <a:off x="628650" y="618387"/>
            <a:ext cx="7879842" cy="530607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16BB282-D67A-4262-B395-9B9E59382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6338062"/>
            <a:ext cx="787984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8970BD0-D9D0-4759-A28F-7A1181FBDB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76"/>
    </mc:Choice>
    <mc:Fallback>
      <p:transition spd="slow" advTm="13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7">
            <a:extLst>
              <a:ext uri="{FF2B5EF4-FFF2-40B4-BE49-F238E27FC236}">
                <a16:creationId xmlns:a16="http://schemas.microsoft.com/office/drawing/2014/main" id="{433FE54A-A994-42FB-94E0-168474F6B9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FFD7B477-8513-4219-81DB-3A481B53E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079" y="0"/>
            <a:ext cx="7879842" cy="1365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01345DB-2AE8-4475-9A54-984D418F0A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" b="10517"/>
          <a:stretch/>
        </p:blipFill>
        <p:spPr>
          <a:xfrm>
            <a:off x="628650" y="618387"/>
            <a:ext cx="7879842" cy="5306075"/>
          </a:xfrm>
          <a:prstGeom prst="rect">
            <a:avLst/>
          </a:prstGeom>
        </p:spPr>
      </p:pic>
      <p:sp>
        <p:nvSpPr>
          <p:cNvPr id="16" name="Rectangle 11">
            <a:extLst>
              <a:ext uri="{FF2B5EF4-FFF2-40B4-BE49-F238E27FC236}">
                <a16:creationId xmlns:a16="http://schemas.microsoft.com/office/drawing/2014/main" id="{F16BB282-D67A-4262-B395-9B9E59382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6338062"/>
            <a:ext cx="787984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2CED942-AB51-4C26-B0A3-6510058030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20"/>
    </mc:Choice>
    <mc:Fallback>
      <p:transition spd="slow" advTm="7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33FE54A-A994-42FB-94E0-168474F6B9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FD7B477-8513-4219-81DB-3A481B53E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079" y="0"/>
            <a:ext cx="7879842" cy="1365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00AFD11-2E4F-48E8-9A5B-5444D178688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933" r="2" b="5986"/>
          <a:stretch/>
        </p:blipFill>
        <p:spPr>
          <a:xfrm>
            <a:off x="628650" y="618387"/>
            <a:ext cx="7879842" cy="530607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16BB282-D67A-4262-B395-9B9E59382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6338062"/>
            <a:ext cx="787984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DFDD681-E427-471F-A1E6-3FAC518361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12"/>
    </mc:Choice>
    <mc:Fallback>
      <p:transition spd="slow" advTm="135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33FE54A-A994-42FB-94E0-168474F6B9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FD7B477-8513-4219-81DB-3A481B53E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079" y="0"/>
            <a:ext cx="7879842" cy="1365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9BC7FBF-83F4-4237-ADD0-0B61BE03D7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977" r="2" b="2"/>
          <a:stretch/>
        </p:blipFill>
        <p:spPr>
          <a:xfrm>
            <a:off x="628650" y="618387"/>
            <a:ext cx="7879842" cy="530607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16BB282-D67A-4262-B395-9B9E59382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6338062"/>
            <a:ext cx="787984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B572176-C89E-4B73-9648-8E8A6F5895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980"/>
    </mc:Choice>
    <mc:Fallback>
      <p:transition spd="slow" advTm="26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33FE54A-A994-42FB-94E0-168474F6B9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FD7B477-8513-4219-81DB-3A481B53E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079" y="0"/>
            <a:ext cx="7879842" cy="1365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823589E-24CC-43FF-A2A3-FD50B614E0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62" r="2" b="11289"/>
          <a:stretch/>
        </p:blipFill>
        <p:spPr>
          <a:xfrm>
            <a:off x="628650" y="618387"/>
            <a:ext cx="7879842" cy="530607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16BB282-D67A-4262-B395-9B9E59382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6338062"/>
            <a:ext cx="787984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227C331-732F-47B8-9CFA-B729BB23E8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53"/>
    </mc:Choice>
    <mc:Fallback>
      <p:transition spd="slow" advTm="3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33FE54A-A994-42FB-94E0-168474F6B9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FD7B477-8513-4219-81DB-3A481B53E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079" y="0"/>
            <a:ext cx="7879842" cy="1365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7D3457C-E433-43E6-AA7B-07B207BD7E9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150" r="2" b="2"/>
          <a:stretch/>
        </p:blipFill>
        <p:spPr>
          <a:xfrm>
            <a:off x="628650" y="618387"/>
            <a:ext cx="7879842" cy="530607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16BB282-D67A-4262-B395-9B9E59382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6338062"/>
            <a:ext cx="787984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676549E-D925-4CBB-A470-ACCE681130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947"/>
    </mc:Choice>
    <mc:Fallback>
      <p:transition spd="slow" advTm="18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AF591A8-4582-43EF-80A0-2625804F04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6289"/>
            <a:ext cx="9144000" cy="658542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C5C4529-A8A7-44A8-A802-7B167D5FE9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945"/>
    </mc:Choice>
    <mc:Fallback>
      <p:transition spd="slow" advTm="359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40283AB-62BD-4DC1-ACAB-5F9BC68491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2470"/>
            <a:ext cx="9144000" cy="625305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DB1030E-C05E-4972-9A35-16286F2155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840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313"/>
    </mc:Choice>
    <mc:Fallback>
      <p:transition spd="slow" advTm="233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F2C229-44DE-41C9-AA05-D0C6F0C75E3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990200" y="1396289"/>
            <a:ext cx="3754752" cy="1325563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 algn="l" rtl="0" hangingPunct="1">
              <a:lnSpc>
                <a:spcPct val="90000"/>
              </a:lnSpc>
              <a:spcBef>
                <a:spcPct val="0"/>
              </a:spcBef>
            </a:pPr>
            <a:r>
              <a:rPr lang="en-US" sz="4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SAGE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629586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8D44E42-C462-4105-BC86-FE75B4E3C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518115" cy="685800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Elemento grafico 4">
            <a:extLst>
              <a:ext uri="{FF2B5EF4-FFF2-40B4-BE49-F238E27FC236}">
                <a16:creationId xmlns:a16="http://schemas.microsoft.com/office/drawing/2014/main" id="{D9E0426B-2DC2-417A-909A-5EAC8EDA14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3518" y="2479040"/>
            <a:ext cx="4062596" cy="528319"/>
          </a:xfrm>
          <a:prstGeom prst="rect">
            <a:avLst/>
          </a:prstGeom>
        </p:spPr>
      </p:pic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248F3A2-F41C-495C-A44B-10B43FCE932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993533" y="2871982"/>
            <a:ext cx="3754752" cy="3701538"/>
          </a:xfrm>
        </p:spPr>
        <p:txBody>
          <a:bodyPr vert="horz" lIns="91440" tIns="45720" rIns="91440" bIns="45720" rtlCol="0" anchor="t" anchorCtr="0">
            <a:normAutofit lnSpcReduction="10000"/>
          </a:bodyPr>
          <a:lstStyle/>
          <a:p>
            <a:pPr lvl="0" algn="l" rtl="0" hangingPunct="1">
              <a:lnSpc>
                <a:spcPct val="90000"/>
              </a:lnSpc>
              <a:spcBef>
                <a:spcPts val="598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r>
              <a:rPr lang="en-US" sz="2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Organizzazione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no profit, SAGE (Sustainable Agriculture Education)  è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stata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fondata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nel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2001 per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proteggere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rivitalizzare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l'agricoltura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urbana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sostenere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diversificare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la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popolazione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agricola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sostenibile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collegare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diverse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comunità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urbane con le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persone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luoghi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che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coltivano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il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loro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cibo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lvl="0" indent="-228600" algn="l" rtl="0" hangingPunct="1">
              <a:lnSpc>
                <a:spcPct val="90000"/>
              </a:lnSpc>
              <a:spcBef>
                <a:spcPts val="5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457200" indent="-228600" algn="l" rtl="0" hangingPunct="1">
              <a:lnSpc>
                <a:spcPct val="90000"/>
              </a:lnSpc>
              <a:spcBef>
                <a:spcPts val="598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83EAAEF-8961-4104-88F9-EE6870F908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8478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40455"/>
    </mc:Choice>
    <mc:Fallback>
      <p:transition spd="slow" advTm="40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677DB96-A9C3-4A52-8D5B-179EBEC325CC}"/>
              </a:ext>
            </a:extLst>
          </p:cNvPr>
          <p:cNvSpPr txBox="1">
            <a:spLocks/>
          </p:cNvSpPr>
          <p:nvPr/>
        </p:nvSpPr>
        <p:spPr>
          <a:xfrm>
            <a:off x="5598460" y="1783959"/>
            <a:ext cx="3065480" cy="288911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77500" lnSpcReduction="20000"/>
          </a:bodyPr>
          <a:lstStyle>
            <a:lvl1pPr algn="ctr" hangingPunct="0">
              <a:tabLst/>
              <a:defRPr lang="en-US" sz="3910" b="0" i="0" u="none" strike="noStrike" kern="1200">
                <a:ln>
                  <a:noFill/>
                </a:ln>
                <a:latin typeface="Arial" pitchFamily="18"/>
              </a:defRPr>
            </a:lvl1pPr>
          </a:lstStyle>
          <a:p>
            <a:pPr algn="l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700" b="1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SAGE ha </a:t>
            </a:r>
            <a:r>
              <a:rPr lang="en-US" sz="4700" b="1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realizzato</a:t>
            </a:r>
            <a:r>
              <a:rPr lang="en-US" sz="4700" b="1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un </a:t>
            </a:r>
            <a:r>
              <a:rPr lang="en-US" sz="4700" b="1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manuale</a:t>
            </a:r>
            <a:r>
              <a:rPr lang="en-US" sz="4700" b="1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per la </a:t>
            </a:r>
            <a:r>
              <a:rPr lang="en-US" sz="4700" b="1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progettazione</a:t>
            </a:r>
            <a:r>
              <a:rPr lang="en-US" sz="4700" b="1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700" b="1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dei</a:t>
            </a:r>
            <a:r>
              <a:rPr lang="en-US" sz="4700" b="1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700" b="1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Parchi</a:t>
            </a:r>
            <a:r>
              <a:rPr lang="en-US" sz="4700" b="1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700" b="1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Agricoli</a:t>
            </a:r>
            <a:endParaRPr lang="en-US" sz="4700" b="1" dirty="0">
              <a:solidFill>
                <a:srgbClr val="FFFF00"/>
              </a:solidFill>
              <a:latin typeface="+mj-lt"/>
              <a:ea typeface="+mj-ea"/>
              <a:cs typeface="+mj-cs"/>
            </a:endParaRPr>
          </a:p>
          <a:p>
            <a:pPr algn="l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700" b="1" dirty="0">
              <a:solidFill>
                <a:srgbClr val="FFFF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5391039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AFE4189-5D4F-47D4-8073-C2384F37CF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070" r="4463"/>
          <a:stretch/>
        </p:blipFill>
        <p:spPr>
          <a:xfrm>
            <a:off x="20" y="10"/>
            <a:ext cx="5271352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0BFEC94-02A1-4C14-B8D3-054DDE7EC3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876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50651"/>
    </mc:Choice>
    <mc:Fallback>
      <p:transition spd="slow" advTm="50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0F6B3B0-3750-4DB7-A625-8E660B18A3E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9144000" cy="696217"/>
          </a:xfrm>
          <a:solidFill>
            <a:srgbClr val="006600"/>
          </a:solidFill>
        </p:spPr>
        <p:txBody>
          <a:bodyPr wrap="square" lIns="90000" tIns="46800" rIns="90000" bIns="46800" anchorCtr="0">
            <a:spAutoFit/>
          </a:bodyPr>
          <a:lstStyle/>
          <a:p>
            <a:pPr lvl="0" hangingPunct="1"/>
            <a:r>
              <a:rPr lang="it-IT">
                <a:solidFill>
                  <a:srgbClr val="FFFF00"/>
                </a:solidFill>
              </a:rPr>
              <a:t>SAGE: </a:t>
            </a:r>
            <a:r>
              <a:rPr lang="it-IT" i="1">
                <a:solidFill>
                  <a:srgbClr val="FFFF00"/>
                </a:solidFill>
              </a:rPr>
              <a:t>Urban Edge Agricultural Parks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8D4BD7D-A9B6-48F7-AAA5-8B9C5B559A4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28600" y="924560"/>
            <a:ext cx="8686800" cy="5528799"/>
          </a:xfrm>
        </p:spPr>
        <p:txBody>
          <a:bodyPr wrap="square" lIns="90000" tIns="46800" rIns="90000" bIns="46800" anchor="t" anchorCtr="0">
            <a:normAutofit/>
          </a:bodyPr>
          <a:lstStyle/>
          <a:p>
            <a:pPr marL="800099" lvl="0" indent="-342900" hangingPunct="1">
              <a:lnSpc>
                <a:spcPct val="80000"/>
              </a:lnSpc>
              <a:spcBef>
                <a:spcPts val="448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400" dirty="0"/>
              <a:t>L’esperienza del gruppo SAGE si svolge in ambito Nord Americano ed internazionale (soprattutto sud-</a:t>
            </a:r>
            <a:r>
              <a:rPr lang="it-IT" sz="2400" dirty="0" err="1"/>
              <a:t>america</a:t>
            </a:r>
            <a:r>
              <a:rPr lang="it-IT" sz="2400" dirty="0"/>
              <a:t> e PMS)</a:t>
            </a:r>
          </a:p>
          <a:p>
            <a:pPr marL="800099" lvl="0" indent="-342900" hangingPunct="1">
              <a:lnSpc>
                <a:spcPct val="80000"/>
              </a:lnSpc>
              <a:spcBef>
                <a:spcPts val="448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400" dirty="0"/>
              <a:t>Il parco agricolo è inteso come associazione volontaria fra: </a:t>
            </a:r>
          </a:p>
          <a:p>
            <a:pPr marL="1485899" lvl="1" indent="-342900">
              <a:lnSpc>
                <a:spcPct val="80000"/>
              </a:lnSpc>
              <a:spcBef>
                <a:spcPts val="448"/>
              </a:spcBef>
            </a:pPr>
            <a:r>
              <a:rPr lang="it-IT" sz="1900" dirty="0"/>
              <a:t>Agricoltori, dai professionisti agli hobbisti, ma con una particolare attenzione alla piccola scala</a:t>
            </a:r>
          </a:p>
          <a:p>
            <a:pPr marL="1485899" lvl="1" indent="-342900">
              <a:lnSpc>
                <a:spcPct val="80000"/>
              </a:lnSpc>
              <a:spcBef>
                <a:spcPts val="448"/>
              </a:spcBef>
            </a:pPr>
            <a:r>
              <a:rPr lang="it-IT" sz="1900" dirty="0"/>
              <a:t>Attori locali</a:t>
            </a:r>
          </a:p>
          <a:p>
            <a:pPr marL="800099" lvl="0" indent="-342900" hangingPunct="1">
              <a:lnSpc>
                <a:spcPct val="80000"/>
              </a:lnSpc>
              <a:spcBef>
                <a:spcPts val="448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400" dirty="0"/>
              <a:t>Componenti territoriali del parco sono anche in questo caso:</a:t>
            </a:r>
          </a:p>
          <a:p>
            <a:pPr marL="1485899" lvl="1" indent="-342900">
              <a:lnSpc>
                <a:spcPct val="80000"/>
              </a:lnSpc>
              <a:spcBef>
                <a:spcPts val="448"/>
              </a:spcBef>
            </a:pPr>
            <a:r>
              <a:rPr lang="it-IT" sz="1900" dirty="0"/>
              <a:t>Aree urbane</a:t>
            </a:r>
          </a:p>
          <a:p>
            <a:pPr marL="1485899" lvl="1" indent="-342900">
              <a:lnSpc>
                <a:spcPct val="80000"/>
              </a:lnSpc>
              <a:spcBef>
                <a:spcPts val="448"/>
              </a:spcBef>
            </a:pPr>
            <a:r>
              <a:rPr lang="it-IT" sz="1900" dirty="0"/>
              <a:t>Aree agricole</a:t>
            </a:r>
          </a:p>
          <a:p>
            <a:pPr marL="1485899" lvl="1" indent="-342900">
              <a:lnSpc>
                <a:spcPct val="80000"/>
              </a:lnSpc>
              <a:spcBef>
                <a:spcPts val="448"/>
              </a:spcBef>
            </a:pPr>
            <a:r>
              <a:rPr lang="it-IT" sz="1900" dirty="0"/>
              <a:t>Aree naturali</a:t>
            </a:r>
          </a:p>
          <a:p>
            <a:pPr marL="800099" lvl="0" indent="-342900" hangingPunct="1">
              <a:lnSpc>
                <a:spcPct val="80000"/>
              </a:lnSpc>
              <a:spcBef>
                <a:spcPts val="448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400" dirty="0"/>
              <a:t>Enfasi sul ruolo attivo degli agricoltori. Temi affrontati</a:t>
            </a:r>
          </a:p>
          <a:p>
            <a:pPr marL="1485899" lvl="1" indent="-342900">
              <a:lnSpc>
                <a:spcPct val="80000"/>
              </a:lnSpc>
              <a:spcBef>
                <a:spcPts val="448"/>
              </a:spcBef>
            </a:pPr>
            <a:r>
              <a:rPr lang="it-IT" sz="1900" dirty="0"/>
              <a:t>Filiere agroalimentari, mercati diretti e mercati locali</a:t>
            </a:r>
          </a:p>
          <a:p>
            <a:pPr marL="1485899" lvl="1" indent="-342900">
              <a:lnSpc>
                <a:spcPct val="80000"/>
              </a:lnSpc>
              <a:spcBef>
                <a:spcPts val="448"/>
              </a:spcBef>
            </a:pPr>
            <a:r>
              <a:rPr lang="it-IT" sz="1900" dirty="0"/>
              <a:t>Sostenibilità e agricoltura biologica</a:t>
            </a:r>
          </a:p>
          <a:p>
            <a:pPr marL="1485899" lvl="1" indent="-342900">
              <a:lnSpc>
                <a:spcPct val="80000"/>
              </a:lnSpc>
              <a:spcBef>
                <a:spcPts val="448"/>
              </a:spcBef>
            </a:pPr>
            <a:r>
              <a:rPr lang="it-IT" sz="1900" dirty="0"/>
              <a:t>Ruolo educativo e sperimentale della agricoltura su piccola scala</a:t>
            </a:r>
          </a:p>
          <a:p>
            <a:pPr marL="741239" lvl="0" indent="-284040" hangingPunct="1">
              <a:lnSpc>
                <a:spcPct val="80000"/>
              </a:lnSpc>
              <a:spcBef>
                <a:spcPts val="448"/>
              </a:spcBef>
              <a:spcAft>
                <a:spcPts val="0"/>
              </a:spcAft>
            </a:pPr>
            <a:endParaRPr lang="it-IT" sz="24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8C44802-8D39-4BCA-B8D9-B34BDDA345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282"/>
    </mc:Choice>
    <mc:Fallback>
      <p:transition spd="slow" advTm="1342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DA4F535-DBD5-4714-8065-D7B67FDB53A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28650" y="345810"/>
            <a:ext cx="3840421" cy="1325563"/>
          </a:xfrm>
        </p:spPr>
        <p:txBody>
          <a:bodyPr vert="horz" lIns="91440" tIns="45720" rIns="91440" bIns="45720" rtlCol="0" anchor="ctr" anchorCtr="0">
            <a:normAutofit fontScale="90000"/>
          </a:bodyPr>
          <a:lstStyle/>
          <a:p>
            <a:pPr lvl="0" algn="l" rtl="0" hangingPunct="1">
              <a:lnSpc>
                <a:spcPct val="90000"/>
              </a:lnSpc>
              <a:spcBef>
                <a:spcPct val="0"/>
              </a:spcBef>
            </a:pP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Scenario </a:t>
            </a:r>
            <a:r>
              <a:rPr lang="en-US" sz="3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progettuale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del Urban Edge Agricultural park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E0A39DF-5183-4BA2-8E64-8776CBD78EF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8650" y="1825625"/>
            <a:ext cx="3819146" cy="4351338"/>
          </a:xfrm>
        </p:spPr>
        <p:txBody>
          <a:bodyPr vert="horz" lIns="91440" tIns="45720" rIns="91440" bIns="45720" rtlCol="0" anchorCtr="0">
            <a:normAutofit/>
          </a:bodyPr>
          <a:lstStyle/>
          <a:p>
            <a:pPr lvl="0" indent="-228600" algn="l" rtl="0" hangingPunct="1">
              <a:lnSpc>
                <a:spcPct val="90000"/>
              </a:lnSpc>
              <a:spcBef>
                <a:spcPts val="5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Piano agricolo (</a:t>
            </a:r>
            <a:r>
              <a:rPr lang="en-US" b="1">
                <a:solidFill>
                  <a:schemeClr val="tx1"/>
                </a:solidFill>
                <a:effectLst>
                  <a:outerShdw dist="17961" dir="2700000">
                    <a:scrgbClr r="0" g="0" b="0"/>
                  </a:outerShdw>
                </a:effectLst>
                <a:latin typeface="+mn-lt"/>
                <a:ea typeface="+mn-ea"/>
                <a:cs typeface="+mn-cs"/>
              </a:rPr>
              <a:t>agricultural program</a:t>
            </a:r>
            <a:r>
              <a:rPr lang="en-US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pPr marL="0" lvl="1">
              <a:spcBef>
                <a:spcPts val="499"/>
              </a:spcBef>
            </a:pPr>
            <a:endParaRPr lang="en-US"/>
          </a:p>
          <a:p>
            <a:pPr lvl="0" indent="-228600" algn="l" rtl="0" hangingPunct="1">
              <a:lnSpc>
                <a:spcPct val="90000"/>
              </a:lnSpc>
              <a:spcBef>
                <a:spcPts val="5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Piano infrastrutture (</a:t>
            </a:r>
            <a:r>
              <a:rPr lang="en-US" b="1">
                <a:solidFill>
                  <a:schemeClr val="tx1"/>
                </a:solidFill>
                <a:effectLst>
                  <a:outerShdw dist="17961" dir="2700000">
                    <a:scrgbClr r="0" g="0" b="0"/>
                  </a:outerShdw>
                </a:effectLst>
                <a:latin typeface="+mn-lt"/>
                <a:ea typeface="+mn-ea"/>
                <a:cs typeface="+mn-cs"/>
              </a:rPr>
              <a:t>park program</a:t>
            </a:r>
            <a:r>
              <a:rPr lang="en-US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pPr marL="1141200" lvl="0" indent="-228600" algn="l" rtl="0" hangingPunct="1">
              <a:lnSpc>
                <a:spcPct val="90000"/>
              </a:lnSpc>
              <a:spcBef>
                <a:spcPts val="448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15426" y="1364732"/>
            <a:ext cx="710616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magine 6" descr="Immagine che contiene cibo, interni, persona, tavolo&#10;&#10;Descrizione generata automaticamente">
            <a:extLst>
              <a:ext uri="{FF2B5EF4-FFF2-40B4-BE49-F238E27FC236}">
                <a16:creationId xmlns:a16="http://schemas.microsoft.com/office/drawing/2014/main" id="{B0C2E5AC-D4EA-40D1-A183-FA0754BD88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1" r="5587" b="-1"/>
          <a:stretch/>
        </p:blipFill>
        <p:spPr>
          <a:xfrm>
            <a:off x="5925944" y="2727729"/>
            <a:ext cx="3218056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18" name="Arc 17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4022954" y="-170491"/>
            <a:ext cx="4021193" cy="3015895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Immagine 8" descr="Immagine che contiene esterni, erba, edificio, coperto&#10;&#10;Descrizione generata automaticamente">
            <a:extLst>
              <a:ext uri="{FF2B5EF4-FFF2-40B4-BE49-F238E27FC236}">
                <a16:creationId xmlns:a16="http://schemas.microsoft.com/office/drawing/2014/main" id="{C57AEDF1-5CB2-4222-874C-9DCB92D86D7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2" r="17833" b="-4"/>
          <a:stretch/>
        </p:blipFill>
        <p:spPr>
          <a:xfrm>
            <a:off x="4696205" y="1"/>
            <a:ext cx="2639484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A7865C1-4A78-49D6-9932-FF04697739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556"/>
    </mc:Choice>
    <mc:Fallback>
      <p:transition spd="slow" advTm="335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60B9A6-6803-4FE2-8917-E9A0963F2C9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9144000" cy="696217"/>
          </a:xfrm>
          <a:solidFill>
            <a:srgbClr val="006600"/>
          </a:solidFill>
        </p:spPr>
        <p:txBody>
          <a:bodyPr wrap="square" lIns="90000" tIns="46800" rIns="90000" bIns="46800" anchorCtr="0">
            <a:spAutoFit/>
          </a:bodyPr>
          <a:lstStyle/>
          <a:p>
            <a:pPr lvl="0" hangingPunct="1"/>
            <a:r>
              <a:rPr lang="en-US" dirty="0">
                <a:solidFill>
                  <a:srgbClr val="FFFF00"/>
                </a:solidFill>
              </a:rPr>
              <a:t>Piano </a:t>
            </a:r>
            <a:r>
              <a:rPr lang="en-US" dirty="0" err="1">
                <a:solidFill>
                  <a:srgbClr val="FFFF00"/>
                </a:solidFill>
              </a:rPr>
              <a:t>Agricolo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A36E08A-E402-42AC-B80C-7C3DD5A961C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38320" y="1518840"/>
            <a:ext cx="8686800" cy="5187600"/>
          </a:xfrm>
        </p:spPr>
        <p:txBody>
          <a:bodyPr wrap="square" lIns="90000" tIns="46800" rIns="90000" bIns="46800" anchor="t" anchorCtr="0">
            <a:normAutofit fontScale="92500" lnSpcReduction="20000"/>
          </a:bodyPr>
          <a:lstStyle/>
          <a:p>
            <a:pPr marL="457200" lvl="0" indent="-457200" hangingPunct="1">
              <a:lnSpc>
                <a:spcPct val="90000"/>
              </a:lnSpc>
              <a:spcBef>
                <a:spcPts val="5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it-IT" dirty="0">
                <a:highlight>
                  <a:srgbClr val="FFFF00"/>
                </a:highlight>
              </a:rPr>
              <a:t>Piano agricolo </a:t>
            </a:r>
            <a:r>
              <a:rPr lang="it-IT" dirty="0"/>
              <a:t>(</a:t>
            </a:r>
            <a:r>
              <a:rPr lang="it-IT" b="1" dirty="0" err="1">
                <a:effectLst>
                  <a:outerShdw dist="17961" dir="2700000">
                    <a:scrgbClr r="0" g="0" b="0"/>
                  </a:outerShdw>
                </a:effectLst>
              </a:rPr>
              <a:t>agricultural</a:t>
            </a:r>
            <a:r>
              <a:rPr lang="it-IT" b="1" dirty="0">
                <a:effectLst>
                  <a:outerShdw dist="17961" dir="2700000">
                    <a:scrgbClr r="0" g="0" b="0"/>
                  </a:outerShdw>
                </a:effectLst>
              </a:rPr>
              <a:t> </a:t>
            </a:r>
            <a:r>
              <a:rPr lang="it-IT" b="1" dirty="0" err="1">
                <a:effectLst>
                  <a:outerShdw dist="17961" dir="2700000">
                    <a:scrgbClr r="0" g="0" b="0"/>
                  </a:outerShdw>
                </a:effectLst>
              </a:rPr>
              <a:t>program</a:t>
            </a:r>
            <a:r>
              <a:rPr lang="it-IT" dirty="0"/>
              <a:t>)</a:t>
            </a:r>
          </a:p>
          <a:p>
            <a:pPr marL="914400" lvl="2" indent="-457200">
              <a:spcBef>
                <a:spcPts val="499"/>
              </a:spcBef>
              <a:buClr>
                <a:srgbClr val="000000"/>
              </a:buClr>
              <a:buSzPct val="100000"/>
            </a:pPr>
            <a:r>
              <a:rPr lang="it-IT" sz="2500" dirty="0">
                <a:latin typeface="Arial" pitchFamily="18"/>
              </a:rPr>
              <a:t>Piccole aziende agricole</a:t>
            </a:r>
          </a:p>
          <a:p>
            <a:pPr marL="1371600" lvl="4" indent="-457200">
              <a:spcBef>
                <a:spcPts val="448"/>
              </a:spcBef>
              <a:buClr>
                <a:srgbClr val="000000"/>
              </a:buClr>
              <a:buSzPct val="100000"/>
            </a:pPr>
            <a:r>
              <a:rPr lang="it-IT" sz="2700" dirty="0">
                <a:latin typeface="Arial" pitchFamily="18"/>
              </a:rPr>
              <a:t>Produzioni biologiche</a:t>
            </a:r>
          </a:p>
          <a:p>
            <a:pPr marL="1371600" lvl="4" indent="-457200">
              <a:spcBef>
                <a:spcPts val="448"/>
              </a:spcBef>
              <a:buClr>
                <a:srgbClr val="000000"/>
              </a:buClr>
              <a:buSzPct val="100000"/>
            </a:pPr>
            <a:r>
              <a:rPr lang="it-IT" sz="2700" dirty="0">
                <a:latin typeface="Arial" pitchFamily="18"/>
              </a:rPr>
              <a:t>Produzioni di qualità</a:t>
            </a:r>
          </a:p>
          <a:p>
            <a:pPr marL="457200" lvl="2" indent="-457200">
              <a:spcBef>
                <a:spcPts val="448"/>
              </a:spcBef>
              <a:buClr>
                <a:srgbClr val="000000"/>
              </a:buClr>
              <a:buSzPct val="100000"/>
            </a:pPr>
            <a:r>
              <a:rPr lang="it-IT" sz="2900" dirty="0">
                <a:highlight>
                  <a:srgbClr val="FFFF00"/>
                </a:highlight>
                <a:latin typeface="Arial" pitchFamily="18"/>
              </a:rPr>
              <a:t>Filiere corte</a:t>
            </a:r>
          </a:p>
          <a:p>
            <a:pPr marL="914400" lvl="4" indent="-457200" hangingPunct="0">
              <a:spcBef>
                <a:spcPts val="0"/>
              </a:spcBef>
              <a:spcAft>
                <a:spcPts val="1284"/>
              </a:spcAft>
              <a:buClr>
                <a:srgbClr val="000000"/>
              </a:buClr>
              <a:buSzPct val="100000"/>
            </a:pPr>
            <a:r>
              <a:rPr lang="it-IT" sz="2900" dirty="0">
                <a:latin typeface="Arial" pitchFamily="18"/>
              </a:rPr>
              <a:t>Commercializzazione diretta e mercati collettivi</a:t>
            </a:r>
          </a:p>
          <a:p>
            <a:pPr marL="914400" lvl="4" indent="-457200" hangingPunct="0">
              <a:spcBef>
                <a:spcPts val="0"/>
              </a:spcBef>
              <a:spcAft>
                <a:spcPts val="1284"/>
              </a:spcAft>
              <a:buClr>
                <a:srgbClr val="000000"/>
              </a:buClr>
              <a:buSzPct val="100000"/>
            </a:pPr>
            <a:r>
              <a:rPr lang="it-IT" sz="2900" dirty="0">
                <a:latin typeface="Arial" pitchFamily="18"/>
              </a:rPr>
              <a:t>Contratti locali con mense pubbliche (scuole, ospedali, ecc.)</a:t>
            </a:r>
          </a:p>
          <a:p>
            <a:pPr marL="914400" lvl="4" indent="-457200" hangingPunct="0">
              <a:spcBef>
                <a:spcPts val="0"/>
              </a:spcBef>
              <a:spcAft>
                <a:spcPts val="1284"/>
              </a:spcAft>
              <a:buClr>
                <a:srgbClr val="000000"/>
              </a:buClr>
              <a:buSzPct val="100000"/>
            </a:pPr>
            <a:r>
              <a:rPr lang="it-IT" sz="2900" dirty="0">
                <a:latin typeface="Arial" pitchFamily="18"/>
              </a:rPr>
              <a:t>Contratti locali con comunità</a:t>
            </a:r>
          </a:p>
          <a:p>
            <a:pPr marL="457200" lvl="1" indent="-457200">
              <a:spcBef>
                <a:spcPts val="499"/>
              </a:spcBef>
              <a:buClr>
                <a:srgbClr val="000000"/>
              </a:buClr>
              <a:buSzPct val="100000"/>
            </a:pPr>
            <a:r>
              <a:rPr lang="it-IT" sz="2900" dirty="0">
                <a:highlight>
                  <a:srgbClr val="FFFF00"/>
                </a:highlight>
                <a:latin typeface="Arial" pitchFamily="18"/>
              </a:rPr>
              <a:t>Agricoltura Sociale</a:t>
            </a:r>
          </a:p>
          <a:p>
            <a:pPr marL="914400" lvl="3" indent="-457200" hangingPunct="0">
              <a:spcBef>
                <a:spcPts val="0"/>
              </a:spcBef>
              <a:spcAft>
                <a:spcPts val="1284"/>
              </a:spcAft>
              <a:buClr>
                <a:srgbClr val="000000"/>
              </a:buClr>
              <a:buSzPct val="100000"/>
            </a:pPr>
            <a:r>
              <a:rPr lang="it-IT" sz="2700" dirty="0">
                <a:latin typeface="Arial" pitchFamily="18"/>
              </a:rPr>
              <a:t>Aziende didattiche</a:t>
            </a:r>
          </a:p>
          <a:p>
            <a:pPr marL="914400" lvl="3" indent="-457200" hangingPunct="0">
              <a:spcBef>
                <a:spcPts val="0"/>
              </a:spcBef>
              <a:spcAft>
                <a:spcPts val="1284"/>
              </a:spcAft>
              <a:buClr>
                <a:srgbClr val="000000"/>
              </a:buClr>
              <a:buSzPct val="100000"/>
            </a:pPr>
            <a:r>
              <a:rPr lang="it-IT" sz="2700" dirty="0">
                <a:latin typeface="Arial" pitchFamily="18"/>
              </a:rPr>
              <a:t>Aziende sperimentali e di formazione professionale</a:t>
            </a:r>
          </a:p>
          <a:p>
            <a:pPr marL="914400" lvl="3" indent="-457200" hangingPunct="0">
              <a:spcBef>
                <a:spcPts val="0"/>
              </a:spcBef>
              <a:spcAft>
                <a:spcPts val="1284"/>
              </a:spcAft>
              <a:buClr>
                <a:srgbClr val="000000"/>
              </a:buClr>
              <a:buSzPct val="100000"/>
            </a:pPr>
            <a:r>
              <a:rPr lang="it-IT" sz="2700" dirty="0">
                <a:latin typeface="Arial" pitchFamily="18"/>
              </a:rPr>
              <a:t>Aziende di reinserimento e recupero</a:t>
            </a:r>
          </a:p>
          <a:p>
            <a:pPr marL="741239" lvl="0" indent="-284040" hangingPunct="1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</a:pPr>
            <a:endParaRPr lang="it-IT" dirty="0"/>
          </a:p>
          <a:p>
            <a:pPr marL="1141200" lvl="0" indent="-226800" hangingPunct="1">
              <a:lnSpc>
                <a:spcPct val="90000"/>
              </a:lnSpc>
              <a:spcBef>
                <a:spcPts val="448"/>
              </a:spcBef>
              <a:spcAft>
                <a:spcPts val="0"/>
              </a:spcAft>
            </a:pPr>
            <a:endParaRPr lang="it-IT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32AE3FB-8ED3-4050-B19B-31551CA5A2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416"/>
    </mc:Choice>
    <mc:Fallback>
      <p:transition spd="slow" advTm="64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edefinit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955</Words>
  <Application>Microsoft Office PowerPoint</Application>
  <PresentationFormat>Presentazione su schermo (4:3)</PresentationFormat>
  <Paragraphs>140</Paragraphs>
  <Slides>38</Slides>
  <Notes>35</Notes>
  <HiddenSlides>0</HiddenSlides>
  <MMClips>38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38</vt:i4>
      </vt:variant>
    </vt:vector>
  </HeadingPairs>
  <TitlesOfParts>
    <vt:vector size="43" baseType="lpstr">
      <vt:lpstr>Arial</vt:lpstr>
      <vt:lpstr>Calibri</vt:lpstr>
      <vt:lpstr>Calibri Light</vt:lpstr>
      <vt:lpstr>Times New Roman</vt:lpstr>
      <vt:lpstr>Predefinito</vt:lpstr>
      <vt:lpstr>Esperienze internazionali e nazionali</vt:lpstr>
      <vt:lpstr>Il dibattito internazionale e le esperienze nazionali</vt:lpstr>
      <vt:lpstr>FEDENATUR</vt:lpstr>
      <vt:lpstr>Presentazione standard di PowerPoint</vt:lpstr>
      <vt:lpstr>SAGE</vt:lpstr>
      <vt:lpstr>Presentazione standard di PowerPoint</vt:lpstr>
      <vt:lpstr>SAGE: Urban Edge Agricultural Parks</vt:lpstr>
      <vt:lpstr>Scenario progettuale del Urban Edge Agricultural park</vt:lpstr>
      <vt:lpstr>Piano Agricolo</vt:lpstr>
      <vt:lpstr>Piano delle infrastrutture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Parco agricolo Ciaculli</vt:lpstr>
      <vt:lpstr>Presentazione standard di PowerPoint</vt:lpstr>
      <vt:lpstr>Presentazione standard di PowerPoint</vt:lpstr>
      <vt:lpstr>Obbiettivi</vt:lpstr>
      <vt:lpstr>Piano agricolo</vt:lpstr>
      <vt:lpstr>Piano Agricolo</vt:lpstr>
      <vt:lpstr>Piano infrastrutturale: Parchi tematici</vt:lpstr>
      <vt:lpstr>Piano infrastrutturale: Sistema percorsi</vt:lpstr>
      <vt:lpstr>Presentazione standard di PowerPoint</vt:lpstr>
      <vt:lpstr>Sistema percorsi 1</vt:lpstr>
      <vt:lpstr>Sistema percorsi 2</vt:lpstr>
      <vt:lpstr>Sistema percorsi 3</vt:lpstr>
      <vt:lpstr>Sistema Percorsi 4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 scenario del Parco Agricolo periurbano</dc:title>
  <dc:creator>iacopo bernetti</dc:creator>
  <cp:lastModifiedBy>iacopo bernetti</cp:lastModifiedBy>
  <cp:revision>9</cp:revision>
  <dcterms:created xsi:type="dcterms:W3CDTF">2020-03-12T12:46:07Z</dcterms:created>
  <dcterms:modified xsi:type="dcterms:W3CDTF">2020-03-13T09:48:26Z</dcterms:modified>
</cp:coreProperties>
</file>