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500" y="-96"/>
      </p:cViewPr>
      <p:guideLst>
        <p:guide orient="horz" pos="2160"/>
        <p:guide pos="2880"/>
      </p:guideLst>
    </p:cSldViewPr>
  </p:slideViewPr>
  <p:notesTextViewPr>
    <p:cViewPr>
      <p:scale>
        <a:sx n="1" d="1"/>
        <a:sy n="1" d="1"/>
      </p:scale>
      <p:origin x="0" y="0"/>
    </p:cViewPr>
  </p:notesTextViewPr>
  <p:sorterViewPr>
    <p:cViewPr>
      <p:scale>
        <a:sx n="100" d="100"/>
        <a:sy n="100" d="100"/>
      </p:scale>
      <p:origin x="0" y="54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5E64E9-A43B-4A2F-A741-4934FDE43D1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060476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857666-1652-4793-AC57-3A048C6595A6}"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65914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20B5A6-6935-4537-8BDE-C89405843DBA}"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931697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E269C2-9C68-40B2-B544-4876CFA2C262}"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5120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57C091-2B53-4D17-B5D6-674FF8A3C0E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013407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26E6BC-5C17-4776-B609-DC3B4B93ABD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077432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96A8C7-057B-4155-B00E-5FB615ECB35D}"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999823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77CAEE-C0DE-4519-873E-C44C5F638135}"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271967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2CFB5D-BE78-4B40-9C8B-25F7C1322417}"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324987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DBA4A5-95D5-4ADB-8312-B70F9716106B}"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191150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6AAD6-116A-4D8F-8AAE-96E9DFAFC2A3}"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906592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it-IT" alt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it-IT" alt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768C524B-BF9D-4FDC-8587-083B1A8D3EDA}" type="slidenum">
              <a:rPr lang="it-IT" altLang="it-IT">
                <a:solidFill>
                  <a:srgbClr val="000000"/>
                </a:solidFill>
              </a:rPr>
              <a:pPr fontAlgn="base">
                <a:spcBef>
                  <a:spcPct val="0"/>
                </a:spcBef>
                <a:spcAft>
                  <a:spcPct val="0"/>
                </a:spcAft>
                <a:defRPr/>
              </a:pPr>
              <a:t>‹N›</a:t>
            </a:fld>
            <a:endParaRPr lang="it-IT" altLang="it-IT">
              <a:solidFill>
                <a:srgbClr val="000000"/>
              </a:solidFill>
            </a:endParaRPr>
          </a:p>
        </p:txBody>
      </p:sp>
    </p:spTree>
    <p:extLst>
      <p:ext uri="{BB962C8B-B14F-4D97-AF65-F5344CB8AC3E}">
        <p14:creationId xmlns:p14="http://schemas.microsoft.com/office/powerpoint/2010/main" val="36076247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png"/><Relationship Id="rId5" Type="http://schemas.openxmlformats.org/officeDocument/2006/relationships/image" Target="../media/image4.wmf"/><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2.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4"/>
          <p:cNvSpPr>
            <a:spLocks noChangeArrowheads="1"/>
          </p:cNvSpPr>
          <p:nvPr/>
        </p:nvSpPr>
        <p:spPr bwMode="auto">
          <a:xfrm>
            <a:off x="-14288" y="260350"/>
            <a:ext cx="9144001"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000" b="1" dirty="0">
                <a:solidFill>
                  <a:srgbClr val="000000"/>
                </a:solidFill>
              </a:rPr>
              <a:t>A </a:t>
            </a:r>
            <a:r>
              <a:rPr lang="it-IT" altLang="it-IT" sz="2000" b="1" dirty="0" err="1" smtClean="0">
                <a:solidFill>
                  <a:srgbClr val="000000"/>
                </a:solidFill>
              </a:rPr>
              <a:t>finding</a:t>
            </a:r>
            <a:r>
              <a:rPr lang="it-IT" altLang="it-IT" sz="2000" b="1" dirty="0" smtClean="0">
                <a:solidFill>
                  <a:srgbClr val="000000"/>
                </a:solidFill>
              </a:rPr>
              <a:t> </a:t>
            </a:r>
            <a:r>
              <a:rPr lang="it-IT" altLang="it-IT" sz="2000" b="1" dirty="0">
                <a:solidFill>
                  <a:srgbClr val="000000"/>
                </a:solidFill>
              </a:rPr>
              <a:t>by </a:t>
            </a:r>
            <a:r>
              <a:rPr lang="it-IT" altLang="it-IT" sz="2000" b="1" dirty="0" err="1">
                <a:solidFill>
                  <a:srgbClr val="000000"/>
                </a:solidFill>
              </a:rPr>
              <a:t>Kindt</a:t>
            </a:r>
            <a:r>
              <a:rPr lang="it-IT" altLang="it-IT" sz="2000" b="1" dirty="0">
                <a:solidFill>
                  <a:srgbClr val="000000"/>
                </a:solidFill>
              </a:rPr>
              <a:t> et al (2009) </a:t>
            </a:r>
            <a:r>
              <a:rPr lang="it-IT" altLang="it-IT" sz="2000" b="1" dirty="0" err="1">
                <a:solidFill>
                  <a:srgbClr val="000000"/>
                </a:solidFill>
              </a:rPr>
              <a:t>found</a:t>
            </a:r>
            <a:r>
              <a:rPr lang="it-IT" altLang="it-IT" sz="2000" b="1" dirty="0">
                <a:solidFill>
                  <a:srgbClr val="000000"/>
                </a:solidFill>
              </a:rPr>
              <a:t> </a:t>
            </a:r>
            <a:r>
              <a:rPr lang="it-IT" altLang="it-IT" sz="2000" b="1" dirty="0" err="1">
                <a:solidFill>
                  <a:srgbClr val="000000"/>
                </a:solidFill>
              </a:rPr>
              <a:t>that</a:t>
            </a:r>
            <a:r>
              <a:rPr lang="it-IT" altLang="it-IT" sz="2000" b="1" dirty="0">
                <a:solidFill>
                  <a:srgbClr val="000000"/>
                </a:solidFill>
              </a:rPr>
              <a:t> the </a:t>
            </a:r>
            <a:r>
              <a:rPr lang="it-IT" altLang="it-IT" sz="2000" b="1" dirty="0" err="1">
                <a:solidFill>
                  <a:srgbClr val="000000"/>
                </a:solidFill>
              </a:rPr>
              <a:t>administration</a:t>
            </a:r>
            <a:r>
              <a:rPr lang="it-IT" altLang="it-IT" sz="2000" b="1" dirty="0">
                <a:solidFill>
                  <a:srgbClr val="000000"/>
                </a:solidFill>
              </a:rPr>
              <a:t> of </a:t>
            </a:r>
            <a:r>
              <a:rPr lang="it-IT" altLang="it-IT" sz="2000" b="1" dirty="0" err="1">
                <a:solidFill>
                  <a:srgbClr val="000000"/>
                </a:solidFill>
              </a:rPr>
              <a:t>propranolol</a:t>
            </a:r>
            <a:r>
              <a:rPr lang="it-IT" altLang="it-IT" sz="2000" b="1" dirty="0">
                <a:solidFill>
                  <a:srgbClr val="000000"/>
                </a:solidFill>
              </a:rPr>
              <a:t> can </a:t>
            </a:r>
            <a:r>
              <a:rPr lang="it-IT" altLang="it-IT" sz="2000" b="1" dirty="0" err="1">
                <a:solidFill>
                  <a:srgbClr val="000000"/>
                </a:solidFill>
              </a:rPr>
              <a:t>block</a:t>
            </a:r>
            <a:r>
              <a:rPr lang="it-IT" altLang="it-IT" sz="2000" b="1" dirty="0">
                <a:solidFill>
                  <a:srgbClr val="000000"/>
                </a:solidFill>
              </a:rPr>
              <a:t> the </a:t>
            </a:r>
            <a:r>
              <a:rPr lang="it-IT" altLang="it-IT" sz="2000" b="1" dirty="0" err="1">
                <a:solidFill>
                  <a:srgbClr val="000000"/>
                </a:solidFill>
              </a:rPr>
              <a:t>return</a:t>
            </a:r>
            <a:r>
              <a:rPr lang="it-IT" altLang="it-IT" sz="2000" b="1" dirty="0">
                <a:solidFill>
                  <a:srgbClr val="000000"/>
                </a:solidFill>
              </a:rPr>
              <a:t> of </a:t>
            </a:r>
            <a:r>
              <a:rPr lang="it-IT" altLang="it-IT" sz="2000" b="1" dirty="0" err="1">
                <a:solidFill>
                  <a:srgbClr val="000000"/>
                </a:solidFill>
              </a:rPr>
              <a:t>fear</a:t>
            </a:r>
            <a:r>
              <a:rPr lang="it-IT" altLang="it-IT" sz="2000" b="1" dirty="0">
                <a:solidFill>
                  <a:srgbClr val="000000"/>
                </a:solidFill>
              </a:rPr>
              <a:t> in </a:t>
            </a:r>
            <a:r>
              <a:rPr lang="it-IT" altLang="it-IT" sz="2000" b="1" u="sng" dirty="0">
                <a:solidFill>
                  <a:srgbClr val="000000"/>
                </a:solidFill>
              </a:rPr>
              <a:t>human</a:t>
            </a:r>
            <a:r>
              <a:rPr lang="it-IT" altLang="it-IT" sz="2000" b="1" dirty="0">
                <a:solidFill>
                  <a:srgbClr val="000000"/>
                </a:solidFill>
              </a:rPr>
              <a:t> </a:t>
            </a:r>
            <a:r>
              <a:rPr lang="it-IT" altLang="it-IT" sz="2000" b="1" dirty="0" err="1">
                <a:solidFill>
                  <a:srgbClr val="000000"/>
                </a:solidFill>
              </a:rPr>
              <a:t>participants</a:t>
            </a:r>
            <a:r>
              <a:rPr lang="it-IT" altLang="it-IT" sz="2000" b="1" dirty="0">
                <a:solidFill>
                  <a:srgbClr val="000000"/>
                </a:solidFill>
              </a:rPr>
              <a:t>.</a:t>
            </a:r>
          </a:p>
          <a:p>
            <a:pPr eaLnBrk="1" fontAlgn="base" hangingPunct="1">
              <a:spcBef>
                <a:spcPct val="0"/>
              </a:spcBef>
              <a:spcAft>
                <a:spcPct val="0"/>
              </a:spcAft>
              <a:buFontTx/>
              <a:buNone/>
            </a:pPr>
            <a:endParaRPr lang="it-IT" altLang="it-IT" sz="2000" b="1" dirty="0">
              <a:solidFill>
                <a:srgbClr val="000000"/>
              </a:solidFill>
            </a:endParaRPr>
          </a:p>
          <a:p>
            <a:pPr eaLnBrk="1" fontAlgn="base" hangingPunct="1">
              <a:spcBef>
                <a:spcPct val="0"/>
              </a:spcBef>
              <a:spcAft>
                <a:spcPct val="0"/>
              </a:spcAft>
              <a:buFontTx/>
              <a:buNone/>
            </a:pPr>
            <a:r>
              <a:rPr lang="it-IT" altLang="it-IT" sz="1800" dirty="0">
                <a:solidFill>
                  <a:srgbClr val="000000"/>
                </a:solidFill>
              </a:rPr>
              <a:t>“From an </a:t>
            </a:r>
            <a:r>
              <a:rPr lang="it-IT" altLang="it-IT" sz="1800" dirty="0" err="1">
                <a:solidFill>
                  <a:srgbClr val="000000"/>
                </a:solidFill>
              </a:rPr>
              <a:t>evolutionary</a:t>
            </a:r>
            <a:r>
              <a:rPr lang="it-IT" altLang="it-IT" sz="1800" dirty="0">
                <a:solidFill>
                  <a:srgbClr val="000000"/>
                </a:solidFill>
              </a:rPr>
              <a:t> </a:t>
            </a:r>
            <a:r>
              <a:rPr lang="it-IT" altLang="it-IT" sz="1800" dirty="0" err="1">
                <a:solidFill>
                  <a:srgbClr val="000000"/>
                </a:solidFill>
              </a:rPr>
              <a:t>perspective</a:t>
            </a:r>
            <a:r>
              <a:rPr lang="it-IT" altLang="it-IT" sz="1800" dirty="0">
                <a:solidFill>
                  <a:srgbClr val="000000"/>
                </a:solidFill>
              </a:rPr>
              <a:t>, </a:t>
            </a:r>
            <a:r>
              <a:rPr lang="it-IT" altLang="it-IT" sz="1800" dirty="0" err="1">
                <a:solidFill>
                  <a:srgbClr val="000000"/>
                </a:solidFill>
              </a:rPr>
              <a:t>it</a:t>
            </a:r>
            <a:r>
              <a:rPr lang="it-IT" altLang="it-IT" sz="1800" dirty="0">
                <a:solidFill>
                  <a:srgbClr val="000000"/>
                </a:solidFill>
              </a:rPr>
              <a:t> </a:t>
            </a:r>
            <a:r>
              <a:rPr lang="it-IT" altLang="it-IT" sz="1800" dirty="0" err="1">
                <a:solidFill>
                  <a:srgbClr val="000000"/>
                </a:solidFill>
              </a:rPr>
              <a:t>is</a:t>
            </a:r>
            <a:r>
              <a:rPr lang="it-IT" altLang="it-IT" sz="1800" dirty="0">
                <a:solidFill>
                  <a:srgbClr val="000000"/>
                </a:solidFill>
              </a:rPr>
              <a:t> </a:t>
            </a:r>
            <a:r>
              <a:rPr lang="it-IT" altLang="it-IT" sz="1800" dirty="0" err="1">
                <a:solidFill>
                  <a:srgbClr val="000000"/>
                </a:solidFill>
              </a:rPr>
              <a:t>extremely</a:t>
            </a:r>
            <a:r>
              <a:rPr lang="it-IT" altLang="it-IT" sz="1800" dirty="0">
                <a:solidFill>
                  <a:srgbClr val="000000"/>
                </a:solidFill>
              </a:rPr>
              <a:t> </a:t>
            </a:r>
            <a:r>
              <a:rPr lang="it-IT" altLang="it-IT" sz="1800" dirty="0" err="1">
                <a:solidFill>
                  <a:srgbClr val="000000"/>
                </a:solidFill>
              </a:rPr>
              <a:t>functional</a:t>
            </a:r>
            <a:r>
              <a:rPr lang="it-IT" altLang="it-IT" sz="1800" dirty="0">
                <a:solidFill>
                  <a:srgbClr val="000000"/>
                </a:solidFill>
              </a:rPr>
              <a:t> to </a:t>
            </a:r>
            <a:r>
              <a:rPr lang="it-IT" altLang="it-IT" sz="1800" dirty="0" err="1">
                <a:solidFill>
                  <a:srgbClr val="000000"/>
                </a:solidFill>
              </a:rPr>
              <a:t>never</a:t>
            </a:r>
            <a:r>
              <a:rPr lang="it-IT" altLang="it-IT" sz="1800" dirty="0">
                <a:solidFill>
                  <a:srgbClr val="000000"/>
                </a:solidFill>
              </a:rPr>
              <a:t> </a:t>
            </a:r>
            <a:r>
              <a:rPr lang="it-IT" altLang="it-IT" sz="1800" dirty="0" err="1">
                <a:solidFill>
                  <a:srgbClr val="000000"/>
                </a:solidFill>
              </a:rPr>
              <a:t>forget</a:t>
            </a:r>
            <a:r>
              <a:rPr lang="it-IT" altLang="it-IT" sz="1800" dirty="0">
                <a:solidFill>
                  <a:srgbClr val="000000"/>
                </a:solidFill>
              </a:rPr>
              <a:t> the </a:t>
            </a:r>
            <a:r>
              <a:rPr lang="it-IT" altLang="it-IT" sz="1800" dirty="0" err="1">
                <a:solidFill>
                  <a:srgbClr val="000000"/>
                </a:solidFill>
              </a:rPr>
              <a:t>most</a:t>
            </a:r>
            <a:r>
              <a:rPr lang="it-IT" altLang="it-IT" sz="1800" dirty="0">
                <a:solidFill>
                  <a:srgbClr val="000000"/>
                </a:solidFill>
              </a:rPr>
              <a:t> </a:t>
            </a:r>
            <a:r>
              <a:rPr lang="it-IT" altLang="it-IT" sz="1800" dirty="0" err="1">
                <a:solidFill>
                  <a:srgbClr val="000000"/>
                </a:solidFill>
              </a:rPr>
              <a:t>important</a:t>
            </a:r>
            <a:r>
              <a:rPr lang="it-IT" altLang="it-IT" sz="1800" dirty="0">
                <a:solidFill>
                  <a:srgbClr val="000000"/>
                </a:solidFill>
              </a:rPr>
              <a:t> </a:t>
            </a:r>
            <a:r>
              <a:rPr lang="it-IT" altLang="it-IT" sz="1800" dirty="0" err="1">
                <a:solidFill>
                  <a:srgbClr val="000000"/>
                </a:solidFill>
              </a:rPr>
              <a:t>events</a:t>
            </a:r>
            <a:r>
              <a:rPr lang="it-IT" altLang="it-IT" sz="1800" dirty="0">
                <a:solidFill>
                  <a:srgbClr val="000000"/>
                </a:solidFill>
              </a:rPr>
              <a:t> in life. </a:t>
            </a:r>
            <a:r>
              <a:rPr lang="it-IT" altLang="it-IT" sz="1800" dirty="0" err="1">
                <a:solidFill>
                  <a:srgbClr val="000000"/>
                </a:solidFill>
              </a:rPr>
              <a:t>However</a:t>
            </a:r>
            <a:r>
              <a:rPr lang="it-IT" altLang="it-IT" sz="1800" dirty="0">
                <a:solidFill>
                  <a:srgbClr val="000000"/>
                </a:solidFill>
              </a:rPr>
              <a:t>, the putative </a:t>
            </a:r>
            <a:r>
              <a:rPr lang="it-IT" altLang="it-IT" sz="1800" dirty="0" err="1">
                <a:solidFill>
                  <a:srgbClr val="000000"/>
                </a:solidFill>
              </a:rPr>
              <a:t>indelibility</a:t>
            </a:r>
            <a:r>
              <a:rPr lang="it-IT" altLang="it-IT" sz="1800" dirty="0">
                <a:solidFill>
                  <a:srgbClr val="000000"/>
                </a:solidFill>
              </a:rPr>
              <a:t> of </a:t>
            </a:r>
            <a:r>
              <a:rPr lang="it-IT" altLang="it-IT" sz="1800" dirty="0" err="1">
                <a:solidFill>
                  <a:srgbClr val="000000"/>
                </a:solidFill>
              </a:rPr>
              <a:t>emotional</a:t>
            </a:r>
            <a:r>
              <a:rPr lang="it-IT" altLang="it-IT" sz="1800" dirty="0">
                <a:solidFill>
                  <a:srgbClr val="000000"/>
                </a:solidFill>
              </a:rPr>
              <a:t> </a:t>
            </a:r>
            <a:r>
              <a:rPr lang="it-IT" altLang="it-IT" sz="1800" dirty="0" err="1">
                <a:solidFill>
                  <a:srgbClr val="000000"/>
                </a:solidFill>
              </a:rPr>
              <a:t>memory</a:t>
            </a:r>
            <a:r>
              <a:rPr lang="it-IT" altLang="it-IT" sz="1800" dirty="0">
                <a:solidFill>
                  <a:srgbClr val="000000"/>
                </a:solidFill>
              </a:rPr>
              <a:t> can </a:t>
            </a:r>
            <a:r>
              <a:rPr lang="it-IT" altLang="it-IT" sz="1800" dirty="0" err="1">
                <a:solidFill>
                  <a:srgbClr val="000000"/>
                </a:solidFill>
              </a:rPr>
              <a:t>also</a:t>
            </a:r>
            <a:r>
              <a:rPr lang="it-IT" altLang="it-IT" sz="1800" dirty="0">
                <a:solidFill>
                  <a:srgbClr val="000000"/>
                </a:solidFill>
              </a:rPr>
              <a:t> be </a:t>
            </a:r>
            <a:r>
              <a:rPr lang="it-IT" altLang="it-IT" sz="1800" dirty="0" err="1">
                <a:solidFill>
                  <a:srgbClr val="000000"/>
                </a:solidFill>
              </a:rPr>
              <a:t>harmful</a:t>
            </a:r>
            <a:r>
              <a:rPr lang="it-IT" altLang="it-IT" sz="1800" dirty="0">
                <a:solidFill>
                  <a:srgbClr val="000000"/>
                </a:solidFill>
              </a:rPr>
              <a:t> and </a:t>
            </a:r>
            <a:r>
              <a:rPr lang="it-IT" altLang="it-IT" sz="1800" dirty="0" err="1">
                <a:solidFill>
                  <a:srgbClr val="000000"/>
                </a:solidFill>
              </a:rPr>
              <a:t>maladaptive</a:t>
            </a:r>
            <a:r>
              <a:rPr lang="it-IT" altLang="it-IT" sz="1800" dirty="0">
                <a:solidFill>
                  <a:srgbClr val="000000"/>
                </a:solidFill>
              </a:rPr>
              <a:t>, </a:t>
            </a:r>
            <a:r>
              <a:rPr lang="it-IT" altLang="it-IT" sz="1800" dirty="0" err="1">
                <a:solidFill>
                  <a:srgbClr val="000000"/>
                </a:solidFill>
              </a:rPr>
              <a:t>such</a:t>
            </a:r>
            <a:r>
              <a:rPr lang="it-IT" altLang="it-IT" sz="1800" dirty="0">
                <a:solidFill>
                  <a:srgbClr val="000000"/>
                </a:solidFill>
              </a:rPr>
              <a:t> </a:t>
            </a:r>
            <a:r>
              <a:rPr lang="it-IT" altLang="it-IT" sz="1800" dirty="0" err="1">
                <a:solidFill>
                  <a:srgbClr val="000000"/>
                </a:solidFill>
              </a:rPr>
              <a:t>as</a:t>
            </a:r>
            <a:r>
              <a:rPr lang="it-IT" altLang="it-IT" sz="1800" dirty="0">
                <a:solidFill>
                  <a:srgbClr val="000000"/>
                </a:solidFill>
              </a:rPr>
              <a:t> in some trauma </a:t>
            </a:r>
            <a:r>
              <a:rPr lang="it-IT" altLang="it-IT" sz="1800" dirty="0" err="1">
                <a:solidFill>
                  <a:srgbClr val="000000"/>
                </a:solidFill>
              </a:rPr>
              <a:t>victims</a:t>
            </a:r>
            <a:r>
              <a:rPr lang="it-IT" altLang="it-IT" sz="1800" dirty="0">
                <a:solidFill>
                  <a:srgbClr val="000000"/>
                </a:solidFill>
              </a:rPr>
              <a:t> </a:t>
            </a:r>
            <a:r>
              <a:rPr lang="it-IT" altLang="it-IT" sz="1800" dirty="0" err="1">
                <a:solidFill>
                  <a:srgbClr val="000000"/>
                </a:solidFill>
              </a:rPr>
              <a:t>who</a:t>
            </a:r>
            <a:r>
              <a:rPr lang="it-IT" altLang="it-IT" sz="1800" dirty="0">
                <a:solidFill>
                  <a:srgbClr val="000000"/>
                </a:solidFill>
              </a:rPr>
              <a:t> </a:t>
            </a:r>
            <a:r>
              <a:rPr lang="it-IT" altLang="it-IT" sz="1800" dirty="0" err="1">
                <a:solidFill>
                  <a:srgbClr val="000000"/>
                </a:solidFill>
              </a:rPr>
              <a:t>suffer</a:t>
            </a:r>
            <a:r>
              <a:rPr lang="it-IT" altLang="it-IT" sz="1800" dirty="0">
                <a:solidFill>
                  <a:srgbClr val="000000"/>
                </a:solidFill>
              </a:rPr>
              <a:t> from </a:t>
            </a:r>
            <a:r>
              <a:rPr lang="it-IT" altLang="it-IT" sz="1800" dirty="0" err="1">
                <a:solidFill>
                  <a:srgbClr val="000000"/>
                </a:solidFill>
              </a:rPr>
              <a:t>dreadful</a:t>
            </a:r>
            <a:r>
              <a:rPr lang="it-IT" altLang="it-IT" sz="1800" dirty="0">
                <a:solidFill>
                  <a:srgbClr val="000000"/>
                </a:solidFill>
              </a:rPr>
              <a:t> </a:t>
            </a:r>
            <a:r>
              <a:rPr lang="it-IT" altLang="it-IT" sz="1800" dirty="0" err="1">
                <a:solidFill>
                  <a:srgbClr val="000000"/>
                </a:solidFill>
              </a:rPr>
              <a:t>memories</a:t>
            </a:r>
            <a:r>
              <a:rPr lang="it-IT" altLang="it-IT" sz="1800" dirty="0">
                <a:solidFill>
                  <a:srgbClr val="000000"/>
                </a:solidFill>
              </a:rPr>
              <a:t> and </a:t>
            </a:r>
            <a:r>
              <a:rPr lang="it-IT" altLang="it-IT" sz="1800" dirty="0" err="1">
                <a:solidFill>
                  <a:srgbClr val="000000"/>
                </a:solidFill>
              </a:rPr>
              <a:t>anxiety</a:t>
            </a:r>
            <a:r>
              <a:rPr lang="it-IT" altLang="it-IT" sz="1800" dirty="0">
                <a:solidFill>
                  <a:srgbClr val="000000"/>
                </a:solidFill>
              </a:rPr>
              <a:t>. </a:t>
            </a:r>
            <a:r>
              <a:rPr lang="it-IT" altLang="it-IT" sz="1800" dirty="0" err="1">
                <a:solidFill>
                  <a:srgbClr val="000000"/>
                </a:solidFill>
              </a:rPr>
              <a:t>If</a:t>
            </a:r>
            <a:r>
              <a:rPr lang="it-IT" altLang="it-IT" sz="1800" dirty="0">
                <a:solidFill>
                  <a:srgbClr val="000000"/>
                </a:solidFill>
              </a:rPr>
              <a:t> </a:t>
            </a:r>
            <a:r>
              <a:rPr lang="it-IT" altLang="it-IT" sz="1800" dirty="0" err="1">
                <a:solidFill>
                  <a:srgbClr val="000000"/>
                </a:solidFill>
              </a:rPr>
              <a:t>emotional</a:t>
            </a:r>
            <a:r>
              <a:rPr lang="it-IT" altLang="it-IT" sz="1800" dirty="0">
                <a:solidFill>
                  <a:srgbClr val="000000"/>
                </a:solidFill>
              </a:rPr>
              <a:t> </a:t>
            </a:r>
            <a:r>
              <a:rPr lang="it-IT" altLang="it-IT" sz="1800" dirty="0" err="1">
                <a:solidFill>
                  <a:srgbClr val="000000"/>
                </a:solidFill>
              </a:rPr>
              <a:t>memory</a:t>
            </a:r>
            <a:r>
              <a:rPr lang="it-IT" altLang="it-IT" sz="1800" dirty="0">
                <a:solidFill>
                  <a:srgbClr val="000000"/>
                </a:solidFill>
              </a:rPr>
              <a:t> </a:t>
            </a:r>
            <a:r>
              <a:rPr lang="it-IT" altLang="it-IT" sz="1800" dirty="0" err="1">
                <a:solidFill>
                  <a:srgbClr val="000000"/>
                </a:solidFill>
              </a:rPr>
              <a:t>could</a:t>
            </a:r>
            <a:r>
              <a:rPr lang="it-IT" altLang="it-IT" sz="1800" dirty="0">
                <a:solidFill>
                  <a:srgbClr val="000000"/>
                </a:solidFill>
              </a:rPr>
              <a:t> be </a:t>
            </a:r>
            <a:r>
              <a:rPr lang="it-IT" altLang="it-IT" sz="1800" dirty="0" err="1">
                <a:solidFill>
                  <a:srgbClr val="000000"/>
                </a:solidFill>
              </a:rPr>
              <a:t>weakened</a:t>
            </a:r>
            <a:r>
              <a:rPr lang="it-IT" altLang="it-IT" sz="1800" dirty="0">
                <a:solidFill>
                  <a:srgbClr val="000000"/>
                </a:solidFill>
              </a:rPr>
              <a:t> or </a:t>
            </a:r>
            <a:r>
              <a:rPr lang="it-IT" altLang="it-IT" sz="1800" dirty="0" err="1">
                <a:solidFill>
                  <a:srgbClr val="000000"/>
                </a:solidFill>
              </a:rPr>
              <a:t>even</a:t>
            </a:r>
            <a:r>
              <a:rPr lang="it-IT" altLang="it-IT" sz="1800" dirty="0">
                <a:solidFill>
                  <a:srgbClr val="000000"/>
                </a:solidFill>
              </a:rPr>
              <a:t> </a:t>
            </a:r>
            <a:r>
              <a:rPr lang="it-IT" altLang="it-IT" sz="1800" dirty="0" err="1">
                <a:solidFill>
                  <a:srgbClr val="000000"/>
                </a:solidFill>
              </a:rPr>
              <a:t>erased</a:t>
            </a:r>
            <a:r>
              <a:rPr lang="it-IT" altLang="it-IT" sz="1800" dirty="0">
                <a:solidFill>
                  <a:srgbClr val="000000"/>
                </a:solidFill>
              </a:rPr>
              <a:t>, </a:t>
            </a:r>
            <a:r>
              <a:rPr lang="it-IT" altLang="it-IT" sz="1800" dirty="0" err="1">
                <a:solidFill>
                  <a:srgbClr val="000000"/>
                </a:solidFill>
              </a:rPr>
              <a:t>then</a:t>
            </a:r>
            <a:r>
              <a:rPr lang="it-IT" altLang="it-IT" sz="1800" dirty="0">
                <a:solidFill>
                  <a:srgbClr val="000000"/>
                </a:solidFill>
              </a:rPr>
              <a:t> </a:t>
            </a:r>
            <a:r>
              <a:rPr lang="it-IT" altLang="it-IT" sz="1800" dirty="0" err="1">
                <a:solidFill>
                  <a:srgbClr val="000000"/>
                </a:solidFill>
              </a:rPr>
              <a:t>we</a:t>
            </a:r>
            <a:r>
              <a:rPr lang="it-IT" altLang="it-IT" sz="1800" dirty="0">
                <a:solidFill>
                  <a:srgbClr val="000000"/>
                </a:solidFill>
              </a:rPr>
              <a:t> </a:t>
            </a:r>
            <a:r>
              <a:rPr lang="it-IT" altLang="it-IT" sz="1800" dirty="0" err="1">
                <a:solidFill>
                  <a:srgbClr val="000000"/>
                </a:solidFill>
              </a:rPr>
              <a:t>might</a:t>
            </a:r>
            <a:r>
              <a:rPr lang="it-IT" altLang="it-IT" sz="1800" dirty="0">
                <a:solidFill>
                  <a:srgbClr val="000000"/>
                </a:solidFill>
              </a:rPr>
              <a:t> be </a:t>
            </a:r>
            <a:r>
              <a:rPr lang="it-IT" altLang="it-IT" sz="1800" dirty="0" err="1">
                <a:solidFill>
                  <a:srgbClr val="000000"/>
                </a:solidFill>
              </a:rPr>
              <a:t>able</a:t>
            </a:r>
            <a:r>
              <a:rPr lang="it-IT" altLang="it-IT" sz="1800" dirty="0">
                <a:solidFill>
                  <a:srgbClr val="000000"/>
                </a:solidFill>
              </a:rPr>
              <a:t> to eliminate the </a:t>
            </a:r>
            <a:r>
              <a:rPr lang="it-IT" altLang="it-IT" sz="1800" dirty="0" err="1">
                <a:solidFill>
                  <a:srgbClr val="000000"/>
                </a:solidFill>
              </a:rPr>
              <a:t>root</a:t>
            </a:r>
            <a:r>
              <a:rPr lang="it-IT" altLang="it-IT" sz="1800" dirty="0">
                <a:solidFill>
                  <a:srgbClr val="000000"/>
                </a:solidFill>
              </a:rPr>
              <a:t> of </a:t>
            </a:r>
            <a:r>
              <a:rPr lang="it-IT" altLang="it-IT" sz="1800" dirty="0" err="1">
                <a:solidFill>
                  <a:srgbClr val="000000"/>
                </a:solidFill>
              </a:rPr>
              <a:t>many</a:t>
            </a:r>
            <a:r>
              <a:rPr lang="it-IT" altLang="it-IT" sz="1800" dirty="0">
                <a:solidFill>
                  <a:srgbClr val="000000"/>
                </a:solidFill>
              </a:rPr>
              <a:t> </a:t>
            </a:r>
            <a:r>
              <a:rPr lang="it-IT" altLang="it-IT" sz="1800" dirty="0" err="1">
                <a:solidFill>
                  <a:srgbClr val="000000"/>
                </a:solidFill>
              </a:rPr>
              <a:t>disorders</a:t>
            </a:r>
            <a:r>
              <a:rPr lang="it-IT" altLang="it-IT" sz="1800" dirty="0">
                <a:solidFill>
                  <a:srgbClr val="000000"/>
                </a:solidFill>
              </a:rPr>
              <a:t>, </a:t>
            </a:r>
            <a:r>
              <a:rPr lang="it-IT" altLang="it-IT" sz="1800" dirty="0" err="1">
                <a:solidFill>
                  <a:srgbClr val="000000"/>
                </a:solidFill>
              </a:rPr>
              <a:t>such</a:t>
            </a:r>
            <a:r>
              <a:rPr lang="it-IT" altLang="it-IT" sz="1800" dirty="0">
                <a:solidFill>
                  <a:srgbClr val="000000"/>
                </a:solidFill>
              </a:rPr>
              <a:t> </a:t>
            </a:r>
            <a:r>
              <a:rPr lang="it-IT" altLang="it-IT" sz="1800" dirty="0" err="1">
                <a:solidFill>
                  <a:srgbClr val="000000"/>
                </a:solidFill>
              </a:rPr>
              <a:t>as</a:t>
            </a:r>
            <a:r>
              <a:rPr lang="it-IT" altLang="it-IT" sz="1800" dirty="0">
                <a:solidFill>
                  <a:srgbClr val="000000"/>
                </a:solidFill>
              </a:rPr>
              <a:t> </a:t>
            </a:r>
            <a:r>
              <a:rPr lang="it-IT" altLang="it-IT" sz="1800" dirty="0" err="1">
                <a:solidFill>
                  <a:srgbClr val="000000"/>
                </a:solidFill>
              </a:rPr>
              <a:t>post-traumatic</a:t>
            </a:r>
            <a:r>
              <a:rPr lang="it-IT" altLang="it-IT" sz="1800" dirty="0">
                <a:solidFill>
                  <a:srgbClr val="000000"/>
                </a:solidFill>
              </a:rPr>
              <a:t> stress </a:t>
            </a:r>
            <a:r>
              <a:rPr lang="it-IT" altLang="it-IT" sz="1800" dirty="0" err="1">
                <a:solidFill>
                  <a:srgbClr val="000000"/>
                </a:solidFill>
              </a:rPr>
              <a:t>disorder</a:t>
            </a:r>
            <a:r>
              <a:rPr lang="it-IT" altLang="it-IT" sz="1800" dirty="0">
                <a:solidFill>
                  <a:srgbClr val="000000"/>
                </a:solidFill>
              </a:rPr>
              <a:t>.” </a:t>
            </a:r>
            <a:r>
              <a:rPr lang="it-IT" altLang="it-IT" sz="1800" dirty="0" err="1">
                <a:solidFill>
                  <a:srgbClr val="000000"/>
                </a:solidFill>
              </a:rPr>
              <a:t>Kindt</a:t>
            </a:r>
            <a:r>
              <a:rPr lang="it-IT" altLang="it-IT" sz="1800" dirty="0">
                <a:solidFill>
                  <a:srgbClr val="000000"/>
                </a:solidFill>
              </a:rPr>
              <a:t> et al., 2009 </a:t>
            </a:r>
          </a:p>
        </p:txBody>
      </p:sp>
      <p:pic>
        <p:nvPicPr>
          <p:cNvPr id="8601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24175"/>
            <a:ext cx="6902450"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020" name="Rectangle 5"/>
          <p:cNvSpPr>
            <a:spLocks noChangeArrowheads="1"/>
          </p:cNvSpPr>
          <p:nvPr/>
        </p:nvSpPr>
        <p:spPr bwMode="auto">
          <a:xfrm>
            <a:off x="4284663" y="5172075"/>
            <a:ext cx="4859337"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a:solidFill>
                  <a:srgbClr val="000000"/>
                </a:solidFill>
              </a:rPr>
              <a:t>Testing included different phases across 3 d: fear acquisition (day 1), memory reactivation (day 2), and extinction followed by a reinstatement procedure and a test phase (day 3)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1879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4"/>
          <p:cNvSpPr>
            <a:spLocks noChangeArrowheads="1"/>
          </p:cNvSpPr>
          <p:nvPr/>
        </p:nvSpPr>
        <p:spPr bwMode="auto">
          <a:xfrm>
            <a:off x="-12700" y="188913"/>
            <a:ext cx="9144000" cy="643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600">
                <a:solidFill>
                  <a:srgbClr val="000000"/>
                </a:solidFill>
              </a:rPr>
              <a:t>The studies examining means to block the reconsolidation of fear memories to date have primarily used </a:t>
            </a:r>
            <a:r>
              <a:rPr lang="it-IT" altLang="it-IT" sz="2600" u="sng">
                <a:solidFill>
                  <a:srgbClr val="000000"/>
                </a:solidFill>
              </a:rPr>
              <a:t>pharmacological </a:t>
            </a:r>
            <a:r>
              <a:rPr lang="it-IT" altLang="it-IT" sz="2600">
                <a:solidFill>
                  <a:srgbClr val="000000"/>
                </a:solidFill>
              </a:rPr>
              <a:t>manipulations. </a:t>
            </a:r>
          </a:p>
          <a:p>
            <a:pPr algn="ctr" eaLnBrk="1" fontAlgn="base" hangingPunct="1">
              <a:spcBef>
                <a:spcPct val="0"/>
              </a:spcBef>
              <a:spcAft>
                <a:spcPct val="0"/>
              </a:spcAft>
              <a:buFontTx/>
              <a:buNone/>
            </a:pPr>
            <a:r>
              <a:rPr lang="it-IT" altLang="it-IT" sz="2600">
                <a:solidFill>
                  <a:srgbClr val="000000"/>
                </a:solidFill>
              </a:rPr>
              <a:t>However, reconsolidation is not a process that evolved via pharmacological manipulation in the service of treating clinical disorders. </a:t>
            </a:r>
          </a:p>
          <a:p>
            <a:pPr algn="ctr" eaLnBrk="1" fontAlgn="base" hangingPunct="1">
              <a:spcBef>
                <a:spcPct val="0"/>
              </a:spcBef>
              <a:spcAft>
                <a:spcPct val="0"/>
              </a:spcAft>
              <a:buFontTx/>
              <a:buNone/>
            </a:pPr>
            <a:endParaRPr lang="it-IT" altLang="it-IT" sz="1400">
              <a:solidFill>
                <a:srgbClr val="000000"/>
              </a:solidFill>
            </a:endParaRPr>
          </a:p>
          <a:p>
            <a:pPr algn="ctr" eaLnBrk="1" fontAlgn="base" hangingPunct="1">
              <a:spcBef>
                <a:spcPct val="0"/>
              </a:spcBef>
              <a:spcAft>
                <a:spcPct val="0"/>
              </a:spcAft>
              <a:buFontTx/>
              <a:buNone/>
            </a:pPr>
            <a:r>
              <a:rPr lang="it-IT" altLang="it-IT">
                <a:solidFill>
                  <a:srgbClr val="000000"/>
                </a:solidFill>
              </a:rPr>
              <a:t>Rather </a:t>
            </a:r>
            <a:r>
              <a:rPr lang="it-IT" altLang="it-IT" b="1">
                <a:solidFill>
                  <a:srgbClr val="000000"/>
                </a:solidFill>
              </a:rPr>
              <a:t>reconsolidation is a natural memory process that allows older memories to be updated to incorporate new information each time they are retrieved</a:t>
            </a:r>
            <a:r>
              <a:rPr lang="it-IT" altLang="it-IT">
                <a:solidFill>
                  <a:srgbClr val="000000"/>
                </a:solidFill>
              </a:rPr>
              <a:t>. </a:t>
            </a:r>
          </a:p>
          <a:p>
            <a:pPr algn="ctr" eaLnBrk="1" fontAlgn="base" hangingPunct="1">
              <a:spcBef>
                <a:spcPct val="0"/>
              </a:spcBef>
              <a:spcAft>
                <a:spcPct val="0"/>
              </a:spcAft>
              <a:buFontTx/>
              <a:buNone/>
            </a:pPr>
            <a:endParaRPr lang="it-IT" altLang="it-IT" sz="1400">
              <a:solidFill>
                <a:srgbClr val="000000"/>
              </a:solidFill>
            </a:endParaRPr>
          </a:p>
          <a:p>
            <a:pPr algn="ctr" eaLnBrk="1" fontAlgn="base" hangingPunct="1">
              <a:spcBef>
                <a:spcPct val="0"/>
              </a:spcBef>
              <a:spcAft>
                <a:spcPct val="0"/>
              </a:spcAft>
              <a:buFontTx/>
              <a:buNone/>
            </a:pPr>
            <a:r>
              <a:rPr lang="it-IT" altLang="it-IT" sz="2600">
                <a:solidFill>
                  <a:srgbClr val="000000"/>
                </a:solidFill>
              </a:rPr>
              <a:t>On account of this, it is possible that </a:t>
            </a:r>
            <a:r>
              <a:rPr lang="it-IT" altLang="it-IT" sz="2600" b="1">
                <a:solidFill>
                  <a:srgbClr val="000000"/>
                </a:solidFill>
              </a:rPr>
              <a:t>presenting specific new information during the reconsolidation window can provide another means to alter or block older fear memories</a:t>
            </a:r>
            <a:r>
              <a:rPr lang="it-IT" altLang="it-IT" sz="2600">
                <a:solidFill>
                  <a:srgbClr val="000000"/>
                </a:solidFill>
              </a:rPr>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1267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4"/>
          <p:cNvSpPr>
            <a:spLocks noChangeArrowheads="1"/>
          </p:cNvSpPr>
          <p:nvPr/>
        </p:nvSpPr>
        <p:spPr bwMode="auto">
          <a:xfrm>
            <a:off x="0" y="765175"/>
            <a:ext cx="91440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800">
                <a:solidFill>
                  <a:srgbClr val="000000"/>
                </a:solidFill>
              </a:rPr>
              <a:t>To explore whether the reconsolidation of fear memories can be influenced without pharmacological manipulation, Monfils et al (2009) developed a </a:t>
            </a:r>
            <a:r>
              <a:rPr lang="it-IT" altLang="it-IT" sz="2800" b="1">
                <a:solidFill>
                  <a:srgbClr val="000000"/>
                </a:solidFill>
              </a:rPr>
              <a:t>behavioral intervention aimed at blocking reconsolidation.</a:t>
            </a:r>
          </a:p>
          <a:p>
            <a:pPr algn="ctr" eaLnBrk="1" fontAlgn="base" hangingPunct="1">
              <a:spcBef>
                <a:spcPct val="0"/>
              </a:spcBef>
              <a:spcAft>
                <a:spcPct val="0"/>
              </a:spcAft>
              <a:buFontTx/>
              <a:buNone/>
            </a:pPr>
            <a:endParaRPr lang="it-IT" altLang="it-IT" sz="2800">
              <a:solidFill>
                <a:srgbClr val="000000"/>
              </a:solidFill>
            </a:endParaRPr>
          </a:p>
          <a:p>
            <a:pPr algn="ctr" eaLnBrk="1" fontAlgn="base" hangingPunct="1">
              <a:spcBef>
                <a:spcPct val="0"/>
              </a:spcBef>
              <a:spcAft>
                <a:spcPct val="0"/>
              </a:spcAft>
              <a:buFontTx/>
              <a:buNone/>
            </a:pPr>
            <a:r>
              <a:rPr lang="it-IT" altLang="it-IT" sz="2800">
                <a:solidFill>
                  <a:srgbClr val="000000"/>
                </a:solidFill>
              </a:rPr>
              <a:t>To understand this work, we need to examine first the other approach, extintion, because the Monfils paper uses the reconsolidation approach coupled with extintion.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2649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3" y="188913"/>
            <a:ext cx="8486775" cy="263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513" y="2673350"/>
            <a:ext cx="7731125" cy="392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44" name="Rectangle 6"/>
          <p:cNvSpPr>
            <a:spLocks noChangeArrowheads="1"/>
          </p:cNvSpPr>
          <p:nvPr/>
        </p:nvSpPr>
        <p:spPr bwMode="auto">
          <a:xfrm>
            <a:off x="6948488" y="6021388"/>
            <a:ext cx="1655762" cy="647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87045" name="Rectangle 7"/>
          <p:cNvSpPr>
            <a:spLocks noChangeArrowheads="1"/>
          </p:cNvSpPr>
          <p:nvPr/>
        </p:nvSpPr>
        <p:spPr bwMode="auto">
          <a:xfrm>
            <a:off x="395288" y="1196975"/>
            <a:ext cx="8424862" cy="936625"/>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87046" name="Rectangle 8"/>
          <p:cNvSpPr>
            <a:spLocks noChangeArrowheads="1"/>
          </p:cNvSpPr>
          <p:nvPr/>
        </p:nvSpPr>
        <p:spPr bwMode="auto">
          <a:xfrm>
            <a:off x="358775" y="2276475"/>
            <a:ext cx="8424863" cy="1728788"/>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87047" name="Rectangle 9"/>
          <p:cNvSpPr>
            <a:spLocks noChangeArrowheads="1"/>
          </p:cNvSpPr>
          <p:nvPr/>
        </p:nvSpPr>
        <p:spPr bwMode="auto">
          <a:xfrm>
            <a:off x="358775" y="5516563"/>
            <a:ext cx="8424863" cy="936625"/>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180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9137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4"/>
          <p:cNvSpPr>
            <a:spLocks noChangeArrowheads="1"/>
          </p:cNvSpPr>
          <p:nvPr/>
        </p:nvSpPr>
        <p:spPr bwMode="auto">
          <a:xfrm>
            <a:off x="0" y="903288"/>
            <a:ext cx="91440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400">
                <a:solidFill>
                  <a:srgbClr val="000000"/>
                </a:solidFill>
              </a:rPr>
              <a:t>The </a:t>
            </a:r>
            <a:r>
              <a:rPr lang="it-IT" altLang="it-IT" sz="2400" b="1">
                <a:solidFill>
                  <a:srgbClr val="000000"/>
                </a:solidFill>
              </a:rPr>
              <a:t>conditioned fear response was measured as potentiation of the eyeblink startle reflex to a loud noise</a:t>
            </a:r>
            <a:r>
              <a:rPr lang="it-IT" altLang="it-IT" sz="2400">
                <a:solidFill>
                  <a:srgbClr val="000000"/>
                </a:solidFill>
              </a:rPr>
              <a:t> (40 ms, 104 dB) by electromyography of the right orbicularis oculi muscle. </a:t>
            </a: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r>
              <a:rPr lang="it-IT" altLang="it-IT" sz="2400" b="1">
                <a:solidFill>
                  <a:srgbClr val="000000"/>
                </a:solidFill>
              </a:rPr>
              <a:t>Stronger startle responses</a:t>
            </a:r>
            <a:r>
              <a:rPr lang="it-IT" altLang="it-IT" sz="2400">
                <a:solidFill>
                  <a:srgbClr val="000000"/>
                </a:solidFill>
              </a:rPr>
              <a:t> to the loud noise </a:t>
            </a:r>
            <a:r>
              <a:rPr lang="it-IT" altLang="it-IT" sz="2400" b="1">
                <a:solidFill>
                  <a:srgbClr val="000000"/>
                </a:solidFill>
              </a:rPr>
              <a:t>during the fear-conditioned stimulus (CS1+) as compared with the control stimulus (CS2-) reflects the fearful state of the participant elicited by CS1+. </a:t>
            </a:r>
          </a:p>
          <a:p>
            <a:pPr algn="ctr" eaLnBrk="1" fontAlgn="base" hangingPunct="1">
              <a:spcBef>
                <a:spcPct val="0"/>
              </a:spcBef>
              <a:spcAft>
                <a:spcPct val="0"/>
              </a:spcAft>
              <a:buFontTx/>
              <a:buNone/>
            </a:pPr>
            <a:endParaRPr lang="it-IT" altLang="it-IT" sz="2400" b="1">
              <a:solidFill>
                <a:srgbClr val="000000"/>
              </a:solidFill>
            </a:endParaRPr>
          </a:p>
          <a:p>
            <a:pPr algn="ctr" eaLnBrk="1" fontAlgn="base" hangingPunct="1">
              <a:spcBef>
                <a:spcPct val="0"/>
              </a:spcBef>
              <a:spcAft>
                <a:spcPct val="0"/>
              </a:spcAft>
              <a:buFontTx/>
              <a:buNone/>
            </a:pPr>
            <a:r>
              <a:rPr lang="it-IT" altLang="it-IT" sz="2400" b="1">
                <a:solidFill>
                  <a:srgbClr val="000000"/>
                </a:solidFill>
              </a:rPr>
              <a:t>Startle potentiation taps directly into the amygdala, and fear-conditioning procedures yield highly reliable and robust startle potentiation</a:t>
            </a:r>
            <a:r>
              <a:rPr lang="it-IT" altLang="it-IT" sz="2400">
                <a:solidFill>
                  <a:srgbClr val="000000"/>
                </a:solidFill>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9131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p:cNvPicPr>
            <a:picLocks noChangeAspect="1" noChangeArrowheads="1"/>
          </p:cNvPicPr>
          <p:nvPr/>
        </p:nvPicPr>
        <p:blipFill>
          <a:blip r:embed="rId4">
            <a:extLst>
              <a:ext uri="{28A0092B-C50C-407E-A947-70E740481C1C}">
                <a14:useLocalDpi xmlns:a14="http://schemas.microsoft.com/office/drawing/2010/main" val="0"/>
              </a:ext>
            </a:extLst>
          </a:blip>
          <a:srcRect r="49834"/>
          <a:stretch>
            <a:fillRect/>
          </a:stretch>
        </p:blipFill>
        <p:spPr bwMode="auto">
          <a:xfrm>
            <a:off x="0" y="0"/>
            <a:ext cx="55641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091" name="Rectangle 5"/>
          <p:cNvSpPr>
            <a:spLocks noChangeArrowheads="1"/>
          </p:cNvSpPr>
          <p:nvPr/>
        </p:nvSpPr>
        <p:spPr bwMode="auto">
          <a:xfrm>
            <a:off x="5508625" y="201613"/>
            <a:ext cx="3635375" cy="668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b="1">
                <a:solidFill>
                  <a:srgbClr val="000000"/>
                </a:solidFill>
              </a:rPr>
              <a:t>Mean startle potentiation to the fear-conditioned stimulus (CS1), the control stimulus (CS2) and noise alone (NA) trials during acquisition (trial 1–8), extinction (trial 1–10) and test (trial 1–5) for the placebo </a:t>
            </a:r>
            <a:r>
              <a:rPr lang="it-IT" altLang="it-IT" sz="1800">
                <a:solidFill>
                  <a:srgbClr val="000000"/>
                </a:solidFill>
              </a:rPr>
              <a:t>(</a:t>
            </a:r>
            <a:r>
              <a:rPr lang="it-IT" altLang="it-IT" sz="1800" i="1">
                <a:solidFill>
                  <a:srgbClr val="000000"/>
                </a:solidFill>
              </a:rPr>
              <a:t>n</a:t>
            </a:r>
            <a:r>
              <a:rPr lang="it-IT" altLang="it-IT" sz="1800">
                <a:solidFill>
                  <a:srgbClr val="000000"/>
                </a:solidFill>
              </a:rPr>
              <a:t> = 20, a,b</a:t>
            </a:r>
            <a:r>
              <a:rPr lang="it-IT" altLang="it-IT" sz="1800" b="1">
                <a:solidFill>
                  <a:srgbClr val="000000"/>
                </a:solidFill>
              </a:rPr>
              <a:t>), propranolol reactivation</a:t>
            </a:r>
            <a:r>
              <a:rPr lang="it-IT" altLang="it-IT" sz="1800">
                <a:solidFill>
                  <a:srgbClr val="000000"/>
                </a:solidFill>
              </a:rPr>
              <a:t> (</a:t>
            </a:r>
            <a:r>
              <a:rPr lang="it-IT" altLang="it-IT" sz="1800" i="1">
                <a:solidFill>
                  <a:srgbClr val="000000"/>
                </a:solidFill>
              </a:rPr>
              <a:t>n</a:t>
            </a:r>
            <a:r>
              <a:rPr lang="it-IT" altLang="it-IT" sz="1800">
                <a:solidFill>
                  <a:srgbClr val="000000"/>
                </a:solidFill>
              </a:rPr>
              <a:t> = 20, </a:t>
            </a:r>
            <a:r>
              <a:rPr lang="it-IT" altLang="it-IT" sz="1800" b="1">
                <a:solidFill>
                  <a:srgbClr val="000000"/>
                </a:solidFill>
              </a:rPr>
              <a:t>c</a:t>
            </a:r>
            <a:r>
              <a:rPr lang="it-IT" altLang="it-IT" sz="1800">
                <a:solidFill>
                  <a:srgbClr val="000000"/>
                </a:solidFill>
              </a:rPr>
              <a:t>,</a:t>
            </a:r>
            <a:r>
              <a:rPr lang="it-IT" altLang="it-IT" sz="1800" b="1">
                <a:solidFill>
                  <a:srgbClr val="000000"/>
                </a:solidFill>
              </a:rPr>
              <a:t>d</a:t>
            </a:r>
            <a:r>
              <a:rPr lang="it-IT" altLang="it-IT" sz="1800">
                <a:solidFill>
                  <a:srgbClr val="000000"/>
                </a:solidFill>
              </a:rPr>
              <a:t>) and </a:t>
            </a:r>
            <a:r>
              <a:rPr lang="it-IT" altLang="it-IT" sz="1800" b="1">
                <a:solidFill>
                  <a:srgbClr val="000000"/>
                </a:solidFill>
              </a:rPr>
              <a:t>propranolol without reactivation</a:t>
            </a:r>
            <a:r>
              <a:rPr lang="it-IT" altLang="it-IT" sz="1800">
                <a:solidFill>
                  <a:srgbClr val="000000"/>
                </a:solidFill>
              </a:rPr>
              <a:t> (</a:t>
            </a:r>
            <a:r>
              <a:rPr lang="it-IT" altLang="it-IT" sz="1800" i="1">
                <a:solidFill>
                  <a:srgbClr val="000000"/>
                </a:solidFill>
              </a:rPr>
              <a:t>n</a:t>
            </a:r>
            <a:r>
              <a:rPr lang="it-IT" altLang="it-IT" sz="1800">
                <a:solidFill>
                  <a:srgbClr val="000000"/>
                </a:solidFill>
              </a:rPr>
              <a:t> = 20, </a:t>
            </a:r>
            <a:r>
              <a:rPr lang="it-IT" altLang="it-IT" sz="1800" b="1">
                <a:solidFill>
                  <a:srgbClr val="000000"/>
                </a:solidFill>
              </a:rPr>
              <a:t>e</a:t>
            </a:r>
            <a:r>
              <a:rPr lang="it-IT" altLang="it-IT" sz="1800">
                <a:solidFill>
                  <a:srgbClr val="000000"/>
                </a:solidFill>
              </a:rPr>
              <a:t>,</a:t>
            </a:r>
            <a:r>
              <a:rPr lang="it-IT" altLang="it-IT" sz="1800" b="1">
                <a:solidFill>
                  <a:srgbClr val="000000"/>
                </a:solidFill>
              </a:rPr>
              <a:t>f</a:t>
            </a:r>
            <a:r>
              <a:rPr lang="it-IT" altLang="it-IT" sz="1800">
                <a:solidFill>
                  <a:srgbClr val="000000"/>
                </a:solidFill>
              </a:rPr>
              <a:t>) group. </a:t>
            </a:r>
          </a:p>
          <a:p>
            <a:pPr eaLnBrk="1" fontAlgn="base" hangingPunct="1">
              <a:spcBef>
                <a:spcPct val="0"/>
              </a:spcBef>
              <a:spcAft>
                <a:spcPct val="0"/>
              </a:spcAft>
              <a:buFontTx/>
              <a:buNone/>
            </a:pPr>
            <a:endParaRPr lang="it-IT" altLang="it-IT" sz="1800">
              <a:solidFill>
                <a:srgbClr val="000000"/>
              </a:solidFill>
            </a:endParaRPr>
          </a:p>
          <a:p>
            <a:pPr eaLnBrk="1" fontAlgn="base" hangingPunct="1">
              <a:spcBef>
                <a:spcPct val="0"/>
              </a:spcBef>
              <a:spcAft>
                <a:spcPct val="0"/>
              </a:spcAft>
              <a:buFontTx/>
              <a:buNone/>
            </a:pPr>
            <a:r>
              <a:rPr lang="it-IT" altLang="it-IT" sz="1800">
                <a:solidFill>
                  <a:srgbClr val="000000"/>
                </a:solidFill>
              </a:rPr>
              <a:t>CS1+ refers to the fear conditioned stimulus during acquisition, </a:t>
            </a:r>
          </a:p>
          <a:p>
            <a:pPr eaLnBrk="1" fontAlgn="base" hangingPunct="1">
              <a:spcBef>
                <a:spcPct val="0"/>
              </a:spcBef>
              <a:spcAft>
                <a:spcPct val="0"/>
              </a:spcAft>
              <a:buFontTx/>
              <a:buNone/>
            </a:pPr>
            <a:r>
              <a:rPr lang="it-IT" altLang="it-IT" sz="1800">
                <a:solidFill>
                  <a:srgbClr val="000000"/>
                </a:solidFill>
              </a:rPr>
              <a:t>CS1- refers to the fear conditioned stimulus during extinction and test, </a:t>
            </a:r>
          </a:p>
          <a:p>
            <a:pPr eaLnBrk="1" fontAlgn="base" hangingPunct="1">
              <a:spcBef>
                <a:spcPct val="0"/>
              </a:spcBef>
              <a:spcAft>
                <a:spcPct val="0"/>
              </a:spcAft>
              <a:buFontTx/>
              <a:buNone/>
            </a:pPr>
            <a:r>
              <a:rPr lang="it-IT" altLang="it-IT" sz="1800">
                <a:solidFill>
                  <a:srgbClr val="000000"/>
                </a:solidFill>
              </a:rPr>
              <a:t>CS1-R refers to the reactivation of the fear conditioned stimulus and CS2- refers to the control stimulus during all phases of the experiment. Error bars represent s.e.m.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7201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4"/>
          <p:cNvSpPr>
            <a:spLocks noChangeArrowheads="1"/>
          </p:cNvSpPr>
          <p:nvPr/>
        </p:nvSpPr>
        <p:spPr bwMode="auto">
          <a:xfrm>
            <a:off x="-14288" y="333375"/>
            <a:ext cx="9144001"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400">
                <a:solidFill>
                  <a:srgbClr val="000000"/>
                </a:solidFill>
              </a:rPr>
              <a:t>In the procedure of Kindt et al (2009), propranolol was given </a:t>
            </a:r>
            <a:r>
              <a:rPr lang="it-IT" altLang="it-IT" sz="2400" u="sng">
                <a:solidFill>
                  <a:srgbClr val="000000"/>
                </a:solidFill>
              </a:rPr>
              <a:t>before</a:t>
            </a:r>
            <a:r>
              <a:rPr lang="it-IT" altLang="it-IT" sz="2400">
                <a:solidFill>
                  <a:srgbClr val="000000"/>
                </a:solidFill>
              </a:rPr>
              <a:t> reactivation.  </a:t>
            </a:r>
          </a:p>
          <a:p>
            <a:pPr algn="ctr" eaLnBrk="1" fontAlgn="base" hangingPunct="1">
              <a:spcBef>
                <a:spcPct val="0"/>
              </a:spcBef>
              <a:spcAft>
                <a:spcPct val="0"/>
              </a:spcAft>
              <a:buFontTx/>
              <a:buNone/>
            </a:pPr>
            <a:r>
              <a:rPr lang="it-IT" altLang="it-IT" sz="2400">
                <a:solidFill>
                  <a:srgbClr val="000000"/>
                </a:solidFill>
              </a:rPr>
              <a:t>If propranolol blocks the expression and return of fear memories, this suggests a potentially promising clinical intervention. </a:t>
            </a: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r>
              <a:rPr lang="it-IT" altLang="it-IT" sz="2400">
                <a:solidFill>
                  <a:srgbClr val="000000"/>
                </a:solidFill>
              </a:rPr>
              <a:t>Earlier research has suggested that propranolol might be clinically useful if administered immediately after a traumatic event. </a:t>
            </a: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r>
              <a:rPr lang="it-IT" altLang="it-IT" sz="2400">
                <a:solidFill>
                  <a:srgbClr val="000000"/>
                </a:solidFill>
              </a:rPr>
              <a:t>It is suggested that propranolol might impair the initial consolidation of fear memories, and thus prevent the development of PTSD in the future (Pitman and Delahanty, 2005). </a:t>
            </a: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r>
              <a:rPr lang="it-IT" altLang="it-IT" sz="2400" b="1">
                <a:solidFill>
                  <a:srgbClr val="000000"/>
                </a:solidFill>
              </a:rPr>
              <a:t>However, this treatment is not applicable to someone who already suffers from PTSD.</a:t>
            </a:r>
          </a:p>
          <a:p>
            <a:pPr algn="ctr" eaLnBrk="1" fontAlgn="base" hangingPunct="1">
              <a:spcBef>
                <a:spcPct val="0"/>
              </a:spcBef>
              <a:spcAft>
                <a:spcPct val="0"/>
              </a:spcAft>
              <a:buFontTx/>
              <a:buNone/>
            </a:pPr>
            <a:endParaRPr lang="it-IT" altLang="it-IT" sz="2400" b="1">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8488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ChangeArrowheads="1"/>
          </p:cNvSpPr>
          <p:nvPr/>
        </p:nvSpPr>
        <p:spPr bwMode="auto">
          <a:xfrm>
            <a:off x="0" y="636588"/>
            <a:ext cx="9144000"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400" b="1">
                <a:solidFill>
                  <a:srgbClr val="000000"/>
                </a:solidFill>
              </a:rPr>
              <a:t>To explore whether the administration of propranolol during the reconsolidation period might be useful in the treatment of clinical disorders, Brunet et al (2008) tested whether it could prevent the return of older fear memories in patients suffering from PTSD.</a:t>
            </a:r>
            <a:r>
              <a:rPr lang="it-IT" altLang="it-IT" sz="2400">
                <a:solidFill>
                  <a:srgbClr val="000000"/>
                </a:solidFill>
              </a:rPr>
              <a:t> </a:t>
            </a: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r>
              <a:rPr lang="it-IT" altLang="it-IT" sz="2400">
                <a:solidFill>
                  <a:srgbClr val="000000"/>
                </a:solidFill>
              </a:rPr>
              <a:t>The patients were asked to </a:t>
            </a:r>
            <a:r>
              <a:rPr lang="it-IT" altLang="it-IT" sz="2400" b="1">
                <a:solidFill>
                  <a:srgbClr val="000000"/>
                </a:solidFill>
              </a:rPr>
              <a:t>describe</a:t>
            </a:r>
            <a:r>
              <a:rPr lang="it-IT" altLang="it-IT" sz="2400">
                <a:solidFill>
                  <a:srgbClr val="000000"/>
                </a:solidFill>
              </a:rPr>
              <a:t> their traumatic events to </a:t>
            </a:r>
            <a:r>
              <a:rPr lang="it-IT" altLang="it-IT" sz="2400" b="1">
                <a:solidFill>
                  <a:srgbClr val="000000"/>
                </a:solidFill>
              </a:rPr>
              <a:t>reactivate</a:t>
            </a:r>
            <a:r>
              <a:rPr lang="it-IT" altLang="it-IT" sz="2400">
                <a:solidFill>
                  <a:srgbClr val="000000"/>
                </a:solidFill>
              </a:rPr>
              <a:t> their traumatic memories. </a:t>
            </a: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r>
              <a:rPr lang="it-IT" altLang="it-IT" sz="2400">
                <a:solidFill>
                  <a:srgbClr val="000000"/>
                </a:solidFill>
              </a:rPr>
              <a:t>Immediately </a:t>
            </a:r>
            <a:r>
              <a:rPr lang="it-IT" altLang="it-IT" sz="2400" b="1">
                <a:solidFill>
                  <a:srgbClr val="000000"/>
                </a:solidFill>
              </a:rPr>
              <a:t>after reactivation</a:t>
            </a:r>
            <a:r>
              <a:rPr lang="it-IT" altLang="it-IT" sz="2400">
                <a:solidFill>
                  <a:srgbClr val="000000"/>
                </a:solidFill>
              </a:rPr>
              <a:t>, patients were given either </a:t>
            </a:r>
            <a:r>
              <a:rPr lang="it-IT" altLang="it-IT" sz="2400" b="1">
                <a:solidFill>
                  <a:srgbClr val="000000"/>
                </a:solidFill>
              </a:rPr>
              <a:t>propranolol or placebo</a:t>
            </a:r>
            <a:r>
              <a:rPr lang="it-IT" altLang="it-IT" sz="2400">
                <a:solidFill>
                  <a:srgbClr val="000000"/>
                </a:solidFill>
              </a:rPr>
              <a:t>. </a:t>
            </a: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r>
              <a:rPr lang="it-IT" altLang="it-IT" sz="2400" b="1">
                <a:solidFill>
                  <a:srgbClr val="000000"/>
                </a:solidFill>
              </a:rPr>
              <a:t>A week later</a:t>
            </a:r>
            <a:r>
              <a:rPr lang="it-IT" altLang="it-IT" sz="2400">
                <a:solidFill>
                  <a:srgbClr val="000000"/>
                </a:solidFill>
              </a:rPr>
              <a:t> during a script-driven memory task, physiological responses to these memories were assessed.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4482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4"/>
          <p:cNvSpPr>
            <a:spLocks noChangeArrowheads="1"/>
          </p:cNvSpPr>
          <p:nvPr/>
        </p:nvSpPr>
        <p:spPr bwMode="auto">
          <a:xfrm>
            <a:off x="0" y="692150"/>
            <a:ext cx="91440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800" b="1">
                <a:solidFill>
                  <a:srgbClr val="000000"/>
                </a:solidFill>
              </a:rPr>
              <a:t>The patients who received propranolol showed diminished physiological fear responses for most of the measures assessed.</a:t>
            </a:r>
          </a:p>
          <a:p>
            <a:pPr algn="ctr" eaLnBrk="1" fontAlgn="base" hangingPunct="1">
              <a:spcBef>
                <a:spcPct val="0"/>
              </a:spcBef>
              <a:spcAft>
                <a:spcPct val="0"/>
              </a:spcAft>
              <a:buFontTx/>
              <a:buNone/>
            </a:pPr>
            <a:endParaRPr lang="it-IT" altLang="it-IT" sz="2800" b="1">
              <a:solidFill>
                <a:srgbClr val="000000"/>
              </a:solidFill>
            </a:endParaRPr>
          </a:p>
          <a:p>
            <a:pPr algn="ctr" eaLnBrk="1" fontAlgn="base" hangingPunct="1">
              <a:spcBef>
                <a:spcPct val="0"/>
              </a:spcBef>
              <a:spcAft>
                <a:spcPct val="0"/>
              </a:spcAft>
              <a:buFontTx/>
              <a:buNone/>
            </a:pPr>
            <a:r>
              <a:rPr lang="it-IT" altLang="it-IT" sz="2800">
                <a:solidFill>
                  <a:srgbClr val="000000"/>
                </a:solidFill>
              </a:rPr>
              <a:t>Although this initial clinical study had a </a:t>
            </a:r>
            <a:r>
              <a:rPr lang="it-IT" altLang="it-IT" sz="2800" b="1">
                <a:solidFill>
                  <a:srgbClr val="000000"/>
                </a:solidFill>
              </a:rPr>
              <a:t>small sample</a:t>
            </a:r>
            <a:r>
              <a:rPr lang="it-IT" altLang="it-IT" sz="2800">
                <a:solidFill>
                  <a:srgbClr val="000000"/>
                </a:solidFill>
              </a:rPr>
              <a:t>, </a:t>
            </a:r>
            <a:r>
              <a:rPr lang="it-IT" altLang="it-IT" sz="2800" b="1">
                <a:solidFill>
                  <a:srgbClr val="000000"/>
                </a:solidFill>
              </a:rPr>
              <a:t>moderate effects</a:t>
            </a:r>
            <a:r>
              <a:rPr lang="it-IT" altLang="it-IT" sz="2800">
                <a:solidFill>
                  <a:srgbClr val="000000"/>
                </a:solidFill>
              </a:rPr>
              <a:t>, and </a:t>
            </a:r>
            <a:r>
              <a:rPr lang="it-IT" altLang="it-IT" sz="2800" b="1">
                <a:solidFill>
                  <a:srgbClr val="000000"/>
                </a:solidFill>
              </a:rPr>
              <a:t>lacked some important control</a:t>
            </a:r>
            <a:r>
              <a:rPr lang="it-IT" altLang="it-IT" sz="2800">
                <a:solidFill>
                  <a:srgbClr val="000000"/>
                </a:solidFill>
              </a:rPr>
              <a:t> conditions, it provides </a:t>
            </a:r>
            <a:r>
              <a:rPr lang="it-IT" altLang="it-IT" sz="2800" b="1">
                <a:solidFill>
                  <a:srgbClr val="000000"/>
                </a:solidFill>
              </a:rPr>
              <a:t>preliminary evidence</a:t>
            </a:r>
            <a:r>
              <a:rPr lang="it-IT" altLang="it-IT" sz="2800">
                <a:solidFill>
                  <a:srgbClr val="000000"/>
                </a:solidFill>
              </a:rPr>
              <a:t> that propranolol could be an important tool in the treatment of anxiety disorders by targeting the reconsolidation process.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4792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ttangolo 1"/>
          <p:cNvSpPr>
            <a:spLocks noChangeArrowheads="1"/>
          </p:cNvSpPr>
          <p:nvPr/>
        </p:nvSpPr>
        <p:spPr bwMode="auto">
          <a:xfrm>
            <a:off x="0" y="55563"/>
            <a:ext cx="903605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it-IT" sz="2800" b="1">
                <a:solidFill>
                  <a:srgbClr val="000000"/>
                </a:solidFill>
              </a:rPr>
              <a:t>Reduction of PTSD Symptoms With Pre-Reactivation Propranolol Therapy: A Randomized Controlled Trial.</a:t>
            </a:r>
          </a:p>
          <a:p>
            <a:pPr eaLnBrk="1" fontAlgn="base" hangingPunct="1">
              <a:spcBef>
                <a:spcPct val="0"/>
              </a:spcBef>
              <a:spcAft>
                <a:spcPct val="0"/>
              </a:spcAft>
              <a:buFontTx/>
              <a:buNone/>
            </a:pPr>
            <a:r>
              <a:rPr lang="en-US" altLang="it-IT" sz="1800">
                <a:solidFill>
                  <a:srgbClr val="000000"/>
                </a:solidFill>
              </a:rPr>
              <a:t>Brunet et al. 2018</a:t>
            </a:r>
          </a:p>
          <a:p>
            <a:pPr eaLnBrk="1" fontAlgn="base" hangingPunct="1">
              <a:spcBef>
                <a:spcPct val="0"/>
              </a:spcBef>
              <a:spcAft>
                <a:spcPct val="0"/>
              </a:spcAft>
              <a:buFontTx/>
              <a:buNone/>
            </a:pPr>
            <a:endParaRPr lang="en-US" altLang="it-IT" sz="1800">
              <a:solidFill>
                <a:srgbClr val="000000"/>
              </a:solidFill>
            </a:endParaRPr>
          </a:p>
          <a:p>
            <a:pPr eaLnBrk="1" fontAlgn="base" hangingPunct="1">
              <a:spcBef>
                <a:spcPct val="0"/>
              </a:spcBef>
              <a:spcAft>
                <a:spcPct val="0"/>
              </a:spcAft>
              <a:buFontTx/>
              <a:buNone/>
            </a:pPr>
            <a:endParaRPr lang="en-US" altLang="it-IT" sz="1800">
              <a:solidFill>
                <a:srgbClr val="000000"/>
              </a:solidFill>
            </a:endParaRPr>
          </a:p>
          <a:p>
            <a:pPr algn="ctr" eaLnBrk="1" fontAlgn="base" hangingPunct="1">
              <a:spcBef>
                <a:spcPct val="0"/>
              </a:spcBef>
              <a:spcAft>
                <a:spcPct val="0"/>
              </a:spcAft>
              <a:buFontTx/>
              <a:buNone/>
            </a:pPr>
            <a:r>
              <a:rPr lang="en-US" altLang="it-IT" sz="2000">
                <a:solidFill>
                  <a:srgbClr val="000000"/>
                </a:solidFill>
              </a:rPr>
              <a:t>The authors assessed the efficacy of trauma memory reactivation performed under the influence of propranolol, a noradrenergic beta-receptor blocker, as a putative reconsolidation blocker, in reducing symptoms of posttraumatic stress disorder (PTSD).</a:t>
            </a:r>
          </a:p>
          <a:p>
            <a:pPr eaLnBrk="1" fontAlgn="base" hangingPunct="1">
              <a:spcBef>
                <a:spcPct val="0"/>
              </a:spcBef>
              <a:spcAft>
                <a:spcPct val="0"/>
              </a:spcAft>
              <a:buFontTx/>
              <a:buNone/>
            </a:pPr>
            <a:endParaRPr lang="en-US" altLang="it-IT" sz="2000">
              <a:solidFill>
                <a:srgbClr val="000000"/>
              </a:solidFill>
            </a:endParaRPr>
          </a:p>
          <a:p>
            <a:pPr eaLnBrk="1" fontAlgn="base" hangingPunct="1">
              <a:spcBef>
                <a:spcPct val="0"/>
              </a:spcBef>
              <a:spcAft>
                <a:spcPct val="0"/>
              </a:spcAft>
              <a:buFontTx/>
              <a:buNone/>
            </a:pPr>
            <a:r>
              <a:rPr lang="en-US" altLang="it-IT" sz="2000">
                <a:solidFill>
                  <a:srgbClr val="000000"/>
                </a:solidFill>
              </a:rPr>
              <a:t>METHOD:</a:t>
            </a:r>
          </a:p>
          <a:p>
            <a:pPr eaLnBrk="1" fontAlgn="base" hangingPunct="1">
              <a:spcBef>
                <a:spcPct val="0"/>
              </a:spcBef>
              <a:spcAft>
                <a:spcPct val="0"/>
              </a:spcAft>
              <a:buFontTx/>
              <a:buNone/>
            </a:pPr>
            <a:r>
              <a:rPr lang="en-US" altLang="it-IT" sz="2000">
                <a:solidFill>
                  <a:srgbClr val="000000"/>
                </a:solidFill>
              </a:rPr>
              <a:t>This was a 6-week, double-blind, placebo-controlled, randomized clinical trial in 60 adults diagnosed with long-standing PTSD. </a:t>
            </a:r>
          </a:p>
          <a:p>
            <a:pPr eaLnBrk="1" fontAlgn="base" hangingPunct="1">
              <a:spcBef>
                <a:spcPct val="0"/>
              </a:spcBef>
              <a:spcAft>
                <a:spcPct val="0"/>
              </a:spcAft>
              <a:buFontTx/>
              <a:buNone/>
            </a:pPr>
            <a:r>
              <a:rPr lang="en-US" altLang="it-IT" sz="2000">
                <a:solidFill>
                  <a:srgbClr val="000000"/>
                </a:solidFill>
              </a:rPr>
              <a:t>Propranolol or placebo was administered 90 minutes before a brief memory reactivation session, once a week for 6 consecutive weeks. </a:t>
            </a:r>
          </a:p>
          <a:p>
            <a:pPr eaLnBrk="1" fontAlgn="base" hangingPunct="1">
              <a:spcBef>
                <a:spcPct val="0"/>
              </a:spcBef>
              <a:spcAft>
                <a:spcPct val="0"/>
              </a:spcAft>
              <a:buFontTx/>
              <a:buNone/>
            </a:pPr>
            <a:r>
              <a:rPr lang="en-US" altLang="it-IT" sz="2000">
                <a:solidFill>
                  <a:srgbClr val="000000"/>
                </a:solidFill>
              </a:rPr>
              <a:t>The hypothesis predicted a significant treatment effect of trauma reactivation with propranolol compared with trauma reactivation with placebo in reducing PTSD symptoms on both the Clinician-Administered PTSD Scale (CAPS) and the patient-rated PTSD Checklist-Specific (PCL-S) in an intention-to-treat analysis.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2105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ttangolo 1"/>
          <p:cNvSpPr>
            <a:spLocks noChangeArrowheads="1"/>
          </p:cNvSpPr>
          <p:nvPr/>
        </p:nvSpPr>
        <p:spPr bwMode="auto">
          <a:xfrm>
            <a:off x="0" y="55563"/>
            <a:ext cx="903605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it-IT" sz="2000">
                <a:solidFill>
                  <a:srgbClr val="000000"/>
                </a:solidFill>
              </a:rPr>
              <a:t>RESULTS:</a:t>
            </a:r>
          </a:p>
          <a:p>
            <a:pPr eaLnBrk="1" fontAlgn="base" hangingPunct="1">
              <a:spcBef>
                <a:spcPct val="0"/>
              </a:spcBef>
              <a:spcAft>
                <a:spcPct val="0"/>
              </a:spcAft>
              <a:buFontTx/>
              <a:buNone/>
            </a:pPr>
            <a:r>
              <a:rPr lang="en-US" altLang="it-IT" sz="2000">
                <a:solidFill>
                  <a:srgbClr val="000000"/>
                </a:solidFill>
              </a:rPr>
              <a:t>The estimated group difference in posttreatment CAPS score, adjusted for pretreatment values (analysis of covariance), was a statistically significant 11.50. The within-group pre- to posttreatment effect sizes (Cohen's d) were 1.76 for propranolol and 1.25 for placebo. </a:t>
            </a:r>
          </a:p>
          <a:p>
            <a:pPr eaLnBrk="1" fontAlgn="base" hangingPunct="1">
              <a:spcBef>
                <a:spcPct val="0"/>
              </a:spcBef>
              <a:spcAft>
                <a:spcPct val="0"/>
              </a:spcAft>
              <a:buFontTx/>
              <a:buNone/>
            </a:pPr>
            <a:endParaRPr lang="en-US" altLang="it-IT" sz="2000">
              <a:solidFill>
                <a:srgbClr val="000000"/>
              </a:solidFill>
            </a:endParaRPr>
          </a:p>
          <a:p>
            <a:pPr eaLnBrk="1" fontAlgn="base" hangingPunct="1">
              <a:spcBef>
                <a:spcPct val="0"/>
              </a:spcBef>
              <a:spcAft>
                <a:spcPct val="0"/>
              </a:spcAft>
              <a:buFontTx/>
              <a:buNone/>
            </a:pPr>
            <a:r>
              <a:rPr lang="en-US" altLang="it-IT" sz="2000">
                <a:solidFill>
                  <a:srgbClr val="000000"/>
                </a:solidFill>
              </a:rPr>
              <a:t>For the PCL-S, the mixed linear model's estimated time-by-group interaction yielded an average decrease of 2.43 points per week, for a total significant difference of 14.58 points above that of placebo. The pre- to posttreatment effect sizes were 2.74 for propranolol and 0.55 for placebo. </a:t>
            </a:r>
          </a:p>
          <a:p>
            <a:pPr eaLnBrk="1" fontAlgn="base" hangingPunct="1">
              <a:spcBef>
                <a:spcPct val="0"/>
              </a:spcBef>
              <a:spcAft>
                <a:spcPct val="0"/>
              </a:spcAft>
              <a:buFontTx/>
              <a:buNone/>
            </a:pPr>
            <a:endParaRPr lang="en-US" altLang="it-IT" sz="2000">
              <a:solidFill>
                <a:srgbClr val="000000"/>
              </a:solidFill>
            </a:endParaRPr>
          </a:p>
          <a:p>
            <a:pPr eaLnBrk="1" fontAlgn="base" hangingPunct="1">
              <a:spcBef>
                <a:spcPct val="0"/>
              </a:spcBef>
              <a:spcAft>
                <a:spcPct val="0"/>
              </a:spcAft>
              <a:buFontTx/>
              <a:buNone/>
            </a:pPr>
            <a:endParaRPr lang="en-US" altLang="it-IT" sz="1600">
              <a:solidFill>
                <a:srgbClr val="000000"/>
              </a:solidFill>
            </a:endParaRPr>
          </a:p>
          <a:p>
            <a:pPr eaLnBrk="1" fontAlgn="base" hangingPunct="1">
              <a:spcBef>
                <a:spcPct val="0"/>
              </a:spcBef>
              <a:spcAft>
                <a:spcPct val="0"/>
              </a:spcAft>
              <a:buFontTx/>
              <a:buNone/>
            </a:pPr>
            <a:endParaRPr lang="en-US" altLang="it-IT" sz="1600">
              <a:solidFill>
                <a:srgbClr val="000000"/>
              </a:solidFill>
            </a:endParaRPr>
          </a:p>
          <a:p>
            <a:pPr algn="ctr" eaLnBrk="1" fontAlgn="base" hangingPunct="1">
              <a:spcBef>
                <a:spcPct val="0"/>
              </a:spcBef>
              <a:spcAft>
                <a:spcPct val="0"/>
              </a:spcAft>
              <a:buFontTx/>
              <a:buNone/>
            </a:pPr>
            <a:r>
              <a:rPr lang="en-US" altLang="it-IT" sz="2800">
                <a:solidFill>
                  <a:srgbClr val="000000"/>
                </a:solidFill>
              </a:rPr>
              <a:t>CONCLUSIONS:</a:t>
            </a:r>
          </a:p>
          <a:p>
            <a:pPr algn="ctr" eaLnBrk="1" fontAlgn="base" hangingPunct="1">
              <a:spcBef>
                <a:spcPct val="0"/>
              </a:spcBef>
              <a:spcAft>
                <a:spcPct val="0"/>
              </a:spcAft>
              <a:buFontTx/>
              <a:buNone/>
            </a:pPr>
            <a:r>
              <a:rPr lang="en-US" altLang="it-IT" sz="2800">
                <a:solidFill>
                  <a:srgbClr val="000000"/>
                </a:solidFill>
              </a:rPr>
              <a:t>Pre-reactivation propranolol, a treatment protocol suggested by reconsolidation theory, appears to be a novel and efficacious treatment for PTSD. Replication studies using a long-term follow-up in various trauma populations are required.</a:t>
            </a:r>
            <a:endParaRPr lang="it-IT" altLang="it-IT" sz="280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0039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TotalTime>
  <Words>1025</Words>
  <Application>Microsoft Office PowerPoint</Application>
  <PresentationFormat>Presentazione su schermo (4:3)</PresentationFormat>
  <Paragraphs>60</Paragraphs>
  <Slides>11</Slides>
  <Notes>0</Notes>
  <HiddenSlides>0</HiddenSlides>
  <MMClips>11</MMClips>
  <ScaleCrop>false</ScaleCrop>
  <HeadingPairs>
    <vt:vector size="4" baseType="variant">
      <vt:variant>
        <vt:lpstr>Tema</vt:lpstr>
      </vt:variant>
      <vt:variant>
        <vt:i4>1</vt:i4>
      </vt:variant>
      <vt:variant>
        <vt:lpstr>Titoli diapositive</vt:lpstr>
      </vt:variant>
      <vt:variant>
        <vt:i4>11</vt:i4>
      </vt:variant>
    </vt:vector>
  </HeadingPairs>
  <TitlesOfParts>
    <vt:vector size="12" baseType="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4</cp:revision>
  <dcterms:created xsi:type="dcterms:W3CDTF">2020-04-30T17:38:11Z</dcterms:created>
  <dcterms:modified xsi:type="dcterms:W3CDTF">2020-04-30T17:49:50Z</dcterms:modified>
</cp:coreProperties>
</file>