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notesMasterIdLst>
    <p:notesMasterId r:id="rId19"/>
  </p:notesMasterIdLst>
  <p:sldIdLst>
    <p:sldId id="274"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omè Archain" initials="SA" lastIdx="1" clrIdx="0">
    <p:extLst>
      <p:ext uri="{19B8F6BF-5375-455C-9EA6-DF929625EA0E}">
        <p15:presenceInfo xmlns:p15="http://schemas.microsoft.com/office/powerpoint/2012/main" userId="Salomè Arch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58" autoAdjust="0"/>
    <p:restoredTop sz="94599"/>
  </p:normalViewPr>
  <p:slideViewPr>
    <p:cSldViewPr snapToGrid="0" snapToObjects="1">
      <p:cViewPr varScale="1">
        <p:scale>
          <a:sx n="82" d="100"/>
          <a:sy n="82" d="100"/>
        </p:scale>
        <p:origin x="48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5FF4B-1896-483B-B79F-94D30869C314}" type="datetimeFigureOut">
              <a:rPr lang="en-GB" smtClean="0"/>
              <a:t>06/04/2020</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A7D8B-85D3-46F7-9B05-744001DB5FC7}" type="slidenum">
              <a:rPr lang="en-GB" smtClean="0"/>
              <a:t>‹N›</a:t>
            </a:fld>
            <a:endParaRPr lang="en-GB"/>
          </a:p>
        </p:txBody>
      </p:sp>
    </p:spTree>
    <p:extLst>
      <p:ext uri="{BB962C8B-B14F-4D97-AF65-F5344CB8AC3E}">
        <p14:creationId xmlns:p14="http://schemas.microsoft.com/office/powerpoint/2010/main" val="98847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9194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0052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47001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47289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3038205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15277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9372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678120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295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449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73481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36166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0F78DCC-DB45-3E4F-9FF8-A8367E3AA3C4}" type="datetimeFigureOut">
              <a:rPr lang="it-IT" smtClean="0"/>
              <a:t>06/04/2020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6495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1154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65804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81156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660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F78DCC-DB45-3E4F-9FF8-A8367E3AA3C4}" type="datetimeFigureOut">
              <a:rPr lang="it-IT" smtClean="0"/>
              <a:t>06/04/2020</a:t>
            </a:fld>
            <a:endParaRPr lang="it-I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ABCB5D3-1347-D240-B5FC-31B79AB90B2B}" type="slidenum">
              <a:rPr lang="it-IT" smtClean="0"/>
              <a:t>‹N›</a:t>
            </a:fld>
            <a:endParaRPr lang="it-IT"/>
          </a:p>
        </p:txBody>
      </p:sp>
    </p:spTree>
    <p:extLst>
      <p:ext uri="{BB962C8B-B14F-4D97-AF65-F5344CB8AC3E}">
        <p14:creationId xmlns:p14="http://schemas.microsoft.com/office/powerpoint/2010/main" val="1931459696"/>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60445" y="335904"/>
            <a:ext cx="7772400" cy="3059274"/>
          </a:xfrm>
        </p:spPr>
        <p:txBody>
          <a:bodyPr/>
          <a:lstStyle/>
          <a:p>
            <a:r>
              <a:rPr lang="it-IT" b="1" dirty="0"/>
              <a:t/>
            </a:r>
            <a:br>
              <a:rPr lang="it-IT" b="1" dirty="0"/>
            </a:br>
            <a:r>
              <a:rPr lang="it-IT" b="1" dirty="0"/>
              <a:t>La protezione </a:t>
            </a:r>
            <a:r>
              <a:rPr lang="it-IT" b="1" dirty="0" smtClean="0"/>
              <a:t>internazionale</a:t>
            </a:r>
            <a:br>
              <a:rPr lang="it-IT" b="1" dirty="0" smtClean="0"/>
            </a:br>
            <a:r>
              <a:rPr lang="it-IT" sz="2800" b="1" dirty="0" smtClean="0"/>
              <a:t>A cura di </a:t>
            </a:r>
            <a:br>
              <a:rPr lang="it-IT" sz="2800" b="1" dirty="0" smtClean="0"/>
            </a:br>
            <a:r>
              <a:rPr lang="it-IT" sz="2800" b="1" dirty="0" err="1"/>
              <a:t>S</a:t>
            </a:r>
            <a:r>
              <a:rPr lang="it-IT" sz="2800" b="1" dirty="0" err="1" smtClean="0"/>
              <a:t>alomé</a:t>
            </a:r>
            <a:r>
              <a:rPr lang="it-IT" sz="2800" b="1" dirty="0" smtClean="0"/>
              <a:t> </a:t>
            </a:r>
            <a:r>
              <a:rPr lang="it-IT" sz="2800" b="1" dirty="0" err="1" smtClean="0"/>
              <a:t>Archain</a:t>
            </a:r>
            <a:r>
              <a:rPr lang="it-IT" sz="2800" b="1" dirty="0" smtClean="0"/>
              <a:t>  e Emilio Santoro</a:t>
            </a:r>
            <a:r>
              <a:rPr lang="it-IT" b="1" dirty="0"/>
              <a:t/>
            </a:r>
            <a:br>
              <a:rPr lang="it-IT" b="1" dirty="0"/>
            </a:br>
            <a:endParaRPr lang="it-IT" sz="2800" b="1" i="1" dirty="0"/>
          </a:p>
        </p:txBody>
      </p:sp>
      <p:graphicFrame>
        <p:nvGraphicFramePr>
          <p:cNvPr id="4" name="Tabella 3"/>
          <p:cNvGraphicFramePr>
            <a:graphicFrameLocks noGrp="1"/>
          </p:cNvGraphicFramePr>
          <p:nvPr>
            <p:extLst/>
          </p:nvPr>
        </p:nvGraphicFramePr>
        <p:xfrm>
          <a:off x="5501639" y="7276370"/>
          <a:ext cx="10437651" cy="1271566"/>
        </p:xfrm>
        <a:graphic>
          <a:graphicData uri="http://schemas.openxmlformats.org/drawingml/2006/table">
            <a:tbl>
              <a:tblPr>
                <a:tableStyleId>{5C22544A-7EE6-4342-B048-85BDC9FD1C3A}</a:tableStyleId>
              </a:tblPr>
              <a:tblGrid>
                <a:gridCol w="10437651">
                  <a:extLst>
                    <a:ext uri="{9D8B030D-6E8A-4147-A177-3AD203B41FA5}">
                      <a16:colId xmlns:a16="http://schemas.microsoft.com/office/drawing/2014/main" xmlns="" val="20000"/>
                    </a:ext>
                  </a:extLst>
                </a:gridCol>
              </a:tblGrid>
              <a:tr h="1271566">
                <a:tc>
                  <a:txBody>
                    <a:bodyPr/>
                    <a:lstStyle/>
                    <a:p>
                      <a:pPr algn="ctr">
                        <a:lnSpc>
                          <a:spcPct val="115000"/>
                        </a:lnSpc>
                        <a:spcAft>
                          <a:spcPts val="0"/>
                        </a:spcAft>
                      </a:pPr>
                      <a:endParaRPr lang="it-IT" sz="1100" kern="50" dirty="0">
                        <a:solidFill>
                          <a:srgbClr val="000000"/>
                        </a:solidFill>
                        <a:effectLst/>
                        <a:latin typeface="Arial" panose="020B0604020202020204" pitchFamily="34" charset="0"/>
                        <a:ea typeface="Arial" panose="020B0604020202020204" pitchFamily="34" charset="0"/>
                      </a:endParaRPr>
                    </a:p>
                  </a:txBody>
                  <a:tcPr marL="45085" marR="45085" marT="0" marB="0"/>
                </a:tc>
                <a:extLst>
                  <a:ext uri="{0D108BD9-81ED-4DB2-BD59-A6C34878D82A}">
                    <a16:rowId xmlns:a16="http://schemas.microsoft.com/office/drawing/2014/main" xmlns="" val="10000"/>
                  </a:ext>
                </a:extLst>
              </a:tr>
            </a:tbl>
          </a:graphicData>
        </a:graphic>
      </p:graphicFrame>
      <p:pic>
        <p:nvPicPr>
          <p:cNvPr id="1026" name="Immagine 2" descr="C:\Users\santoro\appdata\roaming\qualcomm\eudora\attach\LOGO-centro+denominazione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949" y="3461657"/>
            <a:ext cx="3686884" cy="2169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48856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34AF380-A30B-4ED9-B242-6562B3105CD3}"/>
              </a:ext>
            </a:extLst>
          </p:cNvPr>
          <p:cNvSpPr>
            <a:spLocks noGrp="1"/>
          </p:cNvSpPr>
          <p:nvPr>
            <p:ph type="title"/>
          </p:nvPr>
        </p:nvSpPr>
        <p:spPr/>
        <p:txBody>
          <a:bodyPr>
            <a:normAutofit fontScale="90000"/>
          </a:bodyPr>
          <a:lstStyle/>
          <a:p>
            <a:r>
              <a:rPr lang="it-IT" b="1" dirty="0"/>
              <a:t>PRESUPPOSTI </a:t>
            </a:r>
            <a:r>
              <a:rPr lang="it-IT" dirty="0"/>
              <a:t>PER OTTENERE LO </a:t>
            </a:r>
            <a:r>
              <a:rPr lang="it-IT" b="1" dirty="0"/>
              <a:t>STATUS DI RIFUGIATO</a:t>
            </a:r>
            <a:r>
              <a:rPr lang="it-IT" dirty="0"/>
              <a:t/>
            </a:r>
            <a:br>
              <a:rPr lang="it-IT" dirty="0"/>
            </a:br>
            <a:endParaRPr lang="it-IT" dirty="0"/>
          </a:p>
        </p:txBody>
      </p:sp>
      <p:sp>
        <p:nvSpPr>
          <p:cNvPr id="3" name="Segnaposto contenuto 2">
            <a:extLst>
              <a:ext uri="{FF2B5EF4-FFF2-40B4-BE49-F238E27FC236}">
                <a16:creationId xmlns="" xmlns:a16="http://schemas.microsoft.com/office/drawing/2014/main" id="{BED0DAFC-DC77-4FBE-8767-5CCE48BA2CC0}"/>
              </a:ext>
            </a:extLst>
          </p:cNvPr>
          <p:cNvSpPr>
            <a:spLocks noGrp="1"/>
          </p:cNvSpPr>
          <p:nvPr>
            <p:ph idx="1"/>
          </p:nvPr>
        </p:nvSpPr>
        <p:spPr/>
        <p:txBody>
          <a:bodyPr/>
          <a:lstStyle/>
          <a:p>
            <a:r>
              <a:rPr lang="it-IT" dirty="0"/>
              <a:t>1) il </a:t>
            </a:r>
            <a:r>
              <a:rPr lang="it-IT" u="sng" dirty="0"/>
              <a:t>FONDATO TIMORE </a:t>
            </a:r>
            <a:r>
              <a:rPr lang="it-IT" dirty="0"/>
              <a:t>di essere perseguitato </a:t>
            </a:r>
          </a:p>
          <a:p>
            <a:endParaRPr lang="it-IT" dirty="0"/>
          </a:p>
          <a:p>
            <a:r>
              <a:rPr lang="it-IT" dirty="0"/>
              <a:t>2) i </a:t>
            </a:r>
            <a:r>
              <a:rPr lang="it-IT" u="sng" dirty="0"/>
              <a:t>MOTIVI DELLA PERSECUZIONE</a:t>
            </a:r>
            <a:endParaRPr lang="it-IT" dirty="0"/>
          </a:p>
          <a:p>
            <a:endParaRPr lang="it-IT" dirty="0"/>
          </a:p>
          <a:p>
            <a:r>
              <a:rPr lang="it-IT" dirty="0"/>
              <a:t>3) il cittadino si trova fuori dal territorio dello stato di cui possiede la cittadinanza (o dove domicilia, se apolide) e, </a:t>
            </a:r>
            <a:r>
              <a:rPr lang="it-IT" u="sng" dirty="0"/>
              <a:t>per il timore di persecuzione, non può o vuole porsi sotto la protezione di detto stato</a:t>
            </a:r>
            <a:endParaRPr lang="it-IT" dirty="0"/>
          </a:p>
          <a:p>
            <a:endParaRPr lang="it-IT" dirty="0"/>
          </a:p>
          <a:p>
            <a:endParaRPr lang="it-IT" dirty="0"/>
          </a:p>
        </p:txBody>
      </p:sp>
    </p:spTree>
    <p:extLst>
      <p:ext uri="{BB962C8B-B14F-4D97-AF65-F5344CB8AC3E}">
        <p14:creationId xmlns:p14="http://schemas.microsoft.com/office/powerpoint/2010/main" val="3124031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EA06243-AC37-41F7-A56C-95D90EC44F59}"/>
              </a:ext>
            </a:extLst>
          </p:cNvPr>
          <p:cNvSpPr>
            <a:spLocks noGrp="1"/>
          </p:cNvSpPr>
          <p:nvPr>
            <p:ph type="title"/>
          </p:nvPr>
        </p:nvSpPr>
        <p:spPr/>
        <p:txBody>
          <a:bodyPr>
            <a:normAutofit fontScale="90000"/>
          </a:bodyPr>
          <a:lstStyle/>
          <a:p>
            <a:r>
              <a:rPr lang="it-IT" b="1" dirty="0"/>
              <a:t>1) IL FONDATO TIMORE Artt. 7, 8 Dlgs. 251/2007</a:t>
            </a:r>
            <a:r>
              <a:rPr lang="it-IT" dirty="0"/>
              <a:t/>
            </a:r>
            <a:br>
              <a:rPr lang="it-IT" dirty="0"/>
            </a:br>
            <a:endParaRPr lang="it-IT" dirty="0"/>
          </a:p>
        </p:txBody>
      </p:sp>
      <p:sp>
        <p:nvSpPr>
          <p:cNvPr id="3" name="Segnaposto contenuto 2">
            <a:extLst>
              <a:ext uri="{FF2B5EF4-FFF2-40B4-BE49-F238E27FC236}">
                <a16:creationId xmlns="" xmlns:a16="http://schemas.microsoft.com/office/drawing/2014/main" id="{098EEE0F-83E2-4BC6-A131-80170B4D30A7}"/>
              </a:ext>
            </a:extLst>
          </p:cNvPr>
          <p:cNvSpPr>
            <a:spLocks noGrp="1"/>
          </p:cNvSpPr>
          <p:nvPr>
            <p:ph idx="1"/>
          </p:nvPr>
        </p:nvSpPr>
        <p:spPr>
          <a:xfrm>
            <a:off x="253218" y="1853248"/>
            <a:ext cx="8375241" cy="4857041"/>
          </a:xfrm>
        </p:spPr>
        <p:txBody>
          <a:bodyPr>
            <a:normAutofit fontScale="92500" lnSpcReduction="20000"/>
          </a:bodyPr>
          <a:lstStyle/>
          <a:p>
            <a:pPr algn="just"/>
            <a:r>
              <a:rPr lang="it-IT" dirty="0"/>
              <a:t>TIMORE        &gt;       </a:t>
            </a:r>
            <a:r>
              <a:rPr lang="it-IT" b="1" dirty="0"/>
              <a:t>ATTI DI PERSECUZIONE</a:t>
            </a:r>
            <a:endParaRPr lang="it-IT" dirty="0"/>
          </a:p>
          <a:p>
            <a:pPr algn="just"/>
            <a:r>
              <a:rPr lang="it-IT" dirty="0"/>
              <a:t>A) Essere sufficientemente gravi, per loro natura o frequenza, da rappresentare una violazione grave dei diritti umani fondamentali, in particolare dei diritti per cui qualsiasi deroga è esclusa (Art. 15 para. 2 CEDU &gt; Proibizione della Tortura, della Schiavitù, Nulla </a:t>
            </a:r>
            <a:r>
              <a:rPr lang="it-IT" dirty="0" err="1"/>
              <a:t>poena</a:t>
            </a:r>
            <a:r>
              <a:rPr lang="it-IT" dirty="0"/>
              <a:t> sine lege)</a:t>
            </a:r>
          </a:p>
          <a:p>
            <a:pPr algn="just"/>
            <a:r>
              <a:rPr lang="it-IT" dirty="0"/>
              <a:t>B) Costituire la somma di diverse misure, tra cui violazioni dei diritti umani, il cui impatto sia sufficientemente grave da esercitare sulla persona un effetto analogo a quello di cui alla lettera a).</a:t>
            </a:r>
          </a:p>
          <a:p>
            <a:pPr algn="just"/>
            <a:r>
              <a:rPr lang="it-IT" dirty="0"/>
              <a:t>Ad esempio: </a:t>
            </a:r>
            <a:r>
              <a:rPr lang="it-IT" b="1" dirty="0"/>
              <a:t>Atti di violenza fisica o psichica, </a:t>
            </a:r>
            <a:r>
              <a:rPr lang="it-IT" b="1" dirty="0" err="1"/>
              <a:t>Provv</a:t>
            </a:r>
            <a:r>
              <a:rPr lang="it-IT" b="1" dirty="0"/>
              <a:t>. </a:t>
            </a:r>
            <a:r>
              <a:rPr lang="it-IT" b="1" dirty="0" err="1"/>
              <a:t>leg</a:t>
            </a:r>
            <a:r>
              <a:rPr lang="it-IT" b="1" dirty="0"/>
              <a:t>., </a:t>
            </a:r>
            <a:r>
              <a:rPr lang="it-IT" b="1" dirty="0" err="1"/>
              <a:t>amm</a:t>
            </a:r>
            <a:r>
              <a:rPr lang="it-IT" b="1" dirty="0"/>
              <a:t>., </a:t>
            </a:r>
            <a:r>
              <a:rPr lang="it-IT" b="1" dirty="0" err="1"/>
              <a:t>giud</a:t>
            </a:r>
            <a:r>
              <a:rPr lang="it-IT" b="1" dirty="0"/>
              <a:t>. o di polizia, discriminatori per loro natura o attuati in modo discriminatorio; Azioni giudiziarie o sanzioni penali sproporzionate o discriminatorie; Rifiuto di accesso a mezzi di tutela giuridica; Azioni giudiziarie o sanzioni in conseguenza del rifiuto a prestare servizio militare in un conflitto, quando questo potrebbe comportare la commissione di gravi crimini; Atti diretti contro un genere sessuale o contro l’infanzia. (art.7 co.2)</a:t>
            </a:r>
            <a:endParaRPr lang="it-IT" dirty="0"/>
          </a:p>
          <a:p>
            <a:endParaRPr lang="it-IT" dirty="0"/>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2674595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4710" y="452718"/>
            <a:ext cx="7055380" cy="1015864"/>
          </a:xfrm>
        </p:spPr>
        <p:txBody>
          <a:bodyPr/>
          <a:lstStyle/>
          <a:p>
            <a:r>
              <a:rPr lang="it-IT" sz="2800" b="1" dirty="0"/>
              <a:t>2) MOTIVI DI PERSECUZIONE </a:t>
            </a:r>
            <a:r>
              <a:rPr lang="it-IT" sz="2800" b="1" dirty="0" smtClean="0"/>
              <a:t/>
            </a:r>
            <a:br>
              <a:rPr lang="it-IT" sz="2800" b="1" dirty="0" smtClean="0"/>
            </a:br>
            <a:r>
              <a:rPr lang="it-IT" sz="2800" b="1" dirty="0" smtClean="0"/>
              <a:t>Art</a:t>
            </a:r>
            <a:r>
              <a:rPr lang="it-IT" sz="2800" b="1" dirty="0"/>
              <a:t>. 8 Dlgs. 251/2007</a:t>
            </a:r>
            <a:endParaRPr lang="it-IT" sz="2800" dirty="0"/>
          </a:p>
        </p:txBody>
      </p:sp>
      <p:sp>
        <p:nvSpPr>
          <p:cNvPr id="3" name="Segnaposto contenuto 2"/>
          <p:cNvSpPr>
            <a:spLocks noGrp="1"/>
          </p:cNvSpPr>
          <p:nvPr>
            <p:ph idx="1"/>
          </p:nvPr>
        </p:nvSpPr>
        <p:spPr>
          <a:xfrm>
            <a:off x="235527" y="1648690"/>
            <a:ext cx="8631381" cy="5209309"/>
          </a:xfrm>
        </p:spPr>
        <p:txBody>
          <a:bodyPr>
            <a:normAutofit fontScale="92500" lnSpcReduction="20000"/>
          </a:bodyPr>
          <a:lstStyle/>
          <a:p>
            <a:pPr marL="0" indent="0" algn="just">
              <a:buNone/>
            </a:pPr>
            <a:r>
              <a:rPr lang="it-IT" sz="2200" b="1" dirty="0"/>
              <a:t>RAZZA</a:t>
            </a:r>
            <a:r>
              <a:rPr lang="it-IT" sz="2200" dirty="0"/>
              <a:t>: si riferisce, in particolare, a considerazioni inerenti al colore della pelle, alla discendenza o all'appartenenza ad un determinato gruppo etnico.</a:t>
            </a:r>
          </a:p>
          <a:p>
            <a:pPr marL="0" indent="0" algn="just">
              <a:buNone/>
            </a:pPr>
            <a:r>
              <a:rPr lang="it-IT" sz="2200" b="1" dirty="0"/>
              <a:t>NAZIONALITÀ</a:t>
            </a:r>
            <a:r>
              <a:rPr lang="it-IT" sz="2200" dirty="0"/>
              <a:t>: non si riferisce esclusivamente alla cittadinanza, o all'assenza di cittadinanza, ma designa, in particolare, l'appartenenza ad un gruppo caratterizzato da un'identità culturale, etnica o linguistica, comuni origini geografiche o politiche o la sua affinità con la popolazione di un altro Stato.</a:t>
            </a:r>
          </a:p>
          <a:p>
            <a:pPr marL="0" indent="0" algn="just">
              <a:buNone/>
            </a:pPr>
            <a:r>
              <a:rPr lang="it-IT" sz="2200" b="1" dirty="0"/>
              <a:t>OPINIONE POLITICA</a:t>
            </a:r>
            <a:r>
              <a:rPr lang="it-IT" sz="2200" dirty="0"/>
              <a:t>: si riferisce, in particolare, alla professione di un'opinione, un pensiero o una convinzione su una questione inerente ai potenziali persecutori e alle loro politiche o ai loro metodi, indipendentemente dal fatto che il richiedente abbia tradotto tale opinione, pensiero o convinzione in atti concreti.</a:t>
            </a:r>
          </a:p>
          <a:p>
            <a:pPr marL="0" indent="0" algn="just">
              <a:buNone/>
            </a:pPr>
            <a:r>
              <a:rPr lang="it-IT" sz="2200" b="1" dirty="0"/>
              <a:t>RELIGIONE</a:t>
            </a:r>
            <a:r>
              <a:rPr lang="it-IT" sz="2200" dirty="0"/>
              <a:t>: include, in particolare, le convinzioni teiste, non teiste e ateiste, la partecipazione a, o l'astensione da, riti di culto celebrati in privato o in pubblico, sia singolarmente sia in comunità, altri atti religiosi o professioni di fede, nonché le forme di comportamento personale o sociale fondate su un credo religioso o da esso prescritte.</a:t>
            </a:r>
          </a:p>
          <a:p>
            <a:pPr marL="0" indent="0">
              <a:buNone/>
            </a:pPr>
            <a:endParaRPr lang="it-IT" dirty="0"/>
          </a:p>
        </p:txBody>
      </p:sp>
    </p:spTree>
    <p:extLst>
      <p:ext uri="{BB962C8B-B14F-4D97-AF65-F5344CB8AC3E}">
        <p14:creationId xmlns:p14="http://schemas.microsoft.com/office/powerpoint/2010/main" val="382761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84632"/>
            <a:ext cx="8229600" cy="5641531"/>
          </a:xfrm>
        </p:spPr>
        <p:txBody>
          <a:bodyPr>
            <a:normAutofit fontScale="92500" lnSpcReduction="10000"/>
          </a:bodyPr>
          <a:lstStyle/>
          <a:p>
            <a:pPr marL="0" indent="0" algn="just">
              <a:buNone/>
            </a:pPr>
            <a:r>
              <a:rPr lang="it-IT" b="1" dirty="0"/>
              <a:t>PARTICOLARE GRUPPO SOCIALE</a:t>
            </a:r>
            <a:r>
              <a:rPr lang="it-IT" dirty="0"/>
              <a:t>: è quello costituito da membri che condividono una caratteristica innata o una storia comune, che non può essere mutata oppure condividono una caratteristica o una fede che è così fondamentale per l'identità o la coscienza che una persona non dovrebbe essere costretta a rinunciarvi, ovvero quello che possiede un'identità distinta nel Paese di origine, perché vi è percepito come diverso dalla società circostante. In funzione della situazione nel Paese d'origine, un particolare gruppo sociale può essere individuato in base alla caratteristica comune dell'orientamento sessuale, fermo restando che tale orientamento non includa atti penalmente rilevanti ai sensi della legislazione italiana; ai fini della determinazione dell'appartenenza a un determinato gruppo sociale o dell'individuazione delle caratteristiche proprie di tale gruppo, si tiene debito conto delle considerazioni di genere, compresa l'identità di genere.</a:t>
            </a:r>
          </a:p>
          <a:p>
            <a:pPr marL="0" indent="0" algn="just">
              <a:buNone/>
            </a:pPr>
            <a:r>
              <a:rPr lang="it-IT" i="1" dirty="0"/>
              <a:t>N.B. Nell'esaminare se un richiedente abbia un timore fondato di essere perseguitato, è irrilevante che il richiedente possegga effettivamente le caratteristiche razziali, religiose, nazionali, sociali o politiche che provocano gli atti di persecuzione, purché una siffatta caratteristica gli venga attribuita dall'autore delle persecuzioni. </a:t>
            </a:r>
          </a:p>
          <a:p>
            <a:pPr marL="0" indent="0">
              <a:buNone/>
            </a:pPr>
            <a:endParaRPr lang="it-IT" i="1" dirty="0"/>
          </a:p>
        </p:txBody>
      </p:sp>
    </p:spTree>
    <p:extLst>
      <p:ext uri="{BB962C8B-B14F-4D97-AF65-F5344CB8AC3E}">
        <p14:creationId xmlns:p14="http://schemas.microsoft.com/office/powerpoint/2010/main" val="3044526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D1E749B-5B6F-46C3-A7E8-7626F43D2D0C}"/>
              </a:ext>
            </a:extLst>
          </p:cNvPr>
          <p:cNvSpPr>
            <a:spLocks noGrp="1"/>
          </p:cNvSpPr>
          <p:nvPr>
            <p:ph type="title"/>
          </p:nvPr>
        </p:nvSpPr>
        <p:spPr>
          <a:xfrm>
            <a:off x="415237" y="189481"/>
            <a:ext cx="7371017" cy="1223684"/>
          </a:xfrm>
        </p:spPr>
        <p:txBody>
          <a:bodyPr>
            <a:noAutofit/>
          </a:bodyPr>
          <a:lstStyle/>
          <a:p>
            <a:r>
              <a:rPr lang="it-IT" sz="3200" b="1" dirty="0"/>
              <a:t>3) RESPONSABILI della </a:t>
            </a:r>
            <a:r>
              <a:rPr lang="it-IT" sz="3200" b="1" dirty="0" smtClean="0"/>
              <a:t>persecuzione</a:t>
            </a:r>
            <a:br>
              <a:rPr lang="it-IT" sz="3200" b="1" dirty="0" smtClean="0"/>
            </a:br>
            <a:r>
              <a:rPr lang="it-IT" sz="3200" b="1" dirty="0" smtClean="0"/>
              <a:t>Artt</a:t>
            </a:r>
            <a:r>
              <a:rPr lang="it-IT" sz="3200" b="1" dirty="0"/>
              <a:t>. 5, 6 Dlgs 251/2007</a:t>
            </a:r>
            <a:r>
              <a:rPr lang="it-IT" sz="3200" dirty="0"/>
              <a:t/>
            </a:r>
            <a:br>
              <a:rPr lang="it-IT" sz="3200" dirty="0"/>
            </a:br>
            <a:endParaRPr lang="it-IT" sz="3200" dirty="0"/>
          </a:p>
        </p:txBody>
      </p:sp>
      <p:sp>
        <p:nvSpPr>
          <p:cNvPr id="3" name="Segnaposto contenuto 2">
            <a:extLst>
              <a:ext uri="{FF2B5EF4-FFF2-40B4-BE49-F238E27FC236}">
                <a16:creationId xmlns="" xmlns:a16="http://schemas.microsoft.com/office/drawing/2014/main" id="{F8F16ABA-0D48-445B-B4B9-222F9D11F0C6}"/>
              </a:ext>
            </a:extLst>
          </p:cNvPr>
          <p:cNvSpPr>
            <a:spLocks noGrp="1"/>
          </p:cNvSpPr>
          <p:nvPr>
            <p:ph idx="1"/>
          </p:nvPr>
        </p:nvSpPr>
        <p:spPr>
          <a:xfrm>
            <a:off x="281354" y="2244436"/>
            <a:ext cx="8510954" cy="4003970"/>
          </a:xfrm>
        </p:spPr>
        <p:txBody>
          <a:bodyPr/>
          <a:lstStyle/>
          <a:p>
            <a:pPr algn="just"/>
            <a:r>
              <a:rPr lang="it-IT" sz="2400" dirty="0"/>
              <a:t>lo </a:t>
            </a:r>
            <a:r>
              <a:rPr lang="it-IT" sz="2400" b="1" dirty="0"/>
              <a:t>STATO</a:t>
            </a:r>
            <a:r>
              <a:rPr lang="it-IT" sz="2400" dirty="0"/>
              <a:t>;</a:t>
            </a:r>
          </a:p>
          <a:p>
            <a:pPr algn="just"/>
            <a:r>
              <a:rPr lang="it-IT" sz="2400" b="1" dirty="0"/>
              <a:t>PARTITI</a:t>
            </a:r>
            <a:r>
              <a:rPr lang="it-IT" sz="2400" dirty="0"/>
              <a:t> o </a:t>
            </a:r>
            <a:r>
              <a:rPr lang="it-IT" sz="2400" b="1" dirty="0"/>
              <a:t>ORGANIZZAZIONI</a:t>
            </a:r>
            <a:r>
              <a:rPr lang="it-IT" sz="2400" dirty="0"/>
              <a:t> che controllano lo Stato o una parte consistente del suo territorio;</a:t>
            </a:r>
          </a:p>
          <a:p>
            <a:pPr algn="just"/>
            <a:r>
              <a:rPr lang="it-IT" sz="2400" b="1" dirty="0"/>
              <a:t>SOGGETTI NON STATUALI </a:t>
            </a:r>
            <a:r>
              <a:rPr lang="it-IT" sz="2400" dirty="0"/>
              <a:t>se lo Stato o le organizzazioni/partiti che lo controllano non possono o non vogliono fornire protezione contro persecuzioni.</a:t>
            </a:r>
          </a:p>
          <a:p>
            <a:pPr algn="just"/>
            <a:endParaRPr lang="it-IT" dirty="0"/>
          </a:p>
          <a:p>
            <a:endParaRPr lang="it-IT" dirty="0"/>
          </a:p>
        </p:txBody>
      </p:sp>
    </p:spTree>
    <p:extLst>
      <p:ext uri="{BB962C8B-B14F-4D97-AF65-F5344CB8AC3E}">
        <p14:creationId xmlns:p14="http://schemas.microsoft.com/office/powerpoint/2010/main" val="1820335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4710" y="452718"/>
            <a:ext cx="7055380" cy="752627"/>
          </a:xfrm>
        </p:spPr>
        <p:txBody>
          <a:bodyPr/>
          <a:lstStyle/>
          <a:p>
            <a:r>
              <a:rPr lang="it-IT" b="1" dirty="0"/>
              <a:t>PROTEZIONE SUSSIDIARIA</a:t>
            </a:r>
          </a:p>
        </p:txBody>
      </p:sp>
      <p:sp>
        <p:nvSpPr>
          <p:cNvPr id="3" name="Segnaposto contenuto 2"/>
          <p:cNvSpPr>
            <a:spLocks noGrp="1"/>
          </p:cNvSpPr>
          <p:nvPr>
            <p:ph idx="1"/>
          </p:nvPr>
        </p:nvSpPr>
        <p:spPr>
          <a:xfrm>
            <a:off x="304800" y="1385455"/>
            <a:ext cx="8326582" cy="5140036"/>
          </a:xfrm>
        </p:spPr>
        <p:txBody>
          <a:bodyPr>
            <a:normAutofit/>
          </a:bodyPr>
          <a:lstStyle/>
          <a:p>
            <a:pPr algn="just"/>
            <a:r>
              <a:rPr lang="it-IT" sz="2200" dirty="0"/>
              <a:t>cittadino di un paese terzo o apolide che non possiede i requisiti per essere riconosciuto come rifugiato ma nei cui confronti sussistono fondati motivi di ritenere che, se ritornasse nel paese di origine, o, nel caso di un apolide, se ritornasse nel paese nel quale aveva precedentemente la dimora abituale, correrebbe un </a:t>
            </a:r>
            <a:r>
              <a:rPr lang="it-IT" sz="2200" u="sng" dirty="0"/>
              <a:t>rischio effettivo di subire un grave danno</a:t>
            </a:r>
            <a:r>
              <a:rPr lang="it-IT" sz="2200" dirty="0"/>
              <a:t>.</a:t>
            </a:r>
          </a:p>
          <a:p>
            <a:pPr algn="just"/>
            <a:r>
              <a:rPr lang="it-IT" sz="2200" dirty="0"/>
              <a:t>Sono considerati </a:t>
            </a:r>
            <a:r>
              <a:rPr lang="it-IT" sz="2200" u="sng" dirty="0"/>
              <a:t>danni gravi</a:t>
            </a:r>
            <a:r>
              <a:rPr lang="it-IT" sz="2200" dirty="0"/>
              <a:t>: a) la condanna o l’esecuzione della pena di morte; o b) la tortura o altra forma di pena o trattamento inumano o degradante ai danni del richiedente nel suo paese di origine; o c) la minaccia grave e individuale alla vita o alla persona di un civile derivante dalla violenza indiscriminata in situazioni di conflitto armato interno o internazionale</a:t>
            </a:r>
            <a:r>
              <a:rPr lang="it-IT" sz="2200" dirty="0" smtClean="0"/>
              <a:t>.</a:t>
            </a:r>
            <a:endParaRPr lang="it-IT" sz="2200" dirty="0"/>
          </a:p>
        </p:txBody>
      </p:sp>
    </p:spTree>
    <p:extLst>
      <p:ext uri="{BB962C8B-B14F-4D97-AF65-F5344CB8AC3E}">
        <p14:creationId xmlns:p14="http://schemas.microsoft.com/office/powerpoint/2010/main" val="1555443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C54FE7D-BB30-4A91-B67B-9CF5329B8D18}"/>
              </a:ext>
            </a:extLst>
          </p:cNvPr>
          <p:cNvSpPr>
            <a:spLocks noGrp="1"/>
          </p:cNvSpPr>
          <p:nvPr>
            <p:ph type="title"/>
          </p:nvPr>
        </p:nvSpPr>
        <p:spPr/>
        <p:txBody>
          <a:bodyPr>
            <a:normAutofit fontScale="90000"/>
          </a:bodyPr>
          <a:lstStyle/>
          <a:p>
            <a:r>
              <a:rPr lang="it-IT" b="1" dirty="0"/>
              <a:t>1) IL FONDATO TIMORE Art. 14 Dlgs. 251/2007</a:t>
            </a:r>
            <a:r>
              <a:rPr lang="it-IT" dirty="0"/>
              <a:t/>
            </a:r>
            <a:br>
              <a:rPr lang="it-IT" dirty="0"/>
            </a:br>
            <a:endParaRPr lang="it-IT" dirty="0"/>
          </a:p>
        </p:txBody>
      </p:sp>
      <p:sp>
        <p:nvSpPr>
          <p:cNvPr id="3" name="Segnaposto contenuto 2">
            <a:extLst>
              <a:ext uri="{FF2B5EF4-FFF2-40B4-BE49-F238E27FC236}">
                <a16:creationId xmlns="" xmlns:a16="http://schemas.microsoft.com/office/drawing/2014/main" id="{88D6E0E3-4AB0-44DA-B562-2392CD48B9FD}"/>
              </a:ext>
            </a:extLst>
          </p:cNvPr>
          <p:cNvSpPr>
            <a:spLocks noGrp="1"/>
          </p:cNvSpPr>
          <p:nvPr>
            <p:ph idx="1"/>
          </p:nvPr>
        </p:nvSpPr>
        <p:spPr/>
        <p:txBody>
          <a:bodyPr>
            <a:normAutofit lnSpcReduction="10000"/>
          </a:bodyPr>
          <a:lstStyle/>
          <a:p>
            <a:pPr algn="just"/>
            <a:r>
              <a:rPr lang="it-IT" dirty="0"/>
              <a:t>TIMORE      &gt;      </a:t>
            </a:r>
            <a:r>
              <a:rPr lang="it-IT" b="1" dirty="0"/>
              <a:t>GRAVE DANNO</a:t>
            </a:r>
            <a:endParaRPr lang="it-IT" dirty="0"/>
          </a:p>
          <a:p>
            <a:pPr algn="just"/>
            <a:endParaRPr lang="it-IT" dirty="0"/>
          </a:p>
          <a:p>
            <a:pPr algn="just"/>
            <a:r>
              <a:rPr lang="it-IT" dirty="0"/>
              <a:t>la condanna a morte o all’esecuzione della pena di morte;</a:t>
            </a:r>
          </a:p>
          <a:p>
            <a:pPr algn="just"/>
            <a:r>
              <a:rPr lang="it-IT" dirty="0"/>
              <a:t>la tortura o altra forma di pena o trattamento inumano o degradante ai danni del richiedente nel suo Paese di origine (giurisprudenza Corte EDU su Art. 3 CEDU);</a:t>
            </a:r>
          </a:p>
          <a:p>
            <a:pPr algn="just"/>
            <a:r>
              <a:rPr lang="it-IT" dirty="0"/>
              <a:t>la minaccia grave e individuale alla vita o alla persona di un civile derivante dalla violenza indiscriminata in situazioni di conflitto armato interno o internazionale.</a:t>
            </a:r>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2465918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C7ECD03-3DA6-4ACB-8ADF-13C2D00114DC}"/>
              </a:ext>
            </a:extLst>
          </p:cNvPr>
          <p:cNvSpPr>
            <a:spLocks noGrp="1"/>
          </p:cNvSpPr>
          <p:nvPr>
            <p:ph type="title"/>
          </p:nvPr>
        </p:nvSpPr>
        <p:spPr/>
        <p:txBody>
          <a:bodyPr>
            <a:normAutofit fontScale="90000"/>
          </a:bodyPr>
          <a:lstStyle/>
          <a:p>
            <a:r>
              <a:rPr lang="it-IT" b="1" dirty="0"/>
              <a:t>2) RESPONSABILI del danno grave, Artt. 5, 6 </a:t>
            </a:r>
            <a:r>
              <a:rPr lang="it-IT" b="1" dirty="0" err="1"/>
              <a:t>Dlgs</a:t>
            </a:r>
            <a:r>
              <a:rPr lang="it-IT" b="1" dirty="0"/>
              <a:t> </a:t>
            </a:r>
            <a:r>
              <a:rPr lang="it-IT" b="1" dirty="0" smtClean="0"/>
              <a:t> 51/2007</a:t>
            </a:r>
            <a:r>
              <a:rPr lang="it-IT" dirty="0"/>
              <a:t/>
            </a:r>
            <a:br>
              <a:rPr lang="it-IT" dirty="0"/>
            </a:br>
            <a:endParaRPr lang="it-IT" dirty="0"/>
          </a:p>
        </p:txBody>
      </p:sp>
      <p:sp>
        <p:nvSpPr>
          <p:cNvPr id="3" name="Segnaposto contenuto 2">
            <a:extLst>
              <a:ext uri="{FF2B5EF4-FFF2-40B4-BE49-F238E27FC236}">
                <a16:creationId xmlns="" xmlns:a16="http://schemas.microsoft.com/office/drawing/2014/main" id="{48825FFD-56C8-4067-99DE-FB96A035027E}"/>
              </a:ext>
            </a:extLst>
          </p:cNvPr>
          <p:cNvSpPr>
            <a:spLocks noGrp="1"/>
          </p:cNvSpPr>
          <p:nvPr>
            <p:ph idx="1"/>
          </p:nvPr>
        </p:nvSpPr>
        <p:spPr>
          <a:xfrm>
            <a:off x="295422" y="1995055"/>
            <a:ext cx="8482818" cy="4267419"/>
          </a:xfrm>
        </p:spPr>
        <p:txBody>
          <a:bodyPr/>
          <a:lstStyle/>
          <a:p>
            <a:pPr algn="just"/>
            <a:r>
              <a:rPr lang="it-IT" sz="2400" dirty="0"/>
              <a:t>Come per lo status di rifugiato, anche per la protezione sussidiaria, i responsabili possono essere:</a:t>
            </a:r>
          </a:p>
          <a:p>
            <a:pPr algn="just"/>
            <a:r>
              <a:rPr lang="it-IT" sz="2400" dirty="0"/>
              <a:t>lo </a:t>
            </a:r>
            <a:r>
              <a:rPr lang="it-IT" sz="2400" b="1" dirty="0"/>
              <a:t>STATO</a:t>
            </a:r>
            <a:r>
              <a:rPr lang="it-IT" sz="2400" dirty="0"/>
              <a:t>;</a:t>
            </a:r>
          </a:p>
          <a:p>
            <a:pPr algn="just"/>
            <a:r>
              <a:rPr lang="it-IT" sz="2400" b="1" dirty="0"/>
              <a:t>PARTITI</a:t>
            </a:r>
            <a:r>
              <a:rPr lang="it-IT" sz="2400" dirty="0"/>
              <a:t> o </a:t>
            </a:r>
            <a:r>
              <a:rPr lang="it-IT" sz="2400" b="1" dirty="0"/>
              <a:t>ORGANIZZAZIONI</a:t>
            </a:r>
            <a:r>
              <a:rPr lang="it-IT" sz="2400" dirty="0"/>
              <a:t> che controllano lo Stato o una parte consistente del suo territorio;</a:t>
            </a:r>
          </a:p>
          <a:p>
            <a:pPr algn="just"/>
            <a:r>
              <a:rPr lang="it-IT" sz="2400" b="1" dirty="0"/>
              <a:t>SOGGETTI NON STATUALI </a:t>
            </a:r>
            <a:r>
              <a:rPr lang="it-IT" sz="2400" dirty="0"/>
              <a:t>se lo Stato o le organizzazioni/partiti che lo controllano non possono o non vogliono fornire protezione contro persecuzioni.</a:t>
            </a:r>
          </a:p>
          <a:p>
            <a:endParaRPr lang="it-IT" dirty="0"/>
          </a:p>
        </p:txBody>
      </p:sp>
    </p:spTree>
    <p:extLst>
      <p:ext uri="{BB962C8B-B14F-4D97-AF65-F5344CB8AC3E}">
        <p14:creationId xmlns:p14="http://schemas.microsoft.com/office/powerpoint/2010/main" val="886554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Convenzione di Ginevra (1951)</a:t>
            </a:r>
          </a:p>
        </p:txBody>
      </p:sp>
      <p:sp>
        <p:nvSpPr>
          <p:cNvPr id="3" name="Segnaposto contenuto 2"/>
          <p:cNvSpPr>
            <a:spLocks noGrp="1"/>
          </p:cNvSpPr>
          <p:nvPr>
            <p:ph idx="1"/>
          </p:nvPr>
        </p:nvSpPr>
        <p:spPr>
          <a:xfrm>
            <a:off x="457200" y="1417638"/>
            <a:ext cx="8229600" cy="4708525"/>
          </a:xfrm>
        </p:spPr>
        <p:txBody>
          <a:bodyPr>
            <a:normAutofit/>
          </a:bodyPr>
          <a:lstStyle/>
          <a:p>
            <a:pPr marL="0" indent="0" algn="ctr">
              <a:buNone/>
            </a:pPr>
            <a:r>
              <a:rPr lang="it-IT" b="1" dirty="0"/>
              <a:t>Articolo 1</a:t>
            </a:r>
          </a:p>
          <a:p>
            <a:pPr marL="0" indent="0" algn="just">
              <a:buNone/>
            </a:pPr>
            <a:r>
              <a:rPr lang="it-IT" dirty="0"/>
              <a:t>Ai fini della presente Convenzione, il termine di «</a:t>
            </a:r>
            <a:r>
              <a:rPr lang="it-IT" b="1" dirty="0"/>
              <a:t>rifugiato</a:t>
            </a:r>
            <a:r>
              <a:rPr lang="it-IT" dirty="0"/>
              <a:t>» è applicabile: (…) a chiunque nel giustificato timore d’essere perseguitato per la sua razza, la sua religione, la sua cittadinanza, la sua appartenenza a un determinato gruppo sociale o le sue opinioni politiche, si trova fuori dello Stato di cui possiede la cittadinanza e non può o, per tale timore, non vuole domandare la protezione di detto Stato; oppure a chiunque, essendo apolide e trovandosi fuori dei suo Stato di domicilio in seguito a tali avvenimenti, non può o, per il timore sopra indicato, non vuole ritornarvi. </a:t>
            </a:r>
          </a:p>
        </p:txBody>
      </p:sp>
    </p:spTree>
    <p:extLst>
      <p:ext uri="{BB962C8B-B14F-4D97-AF65-F5344CB8AC3E}">
        <p14:creationId xmlns:p14="http://schemas.microsoft.com/office/powerpoint/2010/main" val="2715714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66344"/>
            <a:ext cx="8229600" cy="5659819"/>
          </a:xfrm>
        </p:spPr>
        <p:txBody>
          <a:bodyPr>
            <a:normAutofit/>
          </a:bodyPr>
          <a:lstStyle/>
          <a:p>
            <a:pPr marL="0" indent="0" algn="ctr">
              <a:buNone/>
            </a:pPr>
            <a:r>
              <a:rPr lang="it-IT" b="1" dirty="0"/>
              <a:t>Articolo 31</a:t>
            </a:r>
          </a:p>
          <a:p>
            <a:pPr marL="0" indent="0" algn="just">
              <a:buNone/>
            </a:pPr>
            <a:r>
              <a:rPr lang="it-IT" dirty="0"/>
              <a:t>Gli Stati Contraenti non prenderanno sanzioni penali, a motivo della loro entrata o del loro soggiorno illegali, contro i rifugiati che giungono direttamente da un territorio in cui la loro vita o la loro libertà erano minacciate nel senso dell'articolo 1, per quanto si presentino senza indugio alle autorità e giustifichino con motivi validi la loro entrata o il loro soggiorno irregolari.</a:t>
            </a:r>
          </a:p>
          <a:p>
            <a:pPr marL="0" indent="0" algn="ctr">
              <a:buNone/>
            </a:pPr>
            <a:r>
              <a:rPr lang="it-IT" b="1" dirty="0"/>
              <a:t>Articolo 33 </a:t>
            </a:r>
          </a:p>
          <a:p>
            <a:pPr marL="0" indent="0" algn="just">
              <a:buNone/>
            </a:pPr>
            <a:r>
              <a:rPr lang="it-IT" dirty="0"/>
              <a:t>Nessuno Stato contraente espellerà o respingerà, in qualsiasi modo, un rifugiato verso i confini di territori in cui la sua vita o la sua libertà sarebbero minacciate a motivo della sua razza, della sua religione, della sua cittadinanza, della sua appartenenza a un gruppo sociale o delle sue opinioni politiche (</a:t>
            </a:r>
            <a:r>
              <a:rPr lang="it-IT" b="1" dirty="0"/>
              <a:t>principio di </a:t>
            </a:r>
            <a:r>
              <a:rPr lang="it-IT" b="1" i="1" dirty="0"/>
              <a:t>non- refoulement</a:t>
            </a:r>
            <a:r>
              <a:rPr lang="it-IT" dirty="0"/>
              <a:t>). </a:t>
            </a:r>
          </a:p>
        </p:txBody>
      </p:sp>
    </p:spTree>
    <p:extLst>
      <p:ext uri="{BB962C8B-B14F-4D97-AF65-F5344CB8AC3E}">
        <p14:creationId xmlns:p14="http://schemas.microsoft.com/office/powerpoint/2010/main" val="163737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Art. 10 Costituzione italiana</a:t>
            </a:r>
          </a:p>
        </p:txBody>
      </p:sp>
      <p:sp>
        <p:nvSpPr>
          <p:cNvPr id="3" name="Segnaposto contenuto 2"/>
          <p:cNvSpPr>
            <a:spLocks noGrp="1"/>
          </p:cNvSpPr>
          <p:nvPr>
            <p:ph idx="1"/>
          </p:nvPr>
        </p:nvSpPr>
        <p:spPr/>
        <p:txBody>
          <a:bodyPr/>
          <a:lstStyle/>
          <a:p>
            <a:pPr marL="0" indent="0" algn="ctr">
              <a:buNone/>
            </a:pPr>
            <a:endParaRPr lang="it-IT" dirty="0"/>
          </a:p>
          <a:p>
            <a:pPr marL="0" indent="0" algn="ctr">
              <a:buNone/>
            </a:pPr>
            <a:r>
              <a:rPr lang="it-IT" dirty="0"/>
              <a:t>Lo straniero, al quale sia impedito nel suo paese </a:t>
            </a:r>
            <a:r>
              <a:rPr lang="it-IT" u="sng" dirty="0"/>
              <a:t>l’effettivo esercizio delle libertà democratiche garantite dalla Costituzione italiana</a:t>
            </a:r>
            <a:r>
              <a:rPr lang="it-IT" dirty="0"/>
              <a:t>, ha diritto di asilo nel territorio della Repubblica, secondo le condizioni stabilite dalla legge.</a:t>
            </a:r>
          </a:p>
          <a:p>
            <a:pPr marL="0" indent="0" algn="ctr">
              <a:buNone/>
            </a:pPr>
            <a:endParaRPr lang="it-IT" dirty="0"/>
          </a:p>
          <a:p>
            <a:pPr marL="0" indent="0" algn="ctr">
              <a:buNone/>
            </a:pPr>
            <a:r>
              <a:rPr lang="it-IT" dirty="0"/>
              <a:t>(mai attuato)</a:t>
            </a:r>
          </a:p>
        </p:txBody>
      </p:sp>
    </p:spTree>
    <p:extLst>
      <p:ext uri="{BB962C8B-B14F-4D97-AF65-F5344CB8AC3E}">
        <p14:creationId xmlns:p14="http://schemas.microsoft.com/office/powerpoint/2010/main" val="68190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8EABE47-6F84-41C0-92A9-286E802D19CC}"/>
              </a:ext>
            </a:extLst>
          </p:cNvPr>
          <p:cNvSpPr>
            <a:spLocks noGrp="1"/>
          </p:cNvSpPr>
          <p:nvPr>
            <p:ph type="title"/>
          </p:nvPr>
        </p:nvSpPr>
        <p:spPr>
          <a:xfrm>
            <a:off x="484710" y="452718"/>
            <a:ext cx="7055380" cy="835755"/>
          </a:xfrm>
        </p:spPr>
        <p:txBody>
          <a:bodyPr/>
          <a:lstStyle/>
          <a:p>
            <a:pPr algn="ctr"/>
            <a:r>
              <a:rPr lang="it-IT" dirty="0"/>
              <a:t> I TIPI DI PROTEZIONE</a:t>
            </a:r>
          </a:p>
        </p:txBody>
      </p:sp>
      <p:sp>
        <p:nvSpPr>
          <p:cNvPr id="3" name="Segnaposto contenuto 2">
            <a:extLst>
              <a:ext uri="{FF2B5EF4-FFF2-40B4-BE49-F238E27FC236}">
                <a16:creationId xmlns="" xmlns:a16="http://schemas.microsoft.com/office/drawing/2014/main" id="{D35A8DD2-D345-4BBF-9589-A1EF73223086}"/>
              </a:ext>
            </a:extLst>
          </p:cNvPr>
          <p:cNvSpPr>
            <a:spLocks noGrp="1"/>
          </p:cNvSpPr>
          <p:nvPr>
            <p:ph sz="half" idx="1"/>
          </p:nvPr>
        </p:nvSpPr>
        <p:spPr>
          <a:xfrm>
            <a:off x="827700" y="1288474"/>
            <a:ext cx="3298113" cy="4967866"/>
          </a:xfrm>
        </p:spPr>
        <p:txBody>
          <a:bodyPr>
            <a:normAutofit lnSpcReduction="10000"/>
          </a:bodyPr>
          <a:lstStyle/>
          <a:p>
            <a:pPr>
              <a:spcBef>
                <a:spcPts val="0"/>
              </a:spcBef>
            </a:pPr>
            <a:r>
              <a:rPr lang="it-IT" sz="2400" dirty="0"/>
              <a:t>1) STATUS di RIFUGIATO </a:t>
            </a:r>
          </a:p>
          <a:p>
            <a:pPr>
              <a:spcBef>
                <a:spcPts val="0"/>
              </a:spcBef>
            </a:pPr>
            <a:endParaRPr lang="it-IT" sz="2400" dirty="0"/>
          </a:p>
          <a:p>
            <a:pPr>
              <a:spcBef>
                <a:spcPts val="0"/>
              </a:spcBef>
            </a:pPr>
            <a:r>
              <a:rPr lang="it-IT" sz="2400" dirty="0"/>
              <a:t>2) STATUS di PROTEZIONE </a:t>
            </a:r>
            <a:r>
              <a:rPr lang="it-IT" sz="2400" dirty="0" smtClean="0"/>
              <a:t>SUSSIDIARIA</a:t>
            </a:r>
          </a:p>
          <a:p>
            <a:pPr marL="0" indent="0">
              <a:spcBef>
                <a:spcPts val="0"/>
              </a:spcBef>
              <a:buNone/>
            </a:pPr>
            <a:endParaRPr lang="it-IT" sz="2400" dirty="0"/>
          </a:p>
          <a:p>
            <a:pPr>
              <a:spcBef>
                <a:spcPts val="0"/>
              </a:spcBef>
            </a:pPr>
            <a:r>
              <a:rPr lang="it-IT" sz="2400" dirty="0" smtClean="0"/>
              <a:t>3</a:t>
            </a:r>
            <a:r>
              <a:rPr lang="it-IT" sz="2400" dirty="0"/>
              <a:t>) PROTEZIONE </a:t>
            </a:r>
            <a:r>
              <a:rPr lang="it-IT" sz="2400" dirty="0" smtClean="0"/>
              <a:t>UMANITARIA</a:t>
            </a:r>
          </a:p>
          <a:p>
            <a:pPr marL="0" indent="0">
              <a:spcBef>
                <a:spcPts val="0"/>
              </a:spcBef>
              <a:buNone/>
            </a:pPr>
            <a:r>
              <a:rPr lang="it-IT" sz="2400" dirty="0" smtClean="0"/>
              <a:t>Oggi </a:t>
            </a:r>
            <a:r>
              <a:rPr lang="it-IT" sz="2400" dirty="0" err="1" smtClean="0"/>
              <a:t>abbrogata</a:t>
            </a:r>
            <a:r>
              <a:rPr lang="it-IT" sz="2400" dirty="0" smtClean="0"/>
              <a:t> </a:t>
            </a:r>
            <a:endParaRPr lang="it-IT" sz="2400" dirty="0"/>
          </a:p>
          <a:p>
            <a:endParaRPr lang="it-IT" sz="2000" dirty="0"/>
          </a:p>
        </p:txBody>
      </p:sp>
      <p:sp>
        <p:nvSpPr>
          <p:cNvPr id="4" name="Segnaposto contenuto 3">
            <a:extLst>
              <a:ext uri="{FF2B5EF4-FFF2-40B4-BE49-F238E27FC236}">
                <a16:creationId xmlns="" xmlns:a16="http://schemas.microsoft.com/office/drawing/2014/main" id="{0191F99C-22D7-47AF-8196-CC7267D1CB1D}"/>
              </a:ext>
            </a:extLst>
          </p:cNvPr>
          <p:cNvSpPr>
            <a:spLocks noGrp="1"/>
          </p:cNvSpPr>
          <p:nvPr>
            <p:ph sz="half" idx="2"/>
          </p:nvPr>
        </p:nvSpPr>
        <p:spPr>
          <a:xfrm>
            <a:off x="4241974" y="1288474"/>
            <a:ext cx="4619637" cy="5389417"/>
          </a:xfrm>
        </p:spPr>
        <p:txBody>
          <a:bodyPr>
            <a:normAutofit lnSpcReduction="10000"/>
          </a:bodyPr>
          <a:lstStyle/>
          <a:p>
            <a:pPr marL="0" indent="0">
              <a:spcBef>
                <a:spcPts val="0"/>
              </a:spcBef>
              <a:buNone/>
            </a:pPr>
            <a:r>
              <a:rPr lang="it-IT" sz="2400" b="1" dirty="0"/>
              <a:t>PROTEZIONE INTERNAZIONALE</a:t>
            </a:r>
          </a:p>
          <a:p>
            <a:pPr>
              <a:spcBef>
                <a:spcPts val="0"/>
              </a:spcBef>
            </a:pPr>
            <a:r>
              <a:rPr lang="it-IT" sz="2400" dirty="0"/>
              <a:t>(normativa europea):</a:t>
            </a:r>
          </a:p>
          <a:p>
            <a:pPr>
              <a:spcBef>
                <a:spcPts val="0"/>
              </a:spcBef>
            </a:pPr>
            <a:r>
              <a:rPr lang="it-IT" sz="2400" dirty="0"/>
              <a:t>-Dir. Qualifiche 2011/95/UE</a:t>
            </a:r>
          </a:p>
          <a:p>
            <a:pPr>
              <a:spcBef>
                <a:spcPts val="0"/>
              </a:spcBef>
            </a:pPr>
            <a:r>
              <a:rPr lang="it-IT" sz="2400" dirty="0"/>
              <a:t>-Dir. Procedure 2013/32/UE</a:t>
            </a:r>
          </a:p>
          <a:p>
            <a:pPr>
              <a:spcBef>
                <a:spcPts val="0"/>
              </a:spcBef>
            </a:pPr>
            <a:r>
              <a:rPr lang="it-IT" sz="2400" dirty="0"/>
              <a:t>-Dir. Accoglienza </a:t>
            </a:r>
            <a:r>
              <a:rPr lang="it-IT" sz="2400" dirty="0" smtClean="0"/>
              <a:t>2013/33/UE</a:t>
            </a:r>
          </a:p>
          <a:p>
            <a:pPr>
              <a:spcBef>
                <a:spcPts val="0"/>
              </a:spcBef>
            </a:pPr>
            <a:endParaRPr lang="it-IT" sz="2400" dirty="0"/>
          </a:p>
          <a:p>
            <a:pPr>
              <a:spcBef>
                <a:spcPts val="0"/>
              </a:spcBef>
            </a:pPr>
            <a:r>
              <a:rPr lang="it-IT" sz="2400" b="1" dirty="0" smtClean="0"/>
              <a:t>PROTEZIONE </a:t>
            </a:r>
            <a:r>
              <a:rPr lang="it-IT" sz="2400" b="1" dirty="0"/>
              <a:t>NAZIONALE</a:t>
            </a:r>
          </a:p>
          <a:p>
            <a:pPr>
              <a:spcBef>
                <a:spcPts val="0"/>
              </a:spcBef>
            </a:pPr>
            <a:r>
              <a:rPr lang="it-IT" sz="2400" dirty="0"/>
              <a:t>(normativa nazionale):</a:t>
            </a:r>
          </a:p>
          <a:p>
            <a:pPr>
              <a:spcBef>
                <a:spcPts val="0"/>
              </a:spcBef>
            </a:pPr>
            <a:r>
              <a:rPr lang="pl-PL" sz="2400" dirty="0"/>
              <a:t>Art. 5 co. 6 </a:t>
            </a:r>
            <a:r>
              <a:rPr lang="pl-PL" sz="2400" dirty="0" smtClean="0"/>
              <a:t>Dlgs.</a:t>
            </a:r>
            <a:r>
              <a:rPr lang="it-IT" sz="2400" dirty="0" smtClean="0"/>
              <a:t> </a:t>
            </a:r>
            <a:r>
              <a:rPr lang="pl-PL" sz="2400" dirty="0" smtClean="0"/>
              <a:t>286/98</a:t>
            </a:r>
            <a:r>
              <a:rPr lang="it-IT" sz="2400" dirty="0" smtClean="0"/>
              <a:t> oggi </a:t>
            </a:r>
            <a:r>
              <a:rPr lang="it-IT" sz="2400" dirty="0" err="1" smtClean="0"/>
              <a:t>abbrogato</a:t>
            </a:r>
            <a:endParaRPr lang="it-IT" sz="2400" dirty="0" smtClean="0"/>
          </a:p>
          <a:p>
            <a:r>
              <a:rPr lang="it-IT" sz="2400" dirty="0"/>
              <a:t>Art 32 co 3 </a:t>
            </a:r>
            <a:r>
              <a:rPr lang="it-IT" sz="2400" dirty="0" err="1"/>
              <a:t>Dlgs</a:t>
            </a:r>
            <a:r>
              <a:rPr lang="it-IT" sz="2400" dirty="0"/>
              <a:t> 25/2008</a:t>
            </a:r>
          </a:p>
          <a:p>
            <a:pPr marL="0" indent="0">
              <a:buNone/>
            </a:pPr>
            <a:r>
              <a:rPr lang="it-IT" sz="2400" dirty="0"/>
              <a:t>Entrambi modificati e tolto riferimento a protezione umanitaria</a:t>
            </a:r>
          </a:p>
          <a:p>
            <a:pPr>
              <a:spcBef>
                <a:spcPts val="0"/>
              </a:spcBef>
            </a:pPr>
            <a:endParaRPr lang="pl-PL" sz="2400" dirty="0"/>
          </a:p>
        </p:txBody>
      </p:sp>
    </p:spTree>
    <p:extLst>
      <p:ext uri="{BB962C8B-B14F-4D97-AF65-F5344CB8AC3E}">
        <p14:creationId xmlns:p14="http://schemas.microsoft.com/office/powerpoint/2010/main" val="316289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B6E6569-B299-4F54-9886-E95ADF33565A}"/>
              </a:ext>
            </a:extLst>
          </p:cNvPr>
          <p:cNvSpPr>
            <a:spLocks noGrp="1"/>
          </p:cNvSpPr>
          <p:nvPr>
            <p:ph type="title"/>
          </p:nvPr>
        </p:nvSpPr>
        <p:spPr>
          <a:xfrm>
            <a:off x="290747" y="390373"/>
            <a:ext cx="7055380" cy="1400530"/>
          </a:xfrm>
        </p:spPr>
        <p:txBody>
          <a:bodyPr/>
          <a:lstStyle/>
          <a:p>
            <a:pPr algn="ctr"/>
            <a:r>
              <a:rPr lang="it-IT" dirty="0"/>
              <a:t>PROCEDURE IN MATERIA DI IMMIGRAZIONE</a:t>
            </a:r>
          </a:p>
        </p:txBody>
      </p:sp>
      <p:sp>
        <p:nvSpPr>
          <p:cNvPr id="3" name="Segnaposto testo 2">
            <a:extLst>
              <a:ext uri="{FF2B5EF4-FFF2-40B4-BE49-F238E27FC236}">
                <a16:creationId xmlns="" xmlns:a16="http://schemas.microsoft.com/office/drawing/2014/main" id="{656CDE37-7B9C-473B-B14A-D2D2D0307D63}"/>
              </a:ext>
            </a:extLst>
          </p:cNvPr>
          <p:cNvSpPr>
            <a:spLocks noGrp="1"/>
          </p:cNvSpPr>
          <p:nvPr>
            <p:ph type="body" idx="1"/>
          </p:nvPr>
        </p:nvSpPr>
        <p:spPr/>
        <p:txBody>
          <a:bodyPr/>
          <a:lstStyle/>
          <a:p>
            <a:r>
              <a:rPr lang="it-IT" dirty="0"/>
              <a:t>SISTEMA COMUNE ASILO</a:t>
            </a:r>
          </a:p>
        </p:txBody>
      </p:sp>
      <p:sp>
        <p:nvSpPr>
          <p:cNvPr id="4" name="Segnaposto contenuto 3">
            <a:extLst>
              <a:ext uri="{FF2B5EF4-FFF2-40B4-BE49-F238E27FC236}">
                <a16:creationId xmlns="" xmlns:a16="http://schemas.microsoft.com/office/drawing/2014/main" id="{CFFF029D-30AD-4700-987F-FAAF9BCF786B}"/>
              </a:ext>
            </a:extLst>
          </p:cNvPr>
          <p:cNvSpPr>
            <a:spLocks noGrp="1"/>
          </p:cNvSpPr>
          <p:nvPr>
            <p:ph sz="half" idx="2"/>
          </p:nvPr>
        </p:nvSpPr>
        <p:spPr>
          <a:xfrm>
            <a:off x="457200" y="2514599"/>
            <a:ext cx="3668613" cy="4101353"/>
          </a:xfrm>
        </p:spPr>
        <p:txBody>
          <a:bodyPr>
            <a:normAutofit fontScale="92500" lnSpcReduction="20000"/>
          </a:bodyPr>
          <a:lstStyle/>
          <a:p>
            <a:r>
              <a:rPr lang="it-IT" dirty="0"/>
              <a:t>la nuova Direttiva Qualifiche (Direttiva 2011/95/UE)– </a:t>
            </a:r>
            <a:r>
              <a:rPr lang="it-IT" dirty="0" err="1"/>
              <a:t>Dlgs</a:t>
            </a:r>
            <a:r>
              <a:rPr lang="it-IT" dirty="0"/>
              <a:t> 18/2014 (ex </a:t>
            </a:r>
            <a:r>
              <a:rPr lang="it-IT" dirty="0" err="1"/>
              <a:t>dlgs</a:t>
            </a:r>
            <a:r>
              <a:rPr lang="it-IT" dirty="0"/>
              <a:t> 251/2007)</a:t>
            </a:r>
          </a:p>
          <a:p>
            <a:r>
              <a:rPr lang="it-IT" dirty="0"/>
              <a:t>la nuova Direttiva Accoglienza (Direttiva 2013/33/UE)-- </a:t>
            </a:r>
            <a:r>
              <a:rPr lang="it-IT" dirty="0" err="1"/>
              <a:t>Dlgs</a:t>
            </a:r>
            <a:r>
              <a:rPr lang="it-IT" dirty="0"/>
              <a:t> 142/2015 </a:t>
            </a:r>
          </a:p>
          <a:p>
            <a:r>
              <a:rPr lang="it-IT" dirty="0"/>
              <a:t>la nuova Direttiva Procedure (Direttiva 2013/32/UE) –</a:t>
            </a:r>
            <a:r>
              <a:rPr lang="it-IT" dirty="0" err="1"/>
              <a:t>Dlgs</a:t>
            </a:r>
            <a:r>
              <a:rPr lang="it-IT" dirty="0"/>
              <a:t> 142/2015 (ex </a:t>
            </a:r>
            <a:r>
              <a:rPr lang="it-IT" dirty="0" err="1"/>
              <a:t>dlgs</a:t>
            </a:r>
            <a:r>
              <a:rPr lang="it-IT" dirty="0"/>
              <a:t> 25/2008) </a:t>
            </a:r>
          </a:p>
          <a:p>
            <a:r>
              <a:rPr lang="it-IT" dirty="0"/>
              <a:t>il nuovo Regolamento Dublino, c.d. Regolamento Dublino III (Regolamento UE n° 604 del 2013)</a:t>
            </a:r>
          </a:p>
          <a:p>
            <a:r>
              <a:rPr lang="it-IT" dirty="0"/>
              <a:t>il nuovo Regolamento </a:t>
            </a:r>
            <a:r>
              <a:rPr lang="it-IT" dirty="0" err="1"/>
              <a:t>Eurodac</a:t>
            </a:r>
            <a:r>
              <a:rPr lang="it-IT" dirty="0"/>
              <a:t> (Regolamento UE n° 603 del 2013)</a:t>
            </a:r>
          </a:p>
        </p:txBody>
      </p:sp>
      <p:sp>
        <p:nvSpPr>
          <p:cNvPr id="5" name="Segnaposto testo 4">
            <a:extLst>
              <a:ext uri="{FF2B5EF4-FFF2-40B4-BE49-F238E27FC236}">
                <a16:creationId xmlns="" xmlns:a16="http://schemas.microsoft.com/office/drawing/2014/main" id="{8A112CBD-C4D5-4133-A119-D96D9ABB341A}"/>
              </a:ext>
            </a:extLst>
          </p:cNvPr>
          <p:cNvSpPr>
            <a:spLocks noGrp="1"/>
          </p:cNvSpPr>
          <p:nvPr>
            <p:ph type="body" sz="quarter" idx="3"/>
          </p:nvPr>
        </p:nvSpPr>
        <p:spPr>
          <a:xfrm>
            <a:off x="5311317" y="1653047"/>
            <a:ext cx="2999251" cy="861553"/>
          </a:xfrm>
        </p:spPr>
        <p:txBody>
          <a:bodyPr/>
          <a:lstStyle/>
          <a:p>
            <a:r>
              <a:rPr lang="it-IT" dirty="0"/>
              <a:t>T.U. immigrazione e DIRETTIVE EU</a:t>
            </a:r>
          </a:p>
        </p:txBody>
      </p:sp>
      <p:sp>
        <p:nvSpPr>
          <p:cNvPr id="6" name="Segnaposto contenuto 5">
            <a:extLst>
              <a:ext uri="{FF2B5EF4-FFF2-40B4-BE49-F238E27FC236}">
                <a16:creationId xmlns="" xmlns:a16="http://schemas.microsoft.com/office/drawing/2014/main" id="{E183ED9C-A252-46B7-AF10-8CAEEE668EDD}"/>
              </a:ext>
            </a:extLst>
          </p:cNvPr>
          <p:cNvSpPr>
            <a:spLocks noGrp="1"/>
          </p:cNvSpPr>
          <p:nvPr>
            <p:ph sz="quarter" idx="4"/>
          </p:nvPr>
        </p:nvSpPr>
        <p:spPr>
          <a:xfrm>
            <a:off x="4787153" y="2542308"/>
            <a:ext cx="4128247" cy="4073644"/>
          </a:xfrm>
        </p:spPr>
        <p:txBody>
          <a:bodyPr>
            <a:normAutofit/>
          </a:bodyPr>
          <a:lstStyle/>
          <a:p>
            <a:r>
              <a:rPr lang="it-IT" sz="2000" dirty="0"/>
              <a:t>VISTI</a:t>
            </a:r>
          </a:p>
          <a:p>
            <a:r>
              <a:rPr lang="it-IT" sz="2000" dirty="0"/>
              <a:t>PERMESSI DI SOGGIORNO </a:t>
            </a:r>
          </a:p>
          <a:p>
            <a:r>
              <a:rPr lang="it-IT" sz="2000" dirty="0"/>
              <a:t>DECRETO FLUSSI</a:t>
            </a:r>
          </a:p>
          <a:p>
            <a:r>
              <a:rPr lang="it-IT" sz="2000" dirty="0"/>
              <a:t>RICONGIUNGIMENTO FAMILIARE</a:t>
            </a:r>
          </a:p>
          <a:p>
            <a:r>
              <a:rPr lang="it-IT" sz="2000" dirty="0"/>
              <a:t>PDS CE SOGGIORNANTI LUNGO PERIODO</a:t>
            </a:r>
          </a:p>
          <a:p>
            <a:r>
              <a:rPr lang="it-IT" sz="2000" dirty="0"/>
              <a:t> L 91/1992 Cittadinanza (</a:t>
            </a:r>
            <a:r>
              <a:rPr lang="it-IT" sz="2000" dirty="0" err="1"/>
              <a:t>jus</a:t>
            </a:r>
            <a:r>
              <a:rPr lang="it-IT" sz="2000" dirty="0"/>
              <a:t> </a:t>
            </a:r>
            <a:r>
              <a:rPr lang="it-IT" sz="2000" dirty="0" err="1"/>
              <a:t>sanguinis</a:t>
            </a:r>
            <a:r>
              <a:rPr lang="it-IT" sz="2000" dirty="0"/>
              <a:t>; diritto o concessione</a:t>
            </a:r>
          </a:p>
        </p:txBody>
      </p:sp>
    </p:spTree>
    <p:extLst>
      <p:ext uri="{BB962C8B-B14F-4D97-AF65-F5344CB8AC3E}">
        <p14:creationId xmlns:p14="http://schemas.microsoft.com/office/powerpoint/2010/main" val="1426057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87F7EFE-8881-42EB-B018-18985C7D2CB2}"/>
              </a:ext>
            </a:extLst>
          </p:cNvPr>
          <p:cNvSpPr>
            <a:spLocks noGrp="1"/>
          </p:cNvSpPr>
          <p:nvPr>
            <p:ph type="title"/>
          </p:nvPr>
        </p:nvSpPr>
        <p:spPr/>
        <p:txBody>
          <a:bodyPr/>
          <a:lstStyle/>
          <a:p>
            <a:r>
              <a:rPr lang="it-IT" b="1" dirty="0"/>
              <a:t>DIRITTO D’ASILO</a:t>
            </a:r>
            <a:r>
              <a:rPr lang="it-IT" dirty="0"/>
              <a:t/>
            </a:r>
            <a:br>
              <a:rPr lang="it-IT" dirty="0"/>
            </a:br>
            <a:endParaRPr lang="it-IT" dirty="0"/>
          </a:p>
        </p:txBody>
      </p:sp>
      <p:sp>
        <p:nvSpPr>
          <p:cNvPr id="3" name="Segnaposto contenuto 2">
            <a:extLst>
              <a:ext uri="{FF2B5EF4-FFF2-40B4-BE49-F238E27FC236}">
                <a16:creationId xmlns="" xmlns:a16="http://schemas.microsoft.com/office/drawing/2014/main" id="{533DA262-66A5-4262-8B61-364BDA3C08B7}"/>
              </a:ext>
            </a:extLst>
          </p:cNvPr>
          <p:cNvSpPr>
            <a:spLocks noGrp="1"/>
          </p:cNvSpPr>
          <p:nvPr>
            <p:ph idx="1"/>
          </p:nvPr>
        </p:nvSpPr>
        <p:spPr>
          <a:xfrm>
            <a:off x="239151" y="1392701"/>
            <a:ext cx="8389308" cy="5233181"/>
          </a:xfrm>
        </p:spPr>
        <p:txBody>
          <a:bodyPr>
            <a:normAutofit fontScale="92500" lnSpcReduction="10000"/>
          </a:bodyPr>
          <a:lstStyle/>
          <a:p>
            <a:pPr algn="just"/>
            <a:r>
              <a:rPr lang="it-IT" b="1" dirty="0"/>
              <a:t>DIRITTO D’ASILO</a:t>
            </a:r>
            <a:endParaRPr lang="it-IT" dirty="0"/>
          </a:p>
          <a:p>
            <a:pPr algn="just"/>
            <a:r>
              <a:rPr lang="it-IT" b="1" dirty="0"/>
              <a:t>DEFINIZIONE DI AMPIA PORTATA: Articolo 10 co. 3 Cost. Italiana</a:t>
            </a:r>
            <a:r>
              <a:rPr lang="it-IT" dirty="0"/>
              <a:t>: </a:t>
            </a:r>
            <a:r>
              <a:rPr lang="it-IT" i="1" dirty="0"/>
              <a:t>“Lo straniero, al quale sia impedito nel suo paese l’effettivo esercizio delle  libertà democratiche garantite dalla Costituzione italiana, ha diritto d’asilo nel territorio della Repubblica, secondo le condizioni stabilite dalla legge.”</a:t>
            </a:r>
            <a:endParaRPr lang="it-IT" dirty="0"/>
          </a:p>
          <a:p>
            <a:pPr algn="just"/>
            <a:r>
              <a:rPr lang="it-IT" b="1" dirty="0"/>
              <a:t>APPLICAZIONE: </a:t>
            </a:r>
            <a:r>
              <a:rPr lang="it-IT" dirty="0"/>
              <a:t>l‘Art. 10 non è mai stato attuato in via </a:t>
            </a:r>
            <a:r>
              <a:rPr lang="it-IT" b="1" dirty="0"/>
              <a:t>diretta</a:t>
            </a:r>
            <a:r>
              <a:rPr lang="it-IT" dirty="0"/>
              <a:t> dal legislatore ma in via </a:t>
            </a:r>
            <a:r>
              <a:rPr lang="it-IT" b="1" dirty="0"/>
              <a:t>indiretta</a:t>
            </a:r>
            <a:r>
              <a:rPr lang="it-IT" dirty="0"/>
              <a:t> grazie alla Convenzione di Ginevra (1951).</a:t>
            </a:r>
          </a:p>
          <a:p>
            <a:pPr algn="just"/>
            <a:r>
              <a:rPr lang="it-IT" dirty="0"/>
              <a:t>“il diritto di asilo è</a:t>
            </a:r>
            <a:r>
              <a:rPr lang="it-IT" u="sng" dirty="0"/>
              <a:t> interamente </a:t>
            </a:r>
            <a:r>
              <a:rPr lang="it-IT" b="1" dirty="0"/>
              <a:t>attuato e regolato</a:t>
            </a:r>
            <a:r>
              <a:rPr lang="it-IT" dirty="0"/>
              <a:t> attraverso la previsione delle situazioni finali previste nei tre istituti costituiti dallo status di rifugiato, dalla protezione sussidiaria e dal diritto al rilascio di un permesso umanitario" (</a:t>
            </a:r>
            <a:r>
              <a:rPr lang="it-IT" u="sng" dirty="0"/>
              <a:t>Cassazione n. 563/2013 e Cassazione n.15466/2014</a:t>
            </a:r>
            <a:r>
              <a:rPr lang="it-IT" dirty="0"/>
              <a:t>).</a:t>
            </a:r>
          </a:p>
          <a:p>
            <a:pPr algn="just"/>
            <a:r>
              <a:rPr lang="it-IT" dirty="0"/>
              <a:t>Art 14 Dichiarazione  Universale dei Diritti dell’Uomo: «Ogni individuo ha il diritto di cercare e di godere in altri paesi asilo dalle persecuzioni»</a:t>
            </a:r>
          </a:p>
        </p:txBody>
      </p:sp>
    </p:spTree>
    <p:extLst>
      <p:ext uri="{BB962C8B-B14F-4D97-AF65-F5344CB8AC3E}">
        <p14:creationId xmlns:p14="http://schemas.microsoft.com/office/powerpoint/2010/main" val="1261125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1119"/>
            <a:ext cx="8229600" cy="1276519"/>
          </a:xfrm>
        </p:spPr>
        <p:txBody>
          <a:bodyPr>
            <a:noAutofit/>
          </a:bodyPr>
          <a:lstStyle/>
          <a:p>
            <a:r>
              <a:rPr lang="it-IT" sz="3200" b="1" dirty="0"/>
              <a:t/>
            </a:r>
            <a:br>
              <a:rPr lang="it-IT" sz="3200" b="1" dirty="0"/>
            </a:br>
            <a:r>
              <a:rPr lang="it-IT" sz="3200" b="1" dirty="0"/>
              <a:t>PROTEZIONE INTERNAZIONALE </a:t>
            </a:r>
            <a:br>
              <a:rPr lang="it-IT" sz="3200" b="1" dirty="0"/>
            </a:br>
            <a:r>
              <a:rPr lang="it-IT" sz="3200" b="1" dirty="0"/>
              <a:t>(Direttiva 2011/95/UE)</a:t>
            </a:r>
            <a:r>
              <a:rPr lang="it-IT" sz="3200" dirty="0"/>
              <a:t/>
            </a:r>
            <a:br>
              <a:rPr lang="it-IT" sz="3200" dirty="0"/>
            </a:br>
            <a:endParaRPr lang="it-IT" sz="3200" dirty="0"/>
          </a:p>
        </p:txBody>
      </p:sp>
      <p:sp>
        <p:nvSpPr>
          <p:cNvPr id="3" name="Segnaposto contenuto 2"/>
          <p:cNvSpPr>
            <a:spLocks noGrp="1"/>
          </p:cNvSpPr>
          <p:nvPr>
            <p:ph idx="1"/>
          </p:nvPr>
        </p:nvSpPr>
        <p:spPr>
          <a:xfrm>
            <a:off x="457200" y="1552311"/>
            <a:ext cx="8229600" cy="3742817"/>
          </a:xfrm>
        </p:spPr>
        <p:txBody>
          <a:bodyPr/>
          <a:lstStyle/>
          <a:p>
            <a:pPr marL="0" indent="0" algn="ctr">
              <a:buNone/>
            </a:pPr>
            <a:r>
              <a:rPr lang="it-IT" b="1" dirty="0"/>
              <a:t>Definizioni</a:t>
            </a:r>
          </a:p>
          <a:p>
            <a:pPr marL="0" indent="0" algn="ctr">
              <a:buNone/>
            </a:pPr>
            <a:endParaRPr lang="it-IT" b="1" dirty="0"/>
          </a:p>
          <a:p>
            <a:pPr marL="0" indent="0" algn="just">
              <a:buNone/>
            </a:pPr>
            <a:r>
              <a:rPr lang="it-IT" dirty="0"/>
              <a:t>La protezione internazionale comprende lo</a:t>
            </a:r>
            <a:r>
              <a:rPr lang="it-IT" b="1" dirty="0"/>
              <a:t> status di rifugiato </a:t>
            </a:r>
            <a:r>
              <a:rPr lang="it-IT" dirty="0"/>
              <a:t>e lo </a:t>
            </a:r>
            <a:r>
              <a:rPr lang="it-IT" b="1" dirty="0"/>
              <a:t>status di protezione sussidiaria</a:t>
            </a:r>
            <a:r>
              <a:rPr lang="it-IT" dirty="0">
                <a:effectLst/>
              </a:rPr>
              <a:t> </a:t>
            </a:r>
            <a:endParaRPr lang="it-IT" dirty="0"/>
          </a:p>
          <a:p>
            <a:pPr marL="0" indent="0">
              <a:buNone/>
            </a:pPr>
            <a:endParaRPr lang="it-IT" dirty="0"/>
          </a:p>
        </p:txBody>
      </p:sp>
    </p:spTree>
    <p:extLst>
      <p:ext uri="{BB962C8B-B14F-4D97-AF65-F5344CB8AC3E}">
        <p14:creationId xmlns:p14="http://schemas.microsoft.com/office/powerpoint/2010/main" val="2931862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STATUS DI RIFUGIATO</a:t>
            </a:r>
          </a:p>
        </p:txBody>
      </p:sp>
      <p:sp>
        <p:nvSpPr>
          <p:cNvPr id="3" name="Segnaposto contenuto 2"/>
          <p:cNvSpPr>
            <a:spLocks noGrp="1"/>
          </p:cNvSpPr>
          <p:nvPr>
            <p:ph idx="1"/>
          </p:nvPr>
        </p:nvSpPr>
        <p:spPr/>
        <p:txBody>
          <a:bodyPr>
            <a:normAutofit/>
          </a:bodyPr>
          <a:lstStyle/>
          <a:p>
            <a:pPr marL="0" indent="0" algn="just">
              <a:buNone/>
            </a:pPr>
            <a:r>
              <a:rPr lang="it-IT" dirty="0"/>
              <a:t>cittadino di un paese terzo il quale, per il </a:t>
            </a:r>
            <a:r>
              <a:rPr lang="it-IT" u="sng" dirty="0"/>
              <a:t>timore fondato di essere perseguitato</a:t>
            </a:r>
            <a:r>
              <a:rPr lang="it-IT" dirty="0"/>
              <a:t> per motivi di razza, religione, nazionalità, opinione politica o appartenenza a un determinato gruppo sociale, si trova fuori dal paese di cui ha la cittadinanza e non può o, a causa di tale timore, non vuole avvalersi della protezione di detto paese, oppure apolide che si trova fuori dal paese nel quale aveva precedentemente la dimora abituale per le stesse ragioni succitate e non può o, a causa di siffatto timore, non vuole farvi ritorno.</a:t>
            </a:r>
          </a:p>
          <a:p>
            <a:pPr marL="0" indent="0" algn="just">
              <a:buNone/>
            </a:pPr>
            <a:r>
              <a:rPr lang="it-IT" b="1" dirty="0"/>
              <a:t>(= Convenzione di Ginevra del 1951)</a:t>
            </a:r>
          </a:p>
          <a:p>
            <a:endParaRPr lang="it-IT" dirty="0"/>
          </a:p>
        </p:txBody>
      </p:sp>
    </p:spTree>
    <p:extLst>
      <p:ext uri="{BB962C8B-B14F-4D97-AF65-F5344CB8AC3E}">
        <p14:creationId xmlns:p14="http://schemas.microsoft.com/office/powerpoint/2010/main" val="25380902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8901</TotalTime>
  <Words>1753</Words>
  <Application>Microsoft Office PowerPoint</Application>
  <PresentationFormat>Presentazione su schermo (4:3)</PresentationFormat>
  <Paragraphs>100</Paragraphs>
  <Slides>17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Calibri</vt:lpstr>
      <vt:lpstr>Century Gothic</vt:lpstr>
      <vt:lpstr>Wingdings 3</vt:lpstr>
      <vt:lpstr>Ione</vt:lpstr>
      <vt:lpstr> La protezione internazionale A cura di  Salomé Archain  e Emilio Santoro </vt:lpstr>
      <vt:lpstr>Convenzione di Ginevra (1951)</vt:lpstr>
      <vt:lpstr>Presentazione standard di PowerPoint</vt:lpstr>
      <vt:lpstr>Art. 10 Costituzione italiana</vt:lpstr>
      <vt:lpstr> I TIPI DI PROTEZIONE</vt:lpstr>
      <vt:lpstr>PROCEDURE IN MATERIA DI IMMIGRAZIONE</vt:lpstr>
      <vt:lpstr>DIRITTO D’ASILO </vt:lpstr>
      <vt:lpstr> PROTEZIONE INTERNAZIONALE  (Direttiva 2011/95/UE) </vt:lpstr>
      <vt:lpstr>STATUS DI RIFUGIATO</vt:lpstr>
      <vt:lpstr>PRESUPPOSTI PER OTTENERE LO STATUS DI RIFUGIATO </vt:lpstr>
      <vt:lpstr>1) IL FONDATO TIMORE Artt. 7, 8 Dlgs. 251/2007 </vt:lpstr>
      <vt:lpstr>2) MOTIVI DI PERSECUZIONE  Art. 8 Dlgs. 251/2007</vt:lpstr>
      <vt:lpstr>Presentazione standard di PowerPoint</vt:lpstr>
      <vt:lpstr>3) RESPONSABILI della persecuzione Artt. 5, 6 Dlgs 251/2007 </vt:lpstr>
      <vt:lpstr>PROTEZIONE SUSSIDIARIA</vt:lpstr>
      <vt:lpstr>1) IL FONDATO TIMORE Art. 14 Dlgs. 251/2007 </vt:lpstr>
      <vt:lpstr>2) RESPONSABILI del danno grave, Artt. 5, 6 Dlgs  51/2007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protezione internazionale</dc:title>
  <dc:creator>Diana</dc:creator>
  <cp:lastModifiedBy>santoro</cp:lastModifiedBy>
  <cp:revision>204</cp:revision>
  <dcterms:created xsi:type="dcterms:W3CDTF">2017-01-12T15:06:45Z</dcterms:created>
  <dcterms:modified xsi:type="dcterms:W3CDTF">2020-04-06T10:49:17Z</dcterms:modified>
</cp:coreProperties>
</file>