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82" r:id="rId3"/>
    <p:sldId id="283" r:id="rId4"/>
    <p:sldId id="284" r:id="rId5"/>
    <p:sldId id="285" r:id="rId6"/>
    <p:sldId id="286" r:id="rId7"/>
    <p:sldId id="257" r:id="rId8"/>
    <p:sldId id="258" r:id="rId9"/>
    <p:sldId id="259" r:id="rId10"/>
    <p:sldId id="260" r:id="rId11"/>
    <p:sldId id="262" r:id="rId12"/>
    <p:sldId id="261" r:id="rId13"/>
    <p:sldId id="287" r:id="rId14"/>
    <p:sldId id="265" r:id="rId15"/>
    <p:sldId id="264" r:id="rId16"/>
    <p:sldId id="268" r:id="rId17"/>
    <p:sldId id="269" r:id="rId18"/>
    <p:sldId id="266" r:id="rId19"/>
    <p:sldId id="270" r:id="rId20"/>
    <p:sldId id="267" r:id="rId21"/>
    <p:sldId id="271" r:id="rId22"/>
    <p:sldId id="272" r:id="rId23"/>
    <p:sldId id="273" r:id="rId24"/>
    <p:sldId id="276" r:id="rId25"/>
    <p:sldId id="274" r:id="rId26"/>
    <p:sldId id="277" r:id="rId27"/>
    <p:sldId id="275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lvl1pPr algn="r" defTabSz="457200">
      <a:defRPr sz="2000" b="1">
        <a:solidFill>
          <a:srgbClr val="376092"/>
        </a:solidFill>
        <a:latin typeface="Calibri"/>
        <a:ea typeface="Calibri"/>
        <a:cs typeface="Calibri"/>
        <a:sym typeface="Calibri"/>
      </a:defRPr>
    </a:lvl1pPr>
    <a:lvl2pPr algn="r" defTabSz="457200">
      <a:defRPr sz="2000" b="1">
        <a:solidFill>
          <a:srgbClr val="376092"/>
        </a:solidFill>
        <a:latin typeface="Calibri"/>
        <a:ea typeface="Calibri"/>
        <a:cs typeface="Calibri"/>
        <a:sym typeface="Calibri"/>
      </a:defRPr>
    </a:lvl2pPr>
    <a:lvl3pPr algn="r" defTabSz="457200">
      <a:defRPr sz="2000" b="1">
        <a:solidFill>
          <a:srgbClr val="376092"/>
        </a:solidFill>
        <a:latin typeface="Calibri"/>
        <a:ea typeface="Calibri"/>
        <a:cs typeface="Calibri"/>
        <a:sym typeface="Calibri"/>
      </a:defRPr>
    </a:lvl3pPr>
    <a:lvl4pPr algn="r" defTabSz="457200">
      <a:defRPr sz="2000" b="1">
        <a:solidFill>
          <a:srgbClr val="376092"/>
        </a:solidFill>
        <a:latin typeface="Calibri"/>
        <a:ea typeface="Calibri"/>
        <a:cs typeface="Calibri"/>
        <a:sym typeface="Calibri"/>
      </a:defRPr>
    </a:lvl4pPr>
    <a:lvl5pPr algn="r" defTabSz="457200">
      <a:defRPr sz="2000" b="1">
        <a:solidFill>
          <a:srgbClr val="376092"/>
        </a:solidFill>
        <a:latin typeface="Calibri"/>
        <a:ea typeface="Calibri"/>
        <a:cs typeface="Calibri"/>
        <a:sym typeface="Calibri"/>
      </a:defRPr>
    </a:lvl5pPr>
    <a:lvl6pPr algn="r" defTabSz="457200">
      <a:defRPr sz="2000" b="1">
        <a:solidFill>
          <a:srgbClr val="376092"/>
        </a:solidFill>
        <a:latin typeface="Calibri"/>
        <a:ea typeface="Calibri"/>
        <a:cs typeface="Calibri"/>
        <a:sym typeface="Calibri"/>
      </a:defRPr>
    </a:lvl6pPr>
    <a:lvl7pPr algn="r" defTabSz="457200">
      <a:defRPr sz="2000" b="1">
        <a:solidFill>
          <a:srgbClr val="376092"/>
        </a:solidFill>
        <a:latin typeface="Calibri"/>
        <a:ea typeface="Calibri"/>
        <a:cs typeface="Calibri"/>
        <a:sym typeface="Calibri"/>
      </a:defRPr>
    </a:lvl7pPr>
    <a:lvl8pPr algn="r" defTabSz="457200">
      <a:defRPr sz="2000" b="1">
        <a:solidFill>
          <a:srgbClr val="376092"/>
        </a:solidFill>
        <a:latin typeface="Calibri"/>
        <a:ea typeface="Calibri"/>
        <a:cs typeface="Calibri"/>
        <a:sym typeface="Calibri"/>
      </a:defRPr>
    </a:lvl8pPr>
    <a:lvl9pPr algn="r" defTabSz="457200">
      <a:defRPr sz="2000" b="1">
        <a:solidFill>
          <a:srgbClr val="376092"/>
        </a:solidFill>
        <a:latin typeface="Calibri"/>
        <a:ea typeface="Calibri"/>
        <a:cs typeface="Calibri"/>
        <a:sym typeface="Calibri"/>
      </a:defRPr>
    </a:lvl9pPr>
  </p:defaultTextStyle>
  <p:extLst>
    <p:ext uri="{521415D9-36F7-43E2-AB2F-B90AF26B5E84}">
      <p14:sectionLst xmlns:p14="http://schemas.microsoft.com/office/powerpoint/2010/main">
        <p14:section name="Sezione predefinita" id="{DF9007DC-1F05-C746-8EC3-9955CD4AA762}">
          <p14:sldIdLst>
            <p14:sldId id="256"/>
            <p14:sldId id="282"/>
            <p14:sldId id="283"/>
            <p14:sldId id="284"/>
            <p14:sldId id="285"/>
            <p14:sldId id="286"/>
            <p14:sldId id="257"/>
            <p14:sldId id="258"/>
            <p14:sldId id="259"/>
            <p14:sldId id="260"/>
            <p14:sldId id="262"/>
            <p14:sldId id="261"/>
            <p14:sldId id="287"/>
            <p14:sldId id="265"/>
            <p14:sldId id="264"/>
            <p14:sldId id="268"/>
            <p14:sldId id="269"/>
            <p14:sldId id="266"/>
            <p14:sldId id="270"/>
            <p14:sldId id="267"/>
            <p14:sldId id="271"/>
            <p14:sldId id="272"/>
            <p14:sldId id="273"/>
            <p14:sldId id="276"/>
            <p14:sldId id="274"/>
            <p14:sldId id="277"/>
            <p14:sldId id="275"/>
            <p14:sldId id="278"/>
            <p14:sldId id="279"/>
            <p14:sldId id="280"/>
            <p14:sldId id="28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28"/>
    <p:restoredTop sz="94570"/>
  </p:normalViewPr>
  <p:slideViewPr>
    <p:cSldViewPr snapToGrid="0" snapToObjects="1">
      <p:cViewPr>
        <p:scale>
          <a:sx n="90" d="100"/>
          <a:sy n="90" d="100"/>
        </p:scale>
        <p:origin x="-1904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37291436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algn="ctr">
              <a:buFontTx/>
              <a:defRPr>
                <a:solidFill>
                  <a:srgbClr val="888888"/>
                </a:solidFill>
              </a:defRPr>
            </a:lvl2pPr>
            <a:lvl3pPr algn="ctr">
              <a:buFontTx/>
              <a:defRPr>
                <a:solidFill>
                  <a:srgbClr val="888888"/>
                </a:solidFill>
              </a:defRPr>
            </a:lvl3pPr>
            <a:lvl4pPr algn="ctr">
              <a:buFontTx/>
              <a:defRPr>
                <a:solidFill>
                  <a:srgbClr val="888888"/>
                </a:solidFill>
              </a:defRPr>
            </a:lvl4pPr>
            <a:lvl5pPr algn="ctr">
              <a:buFontTx/>
              <a:defRPr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Corpo livello uno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Corpo livello due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Corpo livello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Corpo livello quattro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Livello 5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Corpo livello uno</a:t>
            </a:r>
          </a:p>
          <a:p>
            <a:pPr lvl="1">
              <a:defRPr sz="1800"/>
            </a:pPr>
            <a:r>
              <a:rPr sz="2800"/>
              <a:t>Corpo livello due</a:t>
            </a:r>
          </a:p>
          <a:p>
            <a:pPr lvl="2">
              <a:defRPr sz="1800"/>
            </a:pPr>
            <a:r>
              <a:rPr sz="2800"/>
              <a:t>Corpo livello tre</a:t>
            </a:r>
          </a:p>
          <a:p>
            <a:pPr lvl="3">
              <a:defRPr sz="1800"/>
            </a:pPr>
            <a:r>
              <a:rPr sz="2800"/>
              <a:t>Corpo livello quattro</a:t>
            </a:r>
          </a:p>
          <a:p>
            <a:pPr lvl="4">
              <a:defRPr sz="1800"/>
            </a:pPr>
            <a:r>
              <a:rPr sz="2800"/>
              <a:t>Livello 5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457200" y="1435464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702128" indent="-244928">
              <a:spcBef>
                <a:spcPts val="500"/>
              </a:spcBef>
              <a:buFontTx/>
              <a:defRPr sz="2400" b="1"/>
            </a:lvl2pPr>
            <a:lvl3pPr marL="1143000" indent="-228600">
              <a:spcBef>
                <a:spcPts val="500"/>
              </a:spcBef>
              <a:buFontTx/>
              <a:defRPr sz="2400" b="1"/>
            </a:lvl3pPr>
            <a:lvl4pPr marL="1645920" indent="-274320">
              <a:spcBef>
                <a:spcPts val="500"/>
              </a:spcBef>
              <a:buFontTx/>
              <a:defRPr sz="2400" b="1"/>
            </a:lvl4pPr>
            <a:lvl5pPr marL="2103120" indent="-274320">
              <a:spcBef>
                <a:spcPts val="500"/>
              </a:spcBef>
              <a:buFontTx/>
              <a:defRPr sz="2400" b="1"/>
            </a:lvl5pPr>
          </a:lstStyle>
          <a:p>
            <a:pPr lvl="0">
              <a:defRPr sz="1800" b="0"/>
            </a:pPr>
            <a:r>
              <a:rPr sz="2400" b="1"/>
              <a:t>Corpo livello uno</a:t>
            </a:r>
          </a:p>
          <a:p>
            <a:pPr lvl="1">
              <a:defRPr sz="1800" b="0"/>
            </a:pPr>
            <a:r>
              <a:rPr sz="2400" b="1"/>
              <a:t>Corpo livello due</a:t>
            </a:r>
          </a:p>
          <a:p>
            <a:pPr lvl="2">
              <a:defRPr sz="1800" b="0"/>
            </a:pPr>
            <a:r>
              <a:rPr sz="2400" b="1"/>
              <a:t>Corpo livello tre</a:t>
            </a:r>
          </a:p>
          <a:p>
            <a:pPr lvl="3">
              <a:defRPr sz="1800" b="0"/>
            </a:pPr>
            <a:r>
              <a:rPr sz="2400" b="1"/>
              <a:t>Corpo livello quattro</a:t>
            </a:r>
          </a:p>
          <a:p>
            <a:pPr lvl="4">
              <a:defRPr sz="1800" b="0"/>
            </a:pPr>
            <a:r>
              <a:rPr sz="2400" b="1"/>
              <a:t>Livello 5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92277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457200" y="0"/>
            <a:ext cx="3008315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Titolo Testo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Titolo Testo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600074" indent="-142874">
              <a:spcBef>
                <a:spcPts val="300"/>
              </a:spcBef>
              <a:buFontTx/>
              <a:defRPr sz="1400"/>
            </a:lvl2pPr>
            <a:lvl3pPr marL="1047750" indent="-133350">
              <a:spcBef>
                <a:spcPts val="300"/>
              </a:spcBef>
              <a:buFontTx/>
              <a:defRPr sz="1400"/>
            </a:lvl3pPr>
            <a:lvl4pPr marL="1531619" indent="-160019">
              <a:spcBef>
                <a:spcPts val="300"/>
              </a:spcBef>
              <a:buFontTx/>
              <a:defRPr sz="1400"/>
            </a:lvl4pPr>
            <a:lvl5pPr marL="1988820" indent="-160020">
              <a:spcBef>
                <a:spcPts val="300"/>
              </a:spcBef>
              <a:buFontTx/>
              <a:defRPr sz="1400"/>
            </a:lvl5pPr>
          </a:lstStyle>
          <a:p>
            <a:pPr lvl="0">
              <a:defRPr sz="1800"/>
            </a:pPr>
            <a:r>
              <a:rPr sz="1400"/>
              <a:t>Corpo livello uno</a:t>
            </a:r>
          </a:p>
          <a:p>
            <a:pPr lvl="1">
              <a:defRPr sz="1800"/>
            </a:pPr>
            <a:r>
              <a:rPr sz="1400"/>
              <a:t>Corpo livello due</a:t>
            </a:r>
          </a:p>
          <a:p>
            <a:pPr lvl="2">
              <a:defRPr sz="1800"/>
            </a:pPr>
            <a:r>
              <a:rPr sz="1400"/>
              <a:t>Corpo livello tre</a:t>
            </a:r>
          </a:p>
          <a:p>
            <a:pPr lvl="3">
              <a:defRPr sz="1800"/>
            </a:pPr>
            <a:r>
              <a:rPr sz="1400"/>
              <a:t>Corpo livello quattro</a:t>
            </a:r>
          </a:p>
          <a:p>
            <a:pPr lvl="4">
              <a:defRPr sz="1800"/>
            </a:pPr>
            <a:r>
              <a:rPr sz="1400"/>
              <a:t>Livello 5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6583364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404291"/>
            <a:ext cx="2133600" cy="269239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 anchor="ctr">
            <a:spAutoFit/>
          </a:bodyPr>
          <a:lstStyle>
            <a:lvl1pPr>
              <a:defRPr sz="1200" b="0">
                <a:solidFill>
                  <a:srgbClr val="888888"/>
                </a:solidFill>
              </a:defRPr>
            </a:lvl1pPr>
          </a:lstStyle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6" r:id="rId5"/>
    <p:sldLayoutId id="2147483657" r:id="rId6"/>
    <p:sldLayoutId id="2147483658" r:id="rId7"/>
    <p:sldLayoutId id="2147483659" r:id="rId8"/>
  </p:sldLayoutIdLst>
  <p:transition xmlns:p14="http://schemas.microsoft.com/office/powerpoint/2010/main" spd="med"/>
  <p:txStyles>
    <p:titleStyle>
      <a:lvl1pPr algn="ctr" defTabSz="457200">
        <a:defRPr sz="4400">
          <a:latin typeface="Calibri"/>
          <a:ea typeface="Calibri"/>
          <a:cs typeface="Calibri"/>
          <a:sym typeface="Calibri"/>
        </a:defRPr>
      </a:lvl1pPr>
      <a:lvl2pPr algn="ctr" defTabSz="457200">
        <a:defRPr sz="4400">
          <a:latin typeface="Calibri"/>
          <a:ea typeface="Calibri"/>
          <a:cs typeface="Calibri"/>
          <a:sym typeface="Calibri"/>
        </a:defRPr>
      </a:lvl2pPr>
      <a:lvl3pPr algn="ctr" defTabSz="457200">
        <a:defRPr sz="4400">
          <a:latin typeface="Calibri"/>
          <a:ea typeface="Calibri"/>
          <a:cs typeface="Calibri"/>
          <a:sym typeface="Calibri"/>
        </a:defRPr>
      </a:lvl3pPr>
      <a:lvl4pPr algn="ctr" defTabSz="457200">
        <a:defRPr sz="4400">
          <a:latin typeface="Calibri"/>
          <a:ea typeface="Calibri"/>
          <a:cs typeface="Calibri"/>
          <a:sym typeface="Calibri"/>
        </a:defRPr>
      </a:lvl4pPr>
      <a:lvl5pPr algn="ctr" defTabSz="457200">
        <a:defRPr sz="4400">
          <a:latin typeface="Calibri"/>
          <a:ea typeface="Calibri"/>
          <a:cs typeface="Calibri"/>
          <a:sym typeface="Calibri"/>
        </a:defRPr>
      </a:lvl5pPr>
      <a:lvl6pPr algn="ctr" defTabSz="457200">
        <a:defRPr sz="4400">
          <a:latin typeface="Calibri"/>
          <a:ea typeface="Calibri"/>
          <a:cs typeface="Calibri"/>
          <a:sym typeface="Calibri"/>
        </a:defRPr>
      </a:lvl6pPr>
      <a:lvl7pPr algn="ctr" defTabSz="457200">
        <a:defRPr sz="4400">
          <a:latin typeface="Calibri"/>
          <a:ea typeface="Calibri"/>
          <a:cs typeface="Calibri"/>
          <a:sym typeface="Calibri"/>
        </a:defRPr>
      </a:lvl7pPr>
      <a:lvl8pPr algn="ctr" defTabSz="457200">
        <a:defRPr sz="4400">
          <a:latin typeface="Calibri"/>
          <a:ea typeface="Calibri"/>
          <a:cs typeface="Calibri"/>
          <a:sym typeface="Calibri"/>
        </a:defRPr>
      </a:lvl8pPr>
      <a:lvl9pPr algn="ctr" defTabSz="457200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1pPr>
      <a:lvl2pPr marL="783771" indent="-326571" defTabSz="45720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 defTabSz="45720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194560" indent="-365760" defTabSz="4572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51760" indent="-36576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08960" indent="-36576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566159" indent="-365759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23359" indent="-365759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0" name="image2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/>
          <p:nvPr/>
        </p:nvSpPr>
        <p:spPr>
          <a:xfrm>
            <a:off x="1548580" y="3697919"/>
            <a:ext cx="6995936" cy="8925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it-IT" sz="1800" dirty="0" err="1">
                <a:solidFill>
                  <a:srgbClr val="0070C0"/>
                </a:solidFill>
              </a:rPr>
              <a:t>Methodology</a:t>
            </a:r>
            <a:r>
              <a:rPr lang="it-IT" sz="1800" dirty="0">
                <a:solidFill>
                  <a:srgbClr val="0070C0"/>
                </a:solidFill>
              </a:rPr>
              <a:t> of the </a:t>
            </a:r>
            <a:r>
              <a:rPr lang="it-IT" sz="1800" dirty="0" err="1">
                <a:solidFill>
                  <a:srgbClr val="0070C0"/>
                </a:solidFill>
              </a:rPr>
              <a:t>Research</a:t>
            </a:r>
            <a:endParaRPr lang="it-IT" sz="1800" dirty="0">
              <a:solidFill>
                <a:srgbClr val="0070C0"/>
              </a:solidFill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it-IT" sz="1800" dirty="0">
                <a:solidFill>
                  <a:srgbClr val="0070C0"/>
                </a:solidFill>
              </a:rPr>
              <a:t>Prof. Dr. Vanna </a:t>
            </a:r>
            <a:r>
              <a:rPr lang="it-IT" sz="1800" dirty="0" err="1">
                <a:solidFill>
                  <a:srgbClr val="0070C0"/>
                </a:solidFill>
              </a:rPr>
              <a:t>Boffo</a:t>
            </a:r>
            <a:endParaRPr lang="it-IT" sz="1800" dirty="0">
              <a:solidFill>
                <a:srgbClr val="0070C0"/>
              </a:solidFill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600" b="1" dirty="0" smtClean="0">
                <a:solidFill>
                  <a:srgbClr val="376092"/>
                </a:solidFill>
              </a:rPr>
              <a:t> </a:t>
            </a:r>
            <a:endParaRPr sz="1600" b="1" dirty="0">
              <a:solidFill>
                <a:srgbClr val="376092"/>
              </a:solidFill>
            </a:endParaRPr>
          </a:p>
        </p:txBody>
      </p:sp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4" name="Shape 54"/>
          <p:cNvSpPr/>
          <p:nvPr/>
        </p:nvSpPr>
        <p:spPr>
          <a:xfrm>
            <a:off x="1548580" y="2339171"/>
            <a:ext cx="6995936" cy="646331"/>
          </a:xfrm>
          <a:prstGeom prst="rect">
            <a:avLst/>
          </a:prstGeom>
          <a:solidFill>
            <a:srgbClr val="FFFFFF"/>
          </a:solidFill>
          <a:ln w="25400">
            <a:solidFill>
              <a:srgbClr val="4F81BD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1">
              <a:defRPr sz="1800" b="0">
                <a:solidFill>
                  <a:srgbClr val="000000"/>
                </a:solidFill>
              </a:defRPr>
            </a:pPr>
            <a:r>
              <a:rPr lang="it-IT" sz="2400" dirty="0" smtClean="0">
                <a:solidFill>
                  <a:srgbClr val="00005D"/>
                </a:solidFill>
                <a:latin typeface="+mn-lt"/>
                <a:ea typeface="+mn-ea"/>
                <a:cs typeface="+mn-cs"/>
                <a:sym typeface="Avenir Roman"/>
              </a:rPr>
              <a:t>Cultura della ricerca e pedagogia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lang="it-IT" dirty="0" smtClean="0">
                <a:solidFill>
                  <a:srgbClr val="00005D"/>
                </a:solidFill>
                <a:latin typeface="+mn-lt"/>
                <a:ea typeface="+mn-ea"/>
                <a:cs typeface="+mn-cs"/>
                <a:sym typeface="Avenir Roman"/>
              </a:rPr>
              <a:t>Prospettive epistemologiche</a:t>
            </a:r>
          </a:p>
        </p:txBody>
      </p:sp>
      <p:sp>
        <p:nvSpPr>
          <p:cNvPr id="55" name="Shape 55"/>
          <p:cNvSpPr/>
          <p:nvPr/>
        </p:nvSpPr>
        <p:spPr>
          <a:xfrm>
            <a:off x="397581" y="5483015"/>
            <a:ext cx="8186611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it-IT" sz="1400" dirty="0" err="1" smtClean="0">
                <a:solidFill>
                  <a:srgbClr val="0070C0"/>
                </a:solidFill>
              </a:rPr>
              <a:t>Mortari</a:t>
            </a:r>
            <a:r>
              <a:rPr lang="it-IT" sz="1400" dirty="0" smtClean="0">
                <a:solidFill>
                  <a:srgbClr val="0070C0"/>
                </a:solidFill>
              </a:rPr>
              <a:t> L., </a:t>
            </a:r>
            <a:r>
              <a:rPr lang="it-IT" sz="1400" i="1" dirty="0" smtClean="0">
                <a:solidFill>
                  <a:srgbClr val="0070C0"/>
                </a:solidFill>
              </a:rPr>
              <a:t>Cultura della ricerca e pedagogia. Prospettive epistemologiche</a:t>
            </a:r>
            <a:r>
              <a:rPr lang="it-IT" sz="1400" dirty="0" smtClean="0">
                <a:solidFill>
                  <a:srgbClr val="0070C0"/>
                </a:solidFill>
              </a:rPr>
              <a:t>, Carocci, Roma, 2012.</a:t>
            </a:r>
            <a:endParaRPr sz="1400" dirty="0">
              <a:solidFill>
                <a:srgbClr val="0070C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264727" y="4733636"/>
            <a:ext cx="3279789" cy="400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spc="0" normalizeH="0" baseline="0" dirty="0" err="1" smtClean="0">
                <a:ln>
                  <a:noFill/>
                </a:ln>
                <a:solidFill>
                  <a:srgbClr val="376092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Chapters</a:t>
            </a:r>
            <a:r>
              <a:rPr kumimoji="0" lang="it-IT" sz="2000" b="1" i="0" u="none" strike="noStrike" cap="none" spc="0" normalizeH="0" baseline="0" dirty="0" smtClean="0">
                <a:ln>
                  <a:noFill/>
                </a:ln>
                <a:solidFill>
                  <a:srgbClr val="376092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1-4</a:t>
            </a:r>
            <a:endParaRPr kumimoji="0" lang="it-IT" sz="2000" b="1" i="0" u="none" strike="noStrike" cap="none" spc="0" normalizeH="0" baseline="0" dirty="0">
              <a:ln>
                <a:noFill/>
              </a:ln>
              <a:solidFill>
                <a:srgbClr val="376092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7958667" cy="156965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spc="0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1 – </a:t>
            </a:r>
            <a:r>
              <a:rPr kumimoji="0" lang="it-IT" sz="2400" b="1" i="0" u="none" strike="noStrike" cap="none" spc="0" normalizeH="0" baseline="0" dirty="0" err="1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Which</a:t>
            </a:r>
            <a:r>
              <a:rPr kumimoji="0" lang="it-IT" sz="2400" b="1" i="0" u="none" strike="noStrike" cap="none" spc="0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kumimoji="0" lang="it-IT" sz="2400" b="1" i="0" u="none" strike="noStrike" cap="none" spc="0" normalizeH="0" baseline="0" dirty="0" err="1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paradigm</a:t>
            </a:r>
            <a:r>
              <a:rPr kumimoji="0" lang="it-IT" sz="2400" b="1" i="0" u="none" strike="noStrike" cap="none" spc="0" normalizeH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for </a:t>
            </a:r>
            <a:r>
              <a:rPr kumimoji="0" lang="it-IT" sz="2400" b="1" i="0" u="none" strike="noStrike" cap="none" spc="0" normalizeH="0" dirty="0" err="1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pedagogic</a:t>
            </a:r>
            <a:r>
              <a:rPr lang="it-IT" sz="2400" dirty="0" err="1" smtClean="0">
                <a:solidFill>
                  <a:schemeClr val="tx1">
                    <a:lumMod val="75000"/>
                  </a:schemeClr>
                </a:solidFill>
              </a:rPr>
              <a:t>al</a:t>
            </a:r>
            <a:r>
              <a:rPr lang="it-IT" sz="2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</a:schemeClr>
                </a:solidFill>
              </a:rPr>
              <a:t>research</a:t>
            </a:r>
            <a:r>
              <a:rPr lang="it-IT" sz="2400" dirty="0" smtClean="0">
                <a:solidFill>
                  <a:schemeClr val="tx1">
                    <a:lumMod val="75000"/>
                  </a:schemeClr>
                </a:solidFill>
              </a:rPr>
              <a:t>?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l" rtl="0" latinLnBrk="1" hangingPunct="0">
              <a:buFont typeface="Arial"/>
              <a:buChar char="•"/>
            </a:pPr>
            <a:r>
              <a:rPr lang="it-IT" sz="2400" dirty="0" smtClean="0">
                <a:solidFill>
                  <a:schemeClr val="accent1"/>
                </a:solidFill>
              </a:rPr>
              <a:t>The </a:t>
            </a:r>
            <a:r>
              <a:rPr lang="it-IT" sz="2400" dirty="0" err="1">
                <a:solidFill>
                  <a:schemeClr val="accent1"/>
                </a:solidFill>
              </a:rPr>
              <a:t>E</a:t>
            </a:r>
            <a:r>
              <a:rPr lang="it-IT" sz="2400" dirty="0" err="1" smtClean="0">
                <a:solidFill>
                  <a:schemeClr val="accent1"/>
                </a:solidFill>
              </a:rPr>
              <a:t>cological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>
                <a:solidFill>
                  <a:schemeClr val="accent1"/>
                </a:solidFill>
              </a:rPr>
              <a:t>P</a:t>
            </a:r>
            <a:r>
              <a:rPr lang="it-IT" sz="2400" dirty="0" err="1" smtClean="0">
                <a:solidFill>
                  <a:schemeClr val="accent1"/>
                </a:solidFill>
              </a:rPr>
              <a:t>aradigm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1800" dirty="0" smtClean="0">
                <a:solidFill>
                  <a:schemeClr val="accent1"/>
                </a:solidFill>
              </a:rPr>
              <a:t>(</a:t>
            </a:r>
            <a:r>
              <a:rPr lang="it-IT" sz="1800" dirty="0" err="1" smtClean="0">
                <a:solidFill>
                  <a:schemeClr val="accent1"/>
                </a:solidFill>
              </a:rPr>
              <a:t>Mortari</a:t>
            </a:r>
            <a:r>
              <a:rPr lang="it-IT" sz="1800" dirty="0">
                <a:solidFill>
                  <a:schemeClr val="accent1"/>
                </a:solidFill>
              </a:rPr>
              <a:t> </a:t>
            </a:r>
            <a:r>
              <a:rPr lang="it-IT" sz="1800" dirty="0" smtClean="0">
                <a:solidFill>
                  <a:schemeClr val="accent1"/>
                </a:solidFill>
              </a:rPr>
              <a:t>2012, pp. 31-59)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	</a:t>
            </a:r>
            <a:r>
              <a:rPr lang="it-IT" sz="240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	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349885"/>
              </p:ext>
            </p:extLst>
          </p:nvPr>
        </p:nvGraphicFramePr>
        <p:xfrm>
          <a:off x="1274636" y="2680586"/>
          <a:ext cx="7309556" cy="33589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4018"/>
                <a:gridCol w="3705538"/>
              </a:tblGrid>
              <a:tr h="671794"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 err="1" smtClean="0">
                          <a:latin typeface="Calibri"/>
                          <a:cs typeface="Calibri"/>
                        </a:rPr>
                        <a:t>Ontological</a:t>
                      </a:r>
                      <a:r>
                        <a:rPr lang="it-IT" sz="18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it-IT" sz="1800" b="1" dirty="0" err="1" smtClean="0">
                          <a:latin typeface="Calibri"/>
                          <a:cs typeface="Calibri"/>
                        </a:rPr>
                        <a:t>Assumptions</a:t>
                      </a:r>
                      <a:endParaRPr lang="it-IT" sz="1800" b="1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i="1" dirty="0" smtClean="0">
                          <a:latin typeface="Calibri"/>
                          <a:cs typeface="Calibri"/>
                        </a:rPr>
                        <a:t>Reality </a:t>
                      </a:r>
                      <a:r>
                        <a:rPr lang="it-IT" sz="1800" i="1" dirty="0" err="1" smtClean="0">
                          <a:latin typeface="Calibri"/>
                          <a:cs typeface="Calibri"/>
                        </a:rPr>
                        <a:t>is</a:t>
                      </a:r>
                      <a:r>
                        <a:rPr lang="is-IS" sz="1800" i="1" dirty="0" smtClean="0">
                          <a:latin typeface="Calibri"/>
                          <a:cs typeface="Calibri"/>
                        </a:rPr>
                        <a:t>…</a:t>
                      </a:r>
                      <a:endParaRPr lang="it-IT" sz="1800" i="1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</a:tr>
              <a:tr h="671794"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 err="1" smtClean="0">
                          <a:latin typeface="Calibri"/>
                          <a:cs typeface="Calibri"/>
                        </a:rPr>
                        <a:t>Gnoseological</a:t>
                      </a:r>
                      <a:r>
                        <a:rPr lang="it-IT" sz="1800" b="1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it-IT" sz="1800" b="1" baseline="0" dirty="0" err="1" smtClean="0">
                          <a:latin typeface="Calibri"/>
                          <a:cs typeface="Calibri"/>
                        </a:rPr>
                        <a:t>Assumptions</a:t>
                      </a:r>
                      <a:endParaRPr lang="it-IT" sz="1800" b="1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i="1" dirty="0" smtClean="0">
                          <a:latin typeface="Calibri"/>
                          <a:cs typeface="Calibri"/>
                        </a:rPr>
                        <a:t>Knowledge </a:t>
                      </a:r>
                      <a:r>
                        <a:rPr lang="it-IT" sz="1800" i="1" dirty="0" err="1" smtClean="0">
                          <a:latin typeface="Calibri"/>
                          <a:cs typeface="Calibri"/>
                        </a:rPr>
                        <a:t>means</a:t>
                      </a:r>
                      <a:r>
                        <a:rPr lang="is-IS" sz="1800" i="1" dirty="0" smtClean="0">
                          <a:latin typeface="Calibri"/>
                          <a:cs typeface="Calibri"/>
                        </a:rPr>
                        <a:t>…</a:t>
                      </a:r>
                      <a:endParaRPr lang="it-IT" sz="1800" i="1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</a:tr>
              <a:tr h="671794"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 err="1" smtClean="0">
                          <a:latin typeface="Calibri"/>
                          <a:cs typeface="Calibri"/>
                        </a:rPr>
                        <a:t>Epistemological</a:t>
                      </a:r>
                      <a:r>
                        <a:rPr lang="it-IT" sz="1800" b="1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it-IT" sz="1800" b="1" baseline="0" dirty="0" err="1" smtClean="0">
                          <a:latin typeface="Calibri"/>
                          <a:cs typeface="Calibri"/>
                        </a:rPr>
                        <a:t>Assumptions</a:t>
                      </a:r>
                      <a:endParaRPr lang="it-IT" sz="1800" b="1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i="1" dirty="0" err="1" smtClean="0">
                          <a:latin typeface="Calibri"/>
                          <a:cs typeface="Calibri"/>
                        </a:rPr>
                        <a:t>Reliable</a:t>
                      </a:r>
                      <a:r>
                        <a:rPr lang="it-IT" sz="1800" i="1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it-IT" sz="1800" i="1" baseline="0" dirty="0" err="1" smtClean="0">
                          <a:latin typeface="Calibri"/>
                          <a:cs typeface="Calibri"/>
                        </a:rPr>
                        <a:t>knowledge</a:t>
                      </a:r>
                      <a:r>
                        <a:rPr lang="it-IT" sz="1800" i="1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it-IT" sz="1800" i="1" baseline="0" dirty="0" err="1" smtClean="0">
                          <a:latin typeface="Calibri"/>
                          <a:cs typeface="Calibri"/>
                        </a:rPr>
                        <a:t>is</a:t>
                      </a:r>
                      <a:r>
                        <a:rPr lang="it-IT" sz="1800" i="1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it-IT" sz="1800" i="1" baseline="0" dirty="0" err="1" smtClean="0">
                          <a:latin typeface="Calibri"/>
                          <a:cs typeface="Calibri"/>
                        </a:rPr>
                        <a:t>ensured</a:t>
                      </a:r>
                      <a:r>
                        <a:rPr lang="it-IT" sz="1800" i="1" baseline="0" dirty="0" smtClean="0">
                          <a:latin typeface="Calibri"/>
                          <a:cs typeface="Calibri"/>
                        </a:rPr>
                        <a:t> by</a:t>
                      </a:r>
                      <a:r>
                        <a:rPr lang="is-IS" sz="1800" i="1" baseline="0" dirty="0" smtClean="0">
                          <a:latin typeface="Calibri"/>
                          <a:cs typeface="Calibri"/>
                        </a:rPr>
                        <a:t>…</a:t>
                      </a:r>
                      <a:endParaRPr lang="it-IT" sz="1800" i="1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</a:tr>
              <a:tr h="671794"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 err="1" smtClean="0">
                          <a:latin typeface="Calibri"/>
                          <a:cs typeface="Calibri"/>
                        </a:rPr>
                        <a:t>Ethical</a:t>
                      </a:r>
                      <a:r>
                        <a:rPr lang="it-IT" sz="18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it-IT" sz="1800" b="1" dirty="0" err="1" smtClean="0">
                          <a:latin typeface="Calibri"/>
                          <a:cs typeface="Calibri"/>
                        </a:rPr>
                        <a:t>Assumptions</a:t>
                      </a:r>
                      <a:endParaRPr lang="it-IT" sz="1800" b="1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i="1" dirty="0" err="1" smtClean="0">
                          <a:latin typeface="Calibri"/>
                          <a:cs typeface="Calibri"/>
                        </a:rPr>
                        <a:t>Researcher’s</a:t>
                      </a:r>
                      <a:r>
                        <a:rPr lang="it-IT" sz="1800" i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it-IT" sz="1800" i="1" dirty="0" err="1" smtClean="0">
                          <a:latin typeface="Calibri"/>
                          <a:cs typeface="Calibri"/>
                        </a:rPr>
                        <a:t>responsabilities</a:t>
                      </a:r>
                      <a:r>
                        <a:rPr lang="it-IT" sz="1800" i="1" dirty="0" smtClean="0">
                          <a:latin typeface="Calibri"/>
                          <a:cs typeface="Calibri"/>
                        </a:rPr>
                        <a:t> are</a:t>
                      </a:r>
                      <a:r>
                        <a:rPr lang="is-IS" sz="1800" i="1" dirty="0" smtClean="0">
                          <a:latin typeface="Calibri"/>
                          <a:cs typeface="Calibri"/>
                        </a:rPr>
                        <a:t>…</a:t>
                      </a:r>
                      <a:endParaRPr lang="it-IT" sz="1800" i="1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</a:tr>
              <a:tr h="671794"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 err="1" smtClean="0">
                          <a:latin typeface="Calibri"/>
                          <a:cs typeface="Calibri"/>
                        </a:rPr>
                        <a:t>Political</a:t>
                      </a:r>
                      <a:r>
                        <a:rPr lang="it-IT" sz="18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it-IT" sz="1800" b="1" dirty="0" err="1" smtClean="0">
                          <a:latin typeface="Calibri"/>
                          <a:cs typeface="Calibri"/>
                        </a:rPr>
                        <a:t>Assumptions</a:t>
                      </a:r>
                      <a:endParaRPr lang="it-IT" sz="1800" b="1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i="1" dirty="0" err="1" smtClean="0">
                          <a:latin typeface="Calibri"/>
                          <a:cs typeface="Calibri"/>
                        </a:rPr>
                        <a:t>Which</a:t>
                      </a:r>
                      <a:r>
                        <a:rPr lang="it-IT" sz="1800" i="1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it-IT" sz="1800" i="1" baseline="0" dirty="0" err="1" smtClean="0">
                          <a:latin typeface="Calibri"/>
                          <a:cs typeface="Calibri"/>
                        </a:rPr>
                        <a:t>research</a:t>
                      </a:r>
                      <a:r>
                        <a:rPr lang="it-IT" sz="1800" i="1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it-IT" sz="1800" i="1" baseline="0" dirty="0" err="1" smtClean="0">
                          <a:latin typeface="Calibri"/>
                          <a:cs typeface="Calibri"/>
                        </a:rPr>
                        <a:t>has</a:t>
                      </a:r>
                      <a:r>
                        <a:rPr lang="it-IT" sz="1800" i="1" baseline="0" dirty="0" smtClean="0">
                          <a:latin typeface="Calibri"/>
                          <a:cs typeface="Calibri"/>
                        </a:rPr>
                        <a:t> to be </a:t>
                      </a:r>
                      <a:r>
                        <a:rPr lang="it-IT" sz="1800" i="1" baseline="0" dirty="0" err="1" smtClean="0">
                          <a:latin typeface="Calibri"/>
                          <a:cs typeface="Calibri"/>
                        </a:rPr>
                        <a:t>done</a:t>
                      </a:r>
                      <a:r>
                        <a:rPr lang="is-IS" sz="1800" i="1" baseline="0" dirty="0" smtClean="0">
                          <a:latin typeface="Calibri"/>
                          <a:cs typeface="Calibri"/>
                        </a:rPr>
                        <a:t>…</a:t>
                      </a:r>
                      <a:endParaRPr lang="it-IT" sz="1800" i="1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09311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8269112" cy="304698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it-IT" sz="2400" dirty="0" smtClean="0">
                <a:solidFill>
                  <a:schemeClr val="tx1">
                    <a:lumMod val="75000"/>
                  </a:schemeClr>
                </a:solidFill>
              </a:rPr>
              <a:t>2 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–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Naturalistic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</a:schemeClr>
                </a:solidFill>
              </a:rPr>
              <a:t>epistemology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algn="l" rtl="0" latinLnBrk="1" hangingPunct="0"/>
            <a:endParaRPr lang="it-IT" sz="2400" dirty="0" smtClean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- </a:t>
            </a:r>
            <a:r>
              <a:rPr lang="it-IT" sz="2400" dirty="0" err="1" smtClean="0">
                <a:solidFill>
                  <a:schemeClr val="accent1"/>
                </a:solidFill>
              </a:rPr>
              <a:t>Naturalistic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research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happens</a:t>
            </a:r>
            <a:r>
              <a:rPr lang="it-IT" sz="2400" dirty="0" smtClean="0">
                <a:solidFill>
                  <a:schemeClr val="accent1"/>
                </a:solidFill>
              </a:rPr>
              <a:t> in a </a:t>
            </a:r>
            <a:r>
              <a:rPr lang="it-IT" sz="2400" dirty="0" err="1" smtClean="0">
                <a:solidFill>
                  <a:schemeClr val="accent1"/>
                </a:solidFill>
              </a:rPr>
              <a:t>natural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setting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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Importance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of the CONTEXT</a:t>
            </a:r>
            <a:endParaRPr lang="it-IT" sz="2400" b="0" dirty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b="0" dirty="0" smtClean="0">
                <a:solidFill>
                  <a:schemeClr val="accent1"/>
                </a:solidFill>
              </a:rPr>
              <a:t>	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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Phenomenon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acquires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significance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relating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to the</a:t>
            </a:r>
          </a:p>
          <a:p>
            <a:pPr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context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where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it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happens</a:t>
            </a:r>
            <a:r>
              <a:rPr lang="it-IT" sz="2400" dirty="0" smtClean="0">
                <a:solidFill>
                  <a:schemeClr val="accent1"/>
                </a:solidFill>
              </a:rPr>
              <a:t>	</a:t>
            </a:r>
          </a:p>
          <a:p>
            <a:pPr algn="l" rtl="0" latinLnBrk="1" hangingPunct="0"/>
            <a:endParaRPr lang="it-IT" sz="2400" dirty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- </a:t>
            </a:r>
            <a:r>
              <a:rPr lang="it-IT" sz="2400" dirty="0" err="1" smtClean="0">
                <a:solidFill>
                  <a:schemeClr val="accent1"/>
                </a:solidFill>
              </a:rPr>
              <a:t>Which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implications</a:t>
            </a:r>
            <a:r>
              <a:rPr lang="it-IT" sz="2400" dirty="0" smtClean="0">
                <a:solidFill>
                  <a:schemeClr val="accent1"/>
                </a:solidFill>
              </a:rPr>
              <a:t> for the </a:t>
            </a:r>
            <a:r>
              <a:rPr lang="it-IT" sz="2400" dirty="0" err="1" smtClean="0">
                <a:solidFill>
                  <a:schemeClr val="accent1"/>
                </a:solidFill>
              </a:rPr>
              <a:t>role</a:t>
            </a:r>
            <a:r>
              <a:rPr lang="it-IT" sz="2400" dirty="0" smtClean="0">
                <a:solidFill>
                  <a:schemeClr val="accent1"/>
                </a:solidFill>
              </a:rPr>
              <a:t> of the </a:t>
            </a:r>
            <a:r>
              <a:rPr lang="it-IT" sz="2400" dirty="0" err="1" smtClean="0">
                <a:solidFill>
                  <a:schemeClr val="accent1"/>
                </a:solidFill>
              </a:rPr>
              <a:t>researcher</a:t>
            </a:r>
            <a:r>
              <a:rPr lang="it-IT" sz="2400" dirty="0" smtClean="0">
                <a:solidFill>
                  <a:schemeClr val="accent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6422785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7958667" cy="563230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it-IT" sz="2400" dirty="0" smtClean="0">
                <a:solidFill>
                  <a:schemeClr val="tx1">
                    <a:lumMod val="75000"/>
                  </a:schemeClr>
                </a:solidFill>
              </a:rPr>
              <a:t>2 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–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Naturalistic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</a:schemeClr>
                </a:solidFill>
              </a:rPr>
              <a:t>epistemology</a:t>
            </a:r>
            <a:endParaRPr lang="it-IT" sz="2400" dirty="0" smtClean="0">
              <a:solidFill>
                <a:schemeClr val="tx1">
                  <a:lumMod val="75000"/>
                </a:schemeClr>
              </a:solidFill>
            </a:endParaRPr>
          </a:p>
          <a:p>
            <a:pPr algn="l" rtl="0" latinLnBrk="1" hangingPunct="0"/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- </a:t>
            </a:r>
            <a:r>
              <a:rPr lang="it-IT" sz="2400" dirty="0" err="1" smtClean="0">
                <a:solidFill>
                  <a:schemeClr val="accent1"/>
                </a:solidFill>
              </a:rPr>
              <a:t>Elements</a:t>
            </a:r>
            <a:r>
              <a:rPr lang="it-IT" sz="2400" dirty="0" smtClean="0">
                <a:solidFill>
                  <a:schemeClr val="accent1"/>
                </a:solidFill>
              </a:rPr>
              <a:t> of </a:t>
            </a:r>
            <a:r>
              <a:rPr lang="it-IT" sz="2400" dirty="0" err="1" smtClean="0">
                <a:solidFill>
                  <a:schemeClr val="accent1"/>
                </a:solidFill>
              </a:rPr>
              <a:t>naturalistic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research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	- </a:t>
            </a:r>
            <a:r>
              <a:rPr lang="it-IT" sz="2400" b="0" dirty="0" smtClean="0">
                <a:solidFill>
                  <a:schemeClr val="accent1"/>
                </a:solidFill>
              </a:rPr>
              <a:t>Qualitative </a:t>
            </a:r>
            <a:r>
              <a:rPr lang="it-IT" sz="2400" b="0" dirty="0" err="1" smtClean="0">
                <a:solidFill>
                  <a:schemeClr val="accent1"/>
                </a:solidFill>
              </a:rPr>
              <a:t>methods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</a:rPr>
              <a:t>Participants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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Targeted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sampling</a:t>
            </a:r>
            <a:endParaRPr lang="it-IT" sz="2400" b="0" dirty="0" smtClean="0">
              <a:solidFill>
                <a:schemeClr val="accent1"/>
              </a:solidFill>
              <a:sym typeface="Wingdings"/>
            </a:endParaRPr>
          </a:p>
          <a:p>
            <a:pPr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- Elaborate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working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theories</a:t>
            </a:r>
            <a:endParaRPr lang="it-IT" sz="2400" b="0" dirty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b="0" dirty="0" smtClean="0">
                <a:solidFill>
                  <a:schemeClr val="accent1"/>
                </a:solidFill>
              </a:rPr>
              <a:t>		- </a:t>
            </a:r>
            <a:r>
              <a:rPr lang="it-IT" sz="2400" b="0" dirty="0" err="1" smtClean="0">
                <a:solidFill>
                  <a:schemeClr val="accent1"/>
                </a:solidFill>
              </a:rPr>
              <a:t>Inductive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analysis</a:t>
            </a:r>
            <a:r>
              <a:rPr lang="it-IT" sz="2400" b="0" dirty="0" smtClean="0">
                <a:solidFill>
                  <a:schemeClr val="accent1"/>
                </a:solidFill>
              </a:rPr>
              <a:t> of data</a:t>
            </a:r>
          </a:p>
          <a:p>
            <a:pPr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- The “</a:t>
            </a:r>
            <a:r>
              <a:rPr lang="it-IT" sz="2400" b="0" dirty="0" err="1" smtClean="0">
                <a:solidFill>
                  <a:schemeClr val="accent1"/>
                </a:solidFill>
              </a:rPr>
              <a:t>emerging</a:t>
            </a:r>
            <a:r>
              <a:rPr lang="it-IT" sz="2400" b="0" dirty="0" smtClean="0">
                <a:solidFill>
                  <a:schemeClr val="accent1"/>
                </a:solidFill>
              </a:rPr>
              <a:t> design” of the </a:t>
            </a:r>
            <a:r>
              <a:rPr lang="it-IT" sz="2400" b="0" dirty="0" err="1" smtClean="0">
                <a:solidFill>
                  <a:schemeClr val="accent1"/>
                </a:solidFill>
              </a:rPr>
              <a:t>research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- Share and compare </a:t>
            </a:r>
            <a:r>
              <a:rPr lang="it-IT" sz="2400" b="0" dirty="0" err="1" smtClean="0">
                <a:solidFill>
                  <a:schemeClr val="accent1"/>
                </a:solidFill>
              </a:rPr>
              <a:t>results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algn="l" rtl="0" latinLnBrk="1" hangingPunct="0"/>
            <a:endParaRPr lang="it-IT" sz="2400" b="0" dirty="0" smtClean="0">
              <a:solidFill>
                <a:schemeClr val="accent1"/>
              </a:solidFill>
            </a:endParaRPr>
          </a:p>
          <a:p>
            <a:pPr marL="342900" indent="-342900" algn="l" rtl="0" latinLnBrk="1" hangingPunct="0">
              <a:buFont typeface="Arial"/>
              <a:buChar char="•"/>
            </a:pPr>
            <a:r>
              <a:rPr lang="it-IT" sz="2400" dirty="0" err="1" smtClean="0">
                <a:solidFill>
                  <a:schemeClr val="accent1"/>
                </a:solidFill>
              </a:rPr>
              <a:t>Tool</a:t>
            </a:r>
            <a:r>
              <a:rPr lang="it-IT" sz="2400" dirty="0" smtClean="0">
                <a:solidFill>
                  <a:schemeClr val="accent1"/>
                </a:solidFill>
              </a:rPr>
              <a:t> of </a:t>
            </a:r>
            <a:r>
              <a:rPr lang="it-IT" sz="2400" dirty="0" err="1" smtClean="0">
                <a:solidFill>
                  <a:schemeClr val="accent1"/>
                </a:solidFill>
              </a:rPr>
              <a:t>naturalistic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research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lvl="1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</a:rPr>
              <a:t>Complexity</a:t>
            </a:r>
            <a:r>
              <a:rPr lang="it-IT" sz="2400" b="0" dirty="0" smtClean="0">
                <a:solidFill>
                  <a:schemeClr val="accent1"/>
                </a:solidFill>
              </a:rPr>
              <a:t> of reality</a:t>
            </a:r>
          </a:p>
          <a:p>
            <a:pPr lvl="1" algn="l" rtl="0" latinLnBrk="1" hangingPunct="0"/>
            <a:endParaRPr lang="it-IT" sz="2400" b="0" dirty="0">
              <a:solidFill>
                <a:schemeClr val="accent1"/>
              </a:solidFill>
            </a:endParaRPr>
          </a:p>
          <a:p>
            <a:pPr marL="342900" lvl="1" indent="-342900" algn="l" rtl="0" latinLnBrk="1" hangingPunct="0">
              <a:buFont typeface="Arial"/>
              <a:buChar char="•"/>
            </a:pPr>
            <a:r>
              <a:rPr lang="it-IT" sz="2400" dirty="0" smtClean="0">
                <a:solidFill>
                  <a:schemeClr val="accent1"/>
                </a:solidFill>
              </a:rPr>
              <a:t>Report of </a:t>
            </a:r>
            <a:r>
              <a:rPr lang="it-IT" sz="2400" dirty="0" err="1" smtClean="0">
                <a:solidFill>
                  <a:schemeClr val="accent1"/>
                </a:solidFill>
              </a:rPr>
              <a:t>naturalistich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research</a:t>
            </a:r>
            <a:endParaRPr lang="it-IT" sz="2400" dirty="0" smtClean="0">
              <a:solidFill>
                <a:schemeClr val="tx1"/>
              </a:solidFill>
            </a:endParaRPr>
          </a:p>
          <a:p>
            <a:pPr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</a:t>
            </a:r>
            <a:endParaRPr lang="it-IT" sz="24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35428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73" name="image2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4" name="image3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75" name="Shape 75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6" name="Shape 76"/>
          <p:cNvSpPr/>
          <p:nvPr/>
        </p:nvSpPr>
        <p:spPr>
          <a:xfrm>
            <a:off x="0" y="916942"/>
            <a:ext cx="8507896" cy="1569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400" dirty="0">
              <a:solidFill>
                <a:srgbClr val="17375E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lang="it-IT" sz="2400" dirty="0" err="1" smtClean="0">
                <a:solidFill>
                  <a:srgbClr val="17375E"/>
                </a:solidFill>
                <a:latin typeface="Arial Bold"/>
                <a:ea typeface="Arial Bold"/>
                <a:cs typeface="Arial Bold"/>
                <a:sym typeface="Arial Bold"/>
              </a:rPr>
              <a:t>Methodology</a:t>
            </a:r>
            <a:endParaRPr lang="it-IT" sz="2400" dirty="0" smtClean="0">
              <a:solidFill>
                <a:srgbClr val="17375E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400" dirty="0">
              <a:solidFill>
                <a:srgbClr val="17375E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400" dirty="0">
              <a:solidFill>
                <a:srgbClr val="00487F"/>
              </a:solidFill>
              <a:latin typeface="Calibri" charset="0"/>
              <a:ea typeface="Calibri" charset="0"/>
              <a:cs typeface="Calibri" charset="0"/>
              <a:sym typeface="Arial Bold"/>
            </a:endParaRPr>
          </a:p>
        </p:txBody>
      </p:sp>
      <p:pic>
        <p:nvPicPr>
          <p:cNvPr id="77" name="image4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211763" y="769938"/>
            <a:ext cx="744857" cy="937895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CasellaDiTesto 1"/>
          <p:cNvSpPr txBox="1"/>
          <p:nvPr/>
        </p:nvSpPr>
        <p:spPr>
          <a:xfrm>
            <a:off x="839792" y="1826936"/>
            <a:ext cx="7009798" cy="427809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457200" lvl="0" indent="-457200" algn="just" defTabSz="315468">
              <a:spcBef>
                <a:spcPts val="400"/>
              </a:spcBef>
              <a:buFont typeface="+mj-lt"/>
              <a:buAutoNum type="arabicPeriod"/>
              <a:defRPr sz="1800"/>
            </a:pPr>
            <a:r>
              <a:rPr lang="it-IT" b="0" dirty="0" err="1"/>
              <a:t>Ecological</a:t>
            </a:r>
            <a:r>
              <a:rPr lang="it-IT" b="0" dirty="0"/>
              <a:t> </a:t>
            </a:r>
            <a:r>
              <a:rPr lang="it-IT" b="0" dirty="0" err="1"/>
              <a:t>Paradigm</a:t>
            </a:r>
            <a:r>
              <a:rPr lang="it-IT" b="0" dirty="0"/>
              <a:t> or </a:t>
            </a:r>
            <a:r>
              <a:rPr lang="it-IT" b="0" dirty="0" err="1"/>
              <a:t>naturalistic</a:t>
            </a:r>
            <a:r>
              <a:rPr lang="it-IT" b="0" dirty="0"/>
              <a:t> </a:t>
            </a:r>
            <a:r>
              <a:rPr lang="it-IT" b="0" dirty="0" err="1"/>
              <a:t>enquiry</a:t>
            </a:r>
            <a:r>
              <a:rPr lang="it-IT" b="0" dirty="0"/>
              <a:t> (</a:t>
            </a:r>
            <a:r>
              <a:rPr lang="it-IT" b="0" dirty="0" err="1"/>
              <a:t>Mortari</a:t>
            </a:r>
            <a:r>
              <a:rPr lang="it-IT" b="0" dirty="0"/>
              <a:t>, </a:t>
            </a:r>
            <a:r>
              <a:rPr lang="it-IT" b="0" dirty="0" err="1"/>
              <a:t>Bronfrenbrenner</a:t>
            </a:r>
            <a:r>
              <a:rPr lang="it-IT" b="0" dirty="0"/>
              <a:t>)</a:t>
            </a:r>
          </a:p>
          <a:p>
            <a:pPr marL="457200" lvl="0" indent="-457200" algn="just" defTabSz="315468">
              <a:spcBef>
                <a:spcPts val="400"/>
              </a:spcBef>
              <a:buFont typeface="+mj-lt"/>
              <a:buAutoNum type="arabicPeriod"/>
              <a:defRPr sz="1800"/>
            </a:pPr>
            <a:r>
              <a:rPr lang="it-IT" b="0" dirty="0" err="1"/>
              <a:t>Epistemology</a:t>
            </a:r>
            <a:r>
              <a:rPr lang="it-IT" b="0" dirty="0"/>
              <a:t>:  general </a:t>
            </a:r>
            <a:r>
              <a:rPr lang="it-IT" b="0" dirty="0" err="1"/>
              <a:t>standards</a:t>
            </a:r>
            <a:r>
              <a:rPr lang="it-IT" b="0" dirty="0"/>
              <a:t> (</a:t>
            </a:r>
            <a:r>
              <a:rPr lang="it-IT" b="0" dirty="0" err="1"/>
              <a:t>parameters</a:t>
            </a:r>
            <a:r>
              <a:rPr lang="it-IT" b="0" dirty="0"/>
              <a:t>) to </a:t>
            </a:r>
            <a:r>
              <a:rPr lang="it-IT" b="0" dirty="0" err="1"/>
              <a:t>reach</a:t>
            </a:r>
            <a:r>
              <a:rPr lang="it-IT" b="0" dirty="0"/>
              <a:t> a </a:t>
            </a:r>
            <a:r>
              <a:rPr lang="it-IT" b="0" dirty="0" err="1"/>
              <a:t>reliable</a:t>
            </a:r>
            <a:r>
              <a:rPr lang="it-IT" b="0" dirty="0"/>
              <a:t> </a:t>
            </a:r>
            <a:r>
              <a:rPr lang="it-IT" b="0" dirty="0" err="1"/>
              <a:t>knowledge</a:t>
            </a:r>
            <a:r>
              <a:rPr lang="it-IT" b="0" dirty="0"/>
              <a:t> (</a:t>
            </a:r>
            <a:r>
              <a:rPr lang="it-IT" b="0" dirty="0" err="1" smtClean="0"/>
              <a:t>naturalistic</a:t>
            </a:r>
            <a:r>
              <a:rPr lang="it-IT" b="0" dirty="0" smtClean="0"/>
              <a:t> </a:t>
            </a:r>
            <a:r>
              <a:rPr lang="it-IT" b="0" dirty="0" err="1"/>
              <a:t>epistemology</a:t>
            </a:r>
            <a:r>
              <a:rPr lang="it-IT" b="0" dirty="0"/>
              <a:t>)</a:t>
            </a:r>
          </a:p>
          <a:p>
            <a:pPr marL="457200" indent="-457200" algn="just" defTabSz="315468">
              <a:spcBef>
                <a:spcPts val="400"/>
              </a:spcBef>
              <a:buFont typeface="+mj-lt"/>
              <a:buAutoNum type="arabicPeriod"/>
              <a:defRPr sz="1800"/>
            </a:pPr>
            <a:r>
              <a:rPr lang="it-IT" b="0" dirty="0" err="1"/>
              <a:t>Philosophy</a:t>
            </a:r>
            <a:r>
              <a:rPr lang="it-IT" b="0" dirty="0"/>
              <a:t> of the </a:t>
            </a:r>
            <a:r>
              <a:rPr lang="it-IT" b="0" dirty="0" err="1"/>
              <a:t>Research</a:t>
            </a:r>
            <a:r>
              <a:rPr lang="it-IT" b="0" dirty="0"/>
              <a:t>: </a:t>
            </a:r>
            <a:r>
              <a:rPr lang="it-IT" b="0" dirty="0" err="1"/>
              <a:t>direction</a:t>
            </a:r>
            <a:r>
              <a:rPr lang="it-IT" b="0" dirty="0"/>
              <a:t> of the </a:t>
            </a:r>
            <a:r>
              <a:rPr lang="it-IT" b="0" dirty="0" err="1"/>
              <a:t>sense</a:t>
            </a:r>
            <a:r>
              <a:rPr lang="it-IT" b="0" dirty="0"/>
              <a:t> of the </a:t>
            </a:r>
            <a:r>
              <a:rPr lang="it-IT" b="0" dirty="0" err="1"/>
              <a:t>research</a:t>
            </a:r>
            <a:r>
              <a:rPr lang="it-IT" b="0" dirty="0"/>
              <a:t> work (</a:t>
            </a:r>
            <a:r>
              <a:rPr lang="it-IT" b="0" dirty="0" err="1"/>
              <a:t>phenomenological</a:t>
            </a:r>
            <a:r>
              <a:rPr lang="it-IT" b="0" dirty="0"/>
              <a:t>, </a:t>
            </a:r>
            <a:r>
              <a:rPr lang="it-IT" b="0" dirty="0" err="1"/>
              <a:t>critical</a:t>
            </a:r>
            <a:r>
              <a:rPr lang="it-IT" b="0" dirty="0"/>
              <a:t>, </a:t>
            </a:r>
            <a:r>
              <a:rPr lang="it-IT" b="0" dirty="0" err="1"/>
              <a:t>hermeneutical</a:t>
            </a:r>
            <a:r>
              <a:rPr lang="it-IT" b="0" dirty="0"/>
              <a:t>) </a:t>
            </a:r>
          </a:p>
          <a:p>
            <a:pPr marL="457200" indent="-457200" algn="just" defTabSz="315468">
              <a:spcBef>
                <a:spcPts val="400"/>
              </a:spcBef>
              <a:buFont typeface="+mj-lt"/>
              <a:buAutoNum type="arabicPeriod"/>
              <a:defRPr sz="1800"/>
            </a:pPr>
            <a:r>
              <a:rPr lang="it-IT" b="0" dirty="0" err="1"/>
              <a:t>Methods</a:t>
            </a:r>
            <a:r>
              <a:rPr lang="it-IT" b="0" dirty="0"/>
              <a:t> of the </a:t>
            </a:r>
            <a:r>
              <a:rPr lang="it-IT" b="0" dirty="0" err="1"/>
              <a:t>Research</a:t>
            </a:r>
            <a:r>
              <a:rPr lang="it-IT" b="0" dirty="0"/>
              <a:t>: the </a:t>
            </a:r>
            <a:r>
              <a:rPr lang="it-IT" b="0" dirty="0" err="1"/>
              <a:t>processes</a:t>
            </a:r>
            <a:r>
              <a:rPr lang="it-IT" b="0" dirty="0"/>
              <a:t> of </a:t>
            </a:r>
            <a:r>
              <a:rPr lang="it-IT" b="0" dirty="0" err="1"/>
              <a:t>collecting</a:t>
            </a:r>
            <a:r>
              <a:rPr lang="it-IT" b="0" dirty="0"/>
              <a:t> and data </a:t>
            </a:r>
            <a:r>
              <a:rPr lang="it-IT" b="0" dirty="0" err="1"/>
              <a:t>analysis</a:t>
            </a:r>
            <a:r>
              <a:rPr lang="it-IT" b="0" dirty="0"/>
              <a:t> (</a:t>
            </a:r>
            <a:r>
              <a:rPr lang="it-IT" b="0" dirty="0" err="1"/>
              <a:t>grounded</a:t>
            </a:r>
            <a:r>
              <a:rPr lang="it-IT" b="0" dirty="0"/>
              <a:t> </a:t>
            </a:r>
            <a:r>
              <a:rPr lang="it-IT" b="0" dirty="0" err="1"/>
              <a:t>theory</a:t>
            </a:r>
            <a:r>
              <a:rPr lang="it-IT" b="0" dirty="0"/>
              <a:t>, narrative </a:t>
            </a:r>
            <a:r>
              <a:rPr lang="it-IT" b="0" dirty="0" err="1"/>
              <a:t>inquiry</a:t>
            </a:r>
            <a:r>
              <a:rPr lang="it-IT" b="0" dirty="0"/>
              <a:t>, </a:t>
            </a:r>
            <a:r>
              <a:rPr lang="it-IT" b="0" dirty="0" err="1"/>
              <a:t>phenomenological</a:t>
            </a:r>
            <a:r>
              <a:rPr lang="it-IT" b="0" dirty="0"/>
              <a:t> </a:t>
            </a:r>
            <a:r>
              <a:rPr lang="it-IT" b="0" dirty="0" err="1"/>
              <a:t>inquiry</a:t>
            </a:r>
            <a:r>
              <a:rPr lang="it-IT" b="0" dirty="0"/>
              <a:t>)</a:t>
            </a:r>
          </a:p>
          <a:p>
            <a:pPr marL="457200" indent="-457200" algn="just" defTabSz="315468">
              <a:spcBef>
                <a:spcPts val="400"/>
              </a:spcBef>
              <a:buFont typeface="+mj-lt"/>
              <a:buAutoNum type="arabicPeriod"/>
              <a:defRPr sz="1800"/>
            </a:pPr>
            <a:r>
              <a:rPr lang="it-IT" b="0" dirty="0" err="1"/>
              <a:t>Strategy</a:t>
            </a:r>
            <a:r>
              <a:rPr lang="it-IT" b="0" dirty="0"/>
              <a:t> of the </a:t>
            </a:r>
            <a:r>
              <a:rPr lang="it-IT" b="0" dirty="0" err="1"/>
              <a:t>Research</a:t>
            </a:r>
            <a:r>
              <a:rPr lang="it-IT" b="0" dirty="0"/>
              <a:t>: the </a:t>
            </a:r>
            <a:r>
              <a:rPr lang="it-IT" b="0" dirty="0" err="1"/>
              <a:t>path</a:t>
            </a:r>
            <a:r>
              <a:rPr lang="it-IT" b="0" dirty="0"/>
              <a:t> to guide the </a:t>
            </a:r>
            <a:r>
              <a:rPr lang="it-IT" b="0" dirty="0" err="1"/>
              <a:t>inquiry</a:t>
            </a:r>
            <a:r>
              <a:rPr lang="it-IT" b="0" dirty="0"/>
              <a:t> </a:t>
            </a:r>
            <a:r>
              <a:rPr lang="it-IT" b="0" dirty="0" err="1"/>
              <a:t>process</a:t>
            </a:r>
            <a:r>
              <a:rPr lang="it-IT" b="0" dirty="0"/>
              <a:t> (case-</a:t>
            </a:r>
            <a:r>
              <a:rPr lang="it-IT" b="0" dirty="0" err="1"/>
              <a:t>study</a:t>
            </a:r>
            <a:r>
              <a:rPr lang="it-IT" b="0" dirty="0"/>
              <a:t>, </a:t>
            </a:r>
            <a:r>
              <a:rPr lang="it-IT" b="0" dirty="0" err="1"/>
              <a:t>action-research</a:t>
            </a:r>
            <a:r>
              <a:rPr lang="it-IT" b="0" dirty="0"/>
              <a:t>, </a:t>
            </a:r>
            <a:r>
              <a:rPr lang="it-IT" b="0" dirty="0" err="1"/>
              <a:t>ethnomethodology</a:t>
            </a:r>
            <a:r>
              <a:rPr lang="it-IT" b="0" dirty="0"/>
              <a:t>)</a:t>
            </a:r>
          </a:p>
          <a:p>
            <a:pPr marL="457200" indent="-457200" algn="just" defTabSz="315468">
              <a:spcBef>
                <a:spcPts val="400"/>
              </a:spcBef>
              <a:buFont typeface="+mj-lt"/>
              <a:buAutoNum type="arabicPeriod"/>
              <a:defRPr sz="1800"/>
            </a:pPr>
            <a:r>
              <a:rPr lang="it-IT" b="0" dirty="0" err="1"/>
              <a:t>Technique</a:t>
            </a:r>
            <a:r>
              <a:rPr lang="it-IT" b="0" dirty="0"/>
              <a:t> of </a:t>
            </a:r>
            <a:r>
              <a:rPr lang="it-IT" b="0" dirty="0" err="1"/>
              <a:t>Inquiry</a:t>
            </a:r>
            <a:r>
              <a:rPr lang="it-IT" b="0" dirty="0"/>
              <a:t>: </a:t>
            </a:r>
            <a:r>
              <a:rPr lang="it-IT" b="0" dirty="0" err="1" smtClean="0"/>
              <a:t>tools</a:t>
            </a:r>
            <a:r>
              <a:rPr lang="it-IT" b="0" dirty="0" smtClean="0"/>
              <a:t> </a:t>
            </a:r>
            <a:r>
              <a:rPr lang="it-IT" b="0" dirty="0"/>
              <a:t>for  the date </a:t>
            </a:r>
            <a:r>
              <a:rPr lang="it-IT" b="0" dirty="0" err="1"/>
              <a:t>collecting</a:t>
            </a:r>
            <a:r>
              <a:rPr lang="it-IT" b="0" dirty="0"/>
              <a:t> (</a:t>
            </a:r>
            <a:r>
              <a:rPr lang="it-IT" b="0" dirty="0" err="1"/>
              <a:t>observation</a:t>
            </a:r>
            <a:r>
              <a:rPr lang="it-IT" b="0" dirty="0"/>
              <a:t>, </a:t>
            </a:r>
            <a:r>
              <a:rPr lang="it-IT" b="0" dirty="0" err="1"/>
              <a:t>interview</a:t>
            </a:r>
            <a:r>
              <a:rPr lang="it-IT" b="0" dirty="0"/>
              <a:t>, </a:t>
            </a:r>
            <a:r>
              <a:rPr lang="it-IT" b="0" dirty="0" err="1"/>
              <a:t>analysis</a:t>
            </a:r>
            <a:r>
              <a:rPr lang="it-IT" b="0" dirty="0"/>
              <a:t> of the </a:t>
            </a:r>
            <a:r>
              <a:rPr lang="it-IT" b="0" dirty="0" err="1"/>
              <a:t>conversation</a:t>
            </a:r>
            <a:r>
              <a:rPr lang="it-IT" b="0" dirty="0"/>
              <a:t>, </a:t>
            </a:r>
            <a:r>
              <a:rPr lang="it-IT" b="0" dirty="0" err="1"/>
              <a:t>collections</a:t>
            </a:r>
            <a:r>
              <a:rPr lang="it-IT" b="0" dirty="0"/>
              <a:t> of self narrative </a:t>
            </a:r>
            <a:r>
              <a:rPr lang="it-IT" b="0" dirty="0" err="1"/>
              <a:t>analysis</a:t>
            </a:r>
            <a:r>
              <a:rPr lang="it-IT" b="0" dirty="0"/>
              <a:t>, </a:t>
            </a:r>
            <a:r>
              <a:rPr lang="it-IT" b="0" dirty="0" err="1"/>
              <a:t>autobiographical</a:t>
            </a:r>
            <a:r>
              <a:rPr lang="it-IT" b="0" dirty="0"/>
              <a:t> data)</a:t>
            </a:r>
          </a:p>
        </p:txBody>
      </p:sp>
    </p:spTree>
    <p:extLst>
      <p:ext uri="{BB962C8B-B14F-4D97-AF65-F5344CB8AC3E}">
        <p14:creationId xmlns:p14="http://schemas.microsoft.com/office/powerpoint/2010/main" val="10576633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7958667" cy="341631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3 –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Philosophies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 of the </a:t>
            </a:r>
            <a:r>
              <a:rPr lang="it-IT" sz="2400" dirty="0" err="1" smtClean="0">
                <a:solidFill>
                  <a:schemeClr val="tx1">
                    <a:lumMod val="75000"/>
                  </a:schemeClr>
                </a:solidFill>
              </a:rPr>
              <a:t>research</a:t>
            </a:r>
            <a:endParaRPr lang="it-IT" sz="2400" dirty="0" smtClean="0">
              <a:solidFill>
                <a:schemeClr val="tx1">
                  <a:lumMod val="75000"/>
                </a:schemeClr>
              </a:solidFill>
            </a:endParaRPr>
          </a:p>
          <a:p>
            <a:pPr algn="l" rtl="0" latinLnBrk="1" hangingPunct="0"/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l" rtl="0" latinLnBrk="1" hangingPunct="0">
              <a:buFontTx/>
              <a:buChar char="-"/>
            </a:pPr>
            <a:r>
              <a:rPr lang="it-IT" sz="2400" dirty="0" smtClean="0">
                <a:solidFill>
                  <a:srgbClr val="4F81BD"/>
                </a:solidFill>
              </a:rPr>
              <a:t>3 </a:t>
            </a:r>
            <a:r>
              <a:rPr lang="it-IT" sz="2400" dirty="0" err="1" smtClean="0">
                <a:solidFill>
                  <a:srgbClr val="4F81BD"/>
                </a:solidFill>
              </a:rPr>
              <a:t>philosophies</a:t>
            </a:r>
            <a:r>
              <a:rPr lang="it-IT" sz="2400" dirty="0" smtClean="0">
                <a:solidFill>
                  <a:srgbClr val="4F81BD"/>
                </a:solidFill>
              </a:rPr>
              <a:t> of the </a:t>
            </a:r>
            <a:r>
              <a:rPr lang="it-IT" sz="2400" dirty="0" err="1" smtClean="0">
                <a:solidFill>
                  <a:srgbClr val="4F81BD"/>
                </a:solidFill>
              </a:rPr>
              <a:t>research</a:t>
            </a:r>
            <a:r>
              <a:rPr lang="it-IT" sz="2400" dirty="0" smtClean="0">
                <a:solidFill>
                  <a:srgbClr val="4F81BD"/>
                </a:solidFill>
              </a:rPr>
              <a:t> </a:t>
            </a:r>
            <a:r>
              <a:rPr lang="it-IT" sz="2400" dirty="0" err="1" smtClean="0">
                <a:solidFill>
                  <a:srgbClr val="4F81BD"/>
                </a:solidFill>
              </a:rPr>
              <a:t>into</a:t>
            </a:r>
            <a:r>
              <a:rPr lang="it-IT" sz="2400" dirty="0" smtClean="0">
                <a:solidFill>
                  <a:srgbClr val="4F81BD"/>
                </a:solidFill>
              </a:rPr>
              <a:t> the </a:t>
            </a:r>
            <a:r>
              <a:rPr lang="it-IT" sz="2400" dirty="0" err="1">
                <a:solidFill>
                  <a:srgbClr val="4F81BD"/>
                </a:solidFill>
              </a:rPr>
              <a:t>E</a:t>
            </a:r>
            <a:r>
              <a:rPr lang="it-IT" sz="2400" dirty="0" err="1" smtClean="0">
                <a:solidFill>
                  <a:srgbClr val="4F81BD"/>
                </a:solidFill>
              </a:rPr>
              <a:t>cological</a:t>
            </a:r>
            <a:r>
              <a:rPr lang="it-IT" sz="2400" dirty="0" smtClean="0">
                <a:solidFill>
                  <a:srgbClr val="4F81BD"/>
                </a:solidFill>
              </a:rPr>
              <a:t> </a:t>
            </a:r>
            <a:r>
              <a:rPr lang="it-IT" sz="2400" dirty="0" err="1" smtClean="0">
                <a:solidFill>
                  <a:srgbClr val="4F81BD"/>
                </a:solidFill>
              </a:rPr>
              <a:t>Paradigm</a:t>
            </a:r>
            <a:endParaRPr lang="it-IT" sz="2400" dirty="0">
              <a:solidFill>
                <a:srgbClr val="4F81BD"/>
              </a:solidFill>
            </a:endParaRPr>
          </a:p>
          <a:p>
            <a:pPr algn="l" rtl="0" latinLnBrk="1" hangingPunct="0"/>
            <a:endParaRPr lang="it-IT" sz="2400" dirty="0">
              <a:solidFill>
                <a:schemeClr val="accent1"/>
              </a:solidFill>
            </a:endParaRPr>
          </a:p>
          <a:p>
            <a:pPr lvl="2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	a) </a:t>
            </a:r>
            <a:r>
              <a:rPr lang="it-IT" sz="2400" dirty="0" err="1" smtClean="0">
                <a:solidFill>
                  <a:schemeClr val="accent1"/>
                </a:solidFill>
              </a:rPr>
              <a:t>Phenomenological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lvl="2" algn="l" rtl="0" latinLnBrk="1" hangingPunct="0"/>
            <a:endParaRPr lang="it-IT" sz="2400" dirty="0" smtClean="0">
              <a:solidFill>
                <a:schemeClr val="accent1"/>
              </a:solidFill>
            </a:endParaRPr>
          </a:p>
          <a:p>
            <a:pPr lvl="2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	b) Critical</a:t>
            </a:r>
          </a:p>
          <a:p>
            <a:pPr lvl="2" algn="l" rtl="0" latinLnBrk="1" hangingPunct="0"/>
            <a:endParaRPr lang="it-IT" sz="2400" dirty="0">
              <a:solidFill>
                <a:schemeClr val="accent1"/>
              </a:solidFill>
            </a:endParaRPr>
          </a:p>
          <a:p>
            <a:pPr lvl="2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	c) </a:t>
            </a:r>
            <a:r>
              <a:rPr lang="it-IT" sz="2400" dirty="0" err="1" smtClean="0">
                <a:solidFill>
                  <a:schemeClr val="accent1"/>
                </a:solidFill>
              </a:rPr>
              <a:t>Participatory</a:t>
            </a:r>
            <a:endParaRPr lang="it-IT" sz="24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94984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7958667" cy="52629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3 –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Philosophies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 of the </a:t>
            </a:r>
            <a:r>
              <a:rPr lang="it-IT" sz="2400" dirty="0" err="1" smtClean="0">
                <a:solidFill>
                  <a:schemeClr val="tx1">
                    <a:lumMod val="75000"/>
                  </a:schemeClr>
                </a:solidFill>
              </a:rPr>
              <a:t>research</a:t>
            </a:r>
            <a:endParaRPr lang="it-IT" sz="2400" dirty="0" smtClean="0">
              <a:solidFill>
                <a:schemeClr val="tx1">
                  <a:lumMod val="75000"/>
                </a:schemeClr>
              </a:solidFill>
            </a:endParaRPr>
          </a:p>
          <a:p>
            <a:pPr algn="l" rtl="0" latinLnBrk="1" hangingPunct="0"/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marL="457200" lvl="2" indent="-457200" algn="l" rtl="0" latinLnBrk="1" hangingPunct="0">
              <a:buAutoNum type="alphaLcParenR"/>
            </a:pPr>
            <a:r>
              <a:rPr lang="it-IT" sz="2400" dirty="0" err="1" smtClean="0">
                <a:solidFill>
                  <a:schemeClr val="accent1"/>
                </a:solidFill>
              </a:rPr>
              <a:t>Phenomenological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>
                <a:solidFill>
                  <a:schemeClr val="accent1"/>
                </a:solidFill>
              </a:rPr>
              <a:t>philosophy</a:t>
            </a:r>
            <a:r>
              <a:rPr lang="it-IT" sz="2400" dirty="0">
                <a:solidFill>
                  <a:schemeClr val="accent1"/>
                </a:solidFill>
              </a:rPr>
              <a:t> of the </a:t>
            </a:r>
            <a:r>
              <a:rPr lang="it-IT" sz="2400" dirty="0" err="1" smtClean="0">
                <a:solidFill>
                  <a:schemeClr val="accent1"/>
                </a:solidFill>
              </a:rPr>
              <a:t>research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lvl="2" algn="l" rtl="0" latinLnBrk="1" hangingPunct="0"/>
            <a:endParaRPr lang="it-IT" sz="2400" dirty="0" smtClean="0">
              <a:solidFill>
                <a:schemeClr val="accent1"/>
              </a:solidFill>
            </a:endParaRPr>
          </a:p>
          <a:p>
            <a:pPr lvl="2" algn="l" rtl="0" latinLnBrk="1" hangingPunct="0"/>
            <a:endParaRPr lang="it-IT" sz="2400" dirty="0" smtClean="0">
              <a:solidFill>
                <a:schemeClr val="accent1"/>
              </a:solidFill>
            </a:endParaRPr>
          </a:p>
          <a:p>
            <a:pPr lvl="2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* </a:t>
            </a:r>
            <a:r>
              <a:rPr lang="it-IT" sz="2400" dirty="0" err="1" smtClean="0">
                <a:solidFill>
                  <a:schemeClr val="accent1"/>
                </a:solidFill>
              </a:rPr>
              <a:t>Lived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experience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at</a:t>
            </a:r>
            <a:r>
              <a:rPr lang="it-IT" sz="2400" b="0" dirty="0" smtClean="0">
                <a:solidFill>
                  <a:schemeClr val="accent1"/>
                </a:solidFill>
              </a:rPr>
              <a:t> the centre of the </a:t>
            </a:r>
            <a:r>
              <a:rPr lang="it-IT" sz="2400" b="0" dirty="0" err="1" smtClean="0">
                <a:solidFill>
                  <a:schemeClr val="accent1"/>
                </a:solidFill>
              </a:rPr>
              <a:t>discourse</a:t>
            </a:r>
            <a:endParaRPr lang="it-IT" sz="2400" dirty="0">
              <a:solidFill>
                <a:schemeClr val="accent1"/>
              </a:solidFill>
            </a:endParaRPr>
          </a:p>
          <a:p>
            <a:pPr lvl="2" algn="l" rtl="0" latinLnBrk="1" hangingPunct="0"/>
            <a:endParaRPr lang="it-IT" sz="2400" dirty="0">
              <a:solidFill>
                <a:schemeClr val="accent1"/>
              </a:solidFill>
            </a:endParaRPr>
          </a:p>
          <a:p>
            <a:pPr lvl="2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</a:t>
            </a:r>
            <a:r>
              <a:rPr lang="it-IT" sz="2400" b="0" dirty="0">
                <a:solidFill>
                  <a:schemeClr val="accent1"/>
                </a:solidFill>
              </a:rPr>
              <a:t>*</a:t>
            </a:r>
            <a:r>
              <a:rPr lang="it-IT" sz="2400" b="0" dirty="0" smtClean="0">
                <a:solidFill>
                  <a:schemeClr val="accent1"/>
                </a:solidFill>
              </a:rPr>
              <a:t> The </a:t>
            </a:r>
            <a:r>
              <a:rPr lang="it-IT" sz="2400" b="0" dirty="0" err="1" smtClean="0">
                <a:solidFill>
                  <a:schemeClr val="accent1"/>
                </a:solidFill>
              </a:rPr>
              <a:t>phenomenological</a:t>
            </a:r>
            <a:r>
              <a:rPr lang="it-IT" sz="2400" b="0" dirty="0" smtClean="0">
                <a:solidFill>
                  <a:schemeClr val="accent1"/>
                </a:solidFill>
              </a:rPr>
              <a:t> style:</a:t>
            </a:r>
          </a:p>
          <a:p>
            <a:pPr lvl="2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</a:rPr>
              <a:t>trascendental</a:t>
            </a:r>
            <a:r>
              <a:rPr lang="it-IT" sz="2400" b="0" dirty="0" smtClean="0">
                <a:solidFill>
                  <a:schemeClr val="accent1"/>
                </a:solidFill>
              </a:rPr>
              <a:t> (</a:t>
            </a:r>
            <a:r>
              <a:rPr lang="it-IT" sz="2400" b="0" dirty="0" err="1" smtClean="0">
                <a:solidFill>
                  <a:schemeClr val="accent1"/>
                </a:solidFill>
              </a:rPr>
              <a:t>descriptive</a:t>
            </a:r>
            <a:r>
              <a:rPr lang="it-IT" sz="2400" b="0" dirty="0" smtClean="0">
                <a:solidFill>
                  <a:schemeClr val="accent1"/>
                </a:solidFill>
              </a:rPr>
              <a:t>) 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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Husserl</a:t>
            </a:r>
            <a:endParaRPr lang="it-IT" sz="2400" b="0" dirty="0" smtClean="0">
              <a:solidFill>
                <a:schemeClr val="accent1"/>
              </a:solidFill>
              <a:sym typeface="Wingdings"/>
            </a:endParaRPr>
          </a:p>
          <a:p>
            <a:pPr lvl="2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hermeneutic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(interpretative) 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Heidegger</a:t>
            </a:r>
            <a:endParaRPr lang="it-IT" sz="2400" b="0" dirty="0" smtClean="0">
              <a:solidFill>
                <a:schemeClr val="accent1"/>
              </a:solidFill>
              <a:sym typeface="Wingdings"/>
            </a:endParaRPr>
          </a:p>
          <a:p>
            <a:pPr lvl="2" algn="l" rtl="0" latinLnBrk="1" hangingPunct="0"/>
            <a:endParaRPr lang="it-IT" sz="2400" b="0" dirty="0">
              <a:solidFill>
                <a:schemeClr val="accent1"/>
              </a:solidFill>
              <a:sym typeface="Wingdings"/>
            </a:endParaRPr>
          </a:p>
          <a:p>
            <a:pPr lvl="2" algn="l" rtl="0" latinLnBrk="1" hangingPunct="0"/>
            <a:endParaRPr lang="it-IT" sz="2400" dirty="0">
              <a:solidFill>
                <a:schemeClr val="accent1"/>
              </a:solidFill>
            </a:endParaRPr>
          </a:p>
          <a:p>
            <a:pPr algn="l" rtl="0" latinLnBrk="1" hangingPunct="0"/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	</a:t>
            </a:r>
            <a:r>
              <a:rPr lang="it-IT" sz="240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6338628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7958667" cy="452431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3 –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Philosophies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 of the </a:t>
            </a:r>
            <a:r>
              <a:rPr lang="it-IT" sz="2400" dirty="0" err="1" smtClean="0">
                <a:solidFill>
                  <a:schemeClr val="tx1">
                    <a:lumMod val="75000"/>
                  </a:schemeClr>
                </a:solidFill>
              </a:rPr>
              <a:t>research</a:t>
            </a:r>
            <a:endParaRPr lang="it-IT" sz="2400" dirty="0" smtClean="0">
              <a:solidFill>
                <a:schemeClr val="tx1">
                  <a:lumMod val="75000"/>
                </a:schemeClr>
              </a:solidFill>
            </a:endParaRPr>
          </a:p>
          <a:p>
            <a:pPr algn="l" rtl="0" latinLnBrk="1" hangingPunct="0"/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marL="457200" lvl="2" indent="-457200" algn="l" rtl="0" latinLnBrk="1" hangingPunct="0">
              <a:buAutoNum type="alphaLcParenR"/>
            </a:pPr>
            <a:r>
              <a:rPr lang="it-IT" sz="2400" dirty="0" err="1" smtClean="0">
                <a:solidFill>
                  <a:schemeClr val="accent1"/>
                </a:solidFill>
              </a:rPr>
              <a:t>Phenomenological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>
                <a:solidFill>
                  <a:schemeClr val="accent1"/>
                </a:solidFill>
              </a:rPr>
              <a:t>philosophy</a:t>
            </a:r>
            <a:r>
              <a:rPr lang="it-IT" sz="2400" dirty="0">
                <a:solidFill>
                  <a:schemeClr val="accent1"/>
                </a:solidFill>
              </a:rPr>
              <a:t> of the </a:t>
            </a:r>
            <a:r>
              <a:rPr lang="it-IT" sz="2400" dirty="0" err="1" smtClean="0">
                <a:solidFill>
                  <a:schemeClr val="accent1"/>
                </a:solidFill>
              </a:rPr>
              <a:t>research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lvl="2" algn="l" rtl="0" latinLnBrk="1" hangingPunct="0"/>
            <a:endParaRPr lang="it-IT" sz="2400" b="0" dirty="0" smtClean="0">
              <a:solidFill>
                <a:schemeClr val="accent1"/>
              </a:solidFill>
              <a:sym typeface="Wingdings"/>
            </a:endParaRPr>
          </a:p>
          <a:p>
            <a:pPr lvl="2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- </a:t>
            </a:r>
            <a:r>
              <a:rPr lang="it-IT" sz="2400" dirty="0" err="1" smtClean="0">
                <a:solidFill>
                  <a:schemeClr val="accent1"/>
                </a:solidFill>
                <a:sym typeface="Wingdings"/>
              </a:rPr>
              <a:t>Essence</a:t>
            </a:r>
            <a:r>
              <a:rPr lang="it-IT" sz="2400" dirty="0" smtClean="0">
                <a:solidFill>
                  <a:schemeClr val="accent1"/>
                </a:solidFill>
                <a:sym typeface="Wingdings"/>
              </a:rPr>
              <a:t> of the </a:t>
            </a:r>
            <a:r>
              <a:rPr lang="it-IT" sz="2400" dirty="0" err="1" smtClean="0">
                <a:solidFill>
                  <a:schemeClr val="accent1"/>
                </a:solidFill>
                <a:sym typeface="Wingdings"/>
              </a:rPr>
              <a:t>phenomenological</a:t>
            </a:r>
            <a:r>
              <a:rPr lang="it-IT" sz="240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  <a:sym typeface="Wingdings"/>
              </a:rPr>
              <a:t>approach</a:t>
            </a:r>
            <a:endParaRPr lang="it-IT" sz="2400" b="0" dirty="0" smtClean="0">
              <a:solidFill>
                <a:schemeClr val="accent1"/>
              </a:solidFill>
              <a:sym typeface="Wingdings"/>
            </a:endParaRPr>
          </a:p>
          <a:p>
            <a:pPr lvl="2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-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Faithfulness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to the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phenomenon</a:t>
            </a:r>
            <a:endParaRPr lang="it-IT" sz="2400" b="0" dirty="0" smtClean="0">
              <a:solidFill>
                <a:schemeClr val="accent1"/>
              </a:solidFill>
              <a:sym typeface="Wingdings"/>
            </a:endParaRPr>
          </a:p>
          <a:p>
            <a:pPr lvl="2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Early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experience</a:t>
            </a:r>
            <a:endParaRPr lang="it-IT" sz="2400" b="0" dirty="0" smtClean="0">
              <a:solidFill>
                <a:schemeClr val="accent1"/>
              </a:solidFill>
              <a:sym typeface="Wingdings"/>
            </a:endParaRPr>
          </a:p>
          <a:p>
            <a:pPr lvl="2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- </a:t>
            </a:r>
            <a:r>
              <a:rPr lang="it-IT" sz="2400" b="0" i="1" dirty="0" err="1" smtClean="0">
                <a:solidFill>
                  <a:schemeClr val="accent1"/>
                </a:solidFill>
                <a:sym typeface="Wingdings"/>
              </a:rPr>
              <a:t>Epoché</a:t>
            </a:r>
            <a:endParaRPr lang="it-IT" sz="2400" b="0" i="1" dirty="0" smtClean="0">
              <a:solidFill>
                <a:schemeClr val="accent1"/>
              </a:solidFill>
              <a:sym typeface="Wingdings"/>
            </a:endParaRPr>
          </a:p>
          <a:p>
            <a:pPr lvl="2" algn="l" rtl="0" latinLnBrk="1" hangingPunct="0"/>
            <a:r>
              <a:rPr lang="it-IT" sz="2400" b="0" i="1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i="1" dirty="0" smtClean="0">
                <a:solidFill>
                  <a:schemeClr val="accent1"/>
                </a:solidFill>
                <a:sym typeface="Wingdings"/>
              </a:rPr>
              <a:t>	</a:t>
            </a:r>
            <a:endParaRPr lang="it-IT" sz="2400" b="0" i="1" dirty="0">
              <a:solidFill>
                <a:schemeClr val="accent1"/>
              </a:solidFill>
              <a:sym typeface="Wingdings"/>
            </a:endParaRPr>
          </a:p>
          <a:p>
            <a:pPr lvl="2" algn="l" rtl="0" latinLnBrk="1" hangingPunct="0"/>
            <a:endParaRPr lang="it-IT" sz="2400" dirty="0">
              <a:solidFill>
                <a:schemeClr val="accent1"/>
              </a:solidFill>
            </a:endParaRPr>
          </a:p>
          <a:p>
            <a:pPr algn="l" rtl="0" latinLnBrk="1" hangingPunct="0"/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	</a:t>
            </a:r>
            <a:r>
              <a:rPr lang="it-IT" sz="240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8384407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7958667" cy="637097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3 –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Philosophies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 of the </a:t>
            </a:r>
            <a:r>
              <a:rPr lang="it-IT" sz="2400" dirty="0" err="1" smtClean="0">
                <a:solidFill>
                  <a:schemeClr val="tx1">
                    <a:lumMod val="75000"/>
                  </a:schemeClr>
                </a:solidFill>
              </a:rPr>
              <a:t>research</a:t>
            </a:r>
            <a:endParaRPr lang="it-IT" sz="2400" dirty="0" smtClean="0">
              <a:solidFill>
                <a:schemeClr val="tx1">
                  <a:lumMod val="75000"/>
                </a:schemeClr>
              </a:solidFill>
            </a:endParaRPr>
          </a:p>
          <a:p>
            <a:pPr algn="l" rtl="0" latinLnBrk="1" hangingPunct="0"/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marL="457200" lvl="2" indent="-457200" algn="l" rtl="0" latinLnBrk="1" hangingPunct="0">
              <a:buAutoNum type="alphaLcParenR"/>
            </a:pPr>
            <a:r>
              <a:rPr lang="it-IT" sz="2400" dirty="0" err="1" smtClean="0">
                <a:solidFill>
                  <a:schemeClr val="accent1"/>
                </a:solidFill>
              </a:rPr>
              <a:t>Phenomenological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>
                <a:solidFill>
                  <a:schemeClr val="accent1"/>
                </a:solidFill>
              </a:rPr>
              <a:t>philosophy</a:t>
            </a:r>
            <a:r>
              <a:rPr lang="it-IT" sz="2400" dirty="0">
                <a:solidFill>
                  <a:schemeClr val="accent1"/>
                </a:solidFill>
              </a:rPr>
              <a:t> of the </a:t>
            </a:r>
            <a:r>
              <a:rPr lang="it-IT" sz="2400" dirty="0" err="1" smtClean="0">
                <a:solidFill>
                  <a:schemeClr val="accent1"/>
                </a:solidFill>
              </a:rPr>
              <a:t>research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lvl="2" algn="l" rtl="0" latinLnBrk="1" hangingPunct="0"/>
            <a:endParaRPr lang="it-IT" sz="2400" b="0" dirty="0" smtClean="0">
              <a:solidFill>
                <a:schemeClr val="accent1"/>
              </a:solidFill>
              <a:sym typeface="Wingdings"/>
            </a:endParaRPr>
          </a:p>
          <a:p>
            <a:pPr lvl="2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- </a:t>
            </a:r>
            <a:r>
              <a:rPr lang="it-IT" sz="2400" dirty="0" err="1" smtClean="0">
                <a:solidFill>
                  <a:schemeClr val="accent1"/>
                </a:solidFill>
                <a:sym typeface="Wingdings"/>
              </a:rPr>
              <a:t>Fundamental</a:t>
            </a:r>
            <a:r>
              <a:rPr lang="it-IT" sz="2400" dirty="0" smtClean="0">
                <a:solidFill>
                  <a:schemeClr val="accent1"/>
                </a:solidFill>
                <a:sym typeface="Wingdings"/>
              </a:rPr>
              <a:t> cognitive </a:t>
            </a:r>
            <a:r>
              <a:rPr lang="it-IT" sz="2400" dirty="0" err="1" smtClean="0">
                <a:solidFill>
                  <a:schemeClr val="accent1"/>
                </a:solidFill>
                <a:sym typeface="Wingdings"/>
              </a:rPr>
              <a:t>acts</a:t>
            </a:r>
            <a:endParaRPr lang="it-IT" sz="2400" b="0" dirty="0" smtClean="0">
              <a:solidFill>
                <a:schemeClr val="accent1"/>
              </a:solidFill>
              <a:sym typeface="Wingdings"/>
            </a:endParaRPr>
          </a:p>
          <a:p>
            <a:pPr lvl="2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- Open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attention</a:t>
            </a:r>
            <a:endParaRPr lang="it-IT" sz="2400" b="0" dirty="0" smtClean="0">
              <a:solidFill>
                <a:schemeClr val="accent1"/>
              </a:solidFill>
              <a:sym typeface="Wingdings"/>
            </a:endParaRPr>
          </a:p>
          <a:p>
            <a:pPr lvl="2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- </a:t>
            </a:r>
            <a:r>
              <a:rPr lang="it-IT" sz="2400" b="0" i="1" dirty="0" smtClean="0">
                <a:solidFill>
                  <a:schemeClr val="accent1"/>
                </a:solidFill>
                <a:sym typeface="Wingdings"/>
              </a:rPr>
              <a:t>No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-look-for</a:t>
            </a:r>
          </a:p>
          <a:p>
            <a:pPr lvl="2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- </a:t>
            </a:r>
            <a:r>
              <a:rPr lang="it-IT" sz="2400" b="0" i="1" dirty="0" err="1" smtClean="0">
                <a:solidFill>
                  <a:schemeClr val="accent1"/>
                </a:solidFill>
                <a:sym typeface="Wingdings"/>
              </a:rPr>
              <a:t>Make-empty</a:t>
            </a:r>
            <a:endParaRPr lang="it-IT" sz="2400" b="0" i="1" dirty="0" smtClean="0">
              <a:solidFill>
                <a:schemeClr val="accent1"/>
              </a:solidFill>
              <a:sym typeface="Wingdings"/>
            </a:endParaRPr>
          </a:p>
          <a:p>
            <a:pPr lvl="2" algn="l" rtl="0" latinLnBrk="1" hangingPunct="0"/>
            <a:r>
              <a:rPr lang="it-IT" sz="2400" b="0" i="1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i="1" dirty="0" smtClean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- </a:t>
            </a:r>
            <a:r>
              <a:rPr lang="it-IT" sz="2400" b="0" i="1" dirty="0" err="1" smtClean="0">
                <a:solidFill>
                  <a:schemeClr val="accent1"/>
                </a:solidFill>
                <a:sym typeface="Wingdings"/>
              </a:rPr>
              <a:t>Feel-lost</a:t>
            </a:r>
            <a:endParaRPr lang="it-IT" sz="2400" b="0" i="1" dirty="0" smtClean="0">
              <a:solidFill>
                <a:schemeClr val="accent1"/>
              </a:solidFill>
              <a:sym typeface="Wingdings"/>
            </a:endParaRPr>
          </a:p>
          <a:p>
            <a:pPr lvl="2" algn="l" rtl="0" latinLnBrk="1" hangingPunct="0"/>
            <a:r>
              <a:rPr lang="it-IT" sz="2400" b="0" i="1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i="1" dirty="0" smtClean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-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Epistemology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of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Hospitality</a:t>
            </a:r>
            <a:endParaRPr lang="it-IT" sz="2400" b="0" dirty="0" smtClean="0">
              <a:solidFill>
                <a:schemeClr val="accent1"/>
              </a:solidFill>
              <a:sym typeface="Wingdings"/>
            </a:endParaRPr>
          </a:p>
          <a:p>
            <a:pPr lvl="2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- The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phenomenological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mean</a:t>
            </a:r>
            <a:endParaRPr lang="it-IT" sz="2400" b="0" dirty="0" smtClean="0">
              <a:solidFill>
                <a:schemeClr val="accent1"/>
              </a:solidFill>
              <a:sym typeface="Wingdings"/>
            </a:endParaRPr>
          </a:p>
          <a:p>
            <a:pPr lvl="2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- A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thought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capable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of feeling: </a:t>
            </a:r>
            <a:r>
              <a:rPr lang="it-IT" sz="2400" b="0" i="1" dirty="0" err="1" smtClean="0">
                <a:solidFill>
                  <a:schemeClr val="accent1"/>
                </a:solidFill>
                <a:sym typeface="Wingdings"/>
              </a:rPr>
              <a:t>empathy</a:t>
            </a:r>
            <a:endParaRPr lang="it-IT" sz="2400" b="0" i="1" dirty="0" smtClean="0">
              <a:solidFill>
                <a:schemeClr val="accent1"/>
              </a:solidFill>
              <a:sym typeface="Wingdings"/>
            </a:endParaRPr>
          </a:p>
          <a:p>
            <a:pPr lvl="2" algn="l" rtl="0" latinLnBrk="1" hangingPunct="0"/>
            <a:r>
              <a:rPr lang="it-IT" sz="2400" b="0" i="1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i="1" dirty="0" smtClean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-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Think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yourself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thinking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: </a:t>
            </a:r>
            <a:r>
              <a:rPr lang="it-IT" sz="2400" b="0" i="1" dirty="0" err="1" smtClean="0">
                <a:solidFill>
                  <a:schemeClr val="accent1"/>
                </a:solidFill>
                <a:sym typeface="Wingdings"/>
              </a:rPr>
              <a:t>reflectiveness</a:t>
            </a:r>
            <a:endParaRPr lang="it-IT" sz="2400" b="0" i="1" dirty="0" smtClean="0">
              <a:solidFill>
                <a:schemeClr val="accent1"/>
              </a:solidFill>
              <a:sym typeface="Wingdings"/>
            </a:endParaRPr>
          </a:p>
          <a:p>
            <a:pPr lvl="2" algn="l" rtl="0" latinLnBrk="1" hangingPunct="0"/>
            <a:r>
              <a:rPr lang="it-IT" sz="2400" b="0" i="1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i="1" dirty="0" smtClean="0">
                <a:solidFill>
                  <a:schemeClr val="accent1"/>
                </a:solidFill>
                <a:sym typeface="Wingdings"/>
              </a:rPr>
              <a:t>	</a:t>
            </a:r>
          </a:p>
          <a:p>
            <a:pPr lvl="2" algn="l" rtl="0" latinLnBrk="1" hangingPunct="0"/>
            <a:r>
              <a:rPr lang="it-IT" sz="2400" b="0" i="1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i="1" dirty="0" smtClean="0">
                <a:solidFill>
                  <a:schemeClr val="accent1"/>
                </a:solidFill>
                <a:sym typeface="Wingdings"/>
              </a:rPr>
              <a:t>	</a:t>
            </a:r>
            <a:endParaRPr lang="it-IT" sz="2400" i="1" dirty="0">
              <a:solidFill>
                <a:schemeClr val="accent1"/>
              </a:solidFill>
            </a:endParaRPr>
          </a:p>
          <a:p>
            <a:pPr algn="l" rtl="0" latinLnBrk="1" hangingPunct="0"/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	</a:t>
            </a:r>
            <a:r>
              <a:rPr lang="it-IT" sz="240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711950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7958667" cy="489364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3 –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Philosophies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 of the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research</a:t>
            </a:r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	</a:t>
            </a:r>
            <a:r>
              <a:rPr lang="it-IT" sz="240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	</a:t>
            </a:r>
          </a:p>
          <a:p>
            <a:pPr lvl="2" algn="l" rtl="0" latinLnBrk="1" hangingPunct="0"/>
            <a:r>
              <a:rPr lang="it-IT" sz="2400" dirty="0">
                <a:solidFill>
                  <a:schemeClr val="accent1"/>
                </a:solidFill>
              </a:rPr>
              <a:t>b) Critical </a:t>
            </a:r>
            <a:r>
              <a:rPr lang="it-IT" sz="2400" dirty="0" err="1">
                <a:solidFill>
                  <a:schemeClr val="accent1"/>
                </a:solidFill>
              </a:rPr>
              <a:t>philosophy</a:t>
            </a:r>
            <a:r>
              <a:rPr lang="it-IT" sz="2400" dirty="0">
                <a:solidFill>
                  <a:schemeClr val="accent1"/>
                </a:solidFill>
              </a:rPr>
              <a:t> of the </a:t>
            </a:r>
            <a:r>
              <a:rPr lang="it-IT" sz="2400" dirty="0" err="1">
                <a:solidFill>
                  <a:schemeClr val="accent1"/>
                </a:solidFill>
              </a:rPr>
              <a:t>research</a:t>
            </a:r>
            <a:endParaRPr lang="it-IT" sz="2400" dirty="0">
              <a:solidFill>
                <a:schemeClr val="accent1"/>
              </a:solidFill>
            </a:endParaRPr>
          </a:p>
          <a:p>
            <a:pPr algn="l" rtl="0" latinLnBrk="1" hangingPunct="0"/>
            <a:endParaRPr lang="it-IT" sz="2400" dirty="0" smtClean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* Critical </a:t>
            </a:r>
            <a:r>
              <a:rPr lang="it-IT" sz="2400" dirty="0" err="1" smtClean="0">
                <a:solidFill>
                  <a:schemeClr val="accent1"/>
                </a:solidFill>
              </a:rPr>
              <a:t>Theory</a:t>
            </a:r>
            <a:r>
              <a:rPr lang="it-IT" sz="2400" dirty="0">
                <a:solidFill>
                  <a:schemeClr val="accent1"/>
                </a:solidFill>
              </a:rPr>
              <a:t> </a:t>
            </a:r>
            <a:r>
              <a:rPr lang="it-IT" sz="2400" dirty="0" smtClean="0">
                <a:solidFill>
                  <a:schemeClr val="accent1"/>
                </a:solidFill>
              </a:rPr>
              <a:t>– Frankfurt School</a:t>
            </a:r>
          </a:p>
          <a:p>
            <a:pPr algn="l" rtl="0" latinLnBrk="1" hangingPunct="0"/>
            <a:r>
              <a:rPr lang="it-IT" sz="240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- </a:t>
            </a:r>
            <a:r>
              <a:rPr lang="it-IT" sz="2400" b="0" dirty="0" err="1" smtClean="0">
                <a:solidFill>
                  <a:schemeClr val="accent1"/>
                </a:solidFill>
              </a:rPr>
              <a:t>Horkheimer</a:t>
            </a:r>
            <a:r>
              <a:rPr lang="it-IT" sz="2400" b="0" dirty="0" smtClean="0">
                <a:solidFill>
                  <a:schemeClr val="accent1"/>
                </a:solidFill>
              </a:rPr>
              <a:t>, Adorno, </a:t>
            </a:r>
            <a:r>
              <a:rPr lang="it-IT" sz="2400" b="0" dirty="0" err="1" smtClean="0">
                <a:solidFill>
                  <a:schemeClr val="accent1"/>
                </a:solidFill>
              </a:rPr>
              <a:t>Marcuse</a:t>
            </a:r>
            <a:r>
              <a:rPr lang="it-IT" sz="2400" b="0" dirty="0" smtClean="0">
                <a:solidFill>
                  <a:schemeClr val="accent1"/>
                </a:solidFill>
              </a:rPr>
              <a:t>, Fromm, Benjamin</a:t>
            </a:r>
          </a:p>
          <a:p>
            <a:pPr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</a:rPr>
              <a:t>Freire</a:t>
            </a:r>
            <a:r>
              <a:rPr lang="it-IT" sz="2400" b="0" dirty="0" smtClean="0">
                <a:solidFill>
                  <a:schemeClr val="accent1"/>
                </a:solidFill>
              </a:rPr>
              <a:t>, </a:t>
            </a:r>
            <a:r>
              <a:rPr lang="it-IT" sz="2400" b="0" dirty="0" err="1" smtClean="0">
                <a:solidFill>
                  <a:schemeClr val="accent1"/>
                </a:solidFill>
              </a:rPr>
              <a:t>Habermas</a:t>
            </a:r>
            <a:r>
              <a:rPr lang="it-IT" sz="2400" b="0" dirty="0" smtClean="0">
                <a:solidFill>
                  <a:schemeClr val="accent1"/>
                </a:solidFill>
              </a:rPr>
              <a:t>, Foucault, Bloch</a:t>
            </a:r>
          </a:p>
          <a:p>
            <a:pPr algn="l" rtl="0" latinLnBrk="1" hangingPunct="0"/>
            <a:endParaRPr lang="it-IT" sz="2400" b="0" dirty="0" smtClean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b="0" dirty="0" smtClean="0">
                <a:solidFill>
                  <a:schemeClr val="accent1"/>
                </a:solidFill>
              </a:rPr>
              <a:t>	* </a:t>
            </a:r>
            <a:r>
              <a:rPr lang="it-IT" sz="2400" dirty="0" err="1" smtClean="0">
                <a:solidFill>
                  <a:schemeClr val="accent1"/>
                </a:solidFill>
              </a:rPr>
              <a:t>Emancipatory</a:t>
            </a:r>
            <a:r>
              <a:rPr lang="it-IT" sz="2400" dirty="0" smtClean="0">
                <a:solidFill>
                  <a:schemeClr val="accent1"/>
                </a:solidFill>
              </a:rPr>
              <a:t> model </a:t>
            </a:r>
            <a:r>
              <a:rPr lang="it-IT" sz="2400" dirty="0" smtClean="0">
                <a:solidFill>
                  <a:schemeClr val="accent1"/>
                </a:solidFill>
                <a:sym typeface="Wingdings"/>
              </a:rPr>
              <a:t> VS </a:t>
            </a:r>
            <a:r>
              <a:rPr lang="it-IT" sz="2400" dirty="0" err="1" smtClean="0">
                <a:solidFill>
                  <a:schemeClr val="accent1"/>
                </a:solidFill>
                <a:sym typeface="Wingdings"/>
              </a:rPr>
              <a:t>Positivism</a:t>
            </a:r>
            <a:endParaRPr lang="it-IT" sz="2400" dirty="0" smtClean="0">
              <a:solidFill>
                <a:schemeClr val="accent1"/>
              </a:solidFill>
              <a:sym typeface="Wingdings"/>
            </a:endParaRPr>
          </a:p>
          <a:p>
            <a:pPr algn="l" rtl="0" latinLnBrk="1" hangingPunct="0"/>
            <a:r>
              <a:rPr lang="it-IT" sz="240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dirty="0" smtClean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- Society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presents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lots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of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asymmetries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of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power</a:t>
            </a:r>
            <a:endParaRPr lang="it-IT" sz="2400" dirty="0" smtClean="0">
              <a:solidFill>
                <a:schemeClr val="accent1"/>
              </a:solidFill>
              <a:sym typeface="Wingdings"/>
            </a:endParaRPr>
          </a:p>
          <a:p>
            <a:pPr algn="l" rtl="0" latinLnBrk="1" hangingPunct="0"/>
            <a:endParaRPr lang="it-IT" sz="2400" b="0" dirty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b="0" dirty="0" smtClean="0">
                <a:solidFill>
                  <a:schemeClr val="accent1"/>
                </a:solidFill>
              </a:rPr>
              <a:t>	* </a:t>
            </a:r>
            <a:r>
              <a:rPr lang="it-IT" sz="2400" dirty="0" smtClean="0">
                <a:solidFill>
                  <a:schemeClr val="accent1"/>
                </a:solidFill>
              </a:rPr>
              <a:t>Knowledge to </a:t>
            </a:r>
            <a:r>
              <a:rPr lang="it-IT" sz="2400" dirty="0" err="1" smtClean="0">
                <a:solidFill>
                  <a:schemeClr val="accent1"/>
                </a:solidFill>
              </a:rPr>
              <a:t>transform</a:t>
            </a:r>
            <a:r>
              <a:rPr lang="it-IT" sz="2400" dirty="0" smtClean="0">
                <a:solidFill>
                  <a:schemeClr val="accent1"/>
                </a:solidFill>
              </a:rPr>
              <a:t> society</a:t>
            </a:r>
          </a:p>
          <a:p>
            <a:pPr algn="l" rtl="0" latinLnBrk="1" hangingPunct="0"/>
            <a:r>
              <a:rPr lang="it-IT" sz="240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- </a:t>
            </a:r>
            <a:r>
              <a:rPr lang="it-IT" sz="2400" b="0" dirty="0" err="1" smtClean="0">
                <a:solidFill>
                  <a:schemeClr val="accent1"/>
                </a:solidFill>
              </a:rPr>
              <a:t>Political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responsability</a:t>
            </a:r>
            <a:r>
              <a:rPr lang="it-IT" sz="2400" b="0" dirty="0" smtClean="0">
                <a:solidFill>
                  <a:schemeClr val="accent1"/>
                </a:solidFill>
              </a:rPr>
              <a:t> of the </a:t>
            </a:r>
            <a:r>
              <a:rPr lang="it-IT" sz="2400" b="0" dirty="0" err="1" smtClean="0">
                <a:solidFill>
                  <a:schemeClr val="accent1"/>
                </a:solidFill>
              </a:rPr>
              <a:t>research</a:t>
            </a:r>
            <a:endParaRPr lang="it-IT" sz="24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95337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7958667" cy="489364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3 –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Philosophies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 of the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research</a:t>
            </a:r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	</a:t>
            </a:r>
            <a:r>
              <a:rPr lang="it-IT" sz="240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	</a:t>
            </a:r>
          </a:p>
          <a:p>
            <a:pPr lvl="2" algn="l" rtl="0" latinLnBrk="1" hangingPunct="0"/>
            <a:r>
              <a:rPr lang="it-IT" sz="2400" dirty="0">
                <a:solidFill>
                  <a:schemeClr val="accent1"/>
                </a:solidFill>
              </a:rPr>
              <a:t>b) Critical </a:t>
            </a:r>
            <a:r>
              <a:rPr lang="it-IT" sz="2400" dirty="0" err="1">
                <a:solidFill>
                  <a:schemeClr val="accent1"/>
                </a:solidFill>
              </a:rPr>
              <a:t>philosophy</a:t>
            </a:r>
            <a:r>
              <a:rPr lang="it-IT" sz="2400" dirty="0">
                <a:solidFill>
                  <a:schemeClr val="accent1"/>
                </a:solidFill>
              </a:rPr>
              <a:t> of the </a:t>
            </a:r>
            <a:r>
              <a:rPr lang="it-IT" sz="2400" dirty="0" err="1">
                <a:solidFill>
                  <a:schemeClr val="accent1"/>
                </a:solidFill>
              </a:rPr>
              <a:t>research</a:t>
            </a:r>
            <a:endParaRPr lang="it-IT" sz="2400" dirty="0">
              <a:solidFill>
                <a:schemeClr val="accent1"/>
              </a:solidFill>
            </a:endParaRPr>
          </a:p>
          <a:p>
            <a:pPr algn="l" rtl="0" latinLnBrk="1" hangingPunct="0"/>
            <a:endParaRPr lang="it-IT" sz="2400" dirty="0" smtClean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* </a:t>
            </a:r>
            <a:r>
              <a:rPr lang="it-IT" sz="2400" dirty="0" err="1" smtClean="0">
                <a:solidFill>
                  <a:schemeClr val="accent1"/>
                </a:solidFill>
              </a:rPr>
              <a:t>Epistemic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principles</a:t>
            </a:r>
            <a:r>
              <a:rPr lang="it-IT" sz="2400" dirty="0" smtClean="0">
                <a:solidFill>
                  <a:schemeClr val="accent1"/>
                </a:solidFill>
              </a:rPr>
              <a:t>:</a:t>
            </a:r>
          </a:p>
          <a:p>
            <a:pPr algn="l" rtl="0" latinLnBrk="1" hangingPunct="0"/>
            <a:r>
              <a:rPr lang="it-IT" sz="240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- </a:t>
            </a:r>
            <a:r>
              <a:rPr lang="it-IT" sz="2400" b="0" dirty="0" err="1" smtClean="0">
                <a:solidFill>
                  <a:schemeClr val="accent1"/>
                </a:solidFill>
              </a:rPr>
              <a:t>Unmask</a:t>
            </a:r>
            <a:r>
              <a:rPr lang="it-IT" sz="2400" b="0" dirty="0" smtClean="0">
                <a:solidFill>
                  <a:schemeClr val="accent1"/>
                </a:solidFill>
              </a:rPr>
              <a:t> the </a:t>
            </a:r>
            <a:r>
              <a:rPr lang="it-IT" sz="2400" b="0" dirty="0" err="1" smtClean="0">
                <a:solidFill>
                  <a:schemeClr val="accent1"/>
                </a:solidFill>
              </a:rPr>
              <a:t>several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forms</a:t>
            </a:r>
            <a:r>
              <a:rPr lang="it-IT" sz="2400" b="0" dirty="0" smtClean="0">
                <a:solidFill>
                  <a:schemeClr val="accent1"/>
                </a:solidFill>
              </a:rPr>
              <a:t> of cultural </a:t>
            </a:r>
            <a:r>
              <a:rPr lang="it-IT" sz="2400" b="0" dirty="0" err="1" smtClean="0">
                <a:solidFill>
                  <a:schemeClr val="accent1"/>
                </a:solidFill>
              </a:rPr>
              <a:t>power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algn="l" rtl="0" latinLnBrk="1" hangingPunct="0"/>
            <a:endParaRPr lang="it-IT" sz="2400" b="0" dirty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b="0" dirty="0" smtClean="0">
                <a:solidFill>
                  <a:schemeClr val="accent1"/>
                </a:solidFill>
              </a:rPr>
              <a:t>		- The </a:t>
            </a:r>
            <a:r>
              <a:rPr lang="it-IT" sz="2400" b="0" dirty="0" err="1" smtClean="0">
                <a:solidFill>
                  <a:schemeClr val="accent1"/>
                </a:solidFill>
              </a:rPr>
              <a:t>aim</a:t>
            </a:r>
            <a:r>
              <a:rPr lang="it-IT" sz="2400" b="0" dirty="0" smtClean="0">
                <a:solidFill>
                  <a:schemeClr val="accent1"/>
                </a:solidFill>
              </a:rPr>
              <a:t> of the </a:t>
            </a:r>
            <a:r>
              <a:rPr lang="it-IT" sz="2400" b="0" dirty="0" err="1" smtClean="0">
                <a:solidFill>
                  <a:schemeClr val="accent1"/>
                </a:solidFill>
              </a:rPr>
              <a:t>research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is</a:t>
            </a:r>
            <a:r>
              <a:rPr lang="it-IT" sz="2400" b="0" dirty="0" smtClean="0">
                <a:solidFill>
                  <a:schemeClr val="accent1"/>
                </a:solidFill>
              </a:rPr>
              <a:t> to </a:t>
            </a:r>
            <a:r>
              <a:rPr lang="it-IT" sz="2400" b="0" dirty="0" err="1" smtClean="0">
                <a:solidFill>
                  <a:schemeClr val="accent1"/>
                </a:solidFill>
              </a:rPr>
              <a:t>transform</a:t>
            </a:r>
            <a:r>
              <a:rPr lang="it-IT" sz="2400" b="0" dirty="0" smtClean="0">
                <a:solidFill>
                  <a:schemeClr val="accent1"/>
                </a:solidFill>
              </a:rPr>
              <a:t> society</a:t>
            </a:r>
          </a:p>
          <a:p>
            <a:pPr algn="l" rtl="0" latinLnBrk="1" hangingPunct="0"/>
            <a:endParaRPr lang="it-IT" sz="2400" b="0" dirty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b="0" dirty="0" smtClean="0">
                <a:solidFill>
                  <a:schemeClr val="accent1"/>
                </a:solidFill>
              </a:rPr>
              <a:t>		- Language </a:t>
            </a:r>
            <a:r>
              <a:rPr lang="it-IT" sz="2400" b="0" dirty="0" err="1" smtClean="0">
                <a:solidFill>
                  <a:schemeClr val="accent1"/>
                </a:solidFill>
              </a:rPr>
              <a:t>as</a:t>
            </a:r>
            <a:r>
              <a:rPr lang="it-IT" sz="2400" b="0" dirty="0" smtClean="0">
                <a:solidFill>
                  <a:schemeClr val="accent1"/>
                </a:solidFill>
              </a:rPr>
              <a:t> a </a:t>
            </a:r>
            <a:r>
              <a:rPr lang="it-IT" sz="2400" b="0" dirty="0" err="1" smtClean="0">
                <a:solidFill>
                  <a:schemeClr val="accent1"/>
                </a:solidFill>
              </a:rPr>
              <a:t>form</a:t>
            </a:r>
            <a:r>
              <a:rPr lang="it-IT" sz="2400" b="0" dirty="0" smtClean="0">
                <a:solidFill>
                  <a:schemeClr val="accent1"/>
                </a:solidFill>
              </a:rPr>
              <a:t> of </a:t>
            </a:r>
            <a:r>
              <a:rPr lang="it-IT" sz="2400" b="0" dirty="0" err="1" smtClean="0">
                <a:solidFill>
                  <a:schemeClr val="accent1"/>
                </a:solidFill>
              </a:rPr>
              <a:t>power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algn="l" rtl="0" latinLnBrk="1" hangingPunct="0"/>
            <a:endParaRPr lang="it-IT" sz="2400" b="0" dirty="0" smtClean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* </a:t>
            </a:r>
            <a:r>
              <a:rPr lang="it-IT" sz="2400" dirty="0" err="1" smtClean="0">
                <a:solidFill>
                  <a:schemeClr val="accent1"/>
                </a:solidFill>
              </a:rPr>
              <a:t>Feminist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Approach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- </a:t>
            </a:r>
            <a:r>
              <a:rPr lang="it-IT" sz="2400" b="0" dirty="0" err="1" smtClean="0">
                <a:solidFill>
                  <a:schemeClr val="accent1"/>
                </a:solidFill>
              </a:rPr>
              <a:t>Epistemology</a:t>
            </a:r>
            <a:r>
              <a:rPr lang="it-IT" sz="2400" b="0" dirty="0" smtClean="0">
                <a:solidFill>
                  <a:schemeClr val="accent1"/>
                </a:solidFill>
              </a:rPr>
              <a:t> of </a:t>
            </a:r>
            <a:r>
              <a:rPr lang="it-IT" sz="2400" b="0" dirty="0" err="1" smtClean="0">
                <a:solidFill>
                  <a:schemeClr val="accent1"/>
                </a:solidFill>
              </a:rPr>
              <a:t>differences</a:t>
            </a:r>
            <a:endParaRPr lang="it-IT" sz="24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76969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9" name="image2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" name="image3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hape 61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1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1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1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1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2" name="Shape 62"/>
          <p:cNvSpPr/>
          <p:nvPr/>
        </p:nvSpPr>
        <p:spPr>
          <a:xfrm>
            <a:off x="450761" y="2339171"/>
            <a:ext cx="8093755" cy="43396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l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376092"/>
                </a:solidFill>
              </a:rPr>
              <a:t>The Problem of the Qualitative Research to day </a:t>
            </a:r>
          </a:p>
          <a:p>
            <a:pPr lvl="0" algn="l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376092"/>
                </a:solidFill>
              </a:rPr>
              <a:t>in Adult Education </a:t>
            </a:r>
          </a:p>
          <a:p>
            <a:pPr lvl="0" algn="l">
              <a:defRPr sz="1800" b="0">
                <a:solidFill>
                  <a:srgbClr val="000000"/>
                </a:solidFill>
              </a:defRPr>
            </a:pPr>
            <a:endParaRPr sz="2400" b="1" dirty="0">
              <a:solidFill>
                <a:srgbClr val="376092"/>
              </a:solidFill>
            </a:endParaRPr>
          </a:p>
          <a:p>
            <a:pPr lvl="0" algn="just">
              <a:lnSpc>
                <a:spcPct val="150000"/>
              </a:lnSpc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376092"/>
                </a:solidFill>
              </a:rPr>
              <a:t>Why is it important to talk, to speak, to study about the Problem of the Research for each student both in Master Degree and in PhD Course</a:t>
            </a:r>
            <a:r>
              <a:rPr sz="2400" b="1" dirty="0" smtClean="0">
                <a:solidFill>
                  <a:srgbClr val="376092"/>
                </a:solidFill>
              </a:rPr>
              <a:t>?</a:t>
            </a:r>
            <a:endParaRPr lang="it-IT" sz="2400" b="1" dirty="0" smtClean="0">
              <a:solidFill>
                <a:srgbClr val="376092"/>
              </a:solidFill>
            </a:endParaRPr>
          </a:p>
          <a:p>
            <a:pPr lvl="0" algn="just">
              <a:lnSpc>
                <a:spcPct val="150000"/>
              </a:lnSpc>
              <a:defRPr sz="1800" b="0">
                <a:solidFill>
                  <a:srgbClr val="000000"/>
                </a:solidFill>
              </a:defRPr>
            </a:pPr>
            <a:endParaRPr sz="2400" b="1" dirty="0">
              <a:solidFill>
                <a:srgbClr val="376092"/>
              </a:solidFill>
            </a:endParaRPr>
          </a:p>
          <a:p>
            <a:pPr lvl="0" algn="just">
              <a:defRPr sz="1800" b="0">
                <a:solidFill>
                  <a:srgbClr val="000000"/>
                </a:solidFill>
              </a:defRPr>
            </a:pPr>
            <a:r>
              <a:rPr sz="2000" b="1" dirty="0">
                <a:solidFill>
                  <a:srgbClr val="376092"/>
                </a:solidFill>
              </a:rPr>
              <a:t>Exercise:</a:t>
            </a:r>
          </a:p>
          <a:p>
            <a:pPr lvl="0" algn="l">
              <a:defRPr sz="1800" b="0">
                <a:solidFill>
                  <a:srgbClr val="000000"/>
                </a:solidFill>
              </a:defRPr>
            </a:pPr>
            <a:r>
              <a:rPr sz="2000" b="1" dirty="0">
                <a:solidFill>
                  <a:srgbClr val="376092"/>
                </a:solidFill>
              </a:rPr>
              <a:t>Try to discuss each others for 2 minutes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 dirty="0">
                <a:solidFill>
                  <a:srgbClr val="37609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3595796"/>
      </p:ext>
    </p:extLst>
  </p:cSld>
  <p:clrMapOvr>
    <a:masterClrMapping/>
  </p:clrMapOvr>
  <p:transition xmlns:p14="http://schemas.microsoft.com/office/powerpoint/2010/main"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7958667" cy="452431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3 –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Philosophies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 of the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research</a:t>
            </a:r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algn="l" rtl="0" latinLnBrk="1" hangingPunct="0"/>
            <a:endParaRPr lang="it-IT" sz="2400" dirty="0">
              <a:solidFill>
                <a:schemeClr val="accent1"/>
              </a:solidFill>
            </a:endParaRPr>
          </a:p>
          <a:p>
            <a:pPr lvl="2" algn="l" rtl="0" latinLnBrk="1" hangingPunct="0"/>
            <a:r>
              <a:rPr lang="it-IT" sz="2400" dirty="0">
                <a:solidFill>
                  <a:schemeClr val="accent1"/>
                </a:solidFill>
              </a:rPr>
              <a:t>c) </a:t>
            </a:r>
            <a:r>
              <a:rPr lang="it-IT" sz="2400" dirty="0" err="1">
                <a:solidFill>
                  <a:schemeClr val="accent1"/>
                </a:solidFill>
              </a:rPr>
              <a:t>Participatory</a:t>
            </a:r>
            <a:r>
              <a:rPr lang="it-IT" sz="2400" dirty="0">
                <a:solidFill>
                  <a:schemeClr val="accent1"/>
                </a:solidFill>
              </a:rPr>
              <a:t> </a:t>
            </a:r>
            <a:r>
              <a:rPr lang="it-IT" sz="2400" dirty="0" err="1">
                <a:solidFill>
                  <a:schemeClr val="accent1"/>
                </a:solidFill>
              </a:rPr>
              <a:t>philosophy</a:t>
            </a:r>
            <a:r>
              <a:rPr lang="it-IT" sz="2400" dirty="0">
                <a:solidFill>
                  <a:schemeClr val="accent1"/>
                </a:solidFill>
              </a:rPr>
              <a:t> of the </a:t>
            </a:r>
            <a:r>
              <a:rPr lang="it-IT" sz="2400" dirty="0" err="1" smtClean="0">
                <a:solidFill>
                  <a:schemeClr val="accent1"/>
                </a:solidFill>
              </a:rPr>
              <a:t>research</a:t>
            </a:r>
            <a:endParaRPr lang="it-IT" sz="2400" dirty="0">
              <a:solidFill>
                <a:schemeClr val="accent1"/>
              </a:solidFill>
            </a:endParaRPr>
          </a:p>
          <a:p>
            <a:pPr lvl="2" algn="l" rtl="0" latinLnBrk="1" hangingPunct="0"/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- </a:t>
            </a:r>
            <a:r>
              <a:rPr lang="it-IT" sz="2400" dirty="0" err="1" smtClean="0">
                <a:solidFill>
                  <a:schemeClr val="accent1"/>
                </a:solidFill>
              </a:rPr>
              <a:t>Research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has</a:t>
            </a:r>
            <a:r>
              <a:rPr lang="it-IT" sz="2400" dirty="0" smtClean="0">
                <a:solidFill>
                  <a:schemeClr val="accent1"/>
                </a:solidFill>
              </a:rPr>
              <a:t> to be </a:t>
            </a:r>
            <a:r>
              <a:rPr lang="it-IT" sz="2400" dirty="0" err="1" smtClean="0">
                <a:solidFill>
                  <a:schemeClr val="accent1"/>
                </a:solidFill>
              </a:rPr>
              <a:t>useful</a:t>
            </a:r>
            <a:r>
              <a:rPr lang="it-IT" sz="2400" dirty="0" smtClean="0">
                <a:solidFill>
                  <a:schemeClr val="accent1"/>
                </a:solidFill>
              </a:rPr>
              <a:t> for </a:t>
            </a:r>
            <a:r>
              <a:rPr lang="it-IT" sz="2400" dirty="0" err="1" smtClean="0">
                <a:solidFill>
                  <a:schemeClr val="accent1"/>
                </a:solidFill>
              </a:rPr>
              <a:t>participants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lvl="4" algn="l" rtl="0" latinLnBrk="1" hangingPunct="0"/>
            <a:r>
              <a:rPr lang="it-IT" sz="240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- </a:t>
            </a:r>
            <a:r>
              <a:rPr lang="it-IT" sz="2400" b="0" dirty="0" err="1" smtClean="0">
                <a:solidFill>
                  <a:schemeClr val="accent1"/>
                </a:solidFill>
              </a:rPr>
              <a:t>Not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i="1" u="sng" dirty="0" smtClean="0">
                <a:solidFill>
                  <a:schemeClr val="accent1"/>
                </a:solidFill>
              </a:rPr>
              <a:t>on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people</a:t>
            </a:r>
            <a:r>
              <a:rPr lang="it-IT" sz="2400" b="0" dirty="0" smtClean="0">
                <a:solidFill>
                  <a:schemeClr val="accent1"/>
                </a:solidFill>
              </a:rPr>
              <a:t>, </a:t>
            </a:r>
            <a:r>
              <a:rPr lang="it-IT" sz="2400" b="0" dirty="0" err="1" smtClean="0">
                <a:solidFill>
                  <a:schemeClr val="accent1"/>
                </a:solidFill>
              </a:rPr>
              <a:t>but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i="1" u="sng" dirty="0" smtClean="0">
                <a:solidFill>
                  <a:schemeClr val="accent1"/>
                </a:solidFill>
              </a:rPr>
              <a:t>with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people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4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</a:rPr>
              <a:t>Participants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as</a:t>
            </a:r>
            <a:r>
              <a:rPr lang="it-IT" sz="2400" b="0" dirty="0" smtClean="0">
                <a:solidFill>
                  <a:schemeClr val="accent1"/>
                </a:solidFill>
              </a:rPr>
              <a:t> co-</a:t>
            </a:r>
            <a:r>
              <a:rPr lang="it-IT" sz="2400" b="0" dirty="0" err="1" smtClean="0">
                <a:solidFill>
                  <a:schemeClr val="accent1"/>
                </a:solidFill>
              </a:rPr>
              <a:t>researchers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4" algn="l" rtl="0" latinLnBrk="1" hangingPunct="0"/>
            <a:endParaRPr lang="it-IT" sz="2400" b="0" dirty="0" smtClean="0">
              <a:solidFill>
                <a:schemeClr val="accent1"/>
              </a:solidFill>
            </a:endParaRPr>
          </a:p>
          <a:p>
            <a:pPr lvl="4" algn="l" rtl="0" latinLnBrk="1" hangingPunct="0"/>
            <a:r>
              <a:rPr lang="it-IT" sz="2400" dirty="0" smtClean="0">
                <a:solidFill>
                  <a:schemeClr val="accent1"/>
                </a:solidFill>
                <a:sym typeface="Wingdings"/>
              </a:rPr>
              <a:t>	- Building up a </a:t>
            </a:r>
            <a:r>
              <a:rPr lang="it-IT" sz="2400" dirty="0" err="1" smtClean="0">
                <a:solidFill>
                  <a:schemeClr val="accent1"/>
                </a:solidFill>
                <a:sym typeface="Wingdings"/>
              </a:rPr>
              <a:t>Research</a:t>
            </a:r>
            <a:r>
              <a:rPr lang="it-IT" sz="2400" dirty="0" smtClean="0">
                <a:solidFill>
                  <a:schemeClr val="accent1"/>
                </a:solidFill>
                <a:sym typeface="Wingdings"/>
              </a:rPr>
              <a:t> Community</a:t>
            </a:r>
          </a:p>
          <a:p>
            <a:pPr lvl="4" algn="l" rtl="0" latinLnBrk="1" hangingPunct="0"/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dirty="0" smtClean="0">
                <a:solidFill>
                  <a:schemeClr val="accent1"/>
                </a:solidFill>
                <a:sym typeface="Wingdings"/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Sharing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the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process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of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meaning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construction</a:t>
            </a:r>
            <a:endParaRPr lang="it-IT" sz="2400" b="0" dirty="0">
              <a:solidFill>
                <a:schemeClr val="accent1"/>
              </a:solidFill>
              <a:sym typeface="Wingdings"/>
            </a:endParaRPr>
          </a:p>
          <a:p>
            <a:pPr lvl="4" algn="l" rtl="0" latinLnBrk="1" hangingPunct="0"/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	of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experience</a:t>
            </a:r>
            <a:endParaRPr lang="it-IT" sz="2400" dirty="0">
              <a:solidFill>
                <a:schemeClr val="accent1"/>
              </a:solidFill>
              <a:sym typeface="Wingdings"/>
            </a:endParaRPr>
          </a:p>
          <a:p>
            <a:pPr lvl="4" algn="l" rtl="0" latinLnBrk="1" hangingPunct="0"/>
            <a:endParaRPr lang="it-IT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52129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7958667" cy="52629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3 –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Philosophies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 of the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research</a:t>
            </a:r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algn="l" rtl="0" latinLnBrk="1" hangingPunct="0"/>
            <a:endParaRPr lang="it-IT" sz="2400" dirty="0">
              <a:solidFill>
                <a:schemeClr val="accent1"/>
              </a:solidFill>
            </a:endParaRPr>
          </a:p>
          <a:p>
            <a:pPr lvl="2" algn="l" rtl="0" latinLnBrk="1" hangingPunct="0"/>
            <a:r>
              <a:rPr lang="it-IT" sz="2400" dirty="0">
                <a:solidFill>
                  <a:schemeClr val="accent1"/>
                </a:solidFill>
              </a:rPr>
              <a:t>c) </a:t>
            </a:r>
            <a:r>
              <a:rPr lang="it-IT" sz="2400" dirty="0" err="1">
                <a:solidFill>
                  <a:schemeClr val="accent1"/>
                </a:solidFill>
              </a:rPr>
              <a:t>Participatory</a:t>
            </a:r>
            <a:r>
              <a:rPr lang="it-IT" sz="2400" dirty="0">
                <a:solidFill>
                  <a:schemeClr val="accent1"/>
                </a:solidFill>
              </a:rPr>
              <a:t> </a:t>
            </a:r>
            <a:r>
              <a:rPr lang="it-IT" sz="2400" dirty="0" err="1">
                <a:solidFill>
                  <a:schemeClr val="accent1"/>
                </a:solidFill>
              </a:rPr>
              <a:t>philosophy</a:t>
            </a:r>
            <a:r>
              <a:rPr lang="it-IT" sz="2400" dirty="0">
                <a:solidFill>
                  <a:schemeClr val="accent1"/>
                </a:solidFill>
              </a:rPr>
              <a:t> of the </a:t>
            </a:r>
            <a:r>
              <a:rPr lang="it-IT" sz="2400" dirty="0" err="1" smtClean="0">
                <a:solidFill>
                  <a:schemeClr val="accent1"/>
                </a:solidFill>
              </a:rPr>
              <a:t>research</a:t>
            </a:r>
            <a:endParaRPr lang="it-IT" sz="2400" dirty="0">
              <a:solidFill>
                <a:schemeClr val="accent1"/>
              </a:solidFill>
            </a:endParaRPr>
          </a:p>
          <a:p>
            <a:pPr lvl="2" algn="l" rtl="0" latinLnBrk="1" hangingPunct="0"/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* Elaborate a </a:t>
            </a:r>
            <a:r>
              <a:rPr lang="it-IT" sz="2400" dirty="0" err="1" smtClean="0">
                <a:solidFill>
                  <a:schemeClr val="accent1"/>
                </a:solidFill>
              </a:rPr>
              <a:t>local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theory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	</a:t>
            </a:r>
            <a:r>
              <a:rPr lang="it-IT" sz="2400" b="0" dirty="0" smtClean="0">
                <a:solidFill>
                  <a:schemeClr val="accent1"/>
                </a:solidFill>
              </a:rPr>
              <a:t>- No general </a:t>
            </a:r>
            <a:r>
              <a:rPr lang="it-IT" sz="2400" b="0" dirty="0" err="1" smtClean="0">
                <a:solidFill>
                  <a:schemeClr val="accent1"/>
                </a:solidFill>
              </a:rPr>
              <a:t>value</a:t>
            </a:r>
            <a:r>
              <a:rPr lang="it-IT" sz="2400" b="0" dirty="0" smtClean="0">
                <a:solidFill>
                  <a:schemeClr val="accent1"/>
                </a:solidFill>
              </a:rPr>
              <a:t> of </a:t>
            </a:r>
            <a:r>
              <a:rPr lang="it-IT" sz="2400" b="0" dirty="0" err="1" smtClean="0">
                <a:solidFill>
                  <a:schemeClr val="accent1"/>
                </a:solidFill>
              </a:rPr>
              <a:t>theories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</a:rPr>
              <a:t>Transformative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theories</a:t>
            </a:r>
            <a:r>
              <a:rPr lang="it-IT" sz="2400" b="0" dirty="0" smtClean="0">
                <a:solidFill>
                  <a:schemeClr val="accent1"/>
                </a:solidFill>
              </a:rPr>
              <a:t> are </a:t>
            </a:r>
            <a:r>
              <a:rPr lang="it-IT" sz="2400" b="0" dirty="0" err="1" smtClean="0">
                <a:solidFill>
                  <a:schemeClr val="accent1"/>
                </a:solidFill>
              </a:rPr>
              <a:t>strictly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linked</a:t>
            </a:r>
            <a:r>
              <a:rPr lang="it-IT" sz="2400" b="0" dirty="0" smtClean="0">
                <a:solidFill>
                  <a:schemeClr val="accent1"/>
                </a:solidFill>
              </a:rPr>
              <a:t> to </a:t>
            </a:r>
            <a:r>
              <a:rPr lang="it-IT" sz="2400" b="0" dirty="0" err="1" smtClean="0">
                <a:solidFill>
                  <a:schemeClr val="accent1"/>
                </a:solidFill>
              </a:rPr>
              <a:t>context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 smtClean="0">
                <a:solidFill>
                  <a:schemeClr val="accent1"/>
                </a:solidFill>
              </a:rPr>
              <a:t>		- </a:t>
            </a:r>
            <a:r>
              <a:rPr lang="it-IT" sz="2400" b="0" dirty="0" err="1" smtClean="0">
                <a:solidFill>
                  <a:schemeClr val="accent1"/>
                </a:solidFill>
              </a:rPr>
              <a:t>Importance</a:t>
            </a:r>
            <a:r>
              <a:rPr lang="it-IT" sz="2400" b="0" dirty="0" smtClean="0">
                <a:solidFill>
                  <a:schemeClr val="accent1"/>
                </a:solidFill>
              </a:rPr>
              <a:t> of insiders’ </a:t>
            </a:r>
            <a:r>
              <a:rPr lang="it-IT" sz="2400" b="0" dirty="0" err="1" smtClean="0">
                <a:solidFill>
                  <a:schemeClr val="accent1"/>
                </a:solidFill>
              </a:rPr>
              <a:t>knowledge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endParaRPr lang="it-IT" sz="2400" b="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 smtClean="0">
                <a:solidFill>
                  <a:schemeClr val="accent1"/>
                </a:solidFill>
              </a:rPr>
              <a:t>	* </a:t>
            </a:r>
            <a:r>
              <a:rPr lang="it-IT" sz="2400" dirty="0" err="1" smtClean="0">
                <a:solidFill>
                  <a:schemeClr val="accent1"/>
                </a:solidFill>
              </a:rPr>
              <a:t>Dialogue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between</a:t>
            </a:r>
            <a:r>
              <a:rPr lang="it-IT" sz="2400" dirty="0" smtClean="0">
                <a:solidFill>
                  <a:schemeClr val="accent1"/>
                </a:solidFill>
              </a:rPr>
              <a:t> insiders e outsiders</a:t>
            </a:r>
          </a:p>
          <a:p>
            <a:pPr lvl="3" algn="l" rtl="0" latinLnBrk="1" hangingPunct="0"/>
            <a:r>
              <a:rPr lang="it-IT" sz="240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- Co-generative </a:t>
            </a:r>
            <a:r>
              <a:rPr lang="it-IT" sz="2400" b="0" dirty="0" err="1" smtClean="0">
                <a:solidFill>
                  <a:schemeClr val="accent1"/>
                </a:solidFill>
              </a:rPr>
              <a:t>dialogue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between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researchers</a:t>
            </a:r>
            <a:r>
              <a:rPr lang="it-IT" sz="2400" b="0" dirty="0" smtClean="0">
                <a:solidFill>
                  <a:schemeClr val="accent1"/>
                </a:solidFill>
              </a:rPr>
              <a:t> and</a:t>
            </a: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</a:t>
            </a:r>
            <a:r>
              <a:rPr lang="it-IT" sz="2400" b="0" dirty="0" err="1" smtClean="0">
                <a:solidFill>
                  <a:schemeClr val="accent1"/>
                </a:solidFill>
              </a:rPr>
              <a:t>praticers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</a:rPr>
              <a:t>Mutual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learning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endParaRPr lang="it-IT" sz="2400" dirty="0">
              <a:solidFill>
                <a:schemeClr val="accent1"/>
              </a:solidFill>
            </a:endParaRPr>
          </a:p>
          <a:p>
            <a:pPr lvl="3" algn="l" rtl="0" latinLnBrk="1" hangingPunct="0"/>
            <a:endParaRPr lang="it-IT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8283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7958667" cy="415497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4 –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Research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methods</a:t>
            </a:r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lvl="3" algn="l" rtl="0" latinLnBrk="1" hangingPunct="0"/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* </a:t>
            </a:r>
            <a:r>
              <a:rPr lang="it-IT" sz="2400" dirty="0" err="1" smtClean="0">
                <a:solidFill>
                  <a:schemeClr val="accent1"/>
                </a:solidFill>
              </a:rPr>
              <a:t>Methodology</a:t>
            </a:r>
            <a:r>
              <a:rPr lang="it-IT" sz="2400" dirty="0" smtClean="0">
                <a:solidFill>
                  <a:schemeClr val="accent1"/>
                </a:solidFill>
              </a:rPr>
              <a:t> and </a:t>
            </a:r>
            <a:r>
              <a:rPr lang="it-IT" sz="2400" dirty="0" err="1" smtClean="0">
                <a:solidFill>
                  <a:schemeClr val="accent1"/>
                </a:solidFill>
              </a:rPr>
              <a:t>Methods</a:t>
            </a:r>
            <a:endParaRPr lang="it-IT" sz="2400" dirty="0">
              <a:solidFill>
                <a:schemeClr val="accent1"/>
              </a:solidFill>
            </a:endParaRPr>
          </a:p>
          <a:p>
            <a:pPr lvl="3" algn="l" rtl="0" latinLnBrk="1" hangingPunct="0"/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* Relation </a:t>
            </a:r>
            <a:r>
              <a:rPr lang="it-IT" sz="2400" dirty="0" err="1" smtClean="0">
                <a:solidFill>
                  <a:schemeClr val="accent1"/>
                </a:solidFill>
              </a:rPr>
              <a:t>Theory</a:t>
            </a:r>
            <a:r>
              <a:rPr lang="it-IT" sz="2400" dirty="0" smtClean="0">
                <a:solidFill>
                  <a:schemeClr val="accent1"/>
                </a:solidFill>
              </a:rPr>
              <a:t>-Method</a:t>
            </a:r>
          </a:p>
          <a:p>
            <a:pPr lvl="3" algn="l" rtl="0" latinLnBrk="1" hangingPunct="0"/>
            <a:r>
              <a:rPr lang="it-IT" sz="240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- </a:t>
            </a:r>
            <a:r>
              <a:rPr lang="it-IT" sz="2400" b="0" dirty="0" err="1" smtClean="0">
                <a:solidFill>
                  <a:schemeClr val="accent1"/>
                </a:solidFill>
              </a:rPr>
              <a:t>Inductive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process</a:t>
            </a:r>
            <a:r>
              <a:rPr lang="it-IT" sz="2400" b="0" dirty="0" smtClean="0">
                <a:solidFill>
                  <a:schemeClr val="accent1"/>
                </a:solidFill>
              </a:rPr>
              <a:t> VS </a:t>
            </a:r>
            <a:r>
              <a:rPr lang="it-IT" sz="2400" b="0" dirty="0" err="1" smtClean="0">
                <a:solidFill>
                  <a:schemeClr val="accent1"/>
                </a:solidFill>
              </a:rPr>
              <a:t>Deductive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process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endParaRPr lang="it-IT" sz="2400" b="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 smtClean="0">
                <a:solidFill>
                  <a:schemeClr val="accent1"/>
                </a:solidFill>
              </a:rPr>
              <a:t>	* </a:t>
            </a:r>
            <a:r>
              <a:rPr lang="it-IT" sz="2400" dirty="0" smtClean="0">
                <a:solidFill>
                  <a:schemeClr val="accent1"/>
                </a:solidFill>
              </a:rPr>
              <a:t>3 </a:t>
            </a:r>
            <a:r>
              <a:rPr lang="it-IT" sz="2400" dirty="0" err="1" smtClean="0">
                <a:solidFill>
                  <a:schemeClr val="accent1"/>
                </a:solidFill>
              </a:rPr>
              <a:t>types</a:t>
            </a:r>
            <a:r>
              <a:rPr lang="it-IT" sz="2400" dirty="0" smtClean="0">
                <a:solidFill>
                  <a:schemeClr val="accent1"/>
                </a:solidFill>
              </a:rPr>
              <a:t> of Method</a:t>
            </a:r>
          </a:p>
          <a:p>
            <a:pPr lvl="3" algn="l" rtl="0" latinLnBrk="1" hangingPunct="0"/>
            <a:r>
              <a:rPr lang="it-IT" sz="240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a) </a:t>
            </a:r>
            <a:r>
              <a:rPr lang="it-IT" sz="2400" b="0" dirty="0" err="1" smtClean="0">
                <a:solidFill>
                  <a:schemeClr val="accent1"/>
                </a:solidFill>
              </a:rPr>
              <a:t>Grounded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Theory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b) </a:t>
            </a:r>
            <a:r>
              <a:rPr lang="it-IT" sz="2400" b="0" dirty="0" err="1" smtClean="0">
                <a:solidFill>
                  <a:schemeClr val="accent1"/>
                </a:solidFill>
              </a:rPr>
              <a:t>Phenomenological-eidetic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method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c) Narrative </a:t>
            </a:r>
            <a:r>
              <a:rPr lang="it-IT" sz="2400" b="0" dirty="0" err="1" smtClean="0">
                <a:solidFill>
                  <a:schemeClr val="accent1"/>
                </a:solidFill>
              </a:rPr>
              <a:t>Inquiry</a:t>
            </a:r>
            <a:endParaRPr lang="it-IT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61057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8099779" cy="563230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4 –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Research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methods</a:t>
            </a:r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lvl="3" algn="l" rtl="0" latinLnBrk="1" hangingPunct="0"/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a) </a:t>
            </a:r>
            <a:r>
              <a:rPr lang="it-IT" sz="2400" dirty="0" err="1" smtClean="0">
                <a:solidFill>
                  <a:schemeClr val="accent1"/>
                </a:solidFill>
              </a:rPr>
              <a:t>Grounded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Theory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endParaRPr lang="it-IT" sz="1800" b="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1800" b="0" dirty="0" smtClean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«The </a:t>
            </a:r>
            <a:r>
              <a:rPr lang="it-IT" sz="2400" b="0" dirty="0" err="1" smtClean="0">
                <a:solidFill>
                  <a:schemeClr val="accent1"/>
                </a:solidFill>
              </a:rPr>
              <a:t>Grounded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>
                <a:solidFill>
                  <a:schemeClr val="accent1"/>
                </a:solidFill>
              </a:rPr>
              <a:t>T</a:t>
            </a:r>
            <a:r>
              <a:rPr lang="it-IT" sz="2400" b="0" dirty="0" err="1" smtClean="0">
                <a:solidFill>
                  <a:schemeClr val="accent1"/>
                </a:solidFill>
              </a:rPr>
              <a:t>heory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is</a:t>
            </a:r>
            <a:r>
              <a:rPr lang="it-IT" sz="2400" b="0" dirty="0" smtClean="0">
                <a:solidFill>
                  <a:schemeClr val="accent1"/>
                </a:solidFill>
              </a:rPr>
              <a:t> a general </a:t>
            </a:r>
            <a:r>
              <a:rPr lang="it-IT" sz="2400" b="0" dirty="0" err="1" smtClean="0">
                <a:solidFill>
                  <a:schemeClr val="accent1"/>
                </a:solidFill>
              </a:rPr>
              <a:t>method</a:t>
            </a:r>
            <a:r>
              <a:rPr lang="it-IT" sz="2400" b="0" dirty="0" smtClean="0">
                <a:solidFill>
                  <a:schemeClr val="accent1"/>
                </a:solidFill>
              </a:rPr>
              <a:t> for comparative</a:t>
            </a: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ana	</a:t>
            </a:r>
            <a:r>
              <a:rPr lang="it-IT" sz="2400" b="0" dirty="0" err="1" smtClean="0">
                <a:solidFill>
                  <a:schemeClr val="accent1"/>
                </a:solidFill>
              </a:rPr>
              <a:t>lysis</a:t>
            </a:r>
            <a:r>
              <a:rPr lang="it-IT" sz="2400" b="0" dirty="0" smtClean="0">
                <a:solidFill>
                  <a:schemeClr val="accent1"/>
                </a:solidFill>
              </a:rPr>
              <a:t> [</a:t>
            </a:r>
            <a:r>
              <a:rPr lang="is-IS" sz="2400" b="0" dirty="0" smtClean="0">
                <a:solidFill>
                  <a:schemeClr val="accent1"/>
                </a:solidFill>
              </a:rPr>
              <a:t>…] and a set of procedures able to generate</a:t>
            </a:r>
          </a:p>
          <a:p>
            <a:pPr lvl="3" algn="l" rtl="0" latinLnBrk="1" hangingPunct="0"/>
            <a:r>
              <a:rPr lang="is-IS" sz="2400" b="0" dirty="0">
                <a:solidFill>
                  <a:schemeClr val="accent1"/>
                </a:solidFill>
              </a:rPr>
              <a:t>	</a:t>
            </a:r>
            <a:r>
              <a:rPr lang="is-IS" sz="2400" b="0" dirty="0" smtClean="0">
                <a:solidFill>
                  <a:schemeClr val="accent1"/>
                </a:solidFill>
              </a:rPr>
              <a:t>(sistematically) a theory founded [grounded] on data» </a:t>
            </a:r>
            <a:r>
              <a:rPr lang="is-IS" sz="1800" b="0" dirty="0" smtClean="0">
                <a:solidFill>
                  <a:schemeClr val="accent1"/>
                </a:solidFill>
              </a:rPr>
              <a:t>(Tarozzi, 	2008, p. 10)</a:t>
            </a:r>
          </a:p>
          <a:p>
            <a:pPr lvl="3" algn="l" rtl="0" latinLnBrk="1" hangingPunct="0"/>
            <a:endParaRPr lang="is-IS" sz="2400" b="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s-IS" sz="2400" b="0" dirty="0" smtClean="0">
                <a:solidFill>
                  <a:schemeClr val="accent1"/>
                </a:solidFill>
              </a:rPr>
              <a:t>		- General method</a:t>
            </a:r>
          </a:p>
          <a:p>
            <a:pPr lvl="3" algn="l" rtl="0" latinLnBrk="1" hangingPunct="0"/>
            <a:r>
              <a:rPr lang="is-IS" sz="2400" b="0" dirty="0">
                <a:solidFill>
                  <a:schemeClr val="accent1"/>
                </a:solidFill>
              </a:rPr>
              <a:t>	</a:t>
            </a:r>
            <a:r>
              <a:rPr lang="is-IS" sz="2400" b="0" dirty="0" smtClean="0">
                <a:solidFill>
                  <a:schemeClr val="accent1"/>
                </a:solidFill>
              </a:rPr>
              <a:t>	- Sistematically</a:t>
            </a:r>
          </a:p>
          <a:p>
            <a:pPr lvl="3" algn="l" rtl="0" latinLnBrk="1" hangingPunct="0"/>
            <a:r>
              <a:rPr lang="is-IS" sz="2400" b="0" dirty="0">
                <a:solidFill>
                  <a:schemeClr val="accent1"/>
                </a:solidFill>
              </a:rPr>
              <a:t>	</a:t>
            </a:r>
            <a:r>
              <a:rPr lang="is-IS" sz="2400" b="0" dirty="0" smtClean="0">
                <a:solidFill>
                  <a:schemeClr val="accent1"/>
                </a:solidFill>
              </a:rPr>
              <a:t>	- Generate a theory</a:t>
            </a:r>
          </a:p>
          <a:p>
            <a:pPr lvl="3" algn="l" rtl="0" latinLnBrk="1" hangingPunct="0"/>
            <a:r>
              <a:rPr lang="is-IS" sz="2400" b="0" dirty="0">
                <a:solidFill>
                  <a:schemeClr val="accent1"/>
                </a:solidFill>
              </a:rPr>
              <a:t>	</a:t>
            </a:r>
            <a:r>
              <a:rPr lang="is-IS" sz="2400" b="0" dirty="0" smtClean="0">
                <a:solidFill>
                  <a:schemeClr val="accent1"/>
                </a:solidFill>
              </a:rPr>
              <a:t>	- Grounded</a:t>
            </a:r>
          </a:p>
          <a:p>
            <a:pPr lvl="3" algn="l" rtl="0" latinLnBrk="1" hangingPunct="0"/>
            <a:r>
              <a:rPr lang="is-IS" sz="1800" b="0" dirty="0">
                <a:solidFill>
                  <a:schemeClr val="accent1"/>
                </a:solidFill>
              </a:rPr>
              <a:t>	</a:t>
            </a:r>
            <a:r>
              <a:rPr lang="is-IS" sz="1800" b="0" dirty="0" smtClean="0">
                <a:solidFill>
                  <a:schemeClr val="accent1"/>
                </a:solidFill>
              </a:rPr>
              <a:t>	</a:t>
            </a:r>
          </a:p>
          <a:p>
            <a:pPr lvl="3" algn="l" rtl="0" latinLnBrk="1" hangingPunct="0"/>
            <a:endParaRPr lang="is-IS" sz="1800" b="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1600" b="0" dirty="0" smtClean="0">
                <a:solidFill>
                  <a:schemeClr val="accent1"/>
                </a:solidFill>
              </a:rPr>
              <a:t>Tarozzi M., </a:t>
            </a:r>
            <a:r>
              <a:rPr lang="it-IT" sz="1600" b="0" i="1" dirty="0" smtClean="0">
                <a:solidFill>
                  <a:schemeClr val="accent1"/>
                </a:solidFill>
              </a:rPr>
              <a:t>Che cos’è la </a:t>
            </a:r>
            <a:r>
              <a:rPr lang="it-IT" sz="1600" b="0" i="1" dirty="0" err="1" smtClean="0">
                <a:solidFill>
                  <a:schemeClr val="accent1"/>
                </a:solidFill>
              </a:rPr>
              <a:t>Grounded</a:t>
            </a:r>
            <a:r>
              <a:rPr lang="it-IT" sz="1600" b="0" i="1" dirty="0" smtClean="0">
                <a:solidFill>
                  <a:schemeClr val="accent1"/>
                </a:solidFill>
              </a:rPr>
              <a:t> </a:t>
            </a:r>
            <a:r>
              <a:rPr lang="it-IT" sz="1600" b="0" i="1" dirty="0" err="1" smtClean="0">
                <a:solidFill>
                  <a:schemeClr val="accent1"/>
                </a:solidFill>
              </a:rPr>
              <a:t>Theory</a:t>
            </a:r>
            <a:r>
              <a:rPr lang="it-IT" sz="1600" b="0" dirty="0" smtClean="0">
                <a:solidFill>
                  <a:schemeClr val="accent1"/>
                </a:solidFill>
              </a:rPr>
              <a:t>, Carocci, Roma, 2008.</a:t>
            </a:r>
            <a:r>
              <a:rPr lang="it-IT" sz="2400" dirty="0" smtClean="0">
                <a:solidFill>
                  <a:schemeClr val="accent1"/>
                </a:solidFill>
              </a:rPr>
              <a:t>		</a:t>
            </a:r>
            <a:endParaRPr lang="it-IT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31105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8099779" cy="415497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4 –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Research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methods</a:t>
            </a:r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lvl="3" algn="l" rtl="0" latinLnBrk="1" hangingPunct="0"/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a) </a:t>
            </a:r>
            <a:r>
              <a:rPr lang="it-IT" sz="2400" dirty="0" err="1" smtClean="0">
                <a:solidFill>
                  <a:schemeClr val="accent1"/>
                </a:solidFill>
              </a:rPr>
              <a:t>Grounded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Theory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*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s-IS" sz="2400" b="0" dirty="0" smtClean="0">
                <a:solidFill>
                  <a:schemeClr val="accent1"/>
                </a:solidFill>
              </a:rPr>
              <a:t>Inductive construction of the Theory</a:t>
            </a:r>
          </a:p>
          <a:p>
            <a:pPr lvl="3" algn="l" rtl="0" latinLnBrk="1" hangingPunct="0"/>
            <a:r>
              <a:rPr lang="is-IS" sz="2400" b="0" dirty="0">
                <a:solidFill>
                  <a:schemeClr val="accent1"/>
                </a:solidFill>
              </a:rPr>
              <a:t>	</a:t>
            </a:r>
            <a:r>
              <a:rPr lang="is-IS" sz="2400" b="0" dirty="0" smtClean="0">
                <a:solidFill>
                  <a:schemeClr val="accent1"/>
                </a:solidFill>
              </a:rPr>
              <a:t>	- Identifying the area of investigation</a:t>
            </a:r>
          </a:p>
          <a:p>
            <a:pPr lvl="3" algn="l" rtl="0" latinLnBrk="1" hangingPunct="0"/>
            <a:r>
              <a:rPr lang="is-IS" sz="2400" b="0" dirty="0">
                <a:solidFill>
                  <a:schemeClr val="accent1"/>
                </a:solidFill>
              </a:rPr>
              <a:t>	</a:t>
            </a:r>
            <a:r>
              <a:rPr lang="is-IS" sz="2400" b="0" dirty="0" smtClean="0">
                <a:solidFill>
                  <a:schemeClr val="accent1"/>
                </a:solidFill>
              </a:rPr>
              <a:t>	- Focus on the research problem</a:t>
            </a:r>
          </a:p>
          <a:p>
            <a:pPr lvl="3" algn="l" rtl="0" latinLnBrk="1" hangingPunct="0"/>
            <a:r>
              <a:rPr lang="is-IS" sz="2400" b="0" dirty="0">
                <a:solidFill>
                  <a:schemeClr val="accent1"/>
                </a:solidFill>
              </a:rPr>
              <a:t>	</a:t>
            </a:r>
            <a:r>
              <a:rPr lang="is-IS" sz="2400" b="0" dirty="0" smtClean="0">
                <a:solidFill>
                  <a:schemeClr val="accent1"/>
                </a:solidFill>
              </a:rPr>
              <a:t>	- Data collection technique</a:t>
            </a:r>
          </a:p>
          <a:p>
            <a:pPr lvl="3" algn="l" rtl="0" latinLnBrk="1" hangingPunct="0"/>
            <a:r>
              <a:rPr lang="is-IS" sz="2400" b="0" dirty="0">
                <a:solidFill>
                  <a:schemeClr val="accent1"/>
                </a:solidFill>
              </a:rPr>
              <a:t>	</a:t>
            </a:r>
            <a:r>
              <a:rPr lang="is-IS" sz="2400" b="0" dirty="0" smtClean="0">
                <a:solidFill>
                  <a:schemeClr val="accent1"/>
                </a:solidFill>
              </a:rPr>
              <a:t>	- Data analysis (Open Coding)</a:t>
            </a:r>
            <a:endParaRPr lang="is-IS" sz="1800" b="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	</a:t>
            </a:r>
            <a:r>
              <a:rPr lang="it-IT" sz="2400" b="0" dirty="0" smtClean="0">
                <a:solidFill>
                  <a:schemeClr val="accent1"/>
                </a:solidFill>
              </a:rPr>
              <a:t>- Elaborate core </a:t>
            </a:r>
            <a:r>
              <a:rPr lang="it-IT" sz="2400" b="0" dirty="0" err="1" smtClean="0">
                <a:solidFill>
                  <a:schemeClr val="accent1"/>
                </a:solidFill>
              </a:rPr>
              <a:t>category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		</a:t>
            </a:r>
            <a:endParaRPr lang="it-IT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51228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7958667" cy="452431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4 –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Research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methods</a:t>
            </a:r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lvl="3" algn="l" rtl="0" latinLnBrk="1" hangingPunct="0"/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b) </a:t>
            </a:r>
            <a:r>
              <a:rPr lang="it-IT" sz="2400" dirty="0" err="1">
                <a:solidFill>
                  <a:schemeClr val="accent1"/>
                </a:solidFill>
              </a:rPr>
              <a:t>Phenomenological-eidetic</a:t>
            </a:r>
            <a:r>
              <a:rPr lang="it-IT" sz="2400" dirty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method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endParaRPr lang="it-IT" sz="240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*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Psychological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origins</a:t>
            </a:r>
            <a:r>
              <a:rPr lang="it-IT" sz="2400" b="0" dirty="0" smtClean="0">
                <a:solidFill>
                  <a:schemeClr val="accent1"/>
                </a:solidFill>
              </a:rPr>
              <a:t> and nursing </a:t>
            </a:r>
            <a:r>
              <a:rPr lang="it-IT" sz="2400" b="0" dirty="0" err="1" smtClean="0">
                <a:solidFill>
                  <a:schemeClr val="accent1"/>
                </a:solidFill>
              </a:rPr>
              <a:t>research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application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endParaRPr lang="it-IT" sz="2400" b="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 smtClean="0">
                <a:solidFill>
                  <a:schemeClr val="accent1"/>
                </a:solidFill>
              </a:rPr>
              <a:t>	* </a:t>
            </a:r>
            <a:r>
              <a:rPr lang="it-IT" sz="2400" b="0" dirty="0" err="1" smtClean="0">
                <a:solidFill>
                  <a:schemeClr val="accent1"/>
                </a:solidFill>
              </a:rPr>
              <a:t>Meaning</a:t>
            </a:r>
            <a:r>
              <a:rPr lang="it-IT" sz="2400" b="0" dirty="0" smtClean="0">
                <a:solidFill>
                  <a:schemeClr val="accent1"/>
                </a:solidFill>
              </a:rPr>
              <a:t> of the </a:t>
            </a:r>
            <a:r>
              <a:rPr lang="it-IT" sz="2400" b="0" dirty="0" err="1" smtClean="0">
                <a:solidFill>
                  <a:schemeClr val="accent1"/>
                </a:solidFill>
              </a:rPr>
              <a:t>lived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experience</a:t>
            </a:r>
            <a:r>
              <a:rPr lang="it-IT" sz="2400" b="0" dirty="0" smtClean="0">
                <a:solidFill>
                  <a:schemeClr val="accent1"/>
                </a:solidFill>
              </a:rPr>
              <a:t>, </a:t>
            </a:r>
            <a:r>
              <a:rPr lang="it-IT" sz="2400" b="0" dirty="0" err="1" smtClean="0">
                <a:solidFill>
                  <a:schemeClr val="accent1"/>
                </a:solidFill>
              </a:rPr>
              <a:t>as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well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as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it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is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perceived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endParaRPr lang="it-IT" sz="2400" b="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 smtClean="0">
                <a:solidFill>
                  <a:schemeClr val="accent1"/>
                </a:solidFill>
              </a:rPr>
              <a:t>	* </a:t>
            </a:r>
            <a:r>
              <a:rPr lang="it-IT" sz="2400" b="0" dirty="0" err="1" smtClean="0">
                <a:solidFill>
                  <a:schemeClr val="accent1"/>
                </a:solidFill>
              </a:rPr>
              <a:t>Structural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analysis</a:t>
            </a:r>
            <a:r>
              <a:rPr lang="it-IT" sz="2400" b="0" dirty="0" smtClean="0">
                <a:solidFill>
                  <a:schemeClr val="accent1"/>
                </a:solidFill>
              </a:rPr>
              <a:t> of the </a:t>
            </a:r>
            <a:r>
              <a:rPr lang="it-IT" sz="2400" b="0" dirty="0" err="1" smtClean="0">
                <a:solidFill>
                  <a:schemeClr val="accent1"/>
                </a:solidFill>
              </a:rPr>
              <a:t>essence</a:t>
            </a:r>
            <a:r>
              <a:rPr lang="it-IT" sz="2400" b="0" dirty="0" smtClean="0">
                <a:solidFill>
                  <a:schemeClr val="accent1"/>
                </a:solidFill>
              </a:rPr>
              <a:t> of </a:t>
            </a:r>
            <a:r>
              <a:rPr lang="it-IT" sz="2400" b="0" dirty="0" err="1" smtClean="0">
                <a:solidFill>
                  <a:schemeClr val="accent1"/>
                </a:solidFill>
              </a:rPr>
              <a:t>experience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endParaRPr lang="it-IT" sz="2400" b="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 smtClean="0">
                <a:solidFill>
                  <a:schemeClr val="accent1"/>
                </a:solidFill>
              </a:rPr>
              <a:t>	* The </a:t>
            </a:r>
            <a:r>
              <a:rPr lang="it-IT" sz="2400" b="0" dirty="0" err="1" smtClean="0">
                <a:solidFill>
                  <a:schemeClr val="accent1"/>
                </a:solidFill>
              </a:rPr>
              <a:t>researcher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is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looking</a:t>
            </a:r>
            <a:r>
              <a:rPr lang="it-IT" sz="2400" b="0" dirty="0" smtClean="0">
                <a:solidFill>
                  <a:schemeClr val="accent1"/>
                </a:solidFill>
              </a:rPr>
              <a:t> for the «</a:t>
            </a:r>
            <a:r>
              <a:rPr lang="it-IT" sz="2400" b="0" dirty="0" err="1" smtClean="0">
                <a:solidFill>
                  <a:schemeClr val="accent1"/>
                </a:solidFill>
              </a:rPr>
              <a:t>essential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invariant</a:t>
            </a:r>
            <a:endParaRPr lang="it-IT" sz="2400" b="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 smtClean="0">
                <a:solidFill>
                  <a:schemeClr val="accent1"/>
                </a:solidFill>
              </a:rPr>
              <a:t>	</a:t>
            </a:r>
            <a:r>
              <a:rPr lang="it-IT" sz="2400" b="0" dirty="0" err="1" smtClean="0">
                <a:solidFill>
                  <a:schemeClr val="accent1"/>
                </a:solidFill>
              </a:rPr>
              <a:t>structures</a:t>
            </a:r>
            <a:r>
              <a:rPr lang="it-IT" sz="2400" b="0" dirty="0" smtClean="0">
                <a:solidFill>
                  <a:schemeClr val="accent1"/>
                </a:solidFill>
              </a:rPr>
              <a:t> (</a:t>
            </a:r>
            <a:r>
              <a:rPr lang="it-IT" sz="2400" b="0" dirty="0" err="1" smtClean="0">
                <a:solidFill>
                  <a:schemeClr val="accent1"/>
                </a:solidFill>
              </a:rPr>
              <a:t>essence</a:t>
            </a:r>
            <a:r>
              <a:rPr lang="it-IT" sz="2400" b="0" dirty="0" smtClean="0">
                <a:solidFill>
                  <a:schemeClr val="accent1"/>
                </a:solidFill>
              </a:rPr>
              <a:t>)» </a:t>
            </a:r>
            <a:r>
              <a:rPr lang="it-IT" sz="1800" b="0" dirty="0" smtClean="0">
                <a:solidFill>
                  <a:schemeClr val="accent1"/>
                </a:solidFill>
              </a:rPr>
              <a:t>(</a:t>
            </a:r>
            <a:r>
              <a:rPr lang="it-IT" sz="1800" b="0" dirty="0" err="1" smtClean="0">
                <a:solidFill>
                  <a:schemeClr val="accent1"/>
                </a:solidFill>
              </a:rPr>
              <a:t>Mortari</a:t>
            </a:r>
            <a:r>
              <a:rPr lang="it-IT" sz="1800" b="0" dirty="0" smtClean="0">
                <a:solidFill>
                  <a:schemeClr val="accent1"/>
                </a:solidFill>
              </a:rPr>
              <a:t> 2012, p. 170)</a:t>
            </a:r>
            <a:endParaRPr lang="it-IT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65888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7958667" cy="637097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4 –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Research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methods</a:t>
            </a:r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lvl="3" algn="l" rtl="0" latinLnBrk="1" hangingPunct="0"/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b) </a:t>
            </a:r>
            <a:r>
              <a:rPr lang="it-IT" sz="2400" dirty="0" err="1">
                <a:solidFill>
                  <a:schemeClr val="accent1"/>
                </a:solidFill>
              </a:rPr>
              <a:t>Phenomenological-eidetic</a:t>
            </a:r>
            <a:r>
              <a:rPr lang="it-IT" sz="2400" dirty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method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endParaRPr lang="it-IT" sz="240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*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Phases</a:t>
            </a:r>
            <a:r>
              <a:rPr lang="it-IT" sz="2400" b="0" dirty="0" smtClean="0">
                <a:solidFill>
                  <a:schemeClr val="accent1"/>
                </a:solidFill>
              </a:rPr>
              <a:t> of </a:t>
            </a:r>
            <a:r>
              <a:rPr lang="it-IT" sz="2400" b="0" dirty="0" err="1" smtClean="0">
                <a:solidFill>
                  <a:schemeClr val="accent1"/>
                </a:solidFill>
              </a:rPr>
              <a:t>eidetic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method</a:t>
            </a:r>
            <a:r>
              <a:rPr lang="it-IT" sz="2400" b="0" dirty="0" smtClean="0">
                <a:solidFill>
                  <a:schemeClr val="accent1"/>
                </a:solidFill>
              </a:rPr>
              <a:t>:</a:t>
            </a: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</a:rPr>
              <a:t>Identify</a:t>
            </a:r>
            <a:r>
              <a:rPr lang="it-IT" sz="2400" b="0" dirty="0" smtClean="0">
                <a:solidFill>
                  <a:schemeClr val="accent1"/>
                </a:solidFill>
              </a:rPr>
              <a:t> the </a:t>
            </a:r>
            <a:r>
              <a:rPr lang="it-IT" sz="2400" b="0" dirty="0" err="1" smtClean="0">
                <a:solidFill>
                  <a:schemeClr val="accent1"/>
                </a:solidFill>
              </a:rPr>
              <a:t>phenomenon</a:t>
            </a:r>
            <a:r>
              <a:rPr lang="it-IT" sz="2400" b="0" dirty="0" smtClean="0">
                <a:solidFill>
                  <a:schemeClr val="accent1"/>
                </a:solidFill>
              </a:rPr>
              <a:t> to be </a:t>
            </a:r>
            <a:r>
              <a:rPr lang="it-IT" sz="2400" b="0" dirty="0" err="1" smtClean="0">
                <a:solidFill>
                  <a:schemeClr val="accent1"/>
                </a:solidFill>
              </a:rPr>
              <a:t>investigated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</a:rPr>
              <a:t>Identify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participants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who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experienced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it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</a:rPr>
              <a:t>Intensieve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interview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- </a:t>
            </a:r>
            <a:r>
              <a:rPr lang="it-IT" sz="2400" b="0" i="1" dirty="0" err="1" smtClean="0">
                <a:solidFill>
                  <a:schemeClr val="accent1"/>
                </a:solidFill>
              </a:rPr>
              <a:t>Epoché</a:t>
            </a:r>
            <a:endParaRPr lang="it-IT" sz="2400" b="0" i="1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* </a:t>
            </a:r>
            <a:r>
              <a:rPr lang="it-IT" sz="2400" b="0" dirty="0" err="1" smtClean="0">
                <a:solidFill>
                  <a:schemeClr val="accent1"/>
                </a:solidFill>
              </a:rPr>
              <a:t>Process</a:t>
            </a:r>
            <a:r>
              <a:rPr lang="it-IT" sz="2400" b="0" dirty="0" smtClean="0">
                <a:solidFill>
                  <a:schemeClr val="accent1"/>
                </a:solidFill>
              </a:rPr>
              <a:t> of data </a:t>
            </a:r>
            <a:r>
              <a:rPr lang="it-IT" sz="2400" b="0" dirty="0" err="1" smtClean="0">
                <a:solidFill>
                  <a:schemeClr val="accent1"/>
                </a:solidFill>
              </a:rPr>
              <a:t>analysis</a:t>
            </a:r>
            <a:r>
              <a:rPr lang="it-IT" sz="2400" b="0" dirty="0" smtClean="0">
                <a:solidFill>
                  <a:schemeClr val="accent1"/>
                </a:solidFill>
              </a:rPr>
              <a:t>:</a:t>
            </a:r>
            <a:endParaRPr lang="it-IT" sz="2400" b="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 smtClean="0">
                <a:solidFill>
                  <a:schemeClr val="accent1"/>
                </a:solidFill>
              </a:rPr>
              <a:t>		- </a:t>
            </a:r>
            <a:r>
              <a:rPr lang="it-IT" sz="2400" b="0" dirty="0" err="1">
                <a:solidFill>
                  <a:schemeClr val="accent1"/>
                </a:solidFill>
              </a:rPr>
              <a:t>Orizonalization</a:t>
            </a:r>
            <a:endParaRPr lang="it-IT" sz="2400" b="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	- Clusters of </a:t>
            </a:r>
            <a:r>
              <a:rPr lang="it-IT" sz="2400" b="0" dirty="0" err="1">
                <a:solidFill>
                  <a:schemeClr val="accent1"/>
                </a:solidFill>
              </a:rPr>
              <a:t>meanings</a:t>
            </a:r>
            <a:endParaRPr lang="it-IT" sz="2400" b="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	- General </a:t>
            </a:r>
            <a:r>
              <a:rPr lang="it-IT" sz="2400" b="0" dirty="0" err="1">
                <a:solidFill>
                  <a:schemeClr val="accent1"/>
                </a:solidFill>
              </a:rPr>
              <a:t>description</a:t>
            </a:r>
            <a:endParaRPr lang="it-IT" sz="2400" b="0" dirty="0">
              <a:solidFill>
                <a:schemeClr val="accent1"/>
              </a:solidFill>
            </a:endParaRPr>
          </a:p>
          <a:p>
            <a:pPr lvl="3" algn="l" rtl="0" latinLnBrk="1" hangingPunct="0"/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endParaRPr lang="it-IT" sz="2400" b="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 smtClean="0">
                <a:solidFill>
                  <a:schemeClr val="accent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3951706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7958667" cy="563230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4 –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Research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methods</a:t>
            </a:r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lvl="3" algn="l" rtl="0" latinLnBrk="1" hangingPunct="0"/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</a:t>
            </a:r>
            <a:r>
              <a:rPr lang="it-IT" sz="2400" dirty="0">
                <a:solidFill>
                  <a:schemeClr val="accent1"/>
                </a:solidFill>
              </a:rPr>
              <a:t>c) Narrative </a:t>
            </a:r>
            <a:r>
              <a:rPr lang="it-IT" sz="2400" dirty="0" err="1" smtClean="0">
                <a:solidFill>
                  <a:schemeClr val="accent1"/>
                </a:solidFill>
              </a:rPr>
              <a:t>Inquiry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endParaRPr lang="it-IT" sz="240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</a:t>
            </a:r>
            <a:r>
              <a:rPr lang="it-IT" sz="2400" b="0" dirty="0">
                <a:solidFill>
                  <a:schemeClr val="accent1"/>
                </a:solidFill>
                <a:sym typeface="Wingdings"/>
              </a:rPr>
              <a:t>* Text </a:t>
            </a:r>
            <a:r>
              <a:rPr lang="it-IT" sz="2400" b="0" dirty="0" err="1">
                <a:solidFill>
                  <a:schemeClr val="accent1"/>
                </a:solidFill>
                <a:sym typeface="Wingdings"/>
              </a:rPr>
              <a:t>approach</a:t>
            </a:r>
            <a:r>
              <a:rPr lang="it-IT" sz="2400" b="0" dirty="0">
                <a:solidFill>
                  <a:schemeClr val="accent1"/>
                </a:solidFill>
                <a:sym typeface="Wingdings"/>
              </a:rPr>
              <a:t>:</a:t>
            </a: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1. </a:t>
            </a:r>
            <a:r>
              <a:rPr lang="it-IT" sz="2400" b="0" dirty="0" err="1">
                <a:solidFill>
                  <a:schemeClr val="accent1"/>
                </a:solidFill>
                <a:sym typeface="Wingdings"/>
              </a:rPr>
              <a:t>Entering</a:t>
            </a:r>
            <a:r>
              <a:rPr lang="it-IT" sz="2400" b="0" dirty="0">
                <a:solidFill>
                  <a:schemeClr val="accent1"/>
                </a:solidFill>
                <a:sym typeface="Wingdings"/>
              </a:rPr>
              <a:t> the text</a:t>
            </a: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2. </a:t>
            </a:r>
            <a:r>
              <a:rPr lang="it-IT" sz="2400" b="0" dirty="0" err="1">
                <a:solidFill>
                  <a:schemeClr val="accent1"/>
                </a:solidFill>
                <a:sym typeface="Wingdings"/>
              </a:rPr>
              <a:t>Sense-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making</a:t>
            </a:r>
            <a:endParaRPr lang="it-IT" sz="2400" b="0" dirty="0" smtClean="0">
              <a:solidFill>
                <a:schemeClr val="accent1"/>
              </a:solidFill>
              <a:sym typeface="Wingdings"/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3.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Confirming</a:t>
            </a:r>
            <a:endParaRPr lang="it-IT" sz="2400" b="0" dirty="0" smtClean="0">
              <a:solidFill>
                <a:schemeClr val="accent1"/>
              </a:solidFill>
              <a:sym typeface="Wingdings"/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4.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Presenting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the account</a:t>
            </a:r>
          </a:p>
          <a:p>
            <a:pPr lvl="3" algn="l" rtl="0" latinLnBrk="1" hangingPunct="0"/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- Fidelity</a:t>
            </a: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	-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Betweenness</a:t>
            </a:r>
            <a:endParaRPr lang="it-IT" sz="2400" b="0" dirty="0" smtClean="0">
              <a:solidFill>
                <a:schemeClr val="accent1"/>
              </a:solidFill>
              <a:sym typeface="Wingdings"/>
            </a:endParaRPr>
          </a:p>
          <a:p>
            <a:pPr lvl="3" algn="l" rtl="0" latinLnBrk="1" hangingPunct="0"/>
            <a:endParaRPr lang="it-IT" sz="2400" b="0" dirty="0">
              <a:solidFill>
                <a:schemeClr val="accent1"/>
              </a:solidFill>
              <a:sym typeface="Wingdings"/>
            </a:endParaRPr>
          </a:p>
          <a:p>
            <a:pPr lvl="3" algn="l" rtl="0" latinLnBrk="1" hangingPunct="0"/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* The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importance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of narrative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inquiry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in the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research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</a:t>
            </a:r>
            <a:endParaRPr lang="it-IT" sz="2400" b="0" dirty="0">
              <a:solidFill>
                <a:schemeClr val="accent1"/>
              </a:solidFill>
              <a:sym typeface="Wingdings"/>
            </a:endParaRPr>
          </a:p>
          <a:p>
            <a:pPr lvl="3" algn="l" rtl="0" latinLnBrk="1" hangingPunct="0"/>
            <a:endParaRPr lang="it-IT" sz="2400" b="0" dirty="0" smtClean="0">
              <a:solidFill>
                <a:schemeClr val="accent1"/>
              </a:solidFill>
              <a:sym typeface="Wingdings"/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7452528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7958667" cy="452431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4 –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Research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methods</a:t>
            </a:r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lvl="3" algn="l" rtl="0" latinLnBrk="1" hangingPunct="0"/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</a:t>
            </a:r>
            <a:r>
              <a:rPr lang="it-IT" sz="2400" dirty="0">
                <a:solidFill>
                  <a:schemeClr val="accent1"/>
                </a:solidFill>
              </a:rPr>
              <a:t>c) Narrative </a:t>
            </a:r>
            <a:r>
              <a:rPr lang="it-IT" sz="2400" dirty="0" err="1" smtClean="0">
                <a:solidFill>
                  <a:schemeClr val="accent1"/>
                </a:solidFill>
              </a:rPr>
              <a:t>Inquiry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endParaRPr lang="it-IT" sz="240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* Narrate </a:t>
            </a:r>
            <a:r>
              <a:rPr lang="it-IT" sz="2400" b="0" dirty="0" err="1" smtClean="0">
                <a:solidFill>
                  <a:schemeClr val="accent1"/>
                </a:solidFill>
              </a:rPr>
              <a:t>experience</a:t>
            </a:r>
            <a:endParaRPr lang="it-IT" sz="2400" b="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	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key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concept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in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pedagogy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(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Dewey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)</a:t>
            </a:r>
          </a:p>
          <a:p>
            <a:pPr lvl="3" algn="l" rtl="0" latinLnBrk="1" hangingPunct="0"/>
            <a:endParaRPr lang="it-IT" sz="2400" b="0" dirty="0">
              <a:solidFill>
                <a:schemeClr val="accent1"/>
              </a:solidFill>
              <a:sym typeface="Wingdings"/>
            </a:endParaRPr>
          </a:p>
          <a:p>
            <a:pPr lvl="3" algn="l" rtl="0" latinLnBrk="1" hangingPunct="0"/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*</a:t>
            </a:r>
            <a:r>
              <a:rPr lang="it-IT" sz="2400" b="0" dirty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Narrating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gives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substance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to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experience</a:t>
            </a:r>
            <a:endParaRPr lang="it-IT" sz="2400" b="0" dirty="0" smtClean="0">
              <a:solidFill>
                <a:schemeClr val="accent1"/>
              </a:solidFill>
              <a:sym typeface="Wingdings"/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Gather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meanings</a:t>
            </a:r>
            <a:endParaRPr lang="it-IT" sz="2400" b="0" dirty="0" smtClean="0">
              <a:solidFill>
                <a:schemeClr val="accent1"/>
              </a:solidFill>
              <a:sym typeface="Wingdings"/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- Reach non-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explicit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contents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 of </a:t>
            </a:r>
            <a:r>
              <a:rPr lang="it-IT" sz="2400" b="0" dirty="0" err="1" smtClean="0">
                <a:solidFill>
                  <a:schemeClr val="accent1"/>
                </a:solidFill>
                <a:sym typeface="Wingdings"/>
              </a:rPr>
              <a:t>consciousness</a:t>
            </a:r>
            <a:endParaRPr lang="it-IT" sz="2400" b="0" dirty="0" smtClean="0">
              <a:solidFill>
                <a:schemeClr val="accent1"/>
              </a:solidFill>
              <a:sym typeface="Wingdings"/>
            </a:endParaRPr>
          </a:p>
          <a:p>
            <a:pPr lvl="3" algn="l" rtl="0" latinLnBrk="1" hangingPunct="0"/>
            <a:endParaRPr lang="it-IT" sz="2400" b="0" dirty="0" smtClean="0">
              <a:solidFill>
                <a:schemeClr val="accent1"/>
              </a:solidFill>
              <a:sym typeface="Wingdings"/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3248583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7958667" cy="452431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4 –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Research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methods</a:t>
            </a:r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lvl="3" algn="l" rtl="0" latinLnBrk="1" hangingPunct="0"/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</a:t>
            </a:r>
            <a:r>
              <a:rPr lang="it-IT" sz="2400" dirty="0" err="1" smtClean="0">
                <a:solidFill>
                  <a:schemeClr val="accent1"/>
                </a:solidFill>
              </a:rPr>
              <a:t>Blending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methods</a:t>
            </a:r>
            <a:r>
              <a:rPr lang="is-IS" sz="2400" dirty="0" smtClean="0">
                <a:solidFill>
                  <a:schemeClr val="accent1"/>
                </a:solidFill>
              </a:rPr>
              <a:t>… </a:t>
            </a:r>
            <a:r>
              <a:rPr lang="is-IS" sz="1800" b="0" dirty="0" smtClean="0">
                <a:solidFill>
                  <a:schemeClr val="accent1"/>
                </a:solidFill>
              </a:rPr>
              <a:t>(Mortari 2012, p. 193)</a:t>
            </a:r>
          </a:p>
          <a:p>
            <a:pPr lvl="3" algn="l" rtl="0" latinLnBrk="1" hangingPunct="0"/>
            <a:endParaRPr lang="is-IS" sz="2400" b="0" dirty="0">
              <a:solidFill>
                <a:schemeClr val="accent1"/>
              </a:solidFill>
              <a:sym typeface="Wingdings"/>
            </a:endParaRPr>
          </a:p>
          <a:p>
            <a:pPr lvl="3" algn="l" rtl="0" latinLnBrk="1" hangingPunct="0"/>
            <a:r>
              <a:rPr lang="is-IS" sz="2400" b="0" dirty="0" smtClean="0">
                <a:solidFill>
                  <a:schemeClr val="accent1"/>
                </a:solidFill>
                <a:sym typeface="Wingdings"/>
              </a:rPr>
              <a:t>	- Method is not narrow, but flexible</a:t>
            </a:r>
          </a:p>
          <a:p>
            <a:pPr lvl="3" algn="l" rtl="0" latinLnBrk="1" hangingPunct="0"/>
            <a:endParaRPr lang="is-IS" sz="2400" b="0" dirty="0">
              <a:solidFill>
                <a:schemeClr val="accent1"/>
              </a:solidFill>
              <a:sym typeface="Wingdings"/>
            </a:endParaRPr>
          </a:p>
          <a:p>
            <a:pPr lvl="3" algn="l" rtl="0" latinLnBrk="1" hangingPunct="0"/>
            <a:r>
              <a:rPr lang="is-IS" sz="2400" b="0" dirty="0" smtClean="0">
                <a:solidFill>
                  <a:schemeClr val="accent1"/>
                </a:solidFill>
                <a:sym typeface="Wingdings"/>
              </a:rPr>
              <a:t>	- Blend phenomenological-eidetic and grounded methods</a:t>
            </a:r>
          </a:p>
          <a:p>
            <a:pPr lvl="3" algn="l" rtl="0" latinLnBrk="1" hangingPunct="0"/>
            <a:endParaRPr lang="is-IS" sz="2400" b="0" dirty="0">
              <a:solidFill>
                <a:schemeClr val="accent1"/>
              </a:solidFill>
              <a:sym typeface="Wingdings"/>
            </a:endParaRPr>
          </a:p>
          <a:p>
            <a:pPr lvl="3" algn="l" rtl="0" latinLnBrk="1" hangingPunct="0"/>
            <a:r>
              <a:rPr lang="is-IS" sz="2400" b="0" dirty="0" smtClean="0">
                <a:solidFill>
                  <a:schemeClr val="accent1"/>
                </a:solidFill>
                <a:sym typeface="Wingdings"/>
              </a:rPr>
              <a:t>	- Why it is epistemologically correct...</a:t>
            </a:r>
          </a:p>
          <a:p>
            <a:pPr lvl="3" algn="l" rtl="0" latinLnBrk="1" hangingPunct="0"/>
            <a:endParaRPr lang="is-IS" sz="2400" b="0" dirty="0">
              <a:solidFill>
                <a:schemeClr val="accent1"/>
              </a:solidFill>
              <a:sym typeface="Wingdings"/>
            </a:endParaRPr>
          </a:p>
          <a:p>
            <a:pPr lvl="3" algn="l" rtl="0" latinLnBrk="1" hangingPunct="0"/>
            <a:r>
              <a:rPr lang="is-IS" sz="2400" b="0" dirty="0" smtClean="0">
                <a:solidFill>
                  <a:schemeClr val="accent1"/>
                </a:solidFill>
                <a:sym typeface="Wingdings"/>
              </a:rPr>
              <a:t>	- Sequential Actions &amp; Longitudinal Actions</a:t>
            </a:r>
            <a:endParaRPr lang="it-IT" sz="2400" b="0" dirty="0" smtClean="0">
              <a:solidFill>
                <a:schemeClr val="accent1"/>
              </a:solidFill>
              <a:sym typeface="Wingdings"/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1769605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66" name="image2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7" name="image3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68" name="Shape 68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1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1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1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1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9" name="Shape 69"/>
          <p:cNvSpPr/>
          <p:nvPr/>
        </p:nvSpPr>
        <p:spPr>
          <a:xfrm>
            <a:off x="303572" y="2214880"/>
            <a:ext cx="8353405" cy="3538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34210" lvl="0" indent="-334210" algn="just">
              <a:lnSpc>
                <a:spcPct val="120000"/>
              </a:lnSpc>
              <a:buSzPct val="100000"/>
              <a:buAutoNum type="arabicParenR"/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376092"/>
                </a:solidFill>
              </a:rPr>
              <a:t>The Research and its Methodology are at the base of the Contents, at the base of the theory, at the base of the development of the Knowledge in Adult Education</a:t>
            </a:r>
          </a:p>
          <a:p>
            <a:pPr lvl="0" algn="just">
              <a:lnSpc>
                <a:spcPct val="120000"/>
              </a:lnSpc>
              <a:defRPr sz="1800" b="0">
                <a:solidFill>
                  <a:srgbClr val="000000"/>
                </a:solidFill>
              </a:defRPr>
            </a:pPr>
            <a:endParaRPr sz="2000" b="1">
              <a:solidFill>
                <a:srgbClr val="376092"/>
              </a:solidFill>
            </a:endParaRPr>
          </a:p>
          <a:p>
            <a:pPr marL="334210" lvl="0" indent="-334210" algn="just">
              <a:lnSpc>
                <a:spcPct val="120000"/>
              </a:lnSpc>
              <a:buSzPct val="100000"/>
              <a:buAutoNum type="arabicParenR" startAt="2"/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376092"/>
                </a:solidFill>
              </a:rPr>
              <a:t>The Research and its Methodology are part of the Lifelong Learning Course of every type of job</a:t>
            </a:r>
          </a:p>
          <a:p>
            <a:pPr lvl="0" algn="just">
              <a:lnSpc>
                <a:spcPct val="120000"/>
              </a:lnSpc>
              <a:defRPr sz="1800" b="0">
                <a:solidFill>
                  <a:srgbClr val="000000"/>
                </a:solidFill>
              </a:defRPr>
            </a:pPr>
            <a:endParaRPr sz="2000" b="1">
              <a:solidFill>
                <a:srgbClr val="376092"/>
              </a:solidFill>
            </a:endParaRPr>
          </a:p>
          <a:p>
            <a:pPr marL="334210" lvl="0" indent="-334210" algn="just">
              <a:lnSpc>
                <a:spcPct val="120000"/>
              </a:lnSpc>
              <a:buSzPct val="100000"/>
              <a:buAutoNum type="arabicParenR" startAt="3"/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376092"/>
                </a:solidFill>
              </a:rPr>
              <a:t>The Research and its Methodology give a good and deep framework to the Professionalization in Adult Education Work</a:t>
            </a:r>
          </a:p>
        </p:txBody>
      </p:sp>
    </p:spTree>
    <p:extLst>
      <p:ext uri="{BB962C8B-B14F-4D97-AF65-F5344CB8AC3E}">
        <p14:creationId xmlns:p14="http://schemas.microsoft.com/office/powerpoint/2010/main" val="1384573212"/>
      </p:ext>
    </p:extLst>
  </p:cSld>
  <p:clrMapOvr>
    <a:masterClrMapping/>
  </p:clrMapOvr>
  <p:transition xmlns:p14="http://schemas.microsoft.com/office/powerpoint/2010/main"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7958667" cy="52629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4 –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Research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methods</a:t>
            </a:r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lvl="3" algn="l" rtl="0" latinLnBrk="1" hangingPunct="0"/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a) </a:t>
            </a:r>
            <a:r>
              <a:rPr lang="it-IT" sz="2400" dirty="0" err="1" smtClean="0">
                <a:solidFill>
                  <a:schemeClr val="accent1"/>
                </a:solidFill>
              </a:rPr>
              <a:t>Sequential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Actions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endParaRPr lang="it-IT" sz="240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- Read </a:t>
            </a:r>
            <a:r>
              <a:rPr lang="it-IT" sz="2400" b="0" dirty="0" err="1" smtClean="0">
                <a:solidFill>
                  <a:schemeClr val="accent1"/>
                </a:solidFill>
              </a:rPr>
              <a:t>descriptions</a:t>
            </a:r>
            <a:endParaRPr lang="it-IT" sz="2400" b="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 smtClean="0">
                <a:solidFill>
                  <a:schemeClr val="accent1"/>
                </a:solidFill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</a:rPr>
              <a:t>Find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meaningful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units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- Elaborate a </a:t>
            </a:r>
            <a:r>
              <a:rPr lang="it-IT" sz="2400" b="0" dirty="0" err="1" smtClean="0">
                <a:solidFill>
                  <a:schemeClr val="accent1"/>
                </a:solidFill>
              </a:rPr>
              <a:t>synthetic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description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- </a:t>
            </a:r>
            <a:r>
              <a:rPr lang="it-IT" sz="2400" b="0" dirty="0" err="1" smtClean="0">
                <a:solidFill>
                  <a:schemeClr val="accent1"/>
                </a:solidFill>
              </a:rPr>
              <a:t>Assign</a:t>
            </a:r>
            <a:r>
              <a:rPr lang="it-IT" sz="2400" b="0" dirty="0" smtClean="0">
                <a:solidFill>
                  <a:schemeClr val="accent1"/>
                </a:solidFill>
              </a:rPr>
              <a:t> a </a:t>
            </a:r>
            <a:r>
              <a:rPr lang="it-IT" sz="2400" b="0" dirty="0" err="1" smtClean="0">
                <a:solidFill>
                  <a:schemeClr val="accent1"/>
                </a:solidFill>
              </a:rPr>
              <a:t>conceptual</a:t>
            </a:r>
            <a:r>
              <a:rPr lang="it-IT" sz="2400" b="0" dirty="0" smtClean="0">
                <a:solidFill>
                  <a:schemeClr val="accent1"/>
                </a:solidFill>
              </a:rPr>
              <a:t> Label</a:t>
            </a: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- </a:t>
            </a:r>
            <a:r>
              <a:rPr lang="it-IT" sz="2400" b="0" dirty="0" err="1" smtClean="0">
                <a:solidFill>
                  <a:schemeClr val="accent1"/>
                </a:solidFill>
              </a:rPr>
              <a:t>Build</a:t>
            </a:r>
            <a:r>
              <a:rPr lang="it-IT" sz="2400" b="0" dirty="0" smtClean="0">
                <a:solidFill>
                  <a:schemeClr val="accent1"/>
                </a:solidFill>
              </a:rPr>
              <a:t> up a network of </a:t>
            </a:r>
            <a:r>
              <a:rPr lang="it-IT" sz="2400" b="0" dirty="0" err="1" smtClean="0">
                <a:solidFill>
                  <a:schemeClr val="accent1"/>
                </a:solidFill>
              </a:rPr>
              <a:t>meanings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 smtClean="0">
                <a:solidFill>
                  <a:schemeClr val="accent1"/>
                </a:solidFill>
              </a:rPr>
              <a:t>	- Cross-</a:t>
            </a:r>
            <a:r>
              <a:rPr lang="it-IT" sz="2400" b="0" dirty="0" err="1" smtClean="0">
                <a:solidFill>
                  <a:schemeClr val="accent1"/>
                </a:solidFill>
              </a:rPr>
              <a:t>analysis</a:t>
            </a:r>
            <a:r>
              <a:rPr lang="it-IT" sz="2400" b="0" dirty="0" smtClean="0">
                <a:solidFill>
                  <a:schemeClr val="accent1"/>
                </a:solidFill>
              </a:rPr>
              <a:t> of </a:t>
            </a:r>
            <a:r>
              <a:rPr lang="it-IT" sz="2400" b="0" dirty="0" err="1" smtClean="0">
                <a:solidFill>
                  <a:schemeClr val="accent1"/>
                </a:solidFill>
              </a:rPr>
              <a:t>descriptions</a:t>
            </a:r>
            <a:r>
              <a:rPr lang="it-IT" sz="2400" b="0" dirty="0">
                <a:solidFill>
                  <a:schemeClr val="accent1"/>
                </a:solidFill>
              </a:rPr>
              <a:t> </a:t>
            </a:r>
            <a:r>
              <a:rPr lang="it-IT" sz="2400" b="0" dirty="0" smtClean="0">
                <a:solidFill>
                  <a:schemeClr val="accent1"/>
                </a:solidFill>
              </a:rPr>
              <a:t>and core </a:t>
            </a:r>
            <a:r>
              <a:rPr lang="it-IT" sz="2400" b="0" dirty="0" err="1" smtClean="0">
                <a:solidFill>
                  <a:schemeClr val="accent1"/>
                </a:solidFill>
              </a:rPr>
              <a:t>meanings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- Write an intense and general </a:t>
            </a:r>
            <a:r>
              <a:rPr lang="it-IT" sz="2400" b="0" dirty="0" err="1" smtClean="0">
                <a:solidFill>
                  <a:schemeClr val="accent1"/>
                </a:solidFill>
              </a:rPr>
              <a:t>description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endParaRPr lang="it-IT" sz="2400" b="0" dirty="0">
              <a:solidFill>
                <a:schemeClr val="accent1"/>
              </a:solidFill>
              <a:sym typeface="Wingdings"/>
            </a:endParaRPr>
          </a:p>
          <a:p>
            <a:pPr lvl="3" algn="l" rtl="0" latinLnBrk="1" hangingPunct="0"/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</a:t>
            </a: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6759729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7958667" cy="52629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4 –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Research</a:t>
            </a:r>
            <a:r>
              <a:rPr lang="it-IT" sz="2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it-IT" sz="2400" dirty="0" err="1">
                <a:solidFill>
                  <a:schemeClr val="tx1">
                    <a:lumMod val="75000"/>
                  </a:schemeClr>
                </a:solidFill>
              </a:rPr>
              <a:t>methods</a:t>
            </a:r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lvl="3" algn="l" rtl="0" latinLnBrk="1" hangingPunct="0"/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a) </a:t>
            </a:r>
            <a:r>
              <a:rPr lang="it-IT" sz="2400" dirty="0" err="1" smtClean="0">
                <a:solidFill>
                  <a:schemeClr val="accent1"/>
                </a:solidFill>
              </a:rPr>
              <a:t>Longitudinal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Actions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endParaRPr lang="it-IT" sz="2400" dirty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- Comparative </a:t>
            </a:r>
            <a:r>
              <a:rPr lang="it-IT" sz="2400" b="0" dirty="0" err="1" smtClean="0">
                <a:solidFill>
                  <a:schemeClr val="accent1"/>
                </a:solidFill>
              </a:rPr>
              <a:t>dialogue</a:t>
            </a:r>
            <a:r>
              <a:rPr lang="it-IT" sz="2400" b="0" dirty="0" smtClean="0">
                <a:solidFill>
                  <a:schemeClr val="accent1"/>
                </a:solidFill>
              </a:rPr>
              <a:t> with </a:t>
            </a:r>
            <a:r>
              <a:rPr lang="it-IT" sz="2400" b="0" dirty="0" err="1" smtClean="0">
                <a:solidFill>
                  <a:schemeClr val="accent1"/>
                </a:solidFill>
              </a:rPr>
              <a:t>other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researchers</a:t>
            </a:r>
            <a:r>
              <a:rPr lang="it-IT" sz="2400" b="0" dirty="0" smtClean="0">
                <a:solidFill>
                  <a:schemeClr val="accent1"/>
                </a:solidFill>
              </a:rPr>
              <a:t> on the </a:t>
            </a:r>
            <a:r>
              <a:rPr lang="it-IT" sz="2400" b="0" dirty="0" err="1" smtClean="0">
                <a:solidFill>
                  <a:schemeClr val="accent1"/>
                </a:solidFill>
              </a:rPr>
              <a:t>label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- </a:t>
            </a:r>
            <a:r>
              <a:rPr lang="it-IT" sz="2400" b="0" dirty="0" err="1" smtClean="0">
                <a:solidFill>
                  <a:schemeClr val="accent1"/>
                </a:solidFill>
              </a:rPr>
              <a:t>Buy</a:t>
            </a:r>
            <a:r>
              <a:rPr lang="it-IT" sz="2400" b="0" dirty="0" smtClean="0">
                <a:solidFill>
                  <a:schemeClr val="accent1"/>
                </a:solidFill>
              </a:rPr>
              <a:t> off </a:t>
            </a:r>
            <a:r>
              <a:rPr lang="it-IT" sz="2400" b="0" dirty="0" err="1" smtClean="0">
                <a:solidFill>
                  <a:schemeClr val="accent1"/>
                </a:solidFill>
              </a:rPr>
              <a:t>pre-insights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- </a:t>
            </a:r>
            <a:r>
              <a:rPr lang="it-IT" sz="2400" b="0" dirty="0" err="1" smtClean="0">
                <a:solidFill>
                  <a:schemeClr val="accent1"/>
                </a:solidFill>
              </a:rPr>
              <a:t>Continuous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check</a:t>
            </a:r>
            <a:r>
              <a:rPr lang="it-IT" sz="2400" b="0" dirty="0" smtClean="0">
                <a:solidFill>
                  <a:schemeClr val="accent1"/>
                </a:solidFill>
              </a:rPr>
              <a:t> on the </a:t>
            </a:r>
            <a:r>
              <a:rPr lang="it-IT" sz="2400" b="0" dirty="0" err="1" smtClean="0">
                <a:solidFill>
                  <a:schemeClr val="accent1"/>
                </a:solidFill>
              </a:rPr>
              <a:t>descriptions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- Write </a:t>
            </a:r>
            <a:r>
              <a:rPr lang="it-IT" sz="2400" b="0" dirty="0" err="1" smtClean="0">
                <a:solidFill>
                  <a:schemeClr val="accent1"/>
                </a:solidFill>
              </a:rPr>
              <a:t>memos</a:t>
            </a:r>
            <a:r>
              <a:rPr lang="it-IT" sz="2400" b="0" dirty="0" smtClean="0">
                <a:solidFill>
                  <a:schemeClr val="accent1"/>
                </a:solidFill>
              </a:rPr>
              <a:t> and </a:t>
            </a:r>
            <a:r>
              <a:rPr lang="it-IT" sz="2400" b="0" dirty="0" err="1" smtClean="0">
                <a:solidFill>
                  <a:schemeClr val="accent1"/>
                </a:solidFill>
              </a:rPr>
              <a:t>reflections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</a:p>
          <a:p>
            <a:pPr lvl="3" algn="l" rtl="0" latinLnBrk="1" hangingPunct="0"/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* Write a </a:t>
            </a:r>
            <a:r>
              <a:rPr lang="it-IT" sz="2400" b="0" dirty="0" err="1" smtClean="0">
                <a:solidFill>
                  <a:schemeClr val="accent1"/>
                </a:solidFill>
              </a:rPr>
              <a:t>Research</a:t>
            </a:r>
            <a:r>
              <a:rPr lang="it-IT" sz="2400" b="0" dirty="0" smtClean="0">
                <a:solidFill>
                  <a:schemeClr val="accent1"/>
                </a:solidFill>
              </a:rPr>
              <a:t> Report </a:t>
            </a:r>
            <a:r>
              <a:rPr lang="it-IT" sz="2400" b="0" dirty="0" err="1" smtClean="0">
                <a:solidFill>
                  <a:schemeClr val="accent1"/>
                </a:solidFill>
              </a:rPr>
              <a:t>based</a:t>
            </a:r>
            <a:r>
              <a:rPr lang="it-IT" sz="2400" b="0" dirty="0" smtClean="0">
                <a:solidFill>
                  <a:schemeClr val="accent1"/>
                </a:solidFill>
              </a:rPr>
              <a:t> on </a:t>
            </a:r>
            <a:r>
              <a:rPr lang="it-IT" sz="2400" b="0" smtClean="0">
                <a:solidFill>
                  <a:schemeClr val="accent1"/>
                </a:solidFill>
              </a:rPr>
              <a:t>evidences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endParaRPr lang="it-IT" sz="2400" b="0" dirty="0">
              <a:solidFill>
                <a:schemeClr val="accent1"/>
              </a:solidFill>
              <a:sym typeface="Wingdings"/>
            </a:endParaRPr>
          </a:p>
          <a:p>
            <a:pPr lvl="3" algn="l" rtl="0" latinLnBrk="1" hangingPunct="0"/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</a:t>
            </a: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  <a:sym typeface="Wingdings"/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  <a:sym typeface="Wingding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3283360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73" name="image2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4" name="image3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75" name="Shape 75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1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1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1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1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6" name="Shape 76"/>
          <p:cNvSpPr/>
          <p:nvPr/>
        </p:nvSpPr>
        <p:spPr>
          <a:xfrm>
            <a:off x="265472" y="929147"/>
            <a:ext cx="8353405" cy="91048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400">
              <a:solidFill>
                <a:srgbClr val="17375E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400">
                <a:solidFill>
                  <a:srgbClr val="17375E"/>
                </a:solidFill>
                <a:latin typeface="Arial Bold"/>
                <a:ea typeface="Arial Bold"/>
                <a:cs typeface="Arial Bold"/>
                <a:sym typeface="Arial Bold"/>
              </a:rPr>
              <a:t>Which types of Researches are there in 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400">
                <a:solidFill>
                  <a:srgbClr val="17375E"/>
                </a:solidFill>
                <a:latin typeface="Arial Bold"/>
                <a:ea typeface="Arial Bold"/>
                <a:cs typeface="Arial Bold"/>
                <a:sym typeface="Arial Bold"/>
              </a:rPr>
              <a:t>Pedagogy/Adult Education?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400">
              <a:solidFill>
                <a:srgbClr val="17375E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260684" lvl="0" indent="-260684" algn="l">
              <a:lnSpc>
                <a:spcPct val="150000"/>
              </a:lnSpc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600">
                <a:solidFill>
                  <a:srgbClr val="17375E"/>
                </a:solidFill>
                <a:latin typeface="Arial Bold"/>
                <a:ea typeface="Arial Bold"/>
                <a:cs typeface="Arial Bold"/>
                <a:sym typeface="Arial Bold"/>
              </a:rPr>
              <a:t>Historical Research</a:t>
            </a:r>
          </a:p>
          <a:p>
            <a:pPr marL="260684" lvl="0" indent="-260684" algn="l">
              <a:lnSpc>
                <a:spcPct val="150000"/>
              </a:lnSpc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600">
                <a:solidFill>
                  <a:srgbClr val="17375E"/>
                </a:solidFill>
                <a:latin typeface="Arial Bold"/>
                <a:ea typeface="Arial Bold"/>
                <a:cs typeface="Arial Bold"/>
                <a:sym typeface="Arial Bold"/>
              </a:rPr>
              <a:t>Comparative Studies Research</a:t>
            </a:r>
          </a:p>
          <a:p>
            <a:pPr marL="260684" lvl="0" indent="-260684" algn="l">
              <a:lnSpc>
                <a:spcPct val="150000"/>
              </a:lnSpc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600">
                <a:solidFill>
                  <a:srgbClr val="17375E"/>
                </a:solidFill>
                <a:latin typeface="Arial Bold"/>
                <a:ea typeface="Arial Bold"/>
                <a:cs typeface="Arial Bold"/>
                <a:sym typeface="Arial Bold"/>
              </a:rPr>
              <a:t>Clinical Research</a:t>
            </a:r>
          </a:p>
          <a:p>
            <a:pPr marL="260684" lvl="0" indent="-260684" algn="l">
              <a:lnSpc>
                <a:spcPct val="150000"/>
              </a:lnSpc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600">
                <a:solidFill>
                  <a:srgbClr val="17375E"/>
                </a:solidFill>
                <a:latin typeface="Arial Bold"/>
                <a:ea typeface="Arial Bold"/>
                <a:cs typeface="Arial Bold"/>
                <a:sym typeface="Arial Bold"/>
              </a:rPr>
              <a:t>Sperimental Research</a:t>
            </a:r>
          </a:p>
          <a:p>
            <a:pPr marL="260684" lvl="0" indent="-260684" algn="l">
              <a:lnSpc>
                <a:spcPct val="150000"/>
              </a:lnSpc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600">
                <a:solidFill>
                  <a:srgbClr val="17375E"/>
                </a:solidFill>
                <a:latin typeface="Arial Bold"/>
                <a:ea typeface="Arial Bold"/>
                <a:cs typeface="Arial Bold"/>
                <a:sym typeface="Arial Bold"/>
              </a:rPr>
              <a:t>Empirical Research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>
              <a:solidFill>
                <a:srgbClr val="17375E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>
              <a:solidFill>
                <a:srgbClr val="17375E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>
              <a:solidFill>
                <a:srgbClr val="17375E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>
              <a:solidFill>
                <a:srgbClr val="17375E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>
              <a:solidFill>
                <a:srgbClr val="17375E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>
              <a:solidFill>
                <a:srgbClr val="17375E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>
              <a:solidFill>
                <a:srgbClr val="17375E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>
              <a:solidFill>
                <a:srgbClr val="17375E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>
              <a:solidFill>
                <a:srgbClr val="17375E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>
              <a:solidFill>
                <a:srgbClr val="17375E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>
              <a:solidFill>
                <a:srgbClr val="17375E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>
              <a:solidFill>
                <a:srgbClr val="17375E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>
              <a:solidFill>
                <a:srgbClr val="17375E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>
              <a:solidFill>
                <a:srgbClr val="17375E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>
              <a:solidFill>
                <a:srgbClr val="17375E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4233756368"/>
      </p:ext>
    </p:extLst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80" name="image2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1" name="image3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Shape 82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1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1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1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1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3" name="Shape 83"/>
          <p:cNvSpPr/>
          <p:nvPr/>
        </p:nvSpPr>
        <p:spPr>
          <a:xfrm>
            <a:off x="265472" y="929148"/>
            <a:ext cx="8353405" cy="603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400" b="1">
              <a:solidFill>
                <a:srgbClr val="17375E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400" b="1">
              <a:solidFill>
                <a:srgbClr val="17375E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600" b="1">
              <a:solidFill>
                <a:srgbClr val="17375E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600" b="1">
              <a:solidFill>
                <a:srgbClr val="17375E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17375E"/>
                </a:solidFill>
              </a:rPr>
              <a:t>Among this type of 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17375E"/>
                </a:solidFill>
              </a:rPr>
              <a:t> 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17375E"/>
                </a:solidFill>
              </a:rPr>
              <a:t>Which are typical for Adult Education?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600" b="1">
              <a:solidFill>
                <a:srgbClr val="17375E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17375E"/>
                </a:solidFill>
              </a:rPr>
              <a:t>and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600" b="1">
              <a:solidFill>
                <a:srgbClr val="17375E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17375E"/>
                </a:solidFill>
              </a:rPr>
              <a:t>Why?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600" b="1">
              <a:solidFill>
                <a:srgbClr val="17375E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400" b="1">
              <a:solidFill>
                <a:srgbClr val="17375E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400" b="1">
              <a:solidFill>
                <a:srgbClr val="17375E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400" b="1">
              <a:solidFill>
                <a:srgbClr val="1737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280249"/>
      </p:ext>
    </p:extLst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87" name="image2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8" name="image3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Shape 89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1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1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1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1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0" name="Shape 90"/>
          <p:cNvSpPr/>
          <p:nvPr/>
        </p:nvSpPr>
        <p:spPr>
          <a:xfrm>
            <a:off x="265472" y="929148"/>
            <a:ext cx="8878528" cy="71711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 b="1" dirty="0">
              <a:solidFill>
                <a:srgbClr val="376092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 b="1" dirty="0">
              <a:solidFill>
                <a:srgbClr val="376092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 b="1" dirty="0">
              <a:solidFill>
                <a:srgbClr val="376092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000" b="1" dirty="0">
                <a:solidFill>
                  <a:srgbClr val="376092"/>
                </a:solidFill>
              </a:rPr>
              <a:t>The Qualitative Research Methodology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 b="1" dirty="0">
              <a:solidFill>
                <a:srgbClr val="376092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000" b="1" dirty="0">
                <a:solidFill>
                  <a:srgbClr val="376092"/>
                </a:solidFill>
              </a:rPr>
              <a:t>The problem of qualitative research is situated into the Empirical Research and into Clinical Research and into Comparative Studies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 b="1" dirty="0">
              <a:solidFill>
                <a:srgbClr val="376092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000" b="1" dirty="0">
                <a:solidFill>
                  <a:srgbClr val="376092"/>
                </a:solidFill>
              </a:rPr>
              <a:t>What is the Methodology of the Research?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 b="1" dirty="0">
              <a:solidFill>
                <a:srgbClr val="376092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 b="1" dirty="0">
              <a:solidFill>
                <a:srgbClr val="376092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 b="1" dirty="0">
              <a:solidFill>
                <a:srgbClr val="376092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 b="1" dirty="0">
              <a:solidFill>
                <a:srgbClr val="376092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 b="1" dirty="0">
              <a:solidFill>
                <a:srgbClr val="376092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 b="1" dirty="0">
              <a:solidFill>
                <a:srgbClr val="376092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 b="1" dirty="0">
              <a:solidFill>
                <a:srgbClr val="376092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 b="1" dirty="0">
              <a:solidFill>
                <a:srgbClr val="376092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 b="1" dirty="0">
              <a:solidFill>
                <a:srgbClr val="376092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 b="1" dirty="0">
              <a:solidFill>
                <a:srgbClr val="376092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 b="1" dirty="0">
              <a:solidFill>
                <a:srgbClr val="376092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 b="1" dirty="0">
              <a:solidFill>
                <a:srgbClr val="376092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 b="1" dirty="0">
              <a:solidFill>
                <a:srgbClr val="376092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000" b="1" dirty="0">
              <a:solidFill>
                <a:srgbClr val="376092"/>
              </a:solidFill>
            </a:endParaRPr>
          </a:p>
        </p:txBody>
      </p:sp>
      <p:sp>
        <p:nvSpPr>
          <p:cNvPr id="92" name="Shape 92"/>
          <p:cNvSpPr>
            <a:spLocks noGrp="1"/>
          </p:cNvSpPr>
          <p:nvPr>
            <p:ph type="sldNum" sz="quarter" idx="2"/>
          </p:nvPr>
        </p:nvSpPr>
        <p:spPr>
          <a:xfrm>
            <a:off x="6553200" y="6404291"/>
            <a:ext cx="2133600" cy="33931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6</a:t>
            </a:fld>
            <a:endParaRPr sz="1200" dirty="0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463070"/>
      </p:ext>
    </p:extLst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2000" y="1477818"/>
            <a:ext cx="7782520" cy="341631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spc="0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INDEX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spc="0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1 – </a:t>
            </a:r>
            <a:r>
              <a:rPr kumimoji="0" lang="it-IT" sz="2400" b="1" i="0" u="none" strike="noStrike" cap="none" spc="0" normalizeH="0" baseline="0" dirty="0" err="1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Which</a:t>
            </a:r>
            <a:r>
              <a:rPr kumimoji="0" lang="it-IT" sz="2400" b="1" i="0" u="none" strike="noStrike" cap="none" spc="0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kumimoji="0" lang="it-IT" sz="2400" b="1" i="0" u="none" strike="noStrike" cap="none" spc="0" normalizeH="0" baseline="0" dirty="0" err="1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paradigm</a:t>
            </a:r>
            <a:r>
              <a:rPr kumimoji="0" lang="it-IT" sz="2400" b="1" i="0" u="none" strike="noStrike" cap="none" spc="0" normalizeH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for </a:t>
            </a:r>
            <a:r>
              <a:rPr kumimoji="0" lang="it-IT" sz="2400" b="1" i="0" u="none" strike="noStrike" cap="none" spc="0" normalizeH="0" dirty="0" err="1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pedagogic</a:t>
            </a:r>
            <a:r>
              <a:rPr lang="it-IT" sz="2400" dirty="0" err="1" smtClean="0">
                <a:solidFill>
                  <a:schemeClr val="tx1">
                    <a:lumMod val="75000"/>
                  </a:schemeClr>
                </a:solidFill>
              </a:rPr>
              <a:t>al</a:t>
            </a:r>
            <a:r>
              <a:rPr lang="it-IT" sz="2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</a:schemeClr>
                </a:solidFill>
              </a:rPr>
              <a:t>research</a:t>
            </a:r>
            <a:r>
              <a:rPr lang="it-IT" sz="2400" dirty="0" smtClean="0">
                <a:solidFill>
                  <a:schemeClr val="tx1">
                    <a:lumMod val="75000"/>
                  </a:schemeClr>
                </a:solidFill>
              </a:rPr>
              <a:t>?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2400" b="1" i="0" u="none" strike="noStrike" cap="none" spc="0" normalizeH="0" baseline="0" dirty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solidFill>
                  <a:schemeClr val="tx1">
                    <a:lumMod val="75000"/>
                  </a:schemeClr>
                </a:solidFill>
              </a:rPr>
              <a:t>2 – </a:t>
            </a:r>
            <a:r>
              <a:rPr lang="it-IT" sz="2400" dirty="0" err="1" smtClean="0">
                <a:solidFill>
                  <a:schemeClr val="tx1">
                    <a:lumMod val="75000"/>
                  </a:schemeClr>
                </a:solidFill>
              </a:rPr>
              <a:t>Naturalistic</a:t>
            </a:r>
            <a:r>
              <a:rPr lang="it-IT" sz="2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</a:schemeClr>
                </a:solidFill>
              </a:rPr>
              <a:t>epistemology</a:t>
            </a:r>
            <a:endParaRPr lang="it-IT" sz="240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2400" b="1" i="0" u="none" strike="noStrike" cap="none" spc="0" normalizeH="0" baseline="0" dirty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solidFill>
                  <a:schemeClr val="tx1">
                    <a:lumMod val="75000"/>
                  </a:schemeClr>
                </a:solidFill>
              </a:rPr>
              <a:t>3 – </a:t>
            </a:r>
            <a:r>
              <a:rPr lang="it-IT" sz="2400" dirty="0" err="1" smtClean="0">
                <a:solidFill>
                  <a:schemeClr val="tx1">
                    <a:lumMod val="75000"/>
                  </a:schemeClr>
                </a:solidFill>
              </a:rPr>
              <a:t>Philosophies</a:t>
            </a:r>
            <a:r>
              <a:rPr lang="it-IT" sz="2400" dirty="0" smtClean="0">
                <a:solidFill>
                  <a:schemeClr val="tx1">
                    <a:lumMod val="75000"/>
                  </a:schemeClr>
                </a:solidFill>
              </a:rPr>
              <a:t> of the </a:t>
            </a:r>
            <a:r>
              <a:rPr lang="it-IT" sz="2400" dirty="0" err="1" smtClean="0">
                <a:solidFill>
                  <a:schemeClr val="tx1">
                    <a:lumMod val="75000"/>
                  </a:schemeClr>
                </a:solidFill>
              </a:rPr>
              <a:t>research</a:t>
            </a:r>
            <a:endParaRPr lang="it-IT" sz="240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2400" b="1" i="0" u="none" strike="noStrike" cap="none" spc="0" normalizeH="0" baseline="0" dirty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solidFill>
                  <a:schemeClr val="tx1">
                    <a:lumMod val="75000"/>
                  </a:schemeClr>
                </a:solidFill>
              </a:rPr>
              <a:t>4 – </a:t>
            </a:r>
            <a:r>
              <a:rPr lang="it-IT" sz="2400" dirty="0" err="1" smtClean="0">
                <a:solidFill>
                  <a:schemeClr val="tx1">
                    <a:lumMod val="75000"/>
                  </a:schemeClr>
                </a:solidFill>
              </a:rPr>
              <a:t>Research</a:t>
            </a:r>
            <a:r>
              <a:rPr lang="it-IT" sz="2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</a:schemeClr>
                </a:solidFill>
              </a:rPr>
              <a:t>methods</a:t>
            </a:r>
            <a:endParaRPr kumimoji="0" lang="it-IT" sz="2400" b="1" i="0" u="none" strike="noStrike" cap="none" spc="0" normalizeH="0" baseline="0" dirty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FillTx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011356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53262"/>
            <a:ext cx="7958667" cy="443197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spc="0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1 – </a:t>
            </a:r>
            <a:r>
              <a:rPr kumimoji="0" lang="it-IT" sz="2400" b="1" i="0" u="none" strike="noStrike" cap="none" spc="0" normalizeH="0" baseline="0" dirty="0" err="1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Which</a:t>
            </a:r>
            <a:r>
              <a:rPr kumimoji="0" lang="it-IT" sz="2400" b="1" i="0" u="none" strike="noStrike" cap="none" spc="0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kumimoji="0" lang="it-IT" sz="2400" b="1" i="0" u="none" strike="noStrike" cap="none" spc="0" normalizeH="0" baseline="0" dirty="0" err="1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paradigm</a:t>
            </a:r>
            <a:r>
              <a:rPr kumimoji="0" lang="it-IT" sz="2400" b="1" i="0" u="none" strike="noStrike" cap="none" spc="0" normalizeH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for </a:t>
            </a:r>
            <a:r>
              <a:rPr kumimoji="0" lang="it-IT" sz="2400" b="1" i="0" u="none" strike="noStrike" cap="none" spc="0" normalizeH="0" dirty="0" err="1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pedagogic</a:t>
            </a:r>
            <a:r>
              <a:rPr lang="it-IT" sz="2400" dirty="0" err="1" smtClean="0">
                <a:solidFill>
                  <a:schemeClr val="tx1">
                    <a:lumMod val="75000"/>
                  </a:schemeClr>
                </a:solidFill>
              </a:rPr>
              <a:t>al</a:t>
            </a:r>
            <a:r>
              <a:rPr lang="it-IT" sz="2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</a:schemeClr>
                </a:solidFill>
              </a:rPr>
              <a:t>research</a:t>
            </a:r>
            <a:r>
              <a:rPr lang="it-IT" sz="2400" dirty="0" smtClean="0">
                <a:solidFill>
                  <a:schemeClr val="tx1">
                    <a:lumMod val="75000"/>
                  </a:schemeClr>
                </a:solidFill>
              </a:rPr>
              <a:t>?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l" rtl="0" latinLnBrk="1" hangingPunct="0">
              <a:buFont typeface="Arial"/>
              <a:buChar char="•"/>
            </a:pPr>
            <a:r>
              <a:rPr lang="it-IT" sz="2400" dirty="0" err="1" smtClean="0">
                <a:solidFill>
                  <a:schemeClr val="accent1"/>
                </a:solidFill>
              </a:rPr>
              <a:t>What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is</a:t>
            </a:r>
            <a:r>
              <a:rPr lang="it-IT" sz="2400" dirty="0" smtClean="0">
                <a:solidFill>
                  <a:schemeClr val="accent1"/>
                </a:solidFill>
              </a:rPr>
              <a:t> a </a:t>
            </a:r>
            <a:r>
              <a:rPr lang="it-IT" sz="2400" dirty="0" err="1" smtClean="0">
                <a:solidFill>
                  <a:schemeClr val="accent1"/>
                </a:solidFill>
              </a:rPr>
              <a:t>paradigm</a:t>
            </a:r>
            <a:r>
              <a:rPr lang="it-IT" sz="2400" dirty="0" smtClean="0">
                <a:solidFill>
                  <a:schemeClr val="accent1"/>
                </a:solidFill>
              </a:rPr>
              <a:t>?</a:t>
            </a:r>
            <a:endParaRPr lang="it-IT" sz="1800" dirty="0" smtClean="0">
              <a:solidFill>
                <a:schemeClr val="accent1"/>
              </a:solidFill>
            </a:endParaRPr>
          </a:p>
          <a:p>
            <a:pPr marL="342900" indent="-342900" algn="l" rtl="0" latinLnBrk="1" hangingPunct="0">
              <a:buFontTx/>
              <a:buChar char="-"/>
            </a:pPr>
            <a:endParaRPr lang="it-IT" sz="1800" dirty="0">
              <a:solidFill>
                <a:schemeClr val="accent1"/>
              </a:solidFill>
            </a:endParaRPr>
          </a:p>
          <a:p>
            <a:pPr marL="342900" indent="-342900" algn="l" rtl="0" latinLnBrk="1" hangingPunct="0">
              <a:buFont typeface="Arial"/>
              <a:buChar char="•"/>
            </a:pPr>
            <a:r>
              <a:rPr lang="it-IT" sz="2400" dirty="0" err="1" smtClean="0">
                <a:solidFill>
                  <a:schemeClr val="accent1"/>
                </a:solidFill>
              </a:rPr>
              <a:t>Inquiry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paradigms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define</a:t>
            </a:r>
            <a:r>
              <a:rPr lang="it-IT" sz="2400" dirty="0" smtClean="0">
                <a:solidFill>
                  <a:schemeClr val="accent1"/>
                </a:solidFill>
              </a:rPr>
              <a:t>:</a:t>
            </a:r>
            <a:endParaRPr lang="it-IT" sz="2400" dirty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dirty="0" smtClean="0">
                <a:solidFill>
                  <a:schemeClr val="accent1"/>
                </a:solidFill>
              </a:rPr>
              <a:t>		</a:t>
            </a:r>
            <a:r>
              <a:rPr lang="it-IT" sz="2400" b="0" dirty="0" smtClean="0">
                <a:solidFill>
                  <a:schemeClr val="accent1"/>
                </a:solidFill>
              </a:rPr>
              <a:t>- </a:t>
            </a:r>
            <a:r>
              <a:rPr lang="it-IT" sz="2400" b="0" dirty="0" err="1" smtClean="0">
                <a:solidFill>
                  <a:schemeClr val="accent1"/>
                </a:solidFill>
              </a:rPr>
              <a:t>what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is</a:t>
            </a:r>
            <a:r>
              <a:rPr lang="it-IT" sz="2400" b="0" dirty="0" smtClean="0">
                <a:solidFill>
                  <a:schemeClr val="accent1"/>
                </a:solidFill>
              </a:rPr>
              <a:t> the </a:t>
            </a:r>
            <a:r>
              <a:rPr lang="it-IT" sz="2400" b="0" dirty="0" err="1" smtClean="0">
                <a:solidFill>
                  <a:schemeClr val="accent1"/>
                </a:solidFill>
              </a:rPr>
              <a:t>research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about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</a:rPr>
              <a:t>what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is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its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object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</a:rPr>
              <a:t>how</a:t>
            </a:r>
            <a:r>
              <a:rPr lang="it-IT" sz="2400" b="0" dirty="0" smtClean="0">
                <a:solidFill>
                  <a:schemeClr val="accent1"/>
                </a:solidFill>
              </a:rPr>
              <a:t> to investigate </a:t>
            </a:r>
            <a:r>
              <a:rPr lang="it-IT" sz="2400" b="0" dirty="0" err="1" smtClean="0">
                <a:solidFill>
                  <a:schemeClr val="accent1"/>
                </a:solidFill>
              </a:rPr>
              <a:t>it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</a:rPr>
              <a:t>what</a:t>
            </a:r>
            <a:r>
              <a:rPr lang="it-IT" sz="2400" b="0" dirty="0" smtClean="0">
                <a:solidFill>
                  <a:schemeClr val="accent1"/>
                </a:solidFill>
              </a:rPr>
              <a:t> are </a:t>
            </a:r>
            <a:r>
              <a:rPr lang="it-IT" sz="2400" b="0" dirty="0" err="1" smtClean="0">
                <a:solidFill>
                  <a:schemeClr val="accent1"/>
                </a:solidFill>
              </a:rPr>
              <a:t>procedures</a:t>
            </a:r>
            <a:r>
              <a:rPr lang="it-IT" sz="2400" b="0" dirty="0" smtClean="0">
                <a:solidFill>
                  <a:schemeClr val="accent1"/>
                </a:solidFill>
              </a:rPr>
              <a:t> to decide the </a:t>
            </a:r>
            <a:r>
              <a:rPr lang="it-IT" sz="2400" b="0" dirty="0" err="1" smtClean="0">
                <a:solidFill>
                  <a:schemeClr val="accent1"/>
                </a:solidFill>
              </a:rPr>
              <a:t>truth</a:t>
            </a:r>
            <a:r>
              <a:rPr lang="it-IT" sz="2400" b="0" dirty="0" smtClean="0">
                <a:solidFill>
                  <a:schemeClr val="accent1"/>
                </a:solidFill>
              </a:rPr>
              <a:t> of </a:t>
            </a:r>
            <a:r>
              <a:rPr lang="it-IT" sz="2400" b="0" dirty="0" err="1" smtClean="0">
                <a:solidFill>
                  <a:schemeClr val="accent1"/>
                </a:solidFill>
              </a:rPr>
              <a:t>knowledge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</a:rPr>
              <a:t>what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is</a:t>
            </a:r>
            <a:r>
              <a:rPr lang="it-IT" sz="2400" b="0" dirty="0" smtClean="0">
                <a:solidFill>
                  <a:schemeClr val="accent1"/>
                </a:solidFill>
              </a:rPr>
              <a:t> the scope of the </a:t>
            </a:r>
            <a:r>
              <a:rPr lang="it-IT" sz="2400" b="0" dirty="0" err="1" smtClean="0">
                <a:solidFill>
                  <a:schemeClr val="accent1"/>
                </a:solidFill>
              </a:rPr>
              <a:t>research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algn="l" rtl="0" latinLnBrk="1" hangingPunct="0"/>
            <a:endParaRPr lang="it-IT" sz="2400" dirty="0" smtClean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142244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8929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6179573" y="6474362"/>
            <a:ext cx="236494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1200" b="0" dirty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University  of Florence  </a:t>
            </a:r>
            <a:r>
              <a:rPr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r>
              <a:rPr lang="it-IT" sz="1200" b="0" dirty="0" smtClean="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sz="1200" b="0" dirty="0">
              <a:ln w="18415">
                <a:solidFill>
                  <a:srgbClr val="FFFFFF"/>
                </a:solidFill>
              </a:ln>
              <a:solidFill>
                <a:srgbClr val="FFFFFF"/>
              </a:solidFill>
              <a:effectLst>
                <a:outerShdw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61999" y="1110930"/>
            <a:ext cx="7958667" cy="600163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spc="0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1 – </a:t>
            </a:r>
            <a:r>
              <a:rPr kumimoji="0" lang="it-IT" sz="2400" b="1" i="0" u="none" strike="noStrike" cap="none" spc="0" normalizeH="0" baseline="0" dirty="0" err="1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Which</a:t>
            </a:r>
            <a:r>
              <a:rPr kumimoji="0" lang="it-IT" sz="2400" b="1" i="0" u="none" strike="noStrike" cap="none" spc="0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kumimoji="0" lang="it-IT" sz="2400" b="1" i="0" u="none" strike="noStrike" cap="none" spc="0" normalizeH="0" baseline="0" dirty="0" err="1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paradigm</a:t>
            </a:r>
            <a:r>
              <a:rPr kumimoji="0" lang="it-IT" sz="2400" b="1" i="0" u="none" strike="noStrike" cap="none" spc="0" normalizeH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for </a:t>
            </a:r>
            <a:r>
              <a:rPr kumimoji="0" lang="it-IT" sz="2400" b="1" i="0" u="none" strike="noStrike" cap="none" spc="0" normalizeH="0" dirty="0" err="1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pedagogic</a:t>
            </a:r>
            <a:r>
              <a:rPr lang="it-IT" sz="2400" dirty="0" err="1" smtClean="0">
                <a:solidFill>
                  <a:schemeClr val="tx1">
                    <a:lumMod val="75000"/>
                  </a:schemeClr>
                </a:solidFill>
              </a:rPr>
              <a:t>al</a:t>
            </a:r>
            <a:r>
              <a:rPr lang="it-IT" sz="2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</a:schemeClr>
                </a:solidFill>
              </a:rPr>
              <a:t>research</a:t>
            </a:r>
            <a:r>
              <a:rPr lang="it-IT" sz="2400" dirty="0" smtClean="0">
                <a:solidFill>
                  <a:schemeClr val="tx1">
                    <a:lumMod val="75000"/>
                  </a:schemeClr>
                </a:solidFill>
              </a:rPr>
              <a:t>?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l" rtl="0" latinLnBrk="1" hangingPunct="0">
              <a:buFont typeface="Arial"/>
              <a:buChar char="•"/>
            </a:pPr>
            <a:r>
              <a:rPr lang="it-IT" sz="2400" dirty="0" smtClean="0">
                <a:solidFill>
                  <a:schemeClr val="accent1"/>
                </a:solidFill>
              </a:rPr>
              <a:t>The </a:t>
            </a:r>
            <a:r>
              <a:rPr lang="it-IT" sz="2400" dirty="0" err="1" smtClean="0">
                <a:solidFill>
                  <a:schemeClr val="accent1"/>
                </a:solidFill>
              </a:rPr>
              <a:t>dominant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paradigm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</a:rPr>
              <a:t>Scientific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Revolution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- Galileo Galilei</a:t>
            </a: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</a:rPr>
              <a:t>Renèe</a:t>
            </a:r>
            <a:r>
              <a:rPr lang="it-IT" sz="2400" b="0" dirty="0" smtClean="0">
                <a:solidFill>
                  <a:schemeClr val="accent1"/>
                </a:solidFill>
              </a:rPr>
              <a:t> Descartes</a:t>
            </a:r>
          </a:p>
          <a:p>
            <a:pPr lvl="3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- Isaac Newton</a:t>
            </a:r>
          </a:p>
          <a:p>
            <a:pPr lvl="3" algn="l" rtl="0" latinLnBrk="1" hangingPunct="0"/>
            <a:endParaRPr lang="it-IT" sz="2400" dirty="0">
              <a:solidFill>
                <a:schemeClr val="accent1"/>
              </a:solidFill>
            </a:endParaRPr>
          </a:p>
          <a:p>
            <a:pPr marL="342900" lvl="3" indent="-342900" algn="l" rtl="0" latinLnBrk="1" hangingPunct="0">
              <a:buFont typeface="Arial"/>
              <a:buChar char="•"/>
            </a:pPr>
            <a:r>
              <a:rPr lang="it-IT" sz="2400" dirty="0" smtClean="0">
                <a:solidFill>
                  <a:schemeClr val="accent1"/>
                </a:solidFill>
              </a:rPr>
              <a:t>Hard </a:t>
            </a:r>
            <a:r>
              <a:rPr lang="it-IT" sz="2400" dirty="0" err="1" smtClean="0">
                <a:solidFill>
                  <a:schemeClr val="accent1"/>
                </a:solidFill>
              </a:rPr>
              <a:t>Sciences</a:t>
            </a:r>
            <a:r>
              <a:rPr lang="it-IT" sz="2400" dirty="0" smtClean="0">
                <a:solidFill>
                  <a:schemeClr val="accent1"/>
                </a:solidFill>
              </a:rPr>
              <a:t> VS Soft </a:t>
            </a:r>
            <a:r>
              <a:rPr lang="it-IT" sz="2400" dirty="0" err="1" smtClean="0">
                <a:solidFill>
                  <a:schemeClr val="accent1"/>
                </a:solidFill>
              </a:rPr>
              <a:t>Sciences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marL="342900" lvl="3" indent="-342900" algn="l" rtl="0" latinLnBrk="1" hangingPunct="0">
              <a:buFont typeface="Arial"/>
              <a:buChar char="•"/>
            </a:pPr>
            <a:endParaRPr lang="it-IT" sz="2400" dirty="0">
              <a:solidFill>
                <a:schemeClr val="accent1"/>
              </a:solidFill>
            </a:endParaRPr>
          </a:p>
          <a:p>
            <a:pPr marL="342900" lvl="3" indent="-342900" algn="l" rtl="0" latinLnBrk="1" hangingPunct="0">
              <a:buFont typeface="Arial"/>
              <a:buChar char="•"/>
            </a:pPr>
            <a:r>
              <a:rPr lang="it-IT" sz="2400" dirty="0" err="1" smtClean="0">
                <a:solidFill>
                  <a:schemeClr val="accent1"/>
                </a:solidFill>
              </a:rPr>
              <a:t>Crisis</a:t>
            </a:r>
            <a:r>
              <a:rPr lang="it-IT" sz="2400" dirty="0" smtClean="0">
                <a:solidFill>
                  <a:schemeClr val="accent1"/>
                </a:solidFill>
              </a:rPr>
              <a:t> of the </a:t>
            </a:r>
            <a:r>
              <a:rPr lang="it-IT" sz="2400" dirty="0" err="1" smtClean="0">
                <a:solidFill>
                  <a:schemeClr val="accent1"/>
                </a:solidFill>
              </a:rPr>
              <a:t>positivistic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paradigm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 lvl="5" algn="l" rtl="0" latinLnBrk="1" hangingPunct="0"/>
            <a:r>
              <a:rPr lang="it-IT" sz="240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- </a:t>
            </a:r>
            <a:r>
              <a:rPr lang="it-IT" sz="2400" b="0" dirty="0" err="1" smtClean="0">
                <a:solidFill>
                  <a:schemeClr val="accent1"/>
                </a:solidFill>
              </a:rPr>
              <a:t>Uncertainty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Principle</a:t>
            </a:r>
            <a:r>
              <a:rPr lang="it-IT" sz="2400" b="0" dirty="0" smtClean="0">
                <a:solidFill>
                  <a:schemeClr val="accent1"/>
                </a:solidFill>
              </a:rPr>
              <a:t> – </a:t>
            </a:r>
            <a:r>
              <a:rPr lang="it-IT" sz="2400" b="0" dirty="0" err="1" smtClean="0">
                <a:solidFill>
                  <a:schemeClr val="accent1"/>
                </a:solidFill>
              </a:rPr>
              <a:t>Werner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Heisenberg</a:t>
            </a:r>
            <a:r>
              <a:rPr lang="it-IT" sz="2400" b="0" dirty="0" smtClean="0">
                <a:solidFill>
                  <a:schemeClr val="accent1"/>
                </a:solidFill>
              </a:rPr>
              <a:t> (1932)</a:t>
            </a:r>
          </a:p>
          <a:p>
            <a:pPr lvl="5" algn="l" rtl="0" latinLnBrk="1" hangingPunct="0"/>
            <a:r>
              <a:rPr lang="it-IT" sz="2400" b="0" dirty="0">
                <a:solidFill>
                  <a:schemeClr val="accent1"/>
                </a:solidFill>
              </a:rPr>
              <a:t>	</a:t>
            </a:r>
            <a:r>
              <a:rPr lang="it-IT" sz="2400" b="0" dirty="0" smtClean="0">
                <a:solidFill>
                  <a:schemeClr val="accent1"/>
                </a:solidFill>
              </a:rPr>
              <a:t>	- </a:t>
            </a:r>
            <a:r>
              <a:rPr lang="it-IT" sz="2400" b="0" dirty="0" err="1" smtClean="0">
                <a:solidFill>
                  <a:schemeClr val="accent1"/>
                </a:solidFill>
              </a:rPr>
              <a:t>Epistemological</a:t>
            </a:r>
            <a:r>
              <a:rPr lang="it-IT" sz="2400" b="0" dirty="0" smtClean="0">
                <a:solidFill>
                  <a:schemeClr val="accent1"/>
                </a:solidFill>
              </a:rPr>
              <a:t> relation </a:t>
            </a:r>
            <a:r>
              <a:rPr lang="it-IT" sz="2400" b="0" dirty="0" err="1" smtClean="0">
                <a:solidFill>
                  <a:schemeClr val="accent1"/>
                </a:solidFill>
              </a:rPr>
              <a:t>between</a:t>
            </a:r>
            <a:r>
              <a:rPr lang="it-IT" sz="2400" b="0" dirty="0" smtClean="0">
                <a:solidFill>
                  <a:schemeClr val="accent1"/>
                </a:solidFill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</a:rPr>
              <a:t>subject</a:t>
            </a:r>
            <a:r>
              <a:rPr lang="it-IT" sz="2400" b="0" dirty="0" smtClean="0">
                <a:solidFill>
                  <a:schemeClr val="accent1"/>
                </a:solidFill>
              </a:rPr>
              <a:t> and </a:t>
            </a:r>
            <a:r>
              <a:rPr lang="it-IT" sz="2400" b="0" dirty="0" err="1" smtClean="0">
                <a:solidFill>
                  <a:schemeClr val="accent1"/>
                </a:solidFill>
              </a:rPr>
              <a:t>object</a:t>
            </a:r>
            <a:endParaRPr lang="it-IT" sz="2400" b="0" dirty="0" smtClean="0">
              <a:solidFill>
                <a:schemeClr val="accent1"/>
              </a:solidFill>
            </a:endParaRPr>
          </a:p>
          <a:p>
            <a:pPr marL="342900" lvl="3" indent="-342900" algn="l" rtl="0" latinLnBrk="1" hangingPunct="0">
              <a:buFont typeface="Arial"/>
              <a:buChar char="•"/>
            </a:pPr>
            <a:endParaRPr lang="it-IT" sz="2400" b="0" dirty="0" smtClean="0">
              <a:solidFill>
                <a:schemeClr val="accent1"/>
              </a:solidFill>
            </a:endParaRPr>
          </a:p>
          <a:p>
            <a:pPr algn="l" rtl="0" latinLnBrk="1" hangingPunct="0"/>
            <a:endParaRPr lang="it-IT" sz="2400" dirty="0" smtClean="0">
              <a:solidFill>
                <a:schemeClr val="accent1"/>
              </a:solidFill>
            </a:endParaRPr>
          </a:p>
          <a:p>
            <a:pPr algn="l" rtl="0" latinLnBrk="1" hangingPunct="0"/>
            <a:r>
              <a:rPr lang="it-IT" sz="2400" dirty="0">
                <a:solidFill>
                  <a:schemeClr val="accent1"/>
                </a:solidFill>
              </a:rPr>
              <a:t>	</a:t>
            </a:r>
            <a:r>
              <a:rPr lang="it-IT" sz="2400" dirty="0" smtClean="0">
                <a:solidFill>
                  <a:schemeClr val="accent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1874529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Impostazioni personalizzate 1">
      <a:dk1>
        <a:srgbClr val="FFFFFF"/>
      </a:dk1>
      <a:lt1>
        <a:srgbClr val="376092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1" i="0" u="none" strike="noStrike" cap="none" spc="0" normalizeH="0" baseline="0">
            <a:ln>
              <a:noFill/>
            </a:ln>
            <a:solidFill>
              <a:srgbClr val="376092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1" i="0" u="none" strike="noStrike" cap="none" spc="0" normalizeH="0" baseline="0">
            <a:ln>
              <a:noFill/>
            </a:ln>
            <a:solidFill>
              <a:srgbClr val="376092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3182</TotalTime>
  <Words>726</Words>
  <Application>Microsoft Macintosh PowerPoint</Application>
  <PresentationFormat>Presentazione su schermo (4:3)</PresentationFormat>
  <Paragraphs>424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2" baseType="lpstr">
      <vt:lpstr>Default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cp:lastModifiedBy>Vanna Boffo</cp:lastModifiedBy>
  <cp:revision>120</cp:revision>
  <dcterms:modified xsi:type="dcterms:W3CDTF">2017-10-02T22:09:36Z</dcterms:modified>
</cp:coreProperties>
</file>