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582" r:id="rId2"/>
    <p:sldId id="586" r:id="rId3"/>
    <p:sldId id="587" r:id="rId4"/>
    <p:sldId id="584" r:id="rId5"/>
    <p:sldId id="588" r:id="rId6"/>
    <p:sldId id="589" r:id="rId7"/>
    <p:sldId id="590" r:id="rId8"/>
    <p:sldId id="591" r:id="rId9"/>
    <p:sldId id="592" r:id="rId10"/>
    <p:sldId id="585" r:id="rId11"/>
    <p:sldId id="505" r:id="rId12"/>
    <p:sldId id="506" r:id="rId13"/>
    <p:sldId id="507" r:id="rId14"/>
    <p:sldId id="508" r:id="rId15"/>
    <p:sldId id="509" r:id="rId16"/>
    <p:sldId id="532" r:id="rId17"/>
    <p:sldId id="510" r:id="rId18"/>
    <p:sldId id="511" r:id="rId19"/>
    <p:sldId id="512" r:id="rId20"/>
    <p:sldId id="513" r:id="rId21"/>
    <p:sldId id="514" r:id="rId22"/>
    <p:sldId id="515" r:id="rId23"/>
    <p:sldId id="516" r:id="rId24"/>
    <p:sldId id="517" r:id="rId25"/>
    <p:sldId id="518" r:id="rId26"/>
    <p:sldId id="519" r:id="rId27"/>
    <p:sldId id="520" r:id="rId28"/>
    <p:sldId id="521" r:id="rId29"/>
    <p:sldId id="522" r:id="rId30"/>
    <p:sldId id="523" r:id="rId31"/>
    <p:sldId id="524" r:id="rId32"/>
    <p:sldId id="525" r:id="rId33"/>
    <p:sldId id="530" r:id="rId34"/>
    <p:sldId id="593" r:id="rId35"/>
  </p:sldIdLst>
  <p:sldSz cx="9144000" cy="6858000" type="screen4x3"/>
  <p:notesSz cx="6858000" cy="9144000"/>
  <p:defaultTextStyle>
    <a:defPPr>
      <a:defRPr lang="it-IT"/>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15620" autoAdjust="0"/>
    <p:restoredTop sz="94499" autoAdjust="0"/>
  </p:normalViewPr>
  <p:slideViewPr>
    <p:cSldViewPr showGuides="1">
      <p:cViewPr>
        <p:scale>
          <a:sx n="50" d="100"/>
          <a:sy n="50" d="100"/>
        </p:scale>
        <p:origin x="-1468" y="-3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596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1B284E-4C70-446A-B693-6F125222386A}" type="datetimeFigureOut">
              <a:rPr lang="it-IT" smtClean="0"/>
              <a:t>31/03/2020</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55D278-E442-4EE5-BEC1-6FBAD7E4B68B}" type="slidenum">
              <a:rPr lang="it-IT" smtClean="0"/>
              <a:t>‹N›</a:t>
            </a:fld>
            <a:endParaRPr lang="it-IT"/>
          </a:p>
        </p:txBody>
      </p:sp>
    </p:spTree>
    <p:extLst>
      <p:ext uri="{BB962C8B-B14F-4D97-AF65-F5344CB8AC3E}">
        <p14:creationId xmlns:p14="http://schemas.microsoft.com/office/powerpoint/2010/main" val="2458658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Dire la sigla del gene</a:t>
            </a:r>
            <a:endParaRPr lang="it-IT" dirty="0"/>
          </a:p>
        </p:txBody>
      </p:sp>
      <p:sp>
        <p:nvSpPr>
          <p:cNvPr id="4" name="Segnaposto numero diapositiva 3"/>
          <p:cNvSpPr>
            <a:spLocks noGrp="1"/>
          </p:cNvSpPr>
          <p:nvPr>
            <p:ph type="sldNum" sz="quarter" idx="10"/>
          </p:nvPr>
        </p:nvSpPr>
        <p:spPr/>
        <p:txBody>
          <a:bodyPr/>
          <a:lstStyle/>
          <a:p>
            <a:fld id="{A6952E5E-F222-4493-9881-D32EF3AEE5DA}" type="slidenum">
              <a:rPr lang="it-IT" smtClean="0"/>
              <a:pPr/>
              <a:t>2</a:t>
            </a:fld>
            <a:endParaRPr 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Valorizzare </a:t>
            </a:r>
            <a:r>
              <a:rPr lang="it-IT" dirty="0" err="1"/>
              <a:t>longitudinalità</a:t>
            </a:r>
            <a:r>
              <a:rPr lang="it-IT" dirty="0"/>
              <a:t> del </a:t>
            </a:r>
            <a:r>
              <a:rPr lang="it-IT" dirty="0" err="1"/>
              <a:t>biomarker</a:t>
            </a:r>
            <a:endParaRPr lang="it-IT" dirty="0"/>
          </a:p>
          <a:p>
            <a:r>
              <a:rPr lang="it-IT" dirty="0"/>
              <a:t>Valorizzare che ci sono spine nei soliti animali</a:t>
            </a:r>
          </a:p>
          <a:p>
            <a:endParaRPr lang="it-IT" dirty="0"/>
          </a:p>
          <a:p>
            <a:r>
              <a:rPr lang="it-IT" dirty="0"/>
              <a:t>Il </a:t>
            </a:r>
            <a:r>
              <a:rPr lang="it-IT" dirty="0" err="1"/>
              <a:t>biomarker</a:t>
            </a:r>
            <a:r>
              <a:rPr lang="it-IT" dirty="0"/>
              <a:t> rileva cambiamenti di </a:t>
            </a:r>
            <a:r>
              <a:rPr lang="it-IT" dirty="0" err="1"/>
              <a:t>behavior</a:t>
            </a:r>
            <a:r>
              <a:rPr lang="it-IT" dirty="0"/>
              <a:t> e spine, </a:t>
            </a:r>
            <a:r>
              <a:rPr lang="it-IT" dirty="0" err="1"/>
              <a:t>biomarker</a:t>
            </a:r>
            <a:r>
              <a:rPr lang="it-IT" dirty="0"/>
              <a:t> è </a:t>
            </a:r>
            <a:r>
              <a:rPr lang="it-IT" dirty="0" err="1"/>
              <a:t>biomarker</a:t>
            </a:r>
            <a:r>
              <a:rPr lang="it-IT" dirty="0"/>
              <a:t>, correlato con severità dei sintomi. </a:t>
            </a:r>
            <a:r>
              <a:rPr lang="it-IT" dirty="0" err="1"/>
              <a:t>Biomarker</a:t>
            </a:r>
            <a:r>
              <a:rPr lang="it-IT" dirty="0"/>
              <a:t> diverso da genotipo</a:t>
            </a:r>
          </a:p>
          <a:p>
            <a:endParaRPr lang="it-IT" dirty="0"/>
          </a:p>
          <a:p>
            <a:endParaRPr lang="en-US" dirty="0"/>
          </a:p>
        </p:txBody>
      </p:sp>
      <p:sp>
        <p:nvSpPr>
          <p:cNvPr id="4" name="Slide Number Placeholder 3"/>
          <p:cNvSpPr>
            <a:spLocks noGrp="1"/>
          </p:cNvSpPr>
          <p:nvPr>
            <p:ph type="sldNum" sz="quarter" idx="10"/>
          </p:nvPr>
        </p:nvSpPr>
        <p:spPr/>
        <p:txBody>
          <a:bodyPr/>
          <a:lstStyle/>
          <a:p>
            <a:fld id="{C117AFD7-8F27-410E-9677-3A810F1EA1A8}" type="slidenum">
              <a:rPr lang="en-US" smtClean="0"/>
              <a:t>32</a:t>
            </a:fld>
            <a:endParaRPr lang="en-US"/>
          </a:p>
        </p:txBody>
      </p:sp>
    </p:spTree>
    <p:extLst>
      <p:ext uri="{BB962C8B-B14F-4D97-AF65-F5344CB8AC3E}">
        <p14:creationId xmlns:p14="http://schemas.microsoft.com/office/powerpoint/2010/main" val="801873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To </a:t>
            </a:r>
            <a:r>
              <a:rPr lang="it-IT" dirty="0" err="1"/>
              <a:t>understand</a:t>
            </a:r>
            <a:r>
              <a:rPr lang="it-IT" dirty="0"/>
              <a:t> </a:t>
            </a:r>
            <a:r>
              <a:rPr lang="it-IT" dirty="0" err="1"/>
              <a:t>whether</a:t>
            </a:r>
            <a:r>
              <a:rPr lang="it-IT" dirty="0"/>
              <a:t> </a:t>
            </a:r>
            <a:r>
              <a:rPr lang="it-IT" dirty="0" err="1"/>
              <a:t>this</a:t>
            </a:r>
            <a:r>
              <a:rPr lang="it-IT" dirty="0"/>
              <a:t> </a:t>
            </a:r>
            <a:r>
              <a:rPr lang="it-IT" dirty="0" err="1"/>
              <a:t>anatomical</a:t>
            </a:r>
            <a:r>
              <a:rPr lang="it-IT" dirty="0"/>
              <a:t> </a:t>
            </a:r>
            <a:r>
              <a:rPr lang="it-IT" dirty="0" err="1"/>
              <a:t>abnormalities</a:t>
            </a:r>
            <a:r>
              <a:rPr lang="it-IT" dirty="0"/>
              <a:t> </a:t>
            </a:r>
            <a:r>
              <a:rPr lang="it-IT" dirty="0" err="1"/>
              <a:t>result</a:t>
            </a:r>
            <a:r>
              <a:rPr lang="it-IT" dirty="0"/>
              <a:t> in a </a:t>
            </a:r>
            <a:r>
              <a:rPr lang="it-IT" dirty="0" err="1"/>
              <a:t>defective</a:t>
            </a:r>
            <a:r>
              <a:rPr lang="it-IT" dirty="0"/>
              <a:t> </a:t>
            </a:r>
            <a:r>
              <a:rPr lang="it-IT" dirty="0" err="1"/>
              <a:t>functional</a:t>
            </a:r>
            <a:r>
              <a:rPr lang="it-IT" dirty="0"/>
              <a:t> processing, </a:t>
            </a:r>
            <a:r>
              <a:rPr lang="it-IT" dirty="0" err="1"/>
              <a:t>we</a:t>
            </a:r>
            <a:r>
              <a:rPr lang="it-IT" dirty="0"/>
              <a:t> </a:t>
            </a:r>
            <a:r>
              <a:rPr lang="it-IT" dirty="0" err="1"/>
              <a:t>analyzed</a:t>
            </a:r>
            <a:r>
              <a:rPr lang="it-IT" dirty="0"/>
              <a:t> in vivo the </a:t>
            </a:r>
            <a:r>
              <a:rPr lang="it-IT" dirty="0" err="1"/>
              <a:t>function</a:t>
            </a:r>
            <a:r>
              <a:rPr lang="it-IT" dirty="0"/>
              <a:t> of </a:t>
            </a:r>
            <a:r>
              <a:rPr lang="it-IT" dirty="0" err="1"/>
              <a:t>cortical</a:t>
            </a:r>
            <a:r>
              <a:rPr lang="it-IT" dirty="0"/>
              <a:t> </a:t>
            </a:r>
            <a:r>
              <a:rPr lang="it-IT" dirty="0" err="1"/>
              <a:t>sensory</a:t>
            </a:r>
            <a:r>
              <a:rPr lang="it-IT" dirty="0"/>
              <a:t> </a:t>
            </a:r>
            <a:r>
              <a:rPr lang="it-IT" dirty="0" err="1"/>
              <a:t>circuits</a:t>
            </a:r>
            <a:r>
              <a:rPr lang="it-IT" dirty="0"/>
              <a:t> by </a:t>
            </a:r>
            <a:r>
              <a:rPr lang="it-IT" dirty="0" err="1"/>
              <a:t>mean</a:t>
            </a:r>
            <a:r>
              <a:rPr lang="it-IT" dirty="0"/>
              <a:t> of </a:t>
            </a:r>
            <a:r>
              <a:rPr lang="it-IT" dirty="0" err="1"/>
              <a:t>intrinsic</a:t>
            </a:r>
            <a:r>
              <a:rPr lang="it-IT" dirty="0"/>
              <a:t> </a:t>
            </a:r>
            <a:r>
              <a:rPr lang="it-IT" dirty="0" err="1"/>
              <a:t>signal</a:t>
            </a:r>
            <a:r>
              <a:rPr lang="it-IT" dirty="0"/>
              <a:t> </a:t>
            </a:r>
            <a:r>
              <a:rPr lang="it-IT" dirty="0" err="1"/>
              <a:t>optical</a:t>
            </a:r>
            <a:r>
              <a:rPr lang="it-IT" dirty="0"/>
              <a:t> </a:t>
            </a:r>
            <a:r>
              <a:rPr lang="it-IT" dirty="0" err="1"/>
              <a:t>imaging</a:t>
            </a:r>
            <a:endParaRPr lang="it-IT" dirty="0"/>
          </a:p>
          <a:p>
            <a:endParaRPr lang="it-IT" dirty="0"/>
          </a:p>
          <a:p>
            <a:r>
              <a:rPr lang="it-IT" dirty="0"/>
              <a:t>Focalizzare l’attenzione sul fatto che è una </a:t>
            </a:r>
            <a:r>
              <a:rPr lang="it-IT" dirty="0" err="1"/>
              <a:t>synaptic</a:t>
            </a:r>
            <a:r>
              <a:rPr lang="it-IT" dirty="0"/>
              <a:t> </a:t>
            </a:r>
            <a:r>
              <a:rPr lang="it-IT" dirty="0" err="1"/>
              <a:t>disease</a:t>
            </a:r>
            <a:r>
              <a:rPr lang="it-IT" dirty="0"/>
              <a:t>!!!! </a:t>
            </a:r>
          </a:p>
          <a:p>
            <a:endParaRPr lang="it-IT" dirty="0"/>
          </a:p>
          <a:p>
            <a:r>
              <a:rPr lang="it-IT" dirty="0" err="1"/>
              <a:t>Interattori</a:t>
            </a:r>
            <a:r>
              <a:rPr lang="it-IT" dirty="0"/>
              <a:t> postsinaptici</a:t>
            </a:r>
          </a:p>
          <a:p>
            <a:r>
              <a:rPr lang="it-IT" dirty="0"/>
              <a:t>Alterazioni di sinapsi (</a:t>
            </a:r>
            <a:r>
              <a:rPr lang="it-IT" dirty="0" err="1"/>
              <a:t>puncta</a:t>
            </a:r>
            <a:r>
              <a:rPr lang="it-IT" dirty="0"/>
              <a:t>) che turnover spine</a:t>
            </a:r>
          </a:p>
          <a:p>
            <a:endParaRPr lang="it-IT" dirty="0"/>
          </a:p>
          <a:p>
            <a:r>
              <a:rPr lang="it-IT" dirty="0"/>
              <a:t>Anche solo scritte</a:t>
            </a:r>
          </a:p>
          <a:p>
            <a:endParaRPr lang="it-IT" dirty="0"/>
          </a:p>
          <a:p>
            <a:r>
              <a:rPr lang="it-IT" dirty="0"/>
              <a:t>Quindi problema funzionale e non degenerativo, quindi tecnica funzionale</a:t>
            </a:r>
            <a:endParaRPr lang="en-US" dirty="0"/>
          </a:p>
        </p:txBody>
      </p:sp>
      <p:sp>
        <p:nvSpPr>
          <p:cNvPr id="4" name="Slide Number Placeholder 3"/>
          <p:cNvSpPr>
            <a:spLocks noGrp="1"/>
          </p:cNvSpPr>
          <p:nvPr>
            <p:ph type="sldNum" sz="quarter" idx="10"/>
          </p:nvPr>
        </p:nvSpPr>
        <p:spPr/>
        <p:txBody>
          <a:bodyPr/>
          <a:lstStyle/>
          <a:p>
            <a:fld id="{C117AFD7-8F27-410E-9677-3A810F1EA1A8}" type="slidenum">
              <a:rPr lang="en-US" smtClean="0"/>
              <a:t>4</a:t>
            </a:fld>
            <a:endParaRPr lang="en-US"/>
          </a:p>
        </p:txBody>
      </p:sp>
    </p:spTree>
    <p:extLst>
      <p:ext uri="{BB962C8B-B14F-4D97-AF65-F5344CB8AC3E}">
        <p14:creationId xmlns:p14="http://schemas.microsoft.com/office/powerpoint/2010/main" val="847126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E63095-6F39-4971-8A45-698D356ADB17}" type="slidenum">
              <a:rPr lang="it-IT"/>
              <a:pPr/>
              <a:t>6</a:t>
            </a:fld>
            <a:endParaRPr lang="it-IT"/>
          </a:p>
        </p:txBody>
      </p:sp>
      <p:sp>
        <p:nvSpPr>
          <p:cNvPr id="357378" name="Rectangle 2"/>
          <p:cNvSpPr>
            <a:spLocks noGrp="1" noRot="1" noChangeAspect="1" noChangeArrowheads="1" noTextEdit="1"/>
          </p:cNvSpPr>
          <p:nvPr>
            <p:ph type="sldImg"/>
          </p:nvPr>
        </p:nvSpPr>
        <p:spPr>
          <a:ln/>
        </p:spPr>
      </p:sp>
      <p:sp>
        <p:nvSpPr>
          <p:cNvPr id="357379" name="Rectangle 3"/>
          <p:cNvSpPr>
            <a:spLocks noGrp="1" noChangeArrowheads="1"/>
          </p:cNvSpPr>
          <p:nvPr>
            <p:ph type="body" idx="1"/>
          </p:nvPr>
        </p:nvSpPr>
        <p:spPr/>
        <p:txBody>
          <a:bodyPr/>
          <a:lstStyle/>
          <a:p>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C755D278-E442-4EE5-BEC1-6FBAD7E4B68B}" type="slidenum">
              <a:rPr lang="it-IT" smtClean="0"/>
              <a:t>7</a:t>
            </a:fld>
            <a:endParaRPr lang="it-IT"/>
          </a:p>
        </p:txBody>
      </p:sp>
    </p:spTree>
    <p:extLst>
      <p:ext uri="{BB962C8B-B14F-4D97-AF65-F5344CB8AC3E}">
        <p14:creationId xmlns:p14="http://schemas.microsoft.com/office/powerpoint/2010/main" val="2161948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Domanda</a:t>
            </a:r>
          </a:p>
          <a:p>
            <a:endParaRPr lang="it-IT" dirty="0"/>
          </a:p>
          <a:p>
            <a:r>
              <a:rPr lang="it-IT" dirty="0"/>
              <a:t>Can </a:t>
            </a:r>
            <a:r>
              <a:rPr lang="it-IT" dirty="0" err="1"/>
              <a:t>we</a:t>
            </a:r>
            <a:r>
              <a:rPr lang="it-IT" dirty="0"/>
              <a:t> use </a:t>
            </a:r>
            <a:r>
              <a:rPr lang="it-IT" dirty="0" err="1"/>
              <a:t>sensory</a:t>
            </a:r>
            <a:r>
              <a:rPr lang="it-IT" dirty="0"/>
              <a:t> processing to monitor the </a:t>
            </a:r>
            <a:r>
              <a:rPr lang="it-IT" dirty="0" err="1"/>
              <a:t>abnormal</a:t>
            </a:r>
            <a:r>
              <a:rPr lang="it-IT" dirty="0"/>
              <a:t> </a:t>
            </a:r>
            <a:r>
              <a:rPr lang="it-IT" dirty="0" err="1"/>
              <a:t>synaptic</a:t>
            </a:r>
            <a:r>
              <a:rPr lang="it-IT" dirty="0"/>
              <a:t> </a:t>
            </a:r>
            <a:r>
              <a:rPr lang="it-IT" dirty="0" err="1"/>
              <a:t>integration</a:t>
            </a:r>
            <a:r>
              <a:rPr lang="it-IT" dirty="0"/>
              <a:t> of cdkl5 </a:t>
            </a:r>
            <a:r>
              <a:rPr lang="it-IT" dirty="0" err="1"/>
              <a:t>defective</a:t>
            </a:r>
            <a:r>
              <a:rPr lang="it-IT" dirty="0"/>
              <a:t> </a:t>
            </a:r>
            <a:r>
              <a:rPr lang="it-IT" dirty="0" err="1"/>
              <a:t>circuits</a:t>
            </a:r>
            <a:r>
              <a:rPr lang="it-IT" dirty="0"/>
              <a:t>?</a:t>
            </a:r>
            <a:endParaRPr lang="en-US" dirty="0"/>
          </a:p>
        </p:txBody>
      </p:sp>
      <p:sp>
        <p:nvSpPr>
          <p:cNvPr id="4" name="Slide Number Placeholder 3"/>
          <p:cNvSpPr>
            <a:spLocks noGrp="1"/>
          </p:cNvSpPr>
          <p:nvPr>
            <p:ph type="sldNum" sz="quarter" idx="10"/>
          </p:nvPr>
        </p:nvSpPr>
        <p:spPr/>
        <p:txBody>
          <a:bodyPr/>
          <a:lstStyle/>
          <a:p>
            <a:fld id="{C117AFD7-8F27-410E-9677-3A810F1EA1A8}" type="slidenum">
              <a:rPr lang="en-US" smtClean="0"/>
              <a:t>10</a:t>
            </a:fld>
            <a:endParaRPr lang="en-US"/>
          </a:p>
        </p:txBody>
      </p:sp>
    </p:spTree>
    <p:extLst>
      <p:ext uri="{BB962C8B-B14F-4D97-AF65-F5344CB8AC3E}">
        <p14:creationId xmlns:p14="http://schemas.microsoft.com/office/powerpoint/2010/main" val="700343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Domanda</a:t>
            </a:r>
          </a:p>
          <a:p>
            <a:endParaRPr lang="it-IT" dirty="0"/>
          </a:p>
          <a:p>
            <a:r>
              <a:rPr lang="it-IT" dirty="0"/>
              <a:t>Can </a:t>
            </a:r>
            <a:r>
              <a:rPr lang="it-IT" dirty="0" err="1"/>
              <a:t>we</a:t>
            </a:r>
            <a:r>
              <a:rPr lang="it-IT" dirty="0"/>
              <a:t> use </a:t>
            </a:r>
            <a:r>
              <a:rPr lang="it-IT" dirty="0" err="1"/>
              <a:t>sensory</a:t>
            </a:r>
            <a:r>
              <a:rPr lang="it-IT" dirty="0"/>
              <a:t> processing to monitor the </a:t>
            </a:r>
            <a:r>
              <a:rPr lang="it-IT" dirty="0" err="1"/>
              <a:t>abnormal</a:t>
            </a:r>
            <a:r>
              <a:rPr lang="it-IT" dirty="0"/>
              <a:t> </a:t>
            </a:r>
            <a:r>
              <a:rPr lang="it-IT" dirty="0" err="1"/>
              <a:t>synaptic</a:t>
            </a:r>
            <a:r>
              <a:rPr lang="it-IT" dirty="0"/>
              <a:t> </a:t>
            </a:r>
            <a:r>
              <a:rPr lang="it-IT" dirty="0" err="1"/>
              <a:t>integration</a:t>
            </a:r>
            <a:r>
              <a:rPr lang="it-IT" dirty="0"/>
              <a:t> of cdkl5 </a:t>
            </a:r>
            <a:r>
              <a:rPr lang="it-IT" dirty="0" err="1"/>
              <a:t>defective</a:t>
            </a:r>
            <a:r>
              <a:rPr lang="it-IT" dirty="0"/>
              <a:t> </a:t>
            </a:r>
            <a:r>
              <a:rPr lang="it-IT" dirty="0" err="1"/>
              <a:t>circuits</a:t>
            </a:r>
            <a:r>
              <a:rPr lang="it-IT" dirty="0"/>
              <a:t>?</a:t>
            </a:r>
            <a:endParaRPr lang="en-US" dirty="0"/>
          </a:p>
        </p:txBody>
      </p:sp>
      <p:sp>
        <p:nvSpPr>
          <p:cNvPr id="4" name="Slide Number Placeholder 3"/>
          <p:cNvSpPr>
            <a:spLocks noGrp="1"/>
          </p:cNvSpPr>
          <p:nvPr>
            <p:ph type="sldNum" sz="quarter" idx="10"/>
          </p:nvPr>
        </p:nvSpPr>
        <p:spPr/>
        <p:txBody>
          <a:bodyPr/>
          <a:lstStyle/>
          <a:p>
            <a:fld id="{C117AFD7-8F27-410E-9677-3A810F1EA1A8}" type="slidenum">
              <a:rPr lang="en-US" smtClean="0"/>
              <a:t>13</a:t>
            </a:fld>
            <a:endParaRPr lang="en-US"/>
          </a:p>
        </p:txBody>
      </p:sp>
    </p:spTree>
    <p:extLst>
      <p:ext uri="{BB962C8B-B14F-4D97-AF65-F5344CB8AC3E}">
        <p14:creationId xmlns:p14="http://schemas.microsoft.com/office/powerpoint/2010/main" val="700343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err="1"/>
              <a:t>Sincewe</a:t>
            </a:r>
            <a:r>
              <a:rPr lang="it-IT" dirty="0"/>
              <a:t> </a:t>
            </a:r>
            <a:r>
              <a:rPr lang="it-IT" dirty="0" err="1"/>
              <a:t>measured</a:t>
            </a:r>
            <a:r>
              <a:rPr lang="it-IT" dirty="0"/>
              <a:t> </a:t>
            </a:r>
            <a:r>
              <a:rPr lang="it-IT" dirty="0" err="1"/>
              <a:t>longitudinally</a:t>
            </a:r>
            <a:r>
              <a:rPr lang="it-IT" dirty="0"/>
              <a:t> </a:t>
            </a:r>
            <a:r>
              <a:rPr lang="it-IT" dirty="0" err="1"/>
              <a:t>many</a:t>
            </a:r>
            <a:r>
              <a:rPr lang="it-IT" dirty="0"/>
              <a:t> </a:t>
            </a:r>
            <a:r>
              <a:rPr lang="it-IT" dirty="0" err="1"/>
              <a:t>parameters</a:t>
            </a:r>
            <a:r>
              <a:rPr lang="it-IT" dirty="0"/>
              <a:t>, </a:t>
            </a:r>
            <a:r>
              <a:rPr lang="it-IT" dirty="0" err="1"/>
              <a:t>we</a:t>
            </a:r>
            <a:r>
              <a:rPr lang="it-IT" dirty="0"/>
              <a:t> </a:t>
            </a:r>
            <a:r>
              <a:rPr lang="it-IT" dirty="0" err="1"/>
              <a:t>checked</a:t>
            </a:r>
            <a:r>
              <a:rPr lang="it-IT" dirty="0"/>
              <a:t> </a:t>
            </a:r>
            <a:r>
              <a:rPr lang="it-IT" dirty="0" err="1"/>
              <a:t>whether</a:t>
            </a:r>
            <a:r>
              <a:rPr lang="it-IT" dirty="0"/>
              <a:t> </a:t>
            </a:r>
            <a:r>
              <a:rPr lang="it-IT" dirty="0" err="1"/>
              <a:t>there</a:t>
            </a:r>
            <a:r>
              <a:rPr lang="it-IT" dirty="0"/>
              <a:t> </a:t>
            </a:r>
            <a:r>
              <a:rPr lang="it-IT" dirty="0" err="1"/>
              <a:t>could</a:t>
            </a:r>
            <a:r>
              <a:rPr lang="it-IT" dirty="0"/>
              <a:t> be a </a:t>
            </a:r>
            <a:r>
              <a:rPr lang="it-IT" dirty="0" err="1"/>
              <a:t>correlation</a:t>
            </a:r>
            <a:r>
              <a:rPr lang="it-IT" dirty="0"/>
              <a:t> </a:t>
            </a:r>
            <a:r>
              <a:rPr lang="it-IT" dirty="0" err="1"/>
              <a:t>between</a:t>
            </a:r>
            <a:r>
              <a:rPr lang="it-IT" dirty="0"/>
              <a:t> </a:t>
            </a:r>
            <a:r>
              <a:rPr lang="it-IT" dirty="0" err="1"/>
              <a:t>early</a:t>
            </a:r>
            <a:r>
              <a:rPr lang="it-IT" dirty="0"/>
              <a:t> </a:t>
            </a:r>
            <a:r>
              <a:rPr lang="it-IT" dirty="0" err="1"/>
              <a:t>sings</a:t>
            </a:r>
            <a:r>
              <a:rPr lang="it-IT" dirty="0"/>
              <a:t> of the </a:t>
            </a:r>
            <a:r>
              <a:rPr lang="it-IT" dirty="0" err="1"/>
              <a:t>disease</a:t>
            </a:r>
            <a:r>
              <a:rPr lang="it-IT" dirty="0"/>
              <a:t> and late </a:t>
            </a:r>
            <a:r>
              <a:rPr lang="it-IT" dirty="0" err="1"/>
              <a:t>perceptive</a:t>
            </a:r>
            <a:r>
              <a:rPr lang="it-IT" dirty="0"/>
              <a:t> </a:t>
            </a:r>
            <a:r>
              <a:rPr lang="it-IT" dirty="0" err="1"/>
              <a:t>deficits</a:t>
            </a:r>
            <a:endParaRPr lang="it-IT" dirty="0"/>
          </a:p>
          <a:p>
            <a:endParaRPr lang="it-IT" dirty="0"/>
          </a:p>
          <a:p>
            <a:r>
              <a:rPr lang="it-IT" dirty="0"/>
              <a:t>I deficit solo LIEVI, ma d’altra parte anche nei bambini, ma non vuol dire che il processing corticale sia perfetto. Non vogliamo misurare la vista ai topi, ma misurare il processing sinaptico a livello di microcircuito.</a:t>
            </a:r>
            <a:endParaRPr lang="en-US" dirty="0"/>
          </a:p>
        </p:txBody>
      </p:sp>
      <p:sp>
        <p:nvSpPr>
          <p:cNvPr id="4" name="Slide Number Placeholder 3"/>
          <p:cNvSpPr>
            <a:spLocks noGrp="1"/>
          </p:cNvSpPr>
          <p:nvPr>
            <p:ph type="sldNum" sz="quarter" idx="10"/>
          </p:nvPr>
        </p:nvSpPr>
        <p:spPr/>
        <p:txBody>
          <a:bodyPr/>
          <a:lstStyle/>
          <a:p>
            <a:fld id="{C117AFD7-8F27-410E-9677-3A810F1EA1A8}" type="slidenum">
              <a:rPr lang="en-US" smtClean="0"/>
              <a:t>16</a:t>
            </a:fld>
            <a:endParaRPr lang="en-US"/>
          </a:p>
        </p:txBody>
      </p:sp>
    </p:spTree>
    <p:extLst>
      <p:ext uri="{BB962C8B-B14F-4D97-AF65-F5344CB8AC3E}">
        <p14:creationId xmlns:p14="http://schemas.microsoft.com/office/powerpoint/2010/main" val="2318622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17AFD7-8F27-410E-9677-3A810F1EA1A8}" type="slidenum">
              <a:rPr lang="en-US" smtClean="0"/>
              <a:t>28</a:t>
            </a:fld>
            <a:endParaRPr lang="en-US"/>
          </a:p>
        </p:txBody>
      </p:sp>
    </p:spTree>
    <p:extLst>
      <p:ext uri="{BB962C8B-B14F-4D97-AF65-F5344CB8AC3E}">
        <p14:creationId xmlns:p14="http://schemas.microsoft.com/office/powerpoint/2010/main" val="2910531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17AFD7-8F27-410E-9677-3A810F1EA1A8}" type="slidenum">
              <a:rPr lang="en-US" smtClean="0"/>
              <a:t>29</a:t>
            </a:fld>
            <a:endParaRPr lang="en-US"/>
          </a:p>
        </p:txBody>
      </p:sp>
    </p:spTree>
    <p:extLst>
      <p:ext uri="{BB962C8B-B14F-4D97-AF65-F5344CB8AC3E}">
        <p14:creationId xmlns:p14="http://schemas.microsoft.com/office/powerpoint/2010/main" val="2181232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it-IT"/>
          </a:p>
        </p:txBody>
      </p:sp>
      <p:sp>
        <p:nvSpPr>
          <p:cNvPr id="5" name="Segnaposto piè di pagina 4"/>
          <p:cNvSpPr>
            <a:spLocks noGrp="1"/>
          </p:cNvSpPr>
          <p:nvPr>
            <p:ph type="ftr" sz="quarter" idx="11"/>
          </p:nvPr>
        </p:nvSpPr>
        <p:spPr/>
        <p:txBody>
          <a:bodyPr/>
          <a:lstStyle>
            <a:lvl1pPr>
              <a:defRPr/>
            </a:lvl1pPr>
          </a:lstStyle>
          <a:p>
            <a:endParaRPr lang="it-IT"/>
          </a:p>
        </p:txBody>
      </p:sp>
      <p:sp>
        <p:nvSpPr>
          <p:cNvPr id="6" name="Segnaposto numero diapositiva 5"/>
          <p:cNvSpPr>
            <a:spLocks noGrp="1"/>
          </p:cNvSpPr>
          <p:nvPr>
            <p:ph type="sldNum" sz="quarter" idx="12"/>
          </p:nvPr>
        </p:nvSpPr>
        <p:spPr/>
        <p:txBody>
          <a:bodyPr/>
          <a:lstStyle>
            <a:lvl1pPr>
              <a:defRPr/>
            </a:lvl1pPr>
          </a:lstStyle>
          <a:p>
            <a:fld id="{06B49960-21BA-46EC-9E89-36C1CC6A1A8F}" type="slidenum">
              <a:rPr lang="it-IT"/>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p>
        </p:txBody>
      </p:sp>
      <p:sp>
        <p:nvSpPr>
          <p:cNvPr id="5" name="Segnaposto piè di pagina 4"/>
          <p:cNvSpPr>
            <a:spLocks noGrp="1"/>
          </p:cNvSpPr>
          <p:nvPr>
            <p:ph type="ftr" sz="quarter" idx="11"/>
          </p:nvPr>
        </p:nvSpPr>
        <p:spPr/>
        <p:txBody>
          <a:bodyPr/>
          <a:lstStyle>
            <a:lvl1pPr>
              <a:defRPr/>
            </a:lvl1pPr>
          </a:lstStyle>
          <a:p>
            <a:endParaRPr lang="it-IT"/>
          </a:p>
        </p:txBody>
      </p:sp>
      <p:sp>
        <p:nvSpPr>
          <p:cNvPr id="6" name="Segnaposto numero diapositiva 5"/>
          <p:cNvSpPr>
            <a:spLocks noGrp="1"/>
          </p:cNvSpPr>
          <p:nvPr>
            <p:ph type="sldNum" sz="quarter" idx="12"/>
          </p:nvPr>
        </p:nvSpPr>
        <p:spPr/>
        <p:txBody>
          <a:bodyPr/>
          <a:lstStyle>
            <a:lvl1pPr>
              <a:defRPr/>
            </a:lvl1pPr>
          </a:lstStyle>
          <a:p>
            <a:fld id="{1A83877A-6E26-4B7F-961A-467429F1790F}" type="slidenum">
              <a:rPr lang="it-IT"/>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p>
        </p:txBody>
      </p:sp>
      <p:sp>
        <p:nvSpPr>
          <p:cNvPr id="5" name="Segnaposto piè di pagina 4"/>
          <p:cNvSpPr>
            <a:spLocks noGrp="1"/>
          </p:cNvSpPr>
          <p:nvPr>
            <p:ph type="ftr" sz="quarter" idx="11"/>
          </p:nvPr>
        </p:nvSpPr>
        <p:spPr/>
        <p:txBody>
          <a:bodyPr/>
          <a:lstStyle>
            <a:lvl1pPr>
              <a:defRPr/>
            </a:lvl1pPr>
          </a:lstStyle>
          <a:p>
            <a:endParaRPr lang="it-IT"/>
          </a:p>
        </p:txBody>
      </p:sp>
      <p:sp>
        <p:nvSpPr>
          <p:cNvPr id="6" name="Segnaposto numero diapositiva 5"/>
          <p:cNvSpPr>
            <a:spLocks noGrp="1"/>
          </p:cNvSpPr>
          <p:nvPr>
            <p:ph type="sldNum" sz="quarter" idx="12"/>
          </p:nvPr>
        </p:nvSpPr>
        <p:spPr/>
        <p:txBody>
          <a:bodyPr/>
          <a:lstStyle>
            <a:lvl1pPr>
              <a:defRPr/>
            </a:lvl1pPr>
          </a:lstStyle>
          <a:p>
            <a:fld id="{E2F71AAF-5DA4-4808-B0F1-8B92026C6FA0}" type="slidenum">
              <a:rPr lang="it-IT"/>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p>
        </p:txBody>
      </p:sp>
      <p:sp>
        <p:nvSpPr>
          <p:cNvPr id="5" name="Segnaposto piè di pagina 4"/>
          <p:cNvSpPr>
            <a:spLocks noGrp="1"/>
          </p:cNvSpPr>
          <p:nvPr>
            <p:ph type="ftr" sz="quarter" idx="11"/>
          </p:nvPr>
        </p:nvSpPr>
        <p:spPr/>
        <p:txBody>
          <a:bodyPr/>
          <a:lstStyle>
            <a:lvl1pPr>
              <a:defRPr/>
            </a:lvl1pPr>
          </a:lstStyle>
          <a:p>
            <a:endParaRPr lang="it-IT"/>
          </a:p>
        </p:txBody>
      </p:sp>
      <p:sp>
        <p:nvSpPr>
          <p:cNvPr id="6" name="Segnaposto numero diapositiva 5"/>
          <p:cNvSpPr>
            <a:spLocks noGrp="1"/>
          </p:cNvSpPr>
          <p:nvPr>
            <p:ph type="sldNum" sz="quarter" idx="12"/>
          </p:nvPr>
        </p:nvSpPr>
        <p:spPr/>
        <p:txBody>
          <a:bodyPr/>
          <a:lstStyle>
            <a:lvl1pPr>
              <a:defRPr/>
            </a:lvl1pPr>
          </a:lstStyle>
          <a:p>
            <a:fld id="{3216EB94-B300-48C8-9CBB-B435815AB707}" type="slidenum">
              <a:rPr lang="it-IT"/>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it-IT"/>
          </a:p>
        </p:txBody>
      </p:sp>
      <p:sp>
        <p:nvSpPr>
          <p:cNvPr id="5" name="Segnaposto piè di pagina 4"/>
          <p:cNvSpPr>
            <a:spLocks noGrp="1"/>
          </p:cNvSpPr>
          <p:nvPr>
            <p:ph type="ftr" sz="quarter" idx="11"/>
          </p:nvPr>
        </p:nvSpPr>
        <p:spPr/>
        <p:txBody>
          <a:bodyPr/>
          <a:lstStyle>
            <a:lvl1pPr>
              <a:defRPr/>
            </a:lvl1pPr>
          </a:lstStyle>
          <a:p>
            <a:endParaRPr lang="it-IT"/>
          </a:p>
        </p:txBody>
      </p:sp>
      <p:sp>
        <p:nvSpPr>
          <p:cNvPr id="6" name="Segnaposto numero diapositiva 5"/>
          <p:cNvSpPr>
            <a:spLocks noGrp="1"/>
          </p:cNvSpPr>
          <p:nvPr>
            <p:ph type="sldNum" sz="quarter" idx="12"/>
          </p:nvPr>
        </p:nvSpPr>
        <p:spPr/>
        <p:txBody>
          <a:bodyPr/>
          <a:lstStyle>
            <a:lvl1pPr>
              <a:defRPr/>
            </a:lvl1pPr>
          </a:lstStyle>
          <a:p>
            <a:fld id="{FC3C6663-4336-49EF-A89D-21E69A3641AA}" type="slidenum">
              <a:rPr lang="it-IT"/>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it-IT"/>
          </a:p>
        </p:txBody>
      </p:sp>
      <p:sp>
        <p:nvSpPr>
          <p:cNvPr id="6" name="Segnaposto piè di pagina 5"/>
          <p:cNvSpPr>
            <a:spLocks noGrp="1"/>
          </p:cNvSpPr>
          <p:nvPr>
            <p:ph type="ftr" sz="quarter" idx="11"/>
          </p:nvPr>
        </p:nvSpPr>
        <p:spPr/>
        <p:txBody>
          <a:bodyPr/>
          <a:lstStyle>
            <a:lvl1pPr>
              <a:defRPr/>
            </a:lvl1pPr>
          </a:lstStyle>
          <a:p>
            <a:endParaRPr lang="it-IT"/>
          </a:p>
        </p:txBody>
      </p:sp>
      <p:sp>
        <p:nvSpPr>
          <p:cNvPr id="7" name="Segnaposto numero diapositiva 6"/>
          <p:cNvSpPr>
            <a:spLocks noGrp="1"/>
          </p:cNvSpPr>
          <p:nvPr>
            <p:ph type="sldNum" sz="quarter" idx="12"/>
          </p:nvPr>
        </p:nvSpPr>
        <p:spPr/>
        <p:txBody>
          <a:bodyPr/>
          <a:lstStyle>
            <a:lvl1pPr>
              <a:defRPr/>
            </a:lvl1pPr>
          </a:lstStyle>
          <a:p>
            <a:fld id="{3235C991-246C-4935-9DFA-DDE1F931D70E}" type="slidenum">
              <a:rPr lang="it-IT"/>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it-IT"/>
          </a:p>
        </p:txBody>
      </p:sp>
      <p:sp>
        <p:nvSpPr>
          <p:cNvPr id="8" name="Segnaposto piè di pagina 7"/>
          <p:cNvSpPr>
            <a:spLocks noGrp="1"/>
          </p:cNvSpPr>
          <p:nvPr>
            <p:ph type="ftr" sz="quarter" idx="11"/>
          </p:nvPr>
        </p:nvSpPr>
        <p:spPr/>
        <p:txBody>
          <a:bodyPr/>
          <a:lstStyle>
            <a:lvl1pPr>
              <a:defRPr/>
            </a:lvl1pPr>
          </a:lstStyle>
          <a:p>
            <a:endParaRPr lang="it-IT"/>
          </a:p>
        </p:txBody>
      </p:sp>
      <p:sp>
        <p:nvSpPr>
          <p:cNvPr id="9" name="Segnaposto numero diapositiva 8"/>
          <p:cNvSpPr>
            <a:spLocks noGrp="1"/>
          </p:cNvSpPr>
          <p:nvPr>
            <p:ph type="sldNum" sz="quarter" idx="12"/>
          </p:nvPr>
        </p:nvSpPr>
        <p:spPr/>
        <p:txBody>
          <a:bodyPr/>
          <a:lstStyle>
            <a:lvl1pPr>
              <a:defRPr/>
            </a:lvl1pPr>
          </a:lstStyle>
          <a:p>
            <a:fld id="{7AEF7775-442E-455D-AF68-40F471629B41}" type="slidenum">
              <a:rPr lang="it-IT"/>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it-IT"/>
          </a:p>
        </p:txBody>
      </p:sp>
      <p:sp>
        <p:nvSpPr>
          <p:cNvPr id="4" name="Segnaposto piè di pagina 3"/>
          <p:cNvSpPr>
            <a:spLocks noGrp="1"/>
          </p:cNvSpPr>
          <p:nvPr>
            <p:ph type="ftr" sz="quarter" idx="11"/>
          </p:nvPr>
        </p:nvSpPr>
        <p:spPr/>
        <p:txBody>
          <a:bodyPr/>
          <a:lstStyle>
            <a:lvl1pPr>
              <a:defRPr/>
            </a:lvl1pPr>
          </a:lstStyle>
          <a:p>
            <a:endParaRPr lang="it-IT"/>
          </a:p>
        </p:txBody>
      </p:sp>
      <p:sp>
        <p:nvSpPr>
          <p:cNvPr id="5" name="Segnaposto numero diapositiva 4"/>
          <p:cNvSpPr>
            <a:spLocks noGrp="1"/>
          </p:cNvSpPr>
          <p:nvPr>
            <p:ph type="sldNum" sz="quarter" idx="12"/>
          </p:nvPr>
        </p:nvSpPr>
        <p:spPr/>
        <p:txBody>
          <a:bodyPr/>
          <a:lstStyle>
            <a:lvl1pPr>
              <a:defRPr/>
            </a:lvl1pPr>
          </a:lstStyle>
          <a:p>
            <a:fld id="{2DB9420F-30EA-4BD7-87E4-D064B61BCC01}" type="slidenum">
              <a:rPr lang="it-IT"/>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p>
        </p:txBody>
      </p:sp>
      <p:sp>
        <p:nvSpPr>
          <p:cNvPr id="3" name="Segnaposto piè di pagina 2"/>
          <p:cNvSpPr>
            <a:spLocks noGrp="1"/>
          </p:cNvSpPr>
          <p:nvPr>
            <p:ph type="ftr" sz="quarter" idx="11"/>
          </p:nvPr>
        </p:nvSpPr>
        <p:spPr/>
        <p:txBody>
          <a:bodyPr/>
          <a:lstStyle>
            <a:lvl1pPr>
              <a:defRPr/>
            </a:lvl1pPr>
          </a:lstStyle>
          <a:p>
            <a:endParaRPr lang="it-IT"/>
          </a:p>
        </p:txBody>
      </p:sp>
      <p:sp>
        <p:nvSpPr>
          <p:cNvPr id="4" name="Segnaposto numero diapositiva 3"/>
          <p:cNvSpPr>
            <a:spLocks noGrp="1"/>
          </p:cNvSpPr>
          <p:nvPr>
            <p:ph type="sldNum" sz="quarter" idx="12"/>
          </p:nvPr>
        </p:nvSpPr>
        <p:spPr/>
        <p:txBody>
          <a:bodyPr/>
          <a:lstStyle>
            <a:lvl1pPr>
              <a:defRPr/>
            </a:lvl1pPr>
          </a:lstStyle>
          <a:p>
            <a:fld id="{46995498-CD18-4C6F-B2A7-C79135341657}" type="slidenum">
              <a:rPr lang="it-IT"/>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p>
        </p:txBody>
      </p:sp>
      <p:sp>
        <p:nvSpPr>
          <p:cNvPr id="6" name="Segnaposto piè di pagina 5"/>
          <p:cNvSpPr>
            <a:spLocks noGrp="1"/>
          </p:cNvSpPr>
          <p:nvPr>
            <p:ph type="ftr" sz="quarter" idx="11"/>
          </p:nvPr>
        </p:nvSpPr>
        <p:spPr/>
        <p:txBody>
          <a:bodyPr/>
          <a:lstStyle>
            <a:lvl1pPr>
              <a:defRPr/>
            </a:lvl1pPr>
          </a:lstStyle>
          <a:p>
            <a:endParaRPr lang="it-IT"/>
          </a:p>
        </p:txBody>
      </p:sp>
      <p:sp>
        <p:nvSpPr>
          <p:cNvPr id="7" name="Segnaposto numero diapositiva 6"/>
          <p:cNvSpPr>
            <a:spLocks noGrp="1"/>
          </p:cNvSpPr>
          <p:nvPr>
            <p:ph type="sldNum" sz="quarter" idx="12"/>
          </p:nvPr>
        </p:nvSpPr>
        <p:spPr/>
        <p:txBody>
          <a:bodyPr/>
          <a:lstStyle>
            <a:lvl1pPr>
              <a:defRPr/>
            </a:lvl1pPr>
          </a:lstStyle>
          <a:p>
            <a:fld id="{5178D412-4FC4-4BEB-9833-4AAC77D394A9}" type="slidenum">
              <a:rPr lang="it-IT"/>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p>
        </p:txBody>
      </p:sp>
      <p:sp>
        <p:nvSpPr>
          <p:cNvPr id="6" name="Segnaposto piè di pagina 5"/>
          <p:cNvSpPr>
            <a:spLocks noGrp="1"/>
          </p:cNvSpPr>
          <p:nvPr>
            <p:ph type="ftr" sz="quarter" idx="11"/>
          </p:nvPr>
        </p:nvSpPr>
        <p:spPr/>
        <p:txBody>
          <a:bodyPr/>
          <a:lstStyle>
            <a:lvl1pPr>
              <a:defRPr/>
            </a:lvl1pPr>
          </a:lstStyle>
          <a:p>
            <a:endParaRPr lang="it-IT"/>
          </a:p>
        </p:txBody>
      </p:sp>
      <p:sp>
        <p:nvSpPr>
          <p:cNvPr id="7" name="Segnaposto numero diapositiva 6"/>
          <p:cNvSpPr>
            <a:spLocks noGrp="1"/>
          </p:cNvSpPr>
          <p:nvPr>
            <p:ph type="sldNum" sz="quarter" idx="12"/>
          </p:nvPr>
        </p:nvSpPr>
        <p:spPr/>
        <p:txBody>
          <a:bodyPr/>
          <a:lstStyle>
            <a:lvl1pPr>
              <a:defRPr/>
            </a:lvl1pPr>
          </a:lstStyle>
          <a:p>
            <a:fld id="{4A0F6ED1-2E23-478B-BD6E-70E280146F46}" type="slidenum">
              <a:rPr lang="it-IT"/>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B569073-1BD7-4710-A2BD-341460C0DE6B}" type="slidenum">
              <a:rPr lang="it-IT"/>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7.xml"/><Relationship Id="rId6" Type="http://schemas.openxmlformats.org/officeDocument/2006/relationships/image" Target="../media/image13.tiff"/><Relationship Id="rId5" Type="http://schemas.openxmlformats.org/officeDocument/2006/relationships/image" Target="../media/image12.tiff"/><Relationship Id="rId4" Type="http://schemas.openxmlformats.org/officeDocument/2006/relationships/image" Target="../media/image11.tiff"/></Relationships>
</file>

<file path=ppt/slides/_rels/slide16.xml.rels><?xml version="1.0" encoding="UTF-8" standalone="yes"?>
<Relationships xmlns="http://schemas.openxmlformats.org/package/2006/relationships"><Relationship Id="rId8" Type="http://schemas.openxmlformats.org/officeDocument/2006/relationships/image" Target="../media/image19.tiff"/><Relationship Id="rId3" Type="http://schemas.openxmlformats.org/officeDocument/2006/relationships/image" Target="../media/image14.tiff"/><Relationship Id="rId7" Type="http://schemas.openxmlformats.org/officeDocument/2006/relationships/image" Target="../media/image18.tif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tiff"/><Relationship Id="rId5" Type="http://schemas.openxmlformats.org/officeDocument/2006/relationships/image" Target="../media/image16.tiff"/><Relationship Id="rId4" Type="http://schemas.openxmlformats.org/officeDocument/2006/relationships/image" Target="../media/image15.tiff"/><Relationship Id="rId9" Type="http://schemas.openxmlformats.org/officeDocument/2006/relationships/image" Target="../media/image20.tiff"/></Relationships>
</file>

<file path=ppt/slides/_rels/slide1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19.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tiff"/><Relationship Id="rId1" Type="http://schemas.openxmlformats.org/officeDocument/2006/relationships/slideLayout" Target="../slideLayouts/slideLayout7.xml"/><Relationship Id="rId5" Type="http://schemas.openxmlformats.org/officeDocument/2006/relationships/image" Target="../media/image35.tiff"/><Relationship Id="rId4" Type="http://schemas.openxmlformats.org/officeDocument/2006/relationships/image" Target="../media/image34.tiff"/></Relationships>
</file>

<file path=ppt/slides/_rels/slide28.xml.rels><?xml version="1.0" encoding="UTF-8" standalone="yes"?>
<Relationships xmlns="http://schemas.openxmlformats.org/package/2006/relationships"><Relationship Id="rId3" Type="http://schemas.openxmlformats.org/officeDocument/2006/relationships/image" Target="../media/image36.tiff"/><Relationship Id="rId7" Type="http://schemas.openxmlformats.org/officeDocument/2006/relationships/image" Target="../media/image40.tif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9.tiff"/><Relationship Id="rId5" Type="http://schemas.openxmlformats.org/officeDocument/2006/relationships/image" Target="../media/image38.tiff"/><Relationship Id="rId4" Type="http://schemas.openxmlformats.org/officeDocument/2006/relationships/image" Target="../media/image37.tiff"/></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ideo" Target="file:///C:\Users\Grace\Desktop\cagliari%20%20grace2013\Untitled%202.avi" TargetMode="Externa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smtClean="0"/>
              <a:t>Altri esempi dell’uso dei modelli animali nello studio delle malattie del </a:t>
            </a:r>
            <a:r>
              <a:rPr lang="it-IT" dirty="0" err="1" smtClean="0"/>
              <a:t>neurosviluppo</a:t>
            </a:r>
            <a:endParaRPr lang="it-IT" dirty="0"/>
          </a:p>
        </p:txBody>
      </p:sp>
      <p:sp>
        <p:nvSpPr>
          <p:cNvPr id="3" name="Sottotitolo 2"/>
          <p:cNvSpPr>
            <a:spLocks noGrp="1"/>
          </p:cNvSpPr>
          <p:nvPr>
            <p:ph type="subTitle" idx="1"/>
          </p:nvPr>
        </p:nvSpPr>
        <p:spPr/>
        <p:txBody>
          <a:bodyPr/>
          <a:lstStyle/>
          <a:p>
            <a:r>
              <a:rPr lang="it-IT" dirty="0" smtClean="0"/>
              <a:t>Il disordine da deficienza di CDKL5</a:t>
            </a:r>
          </a:p>
          <a:p>
            <a:r>
              <a:rPr lang="it-IT" dirty="0" smtClean="0"/>
              <a:t>La sindrome da deficienza di creatina</a:t>
            </a:r>
            <a:endParaRPr lang="it-IT" dirty="0"/>
          </a:p>
        </p:txBody>
      </p:sp>
    </p:spTree>
    <p:extLst>
      <p:ext uri="{BB962C8B-B14F-4D97-AF65-F5344CB8AC3E}">
        <p14:creationId xmlns:p14="http://schemas.microsoft.com/office/powerpoint/2010/main" val="1140327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A3F31AD4-76CC-4FD0-8DCE-16204DA22205}"/>
              </a:ext>
            </a:extLst>
          </p:cNvPr>
          <p:cNvSpPr txBox="1"/>
          <p:nvPr/>
        </p:nvSpPr>
        <p:spPr>
          <a:xfrm>
            <a:off x="486767" y="1550834"/>
            <a:ext cx="8170465" cy="4006374"/>
          </a:xfrm>
          <a:prstGeom prst="rect">
            <a:avLst/>
          </a:prstGeom>
          <a:noFill/>
        </p:spPr>
        <p:txBody>
          <a:bodyPr wrap="square" lIns="96762" tIns="48381" rIns="96762" bIns="48381" rtlCol="0">
            <a:spAutoFit/>
          </a:bodyPr>
          <a:lstStyle/>
          <a:p>
            <a:pPr algn="ctr">
              <a:lnSpc>
                <a:spcPct val="150000"/>
              </a:lnSpc>
            </a:pPr>
            <a:r>
              <a:rPr lang="it-IT" sz="4200" dirty="0"/>
              <a:t>To use </a:t>
            </a:r>
            <a:r>
              <a:rPr lang="it-IT" sz="4200" dirty="0" err="1">
                <a:solidFill>
                  <a:schemeClr val="accent4"/>
                </a:solidFill>
              </a:rPr>
              <a:t>sensory</a:t>
            </a:r>
            <a:r>
              <a:rPr lang="it-IT" sz="4200" dirty="0">
                <a:solidFill>
                  <a:schemeClr val="accent4"/>
                </a:solidFill>
              </a:rPr>
              <a:t> processing</a:t>
            </a:r>
            <a:r>
              <a:rPr lang="it-IT" sz="4200" dirty="0"/>
              <a:t> </a:t>
            </a:r>
          </a:p>
          <a:p>
            <a:pPr algn="ctr">
              <a:lnSpc>
                <a:spcPct val="150000"/>
              </a:lnSpc>
            </a:pPr>
            <a:r>
              <a:rPr lang="it-IT" sz="4200" dirty="0"/>
              <a:t>to </a:t>
            </a:r>
            <a:r>
              <a:rPr lang="it-IT" sz="4200" dirty="0" err="1"/>
              <a:t>reveal</a:t>
            </a:r>
            <a:r>
              <a:rPr lang="it-IT" sz="4200" dirty="0"/>
              <a:t> </a:t>
            </a:r>
            <a:r>
              <a:rPr lang="it-IT" sz="4200" dirty="0" err="1"/>
              <a:t>abnormalities</a:t>
            </a:r>
            <a:r>
              <a:rPr lang="it-IT" sz="4200" dirty="0"/>
              <a:t> in </a:t>
            </a:r>
          </a:p>
          <a:p>
            <a:pPr algn="ctr">
              <a:lnSpc>
                <a:spcPct val="150000"/>
              </a:lnSpc>
            </a:pPr>
            <a:r>
              <a:rPr lang="it-IT" sz="4200" dirty="0" err="1"/>
              <a:t>synaptic</a:t>
            </a:r>
            <a:r>
              <a:rPr lang="it-IT" sz="4200" dirty="0"/>
              <a:t> </a:t>
            </a:r>
            <a:r>
              <a:rPr lang="it-IT" sz="4200" dirty="0" err="1"/>
              <a:t>integration</a:t>
            </a:r>
            <a:endParaRPr lang="en-US" sz="4200" dirty="0"/>
          </a:p>
          <a:p>
            <a:pPr algn="ctr">
              <a:lnSpc>
                <a:spcPct val="150000"/>
              </a:lnSpc>
            </a:pPr>
            <a:endParaRPr lang="en-US" sz="4200" dirty="0"/>
          </a:p>
        </p:txBody>
      </p:sp>
    </p:spTree>
    <p:extLst>
      <p:ext uri="{BB962C8B-B14F-4D97-AF65-F5344CB8AC3E}">
        <p14:creationId xmlns:p14="http://schemas.microsoft.com/office/powerpoint/2010/main" val="40937293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12150" y="464698"/>
            <a:ext cx="8162345" cy="6237849"/>
          </a:xfrm>
          <a:prstGeom prst="rect">
            <a:avLst/>
          </a:prstGeom>
        </p:spPr>
        <p:txBody>
          <a:bodyPr wrap="square" lIns="96762" tIns="48381" rIns="96762" bIns="48381">
            <a:spAutoFit/>
          </a:bodyPr>
          <a:lstStyle/>
          <a:p>
            <a:r>
              <a:rPr lang="en-US" b="1" u="sng" dirty="0"/>
              <a:t>Biomarkers: </a:t>
            </a:r>
            <a:endParaRPr lang="en-US" b="1" u="sng" dirty="0" smtClean="0"/>
          </a:p>
          <a:p>
            <a:endParaRPr lang="en-US" dirty="0" smtClean="0"/>
          </a:p>
          <a:p>
            <a:r>
              <a:rPr lang="en-US" dirty="0" smtClean="0"/>
              <a:t>Indicators </a:t>
            </a:r>
            <a:r>
              <a:rPr lang="en-US" dirty="0"/>
              <a:t>of biological or pathological processes and response to drug intervention. They can be </a:t>
            </a:r>
            <a:r>
              <a:rPr lang="en-US" dirty="0" err="1"/>
              <a:t>biofluids</a:t>
            </a:r>
            <a:r>
              <a:rPr lang="en-US" dirty="0"/>
              <a:t> evaluated with molecular or biochemical techniques; </a:t>
            </a:r>
            <a:r>
              <a:rPr lang="en-US" dirty="0" smtClean="0"/>
              <a:t>tissue </a:t>
            </a:r>
            <a:r>
              <a:rPr lang="en-US" dirty="0"/>
              <a:t>analysis; functional measures (</a:t>
            </a:r>
            <a:r>
              <a:rPr lang="en-US" dirty="0" err="1"/>
              <a:t>eg</a:t>
            </a:r>
            <a:r>
              <a:rPr lang="en-US" dirty="0"/>
              <a:t> EEG, fMRI)</a:t>
            </a:r>
          </a:p>
          <a:p>
            <a:endParaRPr lang="en-US" dirty="0"/>
          </a:p>
          <a:p>
            <a:endParaRPr lang="en-US" dirty="0"/>
          </a:p>
          <a:p>
            <a:r>
              <a:rPr lang="en-US" sz="2100" b="1" u="sng" dirty="0"/>
              <a:t>Good biomarkers:</a:t>
            </a:r>
          </a:p>
          <a:p>
            <a:endParaRPr lang="en-US" sz="2100" b="1" u="sng" dirty="0"/>
          </a:p>
          <a:p>
            <a:pPr marL="302381" indent="-302381">
              <a:buFont typeface="Arial" panose="020B0604020202020204" pitchFamily="34" charset="0"/>
              <a:buChar char="•"/>
            </a:pPr>
            <a:r>
              <a:rPr lang="en-US" dirty="0"/>
              <a:t>Great sensitivity, specificity, accuracy, high predictive value, quantitative</a:t>
            </a:r>
          </a:p>
          <a:p>
            <a:pPr marL="302381" indent="-302381">
              <a:buFont typeface="Arial" panose="020B0604020202020204" pitchFamily="34" charset="0"/>
              <a:buChar char="•"/>
            </a:pPr>
            <a:r>
              <a:rPr lang="en-US" dirty="0"/>
              <a:t>Safe and easy to measure</a:t>
            </a:r>
          </a:p>
          <a:p>
            <a:pPr marL="302381" indent="-302381">
              <a:buFont typeface="Arial" panose="020B0604020202020204" pitchFamily="34" charset="0"/>
              <a:buChar char="•"/>
            </a:pPr>
            <a:r>
              <a:rPr lang="en-US" dirty="0" smtClean="0"/>
              <a:t>Cheap to assess</a:t>
            </a:r>
            <a:endParaRPr lang="en-US" dirty="0"/>
          </a:p>
          <a:p>
            <a:endParaRPr lang="en-US" dirty="0"/>
          </a:p>
          <a:p>
            <a:endParaRPr lang="en-US" dirty="0"/>
          </a:p>
          <a:p>
            <a:r>
              <a:rPr lang="en-US" sz="2100" b="1" dirty="0"/>
              <a:t>CDKL5 has established synaptic actions: Functional biomarker</a:t>
            </a:r>
            <a:endParaRPr lang="it-IT" b="1" dirty="0"/>
          </a:p>
        </p:txBody>
      </p:sp>
    </p:spTree>
    <p:extLst>
      <p:ext uri="{BB962C8B-B14F-4D97-AF65-F5344CB8AC3E}">
        <p14:creationId xmlns:p14="http://schemas.microsoft.com/office/powerpoint/2010/main" val="18619899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xmlns="" id="{3FBF279E-15E2-408F-B02A-5765813C5249}"/>
              </a:ext>
            </a:extLst>
          </p:cNvPr>
          <p:cNvPicPr>
            <a:picLocks noChangeAspect="1"/>
          </p:cNvPicPr>
          <p:nvPr/>
        </p:nvPicPr>
        <p:blipFill rotWithShape="1">
          <a:blip r:embed="rId2"/>
          <a:srcRect r="1000"/>
          <a:stretch/>
        </p:blipFill>
        <p:spPr>
          <a:xfrm>
            <a:off x="994651" y="97319"/>
            <a:ext cx="6785370" cy="5825234"/>
          </a:xfrm>
          <a:prstGeom prst="rect">
            <a:avLst/>
          </a:prstGeom>
        </p:spPr>
      </p:pic>
      <p:sp>
        <p:nvSpPr>
          <p:cNvPr id="4" name="Rettangolo 3">
            <a:extLst>
              <a:ext uri="{FF2B5EF4-FFF2-40B4-BE49-F238E27FC236}">
                <a16:creationId xmlns:a16="http://schemas.microsoft.com/office/drawing/2014/main" xmlns="" id="{7B5B8A10-7A15-4BFF-9A00-02D14D3B6F72}"/>
              </a:ext>
            </a:extLst>
          </p:cNvPr>
          <p:cNvSpPr/>
          <p:nvPr/>
        </p:nvSpPr>
        <p:spPr>
          <a:xfrm>
            <a:off x="883919" y="5730241"/>
            <a:ext cx="426720" cy="4800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6762" tIns="48381" rIns="96762" bIns="48381" rtlCol="0" anchor="ctr"/>
          <a:lstStyle/>
          <a:p>
            <a:pPr algn="ctr"/>
            <a:endParaRPr lang="it-IT"/>
          </a:p>
        </p:txBody>
      </p:sp>
      <p:sp>
        <p:nvSpPr>
          <p:cNvPr id="5" name="Rettangolo 4">
            <a:extLst>
              <a:ext uri="{FF2B5EF4-FFF2-40B4-BE49-F238E27FC236}">
                <a16:creationId xmlns:a16="http://schemas.microsoft.com/office/drawing/2014/main" xmlns="" id="{DADA5FDE-38B8-4BAA-8236-BA317A835529}"/>
              </a:ext>
            </a:extLst>
          </p:cNvPr>
          <p:cNvSpPr/>
          <p:nvPr/>
        </p:nvSpPr>
        <p:spPr>
          <a:xfrm>
            <a:off x="960119" y="4724400"/>
            <a:ext cx="426720" cy="4800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6762" tIns="48381" rIns="96762" bIns="48381" rtlCol="0" anchor="ctr"/>
          <a:lstStyle/>
          <a:p>
            <a:pPr algn="ctr"/>
            <a:endParaRPr lang="it-IT"/>
          </a:p>
        </p:txBody>
      </p:sp>
      <p:sp>
        <p:nvSpPr>
          <p:cNvPr id="6" name="Rettangolo 5">
            <a:extLst>
              <a:ext uri="{FF2B5EF4-FFF2-40B4-BE49-F238E27FC236}">
                <a16:creationId xmlns:a16="http://schemas.microsoft.com/office/drawing/2014/main" xmlns="" id="{D8E0D509-9D27-4E02-9C41-F8DA46796C83}"/>
              </a:ext>
            </a:extLst>
          </p:cNvPr>
          <p:cNvSpPr/>
          <p:nvPr/>
        </p:nvSpPr>
        <p:spPr>
          <a:xfrm>
            <a:off x="794506" y="1981201"/>
            <a:ext cx="426720" cy="4800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6762" tIns="48381" rIns="96762" bIns="48381" rtlCol="0" anchor="ctr"/>
          <a:lstStyle/>
          <a:p>
            <a:pPr algn="ctr"/>
            <a:endParaRPr lang="it-IT"/>
          </a:p>
        </p:txBody>
      </p:sp>
      <p:sp>
        <p:nvSpPr>
          <p:cNvPr id="7" name="Rettangolo 6">
            <a:extLst>
              <a:ext uri="{FF2B5EF4-FFF2-40B4-BE49-F238E27FC236}">
                <a16:creationId xmlns:a16="http://schemas.microsoft.com/office/drawing/2014/main" xmlns="" id="{50C5D867-986D-4723-B93C-123E9269AE8C}"/>
              </a:ext>
            </a:extLst>
          </p:cNvPr>
          <p:cNvSpPr/>
          <p:nvPr/>
        </p:nvSpPr>
        <p:spPr>
          <a:xfrm>
            <a:off x="883919" y="1173481"/>
            <a:ext cx="426720" cy="4800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6762" tIns="48381" rIns="96762" bIns="48381" rtlCol="0" anchor="ctr"/>
          <a:lstStyle/>
          <a:p>
            <a:pPr algn="ctr"/>
            <a:endParaRPr lang="it-IT"/>
          </a:p>
        </p:txBody>
      </p:sp>
      <p:sp>
        <p:nvSpPr>
          <p:cNvPr id="8" name="Rettangolo 7">
            <a:extLst>
              <a:ext uri="{FF2B5EF4-FFF2-40B4-BE49-F238E27FC236}">
                <a16:creationId xmlns:a16="http://schemas.microsoft.com/office/drawing/2014/main" xmlns="" id="{88101CF4-C2FE-4397-BFDE-B24D98C73C7C}"/>
              </a:ext>
            </a:extLst>
          </p:cNvPr>
          <p:cNvSpPr/>
          <p:nvPr/>
        </p:nvSpPr>
        <p:spPr>
          <a:xfrm>
            <a:off x="922019" y="97286"/>
            <a:ext cx="426720" cy="4800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6762" tIns="48381" rIns="96762" bIns="48381" rtlCol="0" anchor="ctr"/>
          <a:lstStyle/>
          <a:p>
            <a:pPr algn="ctr"/>
            <a:endParaRPr lang="it-IT"/>
          </a:p>
        </p:txBody>
      </p:sp>
      <p:sp>
        <p:nvSpPr>
          <p:cNvPr id="3" name="CasellaDiTesto 2"/>
          <p:cNvSpPr txBox="1"/>
          <p:nvPr/>
        </p:nvSpPr>
        <p:spPr>
          <a:xfrm>
            <a:off x="292312" y="5948211"/>
            <a:ext cx="3176999" cy="467039"/>
          </a:xfrm>
          <a:prstGeom prst="rect">
            <a:avLst/>
          </a:prstGeom>
          <a:noFill/>
        </p:spPr>
        <p:txBody>
          <a:bodyPr wrap="none" lIns="96762" tIns="48381" rIns="96762" bIns="48381" rtlCol="0">
            <a:spAutoFit/>
          </a:bodyPr>
          <a:lstStyle/>
          <a:p>
            <a:r>
              <a:rPr lang="it-IT" dirty="0" err="1" smtClean="0"/>
              <a:t>Similar</a:t>
            </a:r>
            <a:r>
              <a:rPr lang="it-IT" dirty="0" smtClean="0"/>
              <a:t> data for PSD-95</a:t>
            </a:r>
            <a:endParaRPr lang="it-IT" dirty="0"/>
          </a:p>
        </p:txBody>
      </p:sp>
    </p:spTree>
    <p:extLst>
      <p:ext uri="{BB962C8B-B14F-4D97-AF65-F5344CB8AC3E}">
        <p14:creationId xmlns:p14="http://schemas.microsoft.com/office/powerpoint/2010/main" val="206043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3F31AD4-76CC-4FD0-8DCE-16204DA22205}"/>
              </a:ext>
            </a:extLst>
          </p:cNvPr>
          <p:cNvSpPr txBox="1"/>
          <p:nvPr/>
        </p:nvSpPr>
        <p:spPr>
          <a:xfrm>
            <a:off x="486767" y="1550834"/>
            <a:ext cx="8170465" cy="4006374"/>
          </a:xfrm>
          <a:prstGeom prst="rect">
            <a:avLst/>
          </a:prstGeom>
          <a:noFill/>
        </p:spPr>
        <p:txBody>
          <a:bodyPr wrap="square" lIns="96762" tIns="48381" rIns="96762" bIns="48381" rtlCol="0">
            <a:spAutoFit/>
          </a:bodyPr>
          <a:lstStyle/>
          <a:p>
            <a:pPr algn="ctr">
              <a:lnSpc>
                <a:spcPct val="150000"/>
              </a:lnSpc>
            </a:pPr>
            <a:r>
              <a:rPr lang="it-IT" sz="4200" dirty="0"/>
              <a:t>To use </a:t>
            </a:r>
            <a:r>
              <a:rPr lang="it-IT" sz="4200" dirty="0" err="1">
                <a:solidFill>
                  <a:schemeClr val="accent4"/>
                </a:solidFill>
              </a:rPr>
              <a:t>visual</a:t>
            </a:r>
            <a:r>
              <a:rPr lang="it-IT" sz="4200" dirty="0">
                <a:solidFill>
                  <a:schemeClr val="accent4"/>
                </a:solidFill>
              </a:rPr>
              <a:t> processing</a:t>
            </a:r>
            <a:r>
              <a:rPr lang="it-IT" sz="4200" dirty="0"/>
              <a:t> </a:t>
            </a:r>
          </a:p>
          <a:p>
            <a:pPr algn="ctr">
              <a:lnSpc>
                <a:spcPct val="150000"/>
              </a:lnSpc>
            </a:pPr>
            <a:r>
              <a:rPr lang="it-IT" sz="4200" dirty="0"/>
              <a:t>to </a:t>
            </a:r>
            <a:r>
              <a:rPr lang="it-IT" sz="4200" dirty="0" err="1"/>
              <a:t>reveal</a:t>
            </a:r>
            <a:r>
              <a:rPr lang="it-IT" sz="4200" dirty="0"/>
              <a:t> </a:t>
            </a:r>
            <a:r>
              <a:rPr lang="it-IT" sz="4200" dirty="0" err="1"/>
              <a:t>abnormalities</a:t>
            </a:r>
            <a:r>
              <a:rPr lang="it-IT" sz="4200" dirty="0"/>
              <a:t> in </a:t>
            </a:r>
          </a:p>
          <a:p>
            <a:pPr algn="ctr">
              <a:lnSpc>
                <a:spcPct val="150000"/>
              </a:lnSpc>
            </a:pPr>
            <a:r>
              <a:rPr lang="it-IT" sz="4200" dirty="0" err="1"/>
              <a:t>synaptic</a:t>
            </a:r>
            <a:r>
              <a:rPr lang="it-IT" sz="4200" dirty="0"/>
              <a:t> </a:t>
            </a:r>
            <a:r>
              <a:rPr lang="it-IT" sz="4200" dirty="0" err="1"/>
              <a:t>integration</a:t>
            </a:r>
            <a:endParaRPr lang="en-US" sz="4200" dirty="0"/>
          </a:p>
          <a:p>
            <a:pPr algn="ctr">
              <a:lnSpc>
                <a:spcPct val="150000"/>
              </a:lnSpc>
            </a:pPr>
            <a:endParaRPr lang="en-US" sz="4200" dirty="0"/>
          </a:p>
        </p:txBody>
      </p:sp>
    </p:spTree>
    <p:extLst>
      <p:ext uri="{BB962C8B-B14F-4D97-AF65-F5344CB8AC3E}">
        <p14:creationId xmlns:p14="http://schemas.microsoft.com/office/powerpoint/2010/main" val="31239064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537749D3-44E6-45BD-BD50-B704573DFD83}"/>
              </a:ext>
            </a:extLst>
          </p:cNvPr>
          <p:cNvSpPr txBox="1"/>
          <p:nvPr/>
        </p:nvSpPr>
        <p:spPr>
          <a:xfrm>
            <a:off x="1" y="0"/>
            <a:ext cx="9144000" cy="559372"/>
          </a:xfrm>
          <a:prstGeom prst="rect">
            <a:avLst/>
          </a:prstGeom>
          <a:noFill/>
        </p:spPr>
        <p:txBody>
          <a:bodyPr wrap="square" lIns="96762" tIns="48381" rIns="96762" bIns="48381" rtlCol="0">
            <a:spAutoFit/>
          </a:bodyPr>
          <a:lstStyle/>
          <a:p>
            <a:pPr lvl="1" algn="ctr"/>
            <a:r>
              <a:rPr lang="it-IT" sz="3000" b="1" dirty="0"/>
              <a:t>INTRINSIC OPTICAL SIGNAL (IOS) IMAGING</a:t>
            </a:r>
            <a:endParaRPr lang="en-US" sz="3000" b="1" dirty="0"/>
          </a:p>
        </p:txBody>
      </p:sp>
      <p:sp>
        <p:nvSpPr>
          <p:cNvPr id="6" name="Rectangle 5">
            <a:extLst>
              <a:ext uri="{FF2B5EF4-FFF2-40B4-BE49-F238E27FC236}">
                <a16:creationId xmlns:a16="http://schemas.microsoft.com/office/drawing/2014/main" xmlns="" id="{E2544377-079C-43C2-B35E-9E95FF2B7D8D}"/>
              </a:ext>
            </a:extLst>
          </p:cNvPr>
          <p:cNvSpPr/>
          <p:nvPr/>
        </p:nvSpPr>
        <p:spPr>
          <a:xfrm>
            <a:off x="3846995" y="618870"/>
            <a:ext cx="1450007" cy="85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6762" tIns="48381" rIns="96762" bIns="48381" rtlCol="0" anchor="ctr"/>
          <a:lstStyle/>
          <a:p>
            <a:pPr algn="ctr"/>
            <a:endParaRPr lang="en-US"/>
          </a:p>
        </p:txBody>
      </p:sp>
      <p:pic>
        <p:nvPicPr>
          <p:cNvPr id="7" name="Picture 6">
            <a:extLst>
              <a:ext uri="{FF2B5EF4-FFF2-40B4-BE49-F238E27FC236}">
                <a16:creationId xmlns:a16="http://schemas.microsoft.com/office/drawing/2014/main" xmlns="" id="{651D1BBF-91FB-466D-A6A5-709D29D9C2F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3374" t="14594" r="1001" b="23906"/>
          <a:stretch/>
        </p:blipFill>
        <p:spPr>
          <a:xfrm>
            <a:off x="2153551" y="1003485"/>
            <a:ext cx="4836897" cy="3110980"/>
          </a:xfrm>
          <a:prstGeom prst="rect">
            <a:avLst/>
          </a:prstGeom>
        </p:spPr>
      </p:pic>
      <p:pic>
        <p:nvPicPr>
          <p:cNvPr id="9" name="Picture 8">
            <a:extLst>
              <a:ext uri="{FF2B5EF4-FFF2-40B4-BE49-F238E27FC236}">
                <a16:creationId xmlns:a16="http://schemas.microsoft.com/office/drawing/2014/main" xmlns="" id="{3BA25E66-0F9D-4554-B3D5-9A7EF5D98C4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445" y="4199976"/>
            <a:ext cx="10038735" cy="2574192"/>
          </a:xfrm>
          <a:prstGeom prst="rect">
            <a:avLst/>
          </a:prstGeom>
        </p:spPr>
      </p:pic>
    </p:spTree>
    <p:extLst>
      <p:ext uri="{BB962C8B-B14F-4D97-AF65-F5344CB8AC3E}">
        <p14:creationId xmlns:p14="http://schemas.microsoft.com/office/powerpoint/2010/main" val="26888554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xmlns="" id="{E0D40860-CDAD-4A6F-902A-6057ED6DD4A9}"/>
              </a:ext>
            </a:extLst>
          </p:cNvPr>
          <p:cNvGrpSpPr/>
          <p:nvPr/>
        </p:nvGrpSpPr>
        <p:grpSpPr>
          <a:xfrm>
            <a:off x="3896399" y="4005244"/>
            <a:ext cx="5156196" cy="2345067"/>
            <a:chOff x="4381772" y="3573345"/>
            <a:chExt cx="4872426" cy="2215871"/>
          </a:xfrm>
        </p:grpSpPr>
        <p:pic>
          <p:nvPicPr>
            <p:cNvPr id="27" name="Picture 26">
              <a:extLst>
                <a:ext uri="{FF2B5EF4-FFF2-40B4-BE49-F238E27FC236}">
                  <a16:creationId xmlns:a16="http://schemas.microsoft.com/office/drawing/2014/main" xmlns="" id="{1FD99C46-4F8A-4B4C-95F8-FE15E16B369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98" b="-2158"/>
            <a:stretch/>
          </p:blipFill>
          <p:spPr>
            <a:xfrm>
              <a:off x="4438434" y="3664630"/>
              <a:ext cx="4815764" cy="2124586"/>
            </a:xfrm>
            <a:prstGeom prst="rect">
              <a:avLst/>
            </a:prstGeom>
          </p:spPr>
        </p:pic>
        <p:sp>
          <p:nvSpPr>
            <p:cNvPr id="45" name="Rectangle 44">
              <a:extLst>
                <a:ext uri="{FF2B5EF4-FFF2-40B4-BE49-F238E27FC236}">
                  <a16:creationId xmlns:a16="http://schemas.microsoft.com/office/drawing/2014/main" xmlns="" id="{CECBAE1F-D43E-4BEF-955C-5B7A5DA20425}"/>
                </a:ext>
              </a:extLst>
            </p:cNvPr>
            <p:cNvSpPr/>
            <p:nvPr/>
          </p:nvSpPr>
          <p:spPr>
            <a:xfrm>
              <a:off x="4381772" y="3664630"/>
              <a:ext cx="293615" cy="288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xmlns="" id="{4382A0D1-75FB-4B2D-A05C-543B57C5EF1D}"/>
                </a:ext>
              </a:extLst>
            </p:cNvPr>
            <p:cNvSpPr/>
            <p:nvPr/>
          </p:nvSpPr>
          <p:spPr>
            <a:xfrm>
              <a:off x="6306329" y="3664630"/>
              <a:ext cx="293615" cy="288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xmlns="" id="{C6BF56E2-1E98-4C6A-B64B-5800B6D1C8D5}"/>
                </a:ext>
              </a:extLst>
            </p:cNvPr>
            <p:cNvSpPr/>
            <p:nvPr/>
          </p:nvSpPr>
          <p:spPr>
            <a:xfrm>
              <a:off x="8018608" y="3699988"/>
              <a:ext cx="293615" cy="288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xmlns="" id="{CD8D4692-47D5-4264-A8C4-BFB9E79A1DC4}"/>
                </a:ext>
              </a:extLst>
            </p:cNvPr>
            <p:cNvSpPr/>
            <p:nvPr/>
          </p:nvSpPr>
          <p:spPr>
            <a:xfrm>
              <a:off x="8442186" y="3573345"/>
              <a:ext cx="759191" cy="314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xmlns="" id="{EF9CC59B-4CD8-4E6D-AD2A-AC5748014EBF}"/>
              </a:ext>
            </a:extLst>
          </p:cNvPr>
          <p:cNvSpPr txBox="1"/>
          <p:nvPr/>
        </p:nvSpPr>
        <p:spPr>
          <a:xfrm>
            <a:off x="1" y="1"/>
            <a:ext cx="9144000" cy="488582"/>
          </a:xfrm>
          <a:prstGeom prst="rect">
            <a:avLst/>
          </a:prstGeom>
          <a:noFill/>
        </p:spPr>
        <p:txBody>
          <a:bodyPr wrap="square" lIns="96762" tIns="48381" rIns="96762" bIns="48381" rtlCol="0">
            <a:spAutoFit/>
          </a:bodyPr>
          <a:lstStyle/>
          <a:p>
            <a:pPr lvl="1" algn="ctr"/>
            <a:r>
              <a:rPr lang="it-IT" sz="2500" b="1" dirty="0"/>
              <a:t>REDUCED AMPLITUDE OF IOS VISUAL RESPONSES</a:t>
            </a:r>
            <a:endParaRPr lang="en-US" sz="2500" b="1" dirty="0"/>
          </a:p>
        </p:txBody>
      </p:sp>
      <p:sp>
        <p:nvSpPr>
          <p:cNvPr id="5" name="Rectangle 4">
            <a:extLst>
              <a:ext uri="{FF2B5EF4-FFF2-40B4-BE49-F238E27FC236}">
                <a16:creationId xmlns:a16="http://schemas.microsoft.com/office/drawing/2014/main" xmlns="" id="{89DF5E6F-BAED-46F1-8F2B-7DE69A5C5F11}"/>
              </a:ext>
            </a:extLst>
          </p:cNvPr>
          <p:cNvSpPr/>
          <p:nvPr/>
        </p:nvSpPr>
        <p:spPr>
          <a:xfrm>
            <a:off x="3846995" y="618870"/>
            <a:ext cx="1450007" cy="85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6762" tIns="48381" rIns="96762" bIns="48381" rtlCol="0" anchor="ctr"/>
          <a:lstStyle/>
          <a:p>
            <a:pPr algn="ctr"/>
            <a:endParaRPr lang="en-US"/>
          </a:p>
        </p:txBody>
      </p:sp>
      <p:grpSp>
        <p:nvGrpSpPr>
          <p:cNvPr id="3" name="Group 2">
            <a:extLst>
              <a:ext uri="{FF2B5EF4-FFF2-40B4-BE49-F238E27FC236}">
                <a16:creationId xmlns:a16="http://schemas.microsoft.com/office/drawing/2014/main" xmlns="" id="{118706B6-551D-4F19-8DCB-CA891B40298A}"/>
              </a:ext>
            </a:extLst>
          </p:cNvPr>
          <p:cNvGrpSpPr/>
          <p:nvPr/>
        </p:nvGrpSpPr>
        <p:grpSpPr>
          <a:xfrm>
            <a:off x="2930210" y="738131"/>
            <a:ext cx="3283574" cy="1094890"/>
            <a:chOff x="0" y="798491"/>
            <a:chExt cx="3102864" cy="1034570"/>
          </a:xfrm>
        </p:grpSpPr>
        <p:pic>
          <p:nvPicPr>
            <p:cNvPr id="12" name="Picture 11">
              <a:extLst>
                <a:ext uri="{FF2B5EF4-FFF2-40B4-BE49-F238E27FC236}">
                  <a16:creationId xmlns:a16="http://schemas.microsoft.com/office/drawing/2014/main" xmlns="" id="{893AEFCA-28AC-4F97-AB21-DAFD6C95E33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798491"/>
              <a:ext cx="3102864" cy="1034570"/>
            </a:xfrm>
            <a:prstGeom prst="rect">
              <a:avLst/>
            </a:prstGeom>
          </p:spPr>
        </p:pic>
        <p:sp>
          <p:nvSpPr>
            <p:cNvPr id="2" name="Rectangle 1">
              <a:extLst>
                <a:ext uri="{FF2B5EF4-FFF2-40B4-BE49-F238E27FC236}">
                  <a16:creationId xmlns:a16="http://schemas.microsoft.com/office/drawing/2014/main" xmlns="" id="{D8657F6A-2278-45A7-A1E8-2DF87E0DFEB6}"/>
                </a:ext>
              </a:extLst>
            </p:cNvPr>
            <p:cNvSpPr/>
            <p:nvPr/>
          </p:nvSpPr>
          <p:spPr>
            <a:xfrm>
              <a:off x="0" y="807720"/>
              <a:ext cx="304800"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xmlns="" id="{01DD06FA-1A71-4D53-9F83-49E14CAAF7B4}"/>
              </a:ext>
            </a:extLst>
          </p:cNvPr>
          <p:cNvSpPr txBox="1"/>
          <p:nvPr/>
        </p:nvSpPr>
        <p:spPr>
          <a:xfrm>
            <a:off x="5575111" y="6499707"/>
            <a:ext cx="3568889" cy="358293"/>
          </a:xfrm>
          <a:prstGeom prst="rect">
            <a:avLst/>
          </a:prstGeom>
          <a:noFill/>
        </p:spPr>
        <p:txBody>
          <a:bodyPr wrap="square" lIns="96762" tIns="48381" rIns="96762" bIns="48381" rtlCol="0">
            <a:spAutoFit/>
          </a:bodyPr>
          <a:lstStyle/>
          <a:p>
            <a:pPr algn="r"/>
            <a:r>
              <a:rPr lang="en-US" sz="1700" i="1" dirty="0" err="1">
                <a:latin typeface="+mj-lt"/>
              </a:rPr>
              <a:t>Mazziotti</a:t>
            </a:r>
            <a:r>
              <a:rPr lang="en-US" sz="1700" i="1" dirty="0">
                <a:latin typeface="+mj-lt"/>
              </a:rPr>
              <a:t> R.</a:t>
            </a:r>
            <a:r>
              <a:rPr lang="en-US" sz="1700" i="1" baseline="30000" dirty="0"/>
              <a:t>*</a:t>
            </a:r>
            <a:r>
              <a:rPr lang="en-US" sz="1700" i="1" dirty="0">
                <a:latin typeface="+mj-lt"/>
              </a:rPr>
              <a:t>, </a:t>
            </a:r>
            <a:r>
              <a:rPr lang="en-US" sz="1700" i="1" dirty="0" err="1">
                <a:latin typeface="+mj-lt"/>
              </a:rPr>
              <a:t>Lupori</a:t>
            </a:r>
            <a:r>
              <a:rPr lang="en-US" sz="1700" i="1" dirty="0">
                <a:latin typeface="+mj-lt"/>
              </a:rPr>
              <a:t> L.</a:t>
            </a:r>
            <a:r>
              <a:rPr lang="en-US" sz="1700" i="1" baseline="30000" dirty="0"/>
              <a:t>*</a:t>
            </a:r>
            <a:r>
              <a:rPr lang="en-US" sz="1700" i="1" dirty="0">
                <a:latin typeface="+mj-lt"/>
              </a:rPr>
              <a:t>et al. 2017</a:t>
            </a:r>
            <a:endParaRPr lang="it-IT" sz="1700" i="1" dirty="0">
              <a:latin typeface="+mj-lt"/>
            </a:endParaRPr>
          </a:p>
        </p:txBody>
      </p:sp>
      <p:grpSp>
        <p:nvGrpSpPr>
          <p:cNvPr id="32" name="Group 31">
            <a:extLst>
              <a:ext uri="{FF2B5EF4-FFF2-40B4-BE49-F238E27FC236}">
                <a16:creationId xmlns:a16="http://schemas.microsoft.com/office/drawing/2014/main" xmlns="" id="{39F10446-BC44-4C0A-95E7-F471ABF4A284}"/>
              </a:ext>
            </a:extLst>
          </p:cNvPr>
          <p:cNvGrpSpPr/>
          <p:nvPr/>
        </p:nvGrpSpPr>
        <p:grpSpPr>
          <a:xfrm>
            <a:off x="-43039" y="1931611"/>
            <a:ext cx="3987804" cy="2152841"/>
            <a:chOff x="0" y="1883156"/>
            <a:chExt cx="3768337" cy="2034235"/>
          </a:xfrm>
        </p:grpSpPr>
        <p:pic>
          <p:nvPicPr>
            <p:cNvPr id="8" name="Picture 7">
              <a:extLst>
                <a:ext uri="{FF2B5EF4-FFF2-40B4-BE49-F238E27FC236}">
                  <a16:creationId xmlns:a16="http://schemas.microsoft.com/office/drawing/2014/main" xmlns="" id="{5E396662-3A21-4973-B170-2FAAC4EFC56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70045" y="1883156"/>
              <a:ext cx="3528500" cy="1982758"/>
            </a:xfrm>
            <a:prstGeom prst="rect">
              <a:avLst/>
            </a:prstGeom>
          </p:spPr>
        </p:pic>
        <p:sp>
          <p:nvSpPr>
            <p:cNvPr id="28" name="Rectangle 27">
              <a:extLst>
                <a:ext uri="{FF2B5EF4-FFF2-40B4-BE49-F238E27FC236}">
                  <a16:creationId xmlns:a16="http://schemas.microsoft.com/office/drawing/2014/main" xmlns="" id="{B51E2317-0D0A-4D57-BA4A-0F47F689FB41}"/>
                </a:ext>
              </a:extLst>
            </p:cNvPr>
            <p:cNvSpPr/>
            <p:nvPr/>
          </p:nvSpPr>
          <p:spPr>
            <a:xfrm>
              <a:off x="3565321" y="1934633"/>
              <a:ext cx="142613" cy="288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xmlns="" id="{96549BFA-1C07-4CB4-81AB-8E2B91A2FC8C}"/>
                </a:ext>
              </a:extLst>
            </p:cNvPr>
            <p:cNvSpPr/>
            <p:nvPr/>
          </p:nvSpPr>
          <p:spPr>
            <a:xfrm>
              <a:off x="170045" y="1934633"/>
              <a:ext cx="308127" cy="288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xmlns="" id="{DA4E2741-5C26-4A5D-864C-D52B1D2A182F}"/>
                </a:ext>
              </a:extLst>
            </p:cNvPr>
            <p:cNvSpPr/>
            <p:nvPr/>
          </p:nvSpPr>
          <p:spPr>
            <a:xfrm flipH="1">
              <a:off x="0" y="3628941"/>
              <a:ext cx="569053" cy="288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xmlns="" id="{B6AB69C6-C99B-4E8F-961A-CD6035509F06}"/>
                </a:ext>
              </a:extLst>
            </p:cNvPr>
            <p:cNvSpPr/>
            <p:nvPr/>
          </p:nvSpPr>
          <p:spPr>
            <a:xfrm flipH="1">
              <a:off x="3199285" y="3705511"/>
              <a:ext cx="569052" cy="182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xmlns="" id="{5746DDD9-CB73-45E8-97A2-E8597772BDDC}"/>
              </a:ext>
            </a:extLst>
          </p:cNvPr>
          <p:cNvGrpSpPr/>
          <p:nvPr/>
        </p:nvGrpSpPr>
        <p:grpSpPr>
          <a:xfrm>
            <a:off x="159243" y="4122663"/>
            <a:ext cx="3818708" cy="2321919"/>
            <a:chOff x="478172" y="4053070"/>
            <a:chExt cx="3608547" cy="2193998"/>
          </a:xfrm>
        </p:grpSpPr>
        <p:pic>
          <p:nvPicPr>
            <p:cNvPr id="26" name="Picture 25">
              <a:extLst>
                <a:ext uri="{FF2B5EF4-FFF2-40B4-BE49-F238E27FC236}">
                  <a16:creationId xmlns:a16="http://schemas.microsoft.com/office/drawing/2014/main" xmlns="" id="{8F4E7D96-0059-4CA3-8A17-C219AFD8D1C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2158"/>
            <a:stretch/>
          </p:blipFill>
          <p:spPr>
            <a:xfrm>
              <a:off x="478172" y="4122482"/>
              <a:ext cx="3528499" cy="2124586"/>
            </a:xfrm>
            <a:prstGeom prst="rect">
              <a:avLst/>
            </a:prstGeom>
          </p:spPr>
        </p:pic>
        <p:sp>
          <p:nvSpPr>
            <p:cNvPr id="33" name="Rectangle 32">
              <a:extLst>
                <a:ext uri="{FF2B5EF4-FFF2-40B4-BE49-F238E27FC236}">
                  <a16:creationId xmlns:a16="http://schemas.microsoft.com/office/drawing/2014/main" xmlns="" id="{AEA97DA4-3A8C-4110-8156-B8819BEE57B2}"/>
                </a:ext>
              </a:extLst>
            </p:cNvPr>
            <p:cNvSpPr/>
            <p:nvPr/>
          </p:nvSpPr>
          <p:spPr>
            <a:xfrm>
              <a:off x="478172" y="4110606"/>
              <a:ext cx="293615" cy="360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xmlns="" id="{6A7EA6FA-1B9E-40DD-A0A0-556F6DF56E19}"/>
                </a:ext>
              </a:extLst>
            </p:cNvPr>
            <p:cNvSpPr/>
            <p:nvPr/>
          </p:nvSpPr>
          <p:spPr>
            <a:xfrm>
              <a:off x="883875" y="4100608"/>
              <a:ext cx="518720" cy="132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xmlns="" id="{B95519D7-D699-4DC3-BBB6-2F8955D88475}"/>
                </a:ext>
              </a:extLst>
            </p:cNvPr>
            <p:cNvSpPr/>
            <p:nvPr/>
          </p:nvSpPr>
          <p:spPr>
            <a:xfrm>
              <a:off x="3793104" y="4127666"/>
              <a:ext cx="293615" cy="360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xmlns="" id="{F1314A7D-68E6-4BF9-8667-C6405EED7058}"/>
                </a:ext>
              </a:extLst>
            </p:cNvPr>
            <p:cNvSpPr/>
            <p:nvPr/>
          </p:nvSpPr>
          <p:spPr>
            <a:xfrm>
              <a:off x="2695048" y="4053070"/>
              <a:ext cx="293615" cy="180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xmlns="" id="{697C38F8-6390-4819-8461-265B70EE8BA3}"/>
              </a:ext>
            </a:extLst>
          </p:cNvPr>
          <p:cNvGrpSpPr/>
          <p:nvPr/>
        </p:nvGrpSpPr>
        <p:grpSpPr>
          <a:xfrm>
            <a:off x="4074506" y="2066155"/>
            <a:ext cx="4997450" cy="2129967"/>
            <a:chOff x="4546072" y="1692889"/>
            <a:chExt cx="4722417" cy="2012622"/>
          </a:xfrm>
        </p:grpSpPr>
        <p:pic>
          <p:nvPicPr>
            <p:cNvPr id="25" name="Picture 24">
              <a:extLst>
                <a:ext uri="{FF2B5EF4-FFF2-40B4-BE49-F238E27FC236}">
                  <a16:creationId xmlns:a16="http://schemas.microsoft.com/office/drawing/2014/main" xmlns="" id="{A36FF312-CC48-47C9-BA31-DECF7CED51A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2" r="-12"/>
            <a:stretch/>
          </p:blipFill>
          <p:spPr>
            <a:xfrm>
              <a:off x="4555460" y="1692889"/>
              <a:ext cx="4713029" cy="2001814"/>
            </a:xfrm>
            <a:prstGeom prst="rect">
              <a:avLst/>
            </a:prstGeom>
          </p:spPr>
        </p:pic>
        <p:sp>
          <p:nvSpPr>
            <p:cNvPr id="38" name="Rectangle 37">
              <a:extLst>
                <a:ext uri="{FF2B5EF4-FFF2-40B4-BE49-F238E27FC236}">
                  <a16:creationId xmlns:a16="http://schemas.microsoft.com/office/drawing/2014/main" xmlns="" id="{0A0FAD8B-5048-483D-B41F-D2DD9EDDD284}"/>
                </a:ext>
              </a:extLst>
            </p:cNvPr>
            <p:cNvSpPr/>
            <p:nvPr/>
          </p:nvSpPr>
          <p:spPr>
            <a:xfrm>
              <a:off x="4546072" y="1743152"/>
              <a:ext cx="218875" cy="288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xmlns="" id="{4D9A6298-08FB-4AC4-BC17-3E3B3CC5F018}"/>
                </a:ext>
              </a:extLst>
            </p:cNvPr>
            <p:cNvSpPr/>
            <p:nvPr/>
          </p:nvSpPr>
          <p:spPr>
            <a:xfrm>
              <a:off x="4555460" y="3514340"/>
              <a:ext cx="629315" cy="180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xmlns="" id="{548C1D19-2A5A-4E40-96CA-6E0E278C2C76}"/>
                </a:ext>
              </a:extLst>
            </p:cNvPr>
            <p:cNvSpPr/>
            <p:nvPr/>
          </p:nvSpPr>
          <p:spPr>
            <a:xfrm>
              <a:off x="6327481" y="1754318"/>
              <a:ext cx="293615" cy="2772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xmlns="" id="{3BD9605F-2067-4B0C-9725-181143E54E5F}"/>
                </a:ext>
              </a:extLst>
            </p:cNvPr>
            <p:cNvSpPr/>
            <p:nvPr/>
          </p:nvSpPr>
          <p:spPr>
            <a:xfrm>
              <a:off x="6328061" y="3514340"/>
              <a:ext cx="293615" cy="180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xmlns="" id="{4345F841-F22F-45B7-BD1A-B1059830203A}"/>
                </a:ext>
              </a:extLst>
            </p:cNvPr>
            <p:cNvSpPr/>
            <p:nvPr/>
          </p:nvSpPr>
          <p:spPr>
            <a:xfrm>
              <a:off x="8081598" y="3525148"/>
              <a:ext cx="293615" cy="180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xmlns="" id="{CC1BF9BA-3BD7-4965-8488-6338FB019EEE}"/>
                </a:ext>
              </a:extLst>
            </p:cNvPr>
            <p:cNvSpPr/>
            <p:nvPr/>
          </p:nvSpPr>
          <p:spPr>
            <a:xfrm>
              <a:off x="8113994" y="1747879"/>
              <a:ext cx="261219" cy="283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55679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xmlns="" id="{DC437975-92B2-4242-861F-BDD13E9EED73}"/>
              </a:ext>
            </a:extLst>
          </p:cNvPr>
          <p:cNvGrpSpPr/>
          <p:nvPr/>
        </p:nvGrpSpPr>
        <p:grpSpPr>
          <a:xfrm>
            <a:off x="4412466" y="4146721"/>
            <a:ext cx="2342317" cy="2186740"/>
            <a:chOff x="4455591" y="3888896"/>
            <a:chExt cx="2042736" cy="1906940"/>
          </a:xfrm>
        </p:grpSpPr>
        <p:pic>
          <p:nvPicPr>
            <p:cNvPr id="12" name="Picture 11">
              <a:extLst>
                <a:ext uri="{FF2B5EF4-FFF2-40B4-BE49-F238E27FC236}">
                  <a16:creationId xmlns:a16="http://schemas.microsoft.com/office/drawing/2014/main" xmlns="" id="{A87DF205-80E6-4301-A657-6B52A1AD128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55591" y="3888896"/>
              <a:ext cx="2042736" cy="1906940"/>
            </a:xfrm>
            <a:prstGeom prst="rect">
              <a:avLst/>
            </a:prstGeom>
          </p:spPr>
        </p:pic>
        <p:sp>
          <p:nvSpPr>
            <p:cNvPr id="19" name="Rectangle 18">
              <a:extLst>
                <a:ext uri="{FF2B5EF4-FFF2-40B4-BE49-F238E27FC236}">
                  <a16:creationId xmlns:a16="http://schemas.microsoft.com/office/drawing/2014/main" xmlns="" id="{A0F1E43B-CC14-4CDD-9949-187582CF2331}"/>
                </a:ext>
              </a:extLst>
            </p:cNvPr>
            <p:cNvSpPr/>
            <p:nvPr/>
          </p:nvSpPr>
          <p:spPr>
            <a:xfrm>
              <a:off x="4455591" y="3888896"/>
              <a:ext cx="253569" cy="234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CE219EDB-9DDF-496B-B4D5-C03CA73918EB}"/>
                </a:ext>
              </a:extLst>
            </p:cNvPr>
            <p:cNvSpPr/>
            <p:nvPr/>
          </p:nvSpPr>
          <p:spPr>
            <a:xfrm>
              <a:off x="6221897" y="3914025"/>
              <a:ext cx="276429" cy="348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xmlns="" id="{D8C04B2D-B542-4485-B0E1-FEF95B53DC04}"/>
              </a:ext>
            </a:extLst>
          </p:cNvPr>
          <p:cNvSpPr txBox="1"/>
          <p:nvPr/>
        </p:nvSpPr>
        <p:spPr>
          <a:xfrm>
            <a:off x="-416003" y="1"/>
            <a:ext cx="9560004" cy="620927"/>
          </a:xfrm>
          <a:prstGeom prst="rect">
            <a:avLst/>
          </a:prstGeom>
          <a:noFill/>
        </p:spPr>
        <p:txBody>
          <a:bodyPr wrap="square" lIns="96762" tIns="48381" rIns="96762" bIns="48381" rtlCol="0">
            <a:spAutoFit/>
          </a:bodyPr>
          <a:lstStyle/>
          <a:p>
            <a:pPr lvl="1" algn="ctr"/>
            <a:r>
              <a:rPr lang="it-IT" sz="3400" b="1" dirty="0" smtClean="0"/>
              <a:t>SLIGHTLY </a:t>
            </a:r>
            <a:r>
              <a:rPr lang="it-IT" sz="3400" b="1" dirty="0"/>
              <a:t>IMPAIRED VISUAL FUNCTION</a:t>
            </a:r>
            <a:endParaRPr lang="en-US" sz="3400" b="1" dirty="0"/>
          </a:p>
        </p:txBody>
      </p:sp>
      <p:sp>
        <p:nvSpPr>
          <p:cNvPr id="4" name="Rectangle 3">
            <a:extLst>
              <a:ext uri="{FF2B5EF4-FFF2-40B4-BE49-F238E27FC236}">
                <a16:creationId xmlns:a16="http://schemas.microsoft.com/office/drawing/2014/main" xmlns="" id="{3301A723-0844-4FD5-8C82-233A05370C5C}"/>
              </a:ext>
            </a:extLst>
          </p:cNvPr>
          <p:cNvSpPr/>
          <p:nvPr/>
        </p:nvSpPr>
        <p:spPr>
          <a:xfrm>
            <a:off x="3846995" y="618870"/>
            <a:ext cx="1450007" cy="85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6762" tIns="48381" rIns="96762" bIns="48381" rtlCol="0" anchor="ctr"/>
          <a:lstStyle/>
          <a:p>
            <a:pPr algn="ctr"/>
            <a:endParaRPr lang="en-US"/>
          </a:p>
        </p:txBody>
      </p:sp>
      <p:grpSp>
        <p:nvGrpSpPr>
          <p:cNvPr id="13" name="Group 12">
            <a:extLst>
              <a:ext uri="{FF2B5EF4-FFF2-40B4-BE49-F238E27FC236}">
                <a16:creationId xmlns:a16="http://schemas.microsoft.com/office/drawing/2014/main" xmlns="" id="{0134C9DF-F7E4-4098-8246-0D7342CACF21}"/>
              </a:ext>
            </a:extLst>
          </p:cNvPr>
          <p:cNvGrpSpPr/>
          <p:nvPr/>
        </p:nvGrpSpPr>
        <p:grpSpPr>
          <a:xfrm>
            <a:off x="84551" y="1002230"/>
            <a:ext cx="4171248" cy="2868626"/>
            <a:chOff x="79897" y="947015"/>
            <a:chExt cx="3941685" cy="2710586"/>
          </a:xfrm>
        </p:grpSpPr>
        <p:pic>
          <p:nvPicPr>
            <p:cNvPr id="8" name="Picture 7">
              <a:extLst>
                <a:ext uri="{FF2B5EF4-FFF2-40B4-BE49-F238E27FC236}">
                  <a16:creationId xmlns:a16="http://schemas.microsoft.com/office/drawing/2014/main" xmlns="" id="{3766ED71-9D8B-4047-A19D-7206CB9C415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9897" y="980827"/>
              <a:ext cx="3941685" cy="2676774"/>
            </a:xfrm>
            <a:prstGeom prst="rect">
              <a:avLst/>
            </a:prstGeom>
          </p:spPr>
        </p:pic>
        <p:sp>
          <p:nvSpPr>
            <p:cNvPr id="2" name="Rectangle 1">
              <a:extLst>
                <a:ext uri="{FF2B5EF4-FFF2-40B4-BE49-F238E27FC236}">
                  <a16:creationId xmlns:a16="http://schemas.microsoft.com/office/drawing/2014/main" xmlns="" id="{B18BD4C2-8D69-4A0E-B124-49E256847E43}"/>
                </a:ext>
              </a:extLst>
            </p:cNvPr>
            <p:cNvSpPr/>
            <p:nvPr/>
          </p:nvSpPr>
          <p:spPr>
            <a:xfrm>
              <a:off x="79897" y="947015"/>
              <a:ext cx="293483" cy="348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98293006-D870-40C6-AABE-35BC2B9EE4C5}"/>
                </a:ext>
              </a:extLst>
            </p:cNvPr>
            <p:cNvSpPr/>
            <p:nvPr/>
          </p:nvSpPr>
          <p:spPr>
            <a:xfrm>
              <a:off x="2716417" y="947015"/>
              <a:ext cx="293483" cy="348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xmlns="" id="{CFF7790A-B11E-4AC5-84AF-52C375B64930}"/>
              </a:ext>
            </a:extLst>
          </p:cNvPr>
          <p:cNvGrpSpPr/>
          <p:nvPr/>
        </p:nvGrpSpPr>
        <p:grpSpPr>
          <a:xfrm>
            <a:off x="155987" y="3852443"/>
            <a:ext cx="4171249" cy="2947690"/>
            <a:chOff x="311131" y="3657601"/>
            <a:chExt cx="3941686" cy="2785294"/>
          </a:xfrm>
        </p:grpSpPr>
        <p:pic>
          <p:nvPicPr>
            <p:cNvPr id="26" name="Picture 25">
              <a:extLst>
                <a:ext uri="{FF2B5EF4-FFF2-40B4-BE49-F238E27FC236}">
                  <a16:creationId xmlns:a16="http://schemas.microsoft.com/office/drawing/2014/main" xmlns="" id="{EB68A234-BE67-4C29-944D-5A87195D705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11132" y="3657601"/>
              <a:ext cx="3941685" cy="2785294"/>
            </a:xfrm>
            <a:prstGeom prst="rect">
              <a:avLst/>
            </a:prstGeom>
          </p:spPr>
        </p:pic>
        <p:sp>
          <p:nvSpPr>
            <p:cNvPr id="16" name="Rectangle 15">
              <a:extLst>
                <a:ext uri="{FF2B5EF4-FFF2-40B4-BE49-F238E27FC236}">
                  <a16:creationId xmlns:a16="http://schemas.microsoft.com/office/drawing/2014/main" xmlns="" id="{3E9EA469-7BB8-47AB-827C-1D7ED1BD6B7D}"/>
                </a:ext>
              </a:extLst>
            </p:cNvPr>
            <p:cNvSpPr/>
            <p:nvPr/>
          </p:nvSpPr>
          <p:spPr>
            <a:xfrm>
              <a:off x="2909840" y="3756403"/>
              <a:ext cx="293483" cy="348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9B30A5A5-A587-47DD-B6FF-05D8C478292D}"/>
                </a:ext>
              </a:extLst>
            </p:cNvPr>
            <p:cNvSpPr/>
            <p:nvPr/>
          </p:nvSpPr>
          <p:spPr>
            <a:xfrm>
              <a:off x="311131" y="3778403"/>
              <a:ext cx="293483" cy="348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xmlns="" id="{BBAA657B-E747-4D02-A91D-7FBD734576BF}"/>
              </a:ext>
            </a:extLst>
          </p:cNvPr>
          <p:cNvGrpSpPr/>
          <p:nvPr/>
        </p:nvGrpSpPr>
        <p:grpSpPr>
          <a:xfrm>
            <a:off x="4745203" y="994142"/>
            <a:ext cx="4365322" cy="2624728"/>
            <a:chOff x="4435788" y="947015"/>
            <a:chExt cx="4125078" cy="2480125"/>
          </a:xfrm>
        </p:grpSpPr>
        <p:pic>
          <p:nvPicPr>
            <p:cNvPr id="10" name="Picture 9">
              <a:extLst>
                <a:ext uri="{FF2B5EF4-FFF2-40B4-BE49-F238E27FC236}">
                  <a16:creationId xmlns:a16="http://schemas.microsoft.com/office/drawing/2014/main" xmlns="" id="{EC76277F-BD58-4F73-80C7-76B7C0F3C28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435788" y="947015"/>
              <a:ext cx="4125078" cy="2480125"/>
            </a:xfrm>
            <a:prstGeom prst="rect">
              <a:avLst/>
            </a:prstGeom>
          </p:spPr>
        </p:pic>
        <p:sp>
          <p:nvSpPr>
            <p:cNvPr id="6" name="Rectangle 5">
              <a:extLst>
                <a:ext uri="{FF2B5EF4-FFF2-40B4-BE49-F238E27FC236}">
                  <a16:creationId xmlns:a16="http://schemas.microsoft.com/office/drawing/2014/main" xmlns="" id="{D56B18C1-B256-4BFE-91BA-369A997D0CF9}"/>
                </a:ext>
              </a:extLst>
            </p:cNvPr>
            <p:cNvSpPr/>
            <p:nvPr/>
          </p:nvSpPr>
          <p:spPr>
            <a:xfrm>
              <a:off x="4455591" y="947015"/>
              <a:ext cx="276429" cy="348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6FD98188-A6EF-4CE2-8E85-6A9270336BA5}"/>
                </a:ext>
              </a:extLst>
            </p:cNvPr>
            <p:cNvSpPr/>
            <p:nvPr/>
          </p:nvSpPr>
          <p:spPr>
            <a:xfrm>
              <a:off x="6655855" y="980826"/>
              <a:ext cx="276429" cy="348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xmlns="" id="{D92DE54F-D4B1-4029-9340-8D32B08BA1C6}"/>
              </a:ext>
            </a:extLst>
          </p:cNvPr>
          <p:cNvGrpSpPr/>
          <p:nvPr/>
        </p:nvGrpSpPr>
        <p:grpSpPr>
          <a:xfrm>
            <a:off x="6749345" y="4121884"/>
            <a:ext cx="2451662" cy="2249179"/>
            <a:chOff x="6498327" y="3910647"/>
            <a:chExt cx="2138095" cy="1961389"/>
          </a:xfrm>
        </p:grpSpPr>
        <p:pic>
          <p:nvPicPr>
            <p:cNvPr id="11" name="Picture 10">
              <a:extLst>
                <a:ext uri="{FF2B5EF4-FFF2-40B4-BE49-F238E27FC236}">
                  <a16:creationId xmlns:a16="http://schemas.microsoft.com/office/drawing/2014/main" xmlns="" id="{38F5D4FC-0BFE-43A3-B712-0810F49482E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498327" y="3963988"/>
              <a:ext cx="2089831" cy="1908048"/>
            </a:xfrm>
            <a:prstGeom prst="rect">
              <a:avLst/>
            </a:prstGeom>
          </p:spPr>
        </p:pic>
        <p:sp>
          <p:nvSpPr>
            <p:cNvPr id="21" name="Rectangle 20">
              <a:extLst>
                <a:ext uri="{FF2B5EF4-FFF2-40B4-BE49-F238E27FC236}">
                  <a16:creationId xmlns:a16="http://schemas.microsoft.com/office/drawing/2014/main" xmlns="" id="{D10C4630-9E51-4A6B-B069-0C1FA6CC61C9}"/>
                </a:ext>
              </a:extLst>
            </p:cNvPr>
            <p:cNvSpPr/>
            <p:nvPr/>
          </p:nvSpPr>
          <p:spPr>
            <a:xfrm>
              <a:off x="6546591" y="3910647"/>
              <a:ext cx="276429" cy="280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250FE839-2C56-4B4E-813A-2365605622D8}"/>
                </a:ext>
              </a:extLst>
            </p:cNvPr>
            <p:cNvSpPr/>
            <p:nvPr/>
          </p:nvSpPr>
          <p:spPr>
            <a:xfrm>
              <a:off x="8359993" y="3963987"/>
              <a:ext cx="276429" cy="280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xmlns="" id="{DA1BA336-7740-450E-8CB1-6A444BADBF10}"/>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571020" y="2264011"/>
            <a:ext cx="363085" cy="778625"/>
          </a:xfrm>
          <a:prstGeom prst="rect">
            <a:avLst/>
          </a:prstGeom>
        </p:spPr>
      </p:pic>
      <p:pic>
        <p:nvPicPr>
          <p:cNvPr id="9" name="Picture 8">
            <a:extLst>
              <a:ext uri="{FF2B5EF4-FFF2-40B4-BE49-F238E27FC236}">
                <a16:creationId xmlns:a16="http://schemas.microsoft.com/office/drawing/2014/main" xmlns="" id="{653FAA43-FC53-4443-AC99-D85F2E052FEC}"/>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6592805" y="2251951"/>
            <a:ext cx="442623" cy="790685"/>
          </a:xfrm>
          <a:prstGeom prst="rect">
            <a:avLst/>
          </a:prstGeom>
        </p:spPr>
      </p:pic>
      <p:sp>
        <p:nvSpPr>
          <p:cNvPr id="27" name="TextBox 26">
            <a:extLst>
              <a:ext uri="{FF2B5EF4-FFF2-40B4-BE49-F238E27FC236}">
                <a16:creationId xmlns:a16="http://schemas.microsoft.com/office/drawing/2014/main" xmlns="" id="{6D6BFF8E-2594-4778-92FB-DBE3C273C1D5}"/>
              </a:ext>
            </a:extLst>
          </p:cNvPr>
          <p:cNvSpPr txBox="1"/>
          <p:nvPr/>
        </p:nvSpPr>
        <p:spPr>
          <a:xfrm>
            <a:off x="5575111" y="6499707"/>
            <a:ext cx="3568889" cy="358293"/>
          </a:xfrm>
          <a:prstGeom prst="rect">
            <a:avLst/>
          </a:prstGeom>
          <a:noFill/>
        </p:spPr>
        <p:txBody>
          <a:bodyPr wrap="square" lIns="96762" tIns="48381" rIns="96762" bIns="48381" rtlCol="0">
            <a:spAutoFit/>
          </a:bodyPr>
          <a:lstStyle/>
          <a:p>
            <a:pPr algn="r"/>
            <a:r>
              <a:rPr lang="en-US" sz="1700" i="1" dirty="0" err="1">
                <a:latin typeface="+mj-lt"/>
              </a:rPr>
              <a:t>Mazziotti</a:t>
            </a:r>
            <a:r>
              <a:rPr lang="en-US" sz="1700" i="1" dirty="0">
                <a:latin typeface="+mj-lt"/>
              </a:rPr>
              <a:t> R.</a:t>
            </a:r>
            <a:r>
              <a:rPr lang="en-US" sz="1700" i="1" baseline="30000" dirty="0"/>
              <a:t>†</a:t>
            </a:r>
            <a:r>
              <a:rPr lang="en-US" sz="1700" i="1" dirty="0">
                <a:latin typeface="+mj-lt"/>
              </a:rPr>
              <a:t>, Lupori L.</a:t>
            </a:r>
            <a:r>
              <a:rPr lang="en-US" sz="1700" i="1" baseline="30000" dirty="0"/>
              <a:t> †</a:t>
            </a:r>
            <a:r>
              <a:rPr lang="en-US" sz="1700" i="1" dirty="0">
                <a:latin typeface="+mj-lt"/>
              </a:rPr>
              <a:t> et al. 2017</a:t>
            </a:r>
            <a:endParaRPr lang="it-IT" sz="1700" i="1" dirty="0">
              <a:latin typeface="+mj-lt"/>
            </a:endParaRPr>
          </a:p>
        </p:txBody>
      </p:sp>
      <p:sp>
        <p:nvSpPr>
          <p:cNvPr id="29" name="Rectangle 28">
            <a:extLst>
              <a:ext uri="{FF2B5EF4-FFF2-40B4-BE49-F238E27FC236}">
                <a16:creationId xmlns:a16="http://schemas.microsoft.com/office/drawing/2014/main" xmlns="" id="{18D3B040-4B66-4894-BB5F-45856C04813C}"/>
              </a:ext>
            </a:extLst>
          </p:cNvPr>
          <p:cNvSpPr/>
          <p:nvPr/>
        </p:nvSpPr>
        <p:spPr>
          <a:xfrm>
            <a:off x="4152975" y="2094196"/>
            <a:ext cx="310575" cy="368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6762" tIns="48381" rIns="96762" bIns="48381" rtlCol="0" anchor="ctr"/>
          <a:lstStyle/>
          <a:p>
            <a:pPr algn="ctr"/>
            <a:endParaRPr lang="en-US"/>
          </a:p>
        </p:txBody>
      </p:sp>
      <p:sp>
        <p:nvSpPr>
          <p:cNvPr id="30" name="Rectangle 29">
            <a:extLst>
              <a:ext uri="{FF2B5EF4-FFF2-40B4-BE49-F238E27FC236}">
                <a16:creationId xmlns:a16="http://schemas.microsoft.com/office/drawing/2014/main" xmlns="" id="{D11B7D44-6E9C-44E6-A0C6-44AF64EC977B}"/>
              </a:ext>
            </a:extLst>
          </p:cNvPr>
          <p:cNvSpPr/>
          <p:nvPr/>
        </p:nvSpPr>
        <p:spPr>
          <a:xfrm>
            <a:off x="-565469" y="4676396"/>
            <a:ext cx="310575" cy="368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6762" tIns="48381" rIns="96762" bIns="48381" rtlCol="0" anchor="ctr"/>
          <a:lstStyle/>
          <a:p>
            <a:pPr algn="ctr"/>
            <a:endParaRPr lang="en-US"/>
          </a:p>
        </p:txBody>
      </p:sp>
      <p:sp>
        <p:nvSpPr>
          <p:cNvPr id="31" name="Rectangle 30">
            <a:extLst>
              <a:ext uri="{FF2B5EF4-FFF2-40B4-BE49-F238E27FC236}">
                <a16:creationId xmlns:a16="http://schemas.microsoft.com/office/drawing/2014/main" xmlns="" id="{7CC2A5DF-1E33-40B2-ABE9-1E9DBB28F671}"/>
              </a:ext>
            </a:extLst>
          </p:cNvPr>
          <p:cNvSpPr/>
          <p:nvPr/>
        </p:nvSpPr>
        <p:spPr>
          <a:xfrm>
            <a:off x="-726578" y="5196544"/>
            <a:ext cx="310575" cy="368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6762" tIns="48381" rIns="96762" bIns="48381" rtlCol="0" anchor="ctr"/>
          <a:lstStyle/>
          <a:p>
            <a:pPr algn="ctr"/>
            <a:endParaRPr lang="en-US"/>
          </a:p>
        </p:txBody>
      </p:sp>
    </p:spTree>
    <p:extLst>
      <p:ext uri="{BB962C8B-B14F-4D97-AF65-F5344CB8AC3E}">
        <p14:creationId xmlns:p14="http://schemas.microsoft.com/office/powerpoint/2010/main" val="333142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8BC84D1-2EB4-41F2-A317-B6C1AD337012}"/>
              </a:ext>
            </a:extLst>
          </p:cNvPr>
          <p:cNvSpPr txBox="1"/>
          <p:nvPr/>
        </p:nvSpPr>
        <p:spPr>
          <a:xfrm>
            <a:off x="1" y="0"/>
            <a:ext cx="9144000" cy="1021037"/>
          </a:xfrm>
          <a:prstGeom prst="rect">
            <a:avLst/>
          </a:prstGeom>
          <a:noFill/>
        </p:spPr>
        <p:txBody>
          <a:bodyPr wrap="square" lIns="96762" tIns="48381" rIns="96762" bIns="48381" rtlCol="0">
            <a:spAutoFit/>
          </a:bodyPr>
          <a:lstStyle/>
          <a:p>
            <a:pPr lvl="1" algn="ctr"/>
            <a:r>
              <a:rPr lang="it-IT" sz="3000" b="1" dirty="0"/>
              <a:t>VISUAL RESPONSES ARE A ROBUST BIOMARKER</a:t>
            </a:r>
            <a:endParaRPr lang="en-US" sz="3000" b="1" dirty="0"/>
          </a:p>
        </p:txBody>
      </p:sp>
      <p:sp>
        <p:nvSpPr>
          <p:cNvPr id="4" name="Rectangle 3">
            <a:extLst>
              <a:ext uri="{FF2B5EF4-FFF2-40B4-BE49-F238E27FC236}">
                <a16:creationId xmlns:a16="http://schemas.microsoft.com/office/drawing/2014/main" xmlns="" id="{3737D6DB-0080-43E6-B50E-012516264064}"/>
              </a:ext>
            </a:extLst>
          </p:cNvPr>
          <p:cNvSpPr/>
          <p:nvPr/>
        </p:nvSpPr>
        <p:spPr>
          <a:xfrm>
            <a:off x="3846995" y="618870"/>
            <a:ext cx="1450007" cy="85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6762" tIns="48381" rIns="96762" bIns="48381" rtlCol="0" anchor="ctr"/>
          <a:lstStyle/>
          <a:p>
            <a:pPr algn="ctr"/>
            <a:endParaRPr lang="en-US"/>
          </a:p>
        </p:txBody>
      </p:sp>
      <p:pic>
        <p:nvPicPr>
          <p:cNvPr id="7" name="Picture 6">
            <a:extLst>
              <a:ext uri="{FF2B5EF4-FFF2-40B4-BE49-F238E27FC236}">
                <a16:creationId xmlns:a16="http://schemas.microsoft.com/office/drawing/2014/main" xmlns="" id="{AD3C0CEC-4715-4324-8A83-EB8FB8B3E8C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370928"/>
            <a:ext cx="5852871" cy="4884939"/>
          </a:xfrm>
          <a:prstGeom prst="rect">
            <a:avLst/>
          </a:prstGeom>
        </p:spPr>
      </p:pic>
      <p:pic>
        <p:nvPicPr>
          <p:cNvPr id="9" name="Picture 8">
            <a:extLst>
              <a:ext uri="{FF2B5EF4-FFF2-40B4-BE49-F238E27FC236}">
                <a16:creationId xmlns:a16="http://schemas.microsoft.com/office/drawing/2014/main" xmlns="" id="{D862EBFC-76FA-46E3-A2FF-80F32BB5A84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756106" y="836713"/>
            <a:ext cx="2720184" cy="2679301"/>
          </a:xfrm>
          <a:prstGeom prst="rect">
            <a:avLst/>
          </a:prstGeom>
        </p:spPr>
      </p:pic>
      <p:sp>
        <p:nvSpPr>
          <p:cNvPr id="12" name="TextBox 11">
            <a:extLst>
              <a:ext uri="{FF2B5EF4-FFF2-40B4-BE49-F238E27FC236}">
                <a16:creationId xmlns:a16="http://schemas.microsoft.com/office/drawing/2014/main" xmlns="" id="{1AF805C6-FEDF-446E-A4C1-716212E5787D}"/>
              </a:ext>
            </a:extLst>
          </p:cNvPr>
          <p:cNvSpPr txBox="1"/>
          <p:nvPr/>
        </p:nvSpPr>
        <p:spPr>
          <a:xfrm>
            <a:off x="5575111" y="6499707"/>
            <a:ext cx="3568889" cy="358293"/>
          </a:xfrm>
          <a:prstGeom prst="rect">
            <a:avLst/>
          </a:prstGeom>
          <a:noFill/>
        </p:spPr>
        <p:txBody>
          <a:bodyPr wrap="square" lIns="96762" tIns="48381" rIns="96762" bIns="48381" rtlCol="0">
            <a:spAutoFit/>
          </a:bodyPr>
          <a:lstStyle/>
          <a:p>
            <a:pPr algn="r"/>
            <a:r>
              <a:rPr lang="en-US" sz="1700" i="1" dirty="0" err="1">
                <a:latin typeface="+mj-lt"/>
              </a:rPr>
              <a:t>Mazziotti</a:t>
            </a:r>
            <a:r>
              <a:rPr lang="en-US" sz="1700" i="1" dirty="0">
                <a:latin typeface="+mj-lt"/>
              </a:rPr>
              <a:t> R.</a:t>
            </a:r>
            <a:r>
              <a:rPr lang="en-US" sz="1700" i="1" baseline="30000" dirty="0"/>
              <a:t>†</a:t>
            </a:r>
            <a:r>
              <a:rPr lang="en-US" sz="1700" i="1" dirty="0">
                <a:latin typeface="+mj-lt"/>
              </a:rPr>
              <a:t>, Lupori L.</a:t>
            </a:r>
            <a:r>
              <a:rPr lang="en-US" sz="1700" i="1" baseline="30000" dirty="0"/>
              <a:t> †</a:t>
            </a:r>
            <a:r>
              <a:rPr lang="en-US" sz="1700" i="1" dirty="0">
                <a:latin typeface="+mj-lt"/>
              </a:rPr>
              <a:t> et al. 2017</a:t>
            </a:r>
            <a:endParaRPr lang="it-IT" sz="1700" i="1" dirty="0">
              <a:latin typeface="+mj-lt"/>
            </a:endParaRPr>
          </a:p>
        </p:txBody>
      </p:sp>
      <p:sp>
        <p:nvSpPr>
          <p:cNvPr id="10" name="TextBox 9">
            <a:extLst>
              <a:ext uri="{FF2B5EF4-FFF2-40B4-BE49-F238E27FC236}">
                <a16:creationId xmlns:a16="http://schemas.microsoft.com/office/drawing/2014/main" xmlns="" id="{BD6E2942-E124-43D4-9556-C2F44A021AB7}"/>
              </a:ext>
            </a:extLst>
          </p:cNvPr>
          <p:cNvSpPr txBox="1"/>
          <p:nvPr/>
        </p:nvSpPr>
        <p:spPr>
          <a:xfrm>
            <a:off x="2221471" y="1736638"/>
            <a:ext cx="3353640" cy="879448"/>
          </a:xfrm>
          <a:prstGeom prst="rect">
            <a:avLst/>
          </a:prstGeom>
          <a:noFill/>
        </p:spPr>
        <p:txBody>
          <a:bodyPr wrap="square" lIns="96762" tIns="48381" rIns="96762" bIns="48381" rtlCol="0">
            <a:spAutoFit/>
          </a:bodyPr>
          <a:lstStyle/>
          <a:p>
            <a:r>
              <a:rPr lang="it-IT" sz="2500" b="1" dirty="0" err="1">
                <a:solidFill>
                  <a:schemeClr val="accent4"/>
                </a:solidFill>
                <a:latin typeface="+mj-lt"/>
              </a:rPr>
              <a:t>Early</a:t>
            </a:r>
            <a:r>
              <a:rPr lang="it-IT" sz="2500" b="1" dirty="0">
                <a:latin typeface="+mj-lt"/>
              </a:rPr>
              <a:t> </a:t>
            </a:r>
            <a:r>
              <a:rPr lang="it-IT" sz="2500" b="1" dirty="0" err="1">
                <a:latin typeface="+mj-lt"/>
              </a:rPr>
              <a:t>deficits</a:t>
            </a:r>
            <a:r>
              <a:rPr lang="it-IT" sz="2500" b="1" dirty="0">
                <a:latin typeface="+mj-lt"/>
              </a:rPr>
              <a:t> </a:t>
            </a:r>
            <a:r>
              <a:rPr lang="it-IT" sz="2500" b="1" dirty="0" err="1">
                <a:latin typeface="+mj-lt"/>
              </a:rPr>
              <a:t>predict</a:t>
            </a:r>
            <a:r>
              <a:rPr lang="it-IT" sz="2500" b="1" dirty="0">
                <a:latin typeface="+mj-lt"/>
              </a:rPr>
              <a:t> </a:t>
            </a:r>
            <a:r>
              <a:rPr lang="it-IT" sz="2500" b="1" dirty="0">
                <a:solidFill>
                  <a:schemeClr val="accent4"/>
                </a:solidFill>
                <a:latin typeface="+mj-lt"/>
              </a:rPr>
              <a:t>late</a:t>
            </a:r>
            <a:r>
              <a:rPr lang="it-IT" sz="2500" b="1" dirty="0">
                <a:latin typeface="+mj-lt"/>
              </a:rPr>
              <a:t> </a:t>
            </a:r>
            <a:r>
              <a:rPr lang="it-IT" sz="2500" b="1" dirty="0" err="1">
                <a:latin typeface="+mj-lt"/>
              </a:rPr>
              <a:t>deficits</a:t>
            </a:r>
            <a:endParaRPr lang="it-IT" sz="2500" b="1" dirty="0">
              <a:latin typeface="+mj-lt"/>
            </a:endParaRPr>
          </a:p>
        </p:txBody>
      </p:sp>
      <p:pic>
        <p:nvPicPr>
          <p:cNvPr id="10242" name="Picture 2" descr="C:\Users\tommaso\Downloads\deck\95adb8ddffba67bd74eec00ee48fc247.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00"/>
          <a:stretch/>
        </p:blipFill>
        <p:spPr bwMode="auto">
          <a:xfrm>
            <a:off x="5936965" y="3491254"/>
            <a:ext cx="2996267" cy="2776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4341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A9B6B59-3F18-4867-847F-C35EC7896DD1}"/>
              </a:ext>
            </a:extLst>
          </p:cNvPr>
          <p:cNvSpPr txBox="1"/>
          <p:nvPr/>
        </p:nvSpPr>
        <p:spPr>
          <a:xfrm>
            <a:off x="281" y="0"/>
            <a:ext cx="9143439" cy="590235"/>
          </a:xfrm>
          <a:prstGeom prst="rect">
            <a:avLst/>
          </a:prstGeom>
          <a:noFill/>
        </p:spPr>
        <p:txBody>
          <a:bodyPr wrap="square" lIns="96762" tIns="48381" rIns="96762" bIns="48381" rtlCol="0">
            <a:spAutoFit/>
          </a:bodyPr>
          <a:lstStyle/>
          <a:p>
            <a:pPr algn="ctr"/>
            <a:r>
              <a:rPr lang="en-US" sz="3200" b="1" dirty="0"/>
              <a:t>The visual biomarker</a:t>
            </a:r>
          </a:p>
        </p:txBody>
      </p:sp>
      <p:sp>
        <p:nvSpPr>
          <p:cNvPr id="3" name="Rectangle 2">
            <a:extLst>
              <a:ext uri="{FF2B5EF4-FFF2-40B4-BE49-F238E27FC236}">
                <a16:creationId xmlns:a16="http://schemas.microsoft.com/office/drawing/2014/main" xmlns="" id="{D6B4698F-CE79-4026-BEEA-53550C52D453}"/>
              </a:ext>
            </a:extLst>
          </p:cNvPr>
          <p:cNvSpPr/>
          <p:nvPr/>
        </p:nvSpPr>
        <p:spPr>
          <a:xfrm>
            <a:off x="3886938" y="584775"/>
            <a:ext cx="1370122" cy="810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6762" tIns="48381" rIns="96762" bIns="48381" rtlCol="0" anchor="ctr"/>
          <a:lstStyle/>
          <a:p>
            <a:pPr algn="ctr"/>
            <a:endParaRPr lang="en-US" sz="1800"/>
          </a:p>
        </p:txBody>
      </p:sp>
      <p:sp>
        <p:nvSpPr>
          <p:cNvPr id="4" name="TextBox 3"/>
          <p:cNvSpPr txBox="1"/>
          <p:nvPr/>
        </p:nvSpPr>
        <p:spPr>
          <a:xfrm>
            <a:off x="1501850" y="3267973"/>
            <a:ext cx="4828399" cy="879448"/>
          </a:xfrm>
          <a:prstGeom prst="rect">
            <a:avLst/>
          </a:prstGeom>
          <a:noFill/>
        </p:spPr>
        <p:txBody>
          <a:bodyPr wrap="square" lIns="96762" tIns="48381" rIns="96762" bIns="48381" rtlCol="0">
            <a:spAutoFit/>
          </a:bodyPr>
          <a:lstStyle/>
          <a:p>
            <a:pPr marL="483809" lvl="4" indent="-483809">
              <a:buFont typeface="Arial" panose="020B0604020202020204" pitchFamily="34" charset="0"/>
              <a:buChar char="•"/>
            </a:pPr>
            <a:r>
              <a:rPr lang="it-IT" sz="2500" dirty="0"/>
              <a:t>Highly </a:t>
            </a:r>
            <a:r>
              <a:rPr lang="it-IT" sz="2500" dirty="0">
                <a:solidFill>
                  <a:schemeClr val="accent4"/>
                </a:solidFill>
              </a:rPr>
              <a:t>quantitative</a:t>
            </a:r>
            <a:r>
              <a:rPr lang="it-IT" sz="2500" dirty="0"/>
              <a:t> nature</a:t>
            </a:r>
          </a:p>
          <a:p>
            <a:pPr marL="302381" indent="-302381">
              <a:buFont typeface="Arial" panose="020B0604020202020204" pitchFamily="34" charset="0"/>
              <a:buChar char="•"/>
            </a:pPr>
            <a:endParaRPr lang="en-US" sz="2500" dirty="0"/>
          </a:p>
        </p:txBody>
      </p:sp>
      <p:sp>
        <p:nvSpPr>
          <p:cNvPr id="8" name="TextBox 7"/>
          <p:cNvSpPr txBox="1"/>
          <p:nvPr/>
        </p:nvSpPr>
        <p:spPr>
          <a:xfrm>
            <a:off x="19353" y="1525122"/>
            <a:ext cx="5186628" cy="879448"/>
          </a:xfrm>
          <a:prstGeom prst="rect">
            <a:avLst/>
          </a:prstGeom>
          <a:noFill/>
        </p:spPr>
        <p:txBody>
          <a:bodyPr wrap="square" lIns="96762" tIns="48381" rIns="96762" bIns="48381" rtlCol="0">
            <a:spAutoFit/>
          </a:bodyPr>
          <a:lstStyle/>
          <a:p>
            <a:pPr lvl="1" indent="-483809">
              <a:buFont typeface="Arial" panose="020B0604020202020204" pitchFamily="34" charset="0"/>
              <a:buChar char="•"/>
            </a:pPr>
            <a:r>
              <a:rPr lang="it-IT" sz="2500" dirty="0"/>
              <a:t>Allows for </a:t>
            </a:r>
            <a:r>
              <a:rPr lang="it-IT" sz="2500" dirty="0">
                <a:solidFill>
                  <a:schemeClr val="accent4"/>
                </a:solidFill>
              </a:rPr>
              <a:t>longitudinal </a:t>
            </a:r>
            <a:r>
              <a:rPr lang="it-IT" sz="2500" dirty="0"/>
              <a:t>studies</a:t>
            </a:r>
            <a:endParaRPr lang="it-IT" sz="2500" dirty="0">
              <a:solidFill>
                <a:schemeClr val="accent4"/>
              </a:solidFill>
            </a:endParaRPr>
          </a:p>
          <a:p>
            <a:pPr marL="302381" indent="-302381">
              <a:buFont typeface="Arial" panose="020B0604020202020204" pitchFamily="34" charset="0"/>
              <a:buChar char="•"/>
            </a:pPr>
            <a:endParaRPr lang="en-US" sz="2500" dirty="0"/>
          </a:p>
        </p:txBody>
      </p:sp>
      <p:sp>
        <p:nvSpPr>
          <p:cNvPr id="9" name="TextBox 8"/>
          <p:cNvSpPr txBox="1"/>
          <p:nvPr/>
        </p:nvSpPr>
        <p:spPr>
          <a:xfrm>
            <a:off x="2210553" y="3931069"/>
            <a:ext cx="4751184" cy="1270314"/>
          </a:xfrm>
          <a:prstGeom prst="rect">
            <a:avLst/>
          </a:prstGeom>
          <a:noFill/>
        </p:spPr>
        <p:txBody>
          <a:bodyPr wrap="square" lIns="96762" tIns="48381" rIns="96762" bIns="48381" rtlCol="0">
            <a:spAutoFit/>
          </a:bodyPr>
          <a:lstStyle/>
          <a:p>
            <a:pPr marL="483809" lvl="6" indent="-483809">
              <a:buFont typeface="Arial" panose="020B0604020202020204" pitchFamily="34" charset="0"/>
              <a:buChar char="•"/>
            </a:pPr>
            <a:r>
              <a:rPr lang="it-IT" sz="2500" dirty="0" err="1">
                <a:solidFill>
                  <a:srgbClr val="00B050"/>
                </a:solidFill>
              </a:rPr>
              <a:t>Predictive</a:t>
            </a:r>
            <a:r>
              <a:rPr lang="it-IT" sz="2500" dirty="0">
                <a:solidFill>
                  <a:srgbClr val="FF0000"/>
                </a:solidFill>
              </a:rPr>
              <a:t>  of </a:t>
            </a:r>
            <a:r>
              <a:rPr lang="it-IT" sz="2500" dirty="0" err="1">
                <a:solidFill>
                  <a:srgbClr val="FF0000"/>
                </a:solidFill>
              </a:rPr>
              <a:t>behavioral</a:t>
            </a:r>
            <a:r>
              <a:rPr lang="it-IT" sz="2500" dirty="0">
                <a:solidFill>
                  <a:srgbClr val="FF0000"/>
                </a:solidFill>
              </a:rPr>
              <a:t> </a:t>
            </a:r>
            <a:r>
              <a:rPr lang="it-IT" sz="2500" dirty="0" err="1">
                <a:solidFill>
                  <a:srgbClr val="FF0000"/>
                </a:solidFill>
              </a:rPr>
              <a:t>impairments</a:t>
            </a:r>
            <a:r>
              <a:rPr lang="it-IT" sz="2500" dirty="0">
                <a:solidFill>
                  <a:srgbClr val="FF0000"/>
                </a:solidFill>
              </a:rPr>
              <a:t>?</a:t>
            </a:r>
          </a:p>
          <a:p>
            <a:pPr marL="302381" indent="-302381">
              <a:buFont typeface="Arial" panose="020B0604020202020204" pitchFamily="34" charset="0"/>
              <a:buChar char="•"/>
            </a:pPr>
            <a:endParaRPr lang="en-US" sz="2500" dirty="0">
              <a:solidFill>
                <a:srgbClr val="FF0000"/>
              </a:solidFill>
            </a:endParaRPr>
          </a:p>
        </p:txBody>
      </p:sp>
      <p:sp>
        <p:nvSpPr>
          <p:cNvPr id="10" name="TextBox 9"/>
          <p:cNvSpPr txBox="1"/>
          <p:nvPr/>
        </p:nvSpPr>
        <p:spPr>
          <a:xfrm>
            <a:off x="845277" y="2497351"/>
            <a:ext cx="4693125" cy="879448"/>
          </a:xfrm>
          <a:prstGeom prst="rect">
            <a:avLst/>
          </a:prstGeom>
          <a:noFill/>
        </p:spPr>
        <p:txBody>
          <a:bodyPr wrap="square" lIns="96762" tIns="48381" rIns="96762" bIns="48381" rtlCol="0">
            <a:spAutoFit/>
          </a:bodyPr>
          <a:lstStyle/>
          <a:p>
            <a:pPr marL="302381" indent="-302381">
              <a:buFont typeface="Arial" panose="020B0604020202020204" pitchFamily="34" charset="0"/>
              <a:buChar char="•"/>
            </a:pPr>
            <a:r>
              <a:rPr lang="it-IT" sz="2500" dirty="0" err="1"/>
              <a:t>Readily</a:t>
            </a:r>
            <a:r>
              <a:rPr lang="it-IT" sz="2500" dirty="0"/>
              <a:t> </a:t>
            </a:r>
            <a:r>
              <a:rPr lang="it-IT" sz="2500" dirty="0">
                <a:solidFill>
                  <a:schemeClr val="accent4"/>
                </a:solidFill>
              </a:rPr>
              <a:t>translatable </a:t>
            </a:r>
            <a:r>
              <a:rPr lang="it-IT" sz="2500" dirty="0"/>
              <a:t>to </a:t>
            </a:r>
            <a:r>
              <a:rPr lang="it-IT" sz="2500" dirty="0">
                <a:solidFill>
                  <a:schemeClr val="accent4"/>
                </a:solidFill>
              </a:rPr>
              <a:t>humans</a:t>
            </a:r>
          </a:p>
          <a:p>
            <a:pPr marL="302381" indent="-302381">
              <a:buFont typeface="Arial" panose="020B0604020202020204" pitchFamily="34" charset="0"/>
              <a:buChar char="•"/>
            </a:pPr>
            <a:endParaRPr lang="en-US" sz="2500" dirty="0"/>
          </a:p>
        </p:txBody>
      </p:sp>
      <p:sp>
        <p:nvSpPr>
          <p:cNvPr id="11" name="TextBox 3"/>
          <p:cNvSpPr txBox="1"/>
          <p:nvPr/>
        </p:nvSpPr>
        <p:spPr>
          <a:xfrm>
            <a:off x="2980211" y="4934591"/>
            <a:ext cx="4828399" cy="879448"/>
          </a:xfrm>
          <a:prstGeom prst="rect">
            <a:avLst/>
          </a:prstGeom>
          <a:noFill/>
        </p:spPr>
        <p:txBody>
          <a:bodyPr wrap="square" lIns="96762" tIns="48381" rIns="96762" bIns="48381" rtlCol="0">
            <a:spAutoFit/>
          </a:bodyPr>
          <a:lstStyle/>
          <a:p>
            <a:pPr marL="483809" lvl="6" indent="-483809">
              <a:buFont typeface="Arial" panose="020B0604020202020204" pitchFamily="34" charset="0"/>
              <a:buChar char="•"/>
            </a:pPr>
            <a:r>
              <a:rPr lang="it-IT" sz="2500" dirty="0" err="1">
                <a:solidFill>
                  <a:srgbClr val="FF0000"/>
                </a:solidFill>
              </a:rPr>
              <a:t>Depending</a:t>
            </a:r>
            <a:r>
              <a:rPr lang="it-IT" sz="2500" dirty="0">
                <a:solidFill>
                  <a:srgbClr val="FF0000"/>
                </a:solidFill>
              </a:rPr>
              <a:t> on a </a:t>
            </a:r>
            <a:r>
              <a:rPr lang="it-IT" sz="2500" dirty="0" err="1">
                <a:solidFill>
                  <a:srgbClr val="00B050"/>
                </a:solidFill>
              </a:rPr>
              <a:t>defined</a:t>
            </a:r>
            <a:r>
              <a:rPr lang="it-IT" sz="2500" dirty="0">
                <a:solidFill>
                  <a:srgbClr val="FF0000"/>
                </a:solidFill>
              </a:rPr>
              <a:t> brain </a:t>
            </a:r>
            <a:r>
              <a:rPr lang="it-IT" sz="2500" dirty="0" err="1">
                <a:solidFill>
                  <a:srgbClr val="FF0000"/>
                </a:solidFill>
              </a:rPr>
              <a:t>structure</a:t>
            </a:r>
            <a:r>
              <a:rPr lang="it-IT" sz="2500" dirty="0">
                <a:solidFill>
                  <a:srgbClr val="FF0000"/>
                </a:solidFill>
              </a:rPr>
              <a:t>?</a:t>
            </a:r>
          </a:p>
        </p:txBody>
      </p:sp>
      <p:sp>
        <p:nvSpPr>
          <p:cNvPr id="12" name="TextBox 3"/>
          <p:cNvSpPr txBox="1"/>
          <p:nvPr/>
        </p:nvSpPr>
        <p:spPr>
          <a:xfrm>
            <a:off x="3692512" y="5848543"/>
            <a:ext cx="4828399" cy="488582"/>
          </a:xfrm>
          <a:prstGeom prst="rect">
            <a:avLst/>
          </a:prstGeom>
          <a:noFill/>
        </p:spPr>
        <p:txBody>
          <a:bodyPr wrap="square" lIns="96762" tIns="48381" rIns="96762" bIns="48381" rtlCol="0">
            <a:spAutoFit/>
          </a:bodyPr>
          <a:lstStyle/>
          <a:p>
            <a:pPr marL="483809" lvl="6" indent="-483809">
              <a:buFont typeface="Arial" panose="020B0604020202020204" pitchFamily="34" charset="0"/>
              <a:buChar char="•"/>
            </a:pPr>
            <a:r>
              <a:rPr lang="it-IT" sz="2500" dirty="0">
                <a:solidFill>
                  <a:srgbClr val="00B050"/>
                </a:solidFill>
              </a:rPr>
              <a:t>Responsive</a:t>
            </a:r>
            <a:r>
              <a:rPr lang="it-IT" sz="2500" dirty="0">
                <a:solidFill>
                  <a:srgbClr val="FF0000"/>
                </a:solidFill>
              </a:rPr>
              <a:t> to treatment?</a:t>
            </a:r>
          </a:p>
        </p:txBody>
      </p:sp>
    </p:spTree>
    <p:custDataLst>
      <p:tags r:id="rId1"/>
    </p:custDataLst>
    <p:extLst>
      <p:ext uri="{BB962C8B-B14F-4D97-AF65-F5344CB8AC3E}">
        <p14:creationId xmlns:p14="http://schemas.microsoft.com/office/powerpoint/2010/main" val="3474864858"/>
      </p:ext>
    </p:extLst>
  </p:cSld>
  <p:clrMapOvr>
    <a:masterClrMapping/>
  </p:clrMapOvr>
  <mc:AlternateContent xmlns:mc="http://schemas.openxmlformats.org/markup-compatibility/2006" xmlns:p14="http://schemas.microsoft.com/office/powerpoint/2010/main">
    <mc:Choice Requires="p14">
      <p:transition spd="slow" p14:dur="2000" advTm="54295"/>
    </mc:Choice>
    <mc:Fallback xmlns="">
      <p:transition spd="slow" advTm="5429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A9B6B59-3F18-4867-847F-C35EC7896DD1}"/>
              </a:ext>
            </a:extLst>
          </p:cNvPr>
          <p:cNvSpPr txBox="1"/>
          <p:nvPr/>
        </p:nvSpPr>
        <p:spPr>
          <a:xfrm>
            <a:off x="281" y="0"/>
            <a:ext cx="9143439" cy="559372"/>
          </a:xfrm>
          <a:prstGeom prst="rect">
            <a:avLst/>
          </a:prstGeom>
          <a:noFill/>
        </p:spPr>
        <p:txBody>
          <a:bodyPr wrap="square" lIns="96762" tIns="48381" rIns="96762" bIns="48381" rtlCol="0">
            <a:spAutoFit/>
          </a:bodyPr>
          <a:lstStyle/>
          <a:p>
            <a:pPr algn="ctr"/>
            <a:r>
              <a:rPr lang="it-IT" sz="3000" b="1" dirty="0"/>
              <a:t>OPERANT CONDITIONING SETUP</a:t>
            </a:r>
            <a:endParaRPr lang="en-US" sz="3000" b="1" dirty="0"/>
          </a:p>
        </p:txBody>
      </p:sp>
      <p:sp>
        <p:nvSpPr>
          <p:cNvPr id="3" name="Rectangle 2">
            <a:extLst>
              <a:ext uri="{FF2B5EF4-FFF2-40B4-BE49-F238E27FC236}">
                <a16:creationId xmlns:a16="http://schemas.microsoft.com/office/drawing/2014/main" xmlns="" id="{D6B4698F-CE79-4026-BEEA-53550C52D453}"/>
              </a:ext>
            </a:extLst>
          </p:cNvPr>
          <p:cNvSpPr/>
          <p:nvPr/>
        </p:nvSpPr>
        <p:spPr>
          <a:xfrm>
            <a:off x="3886938" y="584775"/>
            <a:ext cx="1370122" cy="810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6762" tIns="48381" rIns="96762" bIns="48381" rtlCol="0" anchor="ctr"/>
          <a:lstStyle/>
          <a:p>
            <a:pPr algn="ctr"/>
            <a:endParaRPr lang="en-US" sz="1800"/>
          </a:p>
        </p:txBody>
      </p:sp>
      <p:sp>
        <p:nvSpPr>
          <p:cNvPr id="14" name="TextBox 13">
            <a:extLst>
              <a:ext uri="{FF2B5EF4-FFF2-40B4-BE49-F238E27FC236}">
                <a16:creationId xmlns:a16="http://schemas.microsoft.com/office/drawing/2014/main" xmlns="" id="{4C2E97D2-6F8E-44BF-AFA1-C703C604BC35}"/>
              </a:ext>
            </a:extLst>
          </p:cNvPr>
          <p:cNvSpPr txBox="1"/>
          <p:nvPr/>
        </p:nvSpPr>
        <p:spPr>
          <a:xfrm>
            <a:off x="7252676" y="625300"/>
            <a:ext cx="1891324" cy="618870"/>
          </a:xfrm>
          <a:prstGeom prst="rect">
            <a:avLst/>
          </a:prstGeom>
          <a:noFill/>
        </p:spPr>
        <p:txBody>
          <a:bodyPr wrap="square" lIns="96762" tIns="48381" rIns="96762" bIns="48381" rtlCol="0">
            <a:spAutoFit/>
          </a:bodyPr>
          <a:lstStyle/>
          <a:p>
            <a:r>
              <a:rPr lang="it-IT" sz="1700" i="1" dirty="0">
                <a:latin typeface="+mj-lt"/>
              </a:rPr>
              <a:t>Giulia </a:t>
            </a:r>
            <a:r>
              <a:rPr lang="it-IT" sz="1700" i="1" dirty="0" err="1">
                <a:latin typeface="+mj-lt"/>
              </a:rPr>
              <a:t>Sagona</a:t>
            </a:r>
            <a:endParaRPr lang="it-IT" sz="1700" i="1" dirty="0">
              <a:latin typeface="+mj-lt"/>
            </a:endParaRPr>
          </a:p>
          <a:p>
            <a:r>
              <a:rPr lang="it-IT" sz="1700" i="1" dirty="0">
                <a:latin typeface="+mj-lt"/>
              </a:rPr>
              <a:t>Raffaele Mazziotti</a:t>
            </a:r>
          </a:p>
        </p:txBody>
      </p:sp>
      <p:pic>
        <p:nvPicPr>
          <p:cNvPr id="11" name="Picture 5">
            <a:extLst>
              <a:ext uri="{FF2B5EF4-FFF2-40B4-BE49-F238E27FC236}">
                <a16:creationId xmlns:a16="http://schemas.microsoft.com/office/drawing/2014/main" xmlns="" id="{20F18E77-50BE-4B8D-BD83-F73D2898357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7969" y="1600377"/>
            <a:ext cx="3506574" cy="3507004"/>
          </a:xfrm>
          <a:prstGeom prst="rect">
            <a:avLst/>
          </a:prstGeom>
        </p:spPr>
      </p:pic>
      <p:pic>
        <p:nvPicPr>
          <p:cNvPr id="2055" name="Picture 7" descr="C:\Users\tommaso\Downloads\deck\ca2452aab019b17f1015b0596ec9edc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31950" y="1709939"/>
            <a:ext cx="2349779" cy="316290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Users\tommaso\Downloads\deck\e13016e1601c12b2fdda39017d34e1f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6938" y="1702737"/>
            <a:ext cx="2312813" cy="311314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32557486"/>
      </p:ext>
    </p:extLst>
  </p:cSld>
  <p:clrMapOvr>
    <a:masterClrMapping/>
  </p:clrMapOvr>
  <mc:AlternateContent xmlns:mc="http://schemas.openxmlformats.org/markup-compatibility/2006" xmlns:p14="http://schemas.microsoft.com/office/powerpoint/2010/main">
    <mc:Choice Requires="p14">
      <p:transition spd="slow" p14:dur="2000" advTm="34516"/>
    </mc:Choice>
    <mc:Fallback xmlns="">
      <p:transition spd="slow" advTm="34516"/>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784617" y="44624"/>
            <a:ext cx="7243767" cy="1015663"/>
          </a:xfrm>
          <a:prstGeom prst="rect">
            <a:avLst/>
          </a:prstGeom>
          <a:noFill/>
        </p:spPr>
        <p:txBody>
          <a:bodyPr wrap="square" rtlCol="0">
            <a:spAutoFit/>
          </a:bodyPr>
          <a:lstStyle/>
          <a:p>
            <a:pPr marL="0" lvl="1"/>
            <a:r>
              <a:rPr lang="en-US" sz="3600" b="1" i="1" dirty="0" smtClean="0">
                <a:solidFill>
                  <a:schemeClr val="bg1">
                    <a:lumMod val="50000"/>
                  </a:schemeClr>
                </a:solidFill>
                <a:latin typeface="Calibri" panose="020F0502020204030204" pitchFamily="34" charset="0"/>
              </a:rPr>
              <a:t>The CDKL5 disorder </a:t>
            </a:r>
            <a:r>
              <a:rPr lang="en-US" sz="2400" b="1" i="1" dirty="0" smtClean="0">
                <a:solidFill>
                  <a:schemeClr val="bg1">
                    <a:lumMod val="50000"/>
                  </a:schemeClr>
                </a:solidFill>
                <a:latin typeface="Calibri" panose="020F0502020204030204" pitchFamily="34" charset="0"/>
              </a:rPr>
              <a:t>(formerly The </a:t>
            </a:r>
            <a:r>
              <a:rPr lang="en-US" sz="2400" b="1" i="1" dirty="0" err="1" smtClean="0">
                <a:solidFill>
                  <a:schemeClr val="bg1">
                    <a:lumMod val="50000"/>
                  </a:schemeClr>
                </a:solidFill>
                <a:latin typeface="Calibri" panose="020F0502020204030204" pitchFamily="34" charset="0"/>
              </a:rPr>
              <a:t>Hanefeld</a:t>
            </a:r>
            <a:r>
              <a:rPr lang="en-US" sz="2400" b="1" i="1" dirty="0" smtClean="0">
                <a:solidFill>
                  <a:schemeClr val="bg1">
                    <a:lumMod val="50000"/>
                  </a:schemeClr>
                </a:solidFill>
                <a:latin typeface="Calibri" panose="020F0502020204030204" pitchFamily="34" charset="0"/>
              </a:rPr>
              <a:t> </a:t>
            </a:r>
            <a:r>
              <a:rPr lang="en-US" sz="2400" b="1" i="1" dirty="0">
                <a:solidFill>
                  <a:schemeClr val="bg1">
                    <a:lumMod val="50000"/>
                  </a:schemeClr>
                </a:solidFill>
                <a:latin typeface="Calibri" panose="020F0502020204030204" pitchFamily="34" charset="0"/>
              </a:rPr>
              <a:t>variant of </a:t>
            </a:r>
            <a:r>
              <a:rPr lang="en-US" sz="2400" b="1" i="1" dirty="0" err="1">
                <a:solidFill>
                  <a:schemeClr val="bg1">
                    <a:lumMod val="50000"/>
                  </a:schemeClr>
                </a:solidFill>
                <a:latin typeface="Calibri" panose="020F0502020204030204" pitchFamily="34" charset="0"/>
              </a:rPr>
              <a:t>Rett</a:t>
            </a:r>
            <a:r>
              <a:rPr lang="en-US" sz="2400" b="1" i="1" dirty="0">
                <a:solidFill>
                  <a:schemeClr val="bg1">
                    <a:lumMod val="50000"/>
                  </a:schemeClr>
                </a:solidFill>
                <a:latin typeface="Calibri" panose="020F0502020204030204" pitchFamily="34" charset="0"/>
              </a:rPr>
              <a:t> </a:t>
            </a:r>
            <a:r>
              <a:rPr lang="en-US" sz="2400" b="1" i="1" dirty="0" smtClean="0">
                <a:solidFill>
                  <a:schemeClr val="bg1">
                    <a:lumMod val="50000"/>
                  </a:schemeClr>
                </a:solidFill>
                <a:latin typeface="Calibri" panose="020F0502020204030204" pitchFamily="34" charset="0"/>
              </a:rPr>
              <a:t>syndrome)</a:t>
            </a:r>
            <a:endParaRPr lang="it-IT" sz="2400" b="1" i="1" dirty="0">
              <a:solidFill>
                <a:schemeClr val="bg1">
                  <a:lumMod val="50000"/>
                </a:schemeClr>
              </a:solidFill>
              <a:latin typeface="Calibri" panose="020F0502020204030204" pitchFamily="34" charset="0"/>
            </a:endParaRPr>
          </a:p>
        </p:txBody>
      </p:sp>
      <p:sp>
        <p:nvSpPr>
          <p:cNvPr id="3" name="CasellaDiTesto 2"/>
          <p:cNvSpPr txBox="1"/>
          <p:nvPr/>
        </p:nvSpPr>
        <p:spPr>
          <a:xfrm>
            <a:off x="474987" y="1182994"/>
            <a:ext cx="4661084" cy="430887"/>
          </a:xfrm>
          <a:prstGeom prst="rect">
            <a:avLst/>
          </a:prstGeom>
          <a:noFill/>
        </p:spPr>
        <p:txBody>
          <a:bodyPr wrap="none" rtlCol="0">
            <a:spAutoFit/>
          </a:bodyPr>
          <a:lstStyle/>
          <a:p>
            <a:pPr>
              <a:buFont typeface="Arial" pitchFamily="34" charset="0"/>
              <a:buChar char="•"/>
            </a:pPr>
            <a:r>
              <a:rPr lang="it-IT" sz="2200" dirty="0" smtClean="0">
                <a:latin typeface="Chaparral Pro" pitchFamily="18" charset="0"/>
                <a:cs typeface="Calibri" panose="020F0502020204030204" pitchFamily="34" charset="0"/>
              </a:rPr>
              <a:t> </a:t>
            </a:r>
            <a:r>
              <a:rPr lang="it-IT" sz="2200" dirty="0" err="1" smtClean="0">
                <a:latin typeface="Chaparral Pro" pitchFamily="18" charset="0"/>
                <a:cs typeface="Calibri" panose="020F0502020204030204" pitchFamily="34" charset="0"/>
              </a:rPr>
              <a:t>Described</a:t>
            </a:r>
            <a:r>
              <a:rPr lang="it-IT" sz="2200" dirty="0" smtClean="0">
                <a:latin typeface="Chaparral Pro" pitchFamily="18" charset="0"/>
                <a:cs typeface="Calibri" panose="020F0502020204030204" pitchFamily="34" charset="0"/>
              </a:rPr>
              <a:t> by </a:t>
            </a:r>
            <a:r>
              <a:rPr lang="it-IT" sz="2200" dirty="0" err="1" smtClean="0">
                <a:latin typeface="Chaparral Pro" pitchFamily="18" charset="0"/>
                <a:cs typeface="Calibri" panose="020F0502020204030204" pitchFamily="34" charset="0"/>
              </a:rPr>
              <a:t>Markolf</a:t>
            </a:r>
            <a:r>
              <a:rPr lang="it-IT" sz="2200" dirty="0" smtClean="0">
                <a:latin typeface="Chaparral Pro" pitchFamily="18" charset="0"/>
                <a:cs typeface="Calibri" panose="020F0502020204030204" pitchFamily="34" charset="0"/>
              </a:rPr>
              <a:t> </a:t>
            </a:r>
            <a:r>
              <a:rPr lang="it-IT" sz="2200" dirty="0" err="1" smtClean="0">
                <a:latin typeface="Chaparral Pro" pitchFamily="18" charset="0"/>
                <a:cs typeface="Calibri" panose="020F0502020204030204" pitchFamily="34" charset="0"/>
              </a:rPr>
              <a:t>Hanefeld</a:t>
            </a:r>
            <a:r>
              <a:rPr lang="it-IT" sz="2200" dirty="0" smtClean="0">
                <a:latin typeface="Chaparral Pro" pitchFamily="18" charset="0"/>
                <a:cs typeface="Calibri" panose="020F0502020204030204" pitchFamily="34" charset="0"/>
              </a:rPr>
              <a:t>, 1984</a:t>
            </a:r>
            <a:endParaRPr lang="it-IT" sz="2200" dirty="0">
              <a:latin typeface="Chaparral Pro" pitchFamily="18" charset="0"/>
              <a:cs typeface="Calibri" panose="020F0502020204030204" pitchFamily="34" charset="0"/>
            </a:endParaRPr>
          </a:p>
        </p:txBody>
      </p:sp>
      <p:sp>
        <p:nvSpPr>
          <p:cNvPr id="4" name="CasellaDiTesto 3"/>
          <p:cNvSpPr txBox="1"/>
          <p:nvPr/>
        </p:nvSpPr>
        <p:spPr>
          <a:xfrm>
            <a:off x="474987" y="2410064"/>
            <a:ext cx="8097217" cy="1107996"/>
          </a:xfrm>
          <a:prstGeom prst="rect">
            <a:avLst/>
          </a:prstGeom>
          <a:noFill/>
        </p:spPr>
        <p:txBody>
          <a:bodyPr wrap="none" rtlCol="0">
            <a:spAutoFit/>
          </a:bodyPr>
          <a:lstStyle/>
          <a:p>
            <a:pPr>
              <a:buFont typeface="Arial" pitchFamily="34" charset="0"/>
              <a:buChar char="•"/>
            </a:pPr>
            <a:r>
              <a:rPr lang="it-IT" sz="2200" dirty="0" smtClean="0">
                <a:latin typeface="Chaparral Pro" pitchFamily="18" charset="0"/>
                <a:cs typeface="Calibri" panose="020F0502020204030204" pitchFamily="34" charset="0"/>
              </a:rPr>
              <a:t> </a:t>
            </a:r>
            <a:r>
              <a:rPr lang="en-US" sz="2200" dirty="0">
                <a:latin typeface="Chaparral Pro" pitchFamily="18" charset="0"/>
                <a:cs typeface="Calibri" panose="020F0502020204030204" pitchFamily="34" charset="0"/>
              </a:rPr>
              <a:t>C</a:t>
            </a:r>
            <a:r>
              <a:rPr lang="en-US" sz="2200" dirty="0" smtClean="0">
                <a:latin typeface="Chaparral Pro" pitchFamily="18" charset="0"/>
                <a:cs typeface="Calibri" panose="020F0502020204030204" pitchFamily="34" charset="0"/>
              </a:rPr>
              <a:t>haracterized </a:t>
            </a:r>
            <a:r>
              <a:rPr lang="en-US" sz="2200" dirty="0">
                <a:latin typeface="Chaparral Pro" pitchFamily="18" charset="0"/>
                <a:cs typeface="Calibri" panose="020F0502020204030204" pitchFamily="34" charset="0"/>
              </a:rPr>
              <a:t>by seizures in the first months of life </a:t>
            </a:r>
            <a:br>
              <a:rPr lang="en-US" sz="2200" dirty="0">
                <a:latin typeface="Chaparral Pro" pitchFamily="18" charset="0"/>
                <a:cs typeface="Calibri" panose="020F0502020204030204" pitchFamily="34" charset="0"/>
              </a:rPr>
            </a:br>
            <a:r>
              <a:rPr lang="en-US" sz="2200" dirty="0" smtClean="0">
                <a:latin typeface="Chaparral Pro" pitchFamily="18" charset="0"/>
                <a:cs typeface="Calibri" panose="020F0502020204030204" pitchFamily="34" charset="0"/>
              </a:rPr>
              <a:t>   with </a:t>
            </a:r>
            <a:r>
              <a:rPr lang="en-US" sz="2200" dirty="0">
                <a:latin typeface="Chaparral Pro" pitchFamily="18" charset="0"/>
                <a:cs typeface="Calibri" panose="020F0502020204030204" pitchFamily="34" charset="0"/>
              </a:rPr>
              <a:t>subsequent development of RTT </a:t>
            </a:r>
            <a:r>
              <a:rPr lang="en-US" sz="2200" dirty="0" smtClean="0">
                <a:latin typeface="Chaparral Pro" pitchFamily="18" charset="0"/>
                <a:cs typeface="Calibri" panose="020F0502020204030204" pitchFamily="34" charset="0"/>
              </a:rPr>
              <a:t>features</a:t>
            </a:r>
          </a:p>
          <a:p>
            <a:pPr>
              <a:buFont typeface="Arial" pitchFamily="34" charset="0"/>
              <a:buChar char="•"/>
            </a:pPr>
            <a:r>
              <a:rPr lang="en-US" sz="2200" dirty="0" smtClean="0">
                <a:latin typeface="Chaparral Pro" pitchFamily="18" charset="0"/>
                <a:cs typeface="Calibri" panose="020F0502020204030204" pitchFamily="34" charset="0"/>
              </a:rPr>
              <a:t> No regression after period of normal development as in classic RTT</a:t>
            </a:r>
            <a:endParaRPr lang="it-IT" sz="2200" dirty="0">
              <a:latin typeface="Chaparral Pro" pitchFamily="18" charset="0"/>
              <a:cs typeface="Calibri" panose="020F0502020204030204" pitchFamily="34" charset="0"/>
            </a:endParaRPr>
          </a:p>
        </p:txBody>
      </p:sp>
      <p:sp>
        <p:nvSpPr>
          <p:cNvPr id="5" name="CasellaDiTesto 4"/>
          <p:cNvSpPr txBox="1"/>
          <p:nvPr/>
        </p:nvSpPr>
        <p:spPr>
          <a:xfrm>
            <a:off x="474987" y="4404558"/>
            <a:ext cx="8316416" cy="430887"/>
          </a:xfrm>
          <a:prstGeom prst="rect">
            <a:avLst/>
          </a:prstGeom>
          <a:noFill/>
        </p:spPr>
        <p:txBody>
          <a:bodyPr wrap="square" rtlCol="0">
            <a:spAutoFit/>
          </a:bodyPr>
          <a:lstStyle/>
          <a:p>
            <a:pPr>
              <a:buFont typeface="Arial" pitchFamily="34" charset="0"/>
              <a:buChar char="•"/>
            </a:pPr>
            <a:r>
              <a:rPr lang="it-IT" sz="2200" dirty="0" smtClean="0">
                <a:latin typeface="Chaparral Pro" pitchFamily="18" charset="0"/>
                <a:cs typeface="Calibri" panose="020F0502020204030204" pitchFamily="34" charset="0"/>
              </a:rPr>
              <a:t> Severe </a:t>
            </a:r>
            <a:r>
              <a:rPr lang="it-IT" sz="2200" dirty="0" err="1" smtClean="0">
                <a:latin typeface="Chaparral Pro" pitchFamily="18" charset="0"/>
                <a:cs typeface="Calibri" panose="020F0502020204030204" pitchFamily="34" charset="0"/>
              </a:rPr>
              <a:t>hypotonia</a:t>
            </a:r>
            <a:endParaRPr lang="it-IT" sz="2200" dirty="0" smtClean="0">
              <a:latin typeface="Chaparral Pro" pitchFamily="18" charset="0"/>
              <a:cs typeface="Calibri" panose="020F0502020204030204" pitchFamily="34" charset="0"/>
            </a:endParaRPr>
          </a:p>
        </p:txBody>
      </p:sp>
      <p:sp>
        <p:nvSpPr>
          <p:cNvPr id="6" name="Rettangolo 5"/>
          <p:cNvSpPr/>
          <p:nvPr/>
        </p:nvSpPr>
        <p:spPr>
          <a:xfrm>
            <a:off x="474987" y="3944911"/>
            <a:ext cx="4968552" cy="430887"/>
          </a:xfrm>
          <a:prstGeom prst="rect">
            <a:avLst/>
          </a:prstGeom>
        </p:spPr>
        <p:txBody>
          <a:bodyPr wrap="square">
            <a:spAutoFit/>
          </a:bodyPr>
          <a:lstStyle/>
          <a:p>
            <a:pPr>
              <a:buFont typeface="Arial" pitchFamily="34" charset="0"/>
              <a:buChar char="•"/>
            </a:pPr>
            <a:r>
              <a:rPr lang="it-IT" sz="2200" dirty="0" smtClean="0">
                <a:latin typeface="Chaparral Pro" pitchFamily="18" charset="0"/>
                <a:cs typeface="Calibri" panose="020F0502020204030204" pitchFamily="34" charset="0"/>
              </a:rPr>
              <a:t> </a:t>
            </a:r>
            <a:r>
              <a:rPr lang="it-IT" sz="2200" dirty="0" err="1" smtClean="0">
                <a:latin typeface="Chaparral Pro" pitchFamily="18" charset="0"/>
                <a:cs typeface="Calibri" panose="020F0502020204030204" pitchFamily="34" charset="0"/>
              </a:rPr>
              <a:t>Stereotypies</a:t>
            </a:r>
            <a:endParaRPr lang="it-IT" sz="2200" dirty="0">
              <a:latin typeface="Chaparral Pro" pitchFamily="18" charset="0"/>
              <a:cs typeface="Calibri" panose="020F0502020204030204" pitchFamily="34" charset="0"/>
            </a:endParaRPr>
          </a:p>
        </p:txBody>
      </p:sp>
      <p:sp>
        <p:nvSpPr>
          <p:cNvPr id="8" name="Rettangolo 7"/>
          <p:cNvSpPr/>
          <p:nvPr/>
        </p:nvSpPr>
        <p:spPr>
          <a:xfrm>
            <a:off x="474987" y="5323855"/>
            <a:ext cx="6344557" cy="769441"/>
          </a:xfrm>
          <a:prstGeom prst="rect">
            <a:avLst/>
          </a:prstGeom>
        </p:spPr>
        <p:txBody>
          <a:bodyPr wrap="none">
            <a:spAutoFit/>
          </a:bodyPr>
          <a:lstStyle/>
          <a:p>
            <a:pPr>
              <a:buFont typeface="Arial" pitchFamily="34" charset="0"/>
              <a:buChar char="•"/>
            </a:pPr>
            <a:r>
              <a:rPr lang="it-IT" sz="2200" dirty="0" smtClean="0">
                <a:latin typeface="Chaparral Pro" pitchFamily="18" charset="0"/>
                <a:cs typeface="Calibri" panose="020F0502020204030204" pitchFamily="34" charset="0"/>
              </a:rPr>
              <a:t> Severe </a:t>
            </a:r>
            <a:r>
              <a:rPr lang="it-IT" sz="2200" dirty="0" err="1" smtClean="0">
                <a:latin typeface="Chaparral Pro" pitchFamily="18" charset="0"/>
                <a:cs typeface="Calibri" panose="020F0502020204030204" pitchFamily="34" charset="0"/>
              </a:rPr>
              <a:t>deficits</a:t>
            </a:r>
            <a:r>
              <a:rPr lang="it-IT" sz="2200" dirty="0" smtClean="0">
                <a:latin typeface="Chaparral Pro" pitchFamily="18" charset="0"/>
                <a:cs typeface="Calibri" panose="020F0502020204030204" pitchFamily="34" charset="0"/>
              </a:rPr>
              <a:t> in </a:t>
            </a:r>
            <a:r>
              <a:rPr lang="it-IT" sz="2200" dirty="0" err="1" smtClean="0">
                <a:latin typeface="Chaparral Pro" pitchFamily="18" charset="0"/>
                <a:cs typeface="Calibri" panose="020F0502020204030204" pitchFamily="34" charset="0"/>
              </a:rPr>
              <a:t>visual</a:t>
            </a:r>
            <a:r>
              <a:rPr lang="it-IT" sz="2200" dirty="0" smtClean="0">
                <a:latin typeface="Chaparral Pro" pitchFamily="18" charset="0"/>
                <a:cs typeface="Calibri" panose="020F0502020204030204" pitchFamily="34" charset="0"/>
              </a:rPr>
              <a:t> processing, </a:t>
            </a:r>
            <a:r>
              <a:rPr lang="en-US" sz="2200" dirty="0">
                <a:latin typeface="Chaparral Pro" pitchFamily="18" charset="0"/>
                <a:cs typeface="Calibri" panose="020F0502020204030204" pitchFamily="34" charset="0"/>
              </a:rPr>
              <a:t>sideways glance </a:t>
            </a:r>
            <a:endParaRPr lang="en-US" sz="2200" dirty="0" smtClean="0">
              <a:latin typeface="Chaparral Pro" pitchFamily="18" charset="0"/>
              <a:cs typeface="Calibri" panose="020F0502020204030204" pitchFamily="34" charset="0"/>
            </a:endParaRPr>
          </a:p>
          <a:p>
            <a:r>
              <a:rPr lang="en-US" sz="2200" dirty="0" smtClean="0">
                <a:latin typeface="Chaparral Pro" pitchFamily="18" charset="0"/>
                <a:cs typeface="Calibri" panose="020F0502020204030204" pitchFamily="34" charset="0"/>
              </a:rPr>
              <a:t>   and </a:t>
            </a:r>
            <a:r>
              <a:rPr lang="en-US" sz="2200" dirty="0">
                <a:latin typeface="Chaparral Pro" pitchFamily="18" charset="0"/>
                <a:cs typeface="Calibri" panose="020F0502020204030204" pitchFamily="34" charset="0"/>
              </a:rPr>
              <a:t>abnormal eye </a:t>
            </a:r>
            <a:r>
              <a:rPr lang="en-US" sz="2200" dirty="0" smtClean="0">
                <a:latin typeface="Chaparral Pro" pitchFamily="18" charset="0"/>
                <a:cs typeface="Calibri" panose="020F0502020204030204" pitchFamily="34" charset="0"/>
              </a:rPr>
              <a:t>tracking</a:t>
            </a:r>
          </a:p>
        </p:txBody>
      </p:sp>
      <p:sp>
        <p:nvSpPr>
          <p:cNvPr id="9" name="Rettangolo 8"/>
          <p:cNvSpPr/>
          <p:nvPr/>
        </p:nvSpPr>
        <p:spPr>
          <a:xfrm>
            <a:off x="474987" y="3485264"/>
            <a:ext cx="7382214" cy="430887"/>
          </a:xfrm>
          <a:prstGeom prst="rect">
            <a:avLst/>
          </a:prstGeom>
        </p:spPr>
        <p:txBody>
          <a:bodyPr wrap="square">
            <a:spAutoFit/>
          </a:bodyPr>
          <a:lstStyle/>
          <a:p>
            <a:pPr>
              <a:buFont typeface="Arial" pitchFamily="34" charset="0"/>
              <a:buChar char="•"/>
            </a:pPr>
            <a:r>
              <a:rPr lang="it-IT" sz="2200" dirty="0" smtClean="0">
                <a:latin typeface="Chaparral Pro" pitchFamily="18" charset="0"/>
                <a:cs typeface="Calibri" panose="020F0502020204030204" pitchFamily="34" charset="0"/>
              </a:rPr>
              <a:t> </a:t>
            </a:r>
            <a:r>
              <a:rPr lang="it-IT" sz="2200" dirty="0" err="1" smtClean="0">
                <a:latin typeface="Chaparral Pro" pitchFamily="18" charset="0"/>
                <a:cs typeface="Calibri" panose="020F0502020204030204" pitchFamily="34" charset="0"/>
              </a:rPr>
              <a:t>Altered</a:t>
            </a:r>
            <a:r>
              <a:rPr lang="it-IT" sz="2200" dirty="0" smtClean="0">
                <a:latin typeface="Chaparral Pro" pitchFamily="18" charset="0"/>
                <a:cs typeface="Calibri" panose="020F0502020204030204" pitchFamily="34" charset="0"/>
              </a:rPr>
              <a:t> </a:t>
            </a:r>
            <a:r>
              <a:rPr lang="it-IT" sz="2200" dirty="0" err="1" smtClean="0">
                <a:latin typeface="Chaparral Pro" pitchFamily="18" charset="0"/>
                <a:cs typeface="Calibri" panose="020F0502020204030204" pitchFamily="34" charset="0"/>
              </a:rPr>
              <a:t>development</a:t>
            </a:r>
            <a:r>
              <a:rPr lang="it-IT" sz="2200" dirty="0" smtClean="0">
                <a:latin typeface="Chaparral Pro" pitchFamily="18" charset="0"/>
                <a:cs typeface="Calibri" panose="020F0502020204030204" pitchFamily="34" charset="0"/>
              </a:rPr>
              <a:t> of cognitive and </a:t>
            </a:r>
            <a:r>
              <a:rPr lang="it-IT" sz="2200" dirty="0" err="1" smtClean="0">
                <a:latin typeface="Chaparral Pro" pitchFamily="18" charset="0"/>
                <a:cs typeface="Calibri" panose="020F0502020204030204" pitchFamily="34" charset="0"/>
              </a:rPr>
              <a:t>motor</a:t>
            </a:r>
            <a:r>
              <a:rPr lang="it-IT" sz="2200" dirty="0" smtClean="0">
                <a:latin typeface="Chaparral Pro" pitchFamily="18" charset="0"/>
                <a:cs typeface="Calibri" panose="020F0502020204030204" pitchFamily="34" charset="0"/>
              </a:rPr>
              <a:t> </a:t>
            </a:r>
            <a:r>
              <a:rPr lang="it-IT" sz="2200" dirty="0" err="1" smtClean="0">
                <a:latin typeface="Chaparral Pro" pitchFamily="18" charset="0"/>
                <a:cs typeface="Calibri" panose="020F0502020204030204" pitchFamily="34" charset="0"/>
              </a:rPr>
              <a:t>function</a:t>
            </a:r>
            <a:endParaRPr lang="it-IT" sz="2200" dirty="0">
              <a:latin typeface="Chaparral Pro" pitchFamily="18" charset="0"/>
              <a:cs typeface="Calibri" panose="020F0502020204030204" pitchFamily="34" charset="0"/>
            </a:endParaRPr>
          </a:p>
        </p:txBody>
      </p:sp>
      <p:sp>
        <p:nvSpPr>
          <p:cNvPr id="10" name="Rettangolo 9"/>
          <p:cNvSpPr/>
          <p:nvPr/>
        </p:nvSpPr>
        <p:spPr>
          <a:xfrm>
            <a:off x="474987" y="4864205"/>
            <a:ext cx="3182923" cy="430887"/>
          </a:xfrm>
          <a:prstGeom prst="rect">
            <a:avLst/>
          </a:prstGeom>
        </p:spPr>
        <p:txBody>
          <a:bodyPr wrap="none">
            <a:spAutoFit/>
          </a:bodyPr>
          <a:lstStyle/>
          <a:p>
            <a:pPr>
              <a:buFont typeface="Arial" pitchFamily="34" charset="0"/>
              <a:buChar char="•"/>
            </a:pPr>
            <a:r>
              <a:rPr lang="it-IT" sz="2200" dirty="0" smtClean="0">
                <a:latin typeface="Chaparral Pro" pitchFamily="18" charset="0"/>
                <a:cs typeface="Calibri" panose="020F0502020204030204" pitchFamily="34" charset="0"/>
              </a:rPr>
              <a:t> </a:t>
            </a:r>
            <a:r>
              <a:rPr lang="it-IT" sz="2200" dirty="0" err="1" smtClean="0">
                <a:latin typeface="Chaparral Pro" pitchFamily="18" charset="0"/>
                <a:cs typeface="Calibri" panose="020F0502020204030204" pitchFamily="34" charset="0"/>
              </a:rPr>
              <a:t>Autonomic</a:t>
            </a:r>
            <a:r>
              <a:rPr lang="it-IT" sz="2200" dirty="0" smtClean="0">
                <a:latin typeface="Chaparral Pro" pitchFamily="18" charset="0"/>
                <a:cs typeface="Calibri" panose="020F0502020204030204" pitchFamily="34" charset="0"/>
              </a:rPr>
              <a:t> </a:t>
            </a:r>
            <a:r>
              <a:rPr lang="it-IT" sz="2200" dirty="0" err="1" smtClean="0">
                <a:latin typeface="Chaparral Pro" pitchFamily="18" charset="0"/>
                <a:cs typeface="Calibri" panose="020F0502020204030204" pitchFamily="34" charset="0"/>
              </a:rPr>
              <a:t>dysfunctions</a:t>
            </a:r>
            <a:endParaRPr lang="it-IT" sz="2200" dirty="0">
              <a:latin typeface="Chaparral Pro" pitchFamily="18" charset="0"/>
              <a:cs typeface="Calibri" panose="020F0502020204030204" pitchFamily="34" charset="0"/>
            </a:endParaRPr>
          </a:p>
        </p:txBody>
      </p:sp>
      <p:sp>
        <p:nvSpPr>
          <p:cNvPr id="12" name="CasellaDiTesto 11"/>
          <p:cNvSpPr txBox="1"/>
          <p:nvPr/>
        </p:nvSpPr>
        <p:spPr>
          <a:xfrm>
            <a:off x="474987" y="1642641"/>
            <a:ext cx="8633517" cy="769441"/>
          </a:xfrm>
          <a:prstGeom prst="rect">
            <a:avLst/>
          </a:prstGeom>
          <a:noFill/>
        </p:spPr>
        <p:txBody>
          <a:bodyPr wrap="none" rtlCol="0">
            <a:spAutoFit/>
          </a:bodyPr>
          <a:lstStyle/>
          <a:p>
            <a:pPr>
              <a:buFont typeface="Arial" pitchFamily="34" charset="0"/>
              <a:buChar char="•"/>
            </a:pPr>
            <a:r>
              <a:rPr lang="it-IT" sz="2200" dirty="0" smtClean="0">
                <a:latin typeface="Chaparral Pro" pitchFamily="18" charset="0"/>
                <a:cs typeface="Calibri" panose="020F0502020204030204" pitchFamily="34" charset="0"/>
              </a:rPr>
              <a:t> </a:t>
            </a:r>
            <a:r>
              <a:rPr lang="it-IT" sz="2200" dirty="0" err="1" smtClean="0">
                <a:latin typeface="Chaparral Pro" pitchFamily="18" charset="0"/>
                <a:cs typeface="Calibri" panose="020F0502020204030204" pitchFamily="34" charset="0"/>
              </a:rPr>
              <a:t>Associated</a:t>
            </a:r>
            <a:r>
              <a:rPr lang="it-IT" sz="2200" dirty="0" smtClean="0">
                <a:latin typeface="Chaparral Pro" pitchFamily="18" charset="0"/>
                <a:cs typeface="Calibri" panose="020F0502020204030204" pitchFamily="34" charset="0"/>
              </a:rPr>
              <a:t> with</a:t>
            </a:r>
            <a:r>
              <a:rPr lang="it-IT" sz="2200" dirty="0">
                <a:latin typeface="Chaparral Pro" pitchFamily="18" charset="0"/>
                <a:cs typeface="Calibri" panose="020F0502020204030204" pitchFamily="34" charset="0"/>
              </a:rPr>
              <a:t> </a:t>
            </a:r>
            <a:r>
              <a:rPr lang="en-US" sz="2200" dirty="0" err="1">
                <a:latin typeface="Chaparral Pro" pitchFamily="18" charset="0"/>
                <a:cs typeface="Calibri" panose="020F0502020204030204" pitchFamily="34" charset="0"/>
              </a:rPr>
              <a:t>cyclin</a:t>
            </a:r>
            <a:r>
              <a:rPr lang="en-US" sz="2200" dirty="0">
                <a:latin typeface="Chaparral Pro" pitchFamily="18" charset="0"/>
                <a:cs typeface="Calibri" panose="020F0502020204030204" pitchFamily="34" charset="0"/>
              </a:rPr>
              <a:t>-dependent kinase-like </a:t>
            </a:r>
            <a:r>
              <a:rPr lang="en-US" sz="2200" dirty="0" smtClean="0">
                <a:latin typeface="Chaparral Pro" pitchFamily="18" charset="0"/>
                <a:cs typeface="Calibri" panose="020F0502020204030204" pitchFamily="34" charset="0"/>
              </a:rPr>
              <a:t>5 (</a:t>
            </a:r>
            <a:r>
              <a:rPr lang="it-IT" sz="2200" dirty="0" smtClean="0">
                <a:latin typeface="Chaparral Pro" pitchFamily="18" charset="0"/>
                <a:cs typeface="Calibri" panose="020F0502020204030204" pitchFamily="34" charset="0"/>
              </a:rPr>
              <a:t>CDKL5) gene </a:t>
            </a:r>
            <a:r>
              <a:rPr lang="it-IT" sz="2200" dirty="0" err="1" smtClean="0">
                <a:latin typeface="Chaparral Pro" pitchFamily="18" charset="0"/>
                <a:cs typeface="Calibri" panose="020F0502020204030204" pitchFamily="34" charset="0"/>
              </a:rPr>
              <a:t>mutation</a:t>
            </a:r>
            <a:r>
              <a:rPr lang="it-IT" sz="2200" dirty="0" smtClean="0">
                <a:latin typeface="Chaparral Pro" pitchFamily="18" charset="0"/>
                <a:cs typeface="Calibri" panose="020F0502020204030204" pitchFamily="34" charset="0"/>
              </a:rPr>
              <a:t> </a:t>
            </a:r>
          </a:p>
          <a:p>
            <a:r>
              <a:rPr lang="it-IT" sz="2200" dirty="0" smtClean="0">
                <a:latin typeface="Chaparral Pro" pitchFamily="18" charset="0"/>
                <a:cs typeface="Calibri" panose="020F0502020204030204" pitchFamily="34" charset="0"/>
              </a:rPr>
              <a:t>  </a:t>
            </a:r>
            <a:r>
              <a:rPr lang="it-IT" sz="2200" dirty="0" err="1" smtClean="0">
                <a:latin typeface="Chaparral Pro" pitchFamily="18" charset="0"/>
                <a:cs typeface="Calibri" panose="020F0502020204030204" pitchFamily="34" charset="0"/>
              </a:rPr>
              <a:t>that</a:t>
            </a:r>
            <a:r>
              <a:rPr lang="en-US" sz="2200" dirty="0" smtClean="0">
                <a:latin typeface="Chaparral Pro" pitchFamily="18" charset="0"/>
                <a:cs typeface="Calibri" panose="020F0502020204030204" pitchFamily="34" charset="0"/>
              </a:rPr>
              <a:t> </a:t>
            </a:r>
            <a:r>
              <a:rPr lang="en-US" sz="2200" dirty="0">
                <a:latin typeface="Chaparral Pro" pitchFamily="18" charset="0"/>
                <a:cs typeface="Calibri" panose="020F0502020204030204" pitchFamily="34" charset="0"/>
              </a:rPr>
              <a:t>is located on the X </a:t>
            </a:r>
            <a:r>
              <a:rPr lang="en-US" sz="2200" dirty="0" smtClean="0">
                <a:latin typeface="Chaparral Pro" pitchFamily="18" charset="0"/>
                <a:cs typeface="Calibri" panose="020F0502020204030204" pitchFamily="34" charset="0"/>
              </a:rPr>
              <a:t>chromosome</a:t>
            </a:r>
            <a:endParaRPr lang="it-IT" sz="2200" dirty="0">
              <a:latin typeface="Chaparral Pro" pitchFamily="18" charset="0"/>
              <a:cs typeface="Calibri" panose="020F0502020204030204" pitchFamily="34" charset="0"/>
            </a:endParaRPr>
          </a:p>
        </p:txBody>
      </p:sp>
      <p:sp>
        <p:nvSpPr>
          <p:cNvPr id="7" name="CasellaDiTesto 6"/>
          <p:cNvSpPr txBox="1"/>
          <p:nvPr/>
        </p:nvSpPr>
        <p:spPr>
          <a:xfrm>
            <a:off x="293203" y="6093296"/>
            <a:ext cx="8815301" cy="769441"/>
          </a:xfrm>
          <a:prstGeom prst="rect">
            <a:avLst/>
          </a:prstGeom>
          <a:noFill/>
        </p:spPr>
        <p:txBody>
          <a:bodyPr wrap="square" rtlCol="0">
            <a:spAutoFit/>
          </a:bodyPr>
          <a:lstStyle/>
          <a:p>
            <a:r>
              <a:rPr lang="en-US" sz="2200" u="sng" dirty="0">
                <a:latin typeface="Chaparral Pro" pitchFamily="18" charset="0"/>
                <a:cs typeface="Calibri" panose="020F0502020204030204" pitchFamily="34" charset="0"/>
              </a:rPr>
              <a:t>I</a:t>
            </a:r>
            <a:r>
              <a:rPr lang="en-US" sz="2200" u="sng" dirty="0" smtClean="0">
                <a:latin typeface="Chaparral Pro" pitchFamily="18" charset="0"/>
                <a:cs typeface="Calibri" panose="020F0502020204030204" pitchFamily="34" charset="0"/>
              </a:rPr>
              <a:t>ncidence </a:t>
            </a:r>
            <a:r>
              <a:rPr lang="en-US" sz="2200" u="sng" dirty="0">
                <a:latin typeface="Chaparral Pro" pitchFamily="18" charset="0"/>
                <a:cs typeface="Calibri" panose="020F0502020204030204" pitchFamily="34" charset="0"/>
              </a:rPr>
              <a:t>estimated at 0.21/100,000 live births (</a:t>
            </a:r>
            <a:r>
              <a:rPr lang="en-US" sz="2200" u="sng" dirty="0" smtClean="0">
                <a:latin typeface="Chaparral Pro" pitchFamily="18" charset="0"/>
                <a:cs typeface="Calibri" panose="020F0502020204030204" pitchFamily="34" charset="0"/>
              </a:rPr>
              <a:t>Hector </a:t>
            </a:r>
            <a:r>
              <a:rPr lang="en-US" sz="2200" u="sng" dirty="0">
                <a:latin typeface="Chaparral Pro" pitchFamily="18" charset="0"/>
                <a:cs typeface="Calibri" panose="020F0502020204030204" pitchFamily="34" charset="0"/>
              </a:rPr>
              <a:t>et </a:t>
            </a:r>
            <a:r>
              <a:rPr lang="en-US" sz="2200" u="sng" dirty="0" smtClean="0">
                <a:latin typeface="Chaparral Pro" pitchFamily="18" charset="0"/>
                <a:cs typeface="Calibri" panose="020F0502020204030204" pitchFamily="34" charset="0"/>
              </a:rPr>
              <a:t>al. 2017)</a:t>
            </a:r>
            <a:endParaRPr lang="en-US" sz="2200" u="sng" dirty="0">
              <a:latin typeface="Chaparral Pro" pitchFamily="18" charset="0"/>
              <a:cs typeface="Calibri" panose="020F0502020204030204" pitchFamily="34" charset="0"/>
            </a:endParaRPr>
          </a:p>
          <a:p>
            <a:endParaRPr lang="it-IT" sz="2200" u="sng" dirty="0">
              <a:latin typeface="Chaparral Pro" pitchFamily="18" charset="0"/>
              <a:cs typeface="Calibri" panose="020F0502020204030204" pitchFamily="34" charset="0"/>
            </a:endParaRPr>
          </a:p>
        </p:txBody>
      </p:sp>
    </p:spTree>
    <p:extLst>
      <p:ext uri="{BB962C8B-B14F-4D97-AF65-F5344CB8AC3E}">
        <p14:creationId xmlns:p14="http://schemas.microsoft.com/office/powerpoint/2010/main" val="3834664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A39B601A-1439-4130-BF9C-6D247E46C6F9}"/>
              </a:ext>
            </a:extLst>
          </p:cNvPr>
          <p:cNvSpPr/>
          <p:nvPr/>
        </p:nvSpPr>
        <p:spPr>
          <a:xfrm>
            <a:off x="3846996" y="618870"/>
            <a:ext cx="1450007" cy="85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6762" tIns="48381" rIns="96762" bIns="48381" rtlCol="0" anchor="ctr"/>
          <a:lstStyle/>
          <a:p>
            <a:pPr algn="ctr"/>
            <a:endParaRPr lang="en-US"/>
          </a:p>
        </p:txBody>
      </p:sp>
      <p:sp>
        <p:nvSpPr>
          <p:cNvPr id="14" name="TextBox 13">
            <a:extLst>
              <a:ext uri="{FF2B5EF4-FFF2-40B4-BE49-F238E27FC236}">
                <a16:creationId xmlns:a16="http://schemas.microsoft.com/office/drawing/2014/main" xmlns="" id="{FA9B6B59-3F18-4867-847F-C35EC7896DD1}"/>
              </a:ext>
            </a:extLst>
          </p:cNvPr>
          <p:cNvSpPr txBox="1"/>
          <p:nvPr/>
        </p:nvSpPr>
        <p:spPr>
          <a:xfrm>
            <a:off x="281" y="0"/>
            <a:ext cx="9143439" cy="559372"/>
          </a:xfrm>
          <a:prstGeom prst="rect">
            <a:avLst/>
          </a:prstGeom>
          <a:noFill/>
        </p:spPr>
        <p:txBody>
          <a:bodyPr wrap="square" lIns="96762" tIns="48381" rIns="96762" bIns="48381" rtlCol="0">
            <a:spAutoFit/>
          </a:bodyPr>
          <a:lstStyle/>
          <a:p>
            <a:pPr algn="ctr"/>
            <a:r>
              <a:rPr lang="it-IT" sz="3000" b="1" dirty="0"/>
              <a:t>Impulsive </a:t>
            </a:r>
            <a:r>
              <a:rPr lang="it-IT" sz="3000" b="1" dirty="0" err="1"/>
              <a:t>behavior</a:t>
            </a:r>
            <a:r>
              <a:rPr lang="it-IT" sz="3000" b="1" dirty="0"/>
              <a:t> in CDKL5 </a:t>
            </a:r>
            <a:r>
              <a:rPr lang="it-IT" sz="3000" b="1" dirty="0" err="1"/>
              <a:t>mutants</a:t>
            </a:r>
            <a:endParaRPr lang="en-US" sz="3000" b="1" dirty="0"/>
          </a:p>
        </p:txBody>
      </p:sp>
      <p:pic>
        <p:nvPicPr>
          <p:cNvPr id="3074" name="Picture 2" descr="C:\Users\tommaso\Downloads\deck\1d92abfa6c7766e01941cfc92b65ef9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97" y="2163916"/>
            <a:ext cx="9245592" cy="2782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9105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xmlns="" id="{FA9B6B59-3F18-4867-847F-C35EC7896DD1}"/>
              </a:ext>
            </a:extLst>
          </p:cNvPr>
          <p:cNvSpPr txBox="1"/>
          <p:nvPr/>
        </p:nvSpPr>
        <p:spPr>
          <a:xfrm>
            <a:off x="281" y="0"/>
            <a:ext cx="9143439" cy="559372"/>
          </a:xfrm>
          <a:prstGeom prst="rect">
            <a:avLst/>
          </a:prstGeom>
          <a:noFill/>
        </p:spPr>
        <p:txBody>
          <a:bodyPr wrap="square" lIns="96762" tIns="48381" rIns="96762" bIns="48381" rtlCol="0">
            <a:spAutoFit/>
          </a:bodyPr>
          <a:lstStyle/>
          <a:p>
            <a:pPr algn="ctr"/>
            <a:r>
              <a:rPr lang="en-US" sz="3000" b="1" dirty="0"/>
              <a:t>The phenotype is present also in female mutants</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0678" y="1827903"/>
            <a:ext cx="6450877" cy="3187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71584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A39B601A-1439-4130-BF9C-6D247E46C6F9}"/>
              </a:ext>
            </a:extLst>
          </p:cNvPr>
          <p:cNvSpPr/>
          <p:nvPr/>
        </p:nvSpPr>
        <p:spPr>
          <a:xfrm>
            <a:off x="3846996" y="1022084"/>
            <a:ext cx="1450007" cy="85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6762" tIns="48381" rIns="96762" bIns="48381" rtlCol="0" anchor="ctr"/>
          <a:lstStyle/>
          <a:p>
            <a:pPr algn="ctr"/>
            <a:endParaRPr lang="en-US"/>
          </a:p>
        </p:txBody>
      </p:sp>
      <p:sp>
        <p:nvSpPr>
          <p:cNvPr id="14" name="TextBox 13">
            <a:extLst>
              <a:ext uri="{FF2B5EF4-FFF2-40B4-BE49-F238E27FC236}">
                <a16:creationId xmlns:a16="http://schemas.microsoft.com/office/drawing/2014/main" xmlns="" id="{FA9B6B59-3F18-4867-847F-C35EC7896DD1}"/>
              </a:ext>
            </a:extLst>
          </p:cNvPr>
          <p:cNvSpPr txBox="1"/>
          <p:nvPr/>
        </p:nvSpPr>
        <p:spPr>
          <a:xfrm>
            <a:off x="281" y="1"/>
            <a:ext cx="9143439" cy="559372"/>
          </a:xfrm>
          <a:prstGeom prst="rect">
            <a:avLst/>
          </a:prstGeom>
          <a:noFill/>
        </p:spPr>
        <p:txBody>
          <a:bodyPr wrap="square" lIns="96762" tIns="48381" rIns="96762" bIns="48381" rtlCol="0">
            <a:spAutoFit/>
          </a:bodyPr>
          <a:lstStyle/>
          <a:p>
            <a:pPr algn="ctr"/>
            <a:r>
              <a:rPr lang="it-IT" sz="3000" b="1" dirty="0" err="1"/>
              <a:t>Prolonging</a:t>
            </a:r>
            <a:r>
              <a:rPr lang="it-IT" sz="3000" b="1" dirty="0"/>
              <a:t> the «No go» </a:t>
            </a:r>
            <a:r>
              <a:rPr lang="it-IT" sz="3000" b="1" dirty="0" err="1"/>
              <a:t>period</a:t>
            </a:r>
            <a:r>
              <a:rPr lang="it-IT" sz="3000" b="1" dirty="0"/>
              <a:t> </a:t>
            </a:r>
            <a:r>
              <a:rPr lang="it-IT" sz="3000" b="1" dirty="0" err="1"/>
              <a:t>impairs</a:t>
            </a:r>
            <a:r>
              <a:rPr lang="it-IT" sz="3000" b="1" dirty="0"/>
              <a:t> </a:t>
            </a:r>
            <a:r>
              <a:rPr lang="it-IT" sz="3000" b="1" dirty="0" err="1"/>
              <a:t>solving</a:t>
            </a:r>
            <a:r>
              <a:rPr lang="it-IT" sz="3000" b="1" dirty="0"/>
              <a:t> the task </a:t>
            </a:r>
          </a:p>
        </p:txBody>
      </p:sp>
      <p:pic>
        <p:nvPicPr>
          <p:cNvPr id="4098" name="Picture 2" descr="C:\Users\tommaso\Downloads\deck\61aeb664fbda03325a6850ceabd70e83.png"/>
          <p:cNvPicPr>
            <a:picLocks noChangeAspect="1" noChangeArrowheads="1"/>
          </p:cNvPicPr>
          <p:nvPr/>
        </p:nvPicPr>
        <p:blipFill rotWithShape="1">
          <a:blip r:embed="rId2">
            <a:extLst>
              <a:ext uri="{28A0092B-C50C-407E-A947-70E740481C1C}">
                <a14:useLocalDpi xmlns:a14="http://schemas.microsoft.com/office/drawing/2010/main" val="0"/>
              </a:ext>
            </a:extLst>
          </a:blip>
          <a:srcRect l="74891"/>
          <a:stretch/>
        </p:blipFill>
        <p:spPr bwMode="auto">
          <a:xfrm>
            <a:off x="4908832" y="1639737"/>
            <a:ext cx="3683431" cy="46265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tommaso\Downloads\deck\61aeb664fbda03325a6850ceabd70e83.png"/>
          <p:cNvPicPr>
            <a:picLocks noChangeAspect="1" noChangeArrowheads="1"/>
          </p:cNvPicPr>
          <p:nvPr/>
        </p:nvPicPr>
        <p:blipFill rotWithShape="1">
          <a:blip r:embed="rId2">
            <a:extLst>
              <a:ext uri="{28A0092B-C50C-407E-A947-70E740481C1C}">
                <a14:useLocalDpi xmlns:a14="http://schemas.microsoft.com/office/drawing/2010/main" val="0"/>
              </a:ext>
            </a:extLst>
          </a:blip>
          <a:srcRect r="73473"/>
          <a:stretch/>
        </p:blipFill>
        <p:spPr bwMode="auto">
          <a:xfrm>
            <a:off x="362870" y="1639737"/>
            <a:ext cx="3776541" cy="4489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647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xmlns="" id="{FA9B6B59-3F18-4867-847F-C35EC7896DD1}"/>
              </a:ext>
            </a:extLst>
          </p:cNvPr>
          <p:cNvSpPr txBox="1"/>
          <p:nvPr/>
        </p:nvSpPr>
        <p:spPr>
          <a:xfrm>
            <a:off x="-463667" y="1"/>
            <a:ext cx="10341807" cy="488582"/>
          </a:xfrm>
          <a:prstGeom prst="rect">
            <a:avLst/>
          </a:prstGeom>
          <a:noFill/>
        </p:spPr>
        <p:txBody>
          <a:bodyPr wrap="square" lIns="96762" tIns="48381" rIns="96762" bIns="48381" rtlCol="0">
            <a:spAutoFit/>
          </a:bodyPr>
          <a:lstStyle/>
          <a:p>
            <a:pPr algn="ctr"/>
            <a:r>
              <a:rPr lang="it-IT" sz="2500" b="1" dirty="0" err="1"/>
              <a:t>Behavioral</a:t>
            </a:r>
            <a:r>
              <a:rPr lang="it-IT" sz="2500" b="1" dirty="0"/>
              <a:t> deficit </a:t>
            </a:r>
            <a:r>
              <a:rPr lang="it-IT" sz="2500" b="1" dirty="0" err="1"/>
              <a:t>is</a:t>
            </a:r>
            <a:r>
              <a:rPr lang="it-IT" sz="2500" b="1" dirty="0"/>
              <a:t> </a:t>
            </a:r>
            <a:r>
              <a:rPr lang="it-IT" sz="2500" b="1" dirty="0" err="1"/>
              <a:t>correlated</a:t>
            </a:r>
            <a:r>
              <a:rPr lang="it-IT" sz="2500" b="1" dirty="0"/>
              <a:t> with the </a:t>
            </a:r>
            <a:r>
              <a:rPr lang="it-IT" sz="2500" b="1" dirty="0" err="1"/>
              <a:t>visual</a:t>
            </a:r>
            <a:r>
              <a:rPr lang="it-IT" sz="2500" b="1" dirty="0"/>
              <a:t> </a:t>
            </a:r>
            <a:r>
              <a:rPr lang="it-IT" sz="2500" b="1" dirty="0" err="1"/>
              <a:t>biomarker</a:t>
            </a:r>
            <a:endParaRPr lang="en-US" sz="2500" b="1" dirty="0"/>
          </a:p>
        </p:txBody>
      </p:sp>
      <p:sp>
        <p:nvSpPr>
          <p:cNvPr id="3" name="CasellaDiTesto 2"/>
          <p:cNvSpPr txBox="1"/>
          <p:nvPr/>
        </p:nvSpPr>
        <p:spPr>
          <a:xfrm>
            <a:off x="3958283" y="922940"/>
            <a:ext cx="1937879" cy="467039"/>
          </a:xfrm>
          <a:prstGeom prst="rect">
            <a:avLst/>
          </a:prstGeom>
          <a:noFill/>
        </p:spPr>
        <p:txBody>
          <a:bodyPr wrap="none" lIns="96762" tIns="48381" rIns="96762" bIns="48381" rtlCol="0">
            <a:spAutoFit/>
          </a:bodyPr>
          <a:lstStyle/>
          <a:p>
            <a:r>
              <a:rPr lang="it-IT" dirty="0" smtClean="0"/>
              <a:t>KO mice </a:t>
            </a:r>
            <a:r>
              <a:rPr lang="it-IT" dirty="0" err="1" smtClean="0"/>
              <a:t>only</a:t>
            </a:r>
            <a:endParaRPr lang="it-IT" dirty="0"/>
          </a:p>
        </p:txBody>
      </p:sp>
      <p:pic>
        <p:nvPicPr>
          <p:cNvPr id="5122" name="Picture 2" descr="C:\Users\tommaso\Downloads\deck\f5671da23e89f7dd439806e70ac8530f.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930" b="3032"/>
          <a:stretch/>
        </p:blipFill>
        <p:spPr bwMode="auto">
          <a:xfrm>
            <a:off x="376325" y="656884"/>
            <a:ext cx="5825151" cy="386919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uppo 6"/>
          <p:cNvGrpSpPr/>
          <p:nvPr/>
        </p:nvGrpSpPr>
        <p:grpSpPr>
          <a:xfrm>
            <a:off x="1654085" y="4589476"/>
            <a:ext cx="4160915" cy="411027"/>
            <a:chOff x="962024" y="5606653"/>
            <a:chExt cx="3931920" cy="388382"/>
          </a:xfrm>
        </p:grpSpPr>
        <p:cxnSp>
          <p:nvCxnSpPr>
            <p:cNvPr id="5" name="Connettore 2 4"/>
            <p:cNvCxnSpPr/>
            <p:nvPr/>
          </p:nvCxnSpPr>
          <p:spPr>
            <a:xfrm flipV="1">
              <a:off x="962024" y="5975985"/>
              <a:ext cx="3931920" cy="1905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6" name="CasellaDiTesto 5"/>
            <p:cNvSpPr txBox="1"/>
            <p:nvPr/>
          </p:nvSpPr>
          <p:spPr>
            <a:xfrm>
              <a:off x="1613254" y="5606653"/>
              <a:ext cx="2740109" cy="338554"/>
            </a:xfrm>
            <a:prstGeom prst="rect">
              <a:avLst/>
            </a:prstGeom>
            <a:noFill/>
          </p:spPr>
          <p:txBody>
            <a:bodyPr wrap="none" rtlCol="0">
              <a:spAutoFit/>
            </a:bodyPr>
            <a:lstStyle/>
            <a:p>
              <a:r>
                <a:rPr lang="it-IT" sz="1700" b="1" dirty="0"/>
                <a:t>Visual </a:t>
              </a:r>
              <a:r>
                <a:rPr lang="it-IT" sz="1700" b="1" dirty="0" err="1"/>
                <a:t>response</a:t>
              </a:r>
              <a:r>
                <a:rPr lang="it-IT" sz="1700" b="1" dirty="0"/>
                <a:t> </a:t>
              </a:r>
              <a:r>
                <a:rPr lang="it-IT" sz="1700" b="1" dirty="0" err="1"/>
                <a:t>impairment</a:t>
              </a:r>
              <a:endParaRPr lang="it-IT" sz="1700" b="1" dirty="0"/>
            </a:p>
          </p:txBody>
        </p:sp>
      </p:grpSp>
      <p:grpSp>
        <p:nvGrpSpPr>
          <p:cNvPr id="10" name="Gruppo 9"/>
          <p:cNvGrpSpPr/>
          <p:nvPr/>
        </p:nvGrpSpPr>
        <p:grpSpPr>
          <a:xfrm rot="16200000">
            <a:off x="-1394850" y="2150247"/>
            <a:ext cx="3243636" cy="394716"/>
            <a:chOff x="962024" y="5622042"/>
            <a:chExt cx="3931920" cy="372993"/>
          </a:xfrm>
        </p:grpSpPr>
        <p:cxnSp>
          <p:nvCxnSpPr>
            <p:cNvPr id="11" name="Connettore 2 10"/>
            <p:cNvCxnSpPr/>
            <p:nvPr/>
          </p:nvCxnSpPr>
          <p:spPr>
            <a:xfrm flipV="1">
              <a:off x="962024" y="5975985"/>
              <a:ext cx="3931920" cy="1905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2" name="CasellaDiTesto 11"/>
            <p:cNvSpPr txBox="1"/>
            <p:nvPr/>
          </p:nvSpPr>
          <p:spPr>
            <a:xfrm>
              <a:off x="1682491" y="5622042"/>
              <a:ext cx="2712372" cy="338554"/>
            </a:xfrm>
            <a:prstGeom prst="rect">
              <a:avLst/>
            </a:prstGeom>
            <a:noFill/>
          </p:spPr>
          <p:txBody>
            <a:bodyPr wrap="none" rtlCol="0">
              <a:spAutoFit/>
            </a:bodyPr>
            <a:lstStyle/>
            <a:p>
              <a:r>
                <a:rPr lang="it-IT" sz="1700" b="1" dirty="0" err="1"/>
                <a:t>Behavioral</a:t>
              </a:r>
              <a:r>
                <a:rPr lang="it-IT" sz="1700" b="1" dirty="0"/>
                <a:t> </a:t>
              </a:r>
              <a:r>
                <a:rPr lang="it-IT" sz="1700" b="1" dirty="0" err="1"/>
                <a:t>alteration</a:t>
              </a:r>
              <a:endParaRPr lang="it-IT" sz="1700" b="1" dirty="0"/>
            </a:p>
          </p:txBody>
        </p:sp>
      </p:grpSp>
    </p:spTree>
    <p:extLst>
      <p:ext uri="{BB962C8B-B14F-4D97-AF65-F5344CB8AC3E}">
        <p14:creationId xmlns:p14="http://schemas.microsoft.com/office/powerpoint/2010/main" val="1287595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A9B6B59-3F18-4867-847F-C35EC7896DD1}"/>
              </a:ext>
            </a:extLst>
          </p:cNvPr>
          <p:cNvSpPr txBox="1"/>
          <p:nvPr/>
        </p:nvSpPr>
        <p:spPr>
          <a:xfrm>
            <a:off x="281" y="0"/>
            <a:ext cx="9143439" cy="590235"/>
          </a:xfrm>
          <a:prstGeom prst="rect">
            <a:avLst/>
          </a:prstGeom>
          <a:noFill/>
        </p:spPr>
        <p:txBody>
          <a:bodyPr wrap="square" lIns="96762" tIns="48381" rIns="96762" bIns="48381" rtlCol="0">
            <a:spAutoFit/>
          </a:bodyPr>
          <a:lstStyle/>
          <a:p>
            <a:pPr algn="ctr"/>
            <a:r>
              <a:rPr lang="en-US" sz="3200" b="1" dirty="0"/>
              <a:t>The visual biomarker</a:t>
            </a:r>
          </a:p>
        </p:txBody>
      </p:sp>
      <p:sp>
        <p:nvSpPr>
          <p:cNvPr id="3" name="Rectangle 2">
            <a:extLst>
              <a:ext uri="{FF2B5EF4-FFF2-40B4-BE49-F238E27FC236}">
                <a16:creationId xmlns:a16="http://schemas.microsoft.com/office/drawing/2014/main" xmlns="" id="{D6B4698F-CE79-4026-BEEA-53550C52D453}"/>
              </a:ext>
            </a:extLst>
          </p:cNvPr>
          <p:cNvSpPr/>
          <p:nvPr/>
        </p:nvSpPr>
        <p:spPr>
          <a:xfrm>
            <a:off x="3886938" y="584775"/>
            <a:ext cx="1370122" cy="810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6762" tIns="48381" rIns="96762" bIns="48381" rtlCol="0" anchor="ctr"/>
          <a:lstStyle/>
          <a:p>
            <a:pPr algn="ctr"/>
            <a:endParaRPr lang="en-US" sz="1800"/>
          </a:p>
        </p:txBody>
      </p:sp>
      <p:sp>
        <p:nvSpPr>
          <p:cNvPr id="4" name="TextBox 3"/>
          <p:cNvSpPr txBox="1"/>
          <p:nvPr/>
        </p:nvSpPr>
        <p:spPr>
          <a:xfrm>
            <a:off x="1501850" y="3267973"/>
            <a:ext cx="4828399" cy="879448"/>
          </a:xfrm>
          <a:prstGeom prst="rect">
            <a:avLst/>
          </a:prstGeom>
          <a:noFill/>
        </p:spPr>
        <p:txBody>
          <a:bodyPr wrap="square" lIns="96762" tIns="48381" rIns="96762" bIns="48381" rtlCol="0">
            <a:spAutoFit/>
          </a:bodyPr>
          <a:lstStyle/>
          <a:p>
            <a:pPr marL="483809" lvl="4" indent="-483809">
              <a:buFont typeface="Arial" panose="020B0604020202020204" pitchFamily="34" charset="0"/>
              <a:buChar char="•"/>
            </a:pPr>
            <a:r>
              <a:rPr lang="it-IT" sz="2500" dirty="0">
                <a:solidFill>
                  <a:schemeClr val="bg1">
                    <a:lumMod val="85000"/>
                  </a:schemeClr>
                </a:solidFill>
              </a:rPr>
              <a:t>Highly quantitative nature</a:t>
            </a:r>
          </a:p>
          <a:p>
            <a:pPr marL="302381" indent="-302381">
              <a:buFont typeface="Arial" panose="020B0604020202020204" pitchFamily="34" charset="0"/>
              <a:buChar char="•"/>
            </a:pPr>
            <a:endParaRPr lang="en-US" sz="2500" dirty="0">
              <a:solidFill>
                <a:schemeClr val="bg1">
                  <a:lumMod val="85000"/>
                </a:schemeClr>
              </a:solidFill>
            </a:endParaRPr>
          </a:p>
        </p:txBody>
      </p:sp>
      <p:sp>
        <p:nvSpPr>
          <p:cNvPr id="8" name="TextBox 7"/>
          <p:cNvSpPr txBox="1"/>
          <p:nvPr/>
        </p:nvSpPr>
        <p:spPr>
          <a:xfrm>
            <a:off x="19353" y="1525122"/>
            <a:ext cx="5186628" cy="879448"/>
          </a:xfrm>
          <a:prstGeom prst="rect">
            <a:avLst/>
          </a:prstGeom>
          <a:noFill/>
        </p:spPr>
        <p:txBody>
          <a:bodyPr wrap="square" lIns="96762" tIns="48381" rIns="96762" bIns="48381" rtlCol="0">
            <a:spAutoFit/>
          </a:bodyPr>
          <a:lstStyle/>
          <a:p>
            <a:pPr lvl="1" indent="-483809">
              <a:buFont typeface="Arial" panose="020B0604020202020204" pitchFamily="34" charset="0"/>
              <a:buChar char="•"/>
            </a:pPr>
            <a:r>
              <a:rPr lang="it-IT" sz="2500" dirty="0">
                <a:solidFill>
                  <a:schemeClr val="bg1">
                    <a:lumMod val="85000"/>
                  </a:schemeClr>
                </a:solidFill>
              </a:rPr>
              <a:t>Allows for longitudinal studies</a:t>
            </a:r>
          </a:p>
          <a:p>
            <a:pPr marL="302381" indent="-302381">
              <a:buFont typeface="Arial" panose="020B0604020202020204" pitchFamily="34" charset="0"/>
              <a:buChar char="•"/>
            </a:pPr>
            <a:endParaRPr lang="en-US" sz="2500" dirty="0">
              <a:solidFill>
                <a:schemeClr val="bg1">
                  <a:lumMod val="85000"/>
                </a:schemeClr>
              </a:solidFill>
            </a:endParaRPr>
          </a:p>
        </p:txBody>
      </p:sp>
      <p:sp>
        <p:nvSpPr>
          <p:cNvPr id="9" name="TextBox 8"/>
          <p:cNvSpPr txBox="1"/>
          <p:nvPr/>
        </p:nvSpPr>
        <p:spPr>
          <a:xfrm>
            <a:off x="2210553" y="3931069"/>
            <a:ext cx="4751184" cy="1270314"/>
          </a:xfrm>
          <a:prstGeom prst="rect">
            <a:avLst/>
          </a:prstGeom>
          <a:noFill/>
        </p:spPr>
        <p:txBody>
          <a:bodyPr wrap="square" lIns="96762" tIns="48381" rIns="96762" bIns="48381" rtlCol="0">
            <a:spAutoFit/>
          </a:bodyPr>
          <a:lstStyle/>
          <a:p>
            <a:pPr marL="483809" lvl="6" indent="-483809">
              <a:buFont typeface="Arial" panose="020B0604020202020204" pitchFamily="34" charset="0"/>
              <a:buChar char="•"/>
            </a:pPr>
            <a:r>
              <a:rPr lang="it-IT" sz="2500" dirty="0" err="1">
                <a:solidFill>
                  <a:schemeClr val="accent4"/>
                </a:solidFill>
              </a:rPr>
              <a:t>Predictive</a:t>
            </a:r>
            <a:r>
              <a:rPr lang="it-IT" sz="2500" dirty="0">
                <a:solidFill>
                  <a:schemeClr val="accent4"/>
                </a:solidFill>
              </a:rPr>
              <a:t> </a:t>
            </a:r>
            <a:r>
              <a:rPr lang="it-IT" sz="2500" dirty="0"/>
              <a:t> of </a:t>
            </a:r>
            <a:r>
              <a:rPr lang="it-IT" sz="2500" dirty="0" err="1"/>
              <a:t>behavioral</a:t>
            </a:r>
            <a:r>
              <a:rPr lang="it-IT" sz="2500" dirty="0"/>
              <a:t> </a:t>
            </a:r>
            <a:r>
              <a:rPr lang="it-IT" sz="2500" dirty="0" err="1"/>
              <a:t>impairments</a:t>
            </a:r>
            <a:r>
              <a:rPr lang="it-IT" sz="2500" dirty="0"/>
              <a:t>? YES</a:t>
            </a:r>
          </a:p>
          <a:p>
            <a:pPr marL="302381" indent="-302381">
              <a:buFont typeface="Arial" panose="020B0604020202020204" pitchFamily="34" charset="0"/>
              <a:buChar char="•"/>
            </a:pPr>
            <a:endParaRPr lang="en-US" sz="2500" dirty="0"/>
          </a:p>
        </p:txBody>
      </p:sp>
      <p:sp>
        <p:nvSpPr>
          <p:cNvPr id="10" name="TextBox 9"/>
          <p:cNvSpPr txBox="1"/>
          <p:nvPr/>
        </p:nvSpPr>
        <p:spPr>
          <a:xfrm>
            <a:off x="845277" y="2497351"/>
            <a:ext cx="4693125" cy="879448"/>
          </a:xfrm>
          <a:prstGeom prst="rect">
            <a:avLst/>
          </a:prstGeom>
          <a:noFill/>
        </p:spPr>
        <p:txBody>
          <a:bodyPr wrap="square" lIns="96762" tIns="48381" rIns="96762" bIns="48381" rtlCol="0">
            <a:spAutoFit/>
          </a:bodyPr>
          <a:lstStyle/>
          <a:p>
            <a:pPr marL="302381" indent="-302381">
              <a:buFont typeface="Arial" panose="020B0604020202020204" pitchFamily="34" charset="0"/>
              <a:buChar char="•"/>
            </a:pPr>
            <a:r>
              <a:rPr lang="it-IT" sz="2500" dirty="0" err="1">
                <a:solidFill>
                  <a:schemeClr val="bg1">
                    <a:lumMod val="85000"/>
                  </a:schemeClr>
                </a:solidFill>
              </a:rPr>
              <a:t>Readily</a:t>
            </a:r>
            <a:r>
              <a:rPr lang="it-IT" sz="2500" dirty="0">
                <a:solidFill>
                  <a:schemeClr val="bg1">
                    <a:lumMod val="85000"/>
                  </a:schemeClr>
                </a:solidFill>
              </a:rPr>
              <a:t> translatable to humans</a:t>
            </a:r>
          </a:p>
          <a:p>
            <a:pPr marL="302381" indent="-302381">
              <a:buFont typeface="Arial" panose="020B0604020202020204" pitchFamily="34" charset="0"/>
              <a:buChar char="•"/>
            </a:pPr>
            <a:endParaRPr lang="en-US" sz="2500" dirty="0">
              <a:solidFill>
                <a:schemeClr val="bg1">
                  <a:lumMod val="85000"/>
                </a:schemeClr>
              </a:solidFill>
            </a:endParaRPr>
          </a:p>
        </p:txBody>
      </p:sp>
      <p:sp>
        <p:nvSpPr>
          <p:cNvPr id="11" name="TextBox 3"/>
          <p:cNvSpPr txBox="1"/>
          <p:nvPr/>
        </p:nvSpPr>
        <p:spPr>
          <a:xfrm>
            <a:off x="2980211" y="4934591"/>
            <a:ext cx="4828399" cy="879448"/>
          </a:xfrm>
          <a:prstGeom prst="rect">
            <a:avLst/>
          </a:prstGeom>
          <a:noFill/>
        </p:spPr>
        <p:txBody>
          <a:bodyPr wrap="square" lIns="96762" tIns="48381" rIns="96762" bIns="48381" rtlCol="0">
            <a:spAutoFit/>
          </a:bodyPr>
          <a:lstStyle/>
          <a:p>
            <a:pPr marL="483809" lvl="6" indent="-483809">
              <a:buFont typeface="Arial" panose="020B0604020202020204" pitchFamily="34" charset="0"/>
              <a:buChar char="•"/>
            </a:pPr>
            <a:r>
              <a:rPr lang="it-IT" sz="2500" dirty="0" err="1">
                <a:solidFill>
                  <a:schemeClr val="bg1">
                    <a:lumMod val="85000"/>
                  </a:schemeClr>
                </a:solidFill>
              </a:rPr>
              <a:t>Depending</a:t>
            </a:r>
            <a:r>
              <a:rPr lang="it-IT" sz="2500" dirty="0">
                <a:solidFill>
                  <a:schemeClr val="bg1">
                    <a:lumMod val="85000"/>
                  </a:schemeClr>
                </a:solidFill>
              </a:rPr>
              <a:t> on a </a:t>
            </a:r>
            <a:r>
              <a:rPr lang="it-IT" sz="2500" dirty="0" err="1">
                <a:solidFill>
                  <a:schemeClr val="bg1">
                    <a:lumMod val="85000"/>
                  </a:schemeClr>
                </a:solidFill>
              </a:rPr>
              <a:t>defined</a:t>
            </a:r>
            <a:r>
              <a:rPr lang="it-IT" sz="2500" dirty="0">
                <a:solidFill>
                  <a:schemeClr val="bg1">
                    <a:lumMod val="85000"/>
                  </a:schemeClr>
                </a:solidFill>
              </a:rPr>
              <a:t> brain </a:t>
            </a:r>
            <a:r>
              <a:rPr lang="it-IT" sz="2500" dirty="0" err="1">
                <a:solidFill>
                  <a:schemeClr val="bg1">
                    <a:lumMod val="85000"/>
                  </a:schemeClr>
                </a:solidFill>
              </a:rPr>
              <a:t>structure</a:t>
            </a:r>
            <a:r>
              <a:rPr lang="it-IT" sz="2500" dirty="0">
                <a:solidFill>
                  <a:schemeClr val="bg1">
                    <a:lumMod val="85000"/>
                  </a:schemeClr>
                </a:solidFill>
              </a:rPr>
              <a:t>?</a:t>
            </a:r>
          </a:p>
        </p:txBody>
      </p:sp>
      <p:sp>
        <p:nvSpPr>
          <p:cNvPr id="12" name="TextBox 3"/>
          <p:cNvSpPr txBox="1"/>
          <p:nvPr/>
        </p:nvSpPr>
        <p:spPr>
          <a:xfrm>
            <a:off x="3692512" y="5848543"/>
            <a:ext cx="4828399" cy="488582"/>
          </a:xfrm>
          <a:prstGeom prst="rect">
            <a:avLst/>
          </a:prstGeom>
          <a:noFill/>
        </p:spPr>
        <p:txBody>
          <a:bodyPr wrap="square" lIns="96762" tIns="48381" rIns="96762" bIns="48381" rtlCol="0">
            <a:spAutoFit/>
          </a:bodyPr>
          <a:lstStyle/>
          <a:p>
            <a:pPr marL="483809" lvl="6" indent="-483809">
              <a:buFont typeface="Arial" panose="020B0604020202020204" pitchFamily="34" charset="0"/>
              <a:buChar char="•"/>
            </a:pPr>
            <a:r>
              <a:rPr lang="it-IT" sz="2500" dirty="0">
                <a:solidFill>
                  <a:schemeClr val="bg1">
                    <a:lumMod val="85000"/>
                  </a:schemeClr>
                </a:solidFill>
              </a:rPr>
              <a:t>Responsive to treatment?</a:t>
            </a:r>
          </a:p>
        </p:txBody>
      </p:sp>
    </p:spTree>
    <p:custDataLst>
      <p:tags r:id="rId1"/>
    </p:custDataLst>
    <p:extLst>
      <p:ext uri="{BB962C8B-B14F-4D97-AF65-F5344CB8AC3E}">
        <p14:creationId xmlns:p14="http://schemas.microsoft.com/office/powerpoint/2010/main" val="227865978"/>
      </p:ext>
    </p:extLst>
  </p:cSld>
  <p:clrMapOvr>
    <a:masterClrMapping/>
  </p:clrMapOvr>
  <mc:AlternateContent xmlns:mc="http://schemas.openxmlformats.org/markup-compatibility/2006" xmlns:p14="http://schemas.microsoft.com/office/powerpoint/2010/main">
    <mc:Choice Requires="p14">
      <p:transition spd="slow" p14:dur="2000" advTm="54295"/>
    </mc:Choice>
    <mc:Fallback xmlns="">
      <p:transition spd="slow" advTm="54295"/>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A9B6B59-3F18-4867-847F-C35EC7896DD1}"/>
              </a:ext>
            </a:extLst>
          </p:cNvPr>
          <p:cNvSpPr txBox="1"/>
          <p:nvPr/>
        </p:nvSpPr>
        <p:spPr>
          <a:xfrm>
            <a:off x="281" y="0"/>
            <a:ext cx="9143439" cy="590235"/>
          </a:xfrm>
          <a:prstGeom prst="rect">
            <a:avLst/>
          </a:prstGeom>
          <a:noFill/>
        </p:spPr>
        <p:txBody>
          <a:bodyPr wrap="square" lIns="96762" tIns="48381" rIns="96762" bIns="48381" rtlCol="0">
            <a:spAutoFit/>
          </a:bodyPr>
          <a:lstStyle/>
          <a:p>
            <a:pPr algn="ctr"/>
            <a:r>
              <a:rPr lang="en-US" sz="3200" b="1" dirty="0"/>
              <a:t>The visual biomarker</a:t>
            </a:r>
          </a:p>
        </p:txBody>
      </p:sp>
      <p:sp>
        <p:nvSpPr>
          <p:cNvPr id="3" name="Rectangle 2">
            <a:extLst>
              <a:ext uri="{FF2B5EF4-FFF2-40B4-BE49-F238E27FC236}">
                <a16:creationId xmlns:a16="http://schemas.microsoft.com/office/drawing/2014/main" xmlns="" id="{D6B4698F-CE79-4026-BEEA-53550C52D453}"/>
              </a:ext>
            </a:extLst>
          </p:cNvPr>
          <p:cNvSpPr/>
          <p:nvPr/>
        </p:nvSpPr>
        <p:spPr>
          <a:xfrm>
            <a:off x="3886938" y="584775"/>
            <a:ext cx="1370122" cy="810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6762" tIns="48381" rIns="96762" bIns="48381" rtlCol="0" anchor="ctr"/>
          <a:lstStyle/>
          <a:p>
            <a:pPr algn="ctr"/>
            <a:endParaRPr lang="en-US" sz="1800"/>
          </a:p>
        </p:txBody>
      </p:sp>
      <p:sp>
        <p:nvSpPr>
          <p:cNvPr id="4" name="TextBox 3"/>
          <p:cNvSpPr txBox="1"/>
          <p:nvPr/>
        </p:nvSpPr>
        <p:spPr>
          <a:xfrm>
            <a:off x="1501850" y="3267973"/>
            <a:ext cx="4828399" cy="879448"/>
          </a:xfrm>
          <a:prstGeom prst="rect">
            <a:avLst/>
          </a:prstGeom>
          <a:noFill/>
        </p:spPr>
        <p:txBody>
          <a:bodyPr wrap="square" lIns="96762" tIns="48381" rIns="96762" bIns="48381" rtlCol="0">
            <a:spAutoFit/>
          </a:bodyPr>
          <a:lstStyle/>
          <a:p>
            <a:pPr marL="483809" lvl="4" indent="-483809">
              <a:buFont typeface="Arial" panose="020B0604020202020204" pitchFamily="34" charset="0"/>
              <a:buChar char="•"/>
            </a:pPr>
            <a:r>
              <a:rPr lang="it-IT" sz="2500" dirty="0">
                <a:solidFill>
                  <a:schemeClr val="bg1">
                    <a:lumMod val="85000"/>
                  </a:schemeClr>
                </a:solidFill>
              </a:rPr>
              <a:t>Highly quantitative nature</a:t>
            </a:r>
          </a:p>
          <a:p>
            <a:pPr marL="302381" indent="-302381">
              <a:buFont typeface="Arial" panose="020B0604020202020204" pitchFamily="34" charset="0"/>
              <a:buChar char="•"/>
            </a:pPr>
            <a:endParaRPr lang="en-US" sz="2500" dirty="0">
              <a:solidFill>
                <a:schemeClr val="bg1">
                  <a:lumMod val="85000"/>
                </a:schemeClr>
              </a:solidFill>
            </a:endParaRPr>
          </a:p>
        </p:txBody>
      </p:sp>
      <p:sp>
        <p:nvSpPr>
          <p:cNvPr id="8" name="TextBox 7"/>
          <p:cNvSpPr txBox="1"/>
          <p:nvPr/>
        </p:nvSpPr>
        <p:spPr>
          <a:xfrm>
            <a:off x="19353" y="1525122"/>
            <a:ext cx="5186628" cy="879448"/>
          </a:xfrm>
          <a:prstGeom prst="rect">
            <a:avLst/>
          </a:prstGeom>
          <a:noFill/>
        </p:spPr>
        <p:txBody>
          <a:bodyPr wrap="square" lIns="96762" tIns="48381" rIns="96762" bIns="48381" rtlCol="0">
            <a:spAutoFit/>
          </a:bodyPr>
          <a:lstStyle/>
          <a:p>
            <a:pPr lvl="1" indent="-483809">
              <a:buFont typeface="Arial" panose="020B0604020202020204" pitchFamily="34" charset="0"/>
              <a:buChar char="•"/>
            </a:pPr>
            <a:r>
              <a:rPr lang="it-IT" sz="2500" dirty="0">
                <a:solidFill>
                  <a:schemeClr val="bg1">
                    <a:lumMod val="85000"/>
                  </a:schemeClr>
                </a:solidFill>
              </a:rPr>
              <a:t>Allows for longitudinal studies</a:t>
            </a:r>
          </a:p>
          <a:p>
            <a:pPr marL="302381" indent="-302381">
              <a:buFont typeface="Arial" panose="020B0604020202020204" pitchFamily="34" charset="0"/>
              <a:buChar char="•"/>
            </a:pPr>
            <a:endParaRPr lang="en-US" sz="2500" dirty="0">
              <a:solidFill>
                <a:schemeClr val="bg1">
                  <a:lumMod val="85000"/>
                </a:schemeClr>
              </a:solidFill>
            </a:endParaRPr>
          </a:p>
        </p:txBody>
      </p:sp>
      <p:sp>
        <p:nvSpPr>
          <p:cNvPr id="9" name="TextBox 8"/>
          <p:cNvSpPr txBox="1"/>
          <p:nvPr/>
        </p:nvSpPr>
        <p:spPr>
          <a:xfrm>
            <a:off x="2210553" y="3931069"/>
            <a:ext cx="4751184" cy="1270314"/>
          </a:xfrm>
          <a:prstGeom prst="rect">
            <a:avLst/>
          </a:prstGeom>
          <a:noFill/>
        </p:spPr>
        <p:txBody>
          <a:bodyPr wrap="square" lIns="96762" tIns="48381" rIns="96762" bIns="48381" rtlCol="0">
            <a:spAutoFit/>
          </a:bodyPr>
          <a:lstStyle/>
          <a:p>
            <a:pPr marL="483809" lvl="6" indent="-483809">
              <a:buFont typeface="Arial" panose="020B0604020202020204" pitchFamily="34" charset="0"/>
              <a:buChar char="•"/>
            </a:pPr>
            <a:r>
              <a:rPr lang="it-IT" sz="2500" dirty="0" err="1">
                <a:solidFill>
                  <a:schemeClr val="bg1">
                    <a:lumMod val="85000"/>
                  </a:schemeClr>
                </a:solidFill>
              </a:rPr>
              <a:t>Predictive</a:t>
            </a:r>
            <a:r>
              <a:rPr lang="it-IT" sz="2500" dirty="0">
                <a:solidFill>
                  <a:schemeClr val="bg1">
                    <a:lumMod val="85000"/>
                  </a:schemeClr>
                </a:solidFill>
              </a:rPr>
              <a:t>  of </a:t>
            </a:r>
            <a:r>
              <a:rPr lang="it-IT" sz="2500" dirty="0" err="1">
                <a:solidFill>
                  <a:schemeClr val="bg1">
                    <a:lumMod val="85000"/>
                  </a:schemeClr>
                </a:solidFill>
              </a:rPr>
              <a:t>behavioral</a:t>
            </a:r>
            <a:r>
              <a:rPr lang="it-IT" sz="2500" dirty="0">
                <a:solidFill>
                  <a:schemeClr val="bg1">
                    <a:lumMod val="85000"/>
                  </a:schemeClr>
                </a:solidFill>
              </a:rPr>
              <a:t> </a:t>
            </a:r>
            <a:r>
              <a:rPr lang="it-IT" sz="2500" dirty="0" err="1">
                <a:solidFill>
                  <a:schemeClr val="bg1">
                    <a:lumMod val="85000"/>
                  </a:schemeClr>
                </a:solidFill>
              </a:rPr>
              <a:t>impairments</a:t>
            </a:r>
            <a:r>
              <a:rPr lang="it-IT" sz="2500" dirty="0">
                <a:solidFill>
                  <a:schemeClr val="bg1">
                    <a:lumMod val="85000"/>
                  </a:schemeClr>
                </a:solidFill>
              </a:rPr>
              <a:t>? YES</a:t>
            </a:r>
          </a:p>
          <a:p>
            <a:pPr marL="302381" indent="-302381">
              <a:buFont typeface="Arial" panose="020B0604020202020204" pitchFamily="34" charset="0"/>
              <a:buChar char="•"/>
            </a:pPr>
            <a:endParaRPr lang="en-US" sz="2500" dirty="0">
              <a:solidFill>
                <a:schemeClr val="bg1">
                  <a:lumMod val="85000"/>
                </a:schemeClr>
              </a:solidFill>
            </a:endParaRPr>
          </a:p>
        </p:txBody>
      </p:sp>
      <p:sp>
        <p:nvSpPr>
          <p:cNvPr id="10" name="TextBox 9"/>
          <p:cNvSpPr txBox="1"/>
          <p:nvPr/>
        </p:nvSpPr>
        <p:spPr>
          <a:xfrm>
            <a:off x="845277" y="2497351"/>
            <a:ext cx="4693125" cy="879448"/>
          </a:xfrm>
          <a:prstGeom prst="rect">
            <a:avLst/>
          </a:prstGeom>
          <a:noFill/>
        </p:spPr>
        <p:txBody>
          <a:bodyPr wrap="square" lIns="96762" tIns="48381" rIns="96762" bIns="48381" rtlCol="0">
            <a:spAutoFit/>
          </a:bodyPr>
          <a:lstStyle/>
          <a:p>
            <a:pPr marL="302381" indent="-302381">
              <a:buFont typeface="Arial" panose="020B0604020202020204" pitchFamily="34" charset="0"/>
              <a:buChar char="•"/>
            </a:pPr>
            <a:r>
              <a:rPr lang="it-IT" sz="2500" dirty="0" err="1">
                <a:solidFill>
                  <a:schemeClr val="bg1">
                    <a:lumMod val="85000"/>
                  </a:schemeClr>
                </a:solidFill>
              </a:rPr>
              <a:t>Readily</a:t>
            </a:r>
            <a:r>
              <a:rPr lang="it-IT" sz="2500" dirty="0">
                <a:solidFill>
                  <a:schemeClr val="bg1">
                    <a:lumMod val="85000"/>
                  </a:schemeClr>
                </a:solidFill>
              </a:rPr>
              <a:t> translatable to humans</a:t>
            </a:r>
          </a:p>
          <a:p>
            <a:pPr marL="302381" indent="-302381">
              <a:buFont typeface="Arial" panose="020B0604020202020204" pitchFamily="34" charset="0"/>
              <a:buChar char="•"/>
            </a:pPr>
            <a:endParaRPr lang="en-US" sz="2500" dirty="0">
              <a:solidFill>
                <a:schemeClr val="bg1">
                  <a:lumMod val="85000"/>
                </a:schemeClr>
              </a:solidFill>
            </a:endParaRPr>
          </a:p>
        </p:txBody>
      </p:sp>
      <p:sp>
        <p:nvSpPr>
          <p:cNvPr id="11" name="TextBox 3"/>
          <p:cNvSpPr txBox="1"/>
          <p:nvPr/>
        </p:nvSpPr>
        <p:spPr>
          <a:xfrm>
            <a:off x="2980211" y="4934591"/>
            <a:ext cx="4828399" cy="836371"/>
          </a:xfrm>
          <a:prstGeom prst="rect">
            <a:avLst/>
          </a:prstGeom>
          <a:noFill/>
        </p:spPr>
        <p:txBody>
          <a:bodyPr wrap="square" lIns="96762" tIns="48381" rIns="96762" bIns="48381" rtlCol="0">
            <a:spAutoFit/>
          </a:bodyPr>
          <a:lstStyle>
            <a:defPPr>
              <a:defRPr lang="it-IT"/>
            </a:defPPr>
            <a:lvl1pPr marL="285750" indent="-285750">
              <a:buFont typeface="Arial" panose="020B0604020202020204" pitchFamily="34" charset="0"/>
              <a:buChar char="•"/>
              <a:defRPr sz="2400"/>
            </a:lvl1pPr>
            <a:lvl7pPr marL="457200" lvl="6" indent="-457200">
              <a:buFont typeface="Arial" panose="020B0604020202020204" pitchFamily="34" charset="0"/>
              <a:buChar char="•"/>
              <a:defRPr sz="2400">
                <a:solidFill>
                  <a:schemeClr val="accent4"/>
                </a:solidFill>
              </a:defRPr>
            </a:lvl7pPr>
          </a:lstStyle>
          <a:p>
            <a:pPr lvl="6"/>
            <a:r>
              <a:rPr lang="it-IT" dirty="0" err="1">
                <a:solidFill>
                  <a:schemeClr val="tx1"/>
                </a:solidFill>
              </a:rPr>
              <a:t>Depending</a:t>
            </a:r>
            <a:r>
              <a:rPr lang="it-IT" dirty="0">
                <a:solidFill>
                  <a:schemeClr val="tx1"/>
                </a:solidFill>
              </a:rPr>
              <a:t> on a </a:t>
            </a:r>
            <a:r>
              <a:rPr lang="it-IT" dirty="0" err="1">
                <a:solidFill>
                  <a:schemeClr val="tx1"/>
                </a:solidFill>
              </a:rPr>
              <a:t>defined</a:t>
            </a:r>
            <a:r>
              <a:rPr lang="it-IT" dirty="0">
                <a:solidFill>
                  <a:schemeClr val="tx1"/>
                </a:solidFill>
              </a:rPr>
              <a:t> brain </a:t>
            </a:r>
            <a:r>
              <a:rPr lang="it-IT" dirty="0" err="1">
                <a:solidFill>
                  <a:schemeClr val="tx1"/>
                </a:solidFill>
              </a:rPr>
              <a:t>structure</a:t>
            </a:r>
            <a:r>
              <a:rPr lang="it-IT" dirty="0" smtClean="0">
                <a:solidFill>
                  <a:schemeClr val="tx1"/>
                </a:solidFill>
              </a:rPr>
              <a:t>?</a:t>
            </a:r>
            <a:endParaRPr lang="it-IT" dirty="0"/>
          </a:p>
        </p:txBody>
      </p:sp>
      <p:sp>
        <p:nvSpPr>
          <p:cNvPr id="12" name="TextBox 3"/>
          <p:cNvSpPr txBox="1"/>
          <p:nvPr/>
        </p:nvSpPr>
        <p:spPr>
          <a:xfrm>
            <a:off x="3692512" y="5848543"/>
            <a:ext cx="4828399" cy="488582"/>
          </a:xfrm>
          <a:prstGeom prst="rect">
            <a:avLst/>
          </a:prstGeom>
          <a:noFill/>
        </p:spPr>
        <p:txBody>
          <a:bodyPr wrap="square" lIns="96762" tIns="48381" rIns="96762" bIns="48381" rtlCol="0">
            <a:spAutoFit/>
          </a:bodyPr>
          <a:lstStyle/>
          <a:p>
            <a:pPr marL="483809" lvl="6" indent="-483809">
              <a:buFont typeface="Arial" panose="020B0604020202020204" pitchFamily="34" charset="0"/>
              <a:buChar char="•"/>
            </a:pPr>
            <a:r>
              <a:rPr lang="it-IT" sz="2500" dirty="0">
                <a:solidFill>
                  <a:schemeClr val="bg1">
                    <a:lumMod val="85000"/>
                  </a:schemeClr>
                </a:solidFill>
              </a:rPr>
              <a:t>Responsive to treatment?</a:t>
            </a:r>
          </a:p>
        </p:txBody>
      </p:sp>
    </p:spTree>
    <p:custDataLst>
      <p:tags r:id="rId1"/>
    </p:custDataLst>
    <p:extLst>
      <p:ext uri="{BB962C8B-B14F-4D97-AF65-F5344CB8AC3E}">
        <p14:creationId xmlns:p14="http://schemas.microsoft.com/office/powerpoint/2010/main" val="3727944915"/>
      </p:ext>
    </p:extLst>
  </p:cSld>
  <p:clrMapOvr>
    <a:masterClrMapping/>
  </p:clrMapOvr>
  <mc:AlternateContent xmlns:mc="http://schemas.openxmlformats.org/markup-compatibility/2006" xmlns:p14="http://schemas.microsoft.com/office/powerpoint/2010/main">
    <mc:Choice Requires="p14">
      <p:transition spd="slow" p14:dur="2000" advTm="54295"/>
    </mc:Choice>
    <mc:Fallback xmlns="">
      <p:transition spd="slow" advTm="54295"/>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A39B601A-1439-4130-BF9C-6D247E46C6F9}"/>
              </a:ext>
            </a:extLst>
          </p:cNvPr>
          <p:cNvSpPr/>
          <p:nvPr/>
        </p:nvSpPr>
        <p:spPr>
          <a:xfrm>
            <a:off x="3846996" y="618870"/>
            <a:ext cx="1450007" cy="85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6762" tIns="48381" rIns="96762" bIns="48381" rtlCol="0" anchor="ctr"/>
          <a:lstStyle/>
          <a:p>
            <a:pPr algn="ctr"/>
            <a:endParaRPr lang="en-US"/>
          </a:p>
        </p:txBody>
      </p:sp>
      <p:sp>
        <p:nvSpPr>
          <p:cNvPr id="5" name="TextBox 4">
            <a:extLst>
              <a:ext uri="{FF2B5EF4-FFF2-40B4-BE49-F238E27FC236}">
                <a16:creationId xmlns:a16="http://schemas.microsoft.com/office/drawing/2014/main" xmlns="" id="{D923D1F4-6953-4BB1-80AD-B54E4C1E70EE}"/>
              </a:ext>
            </a:extLst>
          </p:cNvPr>
          <p:cNvSpPr txBox="1"/>
          <p:nvPr/>
        </p:nvSpPr>
        <p:spPr>
          <a:xfrm>
            <a:off x="1" y="1"/>
            <a:ext cx="9144000" cy="618870"/>
          </a:xfrm>
          <a:prstGeom prst="rect">
            <a:avLst/>
          </a:prstGeom>
          <a:noFill/>
        </p:spPr>
        <p:txBody>
          <a:bodyPr wrap="square" lIns="96762" tIns="48381" rIns="96762" bIns="48381" rtlCol="0" anchor="ctr">
            <a:spAutoFit/>
          </a:bodyPr>
          <a:lstStyle/>
          <a:p>
            <a:pPr lvl="1" algn="ctr"/>
            <a:r>
              <a:rPr lang="it-IT" sz="3400" b="1" dirty="0"/>
              <a:t>THE VISUAL SYSTEM</a:t>
            </a:r>
            <a:endParaRPr lang="en-US" sz="3400" b="1" dirty="0"/>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72440" y="1237740"/>
            <a:ext cx="5941169" cy="4663784"/>
          </a:xfrm>
          <a:prstGeom prst="rect">
            <a:avLst/>
          </a:prstGeom>
        </p:spPr>
      </p:pic>
    </p:spTree>
    <p:extLst>
      <p:ext uri="{BB962C8B-B14F-4D97-AF65-F5344CB8AC3E}">
        <p14:creationId xmlns:p14="http://schemas.microsoft.com/office/powerpoint/2010/main" val="2257342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A39B601A-1439-4130-BF9C-6D247E46C6F9}"/>
              </a:ext>
            </a:extLst>
          </p:cNvPr>
          <p:cNvSpPr/>
          <p:nvPr/>
        </p:nvSpPr>
        <p:spPr>
          <a:xfrm>
            <a:off x="3846996" y="618870"/>
            <a:ext cx="1450007" cy="85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6762" tIns="48381" rIns="96762" bIns="48381" rtlCol="0" anchor="ctr"/>
          <a:lstStyle/>
          <a:p>
            <a:pPr algn="ctr"/>
            <a:endParaRPr lang="en-US"/>
          </a:p>
        </p:txBody>
      </p:sp>
      <p:sp>
        <p:nvSpPr>
          <p:cNvPr id="5" name="TextBox 4">
            <a:extLst>
              <a:ext uri="{FF2B5EF4-FFF2-40B4-BE49-F238E27FC236}">
                <a16:creationId xmlns:a16="http://schemas.microsoft.com/office/drawing/2014/main" xmlns="" id="{D923D1F4-6953-4BB1-80AD-B54E4C1E70EE}"/>
              </a:ext>
            </a:extLst>
          </p:cNvPr>
          <p:cNvSpPr txBox="1"/>
          <p:nvPr/>
        </p:nvSpPr>
        <p:spPr>
          <a:xfrm>
            <a:off x="1" y="-262637"/>
            <a:ext cx="7928169" cy="1144147"/>
          </a:xfrm>
          <a:prstGeom prst="rect">
            <a:avLst/>
          </a:prstGeom>
          <a:noFill/>
        </p:spPr>
        <p:txBody>
          <a:bodyPr wrap="square" lIns="96762" tIns="48381" rIns="96762" bIns="48381" rtlCol="0" anchor="ctr">
            <a:spAutoFit/>
          </a:bodyPr>
          <a:lstStyle/>
          <a:p>
            <a:pPr lvl="1" algn="ctr"/>
            <a:r>
              <a:rPr lang="it-IT" sz="3400" b="1" dirty="0"/>
              <a:t>NORMAL RETINAL MORPHOLOGY</a:t>
            </a:r>
            <a:endParaRPr lang="en-US" sz="3400" b="1" dirty="0"/>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39514" y="847913"/>
            <a:ext cx="2961060" cy="1890587"/>
          </a:xfrm>
          <a:prstGeom prst="rect">
            <a:avLst/>
          </a:prstGeom>
        </p:spPr>
      </p:pic>
      <p:sp>
        <p:nvSpPr>
          <p:cNvPr id="9" name="TextBox 8">
            <a:extLst>
              <a:ext uri="{FF2B5EF4-FFF2-40B4-BE49-F238E27FC236}">
                <a16:creationId xmlns:a16="http://schemas.microsoft.com/office/drawing/2014/main" xmlns="" id="{9CDF89AE-481F-46F2-B628-10C885DDCCCF}"/>
              </a:ext>
            </a:extLst>
          </p:cNvPr>
          <p:cNvSpPr txBox="1"/>
          <p:nvPr/>
        </p:nvSpPr>
        <p:spPr>
          <a:xfrm>
            <a:off x="6191110" y="6499707"/>
            <a:ext cx="2952890" cy="358293"/>
          </a:xfrm>
          <a:prstGeom prst="rect">
            <a:avLst/>
          </a:prstGeom>
          <a:noFill/>
        </p:spPr>
        <p:txBody>
          <a:bodyPr wrap="square" lIns="96762" tIns="48381" rIns="96762" bIns="48381" rtlCol="0">
            <a:spAutoFit/>
          </a:bodyPr>
          <a:lstStyle/>
          <a:p>
            <a:pPr algn="r"/>
            <a:r>
              <a:rPr lang="en-US" sz="1700" i="1" dirty="0" err="1">
                <a:latin typeface="+mj-lt"/>
              </a:rPr>
              <a:t>Lupori</a:t>
            </a:r>
            <a:r>
              <a:rPr lang="en-US" sz="1700" i="1" dirty="0">
                <a:latin typeface="+mj-lt"/>
              </a:rPr>
              <a:t> et al.  2019</a:t>
            </a:r>
            <a:endParaRPr lang="it-IT" sz="1700" i="1" dirty="0">
              <a:latin typeface="+mj-lt"/>
            </a:endParaRPr>
          </a:p>
        </p:txBody>
      </p:sp>
      <p:sp>
        <p:nvSpPr>
          <p:cNvPr id="10" name="TextBox 9">
            <a:extLst>
              <a:ext uri="{FF2B5EF4-FFF2-40B4-BE49-F238E27FC236}">
                <a16:creationId xmlns:a16="http://schemas.microsoft.com/office/drawing/2014/main" xmlns="" id="{4C2E97D2-6F8E-44BF-AFA1-C703C604BC35}"/>
              </a:ext>
            </a:extLst>
          </p:cNvPr>
          <p:cNvSpPr txBox="1"/>
          <p:nvPr/>
        </p:nvSpPr>
        <p:spPr>
          <a:xfrm>
            <a:off x="7667555" y="-86221"/>
            <a:ext cx="1476445" cy="1251869"/>
          </a:xfrm>
          <a:prstGeom prst="rect">
            <a:avLst/>
          </a:prstGeom>
          <a:noFill/>
        </p:spPr>
        <p:txBody>
          <a:bodyPr wrap="square" lIns="96762" tIns="48381" rIns="96762" bIns="48381" rtlCol="0">
            <a:spAutoFit/>
          </a:bodyPr>
          <a:lstStyle/>
          <a:p>
            <a:r>
              <a:rPr lang="it-IT" sz="1500" i="1" dirty="0">
                <a:latin typeface="+mj-lt"/>
              </a:rPr>
              <a:t>Antonia Stefanov</a:t>
            </a:r>
          </a:p>
          <a:p>
            <a:r>
              <a:rPr lang="it-IT" sz="1500" i="1" dirty="0">
                <a:latin typeface="+mj-lt"/>
              </a:rPr>
              <a:t>Elena Putignano</a:t>
            </a:r>
          </a:p>
          <a:p>
            <a:r>
              <a:rPr lang="it-IT" sz="1500" i="1" dirty="0">
                <a:latin typeface="+mj-lt"/>
              </a:rPr>
              <a:t>Debora Napoli</a:t>
            </a:r>
          </a:p>
          <a:p>
            <a:r>
              <a:rPr lang="it-IT" sz="1500" i="1" dirty="0">
                <a:latin typeface="+mj-lt"/>
              </a:rPr>
              <a:t>Enrica Strettoi</a:t>
            </a:r>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7929" y="2967544"/>
            <a:ext cx="5421064" cy="3711310"/>
          </a:xfrm>
          <a:prstGeom prst="rect">
            <a:avLst/>
          </a:prstGeom>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16120" y="2481454"/>
            <a:ext cx="2586592" cy="3895402"/>
          </a:xfrm>
          <a:prstGeom prst="rect">
            <a:avLst/>
          </a:prstGeom>
        </p:spPr>
      </p:pic>
      <p:pic>
        <p:nvPicPr>
          <p:cNvPr id="11" name="Picture 1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751854" y="851019"/>
            <a:ext cx="2781101" cy="1602002"/>
          </a:xfrm>
          <a:prstGeom prst="rect">
            <a:avLst/>
          </a:prstGeom>
        </p:spPr>
      </p:pic>
      <p:sp>
        <p:nvSpPr>
          <p:cNvPr id="6" name="TextBox 5"/>
          <p:cNvSpPr txBox="1"/>
          <p:nvPr/>
        </p:nvSpPr>
        <p:spPr>
          <a:xfrm>
            <a:off x="5816120" y="3323782"/>
            <a:ext cx="1179216" cy="436261"/>
          </a:xfrm>
          <a:prstGeom prst="rect">
            <a:avLst/>
          </a:prstGeom>
          <a:noFill/>
        </p:spPr>
        <p:txBody>
          <a:bodyPr wrap="square" lIns="96762" tIns="48381" rIns="96762" bIns="48381" rtlCol="0">
            <a:spAutoFit/>
          </a:bodyPr>
          <a:lstStyle/>
          <a:p>
            <a:r>
              <a:rPr lang="en-US" sz="1100" b="1" dirty="0" err="1">
                <a:solidFill>
                  <a:srgbClr val="00B050"/>
                </a:solidFill>
              </a:rPr>
              <a:t>Synaptotagmin</a:t>
            </a:r>
            <a:endParaRPr lang="en-US" sz="1100" b="1" dirty="0">
              <a:solidFill>
                <a:srgbClr val="00B050"/>
              </a:solidFill>
            </a:endParaRPr>
          </a:p>
          <a:p>
            <a:r>
              <a:rPr lang="en-US" sz="1100" b="1" dirty="0" err="1">
                <a:solidFill>
                  <a:srgbClr val="FF0000"/>
                </a:solidFill>
              </a:rPr>
              <a:t>CalbindinD</a:t>
            </a:r>
            <a:endParaRPr lang="en-US" sz="1100" b="1" dirty="0">
              <a:solidFill>
                <a:srgbClr val="FF0000"/>
              </a:solidFill>
            </a:endParaRPr>
          </a:p>
        </p:txBody>
      </p:sp>
      <p:sp>
        <p:nvSpPr>
          <p:cNvPr id="12" name="TextBox 11"/>
          <p:cNvSpPr txBox="1"/>
          <p:nvPr/>
        </p:nvSpPr>
        <p:spPr>
          <a:xfrm>
            <a:off x="5816121" y="4589549"/>
            <a:ext cx="1179216" cy="651705"/>
          </a:xfrm>
          <a:prstGeom prst="rect">
            <a:avLst/>
          </a:prstGeom>
          <a:noFill/>
        </p:spPr>
        <p:txBody>
          <a:bodyPr wrap="square" lIns="96762" tIns="48381" rIns="96762" bIns="48381" rtlCol="0">
            <a:spAutoFit/>
          </a:bodyPr>
          <a:lstStyle/>
          <a:p>
            <a:r>
              <a:rPr lang="en-US" sz="1200" b="1" dirty="0">
                <a:solidFill>
                  <a:srgbClr val="00B050"/>
                </a:solidFill>
              </a:rPr>
              <a:t>CtBP2/RIBEYE</a:t>
            </a:r>
          </a:p>
          <a:p>
            <a:r>
              <a:rPr lang="en-US" sz="1200" b="1" dirty="0">
                <a:solidFill>
                  <a:srgbClr val="FF0000"/>
                </a:solidFill>
              </a:rPr>
              <a:t>PKC</a:t>
            </a:r>
            <a:r>
              <a:rPr lang="el-GR" sz="1200" b="1" dirty="0">
                <a:solidFill>
                  <a:srgbClr val="FF0000"/>
                </a:solidFill>
              </a:rPr>
              <a:t>α</a:t>
            </a:r>
            <a:endParaRPr lang="en-US" sz="1200" b="1" dirty="0">
              <a:solidFill>
                <a:srgbClr val="FF0000"/>
              </a:solidFill>
            </a:endParaRPr>
          </a:p>
        </p:txBody>
      </p:sp>
      <p:sp>
        <p:nvSpPr>
          <p:cNvPr id="13" name="TextBox 12"/>
          <p:cNvSpPr txBox="1"/>
          <p:nvPr/>
        </p:nvSpPr>
        <p:spPr>
          <a:xfrm>
            <a:off x="5770088" y="5170849"/>
            <a:ext cx="1290475" cy="467039"/>
          </a:xfrm>
          <a:prstGeom prst="rect">
            <a:avLst/>
          </a:prstGeom>
          <a:noFill/>
        </p:spPr>
        <p:txBody>
          <a:bodyPr wrap="square" lIns="96762" tIns="48381" rIns="96762" bIns="48381" rtlCol="0">
            <a:spAutoFit/>
          </a:bodyPr>
          <a:lstStyle/>
          <a:p>
            <a:r>
              <a:rPr lang="en-US" sz="1200" b="1" dirty="0">
                <a:solidFill>
                  <a:srgbClr val="00B050"/>
                </a:solidFill>
              </a:rPr>
              <a:t>Connexin36</a:t>
            </a:r>
          </a:p>
          <a:p>
            <a:r>
              <a:rPr lang="en-US" sz="1200" b="1" dirty="0">
                <a:solidFill>
                  <a:srgbClr val="FF0000"/>
                </a:solidFill>
              </a:rPr>
              <a:t>Müller glial cells</a:t>
            </a:r>
          </a:p>
        </p:txBody>
      </p:sp>
    </p:spTree>
    <p:extLst>
      <p:ext uri="{BB962C8B-B14F-4D97-AF65-F5344CB8AC3E}">
        <p14:creationId xmlns:p14="http://schemas.microsoft.com/office/powerpoint/2010/main" val="665703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A39B601A-1439-4130-BF9C-6D247E46C6F9}"/>
              </a:ext>
            </a:extLst>
          </p:cNvPr>
          <p:cNvSpPr/>
          <p:nvPr/>
        </p:nvSpPr>
        <p:spPr>
          <a:xfrm>
            <a:off x="3846996" y="618870"/>
            <a:ext cx="1450007" cy="85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6762" tIns="48381" rIns="96762" bIns="48381" rtlCol="0" anchor="ctr"/>
          <a:lstStyle/>
          <a:p>
            <a:pPr algn="ctr"/>
            <a:endParaRPr lang="en-US"/>
          </a:p>
        </p:txBody>
      </p:sp>
      <p:sp>
        <p:nvSpPr>
          <p:cNvPr id="5" name="TextBox 4">
            <a:extLst>
              <a:ext uri="{FF2B5EF4-FFF2-40B4-BE49-F238E27FC236}">
                <a16:creationId xmlns:a16="http://schemas.microsoft.com/office/drawing/2014/main" xmlns="" id="{D923D1F4-6953-4BB1-80AD-B54E4C1E70EE}"/>
              </a:ext>
            </a:extLst>
          </p:cNvPr>
          <p:cNvSpPr txBox="1"/>
          <p:nvPr/>
        </p:nvSpPr>
        <p:spPr>
          <a:xfrm>
            <a:off x="1" y="-124138"/>
            <a:ext cx="9144000" cy="867148"/>
          </a:xfrm>
          <a:prstGeom prst="rect">
            <a:avLst/>
          </a:prstGeom>
          <a:noFill/>
        </p:spPr>
        <p:txBody>
          <a:bodyPr wrap="square" lIns="96762" tIns="48381" rIns="96762" bIns="48381" rtlCol="0" anchor="ctr">
            <a:spAutoFit/>
          </a:bodyPr>
          <a:lstStyle/>
          <a:p>
            <a:pPr lvl="1" algn="ctr"/>
            <a:r>
              <a:rPr lang="it-IT" sz="2500" b="1" dirty="0"/>
              <a:t>SPINE AND SYNAPTIC ABNORMALITIES IN dLGN and V1</a:t>
            </a:r>
            <a:endParaRPr lang="en-US" sz="2500" b="1" dirty="0"/>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140332"/>
            <a:ext cx="2397263" cy="2318190"/>
          </a:xfrm>
          <a:prstGeom prst="rect">
            <a:avLst/>
          </a:prstGeom>
        </p:spPr>
      </p:pic>
      <p:sp>
        <p:nvSpPr>
          <p:cNvPr id="6" name="TextBox 5">
            <a:extLst>
              <a:ext uri="{FF2B5EF4-FFF2-40B4-BE49-F238E27FC236}">
                <a16:creationId xmlns:a16="http://schemas.microsoft.com/office/drawing/2014/main" xmlns="" id="{9CDF89AE-481F-46F2-B628-10C885DDCCCF}"/>
              </a:ext>
            </a:extLst>
          </p:cNvPr>
          <p:cNvSpPr txBox="1"/>
          <p:nvPr/>
        </p:nvSpPr>
        <p:spPr>
          <a:xfrm>
            <a:off x="6191110" y="6499707"/>
            <a:ext cx="2952890" cy="358293"/>
          </a:xfrm>
          <a:prstGeom prst="rect">
            <a:avLst/>
          </a:prstGeom>
          <a:noFill/>
        </p:spPr>
        <p:txBody>
          <a:bodyPr wrap="square" lIns="96762" tIns="48381" rIns="96762" bIns="48381" rtlCol="0">
            <a:spAutoFit/>
          </a:bodyPr>
          <a:lstStyle/>
          <a:p>
            <a:pPr algn="r"/>
            <a:r>
              <a:rPr lang="en-US" sz="1700" i="1" dirty="0" err="1">
                <a:latin typeface="+mj-lt"/>
              </a:rPr>
              <a:t>Lupori</a:t>
            </a:r>
            <a:r>
              <a:rPr lang="en-US" sz="1700" i="1" dirty="0">
                <a:latin typeface="+mj-lt"/>
              </a:rPr>
              <a:t> et al. 2019</a:t>
            </a:r>
            <a:endParaRPr lang="it-IT" sz="1700" i="1" dirty="0">
              <a:latin typeface="+mj-lt"/>
            </a:endParaRPr>
          </a:p>
        </p:txBody>
      </p:sp>
      <p:sp>
        <p:nvSpPr>
          <p:cNvPr id="8" name="TextBox 7">
            <a:extLst>
              <a:ext uri="{FF2B5EF4-FFF2-40B4-BE49-F238E27FC236}">
                <a16:creationId xmlns:a16="http://schemas.microsoft.com/office/drawing/2014/main" xmlns="" id="{4C2E97D2-6F8E-44BF-AFA1-C703C604BC35}"/>
              </a:ext>
            </a:extLst>
          </p:cNvPr>
          <p:cNvSpPr txBox="1"/>
          <p:nvPr/>
        </p:nvSpPr>
        <p:spPr>
          <a:xfrm>
            <a:off x="7667555" y="618870"/>
            <a:ext cx="1891324" cy="358293"/>
          </a:xfrm>
          <a:prstGeom prst="rect">
            <a:avLst/>
          </a:prstGeom>
          <a:noFill/>
        </p:spPr>
        <p:txBody>
          <a:bodyPr wrap="square" lIns="96762" tIns="48381" rIns="96762" bIns="48381" rtlCol="0">
            <a:spAutoFit/>
          </a:bodyPr>
          <a:lstStyle/>
          <a:p>
            <a:r>
              <a:rPr lang="it-IT" sz="1700" i="1" dirty="0">
                <a:latin typeface="+mj-lt"/>
              </a:rPr>
              <a:t>Claudia Fuchs</a:t>
            </a:r>
          </a:p>
        </p:txBody>
      </p:sp>
      <p:pic>
        <p:nvPicPr>
          <p:cNvPr id="9" name="Picture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3979982"/>
            <a:ext cx="6664464" cy="2349230"/>
          </a:xfrm>
          <a:prstGeom prst="rect">
            <a:avLst/>
          </a:prstGeom>
        </p:spPr>
      </p:pic>
      <p:pic>
        <p:nvPicPr>
          <p:cNvPr id="10" name="Picture 9"/>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664464" y="3979982"/>
            <a:ext cx="2440976" cy="2349230"/>
          </a:xfrm>
          <a:prstGeom prst="rect">
            <a:avLst/>
          </a:prstGeom>
        </p:spPr>
      </p:pic>
      <p:pic>
        <p:nvPicPr>
          <p:cNvPr id="11" name="Picture 10"/>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682591" y="1140331"/>
            <a:ext cx="2465348" cy="2318190"/>
          </a:xfrm>
          <a:prstGeom prst="rect">
            <a:avLst/>
          </a:prstGeom>
        </p:spPr>
      </p:pic>
      <p:pic>
        <p:nvPicPr>
          <p:cNvPr id="12" name="Picture 11"/>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397263" y="1140333"/>
            <a:ext cx="4285329" cy="2318190"/>
          </a:xfrm>
          <a:prstGeom prst="rect">
            <a:avLst/>
          </a:prstGeom>
        </p:spPr>
      </p:pic>
      <p:sp>
        <p:nvSpPr>
          <p:cNvPr id="3" name="CasellaDiTesto 2"/>
          <p:cNvSpPr txBox="1"/>
          <p:nvPr/>
        </p:nvSpPr>
        <p:spPr>
          <a:xfrm>
            <a:off x="1653077" y="3518043"/>
            <a:ext cx="2202374" cy="467039"/>
          </a:xfrm>
          <a:prstGeom prst="rect">
            <a:avLst/>
          </a:prstGeom>
          <a:noFill/>
        </p:spPr>
        <p:txBody>
          <a:bodyPr wrap="none" lIns="96762" tIns="48381" rIns="96762" bIns="48381" rtlCol="0">
            <a:spAutoFit/>
          </a:bodyPr>
          <a:lstStyle/>
          <a:p>
            <a:r>
              <a:rPr lang="it-IT" dirty="0" err="1" smtClean="0"/>
              <a:t>Dendritic</a:t>
            </a:r>
            <a:r>
              <a:rPr lang="it-IT" dirty="0" smtClean="0"/>
              <a:t> </a:t>
            </a:r>
            <a:r>
              <a:rPr lang="it-IT" dirty="0" err="1" smtClean="0"/>
              <a:t>spines</a:t>
            </a:r>
            <a:endParaRPr lang="it-IT" dirty="0"/>
          </a:p>
        </p:txBody>
      </p:sp>
      <p:sp>
        <p:nvSpPr>
          <p:cNvPr id="13" name="CasellaDiTesto 12"/>
          <p:cNvSpPr txBox="1"/>
          <p:nvPr/>
        </p:nvSpPr>
        <p:spPr>
          <a:xfrm>
            <a:off x="6823981" y="3528123"/>
            <a:ext cx="1171643" cy="467039"/>
          </a:xfrm>
          <a:prstGeom prst="rect">
            <a:avLst/>
          </a:prstGeom>
          <a:noFill/>
        </p:spPr>
        <p:txBody>
          <a:bodyPr wrap="none" lIns="96762" tIns="48381" rIns="96762" bIns="48381" rtlCol="0">
            <a:spAutoFit/>
          </a:bodyPr>
          <a:lstStyle/>
          <a:p>
            <a:r>
              <a:rPr lang="it-IT" dirty="0" smtClean="0"/>
              <a:t>PSD-95</a:t>
            </a:r>
            <a:endParaRPr lang="it-IT" dirty="0"/>
          </a:p>
        </p:txBody>
      </p:sp>
    </p:spTree>
    <p:extLst>
      <p:ext uri="{BB962C8B-B14F-4D97-AF65-F5344CB8AC3E}">
        <p14:creationId xmlns:p14="http://schemas.microsoft.com/office/powerpoint/2010/main" val="3389257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A39B601A-1439-4130-BF9C-6D247E46C6F9}"/>
              </a:ext>
            </a:extLst>
          </p:cNvPr>
          <p:cNvSpPr/>
          <p:nvPr/>
        </p:nvSpPr>
        <p:spPr>
          <a:xfrm>
            <a:off x="3846996" y="618870"/>
            <a:ext cx="1450007" cy="85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6762" tIns="48381" rIns="96762" bIns="48381" rtlCol="0" anchor="ctr"/>
          <a:lstStyle/>
          <a:p>
            <a:pPr algn="ctr"/>
            <a:endParaRPr lang="en-US"/>
          </a:p>
        </p:txBody>
      </p:sp>
      <p:sp>
        <p:nvSpPr>
          <p:cNvPr id="5" name="TextBox 4">
            <a:extLst>
              <a:ext uri="{FF2B5EF4-FFF2-40B4-BE49-F238E27FC236}">
                <a16:creationId xmlns:a16="http://schemas.microsoft.com/office/drawing/2014/main" xmlns="" id="{D923D1F4-6953-4BB1-80AD-B54E4C1E70EE}"/>
              </a:ext>
            </a:extLst>
          </p:cNvPr>
          <p:cNvSpPr txBox="1"/>
          <p:nvPr/>
        </p:nvSpPr>
        <p:spPr>
          <a:xfrm>
            <a:off x="1" y="65145"/>
            <a:ext cx="9144000" cy="488582"/>
          </a:xfrm>
          <a:prstGeom prst="rect">
            <a:avLst/>
          </a:prstGeom>
          <a:noFill/>
        </p:spPr>
        <p:txBody>
          <a:bodyPr wrap="square" lIns="96762" tIns="48381" rIns="96762" bIns="48381" rtlCol="0" anchor="ctr">
            <a:spAutoFit/>
          </a:bodyPr>
          <a:lstStyle/>
          <a:p>
            <a:pPr lvl="1" algn="ctr"/>
            <a:r>
              <a:rPr lang="it-IT" sz="2500" b="1" dirty="0"/>
              <a:t>RESPONSE DEFICIT IN ABSENCE OF CORTICAL CDKL5</a:t>
            </a:r>
            <a:endParaRPr lang="en-US" sz="2500" b="1" dirty="0"/>
          </a:p>
        </p:txBody>
      </p:sp>
      <p:sp>
        <p:nvSpPr>
          <p:cNvPr id="7" name="TextBox 6">
            <a:extLst>
              <a:ext uri="{FF2B5EF4-FFF2-40B4-BE49-F238E27FC236}">
                <a16:creationId xmlns:a16="http://schemas.microsoft.com/office/drawing/2014/main" xmlns="" id="{9CDF89AE-481F-46F2-B628-10C885DDCCCF}"/>
              </a:ext>
            </a:extLst>
          </p:cNvPr>
          <p:cNvSpPr txBox="1"/>
          <p:nvPr/>
        </p:nvSpPr>
        <p:spPr>
          <a:xfrm>
            <a:off x="6191110" y="6499707"/>
            <a:ext cx="2952890" cy="358293"/>
          </a:xfrm>
          <a:prstGeom prst="rect">
            <a:avLst/>
          </a:prstGeom>
          <a:noFill/>
        </p:spPr>
        <p:txBody>
          <a:bodyPr wrap="square" lIns="96762" tIns="48381" rIns="96762" bIns="48381" rtlCol="0">
            <a:spAutoFit/>
          </a:bodyPr>
          <a:lstStyle/>
          <a:p>
            <a:pPr algn="r"/>
            <a:r>
              <a:rPr lang="en-US" sz="1700" i="1" dirty="0" err="1">
                <a:latin typeface="+mj-lt"/>
              </a:rPr>
              <a:t>Lupori</a:t>
            </a:r>
            <a:r>
              <a:rPr lang="en-US" sz="1700" i="1" dirty="0">
                <a:latin typeface="+mj-lt"/>
              </a:rPr>
              <a:t> et al. – under review</a:t>
            </a:r>
            <a:endParaRPr lang="it-IT" sz="1700" i="1" dirty="0">
              <a:latin typeface="+mj-lt"/>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5598" y="1572102"/>
            <a:ext cx="1301905" cy="1979134"/>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412" y="3551236"/>
            <a:ext cx="1925633" cy="2329490"/>
          </a:xfrm>
          <a:prstGeom prst="rect">
            <a:avLst/>
          </a:prstGeom>
        </p:spPr>
      </p:pic>
      <p:sp>
        <p:nvSpPr>
          <p:cNvPr id="9" name="TextBox 8"/>
          <p:cNvSpPr txBox="1"/>
          <p:nvPr/>
        </p:nvSpPr>
        <p:spPr>
          <a:xfrm>
            <a:off x="92196" y="691034"/>
            <a:ext cx="2100178" cy="836371"/>
          </a:xfrm>
          <a:prstGeom prst="rect">
            <a:avLst/>
          </a:prstGeom>
          <a:noFill/>
        </p:spPr>
        <p:txBody>
          <a:bodyPr wrap="square" lIns="96762" tIns="48381" rIns="96762" bIns="48381" rtlCol="0">
            <a:spAutoFit/>
          </a:bodyPr>
          <a:lstStyle/>
          <a:p>
            <a:pPr algn="ctr"/>
            <a:r>
              <a:rPr lang="it-IT" dirty="0" smtClean="0"/>
              <a:t>Emx1-CRE driver line</a:t>
            </a:r>
            <a:endParaRPr lang="en-US" dirty="0"/>
          </a:p>
        </p:txBody>
      </p:sp>
      <p:pic>
        <p:nvPicPr>
          <p:cNvPr id="7170" name="Picture 2" descr="C:\Users\tommaso\Downloads\deck\d05849ff3166270135d60cb9730b3a0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5801" y="1075237"/>
            <a:ext cx="7718281" cy="4805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222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51520" y="106754"/>
            <a:ext cx="8568952" cy="6740307"/>
          </a:xfrm>
          <a:prstGeom prst="rect">
            <a:avLst/>
          </a:prstGeom>
          <a:noFill/>
        </p:spPr>
        <p:txBody>
          <a:bodyPr wrap="square" rtlCol="0">
            <a:spAutoFit/>
          </a:bodyPr>
          <a:lstStyle/>
          <a:p>
            <a:r>
              <a:rPr lang="it-IT" b="1" u="sng" dirty="0" err="1" smtClean="0"/>
              <a:t>What</a:t>
            </a:r>
            <a:r>
              <a:rPr lang="it-IT" b="1" u="sng" dirty="0" smtClean="0"/>
              <a:t> </a:t>
            </a:r>
            <a:r>
              <a:rPr lang="it-IT" b="1" u="sng" dirty="0" err="1" smtClean="0"/>
              <a:t>is</a:t>
            </a:r>
            <a:r>
              <a:rPr lang="it-IT" b="1" u="sng" dirty="0" smtClean="0"/>
              <a:t> CDKL5?</a:t>
            </a:r>
          </a:p>
          <a:p>
            <a:endParaRPr lang="it-IT" dirty="0"/>
          </a:p>
          <a:p>
            <a:r>
              <a:rPr lang="it-IT" dirty="0" err="1" smtClean="0"/>
              <a:t>It</a:t>
            </a:r>
            <a:r>
              <a:rPr lang="it-IT" dirty="0" smtClean="0"/>
              <a:t> </a:t>
            </a:r>
            <a:r>
              <a:rPr lang="it-IT" dirty="0" err="1" smtClean="0"/>
              <a:t>is</a:t>
            </a:r>
            <a:r>
              <a:rPr lang="it-IT" dirty="0" smtClean="0"/>
              <a:t> a serine-</a:t>
            </a:r>
            <a:r>
              <a:rPr lang="it-IT" dirty="0" err="1" smtClean="0"/>
              <a:t>threonine</a:t>
            </a:r>
            <a:r>
              <a:rPr lang="it-IT" dirty="0" smtClean="0"/>
              <a:t> </a:t>
            </a:r>
            <a:r>
              <a:rPr lang="it-IT" dirty="0" err="1" smtClean="0"/>
              <a:t>kinase</a:t>
            </a:r>
            <a:r>
              <a:rPr lang="it-IT" dirty="0" smtClean="0"/>
              <a:t>, </a:t>
            </a:r>
            <a:r>
              <a:rPr lang="it-IT" dirty="0" err="1" smtClean="0"/>
              <a:t>highly</a:t>
            </a:r>
            <a:r>
              <a:rPr lang="it-IT" dirty="0" smtClean="0"/>
              <a:t> </a:t>
            </a:r>
            <a:r>
              <a:rPr lang="it-IT" dirty="0" err="1" smtClean="0"/>
              <a:t>conserved</a:t>
            </a:r>
            <a:r>
              <a:rPr lang="it-IT" dirty="0" smtClean="0"/>
              <a:t> </a:t>
            </a:r>
            <a:r>
              <a:rPr lang="it-IT" dirty="0" err="1" smtClean="0"/>
              <a:t>among</a:t>
            </a:r>
            <a:r>
              <a:rPr lang="it-IT" dirty="0" smtClean="0"/>
              <a:t> </a:t>
            </a:r>
            <a:r>
              <a:rPr lang="it-IT" dirty="0" err="1" smtClean="0"/>
              <a:t>vertebrates</a:t>
            </a:r>
            <a:r>
              <a:rPr lang="it-IT" dirty="0" smtClean="0"/>
              <a:t>, </a:t>
            </a:r>
            <a:r>
              <a:rPr lang="en-US" dirty="0" smtClean="0"/>
              <a:t>pathogenic </a:t>
            </a:r>
            <a:r>
              <a:rPr lang="en-US" dirty="0"/>
              <a:t>missense mutations in patients clearly cluster within the amino(N)-terminal kinase domain of </a:t>
            </a:r>
            <a:r>
              <a:rPr lang="en-US" i="1" dirty="0"/>
              <a:t>CDKL5</a:t>
            </a:r>
            <a:r>
              <a:rPr lang="en-US" dirty="0"/>
              <a:t>, suggesting that perturbed kinase function likely underlies the pathophysiology of the disorder</a:t>
            </a:r>
            <a:endParaRPr lang="it-IT" dirty="0" smtClean="0"/>
          </a:p>
          <a:p>
            <a:endParaRPr lang="it-IT" dirty="0"/>
          </a:p>
          <a:p>
            <a:r>
              <a:rPr lang="it-IT" dirty="0" err="1" smtClean="0"/>
              <a:t>It</a:t>
            </a:r>
            <a:r>
              <a:rPr lang="it-IT" dirty="0" smtClean="0"/>
              <a:t> </a:t>
            </a:r>
            <a:r>
              <a:rPr lang="it-IT" dirty="0" err="1" smtClean="0"/>
              <a:t>is</a:t>
            </a:r>
            <a:r>
              <a:rPr lang="it-IT" dirty="0" smtClean="0"/>
              <a:t> </a:t>
            </a:r>
            <a:r>
              <a:rPr lang="it-IT" dirty="0" err="1" smtClean="0"/>
              <a:t>highly</a:t>
            </a:r>
            <a:r>
              <a:rPr lang="it-IT" dirty="0" smtClean="0"/>
              <a:t> </a:t>
            </a:r>
            <a:r>
              <a:rPr lang="it-IT" dirty="0" err="1" smtClean="0"/>
              <a:t>expressed</a:t>
            </a:r>
            <a:r>
              <a:rPr lang="it-IT" dirty="0" smtClean="0"/>
              <a:t> in the brain, and in </a:t>
            </a:r>
            <a:r>
              <a:rPr lang="it-IT" dirty="0" err="1" smtClean="0"/>
              <a:t>particular</a:t>
            </a:r>
            <a:r>
              <a:rPr lang="it-IT" dirty="0" smtClean="0"/>
              <a:t> in the </a:t>
            </a:r>
            <a:r>
              <a:rPr lang="it-IT" dirty="0" err="1" smtClean="0"/>
              <a:t>forebrain</a:t>
            </a:r>
            <a:r>
              <a:rPr lang="it-IT" dirty="0" smtClean="0"/>
              <a:t> with an </a:t>
            </a:r>
            <a:r>
              <a:rPr lang="it-IT" dirty="0" err="1" smtClean="0"/>
              <a:t>increase</a:t>
            </a:r>
            <a:r>
              <a:rPr lang="it-IT" dirty="0" smtClean="0"/>
              <a:t> in </a:t>
            </a:r>
            <a:r>
              <a:rPr lang="it-IT" dirty="0" err="1" smtClean="0"/>
              <a:t>expression</a:t>
            </a:r>
            <a:r>
              <a:rPr lang="it-IT" dirty="0" smtClean="0"/>
              <a:t> </a:t>
            </a:r>
            <a:r>
              <a:rPr lang="it-IT" dirty="0" err="1" smtClean="0"/>
              <a:t>during</a:t>
            </a:r>
            <a:r>
              <a:rPr lang="it-IT" dirty="0" smtClean="0"/>
              <a:t> </a:t>
            </a:r>
            <a:r>
              <a:rPr lang="it-IT" dirty="0" err="1" smtClean="0"/>
              <a:t>early</a:t>
            </a:r>
            <a:r>
              <a:rPr lang="it-IT" dirty="0" smtClean="0"/>
              <a:t> </a:t>
            </a:r>
            <a:r>
              <a:rPr lang="it-IT" dirty="0" err="1" smtClean="0"/>
              <a:t>postnatal</a:t>
            </a:r>
            <a:r>
              <a:rPr lang="it-IT" dirty="0" smtClean="0"/>
              <a:t> life, </a:t>
            </a:r>
            <a:r>
              <a:rPr lang="it-IT" dirty="0" err="1" smtClean="0"/>
              <a:t>it</a:t>
            </a:r>
            <a:r>
              <a:rPr lang="it-IT" dirty="0" smtClean="0"/>
              <a:t> </a:t>
            </a:r>
            <a:r>
              <a:rPr lang="it-IT" dirty="0" err="1" smtClean="0"/>
              <a:t>is</a:t>
            </a:r>
            <a:r>
              <a:rPr lang="it-IT" dirty="0" smtClean="0"/>
              <a:t> </a:t>
            </a:r>
            <a:r>
              <a:rPr lang="it-IT" dirty="0" err="1" smtClean="0"/>
              <a:t>present</a:t>
            </a:r>
            <a:r>
              <a:rPr lang="it-IT" dirty="0" smtClean="0"/>
              <a:t> </a:t>
            </a:r>
            <a:r>
              <a:rPr lang="it-IT" dirty="0" err="1" smtClean="0"/>
              <a:t>both</a:t>
            </a:r>
            <a:r>
              <a:rPr lang="it-IT" dirty="0" smtClean="0"/>
              <a:t> in </a:t>
            </a:r>
            <a:r>
              <a:rPr lang="it-IT" dirty="0" err="1" smtClean="0"/>
              <a:t>nucleus</a:t>
            </a:r>
            <a:r>
              <a:rPr lang="it-IT" dirty="0" smtClean="0"/>
              <a:t> and </a:t>
            </a:r>
            <a:r>
              <a:rPr lang="it-IT" dirty="0" err="1" smtClean="0"/>
              <a:t>cytoplasm</a:t>
            </a:r>
            <a:r>
              <a:rPr lang="it-IT" dirty="0" smtClean="0"/>
              <a:t> and </a:t>
            </a:r>
            <a:r>
              <a:rPr lang="it-IT" dirty="0" err="1" smtClean="0"/>
              <a:t>it</a:t>
            </a:r>
            <a:r>
              <a:rPr lang="it-IT" dirty="0" smtClean="0"/>
              <a:t> </a:t>
            </a:r>
            <a:r>
              <a:rPr lang="it-IT" dirty="0" err="1" smtClean="0"/>
              <a:t>is</a:t>
            </a:r>
            <a:r>
              <a:rPr lang="it-IT" dirty="0" smtClean="0"/>
              <a:t> </a:t>
            </a:r>
            <a:r>
              <a:rPr lang="it-IT" dirty="0" err="1" smtClean="0"/>
              <a:t>enriched</a:t>
            </a:r>
            <a:r>
              <a:rPr lang="it-IT" dirty="0" smtClean="0"/>
              <a:t> in </a:t>
            </a:r>
            <a:r>
              <a:rPr lang="it-IT" dirty="0" err="1" smtClean="0"/>
              <a:t>synaptic</a:t>
            </a:r>
            <a:r>
              <a:rPr lang="it-IT" dirty="0" smtClean="0"/>
              <a:t> </a:t>
            </a:r>
            <a:r>
              <a:rPr lang="it-IT" dirty="0" err="1" smtClean="0"/>
              <a:t>structures</a:t>
            </a:r>
            <a:r>
              <a:rPr lang="it-IT" dirty="0" smtClean="0"/>
              <a:t> (post-</a:t>
            </a:r>
            <a:r>
              <a:rPr lang="it-IT" dirty="0" err="1" smtClean="0"/>
              <a:t>synaptic</a:t>
            </a:r>
            <a:r>
              <a:rPr lang="it-IT" dirty="0" smtClean="0"/>
              <a:t> </a:t>
            </a:r>
            <a:r>
              <a:rPr lang="it-IT" dirty="0" err="1" smtClean="0"/>
              <a:t>density</a:t>
            </a:r>
            <a:r>
              <a:rPr lang="it-IT" dirty="0" smtClean="0"/>
              <a:t>, </a:t>
            </a:r>
            <a:r>
              <a:rPr lang="it-IT" dirty="0" err="1" smtClean="0"/>
              <a:t>dendritic</a:t>
            </a:r>
            <a:r>
              <a:rPr lang="it-IT" dirty="0" smtClean="0"/>
              <a:t> </a:t>
            </a:r>
            <a:r>
              <a:rPr lang="it-IT" dirty="0" err="1" smtClean="0"/>
              <a:t>spines</a:t>
            </a:r>
            <a:r>
              <a:rPr lang="it-IT" dirty="0" smtClean="0"/>
              <a:t>)</a:t>
            </a:r>
          </a:p>
          <a:p>
            <a:endParaRPr lang="it-IT" dirty="0" smtClean="0"/>
          </a:p>
          <a:p>
            <a:endParaRPr lang="it-IT" dirty="0" smtClean="0"/>
          </a:p>
          <a:p>
            <a:endParaRPr lang="it-IT" dirty="0"/>
          </a:p>
          <a:p>
            <a:endParaRPr lang="it-IT" dirty="0" smtClean="0"/>
          </a:p>
          <a:p>
            <a:endParaRPr lang="it-IT" dirty="0"/>
          </a:p>
          <a:p>
            <a:r>
              <a:rPr lang="it-IT" dirty="0" smtClean="0"/>
              <a:t> </a:t>
            </a:r>
            <a:endParaRPr lang="it-IT" dirty="0"/>
          </a:p>
        </p:txBody>
      </p:sp>
    </p:spTree>
    <p:extLst>
      <p:ext uri="{BB962C8B-B14F-4D97-AF65-F5344CB8AC3E}">
        <p14:creationId xmlns:p14="http://schemas.microsoft.com/office/powerpoint/2010/main" val="37045516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A9B6B59-3F18-4867-847F-C35EC7896DD1}"/>
              </a:ext>
            </a:extLst>
          </p:cNvPr>
          <p:cNvSpPr txBox="1"/>
          <p:nvPr/>
        </p:nvSpPr>
        <p:spPr>
          <a:xfrm>
            <a:off x="281" y="0"/>
            <a:ext cx="9143439" cy="590235"/>
          </a:xfrm>
          <a:prstGeom prst="rect">
            <a:avLst/>
          </a:prstGeom>
          <a:noFill/>
        </p:spPr>
        <p:txBody>
          <a:bodyPr wrap="square" lIns="96762" tIns="48381" rIns="96762" bIns="48381" rtlCol="0">
            <a:spAutoFit/>
          </a:bodyPr>
          <a:lstStyle/>
          <a:p>
            <a:pPr algn="ctr"/>
            <a:r>
              <a:rPr lang="en-US" sz="3200" b="1" dirty="0"/>
              <a:t>The visual biomarker</a:t>
            </a:r>
          </a:p>
        </p:txBody>
      </p:sp>
      <p:sp>
        <p:nvSpPr>
          <p:cNvPr id="3" name="Rectangle 2">
            <a:extLst>
              <a:ext uri="{FF2B5EF4-FFF2-40B4-BE49-F238E27FC236}">
                <a16:creationId xmlns:a16="http://schemas.microsoft.com/office/drawing/2014/main" xmlns="" id="{D6B4698F-CE79-4026-BEEA-53550C52D453}"/>
              </a:ext>
            </a:extLst>
          </p:cNvPr>
          <p:cNvSpPr/>
          <p:nvPr/>
        </p:nvSpPr>
        <p:spPr>
          <a:xfrm>
            <a:off x="3886938" y="584775"/>
            <a:ext cx="1370122" cy="810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6762" tIns="48381" rIns="96762" bIns="48381" rtlCol="0" anchor="ctr"/>
          <a:lstStyle/>
          <a:p>
            <a:pPr algn="ctr"/>
            <a:endParaRPr lang="en-US" sz="1800"/>
          </a:p>
        </p:txBody>
      </p:sp>
      <p:sp>
        <p:nvSpPr>
          <p:cNvPr id="4" name="TextBox 3"/>
          <p:cNvSpPr txBox="1"/>
          <p:nvPr/>
        </p:nvSpPr>
        <p:spPr>
          <a:xfrm>
            <a:off x="1501850" y="3267973"/>
            <a:ext cx="4828399" cy="879448"/>
          </a:xfrm>
          <a:prstGeom prst="rect">
            <a:avLst/>
          </a:prstGeom>
          <a:noFill/>
        </p:spPr>
        <p:txBody>
          <a:bodyPr wrap="square" lIns="96762" tIns="48381" rIns="96762" bIns="48381" rtlCol="0">
            <a:spAutoFit/>
          </a:bodyPr>
          <a:lstStyle/>
          <a:p>
            <a:pPr marL="483809" lvl="4" indent="-483809">
              <a:buFont typeface="Arial" panose="020B0604020202020204" pitchFamily="34" charset="0"/>
              <a:buChar char="•"/>
            </a:pPr>
            <a:r>
              <a:rPr lang="it-IT" sz="2500" dirty="0">
                <a:solidFill>
                  <a:schemeClr val="bg1">
                    <a:lumMod val="85000"/>
                  </a:schemeClr>
                </a:solidFill>
              </a:rPr>
              <a:t>Highly quantitative nature</a:t>
            </a:r>
          </a:p>
          <a:p>
            <a:pPr marL="302381" indent="-302381">
              <a:buFont typeface="Arial" panose="020B0604020202020204" pitchFamily="34" charset="0"/>
              <a:buChar char="•"/>
            </a:pPr>
            <a:endParaRPr lang="en-US" sz="2500" dirty="0">
              <a:solidFill>
                <a:schemeClr val="bg1">
                  <a:lumMod val="85000"/>
                </a:schemeClr>
              </a:solidFill>
            </a:endParaRPr>
          </a:p>
        </p:txBody>
      </p:sp>
      <p:sp>
        <p:nvSpPr>
          <p:cNvPr id="8" name="TextBox 7"/>
          <p:cNvSpPr txBox="1"/>
          <p:nvPr/>
        </p:nvSpPr>
        <p:spPr>
          <a:xfrm>
            <a:off x="19353" y="1525122"/>
            <a:ext cx="5186628" cy="879448"/>
          </a:xfrm>
          <a:prstGeom prst="rect">
            <a:avLst/>
          </a:prstGeom>
          <a:noFill/>
        </p:spPr>
        <p:txBody>
          <a:bodyPr wrap="square" lIns="96762" tIns="48381" rIns="96762" bIns="48381" rtlCol="0">
            <a:spAutoFit/>
          </a:bodyPr>
          <a:lstStyle/>
          <a:p>
            <a:pPr lvl="1" indent="-483809">
              <a:buFont typeface="Arial" panose="020B0604020202020204" pitchFamily="34" charset="0"/>
              <a:buChar char="•"/>
            </a:pPr>
            <a:r>
              <a:rPr lang="it-IT" sz="2500" dirty="0">
                <a:solidFill>
                  <a:schemeClr val="bg1">
                    <a:lumMod val="85000"/>
                  </a:schemeClr>
                </a:solidFill>
              </a:rPr>
              <a:t>Allows for longitudinal studies</a:t>
            </a:r>
          </a:p>
          <a:p>
            <a:pPr marL="302381" indent="-302381">
              <a:buFont typeface="Arial" panose="020B0604020202020204" pitchFamily="34" charset="0"/>
              <a:buChar char="•"/>
            </a:pPr>
            <a:endParaRPr lang="en-US" sz="2500" dirty="0">
              <a:solidFill>
                <a:schemeClr val="bg1">
                  <a:lumMod val="85000"/>
                </a:schemeClr>
              </a:solidFill>
            </a:endParaRPr>
          </a:p>
        </p:txBody>
      </p:sp>
      <p:sp>
        <p:nvSpPr>
          <p:cNvPr id="9" name="TextBox 8"/>
          <p:cNvSpPr txBox="1"/>
          <p:nvPr/>
        </p:nvSpPr>
        <p:spPr>
          <a:xfrm>
            <a:off x="2210553" y="3931069"/>
            <a:ext cx="4751184" cy="1270314"/>
          </a:xfrm>
          <a:prstGeom prst="rect">
            <a:avLst/>
          </a:prstGeom>
          <a:noFill/>
        </p:spPr>
        <p:txBody>
          <a:bodyPr wrap="square" lIns="96762" tIns="48381" rIns="96762" bIns="48381" rtlCol="0">
            <a:spAutoFit/>
          </a:bodyPr>
          <a:lstStyle/>
          <a:p>
            <a:pPr marL="483809" lvl="6" indent="-483809">
              <a:buFont typeface="Arial" panose="020B0604020202020204" pitchFamily="34" charset="0"/>
              <a:buChar char="•"/>
            </a:pPr>
            <a:r>
              <a:rPr lang="it-IT" sz="2500" dirty="0" err="1">
                <a:solidFill>
                  <a:schemeClr val="bg1">
                    <a:lumMod val="85000"/>
                  </a:schemeClr>
                </a:solidFill>
              </a:rPr>
              <a:t>Predictive</a:t>
            </a:r>
            <a:r>
              <a:rPr lang="it-IT" sz="2500" dirty="0">
                <a:solidFill>
                  <a:schemeClr val="bg1">
                    <a:lumMod val="85000"/>
                  </a:schemeClr>
                </a:solidFill>
              </a:rPr>
              <a:t>  of </a:t>
            </a:r>
            <a:r>
              <a:rPr lang="it-IT" sz="2500" dirty="0" err="1">
                <a:solidFill>
                  <a:schemeClr val="bg1">
                    <a:lumMod val="85000"/>
                  </a:schemeClr>
                </a:solidFill>
              </a:rPr>
              <a:t>behavioral</a:t>
            </a:r>
            <a:r>
              <a:rPr lang="it-IT" sz="2500" dirty="0">
                <a:solidFill>
                  <a:schemeClr val="bg1">
                    <a:lumMod val="85000"/>
                  </a:schemeClr>
                </a:solidFill>
              </a:rPr>
              <a:t> </a:t>
            </a:r>
            <a:r>
              <a:rPr lang="it-IT" sz="2500" dirty="0" err="1">
                <a:solidFill>
                  <a:schemeClr val="bg1">
                    <a:lumMod val="85000"/>
                  </a:schemeClr>
                </a:solidFill>
              </a:rPr>
              <a:t>impairments</a:t>
            </a:r>
            <a:r>
              <a:rPr lang="it-IT" sz="2500" dirty="0">
                <a:solidFill>
                  <a:schemeClr val="bg1">
                    <a:lumMod val="85000"/>
                  </a:schemeClr>
                </a:solidFill>
              </a:rPr>
              <a:t>? YES</a:t>
            </a:r>
          </a:p>
          <a:p>
            <a:pPr marL="302381" indent="-302381">
              <a:buFont typeface="Arial" panose="020B0604020202020204" pitchFamily="34" charset="0"/>
              <a:buChar char="•"/>
            </a:pPr>
            <a:endParaRPr lang="en-US" sz="2500" dirty="0">
              <a:solidFill>
                <a:schemeClr val="bg1">
                  <a:lumMod val="85000"/>
                </a:schemeClr>
              </a:solidFill>
            </a:endParaRPr>
          </a:p>
        </p:txBody>
      </p:sp>
      <p:sp>
        <p:nvSpPr>
          <p:cNvPr id="10" name="TextBox 9"/>
          <p:cNvSpPr txBox="1"/>
          <p:nvPr/>
        </p:nvSpPr>
        <p:spPr>
          <a:xfrm>
            <a:off x="845277" y="2497351"/>
            <a:ext cx="4693125" cy="879448"/>
          </a:xfrm>
          <a:prstGeom prst="rect">
            <a:avLst/>
          </a:prstGeom>
          <a:noFill/>
        </p:spPr>
        <p:txBody>
          <a:bodyPr wrap="square" lIns="96762" tIns="48381" rIns="96762" bIns="48381" rtlCol="0">
            <a:spAutoFit/>
          </a:bodyPr>
          <a:lstStyle/>
          <a:p>
            <a:pPr marL="302381" indent="-302381">
              <a:buFont typeface="Arial" panose="020B0604020202020204" pitchFamily="34" charset="0"/>
              <a:buChar char="•"/>
            </a:pPr>
            <a:r>
              <a:rPr lang="it-IT" sz="2500" dirty="0" err="1">
                <a:solidFill>
                  <a:schemeClr val="bg1">
                    <a:lumMod val="85000"/>
                  </a:schemeClr>
                </a:solidFill>
              </a:rPr>
              <a:t>Readily</a:t>
            </a:r>
            <a:r>
              <a:rPr lang="it-IT" sz="2500" dirty="0">
                <a:solidFill>
                  <a:schemeClr val="bg1">
                    <a:lumMod val="85000"/>
                  </a:schemeClr>
                </a:solidFill>
              </a:rPr>
              <a:t> translatable to humans</a:t>
            </a:r>
          </a:p>
          <a:p>
            <a:pPr marL="302381" indent="-302381">
              <a:buFont typeface="Arial" panose="020B0604020202020204" pitchFamily="34" charset="0"/>
              <a:buChar char="•"/>
            </a:pPr>
            <a:endParaRPr lang="en-US" sz="2500" dirty="0">
              <a:solidFill>
                <a:schemeClr val="bg1">
                  <a:lumMod val="85000"/>
                </a:schemeClr>
              </a:solidFill>
            </a:endParaRPr>
          </a:p>
        </p:txBody>
      </p:sp>
      <p:sp>
        <p:nvSpPr>
          <p:cNvPr id="11" name="TextBox 3"/>
          <p:cNvSpPr txBox="1"/>
          <p:nvPr/>
        </p:nvSpPr>
        <p:spPr>
          <a:xfrm>
            <a:off x="2980211" y="4934591"/>
            <a:ext cx="4828399" cy="836371"/>
          </a:xfrm>
          <a:prstGeom prst="rect">
            <a:avLst/>
          </a:prstGeom>
          <a:noFill/>
        </p:spPr>
        <p:txBody>
          <a:bodyPr wrap="square" lIns="96762" tIns="48381" rIns="96762" bIns="48381" rtlCol="0">
            <a:spAutoFit/>
          </a:bodyPr>
          <a:lstStyle>
            <a:defPPr>
              <a:defRPr lang="it-IT"/>
            </a:defPPr>
            <a:lvl1pPr marL="285750" indent="-285750">
              <a:buFont typeface="Arial" panose="020B0604020202020204" pitchFamily="34" charset="0"/>
              <a:buChar char="•"/>
              <a:defRPr sz="2400"/>
            </a:lvl1pPr>
            <a:lvl7pPr marL="457200" lvl="6" indent="-457200">
              <a:buFont typeface="Arial" panose="020B0604020202020204" pitchFamily="34" charset="0"/>
              <a:buChar char="•"/>
              <a:defRPr sz="2400">
                <a:solidFill>
                  <a:schemeClr val="accent4"/>
                </a:solidFill>
              </a:defRPr>
            </a:lvl7pPr>
          </a:lstStyle>
          <a:p>
            <a:pPr lvl="6"/>
            <a:r>
              <a:rPr lang="it-IT" dirty="0" err="1">
                <a:solidFill>
                  <a:schemeClr val="tx1"/>
                </a:solidFill>
              </a:rPr>
              <a:t>Depending</a:t>
            </a:r>
            <a:r>
              <a:rPr lang="it-IT" dirty="0">
                <a:solidFill>
                  <a:schemeClr val="tx1"/>
                </a:solidFill>
              </a:rPr>
              <a:t> on a </a:t>
            </a:r>
            <a:r>
              <a:rPr lang="it-IT" dirty="0" err="1">
                <a:solidFill>
                  <a:schemeClr val="tx1"/>
                </a:solidFill>
              </a:rPr>
              <a:t>defined</a:t>
            </a:r>
            <a:r>
              <a:rPr lang="it-IT" dirty="0">
                <a:solidFill>
                  <a:schemeClr val="tx1"/>
                </a:solidFill>
              </a:rPr>
              <a:t> brain </a:t>
            </a:r>
            <a:r>
              <a:rPr lang="it-IT" dirty="0" err="1">
                <a:solidFill>
                  <a:schemeClr val="tx1"/>
                </a:solidFill>
              </a:rPr>
              <a:t>structure</a:t>
            </a:r>
            <a:r>
              <a:rPr lang="it-IT" dirty="0">
                <a:solidFill>
                  <a:schemeClr val="tx1"/>
                </a:solidFill>
              </a:rPr>
              <a:t>?</a:t>
            </a:r>
            <a:r>
              <a:rPr lang="it-IT" dirty="0"/>
              <a:t> YES</a:t>
            </a:r>
          </a:p>
        </p:txBody>
      </p:sp>
      <p:sp>
        <p:nvSpPr>
          <p:cNvPr id="12" name="TextBox 3"/>
          <p:cNvSpPr txBox="1"/>
          <p:nvPr/>
        </p:nvSpPr>
        <p:spPr>
          <a:xfrm>
            <a:off x="3692512" y="5848543"/>
            <a:ext cx="4828399" cy="488582"/>
          </a:xfrm>
          <a:prstGeom prst="rect">
            <a:avLst/>
          </a:prstGeom>
          <a:noFill/>
        </p:spPr>
        <p:txBody>
          <a:bodyPr wrap="square" lIns="96762" tIns="48381" rIns="96762" bIns="48381" rtlCol="0">
            <a:spAutoFit/>
          </a:bodyPr>
          <a:lstStyle/>
          <a:p>
            <a:pPr marL="483809" lvl="6" indent="-483809">
              <a:buFont typeface="Arial" panose="020B0604020202020204" pitchFamily="34" charset="0"/>
              <a:buChar char="•"/>
            </a:pPr>
            <a:r>
              <a:rPr lang="it-IT" sz="2500" dirty="0">
                <a:solidFill>
                  <a:schemeClr val="bg1">
                    <a:lumMod val="85000"/>
                  </a:schemeClr>
                </a:solidFill>
              </a:rPr>
              <a:t>Responsive to treatment?</a:t>
            </a:r>
          </a:p>
        </p:txBody>
      </p:sp>
    </p:spTree>
    <p:custDataLst>
      <p:tags r:id="rId1"/>
    </p:custDataLst>
    <p:extLst>
      <p:ext uri="{BB962C8B-B14F-4D97-AF65-F5344CB8AC3E}">
        <p14:creationId xmlns:p14="http://schemas.microsoft.com/office/powerpoint/2010/main" val="1692448987"/>
      </p:ext>
    </p:extLst>
  </p:cSld>
  <p:clrMapOvr>
    <a:masterClrMapping/>
  </p:clrMapOvr>
  <mc:AlternateContent xmlns:mc="http://schemas.openxmlformats.org/markup-compatibility/2006" xmlns:p14="http://schemas.microsoft.com/office/powerpoint/2010/main">
    <mc:Choice Requires="p14">
      <p:transition spd="slow" p14:dur="2000" advTm="54295"/>
    </mc:Choice>
    <mc:Fallback xmlns="">
      <p:transition spd="slow" advTm="54295"/>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A9B6B59-3F18-4867-847F-C35EC7896DD1}"/>
              </a:ext>
            </a:extLst>
          </p:cNvPr>
          <p:cNvSpPr txBox="1"/>
          <p:nvPr/>
        </p:nvSpPr>
        <p:spPr>
          <a:xfrm>
            <a:off x="281" y="0"/>
            <a:ext cx="9143439" cy="590235"/>
          </a:xfrm>
          <a:prstGeom prst="rect">
            <a:avLst/>
          </a:prstGeom>
          <a:noFill/>
        </p:spPr>
        <p:txBody>
          <a:bodyPr wrap="square" lIns="96762" tIns="48381" rIns="96762" bIns="48381" rtlCol="0">
            <a:spAutoFit/>
          </a:bodyPr>
          <a:lstStyle/>
          <a:p>
            <a:pPr algn="ctr"/>
            <a:r>
              <a:rPr lang="en-US" sz="3200" b="1" dirty="0"/>
              <a:t>The visual biomarker</a:t>
            </a:r>
          </a:p>
        </p:txBody>
      </p:sp>
      <p:sp>
        <p:nvSpPr>
          <p:cNvPr id="3" name="Rectangle 2">
            <a:extLst>
              <a:ext uri="{FF2B5EF4-FFF2-40B4-BE49-F238E27FC236}">
                <a16:creationId xmlns:a16="http://schemas.microsoft.com/office/drawing/2014/main" xmlns="" id="{D6B4698F-CE79-4026-BEEA-53550C52D453}"/>
              </a:ext>
            </a:extLst>
          </p:cNvPr>
          <p:cNvSpPr/>
          <p:nvPr/>
        </p:nvSpPr>
        <p:spPr>
          <a:xfrm>
            <a:off x="3886938" y="584775"/>
            <a:ext cx="1370122" cy="810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6762" tIns="48381" rIns="96762" bIns="48381" rtlCol="0" anchor="ctr"/>
          <a:lstStyle/>
          <a:p>
            <a:pPr algn="ctr"/>
            <a:endParaRPr lang="en-US" sz="1800"/>
          </a:p>
        </p:txBody>
      </p:sp>
      <p:sp>
        <p:nvSpPr>
          <p:cNvPr id="4" name="TextBox 3"/>
          <p:cNvSpPr txBox="1"/>
          <p:nvPr/>
        </p:nvSpPr>
        <p:spPr>
          <a:xfrm>
            <a:off x="1501850" y="3267973"/>
            <a:ext cx="4828399" cy="879448"/>
          </a:xfrm>
          <a:prstGeom prst="rect">
            <a:avLst/>
          </a:prstGeom>
          <a:noFill/>
        </p:spPr>
        <p:txBody>
          <a:bodyPr wrap="square" lIns="96762" tIns="48381" rIns="96762" bIns="48381" rtlCol="0">
            <a:spAutoFit/>
          </a:bodyPr>
          <a:lstStyle/>
          <a:p>
            <a:pPr marL="483809" lvl="4" indent="-483809">
              <a:buFont typeface="Arial" panose="020B0604020202020204" pitchFamily="34" charset="0"/>
              <a:buChar char="•"/>
            </a:pPr>
            <a:r>
              <a:rPr lang="it-IT" sz="2500" dirty="0">
                <a:solidFill>
                  <a:schemeClr val="bg1">
                    <a:lumMod val="85000"/>
                  </a:schemeClr>
                </a:solidFill>
              </a:rPr>
              <a:t>Highly quantitative nature</a:t>
            </a:r>
          </a:p>
          <a:p>
            <a:pPr marL="302381" indent="-302381">
              <a:buFont typeface="Arial" panose="020B0604020202020204" pitchFamily="34" charset="0"/>
              <a:buChar char="•"/>
            </a:pPr>
            <a:endParaRPr lang="en-US" sz="2500" dirty="0">
              <a:solidFill>
                <a:schemeClr val="bg1">
                  <a:lumMod val="85000"/>
                </a:schemeClr>
              </a:solidFill>
            </a:endParaRPr>
          </a:p>
        </p:txBody>
      </p:sp>
      <p:sp>
        <p:nvSpPr>
          <p:cNvPr id="8" name="TextBox 7"/>
          <p:cNvSpPr txBox="1"/>
          <p:nvPr/>
        </p:nvSpPr>
        <p:spPr>
          <a:xfrm>
            <a:off x="19353" y="1525122"/>
            <a:ext cx="5186628" cy="879448"/>
          </a:xfrm>
          <a:prstGeom prst="rect">
            <a:avLst/>
          </a:prstGeom>
          <a:noFill/>
        </p:spPr>
        <p:txBody>
          <a:bodyPr wrap="square" lIns="96762" tIns="48381" rIns="96762" bIns="48381" rtlCol="0">
            <a:spAutoFit/>
          </a:bodyPr>
          <a:lstStyle/>
          <a:p>
            <a:pPr lvl="1" indent="-483809">
              <a:buFont typeface="Arial" panose="020B0604020202020204" pitchFamily="34" charset="0"/>
              <a:buChar char="•"/>
            </a:pPr>
            <a:r>
              <a:rPr lang="it-IT" sz="2500" dirty="0">
                <a:solidFill>
                  <a:schemeClr val="bg1">
                    <a:lumMod val="85000"/>
                  </a:schemeClr>
                </a:solidFill>
              </a:rPr>
              <a:t>Allows for longitudinal studies</a:t>
            </a:r>
          </a:p>
          <a:p>
            <a:pPr marL="302381" indent="-302381">
              <a:buFont typeface="Arial" panose="020B0604020202020204" pitchFamily="34" charset="0"/>
              <a:buChar char="•"/>
            </a:pPr>
            <a:endParaRPr lang="en-US" sz="2500" dirty="0">
              <a:solidFill>
                <a:schemeClr val="bg1">
                  <a:lumMod val="85000"/>
                </a:schemeClr>
              </a:solidFill>
            </a:endParaRPr>
          </a:p>
        </p:txBody>
      </p:sp>
      <p:sp>
        <p:nvSpPr>
          <p:cNvPr id="9" name="TextBox 8"/>
          <p:cNvSpPr txBox="1"/>
          <p:nvPr/>
        </p:nvSpPr>
        <p:spPr>
          <a:xfrm>
            <a:off x="2210553" y="3931069"/>
            <a:ext cx="4751184" cy="1270314"/>
          </a:xfrm>
          <a:prstGeom prst="rect">
            <a:avLst/>
          </a:prstGeom>
          <a:noFill/>
        </p:spPr>
        <p:txBody>
          <a:bodyPr wrap="square" lIns="96762" tIns="48381" rIns="96762" bIns="48381" rtlCol="0">
            <a:spAutoFit/>
          </a:bodyPr>
          <a:lstStyle/>
          <a:p>
            <a:pPr marL="483809" lvl="6" indent="-483809">
              <a:buFont typeface="Arial" panose="020B0604020202020204" pitchFamily="34" charset="0"/>
              <a:buChar char="•"/>
            </a:pPr>
            <a:r>
              <a:rPr lang="it-IT" sz="2500" dirty="0" err="1">
                <a:solidFill>
                  <a:schemeClr val="bg1">
                    <a:lumMod val="85000"/>
                  </a:schemeClr>
                </a:solidFill>
              </a:rPr>
              <a:t>Predictive</a:t>
            </a:r>
            <a:r>
              <a:rPr lang="it-IT" sz="2500" dirty="0">
                <a:solidFill>
                  <a:schemeClr val="bg1">
                    <a:lumMod val="85000"/>
                  </a:schemeClr>
                </a:solidFill>
              </a:rPr>
              <a:t>  of </a:t>
            </a:r>
            <a:r>
              <a:rPr lang="it-IT" sz="2500" dirty="0" err="1">
                <a:solidFill>
                  <a:schemeClr val="bg1">
                    <a:lumMod val="85000"/>
                  </a:schemeClr>
                </a:solidFill>
              </a:rPr>
              <a:t>behavioral</a:t>
            </a:r>
            <a:r>
              <a:rPr lang="it-IT" sz="2500" dirty="0">
                <a:solidFill>
                  <a:schemeClr val="bg1">
                    <a:lumMod val="85000"/>
                  </a:schemeClr>
                </a:solidFill>
              </a:rPr>
              <a:t> </a:t>
            </a:r>
            <a:r>
              <a:rPr lang="it-IT" sz="2500" dirty="0" err="1">
                <a:solidFill>
                  <a:schemeClr val="bg1">
                    <a:lumMod val="85000"/>
                  </a:schemeClr>
                </a:solidFill>
              </a:rPr>
              <a:t>impairments</a:t>
            </a:r>
            <a:r>
              <a:rPr lang="it-IT" sz="2500" dirty="0">
                <a:solidFill>
                  <a:schemeClr val="bg1">
                    <a:lumMod val="85000"/>
                  </a:schemeClr>
                </a:solidFill>
              </a:rPr>
              <a:t>? YES</a:t>
            </a:r>
          </a:p>
          <a:p>
            <a:pPr marL="302381" indent="-302381">
              <a:buFont typeface="Arial" panose="020B0604020202020204" pitchFamily="34" charset="0"/>
              <a:buChar char="•"/>
            </a:pPr>
            <a:endParaRPr lang="en-US" sz="2500" dirty="0">
              <a:solidFill>
                <a:schemeClr val="bg1">
                  <a:lumMod val="85000"/>
                </a:schemeClr>
              </a:solidFill>
            </a:endParaRPr>
          </a:p>
        </p:txBody>
      </p:sp>
      <p:sp>
        <p:nvSpPr>
          <p:cNvPr id="10" name="TextBox 9"/>
          <p:cNvSpPr txBox="1"/>
          <p:nvPr/>
        </p:nvSpPr>
        <p:spPr>
          <a:xfrm>
            <a:off x="845277" y="2497351"/>
            <a:ext cx="4693125" cy="879448"/>
          </a:xfrm>
          <a:prstGeom prst="rect">
            <a:avLst/>
          </a:prstGeom>
          <a:noFill/>
        </p:spPr>
        <p:txBody>
          <a:bodyPr wrap="square" lIns="96762" tIns="48381" rIns="96762" bIns="48381" rtlCol="0">
            <a:spAutoFit/>
          </a:bodyPr>
          <a:lstStyle/>
          <a:p>
            <a:pPr marL="302381" indent="-302381">
              <a:buFont typeface="Arial" panose="020B0604020202020204" pitchFamily="34" charset="0"/>
              <a:buChar char="•"/>
            </a:pPr>
            <a:r>
              <a:rPr lang="it-IT" sz="2500" dirty="0" err="1">
                <a:solidFill>
                  <a:schemeClr val="bg1">
                    <a:lumMod val="85000"/>
                  </a:schemeClr>
                </a:solidFill>
              </a:rPr>
              <a:t>Readily</a:t>
            </a:r>
            <a:r>
              <a:rPr lang="it-IT" sz="2500" dirty="0">
                <a:solidFill>
                  <a:schemeClr val="bg1">
                    <a:lumMod val="85000"/>
                  </a:schemeClr>
                </a:solidFill>
              </a:rPr>
              <a:t> translatable to humans</a:t>
            </a:r>
          </a:p>
          <a:p>
            <a:pPr marL="302381" indent="-302381">
              <a:buFont typeface="Arial" panose="020B0604020202020204" pitchFamily="34" charset="0"/>
              <a:buChar char="•"/>
            </a:pPr>
            <a:endParaRPr lang="en-US" sz="2500" dirty="0">
              <a:solidFill>
                <a:schemeClr val="bg1">
                  <a:lumMod val="85000"/>
                </a:schemeClr>
              </a:solidFill>
            </a:endParaRPr>
          </a:p>
        </p:txBody>
      </p:sp>
      <p:sp>
        <p:nvSpPr>
          <p:cNvPr id="11" name="TextBox 3"/>
          <p:cNvSpPr txBox="1"/>
          <p:nvPr/>
        </p:nvSpPr>
        <p:spPr>
          <a:xfrm>
            <a:off x="2980211" y="4934591"/>
            <a:ext cx="4828399" cy="836371"/>
          </a:xfrm>
          <a:prstGeom prst="rect">
            <a:avLst/>
          </a:prstGeom>
          <a:noFill/>
        </p:spPr>
        <p:txBody>
          <a:bodyPr wrap="square" lIns="96762" tIns="48381" rIns="96762" bIns="48381" rtlCol="0">
            <a:spAutoFit/>
          </a:bodyPr>
          <a:lstStyle>
            <a:defPPr>
              <a:defRPr lang="it-IT"/>
            </a:defPPr>
            <a:lvl1pPr marL="285750" indent="-285750">
              <a:buFont typeface="Arial" panose="020B0604020202020204" pitchFamily="34" charset="0"/>
              <a:buChar char="•"/>
              <a:defRPr sz="2400"/>
            </a:lvl1pPr>
            <a:lvl7pPr marL="457200" lvl="6" indent="-457200">
              <a:buFont typeface="Arial" panose="020B0604020202020204" pitchFamily="34" charset="0"/>
              <a:buChar char="•"/>
              <a:defRPr sz="2400">
                <a:solidFill>
                  <a:schemeClr val="accent4"/>
                </a:solidFill>
              </a:defRPr>
            </a:lvl7pPr>
          </a:lstStyle>
          <a:p>
            <a:pPr lvl="6"/>
            <a:r>
              <a:rPr lang="it-IT" dirty="0" err="1">
                <a:solidFill>
                  <a:schemeClr val="bg1">
                    <a:lumMod val="85000"/>
                  </a:schemeClr>
                </a:solidFill>
              </a:rPr>
              <a:t>Depending</a:t>
            </a:r>
            <a:r>
              <a:rPr lang="it-IT" dirty="0">
                <a:solidFill>
                  <a:schemeClr val="bg1">
                    <a:lumMod val="85000"/>
                  </a:schemeClr>
                </a:solidFill>
              </a:rPr>
              <a:t> on a </a:t>
            </a:r>
            <a:r>
              <a:rPr lang="it-IT" dirty="0" err="1">
                <a:solidFill>
                  <a:schemeClr val="bg1">
                    <a:lumMod val="85000"/>
                  </a:schemeClr>
                </a:solidFill>
              </a:rPr>
              <a:t>defined</a:t>
            </a:r>
            <a:r>
              <a:rPr lang="it-IT" dirty="0">
                <a:solidFill>
                  <a:schemeClr val="bg1">
                    <a:lumMod val="85000"/>
                  </a:schemeClr>
                </a:solidFill>
              </a:rPr>
              <a:t> brain </a:t>
            </a:r>
            <a:r>
              <a:rPr lang="it-IT" dirty="0" err="1">
                <a:solidFill>
                  <a:schemeClr val="bg1">
                    <a:lumMod val="85000"/>
                  </a:schemeClr>
                </a:solidFill>
              </a:rPr>
              <a:t>structure</a:t>
            </a:r>
            <a:r>
              <a:rPr lang="it-IT" dirty="0">
                <a:solidFill>
                  <a:schemeClr val="bg1">
                    <a:lumMod val="85000"/>
                  </a:schemeClr>
                </a:solidFill>
              </a:rPr>
              <a:t>? YES</a:t>
            </a:r>
          </a:p>
        </p:txBody>
      </p:sp>
      <p:sp>
        <p:nvSpPr>
          <p:cNvPr id="12" name="TextBox 3"/>
          <p:cNvSpPr txBox="1"/>
          <p:nvPr/>
        </p:nvSpPr>
        <p:spPr>
          <a:xfrm>
            <a:off x="3692512" y="5848543"/>
            <a:ext cx="4828399" cy="467039"/>
          </a:xfrm>
          <a:prstGeom prst="rect">
            <a:avLst/>
          </a:prstGeom>
          <a:noFill/>
        </p:spPr>
        <p:txBody>
          <a:bodyPr wrap="square" lIns="96762" tIns="48381" rIns="96762" bIns="48381" rtlCol="0">
            <a:spAutoFit/>
          </a:bodyPr>
          <a:lstStyle>
            <a:defPPr>
              <a:defRPr lang="it-IT"/>
            </a:defPPr>
            <a:lvl1pPr marL="285750" indent="-285750">
              <a:buFont typeface="Arial" panose="020B0604020202020204" pitchFamily="34" charset="0"/>
              <a:buChar char="•"/>
              <a:defRPr sz="2400"/>
            </a:lvl1pPr>
            <a:lvl7pPr marL="457200" lvl="6" indent="-457200">
              <a:buFont typeface="Arial" panose="020B0604020202020204" pitchFamily="34" charset="0"/>
              <a:buChar char="•"/>
              <a:defRPr sz="2400"/>
            </a:lvl7pPr>
          </a:lstStyle>
          <a:p>
            <a:pPr lvl="6"/>
            <a:r>
              <a:rPr lang="it-IT" dirty="0"/>
              <a:t>Responsive to treatment?</a:t>
            </a:r>
          </a:p>
        </p:txBody>
      </p:sp>
    </p:spTree>
    <p:custDataLst>
      <p:tags r:id="rId1"/>
    </p:custDataLst>
    <p:extLst>
      <p:ext uri="{BB962C8B-B14F-4D97-AF65-F5344CB8AC3E}">
        <p14:creationId xmlns:p14="http://schemas.microsoft.com/office/powerpoint/2010/main" val="3528211494"/>
      </p:ext>
    </p:extLst>
  </p:cSld>
  <p:clrMapOvr>
    <a:masterClrMapping/>
  </p:clrMapOvr>
  <mc:AlternateContent xmlns:mc="http://schemas.openxmlformats.org/markup-compatibility/2006" xmlns:p14="http://schemas.microsoft.com/office/powerpoint/2010/main">
    <mc:Choice Requires="p14">
      <p:transition spd="slow" p14:dur="2000" advTm="54295"/>
    </mc:Choice>
    <mc:Fallback xmlns="">
      <p:transition spd="slow" advTm="54295"/>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478F3C3-0280-4127-9961-19C45009E8C9}"/>
              </a:ext>
            </a:extLst>
          </p:cNvPr>
          <p:cNvSpPr txBox="1"/>
          <p:nvPr/>
        </p:nvSpPr>
        <p:spPr>
          <a:xfrm>
            <a:off x="1" y="1"/>
            <a:ext cx="9144000" cy="618870"/>
          </a:xfrm>
          <a:prstGeom prst="rect">
            <a:avLst/>
          </a:prstGeom>
          <a:noFill/>
        </p:spPr>
        <p:txBody>
          <a:bodyPr wrap="square" lIns="96762" tIns="48381" rIns="96762" bIns="48381" rtlCol="0">
            <a:spAutoFit/>
          </a:bodyPr>
          <a:lstStyle/>
          <a:p>
            <a:pPr lvl="1" algn="ctr"/>
            <a:r>
              <a:rPr lang="it-IT" sz="3400" b="1" dirty="0"/>
              <a:t>PROTEIN BASED THERAPY</a:t>
            </a:r>
            <a:endParaRPr lang="en-US" sz="3400" b="1" dirty="0"/>
          </a:p>
        </p:txBody>
      </p:sp>
      <p:sp>
        <p:nvSpPr>
          <p:cNvPr id="4" name="Rectangle 3">
            <a:extLst>
              <a:ext uri="{FF2B5EF4-FFF2-40B4-BE49-F238E27FC236}">
                <a16:creationId xmlns:a16="http://schemas.microsoft.com/office/drawing/2014/main" xmlns="" id="{0E4D4481-82A9-41DE-A5CC-27C56D8AB051}"/>
              </a:ext>
            </a:extLst>
          </p:cNvPr>
          <p:cNvSpPr/>
          <p:nvPr/>
        </p:nvSpPr>
        <p:spPr>
          <a:xfrm>
            <a:off x="3846995" y="618870"/>
            <a:ext cx="1450007" cy="85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6762" tIns="48381" rIns="96762" bIns="48381" rtlCol="0" anchor="ctr"/>
          <a:lstStyle/>
          <a:p>
            <a:pPr algn="ctr"/>
            <a:endParaRPr lang="en-US"/>
          </a:p>
        </p:txBody>
      </p:sp>
      <p:sp>
        <p:nvSpPr>
          <p:cNvPr id="5" name="TextBox 4">
            <a:extLst>
              <a:ext uri="{FF2B5EF4-FFF2-40B4-BE49-F238E27FC236}">
                <a16:creationId xmlns:a16="http://schemas.microsoft.com/office/drawing/2014/main" xmlns="" id="{65A61359-F846-4D6A-9E52-CA6D9883707C}"/>
              </a:ext>
            </a:extLst>
          </p:cNvPr>
          <p:cNvSpPr txBox="1"/>
          <p:nvPr/>
        </p:nvSpPr>
        <p:spPr>
          <a:xfrm>
            <a:off x="6191110" y="6499707"/>
            <a:ext cx="2952890" cy="358293"/>
          </a:xfrm>
          <a:prstGeom prst="rect">
            <a:avLst/>
          </a:prstGeom>
          <a:noFill/>
        </p:spPr>
        <p:txBody>
          <a:bodyPr wrap="square" lIns="96762" tIns="48381" rIns="96762" bIns="48381" rtlCol="0">
            <a:spAutoFit/>
          </a:bodyPr>
          <a:lstStyle/>
          <a:p>
            <a:pPr algn="r"/>
            <a:r>
              <a:rPr lang="en-US" sz="1700" i="1" dirty="0" err="1">
                <a:latin typeface="+mj-lt"/>
              </a:rPr>
              <a:t>Trazzi</a:t>
            </a:r>
            <a:r>
              <a:rPr lang="en-US" sz="1700" i="1" dirty="0">
                <a:latin typeface="+mj-lt"/>
              </a:rPr>
              <a:t> et al. – 2018</a:t>
            </a:r>
            <a:endParaRPr lang="it-IT" sz="1700" i="1" dirty="0">
              <a:latin typeface="+mj-lt"/>
            </a:endParaRPr>
          </a:p>
        </p:txBody>
      </p:sp>
      <p:sp>
        <p:nvSpPr>
          <p:cNvPr id="10" name="TextBox 9">
            <a:extLst>
              <a:ext uri="{FF2B5EF4-FFF2-40B4-BE49-F238E27FC236}">
                <a16:creationId xmlns:a16="http://schemas.microsoft.com/office/drawing/2014/main" xmlns="" id="{98C7F9AA-38E5-40DD-8E39-1F3DD45724DC}"/>
              </a:ext>
            </a:extLst>
          </p:cNvPr>
          <p:cNvSpPr txBox="1"/>
          <p:nvPr/>
        </p:nvSpPr>
        <p:spPr>
          <a:xfrm>
            <a:off x="-1843" y="1028868"/>
            <a:ext cx="2204233" cy="559372"/>
          </a:xfrm>
          <a:prstGeom prst="rect">
            <a:avLst/>
          </a:prstGeom>
          <a:noFill/>
        </p:spPr>
        <p:txBody>
          <a:bodyPr wrap="square" lIns="96762" tIns="48381" rIns="96762" bIns="48381" rtlCol="0">
            <a:spAutoFit/>
          </a:bodyPr>
          <a:lstStyle/>
          <a:p>
            <a:r>
              <a:rPr lang="en-US" sz="1500" b="1" dirty="0">
                <a:latin typeface="+mj-lt"/>
              </a:rPr>
              <a:t>Prof. </a:t>
            </a:r>
            <a:r>
              <a:rPr lang="en-US" sz="1500" b="1" dirty="0" err="1">
                <a:latin typeface="+mj-lt"/>
              </a:rPr>
              <a:t>Elisabetta</a:t>
            </a:r>
            <a:r>
              <a:rPr lang="en-US" sz="1500" b="1" dirty="0">
                <a:latin typeface="+mj-lt"/>
              </a:rPr>
              <a:t> </a:t>
            </a:r>
            <a:r>
              <a:rPr lang="en-US" sz="1500" b="1" dirty="0" err="1">
                <a:latin typeface="+mj-lt"/>
              </a:rPr>
              <a:t>Ciani</a:t>
            </a:r>
            <a:endParaRPr lang="en-US" sz="1500" b="1" dirty="0">
              <a:latin typeface="+mj-lt"/>
            </a:endParaRPr>
          </a:p>
          <a:p>
            <a:r>
              <a:rPr lang="en-US" sz="1500" b="1" dirty="0">
                <a:latin typeface="+mj-lt"/>
              </a:rPr>
              <a:t>Claudia Fuchs</a:t>
            </a:r>
            <a:endParaRPr lang="it-IT" sz="1500" b="1" dirty="0">
              <a:latin typeface="+mj-lt"/>
            </a:endParaRPr>
          </a:p>
        </p:txBody>
      </p:sp>
      <p:pic>
        <p:nvPicPr>
          <p:cNvPr id="16" name="Picture 1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29472" y="1791361"/>
            <a:ext cx="4912125" cy="3575711"/>
          </a:xfrm>
          <a:prstGeom prst="rect">
            <a:avLst/>
          </a:prstGeom>
        </p:spPr>
      </p:pic>
      <p:pic>
        <p:nvPicPr>
          <p:cNvPr id="17" name="Picture 1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49963" y="2557528"/>
            <a:ext cx="1987371" cy="599675"/>
          </a:xfrm>
          <a:prstGeom prst="rect">
            <a:avLst/>
          </a:prstGeom>
        </p:spPr>
      </p:pic>
      <p:pic>
        <p:nvPicPr>
          <p:cNvPr id="63" name="Picture 62">
            <a:extLst>
              <a:ext uri="{FF2B5EF4-FFF2-40B4-BE49-F238E27FC236}">
                <a16:creationId xmlns:a16="http://schemas.microsoft.com/office/drawing/2014/main" xmlns="" id="{1B250DC7-512C-4424-B144-232A3E723A2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379" y="15257"/>
            <a:ext cx="1549036" cy="985192"/>
          </a:xfrm>
          <a:prstGeom prst="rect">
            <a:avLst/>
          </a:prstGeom>
        </p:spPr>
      </p:pic>
    </p:spTree>
    <p:extLst>
      <p:ext uri="{BB962C8B-B14F-4D97-AF65-F5344CB8AC3E}">
        <p14:creationId xmlns:p14="http://schemas.microsoft.com/office/powerpoint/2010/main" val="283770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A9B6B59-3F18-4867-847F-C35EC7896DD1}"/>
              </a:ext>
            </a:extLst>
          </p:cNvPr>
          <p:cNvSpPr txBox="1"/>
          <p:nvPr/>
        </p:nvSpPr>
        <p:spPr>
          <a:xfrm>
            <a:off x="281" y="0"/>
            <a:ext cx="9143439" cy="590235"/>
          </a:xfrm>
          <a:prstGeom prst="rect">
            <a:avLst/>
          </a:prstGeom>
          <a:noFill/>
        </p:spPr>
        <p:txBody>
          <a:bodyPr wrap="square" lIns="96762" tIns="48381" rIns="96762" bIns="48381" rtlCol="0">
            <a:spAutoFit/>
          </a:bodyPr>
          <a:lstStyle/>
          <a:p>
            <a:pPr algn="ctr"/>
            <a:r>
              <a:rPr lang="en-US" sz="3200" b="1" dirty="0"/>
              <a:t>The visual biomarker</a:t>
            </a:r>
          </a:p>
        </p:txBody>
      </p:sp>
      <p:sp>
        <p:nvSpPr>
          <p:cNvPr id="3" name="Rectangle 2">
            <a:extLst>
              <a:ext uri="{FF2B5EF4-FFF2-40B4-BE49-F238E27FC236}">
                <a16:creationId xmlns:a16="http://schemas.microsoft.com/office/drawing/2014/main" xmlns="" id="{D6B4698F-CE79-4026-BEEA-53550C52D453}"/>
              </a:ext>
            </a:extLst>
          </p:cNvPr>
          <p:cNvSpPr/>
          <p:nvPr/>
        </p:nvSpPr>
        <p:spPr>
          <a:xfrm>
            <a:off x="3886938" y="584775"/>
            <a:ext cx="1370122" cy="810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6762" tIns="48381" rIns="96762" bIns="48381" rtlCol="0" anchor="ctr"/>
          <a:lstStyle/>
          <a:p>
            <a:pPr algn="ctr"/>
            <a:endParaRPr lang="en-US" sz="1800"/>
          </a:p>
        </p:txBody>
      </p:sp>
      <p:sp>
        <p:nvSpPr>
          <p:cNvPr id="4" name="TextBox 3"/>
          <p:cNvSpPr txBox="1"/>
          <p:nvPr/>
        </p:nvSpPr>
        <p:spPr>
          <a:xfrm>
            <a:off x="1501850" y="3267973"/>
            <a:ext cx="4828399" cy="879448"/>
          </a:xfrm>
          <a:prstGeom prst="rect">
            <a:avLst/>
          </a:prstGeom>
          <a:noFill/>
        </p:spPr>
        <p:txBody>
          <a:bodyPr wrap="square" lIns="96762" tIns="48381" rIns="96762" bIns="48381" rtlCol="0">
            <a:spAutoFit/>
          </a:bodyPr>
          <a:lstStyle/>
          <a:p>
            <a:pPr marL="483809" lvl="4" indent="-483809">
              <a:buFont typeface="Arial" panose="020B0604020202020204" pitchFamily="34" charset="0"/>
              <a:buChar char="•"/>
            </a:pPr>
            <a:r>
              <a:rPr lang="it-IT" sz="2500" dirty="0">
                <a:solidFill>
                  <a:schemeClr val="bg1">
                    <a:lumMod val="85000"/>
                  </a:schemeClr>
                </a:solidFill>
              </a:rPr>
              <a:t>Highly quantitative nature</a:t>
            </a:r>
          </a:p>
          <a:p>
            <a:pPr marL="302381" indent="-302381">
              <a:buFont typeface="Arial" panose="020B0604020202020204" pitchFamily="34" charset="0"/>
              <a:buChar char="•"/>
            </a:pPr>
            <a:endParaRPr lang="en-US" sz="2500" dirty="0">
              <a:solidFill>
                <a:schemeClr val="bg1">
                  <a:lumMod val="85000"/>
                </a:schemeClr>
              </a:solidFill>
            </a:endParaRPr>
          </a:p>
        </p:txBody>
      </p:sp>
      <p:sp>
        <p:nvSpPr>
          <p:cNvPr id="8" name="TextBox 7"/>
          <p:cNvSpPr txBox="1"/>
          <p:nvPr/>
        </p:nvSpPr>
        <p:spPr>
          <a:xfrm>
            <a:off x="19353" y="1525122"/>
            <a:ext cx="5186628" cy="879448"/>
          </a:xfrm>
          <a:prstGeom prst="rect">
            <a:avLst/>
          </a:prstGeom>
          <a:noFill/>
        </p:spPr>
        <p:txBody>
          <a:bodyPr wrap="square" lIns="96762" tIns="48381" rIns="96762" bIns="48381" rtlCol="0">
            <a:spAutoFit/>
          </a:bodyPr>
          <a:lstStyle/>
          <a:p>
            <a:pPr lvl="1" indent="-483809">
              <a:buFont typeface="Arial" panose="020B0604020202020204" pitchFamily="34" charset="0"/>
              <a:buChar char="•"/>
            </a:pPr>
            <a:r>
              <a:rPr lang="it-IT" sz="2500" dirty="0">
                <a:solidFill>
                  <a:schemeClr val="bg1">
                    <a:lumMod val="85000"/>
                  </a:schemeClr>
                </a:solidFill>
              </a:rPr>
              <a:t>Allows for longitudinal studies</a:t>
            </a:r>
          </a:p>
          <a:p>
            <a:pPr marL="302381" indent="-302381">
              <a:buFont typeface="Arial" panose="020B0604020202020204" pitchFamily="34" charset="0"/>
              <a:buChar char="•"/>
            </a:pPr>
            <a:endParaRPr lang="en-US" sz="2500" dirty="0">
              <a:solidFill>
                <a:schemeClr val="bg1">
                  <a:lumMod val="85000"/>
                </a:schemeClr>
              </a:solidFill>
            </a:endParaRPr>
          </a:p>
        </p:txBody>
      </p:sp>
      <p:sp>
        <p:nvSpPr>
          <p:cNvPr id="9" name="TextBox 8"/>
          <p:cNvSpPr txBox="1"/>
          <p:nvPr/>
        </p:nvSpPr>
        <p:spPr>
          <a:xfrm>
            <a:off x="2210553" y="3931069"/>
            <a:ext cx="4751184" cy="1270314"/>
          </a:xfrm>
          <a:prstGeom prst="rect">
            <a:avLst/>
          </a:prstGeom>
          <a:noFill/>
        </p:spPr>
        <p:txBody>
          <a:bodyPr wrap="square" lIns="96762" tIns="48381" rIns="96762" bIns="48381" rtlCol="0">
            <a:spAutoFit/>
          </a:bodyPr>
          <a:lstStyle/>
          <a:p>
            <a:pPr marL="483809" lvl="6" indent="-483809">
              <a:buFont typeface="Arial" panose="020B0604020202020204" pitchFamily="34" charset="0"/>
              <a:buChar char="•"/>
            </a:pPr>
            <a:r>
              <a:rPr lang="it-IT" sz="2500" dirty="0" err="1">
                <a:solidFill>
                  <a:schemeClr val="bg1">
                    <a:lumMod val="85000"/>
                  </a:schemeClr>
                </a:solidFill>
              </a:rPr>
              <a:t>Predictive</a:t>
            </a:r>
            <a:r>
              <a:rPr lang="it-IT" sz="2500" dirty="0">
                <a:solidFill>
                  <a:schemeClr val="bg1">
                    <a:lumMod val="85000"/>
                  </a:schemeClr>
                </a:solidFill>
              </a:rPr>
              <a:t>  of </a:t>
            </a:r>
            <a:r>
              <a:rPr lang="it-IT" sz="2500" dirty="0" err="1">
                <a:solidFill>
                  <a:schemeClr val="bg1">
                    <a:lumMod val="85000"/>
                  </a:schemeClr>
                </a:solidFill>
              </a:rPr>
              <a:t>behavioral</a:t>
            </a:r>
            <a:r>
              <a:rPr lang="it-IT" sz="2500" dirty="0">
                <a:solidFill>
                  <a:schemeClr val="bg1">
                    <a:lumMod val="85000"/>
                  </a:schemeClr>
                </a:solidFill>
              </a:rPr>
              <a:t> </a:t>
            </a:r>
            <a:r>
              <a:rPr lang="it-IT" sz="2500" dirty="0" err="1">
                <a:solidFill>
                  <a:schemeClr val="bg1">
                    <a:lumMod val="85000"/>
                  </a:schemeClr>
                </a:solidFill>
              </a:rPr>
              <a:t>impairments</a:t>
            </a:r>
            <a:r>
              <a:rPr lang="it-IT" sz="2500" dirty="0">
                <a:solidFill>
                  <a:schemeClr val="bg1">
                    <a:lumMod val="85000"/>
                  </a:schemeClr>
                </a:solidFill>
              </a:rPr>
              <a:t>? YES</a:t>
            </a:r>
          </a:p>
          <a:p>
            <a:pPr marL="302381" indent="-302381">
              <a:buFont typeface="Arial" panose="020B0604020202020204" pitchFamily="34" charset="0"/>
              <a:buChar char="•"/>
            </a:pPr>
            <a:endParaRPr lang="en-US" sz="2500" dirty="0">
              <a:solidFill>
                <a:schemeClr val="bg1">
                  <a:lumMod val="85000"/>
                </a:schemeClr>
              </a:solidFill>
            </a:endParaRPr>
          </a:p>
        </p:txBody>
      </p:sp>
      <p:sp>
        <p:nvSpPr>
          <p:cNvPr id="10" name="TextBox 9"/>
          <p:cNvSpPr txBox="1"/>
          <p:nvPr/>
        </p:nvSpPr>
        <p:spPr>
          <a:xfrm>
            <a:off x="845277" y="2497351"/>
            <a:ext cx="4693125" cy="879448"/>
          </a:xfrm>
          <a:prstGeom prst="rect">
            <a:avLst/>
          </a:prstGeom>
          <a:noFill/>
        </p:spPr>
        <p:txBody>
          <a:bodyPr wrap="square" lIns="96762" tIns="48381" rIns="96762" bIns="48381" rtlCol="0">
            <a:spAutoFit/>
          </a:bodyPr>
          <a:lstStyle/>
          <a:p>
            <a:pPr marL="302381" indent="-302381">
              <a:buFont typeface="Arial" panose="020B0604020202020204" pitchFamily="34" charset="0"/>
              <a:buChar char="•"/>
            </a:pPr>
            <a:r>
              <a:rPr lang="it-IT" sz="2500" dirty="0" err="1">
                <a:solidFill>
                  <a:schemeClr val="bg1">
                    <a:lumMod val="85000"/>
                  </a:schemeClr>
                </a:solidFill>
              </a:rPr>
              <a:t>Readily</a:t>
            </a:r>
            <a:r>
              <a:rPr lang="it-IT" sz="2500" dirty="0">
                <a:solidFill>
                  <a:schemeClr val="bg1">
                    <a:lumMod val="85000"/>
                  </a:schemeClr>
                </a:solidFill>
              </a:rPr>
              <a:t> translatable to humans</a:t>
            </a:r>
          </a:p>
          <a:p>
            <a:pPr marL="302381" indent="-302381">
              <a:buFont typeface="Arial" panose="020B0604020202020204" pitchFamily="34" charset="0"/>
              <a:buChar char="•"/>
            </a:pPr>
            <a:endParaRPr lang="en-US" sz="2500" dirty="0">
              <a:solidFill>
                <a:schemeClr val="bg1">
                  <a:lumMod val="85000"/>
                </a:schemeClr>
              </a:solidFill>
            </a:endParaRPr>
          </a:p>
        </p:txBody>
      </p:sp>
      <p:sp>
        <p:nvSpPr>
          <p:cNvPr id="11" name="TextBox 3"/>
          <p:cNvSpPr txBox="1"/>
          <p:nvPr/>
        </p:nvSpPr>
        <p:spPr>
          <a:xfrm>
            <a:off x="2980211" y="4934591"/>
            <a:ext cx="4828399" cy="836371"/>
          </a:xfrm>
          <a:prstGeom prst="rect">
            <a:avLst/>
          </a:prstGeom>
          <a:noFill/>
        </p:spPr>
        <p:txBody>
          <a:bodyPr wrap="square" lIns="96762" tIns="48381" rIns="96762" bIns="48381" rtlCol="0">
            <a:spAutoFit/>
          </a:bodyPr>
          <a:lstStyle>
            <a:defPPr>
              <a:defRPr lang="it-IT"/>
            </a:defPPr>
            <a:lvl1pPr marL="285750" indent="-285750">
              <a:buFont typeface="Arial" panose="020B0604020202020204" pitchFamily="34" charset="0"/>
              <a:buChar char="•"/>
              <a:defRPr sz="2400"/>
            </a:lvl1pPr>
            <a:lvl7pPr marL="457200" lvl="6" indent="-457200">
              <a:buFont typeface="Arial" panose="020B0604020202020204" pitchFamily="34" charset="0"/>
              <a:buChar char="•"/>
              <a:defRPr sz="2400">
                <a:solidFill>
                  <a:schemeClr val="accent4"/>
                </a:solidFill>
              </a:defRPr>
            </a:lvl7pPr>
          </a:lstStyle>
          <a:p>
            <a:pPr lvl="6"/>
            <a:r>
              <a:rPr lang="it-IT" dirty="0" err="1">
                <a:solidFill>
                  <a:schemeClr val="bg1">
                    <a:lumMod val="85000"/>
                  </a:schemeClr>
                </a:solidFill>
              </a:rPr>
              <a:t>Depending</a:t>
            </a:r>
            <a:r>
              <a:rPr lang="it-IT" dirty="0">
                <a:solidFill>
                  <a:schemeClr val="bg1">
                    <a:lumMod val="85000"/>
                  </a:schemeClr>
                </a:solidFill>
              </a:rPr>
              <a:t> on a </a:t>
            </a:r>
            <a:r>
              <a:rPr lang="it-IT" dirty="0" err="1">
                <a:solidFill>
                  <a:schemeClr val="bg1">
                    <a:lumMod val="85000"/>
                  </a:schemeClr>
                </a:solidFill>
              </a:rPr>
              <a:t>defined</a:t>
            </a:r>
            <a:r>
              <a:rPr lang="it-IT" dirty="0">
                <a:solidFill>
                  <a:schemeClr val="bg1">
                    <a:lumMod val="85000"/>
                  </a:schemeClr>
                </a:solidFill>
              </a:rPr>
              <a:t> brain </a:t>
            </a:r>
            <a:r>
              <a:rPr lang="it-IT" dirty="0" err="1">
                <a:solidFill>
                  <a:schemeClr val="bg1">
                    <a:lumMod val="85000"/>
                  </a:schemeClr>
                </a:solidFill>
              </a:rPr>
              <a:t>structure</a:t>
            </a:r>
            <a:r>
              <a:rPr lang="it-IT" dirty="0">
                <a:solidFill>
                  <a:schemeClr val="bg1">
                    <a:lumMod val="85000"/>
                  </a:schemeClr>
                </a:solidFill>
              </a:rPr>
              <a:t>? YES</a:t>
            </a:r>
          </a:p>
        </p:txBody>
      </p:sp>
      <p:sp>
        <p:nvSpPr>
          <p:cNvPr id="12" name="TextBox 3"/>
          <p:cNvSpPr txBox="1"/>
          <p:nvPr/>
        </p:nvSpPr>
        <p:spPr>
          <a:xfrm>
            <a:off x="3692512" y="5848543"/>
            <a:ext cx="4828399" cy="467039"/>
          </a:xfrm>
          <a:prstGeom prst="rect">
            <a:avLst/>
          </a:prstGeom>
          <a:noFill/>
        </p:spPr>
        <p:txBody>
          <a:bodyPr wrap="square" lIns="96762" tIns="48381" rIns="96762" bIns="48381" rtlCol="0">
            <a:spAutoFit/>
          </a:bodyPr>
          <a:lstStyle>
            <a:defPPr>
              <a:defRPr lang="it-IT"/>
            </a:defPPr>
            <a:lvl1pPr marL="285750" indent="-285750">
              <a:buFont typeface="Arial" panose="020B0604020202020204" pitchFamily="34" charset="0"/>
              <a:buChar char="•"/>
              <a:defRPr sz="2400"/>
            </a:lvl1pPr>
            <a:lvl7pPr marL="457200" lvl="6" indent="-457200">
              <a:buFont typeface="Arial" panose="020B0604020202020204" pitchFamily="34" charset="0"/>
              <a:buChar char="•"/>
              <a:defRPr sz="2400"/>
            </a:lvl7pPr>
          </a:lstStyle>
          <a:p>
            <a:pPr lvl="6"/>
            <a:r>
              <a:rPr lang="it-IT" dirty="0"/>
              <a:t>Responsive to treatment</a:t>
            </a:r>
            <a:r>
              <a:rPr lang="it-IT" dirty="0" smtClean="0"/>
              <a:t>? YES</a:t>
            </a:r>
            <a:endParaRPr lang="it-IT" dirty="0"/>
          </a:p>
        </p:txBody>
      </p:sp>
    </p:spTree>
    <p:custDataLst>
      <p:tags r:id="rId1"/>
    </p:custDataLst>
    <p:extLst>
      <p:ext uri="{BB962C8B-B14F-4D97-AF65-F5344CB8AC3E}">
        <p14:creationId xmlns:p14="http://schemas.microsoft.com/office/powerpoint/2010/main" val="1827612210"/>
      </p:ext>
    </p:extLst>
  </p:cSld>
  <p:clrMapOvr>
    <a:masterClrMapping/>
  </p:clrMapOvr>
  <mc:AlternateContent xmlns:mc="http://schemas.openxmlformats.org/markup-compatibility/2006" xmlns:p14="http://schemas.microsoft.com/office/powerpoint/2010/main">
    <mc:Choice Requires="p14">
      <p:transition spd="slow" p14:dur="2000" advTm="54295"/>
    </mc:Choice>
    <mc:Fallback xmlns="">
      <p:transition spd="slow" advTm="54295"/>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827584" y="1208941"/>
            <a:ext cx="7560840" cy="4524315"/>
          </a:xfrm>
          <a:prstGeom prst="rect">
            <a:avLst/>
          </a:prstGeom>
          <a:noFill/>
        </p:spPr>
        <p:txBody>
          <a:bodyPr wrap="square" rtlCol="0">
            <a:spAutoFit/>
          </a:bodyPr>
          <a:lstStyle/>
          <a:p>
            <a:r>
              <a:rPr lang="it-IT" dirty="0" smtClean="0"/>
              <a:t>Nel modello CDKL5 abbiamo potuto comprendere molti dei possibili usi di un modello animale di malattia:</a:t>
            </a:r>
          </a:p>
          <a:p>
            <a:endParaRPr lang="it-IT" dirty="0" smtClean="0"/>
          </a:p>
          <a:p>
            <a:r>
              <a:rPr lang="it-IT" dirty="0" smtClean="0"/>
              <a:t>Comprensione delle basi molecolari (conoscenza degli </a:t>
            </a:r>
            <a:r>
              <a:rPr lang="it-IT" dirty="0" err="1" smtClean="0"/>
              <a:t>interattori</a:t>
            </a:r>
            <a:r>
              <a:rPr lang="it-IT" dirty="0" smtClean="0"/>
              <a:t>)</a:t>
            </a:r>
          </a:p>
          <a:p>
            <a:endParaRPr lang="it-IT" dirty="0"/>
          </a:p>
          <a:p>
            <a:r>
              <a:rPr lang="it-IT" dirty="0" smtClean="0"/>
              <a:t>Conoscenza di meccanismi cellulari alterati (sinapsi e spine dendritiche)</a:t>
            </a:r>
          </a:p>
          <a:p>
            <a:endParaRPr lang="it-IT" dirty="0"/>
          </a:p>
          <a:p>
            <a:r>
              <a:rPr lang="it-IT" dirty="0" smtClean="0"/>
              <a:t>Possibilità di recupero</a:t>
            </a:r>
          </a:p>
          <a:p>
            <a:endParaRPr lang="it-IT" dirty="0"/>
          </a:p>
          <a:p>
            <a:r>
              <a:rPr lang="it-IT" dirty="0" smtClean="0"/>
              <a:t>Idee per studi di </a:t>
            </a:r>
            <a:r>
              <a:rPr lang="it-IT" dirty="0" err="1" smtClean="0"/>
              <a:t>biomarcatori</a:t>
            </a:r>
            <a:r>
              <a:rPr lang="it-IT" dirty="0" smtClean="0"/>
              <a:t> nell’uomo</a:t>
            </a:r>
            <a:endParaRPr lang="it-IT" dirty="0"/>
          </a:p>
        </p:txBody>
      </p:sp>
    </p:spTree>
    <p:extLst>
      <p:ext uri="{BB962C8B-B14F-4D97-AF65-F5344CB8AC3E}">
        <p14:creationId xmlns:p14="http://schemas.microsoft.com/office/powerpoint/2010/main" val="390956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9FE36E58-80DB-4335-A11C-D13609A599BE}"/>
              </a:ext>
            </a:extLst>
          </p:cNvPr>
          <p:cNvSpPr txBox="1"/>
          <p:nvPr/>
        </p:nvSpPr>
        <p:spPr>
          <a:xfrm>
            <a:off x="1" y="1"/>
            <a:ext cx="9144000" cy="618870"/>
          </a:xfrm>
          <a:prstGeom prst="rect">
            <a:avLst/>
          </a:prstGeom>
          <a:noFill/>
        </p:spPr>
        <p:txBody>
          <a:bodyPr wrap="square" lIns="96762" tIns="48381" rIns="96762" bIns="48381" rtlCol="0">
            <a:spAutoFit/>
          </a:bodyPr>
          <a:lstStyle/>
          <a:p>
            <a:pPr lvl="1" algn="ctr"/>
            <a:r>
              <a:rPr lang="it-IT" sz="3400" b="1" dirty="0"/>
              <a:t>A SYNAPTIC DISEASE</a:t>
            </a:r>
            <a:endParaRPr lang="en-US" sz="3400" b="1" dirty="0"/>
          </a:p>
        </p:txBody>
      </p:sp>
      <p:sp>
        <p:nvSpPr>
          <p:cNvPr id="6" name="Rectangle 5">
            <a:extLst>
              <a:ext uri="{FF2B5EF4-FFF2-40B4-BE49-F238E27FC236}">
                <a16:creationId xmlns="" xmlns:a16="http://schemas.microsoft.com/office/drawing/2014/main" id="{DBF1E489-B1AE-4647-B629-9B345799E8F6}"/>
              </a:ext>
            </a:extLst>
          </p:cNvPr>
          <p:cNvSpPr/>
          <p:nvPr/>
        </p:nvSpPr>
        <p:spPr>
          <a:xfrm>
            <a:off x="3846995" y="618870"/>
            <a:ext cx="1450007" cy="85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6762" tIns="48381" rIns="96762" bIns="48381" rtlCol="0" anchor="ctr"/>
          <a:lstStyle/>
          <a:p>
            <a:pPr algn="ctr"/>
            <a:endParaRPr lang="en-US"/>
          </a:p>
        </p:txBody>
      </p:sp>
      <p:sp>
        <p:nvSpPr>
          <p:cNvPr id="10" name="TextBox 9">
            <a:extLst>
              <a:ext uri="{FF2B5EF4-FFF2-40B4-BE49-F238E27FC236}">
                <a16:creationId xmlns="" xmlns:a16="http://schemas.microsoft.com/office/drawing/2014/main" id="{E737A098-38C2-442D-9B55-994B4905D214}"/>
              </a:ext>
            </a:extLst>
          </p:cNvPr>
          <p:cNvSpPr txBox="1"/>
          <p:nvPr/>
        </p:nvSpPr>
        <p:spPr>
          <a:xfrm>
            <a:off x="264842" y="1344362"/>
            <a:ext cx="8614312" cy="3944914"/>
          </a:xfrm>
          <a:prstGeom prst="rect">
            <a:avLst/>
          </a:prstGeom>
          <a:noFill/>
        </p:spPr>
        <p:txBody>
          <a:bodyPr wrap="square" lIns="96762" tIns="48381" rIns="96762" bIns="48381" rtlCol="0">
            <a:spAutoFit/>
          </a:bodyPr>
          <a:lstStyle/>
          <a:p>
            <a:pPr marL="302381" indent="-302381">
              <a:lnSpc>
                <a:spcPct val="250000"/>
              </a:lnSpc>
              <a:buFont typeface="Arial" panose="020B0604020202020204" pitchFamily="34" charset="0"/>
              <a:buChar char="•"/>
            </a:pPr>
            <a:r>
              <a:rPr lang="it-IT" sz="2500" dirty="0" smtClean="0">
                <a:latin typeface="+mj-lt"/>
              </a:rPr>
              <a:t>CDKL5 </a:t>
            </a:r>
            <a:r>
              <a:rPr lang="it-IT" sz="2500" dirty="0" err="1" smtClean="0">
                <a:latin typeface="+mj-lt"/>
              </a:rPr>
              <a:t>Peak</a:t>
            </a:r>
            <a:r>
              <a:rPr lang="it-IT" sz="2500" dirty="0" smtClean="0">
                <a:latin typeface="+mj-lt"/>
              </a:rPr>
              <a:t> </a:t>
            </a:r>
            <a:r>
              <a:rPr lang="it-IT" sz="2500" dirty="0" err="1">
                <a:solidFill>
                  <a:schemeClr val="accent4"/>
                </a:solidFill>
                <a:latin typeface="+mj-lt"/>
              </a:rPr>
              <a:t>expression</a:t>
            </a:r>
            <a:r>
              <a:rPr lang="it-IT" sz="2500" dirty="0">
                <a:latin typeface="+mj-lt"/>
              </a:rPr>
              <a:t> </a:t>
            </a:r>
            <a:r>
              <a:rPr lang="it-IT" sz="2500" dirty="0" err="1">
                <a:latin typeface="+mj-lt"/>
              </a:rPr>
              <a:t>during</a:t>
            </a:r>
            <a:r>
              <a:rPr lang="it-IT" sz="2500" dirty="0">
                <a:latin typeface="+mj-lt"/>
              </a:rPr>
              <a:t> </a:t>
            </a:r>
            <a:r>
              <a:rPr lang="it-IT" sz="2500" dirty="0" err="1">
                <a:solidFill>
                  <a:schemeClr val="accent4"/>
                </a:solidFill>
                <a:latin typeface="+mj-lt"/>
              </a:rPr>
              <a:t>synaptogenesis</a:t>
            </a:r>
            <a:endParaRPr lang="it-IT" sz="2500" dirty="0">
              <a:solidFill>
                <a:schemeClr val="accent4"/>
              </a:solidFill>
              <a:latin typeface="+mj-lt"/>
            </a:endParaRPr>
          </a:p>
          <a:p>
            <a:pPr marL="1269999" lvl="2" indent="-302381">
              <a:lnSpc>
                <a:spcPct val="250000"/>
              </a:lnSpc>
              <a:buFont typeface="Arial" panose="020B0604020202020204" pitchFamily="34" charset="0"/>
              <a:buChar char="•"/>
            </a:pPr>
            <a:r>
              <a:rPr lang="it-IT" sz="2500" dirty="0" err="1" smtClean="0">
                <a:solidFill>
                  <a:schemeClr val="accent4"/>
                </a:solidFill>
                <a:latin typeface="+mj-lt"/>
              </a:rPr>
              <a:t>Synaptic</a:t>
            </a:r>
            <a:r>
              <a:rPr lang="it-IT" sz="2500" dirty="0" smtClean="0">
                <a:solidFill>
                  <a:schemeClr val="accent4"/>
                </a:solidFill>
                <a:latin typeface="+mj-lt"/>
              </a:rPr>
              <a:t> </a:t>
            </a:r>
            <a:r>
              <a:rPr lang="it-IT" sz="2500" dirty="0" err="1" smtClean="0">
                <a:solidFill>
                  <a:schemeClr val="accent4"/>
                </a:solidFill>
                <a:latin typeface="+mj-lt"/>
              </a:rPr>
              <a:t>interactors</a:t>
            </a:r>
            <a:endParaRPr lang="it-IT" sz="2500" dirty="0">
              <a:solidFill>
                <a:schemeClr val="accent4"/>
              </a:solidFill>
              <a:latin typeface="+mj-lt"/>
            </a:endParaRPr>
          </a:p>
          <a:p>
            <a:pPr marL="2237617" lvl="4" indent="-302381">
              <a:lnSpc>
                <a:spcPct val="250000"/>
              </a:lnSpc>
              <a:buFont typeface="Arial" panose="020B0604020202020204" pitchFamily="34" charset="0"/>
              <a:buChar char="•"/>
            </a:pPr>
            <a:r>
              <a:rPr lang="it-IT" sz="2500" dirty="0" err="1" smtClean="0">
                <a:latin typeface="+mj-lt"/>
              </a:rPr>
              <a:t>Alterations</a:t>
            </a:r>
            <a:r>
              <a:rPr lang="it-IT" sz="2500" dirty="0" smtClean="0">
                <a:latin typeface="+mj-lt"/>
              </a:rPr>
              <a:t> </a:t>
            </a:r>
            <a:r>
              <a:rPr lang="it-IT" sz="2500" dirty="0">
                <a:latin typeface="+mj-lt"/>
              </a:rPr>
              <a:t>in </a:t>
            </a:r>
            <a:r>
              <a:rPr lang="it-IT" sz="2500" dirty="0" err="1">
                <a:latin typeface="+mj-lt"/>
              </a:rPr>
              <a:t>excitatory</a:t>
            </a:r>
            <a:r>
              <a:rPr lang="it-IT" sz="2500" dirty="0">
                <a:latin typeface="+mj-lt"/>
              </a:rPr>
              <a:t> and </a:t>
            </a:r>
            <a:r>
              <a:rPr lang="it-IT" sz="2500" dirty="0" err="1">
                <a:latin typeface="+mj-lt"/>
              </a:rPr>
              <a:t>inhibitory</a:t>
            </a:r>
            <a:r>
              <a:rPr lang="it-IT" sz="2500" dirty="0">
                <a:solidFill>
                  <a:schemeClr val="accent4"/>
                </a:solidFill>
                <a:latin typeface="+mj-lt"/>
              </a:rPr>
              <a:t> </a:t>
            </a:r>
            <a:r>
              <a:rPr lang="it-IT" sz="2500" dirty="0" err="1">
                <a:solidFill>
                  <a:schemeClr val="accent4"/>
                </a:solidFill>
                <a:latin typeface="+mj-lt"/>
              </a:rPr>
              <a:t>puncta</a:t>
            </a:r>
            <a:endParaRPr lang="it-IT" sz="2500" dirty="0">
              <a:solidFill>
                <a:schemeClr val="accent4"/>
              </a:solidFill>
              <a:latin typeface="+mj-lt"/>
            </a:endParaRPr>
          </a:p>
          <a:p>
            <a:pPr marL="3205235" lvl="6" indent="-302381">
              <a:lnSpc>
                <a:spcPct val="250000"/>
              </a:lnSpc>
              <a:buFont typeface="Arial" panose="020B0604020202020204" pitchFamily="34" charset="0"/>
              <a:buChar char="•"/>
            </a:pPr>
            <a:r>
              <a:rPr lang="it-IT" sz="2500" dirty="0" err="1">
                <a:latin typeface="+mj-lt"/>
              </a:rPr>
              <a:t>Dendritic</a:t>
            </a:r>
            <a:r>
              <a:rPr lang="it-IT" sz="2500" dirty="0">
                <a:latin typeface="+mj-lt"/>
              </a:rPr>
              <a:t> </a:t>
            </a:r>
            <a:r>
              <a:rPr lang="it-IT" sz="2500" dirty="0" err="1">
                <a:latin typeface="+mj-lt"/>
              </a:rPr>
              <a:t>spines</a:t>
            </a:r>
            <a:r>
              <a:rPr lang="it-IT" sz="2500" dirty="0">
                <a:latin typeface="+mj-lt"/>
              </a:rPr>
              <a:t> are </a:t>
            </a:r>
            <a:r>
              <a:rPr lang="it-IT" sz="2500" dirty="0" err="1">
                <a:solidFill>
                  <a:schemeClr val="accent4"/>
                </a:solidFill>
                <a:latin typeface="+mj-lt"/>
              </a:rPr>
              <a:t>unstable</a:t>
            </a:r>
            <a:endParaRPr lang="it-IT" sz="2500" dirty="0">
              <a:solidFill>
                <a:schemeClr val="accent4"/>
              </a:solidFill>
              <a:latin typeface="+mj-lt"/>
            </a:endParaRPr>
          </a:p>
        </p:txBody>
      </p:sp>
    </p:spTree>
    <p:extLst>
      <p:ext uri="{BB962C8B-B14F-4D97-AF65-F5344CB8AC3E}">
        <p14:creationId xmlns:p14="http://schemas.microsoft.com/office/powerpoint/2010/main" val="2135884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68631" name="Rectangle 23"/>
          <p:cNvSpPr>
            <a:spLocks noChangeArrowheads="1"/>
          </p:cNvSpPr>
          <p:nvPr/>
        </p:nvSpPr>
        <p:spPr bwMode="auto">
          <a:xfrm>
            <a:off x="467519" y="1675520"/>
            <a:ext cx="8208962" cy="3539430"/>
          </a:xfrm>
          <a:prstGeom prst="rect">
            <a:avLst/>
          </a:prstGeom>
          <a:noFill/>
          <a:ln w="9525">
            <a:noFill/>
            <a:miter lim="800000"/>
            <a:headEnd/>
            <a:tailEnd/>
          </a:ln>
          <a:effectLst/>
        </p:spPr>
        <p:txBody>
          <a:bodyPr>
            <a:spAutoFit/>
          </a:bodyPr>
          <a:lstStyle/>
          <a:p>
            <a:pPr algn="ctr"/>
            <a:r>
              <a:rPr lang="it-IT" sz="3200" b="1" dirty="0" smtClean="0">
                <a:solidFill>
                  <a:schemeClr val="bg1"/>
                </a:solidFill>
              </a:rPr>
              <a:t>Are </a:t>
            </a:r>
            <a:r>
              <a:rPr lang="it-IT" sz="3200" b="1" dirty="0" err="1" smtClean="0">
                <a:solidFill>
                  <a:schemeClr val="bg1"/>
                </a:solidFill>
              </a:rPr>
              <a:t>these</a:t>
            </a:r>
            <a:r>
              <a:rPr lang="it-IT" sz="3200" b="1" dirty="0" smtClean="0">
                <a:solidFill>
                  <a:schemeClr val="bg1"/>
                </a:solidFill>
              </a:rPr>
              <a:t> </a:t>
            </a:r>
            <a:r>
              <a:rPr lang="it-IT" sz="3200" b="1" dirty="0" err="1" smtClean="0">
                <a:solidFill>
                  <a:schemeClr val="bg1"/>
                </a:solidFill>
              </a:rPr>
              <a:t>deficits</a:t>
            </a:r>
            <a:r>
              <a:rPr lang="it-IT" sz="3200" b="1" dirty="0" smtClean="0">
                <a:solidFill>
                  <a:schemeClr val="bg1"/>
                </a:solidFill>
              </a:rPr>
              <a:t> </a:t>
            </a:r>
            <a:r>
              <a:rPr lang="it-IT" sz="3200" b="1" dirty="0" err="1" smtClean="0">
                <a:solidFill>
                  <a:schemeClr val="bg1"/>
                </a:solidFill>
              </a:rPr>
              <a:t>present</a:t>
            </a:r>
            <a:r>
              <a:rPr lang="it-IT" sz="3200" b="1" dirty="0" smtClean="0">
                <a:solidFill>
                  <a:schemeClr val="bg1"/>
                </a:solidFill>
              </a:rPr>
              <a:t> in vivo? </a:t>
            </a:r>
          </a:p>
          <a:p>
            <a:pPr algn="ctr"/>
            <a:endParaRPr lang="it-IT" sz="3200" b="1" dirty="0" smtClean="0">
              <a:solidFill>
                <a:schemeClr val="bg1"/>
              </a:solidFill>
            </a:endParaRPr>
          </a:p>
          <a:p>
            <a:pPr algn="ctr"/>
            <a:r>
              <a:rPr lang="it-IT" sz="3200" b="1" dirty="0" err="1" smtClean="0">
                <a:solidFill>
                  <a:schemeClr val="bg1"/>
                </a:solidFill>
              </a:rPr>
              <a:t>What</a:t>
            </a:r>
            <a:r>
              <a:rPr lang="it-IT" sz="3200" b="1" dirty="0" smtClean="0">
                <a:solidFill>
                  <a:schemeClr val="bg1"/>
                </a:solidFill>
              </a:rPr>
              <a:t> </a:t>
            </a:r>
            <a:r>
              <a:rPr lang="it-IT" sz="3200" b="1" dirty="0" err="1" smtClean="0">
                <a:solidFill>
                  <a:schemeClr val="bg1"/>
                </a:solidFill>
              </a:rPr>
              <a:t>aspects</a:t>
            </a:r>
            <a:r>
              <a:rPr lang="it-IT" sz="3200" b="1" dirty="0" smtClean="0">
                <a:solidFill>
                  <a:schemeClr val="bg1"/>
                </a:solidFill>
              </a:rPr>
              <a:t> </a:t>
            </a:r>
            <a:r>
              <a:rPr lang="it-IT" sz="3200" b="1" dirty="0" err="1" smtClean="0">
                <a:solidFill>
                  <a:schemeClr val="bg1"/>
                </a:solidFill>
              </a:rPr>
              <a:t>of</a:t>
            </a:r>
            <a:r>
              <a:rPr lang="it-IT" sz="3200" b="1" dirty="0" smtClean="0">
                <a:solidFill>
                  <a:schemeClr val="bg1"/>
                </a:solidFill>
              </a:rPr>
              <a:t> spine </a:t>
            </a:r>
            <a:r>
              <a:rPr lang="it-IT" sz="3200" b="1" dirty="0" err="1" smtClean="0">
                <a:solidFill>
                  <a:schemeClr val="bg1"/>
                </a:solidFill>
              </a:rPr>
              <a:t>dynamics</a:t>
            </a:r>
            <a:r>
              <a:rPr lang="it-IT" sz="3200" b="1" dirty="0" smtClean="0">
                <a:solidFill>
                  <a:schemeClr val="bg1"/>
                </a:solidFill>
              </a:rPr>
              <a:t> are </a:t>
            </a:r>
            <a:r>
              <a:rPr lang="it-IT" sz="3200" b="1" dirty="0" err="1" smtClean="0">
                <a:solidFill>
                  <a:schemeClr val="bg1"/>
                </a:solidFill>
              </a:rPr>
              <a:t>affected</a:t>
            </a:r>
            <a:r>
              <a:rPr lang="it-IT" sz="3200" b="1" dirty="0" smtClean="0">
                <a:solidFill>
                  <a:schemeClr val="bg1"/>
                </a:solidFill>
              </a:rPr>
              <a:t>?</a:t>
            </a:r>
          </a:p>
          <a:p>
            <a:pPr algn="ctr"/>
            <a:r>
              <a:rPr lang="it-IT" sz="3200" b="1" dirty="0" smtClean="0">
                <a:solidFill>
                  <a:schemeClr val="bg1"/>
                </a:solidFill>
              </a:rPr>
              <a:t> </a:t>
            </a:r>
          </a:p>
          <a:p>
            <a:pPr algn="ctr"/>
            <a:r>
              <a:rPr lang="it-IT" sz="3200" b="1" dirty="0" smtClean="0">
                <a:solidFill>
                  <a:schemeClr val="bg1"/>
                </a:solidFill>
              </a:rPr>
              <a:t>Are </a:t>
            </a:r>
            <a:r>
              <a:rPr lang="it-IT" sz="3200" b="1" dirty="0" err="1">
                <a:solidFill>
                  <a:schemeClr val="bg1"/>
                </a:solidFill>
              </a:rPr>
              <a:t>there</a:t>
            </a:r>
            <a:r>
              <a:rPr lang="it-IT" sz="3200" b="1" dirty="0">
                <a:solidFill>
                  <a:schemeClr val="bg1"/>
                </a:solidFill>
              </a:rPr>
              <a:t> </a:t>
            </a:r>
            <a:r>
              <a:rPr lang="it-IT" sz="3200" b="1" dirty="0" err="1">
                <a:solidFill>
                  <a:schemeClr val="bg1"/>
                </a:solidFill>
              </a:rPr>
              <a:t>differences</a:t>
            </a:r>
            <a:r>
              <a:rPr lang="it-IT" sz="3200" b="1" dirty="0">
                <a:solidFill>
                  <a:schemeClr val="bg1"/>
                </a:solidFill>
              </a:rPr>
              <a:t> </a:t>
            </a:r>
            <a:r>
              <a:rPr lang="it-IT" sz="3200" b="1" dirty="0" err="1">
                <a:solidFill>
                  <a:schemeClr val="bg1"/>
                </a:solidFill>
              </a:rPr>
              <a:t>during</a:t>
            </a:r>
            <a:r>
              <a:rPr lang="it-IT" sz="3200" b="1" dirty="0">
                <a:solidFill>
                  <a:schemeClr val="bg1"/>
                </a:solidFill>
              </a:rPr>
              <a:t> </a:t>
            </a:r>
            <a:r>
              <a:rPr lang="it-IT" sz="3200" b="1" dirty="0" err="1">
                <a:solidFill>
                  <a:schemeClr val="bg1"/>
                </a:solidFill>
              </a:rPr>
              <a:t>lifespan</a:t>
            </a:r>
            <a:r>
              <a:rPr lang="it-IT" sz="3200" b="1" dirty="0" smtClean="0">
                <a:solidFill>
                  <a:schemeClr val="bg1"/>
                </a:solidFill>
              </a:rPr>
              <a:t>? </a:t>
            </a:r>
          </a:p>
          <a:p>
            <a:pPr algn="ctr"/>
            <a:endParaRPr lang="it-IT" sz="3200" b="1" dirty="0" smtClean="0">
              <a:solidFill>
                <a:schemeClr val="bg1"/>
              </a:solidFill>
            </a:endParaRPr>
          </a:p>
          <a:p>
            <a:pPr algn="ctr"/>
            <a:r>
              <a:rPr lang="it-IT" sz="3200" b="1" dirty="0" smtClean="0">
                <a:solidFill>
                  <a:schemeClr val="bg1"/>
                </a:solidFill>
              </a:rPr>
              <a:t>Can </a:t>
            </a:r>
            <a:r>
              <a:rPr lang="it-IT" sz="3200" b="1" dirty="0" err="1" smtClean="0">
                <a:solidFill>
                  <a:schemeClr val="bg1"/>
                </a:solidFill>
              </a:rPr>
              <a:t>these</a:t>
            </a:r>
            <a:r>
              <a:rPr lang="it-IT" sz="3200" b="1" dirty="0" smtClean="0">
                <a:solidFill>
                  <a:schemeClr val="bg1"/>
                </a:solidFill>
              </a:rPr>
              <a:t> </a:t>
            </a:r>
            <a:r>
              <a:rPr lang="it-IT" sz="3200" b="1" dirty="0" err="1" smtClean="0">
                <a:solidFill>
                  <a:schemeClr val="bg1"/>
                </a:solidFill>
              </a:rPr>
              <a:t>deficits</a:t>
            </a:r>
            <a:r>
              <a:rPr lang="it-IT" sz="3200" b="1" dirty="0" smtClean="0">
                <a:solidFill>
                  <a:schemeClr val="bg1"/>
                </a:solidFill>
              </a:rPr>
              <a:t> </a:t>
            </a:r>
            <a:r>
              <a:rPr lang="it-IT" sz="3200" b="1" dirty="0" err="1" smtClean="0">
                <a:solidFill>
                  <a:schemeClr val="bg1"/>
                </a:solidFill>
              </a:rPr>
              <a:t>be</a:t>
            </a:r>
            <a:r>
              <a:rPr lang="it-IT" sz="3200" b="1" dirty="0" smtClean="0">
                <a:solidFill>
                  <a:schemeClr val="bg1"/>
                </a:solidFill>
              </a:rPr>
              <a:t> </a:t>
            </a:r>
            <a:r>
              <a:rPr lang="it-IT" sz="3200" b="1" dirty="0" err="1" smtClean="0">
                <a:solidFill>
                  <a:schemeClr val="bg1"/>
                </a:solidFill>
              </a:rPr>
              <a:t>reversed</a:t>
            </a:r>
            <a:r>
              <a:rPr lang="it-IT" sz="3200" b="1" dirty="0" smtClean="0">
                <a:solidFill>
                  <a:schemeClr val="bg1"/>
                </a:solidFill>
              </a:rPr>
              <a:t>?</a:t>
            </a:r>
            <a:endParaRPr lang="it-IT" sz="3200" b="1" dirty="0">
              <a:solidFill>
                <a:schemeClr val="bg1"/>
              </a:solidFill>
            </a:endParaRPr>
          </a:p>
        </p:txBody>
      </p:sp>
    </p:spTree>
    <p:extLst>
      <p:ext uri="{BB962C8B-B14F-4D97-AF65-F5344CB8AC3E}">
        <p14:creationId xmlns:p14="http://schemas.microsoft.com/office/powerpoint/2010/main" val="3086123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iterate type="lt">
                                    <p:tmPct val="0"/>
                                  </p:iterate>
                                  <p:childTnLst>
                                    <p:set>
                                      <p:cBhvr>
                                        <p:cTn id="6" dur="1" fill="hold">
                                          <p:stCondLst>
                                            <p:cond delay="0"/>
                                          </p:stCondLst>
                                        </p:cTn>
                                        <p:tgtEl>
                                          <p:spTgt spid="68631"/>
                                        </p:tgtEl>
                                        <p:attrNameLst>
                                          <p:attrName>style.visibility</p:attrName>
                                        </p:attrNameLst>
                                      </p:cBhvr>
                                      <p:to>
                                        <p:strVal val="visible"/>
                                      </p:to>
                                    </p:set>
                                    <p:anim from="(-#ppt_w/2)" to="(#ppt_x)" calcmode="lin" valueType="num">
                                      <p:cBhvr>
                                        <p:cTn id="7" dur="600" fill="hold">
                                          <p:stCondLst>
                                            <p:cond delay="0"/>
                                          </p:stCondLst>
                                        </p:cTn>
                                        <p:tgtEl>
                                          <p:spTgt spid="68631"/>
                                        </p:tgtEl>
                                        <p:attrNameLst>
                                          <p:attrName>ppt_x</p:attrName>
                                        </p:attrNameLst>
                                      </p:cBhvr>
                                    </p:anim>
                                    <p:anim from="0" to="-1.0" calcmode="lin" valueType="num">
                                      <p:cBhvr>
                                        <p:cTn id="8" dur="200" decel="50000" autoRev="1" fill="hold">
                                          <p:stCondLst>
                                            <p:cond delay="600"/>
                                          </p:stCondLst>
                                        </p:cTn>
                                        <p:tgtEl>
                                          <p:spTgt spid="68631"/>
                                        </p:tgtEl>
                                        <p:attrNameLst>
                                          <p:attrName>xshear</p:attrName>
                                        </p:attrNameLst>
                                      </p:cBhvr>
                                    </p:anim>
                                    <p:animScale>
                                      <p:cBhvr>
                                        <p:cTn id="9" dur="200" decel="100000" autoRev="1" fill="hold">
                                          <p:stCondLst>
                                            <p:cond delay="600"/>
                                          </p:stCondLst>
                                        </p:cTn>
                                        <p:tgtEl>
                                          <p:spTgt spid="68631"/>
                                        </p:tgtEl>
                                      </p:cBhvr>
                                      <p:from x="100000" y="100000"/>
                                      <p:to x="80000" y="100000"/>
                                    </p:animScale>
                                    <p:anim by="(#ppt_h/3+#ppt_w*0.1)" calcmode="lin" valueType="num">
                                      <p:cBhvr additive="sum">
                                        <p:cTn id="10" dur="200" decel="100000" autoRev="1" fill="hold">
                                          <p:stCondLst>
                                            <p:cond delay="600"/>
                                          </p:stCondLst>
                                        </p:cTn>
                                        <p:tgtEl>
                                          <p:spTgt spid="68631"/>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3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9" name="Oval 2"/>
          <p:cNvSpPr>
            <a:spLocks noChangeArrowheads="1"/>
          </p:cNvSpPr>
          <p:nvPr/>
        </p:nvSpPr>
        <p:spPr bwMode="auto">
          <a:xfrm>
            <a:off x="2195513" y="2493963"/>
            <a:ext cx="287337" cy="287337"/>
          </a:xfrm>
          <a:prstGeom prst="ellipse">
            <a:avLst/>
          </a:prstGeom>
          <a:solidFill>
            <a:schemeClr val="accent1"/>
          </a:solidFill>
          <a:ln w="9525">
            <a:solidFill>
              <a:schemeClr val="tx1"/>
            </a:solidFill>
            <a:round/>
            <a:headEnd/>
            <a:tailEnd/>
          </a:ln>
          <a:effectLst/>
        </p:spPr>
        <p:txBody>
          <a:bodyPr wrap="none" anchor="ctr"/>
          <a:lstStyle/>
          <a:p>
            <a:endParaRPr lang="it-IT"/>
          </a:p>
        </p:txBody>
      </p:sp>
      <p:sp>
        <p:nvSpPr>
          <p:cNvPr id="10" name="Text Box 3"/>
          <p:cNvSpPr txBox="1">
            <a:spLocks noChangeArrowheads="1"/>
          </p:cNvSpPr>
          <p:nvPr/>
        </p:nvSpPr>
        <p:spPr bwMode="auto">
          <a:xfrm>
            <a:off x="1743075" y="1125538"/>
            <a:ext cx="184150" cy="304800"/>
          </a:xfrm>
          <a:prstGeom prst="rect">
            <a:avLst/>
          </a:prstGeom>
          <a:noFill/>
          <a:ln w="9525">
            <a:noFill/>
            <a:miter lim="800000"/>
            <a:headEnd/>
            <a:tailEnd/>
          </a:ln>
          <a:effectLst/>
        </p:spPr>
        <p:txBody>
          <a:bodyPr wrap="none">
            <a:spAutoFit/>
          </a:bodyPr>
          <a:lstStyle/>
          <a:p>
            <a:endParaRPr lang="it-IT" sz="1400"/>
          </a:p>
        </p:txBody>
      </p:sp>
      <p:sp>
        <p:nvSpPr>
          <p:cNvPr id="11" name="Text Box 4"/>
          <p:cNvSpPr txBox="1">
            <a:spLocks noChangeArrowheads="1"/>
          </p:cNvSpPr>
          <p:nvPr/>
        </p:nvSpPr>
        <p:spPr bwMode="auto">
          <a:xfrm>
            <a:off x="250825" y="260350"/>
            <a:ext cx="8569325" cy="304800"/>
          </a:xfrm>
          <a:prstGeom prst="rect">
            <a:avLst/>
          </a:prstGeom>
          <a:noFill/>
          <a:ln w="9525">
            <a:noFill/>
            <a:miter lim="800000"/>
            <a:headEnd/>
            <a:tailEnd/>
          </a:ln>
          <a:effectLst/>
        </p:spPr>
        <p:txBody>
          <a:bodyPr>
            <a:spAutoFit/>
          </a:bodyPr>
          <a:lstStyle/>
          <a:p>
            <a:pPr>
              <a:spcBef>
                <a:spcPct val="50000"/>
              </a:spcBef>
            </a:pPr>
            <a:endParaRPr lang="it-IT" sz="1400"/>
          </a:p>
        </p:txBody>
      </p:sp>
      <p:sp>
        <p:nvSpPr>
          <p:cNvPr id="12" name="Rectangle 5"/>
          <p:cNvSpPr>
            <a:spLocks noChangeArrowheads="1"/>
          </p:cNvSpPr>
          <p:nvPr/>
        </p:nvSpPr>
        <p:spPr bwMode="auto">
          <a:xfrm>
            <a:off x="323850" y="260350"/>
            <a:ext cx="8353425" cy="701675"/>
          </a:xfrm>
          <a:prstGeom prst="rect">
            <a:avLst/>
          </a:prstGeom>
          <a:noFill/>
          <a:ln w="9525">
            <a:noFill/>
            <a:miter lim="800000"/>
            <a:headEnd/>
            <a:tailEnd/>
          </a:ln>
          <a:effectLst/>
        </p:spPr>
        <p:txBody>
          <a:bodyPr>
            <a:spAutoFit/>
          </a:bodyPr>
          <a:lstStyle/>
          <a:p>
            <a:pPr algn="ctr">
              <a:spcBef>
                <a:spcPct val="50000"/>
              </a:spcBef>
            </a:pPr>
            <a:r>
              <a:rPr lang="it-IT" sz="2000" b="1" i="1">
                <a:solidFill>
                  <a:schemeClr val="bg1"/>
                </a:solidFill>
                <a:effectLst>
                  <a:outerShdw blurRad="38100" dist="38100" dir="2700000" algn="tl">
                    <a:srgbClr val="808080"/>
                  </a:outerShdw>
                </a:effectLst>
              </a:rPr>
              <a:t>TWO-PHOTON IMAGING ALLOWS STUDIES OF INDIVIDUAL SPINES IN A MOUSE MODEL OF CDKL5 DISORDER</a:t>
            </a:r>
          </a:p>
        </p:txBody>
      </p:sp>
      <p:pic>
        <p:nvPicPr>
          <p:cNvPr id="13" name="Picture 6"/>
          <p:cNvPicPr>
            <a:picLocks noChangeAspect="1" noChangeArrowheads="1"/>
          </p:cNvPicPr>
          <p:nvPr/>
        </p:nvPicPr>
        <p:blipFill>
          <a:blip r:embed="rId4"/>
          <a:srcRect l="63641" t="15733" r="12006" b="42926"/>
          <a:stretch>
            <a:fillRect/>
          </a:stretch>
        </p:blipFill>
        <p:spPr bwMode="auto">
          <a:xfrm>
            <a:off x="0" y="1341438"/>
            <a:ext cx="3600450" cy="3436937"/>
          </a:xfrm>
          <a:prstGeom prst="rect">
            <a:avLst/>
          </a:prstGeom>
          <a:noFill/>
          <a:ln w="9525">
            <a:noFill/>
            <a:miter lim="800000"/>
            <a:headEnd/>
            <a:tailEnd/>
          </a:ln>
          <a:effectLst/>
        </p:spPr>
      </p:pic>
      <p:sp>
        <p:nvSpPr>
          <p:cNvPr id="14" name="Line 7"/>
          <p:cNvSpPr>
            <a:spLocks noChangeShapeType="1"/>
          </p:cNvSpPr>
          <p:nvPr/>
        </p:nvSpPr>
        <p:spPr bwMode="auto">
          <a:xfrm flipV="1">
            <a:off x="2555875" y="2852738"/>
            <a:ext cx="1368425" cy="144462"/>
          </a:xfrm>
          <a:prstGeom prst="line">
            <a:avLst/>
          </a:prstGeom>
          <a:noFill/>
          <a:ln w="50800">
            <a:solidFill>
              <a:srgbClr val="FF0000"/>
            </a:solidFill>
            <a:round/>
            <a:headEnd/>
            <a:tailEnd type="triangle" w="med" len="med"/>
          </a:ln>
          <a:effectLst/>
        </p:spPr>
        <p:txBody>
          <a:bodyPr/>
          <a:lstStyle/>
          <a:p>
            <a:endParaRPr lang="it-IT"/>
          </a:p>
        </p:txBody>
      </p:sp>
      <p:grpSp>
        <p:nvGrpSpPr>
          <p:cNvPr id="15" name="Group 8"/>
          <p:cNvGrpSpPr>
            <a:grpSpLocks/>
          </p:cNvGrpSpPr>
          <p:nvPr/>
        </p:nvGrpSpPr>
        <p:grpSpPr bwMode="auto">
          <a:xfrm>
            <a:off x="2124075" y="2925763"/>
            <a:ext cx="215900" cy="287337"/>
            <a:chOff x="4513" y="2750"/>
            <a:chExt cx="363" cy="680"/>
          </a:xfrm>
        </p:grpSpPr>
        <p:sp>
          <p:nvSpPr>
            <p:cNvPr id="16" name="Line 9"/>
            <p:cNvSpPr>
              <a:spLocks noChangeShapeType="1"/>
            </p:cNvSpPr>
            <p:nvPr/>
          </p:nvSpPr>
          <p:spPr bwMode="auto">
            <a:xfrm>
              <a:off x="4740" y="3022"/>
              <a:ext cx="0" cy="272"/>
            </a:xfrm>
            <a:prstGeom prst="line">
              <a:avLst/>
            </a:prstGeom>
            <a:noFill/>
            <a:ln w="25400">
              <a:solidFill>
                <a:srgbClr val="008000"/>
              </a:solidFill>
              <a:round/>
              <a:headEnd/>
              <a:tailEnd/>
            </a:ln>
            <a:effectLst/>
          </p:spPr>
          <p:txBody>
            <a:bodyPr/>
            <a:lstStyle/>
            <a:p>
              <a:endParaRPr lang="it-IT"/>
            </a:p>
          </p:txBody>
        </p:sp>
        <p:sp>
          <p:nvSpPr>
            <p:cNvPr id="17" name="Oval 10"/>
            <p:cNvSpPr>
              <a:spLocks noChangeArrowheads="1"/>
            </p:cNvSpPr>
            <p:nvPr/>
          </p:nvSpPr>
          <p:spPr bwMode="auto">
            <a:xfrm>
              <a:off x="4694" y="3294"/>
              <a:ext cx="91" cy="136"/>
            </a:xfrm>
            <a:prstGeom prst="ellipse">
              <a:avLst/>
            </a:prstGeom>
            <a:solidFill>
              <a:srgbClr val="008000"/>
            </a:solidFill>
            <a:ln w="9525">
              <a:solidFill>
                <a:srgbClr val="008000"/>
              </a:solidFill>
              <a:round/>
              <a:headEnd/>
              <a:tailEnd/>
            </a:ln>
            <a:effectLst/>
          </p:spPr>
          <p:txBody>
            <a:bodyPr wrap="none" anchor="ctr"/>
            <a:lstStyle/>
            <a:p>
              <a:endParaRPr lang="it-IT"/>
            </a:p>
          </p:txBody>
        </p:sp>
        <p:sp>
          <p:nvSpPr>
            <p:cNvPr id="18" name="Line 11"/>
            <p:cNvSpPr>
              <a:spLocks noChangeShapeType="1"/>
            </p:cNvSpPr>
            <p:nvPr/>
          </p:nvSpPr>
          <p:spPr bwMode="auto">
            <a:xfrm>
              <a:off x="4604" y="2886"/>
              <a:ext cx="136" cy="136"/>
            </a:xfrm>
            <a:prstGeom prst="line">
              <a:avLst/>
            </a:prstGeom>
            <a:noFill/>
            <a:ln w="22225">
              <a:solidFill>
                <a:srgbClr val="008000"/>
              </a:solidFill>
              <a:round/>
              <a:headEnd/>
              <a:tailEnd/>
            </a:ln>
            <a:effectLst/>
          </p:spPr>
          <p:txBody>
            <a:bodyPr/>
            <a:lstStyle/>
            <a:p>
              <a:endParaRPr lang="it-IT"/>
            </a:p>
          </p:txBody>
        </p:sp>
        <p:sp>
          <p:nvSpPr>
            <p:cNvPr id="19" name="Line 12"/>
            <p:cNvSpPr>
              <a:spLocks noChangeShapeType="1"/>
            </p:cNvSpPr>
            <p:nvPr/>
          </p:nvSpPr>
          <p:spPr bwMode="auto">
            <a:xfrm flipH="1">
              <a:off x="4740" y="2795"/>
              <a:ext cx="136" cy="227"/>
            </a:xfrm>
            <a:prstGeom prst="line">
              <a:avLst/>
            </a:prstGeom>
            <a:noFill/>
            <a:ln w="22225">
              <a:solidFill>
                <a:srgbClr val="008000"/>
              </a:solidFill>
              <a:round/>
              <a:headEnd/>
              <a:tailEnd/>
            </a:ln>
            <a:effectLst/>
          </p:spPr>
          <p:txBody>
            <a:bodyPr/>
            <a:lstStyle/>
            <a:p>
              <a:endParaRPr lang="it-IT"/>
            </a:p>
          </p:txBody>
        </p:sp>
        <p:sp>
          <p:nvSpPr>
            <p:cNvPr id="20" name="Line 13"/>
            <p:cNvSpPr>
              <a:spLocks noChangeShapeType="1"/>
            </p:cNvSpPr>
            <p:nvPr/>
          </p:nvSpPr>
          <p:spPr bwMode="auto">
            <a:xfrm>
              <a:off x="4694" y="2750"/>
              <a:ext cx="45" cy="271"/>
            </a:xfrm>
            <a:prstGeom prst="line">
              <a:avLst/>
            </a:prstGeom>
            <a:noFill/>
            <a:ln w="22225">
              <a:solidFill>
                <a:srgbClr val="008000"/>
              </a:solidFill>
              <a:round/>
              <a:headEnd/>
              <a:tailEnd/>
            </a:ln>
            <a:effectLst/>
          </p:spPr>
          <p:txBody>
            <a:bodyPr/>
            <a:lstStyle/>
            <a:p>
              <a:endParaRPr lang="it-IT"/>
            </a:p>
          </p:txBody>
        </p:sp>
        <p:sp>
          <p:nvSpPr>
            <p:cNvPr id="21" name="Line 14"/>
            <p:cNvSpPr>
              <a:spLocks noChangeShapeType="1"/>
            </p:cNvSpPr>
            <p:nvPr/>
          </p:nvSpPr>
          <p:spPr bwMode="auto">
            <a:xfrm>
              <a:off x="4513" y="2795"/>
              <a:ext cx="227" cy="227"/>
            </a:xfrm>
            <a:prstGeom prst="line">
              <a:avLst/>
            </a:prstGeom>
            <a:noFill/>
            <a:ln w="22225">
              <a:solidFill>
                <a:srgbClr val="008000"/>
              </a:solidFill>
              <a:round/>
              <a:headEnd/>
              <a:tailEnd/>
            </a:ln>
            <a:effectLst/>
          </p:spPr>
          <p:txBody>
            <a:bodyPr/>
            <a:lstStyle/>
            <a:p>
              <a:endParaRPr lang="it-IT"/>
            </a:p>
          </p:txBody>
        </p:sp>
        <p:sp>
          <p:nvSpPr>
            <p:cNvPr id="22" name="Oval 15"/>
            <p:cNvSpPr>
              <a:spLocks noChangeArrowheads="1"/>
            </p:cNvSpPr>
            <p:nvPr/>
          </p:nvSpPr>
          <p:spPr bwMode="auto">
            <a:xfrm>
              <a:off x="4513" y="2840"/>
              <a:ext cx="45" cy="46"/>
            </a:xfrm>
            <a:prstGeom prst="ellipse">
              <a:avLst/>
            </a:prstGeom>
            <a:solidFill>
              <a:srgbClr val="008000"/>
            </a:solidFill>
            <a:ln w="0">
              <a:solidFill>
                <a:srgbClr val="008000"/>
              </a:solidFill>
              <a:round/>
              <a:headEnd/>
              <a:tailEnd/>
            </a:ln>
            <a:effectLst/>
          </p:spPr>
          <p:txBody>
            <a:bodyPr wrap="none" anchor="ctr"/>
            <a:lstStyle/>
            <a:p>
              <a:endParaRPr lang="it-IT"/>
            </a:p>
          </p:txBody>
        </p:sp>
        <p:sp>
          <p:nvSpPr>
            <p:cNvPr id="23" name="Line 16"/>
            <p:cNvSpPr>
              <a:spLocks noChangeShapeType="1"/>
            </p:cNvSpPr>
            <p:nvPr/>
          </p:nvSpPr>
          <p:spPr bwMode="auto">
            <a:xfrm>
              <a:off x="4513" y="2840"/>
              <a:ext cx="0" cy="0"/>
            </a:xfrm>
            <a:prstGeom prst="line">
              <a:avLst/>
            </a:prstGeom>
            <a:noFill/>
            <a:ln w="9525">
              <a:solidFill>
                <a:schemeClr val="tx1"/>
              </a:solidFill>
              <a:round/>
              <a:headEnd/>
              <a:tailEnd/>
            </a:ln>
            <a:effectLst/>
          </p:spPr>
          <p:txBody>
            <a:bodyPr/>
            <a:lstStyle/>
            <a:p>
              <a:endParaRPr lang="it-IT"/>
            </a:p>
          </p:txBody>
        </p:sp>
        <p:sp>
          <p:nvSpPr>
            <p:cNvPr id="24" name="Oval 17"/>
            <p:cNvSpPr>
              <a:spLocks noChangeArrowheads="1"/>
            </p:cNvSpPr>
            <p:nvPr/>
          </p:nvSpPr>
          <p:spPr bwMode="auto">
            <a:xfrm>
              <a:off x="4604" y="2840"/>
              <a:ext cx="45" cy="46"/>
            </a:xfrm>
            <a:prstGeom prst="ellipse">
              <a:avLst/>
            </a:prstGeom>
            <a:solidFill>
              <a:srgbClr val="008000"/>
            </a:solidFill>
            <a:ln w="0">
              <a:solidFill>
                <a:srgbClr val="008000"/>
              </a:solidFill>
              <a:round/>
              <a:headEnd/>
              <a:tailEnd/>
            </a:ln>
            <a:effectLst/>
          </p:spPr>
          <p:txBody>
            <a:bodyPr wrap="none" anchor="ctr"/>
            <a:lstStyle/>
            <a:p>
              <a:endParaRPr lang="it-IT"/>
            </a:p>
          </p:txBody>
        </p:sp>
        <p:sp>
          <p:nvSpPr>
            <p:cNvPr id="25" name="Line 18"/>
            <p:cNvSpPr>
              <a:spLocks noChangeShapeType="1"/>
            </p:cNvSpPr>
            <p:nvPr/>
          </p:nvSpPr>
          <p:spPr bwMode="auto">
            <a:xfrm flipH="1">
              <a:off x="4558" y="2886"/>
              <a:ext cx="46" cy="45"/>
            </a:xfrm>
            <a:prstGeom prst="line">
              <a:avLst/>
            </a:prstGeom>
            <a:noFill/>
            <a:ln w="12700">
              <a:solidFill>
                <a:srgbClr val="008000"/>
              </a:solidFill>
              <a:round/>
              <a:headEnd/>
              <a:tailEnd/>
            </a:ln>
            <a:effectLst/>
          </p:spPr>
          <p:txBody>
            <a:bodyPr/>
            <a:lstStyle/>
            <a:p>
              <a:endParaRPr lang="it-IT"/>
            </a:p>
          </p:txBody>
        </p:sp>
      </p:grpSp>
      <p:grpSp>
        <p:nvGrpSpPr>
          <p:cNvPr id="26" name="Group 19"/>
          <p:cNvGrpSpPr>
            <a:grpSpLocks/>
          </p:cNvGrpSpPr>
          <p:nvPr/>
        </p:nvGrpSpPr>
        <p:grpSpPr bwMode="auto">
          <a:xfrm>
            <a:off x="4067175" y="1412875"/>
            <a:ext cx="3744913" cy="3529013"/>
            <a:chOff x="2336" y="2205"/>
            <a:chExt cx="2359" cy="1769"/>
          </a:xfrm>
        </p:grpSpPr>
        <p:pic>
          <p:nvPicPr>
            <p:cNvPr id="27" name="Untitled 2.avi">
              <a:hlinkClick r:id="" action="ppaction://media"/>
            </p:cNvPr>
            <p:cNvPicPr>
              <a:picLocks noRot="1" noChangeAspect="1" noChangeArrowheads="1"/>
            </p:cNvPicPr>
            <p:nvPr>
              <a:videoFile r:link="rId1"/>
            </p:nvPr>
          </p:nvPicPr>
          <p:blipFill>
            <a:blip r:embed="rId5"/>
            <a:srcRect/>
            <a:stretch>
              <a:fillRect/>
            </a:stretch>
          </p:blipFill>
          <p:spPr bwMode="auto">
            <a:xfrm>
              <a:off x="2336" y="2205"/>
              <a:ext cx="2359" cy="1769"/>
            </a:xfrm>
            <a:prstGeom prst="rect">
              <a:avLst/>
            </a:prstGeom>
            <a:noFill/>
            <a:ln>
              <a:noFill/>
            </a:ln>
            <a:effectLst/>
          </p:spPr>
        </p:pic>
        <p:sp>
          <p:nvSpPr>
            <p:cNvPr id="28" name="Text Box 21"/>
            <p:cNvSpPr txBox="1">
              <a:spLocks noChangeArrowheads="1"/>
            </p:cNvSpPr>
            <p:nvPr/>
          </p:nvSpPr>
          <p:spPr bwMode="auto">
            <a:xfrm>
              <a:off x="2336" y="2205"/>
              <a:ext cx="1587" cy="153"/>
            </a:xfrm>
            <a:prstGeom prst="rect">
              <a:avLst/>
            </a:prstGeom>
            <a:noFill/>
            <a:ln w="9525">
              <a:noFill/>
              <a:miter lim="800000"/>
              <a:headEnd/>
              <a:tailEnd/>
            </a:ln>
            <a:effectLst/>
          </p:spPr>
          <p:txBody>
            <a:bodyPr>
              <a:spAutoFit/>
            </a:bodyPr>
            <a:lstStyle/>
            <a:p>
              <a:pPr algn="ctr">
                <a:spcBef>
                  <a:spcPct val="50000"/>
                </a:spcBef>
              </a:pPr>
              <a:r>
                <a:rPr lang="it-IT" sz="1400">
                  <a:solidFill>
                    <a:schemeClr val="bg1"/>
                  </a:solidFill>
                </a:rPr>
                <a:t>PYRAMIDAL NEURONS</a:t>
              </a:r>
            </a:p>
          </p:txBody>
        </p:sp>
      </p:grpSp>
      <p:sp>
        <p:nvSpPr>
          <p:cNvPr id="29" name="Line 22"/>
          <p:cNvSpPr>
            <a:spLocks noChangeShapeType="1"/>
          </p:cNvSpPr>
          <p:nvPr/>
        </p:nvSpPr>
        <p:spPr bwMode="auto">
          <a:xfrm>
            <a:off x="6588125" y="2205038"/>
            <a:ext cx="1296988" cy="144462"/>
          </a:xfrm>
          <a:prstGeom prst="line">
            <a:avLst/>
          </a:prstGeom>
          <a:noFill/>
          <a:ln w="31750">
            <a:solidFill>
              <a:schemeClr val="bg1"/>
            </a:solidFill>
            <a:round/>
            <a:headEnd/>
            <a:tailEnd type="triangle" w="lg" len="lg"/>
          </a:ln>
          <a:effectLst/>
        </p:spPr>
        <p:txBody>
          <a:bodyPr/>
          <a:lstStyle/>
          <a:p>
            <a:endParaRPr lang="it-IT"/>
          </a:p>
        </p:txBody>
      </p:sp>
      <p:pic>
        <p:nvPicPr>
          <p:cNvPr id="30" name="Picture 23"/>
          <p:cNvPicPr>
            <a:picLocks noChangeAspect="1" noChangeArrowheads="1"/>
          </p:cNvPicPr>
          <p:nvPr/>
        </p:nvPicPr>
        <p:blipFill>
          <a:blip r:embed="rId6"/>
          <a:srcRect l="47145" t="22882" r="42894" b="3160"/>
          <a:stretch>
            <a:fillRect/>
          </a:stretch>
        </p:blipFill>
        <p:spPr bwMode="auto">
          <a:xfrm>
            <a:off x="8027988" y="1196975"/>
            <a:ext cx="936625" cy="4213225"/>
          </a:xfrm>
          <a:prstGeom prst="rect">
            <a:avLst/>
          </a:prstGeom>
          <a:noFill/>
          <a:ln w="25400">
            <a:solidFill>
              <a:srgbClr val="FF0000"/>
            </a:solidFill>
            <a:miter lim="800000"/>
            <a:headEnd/>
            <a:tailEnd/>
          </a:ln>
          <a:effectLst/>
        </p:spPr>
      </p:pic>
      <p:grpSp>
        <p:nvGrpSpPr>
          <p:cNvPr id="31" name="Group 24"/>
          <p:cNvGrpSpPr>
            <a:grpSpLocks/>
          </p:cNvGrpSpPr>
          <p:nvPr/>
        </p:nvGrpSpPr>
        <p:grpSpPr bwMode="auto">
          <a:xfrm>
            <a:off x="4356100" y="4705350"/>
            <a:ext cx="3167063" cy="1425575"/>
            <a:chOff x="340" y="2478"/>
            <a:chExt cx="1814" cy="816"/>
          </a:xfrm>
        </p:grpSpPr>
        <p:sp>
          <p:nvSpPr>
            <p:cNvPr id="32" name="Freeform 25"/>
            <p:cNvSpPr>
              <a:spLocks/>
            </p:cNvSpPr>
            <p:nvPr/>
          </p:nvSpPr>
          <p:spPr bwMode="auto">
            <a:xfrm>
              <a:off x="340" y="2478"/>
              <a:ext cx="1814" cy="816"/>
            </a:xfrm>
            <a:custGeom>
              <a:avLst/>
              <a:gdLst/>
              <a:ahLst/>
              <a:cxnLst>
                <a:cxn ang="0">
                  <a:pos x="0" y="816"/>
                </a:cxn>
                <a:cxn ang="0">
                  <a:pos x="457" y="517"/>
                </a:cxn>
                <a:cxn ang="0">
                  <a:pos x="1305" y="301"/>
                </a:cxn>
                <a:cxn ang="0">
                  <a:pos x="1814" y="0"/>
                </a:cxn>
              </a:cxnLst>
              <a:rect l="0" t="0" r="r" b="b"/>
              <a:pathLst>
                <a:path w="1814" h="816">
                  <a:moveTo>
                    <a:pt x="0" y="816"/>
                  </a:moveTo>
                  <a:cubicBezTo>
                    <a:pt x="76" y="766"/>
                    <a:pt x="240" y="603"/>
                    <a:pt x="457" y="517"/>
                  </a:cubicBezTo>
                  <a:cubicBezTo>
                    <a:pt x="674" y="431"/>
                    <a:pt x="1079" y="387"/>
                    <a:pt x="1305" y="301"/>
                  </a:cubicBezTo>
                  <a:cubicBezTo>
                    <a:pt x="1531" y="215"/>
                    <a:pt x="1708" y="63"/>
                    <a:pt x="1814" y="0"/>
                  </a:cubicBezTo>
                </a:path>
              </a:pathLst>
            </a:custGeom>
            <a:noFill/>
            <a:ln w="76200" cmpd="sng">
              <a:solidFill>
                <a:schemeClr val="bg1"/>
              </a:solidFill>
              <a:round/>
              <a:headEnd type="none" w="med" len="med"/>
              <a:tailEnd type="none" w="med" len="med"/>
            </a:ln>
            <a:effectLst/>
          </p:spPr>
          <p:txBody>
            <a:bodyPr/>
            <a:lstStyle/>
            <a:p>
              <a:endParaRPr lang="it-IT"/>
            </a:p>
          </p:txBody>
        </p:sp>
        <p:sp>
          <p:nvSpPr>
            <p:cNvPr id="33" name="Line 26"/>
            <p:cNvSpPr>
              <a:spLocks noChangeShapeType="1"/>
            </p:cNvSpPr>
            <p:nvPr/>
          </p:nvSpPr>
          <p:spPr bwMode="auto">
            <a:xfrm flipH="1" flipV="1">
              <a:off x="612" y="2886"/>
              <a:ext cx="91" cy="181"/>
            </a:xfrm>
            <a:prstGeom prst="line">
              <a:avLst/>
            </a:prstGeom>
            <a:noFill/>
            <a:ln w="50800">
              <a:solidFill>
                <a:schemeClr val="bg1"/>
              </a:solidFill>
              <a:round/>
              <a:headEnd/>
              <a:tailEnd type="oval" w="med" len="med"/>
            </a:ln>
            <a:effectLst/>
          </p:spPr>
          <p:txBody>
            <a:bodyPr/>
            <a:lstStyle/>
            <a:p>
              <a:endParaRPr lang="it-IT"/>
            </a:p>
          </p:txBody>
        </p:sp>
        <p:sp>
          <p:nvSpPr>
            <p:cNvPr id="34" name="Line 27"/>
            <p:cNvSpPr>
              <a:spLocks noChangeShapeType="1"/>
            </p:cNvSpPr>
            <p:nvPr/>
          </p:nvSpPr>
          <p:spPr bwMode="auto">
            <a:xfrm flipH="1" flipV="1">
              <a:off x="1292" y="2705"/>
              <a:ext cx="0" cy="181"/>
            </a:xfrm>
            <a:prstGeom prst="line">
              <a:avLst/>
            </a:prstGeom>
            <a:noFill/>
            <a:ln w="50800">
              <a:solidFill>
                <a:schemeClr val="bg1"/>
              </a:solidFill>
              <a:round/>
              <a:headEnd/>
              <a:tailEnd type="oval" w="med" len="med"/>
            </a:ln>
            <a:effectLst/>
          </p:spPr>
          <p:txBody>
            <a:bodyPr/>
            <a:lstStyle/>
            <a:p>
              <a:endParaRPr lang="it-IT"/>
            </a:p>
          </p:txBody>
        </p:sp>
        <p:sp>
          <p:nvSpPr>
            <p:cNvPr id="35" name="Line 28"/>
            <p:cNvSpPr>
              <a:spLocks noChangeShapeType="1"/>
            </p:cNvSpPr>
            <p:nvPr/>
          </p:nvSpPr>
          <p:spPr bwMode="auto">
            <a:xfrm flipH="1" flipV="1">
              <a:off x="1791" y="2523"/>
              <a:ext cx="45" cy="136"/>
            </a:xfrm>
            <a:prstGeom prst="line">
              <a:avLst/>
            </a:prstGeom>
            <a:noFill/>
            <a:ln w="50800">
              <a:solidFill>
                <a:schemeClr val="bg1"/>
              </a:solidFill>
              <a:round/>
              <a:headEnd/>
              <a:tailEnd type="oval" w="med" len="med"/>
            </a:ln>
            <a:effectLst/>
          </p:spPr>
          <p:txBody>
            <a:bodyPr/>
            <a:lstStyle/>
            <a:p>
              <a:endParaRPr lang="it-IT"/>
            </a:p>
          </p:txBody>
        </p:sp>
        <p:sp>
          <p:nvSpPr>
            <p:cNvPr id="36" name="Line 29"/>
            <p:cNvSpPr>
              <a:spLocks noChangeShapeType="1"/>
            </p:cNvSpPr>
            <p:nvPr/>
          </p:nvSpPr>
          <p:spPr bwMode="auto">
            <a:xfrm>
              <a:off x="1020" y="2931"/>
              <a:ext cx="46" cy="136"/>
            </a:xfrm>
            <a:prstGeom prst="line">
              <a:avLst/>
            </a:prstGeom>
            <a:noFill/>
            <a:ln w="50800">
              <a:solidFill>
                <a:schemeClr val="bg1"/>
              </a:solidFill>
              <a:round/>
              <a:headEnd/>
              <a:tailEnd type="oval" w="med" len="med"/>
            </a:ln>
            <a:effectLst/>
          </p:spPr>
          <p:txBody>
            <a:bodyPr/>
            <a:lstStyle/>
            <a:p>
              <a:endParaRPr lang="it-IT"/>
            </a:p>
          </p:txBody>
        </p:sp>
      </p:grpSp>
      <p:grpSp>
        <p:nvGrpSpPr>
          <p:cNvPr id="37" name="Group 30"/>
          <p:cNvGrpSpPr>
            <a:grpSpLocks/>
          </p:cNvGrpSpPr>
          <p:nvPr/>
        </p:nvGrpSpPr>
        <p:grpSpPr bwMode="auto">
          <a:xfrm>
            <a:off x="4186238" y="4560888"/>
            <a:ext cx="3563937" cy="1820862"/>
            <a:chOff x="249" y="2387"/>
            <a:chExt cx="2041" cy="1043"/>
          </a:xfrm>
        </p:grpSpPr>
        <p:sp>
          <p:nvSpPr>
            <p:cNvPr id="38" name="Rectangle 31"/>
            <p:cNvSpPr>
              <a:spLocks noChangeArrowheads="1"/>
            </p:cNvSpPr>
            <p:nvPr/>
          </p:nvSpPr>
          <p:spPr bwMode="auto">
            <a:xfrm>
              <a:off x="249" y="2387"/>
              <a:ext cx="2041" cy="1043"/>
            </a:xfrm>
            <a:prstGeom prst="rect">
              <a:avLst/>
            </a:prstGeom>
            <a:solidFill>
              <a:schemeClr val="tx1"/>
            </a:solidFill>
            <a:ln w="9525">
              <a:solidFill>
                <a:schemeClr val="tx1"/>
              </a:solidFill>
              <a:miter lim="800000"/>
              <a:headEnd/>
              <a:tailEnd/>
            </a:ln>
            <a:effectLst/>
          </p:spPr>
          <p:txBody>
            <a:bodyPr wrap="none" anchor="ctr"/>
            <a:lstStyle/>
            <a:p>
              <a:endParaRPr lang="it-IT"/>
            </a:p>
          </p:txBody>
        </p:sp>
        <p:grpSp>
          <p:nvGrpSpPr>
            <p:cNvPr id="39" name="Group 32"/>
            <p:cNvGrpSpPr>
              <a:grpSpLocks/>
            </p:cNvGrpSpPr>
            <p:nvPr/>
          </p:nvGrpSpPr>
          <p:grpSpPr bwMode="auto">
            <a:xfrm>
              <a:off x="340" y="2478"/>
              <a:ext cx="1814" cy="816"/>
              <a:chOff x="340" y="3068"/>
              <a:chExt cx="1814" cy="816"/>
            </a:xfrm>
          </p:grpSpPr>
          <p:sp>
            <p:nvSpPr>
              <p:cNvPr id="40" name="Freeform 33"/>
              <p:cNvSpPr>
                <a:spLocks/>
              </p:cNvSpPr>
              <p:nvPr/>
            </p:nvSpPr>
            <p:spPr bwMode="auto">
              <a:xfrm>
                <a:off x="340" y="3068"/>
                <a:ext cx="1814" cy="816"/>
              </a:xfrm>
              <a:custGeom>
                <a:avLst/>
                <a:gdLst/>
                <a:ahLst/>
                <a:cxnLst>
                  <a:cxn ang="0">
                    <a:pos x="0" y="816"/>
                  </a:cxn>
                  <a:cxn ang="0">
                    <a:pos x="457" y="517"/>
                  </a:cxn>
                  <a:cxn ang="0">
                    <a:pos x="1305" y="301"/>
                  </a:cxn>
                  <a:cxn ang="0">
                    <a:pos x="1814" y="0"/>
                  </a:cxn>
                </a:cxnLst>
                <a:rect l="0" t="0" r="r" b="b"/>
                <a:pathLst>
                  <a:path w="1814" h="816">
                    <a:moveTo>
                      <a:pt x="0" y="816"/>
                    </a:moveTo>
                    <a:cubicBezTo>
                      <a:pt x="76" y="766"/>
                      <a:pt x="240" y="603"/>
                      <a:pt x="457" y="517"/>
                    </a:cubicBezTo>
                    <a:cubicBezTo>
                      <a:pt x="674" y="431"/>
                      <a:pt x="1079" y="387"/>
                      <a:pt x="1305" y="301"/>
                    </a:cubicBezTo>
                    <a:cubicBezTo>
                      <a:pt x="1531" y="215"/>
                      <a:pt x="1708" y="63"/>
                      <a:pt x="1814" y="0"/>
                    </a:cubicBezTo>
                  </a:path>
                </a:pathLst>
              </a:custGeom>
              <a:solidFill>
                <a:schemeClr val="tx1"/>
              </a:solidFill>
              <a:ln w="76200" cmpd="sng">
                <a:solidFill>
                  <a:schemeClr val="bg1"/>
                </a:solidFill>
                <a:round/>
                <a:headEnd type="none" w="med" len="med"/>
                <a:tailEnd type="none" w="med" len="med"/>
              </a:ln>
              <a:effectLst/>
            </p:spPr>
            <p:txBody>
              <a:bodyPr/>
              <a:lstStyle/>
              <a:p>
                <a:endParaRPr lang="it-IT"/>
              </a:p>
            </p:txBody>
          </p:sp>
          <p:sp>
            <p:nvSpPr>
              <p:cNvPr id="41" name="Line 34"/>
              <p:cNvSpPr>
                <a:spLocks noChangeShapeType="1"/>
              </p:cNvSpPr>
              <p:nvPr/>
            </p:nvSpPr>
            <p:spPr bwMode="auto">
              <a:xfrm flipH="1" flipV="1">
                <a:off x="620" y="3476"/>
                <a:ext cx="91" cy="181"/>
              </a:xfrm>
              <a:prstGeom prst="line">
                <a:avLst/>
              </a:prstGeom>
              <a:noFill/>
              <a:ln w="50800">
                <a:solidFill>
                  <a:schemeClr val="bg1"/>
                </a:solidFill>
                <a:round/>
                <a:headEnd/>
                <a:tailEnd type="oval" w="med" len="med"/>
              </a:ln>
              <a:effectLst/>
            </p:spPr>
            <p:txBody>
              <a:bodyPr/>
              <a:lstStyle/>
              <a:p>
                <a:endParaRPr lang="it-IT"/>
              </a:p>
            </p:txBody>
          </p:sp>
          <p:sp>
            <p:nvSpPr>
              <p:cNvPr id="42" name="Line 35"/>
              <p:cNvSpPr>
                <a:spLocks noChangeShapeType="1"/>
              </p:cNvSpPr>
              <p:nvPr/>
            </p:nvSpPr>
            <p:spPr bwMode="auto">
              <a:xfrm>
                <a:off x="1701" y="3339"/>
                <a:ext cx="181" cy="136"/>
              </a:xfrm>
              <a:prstGeom prst="line">
                <a:avLst/>
              </a:prstGeom>
              <a:noFill/>
              <a:ln w="50800">
                <a:solidFill>
                  <a:schemeClr val="bg1"/>
                </a:solidFill>
                <a:round/>
                <a:headEnd/>
                <a:tailEnd type="oval" w="med" len="med"/>
              </a:ln>
              <a:effectLst/>
            </p:spPr>
            <p:txBody>
              <a:bodyPr/>
              <a:lstStyle/>
              <a:p>
                <a:endParaRPr lang="it-IT"/>
              </a:p>
            </p:txBody>
          </p:sp>
          <p:sp>
            <p:nvSpPr>
              <p:cNvPr id="43" name="Line 36"/>
              <p:cNvSpPr>
                <a:spLocks noChangeShapeType="1"/>
              </p:cNvSpPr>
              <p:nvPr/>
            </p:nvSpPr>
            <p:spPr bwMode="auto">
              <a:xfrm flipH="1" flipV="1">
                <a:off x="1799" y="3113"/>
                <a:ext cx="45" cy="136"/>
              </a:xfrm>
              <a:prstGeom prst="line">
                <a:avLst/>
              </a:prstGeom>
              <a:noFill/>
              <a:ln w="50800">
                <a:solidFill>
                  <a:schemeClr val="bg1"/>
                </a:solidFill>
                <a:round/>
                <a:headEnd/>
                <a:tailEnd type="oval" w="med" len="med"/>
              </a:ln>
              <a:effectLst/>
            </p:spPr>
            <p:txBody>
              <a:bodyPr/>
              <a:lstStyle/>
              <a:p>
                <a:endParaRPr lang="it-IT"/>
              </a:p>
            </p:txBody>
          </p:sp>
          <p:sp>
            <p:nvSpPr>
              <p:cNvPr id="44" name="Line 37"/>
              <p:cNvSpPr>
                <a:spLocks noChangeShapeType="1"/>
              </p:cNvSpPr>
              <p:nvPr/>
            </p:nvSpPr>
            <p:spPr bwMode="auto">
              <a:xfrm>
                <a:off x="1012" y="3529"/>
                <a:ext cx="46" cy="136"/>
              </a:xfrm>
              <a:prstGeom prst="line">
                <a:avLst/>
              </a:prstGeom>
              <a:noFill/>
              <a:ln w="50800">
                <a:solidFill>
                  <a:schemeClr val="bg1"/>
                </a:solidFill>
                <a:round/>
                <a:headEnd/>
                <a:tailEnd type="oval" w="med" len="med"/>
              </a:ln>
              <a:effectLst/>
            </p:spPr>
            <p:txBody>
              <a:bodyPr/>
              <a:lstStyle/>
              <a:p>
                <a:endParaRPr lang="it-IT"/>
              </a:p>
            </p:txBody>
          </p:sp>
        </p:grpSp>
      </p:grpSp>
      <p:sp>
        <p:nvSpPr>
          <p:cNvPr id="45" name="Text Box 40"/>
          <p:cNvSpPr txBox="1">
            <a:spLocks noChangeArrowheads="1"/>
          </p:cNvSpPr>
          <p:nvPr/>
        </p:nvSpPr>
        <p:spPr bwMode="auto">
          <a:xfrm>
            <a:off x="34925" y="4935538"/>
            <a:ext cx="4283075" cy="1373187"/>
          </a:xfrm>
          <a:prstGeom prst="rect">
            <a:avLst/>
          </a:prstGeom>
          <a:noFill/>
          <a:ln w="9525">
            <a:noFill/>
            <a:miter lim="800000"/>
            <a:headEnd/>
            <a:tailEnd/>
          </a:ln>
          <a:effectLst/>
        </p:spPr>
        <p:txBody>
          <a:bodyPr wrap="none">
            <a:spAutoFit/>
          </a:bodyPr>
          <a:lstStyle/>
          <a:p>
            <a:r>
              <a:rPr lang="it-IT" sz="2800">
                <a:solidFill>
                  <a:schemeClr val="bg1"/>
                </a:solidFill>
              </a:rPr>
              <a:t>- In vivo</a:t>
            </a:r>
          </a:p>
          <a:p>
            <a:r>
              <a:rPr lang="it-IT" sz="2800">
                <a:solidFill>
                  <a:schemeClr val="bg1"/>
                </a:solidFill>
              </a:rPr>
              <a:t>- Same dendrite over time</a:t>
            </a:r>
          </a:p>
          <a:p>
            <a:r>
              <a:rPr lang="it-IT" sz="2800">
                <a:solidFill>
                  <a:schemeClr val="bg1"/>
                </a:solidFill>
              </a:rPr>
              <a:t>- Gain and loss</a:t>
            </a:r>
          </a:p>
        </p:txBody>
      </p:sp>
    </p:spTree>
    <p:extLst>
      <p:ext uri="{BB962C8B-B14F-4D97-AF65-F5344CB8AC3E}">
        <p14:creationId xmlns:p14="http://schemas.microsoft.com/office/powerpoint/2010/main" val="2737219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dissolve">
                                      <p:cBhvr>
                                        <p:cTn id="7"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7" name="Picture 13" descr="Figure 2"/>
          <p:cNvPicPr>
            <a:picLocks noChangeAspect="1" noChangeArrowheads="1"/>
          </p:cNvPicPr>
          <p:nvPr/>
        </p:nvPicPr>
        <p:blipFill>
          <a:blip r:embed="rId3"/>
          <a:srcRect l="54390" b="61717"/>
          <a:stretch>
            <a:fillRect/>
          </a:stretch>
        </p:blipFill>
        <p:spPr bwMode="auto">
          <a:xfrm>
            <a:off x="250825" y="2173288"/>
            <a:ext cx="4465638" cy="3992562"/>
          </a:xfrm>
          <a:prstGeom prst="rect">
            <a:avLst/>
          </a:prstGeom>
          <a:noFill/>
        </p:spPr>
      </p:pic>
      <p:sp>
        <p:nvSpPr>
          <p:cNvPr id="21519" name="Rectangle 15"/>
          <p:cNvSpPr>
            <a:spLocks noChangeArrowheads="1"/>
          </p:cNvSpPr>
          <p:nvPr/>
        </p:nvSpPr>
        <p:spPr bwMode="auto">
          <a:xfrm>
            <a:off x="4249738" y="44450"/>
            <a:ext cx="4859337" cy="3168650"/>
          </a:xfrm>
          <a:prstGeom prst="rect">
            <a:avLst/>
          </a:prstGeom>
          <a:solidFill>
            <a:schemeClr val="tx2"/>
          </a:solidFill>
          <a:ln w="9525">
            <a:solidFill>
              <a:schemeClr val="tx1"/>
            </a:solidFill>
            <a:miter lim="800000"/>
            <a:headEnd/>
            <a:tailEnd/>
          </a:ln>
          <a:effectLst/>
        </p:spPr>
        <p:txBody>
          <a:bodyPr wrap="none" anchor="ctr"/>
          <a:lstStyle/>
          <a:p>
            <a:endParaRPr lang="it-IT"/>
          </a:p>
        </p:txBody>
      </p:sp>
      <p:sp>
        <p:nvSpPr>
          <p:cNvPr id="21508" name="Rectangle 4"/>
          <p:cNvSpPr>
            <a:spLocks noChangeArrowheads="1"/>
          </p:cNvSpPr>
          <p:nvPr/>
        </p:nvSpPr>
        <p:spPr bwMode="auto">
          <a:xfrm>
            <a:off x="179388" y="7938"/>
            <a:ext cx="3960812" cy="1677987"/>
          </a:xfrm>
          <a:prstGeom prst="rect">
            <a:avLst/>
          </a:prstGeom>
          <a:noFill/>
          <a:ln w="9525">
            <a:noFill/>
            <a:miter lim="800000"/>
            <a:headEnd/>
            <a:tailEnd/>
          </a:ln>
          <a:effectLst/>
        </p:spPr>
        <p:txBody>
          <a:bodyPr anchor="ctr">
            <a:spAutoFit/>
          </a:bodyPr>
          <a:lstStyle/>
          <a:p>
            <a:r>
              <a:rPr lang="it-IT" sz="2800" b="1">
                <a:solidFill>
                  <a:schemeClr val="accent2"/>
                </a:solidFill>
              </a:rPr>
              <a:t>Impairment of Long-Term Spine Survival in </a:t>
            </a:r>
            <a:r>
              <a:rPr lang="it-IT" sz="2800" b="1" i="1">
                <a:solidFill>
                  <a:schemeClr val="accent2"/>
                </a:solidFill>
              </a:rPr>
              <a:t>Cdkl</a:t>
            </a:r>
            <a:r>
              <a:rPr lang="it-IT" sz="2800" b="1">
                <a:solidFill>
                  <a:schemeClr val="accent2"/>
                </a:solidFill>
              </a:rPr>
              <a:t>5</a:t>
            </a:r>
            <a:r>
              <a:rPr lang="it-IT" sz="2800" b="1" baseline="30000">
                <a:solidFill>
                  <a:schemeClr val="accent2"/>
                </a:solidFill>
              </a:rPr>
              <a:t>−/y</a:t>
            </a:r>
            <a:r>
              <a:rPr lang="it-IT" sz="2800" b="1">
                <a:solidFill>
                  <a:schemeClr val="accent2"/>
                </a:solidFill>
              </a:rPr>
              <a:t> Mice</a:t>
            </a:r>
          </a:p>
          <a:p>
            <a:pPr eaLnBrk="0" hangingPunct="0"/>
            <a:endParaRPr lang="it-IT" sz="2000">
              <a:solidFill>
                <a:schemeClr val="accent2"/>
              </a:solidFill>
            </a:endParaRPr>
          </a:p>
        </p:txBody>
      </p:sp>
      <p:pic>
        <p:nvPicPr>
          <p:cNvPr id="21514" name="Picture 10" descr="Figure 2"/>
          <p:cNvPicPr>
            <a:picLocks noChangeAspect="1" noChangeArrowheads="1"/>
          </p:cNvPicPr>
          <p:nvPr/>
        </p:nvPicPr>
        <p:blipFill>
          <a:blip r:embed="rId3"/>
          <a:srcRect l="7150" t="6938" r="48563" b="67566"/>
          <a:stretch>
            <a:fillRect/>
          </a:stretch>
        </p:blipFill>
        <p:spPr bwMode="auto">
          <a:xfrm>
            <a:off x="4537075" y="331788"/>
            <a:ext cx="4464050" cy="2736850"/>
          </a:xfrm>
          <a:prstGeom prst="rect">
            <a:avLst/>
          </a:prstGeom>
          <a:noFill/>
        </p:spPr>
      </p:pic>
      <p:sp>
        <p:nvSpPr>
          <p:cNvPr id="21515" name="Text Box 11"/>
          <p:cNvSpPr txBox="1">
            <a:spLocks noChangeArrowheads="1"/>
          </p:cNvSpPr>
          <p:nvPr/>
        </p:nvSpPr>
        <p:spPr bwMode="auto">
          <a:xfrm>
            <a:off x="144463" y="6453188"/>
            <a:ext cx="8748712" cy="461665"/>
          </a:xfrm>
          <a:prstGeom prst="rect">
            <a:avLst/>
          </a:prstGeom>
          <a:noFill/>
          <a:ln w="9525">
            <a:noFill/>
            <a:miter lim="800000"/>
            <a:headEnd/>
            <a:tailEnd/>
          </a:ln>
          <a:effectLst/>
        </p:spPr>
        <p:txBody>
          <a:bodyPr wrap="square">
            <a:spAutoFit/>
          </a:bodyPr>
          <a:lstStyle/>
          <a:p>
            <a:pPr>
              <a:spcBef>
                <a:spcPct val="50000"/>
              </a:spcBef>
            </a:pPr>
            <a:r>
              <a:rPr lang="it-IT" b="1" i="1" dirty="0">
                <a:solidFill>
                  <a:schemeClr val="accent2"/>
                </a:solidFill>
              </a:rPr>
              <a:t>Della Sala, Putignano et al </a:t>
            </a:r>
            <a:r>
              <a:rPr lang="it-IT" b="1" i="1" dirty="0" err="1">
                <a:solidFill>
                  <a:schemeClr val="accent2"/>
                </a:solidFill>
              </a:rPr>
              <a:t>Biological</a:t>
            </a:r>
            <a:r>
              <a:rPr lang="it-IT" b="1" i="1" dirty="0">
                <a:solidFill>
                  <a:schemeClr val="accent2"/>
                </a:solidFill>
              </a:rPr>
              <a:t> </a:t>
            </a:r>
            <a:r>
              <a:rPr lang="it-IT" b="1" i="1" dirty="0" err="1">
                <a:solidFill>
                  <a:schemeClr val="accent2"/>
                </a:solidFill>
              </a:rPr>
              <a:t>Psychiatry</a:t>
            </a:r>
            <a:r>
              <a:rPr lang="it-IT" b="1" i="1" dirty="0">
                <a:solidFill>
                  <a:schemeClr val="accent2"/>
                </a:solidFill>
              </a:rPr>
              <a:t> 2015</a:t>
            </a:r>
          </a:p>
        </p:txBody>
      </p:sp>
      <p:pic>
        <p:nvPicPr>
          <p:cNvPr id="21513" name="Picture 9" descr="Figure 2"/>
          <p:cNvPicPr>
            <a:picLocks noChangeAspect="1" noChangeArrowheads="1"/>
          </p:cNvPicPr>
          <p:nvPr/>
        </p:nvPicPr>
        <p:blipFill>
          <a:blip r:embed="rId3"/>
          <a:srcRect t="45474" r="67566" b="31319"/>
          <a:stretch>
            <a:fillRect/>
          </a:stretch>
        </p:blipFill>
        <p:spPr bwMode="auto">
          <a:xfrm>
            <a:off x="6300788" y="3716338"/>
            <a:ext cx="2665412" cy="2025650"/>
          </a:xfrm>
          <a:prstGeom prst="rect">
            <a:avLst/>
          </a:prstGeom>
          <a:noFill/>
        </p:spPr>
      </p:pic>
      <p:pic>
        <p:nvPicPr>
          <p:cNvPr id="21518" name="Picture 14" descr="Figure 2"/>
          <p:cNvPicPr>
            <a:picLocks noChangeAspect="1" noChangeArrowheads="1"/>
          </p:cNvPicPr>
          <p:nvPr/>
        </p:nvPicPr>
        <p:blipFill>
          <a:blip r:embed="rId3"/>
          <a:srcRect l="2142" t="26399" r="92850" b="69563"/>
          <a:stretch>
            <a:fillRect/>
          </a:stretch>
        </p:blipFill>
        <p:spPr bwMode="auto">
          <a:xfrm>
            <a:off x="4679950" y="2635250"/>
            <a:ext cx="504825" cy="433388"/>
          </a:xfrm>
          <a:prstGeom prst="rect">
            <a:avLst/>
          </a:prstGeom>
          <a:noFill/>
        </p:spPr>
      </p:pic>
      <p:sp>
        <p:nvSpPr>
          <p:cNvPr id="21520" name="AutoShape 16"/>
          <p:cNvSpPr>
            <a:spLocks/>
          </p:cNvSpPr>
          <p:nvPr/>
        </p:nvSpPr>
        <p:spPr bwMode="auto">
          <a:xfrm>
            <a:off x="3924300" y="4175125"/>
            <a:ext cx="215900" cy="863600"/>
          </a:xfrm>
          <a:prstGeom prst="rightBrace">
            <a:avLst>
              <a:gd name="adj1" fmla="val 33333"/>
              <a:gd name="adj2" fmla="val 50000"/>
            </a:avLst>
          </a:prstGeom>
          <a:noFill/>
          <a:ln w="28575">
            <a:solidFill>
              <a:schemeClr val="tx1"/>
            </a:solidFill>
            <a:round/>
            <a:headEnd/>
            <a:tailEnd/>
          </a:ln>
          <a:effectLst/>
        </p:spPr>
        <p:txBody>
          <a:bodyPr wrap="none" anchor="ctr"/>
          <a:lstStyle/>
          <a:p>
            <a:endParaRPr lang="it-IT"/>
          </a:p>
        </p:txBody>
      </p:sp>
      <p:sp>
        <p:nvSpPr>
          <p:cNvPr id="21521" name="Text Box 17"/>
          <p:cNvSpPr txBox="1">
            <a:spLocks noChangeArrowheads="1"/>
          </p:cNvSpPr>
          <p:nvPr/>
        </p:nvSpPr>
        <p:spPr bwMode="auto">
          <a:xfrm>
            <a:off x="4787900" y="160338"/>
            <a:ext cx="4105275" cy="304800"/>
          </a:xfrm>
          <a:prstGeom prst="rect">
            <a:avLst/>
          </a:prstGeom>
          <a:noFill/>
          <a:ln w="9525">
            <a:noFill/>
            <a:miter lim="800000"/>
            <a:headEnd/>
            <a:tailEnd/>
          </a:ln>
          <a:effectLst/>
        </p:spPr>
        <p:txBody>
          <a:bodyPr wrap="none">
            <a:spAutoFit/>
          </a:bodyPr>
          <a:lstStyle/>
          <a:p>
            <a:r>
              <a:rPr lang="it-IT" sz="1400">
                <a:solidFill>
                  <a:schemeClr val="bg1"/>
                </a:solidFill>
              </a:rPr>
              <a:t>P50                 P80                    P50                P80 </a:t>
            </a:r>
          </a:p>
        </p:txBody>
      </p:sp>
      <p:sp>
        <p:nvSpPr>
          <p:cNvPr id="21522" name="Text Box 18"/>
          <p:cNvSpPr txBox="1">
            <a:spLocks noChangeArrowheads="1"/>
          </p:cNvSpPr>
          <p:nvPr/>
        </p:nvSpPr>
        <p:spPr bwMode="auto">
          <a:xfrm>
            <a:off x="4427538" y="4221163"/>
            <a:ext cx="1657350" cy="641350"/>
          </a:xfrm>
          <a:prstGeom prst="rect">
            <a:avLst/>
          </a:prstGeom>
          <a:noFill/>
          <a:ln w="9525">
            <a:noFill/>
            <a:miter lim="800000"/>
            <a:headEnd/>
            <a:tailEnd/>
          </a:ln>
          <a:effectLst/>
        </p:spPr>
        <p:txBody>
          <a:bodyPr>
            <a:spAutoFit/>
          </a:bodyPr>
          <a:lstStyle/>
          <a:p>
            <a:pPr>
              <a:spcBef>
                <a:spcPct val="50000"/>
              </a:spcBef>
            </a:pPr>
            <a:r>
              <a:rPr lang="it-IT"/>
              <a:t>Excessive loss of spines</a:t>
            </a:r>
          </a:p>
        </p:txBody>
      </p:sp>
    </p:spTree>
    <p:extLst>
      <p:ext uri="{BB962C8B-B14F-4D97-AF65-F5344CB8AC3E}">
        <p14:creationId xmlns:p14="http://schemas.microsoft.com/office/powerpoint/2010/main" val="3881946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0" y="2852738"/>
            <a:ext cx="5184775" cy="1800225"/>
          </a:xfrm>
          <a:prstGeom prst="rect">
            <a:avLst/>
          </a:prstGeom>
          <a:noFill/>
          <a:ln w="9525">
            <a:noFill/>
            <a:miter lim="800000"/>
            <a:headEnd/>
            <a:tailEnd/>
          </a:ln>
          <a:effectLst/>
        </p:spPr>
        <p:txBody>
          <a:bodyPr>
            <a:spAutoFit/>
          </a:bodyPr>
          <a:lstStyle/>
          <a:p>
            <a:pPr algn="ctr">
              <a:spcBef>
                <a:spcPct val="50000"/>
              </a:spcBef>
            </a:pPr>
            <a:r>
              <a:rPr lang="it-IT" sz="2800" b="1" dirty="0">
                <a:solidFill>
                  <a:schemeClr val="bg1"/>
                </a:solidFill>
              </a:rPr>
              <a:t>IGF1 can </a:t>
            </a:r>
            <a:r>
              <a:rPr lang="it-IT" sz="2800" b="1" dirty="0" err="1">
                <a:solidFill>
                  <a:schemeClr val="bg1"/>
                </a:solidFill>
              </a:rPr>
              <a:t>activate</a:t>
            </a:r>
            <a:r>
              <a:rPr lang="it-IT" sz="2800" b="1" dirty="0">
                <a:solidFill>
                  <a:schemeClr val="bg1"/>
                </a:solidFill>
              </a:rPr>
              <a:t> the </a:t>
            </a:r>
            <a:r>
              <a:rPr lang="it-IT" sz="2800" b="1" dirty="0" err="1">
                <a:solidFill>
                  <a:schemeClr val="bg1"/>
                </a:solidFill>
              </a:rPr>
              <a:t>Akt-mTOR</a:t>
            </a:r>
            <a:r>
              <a:rPr lang="it-IT" sz="2800" b="1" dirty="0">
                <a:solidFill>
                  <a:schemeClr val="bg1"/>
                </a:solidFill>
              </a:rPr>
              <a:t> </a:t>
            </a:r>
            <a:r>
              <a:rPr lang="it-IT" sz="2800" b="1" dirty="0" err="1">
                <a:solidFill>
                  <a:schemeClr val="bg1"/>
                </a:solidFill>
              </a:rPr>
              <a:t>pathway</a:t>
            </a:r>
            <a:r>
              <a:rPr lang="it-IT" sz="2800" b="1" dirty="0">
                <a:solidFill>
                  <a:schemeClr val="bg1"/>
                </a:solidFill>
              </a:rPr>
              <a:t> </a:t>
            </a:r>
            <a:r>
              <a:rPr lang="it-IT" sz="2800" b="1" dirty="0" err="1">
                <a:solidFill>
                  <a:schemeClr val="bg1"/>
                </a:solidFill>
              </a:rPr>
              <a:t>which</a:t>
            </a:r>
            <a:r>
              <a:rPr lang="it-IT" sz="2800" b="1" dirty="0">
                <a:solidFill>
                  <a:schemeClr val="bg1"/>
                </a:solidFill>
              </a:rPr>
              <a:t> </a:t>
            </a:r>
            <a:r>
              <a:rPr lang="it-IT" sz="2800" b="1" dirty="0" err="1">
                <a:solidFill>
                  <a:schemeClr val="bg1"/>
                </a:solidFill>
              </a:rPr>
              <a:t>is</a:t>
            </a:r>
            <a:r>
              <a:rPr lang="it-IT" sz="2800" b="1" dirty="0">
                <a:solidFill>
                  <a:schemeClr val="bg1"/>
                </a:solidFill>
              </a:rPr>
              <a:t> </a:t>
            </a:r>
            <a:r>
              <a:rPr lang="it-IT" sz="2800" b="1" dirty="0" err="1">
                <a:solidFill>
                  <a:schemeClr val="bg1"/>
                </a:solidFill>
              </a:rPr>
              <a:t>downregulated</a:t>
            </a:r>
            <a:r>
              <a:rPr lang="it-IT" sz="2800" b="1" dirty="0">
                <a:solidFill>
                  <a:schemeClr val="bg1"/>
                </a:solidFill>
              </a:rPr>
              <a:t> in CDKL5 KO </a:t>
            </a:r>
            <a:r>
              <a:rPr lang="it-IT" sz="2800" b="1" dirty="0" err="1">
                <a:solidFill>
                  <a:schemeClr val="bg1"/>
                </a:solidFill>
              </a:rPr>
              <a:t>mice</a:t>
            </a:r>
            <a:endParaRPr lang="it-IT" sz="2800" b="1" dirty="0">
              <a:solidFill>
                <a:schemeClr val="bg1"/>
              </a:solidFill>
            </a:endParaRPr>
          </a:p>
        </p:txBody>
      </p:sp>
      <p:grpSp>
        <p:nvGrpSpPr>
          <p:cNvPr id="2" name="Group 3"/>
          <p:cNvGrpSpPr>
            <a:grpSpLocks/>
          </p:cNvGrpSpPr>
          <p:nvPr/>
        </p:nvGrpSpPr>
        <p:grpSpPr bwMode="auto">
          <a:xfrm>
            <a:off x="5327650" y="90488"/>
            <a:ext cx="3816350" cy="6767512"/>
            <a:chOff x="5239" y="2750"/>
            <a:chExt cx="2404" cy="4263"/>
          </a:xfrm>
        </p:grpSpPr>
        <p:sp>
          <p:nvSpPr>
            <p:cNvPr id="37892" name="Rectangle 4"/>
            <p:cNvSpPr>
              <a:spLocks noChangeArrowheads="1"/>
            </p:cNvSpPr>
            <p:nvPr/>
          </p:nvSpPr>
          <p:spPr bwMode="auto">
            <a:xfrm>
              <a:off x="5239" y="2750"/>
              <a:ext cx="2404" cy="4263"/>
            </a:xfrm>
            <a:prstGeom prst="rect">
              <a:avLst/>
            </a:prstGeom>
            <a:solidFill>
              <a:schemeClr val="bg1"/>
            </a:solidFill>
            <a:ln w="9525">
              <a:solidFill>
                <a:schemeClr val="tx1"/>
              </a:solidFill>
              <a:miter lim="800000"/>
              <a:headEnd/>
              <a:tailEnd/>
            </a:ln>
            <a:effectLst/>
          </p:spPr>
          <p:txBody>
            <a:bodyPr wrap="none" anchor="ctr"/>
            <a:lstStyle/>
            <a:p>
              <a:endParaRPr lang="it-IT"/>
            </a:p>
          </p:txBody>
        </p:sp>
        <p:grpSp>
          <p:nvGrpSpPr>
            <p:cNvPr id="3" name="Group 5"/>
            <p:cNvGrpSpPr>
              <a:grpSpLocks/>
            </p:cNvGrpSpPr>
            <p:nvPr/>
          </p:nvGrpSpPr>
          <p:grpSpPr bwMode="auto">
            <a:xfrm>
              <a:off x="5239" y="2931"/>
              <a:ext cx="2359" cy="3964"/>
              <a:chOff x="1815" y="136"/>
              <a:chExt cx="2903" cy="6489"/>
            </a:xfrm>
          </p:grpSpPr>
          <p:sp>
            <p:nvSpPr>
              <p:cNvPr id="37894" name="Freeform 6"/>
              <p:cNvSpPr>
                <a:spLocks/>
              </p:cNvSpPr>
              <p:nvPr/>
            </p:nvSpPr>
            <p:spPr bwMode="auto">
              <a:xfrm>
                <a:off x="2631" y="4536"/>
                <a:ext cx="318" cy="454"/>
              </a:xfrm>
              <a:custGeom>
                <a:avLst/>
                <a:gdLst/>
                <a:ahLst/>
                <a:cxnLst>
                  <a:cxn ang="0">
                    <a:pos x="0" y="0"/>
                  </a:cxn>
                  <a:cxn ang="0">
                    <a:pos x="244" y="283"/>
                  </a:cxn>
                </a:cxnLst>
                <a:rect l="0" t="0" r="r" b="b"/>
                <a:pathLst>
                  <a:path w="244" h="283">
                    <a:moveTo>
                      <a:pt x="0" y="0"/>
                    </a:moveTo>
                    <a:lnTo>
                      <a:pt x="244" y="283"/>
                    </a:lnTo>
                  </a:path>
                </a:pathLst>
              </a:custGeom>
              <a:noFill/>
              <a:ln w="25400" cap="flat">
                <a:solidFill>
                  <a:schemeClr val="tx1"/>
                </a:solidFill>
                <a:prstDash val="solid"/>
                <a:round/>
                <a:headEnd/>
                <a:tailEnd/>
              </a:ln>
              <a:effectLst/>
            </p:spPr>
            <p:txBody>
              <a:bodyPr/>
              <a:lstStyle/>
              <a:p>
                <a:endParaRPr lang="it-IT"/>
              </a:p>
            </p:txBody>
          </p:sp>
          <p:sp>
            <p:nvSpPr>
              <p:cNvPr id="37895" name="Freeform 7"/>
              <p:cNvSpPr>
                <a:spLocks/>
              </p:cNvSpPr>
              <p:nvPr/>
            </p:nvSpPr>
            <p:spPr bwMode="auto">
              <a:xfrm>
                <a:off x="3765" y="4701"/>
                <a:ext cx="291" cy="254"/>
              </a:xfrm>
              <a:custGeom>
                <a:avLst/>
                <a:gdLst/>
                <a:ahLst/>
                <a:cxnLst>
                  <a:cxn ang="0">
                    <a:pos x="291" y="0"/>
                  </a:cxn>
                  <a:cxn ang="0">
                    <a:pos x="0" y="254"/>
                  </a:cxn>
                </a:cxnLst>
                <a:rect l="0" t="0" r="r" b="b"/>
                <a:pathLst>
                  <a:path w="291" h="254">
                    <a:moveTo>
                      <a:pt x="291" y="0"/>
                    </a:moveTo>
                    <a:lnTo>
                      <a:pt x="0" y="254"/>
                    </a:lnTo>
                  </a:path>
                </a:pathLst>
              </a:custGeom>
              <a:noFill/>
              <a:ln w="25400" cap="flat">
                <a:solidFill>
                  <a:schemeClr val="tx1"/>
                </a:solidFill>
                <a:prstDash val="solid"/>
                <a:round/>
                <a:headEnd/>
                <a:tailEnd/>
              </a:ln>
              <a:effectLst/>
            </p:spPr>
            <p:txBody>
              <a:bodyPr/>
              <a:lstStyle/>
              <a:p>
                <a:endParaRPr lang="it-IT"/>
              </a:p>
            </p:txBody>
          </p:sp>
          <p:sp>
            <p:nvSpPr>
              <p:cNvPr id="37896" name="Rectangle 8"/>
              <p:cNvSpPr>
                <a:spLocks noChangeArrowheads="1"/>
              </p:cNvSpPr>
              <p:nvPr/>
            </p:nvSpPr>
            <p:spPr bwMode="auto">
              <a:xfrm>
                <a:off x="3946" y="4943"/>
                <a:ext cx="680" cy="182"/>
              </a:xfrm>
              <a:prstGeom prst="rect">
                <a:avLst/>
              </a:prstGeom>
              <a:solidFill>
                <a:schemeClr val="bg1"/>
              </a:solidFill>
              <a:ln w="9525">
                <a:solidFill>
                  <a:schemeClr val="tx1"/>
                </a:solidFill>
                <a:miter lim="800000"/>
                <a:headEnd/>
                <a:tailEnd/>
              </a:ln>
              <a:effectLst/>
            </p:spPr>
            <p:txBody>
              <a:bodyPr wrap="none" anchor="ctr"/>
              <a:lstStyle/>
              <a:p>
                <a:pPr algn="ctr"/>
                <a:r>
                  <a:rPr lang="it-IT" sz="1600" b="1"/>
                  <a:t>S240-4</a:t>
                </a:r>
              </a:p>
            </p:txBody>
          </p:sp>
          <p:sp>
            <p:nvSpPr>
              <p:cNvPr id="37897" name="Rectangle 9"/>
              <p:cNvSpPr>
                <a:spLocks noChangeArrowheads="1"/>
              </p:cNvSpPr>
              <p:nvPr/>
            </p:nvSpPr>
            <p:spPr bwMode="auto">
              <a:xfrm>
                <a:off x="3311" y="1315"/>
                <a:ext cx="771" cy="362"/>
              </a:xfrm>
              <a:prstGeom prst="rect">
                <a:avLst/>
              </a:prstGeom>
              <a:solidFill>
                <a:srgbClr val="FF0000"/>
              </a:solidFill>
              <a:ln w="19050">
                <a:solidFill>
                  <a:schemeClr val="tx1"/>
                </a:solidFill>
                <a:miter lim="800000"/>
                <a:headEnd/>
                <a:tailEnd/>
              </a:ln>
              <a:effectLst/>
            </p:spPr>
            <p:txBody>
              <a:bodyPr wrap="none" anchor="ctr"/>
              <a:lstStyle/>
              <a:p>
                <a:pPr algn="ctr"/>
                <a:r>
                  <a:rPr lang="it-IT" sz="2400" b="1">
                    <a:solidFill>
                      <a:schemeClr val="bg1"/>
                    </a:solidFill>
                  </a:rPr>
                  <a:t>Akt</a:t>
                </a:r>
              </a:p>
            </p:txBody>
          </p:sp>
          <p:sp>
            <p:nvSpPr>
              <p:cNvPr id="37898" name="Oval 10"/>
              <p:cNvSpPr>
                <a:spLocks noChangeArrowheads="1"/>
              </p:cNvSpPr>
              <p:nvPr/>
            </p:nvSpPr>
            <p:spPr bwMode="auto">
              <a:xfrm>
                <a:off x="2949" y="2268"/>
                <a:ext cx="1497" cy="680"/>
              </a:xfrm>
              <a:prstGeom prst="ellipse">
                <a:avLst/>
              </a:prstGeom>
              <a:solidFill>
                <a:srgbClr val="0000FF"/>
              </a:solidFill>
              <a:ln w="9525">
                <a:solidFill>
                  <a:schemeClr val="tx1"/>
                </a:solidFill>
                <a:round/>
                <a:headEnd/>
                <a:tailEnd/>
              </a:ln>
              <a:effectLst/>
            </p:spPr>
            <p:txBody>
              <a:bodyPr wrap="none" anchor="ctr"/>
              <a:lstStyle/>
              <a:p>
                <a:pPr algn="ctr"/>
                <a:r>
                  <a:rPr lang="it-IT" sz="2800">
                    <a:solidFill>
                      <a:schemeClr val="bg1"/>
                    </a:solidFill>
                  </a:rPr>
                  <a:t>mTOR</a:t>
                </a:r>
                <a:endParaRPr lang="it-IT" sz="2800" u="sng">
                  <a:solidFill>
                    <a:schemeClr val="bg1"/>
                  </a:solidFill>
                </a:endParaRPr>
              </a:p>
            </p:txBody>
          </p:sp>
          <p:sp>
            <p:nvSpPr>
              <p:cNvPr id="37899" name="Oval 11"/>
              <p:cNvSpPr>
                <a:spLocks noChangeArrowheads="1"/>
              </p:cNvSpPr>
              <p:nvPr/>
            </p:nvSpPr>
            <p:spPr bwMode="auto">
              <a:xfrm>
                <a:off x="3922" y="4536"/>
                <a:ext cx="295" cy="295"/>
              </a:xfrm>
              <a:prstGeom prst="ellipse">
                <a:avLst/>
              </a:prstGeom>
              <a:solidFill>
                <a:srgbClr val="FFFF00"/>
              </a:solidFill>
              <a:ln w="9525">
                <a:solidFill>
                  <a:schemeClr val="bg2"/>
                </a:solidFill>
                <a:round/>
                <a:headEnd/>
                <a:tailEnd/>
              </a:ln>
              <a:effectLst/>
            </p:spPr>
            <p:txBody>
              <a:bodyPr wrap="none" anchor="ctr"/>
              <a:lstStyle/>
              <a:p>
                <a:pPr algn="ctr"/>
                <a:r>
                  <a:rPr lang="it-IT" sz="2800" b="1"/>
                  <a:t>P</a:t>
                </a:r>
              </a:p>
            </p:txBody>
          </p:sp>
          <p:sp>
            <p:nvSpPr>
              <p:cNvPr id="37900" name="Rectangle 12"/>
              <p:cNvSpPr>
                <a:spLocks noChangeArrowheads="1"/>
              </p:cNvSpPr>
              <p:nvPr/>
            </p:nvSpPr>
            <p:spPr bwMode="auto">
              <a:xfrm>
                <a:off x="2041" y="4763"/>
                <a:ext cx="680" cy="182"/>
              </a:xfrm>
              <a:prstGeom prst="rect">
                <a:avLst/>
              </a:prstGeom>
              <a:solidFill>
                <a:schemeClr val="bg1"/>
              </a:solidFill>
              <a:ln w="9525">
                <a:solidFill>
                  <a:schemeClr val="tx1"/>
                </a:solidFill>
                <a:miter lim="800000"/>
                <a:headEnd/>
                <a:tailEnd/>
              </a:ln>
              <a:effectLst/>
            </p:spPr>
            <p:txBody>
              <a:bodyPr wrap="none" anchor="ctr"/>
              <a:lstStyle/>
              <a:p>
                <a:pPr algn="ctr"/>
                <a:r>
                  <a:rPr lang="it-IT" sz="1600" b="1"/>
                  <a:t>S235-6</a:t>
                </a:r>
              </a:p>
            </p:txBody>
          </p:sp>
          <p:sp>
            <p:nvSpPr>
              <p:cNvPr id="37901" name="Text Box 13"/>
              <p:cNvSpPr txBox="1">
                <a:spLocks noChangeArrowheads="1"/>
              </p:cNvSpPr>
              <p:nvPr/>
            </p:nvSpPr>
            <p:spPr bwMode="auto">
              <a:xfrm>
                <a:off x="1815" y="6153"/>
                <a:ext cx="2903" cy="472"/>
              </a:xfrm>
              <a:prstGeom prst="rect">
                <a:avLst/>
              </a:prstGeom>
              <a:noFill/>
              <a:ln w="9525">
                <a:noFill/>
                <a:miter lim="800000"/>
                <a:headEnd/>
                <a:tailEnd/>
              </a:ln>
              <a:effectLst/>
            </p:spPr>
            <p:txBody>
              <a:bodyPr>
                <a:spAutoFit/>
              </a:bodyPr>
              <a:lstStyle/>
              <a:p>
                <a:pPr>
                  <a:spcBef>
                    <a:spcPct val="50000"/>
                  </a:spcBef>
                </a:pPr>
                <a:r>
                  <a:rPr lang="it-IT" sz="2400" b="1" i="1"/>
                  <a:t>Protein synthesis</a:t>
                </a:r>
              </a:p>
            </p:txBody>
          </p:sp>
          <p:sp>
            <p:nvSpPr>
              <p:cNvPr id="37902" name="AutoShape 14"/>
              <p:cNvSpPr>
                <a:spLocks noChangeArrowheads="1"/>
              </p:cNvSpPr>
              <p:nvPr/>
            </p:nvSpPr>
            <p:spPr bwMode="auto">
              <a:xfrm>
                <a:off x="3131" y="3629"/>
                <a:ext cx="1179" cy="272"/>
              </a:xfrm>
              <a:prstGeom prst="roundRect">
                <a:avLst>
                  <a:gd name="adj" fmla="val 16667"/>
                </a:avLst>
              </a:prstGeom>
              <a:solidFill>
                <a:srgbClr val="FF6600"/>
              </a:solidFill>
              <a:ln w="9525">
                <a:solidFill>
                  <a:schemeClr val="tx1"/>
                </a:solidFill>
                <a:round/>
                <a:headEnd/>
                <a:tailEnd/>
              </a:ln>
              <a:effectLst/>
            </p:spPr>
            <p:txBody>
              <a:bodyPr wrap="none" anchor="ctr"/>
              <a:lstStyle/>
              <a:p>
                <a:pPr algn="ctr"/>
                <a:r>
                  <a:rPr lang="it-IT" sz="2400" b="1">
                    <a:solidFill>
                      <a:schemeClr val="bg1"/>
                    </a:solidFill>
                  </a:rPr>
                  <a:t>S6Ks</a:t>
                </a:r>
              </a:p>
            </p:txBody>
          </p:sp>
          <p:cxnSp>
            <p:nvCxnSpPr>
              <p:cNvPr id="37903" name="AutoShape 15"/>
              <p:cNvCxnSpPr>
                <a:cxnSpLocks noChangeShapeType="1"/>
                <a:stCxn id="37898" idx="4"/>
                <a:endCxn id="37902" idx="0"/>
              </p:cNvCxnSpPr>
              <p:nvPr/>
            </p:nvCxnSpPr>
            <p:spPr bwMode="auto">
              <a:xfrm>
                <a:off x="3698" y="2948"/>
                <a:ext cx="23" cy="681"/>
              </a:xfrm>
              <a:prstGeom prst="straightConnector1">
                <a:avLst/>
              </a:prstGeom>
              <a:noFill/>
              <a:ln w="76200">
                <a:solidFill>
                  <a:schemeClr val="tx1"/>
                </a:solidFill>
                <a:round/>
                <a:headEnd/>
                <a:tailEnd type="triangle" w="med" len="lg"/>
              </a:ln>
              <a:effectLst/>
            </p:spPr>
          </p:cxnSp>
          <p:cxnSp>
            <p:nvCxnSpPr>
              <p:cNvPr id="37904" name="AutoShape 16"/>
              <p:cNvCxnSpPr>
                <a:cxnSpLocks noChangeShapeType="1"/>
                <a:stCxn id="37902" idx="2"/>
              </p:cNvCxnSpPr>
              <p:nvPr/>
            </p:nvCxnSpPr>
            <p:spPr bwMode="auto">
              <a:xfrm flipH="1">
                <a:off x="3267" y="3901"/>
                <a:ext cx="454" cy="1042"/>
              </a:xfrm>
              <a:prstGeom prst="straightConnector1">
                <a:avLst/>
              </a:prstGeom>
              <a:noFill/>
              <a:ln w="76200">
                <a:solidFill>
                  <a:schemeClr val="tx1"/>
                </a:solidFill>
                <a:round/>
                <a:headEnd/>
                <a:tailEnd type="triangle" w="med" len="lg"/>
              </a:ln>
              <a:effectLst/>
            </p:spPr>
          </p:cxnSp>
          <p:sp>
            <p:nvSpPr>
              <p:cNvPr id="37905" name="AutoShape 17"/>
              <p:cNvSpPr>
                <a:spLocks noChangeArrowheads="1"/>
              </p:cNvSpPr>
              <p:nvPr/>
            </p:nvSpPr>
            <p:spPr bwMode="auto">
              <a:xfrm>
                <a:off x="2721" y="4943"/>
                <a:ext cx="1089" cy="273"/>
              </a:xfrm>
              <a:prstGeom prst="roundRect">
                <a:avLst>
                  <a:gd name="adj" fmla="val 16667"/>
                </a:avLst>
              </a:prstGeom>
              <a:solidFill>
                <a:srgbClr val="FF4F4F"/>
              </a:solidFill>
              <a:ln w="9525">
                <a:solidFill>
                  <a:schemeClr val="tx1"/>
                </a:solidFill>
                <a:round/>
                <a:headEnd/>
                <a:tailEnd/>
              </a:ln>
              <a:effectLst/>
            </p:spPr>
            <p:txBody>
              <a:bodyPr wrap="none" anchor="ctr"/>
              <a:lstStyle/>
              <a:p>
                <a:pPr algn="ctr"/>
                <a:r>
                  <a:rPr lang="it-IT" sz="2400" b="1">
                    <a:solidFill>
                      <a:schemeClr val="bg1"/>
                    </a:solidFill>
                  </a:rPr>
                  <a:t>S6</a:t>
                </a:r>
              </a:p>
            </p:txBody>
          </p:sp>
          <p:sp>
            <p:nvSpPr>
              <p:cNvPr id="37906" name="Oval 18"/>
              <p:cNvSpPr>
                <a:spLocks noChangeArrowheads="1"/>
              </p:cNvSpPr>
              <p:nvPr/>
            </p:nvSpPr>
            <p:spPr bwMode="auto">
              <a:xfrm>
                <a:off x="2517" y="4400"/>
                <a:ext cx="295" cy="295"/>
              </a:xfrm>
              <a:prstGeom prst="ellipse">
                <a:avLst/>
              </a:prstGeom>
              <a:solidFill>
                <a:srgbClr val="FFFF00"/>
              </a:solidFill>
              <a:ln w="9525">
                <a:solidFill>
                  <a:schemeClr val="bg2"/>
                </a:solidFill>
                <a:round/>
                <a:headEnd/>
                <a:tailEnd/>
              </a:ln>
              <a:effectLst/>
            </p:spPr>
            <p:txBody>
              <a:bodyPr wrap="none" anchor="ctr"/>
              <a:lstStyle/>
              <a:p>
                <a:pPr algn="ctr"/>
                <a:r>
                  <a:rPr lang="it-IT" sz="2800" b="1"/>
                  <a:t>P</a:t>
                </a:r>
              </a:p>
            </p:txBody>
          </p:sp>
          <p:cxnSp>
            <p:nvCxnSpPr>
              <p:cNvPr id="37907" name="AutoShape 19"/>
              <p:cNvCxnSpPr>
                <a:cxnSpLocks noChangeShapeType="1"/>
                <a:stCxn id="37905" idx="2"/>
                <a:endCxn id="37901" idx="0"/>
              </p:cNvCxnSpPr>
              <p:nvPr/>
            </p:nvCxnSpPr>
            <p:spPr bwMode="auto">
              <a:xfrm>
                <a:off x="3266" y="5216"/>
                <a:ext cx="1" cy="937"/>
              </a:xfrm>
              <a:prstGeom prst="straightConnector1">
                <a:avLst/>
              </a:prstGeom>
              <a:noFill/>
              <a:ln w="76200">
                <a:solidFill>
                  <a:schemeClr val="tx1"/>
                </a:solidFill>
                <a:round/>
                <a:headEnd/>
                <a:tailEnd type="triangle" w="med" len="lg"/>
              </a:ln>
              <a:effectLst/>
            </p:spPr>
          </p:cxnSp>
          <p:cxnSp>
            <p:nvCxnSpPr>
              <p:cNvPr id="37908" name="AutoShape 20"/>
              <p:cNvCxnSpPr>
                <a:cxnSpLocks noChangeShapeType="1"/>
                <a:stCxn id="37897" idx="2"/>
                <a:endCxn id="37898" idx="0"/>
              </p:cNvCxnSpPr>
              <p:nvPr/>
            </p:nvCxnSpPr>
            <p:spPr bwMode="auto">
              <a:xfrm>
                <a:off x="3697" y="1683"/>
                <a:ext cx="1" cy="585"/>
              </a:xfrm>
              <a:prstGeom prst="straightConnector1">
                <a:avLst/>
              </a:prstGeom>
              <a:noFill/>
              <a:ln w="76200">
                <a:solidFill>
                  <a:schemeClr val="tx1"/>
                </a:solidFill>
                <a:round/>
                <a:headEnd/>
                <a:tailEnd type="triangle" w="med" len="lg"/>
              </a:ln>
              <a:effectLst/>
            </p:spPr>
          </p:cxnSp>
          <p:cxnSp>
            <p:nvCxnSpPr>
              <p:cNvPr id="37909" name="AutoShape 21"/>
              <p:cNvCxnSpPr>
                <a:cxnSpLocks noChangeShapeType="1"/>
                <a:stCxn id="37910" idx="2"/>
              </p:cNvCxnSpPr>
              <p:nvPr/>
            </p:nvCxnSpPr>
            <p:spPr bwMode="auto">
              <a:xfrm>
                <a:off x="3659" y="771"/>
                <a:ext cx="53" cy="552"/>
              </a:xfrm>
              <a:prstGeom prst="straightConnector1">
                <a:avLst/>
              </a:prstGeom>
              <a:noFill/>
              <a:ln w="76200">
                <a:solidFill>
                  <a:schemeClr val="tx1"/>
                </a:solidFill>
                <a:round/>
                <a:headEnd/>
                <a:tailEnd type="triangle" w="med" len="lg"/>
              </a:ln>
              <a:effectLst/>
            </p:spPr>
          </p:cxnSp>
          <p:sp>
            <p:nvSpPr>
              <p:cNvPr id="37910" name="AutoShape 22"/>
              <p:cNvSpPr>
                <a:spLocks noChangeArrowheads="1"/>
              </p:cNvSpPr>
              <p:nvPr/>
            </p:nvSpPr>
            <p:spPr bwMode="auto">
              <a:xfrm>
                <a:off x="3235" y="136"/>
                <a:ext cx="848" cy="635"/>
              </a:xfrm>
              <a:prstGeom prst="octagon">
                <a:avLst>
                  <a:gd name="adj" fmla="val 29287"/>
                </a:avLst>
              </a:prstGeom>
              <a:solidFill>
                <a:srgbClr val="00FF00"/>
              </a:solidFill>
              <a:ln w="9525">
                <a:solidFill>
                  <a:schemeClr val="tx1"/>
                </a:solidFill>
                <a:miter lim="800000"/>
                <a:headEnd/>
                <a:tailEnd/>
              </a:ln>
              <a:effectLst/>
            </p:spPr>
            <p:txBody>
              <a:bodyPr wrap="none" anchor="ctr"/>
              <a:lstStyle/>
              <a:p>
                <a:pPr algn="ctr"/>
                <a:r>
                  <a:rPr lang="it-IT" sz="2400" b="1">
                    <a:solidFill>
                      <a:schemeClr val="bg1"/>
                    </a:solidFill>
                  </a:rPr>
                  <a:t>PI3K</a:t>
                </a:r>
              </a:p>
            </p:txBody>
          </p:sp>
        </p:grpSp>
      </p:grpSp>
      <p:sp>
        <p:nvSpPr>
          <p:cNvPr id="37912" name="Text Box 24"/>
          <p:cNvSpPr txBox="1">
            <a:spLocks noChangeArrowheads="1"/>
          </p:cNvSpPr>
          <p:nvPr/>
        </p:nvSpPr>
        <p:spPr bwMode="auto">
          <a:xfrm>
            <a:off x="684213" y="549275"/>
            <a:ext cx="4248150" cy="1373188"/>
          </a:xfrm>
          <a:prstGeom prst="rect">
            <a:avLst/>
          </a:prstGeom>
          <a:noFill/>
          <a:ln w="9525">
            <a:noFill/>
            <a:miter lim="800000"/>
            <a:headEnd/>
            <a:tailEnd/>
          </a:ln>
          <a:effectLst/>
        </p:spPr>
        <p:txBody>
          <a:bodyPr>
            <a:spAutoFit/>
          </a:bodyPr>
          <a:lstStyle/>
          <a:p>
            <a:pPr>
              <a:spcBef>
                <a:spcPct val="50000"/>
              </a:spcBef>
            </a:pPr>
            <a:r>
              <a:rPr lang="it-IT" sz="2800">
                <a:solidFill>
                  <a:schemeClr val="bg1"/>
                </a:solidFill>
              </a:rPr>
              <a:t>How can we try to prevent this synaptic deficits?</a:t>
            </a:r>
          </a:p>
        </p:txBody>
      </p:sp>
    </p:spTree>
    <p:extLst>
      <p:ext uri="{BB962C8B-B14F-4D97-AF65-F5344CB8AC3E}">
        <p14:creationId xmlns:p14="http://schemas.microsoft.com/office/powerpoint/2010/main" val="26787836"/>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Figure 9"/>
          <p:cNvPicPr>
            <a:picLocks noChangeArrowheads="1"/>
          </p:cNvPicPr>
          <p:nvPr/>
        </p:nvPicPr>
        <p:blipFill>
          <a:blip r:embed="rId2"/>
          <a:srcRect t="30058" r="44576"/>
          <a:stretch>
            <a:fillRect/>
          </a:stretch>
        </p:blipFill>
        <p:spPr bwMode="auto">
          <a:xfrm>
            <a:off x="611188" y="2205038"/>
            <a:ext cx="6927850" cy="4840287"/>
          </a:xfrm>
          <a:prstGeom prst="rect">
            <a:avLst/>
          </a:prstGeom>
          <a:noFill/>
        </p:spPr>
      </p:pic>
      <p:sp>
        <p:nvSpPr>
          <p:cNvPr id="53252" name="Text Box 4"/>
          <p:cNvSpPr txBox="1">
            <a:spLocks noChangeArrowheads="1"/>
          </p:cNvSpPr>
          <p:nvPr/>
        </p:nvSpPr>
        <p:spPr bwMode="auto">
          <a:xfrm>
            <a:off x="4716463" y="1052513"/>
            <a:ext cx="1655762" cy="366712"/>
          </a:xfrm>
          <a:prstGeom prst="rect">
            <a:avLst/>
          </a:prstGeom>
          <a:noFill/>
          <a:ln w="9525">
            <a:noFill/>
            <a:miter lim="800000"/>
            <a:headEnd/>
            <a:tailEnd/>
          </a:ln>
          <a:effectLst/>
        </p:spPr>
        <p:txBody>
          <a:bodyPr>
            <a:spAutoFit/>
          </a:bodyPr>
          <a:lstStyle/>
          <a:p>
            <a:pPr>
              <a:spcBef>
                <a:spcPct val="50000"/>
              </a:spcBef>
            </a:pPr>
            <a:endParaRPr lang="it-IT"/>
          </a:p>
        </p:txBody>
      </p:sp>
      <p:pic>
        <p:nvPicPr>
          <p:cNvPr id="53253" name="Picture 5" descr="Figure 9"/>
          <p:cNvPicPr>
            <a:picLocks noChangeArrowheads="1"/>
          </p:cNvPicPr>
          <p:nvPr/>
        </p:nvPicPr>
        <p:blipFill>
          <a:blip r:embed="rId2"/>
          <a:srcRect r="44576" b="69928"/>
          <a:stretch>
            <a:fillRect/>
          </a:stretch>
        </p:blipFill>
        <p:spPr bwMode="auto">
          <a:xfrm>
            <a:off x="611188" y="188913"/>
            <a:ext cx="6927850" cy="2079625"/>
          </a:xfrm>
          <a:prstGeom prst="rect">
            <a:avLst/>
          </a:prstGeom>
          <a:noFill/>
        </p:spPr>
      </p:pic>
      <p:sp>
        <p:nvSpPr>
          <p:cNvPr id="53254" name="Text Box 6"/>
          <p:cNvSpPr txBox="1">
            <a:spLocks noChangeArrowheads="1"/>
          </p:cNvSpPr>
          <p:nvPr/>
        </p:nvSpPr>
        <p:spPr bwMode="auto">
          <a:xfrm>
            <a:off x="323850" y="0"/>
            <a:ext cx="8820150" cy="396875"/>
          </a:xfrm>
          <a:prstGeom prst="rect">
            <a:avLst/>
          </a:prstGeom>
          <a:noFill/>
          <a:ln w="9525">
            <a:noFill/>
            <a:miter lim="800000"/>
            <a:headEnd/>
            <a:tailEnd/>
          </a:ln>
          <a:effectLst/>
        </p:spPr>
        <p:txBody>
          <a:bodyPr>
            <a:spAutoFit/>
          </a:bodyPr>
          <a:lstStyle/>
          <a:p>
            <a:pPr>
              <a:spcBef>
                <a:spcPct val="50000"/>
              </a:spcBef>
            </a:pPr>
            <a:r>
              <a:rPr lang="it-IT" sz="2000" b="1" i="1">
                <a:effectLst>
                  <a:outerShdw blurRad="38100" dist="38100" dir="2700000" algn="tl">
                    <a:srgbClr val="C0C0C0"/>
                  </a:outerShdw>
                </a:effectLst>
              </a:rPr>
              <a:t>IMAGING IN VIVO  IGF-1 STRUCTURAL SYNAPTIC PHARMACOLOGY</a:t>
            </a:r>
            <a:endParaRPr lang="it-IT" b="1" i="1">
              <a:effectLst>
                <a:outerShdw blurRad="38100" dist="38100" dir="2700000" algn="tl">
                  <a:srgbClr val="C0C0C0"/>
                </a:outerShdw>
              </a:effectLst>
            </a:endParaRPr>
          </a:p>
        </p:txBody>
      </p:sp>
      <p:sp>
        <p:nvSpPr>
          <p:cNvPr id="53255" name="Line 7"/>
          <p:cNvSpPr>
            <a:spLocks noChangeShapeType="1"/>
          </p:cNvSpPr>
          <p:nvPr/>
        </p:nvSpPr>
        <p:spPr bwMode="auto">
          <a:xfrm>
            <a:off x="2843213" y="1125538"/>
            <a:ext cx="3743325" cy="0"/>
          </a:xfrm>
          <a:prstGeom prst="line">
            <a:avLst/>
          </a:prstGeom>
          <a:noFill/>
          <a:ln w="9525">
            <a:solidFill>
              <a:schemeClr val="tx1"/>
            </a:solidFill>
            <a:round/>
            <a:headEnd type="triangle" w="med" len="med"/>
            <a:tailEnd type="triangle" w="med" len="med"/>
          </a:ln>
          <a:effectLst/>
        </p:spPr>
        <p:txBody>
          <a:bodyPr/>
          <a:lstStyle/>
          <a:p>
            <a:endParaRPr lang="it-IT"/>
          </a:p>
        </p:txBody>
      </p:sp>
      <p:sp>
        <p:nvSpPr>
          <p:cNvPr id="53256" name="Text Box 8"/>
          <p:cNvSpPr txBox="1">
            <a:spLocks noChangeArrowheads="1"/>
          </p:cNvSpPr>
          <p:nvPr/>
        </p:nvSpPr>
        <p:spPr bwMode="auto">
          <a:xfrm>
            <a:off x="3779838" y="788988"/>
            <a:ext cx="2016125" cy="336550"/>
          </a:xfrm>
          <a:prstGeom prst="rect">
            <a:avLst/>
          </a:prstGeom>
          <a:noFill/>
          <a:ln w="9525">
            <a:noFill/>
            <a:miter lim="800000"/>
            <a:headEnd/>
            <a:tailEnd/>
          </a:ln>
          <a:effectLst/>
        </p:spPr>
        <p:txBody>
          <a:bodyPr>
            <a:spAutoFit/>
          </a:bodyPr>
          <a:lstStyle/>
          <a:p>
            <a:pPr>
              <a:spcBef>
                <a:spcPct val="50000"/>
              </a:spcBef>
            </a:pPr>
            <a:r>
              <a:rPr lang="it-IT" sz="1600">
                <a:solidFill>
                  <a:srgbClr val="FF0000"/>
                </a:solidFill>
              </a:rPr>
              <a:t>NO TREATMENT</a:t>
            </a:r>
          </a:p>
        </p:txBody>
      </p:sp>
      <p:sp>
        <p:nvSpPr>
          <p:cNvPr id="53258" name="Text Box 10"/>
          <p:cNvSpPr txBox="1">
            <a:spLocks noChangeArrowheads="1"/>
          </p:cNvSpPr>
          <p:nvPr/>
        </p:nvSpPr>
        <p:spPr bwMode="auto">
          <a:xfrm>
            <a:off x="5292725" y="2997200"/>
            <a:ext cx="3276600" cy="701675"/>
          </a:xfrm>
          <a:prstGeom prst="rect">
            <a:avLst/>
          </a:prstGeom>
          <a:noFill/>
          <a:ln w="9525">
            <a:noFill/>
            <a:miter lim="800000"/>
            <a:headEnd/>
            <a:tailEnd/>
          </a:ln>
          <a:effectLst/>
        </p:spPr>
        <p:txBody>
          <a:bodyPr>
            <a:spAutoFit/>
          </a:bodyPr>
          <a:lstStyle/>
          <a:p>
            <a:pPr algn="ctr">
              <a:spcBef>
                <a:spcPct val="50000"/>
              </a:spcBef>
            </a:pPr>
            <a:r>
              <a:rPr lang="it-IT" sz="2000" i="1"/>
              <a:t>The advantage gained with the treatment is not lost</a:t>
            </a:r>
          </a:p>
        </p:txBody>
      </p:sp>
    </p:spTree>
    <p:extLst>
      <p:ext uri="{BB962C8B-B14F-4D97-AF65-F5344CB8AC3E}">
        <p14:creationId xmlns:p14="http://schemas.microsoft.com/office/powerpoint/2010/main" val="384750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5.5|7.3|5.2|12.2"/>
</p:tagLst>
</file>

<file path=ppt/tags/tag2.xml><?xml version="1.0" encoding="utf-8"?>
<p:tagLst xmlns:a="http://schemas.openxmlformats.org/drawingml/2006/main" xmlns:r="http://schemas.openxmlformats.org/officeDocument/2006/relationships" xmlns:p="http://schemas.openxmlformats.org/presentationml/2006/main">
  <p:tag name="TIMING" val="|0.7|0.3"/>
</p:tagLst>
</file>

<file path=ppt/tags/tag3.xml><?xml version="1.0" encoding="utf-8"?>
<p:tagLst xmlns:a="http://schemas.openxmlformats.org/drawingml/2006/main" xmlns:r="http://schemas.openxmlformats.org/officeDocument/2006/relationships" xmlns:p="http://schemas.openxmlformats.org/presentationml/2006/main">
  <p:tag name="TIMING" val="|25.5|7.3|5.2|12.2"/>
</p:tagLst>
</file>

<file path=ppt/tags/tag4.xml><?xml version="1.0" encoding="utf-8"?>
<p:tagLst xmlns:a="http://schemas.openxmlformats.org/drawingml/2006/main" xmlns:r="http://schemas.openxmlformats.org/officeDocument/2006/relationships" xmlns:p="http://schemas.openxmlformats.org/presentationml/2006/main">
  <p:tag name="TIMING" val="|25.5|7.3|5.2|12.2"/>
</p:tagLst>
</file>

<file path=ppt/tags/tag5.xml><?xml version="1.0" encoding="utf-8"?>
<p:tagLst xmlns:a="http://schemas.openxmlformats.org/drawingml/2006/main" xmlns:r="http://schemas.openxmlformats.org/officeDocument/2006/relationships" xmlns:p="http://schemas.openxmlformats.org/presentationml/2006/main">
  <p:tag name="TIMING" val="|25.5|7.3|5.2|12.2"/>
</p:tagLst>
</file>

<file path=ppt/tags/tag6.xml><?xml version="1.0" encoding="utf-8"?>
<p:tagLst xmlns:a="http://schemas.openxmlformats.org/drawingml/2006/main" xmlns:r="http://schemas.openxmlformats.org/officeDocument/2006/relationships" xmlns:p="http://schemas.openxmlformats.org/presentationml/2006/main">
  <p:tag name="TIMING" val="|25.5|7.3|5.2|12.2"/>
</p:tagLst>
</file>

<file path=ppt/tags/tag7.xml><?xml version="1.0" encoding="utf-8"?>
<p:tagLst xmlns:a="http://schemas.openxmlformats.org/drawingml/2006/main" xmlns:r="http://schemas.openxmlformats.org/officeDocument/2006/relationships" xmlns:p="http://schemas.openxmlformats.org/presentationml/2006/main">
  <p:tag name="TIMING" val="|25.5|7.3|5.2|12.2"/>
</p:tagLst>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4117</TotalTime>
  <Words>1086</Words>
  <Application>Microsoft Office PowerPoint</Application>
  <PresentationFormat>Presentazione su schermo (4:3)</PresentationFormat>
  <Paragraphs>211</Paragraphs>
  <Slides>34</Slides>
  <Notes>10</Notes>
  <HiddenSlides>1</HiddenSlides>
  <MMClips>1</MMClips>
  <ScaleCrop>false</ScaleCrop>
  <HeadingPairs>
    <vt:vector size="4" baseType="variant">
      <vt:variant>
        <vt:lpstr>Tema</vt:lpstr>
      </vt:variant>
      <vt:variant>
        <vt:i4>1</vt:i4>
      </vt:variant>
      <vt:variant>
        <vt:lpstr>Titoli diapositive</vt:lpstr>
      </vt:variant>
      <vt:variant>
        <vt:i4>34</vt:i4>
      </vt:variant>
    </vt:vector>
  </HeadingPairs>
  <TitlesOfParts>
    <vt:vector size="35" baseType="lpstr">
      <vt:lpstr>Struttura predefinita</vt:lpstr>
      <vt:lpstr>Altri esempi dell’uso dei modelli animali nello studio delle malattie del neurosviluppo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nicki</dc:creator>
  <cp:lastModifiedBy>tommaso</cp:lastModifiedBy>
  <cp:revision>515</cp:revision>
  <dcterms:created xsi:type="dcterms:W3CDTF">2006-05-05T11:26:43Z</dcterms:created>
  <dcterms:modified xsi:type="dcterms:W3CDTF">2020-03-31T17:15:11Z</dcterms:modified>
</cp:coreProperties>
</file>