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581BC-24C5-4AB6-BF81-484F2D09229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CA93C-2CB6-47FF-A33F-BF96AAB4058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2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AD49-F9E7-462D-A0BE-9F9A2CF3C4D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B43E-7013-4DDC-B000-0ECB5827CC9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7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1F24-EA66-4BD3-ADF4-7A8227F8432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1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E5CB4-563E-4317-95A7-5377A5C03F0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7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D3CA1-C453-4275-9BD4-3AD1C2737A6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0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1C648-82C5-4BE0-A85F-87B58C382B0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F8E20-631D-4FED-8852-D95C355B515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1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265C-62C6-4671-9D0E-48919ADC008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8233-2469-415B-BCE9-F20C48AE3EF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4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577989-62EE-4C7B-A18B-0F302882B159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8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CasellaDiTesto 1"/>
          <p:cNvSpPr txBox="1">
            <a:spLocks noChangeArrowheads="1"/>
          </p:cNvSpPr>
          <p:nvPr/>
        </p:nvSpPr>
        <p:spPr bwMode="auto">
          <a:xfrm>
            <a:off x="0" y="1989138"/>
            <a:ext cx="91440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4400">
                <a:solidFill>
                  <a:srgbClr val="000000"/>
                </a:solidFill>
              </a:rPr>
              <a:t>Estinzione e adolescenza: la scarsa efficacia dell’estinzione in adolescenza è un punto singolare nella traiettoria di sviluppo degli effetti dell’estinzione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ttangolo 1"/>
          <p:cNvSpPr>
            <a:spLocks noChangeArrowheads="1"/>
          </p:cNvSpPr>
          <p:nvPr/>
        </p:nvSpPr>
        <p:spPr bwMode="auto">
          <a:xfrm>
            <a:off x="0" y="404813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600" dirty="0">
                <a:solidFill>
                  <a:srgbClr val="000000"/>
                </a:solidFill>
              </a:rPr>
              <a:t>During threat extinction training, the CS is presented without the aversive outcome, which results in reduced amygdala responses to the CS over time, with the </a:t>
            </a:r>
            <a:r>
              <a:rPr lang="en-US" altLang="it-IT" sz="3600" dirty="0" err="1">
                <a:solidFill>
                  <a:srgbClr val="000000"/>
                </a:solidFill>
              </a:rPr>
              <a:t>mPFC</a:t>
            </a:r>
            <a:r>
              <a:rPr lang="en-US" altLang="it-IT" sz="3600" dirty="0">
                <a:solidFill>
                  <a:srgbClr val="000000"/>
                </a:solidFill>
              </a:rPr>
              <a:t> playing a critical role.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600" dirty="0">
                <a:solidFill>
                  <a:srgbClr val="000000"/>
                </a:solidFill>
              </a:rPr>
              <a:t>Research with rodents and humans has shown distinctive developmental profiles of blunted threat extinction recall in adolescents, relative to children and adults.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ttangolo 1"/>
          <p:cNvSpPr>
            <a:spLocks noChangeArrowheads="1"/>
          </p:cNvSpPr>
          <p:nvPr/>
        </p:nvSpPr>
        <p:spPr bwMode="auto">
          <a:xfrm>
            <a:off x="0" y="21355"/>
            <a:ext cx="91440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dirty="0">
                <a:solidFill>
                  <a:srgbClr val="000000"/>
                </a:solidFill>
              </a:rPr>
              <a:t>For example, </a:t>
            </a:r>
            <a:r>
              <a:rPr lang="en-US" altLang="it-IT" sz="3200" b="1" dirty="0">
                <a:solidFill>
                  <a:srgbClr val="000000"/>
                </a:solidFill>
              </a:rPr>
              <a:t>adolescents</a:t>
            </a:r>
            <a:r>
              <a:rPr lang="en-US" altLang="it-IT" sz="3200" dirty="0">
                <a:solidFill>
                  <a:srgbClr val="000000"/>
                </a:solidFill>
              </a:rPr>
              <a:t> continue to show signs of </a:t>
            </a:r>
            <a:r>
              <a:rPr lang="en-US" altLang="it-IT" sz="3200" b="1" dirty="0">
                <a:solidFill>
                  <a:srgbClr val="000000"/>
                </a:solidFill>
              </a:rPr>
              <a:t>defensive responding to previously learned threat cues</a:t>
            </a:r>
            <a:r>
              <a:rPr lang="en-US" altLang="it-IT" sz="3200" dirty="0">
                <a:solidFill>
                  <a:srgbClr val="000000"/>
                </a:solidFill>
              </a:rPr>
              <a:t> (freezing in rodents and elevated skin conductance in humans), suggesting an </a:t>
            </a:r>
            <a:r>
              <a:rPr lang="en-US" altLang="it-IT" sz="3200" b="1" dirty="0">
                <a:solidFill>
                  <a:srgbClr val="000000"/>
                </a:solidFill>
              </a:rPr>
              <a:t>age-specific relative dysregulation</a:t>
            </a:r>
            <a:r>
              <a:rPr lang="en-US" altLang="it-IT" sz="3200" dirty="0">
                <a:solidFill>
                  <a:srgbClr val="000000"/>
                </a:solidFill>
              </a:rPr>
              <a:t> of the process that </a:t>
            </a:r>
            <a:r>
              <a:rPr lang="en-US" altLang="it-IT" sz="3200" b="1" dirty="0">
                <a:solidFill>
                  <a:srgbClr val="000000"/>
                </a:solidFill>
              </a:rPr>
              <a:t>updates threat associations as safe.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6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dirty="0" err="1">
                <a:solidFill>
                  <a:srgbClr val="000000"/>
                </a:solidFill>
              </a:rPr>
              <a:t>Immunohistochemical</a:t>
            </a:r>
            <a:r>
              <a:rPr lang="en-US" altLang="it-IT" sz="3200" dirty="0">
                <a:solidFill>
                  <a:srgbClr val="000000"/>
                </a:solidFill>
              </a:rPr>
              <a:t> evidence points to </a:t>
            </a:r>
            <a:r>
              <a:rPr lang="en-US" altLang="it-IT" sz="3200" u="sng" dirty="0">
                <a:solidFill>
                  <a:srgbClr val="000000"/>
                </a:solidFill>
              </a:rPr>
              <a:t>reduced synaptic plasticity</a:t>
            </a:r>
            <a:r>
              <a:rPr lang="en-US" altLang="it-IT" sz="3200" dirty="0">
                <a:solidFill>
                  <a:srgbClr val="000000"/>
                </a:solidFill>
              </a:rPr>
              <a:t> in areas of the </a:t>
            </a:r>
            <a:r>
              <a:rPr lang="en-US" altLang="it-IT" sz="3200" u="sng" dirty="0" err="1">
                <a:solidFill>
                  <a:srgbClr val="000000"/>
                </a:solidFill>
              </a:rPr>
              <a:t>mPFC</a:t>
            </a:r>
            <a:r>
              <a:rPr lang="en-US" altLang="it-IT" sz="3200" dirty="0">
                <a:solidFill>
                  <a:srgbClr val="000000"/>
                </a:solidFill>
              </a:rPr>
              <a:t> after extinction recall in </a:t>
            </a:r>
            <a:r>
              <a:rPr lang="en-US" altLang="it-IT" sz="3200" u="sng" dirty="0">
                <a:solidFill>
                  <a:srgbClr val="000000"/>
                </a:solidFill>
              </a:rPr>
              <a:t>adolescent</a:t>
            </a:r>
            <a:r>
              <a:rPr lang="en-US" altLang="it-IT" sz="3200" dirty="0">
                <a:solidFill>
                  <a:srgbClr val="000000"/>
                </a:solidFill>
              </a:rPr>
              <a:t> rodents.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>
                <a:solidFill>
                  <a:srgbClr val="000000"/>
                </a:solidFill>
              </a:rPr>
              <a:t>Direct evidence regarding the neural circuitry underlying blunted threat extinction learning in adolescent humans is limited. </a:t>
            </a:r>
            <a:endParaRPr lang="it-IT" altLang="it-IT" sz="3200" b="1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ttangolo 1"/>
          <p:cNvSpPr>
            <a:spLocks noChangeArrowheads="1"/>
          </p:cNvSpPr>
          <p:nvPr/>
        </p:nvSpPr>
        <p:spPr bwMode="auto">
          <a:xfrm>
            <a:off x="0" y="100945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600" b="1" dirty="0">
                <a:solidFill>
                  <a:srgbClr val="000000"/>
                </a:solidFill>
              </a:rPr>
              <a:t>Developmental alterations </a:t>
            </a:r>
            <a:r>
              <a:rPr lang="en-US" altLang="it-IT" sz="3600" dirty="0">
                <a:solidFill>
                  <a:srgbClr val="000000"/>
                </a:solidFill>
              </a:rPr>
              <a:t>in </a:t>
            </a:r>
            <a:r>
              <a:rPr lang="en-US" altLang="it-IT" sz="3600" b="1" dirty="0">
                <a:solidFill>
                  <a:srgbClr val="000000"/>
                </a:solidFill>
              </a:rPr>
              <a:t>amygdala-prefrontal cortical interactions</a:t>
            </a:r>
            <a:r>
              <a:rPr lang="en-US" altLang="it-IT" sz="3600" dirty="0">
                <a:solidFill>
                  <a:srgbClr val="000000"/>
                </a:solidFill>
              </a:rPr>
              <a:t> are thought to be responsible for </a:t>
            </a:r>
            <a:r>
              <a:rPr lang="en-US" altLang="it-IT" sz="3600" b="1" dirty="0">
                <a:solidFill>
                  <a:srgbClr val="000000"/>
                </a:solidFill>
              </a:rPr>
              <a:t>threat extinction differences </a:t>
            </a:r>
            <a:r>
              <a:rPr lang="en-US" altLang="it-IT" sz="3600" dirty="0">
                <a:solidFill>
                  <a:srgbClr val="000000"/>
                </a:solidFill>
              </a:rPr>
              <a:t>seen in </a:t>
            </a:r>
            <a:r>
              <a:rPr lang="en-US" altLang="it-IT" sz="3600" b="1" dirty="0">
                <a:solidFill>
                  <a:srgbClr val="000000"/>
                </a:solidFill>
              </a:rPr>
              <a:t>adolescence</a:t>
            </a:r>
            <a:r>
              <a:rPr lang="en-US" altLang="it-IT" sz="36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36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600" b="1" dirty="0">
                <a:solidFill>
                  <a:srgbClr val="000000"/>
                </a:solidFill>
              </a:rPr>
              <a:t>Amygdala-prefrontal functional connectivity changes with age </a:t>
            </a:r>
            <a:r>
              <a:rPr lang="en-US" altLang="it-IT" sz="3600" dirty="0">
                <a:solidFill>
                  <a:srgbClr val="000000"/>
                </a:solidFill>
              </a:rPr>
              <a:t>at rest and during the processing of affective information.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ttangolo 1"/>
          <p:cNvSpPr>
            <a:spLocks noChangeArrowheads="1"/>
          </p:cNvSpPr>
          <p:nvPr/>
        </p:nvSpPr>
        <p:spPr bwMode="auto">
          <a:xfrm>
            <a:off x="0" y="-26988"/>
            <a:ext cx="91440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>
                <a:solidFill>
                  <a:srgbClr val="000000"/>
                </a:solidFill>
              </a:rPr>
              <a:t>Amygdala and </a:t>
            </a:r>
            <a:r>
              <a:rPr lang="en-US" altLang="it-IT" sz="3200" b="1" dirty="0" err="1">
                <a:solidFill>
                  <a:srgbClr val="000000"/>
                </a:solidFill>
              </a:rPr>
              <a:t>mPFC</a:t>
            </a:r>
            <a:r>
              <a:rPr lang="en-US" altLang="it-IT" sz="3200" b="1" dirty="0">
                <a:solidFill>
                  <a:srgbClr val="000000"/>
                </a:solidFill>
              </a:rPr>
              <a:t> undergo substantial structural change during development</a:t>
            </a:r>
            <a:r>
              <a:rPr lang="en-US" altLang="it-IT" sz="3200" dirty="0">
                <a:solidFill>
                  <a:srgbClr val="000000"/>
                </a:solidFill>
              </a:rPr>
              <a:t>: the </a:t>
            </a:r>
            <a:r>
              <a:rPr lang="en-US" altLang="it-IT" sz="3200" b="1" dirty="0">
                <a:solidFill>
                  <a:srgbClr val="000000"/>
                </a:solidFill>
              </a:rPr>
              <a:t>amygdala shows linear increases </a:t>
            </a:r>
            <a:r>
              <a:rPr lang="en-US" altLang="it-IT" sz="3200" dirty="0">
                <a:solidFill>
                  <a:srgbClr val="000000"/>
                </a:solidFill>
              </a:rPr>
              <a:t>in grey matter </a:t>
            </a:r>
            <a:r>
              <a:rPr lang="en-US" altLang="it-IT" sz="3200" b="1" dirty="0">
                <a:solidFill>
                  <a:srgbClr val="000000"/>
                </a:solidFill>
              </a:rPr>
              <a:t>across late childhood and adolescence</a:t>
            </a:r>
            <a:r>
              <a:rPr lang="en-US" altLang="it-IT" sz="3200" dirty="0">
                <a:solidFill>
                  <a:srgbClr val="000000"/>
                </a:solidFill>
              </a:rPr>
              <a:t>, while the </a:t>
            </a:r>
            <a:r>
              <a:rPr lang="en-US" altLang="it-IT" sz="3200" b="1" dirty="0" err="1">
                <a:solidFill>
                  <a:srgbClr val="000000"/>
                </a:solidFill>
              </a:rPr>
              <a:t>mPFC</a:t>
            </a:r>
            <a:r>
              <a:rPr lang="en-US" altLang="it-IT" sz="3200" b="1" dirty="0">
                <a:solidFill>
                  <a:srgbClr val="000000"/>
                </a:solidFill>
              </a:rPr>
              <a:t> is </a:t>
            </a:r>
            <a:r>
              <a:rPr lang="en-US" altLang="it-IT" sz="3200" b="1" dirty="0" err="1">
                <a:solidFill>
                  <a:srgbClr val="000000"/>
                </a:solidFill>
              </a:rPr>
              <a:t>characterised</a:t>
            </a:r>
            <a:r>
              <a:rPr lang="en-US" altLang="it-IT" sz="3200" b="1" dirty="0">
                <a:solidFill>
                  <a:srgbClr val="000000"/>
                </a:solidFill>
              </a:rPr>
              <a:t> by quadratic changes</a:t>
            </a:r>
            <a:r>
              <a:rPr lang="en-US" altLang="it-IT" sz="3200" dirty="0">
                <a:solidFill>
                  <a:srgbClr val="000000"/>
                </a:solidFill>
              </a:rPr>
              <a:t>, with substantial grey matter </a:t>
            </a:r>
            <a:r>
              <a:rPr lang="en-US" altLang="it-IT" sz="3200" b="1" dirty="0">
                <a:solidFill>
                  <a:srgbClr val="000000"/>
                </a:solidFill>
              </a:rPr>
              <a:t>growth across childhood</a:t>
            </a:r>
            <a:r>
              <a:rPr lang="en-US" altLang="it-IT" sz="3200" dirty="0">
                <a:solidFill>
                  <a:srgbClr val="000000"/>
                </a:solidFill>
              </a:rPr>
              <a:t> followed by </a:t>
            </a:r>
            <a:r>
              <a:rPr lang="en-US" altLang="it-IT" sz="3200" b="1" dirty="0">
                <a:solidFill>
                  <a:srgbClr val="000000"/>
                </a:solidFill>
              </a:rPr>
              <a:t>grey matter pruning across adolescence</a:t>
            </a:r>
            <a:r>
              <a:rPr lang="en-US" altLang="it-IT" sz="32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32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>
                <a:solidFill>
                  <a:srgbClr val="000000"/>
                </a:solidFill>
              </a:rPr>
              <a:t>Uncinate</a:t>
            </a:r>
            <a:r>
              <a:rPr lang="en-US" altLang="it-IT" sz="3200" b="1" dirty="0">
                <a:solidFill>
                  <a:srgbClr val="000000"/>
                </a:solidFill>
              </a:rPr>
              <a:t> fasciculus</a:t>
            </a:r>
            <a:r>
              <a:rPr lang="en-US" altLang="it-IT" sz="3200" dirty="0">
                <a:solidFill>
                  <a:srgbClr val="000000"/>
                </a:solidFill>
              </a:rPr>
              <a:t>, a white matter tract that connects amygdala and </a:t>
            </a:r>
            <a:r>
              <a:rPr lang="en-US" altLang="it-IT" sz="3200" dirty="0" err="1">
                <a:solidFill>
                  <a:srgbClr val="000000"/>
                </a:solidFill>
              </a:rPr>
              <a:t>mPFC</a:t>
            </a:r>
            <a:r>
              <a:rPr lang="en-US" altLang="it-IT" sz="3200" dirty="0">
                <a:solidFill>
                  <a:srgbClr val="000000"/>
                </a:solidFill>
              </a:rPr>
              <a:t>, undergoes </a:t>
            </a:r>
            <a:r>
              <a:rPr lang="en-US" altLang="it-IT" sz="3200" b="1" dirty="0">
                <a:solidFill>
                  <a:srgbClr val="000000"/>
                </a:solidFill>
              </a:rPr>
              <a:t>protracted growth across adolescence and into early adulthood</a:t>
            </a:r>
            <a:r>
              <a:rPr lang="en-US" altLang="it-IT" sz="3200" dirty="0">
                <a:solidFill>
                  <a:srgbClr val="000000"/>
                </a:solidFill>
              </a:rPr>
              <a:t>.</a:t>
            </a:r>
            <a:endParaRPr lang="it-IT" altLang="it-IT" sz="32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476250"/>
            <a:ext cx="9144000" cy="6494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</a:rPr>
              <a:t>In the </a:t>
            </a:r>
            <a:r>
              <a:rPr lang="en-US" sz="3200" dirty="0" err="1">
                <a:solidFill>
                  <a:srgbClr val="000000"/>
                </a:solidFill>
              </a:rPr>
              <a:t>Morriss</a:t>
            </a:r>
            <a:r>
              <a:rPr lang="en-US" sz="3200" dirty="0">
                <a:solidFill>
                  <a:srgbClr val="000000"/>
                </a:solidFill>
              </a:rPr>
              <a:t> et al., (2019) study the Authors examined: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  <a:defRPr/>
            </a:pPr>
            <a:r>
              <a:rPr lang="en-US" sz="3200" dirty="0">
                <a:solidFill>
                  <a:srgbClr val="000000"/>
                </a:solidFill>
              </a:rPr>
              <a:t>age-dependent changes in recruitment of the amygdala and </a:t>
            </a:r>
            <a:r>
              <a:rPr lang="en-US" sz="3200" dirty="0" err="1">
                <a:solidFill>
                  <a:srgbClr val="000000"/>
                </a:solidFill>
              </a:rPr>
              <a:t>mPFC</a:t>
            </a:r>
            <a:r>
              <a:rPr lang="en-US" sz="3200" dirty="0">
                <a:solidFill>
                  <a:srgbClr val="000000"/>
                </a:solidFill>
              </a:rPr>
              <a:t> during threat extinction learning, and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  <a:defRPr/>
            </a:pPr>
            <a:r>
              <a:rPr lang="en-US" sz="3200" dirty="0">
                <a:solidFill>
                  <a:srgbClr val="000000"/>
                </a:solidFill>
              </a:rPr>
              <a:t>age-dependent relationship between structure and function in the amygdala and </a:t>
            </a:r>
            <a:r>
              <a:rPr lang="en-US" sz="3200" dirty="0" err="1">
                <a:solidFill>
                  <a:srgbClr val="000000"/>
                </a:solidFill>
              </a:rPr>
              <a:t>mPFC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</a:rPr>
              <a:t>Methods: event-related functional magnetic resonance imaging (fMRI) of a cued threat conditioning paradigm, where an aversive sound served as an unconditioned stimulus and visual shapes as conditioned stimuli</a:t>
            </a:r>
            <a:endParaRPr lang="it-IT" sz="32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0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713"/>
            <a:ext cx="6524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ttangolo 1"/>
          <p:cNvSpPr>
            <a:spLocks noChangeArrowheads="1"/>
          </p:cNvSpPr>
          <p:nvPr/>
        </p:nvSpPr>
        <p:spPr bwMode="auto">
          <a:xfrm>
            <a:off x="-6350" y="5383213"/>
            <a:ext cx="914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Right amygdala activation to CS+ &gt; CS− × decreasing age. Bottom left panel: </a:t>
            </a:r>
            <a:r>
              <a:rPr lang="en-US" altLang="it-IT" b="1">
                <a:solidFill>
                  <a:srgbClr val="000000"/>
                </a:solidFill>
              </a:rPr>
              <a:t>Younger age is significantly associated with greater right amygdala activation </a:t>
            </a:r>
            <a:r>
              <a:rPr lang="en-US" altLang="it-IT">
                <a:solidFill>
                  <a:srgbClr val="000000"/>
                </a:solidFill>
              </a:rPr>
              <a:t>to the CS+ vs. CS</a:t>
            </a:r>
            <a:r>
              <a:rPr lang="en-US" altLang="it-IT" b="1">
                <a:solidFill>
                  <a:srgbClr val="000000"/>
                </a:solidFill>
              </a:rPr>
              <a:t>− across the threat extinction phase</a:t>
            </a:r>
            <a:r>
              <a:rPr lang="en-US" altLang="it-IT">
                <a:solidFill>
                  <a:srgbClr val="000000"/>
                </a:solidFill>
              </a:rPr>
              <a:t>. Bottom right panel: Right amygdala activation to CS+ and CS− during extinction displayed by groupings of adolescents and adults R = right.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99992" y="3212976"/>
            <a:ext cx="3384376" cy="2055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81498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0000"/>
                </a:solidFill>
              </a:rPr>
              <a:t>Amigdala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288"/>
            <a:ext cx="864235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ttangolo 1"/>
          <p:cNvSpPr>
            <a:spLocks noChangeArrowheads="1"/>
          </p:cNvSpPr>
          <p:nvPr/>
        </p:nvSpPr>
        <p:spPr bwMode="auto">
          <a:xfrm>
            <a:off x="-12700" y="5380038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Top left panel: mPFC activation to CS+ &gt; CS− early − CS+ &gt; CS− late × increasing age. Bottom left and right panels: Older age is significantly associated with greater mPFC activity to the CS+ vs. CS− during early threat extinction, whilst younger age is significantly associated with greater mPFC activity to the CS+ vs. CS− during late threat extinction. R = right.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932363" y="14288"/>
            <a:ext cx="4198937" cy="278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62068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000000"/>
                </a:solidFill>
              </a:rPr>
              <a:t>mPFC</a:t>
            </a:r>
            <a:endParaRPr lang="it-IT" sz="36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ttangolo 1"/>
          <p:cNvSpPr>
            <a:spLocks noChangeArrowheads="1"/>
          </p:cNvSpPr>
          <p:nvPr/>
        </p:nvSpPr>
        <p:spPr bwMode="auto">
          <a:xfrm>
            <a:off x="55563" y="55563"/>
            <a:ext cx="9144000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>
                <a:solidFill>
                  <a:srgbClr val="000000"/>
                </a:solidFill>
              </a:rPr>
              <a:t>Younger age was associated with exaggerated amygdala responses to learned threat vs. safety cues during threat extinction learning.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32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>
                <a:solidFill>
                  <a:srgbClr val="000000"/>
                </a:solidFill>
              </a:rPr>
              <a:t>In addition, younger age was associated with reduced mPFC activity during early extinction learning.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32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>
                <a:solidFill>
                  <a:srgbClr val="000000"/>
                </a:solidFill>
              </a:rPr>
              <a:t>The relationship between age and delayed recruitment of the mPFC was mediated by the structural integrity of the uncinate fasciculus, a white matter tract connecting the amygdala and mPFC. </a:t>
            </a:r>
            <a:endParaRPr lang="it-IT" altLang="it-IT" sz="32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422</Words>
  <Application>Microsoft Office PowerPoint</Application>
  <PresentationFormat>Presentazione su schermo (4:3)</PresentationFormat>
  <Paragraphs>28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2020-05-05T17:15:01Z</dcterms:created>
  <dcterms:modified xsi:type="dcterms:W3CDTF">2020-05-05T17:19:27Z</dcterms:modified>
</cp:coreProperties>
</file>