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handoutMasterIdLst>
    <p:handoutMasterId r:id="rId19"/>
  </p:handoutMasterIdLst>
  <p:sldIdLst>
    <p:sldId id="396" r:id="rId2"/>
    <p:sldId id="431" r:id="rId3"/>
    <p:sldId id="427" r:id="rId4"/>
    <p:sldId id="433" r:id="rId5"/>
    <p:sldId id="434" r:id="rId6"/>
    <p:sldId id="436" r:id="rId7"/>
    <p:sldId id="435" r:id="rId8"/>
    <p:sldId id="437" r:id="rId9"/>
    <p:sldId id="438" r:id="rId10"/>
    <p:sldId id="440" r:id="rId11"/>
    <p:sldId id="441" r:id="rId12"/>
    <p:sldId id="442" r:id="rId13"/>
    <p:sldId id="443" r:id="rId14"/>
    <p:sldId id="444" r:id="rId15"/>
    <p:sldId id="445" r:id="rId16"/>
    <p:sldId id="432" r:id="rId1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512" autoAdjust="0"/>
    <p:restoredTop sz="93241" autoAdjust="0"/>
  </p:normalViewPr>
  <p:slideViewPr>
    <p:cSldViewPr snapToGrid="0" snapToObjects="1">
      <p:cViewPr varScale="1">
        <p:scale>
          <a:sx n="69" d="100"/>
          <a:sy n="69" d="100"/>
        </p:scale>
        <p:origin x="154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0" d="100"/>
          <a:sy n="60" d="100"/>
        </p:scale>
        <p:origin x="-33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F4329E9-7B65-B84B-BDAB-1017F7136E96}" type="datetimeFigureOut">
              <a:rPr lang="it-IT" smtClean="0"/>
              <a:t>14/02/2019</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BCC40C-7A67-754A-9ACF-12795F3ACA13}" type="slidenum">
              <a:rPr lang="it-IT" smtClean="0"/>
              <a:t>‹N›</a:t>
            </a:fld>
            <a:endParaRPr lang="it-IT"/>
          </a:p>
        </p:txBody>
      </p:sp>
    </p:spTree>
    <p:extLst>
      <p:ext uri="{BB962C8B-B14F-4D97-AF65-F5344CB8AC3E}">
        <p14:creationId xmlns:p14="http://schemas.microsoft.com/office/powerpoint/2010/main" val="190724352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7F1108-0964-F049-9CEB-F681F4C323A8}" type="datetimeFigureOut">
              <a:rPr lang="it-IT" smtClean="0"/>
              <a:t>14/02/2019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7FF8C6D-F7D9-8747-B593-00CE082FD540}" type="slidenum">
              <a:rPr lang="it-IT" smtClean="0"/>
              <a:t>‹N›</a:t>
            </a:fld>
            <a:endParaRPr lang="it-IT"/>
          </a:p>
        </p:txBody>
      </p:sp>
    </p:spTree>
    <p:extLst>
      <p:ext uri="{BB962C8B-B14F-4D97-AF65-F5344CB8AC3E}">
        <p14:creationId xmlns:p14="http://schemas.microsoft.com/office/powerpoint/2010/main" val="228924411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egnaposto immagine diapositiva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62466" name="Segnaposto note 2"/>
          <p:cNvSpPr>
            <a:spLocks noGrp="1"/>
          </p:cNvSpPr>
          <p:nvPr>
            <p:ph type="body" idx="1"/>
          </p:nvPr>
        </p:nvSpPr>
        <p:spPr bwMode="auto">
          <a:xfrm>
            <a:off x="0" y="4343400"/>
            <a:ext cx="6856413" cy="4114800"/>
          </a:xfrm>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algn="just">
              <a:lnSpc>
                <a:spcPct val="80000"/>
              </a:lnSpc>
            </a:pPr>
            <a:endParaRPr lang="it-IT" dirty="0">
              <a:latin typeface="Calibri" charset="0"/>
              <a:ea typeface="ＭＳ Ｐゴシック" charset="0"/>
              <a:cs typeface="ＭＳ Ｐゴシック" charset="0"/>
            </a:endParaRPr>
          </a:p>
        </p:txBody>
      </p:sp>
      <p:sp>
        <p:nvSpPr>
          <p:cNvPr id="62467" name="Segnaposto numero diapositiva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40E264A-E036-7C41-8347-505E9D20F5AA}" type="slidenum">
              <a:rPr lang="it-IT" sz="1200">
                <a:latin typeface="Calibri" charset="0"/>
              </a:rPr>
              <a:pPr eaLnBrk="1" hangingPunct="1"/>
              <a:t>1</a:t>
            </a:fld>
            <a:endParaRPr lang="it-IT" sz="1200">
              <a:latin typeface="Calibri" charset="0"/>
            </a:endParaRPr>
          </a:p>
        </p:txBody>
      </p:sp>
    </p:spTree>
    <p:extLst>
      <p:ext uri="{BB962C8B-B14F-4D97-AF65-F5344CB8AC3E}">
        <p14:creationId xmlns:p14="http://schemas.microsoft.com/office/powerpoint/2010/main" val="20490223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3047999"/>
            <a:ext cx="7543800" cy="1450976"/>
          </a:xfrm>
        </p:spPr>
        <p:txBody>
          <a:bodyPr anchor="b"/>
          <a:lstStyle>
            <a:lvl1pPr algn="ctr">
              <a:defRPr sz="3600" baseline="0">
                <a:ln>
                  <a:noFill/>
                </a:ln>
                <a:solidFill>
                  <a:schemeClr val="tx2"/>
                </a:solidFill>
              </a:defRPr>
            </a:lvl1pPr>
          </a:lstStyle>
          <a:p>
            <a:r>
              <a:rPr lang="it-IT" dirty="0"/>
              <a:t>Fare clic per inserire il titolo</a:t>
            </a:r>
            <a:endParaRPr lang="en-US" dirty="0"/>
          </a:p>
        </p:txBody>
      </p:sp>
      <p:sp>
        <p:nvSpPr>
          <p:cNvPr id="3" name="Subtitle 2"/>
          <p:cNvSpPr>
            <a:spLocks noGrp="1"/>
          </p:cNvSpPr>
          <p:nvPr>
            <p:ph type="subTitle" idx="1"/>
          </p:nvPr>
        </p:nvSpPr>
        <p:spPr>
          <a:xfrm>
            <a:off x="3016131" y="4572000"/>
            <a:ext cx="3016132" cy="637338"/>
          </a:xfrm>
        </p:spPr>
        <p:txBody>
          <a:bodyPr anchor="t">
            <a:normAutofit/>
          </a:bodyPr>
          <a:lstStyle>
            <a:lvl1pPr marL="0" indent="0" algn="l">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dirty="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3776F3E-6495-4BF3-8DBD-F37E3DF2AF95}" type="datetime1">
              <a:rPr lang="it-IT" smtClean="0"/>
              <a:t>14/02/2019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
        <p:nvSpPr>
          <p:cNvPr id="8" name="Subtitle 2"/>
          <p:cNvSpPr txBox="1">
            <a:spLocks/>
          </p:cNvSpPr>
          <p:nvPr userDrawn="1"/>
        </p:nvSpPr>
        <p:spPr>
          <a:xfrm>
            <a:off x="685800" y="732118"/>
            <a:ext cx="7543799" cy="2000781"/>
          </a:xfrm>
          <a:prstGeom prst="rect">
            <a:avLst/>
          </a:prstGeom>
        </p:spPr>
        <p:txBody>
          <a:bodyPr vert="horz" lIns="91440" tIns="45720" rIns="91440" bIns="45720" rtlCol="0" anchor="t">
            <a:noAutofit/>
          </a:bodyPr>
          <a:lstStyle>
            <a:lvl1pPr marL="0" indent="0" algn="l" defTabSz="914400" rtl="0" eaLnBrk="1" latinLnBrk="0" hangingPunct="1">
              <a:spcBef>
                <a:spcPct val="20000"/>
              </a:spcBef>
              <a:buClr>
                <a:schemeClr val="accent1"/>
              </a:buClr>
              <a:buFont typeface="Arial" pitchFamily="34" charset="0"/>
              <a:buNone/>
              <a:defRPr sz="2000" kern="1200">
                <a:solidFill>
                  <a:schemeClr val="tx1">
                    <a:tint val="75000"/>
                  </a:schemeClr>
                </a:solidFill>
                <a:latin typeface="+mn-lt"/>
                <a:ea typeface="+mn-ea"/>
                <a:cs typeface="+mn-cs"/>
              </a:defRPr>
            </a:lvl1pPr>
            <a:lvl2pPr marL="457200" indent="0" algn="ctr" defTabSz="914400" rtl="0" eaLnBrk="1" latinLnBrk="0" hangingPunct="1">
              <a:spcBef>
                <a:spcPct val="20000"/>
              </a:spcBef>
              <a:buClr>
                <a:schemeClr val="accent2"/>
              </a:buClr>
              <a:buFont typeface="Arial" pitchFamily="34" charset="0"/>
              <a:buNone/>
              <a:defRPr sz="2000" kern="1200">
                <a:solidFill>
                  <a:schemeClr val="tx1">
                    <a:tint val="75000"/>
                  </a:schemeClr>
                </a:solidFill>
                <a:latin typeface="+mn-lt"/>
                <a:ea typeface="+mn-ea"/>
                <a:cs typeface="+mn-cs"/>
              </a:defRPr>
            </a:lvl2pPr>
            <a:lvl3pPr marL="914400" indent="0" algn="ctr" defTabSz="914400" rtl="0" eaLnBrk="1" latinLnBrk="0" hangingPunct="1">
              <a:spcBef>
                <a:spcPct val="20000"/>
              </a:spcBef>
              <a:buClr>
                <a:schemeClr val="accent3"/>
              </a:buClr>
              <a:buFont typeface="Arial" pitchFamily="34" charset="0"/>
              <a:buNone/>
              <a:defRPr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buClr>
                <a:schemeClr val="accent4"/>
              </a:buClr>
              <a:buFont typeface="Arial" pitchFamily="34"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Clr>
                <a:schemeClr val="accent5"/>
              </a:buClr>
              <a:buFont typeface="Arial" pitchFamily="34" charset="0"/>
              <a:buNone/>
              <a:defRPr sz="1400" kern="1200" baseline="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2"/>
              </a:buClr>
              <a:buFont typeface="Arial" pitchFamily="34" charset="0"/>
              <a:buNone/>
              <a:defRPr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3"/>
              </a:buClr>
              <a:buFont typeface="Arial" pitchFamily="34" charset="0"/>
              <a:buNone/>
              <a:defRPr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4"/>
              </a:buClr>
              <a:buFont typeface="Arial" pitchFamily="34" charset="0"/>
              <a:buNone/>
              <a:defRPr sz="1400" kern="1200">
                <a:solidFill>
                  <a:schemeClr val="tx1">
                    <a:tint val="75000"/>
                  </a:schemeClr>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Dialoghi sulle procedure concorsuali</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it-IT" sz="4000" b="1" i="0" u="none" strike="noStrike" kern="1200" cap="none" spc="0" normalizeH="0" baseline="0" noProof="0" dirty="0">
                <a:ln>
                  <a:noFill/>
                </a:ln>
                <a:solidFill>
                  <a:srgbClr val="073779"/>
                </a:solidFill>
                <a:effectLst/>
                <a:uLnTx/>
                <a:uFillTx/>
                <a:latin typeface="Cambria"/>
                <a:ea typeface="+mn-ea"/>
                <a:cs typeface="+mn-cs"/>
              </a:rPr>
              <a:t>Libera Università di Bolzano</a:t>
            </a:r>
            <a:endParaRPr kumimoji="0" lang="en-US" sz="3600" b="1" i="1" u="none" strike="noStrike" kern="1200" cap="none" spc="0" normalizeH="0" baseline="0" noProof="0" dirty="0">
              <a:ln>
                <a:noFill/>
              </a:ln>
              <a:solidFill>
                <a:srgbClr val="073779"/>
              </a:solidFill>
              <a:effectLst/>
              <a:uLnTx/>
              <a:uFillTx/>
              <a:latin typeface="Cambria"/>
              <a:ea typeface="+mn-ea"/>
              <a:cs typeface="+mn-cs"/>
            </a:endParaRPr>
          </a:p>
        </p:txBody>
      </p:sp>
      <p:pic>
        <p:nvPicPr>
          <p:cNvPr id="11" name="Picture 16"/>
          <p:cNvPicPr/>
          <p:nvPr userDrawn="1"/>
        </p:nvPicPr>
        <p:blipFill>
          <a:blip r:embed="rId2" cstate="print">
            <a:extLst>
              <a:ext uri="{28A0092B-C50C-407E-A947-70E740481C1C}">
                <a14:useLocalDpi xmlns:a14="http://schemas.microsoft.com/office/drawing/2010/main" val="0"/>
              </a:ext>
            </a:extLst>
          </a:blip>
          <a:stretch>
            <a:fillRect/>
          </a:stretch>
        </p:blipFill>
        <p:spPr>
          <a:xfrm>
            <a:off x="0" y="15099"/>
            <a:ext cx="3162537" cy="719418"/>
          </a:xfrm>
          <a:prstGeom prst="rect">
            <a:avLst/>
          </a:prstGeom>
          <a:solidFill>
            <a:srgbClr val="0000FF"/>
          </a:solid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a:t>Fare clic per modificare stile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Trascinare l'immagine su un segnaposto o fare clic sull'icona per aggiungerla</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8235FD46-FCDA-49E3-A39E-07C5EA533531}" type="datetime1">
              <a:rPr lang="it-IT" smtClean="0"/>
              <a:t>14/02/2019</a:t>
            </a:fld>
            <a:endParaRPr lang="it-IT"/>
          </a:p>
        </p:txBody>
      </p:sp>
      <p:sp>
        <p:nvSpPr>
          <p:cNvPr id="9" name="Slide Number Placeholder 8"/>
          <p:cNvSpPr>
            <a:spLocks noGrp="1"/>
          </p:cNvSpPr>
          <p:nvPr>
            <p:ph type="sldNum" sz="quarter" idx="11"/>
          </p:nvPr>
        </p:nvSpPr>
        <p:spPr/>
        <p:txBody>
          <a:bodyPr/>
          <a:lstStyle/>
          <a:p>
            <a:fld id="{6F7AA945-76CB-D84C-9264-6FE1FA9D39BC}" type="slidenum">
              <a:rPr lang="it-IT" smtClean="0"/>
              <a:t>‹N›</a:t>
            </a:fld>
            <a:endParaRPr lang="it-IT"/>
          </a:p>
        </p:txBody>
      </p:sp>
      <p:sp>
        <p:nvSpPr>
          <p:cNvPr id="10" name="Footer Placeholder 9"/>
          <p:cNvSpPr>
            <a:spLocks noGrp="1"/>
          </p:cNvSpPr>
          <p:nvPr>
            <p:ph type="ftr" sz="quarter" idx="12"/>
          </p:nvPr>
        </p:nvSpPr>
        <p:spPr/>
        <p:txBody>
          <a:bodyPr/>
          <a:lstStyle/>
          <a:p>
            <a:r>
              <a:rPr lang="it-IT" smtClean="0"/>
              <a:t>Maria Lucetta Russotto</a:t>
            </a:r>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BB266BCE-383B-4416-8500-93CC1B34F395}" type="datetime1">
              <a:rPr lang="it-IT" smtClean="0"/>
              <a:t>14/02/2019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a:t>Fare clic per modificare stile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7237FC4D-F404-4945-913A-167748AE0EA9}" type="datetime1">
              <a:rPr lang="it-IT" smtClean="0"/>
              <a:t>14/02/2019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4" name="Date Placeholder 3"/>
          <p:cNvSpPr>
            <a:spLocks noGrp="1"/>
          </p:cNvSpPr>
          <p:nvPr>
            <p:ph type="dt" sz="half" idx="10"/>
          </p:nvPr>
        </p:nvSpPr>
        <p:spPr/>
        <p:txBody>
          <a:bodyPr/>
          <a:lstStyle/>
          <a:p>
            <a:fld id="{645014C5-7E06-4957-95A2-A12F826229A5}" type="datetime1">
              <a:rPr lang="it-IT" smtClean="0"/>
              <a:t>14/02/2019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numero diapositiva 2"/>
          <p:cNvSpPr>
            <a:spLocks noGrp="1"/>
          </p:cNvSpPr>
          <p:nvPr>
            <p:ph type="sldNum" sz="quarter" idx="10"/>
          </p:nvPr>
        </p:nvSpPr>
        <p:spPr/>
        <p:txBody>
          <a:bodyPr/>
          <a:lstStyle/>
          <a:p>
            <a:fld id="{6F7AA945-76CB-D84C-9264-6FE1FA9D39BC}" type="slidenum">
              <a:rPr lang="it-IT" smtClean="0"/>
              <a:t>‹N›</a:t>
            </a:fld>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5" name="Segnaposto data 4"/>
          <p:cNvSpPr>
            <a:spLocks noGrp="1"/>
          </p:cNvSpPr>
          <p:nvPr>
            <p:ph type="dt" sz="half" idx="12"/>
          </p:nvPr>
        </p:nvSpPr>
        <p:spPr/>
        <p:txBody>
          <a:bodyPr/>
          <a:lstStyle/>
          <a:p>
            <a:fld id="{97246479-9B4E-4317-A999-1625E650FF3C}" type="datetime1">
              <a:rPr lang="it-IT" smtClean="0"/>
              <a:t>14/02/2019</a:t>
            </a:fld>
            <a:endParaRPr lang="it-IT" dirty="0"/>
          </a:p>
        </p:txBody>
      </p:sp>
      <p:pic>
        <p:nvPicPr>
          <p:cNvPr id="6" name="Immagine 5"/>
          <p:cNvPicPr>
            <a:picLocks noChangeAspect="1"/>
          </p:cNvPicPr>
          <p:nvPr userDrawn="1"/>
        </p:nvPicPr>
        <p:blipFill>
          <a:blip r:embed="rId2"/>
          <a:stretch>
            <a:fillRect/>
          </a:stretch>
        </p:blipFill>
        <p:spPr>
          <a:xfrm>
            <a:off x="8457450" y="0"/>
            <a:ext cx="686550" cy="680718"/>
          </a:xfrm>
          <a:prstGeom prst="rect">
            <a:avLst/>
          </a:prstGeom>
        </p:spPr>
      </p:pic>
    </p:spTree>
    <p:extLst>
      <p:ext uri="{BB962C8B-B14F-4D97-AF65-F5344CB8AC3E}">
        <p14:creationId xmlns:p14="http://schemas.microsoft.com/office/powerpoint/2010/main" val="65580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a:t>Fare clic per modificare stile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DE20903-E04F-42D0-B10C-C7BAA9EB1959}" type="datetime1">
              <a:rPr lang="it-IT" smtClean="0"/>
              <a:t>14/02/2019</a:t>
            </a:fld>
            <a:endParaRPr lang="it-IT"/>
          </a:p>
        </p:txBody>
      </p:sp>
      <p:sp>
        <p:nvSpPr>
          <p:cNvPr id="5" name="Footer Placeholder 4"/>
          <p:cNvSpPr>
            <a:spLocks noGrp="1"/>
          </p:cNvSpPr>
          <p:nvPr>
            <p:ph type="ftr" sz="quarter" idx="11"/>
          </p:nvPr>
        </p:nvSpPr>
        <p:spPr/>
        <p:txBody>
          <a:bodyPr/>
          <a:lstStyle/>
          <a:p>
            <a:r>
              <a:rPr lang="it-IT" smtClean="0"/>
              <a:t>Maria Lucetta Russotto</a:t>
            </a:r>
            <a:endParaRPr lang="it-IT"/>
          </a:p>
        </p:txBody>
      </p:sp>
      <p:sp>
        <p:nvSpPr>
          <p:cNvPr id="6" name="Slide Number Placeholder 5"/>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dirty="0"/>
              <a:t>Fare clic per modificare stile</a:t>
            </a:r>
            <a:endParaRPr lang="en-US" dirty="0"/>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361DCF3-B286-4A64-8458-C7231E91597C}" type="datetime1">
              <a:rPr lang="it-IT" smtClean="0"/>
              <a:t>14/02/2019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stile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
        <p:nvSpPr>
          <p:cNvPr id="7" name="Date Placeholder 6"/>
          <p:cNvSpPr>
            <a:spLocks noGrp="1"/>
          </p:cNvSpPr>
          <p:nvPr>
            <p:ph type="dt" sz="half" idx="10"/>
          </p:nvPr>
        </p:nvSpPr>
        <p:spPr/>
        <p:txBody>
          <a:bodyPr/>
          <a:lstStyle/>
          <a:p>
            <a:fld id="{F66619DE-CF4B-47AA-8099-D34145DFD31F}" type="datetime1">
              <a:rPr lang="it-IT" smtClean="0"/>
              <a:t>14/02/2019</a:t>
            </a:fld>
            <a:endParaRPr lang="it-IT"/>
          </a:p>
        </p:txBody>
      </p:sp>
      <p:sp>
        <p:nvSpPr>
          <p:cNvPr id="8" name="Footer Placeholder 7"/>
          <p:cNvSpPr>
            <a:spLocks noGrp="1"/>
          </p:cNvSpPr>
          <p:nvPr>
            <p:ph type="ftr" sz="quarter" idx="11"/>
          </p:nvPr>
        </p:nvSpPr>
        <p:spPr/>
        <p:txBody>
          <a:bodyPr/>
          <a:lstStyle/>
          <a:p>
            <a:r>
              <a:rPr lang="it-IT" smtClean="0"/>
              <a:t>Maria Lucetta Russotto</a:t>
            </a:r>
            <a:endParaRPr lang="it-IT"/>
          </a:p>
        </p:txBody>
      </p:sp>
      <p:sp>
        <p:nvSpPr>
          <p:cNvPr id="9" name="Slide Number Placeholder 8"/>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stile</a:t>
            </a:r>
            <a:endParaRPr lang="en-US"/>
          </a:p>
        </p:txBody>
      </p:sp>
      <p:sp>
        <p:nvSpPr>
          <p:cNvPr id="3" name="Date Placeholder 2"/>
          <p:cNvSpPr>
            <a:spLocks noGrp="1"/>
          </p:cNvSpPr>
          <p:nvPr>
            <p:ph type="dt" sz="half" idx="10"/>
          </p:nvPr>
        </p:nvSpPr>
        <p:spPr/>
        <p:txBody>
          <a:bodyPr/>
          <a:lstStyle/>
          <a:p>
            <a:fld id="{60A14B0C-EC97-42CC-8E56-1D20221BDA7F}" type="datetime1">
              <a:rPr lang="it-IT" smtClean="0"/>
              <a:t>14/02/2019</a:t>
            </a:fld>
            <a:endParaRPr lang="it-IT"/>
          </a:p>
        </p:txBody>
      </p:sp>
      <p:sp>
        <p:nvSpPr>
          <p:cNvPr id="4" name="Footer Placeholder 3"/>
          <p:cNvSpPr>
            <a:spLocks noGrp="1"/>
          </p:cNvSpPr>
          <p:nvPr>
            <p:ph type="ftr" sz="quarter" idx="11"/>
          </p:nvPr>
        </p:nvSpPr>
        <p:spPr/>
        <p:txBody>
          <a:bodyPr/>
          <a:lstStyle/>
          <a:p>
            <a:r>
              <a:rPr lang="it-IT" smtClean="0"/>
              <a:t>Maria Lucetta Russotto</a:t>
            </a:r>
            <a:endParaRPr lang="it-IT"/>
          </a:p>
        </p:txBody>
      </p:sp>
      <p:sp>
        <p:nvSpPr>
          <p:cNvPr id="5" name="Slide Number Placeholder 4"/>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2725D3-F6A5-4332-B802-43451F7BC1B1}" type="datetime1">
              <a:rPr lang="it-IT" smtClean="0"/>
              <a:t>14/02/2019</a:t>
            </a:fld>
            <a:endParaRPr lang="it-IT"/>
          </a:p>
        </p:txBody>
      </p:sp>
      <p:sp>
        <p:nvSpPr>
          <p:cNvPr id="3" name="Footer Placeholder 2"/>
          <p:cNvSpPr>
            <a:spLocks noGrp="1"/>
          </p:cNvSpPr>
          <p:nvPr>
            <p:ph type="ftr" sz="quarter" idx="11"/>
          </p:nvPr>
        </p:nvSpPr>
        <p:spPr/>
        <p:txBody>
          <a:bodyPr/>
          <a:lstStyle/>
          <a:p>
            <a:r>
              <a:rPr lang="it-IT" smtClean="0"/>
              <a:t>Maria Lucetta Russotto</a:t>
            </a:r>
            <a:endParaRPr lang="it-IT"/>
          </a:p>
        </p:txBody>
      </p:sp>
      <p:sp>
        <p:nvSpPr>
          <p:cNvPr id="4" name="Slide Number Placeholder 3"/>
          <p:cNvSpPr>
            <a:spLocks noGrp="1"/>
          </p:cNvSpPr>
          <p:nvPr>
            <p:ph type="sldNum" sz="quarter" idx="12"/>
          </p:nvPr>
        </p:nvSpPr>
        <p:spPr/>
        <p:txBody>
          <a:bodyPr/>
          <a:lstStyle/>
          <a:p>
            <a:fld id="{6F7AA945-76CB-D84C-9264-6FE1FA9D39BC}"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a:t>Fare clic per modificare stile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565692D-8DE7-41CA-B0A1-B566CC9E997F}" type="datetime1">
              <a:rPr lang="it-IT" smtClean="0"/>
              <a:t>14/02/2019</a:t>
            </a:fld>
            <a:endParaRPr lang="it-IT"/>
          </a:p>
        </p:txBody>
      </p:sp>
      <p:sp>
        <p:nvSpPr>
          <p:cNvPr id="6" name="Footer Placeholder 5"/>
          <p:cNvSpPr>
            <a:spLocks noGrp="1"/>
          </p:cNvSpPr>
          <p:nvPr>
            <p:ph type="ftr" sz="quarter" idx="11"/>
          </p:nvPr>
        </p:nvSpPr>
        <p:spPr/>
        <p:txBody>
          <a:bodyPr/>
          <a:lstStyle/>
          <a:p>
            <a:r>
              <a:rPr lang="it-IT" smtClean="0"/>
              <a:t>Maria Lucetta Russotto</a:t>
            </a:r>
            <a:endParaRPr lang="it-IT"/>
          </a:p>
        </p:txBody>
      </p:sp>
      <p:sp>
        <p:nvSpPr>
          <p:cNvPr id="7" name="Slide Number Placeholder 6"/>
          <p:cNvSpPr>
            <a:spLocks noGrp="1"/>
          </p:cNvSpPr>
          <p:nvPr>
            <p:ph type="sldNum" sz="quarter" idx="12"/>
          </p:nvPr>
        </p:nvSpPr>
        <p:spPr/>
        <p:txBody>
          <a:bodyPr/>
          <a:lstStyle/>
          <a:p>
            <a:fld id="{6F7AA945-76CB-D84C-9264-6FE1FA9D39BC}" type="slidenum">
              <a:rPr lang="it-IT" smtClean="0"/>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NUL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dirty="0"/>
              <a:t>Fare clic per modificare stile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livello</a:t>
            </a:r>
          </a:p>
          <a:p>
            <a:pPr lvl="4"/>
            <a:r>
              <a:rPr lang="it-IT" dirty="0"/>
              <a:t>Quinto livello</a:t>
            </a:r>
            <a:endParaRPr lang="en-US" dirty="0"/>
          </a:p>
        </p:txBody>
      </p:sp>
      <p:sp>
        <p:nvSpPr>
          <p:cNvPr id="7" name="Rectangle 6"/>
          <p:cNvSpPr/>
          <p:nvPr/>
        </p:nvSpPr>
        <p:spPr>
          <a:xfrm>
            <a:off x="8458200" y="672804"/>
            <a:ext cx="685800" cy="618519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6F7AA945-76CB-D84C-9264-6FE1FA9D39BC}" type="slidenum">
              <a:rPr lang="it-IT" smtClean="0"/>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1"/>
                </a:solidFill>
              </a:defRPr>
            </a:lvl1pPr>
          </a:lstStyle>
          <a:p>
            <a:r>
              <a:rPr lang="it-IT" smtClean="0"/>
              <a:t>Maria Lucetta Russotto</a:t>
            </a:r>
            <a:endParaRPr lang="it-IT"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rgbClr val="FFFFFF"/>
                </a:solidFill>
              </a:defRPr>
            </a:lvl1pPr>
          </a:lstStyle>
          <a:p>
            <a:fld id="{97246479-9B4E-4317-A999-1625E650FF3C}" type="datetime1">
              <a:rPr lang="it-IT" smtClean="0"/>
              <a:t>14/02/2019</a:t>
            </a:fld>
            <a:endParaRPr lang="it-IT" dirty="0"/>
          </a:p>
        </p:txBody>
      </p:sp>
      <p:pic>
        <p:nvPicPr>
          <p:cNvPr id="10" name="Picture 15"/>
          <p:cNvPicPr/>
          <p:nvPr userDrawn="1"/>
        </p:nvPicPr>
        <p:blipFill>
          <a:blip r:embed="rId14" cstate="print">
            <a:extLst>
              <a:ext uri="{28A0092B-C50C-407E-A947-70E740481C1C}">
                <a14:useLocalDpi xmlns:a14="http://schemas.microsoft.com/office/drawing/2010/main" val="0"/>
              </a:ext>
            </a:extLst>
          </a:blip>
          <a:stretch>
            <a:fillRect/>
          </a:stretch>
        </p:blipFill>
        <p:spPr>
          <a:xfrm>
            <a:off x="8458200" y="1"/>
            <a:ext cx="689293" cy="672803"/>
          </a:xfrm>
          <a:prstGeom prst="rect">
            <a:avLst/>
          </a:prstGeom>
          <a:solidFill>
            <a:srgbClr val="0000FF"/>
          </a:solidFill>
        </p:spPr>
      </p:pic>
      <p:pic>
        <p:nvPicPr>
          <p:cNvPr id="11" name="Immagine 10"/>
          <p:cNvPicPr>
            <a:picLocks noChangeAspect="1"/>
          </p:cNvPicPr>
          <p:nvPr userDrawn="1"/>
        </p:nvPicPr>
        <p:blipFill>
          <a:blip r:embed="rId14"/>
          <a:stretch>
            <a:fillRect/>
          </a:stretch>
        </p:blipFill>
        <p:spPr>
          <a:xfrm>
            <a:off x="8457450" y="0"/>
            <a:ext cx="686550" cy="680718"/>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Lst>
  <p:hf hdr="0" dt="0"/>
  <p:txStyles>
    <p:titleStyle>
      <a:lvl1pPr algn="l" defTabSz="914400" rtl="0" eaLnBrk="1" latinLnBrk="0" hangingPunct="1">
        <a:spcBef>
          <a:spcPct val="0"/>
        </a:spcBef>
        <a:buNone/>
        <a:defRPr sz="3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2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8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it.wikipedia.org/wiki/Lavoro"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ranslate.googleusercontent.com/translate_c?depth=1&amp;hl=it&amp;prev=search&amp;rurl=translate.google.it&amp;sl=en&amp;sp=nmt4&amp;u=https://en.wikipedia.org/wiki/Project_Management_Institute&amp;xid=17259,15700022,15700186,15700191,15700248&amp;usg=ALkJrhiDtdet8IK9pczL1nq2HivZnr5_DA" TargetMode="External"/><Relationship Id="rId2" Type="http://schemas.openxmlformats.org/officeDocument/2006/relationships/hyperlink" Target="https://it.wikipedia.org/w/index.php?title=Project_Management_Professional&amp;action=edit&amp;redlink=1"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Immagine 15"/>
          <p:cNvPicPr>
            <a:picLocks noChangeAspect="1"/>
          </p:cNvPicPr>
          <p:nvPr/>
        </p:nvPicPr>
        <p:blipFill>
          <a:blip r:embed="rId3"/>
          <a:stretch>
            <a:fillRect/>
          </a:stretch>
        </p:blipFill>
        <p:spPr>
          <a:xfrm>
            <a:off x="525509" y="358415"/>
            <a:ext cx="4541914" cy="975445"/>
          </a:xfrm>
          <a:prstGeom prst="rect">
            <a:avLst/>
          </a:prstGeom>
        </p:spPr>
      </p:pic>
      <p:sp>
        <p:nvSpPr>
          <p:cNvPr id="2" name="Titolo 1"/>
          <p:cNvSpPr>
            <a:spLocks noGrp="1"/>
          </p:cNvSpPr>
          <p:nvPr>
            <p:ph type="title"/>
          </p:nvPr>
        </p:nvSpPr>
        <p:spPr/>
        <p:txBody>
          <a:bodyPr/>
          <a:lstStyle/>
          <a:p>
            <a:r>
              <a:rPr lang="it-IT" dirty="0" smtClean="0"/>
              <a:t>                     L’organizzazione</a:t>
            </a:r>
            <a:endParaRPr lang="it-IT" dirty="0"/>
          </a:p>
        </p:txBody>
      </p:sp>
      <p:sp>
        <p:nvSpPr>
          <p:cNvPr id="3" name="Segnaposto contenuto 2"/>
          <p:cNvSpPr>
            <a:spLocks noGrp="1"/>
          </p:cNvSpPr>
          <p:nvPr>
            <p:ph idx="1"/>
          </p:nvPr>
        </p:nvSpPr>
        <p:spPr/>
        <p:txBody>
          <a:bodyPr>
            <a:normAutofit/>
          </a:bodyPr>
          <a:lstStyle/>
          <a:p>
            <a:endParaRPr lang="it-IT" dirty="0" smtClean="0"/>
          </a:p>
          <a:p>
            <a:endParaRPr lang="it-IT" dirty="0"/>
          </a:p>
          <a:p>
            <a:pPr algn="just"/>
            <a:endParaRPr lang="it-IT" dirty="0" smtClean="0"/>
          </a:p>
          <a:p>
            <a:pPr algn="just"/>
            <a:endParaRPr lang="it-IT" dirty="0" smtClean="0"/>
          </a:p>
          <a:p>
            <a:pPr algn="just"/>
            <a:r>
              <a:rPr lang="it-IT" dirty="0" smtClean="0"/>
              <a:t>I criteri di divisione del lavoro: organi e funzioni</a:t>
            </a:r>
          </a:p>
          <a:p>
            <a:pPr algn="just"/>
            <a:r>
              <a:rPr lang="it-IT" dirty="0" smtClean="0"/>
              <a:t>Rappresentazione della struttura organizzativa</a:t>
            </a:r>
          </a:p>
          <a:p>
            <a:pPr marL="114300" indent="0">
              <a:buNone/>
            </a:pPr>
            <a:r>
              <a:rPr lang="it-IT" dirty="0" smtClean="0"/>
              <a:t>14 febbraio 2019</a:t>
            </a:r>
            <a:endParaRPr lang="it-IT" dirty="0"/>
          </a:p>
          <a:p>
            <a:endParaRPr lang="it-IT" dirty="0"/>
          </a:p>
          <a:p>
            <a:endParaRPr lang="it-IT" dirty="0"/>
          </a:p>
          <a:p>
            <a:pPr marL="114300" indent="0">
              <a:buNone/>
            </a:pPr>
            <a:r>
              <a:rPr lang="it-IT" dirty="0" smtClean="0"/>
              <a:t> Prof. Maria Lucetta Russotto – Università degli Studi di Firenze</a:t>
            </a:r>
          </a:p>
          <a:p>
            <a:endParaRPr lang="it-IT" dirty="0"/>
          </a:p>
          <a:p>
            <a:endParaRPr lang="it-IT" dirty="0" smtClean="0"/>
          </a:p>
          <a:p>
            <a:endParaRPr lang="it-IT" dirty="0"/>
          </a:p>
          <a:p>
            <a:endParaRPr lang="it-IT" dirty="0" smtClean="0"/>
          </a:p>
          <a:p>
            <a:endParaRPr lang="it-IT" dirty="0"/>
          </a:p>
          <a:p>
            <a:pPr marL="114300" indent="0">
              <a:buNone/>
            </a:pPr>
            <a:endParaRPr lang="it-IT" dirty="0" smtClean="0"/>
          </a:p>
          <a:p>
            <a:pPr marL="114300" indent="0">
              <a:buNone/>
            </a:pPr>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a:p>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dirty="0"/>
          </a:p>
        </p:txBody>
      </p:sp>
      <p:sp>
        <p:nvSpPr>
          <p:cNvPr id="7" name="Segnaposto numero diapositiva 4"/>
          <p:cNvSpPr>
            <a:spLocks noGrp="1"/>
          </p:cNvSpPr>
          <p:nvPr>
            <p:ph type="sldNum" sz="quarter" idx="12"/>
          </p:nvPr>
        </p:nvSpPr>
        <p:spPr/>
        <p:txBody>
          <a:bodyPr/>
          <a:lstStyle/>
          <a:p>
            <a:fld id="{6F7AA945-76CB-D84C-9264-6FE1FA9D39BC}" type="slidenum">
              <a:rPr lang="it-IT" smtClean="0"/>
              <a:pPr/>
              <a:t>1</a:t>
            </a:fld>
            <a:endParaRPr lang="it-IT"/>
          </a:p>
        </p:txBody>
      </p:sp>
      <p:sp>
        <p:nvSpPr>
          <p:cNvPr id="6" name="Segnaposto piè di pagina 3"/>
          <p:cNvSpPr txBox="1">
            <a:spLocks/>
          </p:cNvSpPr>
          <p:nvPr/>
        </p:nvSpPr>
        <p:spPr>
          <a:xfrm rot="16200000">
            <a:off x="7739310" y="4201160"/>
            <a:ext cx="2367281" cy="365760"/>
          </a:xfrm>
          <a:prstGeom prst="rect">
            <a:avLst/>
          </a:prstGeom>
        </p:spPr>
        <p:txBody>
          <a:bodyPr vert="horz" lIns="91440" tIns="45720" rIns="91440" bIns="45720" rtlCol="0" anchor="ctr"/>
          <a:lstStyle>
            <a:defPPr>
              <a:defRPr lang="it-IT"/>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endParaRPr lang="it-IT" dirty="0"/>
          </a:p>
        </p:txBody>
      </p:sp>
      <p:pic>
        <p:nvPicPr>
          <p:cNvPr id="5" name="Immagine 4"/>
          <p:cNvPicPr>
            <a:picLocks noChangeAspect="1"/>
          </p:cNvPicPr>
          <p:nvPr/>
        </p:nvPicPr>
        <p:blipFill>
          <a:blip r:embed="rId4"/>
          <a:stretch>
            <a:fillRect/>
          </a:stretch>
        </p:blipFill>
        <p:spPr>
          <a:xfrm>
            <a:off x="676117" y="416331"/>
            <a:ext cx="1524132" cy="859611"/>
          </a:xfrm>
          <a:prstGeom prst="rect">
            <a:avLst/>
          </a:prstGeom>
        </p:spPr>
      </p:pic>
    </p:spTree>
    <p:extLst>
      <p:ext uri="{BB962C8B-B14F-4D97-AF65-F5344CB8AC3E}">
        <p14:creationId xmlns:p14="http://schemas.microsoft.com/office/powerpoint/2010/main" val="21404645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organigramma verticale</a:t>
            </a:r>
            <a:endParaRPr lang="it-IT" dirty="0"/>
          </a:p>
        </p:txBody>
      </p:sp>
      <p:sp>
        <p:nvSpPr>
          <p:cNvPr id="3" name="Segnaposto contenuto 2"/>
          <p:cNvSpPr>
            <a:spLocks noGrp="1"/>
          </p:cNvSpPr>
          <p:nvPr>
            <p:ph idx="1"/>
          </p:nvPr>
        </p:nvSpPr>
        <p:spPr/>
        <p:txBody>
          <a:bodyPr/>
          <a:lstStyle/>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10</a:t>
            </a:fld>
            <a:endParaRPr lang="it-IT" dirty="0"/>
          </a:p>
        </p:txBody>
      </p:sp>
      <p:grpSp>
        <p:nvGrpSpPr>
          <p:cNvPr id="6" name="Organization Chart 2"/>
          <p:cNvGrpSpPr>
            <a:grpSpLocks noChangeAspect="1"/>
          </p:cNvGrpSpPr>
          <p:nvPr/>
        </p:nvGrpSpPr>
        <p:grpSpPr bwMode="auto">
          <a:xfrm>
            <a:off x="611188" y="1916113"/>
            <a:ext cx="7993062" cy="4608512"/>
            <a:chOff x="-459" y="669"/>
            <a:chExt cx="6677" cy="3737"/>
          </a:xfrm>
        </p:grpSpPr>
        <p:cxnSp>
          <p:nvCxnSpPr>
            <p:cNvPr id="1028" name="_s1028"/>
            <p:cNvCxnSpPr>
              <a:cxnSpLocks noChangeShapeType="1"/>
              <a:stCxn id="20" idx="0"/>
              <a:endCxn id="16" idx="2"/>
            </p:cNvCxnSpPr>
            <p:nvPr/>
          </p:nvCxnSpPr>
          <p:spPr bwMode="auto">
            <a:xfrm rot="5400000" flipH="1">
              <a:off x="2341" y="2203"/>
              <a:ext cx="185" cy="836"/>
            </a:xfrm>
            <a:prstGeom prst="bentConnector3">
              <a:avLst>
                <a:gd name="adj1" fmla="val 50000"/>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29" name="_s1029"/>
            <p:cNvCxnSpPr>
              <a:cxnSpLocks noChangeShapeType="1"/>
              <a:stCxn id="19" idx="0"/>
              <a:endCxn id="16" idx="2"/>
            </p:cNvCxnSpPr>
            <p:nvPr/>
          </p:nvCxnSpPr>
          <p:spPr bwMode="auto">
            <a:xfrm rot="16200000">
              <a:off x="1505" y="2202"/>
              <a:ext cx="185" cy="837"/>
            </a:xfrm>
            <a:prstGeom prst="bentConnector3">
              <a:avLst>
                <a:gd name="adj1" fmla="val 50000"/>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30" name="_s1030"/>
            <p:cNvCxnSpPr>
              <a:cxnSpLocks noChangeShapeType="1"/>
              <a:stCxn id="18" idx="0"/>
              <a:endCxn id="12" idx="2"/>
            </p:cNvCxnSpPr>
            <p:nvPr/>
          </p:nvCxnSpPr>
          <p:spPr bwMode="auto">
            <a:xfrm rot="5400000" flipH="1">
              <a:off x="3847" y="613"/>
              <a:ext cx="659" cy="2593"/>
            </a:xfrm>
            <a:prstGeom prst="bentConnector3">
              <a:avLst>
                <a:gd name="adj1" fmla="val 14065"/>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31" name="_s1031"/>
            <p:cNvCxnSpPr>
              <a:cxnSpLocks noChangeShapeType="1"/>
              <a:stCxn id="17" idx="0"/>
              <a:endCxn id="12" idx="2"/>
            </p:cNvCxnSpPr>
            <p:nvPr/>
          </p:nvCxnSpPr>
          <p:spPr bwMode="auto">
            <a:xfrm rot="5400000" flipH="1">
              <a:off x="2983" y="1477"/>
              <a:ext cx="659" cy="865"/>
            </a:xfrm>
            <a:prstGeom prst="bentConnector3">
              <a:avLst>
                <a:gd name="adj1" fmla="val 14065"/>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32" name="_s1032"/>
            <p:cNvCxnSpPr>
              <a:cxnSpLocks noChangeShapeType="1"/>
              <a:stCxn id="16" idx="0"/>
              <a:endCxn id="12" idx="2"/>
            </p:cNvCxnSpPr>
            <p:nvPr/>
          </p:nvCxnSpPr>
          <p:spPr bwMode="auto">
            <a:xfrm rot="16200000">
              <a:off x="2118" y="1478"/>
              <a:ext cx="659" cy="864"/>
            </a:xfrm>
            <a:prstGeom prst="bentConnector3">
              <a:avLst>
                <a:gd name="adj1" fmla="val 14065"/>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33" name="_s1033"/>
            <p:cNvCxnSpPr>
              <a:cxnSpLocks noChangeShapeType="1"/>
              <a:stCxn id="15" idx="0"/>
              <a:endCxn id="12" idx="2"/>
            </p:cNvCxnSpPr>
            <p:nvPr/>
          </p:nvCxnSpPr>
          <p:spPr bwMode="auto">
            <a:xfrm rot="16200000">
              <a:off x="1253" y="613"/>
              <a:ext cx="659" cy="2594"/>
            </a:xfrm>
            <a:prstGeom prst="bentConnector3">
              <a:avLst>
                <a:gd name="adj1" fmla="val 14065"/>
              </a:avLst>
            </a:prstGeom>
            <a:noFill/>
            <a:ln w="25400">
              <a:solidFill>
                <a:srgbClr val="000000"/>
              </a:solidFill>
              <a:miter lim="800000"/>
              <a:headEnd/>
              <a:tailEnd/>
            </a:ln>
            <a:extLst>
              <a:ext uri="{909E8E84-426E-40DD-AFC4-6F175D3DCCD1}">
                <a14:hiddenFill xmlns:a14="http://schemas.microsoft.com/office/drawing/2010/main">
                  <a:noFill/>
                </a14:hiddenFill>
              </a:ext>
            </a:extLst>
          </p:spPr>
        </p:cxnSp>
        <p:cxnSp>
          <p:nvCxnSpPr>
            <p:cNvPr id="1034" name="_s1034"/>
            <p:cNvCxnSpPr>
              <a:cxnSpLocks noChangeShapeType="1"/>
              <a:stCxn id="14" idx="1"/>
              <a:endCxn id="12" idx="2"/>
            </p:cNvCxnSpPr>
            <p:nvPr/>
          </p:nvCxnSpPr>
          <p:spPr bwMode="auto">
            <a:xfrm rot="10800000">
              <a:off x="2880" y="1580"/>
              <a:ext cx="238" cy="330"/>
            </a:xfrm>
            <a:prstGeom prst="bentConnector2">
              <a:avLst/>
            </a:prstGeom>
            <a:noFill/>
            <a:ln w="12700">
              <a:solidFill>
                <a:srgbClr val="000000"/>
              </a:solidFill>
              <a:miter lim="800000"/>
              <a:headEnd/>
              <a:tailEnd/>
            </a:ln>
            <a:extLst>
              <a:ext uri="{909E8E84-426E-40DD-AFC4-6F175D3DCCD1}">
                <a14:hiddenFill xmlns:a14="http://schemas.microsoft.com/office/drawing/2010/main">
                  <a:noFill/>
                </a14:hiddenFill>
              </a:ext>
            </a:extLst>
          </p:spPr>
        </p:cxnSp>
        <p:cxnSp>
          <p:nvCxnSpPr>
            <p:cNvPr id="1035" name="_s1035"/>
            <p:cNvCxnSpPr>
              <a:cxnSpLocks noChangeShapeType="1"/>
              <a:stCxn id="13" idx="3"/>
              <a:endCxn id="12" idx="2"/>
            </p:cNvCxnSpPr>
            <p:nvPr/>
          </p:nvCxnSpPr>
          <p:spPr bwMode="auto">
            <a:xfrm flipV="1">
              <a:off x="2640" y="1580"/>
              <a:ext cx="240" cy="330"/>
            </a:xfrm>
            <a:prstGeom prst="bentConnector2">
              <a:avLst/>
            </a:prstGeom>
            <a:noFill/>
            <a:ln w="12700">
              <a:solidFill>
                <a:srgbClr val="000000"/>
              </a:solidFill>
              <a:miter lim="800000"/>
              <a:headEnd/>
              <a:tailEnd/>
            </a:ln>
            <a:extLst>
              <a:ext uri="{909E8E84-426E-40DD-AFC4-6F175D3DCCD1}">
                <a14:hiddenFill xmlns:a14="http://schemas.microsoft.com/office/drawing/2010/main">
                  <a:noFill/>
                </a14:hiddenFill>
              </a:ext>
            </a:extLst>
          </p:spPr>
        </p:cxnSp>
        <p:sp>
          <p:nvSpPr>
            <p:cNvPr id="11" name="Rectangle 12"/>
            <p:cNvSpPr>
              <a:spLocks noChangeArrowheads="1"/>
            </p:cNvSpPr>
            <p:nvPr/>
          </p:nvSpPr>
          <p:spPr bwMode="auto">
            <a:xfrm>
              <a:off x="136" y="845"/>
              <a:ext cx="3707" cy="267"/>
            </a:xfrm>
            <a:prstGeom prst="rect">
              <a:avLst/>
            </a:prstGeom>
            <a:noFill/>
            <a:ln w="12700" algn="ctr">
              <a:solidFill>
                <a:schemeClr val="tx1">
                  <a:alpha val="0"/>
                </a:schemeClr>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it-IT" altLang="it-IT" sz="1800" b="0" i="0" u="none" strike="noStrike" cap="none" normalizeH="0" baseline="0" smtClean="0">
                <a:ln>
                  <a:noFill/>
                </a:ln>
                <a:solidFill>
                  <a:schemeClr val="tx1"/>
                </a:solidFill>
                <a:effectLst/>
                <a:latin typeface="Tahoma" panose="020B0604030504040204" pitchFamily="34" charset="0"/>
              </a:endParaRPr>
            </a:p>
          </p:txBody>
        </p:sp>
        <p:sp>
          <p:nvSpPr>
            <p:cNvPr id="12" name="_s1037"/>
            <p:cNvSpPr>
              <a:spLocks noChangeArrowheads="1"/>
            </p:cNvSpPr>
            <p:nvPr/>
          </p:nvSpPr>
          <p:spPr bwMode="auto">
            <a:xfrm>
              <a:off x="1974" y="1291"/>
              <a:ext cx="1811" cy="289"/>
            </a:xfrm>
            <a:prstGeom prst="rect">
              <a:avLst/>
            </a:prstGeom>
            <a:solidFill>
              <a:srgbClr val="99CCFF"/>
            </a:solidFill>
            <a:ln w="12700">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Direzione generale</a:t>
              </a:r>
              <a:endParaRPr kumimoji="0" lang="it-IT" altLang="it-IT" sz="1800" b="0" i="0" u="none" strike="noStrike" cap="none" normalizeH="0" baseline="0" smtClean="0">
                <a:ln>
                  <a:noFill/>
                </a:ln>
                <a:solidFill>
                  <a:schemeClr val="tx1"/>
                </a:solidFill>
                <a:effectLst/>
                <a:latin typeface="Tahoma" panose="020B0604030504040204" pitchFamily="34" charset="0"/>
              </a:endParaRPr>
            </a:p>
          </p:txBody>
        </p:sp>
        <p:sp>
          <p:nvSpPr>
            <p:cNvPr id="13" name="_s1038"/>
            <p:cNvSpPr>
              <a:spLocks noChangeArrowheads="1"/>
            </p:cNvSpPr>
            <p:nvPr/>
          </p:nvSpPr>
          <p:spPr bwMode="auto">
            <a:xfrm>
              <a:off x="1150" y="1765"/>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finanza</a:t>
              </a:r>
            </a:p>
          </p:txBody>
        </p:sp>
        <p:sp>
          <p:nvSpPr>
            <p:cNvPr id="14" name="_s1039"/>
            <p:cNvSpPr>
              <a:spLocks noChangeArrowheads="1"/>
            </p:cNvSpPr>
            <p:nvPr/>
          </p:nvSpPr>
          <p:spPr bwMode="auto">
            <a:xfrm>
              <a:off x="3118" y="1765"/>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amministrazione</a:t>
              </a:r>
            </a:p>
          </p:txBody>
        </p:sp>
        <p:sp>
          <p:nvSpPr>
            <p:cNvPr id="15" name="_s1040"/>
            <p:cNvSpPr>
              <a:spLocks noChangeArrowheads="1"/>
            </p:cNvSpPr>
            <p:nvPr/>
          </p:nvSpPr>
          <p:spPr bwMode="auto">
            <a:xfrm>
              <a:off x="-459" y="2239"/>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Direzione Mktg</a:t>
              </a:r>
            </a:p>
          </p:txBody>
        </p:sp>
        <p:sp>
          <p:nvSpPr>
            <p:cNvPr id="16" name="_s1041"/>
            <p:cNvSpPr>
              <a:spLocks noChangeArrowheads="1"/>
            </p:cNvSpPr>
            <p:nvPr/>
          </p:nvSpPr>
          <p:spPr bwMode="auto">
            <a:xfrm>
              <a:off x="1270" y="2239"/>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Dir Produzione</a:t>
              </a:r>
            </a:p>
          </p:txBody>
        </p:sp>
        <p:sp>
          <p:nvSpPr>
            <p:cNvPr id="17" name="_s1042"/>
            <p:cNvSpPr>
              <a:spLocks noChangeArrowheads="1"/>
            </p:cNvSpPr>
            <p:nvPr/>
          </p:nvSpPr>
          <p:spPr bwMode="auto">
            <a:xfrm>
              <a:off x="2999" y="2239"/>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Dir personale</a:t>
              </a:r>
            </a:p>
          </p:txBody>
        </p:sp>
        <p:sp>
          <p:nvSpPr>
            <p:cNvPr id="18" name="_s1043"/>
            <p:cNvSpPr>
              <a:spLocks noChangeArrowheads="1"/>
            </p:cNvSpPr>
            <p:nvPr/>
          </p:nvSpPr>
          <p:spPr bwMode="auto">
            <a:xfrm>
              <a:off x="4728" y="2239"/>
              <a:ext cx="1490"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Etc.</a:t>
              </a:r>
            </a:p>
          </p:txBody>
        </p:sp>
        <p:sp>
          <p:nvSpPr>
            <p:cNvPr id="19" name="_s1044"/>
            <p:cNvSpPr>
              <a:spLocks noChangeArrowheads="1"/>
            </p:cNvSpPr>
            <p:nvPr/>
          </p:nvSpPr>
          <p:spPr bwMode="auto">
            <a:xfrm>
              <a:off x="461" y="2713"/>
              <a:ext cx="1435"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Stabilimento A</a:t>
              </a:r>
            </a:p>
          </p:txBody>
        </p:sp>
        <p:sp>
          <p:nvSpPr>
            <p:cNvPr id="20" name="_s1045"/>
            <p:cNvSpPr>
              <a:spLocks noChangeArrowheads="1"/>
            </p:cNvSpPr>
            <p:nvPr/>
          </p:nvSpPr>
          <p:spPr bwMode="auto">
            <a:xfrm>
              <a:off x="2135" y="2713"/>
              <a:ext cx="1435" cy="289"/>
            </a:xfrm>
            <a:prstGeom prst="rect">
              <a:avLst/>
            </a:prstGeom>
            <a:solidFill>
              <a:srgbClr val="99CCFF"/>
            </a:solidFill>
            <a:ln w="12700" algn="ctr">
              <a:solidFill>
                <a:srgbClr val="892D5B"/>
              </a:solidFill>
              <a:miter lim="800000"/>
              <a:headEnd/>
              <a:tailEnd/>
            </a:ln>
            <a:effectLst/>
            <a:extLs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none" lIns="45607" tIns="22804" rIns="45607" bIns="22804"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altLang="it-IT" sz="1800" b="0" i="0" u="none" strike="noStrike" cap="none" normalizeH="0" baseline="0" smtClean="0">
                  <a:ln>
                    <a:noFill/>
                  </a:ln>
                  <a:solidFill>
                    <a:srgbClr val="000000"/>
                  </a:solidFill>
                  <a:effectLst/>
                  <a:latin typeface="Arial" panose="020B0604020202020204" pitchFamily="34" charset="0"/>
                </a:rPr>
                <a:t>Stabilimento B</a:t>
              </a:r>
            </a:p>
          </p:txBody>
        </p:sp>
      </p:grpSp>
    </p:spTree>
    <p:extLst>
      <p:ext uri="{BB962C8B-B14F-4D97-AF65-F5344CB8AC3E}">
        <p14:creationId xmlns:p14="http://schemas.microsoft.com/office/powerpoint/2010/main" val="23767854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Definizioni</a:t>
            </a:r>
            <a:endParaRPr lang="it-IT" dirty="0"/>
          </a:p>
        </p:txBody>
      </p:sp>
      <p:sp>
        <p:nvSpPr>
          <p:cNvPr id="3" name="Segnaposto contenuto 2"/>
          <p:cNvSpPr>
            <a:spLocks noGrp="1"/>
          </p:cNvSpPr>
          <p:nvPr>
            <p:ph idx="1"/>
          </p:nvPr>
        </p:nvSpPr>
        <p:spPr/>
        <p:txBody>
          <a:bodyPr/>
          <a:lstStyle/>
          <a:p>
            <a:pPr algn="just">
              <a:lnSpc>
                <a:spcPct val="90000"/>
              </a:lnSpc>
              <a:buClr>
                <a:schemeClr val="folHlink"/>
              </a:buClr>
              <a:buSzPct val="60000"/>
              <a:buNone/>
            </a:pPr>
            <a:r>
              <a:rPr lang="it-IT" altLang="it-IT" b="1" i="1" dirty="0">
                <a:solidFill>
                  <a:srgbClr val="660066"/>
                </a:solidFill>
                <a:latin typeface="Comic Sans MS" panose="030F0702030302020204" pitchFamily="66" charset="0"/>
              </a:rPr>
              <a:t>Organigramma</a:t>
            </a:r>
            <a:r>
              <a:rPr lang="it-IT" altLang="it-IT" dirty="0">
                <a:solidFill>
                  <a:srgbClr val="333399"/>
                </a:solidFill>
                <a:latin typeface="Comic Sans MS" panose="030F0702030302020204" pitchFamily="66" charset="0"/>
              </a:rPr>
              <a:t>                   incentrati sul “</a:t>
            </a:r>
            <a:r>
              <a:rPr lang="it-IT" altLang="it-IT" b="1" dirty="0">
                <a:solidFill>
                  <a:srgbClr val="333399"/>
                </a:solidFill>
                <a:latin typeface="Comic Sans MS" panose="030F0702030302020204" pitchFamily="66" charset="0"/>
              </a:rPr>
              <a:t>chi</a:t>
            </a:r>
            <a:r>
              <a:rPr lang="it-IT" altLang="it-IT" dirty="0">
                <a:solidFill>
                  <a:srgbClr val="333399"/>
                </a:solidFill>
                <a:latin typeface="Comic Sans MS" panose="030F0702030302020204" pitchFamily="66" charset="0"/>
              </a:rPr>
              <a:t>”, ossia quali sono gli organi attivi della struttura</a:t>
            </a:r>
            <a:endParaRPr lang="it-IT" altLang="it-IT" b="1" dirty="0">
              <a:solidFill>
                <a:srgbClr val="660066"/>
              </a:solidFill>
              <a:latin typeface="Comic Sans MS" panose="030F0702030302020204" pitchFamily="66" charset="0"/>
            </a:endParaRPr>
          </a:p>
          <a:p>
            <a:pPr>
              <a:lnSpc>
                <a:spcPct val="90000"/>
              </a:lnSpc>
              <a:buClr>
                <a:schemeClr val="folHlink"/>
              </a:buClr>
              <a:buSzPct val="60000"/>
              <a:buNone/>
            </a:pPr>
            <a:endParaRPr lang="it-IT" altLang="it-IT" b="1" dirty="0">
              <a:solidFill>
                <a:srgbClr val="660066"/>
              </a:solidFill>
              <a:latin typeface="Comic Sans MS" panose="030F0702030302020204" pitchFamily="66" charset="0"/>
            </a:endParaRPr>
          </a:p>
          <a:p>
            <a:pPr>
              <a:lnSpc>
                <a:spcPct val="90000"/>
              </a:lnSpc>
              <a:buClr>
                <a:schemeClr val="folHlink"/>
              </a:buClr>
              <a:buSzPct val="60000"/>
              <a:buNone/>
            </a:pPr>
            <a:endParaRPr lang="it-IT" altLang="it-IT" b="1" dirty="0">
              <a:solidFill>
                <a:srgbClr val="660066"/>
              </a:solidFill>
              <a:latin typeface="Comic Sans MS" panose="030F0702030302020204" pitchFamily="66" charset="0"/>
            </a:endParaRPr>
          </a:p>
          <a:p>
            <a:pPr algn="just">
              <a:lnSpc>
                <a:spcPct val="90000"/>
              </a:lnSpc>
              <a:buClr>
                <a:schemeClr val="folHlink"/>
              </a:buClr>
              <a:buSzPct val="60000"/>
              <a:buNone/>
            </a:pPr>
            <a:r>
              <a:rPr lang="it-IT" altLang="it-IT" b="1" i="1" dirty="0">
                <a:solidFill>
                  <a:srgbClr val="660066"/>
                </a:solidFill>
                <a:latin typeface="Comic Sans MS" panose="030F0702030302020204" pitchFamily="66" charset="0"/>
              </a:rPr>
              <a:t>Mansionari</a:t>
            </a:r>
            <a:r>
              <a:rPr lang="it-IT" altLang="it-IT" dirty="0">
                <a:solidFill>
                  <a:srgbClr val="333399"/>
                </a:solidFill>
                <a:latin typeface="Comic Sans MS" panose="030F0702030302020204" pitchFamily="66" charset="0"/>
              </a:rPr>
              <a:t>                        incentrati sul </a:t>
            </a:r>
            <a:r>
              <a:rPr lang="it-IT" altLang="it-IT" dirty="0" smtClean="0">
                <a:solidFill>
                  <a:srgbClr val="333399"/>
                </a:solidFill>
                <a:latin typeface="Comic Sans MS" panose="030F0702030302020204" pitchFamily="66" charset="0"/>
              </a:rPr>
              <a:t>“cosa», </a:t>
            </a:r>
            <a:r>
              <a:rPr lang="it-IT" altLang="it-IT" dirty="0">
                <a:solidFill>
                  <a:srgbClr val="333399"/>
                </a:solidFill>
                <a:latin typeface="Comic Sans MS" panose="030F0702030302020204" pitchFamily="66" charset="0"/>
              </a:rPr>
              <a:t>ossia quali sono </a:t>
            </a:r>
            <a:r>
              <a:rPr lang="it-IT" altLang="it-IT" dirty="0" smtClean="0">
                <a:solidFill>
                  <a:srgbClr val="333399"/>
                </a:solidFill>
                <a:latin typeface="Comic Sans MS" panose="030F0702030302020204" pitchFamily="66" charset="0"/>
              </a:rPr>
              <a:t>le funzioni </a:t>
            </a:r>
            <a:r>
              <a:rPr lang="it-IT" altLang="it-IT" smtClean="0">
                <a:solidFill>
                  <a:srgbClr val="333399"/>
                </a:solidFill>
                <a:latin typeface="Comic Sans MS" panose="030F0702030302020204" pitchFamily="66" charset="0"/>
              </a:rPr>
              <a:t>da svolgere</a:t>
            </a:r>
            <a:endParaRPr lang="it-IT" altLang="it-IT" b="1" i="1" dirty="0">
              <a:solidFill>
                <a:srgbClr val="660066"/>
              </a:solidFill>
              <a:latin typeface="Comic Sans MS" panose="030F0702030302020204" pitchFamily="66" charset="0"/>
            </a:endParaRPr>
          </a:p>
          <a:p>
            <a:pPr>
              <a:lnSpc>
                <a:spcPct val="90000"/>
              </a:lnSpc>
              <a:buClr>
                <a:schemeClr val="folHlink"/>
              </a:buClr>
              <a:buSzPct val="60000"/>
              <a:buNone/>
            </a:pPr>
            <a:endParaRPr lang="it-IT" altLang="it-IT" b="1" i="1" dirty="0">
              <a:solidFill>
                <a:srgbClr val="660066"/>
              </a:solidFill>
              <a:latin typeface="Comic Sans MS" panose="030F0702030302020204" pitchFamily="66" charset="0"/>
            </a:endParaRPr>
          </a:p>
          <a:p>
            <a:pPr>
              <a:lnSpc>
                <a:spcPct val="90000"/>
              </a:lnSpc>
              <a:buClr>
                <a:schemeClr val="folHlink"/>
              </a:buClr>
              <a:buSzPct val="60000"/>
              <a:buNone/>
            </a:pPr>
            <a:endParaRPr lang="it-IT" altLang="it-IT" b="1" i="1" dirty="0">
              <a:solidFill>
                <a:srgbClr val="660066"/>
              </a:solidFill>
              <a:latin typeface="Comic Sans MS" panose="030F0702030302020204" pitchFamily="66" charset="0"/>
            </a:endParaRPr>
          </a:p>
          <a:p>
            <a:pPr>
              <a:lnSpc>
                <a:spcPct val="90000"/>
              </a:lnSpc>
              <a:buClr>
                <a:schemeClr val="folHlink"/>
              </a:buClr>
              <a:buSzPct val="60000"/>
              <a:buNone/>
            </a:pPr>
            <a:r>
              <a:rPr lang="it-IT" altLang="it-IT" b="1" i="1" dirty="0">
                <a:solidFill>
                  <a:srgbClr val="660066"/>
                </a:solidFill>
                <a:latin typeface="Comic Sans MS" panose="030F0702030302020204" pitchFamily="66" charset="0"/>
              </a:rPr>
              <a:t>Norme procedurali</a:t>
            </a:r>
            <a:r>
              <a:rPr lang="it-IT" altLang="it-IT" dirty="0">
                <a:solidFill>
                  <a:srgbClr val="333399"/>
                </a:solidFill>
                <a:latin typeface="Comic Sans MS" panose="030F0702030302020204" pitchFamily="66" charset="0"/>
              </a:rPr>
              <a:t>             incentrati sul “</a:t>
            </a:r>
            <a:r>
              <a:rPr lang="it-IT" altLang="it-IT" b="1" dirty="0">
                <a:solidFill>
                  <a:srgbClr val="333399"/>
                </a:solidFill>
                <a:latin typeface="Comic Sans MS" panose="030F0702030302020204" pitchFamily="66" charset="0"/>
              </a:rPr>
              <a:t>come</a:t>
            </a:r>
            <a:r>
              <a:rPr lang="it-IT" altLang="it-IT" dirty="0">
                <a:solidFill>
                  <a:srgbClr val="333399"/>
                </a:solidFill>
                <a:latin typeface="Comic Sans MS" panose="030F0702030302020204" pitchFamily="66" charset="0"/>
              </a:rPr>
              <a:t>”, ossia in che modo i compiti devono essere svolti da coloro ai quali sono assegnati</a:t>
            </a:r>
            <a:endParaRPr lang="it-IT" altLang="it-IT" b="1" dirty="0">
              <a:solidFill>
                <a:srgbClr val="660066"/>
              </a:solidFill>
              <a:latin typeface="Comic Sans MS" panose="030F0702030302020204" pitchFamily="66" charset="0"/>
            </a:endParaRP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11</a:t>
            </a:fld>
            <a:endParaRPr lang="it-IT" dirty="0"/>
          </a:p>
        </p:txBody>
      </p:sp>
      <p:sp>
        <p:nvSpPr>
          <p:cNvPr id="6" name="Freccia a destra 5"/>
          <p:cNvSpPr/>
          <p:nvPr/>
        </p:nvSpPr>
        <p:spPr>
          <a:xfrm>
            <a:off x="3142695" y="152696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a:off x="2981965" y="308794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Freccia a destra 7"/>
          <p:cNvSpPr/>
          <p:nvPr/>
        </p:nvSpPr>
        <p:spPr>
          <a:xfrm>
            <a:off x="3471169" y="4648938"/>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5324446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Attraverso l’organigramma</a:t>
            </a:r>
            <a:endParaRPr lang="it-IT" dirty="0"/>
          </a:p>
        </p:txBody>
      </p:sp>
      <p:sp>
        <p:nvSpPr>
          <p:cNvPr id="3" name="Segnaposto contenuto 2"/>
          <p:cNvSpPr>
            <a:spLocks noGrp="1"/>
          </p:cNvSpPr>
          <p:nvPr>
            <p:ph idx="1"/>
          </p:nvPr>
        </p:nvSpPr>
        <p:spPr/>
        <p:txBody>
          <a:bodyPr>
            <a:normAutofit/>
          </a:bodyPr>
          <a:lstStyle/>
          <a:p>
            <a:pPr lvl="0" indent="-342900" algn="just" fontAlgn="base">
              <a:spcAft>
                <a:spcPct val="0"/>
              </a:spcAft>
              <a:buClrTx/>
              <a:buNone/>
            </a:pPr>
            <a:r>
              <a:rPr lang="it-IT" altLang="it-IT" sz="2800" dirty="0" smtClean="0">
                <a:solidFill>
                  <a:srgbClr val="333399"/>
                </a:solidFill>
                <a:latin typeface="Comic Sans MS" panose="030F0702030302020204" pitchFamily="66" charset="0"/>
              </a:rPr>
              <a:t>E’ possibile </a:t>
            </a:r>
            <a:r>
              <a:rPr lang="it-IT" altLang="it-IT" sz="2800" dirty="0">
                <a:solidFill>
                  <a:srgbClr val="333399"/>
                </a:solidFill>
                <a:latin typeface="Comic Sans MS" panose="030F0702030302020204" pitchFamily="66" charset="0"/>
              </a:rPr>
              <a:t>comprendere il grado di sviluppo </a:t>
            </a:r>
            <a:r>
              <a:rPr lang="it-IT" altLang="it-IT" sz="2800" b="1" dirty="0">
                <a:solidFill>
                  <a:srgbClr val="333399"/>
                </a:solidFill>
                <a:latin typeface="Comic Sans MS" panose="030F0702030302020204" pitchFamily="66" charset="0"/>
              </a:rPr>
              <a:t>verticale</a:t>
            </a:r>
            <a:r>
              <a:rPr lang="it-IT" altLang="it-IT" sz="2800" dirty="0">
                <a:solidFill>
                  <a:srgbClr val="333399"/>
                </a:solidFill>
                <a:latin typeface="Comic Sans MS" panose="030F0702030302020204" pitchFamily="66" charset="0"/>
              </a:rPr>
              <a:t> e </a:t>
            </a:r>
            <a:r>
              <a:rPr lang="it-IT" altLang="it-IT" sz="2800" b="1" dirty="0">
                <a:solidFill>
                  <a:srgbClr val="333399"/>
                </a:solidFill>
                <a:latin typeface="Comic Sans MS" panose="030F0702030302020204" pitchFamily="66" charset="0"/>
              </a:rPr>
              <a:t>orizzontale</a:t>
            </a:r>
            <a:r>
              <a:rPr lang="it-IT" altLang="it-IT" sz="2800" dirty="0">
                <a:solidFill>
                  <a:srgbClr val="333399"/>
                </a:solidFill>
                <a:latin typeface="Comic Sans MS" panose="030F0702030302020204" pitchFamily="66" charset="0"/>
              </a:rPr>
              <a:t> della </a:t>
            </a:r>
            <a:r>
              <a:rPr lang="it-IT" altLang="it-IT" sz="2800" dirty="0" smtClean="0">
                <a:solidFill>
                  <a:srgbClr val="333399"/>
                </a:solidFill>
                <a:latin typeface="Comic Sans MS" panose="030F0702030302020204" pitchFamily="66" charset="0"/>
              </a:rPr>
              <a:t>struttura</a:t>
            </a:r>
          </a:p>
          <a:p>
            <a:pPr lvl="0" indent="-342900" fontAlgn="base">
              <a:spcAft>
                <a:spcPct val="0"/>
              </a:spcAft>
              <a:buClrTx/>
              <a:buNone/>
            </a:pPr>
            <a:endParaRPr lang="it-IT" altLang="it-IT" sz="2800" dirty="0">
              <a:solidFill>
                <a:srgbClr val="333399"/>
              </a:solidFill>
              <a:latin typeface="Comic Sans MS" panose="030F0702030302020204" pitchFamily="66" charset="0"/>
            </a:endParaRPr>
          </a:p>
          <a:p>
            <a:pPr algn="just">
              <a:spcBef>
                <a:spcPct val="50000"/>
              </a:spcBef>
            </a:pPr>
            <a:r>
              <a:rPr lang="it-IT" altLang="it-IT" dirty="0">
                <a:solidFill>
                  <a:srgbClr val="0099FF"/>
                </a:solidFill>
                <a:latin typeface="Comic Sans MS" panose="030F0702030302020204" pitchFamily="66" charset="0"/>
              </a:rPr>
              <a:t>Sviluppo </a:t>
            </a:r>
            <a:r>
              <a:rPr lang="it-IT" altLang="it-IT" dirty="0" smtClean="0">
                <a:solidFill>
                  <a:srgbClr val="0099FF"/>
                </a:solidFill>
                <a:latin typeface="Comic Sans MS" panose="030F0702030302020204" pitchFamily="66" charset="0"/>
              </a:rPr>
              <a:t>orizzontale</a:t>
            </a:r>
            <a:r>
              <a:rPr lang="it-IT" altLang="it-IT" dirty="0" smtClean="0">
                <a:solidFill>
                  <a:schemeClr val="accent2"/>
                </a:solidFill>
                <a:latin typeface="Comic Sans MS" panose="030F0702030302020204" pitchFamily="66" charset="0"/>
              </a:rPr>
              <a:t>. </a:t>
            </a:r>
            <a:r>
              <a:rPr lang="it-IT" altLang="it-IT" dirty="0" smtClean="0">
                <a:solidFill>
                  <a:srgbClr val="00B050"/>
                </a:solidFill>
                <a:latin typeface="Comic Sans MS" panose="030F0702030302020204" pitchFamily="66" charset="0"/>
              </a:rPr>
              <a:t>Numerosità </a:t>
            </a:r>
            <a:r>
              <a:rPr lang="it-IT" altLang="it-IT" dirty="0">
                <a:solidFill>
                  <a:srgbClr val="00B050"/>
                </a:solidFill>
                <a:latin typeface="Comic Sans MS" panose="030F0702030302020204" pitchFamily="66" charset="0"/>
              </a:rPr>
              <a:t>di organi subordinati rispetto ad ogni livello gerarchico</a:t>
            </a:r>
          </a:p>
          <a:p>
            <a:pPr algn="just">
              <a:spcBef>
                <a:spcPct val="50000"/>
              </a:spcBef>
            </a:pPr>
            <a:r>
              <a:rPr lang="it-IT" altLang="it-IT" dirty="0" smtClean="0">
                <a:solidFill>
                  <a:srgbClr val="0099FF"/>
                </a:solidFill>
                <a:latin typeface="Comic Sans MS" panose="030F0702030302020204" pitchFamily="66" charset="0"/>
              </a:rPr>
              <a:t>Sviluppo verticale. </a:t>
            </a:r>
            <a:r>
              <a:rPr lang="it-IT" altLang="it-IT" dirty="0" smtClean="0">
                <a:solidFill>
                  <a:srgbClr val="00B050"/>
                </a:solidFill>
                <a:latin typeface="Comic Sans MS" panose="030F0702030302020204" pitchFamily="66" charset="0"/>
              </a:rPr>
              <a:t>Numerosità dei livelli gerarchici della piramide organizzativa</a:t>
            </a:r>
            <a:endParaRPr lang="it-IT" altLang="it-IT" dirty="0">
              <a:solidFill>
                <a:srgbClr val="00B050"/>
              </a:solidFill>
              <a:latin typeface="Comic Sans MS" panose="030F0702030302020204" pitchFamily="66" charset="0"/>
            </a:endParaRP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12</a:t>
            </a:fld>
            <a:endParaRPr lang="it-IT" dirty="0"/>
          </a:p>
        </p:txBody>
      </p:sp>
    </p:spTree>
    <p:extLst>
      <p:ext uri="{BB962C8B-B14F-4D97-AF65-F5344CB8AC3E}">
        <p14:creationId xmlns:p14="http://schemas.microsoft.com/office/powerpoint/2010/main" val="5073319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norme procedurali</a:t>
            </a:r>
            <a:endParaRPr lang="it-IT" dirty="0"/>
          </a:p>
        </p:txBody>
      </p:sp>
      <p:sp>
        <p:nvSpPr>
          <p:cNvPr id="3" name="Segnaposto contenuto 2"/>
          <p:cNvSpPr>
            <a:spLocks noGrp="1"/>
          </p:cNvSpPr>
          <p:nvPr>
            <p:ph idx="1"/>
          </p:nvPr>
        </p:nvSpPr>
        <p:spPr/>
        <p:txBody>
          <a:bodyPr/>
          <a:lstStyle/>
          <a:p>
            <a:pPr lvl="0" indent="-342900" algn="just" fontAlgn="base">
              <a:spcAft>
                <a:spcPct val="0"/>
              </a:spcAft>
              <a:buClrTx/>
              <a:buNone/>
            </a:pPr>
            <a:endParaRPr lang="it-IT" altLang="it-IT" sz="2800" dirty="0" smtClean="0">
              <a:solidFill>
                <a:srgbClr val="333399"/>
              </a:solidFill>
              <a:latin typeface="Comic Sans MS" panose="030F0702030302020204" pitchFamily="66" charset="0"/>
            </a:endParaRPr>
          </a:p>
          <a:p>
            <a:pPr lvl="0" indent="-342900" algn="just" fontAlgn="base">
              <a:spcAft>
                <a:spcPct val="0"/>
              </a:spcAft>
              <a:buClrTx/>
              <a:buNone/>
            </a:pPr>
            <a:endParaRPr lang="it-IT" altLang="it-IT" sz="2800" dirty="0">
              <a:solidFill>
                <a:srgbClr val="333399"/>
              </a:solidFill>
              <a:latin typeface="Comic Sans MS" panose="030F0702030302020204" pitchFamily="66" charset="0"/>
            </a:endParaRPr>
          </a:p>
          <a:p>
            <a:pPr lvl="0" indent="-342900" algn="just" fontAlgn="base">
              <a:spcAft>
                <a:spcPct val="0"/>
              </a:spcAft>
              <a:buClrTx/>
              <a:buNone/>
            </a:pPr>
            <a:r>
              <a:rPr lang="it-IT" altLang="it-IT" sz="2800" smtClean="0">
                <a:solidFill>
                  <a:srgbClr val="333399"/>
                </a:solidFill>
                <a:latin typeface="Comic Sans MS" panose="030F0702030302020204" pitchFamily="66" charset="0"/>
              </a:rPr>
              <a:t>Definiscono </a:t>
            </a:r>
            <a:r>
              <a:rPr lang="it-IT" altLang="it-IT" sz="2800" b="1" dirty="0">
                <a:solidFill>
                  <a:srgbClr val="333399"/>
                </a:solidFill>
                <a:latin typeface="Comic Sans MS" panose="030F0702030302020204" pitchFamily="66" charset="0"/>
              </a:rPr>
              <a:t>l’ordine</a:t>
            </a:r>
            <a:r>
              <a:rPr lang="it-IT" altLang="it-IT" sz="2800" dirty="0">
                <a:solidFill>
                  <a:srgbClr val="333399"/>
                </a:solidFill>
                <a:latin typeface="Comic Sans MS" panose="030F0702030302020204" pitchFamily="66" charset="0"/>
              </a:rPr>
              <a:t> in cui i compiti devono essere </a:t>
            </a:r>
            <a:r>
              <a:rPr lang="it-IT" altLang="it-IT" sz="2800">
                <a:solidFill>
                  <a:srgbClr val="333399"/>
                </a:solidFill>
                <a:latin typeface="Comic Sans MS" panose="030F0702030302020204" pitchFamily="66" charset="0"/>
              </a:rPr>
              <a:t>svolti </a:t>
            </a:r>
            <a:r>
              <a:rPr lang="it-IT" altLang="it-IT" sz="2800" smtClean="0">
                <a:solidFill>
                  <a:srgbClr val="333399"/>
                </a:solidFill>
                <a:latin typeface="Comic Sans MS" panose="030F0702030302020204" pitchFamily="66" charset="0"/>
              </a:rPr>
              <a:t>e </a:t>
            </a:r>
            <a:r>
              <a:rPr lang="it-IT" altLang="it-IT" sz="2800" dirty="0">
                <a:solidFill>
                  <a:srgbClr val="333399"/>
                </a:solidFill>
                <a:latin typeface="Comic Sans MS" panose="030F0702030302020204" pitchFamily="66" charset="0"/>
              </a:rPr>
              <a:t>i </a:t>
            </a:r>
            <a:r>
              <a:rPr lang="it-IT" altLang="it-IT" sz="2800" b="1" dirty="0">
                <a:solidFill>
                  <a:srgbClr val="333399"/>
                </a:solidFill>
                <a:latin typeface="Comic Sans MS" panose="030F0702030302020204" pitchFamily="66" charset="0"/>
              </a:rPr>
              <a:t>collegamenti</a:t>
            </a:r>
            <a:r>
              <a:rPr lang="it-IT" altLang="it-IT" sz="2800" dirty="0">
                <a:solidFill>
                  <a:srgbClr val="333399"/>
                </a:solidFill>
                <a:latin typeface="Comic Sans MS" panose="030F0702030302020204" pitchFamily="66" charset="0"/>
              </a:rPr>
              <a:t> fra i diversi organi che entrano in relazione nello svolgimento di tali compiti.</a:t>
            </a:r>
          </a:p>
          <a:p>
            <a:pPr algn="just"/>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13</a:t>
            </a:fld>
            <a:endParaRPr lang="it-IT" dirty="0"/>
          </a:p>
        </p:txBody>
      </p:sp>
    </p:spTree>
    <p:extLst>
      <p:ext uri="{BB962C8B-B14F-4D97-AF65-F5344CB8AC3E}">
        <p14:creationId xmlns:p14="http://schemas.microsoft.com/office/powerpoint/2010/main" val="3970158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Mansionario</a:t>
            </a:r>
            <a:endParaRPr lang="it-IT" dirty="0"/>
          </a:p>
        </p:txBody>
      </p:sp>
      <p:sp>
        <p:nvSpPr>
          <p:cNvPr id="3" name="Segnaposto contenuto 2"/>
          <p:cNvSpPr>
            <a:spLocks noGrp="1"/>
          </p:cNvSpPr>
          <p:nvPr>
            <p:ph idx="1"/>
          </p:nvPr>
        </p:nvSpPr>
        <p:spPr/>
        <p:txBody>
          <a:bodyPr>
            <a:normAutofit/>
          </a:bodyPr>
          <a:lstStyle/>
          <a:p>
            <a:pPr marL="114300" indent="0" algn="just">
              <a:buNone/>
            </a:pPr>
            <a:endParaRPr lang="it-IT" dirty="0" smtClean="0"/>
          </a:p>
          <a:p>
            <a:pPr marL="114300" indent="0" algn="just">
              <a:buNone/>
            </a:pPr>
            <a:r>
              <a:rPr lang="it-IT" dirty="0" smtClean="0"/>
              <a:t>Il </a:t>
            </a:r>
            <a:r>
              <a:rPr lang="it-IT" b="1" dirty="0"/>
              <a:t>mansionario</a:t>
            </a:r>
            <a:r>
              <a:rPr lang="it-IT" dirty="0"/>
              <a:t> è il documento il cui scopo è quello di ufficializzare ed evidenziare in forma scritta funzioni e compiti delle Risorse Umane dell'Azienda. In questo modo l'organizzazione del </a:t>
            </a:r>
            <a:r>
              <a:rPr lang="it-IT" dirty="0">
                <a:hlinkClick r:id="rId2" tooltip="Lavoro"/>
              </a:rPr>
              <a:t>lavoro</a:t>
            </a:r>
            <a:r>
              <a:rPr lang="it-IT" dirty="0"/>
              <a:t> non è resa casuale, con ogni singolo addetto che si occupa costantemente di un ben determinato compito divenendo quindi referente per una specifica attività da svolgere. I Responsabili di funzione e il Responsabile delle Risorse Umane redigono i mansionari dei ruoli lavorativi e li mantengono aggiornati, sulla base di eventuali modifiche introdotte. </a:t>
            </a:r>
            <a:endParaRPr lang="it-IT" dirty="0" smtClean="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14</a:t>
            </a:fld>
            <a:endParaRPr lang="it-IT" dirty="0"/>
          </a:p>
        </p:txBody>
      </p:sp>
    </p:spTree>
    <p:extLst>
      <p:ext uri="{BB962C8B-B14F-4D97-AF65-F5344CB8AC3E}">
        <p14:creationId xmlns:p14="http://schemas.microsoft.com/office/powerpoint/2010/main" val="36403141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lvl="0" indent="0" algn="just">
              <a:buClr>
                <a:srgbClr val="073779"/>
              </a:buClr>
              <a:buNone/>
            </a:pPr>
            <a:endParaRPr lang="it-IT" sz="1900" dirty="0" smtClean="0">
              <a:solidFill>
                <a:prstClr val="black"/>
              </a:solidFill>
            </a:endParaRPr>
          </a:p>
          <a:p>
            <a:pPr marL="114300" lvl="0" indent="0" algn="just">
              <a:buClr>
                <a:srgbClr val="073779"/>
              </a:buClr>
              <a:buNone/>
            </a:pPr>
            <a:r>
              <a:rPr lang="it-IT" sz="2000" dirty="0" smtClean="0">
                <a:solidFill>
                  <a:prstClr val="black"/>
                </a:solidFill>
              </a:rPr>
              <a:t>I </a:t>
            </a:r>
            <a:r>
              <a:rPr lang="it-IT" sz="2000" dirty="0">
                <a:solidFill>
                  <a:prstClr val="black"/>
                </a:solidFill>
              </a:rPr>
              <a:t>mansionari sono lo strumento sulla base del quale: </a:t>
            </a:r>
          </a:p>
          <a:p>
            <a:pPr lvl="0" algn="just">
              <a:buClr>
                <a:srgbClr val="073779"/>
              </a:buClr>
            </a:pPr>
            <a:r>
              <a:rPr lang="it-IT" sz="2000" dirty="0">
                <a:solidFill>
                  <a:prstClr val="black"/>
                </a:solidFill>
              </a:rPr>
              <a:t>viene impostata la selezione del personale;</a:t>
            </a:r>
          </a:p>
          <a:p>
            <a:pPr lvl="0" algn="just">
              <a:buClr>
                <a:srgbClr val="073779"/>
              </a:buClr>
            </a:pPr>
            <a:r>
              <a:rPr lang="it-IT" sz="2000" dirty="0">
                <a:solidFill>
                  <a:prstClr val="black"/>
                </a:solidFill>
              </a:rPr>
              <a:t>viene istruito il personale che ricopre quella mansione;</a:t>
            </a:r>
          </a:p>
          <a:p>
            <a:pPr lvl="0" algn="just">
              <a:buClr>
                <a:srgbClr val="073779"/>
              </a:buClr>
            </a:pPr>
            <a:r>
              <a:rPr lang="it-IT" sz="2000" dirty="0">
                <a:solidFill>
                  <a:prstClr val="black"/>
                </a:solidFill>
              </a:rPr>
              <a:t>vengono proposti percorsi di addestramento/formazione del personale;</a:t>
            </a:r>
          </a:p>
          <a:p>
            <a:pPr lvl="0" algn="just">
              <a:buClr>
                <a:srgbClr val="073779"/>
              </a:buClr>
            </a:pPr>
            <a:r>
              <a:rPr lang="it-IT" sz="2000" dirty="0">
                <a:solidFill>
                  <a:prstClr val="black"/>
                </a:solidFill>
              </a:rPr>
              <a:t>vengono definite/aggiornate le matrici delle competenze/polivalenze;</a:t>
            </a:r>
          </a:p>
          <a:p>
            <a:pPr lvl="0" algn="just">
              <a:buClr>
                <a:srgbClr val="073779"/>
              </a:buClr>
            </a:pPr>
            <a:r>
              <a:rPr lang="it-IT" sz="2000" dirty="0">
                <a:solidFill>
                  <a:prstClr val="black"/>
                </a:solidFill>
              </a:rPr>
              <a:t>viene definito il </a:t>
            </a:r>
            <a:r>
              <a:rPr lang="it-IT" sz="2000" dirty="0">
                <a:solidFill>
                  <a:prstClr val="black"/>
                </a:solidFill>
                <a:hlinkClick r:id="rId2" tooltip="Project Management Professional (la pagina non esiste)"/>
              </a:rPr>
              <a:t>PMP</a:t>
            </a:r>
            <a:r>
              <a:rPr lang="it-IT" sz="2000" dirty="0">
                <a:solidFill>
                  <a:prstClr val="black"/>
                </a:solidFill>
              </a:rPr>
              <a:t> individuale</a:t>
            </a:r>
            <a:r>
              <a:rPr lang="it-IT" sz="2000" dirty="0" smtClean="0">
                <a:solidFill>
                  <a:prstClr val="black"/>
                </a:solidFill>
              </a:rPr>
              <a:t>. Il PMP, </a:t>
            </a:r>
            <a:r>
              <a:rPr lang="it-IT" sz="2000" b="1" dirty="0" smtClean="0">
                <a:solidFill>
                  <a:prstClr val="black"/>
                </a:solidFill>
              </a:rPr>
              <a:t>Project </a:t>
            </a:r>
            <a:r>
              <a:rPr lang="it-IT" sz="2000" b="1" dirty="0">
                <a:solidFill>
                  <a:prstClr val="black"/>
                </a:solidFill>
              </a:rPr>
              <a:t>Management Professional</a:t>
            </a:r>
            <a:r>
              <a:rPr lang="it-IT" sz="2000" dirty="0">
                <a:solidFill>
                  <a:prstClr val="black"/>
                </a:solidFill>
              </a:rPr>
              <a:t> ( </a:t>
            </a:r>
            <a:r>
              <a:rPr lang="it-IT" sz="2000" b="1" dirty="0">
                <a:solidFill>
                  <a:prstClr val="black"/>
                </a:solidFill>
              </a:rPr>
              <a:t>PMP</a:t>
            </a:r>
            <a:r>
              <a:rPr lang="it-IT" sz="2000" dirty="0">
                <a:solidFill>
                  <a:prstClr val="black"/>
                </a:solidFill>
              </a:rPr>
              <a:t> ) è una designazione </a:t>
            </a:r>
            <a:r>
              <a:rPr lang="it-IT" sz="2000" dirty="0" smtClean="0">
                <a:solidFill>
                  <a:prstClr val="black"/>
                </a:solidFill>
              </a:rPr>
              <a:t>professionale internazionalmente </a:t>
            </a:r>
            <a:r>
              <a:rPr lang="it-IT" sz="2000" dirty="0">
                <a:solidFill>
                  <a:prstClr val="black"/>
                </a:solidFill>
              </a:rPr>
              <a:t>riconosciuta offerta dal </a:t>
            </a:r>
            <a:r>
              <a:rPr lang="it-IT" sz="2000" dirty="0">
                <a:solidFill>
                  <a:prstClr val="black"/>
                </a:solidFill>
                <a:hlinkClick r:id="rId3" tooltip="Istituto di gestione del progetto"/>
              </a:rPr>
              <a:t>Project Management </a:t>
            </a:r>
            <a:r>
              <a:rPr lang="it-IT" sz="2000" dirty="0" err="1">
                <a:solidFill>
                  <a:prstClr val="black"/>
                </a:solidFill>
                <a:hlinkClick r:id="rId3" tooltip="Istituto di gestione del progetto"/>
              </a:rPr>
              <a:t>Institute</a:t>
            </a:r>
            <a:r>
              <a:rPr lang="it-IT" sz="2000" dirty="0">
                <a:solidFill>
                  <a:prstClr val="black"/>
                </a:solidFill>
              </a:rPr>
              <a:t> (PMI)</a:t>
            </a:r>
          </a:p>
          <a:p>
            <a:pPr algn="just"/>
            <a:endParaRPr lang="it-IT" sz="2000"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15</a:t>
            </a:fld>
            <a:endParaRPr lang="it-IT" dirty="0"/>
          </a:p>
        </p:txBody>
      </p:sp>
    </p:spTree>
    <p:extLst>
      <p:ext uri="{BB962C8B-B14F-4D97-AF65-F5344CB8AC3E}">
        <p14:creationId xmlns:p14="http://schemas.microsoft.com/office/powerpoint/2010/main" val="22969078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Conclusioni</a:t>
            </a:r>
            <a:endParaRPr lang="it-IT"/>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947979" y="1908699"/>
            <a:ext cx="6733528" cy="4243525"/>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16</a:t>
            </a:fld>
            <a:endParaRPr lang="it-IT" dirty="0"/>
          </a:p>
        </p:txBody>
      </p:sp>
    </p:spTree>
    <p:extLst>
      <p:ext uri="{BB962C8B-B14F-4D97-AF65-F5344CB8AC3E}">
        <p14:creationId xmlns:p14="http://schemas.microsoft.com/office/powerpoint/2010/main" val="3816278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struttura organizzativa</a:t>
            </a:r>
            <a:endParaRPr lang="it-IT" dirty="0"/>
          </a:p>
        </p:txBody>
      </p:sp>
      <p:sp>
        <p:nvSpPr>
          <p:cNvPr id="3" name="Segnaposto contenuto 2"/>
          <p:cNvSpPr>
            <a:spLocks noGrp="1"/>
          </p:cNvSpPr>
          <p:nvPr>
            <p:ph idx="1"/>
          </p:nvPr>
        </p:nvSpPr>
        <p:spPr/>
        <p:txBody>
          <a:bodyPr/>
          <a:lstStyle/>
          <a:p>
            <a:pPr marL="114300" indent="0" algn="just">
              <a:buNone/>
            </a:pPr>
            <a:endParaRPr lang="it-IT" dirty="0" smtClean="0"/>
          </a:p>
          <a:p>
            <a:pPr marL="114300" indent="0" algn="just">
              <a:buNone/>
            </a:pPr>
            <a:r>
              <a:rPr lang="it-IT" dirty="0" smtClean="0"/>
              <a:t>La struttura organizzativa riguarda i criteri di divisione del lavoro fra le persone che operano in azienda. </a:t>
            </a:r>
          </a:p>
          <a:p>
            <a:pPr marL="114300" indent="0" algn="just">
              <a:buNone/>
            </a:pPr>
            <a:r>
              <a:rPr lang="it-IT" dirty="0" smtClean="0"/>
              <a:t>Vanno quindi distinte le seguenti fattispecie:</a:t>
            </a:r>
          </a:p>
          <a:p>
            <a:pPr algn="just">
              <a:buFontTx/>
              <a:buChar char="-"/>
            </a:pPr>
            <a:r>
              <a:rPr lang="it-IT" dirty="0" smtClean="0">
                <a:solidFill>
                  <a:srgbClr val="FF0000"/>
                </a:solidFill>
              </a:rPr>
              <a:t>Gli organi </a:t>
            </a:r>
            <a:r>
              <a:rPr lang="it-IT" dirty="0" smtClean="0"/>
              <a:t>dell’impresa</a:t>
            </a:r>
          </a:p>
          <a:p>
            <a:pPr algn="just">
              <a:buFontTx/>
              <a:buChar char="-"/>
            </a:pPr>
            <a:r>
              <a:rPr lang="it-IT" dirty="0" smtClean="0">
                <a:solidFill>
                  <a:srgbClr val="00B050"/>
                </a:solidFill>
              </a:rPr>
              <a:t>Le funzioni </a:t>
            </a:r>
            <a:r>
              <a:rPr lang="it-IT" dirty="0" smtClean="0"/>
              <a:t>assegnate agli organi</a:t>
            </a:r>
          </a:p>
          <a:p>
            <a:pPr algn="just">
              <a:buFontTx/>
              <a:buChar char="-"/>
            </a:pPr>
            <a:r>
              <a:rPr lang="it-IT" dirty="0" smtClean="0">
                <a:solidFill>
                  <a:srgbClr val="0070C0"/>
                </a:solidFill>
              </a:rPr>
              <a:t>Le relazioni </a:t>
            </a:r>
            <a:r>
              <a:rPr lang="it-IT" dirty="0" smtClean="0"/>
              <a:t>che si istituiscono fra gli organi nello svolgimento delle funzioni assegnate.</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2</a:t>
            </a:fld>
            <a:endParaRPr lang="it-IT" dirty="0"/>
          </a:p>
        </p:txBody>
      </p:sp>
    </p:spTree>
    <p:extLst>
      <p:ext uri="{BB962C8B-B14F-4D97-AF65-F5344CB8AC3E}">
        <p14:creationId xmlns:p14="http://schemas.microsoft.com/office/powerpoint/2010/main" val="7350170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divisione del lavoro orizzontale</a:t>
            </a:r>
            <a:endParaRPr lang="it-IT" dirty="0"/>
          </a:p>
        </p:txBody>
      </p:sp>
      <p:sp>
        <p:nvSpPr>
          <p:cNvPr id="3" name="Segnaposto contenuto 2"/>
          <p:cNvSpPr>
            <a:spLocks noGrp="1"/>
          </p:cNvSpPr>
          <p:nvPr>
            <p:ph idx="1"/>
          </p:nvPr>
        </p:nvSpPr>
        <p:spPr/>
        <p:txBody>
          <a:bodyPr/>
          <a:lstStyle/>
          <a:p>
            <a:endParaRPr lang="it-IT" dirty="0"/>
          </a:p>
          <a:p>
            <a:pPr marL="114300" indent="0" algn="just">
              <a:buNone/>
            </a:pPr>
            <a:endParaRPr lang="it-IT" dirty="0" smtClean="0"/>
          </a:p>
          <a:p>
            <a:pPr marL="114300" indent="0" algn="just">
              <a:buNone/>
            </a:pPr>
            <a:endParaRPr lang="it-IT" dirty="0"/>
          </a:p>
          <a:p>
            <a:pPr marL="114300" indent="0" algn="just">
              <a:buNone/>
            </a:pPr>
            <a:r>
              <a:rPr lang="it-IT" dirty="0" smtClean="0"/>
              <a:t>All’interno dell’impresa il lavoro può essere diviso in </a:t>
            </a:r>
            <a:r>
              <a:rPr lang="it-IT" dirty="0" smtClean="0">
                <a:solidFill>
                  <a:srgbClr val="FF0000"/>
                </a:solidFill>
              </a:rPr>
              <a:t>senso orizzontale</a:t>
            </a:r>
            <a:r>
              <a:rPr lang="it-IT" dirty="0" smtClean="0"/>
              <a:t>. Ciò significa che all’interno dell’impresa non vi è un organigramma a forma piramidale e il lavoro viene assegnato alle persone in base a compiti e mansioni.</a:t>
            </a:r>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3</a:t>
            </a:fld>
            <a:endParaRPr lang="it-IT" dirty="0"/>
          </a:p>
        </p:txBody>
      </p:sp>
    </p:spTree>
    <p:extLst>
      <p:ext uri="{BB962C8B-B14F-4D97-AF65-F5344CB8AC3E}">
        <p14:creationId xmlns:p14="http://schemas.microsoft.com/office/powerpoint/2010/main" val="31558630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03833" y="3009499"/>
            <a:ext cx="5526734" cy="1982001"/>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4</a:t>
            </a:fld>
            <a:endParaRPr lang="it-IT" dirty="0"/>
          </a:p>
        </p:txBody>
      </p:sp>
    </p:spTree>
    <p:extLst>
      <p:ext uri="{BB962C8B-B14F-4D97-AF65-F5344CB8AC3E}">
        <p14:creationId xmlns:p14="http://schemas.microsoft.com/office/powerpoint/2010/main" val="413773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Esempio di organigramma orizzontale</a:t>
            </a:r>
            <a:endParaRPr lang="it-IT" dirty="0"/>
          </a:p>
        </p:txBody>
      </p:sp>
      <p:pic>
        <p:nvPicPr>
          <p:cNvPr id="6" name="Segnaposto contenuto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56128"/>
            <a:ext cx="7620000" cy="4288743"/>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5</a:t>
            </a:fld>
            <a:endParaRPr lang="it-IT" dirty="0"/>
          </a:p>
        </p:txBody>
      </p:sp>
    </p:spTree>
    <p:extLst>
      <p:ext uri="{BB962C8B-B14F-4D97-AF65-F5344CB8AC3E}">
        <p14:creationId xmlns:p14="http://schemas.microsoft.com/office/powerpoint/2010/main" val="2721252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0" lvl="0" indent="0" fontAlgn="base">
              <a:lnSpc>
                <a:spcPct val="120000"/>
              </a:lnSpc>
              <a:spcAft>
                <a:spcPct val="0"/>
              </a:spcAft>
              <a:buClr>
                <a:srgbClr val="99CC00"/>
              </a:buClr>
              <a:buSzPct val="60000"/>
              <a:buNone/>
            </a:pPr>
            <a:r>
              <a:rPr lang="it-IT" altLang="it-IT" sz="2800" b="1" dirty="0">
                <a:solidFill>
                  <a:srgbClr val="333399"/>
                </a:solidFill>
                <a:latin typeface="Comic Sans MS" panose="030F0702030302020204" pitchFamily="66" charset="0"/>
              </a:rPr>
              <a:t>Attività</a:t>
            </a:r>
            <a:r>
              <a:rPr lang="it-IT" altLang="it-IT" sz="2800" dirty="0">
                <a:solidFill>
                  <a:srgbClr val="333399"/>
                </a:solidFill>
                <a:latin typeface="Comic Sans MS" panose="030F0702030302020204" pitchFamily="66" charset="0"/>
              </a:rPr>
              <a:t> 		</a:t>
            </a:r>
            <a:r>
              <a:rPr lang="it-IT" altLang="it-IT" sz="2800" b="1" dirty="0">
                <a:solidFill>
                  <a:srgbClr val="333399"/>
                </a:solidFill>
                <a:latin typeface="Comic Sans MS" panose="030F0702030302020204" pitchFamily="66" charset="0"/>
              </a:rPr>
              <a:t>Compiti</a:t>
            </a:r>
            <a:r>
              <a:rPr lang="it-IT" altLang="it-IT" sz="2800" dirty="0">
                <a:solidFill>
                  <a:srgbClr val="333399"/>
                </a:solidFill>
                <a:latin typeface="Comic Sans MS" panose="030F0702030302020204" pitchFamily="66" charset="0"/>
              </a:rPr>
              <a:t> 		</a:t>
            </a:r>
            <a:r>
              <a:rPr lang="it-IT" altLang="it-IT" sz="2800" b="1" dirty="0">
                <a:solidFill>
                  <a:srgbClr val="333399"/>
                </a:solidFill>
                <a:latin typeface="Comic Sans MS" panose="030F0702030302020204" pitchFamily="66" charset="0"/>
              </a:rPr>
              <a:t>Mansioni</a:t>
            </a:r>
          </a:p>
          <a:p>
            <a:pPr marL="0" lvl="0" indent="0" algn="just" fontAlgn="base">
              <a:lnSpc>
                <a:spcPct val="120000"/>
              </a:lnSpc>
              <a:spcAft>
                <a:spcPct val="0"/>
              </a:spcAft>
              <a:buClr>
                <a:srgbClr val="99CC00"/>
              </a:buClr>
              <a:buSzPct val="60000"/>
              <a:buNone/>
            </a:pPr>
            <a:r>
              <a:rPr lang="it-IT" altLang="it-IT" sz="2800" dirty="0">
                <a:solidFill>
                  <a:srgbClr val="333399"/>
                </a:solidFill>
                <a:latin typeface="Comic Sans MS" panose="030F0702030302020204" pitchFamily="66" charset="0"/>
              </a:rPr>
              <a:t>Mansioni attribuite </a:t>
            </a:r>
            <a:r>
              <a:rPr lang="it-IT" altLang="it-IT" sz="2800" dirty="0" smtClean="0">
                <a:solidFill>
                  <a:srgbClr val="333399"/>
                </a:solidFill>
                <a:latin typeface="Comic Sans MS" panose="030F0702030302020204" pitchFamily="66" charset="0"/>
              </a:rPr>
              <a:t>a </a:t>
            </a:r>
            <a:r>
              <a:rPr lang="it-IT" altLang="it-IT" sz="2800" dirty="0">
                <a:solidFill>
                  <a:srgbClr val="333399"/>
                </a:solidFill>
                <a:latin typeface="Comic Sans MS" panose="030F0702030302020204" pitchFamily="66" charset="0"/>
              </a:rPr>
              <a:t>una </a:t>
            </a:r>
            <a:r>
              <a:rPr lang="it-IT" altLang="it-IT" sz="2800" b="1" dirty="0">
                <a:solidFill>
                  <a:srgbClr val="333399"/>
                </a:solidFill>
                <a:latin typeface="Comic Sans MS" panose="030F0702030302020204" pitchFamily="66" charset="0"/>
              </a:rPr>
              <a:t>posizione</a:t>
            </a:r>
          </a:p>
          <a:p>
            <a:pPr marL="0" lvl="0" indent="0" algn="just" fontAlgn="base">
              <a:lnSpc>
                <a:spcPct val="120000"/>
              </a:lnSpc>
              <a:spcAft>
                <a:spcPct val="0"/>
              </a:spcAft>
              <a:buClr>
                <a:srgbClr val="99CC00"/>
              </a:buClr>
              <a:buSzPct val="60000"/>
              <a:buNone/>
            </a:pPr>
            <a:r>
              <a:rPr lang="it-IT" altLang="it-IT" sz="2800" dirty="0">
                <a:solidFill>
                  <a:srgbClr val="333399"/>
                </a:solidFill>
                <a:latin typeface="Comic Sans MS" panose="030F0702030302020204" pitchFamily="66" charset="0"/>
              </a:rPr>
              <a:t>	Ogni posizione viene coperta da una persona che assume un determinato </a:t>
            </a:r>
            <a:r>
              <a:rPr lang="it-IT" altLang="it-IT" sz="2800" b="1" dirty="0">
                <a:solidFill>
                  <a:srgbClr val="333399"/>
                </a:solidFill>
                <a:latin typeface="Comic Sans MS" panose="030F0702030302020204" pitchFamily="66" charset="0"/>
              </a:rPr>
              <a:t>ruolo</a:t>
            </a:r>
            <a:r>
              <a:rPr lang="it-IT" altLang="it-IT" sz="2800" dirty="0">
                <a:solidFill>
                  <a:srgbClr val="333399"/>
                </a:solidFill>
                <a:latin typeface="Comic Sans MS" panose="030F0702030302020204" pitchFamily="66" charset="0"/>
              </a:rPr>
              <a:t>, ossia un modello di comportamento conforme alle aspettative dei </a:t>
            </a:r>
            <a:r>
              <a:rPr lang="it-IT" altLang="it-IT" sz="2800" dirty="0" smtClean="0">
                <a:solidFill>
                  <a:srgbClr val="333399"/>
                </a:solidFill>
                <a:latin typeface="Comic Sans MS" panose="030F0702030302020204" pitchFamily="66" charset="0"/>
              </a:rPr>
              <a:t>membri dell’organizzazione</a:t>
            </a:r>
            <a:endParaRPr lang="it-IT" altLang="it-IT" sz="2800" dirty="0">
              <a:solidFill>
                <a:srgbClr val="333399"/>
              </a:solidFill>
              <a:latin typeface="Comic Sans MS" panose="030F0702030302020204" pitchFamily="66" charset="0"/>
            </a:endParaRP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6</a:t>
            </a:fld>
            <a:endParaRPr lang="it-IT" dirty="0"/>
          </a:p>
        </p:txBody>
      </p:sp>
      <p:sp>
        <p:nvSpPr>
          <p:cNvPr id="6" name="Freccia a destra 5"/>
          <p:cNvSpPr/>
          <p:nvPr/>
        </p:nvSpPr>
        <p:spPr>
          <a:xfrm>
            <a:off x="2246050" y="1686756"/>
            <a:ext cx="763480" cy="4846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a destra 6"/>
          <p:cNvSpPr/>
          <p:nvPr/>
        </p:nvSpPr>
        <p:spPr>
          <a:xfrm>
            <a:off x="4900474" y="168675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290519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La divisione del lavoro verticale</a:t>
            </a:r>
            <a:endParaRPr lang="it-IT" dirty="0"/>
          </a:p>
        </p:txBody>
      </p:sp>
      <p:sp>
        <p:nvSpPr>
          <p:cNvPr id="3" name="Segnaposto contenuto 2"/>
          <p:cNvSpPr>
            <a:spLocks noGrp="1"/>
          </p:cNvSpPr>
          <p:nvPr>
            <p:ph idx="1"/>
          </p:nvPr>
        </p:nvSpPr>
        <p:spPr/>
        <p:txBody>
          <a:bodyPr/>
          <a:lstStyle/>
          <a:p>
            <a:r>
              <a:rPr lang="it-IT" dirty="0" smtClean="0"/>
              <a:t>La divisione del lavoro in senso verticale prevede un organigramma piramidale con l’attribuzione del potere ai vari organi che non sono posti tutti sullo stesso piano. Alcuni sono in posizione di comando, altri in posizione subordinata.</a:t>
            </a:r>
          </a:p>
          <a:p>
            <a:pPr marL="0" lvl="0" indent="0" algn="just" fontAlgn="base">
              <a:spcBef>
                <a:spcPts val="600"/>
              </a:spcBef>
              <a:spcAft>
                <a:spcPts val="600"/>
              </a:spcAft>
              <a:buClr>
                <a:srgbClr val="99CC00"/>
              </a:buClr>
              <a:buSzPct val="60000"/>
              <a:buNone/>
            </a:pPr>
            <a:r>
              <a:rPr lang="it-IT" dirty="0" smtClean="0"/>
              <a:t>IN SINTESI: </a:t>
            </a:r>
            <a:r>
              <a:rPr lang="it-IT" altLang="it-IT" sz="3200" dirty="0">
                <a:solidFill>
                  <a:srgbClr val="333399"/>
                </a:solidFill>
                <a:latin typeface="Comic Sans MS" panose="030F0702030302020204" pitchFamily="66" charset="0"/>
              </a:rPr>
              <a:t>concerne </a:t>
            </a:r>
            <a:r>
              <a:rPr lang="it-IT" altLang="it-IT" sz="3200" b="1" dirty="0">
                <a:solidFill>
                  <a:srgbClr val="0099FF"/>
                </a:solidFill>
                <a:latin typeface="Comic Sans MS" panose="030F0702030302020204" pitchFamily="66" charset="0"/>
              </a:rPr>
              <a:t>l’attribuzione del potere</a:t>
            </a:r>
            <a:r>
              <a:rPr lang="it-IT" altLang="it-IT" sz="3200" dirty="0">
                <a:solidFill>
                  <a:srgbClr val="333399"/>
                </a:solidFill>
                <a:latin typeface="Comic Sans MS" panose="030F0702030302020204" pitchFamily="66" charset="0"/>
              </a:rPr>
              <a:t> ai vari organi e </a:t>
            </a:r>
            <a:r>
              <a:rPr lang="it-IT" altLang="it-IT" sz="3200" b="1" dirty="0">
                <a:solidFill>
                  <a:srgbClr val="0099FF"/>
                </a:solidFill>
                <a:latin typeface="Comic Sans MS" panose="030F0702030302020204" pitchFamily="66" charset="0"/>
              </a:rPr>
              <a:t>le relazioni gerarchiche tra gli organi</a:t>
            </a:r>
            <a:r>
              <a:rPr lang="it-IT" altLang="it-IT" sz="3200" dirty="0">
                <a:solidFill>
                  <a:srgbClr val="333399"/>
                </a:solidFill>
                <a:latin typeface="Comic Sans MS" panose="030F0702030302020204" pitchFamily="66" charset="0"/>
              </a:rPr>
              <a:t>, posti su diversi piani di potere.</a:t>
            </a:r>
          </a:p>
          <a:p>
            <a:endParaRPr lang="it-IT" dirty="0" smtClean="0"/>
          </a:p>
          <a:p>
            <a:endParaRPr lang="it-IT" dirty="0"/>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7</a:t>
            </a:fld>
            <a:endParaRPr lang="it-IT" dirty="0"/>
          </a:p>
        </p:txBody>
      </p:sp>
    </p:spTree>
    <p:extLst>
      <p:ext uri="{BB962C8B-B14F-4D97-AF65-F5344CB8AC3E}">
        <p14:creationId xmlns:p14="http://schemas.microsoft.com/office/powerpoint/2010/main" val="273785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17" name="Segnaposto contenuto 1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0768" y="1600200"/>
            <a:ext cx="6792863" cy="4800600"/>
          </a:xfrm>
        </p:spPr>
      </p:pic>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8</a:t>
            </a:fld>
            <a:endParaRPr lang="it-IT" dirty="0"/>
          </a:p>
        </p:txBody>
      </p:sp>
    </p:spTree>
    <p:extLst>
      <p:ext uri="{BB962C8B-B14F-4D97-AF65-F5344CB8AC3E}">
        <p14:creationId xmlns:p14="http://schemas.microsoft.com/office/powerpoint/2010/main" val="3363613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marL="0" lvl="0" indent="0" algn="just" fontAlgn="base">
              <a:spcBef>
                <a:spcPct val="0"/>
              </a:spcBef>
              <a:spcAft>
                <a:spcPct val="0"/>
              </a:spcAft>
              <a:buClrTx/>
              <a:buNone/>
            </a:pPr>
            <a:r>
              <a:rPr lang="it-IT" altLang="it-IT" sz="3000" dirty="0">
                <a:solidFill>
                  <a:srgbClr val="D60093"/>
                </a:solidFill>
                <a:latin typeface="Comic Sans MS" panose="030F0702030302020204" pitchFamily="66" charset="0"/>
              </a:rPr>
              <a:t>Sotto il profilo della </a:t>
            </a:r>
            <a:r>
              <a:rPr lang="it-IT" altLang="it-IT" sz="3000" b="1" dirty="0">
                <a:solidFill>
                  <a:srgbClr val="D60093"/>
                </a:solidFill>
                <a:latin typeface="Comic Sans MS" panose="030F0702030302020204" pitchFamily="66" charset="0"/>
              </a:rPr>
              <a:t>distribuzione del potere,</a:t>
            </a:r>
            <a:r>
              <a:rPr lang="it-IT" altLang="it-IT" sz="3000" dirty="0">
                <a:solidFill>
                  <a:srgbClr val="D60093"/>
                </a:solidFill>
                <a:latin typeface="Comic Sans MS" panose="030F0702030302020204" pitchFamily="66" charset="0"/>
              </a:rPr>
              <a:t> gli organi possono essere distinti in:</a:t>
            </a:r>
          </a:p>
          <a:p>
            <a:pPr marL="0" lvl="0" indent="0" algn="just" fontAlgn="base">
              <a:lnSpc>
                <a:spcPct val="80000"/>
              </a:lnSpc>
              <a:spcAft>
                <a:spcPct val="0"/>
              </a:spcAft>
              <a:buClr>
                <a:srgbClr val="FF3399"/>
              </a:buClr>
              <a:buFont typeface="Wingdings" panose="05000000000000000000" pitchFamily="2" charset="2"/>
              <a:buChar char="q"/>
            </a:pPr>
            <a:r>
              <a:rPr lang="it-IT" altLang="it-IT" sz="2800" dirty="0">
                <a:solidFill>
                  <a:srgbClr val="333399"/>
                </a:solidFill>
                <a:latin typeface="Comic Sans MS" panose="030F0702030302020204" pitchFamily="66" charset="0"/>
              </a:rPr>
              <a:t>Organi di line</a:t>
            </a:r>
          </a:p>
          <a:p>
            <a:pPr marL="0" lvl="0" indent="0" algn="just" fontAlgn="base">
              <a:lnSpc>
                <a:spcPct val="80000"/>
              </a:lnSpc>
              <a:spcAft>
                <a:spcPct val="0"/>
              </a:spcAft>
              <a:buClr>
                <a:srgbClr val="FF3399"/>
              </a:buClr>
              <a:buFont typeface="Wingdings" panose="05000000000000000000" pitchFamily="2" charset="2"/>
              <a:buChar char="q"/>
            </a:pPr>
            <a:endParaRPr lang="it-IT" altLang="it-IT" sz="2800" dirty="0">
              <a:solidFill>
                <a:srgbClr val="333399"/>
              </a:solidFill>
              <a:latin typeface="Comic Sans MS" panose="030F0702030302020204" pitchFamily="66" charset="0"/>
            </a:endParaRPr>
          </a:p>
          <a:p>
            <a:pPr marL="0" lvl="0" indent="0" algn="just" fontAlgn="base">
              <a:lnSpc>
                <a:spcPct val="80000"/>
              </a:lnSpc>
              <a:spcAft>
                <a:spcPct val="0"/>
              </a:spcAft>
              <a:buClr>
                <a:srgbClr val="FF3399"/>
              </a:buClr>
              <a:buFont typeface="Wingdings" panose="05000000000000000000" pitchFamily="2" charset="2"/>
              <a:buChar char="q"/>
            </a:pPr>
            <a:r>
              <a:rPr lang="it-IT" altLang="it-IT" sz="2800" dirty="0" smtClean="0">
                <a:solidFill>
                  <a:srgbClr val="333399"/>
                </a:solidFill>
                <a:latin typeface="Comic Sans MS" panose="030F0702030302020204" pitchFamily="66" charset="0"/>
              </a:rPr>
              <a:t>Organi </a:t>
            </a:r>
            <a:r>
              <a:rPr lang="it-IT" altLang="it-IT" sz="2800" dirty="0">
                <a:solidFill>
                  <a:srgbClr val="333399"/>
                </a:solidFill>
                <a:latin typeface="Comic Sans MS" panose="030F0702030302020204" pitchFamily="66" charset="0"/>
              </a:rPr>
              <a:t>di staff</a:t>
            </a:r>
          </a:p>
          <a:p>
            <a:pPr marL="0" lvl="0" indent="0" algn="just" fontAlgn="base">
              <a:lnSpc>
                <a:spcPct val="80000"/>
              </a:lnSpc>
              <a:spcAft>
                <a:spcPct val="0"/>
              </a:spcAft>
              <a:buClr>
                <a:srgbClr val="FF3399"/>
              </a:buClr>
              <a:buNone/>
            </a:pPr>
            <a:endParaRPr lang="it-IT" altLang="it-IT" sz="2800" dirty="0">
              <a:solidFill>
                <a:srgbClr val="333399"/>
              </a:solidFill>
              <a:latin typeface="Comic Sans MS" panose="030F0702030302020204" pitchFamily="66" charset="0"/>
            </a:endParaRPr>
          </a:p>
          <a:p>
            <a:pPr marL="0" lvl="0" indent="0" algn="just" fontAlgn="base">
              <a:lnSpc>
                <a:spcPct val="80000"/>
              </a:lnSpc>
              <a:spcAft>
                <a:spcPct val="0"/>
              </a:spcAft>
              <a:buClr>
                <a:srgbClr val="FF3399"/>
              </a:buClr>
              <a:buNone/>
            </a:pPr>
            <a:r>
              <a:rPr lang="it-IT" altLang="it-IT" sz="2800" dirty="0">
                <a:solidFill>
                  <a:srgbClr val="333399"/>
                </a:solidFill>
                <a:latin typeface="Comic Sans MS" panose="030F0702030302020204" pitchFamily="66" charset="0"/>
              </a:rPr>
              <a:t>Gli organi di </a:t>
            </a:r>
            <a:r>
              <a:rPr lang="it-IT" altLang="it-IT" sz="2800" b="1" dirty="0">
                <a:solidFill>
                  <a:srgbClr val="333399"/>
                </a:solidFill>
                <a:latin typeface="Comic Sans MS" panose="030F0702030302020204" pitchFamily="66" charset="0"/>
              </a:rPr>
              <a:t>line</a:t>
            </a:r>
            <a:r>
              <a:rPr lang="it-IT" altLang="it-IT" sz="2800" dirty="0">
                <a:solidFill>
                  <a:srgbClr val="333399"/>
                </a:solidFill>
                <a:latin typeface="Comic Sans MS" panose="030F0702030302020204" pitchFamily="66" charset="0"/>
              </a:rPr>
              <a:t> sono dotati di potere decisionale, gli organi di </a:t>
            </a:r>
            <a:r>
              <a:rPr lang="it-IT" altLang="it-IT" sz="2800" b="1" dirty="0">
                <a:solidFill>
                  <a:srgbClr val="333399"/>
                </a:solidFill>
                <a:latin typeface="Comic Sans MS" panose="030F0702030302020204" pitchFamily="66" charset="0"/>
              </a:rPr>
              <a:t>staff</a:t>
            </a:r>
            <a:r>
              <a:rPr lang="it-IT" altLang="it-IT" sz="2800" dirty="0">
                <a:solidFill>
                  <a:srgbClr val="333399"/>
                </a:solidFill>
                <a:latin typeface="Comic Sans MS" panose="030F0702030302020204" pitchFamily="66" charset="0"/>
              </a:rPr>
              <a:t> hanno solo potere consultivo</a:t>
            </a:r>
          </a:p>
          <a:p>
            <a:endParaRPr lang="it-IT" dirty="0"/>
          </a:p>
        </p:txBody>
      </p:sp>
      <p:sp>
        <p:nvSpPr>
          <p:cNvPr id="4" name="Segnaposto piè di pagina 3"/>
          <p:cNvSpPr>
            <a:spLocks noGrp="1"/>
          </p:cNvSpPr>
          <p:nvPr>
            <p:ph type="ftr" sz="quarter" idx="11"/>
          </p:nvPr>
        </p:nvSpPr>
        <p:spPr/>
        <p:txBody>
          <a:bodyPr/>
          <a:lstStyle/>
          <a:p>
            <a:r>
              <a:rPr lang="it-IT" smtClean="0"/>
              <a:t>Maria Lucetta Russotto</a:t>
            </a:r>
            <a:endParaRPr lang="it-IT"/>
          </a:p>
        </p:txBody>
      </p:sp>
      <p:sp>
        <p:nvSpPr>
          <p:cNvPr id="5" name="Segnaposto numero diapositiva 4"/>
          <p:cNvSpPr>
            <a:spLocks noGrp="1"/>
          </p:cNvSpPr>
          <p:nvPr>
            <p:ph type="sldNum" sz="quarter" idx="12"/>
          </p:nvPr>
        </p:nvSpPr>
        <p:spPr/>
        <p:txBody>
          <a:bodyPr/>
          <a:lstStyle/>
          <a:p>
            <a:fld id="{6F7AA945-76CB-D84C-9264-6FE1FA9D39BC}" type="slidenum">
              <a:rPr lang="it-IT" smtClean="0"/>
              <a:t>9</a:t>
            </a:fld>
            <a:endParaRPr lang="it-IT" dirty="0"/>
          </a:p>
        </p:txBody>
      </p:sp>
    </p:spTree>
    <p:extLst>
      <p:ext uri="{BB962C8B-B14F-4D97-AF65-F5344CB8AC3E}">
        <p14:creationId xmlns:p14="http://schemas.microsoft.com/office/powerpoint/2010/main" val="2193674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Adiacenza">
  <a:themeElements>
    <a:clrScheme name="Cielo">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Adiacenza">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z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1680</TotalTime>
  <Words>597</Words>
  <Application>Microsoft Office PowerPoint</Application>
  <PresentationFormat>Presentazione su schermo (4:3)</PresentationFormat>
  <Paragraphs>122</Paragraphs>
  <Slides>16</Slides>
  <Notes>1</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16</vt:i4>
      </vt:variant>
    </vt:vector>
  </HeadingPairs>
  <TitlesOfParts>
    <vt:vector size="24" baseType="lpstr">
      <vt:lpstr>ＭＳ Ｐゴシック</vt:lpstr>
      <vt:lpstr>Arial</vt:lpstr>
      <vt:lpstr>Calibri</vt:lpstr>
      <vt:lpstr>Cambria</vt:lpstr>
      <vt:lpstr>Comic Sans MS</vt:lpstr>
      <vt:lpstr>Tahoma</vt:lpstr>
      <vt:lpstr>Wingdings</vt:lpstr>
      <vt:lpstr>Adiacenza</vt:lpstr>
      <vt:lpstr>                     L’organizzazione</vt:lpstr>
      <vt:lpstr>La struttura organizzativa</vt:lpstr>
      <vt:lpstr>La divisione del lavoro orizzontale</vt:lpstr>
      <vt:lpstr>Presentazione standard di PowerPoint</vt:lpstr>
      <vt:lpstr>Esempio di organigramma orizzontale</vt:lpstr>
      <vt:lpstr>Presentazione standard di PowerPoint</vt:lpstr>
      <vt:lpstr>La divisione del lavoro verticale</vt:lpstr>
      <vt:lpstr>Presentazione standard di PowerPoint</vt:lpstr>
      <vt:lpstr>Presentazione standard di PowerPoint</vt:lpstr>
      <vt:lpstr>Esempio di organigramma verticale</vt:lpstr>
      <vt:lpstr>Definizioni</vt:lpstr>
      <vt:lpstr>Attraverso l’organigramma</vt:lpstr>
      <vt:lpstr>Le norme procedurali</vt:lpstr>
      <vt:lpstr>Mansionario</vt:lpstr>
      <vt:lpstr>Presentazione standard di PowerPoint</vt:lpstr>
      <vt:lpstr>Conclusioni</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Silvia Fissi</dc:creator>
  <cp:lastModifiedBy>Lucetta</cp:lastModifiedBy>
  <cp:revision>234</cp:revision>
  <cp:lastPrinted>2017-03-20T13:14:57Z</cp:lastPrinted>
  <dcterms:created xsi:type="dcterms:W3CDTF">2014-11-20T17:28:56Z</dcterms:created>
  <dcterms:modified xsi:type="dcterms:W3CDTF">2019-02-14T16:28:17Z</dcterms:modified>
</cp:coreProperties>
</file>