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58" r:id="rId4"/>
    <p:sldId id="266" r:id="rId5"/>
    <p:sldId id="265" r:id="rId6"/>
    <p:sldId id="261" r:id="rId7"/>
    <p:sldId id="264" r:id="rId8"/>
    <p:sldId id="263" r:id="rId9"/>
    <p:sldId id="260"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f5uKT5ZYb5k"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youtube.com/watch?v=f5uKT5ZYb5k" TargetMode="External"/><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399DB-6517-4BAB-8AFE-37611B4C440C}"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ABE1BFC-43B6-42ED-9362-A2913B530E7F}">
      <dgm:prSet/>
      <dgm:spPr/>
      <dgm:t>
        <a:bodyPr/>
        <a:lstStyle/>
        <a:p>
          <a:r>
            <a:rPr lang="it-IT" b="1" dirty="0"/>
            <a:t>Guardate il video: </a:t>
          </a:r>
          <a:r>
            <a:rPr lang="it-IT" b="1" dirty="0">
              <a:hlinkClick xmlns:r="http://schemas.openxmlformats.org/officeDocument/2006/relationships" r:id="rId1"/>
            </a:rPr>
            <a:t>https://www.youtube.com/watch?v=f5uKT5ZYb5k</a:t>
          </a:r>
          <a:endParaRPr lang="en-US" b="1" dirty="0"/>
        </a:p>
      </dgm:t>
    </dgm:pt>
    <dgm:pt modelId="{D7FF740D-CB3B-4643-9ADB-32C2F2B6A90B}" type="parTrans" cxnId="{1D3FC27E-C4C7-4970-90CE-A3E9471072C2}">
      <dgm:prSet/>
      <dgm:spPr/>
      <dgm:t>
        <a:bodyPr/>
        <a:lstStyle/>
        <a:p>
          <a:endParaRPr lang="en-US"/>
        </a:p>
      </dgm:t>
    </dgm:pt>
    <dgm:pt modelId="{33C62569-5EB1-4ECE-A1F6-0920354360A5}" type="sibTrans" cxnId="{1D3FC27E-C4C7-4970-90CE-A3E9471072C2}">
      <dgm:prSet/>
      <dgm:spPr/>
      <dgm:t>
        <a:bodyPr/>
        <a:lstStyle/>
        <a:p>
          <a:endParaRPr lang="en-US"/>
        </a:p>
      </dgm:t>
    </dgm:pt>
    <dgm:pt modelId="{AD1BA7E2-130D-403F-B93D-D1820A2A654E}">
      <dgm:prSet/>
      <dgm:spPr/>
      <dgm:t>
        <a:bodyPr/>
        <a:lstStyle/>
        <a:p>
          <a:r>
            <a:rPr lang="it-IT" dirty="0"/>
            <a:t>Realizzate alcune slide dove fate un sunto di come è stato deciso di realizzare le attività di didattica a distanza nell’I.C. di Sarzana (scuola del video in provincia di La Spezia) e quali le tappe più importanti. </a:t>
          </a:r>
          <a:endParaRPr lang="en-US" dirty="0"/>
        </a:p>
      </dgm:t>
    </dgm:pt>
    <dgm:pt modelId="{EE3B3CF3-A62D-4309-B0DF-042066663F3F}" type="parTrans" cxnId="{4FE24ED5-71BB-460E-BC78-90C658CFB775}">
      <dgm:prSet/>
      <dgm:spPr/>
      <dgm:t>
        <a:bodyPr/>
        <a:lstStyle/>
        <a:p>
          <a:endParaRPr lang="en-US"/>
        </a:p>
      </dgm:t>
    </dgm:pt>
    <dgm:pt modelId="{385C101E-809A-4E10-8312-C113330569A2}" type="sibTrans" cxnId="{4FE24ED5-71BB-460E-BC78-90C658CFB775}">
      <dgm:prSet/>
      <dgm:spPr/>
      <dgm:t>
        <a:bodyPr/>
        <a:lstStyle/>
        <a:p>
          <a:endParaRPr lang="en-US"/>
        </a:p>
      </dgm:t>
    </dgm:pt>
    <dgm:pt modelId="{B9429D42-8575-4B25-8B43-F642E36D225A}">
      <dgm:prSet/>
      <dgm:spPr/>
      <dgm:t>
        <a:bodyPr/>
        <a:lstStyle/>
        <a:p>
          <a:r>
            <a:rPr lang="it-IT" dirty="0"/>
            <a:t>Nelle slide poi dovrete scrivere come sono state realizzate le attività a distanza nella scuola dove svolgete o avreste dovuto svolgere il tirocinio diretto (nel caso si scelga di fare un lavoro di gruppo scegliere una scuola dove uno studente/una studentessa del gruppo svolge il tirocinio). </a:t>
          </a:r>
          <a:endParaRPr lang="en-US" dirty="0"/>
        </a:p>
      </dgm:t>
    </dgm:pt>
    <dgm:pt modelId="{67348CA6-D0E0-4BAE-AE3A-93C7496E5A77}" type="parTrans" cxnId="{C030F7D6-372E-422C-A300-055F4B246EE9}">
      <dgm:prSet/>
      <dgm:spPr/>
      <dgm:t>
        <a:bodyPr/>
        <a:lstStyle/>
        <a:p>
          <a:endParaRPr lang="en-US"/>
        </a:p>
      </dgm:t>
    </dgm:pt>
    <dgm:pt modelId="{8395B765-BDD3-4395-9B1F-236D8433D100}" type="sibTrans" cxnId="{C030F7D6-372E-422C-A300-055F4B246EE9}">
      <dgm:prSet/>
      <dgm:spPr/>
      <dgm:t>
        <a:bodyPr/>
        <a:lstStyle/>
        <a:p>
          <a:endParaRPr lang="en-US"/>
        </a:p>
      </dgm:t>
    </dgm:pt>
    <dgm:pt modelId="{4862C49B-9AE7-4344-9B1C-24F5954B44D2}">
      <dgm:prSet/>
      <dgm:spPr/>
      <dgm:t>
        <a:bodyPr/>
        <a:lstStyle/>
        <a:p>
          <a:r>
            <a:rPr lang="it-IT" dirty="0"/>
            <a:t>Il file va caricato nell’area TIROCINIO DIRETTO VIA INDIRETTO “attività 1”. Deve caricare un solo membro per gruppo, in caso di lavoro di gruppo (specificando però nome, cognome e numero di matricola dei vari partecipanti). I gruppi non potranno essere composti da più di 4 persone.</a:t>
          </a:r>
          <a:endParaRPr lang="en-US" dirty="0"/>
        </a:p>
      </dgm:t>
    </dgm:pt>
    <dgm:pt modelId="{6E53F13D-6465-4D3E-94A8-183CD6A339D0}" type="parTrans" cxnId="{152A3E40-340E-48B9-A954-8D105DE26F61}">
      <dgm:prSet/>
      <dgm:spPr/>
      <dgm:t>
        <a:bodyPr/>
        <a:lstStyle/>
        <a:p>
          <a:endParaRPr lang="en-US"/>
        </a:p>
      </dgm:t>
    </dgm:pt>
    <dgm:pt modelId="{E159F190-C13D-467B-BFF3-F34895E62777}" type="sibTrans" cxnId="{152A3E40-340E-48B9-A954-8D105DE26F61}">
      <dgm:prSet/>
      <dgm:spPr/>
      <dgm:t>
        <a:bodyPr/>
        <a:lstStyle/>
        <a:p>
          <a:endParaRPr lang="en-US"/>
        </a:p>
      </dgm:t>
    </dgm:pt>
    <dgm:pt modelId="{848A3370-AAA9-4B9C-90C1-CE81A7F4084F}" type="pres">
      <dgm:prSet presAssocID="{C85399DB-6517-4BAB-8AFE-37611B4C440C}" presName="vert0" presStyleCnt="0">
        <dgm:presLayoutVars>
          <dgm:dir/>
          <dgm:animOne val="branch"/>
          <dgm:animLvl val="lvl"/>
        </dgm:presLayoutVars>
      </dgm:prSet>
      <dgm:spPr/>
    </dgm:pt>
    <dgm:pt modelId="{556976C6-2CF1-44CB-9AE6-A177DAF0D87B}" type="pres">
      <dgm:prSet presAssocID="{8ABE1BFC-43B6-42ED-9362-A2913B530E7F}" presName="thickLine" presStyleLbl="alignNode1" presStyleIdx="0" presStyleCnt="4"/>
      <dgm:spPr/>
    </dgm:pt>
    <dgm:pt modelId="{3B0E7426-4F41-4E13-A2E2-8E80C4A48B58}" type="pres">
      <dgm:prSet presAssocID="{8ABE1BFC-43B6-42ED-9362-A2913B530E7F}" presName="horz1" presStyleCnt="0"/>
      <dgm:spPr/>
    </dgm:pt>
    <dgm:pt modelId="{DBE6233F-E574-4F58-B012-1E873B8FA3DB}" type="pres">
      <dgm:prSet presAssocID="{8ABE1BFC-43B6-42ED-9362-A2913B530E7F}" presName="tx1" presStyleLbl="revTx" presStyleIdx="0" presStyleCnt="4"/>
      <dgm:spPr/>
    </dgm:pt>
    <dgm:pt modelId="{57B4AFD7-9E24-4663-B58D-BE73299D62F5}" type="pres">
      <dgm:prSet presAssocID="{8ABE1BFC-43B6-42ED-9362-A2913B530E7F}" presName="vert1" presStyleCnt="0"/>
      <dgm:spPr/>
    </dgm:pt>
    <dgm:pt modelId="{80500A7D-3F77-49A0-8DEC-1B3CB2F5DE36}" type="pres">
      <dgm:prSet presAssocID="{AD1BA7E2-130D-403F-B93D-D1820A2A654E}" presName="thickLine" presStyleLbl="alignNode1" presStyleIdx="1" presStyleCnt="4"/>
      <dgm:spPr/>
    </dgm:pt>
    <dgm:pt modelId="{E189BB0E-9939-432F-B2AE-11A5DF3AAF00}" type="pres">
      <dgm:prSet presAssocID="{AD1BA7E2-130D-403F-B93D-D1820A2A654E}" presName="horz1" presStyleCnt="0"/>
      <dgm:spPr/>
    </dgm:pt>
    <dgm:pt modelId="{DDC224A9-FBE1-41EE-B7FA-6861EEF2D4C2}" type="pres">
      <dgm:prSet presAssocID="{AD1BA7E2-130D-403F-B93D-D1820A2A654E}" presName="tx1" presStyleLbl="revTx" presStyleIdx="1" presStyleCnt="4"/>
      <dgm:spPr/>
    </dgm:pt>
    <dgm:pt modelId="{5C37FE0E-F1F1-4364-B6B4-8CC3BFE73C39}" type="pres">
      <dgm:prSet presAssocID="{AD1BA7E2-130D-403F-B93D-D1820A2A654E}" presName="vert1" presStyleCnt="0"/>
      <dgm:spPr/>
    </dgm:pt>
    <dgm:pt modelId="{72ACD49D-F392-46BE-88BB-678FD3DC49BA}" type="pres">
      <dgm:prSet presAssocID="{B9429D42-8575-4B25-8B43-F642E36D225A}" presName="thickLine" presStyleLbl="alignNode1" presStyleIdx="2" presStyleCnt="4"/>
      <dgm:spPr/>
    </dgm:pt>
    <dgm:pt modelId="{9C51930F-8E94-4653-8E23-B347DE424205}" type="pres">
      <dgm:prSet presAssocID="{B9429D42-8575-4B25-8B43-F642E36D225A}" presName="horz1" presStyleCnt="0"/>
      <dgm:spPr/>
    </dgm:pt>
    <dgm:pt modelId="{373B3B82-A720-4BA4-8E3B-C350FDACD27E}" type="pres">
      <dgm:prSet presAssocID="{B9429D42-8575-4B25-8B43-F642E36D225A}" presName="tx1" presStyleLbl="revTx" presStyleIdx="2" presStyleCnt="4"/>
      <dgm:spPr/>
    </dgm:pt>
    <dgm:pt modelId="{8F9FAA7D-AAFB-4EE2-9CC1-7E99AE54BDC9}" type="pres">
      <dgm:prSet presAssocID="{B9429D42-8575-4B25-8B43-F642E36D225A}" presName="vert1" presStyleCnt="0"/>
      <dgm:spPr/>
    </dgm:pt>
    <dgm:pt modelId="{64076A7B-2FBB-448D-885D-2D5ED047F003}" type="pres">
      <dgm:prSet presAssocID="{4862C49B-9AE7-4344-9B1C-24F5954B44D2}" presName="thickLine" presStyleLbl="alignNode1" presStyleIdx="3" presStyleCnt="4"/>
      <dgm:spPr/>
    </dgm:pt>
    <dgm:pt modelId="{AFBAD2ED-45B3-45AE-8025-662D74A4CF47}" type="pres">
      <dgm:prSet presAssocID="{4862C49B-9AE7-4344-9B1C-24F5954B44D2}" presName="horz1" presStyleCnt="0"/>
      <dgm:spPr/>
    </dgm:pt>
    <dgm:pt modelId="{7D4A9C61-A987-44A0-A3E4-351214E4D8CC}" type="pres">
      <dgm:prSet presAssocID="{4862C49B-9AE7-4344-9B1C-24F5954B44D2}" presName="tx1" presStyleLbl="revTx" presStyleIdx="3" presStyleCnt="4"/>
      <dgm:spPr/>
    </dgm:pt>
    <dgm:pt modelId="{B2AF513A-D1CD-4FAF-9297-5591D1907C69}" type="pres">
      <dgm:prSet presAssocID="{4862C49B-9AE7-4344-9B1C-24F5954B44D2}" presName="vert1" presStyleCnt="0"/>
      <dgm:spPr/>
    </dgm:pt>
  </dgm:ptLst>
  <dgm:cxnLst>
    <dgm:cxn modelId="{050A4C32-B8D6-4964-A8AF-61DA15C8CEC8}" type="presOf" srcId="{AD1BA7E2-130D-403F-B93D-D1820A2A654E}" destId="{DDC224A9-FBE1-41EE-B7FA-6861EEF2D4C2}" srcOrd="0" destOrd="0" presId="urn:microsoft.com/office/officeart/2008/layout/LinedList"/>
    <dgm:cxn modelId="{66EC9D35-42A4-4855-BFA5-9CFEF18E11D2}" type="presOf" srcId="{8ABE1BFC-43B6-42ED-9362-A2913B530E7F}" destId="{DBE6233F-E574-4F58-B012-1E873B8FA3DB}" srcOrd="0" destOrd="0" presId="urn:microsoft.com/office/officeart/2008/layout/LinedList"/>
    <dgm:cxn modelId="{152A3E40-340E-48B9-A954-8D105DE26F61}" srcId="{C85399DB-6517-4BAB-8AFE-37611B4C440C}" destId="{4862C49B-9AE7-4344-9B1C-24F5954B44D2}" srcOrd="3" destOrd="0" parTransId="{6E53F13D-6465-4D3E-94A8-183CD6A339D0}" sibTransId="{E159F190-C13D-467B-BFF3-F34895E62777}"/>
    <dgm:cxn modelId="{1855746E-4C4D-477A-A1F6-60163832A9D7}" type="presOf" srcId="{B9429D42-8575-4B25-8B43-F642E36D225A}" destId="{373B3B82-A720-4BA4-8E3B-C350FDACD27E}" srcOrd="0" destOrd="0" presId="urn:microsoft.com/office/officeart/2008/layout/LinedList"/>
    <dgm:cxn modelId="{1D3FC27E-C4C7-4970-90CE-A3E9471072C2}" srcId="{C85399DB-6517-4BAB-8AFE-37611B4C440C}" destId="{8ABE1BFC-43B6-42ED-9362-A2913B530E7F}" srcOrd="0" destOrd="0" parTransId="{D7FF740D-CB3B-4643-9ADB-32C2F2B6A90B}" sibTransId="{33C62569-5EB1-4ECE-A1F6-0920354360A5}"/>
    <dgm:cxn modelId="{ABCED3A9-C91B-4A46-8EEE-26290E6DEA87}" type="presOf" srcId="{4862C49B-9AE7-4344-9B1C-24F5954B44D2}" destId="{7D4A9C61-A987-44A0-A3E4-351214E4D8CC}" srcOrd="0" destOrd="0" presId="urn:microsoft.com/office/officeart/2008/layout/LinedList"/>
    <dgm:cxn modelId="{4D4324CF-BD5E-4C40-B074-3470E5F555F4}" type="presOf" srcId="{C85399DB-6517-4BAB-8AFE-37611B4C440C}" destId="{848A3370-AAA9-4B9C-90C1-CE81A7F4084F}" srcOrd="0" destOrd="0" presId="urn:microsoft.com/office/officeart/2008/layout/LinedList"/>
    <dgm:cxn modelId="{4FE24ED5-71BB-460E-BC78-90C658CFB775}" srcId="{C85399DB-6517-4BAB-8AFE-37611B4C440C}" destId="{AD1BA7E2-130D-403F-B93D-D1820A2A654E}" srcOrd="1" destOrd="0" parTransId="{EE3B3CF3-A62D-4309-B0DF-042066663F3F}" sibTransId="{385C101E-809A-4E10-8312-C113330569A2}"/>
    <dgm:cxn modelId="{C030F7D6-372E-422C-A300-055F4B246EE9}" srcId="{C85399DB-6517-4BAB-8AFE-37611B4C440C}" destId="{B9429D42-8575-4B25-8B43-F642E36D225A}" srcOrd="2" destOrd="0" parTransId="{67348CA6-D0E0-4BAE-AE3A-93C7496E5A77}" sibTransId="{8395B765-BDD3-4395-9B1F-236D8433D100}"/>
    <dgm:cxn modelId="{1FFE8BBD-D0BF-4593-8BC5-2710925256CC}" type="presParOf" srcId="{848A3370-AAA9-4B9C-90C1-CE81A7F4084F}" destId="{556976C6-2CF1-44CB-9AE6-A177DAF0D87B}" srcOrd="0" destOrd="0" presId="urn:microsoft.com/office/officeart/2008/layout/LinedList"/>
    <dgm:cxn modelId="{C5416EED-EF0D-4904-A526-946D1B85DAE6}" type="presParOf" srcId="{848A3370-AAA9-4B9C-90C1-CE81A7F4084F}" destId="{3B0E7426-4F41-4E13-A2E2-8E80C4A48B58}" srcOrd="1" destOrd="0" presId="urn:microsoft.com/office/officeart/2008/layout/LinedList"/>
    <dgm:cxn modelId="{2D153374-DE46-481B-8E07-5EEFDE558DCA}" type="presParOf" srcId="{3B0E7426-4F41-4E13-A2E2-8E80C4A48B58}" destId="{DBE6233F-E574-4F58-B012-1E873B8FA3DB}" srcOrd="0" destOrd="0" presId="urn:microsoft.com/office/officeart/2008/layout/LinedList"/>
    <dgm:cxn modelId="{E26C7A59-6CFE-4946-B558-0E4EF3C9CEC8}" type="presParOf" srcId="{3B0E7426-4F41-4E13-A2E2-8E80C4A48B58}" destId="{57B4AFD7-9E24-4663-B58D-BE73299D62F5}" srcOrd="1" destOrd="0" presId="urn:microsoft.com/office/officeart/2008/layout/LinedList"/>
    <dgm:cxn modelId="{88E1150A-8596-49DA-8384-5920FE0616B4}" type="presParOf" srcId="{848A3370-AAA9-4B9C-90C1-CE81A7F4084F}" destId="{80500A7D-3F77-49A0-8DEC-1B3CB2F5DE36}" srcOrd="2" destOrd="0" presId="urn:microsoft.com/office/officeart/2008/layout/LinedList"/>
    <dgm:cxn modelId="{E6E0EF7F-0A9C-41F5-9ACC-7FCA971B2B9E}" type="presParOf" srcId="{848A3370-AAA9-4B9C-90C1-CE81A7F4084F}" destId="{E189BB0E-9939-432F-B2AE-11A5DF3AAF00}" srcOrd="3" destOrd="0" presId="urn:microsoft.com/office/officeart/2008/layout/LinedList"/>
    <dgm:cxn modelId="{09E0D445-6963-47F0-A17B-A29CEB8546DC}" type="presParOf" srcId="{E189BB0E-9939-432F-B2AE-11A5DF3AAF00}" destId="{DDC224A9-FBE1-41EE-B7FA-6861EEF2D4C2}" srcOrd="0" destOrd="0" presId="urn:microsoft.com/office/officeart/2008/layout/LinedList"/>
    <dgm:cxn modelId="{F3199BF5-04C6-423F-A01C-F7F6DEC398E0}" type="presParOf" srcId="{E189BB0E-9939-432F-B2AE-11A5DF3AAF00}" destId="{5C37FE0E-F1F1-4364-B6B4-8CC3BFE73C39}" srcOrd="1" destOrd="0" presId="urn:microsoft.com/office/officeart/2008/layout/LinedList"/>
    <dgm:cxn modelId="{3CD7F3FB-8DA6-4591-8BD7-8AA663104120}" type="presParOf" srcId="{848A3370-AAA9-4B9C-90C1-CE81A7F4084F}" destId="{72ACD49D-F392-46BE-88BB-678FD3DC49BA}" srcOrd="4" destOrd="0" presId="urn:microsoft.com/office/officeart/2008/layout/LinedList"/>
    <dgm:cxn modelId="{72E89045-056C-4AAD-B175-B6EA53E07676}" type="presParOf" srcId="{848A3370-AAA9-4B9C-90C1-CE81A7F4084F}" destId="{9C51930F-8E94-4653-8E23-B347DE424205}" srcOrd="5" destOrd="0" presId="urn:microsoft.com/office/officeart/2008/layout/LinedList"/>
    <dgm:cxn modelId="{E542953E-D387-434E-A385-2F9603F36D02}" type="presParOf" srcId="{9C51930F-8E94-4653-8E23-B347DE424205}" destId="{373B3B82-A720-4BA4-8E3B-C350FDACD27E}" srcOrd="0" destOrd="0" presId="urn:microsoft.com/office/officeart/2008/layout/LinedList"/>
    <dgm:cxn modelId="{9D5AEA70-18D2-475D-8A10-1C81C5D42849}" type="presParOf" srcId="{9C51930F-8E94-4653-8E23-B347DE424205}" destId="{8F9FAA7D-AAFB-4EE2-9CC1-7E99AE54BDC9}" srcOrd="1" destOrd="0" presId="urn:microsoft.com/office/officeart/2008/layout/LinedList"/>
    <dgm:cxn modelId="{4D60397A-C7DC-4E52-86B3-3D7E1ACD03CD}" type="presParOf" srcId="{848A3370-AAA9-4B9C-90C1-CE81A7F4084F}" destId="{64076A7B-2FBB-448D-885D-2D5ED047F003}" srcOrd="6" destOrd="0" presId="urn:microsoft.com/office/officeart/2008/layout/LinedList"/>
    <dgm:cxn modelId="{9AC5E389-490F-42DC-8A8F-89CFE8971BC7}" type="presParOf" srcId="{848A3370-AAA9-4B9C-90C1-CE81A7F4084F}" destId="{AFBAD2ED-45B3-45AE-8025-662D74A4CF47}" srcOrd="7" destOrd="0" presId="urn:microsoft.com/office/officeart/2008/layout/LinedList"/>
    <dgm:cxn modelId="{3B2A7328-EA80-4E28-A4FA-47C94495C818}" type="presParOf" srcId="{AFBAD2ED-45B3-45AE-8025-662D74A4CF47}" destId="{7D4A9C61-A987-44A0-A3E4-351214E4D8CC}" srcOrd="0" destOrd="0" presId="urn:microsoft.com/office/officeart/2008/layout/LinedList"/>
    <dgm:cxn modelId="{AA88FCFC-B3D0-4678-9FA0-2A74A4520BCD}" type="presParOf" srcId="{AFBAD2ED-45B3-45AE-8025-662D74A4CF47}" destId="{B2AF513A-D1CD-4FAF-9297-5591D1907C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602B0-8F7D-416E-B26A-E27058B0CAE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2819096-38F2-4C15-80CA-6314A4F79E09}">
      <dgm:prSet/>
      <dgm:spPr/>
      <dgm:t>
        <a:bodyPr/>
        <a:lstStyle/>
        <a:p>
          <a:r>
            <a:rPr lang="it-IT"/>
            <a:t>Chi non ha ancora attivato il progetto o non ha effettuato nemmeno un’ora in presenza.  In questo caso non sembra possibile dare avvio alle attività di tirocinio in DAD con le scuole. Tali studenti svolgeranno solo le attività del 20% con i tutor universitari e, eventualmente, il modulo di 36 ore che saranno poi validate a settembre con l’avvio del progetto di tirocinio con la scuola. </a:t>
          </a:r>
          <a:endParaRPr lang="en-US"/>
        </a:p>
      </dgm:t>
    </dgm:pt>
    <dgm:pt modelId="{548092AA-F7AA-4D3F-870C-736659B7670F}" type="parTrans" cxnId="{2EC96637-29DA-4DA9-BD00-5ECE2FB2E97A}">
      <dgm:prSet/>
      <dgm:spPr/>
      <dgm:t>
        <a:bodyPr/>
        <a:lstStyle/>
        <a:p>
          <a:endParaRPr lang="en-US"/>
        </a:p>
      </dgm:t>
    </dgm:pt>
    <dgm:pt modelId="{30F81AC7-4E00-4051-962A-E89F7291B524}" type="sibTrans" cxnId="{2EC96637-29DA-4DA9-BD00-5ECE2FB2E97A}">
      <dgm:prSet/>
      <dgm:spPr/>
      <dgm:t>
        <a:bodyPr/>
        <a:lstStyle/>
        <a:p>
          <a:endParaRPr lang="en-US"/>
        </a:p>
      </dgm:t>
    </dgm:pt>
    <dgm:pt modelId="{6F51F85C-386A-4923-910F-15E91A7BD341}">
      <dgm:prSet/>
      <dgm:spPr/>
      <dgm:t>
        <a:bodyPr/>
        <a:lstStyle/>
        <a:p>
          <a:r>
            <a:rPr lang="it-IT" dirty="0"/>
            <a:t>(da confermare)</a:t>
          </a:r>
          <a:endParaRPr lang="en-US" dirty="0"/>
        </a:p>
      </dgm:t>
    </dgm:pt>
    <dgm:pt modelId="{01CFF9D4-F974-4385-9FB6-FB83022E4591}" type="parTrans" cxnId="{48B192F4-9FAE-4AC3-9E0D-25E89C31B5F6}">
      <dgm:prSet/>
      <dgm:spPr/>
      <dgm:t>
        <a:bodyPr/>
        <a:lstStyle/>
        <a:p>
          <a:endParaRPr lang="en-US"/>
        </a:p>
      </dgm:t>
    </dgm:pt>
    <dgm:pt modelId="{D8D808EF-9039-4BC2-AA32-82E35B7FD8C8}" type="sibTrans" cxnId="{48B192F4-9FAE-4AC3-9E0D-25E89C31B5F6}">
      <dgm:prSet/>
      <dgm:spPr/>
      <dgm:t>
        <a:bodyPr/>
        <a:lstStyle/>
        <a:p>
          <a:endParaRPr lang="en-US"/>
        </a:p>
      </dgm:t>
    </dgm:pt>
    <dgm:pt modelId="{BA904B36-7F89-4C0B-B79A-A24B3F28EDA7}" type="pres">
      <dgm:prSet presAssocID="{55C602B0-8F7D-416E-B26A-E27058B0CAE0}" presName="vert0" presStyleCnt="0">
        <dgm:presLayoutVars>
          <dgm:dir/>
          <dgm:animOne val="branch"/>
          <dgm:animLvl val="lvl"/>
        </dgm:presLayoutVars>
      </dgm:prSet>
      <dgm:spPr/>
    </dgm:pt>
    <dgm:pt modelId="{EB19B81A-BC46-4C2D-836A-1D1DC61F7479}" type="pres">
      <dgm:prSet presAssocID="{B2819096-38F2-4C15-80CA-6314A4F79E09}" presName="thickLine" presStyleLbl="alignNode1" presStyleIdx="0" presStyleCnt="2"/>
      <dgm:spPr/>
    </dgm:pt>
    <dgm:pt modelId="{F5414F44-7A68-4AC2-8EB8-7842D800D371}" type="pres">
      <dgm:prSet presAssocID="{B2819096-38F2-4C15-80CA-6314A4F79E09}" presName="horz1" presStyleCnt="0"/>
      <dgm:spPr/>
    </dgm:pt>
    <dgm:pt modelId="{20F9D1AC-3515-49E6-850A-4B0F953587B5}" type="pres">
      <dgm:prSet presAssocID="{B2819096-38F2-4C15-80CA-6314A4F79E09}" presName="tx1" presStyleLbl="revTx" presStyleIdx="0" presStyleCnt="2"/>
      <dgm:spPr/>
    </dgm:pt>
    <dgm:pt modelId="{48917153-8898-40D5-8C8C-C26832EB0045}" type="pres">
      <dgm:prSet presAssocID="{B2819096-38F2-4C15-80CA-6314A4F79E09}" presName="vert1" presStyleCnt="0"/>
      <dgm:spPr/>
    </dgm:pt>
    <dgm:pt modelId="{DB604401-67FE-454D-A090-1ACA09C80FB8}" type="pres">
      <dgm:prSet presAssocID="{6F51F85C-386A-4923-910F-15E91A7BD341}" presName="thickLine" presStyleLbl="alignNode1" presStyleIdx="1" presStyleCnt="2"/>
      <dgm:spPr/>
    </dgm:pt>
    <dgm:pt modelId="{44341259-6989-4626-AAA7-C6DC7E88DDA2}" type="pres">
      <dgm:prSet presAssocID="{6F51F85C-386A-4923-910F-15E91A7BD341}" presName="horz1" presStyleCnt="0"/>
      <dgm:spPr/>
    </dgm:pt>
    <dgm:pt modelId="{BB8A9F51-503C-47FE-8F93-F1F8E19DA462}" type="pres">
      <dgm:prSet presAssocID="{6F51F85C-386A-4923-910F-15E91A7BD341}" presName="tx1" presStyleLbl="revTx" presStyleIdx="1" presStyleCnt="2"/>
      <dgm:spPr/>
    </dgm:pt>
    <dgm:pt modelId="{2118C178-5C0F-44B6-90C7-F15121E4D8D6}" type="pres">
      <dgm:prSet presAssocID="{6F51F85C-386A-4923-910F-15E91A7BD341}" presName="vert1" presStyleCnt="0"/>
      <dgm:spPr/>
    </dgm:pt>
  </dgm:ptLst>
  <dgm:cxnLst>
    <dgm:cxn modelId="{2EC96637-29DA-4DA9-BD00-5ECE2FB2E97A}" srcId="{55C602B0-8F7D-416E-B26A-E27058B0CAE0}" destId="{B2819096-38F2-4C15-80CA-6314A4F79E09}" srcOrd="0" destOrd="0" parTransId="{548092AA-F7AA-4D3F-870C-736659B7670F}" sibTransId="{30F81AC7-4E00-4051-962A-E89F7291B524}"/>
    <dgm:cxn modelId="{37E98879-BC67-4792-801C-3256F4F317F2}" type="presOf" srcId="{6F51F85C-386A-4923-910F-15E91A7BD341}" destId="{BB8A9F51-503C-47FE-8F93-F1F8E19DA462}" srcOrd="0" destOrd="0" presId="urn:microsoft.com/office/officeart/2008/layout/LinedList"/>
    <dgm:cxn modelId="{0BDEB089-C4F9-403E-99D5-64D6ABA32934}" type="presOf" srcId="{55C602B0-8F7D-416E-B26A-E27058B0CAE0}" destId="{BA904B36-7F89-4C0B-B79A-A24B3F28EDA7}" srcOrd="0" destOrd="0" presId="urn:microsoft.com/office/officeart/2008/layout/LinedList"/>
    <dgm:cxn modelId="{168E99A6-936C-478B-B77F-AFBD8A5020DF}" type="presOf" srcId="{B2819096-38F2-4C15-80CA-6314A4F79E09}" destId="{20F9D1AC-3515-49E6-850A-4B0F953587B5}" srcOrd="0" destOrd="0" presId="urn:microsoft.com/office/officeart/2008/layout/LinedList"/>
    <dgm:cxn modelId="{48B192F4-9FAE-4AC3-9E0D-25E89C31B5F6}" srcId="{55C602B0-8F7D-416E-B26A-E27058B0CAE0}" destId="{6F51F85C-386A-4923-910F-15E91A7BD341}" srcOrd="1" destOrd="0" parTransId="{01CFF9D4-F974-4385-9FB6-FB83022E4591}" sibTransId="{D8D808EF-9039-4BC2-AA32-82E35B7FD8C8}"/>
    <dgm:cxn modelId="{4447ADB3-0F37-4E49-9886-45E2832CDF34}" type="presParOf" srcId="{BA904B36-7F89-4C0B-B79A-A24B3F28EDA7}" destId="{EB19B81A-BC46-4C2D-836A-1D1DC61F7479}" srcOrd="0" destOrd="0" presId="urn:microsoft.com/office/officeart/2008/layout/LinedList"/>
    <dgm:cxn modelId="{F4571B18-1BAE-4457-B436-57C9E7A4388F}" type="presParOf" srcId="{BA904B36-7F89-4C0B-B79A-A24B3F28EDA7}" destId="{F5414F44-7A68-4AC2-8EB8-7842D800D371}" srcOrd="1" destOrd="0" presId="urn:microsoft.com/office/officeart/2008/layout/LinedList"/>
    <dgm:cxn modelId="{D00910E1-C253-48CA-A723-C0F91CDF3F7C}" type="presParOf" srcId="{F5414F44-7A68-4AC2-8EB8-7842D800D371}" destId="{20F9D1AC-3515-49E6-850A-4B0F953587B5}" srcOrd="0" destOrd="0" presId="urn:microsoft.com/office/officeart/2008/layout/LinedList"/>
    <dgm:cxn modelId="{9D2D06E8-C514-41BF-B683-8AE4D00BEF73}" type="presParOf" srcId="{F5414F44-7A68-4AC2-8EB8-7842D800D371}" destId="{48917153-8898-40D5-8C8C-C26832EB0045}" srcOrd="1" destOrd="0" presId="urn:microsoft.com/office/officeart/2008/layout/LinedList"/>
    <dgm:cxn modelId="{E7F2442B-B211-4DA7-84EB-75AB4F8E6528}" type="presParOf" srcId="{BA904B36-7F89-4C0B-B79A-A24B3F28EDA7}" destId="{DB604401-67FE-454D-A090-1ACA09C80FB8}" srcOrd="2" destOrd="0" presId="urn:microsoft.com/office/officeart/2008/layout/LinedList"/>
    <dgm:cxn modelId="{5979F1D8-63BC-49D4-BDD8-E16C02994841}" type="presParOf" srcId="{BA904B36-7F89-4C0B-B79A-A24B3F28EDA7}" destId="{44341259-6989-4626-AAA7-C6DC7E88DDA2}" srcOrd="3" destOrd="0" presId="urn:microsoft.com/office/officeart/2008/layout/LinedList"/>
    <dgm:cxn modelId="{684D940A-1399-407D-BA30-3EA3C40828EB}" type="presParOf" srcId="{44341259-6989-4626-AAA7-C6DC7E88DDA2}" destId="{BB8A9F51-503C-47FE-8F93-F1F8E19DA462}" srcOrd="0" destOrd="0" presId="urn:microsoft.com/office/officeart/2008/layout/LinedList"/>
    <dgm:cxn modelId="{BD6BCD66-AB39-4E33-AB62-82FE22B6645B}" type="presParOf" srcId="{44341259-6989-4626-AAA7-C6DC7E88DDA2}" destId="{2118C178-5C0F-44B6-90C7-F15121E4D8D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976C6-2CF1-44CB-9AE6-A177DAF0D87B}">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BE6233F-E574-4F58-B012-1E873B8FA3DB}">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t>Guardate il video: </a:t>
          </a:r>
          <a:r>
            <a:rPr lang="it-IT" sz="1800" b="1" kern="1200" dirty="0">
              <a:hlinkClick xmlns:r="http://schemas.openxmlformats.org/officeDocument/2006/relationships" r:id="rId2"/>
            </a:rPr>
            <a:t>https://www.youtube.com/watch?v=f5uKT5ZYb5k</a:t>
          </a:r>
          <a:endParaRPr lang="en-US" sz="1800" b="1" kern="1200" dirty="0"/>
        </a:p>
      </dsp:txBody>
      <dsp:txXfrm>
        <a:off x="0" y="0"/>
        <a:ext cx="5914209" cy="1312164"/>
      </dsp:txXfrm>
    </dsp:sp>
    <dsp:sp modelId="{80500A7D-3F77-49A0-8DEC-1B3CB2F5DE36}">
      <dsp:nvSpPr>
        <dsp:cNvPr id="0" name=""/>
        <dsp:cNvSpPr/>
      </dsp:nvSpPr>
      <dsp:spPr>
        <a:xfrm>
          <a:off x="0" y="1312164"/>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DC224A9-FBE1-41EE-B7FA-6861EEF2D4C2}">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Realizzate alcune slide dove fate un sunto di come è stato deciso di realizzare le attività di didattica a distanza nell’I.C. di Sarzana (scuola del video in provincia di La Spezia) e quali le tappe più importanti. </a:t>
          </a:r>
          <a:endParaRPr lang="en-US" sz="1800" kern="1200" dirty="0"/>
        </a:p>
      </dsp:txBody>
      <dsp:txXfrm>
        <a:off x="0" y="1312164"/>
        <a:ext cx="5914209" cy="1312164"/>
      </dsp:txXfrm>
    </dsp:sp>
    <dsp:sp modelId="{72ACD49D-F392-46BE-88BB-678FD3DC49BA}">
      <dsp:nvSpPr>
        <dsp:cNvPr id="0" name=""/>
        <dsp:cNvSpPr/>
      </dsp:nvSpPr>
      <dsp:spPr>
        <a:xfrm>
          <a:off x="0" y="2624328"/>
          <a:ext cx="5914209" cy="0"/>
        </a:xfrm>
        <a:prstGeom prst="line">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73B3B82-A720-4BA4-8E3B-C350FDACD27E}">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Nelle slide poi dovrete scrivere come sono state realizzate le attività a distanza nella scuola dove svolgete o avreste dovuto svolgere il tirocinio diretto (nel caso si scelga di fare un lavoro di gruppo scegliere una scuola dove uno studente/una studentessa del gruppo svolge il tirocinio). </a:t>
          </a:r>
          <a:endParaRPr lang="en-US" sz="1800" kern="1200" dirty="0"/>
        </a:p>
      </dsp:txBody>
      <dsp:txXfrm>
        <a:off x="0" y="2624328"/>
        <a:ext cx="5914209" cy="1312164"/>
      </dsp:txXfrm>
    </dsp:sp>
    <dsp:sp modelId="{64076A7B-2FBB-448D-885D-2D5ED047F003}">
      <dsp:nvSpPr>
        <dsp:cNvPr id="0" name=""/>
        <dsp:cNvSpPr/>
      </dsp:nvSpPr>
      <dsp:spPr>
        <a:xfrm>
          <a:off x="0" y="3936492"/>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7D4A9C61-A987-44A0-A3E4-351214E4D8CC}">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Il file va caricato nell’area TIROCINIO DIRETTO VIA INDIRETTO “attività 1”. Deve caricare un solo membro per gruppo, in caso di lavoro di gruppo (specificando però nome, cognome e numero di matricola dei vari partecipanti). I gruppi non potranno essere composti da più di 4 persone.</a:t>
          </a:r>
          <a:endParaRPr lang="en-US" sz="1800" kern="1200" dirty="0"/>
        </a:p>
      </dsp:txBody>
      <dsp:txXfrm>
        <a:off x="0" y="3936492"/>
        <a:ext cx="5914209" cy="131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9B81A-BC46-4C2D-836A-1D1DC61F7479}">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0F9D1AC-3515-49E6-850A-4B0F953587B5}">
      <dsp:nvSpPr>
        <dsp:cNvPr id="0" name=""/>
        <dsp:cNvSpPr/>
      </dsp:nvSpPr>
      <dsp:spPr>
        <a:xfrm>
          <a:off x="0" y="0"/>
          <a:ext cx="5914209" cy="262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it-IT" sz="2300" kern="1200"/>
            <a:t>Chi non ha ancora attivato il progetto o non ha effettuato nemmeno un’ora in presenza.  In questo caso non sembra possibile dare avvio alle attività di tirocinio in DAD con le scuole. Tali studenti svolgeranno solo le attività del 20% con i tutor universitari e, eventualmente, il modulo di 36 ore che saranno poi validate a settembre con l’avvio del progetto di tirocinio con la scuola. </a:t>
          </a:r>
          <a:endParaRPr lang="en-US" sz="2300" kern="1200"/>
        </a:p>
      </dsp:txBody>
      <dsp:txXfrm>
        <a:off x="0" y="0"/>
        <a:ext cx="5914209" cy="2624328"/>
      </dsp:txXfrm>
    </dsp:sp>
    <dsp:sp modelId="{DB604401-67FE-454D-A090-1ACA09C80FB8}">
      <dsp:nvSpPr>
        <dsp:cNvPr id="0" name=""/>
        <dsp:cNvSpPr/>
      </dsp:nvSpPr>
      <dsp:spPr>
        <a:xfrm>
          <a:off x="0" y="2624328"/>
          <a:ext cx="5914209" cy="0"/>
        </a:xfrm>
        <a:prstGeom prst="line">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B8A9F51-503C-47FE-8F93-F1F8E19DA462}">
      <dsp:nvSpPr>
        <dsp:cNvPr id="0" name=""/>
        <dsp:cNvSpPr/>
      </dsp:nvSpPr>
      <dsp:spPr>
        <a:xfrm>
          <a:off x="0" y="2624328"/>
          <a:ext cx="5914209" cy="262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it-IT" sz="2300" kern="1200" dirty="0"/>
            <a:t>(da confermare)</a:t>
          </a:r>
          <a:endParaRPr lang="en-US" sz="2300" kern="1200" dirty="0"/>
        </a:p>
      </dsp:txBody>
      <dsp:txXfrm>
        <a:off x="0" y="2624328"/>
        <a:ext cx="5914209" cy="26243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AD9A2-6008-45DE-8DF1-E4B69D6858CB}" type="datetimeFigureOut">
              <a:rPr lang="it-IT" smtClean="0"/>
              <a:t>04/05/2020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4315A-0D6D-4793-9668-84E98A757834}" type="slidenum">
              <a:rPr lang="it-IT" smtClean="0"/>
              <a:t>‹N›</a:t>
            </a:fld>
            <a:endParaRPr lang="it-IT"/>
          </a:p>
        </p:txBody>
      </p:sp>
    </p:spTree>
    <p:extLst>
      <p:ext uri="{BB962C8B-B14F-4D97-AF65-F5344CB8AC3E}">
        <p14:creationId xmlns:p14="http://schemas.microsoft.com/office/powerpoint/2010/main" val="408651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4315A-0D6D-4793-9668-84E98A757834}" type="slidenum">
              <a:rPr lang="it-IT" smtClean="0"/>
              <a:t>7</a:t>
            </a:fld>
            <a:endParaRPr lang="it-IT"/>
          </a:p>
        </p:txBody>
      </p:sp>
    </p:spTree>
    <p:extLst>
      <p:ext uri="{BB962C8B-B14F-4D97-AF65-F5344CB8AC3E}">
        <p14:creationId xmlns:p14="http://schemas.microsoft.com/office/powerpoint/2010/main" val="1655071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BAFFA339-AABA-4F73-BEB8-362B3BCC2BA6}"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79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1BE4247-49D0-400E-8311-3F7F1C4D5508}" type="datetimeFigureOut">
              <a:rPr lang="it-IT" smtClean="0"/>
              <a:t>04/05/2020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FFA339-AABA-4F73-BEB8-362B3BCC2BA6}" type="slidenum">
              <a:rPr lang="it-IT" smtClean="0"/>
              <a:t>‹N›</a:t>
            </a:fld>
            <a:endParaRPr lang="it-IT"/>
          </a:p>
        </p:txBody>
      </p:sp>
    </p:spTree>
    <p:extLst>
      <p:ext uri="{BB962C8B-B14F-4D97-AF65-F5344CB8AC3E}">
        <p14:creationId xmlns:p14="http://schemas.microsoft.com/office/powerpoint/2010/main" val="90485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88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86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spTree>
    <p:extLst>
      <p:ext uri="{BB962C8B-B14F-4D97-AF65-F5344CB8AC3E}">
        <p14:creationId xmlns:p14="http://schemas.microsoft.com/office/powerpoint/2010/main" val="93526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690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30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95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84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spTree>
    <p:extLst>
      <p:ext uri="{BB962C8B-B14F-4D97-AF65-F5344CB8AC3E}">
        <p14:creationId xmlns:p14="http://schemas.microsoft.com/office/powerpoint/2010/main" val="67401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1BE4247-49D0-400E-8311-3F7F1C4D5508}" type="datetimeFigureOut">
              <a:rPr lang="it-IT" smtClean="0"/>
              <a:t>04/05/2020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FFA339-AABA-4F73-BEB8-362B3BCC2BA6}"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82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1BE4247-49D0-400E-8311-3F7F1C4D5508}" type="datetimeFigureOut">
              <a:rPr lang="it-IT" smtClean="0"/>
              <a:t>04/05/2020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FFA339-AABA-4F73-BEB8-362B3BCC2BA6}" type="slidenum">
              <a:rPr lang="it-IT" smtClean="0"/>
              <a:t>‹N›</a:t>
            </a:fld>
            <a:endParaRPr lang="it-IT"/>
          </a:p>
        </p:txBody>
      </p:sp>
    </p:spTree>
    <p:extLst>
      <p:ext uri="{BB962C8B-B14F-4D97-AF65-F5344CB8AC3E}">
        <p14:creationId xmlns:p14="http://schemas.microsoft.com/office/powerpoint/2010/main" val="357759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1BE4247-49D0-400E-8311-3F7F1C4D5508}" type="datetimeFigureOut">
              <a:rPr lang="it-IT" smtClean="0"/>
              <a:t>04/05/2020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FFA339-AABA-4F73-BEB8-362B3BCC2BA6}"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46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1BE4247-49D0-400E-8311-3F7F1C4D5508}" type="datetimeFigureOut">
              <a:rPr lang="it-IT" smtClean="0"/>
              <a:t>04/05/2020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AFFA339-AABA-4F73-BEB8-362B3BCC2BA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75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E4247-49D0-400E-8311-3F7F1C4D5508}" type="datetimeFigureOut">
              <a:rPr lang="it-IT" smtClean="0"/>
              <a:t>04/05/2020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AFFA339-AABA-4F73-BEB8-362B3BCC2BA6}" type="slidenum">
              <a:rPr lang="it-IT" smtClean="0"/>
              <a:t>‹N›</a:t>
            </a:fld>
            <a:endParaRPr lang="it-IT"/>
          </a:p>
        </p:txBody>
      </p:sp>
    </p:spTree>
    <p:extLst>
      <p:ext uri="{BB962C8B-B14F-4D97-AF65-F5344CB8AC3E}">
        <p14:creationId xmlns:p14="http://schemas.microsoft.com/office/powerpoint/2010/main" val="205178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1BE4247-49D0-400E-8311-3F7F1C4D5508}" type="datetimeFigureOut">
              <a:rPr lang="it-IT" smtClean="0"/>
              <a:t>04/05/2020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FFA339-AABA-4F73-BEB8-362B3BCC2BA6}"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33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1BE4247-49D0-400E-8311-3F7F1C4D5508}" type="datetimeFigureOut">
              <a:rPr lang="it-IT" smtClean="0"/>
              <a:t>04/05/2020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FFA339-AABA-4F73-BEB8-362B3BCC2BA6}" type="slidenum">
              <a:rPr lang="it-IT" smtClean="0"/>
              <a:t>‹N›</a:t>
            </a:fld>
            <a:endParaRPr lang="it-IT"/>
          </a:p>
        </p:txBody>
      </p:sp>
    </p:spTree>
    <p:extLst>
      <p:ext uri="{BB962C8B-B14F-4D97-AF65-F5344CB8AC3E}">
        <p14:creationId xmlns:p14="http://schemas.microsoft.com/office/powerpoint/2010/main" val="17664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BE4247-49D0-400E-8311-3F7F1C4D5508}" type="datetimeFigureOut">
              <a:rPr lang="it-IT" smtClean="0"/>
              <a:t>04/05/2020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FFA339-AABA-4F73-BEB8-362B3BCC2BA6}" type="slidenum">
              <a:rPr lang="it-IT" smtClean="0"/>
              <a:t>‹N›</a:t>
            </a:fld>
            <a:endParaRPr lang="it-IT"/>
          </a:p>
        </p:txBody>
      </p:sp>
    </p:spTree>
    <p:extLst>
      <p:ext uri="{BB962C8B-B14F-4D97-AF65-F5344CB8AC3E}">
        <p14:creationId xmlns:p14="http://schemas.microsoft.com/office/powerpoint/2010/main" val="3957005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50954-2DE2-4E28-9E7E-2AD75D15A522}"/>
              </a:ext>
            </a:extLst>
          </p:cNvPr>
          <p:cNvSpPr>
            <a:spLocks noGrp="1"/>
          </p:cNvSpPr>
          <p:nvPr>
            <p:ph type="title"/>
          </p:nvPr>
        </p:nvSpPr>
        <p:spPr>
          <a:xfrm>
            <a:off x="1935410" y="955968"/>
            <a:ext cx="5393361" cy="1325563"/>
          </a:xfrm>
        </p:spPr>
        <p:txBody>
          <a:bodyPr>
            <a:normAutofit fontScale="90000"/>
          </a:bodyPr>
          <a:lstStyle/>
          <a:p>
            <a:pPr algn="r"/>
            <a:r>
              <a:rPr lang="it-IT" sz="2200" b="1" dirty="0">
                <a:solidFill>
                  <a:srgbClr val="FF0000"/>
                </a:solidFill>
                <a:effectLst>
                  <a:outerShdw blurRad="38100" dist="38100" dir="2700000" algn="tl">
                    <a:srgbClr val="000000">
                      <a:alpha val="43137"/>
                    </a:srgbClr>
                  </a:outerShdw>
                </a:effectLst>
              </a:rPr>
              <a:t>ATTIVITA’ PER LO SVOLGIMENTO DEL TIROCINIO DIRETTO</a:t>
            </a:r>
            <a:br>
              <a:rPr lang="it-IT" sz="2200" b="1" dirty="0">
                <a:solidFill>
                  <a:srgbClr val="FF0000"/>
                </a:solidFill>
                <a:effectLst>
                  <a:outerShdw blurRad="38100" dist="38100" dir="2700000" algn="tl">
                    <a:srgbClr val="000000">
                      <a:alpha val="43137"/>
                    </a:srgbClr>
                  </a:outerShdw>
                </a:effectLst>
              </a:rPr>
            </a:br>
            <a:r>
              <a:rPr lang="it-IT" sz="2200" b="1" dirty="0">
                <a:solidFill>
                  <a:srgbClr val="FF0000"/>
                </a:solidFill>
                <a:effectLst>
                  <a:outerShdw blurRad="38100" dist="38100" dir="2700000" algn="tl">
                    <a:srgbClr val="000000">
                      <a:alpha val="43137"/>
                    </a:srgbClr>
                  </a:outerShdw>
                </a:effectLst>
              </a:rPr>
              <a:t>GRUPPO 4 –</a:t>
            </a:r>
            <a:br>
              <a:rPr lang="it-IT" sz="2200" b="1" dirty="0">
                <a:solidFill>
                  <a:srgbClr val="FF0000"/>
                </a:solidFill>
                <a:effectLst>
                  <a:outerShdw blurRad="38100" dist="38100" dir="2700000" algn="tl">
                    <a:srgbClr val="000000">
                      <a:alpha val="43137"/>
                    </a:srgbClr>
                  </a:outerShdw>
                </a:effectLst>
              </a:rPr>
            </a:br>
            <a:r>
              <a:rPr lang="it-IT" sz="2200" b="1" dirty="0">
                <a:solidFill>
                  <a:srgbClr val="FF0000"/>
                </a:solidFill>
                <a:effectLst>
                  <a:outerShdw blurRad="38100" dist="38100" dir="2700000" algn="tl">
                    <a:srgbClr val="000000">
                      <a:alpha val="43137"/>
                    </a:srgbClr>
                  </a:outerShdw>
                </a:effectLst>
              </a:rPr>
              <a:t>TU ILARIA GIACHI </a:t>
            </a:r>
            <a:br>
              <a:rPr lang="it-IT" sz="2200" dirty="0">
                <a:solidFill>
                  <a:srgbClr val="FF0000"/>
                </a:solidFill>
              </a:rPr>
            </a:br>
            <a:br>
              <a:rPr lang="it-IT" sz="1800" dirty="0"/>
            </a:br>
            <a:endParaRPr lang="it-IT" sz="1800" dirty="0"/>
          </a:p>
        </p:txBody>
      </p:sp>
      <p:sp>
        <p:nvSpPr>
          <p:cNvPr id="3" name="Segnaposto contenuto 2">
            <a:extLst>
              <a:ext uri="{FF2B5EF4-FFF2-40B4-BE49-F238E27FC236}">
                <a16:creationId xmlns:a16="http://schemas.microsoft.com/office/drawing/2014/main" id="{3D6B6560-C3CD-4148-965A-7702C4D976D8}"/>
              </a:ext>
            </a:extLst>
          </p:cNvPr>
          <p:cNvSpPr>
            <a:spLocks noGrp="1"/>
          </p:cNvSpPr>
          <p:nvPr>
            <p:ph idx="1"/>
          </p:nvPr>
        </p:nvSpPr>
        <p:spPr>
          <a:xfrm>
            <a:off x="1093421" y="2281531"/>
            <a:ext cx="7077341" cy="4351338"/>
          </a:xfrm>
        </p:spPr>
        <p:txBody>
          <a:bodyPr>
            <a:normAutofit fontScale="92500" lnSpcReduction="20000"/>
          </a:bodyPr>
          <a:lstStyle/>
          <a:p>
            <a:pPr marL="0" indent="0">
              <a:buNone/>
            </a:pPr>
            <a:endParaRPr lang="it-IT" dirty="0"/>
          </a:p>
          <a:p>
            <a:pPr>
              <a:buFont typeface="Wingdings" panose="05000000000000000000" pitchFamily="2" charset="2"/>
              <a:buChar char="ü"/>
            </a:pPr>
            <a:r>
              <a:rPr lang="it-IT" dirty="0"/>
              <a:t>OPZIONI offerte agli studenti e non costituiscono assolutamente un obbligo. Ciascun studente, in base alle proprie situazioni, ai propri progetti, deciderà se aderire o meno alle proposte.</a:t>
            </a:r>
          </a:p>
          <a:p>
            <a:pPr marL="0" indent="0" algn="ctr">
              <a:buNone/>
            </a:pPr>
            <a:endParaRPr lang="it-IT" dirty="0"/>
          </a:p>
          <a:p>
            <a:pPr algn="ctr">
              <a:buFont typeface="Wingdings" panose="05000000000000000000" pitchFamily="2" charset="2"/>
              <a:buChar char="ü"/>
            </a:pPr>
            <a:r>
              <a:rPr lang="it-IT" dirty="0"/>
              <a:t>Nel quaderno di lavoro gli studenti inseriranno le attività fatte in DAD sia per il 20% svolto con i TU sia l’eventuale attività a scuola in DAD. </a:t>
            </a:r>
            <a:endParaRPr lang="it-IT" dirty="0">
              <a:solidFill>
                <a:srgbClr val="0070C0"/>
              </a:solidFill>
            </a:endParaRPr>
          </a:p>
          <a:p>
            <a:pPr marL="0" indent="0" algn="ctr">
              <a:buNone/>
            </a:pPr>
            <a:endParaRPr lang="it-IT" dirty="0">
              <a:solidFill>
                <a:srgbClr val="0070C0"/>
              </a:solidFill>
            </a:endParaRPr>
          </a:p>
          <a:p>
            <a:pPr marL="0" indent="0" algn="ctr">
              <a:buNone/>
            </a:pPr>
            <a:endParaRPr lang="it-IT" dirty="0">
              <a:solidFill>
                <a:srgbClr val="0070C0"/>
              </a:solidFill>
            </a:endParaRPr>
          </a:p>
          <a:p>
            <a:pPr marL="0" indent="0">
              <a:buNone/>
            </a:pPr>
            <a:r>
              <a:rPr lang="it-IT" dirty="0"/>
              <a:t> </a:t>
            </a:r>
          </a:p>
          <a:p>
            <a:endParaRPr lang="it-IT" dirty="0"/>
          </a:p>
        </p:txBody>
      </p:sp>
      <p:sp>
        <p:nvSpPr>
          <p:cNvPr id="15" name="Oval 14">
            <a:extLst>
              <a:ext uri="{FF2B5EF4-FFF2-40B4-BE49-F238E27FC236}">
                <a16:creationId xmlns:a16="http://schemas.microsoft.com/office/drawing/2014/main" id="{77548E53-AE9E-4A5C-9930-E5671D20799F}"/>
              </a:ext>
            </a:extLst>
          </p:cNvPr>
          <p:cNvSpPr/>
          <p:nvPr/>
        </p:nvSpPr>
        <p:spPr>
          <a:xfrm>
            <a:off x="7887184" y="1216485"/>
            <a:ext cx="3781051" cy="3781052"/>
          </a:xfrm>
          <a:prstGeom prst="ellipse">
            <a:avLst/>
          </a:prstGeom>
          <a:solidFill>
            <a:prstClr val="ltGray"/>
          </a:solidFill>
        </p:spPr>
      </p:sp>
      <p:sp>
        <p:nvSpPr>
          <p:cNvPr id="16" name="Partial Circle 15">
            <a:extLst>
              <a:ext uri="{FF2B5EF4-FFF2-40B4-BE49-F238E27FC236}">
                <a16:creationId xmlns:a16="http://schemas.microsoft.com/office/drawing/2014/main" id="{DB5A1562-94E2-435F-929F-4765D25150C5}"/>
              </a:ext>
            </a:extLst>
          </p:cNvPr>
          <p:cNvSpPr/>
          <p:nvPr/>
        </p:nvSpPr>
        <p:spPr>
          <a:xfrm>
            <a:off x="7887184" y="1216485"/>
            <a:ext cx="3781051" cy="3781052"/>
          </a:xfrm>
          <a:prstGeom prst="pie">
            <a:avLst>
              <a:gd name="adj1" fmla="val 16200000"/>
              <a:gd name="adj2" fmla="val 20520000"/>
            </a:avLst>
          </a:prstGeom>
          <a:solidFill>
            <a:schemeClr val="accent1"/>
          </a:solidFill>
        </p:spPr>
      </p:sp>
      <p:sp>
        <p:nvSpPr>
          <p:cNvPr id="17" name="Oval 16">
            <a:extLst>
              <a:ext uri="{FF2B5EF4-FFF2-40B4-BE49-F238E27FC236}">
                <a16:creationId xmlns:a16="http://schemas.microsoft.com/office/drawing/2014/main" id="{FBE9B507-8058-4C7B-A2FF-D105D1BA721C}"/>
              </a:ext>
            </a:extLst>
          </p:cNvPr>
          <p:cNvSpPr/>
          <p:nvPr/>
        </p:nvSpPr>
        <p:spPr>
          <a:xfrm>
            <a:off x="8170762" y="1500063"/>
            <a:ext cx="3213895" cy="3213896"/>
          </a:xfrm>
          <a:prstGeom prst="ellipse">
            <a:avLst/>
          </a:prstGeom>
          <a:solidFill>
            <a:prstClr val="white"/>
          </a:solidFill>
        </p:spPr>
      </p:sp>
      <p:pic>
        <p:nvPicPr>
          <p:cNvPr id="7" name="Graphic 6">
            <a:extLst>
              <a:ext uri="{FF2B5EF4-FFF2-40B4-BE49-F238E27FC236}">
                <a16:creationId xmlns:a16="http://schemas.microsoft.com/office/drawing/2014/main" id="{E8AEF44A-BD9A-46F7-B7B5-844BDAF322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1204" y="2010505"/>
            <a:ext cx="2193011" cy="2193012"/>
          </a:xfrm>
          <a:prstGeom prst="rect">
            <a:avLst/>
          </a:prstGeom>
          <a:solidFill>
            <a:prstClr val="white"/>
          </a:solidFill>
        </p:spPr>
      </p:pic>
    </p:spTree>
    <p:extLst>
      <p:ext uri="{BB962C8B-B14F-4D97-AF65-F5344CB8AC3E}">
        <p14:creationId xmlns:p14="http://schemas.microsoft.com/office/powerpoint/2010/main" val="126732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AA2CB5-4DA5-40C0-B287-5E995E1F5D87}"/>
              </a:ext>
            </a:extLst>
          </p:cNvPr>
          <p:cNvSpPr>
            <a:spLocks noGrp="1"/>
          </p:cNvSpPr>
          <p:nvPr>
            <p:ph type="title"/>
          </p:nvPr>
        </p:nvSpPr>
        <p:spPr/>
        <p:txBody>
          <a:bodyPr/>
          <a:lstStyle/>
          <a:p>
            <a:r>
              <a:rPr lang="it-IT" dirty="0"/>
              <a:t>ULTIMA OPZIONE</a:t>
            </a:r>
          </a:p>
        </p:txBody>
      </p:sp>
      <p:sp>
        <p:nvSpPr>
          <p:cNvPr id="3" name="Segnaposto contenuto 2">
            <a:extLst>
              <a:ext uri="{FF2B5EF4-FFF2-40B4-BE49-F238E27FC236}">
                <a16:creationId xmlns:a16="http://schemas.microsoft.com/office/drawing/2014/main" id="{BE26DAF2-3F2E-4683-A748-C34BFDAB3EE7}"/>
              </a:ext>
            </a:extLst>
          </p:cNvPr>
          <p:cNvSpPr>
            <a:spLocks noGrp="1"/>
          </p:cNvSpPr>
          <p:nvPr>
            <p:ph idx="1"/>
          </p:nvPr>
        </p:nvSpPr>
        <p:spPr/>
        <p:txBody>
          <a:bodyPr/>
          <a:lstStyle/>
          <a:p>
            <a:pPr marL="0" indent="0">
              <a:buNone/>
            </a:pPr>
            <a:r>
              <a:rPr lang="it-IT" dirty="0"/>
              <a:t>Modalità ordinaria a partire dal mese di settembre 2020</a:t>
            </a:r>
          </a:p>
          <a:p>
            <a:endParaRPr lang="it-IT" dirty="0"/>
          </a:p>
        </p:txBody>
      </p:sp>
    </p:spTree>
    <p:extLst>
      <p:ext uri="{BB962C8B-B14F-4D97-AF65-F5344CB8AC3E}">
        <p14:creationId xmlns:p14="http://schemas.microsoft.com/office/powerpoint/2010/main" val="244668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6AACE6-C0E5-4DA2-9383-4331FB050744}"/>
              </a:ext>
            </a:extLst>
          </p:cNvPr>
          <p:cNvSpPr>
            <a:spLocks noGrp="1"/>
          </p:cNvSpPr>
          <p:nvPr>
            <p:ph type="title"/>
          </p:nvPr>
        </p:nvSpPr>
        <p:spPr/>
        <p:txBody>
          <a:bodyPr/>
          <a:lstStyle/>
          <a:p>
            <a:r>
              <a:rPr lang="it-IT" dirty="0"/>
              <a:t>Domande e conclusioni</a:t>
            </a:r>
          </a:p>
        </p:txBody>
      </p:sp>
      <p:sp>
        <p:nvSpPr>
          <p:cNvPr id="3" name="Segnaposto contenuto 2">
            <a:extLst>
              <a:ext uri="{FF2B5EF4-FFF2-40B4-BE49-F238E27FC236}">
                <a16:creationId xmlns:a16="http://schemas.microsoft.com/office/drawing/2014/main" id="{D7EDFBD9-052D-468C-9FF9-A0BB4ED126DF}"/>
              </a:ext>
            </a:extLst>
          </p:cNvPr>
          <p:cNvSpPr>
            <a:spLocks noGrp="1"/>
          </p:cNvSpPr>
          <p:nvPr>
            <p:ph idx="1"/>
          </p:nvPr>
        </p:nvSpPr>
        <p:spPr/>
        <p:txBody>
          <a:bodyPr>
            <a:normAutofit lnSpcReduction="10000"/>
          </a:bodyPr>
          <a:lstStyle/>
          <a:p>
            <a:pPr algn="r"/>
            <a:endParaRPr lang="it-IT" dirty="0"/>
          </a:p>
          <a:p>
            <a:pPr algn="r"/>
            <a:endParaRPr lang="it-IT" dirty="0"/>
          </a:p>
          <a:p>
            <a:pPr algn="r"/>
            <a:endParaRPr lang="it-IT" dirty="0"/>
          </a:p>
          <a:p>
            <a:pPr algn="r"/>
            <a:endParaRPr lang="it-IT" dirty="0"/>
          </a:p>
          <a:p>
            <a:pPr algn="r"/>
            <a:endParaRPr lang="it-IT" dirty="0"/>
          </a:p>
          <a:p>
            <a:pPr marL="0" indent="0" algn="r">
              <a:buNone/>
            </a:pPr>
            <a:r>
              <a:rPr lang="it-IT" sz="3600" dirty="0"/>
              <a:t>Grazie per l’attenzione</a:t>
            </a:r>
          </a:p>
          <a:p>
            <a:endParaRPr lang="it-IT" dirty="0"/>
          </a:p>
        </p:txBody>
      </p:sp>
    </p:spTree>
    <p:extLst>
      <p:ext uri="{BB962C8B-B14F-4D97-AF65-F5344CB8AC3E}">
        <p14:creationId xmlns:p14="http://schemas.microsoft.com/office/powerpoint/2010/main" val="404645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C0330-6DFC-4ED1-83D5-C1F160415FC8}"/>
              </a:ext>
            </a:extLst>
          </p:cNvPr>
          <p:cNvSpPr>
            <a:spLocks noGrp="1"/>
          </p:cNvSpPr>
          <p:nvPr>
            <p:ph type="title"/>
          </p:nvPr>
        </p:nvSpPr>
        <p:spPr/>
        <p:txBody>
          <a:bodyPr/>
          <a:lstStyle/>
          <a:p>
            <a:r>
              <a:rPr lang="it-IT" dirty="0"/>
              <a:t>TRASFORMAZIONE TD IN TIND</a:t>
            </a:r>
          </a:p>
        </p:txBody>
      </p:sp>
      <p:sp>
        <p:nvSpPr>
          <p:cNvPr id="3" name="Segnaposto contenuto 2">
            <a:extLst>
              <a:ext uri="{FF2B5EF4-FFF2-40B4-BE49-F238E27FC236}">
                <a16:creationId xmlns:a16="http://schemas.microsoft.com/office/drawing/2014/main" id="{1B639628-54B0-47BB-AC45-BDFA070A6630}"/>
              </a:ext>
            </a:extLst>
          </p:cNvPr>
          <p:cNvSpPr>
            <a:spLocks noGrp="1"/>
          </p:cNvSpPr>
          <p:nvPr>
            <p:ph idx="1"/>
          </p:nvPr>
        </p:nvSpPr>
        <p:spPr>
          <a:xfrm>
            <a:off x="1422010" y="3306950"/>
            <a:ext cx="9601196" cy="1303867"/>
          </a:xfrm>
        </p:spPr>
        <p:txBody>
          <a:bodyPr/>
          <a:lstStyle/>
          <a:p>
            <a:pPr marL="0" indent="0">
              <a:buNone/>
            </a:pPr>
            <a:r>
              <a:rPr lang="it-IT" dirty="0">
                <a:solidFill>
                  <a:srgbClr val="0070C0"/>
                </a:solidFill>
              </a:rPr>
              <a:t>20% SOTTO LA GUIDA DEL TUTOR UNIVERSITARIO</a:t>
            </a:r>
            <a:br>
              <a:rPr lang="it-IT" dirty="0">
                <a:solidFill>
                  <a:srgbClr val="0070C0"/>
                </a:solidFill>
              </a:rPr>
            </a:br>
            <a:r>
              <a:rPr lang="it-IT" dirty="0">
                <a:solidFill>
                  <a:srgbClr val="0070C0"/>
                </a:solidFill>
              </a:rPr>
              <a:t>Possibilità DI SVOLGERE circa 18 ore T2 COME T IND</a:t>
            </a:r>
          </a:p>
          <a:p>
            <a:endParaRPr lang="it-IT" dirty="0"/>
          </a:p>
        </p:txBody>
      </p:sp>
    </p:spTree>
    <p:extLst>
      <p:ext uri="{BB962C8B-B14F-4D97-AF65-F5344CB8AC3E}">
        <p14:creationId xmlns:p14="http://schemas.microsoft.com/office/powerpoint/2010/main" val="280975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5C1AD626-F93A-4CC5-94FE-4FA4C2AAC69B}"/>
              </a:ext>
            </a:extLst>
          </p:cNvPr>
          <p:cNvSpPr>
            <a:spLocks noGrp="1"/>
          </p:cNvSpPr>
          <p:nvPr>
            <p:ph type="title"/>
          </p:nvPr>
        </p:nvSpPr>
        <p:spPr>
          <a:xfrm>
            <a:off x="1055599" y="1055077"/>
            <a:ext cx="2532909" cy="4794578"/>
          </a:xfrm>
        </p:spPr>
        <p:txBody>
          <a:bodyPr>
            <a:normAutofit/>
          </a:bodyPr>
          <a:lstStyle/>
          <a:p>
            <a:r>
              <a:rPr lang="it-IT">
                <a:solidFill>
                  <a:srgbClr val="262626"/>
                </a:solidFill>
              </a:rPr>
              <a:t>Attività 1</a:t>
            </a:r>
            <a:br>
              <a:rPr lang="it-IT">
                <a:solidFill>
                  <a:srgbClr val="262626"/>
                </a:solidFill>
              </a:rPr>
            </a:br>
            <a:endParaRPr lang="it-IT">
              <a:solidFill>
                <a:srgbClr val="262626"/>
              </a:solidFill>
            </a:endParaRPr>
          </a:p>
        </p:txBody>
      </p:sp>
      <p:sp useBgFill="1">
        <p:nvSpPr>
          <p:cNvPr id="27" name="Rectangle 26">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FA416FB3-E9D2-4F57-96E8-AC4A6BC1F67E}"/>
              </a:ext>
            </a:extLst>
          </p:cNvPr>
          <p:cNvGraphicFramePr>
            <a:graphicFrameLocks noGrp="1"/>
          </p:cNvGraphicFramePr>
          <p:nvPr>
            <p:ph idx="1"/>
            <p:extLst>
              <p:ext uri="{D42A27DB-BD31-4B8C-83A1-F6EECF244321}">
                <p14:modId xmlns:p14="http://schemas.microsoft.com/office/powerpoint/2010/main" val="219798302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18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6C8C4-73EB-42D9-AFDF-ED3F9462D167}"/>
              </a:ext>
            </a:extLst>
          </p:cNvPr>
          <p:cNvSpPr>
            <a:spLocks noGrp="1"/>
          </p:cNvSpPr>
          <p:nvPr>
            <p:ph type="title"/>
          </p:nvPr>
        </p:nvSpPr>
        <p:spPr/>
        <p:txBody>
          <a:bodyPr/>
          <a:lstStyle/>
          <a:p>
            <a:r>
              <a:rPr lang="it-IT" dirty="0" err="1"/>
              <a:t>Attivita’</a:t>
            </a:r>
            <a:r>
              <a:rPr lang="it-IT" dirty="0"/>
              <a:t> 2</a:t>
            </a:r>
          </a:p>
        </p:txBody>
      </p:sp>
      <p:sp>
        <p:nvSpPr>
          <p:cNvPr id="3" name="Segnaposto contenuto 2">
            <a:extLst>
              <a:ext uri="{FF2B5EF4-FFF2-40B4-BE49-F238E27FC236}">
                <a16:creationId xmlns:a16="http://schemas.microsoft.com/office/drawing/2014/main" id="{02409842-F68E-4DC7-9A7F-E44C8398BB8E}"/>
              </a:ext>
            </a:extLst>
          </p:cNvPr>
          <p:cNvSpPr>
            <a:spLocks noGrp="1"/>
          </p:cNvSpPr>
          <p:nvPr>
            <p:ph idx="1"/>
          </p:nvPr>
        </p:nvSpPr>
        <p:spPr/>
        <p:txBody>
          <a:bodyPr>
            <a:normAutofit fontScale="92500" lnSpcReduction="20000"/>
          </a:bodyPr>
          <a:lstStyle/>
          <a:p>
            <a:r>
              <a:rPr lang="it-IT" dirty="0"/>
              <a:t>Realizzate un piccolo video tutorial (durata massima di 10 minuti) che potreste inviare a ipotetici studenti/alunni di una scuola, per le attività di DIDATTICA A DISTANZA </a:t>
            </a:r>
          </a:p>
          <a:p>
            <a:r>
              <a:rPr lang="it-IT" dirty="0"/>
              <a:t>Avete piena libertà: scegliete ordine di scuola, età alunni, campi di esperienza e/o discipline: fate presentazioni semplici, con molte immagini, poche scritte essenziali. </a:t>
            </a:r>
          </a:p>
          <a:p>
            <a:r>
              <a:rPr lang="it-IT" dirty="0"/>
              <a:t>Fare riferimento alle attività previste nel QDL  </a:t>
            </a:r>
          </a:p>
          <a:p>
            <a:r>
              <a:rPr lang="it-IT" dirty="0"/>
              <a:t>QUALI PROGRAMMI?</a:t>
            </a:r>
          </a:p>
          <a:p>
            <a:r>
              <a:rPr lang="it-IT" dirty="0"/>
              <a:t>SCREEN CAST O MATIC -  OBS STUDIO – POWTOON – VIDEO ESPORTATO IN PPTX…..</a:t>
            </a:r>
          </a:p>
          <a:p>
            <a:endParaRPr lang="it-IT" dirty="0"/>
          </a:p>
          <a:p>
            <a:endParaRPr lang="it-IT" dirty="0"/>
          </a:p>
          <a:p>
            <a:endParaRPr lang="it-IT" dirty="0"/>
          </a:p>
        </p:txBody>
      </p:sp>
    </p:spTree>
    <p:extLst>
      <p:ext uri="{BB962C8B-B14F-4D97-AF65-F5344CB8AC3E}">
        <p14:creationId xmlns:p14="http://schemas.microsoft.com/office/powerpoint/2010/main" val="29767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D40CE-A5FC-49D5-80E1-322EE5CBD34F}"/>
              </a:ext>
            </a:extLst>
          </p:cNvPr>
          <p:cNvSpPr>
            <a:spLocks noGrp="1"/>
          </p:cNvSpPr>
          <p:nvPr>
            <p:ph type="title"/>
          </p:nvPr>
        </p:nvSpPr>
        <p:spPr/>
        <p:txBody>
          <a:bodyPr/>
          <a:lstStyle/>
          <a:p>
            <a:r>
              <a:rPr lang="it-IT" dirty="0"/>
              <a:t>Il video tutorial</a:t>
            </a:r>
          </a:p>
        </p:txBody>
      </p:sp>
      <p:sp>
        <p:nvSpPr>
          <p:cNvPr id="3" name="Segnaposto contenuto 2">
            <a:extLst>
              <a:ext uri="{FF2B5EF4-FFF2-40B4-BE49-F238E27FC236}">
                <a16:creationId xmlns:a16="http://schemas.microsoft.com/office/drawing/2014/main" id="{46EB95D2-22A2-49BD-8957-6402C5F4B270}"/>
              </a:ext>
            </a:extLst>
          </p:cNvPr>
          <p:cNvSpPr>
            <a:spLocks noGrp="1"/>
          </p:cNvSpPr>
          <p:nvPr>
            <p:ph idx="1"/>
          </p:nvPr>
        </p:nvSpPr>
        <p:spPr/>
        <p:txBody>
          <a:bodyPr>
            <a:normAutofit fontScale="70000" lnSpcReduction="20000"/>
          </a:bodyPr>
          <a:lstStyle/>
          <a:p>
            <a:pPr marL="0" lvl="0" indent="0">
              <a:buNone/>
            </a:pPr>
            <a:r>
              <a:rPr lang="it-IT" dirty="0"/>
              <a:t>Potete caricare il video su </a:t>
            </a:r>
            <a:r>
              <a:rPr lang="it-IT" dirty="0" err="1"/>
              <a:t>youtube</a:t>
            </a:r>
            <a:r>
              <a:rPr lang="it-IT" dirty="0"/>
              <a:t> in modalità NON IN ELENCO ed incollare il LINK in un file di word </a:t>
            </a:r>
          </a:p>
          <a:p>
            <a:pPr marL="0" lvl="0" indent="0">
              <a:buNone/>
            </a:pPr>
            <a:r>
              <a:rPr lang="it-IT" dirty="0"/>
              <a:t>Sul file di word inserite i  vostri nomi matricole e l’autorizzazione alla consultazione del video ai fini didattici e il contenuto e la classe e/o la sezione a cui è rivolto</a:t>
            </a:r>
          </a:p>
          <a:p>
            <a:pPr marL="0" lvl="0" indent="0">
              <a:buNone/>
            </a:pPr>
            <a:r>
              <a:rPr lang="it-IT" dirty="0"/>
              <a:t>Il video andrà caricato in  “attività 2” e su una cartella condivisa su un drive ad un link che vi comunicherò una volta avuta la approvazione</a:t>
            </a:r>
          </a:p>
          <a:p>
            <a:pPr marL="0" lvl="0" indent="0">
              <a:buNone/>
            </a:pPr>
            <a:r>
              <a:rPr lang="it-IT" b="1" dirty="0"/>
              <a:t>Il video invece non deve contenere i vs riferimenti personali, né i vostri volti</a:t>
            </a:r>
          </a:p>
          <a:p>
            <a:pPr marL="0" indent="0">
              <a:buNone/>
            </a:pPr>
            <a:r>
              <a:rPr lang="it-IT" dirty="0"/>
              <a:t>Nel caso di lavoro di gruppo dovete caricare un solo membro per gruppo, specificando nel nome dei file però i nominativi di tutti. </a:t>
            </a:r>
          </a:p>
          <a:p>
            <a:pPr marL="0" indent="0">
              <a:buNone/>
            </a:pPr>
            <a:r>
              <a:rPr lang="it-IT" dirty="0"/>
              <a:t>I gruppi non più di 4 per gruppo dovranno caricare un numero di video pari ai componenti del gruppo</a:t>
            </a:r>
          </a:p>
          <a:p>
            <a:pPr marL="0" indent="0">
              <a:buNone/>
            </a:pPr>
            <a:endParaRPr lang="en-US" dirty="0"/>
          </a:p>
          <a:p>
            <a:pPr lvl="0"/>
            <a:endParaRPr lang="it-IT" dirty="0"/>
          </a:p>
          <a:p>
            <a:pPr lvl="0"/>
            <a:endParaRPr lang="it-IT" dirty="0"/>
          </a:p>
          <a:p>
            <a:endParaRPr lang="it-IT" dirty="0"/>
          </a:p>
        </p:txBody>
      </p:sp>
    </p:spTree>
    <p:extLst>
      <p:ext uri="{BB962C8B-B14F-4D97-AF65-F5344CB8AC3E}">
        <p14:creationId xmlns:p14="http://schemas.microsoft.com/office/powerpoint/2010/main" val="183958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7" name="Picture 36">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0" name="Picture 39">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EC6A1FB1-846B-4E5D-84E2-FBD93A9D32F6}"/>
              </a:ext>
            </a:extLst>
          </p:cNvPr>
          <p:cNvSpPr>
            <a:spLocks noGrp="1"/>
          </p:cNvSpPr>
          <p:nvPr>
            <p:ph type="title"/>
          </p:nvPr>
        </p:nvSpPr>
        <p:spPr>
          <a:xfrm>
            <a:off x="1092643" y="1092200"/>
            <a:ext cx="2928751" cy="4498860"/>
          </a:xfrm>
        </p:spPr>
        <p:txBody>
          <a:bodyPr>
            <a:normAutofit/>
          </a:bodyPr>
          <a:lstStyle/>
          <a:p>
            <a:r>
              <a:rPr lang="it-IT">
                <a:solidFill>
                  <a:srgbClr val="262626"/>
                </a:solidFill>
              </a:rPr>
              <a:t>DAD</a:t>
            </a:r>
            <a:br>
              <a:rPr lang="it-IT">
                <a:solidFill>
                  <a:srgbClr val="262626"/>
                </a:solidFill>
              </a:rPr>
            </a:br>
            <a:r>
              <a:rPr lang="it-IT">
                <a:solidFill>
                  <a:srgbClr val="262626"/>
                </a:solidFill>
              </a:rPr>
              <a:t>SCUOLE</a:t>
            </a:r>
          </a:p>
        </p:txBody>
      </p:sp>
      <p:sp>
        <p:nvSpPr>
          <p:cNvPr id="3" name="Segnaposto contenuto 2">
            <a:extLst>
              <a:ext uri="{FF2B5EF4-FFF2-40B4-BE49-F238E27FC236}">
                <a16:creationId xmlns:a16="http://schemas.microsoft.com/office/drawing/2014/main" id="{C12055CD-DD50-4DC7-869A-4712B79E6184}"/>
              </a:ext>
            </a:extLst>
          </p:cNvPr>
          <p:cNvSpPr>
            <a:spLocks noGrp="1"/>
          </p:cNvSpPr>
          <p:nvPr>
            <p:ph idx="1"/>
          </p:nvPr>
        </p:nvSpPr>
        <p:spPr>
          <a:xfrm>
            <a:off x="4554194" y="1092200"/>
            <a:ext cx="6546426" cy="2948858"/>
          </a:xfrm>
        </p:spPr>
        <p:txBody>
          <a:bodyPr>
            <a:normAutofit/>
          </a:bodyPr>
          <a:lstStyle/>
          <a:p>
            <a:pPr marL="0" indent="0">
              <a:lnSpc>
                <a:spcPct val="90000"/>
              </a:lnSpc>
              <a:buNone/>
            </a:pPr>
            <a:r>
              <a:rPr lang="it-IT" sz="2000">
                <a:solidFill>
                  <a:srgbClr val="262626"/>
                </a:solidFill>
              </a:rPr>
              <a:t>Possibilità di proseguire il tirocinio diretto a distanza con i tutor scolastici (in base alle situazioni e alle priorità individuate):</a:t>
            </a:r>
          </a:p>
          <a:p>
            <a:pPr fontAlgn="base">
              <a:lnSpc>
                <a:spcPct val="90000"/>
              </a:lnSpc>
            </a:pPr>
            <a:r>
              <a:rPr lang="it-IT" sz="2000">
                <a:solidFill>
                  <a:srgbClr val="262626"/>
                </a:solidFill>
              </a:rPr>
              <a:t>studenti del T4 che devo laurearsi nella sessione estiva;</a:t>
            </a:r>
          </a:p>
          <a:p>
            <a:pPr fontAlgn="base">
              <a:lnSpc>
                <a:spcPct val="90000"/>
              </a:lnSpc>
            </a:pPr>
            <a:r>
              <a:rPr lang="it-IT" sz="2000">
                <a:solidFill>
                  <a:srgbClr val="262626"/>
                </a:solidFill>
              </a:rPr>
              <a:t>studenti T4 che devono laurearsi nella sessione autunnale;</a:t>
            </a:r>
          </a:p>
          <a:p>
            <a:pPr fontAlgn="base">
              <a:lnSpc>
                <a:spcPct val="90000"/>
              </a:lnSpc>
            </a:pPr>
            <a:r>
              <a:rPr lang="it-IT" sz="2000">
                <a:solidFill>
                  <a:srgbClr val="262626"/>
                </a:solidFill>
              </a:rPr>
              <a:t>studenti T4, T3, T2 e T1 con priorità a chi deve completare un numero maggiore di ore a scuola </a:t>
            </a:r>
          </a:p>
          <a:p>
            <a:pPr marL="0" indent="0" fontAlgn="base">
              <a:lnSpc>
                <a:spcPct val="90000"/>
              </a:lnSpc>
              <a:buNone/>
            </a:pPr>
            <a:r>
              <a:rPr lang="it-IT" sz="2000">
                <a:solidFill>
                  <a:srgbClr val="262626"/>
                </a:solidFill>
              </a:rPr>
              <a:t>( a chi è scaduto il progetto e non ha finito tentativo da parte di unifi di chiedere proroghe: </a:t>
            </a:r>
            <a:r>
              <a:rPr lang="it-IT" sz="2000">
                <a:solidFill>
                  <a:srgbClr val="262626"/>
                </a:solidFill>
                <a:sym typeface="Wingdings" panose="05000000000000000000" pitchFamily="2" charset="2"/>
              </a:rPr>
              <a:t> da confermare)</a:t>
            </a:r>
            <a:r>
              <a:rPr lang="it-IT" sz="2000">
                <a:solidFill>
                  <a:srgbClr val="262626"/>
                </a:solidFill>
              </a:rPr>
              <a:t> </a:t>
            </a:r>
          </a:p>
          <a:p>
            <a:pPr marL="0" indent="0" fontAlgn="base">
              <a:lnSpc>
                <a:spcPct val="90000"/>
              </a:lnSpc>
              <a:buNone/>
            </a:pPr>
            <a:endParaRPr lang="it-IT" sz="2000">
              <a:solidFill>
                <a:srgbClr val="262626"/>
              </a:solidFill>
            </a:endParaRPr>
          </a:p>
        </p:txBody>
      </p:sp>
      <p:pic>
        <p:nvPicPr>
          <p:cNvPr id="29" name="Graphic 28">
            <a:extLst>
              <a:ext uri="{FF2B5EF4-FFF2-40B4-BE49-F238E27FC236}">
                <a16:creationId xmlns:a16="http://schemas.microsoft.com/office/drawing/2014/main" id="{3384A6DE-546E-4E4F-BA76-561B8DDF68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5499" y="4227218"/>
            <a:ext cx="1399552" cy="1399552"/>
          </a:xfrm>
          <a:prstGeom prst="rect">
            <a:avLst/>
          </a:prstGeom>
          <a:ln w="57150" cmpd="thickThin">
            <a:solidFill>
              <a:srgbClr val="7F7F7F"/>
            </a:solidFill>
            <a:miter lim="800000"/>
          </a:ln>
        </p:spPr>
      </p:pic>
    </p:spTree>
    <p:extLst>
      <p:ext uri="{BB962C8B-B14F-4D97-AF65-F5344CB8AC3E}">
        <p14:creationId xmlns:p14="http://schemas.microsoft.com/office/powerpoint/2010/main" val="36809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6EB1433A-952A-4009-994A-5A36377C9DDB}"/>
              </a:ext>
            </a:extLst>
          </p:cNvPr>
          <p:cNvSpPr>
            <a:spLocks noGrp="1"/>
          </p:cNvSpPr>
          <p:nvPr>
            <p:ph type="title"/>
          </p:nvPr>
        </p:nvSpPr>
        <p:spPr>
          <a:xfrm>
            <a:off x="1295402" y="982132"/>
            <a:ext cx="9601196" cy="1303867"/>
          </a:xfrm>
        </p:spPr>
        <p:txBody>
          <a:bodyPr>
            <a:normAutofit/>
          </a:bodyPr>
          <a:lstStyle/>
          <a:p>
            <a:r>
              <a:rPr lang="it-IT" dirty="0"/>
              <a:t>DAD</a:t>
            </a:r>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555B08DA-AAE5-4510-965E-54DF855A5DFA}"/>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it-IT" sz="1700" b="1" dirty="0"/>
              <a:t>COSA</a:t>
            </a:r>
          </a:p>
          <a:p>
            <a:pPr marL="0" indent="0" fontAlgn="base">
              <a:lnSpc>
                <a:spcPct val="90000"/>
              </a:lnSpc>
              <a:buNone/>
            </a:pPr>
            <a:r>
              <a:rPr lang="it-IT" sz="1700" dirty="0"/>
              <a:t>MATERIALE PER DIDATTICA A DISTANZA DA CONCORDARE CON TS RELATIVA AI TASK DEL QDL</a:t>
            </a:r>
          </a:p>
          <a:p>
            <a:pPr marL="0" indent="0" fontAlgn="base">
              <a:lnSpc>
                <a:spcPct val="90000"/>
              </a:lnSpc>
              <a:buNone/>
            </a:pPr>
            <a:r>
              <a:rPr lang="it-IT" sz="1700" b="1" dirty="0"/>
              <a:t>TEMPISTICA</a:t>
            </a:r>
            <a:r>
              <a:rPr lang="it-IT" sz="1700" dirty="0"/>
              <a:t> </a:t>
            </a:r>
          </a:p>
          <a:p>
            <a:pPr marL="0" indent="0" fontAlgn="base">
              <a:lnSpc>
                <a:spcPct val="90000"/>
              </a:lnSpc>
              <a:buNone/>
            </a:pPr>
            <a:r>
              <a:rPr lang="it-IT" sz="1700" dirty="0"/>
              <a:t> STUDENTE INVIA UNA LETTERA A STUDENTI CHE INOLTRANO AI LORO TS</a:t>
            </a:r>
          </a:p>
          <a:p>
            <a:pPr marL="0" indent="0" fontAlgn="base">
              <a:lnSpc>
                <a:spcPct val="90000"/>
              </a:lnSpc>
              <a:buNone/>
            </a:pPr>
            <a:r>
              <a:rPr lang="it-IT" sz="1700" dirty="0"/>
              <a:t>PRENDERE CONTATTO UFFICIOSAMENTE CON TS - DA CONSIGLIARE? </a:t>
            </a:r>
          </a:p>
          <a:p>
            <a:pPr marL="0" indent="0">
              <a:lnSpc>
                <a:spcPct val="90000"/>
              </a:lnSpc>
              <a:buNone/>
            </a:pPr>
            <a:r>
              <a:rPr lang="it-IT" sz="1700" b="1" dirty="0"/>
              <a:t>TEMPI</a:t>
            </a:r>
          </a:p>
          <a:p>
            <a:pPr marL="0" indent="0">
              <a:lnSpc>
                <a:spcPct val="90000"/>
              </a:lnSpc>
              <a:buNone/>
            </a:pPr>
            <a:r>
              <a:rPr lang="it-IT" sz="1700" b="1" dirty="0"/>
              <a:t>IL  “PESO” DELLE ORE IN DAD A SCUOLA È DA CONFERMARE</a:t>
            </a:r>
            <a:endParaRPr lang="it-IT" sz="1700" dirty="0"/>
          </a:p>
        </p:txBody>
      </p:sp>
    </p:spTree>
    <p:extLst>
      <p:ext uri="{BB962C8B-B14F-4D97-AF65-F5344CB8AC3E}">
        <p14:creationId xmlns:p14="http://schemas.microsoft.com/office/powerpoint/2010/main" val="27016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D51EDC51-A411-4950-B2D8-23099F8EC894}"/>
              </a:ext>
            </a:extLst>
          </p:cNvPr>
          <p:cNvSpPr>
            <a:spLocks noGrp="1"/>
          </p:cNvSpPr>
          <p:nvPr>
            <p:ph type="title"/>
          </p:nvPr>
        </p:nvSpPr>
        <p:spPr>
          <a:xfrm>
            <a:off x="1055599" y="1055077"/>
            <a:ext cx="2532909" cy="4794578"/>
          </a:xfrm>
        </p:spPr>
        <p:txBody>
          <a:bodyPr>
            <a:normAutofit/>
          </a:bodyPr>
          <a:lstStyle/>
          <a:p>
            <a:r>
              <a:rPr lang="it-IT" sz="3700">
                <a:solidFill>
                  <a:srgbClr val="262626"/>
                </a:solidFill>
              </a:rPr>
              <a:t>NESSUNA ORA A SCUOLA</a:t>
            </a:r>
          </a:p>
        </p:txBody>
      </p:sp>
      <p:sp useBgFill="1">
        <p:nvSpPr>
          <p:cNvPr id="38" name="Rectangle 3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Segnaposto contenuto 2">
            <a:extLst>
              <a:ext uri="{FF2B5EF4-FFF2-40B4-BE49-F238E27FC236}">
                <a16:creationId xmlns:a16="http://schemas.microsoft.com/office/drawing/2014/main" id="{F898AB6D-5A99-45A4-84FF-08EA9B3E6E72}"/>
              </a:ext>
            </a:extLst>
          </p:cNvPr>
          <p:cNvGraphicFramePr>
            <a:graphicFrameLocks noGrp="1"/>
          </p:cNvGraphicFramePr>
          <p:nvPr>
            <p:ph idx="1"/>
            <p:extLst>
              <p:ext uri="{D42A27DB-BD31-4B8C-83A1-F6EECF244321}">
                <p14:modId xmlns:p14="http://schemas.microsoft.com/office/powerpoint/2010/main" val="3265395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9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1F15B34C-E6F4-496F-BDC0-4CC7C445569B}"/>
              </a:ext>
            </a:extLst>
          </p:cNvPr>
          <p:cNvSpPr>
            <a:spLocks noGrp="1"/>
          </p:cNvSpPr>
          <p:nvPr>
            <p:ph type="title"/>
          </p:nvPr>
        </p:nvSpPr>
        <p:spPr>
          <a:xfrm>
            <a:off x="952108" y="954756"/>
            <a:ext cx="2730414" cy="4946003"/>
          </a:xfrm>
        </p:spPr>
        <p:txBody>
          <a:bodyPr>
            <a:normAutofit/>
          </a:bodyPr>
          <a:lstStyle/>
          <a:p>
            <a:r>
              <a:rPr lang="it-IT">
                <a:solidFill>
                  <a:srgbClr val="FFFFFF"/>
                </a:solidFill>
              </a:rPr>
              <a:t>ALTRA QUOTA DI 36 ORE</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31F8605-4A15-4778-B79D-0A06FC18D017}"/>
              </a:ext>
            </a:extLst>
          </p:cNvPr>
          <p:cNvSpPr>
            <a:spLocks noGrp="1"/>
          </p:cNvSpPr>
          <p:nvPr>
            <p:ph idx="1"/>
          </p:nvPr>
        </p:nvSpPr>
        <p:spPr>
          <a:xfrm>
            <a:off x="5140934" y="469900"/>
            <a:ext cx="5953630" cy="5405968"/>
          </a:xfrm>
        </p:spPr>
        <p:txBody>
          <a:bodyPr anchor="ctr">
            <a:normAutofit/>
          </a:bodyPr>
          <a:lstStyle/>
          <a:p>
            <a:pPr marL="0" indent="0">
              <a:buNone/>
            </a:pPr>
            <a:r>
              <a:rPr lang="it-IT"/>
              <a:t>Possibilità di svolgere un modulo di 36 ore a cura dei proff. Ranieri e Formiconi (presumibilmente da metà maggio e ancora da confermare)</a:t>
            </a:r>
          </a:p>
        </p:txBody>
      </p:sp>
    </p:spTree>
    <p:extLst>
      <p:ext uri="{BB962C8B-B14F-4D97-AF65-F5344CB8AC3E}">
        <p14:creationId xmlns:p14="http://schemas.microsoft.com/office/powerpoint/2010/main" val="35715955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773</Words>
  <Application>Microsoft Office PowerPoint</Application>
  <PresentationFormat>Widescreen</PresentationFormat>
  <Paragraphs>60</Paragraphs>
  <Slides>11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Garamond</vt:lpstr>
      <vt:lpstr>Wingdings</vt:lpstr>
      <vt:lpstr>Organico</vt:lpstr>
      <vt:lpstr>ATTIVITA’ PER LO SVOLGIMENTO DEL TIROCINIO DIRETTO GRUPPO 4 – TU ILARIA GIACHI   </vt:lpstr>
      <vt:lpstr>TRASFORMAZIONE TD IN TIND</vt:lpstr>
      <vt:lpstr>Attività 1 </vt:lpstr>
      <vt:lpstr>Attivita’ 2</vt:lpstr>
      <vt:lpstr>Il video tutorial</vt:lpstr>
      <vt:lpstr>DAD SCUOLE</vt:lpstr>
      <vt:lpstr>DAD</vt:lpstr>
      <vt:lpstr>NESSUNA ORA A SCUOLA</vt:lpstr>
      <vt:lpstr>ALTRA QUOTA DI 36 ORE</vt:lpstr>
      <vt:lpstr>ULTIMA OPZIONE</vt:lpstr>
      <vt:lpstr>Domande e 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ATTIVITA’ PER LO SVOLGIMENTO DEL TIROCINIO DIRETTO   </dc:title>
  <dc:creator>ilaria giachi</dc:creator>
  <cp:lastModifiedBy>ilaria giachi</cp:lastModifiedBy>
  <cp:revision>11</cp:revision>
  <dcterms:created xsi:type="dcterms:W3CDTF">2020-05-02T09:33:31Z</dcterms:created>
  <dcterms:modified xsi:type="dcterms:W3CDTF">2020-05-04T09:11:06Z</dcterms:modified>
</cp:coreProperties>
</file>