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7"/>
  </p:notesMasterIdLst>
  <p:handoutMasterIdLst>
    <p:handoutMasterId r:id="rId138"/>
  </p:handoutMasterIdLst>
  <p:sldIdLst>
    <p:sldId id="260" r:id="rId2"/>
    <p:sldId id="401" r:id="rId3"/>
    <p:sldId id="501" r:id="rId4"/>
    <p:sldId id="503" r:id="rId5"/>
    <p:sldId id="504" r:id="rId6"/>
    <p:sldId id="448" r:id="rId7"/>
    <p:sldId id="449" r:id="rId8"/>
    <p:sldId id="450" r:id="rId9"/>
    <p:sldId id="451" r:id="rId10"/>
    <p:sldId id="452" r:id="rId11"/>
    <p:sldId id="412" r:id="rId12"/>
    <p:sldId id="414" r:id="rId13"/>
    <p:sldId id="415" r:id="rId14"/>
    <p:sldId id="416" r:id="rId15"/>
    <p:sldId id="417" r:id="rId16"/>
    <p:sldId id="419" r:id="rId17"/>
    <p:sldId id="421" r:id="rId18"/>
    <p:sldId id="423" r:id="rId19"/>
    <p:sldId id="424" r:id="rId20"/>
    <p:sldId id="426" r:id="rId21"/>
    <p:sldId id="429" r:id="rId22"/>
    <p:sldId id="431" r:id="rId23"/>
    <p:sldId id="433" r:id="rId24"/>
    <p:sldId id="434" r:id="rId25"/>
    <p:sldId id="436" r:id="rId26"/>
    <p:sldId id="438" r:id="rId27"/>
    <p:sldId id="440" r:id="rId28"/>
    <p:sldId id="443" r:id="rId29"/>
    <p:sldId id="444" r:id="rId30"/>
    <p:sldId id="445" r:id="rId31"/>
    <p:sldId id="305" r:id="rId32"/>
    <p:sldId id="398" r:id="rId33"/>
    <p:sldId id="399" r:id="rId34"/>
    <p:sldId id="400" r:id="rId35"/>
    <p:sldId id="307" r:id="rId36"/>
    <p:sldId id="315" r:id="rId37"/>
    <p:sldId id="316" r:id="rId38"/>
    <p:sldId id="317" r:id="rId39"/>
    <p:sldId id="318" r:id="rId40"/>
    <p:sldId id="319" r:id="rId41"/>
    <p:sldId id="320" r:id="rId42"/>
    <p:sldId id="321" r:id="rId43"/>
    <p:sldId id="322" r:id="rId44"/>
    <p:sldId id="323" r:id="rId45"/>
    <p:sldId id="324" r:id="rId46"/>
    <p:sldId id="327" r:id="rId47"/>
    <p:sldId id="328" r:id="rId48"/>
    <p:sldId id="329" r:id="rId49"/>
    <p:sldId id="330" r:id="rId50"/>
    <p:sldId id="331" r:id="rId51"/>
    <p:sldId id="332" r:id="rId52"/>
    <p:sldId id="333" r:id="rId53"/>
    <p:sldId id="334" r:id="rId54"/>
    <p:sldId id="335" r:id="rId55"/>
    <p:sldId id="336" r:id="rId56"/>
    <p:sldId id="337" r:id="rId57"/>
    <p:sldId id="338" r:id="rId58"/>
    <p:sldId id="339" r:id="rId59"/>
    <p:sldId id="340" r:id="rId60"/>
    <p:sldId id="341" r:id="rId61"/>
    <p:sldId id="342" r:id="rId62"/>
    <p:sldId id="343" r:id="rId63"/>
    <p:sldId id="344" r:id="rId64"/>
    <p:sldId id="345" r:id="rId65"/>
    <p:sldId id="346" r:id="rId66"/>
    <p:sldId id="347" r:id="rId67"/>
    <p:sldId id="348" r:id="rId68"/>
    <p:sldId id="349" r:id="rId69"/>
    <p:sldId id="350" r:id="rId70"/>
    <p:sldId id="351" r:id="rId71"/>
    <p:sldId id="352" r:id="rId72"/>
    <p:sldId id="353" r:id="rId73"/>
    <p:sldId id="354" r:id="rId74"/>
    <p:sldId id="355" r:id="rId75"/>
    <p:sldId id="356" r:id="rId76"/>
    <p:sldId id="357" r:id="rId77"/>
    <p:sldId id="358" r:id="rId78"/>
    <p:sldId id="359" r:id="rId79"/>
    <p:sldId id="360" r:id="rId80"/>
    <p:sldId id="361" r:id="rId81"/>
    <p:sldId id="505" r:id="rId82"/>
    <p:sldId id="506" r:id="rId83"/>
    <p:sldId id="507" r:id="rId84"/>
    <p:sldId id="508" r:id="rId85"/>
    <p:sldId id="509" r:id="rId86"/>
    <p:sldId id="510" r:id="rId87"/>
    <p:sldId id="511" r:id="rId88"/>
    <p:sldId id="512" r:id="rId89"/>
    <p:sldId id="513" r:id="rId90"/>
    <p:sldId id="514" r:id="rId91"/>
    <p:sldId id="515" r:id="rId92"/>
    <p:sldId id="516" r:id="rId93"/>
    <p:sldId id="517" r:id="rId94"/>
    <p:sldId id="518" r:id="rId95"/>
    <p:sldId id="519" r:id="rId96"/>
    <p:sldId id="520" r:id="rId97"/>
    <p:sldId id="521" r:id="rId98"/>
    <p:sldId id="522" r:id="rId99"/>
    <p:sldId id="523" r:id="rId100"/>
    <p:sldId id="524" r:id="rId101"/>
    <p:sldId id="525" r:id="rId102"/>
    <p:sldId id="526" r:id="rId103"/>
    <p:sldId id="527" r:id="rId104"/>
    <p:sldId id="528" r:id="rId105"/>
    <p:sldId id="529" r:id="rId106"/>
    <p:sldId id="530" r:id="rId107"/>
    <p:sldId id="531" r:id="rId108"/>
    <p:sldId id="532" r:id="rId109"/>
    <p:sldId id="533" r:id="rId110"/>
    <p:sldId id="534" r:id="rId111"/>
    <p:sldId id="535" r:id="rId112"/>
    <p:sldId id="536" r:id="rId113"/>
    <p:sldId id="537" r:id="rId114"/>
    <p:sldId id="538" r:id="rId115"/>
    <p:sldId id="539" r:id="rId116"/>
    <p:sldId id="540" r:id="rId117"/>
    <p:sldId id="541" r:id="rId118"/>
    <p:sldId id="542" r:id="rId119"/>
    <p:sldId id="543" r:id="rId120"/>
    <p:sldId id="544" r:id="rId121"/>
    <p:sldId id="545" r:id="rId122"/>
    <p:sldId id="364" r:id="rId123"/>
    <p:sldId id="365" r:id="rId124"/>
    <p:sldId id="366" r:id="rId125"/>
    <p:sldId id="367" r:id="rId126"/>
    <p:sldId id="368" r:id="rId127"/>
    <p:sldId id="369" r:id="rId128"/>
    <p:sldId id="370" r:id="rId129"/>
    <p:sldId id="371" r:id="rId130"/>
    <p:sldId id="372" r:id="rId131"/>
    <p:sldId id="373" r:id="rId132"/>
    <p:sldId id="374" r:id="rId133"/>
    <p:sldId id="375" r:id="rId134"/>
    <p:sldId id="376" r:id="rId135"/>
    <p:sldId id="377" r:id="rId13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varScale="1">
      <p:scale>
        <a:sx n="1" d="1"/>
        <a:sy n="1" d="1"/>
      </p:scale>
      <p:origin x="0" y="-40272"/>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9CC772-AC04-4B79-8E8D-6B02757D08DF}" type="datetimeFigureOut">
              <a:rPr lang="it-IT" smtClean="0"/>
              <a:t>01/11/2019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1F21396-411F-4DBA-B855-4072201F3A59}" type="slidenum">
              <a:rPr lang="it-IT" smtClean="0"/>
              <a:t>‹N›</a:t>
            </a:fld>
            <a:endParaRPr lang="it-IT"/>
          </a:p>
        </p:txBody>
      </p:sp>
    </p:spTree>
    <p:extLst>
      <p:ext uri="{BB962C8B-B14F-4D97-AF65-F5344CB8AC3E}">
        <p14:creationId xmlns:p14="http://schemas.microsoft.com/office/powerpoint/2010/main" val="3841089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D4CBC-5BE1-4FC8-B75F-122E8BFBADC6}" type="datetimeFigureOut">
              <a:rPr lang="it-IT" smtClean="0"/>
              <a:t>01/11/2019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9C4048-D68A-4A73-8010-BCD67345DA43}" type="slidenum">
              <a:rPr lang="it-IT" smtClean="0"/>
              <a:t>‹N›</a:t>
            </a:fld>
            <a:endParaRPr lang="it-IT"/>
          </a:p>
        </p:txBody>
      </p:sp>
    </p:spTree>
    <p:extLst>
      <p:ext uri="{BB962C8B-B14F-4D97-AF65-F5344CB8AC3E}">
        <p14:creationId xmlns:p14="http://schemas.microsoft.com/office/powerpoint/2010/main" val="3786744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txBox="1">
            <a:spLocks noGrp="1" noChangeArrowheads="1"/>
          </p:cNvSpPr>
          <p:nvPr/>
        </p:nvSpPr>
        <p:spPr>
          <a:xfrm>
            <a:off x="3884613" y="8685213"/>
            <a:ext cx="2971800" cy="457200"/>
          </a:xfrm>
          <a:prstGeom prst="rect">
            <a:avLst/>
          </a:prstGeom>
          <a:noFill/>
        </p:spPr>
        <p:txBody>
          <a:bodyPr anchor="b"/>
          <a:lstStyle/>
          <a:p>
            <a:pPr algn="r" fontAlgn="auto">
              <a:spcBef>
                <a:spcPts val="0"/>
              </a:spcBef>
              <a:spcAft>
                <a:spcPts val="0"/>
              </a:spcAft>
              <a:defRPr/>
            </a:pPr>
            <a:fld id="{01B1E2FF-07BE-41C0-BE34-79B9D6F8B9B5}" type="slidenum">
              <a:rPr lang="it-IT" sz="1200">
                <a:latin typeface="+mn-lt"/>
                <a:cs typeface="+mn-cs"/>
              </a:rPr>
              <a:pPr algn="r" fontAlgn="auto">
                <a:spcBef>
                  <a:spcPts val="0"/>
                </a:spcBef>
                <a:spcAft>
                  <a:spcPts val="0"/>
                </a:spcAft>
                <a:defRPr/>
              </a:pPr>
              <a:t>1</a:t>
            </a:fld>
            <a:endParaRPr lang="it-IT" sz="1200">
              <a:latin typeface="+mn-lt"/>
              <a:cs typeface="+mn-cs"/>
            </a:endParaRPr>
          </a:p>
        </p:txBody>
      </p:sp>
      <p:sp>
        <p:nvSpPr>
          <p:cNvPr id="280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058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610663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1E0215C-D90C-47FC-8507-8C95BC0E55D2}" type="slidenum">
              <a:rPr lang="ar-SA" altLang="it-IT" sz="1200" smtClean="0"/>
              <a:pPr eaLnBrk="1" hangingPunct="1"/>
              <a:t>20</a:t>
            </a:fld>
            <a:endParaRPr lang="en-US" altLang="it-IT" sz="1200"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535310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1C0DA64-3787-44DB-A252-74476B98F804}" type="slidenum">
              <a:rPr lang="ar-SA" altLang="it-IT" sz="1200" smtClean="0"/>
              <a:pPr eaLnBrk="1" hangingPunct="1"/>
              <a:t>21</a:t>
            </a:fld>
            <a:endParaRPr lang="en-US" altLang="it-IT" sz="1200"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2332736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7B551AF-D29B-441B-AF1D-AAE3812636A0}" type="slidenum">
              <a:rPr lang="ar-SA" altLang="it-IT" sz="1200" smtClean="0"/>
              <a:pPr eaLnBrk="1" hangingPunct="1"/>
              <a:t>22</a:t>
            </a:fld>
            <a:endParaRPr lang="en-US" altLang="it-IT" sz="1200"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3259607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6245FC2-B10B-48A9-BCC9-868721B9BF3B}" type="slidenum">
              <a:rPr lang="ar-SA" altLang="it-IT" sz="1200" smtClean="0"/>
              <a:pPr eaLnBrk="1" hangingPunct="1"/>
              <a:t>23</a:t>
            </a:fld>
            <a:endParaRPr lang="en-US" altLang="it-IT" sz="1200"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smtClean="0">
                <a:latin typeface="Times New Roman" pitchFamily="18" charset="0"/>
              </a:rPr>
              <a:t>*Suppose the international exchange ratio between US &amp; India is 1M=4C.</a:t>
            </a:r>
          </a:p>
          <a:p>
            <a:pPr eaLnBrk="1" hangingPunct="1"/>
            <a:r>
              <a:rPr lang="en-US" altLang="it-IT" smtClean="0">
                <a:latin typeface="Times New Roman" pitchFamily="18" charset="0"/>
              </a:rPr>
              <a:t>*If US has immense demand for cloth &amp; willing to pay higher prices for cloth…….TOT must change.</a:t>
            </a:r>
          </a:p>
          <a:p>
            <a:pPr eaLnBrk="1" hangingPunct="1"/>
            <a:r>
              <a:rPr lang="en-US" altLang="it-IT" smtClean="0">
                <a:latin typeface="Times New Roman" pitchFamily="18" charset="0"/>
              </a:rPr>
              <a:t>*if tow countries are of different GDP OR GNI per capita, the small country gains more from trade than the large country.</a:t>
            </a:r>
          </a:p>
        </p:txBody>
      </p:sp>
    </p:spTree>
    <p:extLst>
      <p:ext uri="{BB962C8B-B14F-4D97-AF65-F5344CB8AC3E}">
        <p14:creationId xmlns:p14="http://schemas.microsoft.com/office/powerpoint/2010/main" val="9852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40A86C1-2FE8-40BD-9391-F80DE524D7E3}" type="slidenum">
              <a:rPr lang="ar-SA" altLang="it-IT" sz="1200" smtClean="0"/>
              <a:pPr eaLnBrk="1" hangingPunct="1"/>
              <a:t>24</a:t>
            </a:fld>
            <a:endParaRPr lang="en-US" altLang="it-IT" sz="1200"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3344016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A2B1156-216F-4658-95D3-BE05E4D7BA07}" type="slidenum">
              <a:rPr lang="ar-SA" altLang="it-IT" sz="1200" smtClean="0"/>
              <a:pPr eaLnBrk="1" hangingPunct="1"/>
              <a:t>25</a:t>
            </a:fld>
            <a:endParaRPr lang="en-US" altLang="it-IT" sz="1200"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176931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5647E6E-EA56-47DC-BC84-5E2D2B809582}" type="slidenum">
              <a:rPr lang="ar-SA" altLang="it-IT" sz="1200" smtClean="0"/>
              <a:pPr eaLnBrk="1" hangingPunct="1"/>
              <a:t>26</a:t>
            </a:fld>
            <a:endParaRPr lang="en-US" altLang="it-IT" sz="1200"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3933121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C2C1ADA-A0D3-405F-AF3D-4B0D4360A6E9}" type="slidenum">
              <a:rPr lang="ar-SA" altLang="it-IT" sz="1200" smtClean="0"/>
              <a:pPr eaLnBrk="1" hangingPunct="1"/>
              <a:t>27</a:t>
            </a:fld>
            <a:endParaRPr lang="en-US" altLang="it-IT" sz="1200"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41669155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2E489A2-EAC9-423E-AC29-6D8D7C4914AF}" type="slidenum">
              <a:rPr lang="ar-SA" altLang="it-IT" sz="1200" smtClean="0"/>
              <a:pPr eaLnBrk="1" hangingPunct="1"/>
              <a:t>28</a:t>
            </a:fld>
            <a:endParaRPr lang="en-US" altLang="it-IT" sz="1200"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3826145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B00307B-8DDA-4DE6-A756-EB68840B448C}" type="slidenum">
              <a:rPr lang="ar-SA" altLang="it-IT" sz="1200" smtClean="0"/>
              <a:pPr eaLnBrk="1" hangingPunct="1"/>
              <a:t>29</a:t>
            </a:fld>
            <a:endParaRPr lang="en-US" altLang="it-IT" sz="1200"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591571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9955B97-37D1-460C-8748-0EE59BFD675A}" type="slidenum">
              <a:rPr lang="it-IT" smtClean="0"/>
              <a:pPr/>
              <a:t>3</a:t>
            </a:fld>
            <a:endParaRPr lang="it-IT"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562278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panose="02020603050405020304" pitchFamily="18" charset="0"/>
              </a:defRPr>
            </a:lvl1pPr>
            <a:lvl2pPr marL="742950" indent="-285750" defTabSz="966788">
              <a:defRPr sz="2400">
                <a:solidFill>
                  <a:schemeClr val="tx1"/>
                </a:solidFill>
                <a:latin typeface="Times" panose="02020603050405020304" pitchFamily="18" charset="0"/>
              </a:defRPr>
            </a:lvl2pPr>
            <a:lvl3pPr marL="1143000" indent="-228600" defTabSz="966788">
              <a:defRPr sz="2400">
                <a:solidFill>
                  <a:schemeClr val="tx1"/>
                </a:solidFill>
                <a:latin typeface="Times" panose="02020603050405020304" pitchFamily="18" charset="0"/>
              </a:defRPr>
            </a:lvl3pPr>
            <a:lvl4pPr marL="1600200" indent="-228600" defTabSz="966788">
              <a:defRPr sz="2400">
                <a:solidFill>
                  <a:schemeClr val="tx1"/>
                </a:solidFill>
                <a:latin typeface="Times" panose="02020603050405020304" pitchFamily="18" charset="0"/>
              </a:defRPr>
            </a:lvl4pPr>
            <a:lvl5pPr marL="2057400" indent="-228600" defTabSz="966788">
              <a:defRPr sz="2400">
                <a:solidFill>
                  <a:schemeClr val="tx1"/>
                </a:solidFill>
                <a:latin typeface="Times" panose="02020603050405020304" pitchFamily="18" charset="0"/>
              </a:defRPr>
            </a:lvl5pPr>
            <a:lvl6pPr marL="2514600" indent="-228600" algn="r" defTabSz="966788" eaLnBrk="0" fontAlgn="base" hangingPunct="0">
              <a:spcBef>
                <a:spcPct val="0"/>
              </a:spcBef>
              <a:spcAft>
                <a:spcPct val="0"/>
              </a:spcAft>
              <a:defRPr sz="2400">
                <a:solidFill>
                  <a:schemeClr val="tx1"/>
                </a:solidFill>
                <a:latin typeface="Times" panose="02020603050405020304" pitchFamily="18" charset="0"/>
              </a:defRPr>
            </a:lvl6pPr>
            <a:lvl7pPr marL="2971800" indent="-228600" algn="r" defTabSz="966788" eaLnBrk="0" fontAlgn="base" hangingPunct="0">
              <a:spcBef>
                <a:spcPct val="0"/>
              </a:spcBef>
              <a:spcAft>
                <a:spcPct val="0"/>
              </a:spcAft>
              <a:defRPr sz="2400">
                <a:solidFill>
                  <a:schemeClr val="tx1"/>
                </a:solidFill>
                <a:latin typeface="Times" panose="02020603050405020304" pitchFamily="18" charset="0"/>
              </a:defRPr>
            </a:lvl7pPr>
            <a:lvl8pPr marL="3429000" indent="-228600" algn="r" defTabSz="966788" eaLnBrk="0" fontAlgn="base" hangingPunct="0">
              <a:spcBef>
                <a:spcPct val="0"/>
              </a:spcBef>
              <a:spcAft>
                <a:spcPct val="0"/>
              </a:spcAft>
              <a:defRPr sz="2400">
                <a:solidFill>
                  <a:schemeClr val="tx1"/>
                </a:solidFill>
                <a:latin typeface="Times" panose="02020603050405020304" pitchFamily="18" charset="0"/>
              </a:defRPr>
            </a:lvl8pPr>
            <a:lvl9pPr marL="3886200" indent="-228600" algn="r" defTabSz="966788" eaLnBrk="0" fontAlgn="base" hangingPunct="0">
              <a:spcBef>
                <a:spcPct val="0"/>
              </a:spcBef>
              <a:spcAft>
                <a:spcPct val="0"/>
              </a:spcAft>
              <a:defRPr sz="2400">
                <a:solidFill>
                  <a:schemeClr val="tx1"/>
                </a:solidFill>
                <a:latin typeface="Times" panose="02020603050405020304" pitchFamily="18" charset="0"/>
              </a:defRPr>
            </a:lvl9pPr>
          </a:lstStyle>
          <a:p>
            <a:fld id="{D982260A-77E3-4808-B6D5-98E06F1AC719}" type="slidenum">
              <a:rPr lang="en-US" altLang="en-US" sz="1300">
                <a:latin typeface="Arial" panose="020B0604020202020204" pitchFamily="34" charset="0"/>
              </a:rPr>
              <a:pPr/>
              <a:t>92</a:t>
            </a:fld>
            <a:endParaRPr lang="en-US" altLang="en-US" sz="1300">
              <a:latin typeface="Arial" panose="020B0604020202020204" pitchFamily="34"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Suppose the price of cloth relative to the price of food is calculated as </a:t>
            </a:r>
            <a:r>
              <a:rPr lang="en-US" altLang="en-US" sz="1800" smtClean="0">
                <a:latin typeface="Arial" panose="020B0604020202020204" pitchFamily="34" charset="0"/>
              </a:rPr>
              <a:t>(</a:t>
            </a:r>
            <a:r>
              <a:rPr lang="en-US" altLang="en-US" sz="1800" i="1" smtClean="0">
                <a:latin typeface="Arial" panose="020B0604020202020204" pitchFamily="34" charset="0"/>
              </a:rPr>
              <a:t>P</a:t>
            </a:r>
            <a:r>
              <a:rPr lang="en-US" altLang="en-US" sz="1800" i="1" baseline="-25000" smtClean="0">
                <a:latin typeface="Arial" panose="020B0604020202020204" pitchFamily="34" charset="0"/>
              </a:rPr>
              <a:t>C</a:t>
            </a:r>
            <a:r>
              <a:rPr lang="en-US" altLang="en-US" sz="1800" i="1" smtClean="0">
                <a:latin typeface="Arial" panose="020B0604020202020204" pitchFamily="34" charset="0"/>
              </a:rPr>
              <a:t>/P</a:t>
            </a:r>
            <a:r>
              <a:rPr lang="en-US" altLang="en-US" sz="1800" i="1" baseline="-25000" smtClean="0">
                <a:latin typeface="Arial" panose="020B0604020202020204" pitchFamily="34" charset="0"/>
              </a:rPr>
              <a:t>F</a:t>
            </a:r>
            <a:r>
              <a:rPr lang="en-US" altLang="en-US" sz="1800" smtClean="0">
                <a:latin typeface="Arial" panose="020B0604020202020204" pitchFamily="34" charset="0"/>
              </a:rPr>
              <a:t>)</a:t>
            </a:r>
            <a:r>
              <a:rPr lang="en-US" altLang="en-US" sz="1800" baseline="-25000" smtClean="0">
                <a:latin typeface="Arial" panose="020B0604020202020204" pitchFamily="34" charset="0"/>
              </a:rPr>
              <a:t>1</a:t>
            </a:r>
            <a:r>
              <a:rPr lang="en-US" altLang="en-US" sz="1800" smtClean="0">
                <a:latin typeface="Arial" panose="020B0604020202020204" pitchFamily="34" charset="0"/>
              </a:rPr>
              <a:t>.  If we also know the direct relationship between relative output prices and relative factor prices given by the </a:t>
            </a:r>
            <a:r>
              <a:rPr lang="en-US" altLang="en-US" sz="1800" i="1" smtClean="0">
                <a:latin typeface="Arial" panose="020B0604020202020204" pitchFamily="34" charset="0"/>
              </a:rPr>
              <a:t>SS</a:t>
            </a:r>
            <a:r>
              <a:rPr lang="en-US" altLang="en-US" sz="1800" smtClean="0">
                <a:latin typeface="Arial" panose="020B0604020202020204" pitchFamily="34" charset="0"/>
              </a:rPr>
              <a:t> curve, then we can determine relative factor prices--the wage/rental ratio.  Once we determine the wage/rental ratio and determine the </a:t>
            </a:r>
            <a:r>
              <a:rPr lang="en-US" altLang="en-US" sz="1800" i="1" smtClean="0">
                <a:latin typeface="Arial" panose="020B0604020202020204" pitchFamily="34" charset="0"/>
              </a:rPr>
              <a:t>CC</a:t>
            </a:r>
            <a:r>
              <a:rPr lang="en-US" altLang="en-US" sz="1800" smtClean="0">
                <a:latin typeface="Arial" panose="020B0604020202020204" pitchFamily="34" charset="0"/>
              </a:rPr>
              <a:t> and </a:t>
            </a:r>
            <a:r>
              <a:rPr lang="en-US" altLang="en-US" sz="1800" i="1" smtClean="0">
                <a:latin typeface="Arial" panose="020B0604020202020204" pitchFamily="34" charset="0"/>
              </a:rPr>
              <a:t>FF</a:t>
            </a:r>
            <a:r>
              <a:rPr lang="en-US" altLang="en-US" sz="1800" smtClean="0">
                <a:latin typeface="Arial" panose="020B0604020202020204" pitchFamily="34" charset="0"/>
              </a:rPr>
              <a:t> curves, we can determine the capital to labor ratio in both the cloth and food industries.</a:t>
            </a:r>
            <a:endParaRPr lang="en-US" altLang="en-US" sz="1800" i="1" baseline="-25000" smtClean="0">
              <a:latin typeface="Arial" panose="020B0604020202020204" pitchFamily="34" charset="0"/>
            </a:endParaRPr>
          </a:p>
          <a:p>
            <a:pPr eaLnBrk="1" hangingPunct="1"/>
            <a:r>
              <a:rPr lang="en-US" altLang="en-US" smtClean="0">
                <a:latin typeface="Arial" panose="020B0604020202020204" pitchFamily="34" charset="0"/>
              </a:rPr>
              <a:t>In sum, given output prices, we can determine not only factor prices, but factor levels in the Heckscher-Ohlin model.</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985601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panose="02020603050405020304" pitchFamily="18" charset="0"/>
              </a:defRPr>
            </a:lvl1pPr>
            <a:lvl2pPr marL="742950" indent="-285750" defTabSz="966788">
              <a:defRPr sz="2400">
                <a:solidFill>
                  <a:schemeClr val="tx1"/>
                </a:solidFill>
                <a:latin typeface="Times" panose="02020603050405020304" pitchFamily="18" charset="0"/>
              </a:defRPr>
            </a:lvl2pPr>
            <a:lvl3pPr marL="1143000" indent="-228600" defTabSz="966788">
              <a:defRPr sz="2400">
                <a:solidFill>
                  <a:schemeClr val="tx1"/>
                </a:solidFill>
                <a:latin typeface="Times" panose="02020603050405020304" pitchFamily="18" charset="0"/>
              </a:defRPr>
            </a:lvl3pPr>
            <a:lvl4pPr marL="1600200" indent="-228600" defTabSz="966788">
              <a:defRPr sz="2400">
                <a:solidFill>
                  <a:schemeClr val="tx1"/>
                </a:solidFill>
                <a:latin typeface="Times" panose="02020603050405020304" pitchFamily="18" charset="0"/>
              </a:defRPr>
            </a:lvl4pPr>
            <a:lvl5pPr marL="2057400" indent="-228600" defTabSz="966788">
              <a:defRPr sz="2400">
                <a:solidFill>
                  <a:schemeClr val="tx1"/>
                </a:solidFill>
                <a:latin typeface="Times" panose="02020603050405020304" pitchFamily="18" charset="0"/>
              </a:defRPr>
            </a:lvl5pPr>
            <a:lvl6pPr marL="2514600" indent="-228600" algn="r" defTabSz="966788" eaLnBrk="0" fontAlgn="base" hangingPunct="0">
              <a:spcBef>
                <a:spcPct val="0"/>
              </a:spcBef>
              <a:spcAft>
                <a:spcPct val="0"/>
              </a:spcAft>
              <a:defRPr sz="2400">
                <a:solidFill>
                  <a:schemeClr val="tx1"/>
                </a:solidFill>
                <a:latin typeface="Times" panose="02020603050405020304" pitchFamily="18" charset="0"/>
              </a:defRPr>
            </a:lvl6pPr>
            <a:lvl7pPr marL="2971800" indent="-228600" algn="r" defTabSz="966788" eaLnBrk="0" fontAlgn="base" hangingPunct="0">
              <a:spcBef>
                <a:spcPct val="0"/>
              </a:spcBef>
              <a:spcAft>
                <a:spcPct val="0"/>
              </a:spcAft>
              <a:defRPr sz="2400">
                <a:solidFill>
                  <a:schemeClr val="tx1"/>
                </a:solidFill>
                <a:latin typeface="Times" panose="02020603050405020304" pitchFamily="18" charset="0"/>
              </a:defRPr>
            </a:lvl7pPr>
            <a:lvl8pPr marL="3429000" indent="-228600" algn="r" defTabSz="966788" eaLnBrk="0" fontAlgn="base" hangingPunct="0">
              <a:spcBef>
                <a:spcPct val="0"/>
              </a:spcBef>
              <a:spcAft>
                <a:spcPct val="0"/>
              </a:spcAft>
              <a:defRPr sz="2400">
                <a:solidFill>
                  <a:schemeClr val="tx1"/>
                </a:solidFill>
                <a:latin typeface="Times" panose="02020603050405020304" pitchFamily="18" charset="0"/>
              </a:defRPr>
            </a:lvl8pPr>
            <a:lvl9pPr marL="3886200" indent="-228600" algn="r" defTabSz="966788" eaLnBrk="0" fontAlgn="base" hangingPunct="0">
              <a:spcBef>
                <a:spcPct val="0"/>
              </a:spcBef>
              <a:spcAft>
                <a:spcPct val="0"/>
              </a:spcAft>
              <a:defRPr sz="2400">
                <a:solidFill>
                  <a:schemeClr val="tx1"/>
                </a:solidFill>
                <a:latin typeface="Times" panose="02020603050405020304" pitchFamily="18" charset="0"/>
              </a:defRPr>
            </a:lvl9pPr>
          </a:lstStyle>
          <a:p>
            <a:fld id="{1016F322-E8DB-4A16-9BEC-E1C0285A52F7}" type="slidenum">
              <a:rPr lang="en-US" altLang="en-US" sz="1300">
                <a:latin typeface="Arial" panose="020B0604020202020204" pitchFamily="34" charset="0"/>
              </a:rPr>
              <a:pPr/>
              <a:t>93</a:t>
            </a:fld>
            <a:endParaRPr lang="en-US" altLang="en-US" sz="1300">
              <a:latin typeface="Arial" panose="020B0604020202020204" pitchFamily="34"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Suppose the price of cloth relative to the price of food is calculated as </a:t>
            </a:r>
            <a:r>
              <a:rPr lang="en-US" altLang="en-US" sz="1800" smtClean="0">
                <a:latin typeface="Arial" panose="020B0604020202020204" pitchFamily="34" charset="0"/>
              </a:rPr>
              <a:t>(</a:t>
            </a:r>
            <a:r>
              <a:rPr lang="en-US" altLang="en-US" sz="1800" i="1" smtClean="0">
                <a:latin typeface="Arial" panose="020B0604020202020204" pitchFamily="34" charset="0"/>
              </a:rPr>
              <a:t>P</a:t>
            </a:r>
            <a:r>
              <a:rPr lang="en-US" altLang="en-US" sz="1800" i="1" baseline="-25000" smtClean="0">
                <a:latin typeface="Arial" panose="020B0604020202020204" pitchFamily="34" charset="0"/>
              </a:rPr>
              <a:t>C</a:t>
            </a:r>
            <a:r>
              <a:rPr lang="en-US" altLang="en-US" sz="1800" i="1" smtClean="0">
                <a:latin typeface="Arial" panose="020B0604020202020204" pitchFamily="34" charset="0"/>
              </a:rPr>
              <a:t>/P</a:t>
            </a:r>
            <a:r>
              <a:rPr lang="en-US" altLang="en-US" sz="1800" i="1" baseline="-25000" smtClean="0">
                <a:latin typeface="Arial" panose="020B0604020202020204" pitchFamily="34" charset="0"/>
              </a:rPr>
              <a:t>F</a:t>
            </a:r>
            <a:r>
              <a:rPr lang="en-US" altLang="en-US" sz="1800" smtClean="0">
                <a:latin typeface="Arial" panose="020B0604020202020204" pitchFamily="34" charset="0"/>
              </a:rPr>
              <a:t>)</a:t>
            </a:r>
            <a:r>
              <a:rPr lang="en-US" altLang="en-US" sz="1800" baseline="-25000" smtClean="0">
                <a:latin typeface="Arial" panose="020B0604020202020204" pitchFamily="34" charset="0"/>
              </a:rPr>
              <a:t>1</a:t>
            </a:r>
            <a:r>
              <a:rPr lang="en-US" altLang="en-US" sz="1800" smtClean="0">
                <a:latin typeface="Arial" panose="020B0604020202020204" pitchFamily="34" charset="0"/>
              </a:rPr>
              <a:t>.  If we also know the direct relationship between relative output prices and relative factor prices given by the </a:t>
            </a:r>
            <a:r>
              <a:rPr lang="en-US" altLang="en-US" sz="1800" i="1" smtClean="0">
                <a:latin typeface="Arial" panose="020B0604020202020204" pitchFamily="34" charset="0"/>
              </a:rPr>
              <a:t>SS</a:t>
            </a:r>
            <a:r>
              <a:rPr lang="en-US" altLang="en-US" sz="1800" smtClean="0">
                <a:latin typeface="Arial" panose="020B0604020202020204" pitchFamily="34" charset="0"/>
              </a:rPr>
              <a:t> curve, then we can determine relative factor prices--the wage/rental ratio.  Once we determine the wage/rental ratio and determine the </a:t>
            </a:r>
            <a:r>
              <a:rPr lang="en-US" altLang="en-US" sz="1800" i="1" smtClean="0">
                <a:latin typeface="Arial" panose="020B0604020202020204" pitchFamily="34" charset="0"/>
              </a:rPr>
              <a:t>CC</a:t>
            </a:r>
            <a:r>
              <a:rPr lang="en-US" altLang="en-US" sz="1800" smtClean="0">
                <a:latin typeface="Arial" panose="020B0604020202020204" pitchFamily="34" charset="0"/>
              </a:rPr>
              <a:t> and </a:t>
            </a:r>
            <a:r>
              <a:rPr lang="en-US" altLang="en-US" sz="1800" i="1" smtClean="0">
                <a:latin typeface="Arial" panose="020B0604020202020204" pitchFamily="34" charset="0"/>
              </a:rPr>
              <a:t>FF</a:t>
            </a:r>
            <a:r>
              <a:rPr lang="en-US" altLang="en-US" sz="1800" smtClean="0">
                <a:latin typeface="Arial" panose="020B0604020202020204" pitchFamily="34" charset="0"/>
              </a:rPr>
              <a:t> curves, we can determine the capital to labor ratio in both the cloth and food industries.</a:t>
            </a:r>
            <a:endParaRPr lang="en-US" altLang="en-US" sz="1800" i="1" baseline="-25000" smtClean="0">
              <a:latin typeface="Arial" panose="020B0604020202020204" pitchFamily="34" charset="0"/>
            </a:endParaRPr>
          </a:p>
          <a:p>
            <a:pPr eaLnBrk="1" hangingPunct="1"/>
            <a:r>
              <a:rPr lang="en-US" altLang="en-US" smtClean="0">
                <a:latin typeface="Arial" panose="020B0604020202020204" pitchFamily="34" charset="0"/>
              </a:rPr>
              <a:t>In sum, given output prices, we can determine not only factor prices, but factor levels in the Heckscher-Ohlin model.</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82168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panose="02020603050405020304" pitchFamily="18" charset="0"/>
              </a:defRPr>
            </a:lvl1pPr>
            <a:lvl2pPr marL="742950" indent="-285750" defTabSz="966788">
              <a:defRPr sz="2400">
                <a:solidFill>
                  <a:schemeClr val="tx1"/>
                </a:solidFill>
                <a:latin typeface="Times" panose="02020603050405020304" pitchFamily="18" charset="0"/>
              </a:defRPr>
            </a:lvl2pPr>
            <a:lvl3pPr marL="1143000" indent="-228600" defTabSz="966788">
              <a:defRPr sz="2400">
                <a:solidFill>
                  <a:schemeClr val="tx1"/>
                </a:solidFill>
                <a:latin typeface="Times" panose="02020603050405020304" pitchFamily="18" charset="0"/>
              </a:defRPr>
            </a:lvl3pPr>
            <a:lvl4pPr marL="1600200" indent="-228600" defTabSz="966788">
              <a:defRPr sz="2400">
                <a:solidFill>
                  <a:schemeClr val="tx1"/>
                </a:solidFill>
                <a:latin typeface="Times" panose="02020603050405020304" pitchFamily="18" charset="0"/>
              </a:defRPr>
            </a:lvl4pPr>
            <a:lvl5pPr marL="2057400" indent="-228600" defTabSz="966788">
              <a:defRPr sz="2400">
                <a:solidFill>
                  <a:schemeClr val="tx1"/>
                </a:solidFill>
                <a:latin typeface="Times" panose="02020603050405020304" pitchFamily="18" charset="0"/>
              </a:defRPr>
            </a:lvl5pPr>
            <a:lvl6pPr marL="2514600" indent="-228600" algn="r" defTabSz="966788" eaLnBrk="0" fontAlgn="base" hangingPunct="0">
              <a:spcBef>
                <a:spcPct val="0"/>
              </a:spcBef>
              <a:spcAft>
                <a:spcPct val="0"/>
              </a:spcAft>
              <a:defRPr sz="2400">
                <a:solidFill>
                  <a:schemeClr val="tx1"/>
                </a:solidFill>
                <a:latin typeface="Times" panose="02020603050405020304" pitchFamily="18" charset="0"/>
              </a:defRPr>
            </a:lvl6pPr>
            <a:lvl7pPr marL="2971800" indent="-228600" algn="r" defTabSz="966788" eaLnBrk="0" fontAlgn="base" hangingPunct="0">
              <a:spcBef>
                <a:spcPct val="0"/>
              </a:spcBef>
              <a:spcAft>
                <a:spcPct val="0"/>
              </a:spcAft>
              <a:defRPr sz="2400">
                <a:solidFill>
                  <a:schemeClr val="tx1"/>
                </a:solidFill>
                <a:latin typeface="Times" panose="02020603050405020304" pitchFamily="18" charset="0"/>
              </a:defRPr>
            </a:lvl7pPr>
            <a:lvl8pPr marL="3429000" indent="-228600" algn="r" defTabSz="966788" eaLnBrk="0" fontAlgn="base" hangingPunct="0">
              <a:spcBef>
                <a:spcPct val="0"/>
              </a:spcBef>
              <a:spcAft>
                <a:spcPct val="0"/>
              </a:spcAft>
              <a:defRPr sz="2400">
                <a:solidFill>
                  <a:schemeClr val="tx1"/>
                </a:solidFill>
                <a:latin typeface="Times" panose="02020603050405020304" pitchFamily="18" charset="0"/>
              </a:defRPr>
            </a:lvl8pPr>
            <a:lvl9pPr marL="3886200" indent="-228600" algn="r" defTabSz="966788" eaLnBrk="0" fontAlgn="base" hangingPunct="0">
              <a:spcBef>
                <a:spcPct val="0"/>
              </a:spcBef>
              <a:spcAft>
                <a:spcPct val="0"/>
              </a:spcAft>
              <a:defRPr sz="2400">
                <a:solidFill>
                  <a:schemeClr val="tx1"/>
                </a:solidFill>
                <a:latin typeface="Times" panose="02020603050405020304" pitchFamily="18" charset="0"/>
              </a:defRPr>
            </a:lvl9pPr>
          </a:lstStyle>
          <a:p>
            <a:fld id="{CCB9DF6C-5C89-47CF-989A-3ACEA5B49A9F}" type="slidenum">
              <a:rPr lang="en-US" altLang="en-US" sz="1300">
                <a:latin typeface="Arial" panose="020B0604020202020204" pitchFamily="34" charset="0"/>
              </a:rPr>
              <a:pPr/>
              <a:t>106</a:t>
            </a:fld>
            <a:endParaRPr lang="en-US" altLang="en-US" sz="1300">
              <a:latin typeface="Arial" panose="020B0604020202020204" pitchFamily="34"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1897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053D0-353F-4748-9BCF-29FB14E9BFA1}" type="slidenum">
              <a:rPr lang="zh-TW" altLang="en-US"/>
              <a:pPr/>
              <a:t>6</a:t>
            </a:fld>
            <a:endParaRPr lang="en-US" altLang="zh-TW"/>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a:xfrm>
            <a:off x="1279525" y="3475038"/>
            <a:ext cx="7042150" cy="3290887"/>
          </a:xfrm>
        </p:spPr>
        <p:txBody>
          <a:bodyPr/>
          <a:lstStyle/>
          <a:p>
            <a:endParaRPr lang="en-US" altLang="en-US"/>
          </a:p>
        </p:txBody>
      </p:sp>
    </p:spTree>
    <p:extLst>
      <p:ext uri="{BB962C8B-B14F-4D97-AF65-F5344CB8AC3E}">
        <p14:creationId xmlns:p14="http://schemas.microsoft.com/office/powerpoint/2010/main" val="684500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AA50798-070E-40C9-A13E-0ACD8FADC9CA}" type="slidenum">
              <a:rPr lang="ar-SA" altLang="it-IT" sz="1200" smtClean="0"/>
              <a:pPr eaLnBrk="1" hangingPunct="1"/>
              <a:t>11</a:t>
            </a:fld>
            <a:endParaRPr lang="en-US" altLang="it-IT" sz="1200"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884998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22581EB-DBEE-4D91-A3CD-A95053221C97}" type="slidenum">
              <a:rPr lang="ar-SA" altLang="it-IT" sz="1200" smtClean="0"/>
              <a:pPr eaLnBrk="1" hangingPunct="1"/>
              <a:t>12</a:t>
            </a:fld>
            <a:endParaRPr lang="en-US" altLang="it-IT" sz="1200"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690792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A30C3D6-6AC6-425A-B533-8F3175B1C37A}" type="slidenum">
              <a:rPr lang="ar-SA" altLang="it-IT" sz="1200" smtClean="0"/>
              <a:pPr eaLnBrk="1" hangingPunct="1"/>
              <a:t>13</a:t>
            </a:fld>
            <a:endParaRPr lang="en-AU" altLang="it-IT"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it-IT" dirty="0" smtClean="0">
                <a:latin typeface="Times New Roman" pitchFamily="18" charset="0"/>
              </a:rPr>
              <a:t>Note: labor cost calculated as wages in current $ divided by value added in current $.</a:t>
            </a:r>
          </a:p>
        </p:txBody>
      </p:sp>
    </p:spTree>
    <p:extLst>
      <p:ext uri="{BB962C8B-B14F-4D97-AF65-F5344CB8AC3E}">
        <p14:creationId xmlns:p14="http://schemas.microsoft.com/office/powerpoint/2010/main" val="2374480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8C33B69-604D-48DC-B8EA-6742568315A9}" type="slidenum">
              <a:rPr lang="ar-SA" altLang="it-IT" sz="1200" smtClean="0"/>
              <a:pPr eaLnBrk="1" hangingPunct="1"/>
              <a:t>14</a:t>
            </a:fld>
            <a:endParaRPr lang="en-AU" altLang="it-IT" sz="1200"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it-IT" smtClean="0">
              <a:latin typeface="Times New Roman" pitchFamily="18" charset="0"/>
            </a:endParaRPr>
          </a:p>
        </p:txBody>
      </p:sp>
    </p:spTree>
    <p:extLst>
      <p:ext uri="{BB962C8B-B14F-4D97-AF65-F5344CB8AC3E}">
        <p14:creationId xmlns:p14="http://schemas.microsoft.com/office/powerpoint/2010/main" val="1978301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AF4D9B4-C865-43D7-B62B-39C8FA864987}" type="slidenum">
              <a:rPr lang="ar-SA" altLang="it-IT" sz="1200" smtClean="0"/>
              <a:pPr eaLnBrk="1" hangingPunct="1"/>
              <a:t>17</a:t>
            </a:fld>
            <a:endParaRPr lang="en-US" altLang="it-IT" sz="1200"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SA" altLang="it-IT" smtClean="0">
              <a:latin typeface="Times New Roman" pitchFamily="18" charset="0"/>
            </a:endParaRPr>
          </a:p>
        </p:txBody>
      </p:sp>
    </p:spTree>
    <p:extLst>
      <p:ext uri="{BB962C8B-B14F-4D97-AF65-F5344CB8AC3E}">
        <p14:creationId xmlns:p14="http://schemas.microsoft.com/office/powerpoint/2010/main" val="3525487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D977D77-CFF2-4E3E-A777-E5F4309416F5}" type="slidenum">
              <a:rPr lang="ar-SA" altLang="it-IT" sz="1200" smtClean="0"/>
              <a:pPr eaLnBrk="1" hangingPunct="1"/>
              <a:t>19</a:t>
            </a:fld>
            <a:endParaRPr lang="en-AU" altLang="it-IT" sz="1200"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altLang="it-IT" smtClean="0">
              <a:latin typeface="Times New Roman" pitchFamily="18" charset="0"/>
            </a:endParaRPr>
          </a:p>
        </p:txBody>
      </p:sp>
    </p:spTree>
    <p:extLst>
      <p:ext uri="{BB962C8B-B14F-4D97-AF65-F5344CB8AC3E}">
        <p14:creationId xmlns:p14="http://schemas.microsoft.com/office/powerpoint/2010/main" val="225195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01/11/2019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363940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01/11/2019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4289305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01/11/2019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969000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EFEC82-2DAE-46E1-A098-1506A3CFA9A1}" type="slidenum">
              <a:rPr lang="en-US"/>
              <a:pPr>
                <a:defRPr/>
              </a:pPr>
              <a:t>‹N›</a:t>
            </a:fld>
            <a:endParaRPr lang="en-US"/>
          </a:p>
        </p:txBody>
      </p:sp>
    </p:spTree>
    <p:extLst>
      <p:ext uri="{BB962C8B-B14F-4D97-AF65-F5344CB8AC3E}">
        <p14:creationId xmlns:p14="http://schemas.microsoft.com/office/powerpoint/2010/main" val="3764824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AEC61425-CF08-44FE-9260-C743EC7C3B93}" type="slidenum">
              <a:rPr lang="en-US"/>
              <a:pPr>
                <a:defRPr/>
              </a:pPr>
              <a:t>‹N›</a:t>
            </a:fld>
            <a:endParaRPr lang="en-US"/>
          </a:p>
        </p:txBody>
      </p:sp>
    </p:spTree>
    <p:extLst>
      <p:ext uri="{BB962C8B-B14F-4D97-AF65-F5344CB8AC3E}">
        <p14:creationId xmlns:p14="http://schemas.microsoft.com/office/powerpoint/2010/main" val="3204784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26C0805-D0F3-42CF-9CA0-8FE9F9AE2EA4}" type="slidenum">
              <a:rPr lang="en-US"/>
              <a:pPr>
                <a:defRPr/>
              </a:pPr>
              <a:t>‹N›</a:t>
            </a:fld>
            <a:endParaRPr lang="en-US"/>
          </a:p>
        </p:txBody>
      </p:sp>
    </p:spTree>
    <p:extLst>
      <p:ext uri="{BB962C8B-B14F-4D97-AF65-F5344CB8AC3E}">
        <p14:creationId xmlns:p14="http://schemas.microsoft.com/office/powerpoint/2010/main" val="418543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01/11/2019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15090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5F84DD4-8AD2-44CB-B1E4-1F24B079E40A}" type="datetimeFigureOut">
              <a:rPr lang="it-IT" smtClean="0"/>
              <a:t>01/11/2019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60122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5F84DD4-8AD2-44CB-B1E4-1F24B079E40A}" type="datetimeFigureOut">
              <a:rPr lang="it-IT" smtClean="0"/>
              <a:t>01/11/2019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62747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5F84DD4-8AD2-44CB-B1E4-1F24B079E40A}" type="datetimeFigureOut">
              <a:rPr lang="it-IT" smtClean="0"/>
              <a:t>01/11/2019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798162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5F84DD4-8AD2-44CB-B1E4-1F24B079E40A}" type="datetimeFigureOut">
              <a:rPr lang="it-IT" smtClean="0"/>
              <a:t>01/11/2019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405412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F84DD4-8AD2-44CB-B1E4-1F24B079E40A}" type="datetimeFigureOut">
              <a:rPr lang="it-IT" smtClean="0"/>
              <a:t>01/11/2019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50232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F84DD4-8AD2-44CB-B1E4-1F24B079E40A}" type="datetimeFigureOut">
              <a:rPr lang="it-IT" smtClean="0"/>
              <a:t>01/11/2019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765357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F84DD4-8AD2-44CB-B1E4-1F24B079E40A}" type="datetimeFigureOut">
              <a:rPr lang="it-IT" smtClean="0"/>
              <a:t>01/11/2019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305242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84DD4-8AD2-44CB-B1E4-1F24B079E40A}" type="datetimeFigureOut">
              <a:rPr lang="it-IT" smtClean="0"/>
              <a:t>01/11/2019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F6400-9B95-4BF3-AAAF-E8370CC75250}" type="slidenum">
              <a:rPr lang="it-IT" smtClean="0"/>
              <a:t>‹N›</a:t>
            </a:fld>
            <a:endParaRPr lang="it-IT"/>
          </a:p>
        </p:txBody>
      </p:sp>
    </p:spTree>
    <p:extLst>
      <p:ext uri="{BB962C8B-B14F-4D97-AF65-F5344CB8AC3E}">
        <p14:creationId xmlns:p14="http://schemas.microsoft.com/office/powerpoint/2010/main" val="2817979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orgia.giovannetti@unifi.i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1.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8.wmf"/></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9.wmf"/></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333375"/>
            <a:ext cx="9144000" cy="2952750"/>
          </a:xfrm>
          <a:solidFill>
            <a:schemeClr val="tx2">
              <a:lumMod val="20000"/>
              <a:lumOff val="80000"/>
            </a:schemeClr>
          </a:solidFill>
          <a:ln>
            <a:solidFill>
              <a:schemeClr val="accent2">
                <a:lumMod val="20000"/>
                <a:lumOff val="80000"/>
              </a:schemeClr>
            </a:solidFill>
          </a:ln>
        </p:spPr>
        <p:txBody>
          <a:bodyPr/>
          <a:lstStyle/>
          <a:p>
            <a:pPr>
              <a:lnSpc>
                <a:spcPct val="120000"/>
              </a:lnSpc>
            </a:pPr>
            <a:r>
              <a:rPr lang="en-GB" sz="4800" dirty="0" smtClean="0">
                <a:effectLst>
                  <a:outerShdw blurRad="38100" dist="38100" dir="2700000" algn="tl">
                    <a:srgbClr val="FFFFFF"/>
                  </a:outerShdw>
                </a:effectLst>
              </a:rPr>
              <a:t>Economics and Development</a:t>
            </a:r>
            <a:br>
              <a:rPr lang="en-GB" sz="4800" dirty="0" smtClean="0">
                <a:effectLst>
                  <a:outerShdw blurRad="38100" dist="38100" dir="2700000" algn="tl">
                    <a:srgbClr val="FFFFFF"/>
                  </a:outerShdw>
                </a:effectLst>
              </a:rPr>
            </a:br>
            <a:r>
              <a:rPr lang="en-GB" sz="4800" dirty="0" smtClean="0">
                <a:effectLst>
                  <a:outerShdw blurRad="38100" dist="38100" dir="2700000" algn="tl">
                    <a:srgbClr val="FFFFFF"/>
                  </a:outerShdw>
                </a:effectLst>
              </a:rPr>
              <a:t>International trade, Lecture 11</a:t>
            </a:r>
          </a:p>
        </p:txBody>
      </p:sp>
      <p:sp>
        <p:nvSpPr>
          <p:cNvPr id="2051" name="Rectangle 3"/>
          <p:cNvSpPr>
            <a:spLocks noGrp="1" noChangeArrowheads="1"/>
          </p:cNvSpPr>
          <p:nvPr>
            <p:ph type="subTitle" idx="4294967295"/>
          </p:nvPr>
        </p:nvSpPr>
        <p:spPr>
          <a:xfrm>
            <a:off x="0" y="3286125"/>
            <a:ext cx="9144000" cy="3043238"/>
          </a:xfrm>
          <a:solidFill>
            <a:schemeClr val="accent1">
              <a:lumMod val="60000"/>
              <a:lumOff val="40000"/>
            </a:schemeClr>
          </a:solidFill>
          <a:ln>
            <a:solidFill>
              <a:schemeClr val="accent2">
                <a:lumMod val="40000"/>
                <a:lumOff val="60000"/>
              </a:schemeClr>
            </a:solidFill>
          </a:ln>
        </p:spPr>
        <p:txBody>
          <a:bodyPr/>
          <a:lstStyle/>
          <a:p>
            <a:pPr marL="0" indent="0" algn="ctr">
              <a:buFont typeface="Arial" pitchFamily="34" charset="0"/>
              <a:buNone/>
              <a:defRPr/>
            </a:pPr>
            <a:r>
              <a:rPr lang="en-GB" b="1" dirty="0" err="1" smtClean="0">
                <a:latin typeface="Verdana" pitchFamily="34" charset="0"/>
              </a:rPr>
              <a:t>Giorgia</a:t>
            </a:r>
            <a:r>
              <a:rPr lang="en-GB" b="1" dirty="0" smtClean="0">
                <a:latin typeface="Verdana" pitchFamily="34" charset="0"/>
              </a:rPr>
              <a:t> </a:t>
            </a:r>
            <a:r>
              <a:rPr lang="en-GB" b="1" dirty="0" err="1" smtClean="0">
                <a:latin typeface="Verdana" pitchFamily="34" charset="0"/>
              </a:rPr>
              <a:t>Giovannetti</a:t>
            </a:r>
            <a:endParaRPr lang="en-GB" b="1" dirty="0" smtClean="0">
              <a:latin typeface="Verdana" pitchFamily="34" charset="0"/>
            </a:endParaRPr>
          </a:p>
          <a:p>
            <a:pPr marL="0" indent="0" algn="ctr">
              <a:buFont typeface="Arial" pitchFamily="34" charset="0"/>
              <a:buNone/>
              <a:defRPr/>
            </a:pPr>
            <a:r>
              <a:rPr lang="en-GB" sz="2400" b="1" dirty="0" smtClean="0">
                <a:latin typeface="Verdana" pitchFamily="34" charset="0"/>
              </a:rPr>
              <a:t>Professor of Economics, University of Firenze </a:t>
            </a:r>
          </a:p>
          <a:p>
            <a:pPr marL="0" indent="0" algn="ctr">
              <a:buFont typeface="Arial" pitchFamily="34" charset="0"/>
              <a:buNone/>
              <a:defRPr/>
            </a:pPr>
            <a:r>
              <a:rPr lang="en-GB" sz="2400" b="1" dirty="0" smtClean="0">
                <a:latin typeface="Verdana" pitchFamily="34" charset="0"/>
              </a:rPr>
              <a:t>E-mail: </a:t>
            </a:r>
            <a:r>
              <a:rPr lang="en-GB" sz="2400" dirty="0" smtClean="0">
                <a:solidFill>
                  <a:schemeClr val="tx1">
                    <a:tint val="75000"/>
                  </a:schemeClr>
                </a:solidFill>
                <a:latin typeface="Verdana" pitchFamily="34" charset="0"/>
                <a:hlinkClick r:id="rId3"/>
              </a:rPr>
              <a:t>giorgia.giovannetti@unifi.it</a:t>
            </a:r>
            <a:endParaRPr lang="en-GB" sz="2400" dirty="0" smtClean="0">
              <a:solidFill>
                <a:schemeClr val="tx1">
                  <a:tint val="75000"/>
                </a:schemeClr>
              </a:solidFill>
              <a:latin typeface="Verdana" pitchFamily="34" charset="0"/>
            </a:endParaRPr>
          </a:p>
          <a:p>
            <a:pPr marL="0" indent="0" algn="just">
              <a:buFont typeface="Arial" pitchFamily="34" charset="0"/>
              <a:buNone/>
              <a:defRPr/>
            </a:pPr>
            <a:endParaRPr lang="en-GB" sz="2400" dirty="0" smtClean="0">
              <a:solidFill>
                <a:srgbClr val="020202"/>
              </a:solidFill>
              <a:latin typeface="Verdana" pitchFamily="34" charset="0"/>
            </a:endParaRPr>
          </a:p>
          <a:p>
            <a:pPr marL="0" indent="0" algn="just">
              <a:buFont typeface="Arial" pitchFamily="34" charset="0"/>
              <a:buNone/>
              <a:defRPr/>
            </a:pPr>
            <a:endParaRPr lang="en-GB" sz="2400" dirty="0" smtClean="0">
              <a:solidFill>
                <a:srgbClr val="FF0000"/>
              </a:solidFill>
              <a:latin typeface="Verdana" pitchFamily="34" charset="0"/>
            </a:endParaRPr>
          </a:p>
          <a:p>
            <a:pPr marL="0" indent="0">
              <a:buFont typeface="Arial" pitchFamily="34" charset="0"/>
              <a:buNone/>
              <a:defRPr/>
            </a:pPr>
            <a:endParaRPr lang="en-GB" sz="2800" i="1" dirty="0" smtClean="0">
              <a:solidFill>
                <a:srgbClr val="0000FF"/>
              </a:solidFill>
              <a:latin typeface="Tahoma" pitchFamily="34" charset="0"/>
            </a:endParaRPr>
          </a:p>
        </p:txBody>
      </p:sp>
    </p:spTree>
    <p:extLst>
      <p:ext uri="{BB962C8B-B14F-4D97-AF65-F5344CB8AC3E}">
        <p14:creationId xmlns:p14="http://schemas.microsoft.com/office/powerpoint/2010/main" val="146366868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0"/>
          </p:nvPr>
        </p:nvSpPr>
        <p:spPr/>
        <p:txBody>
          <a:bodyPr/>
          <a:lstStyle/>
          <a:p>
            <a:r>
              <a:rPr lang="en-US" altLang="en-US"/>
              <a:t>3-</a:t>
            </a:r>
            <a:fld id="{04F1A9A1-7A54-495A-B6AB-EAE1C4AF5957}" type="slidenum">
              <a:rPr lang="en-US" altLang="en-US"/>
              <a:pPr/>
              <a:t>10</a:t>
            </a:fld>
            <a:endParaRPr lang="en-US" altLang="en-US"/>
          </a:p>
        </p:txBody>
      </p:sp>
      <p:sp>
        <p:nvSpPr>
          <p:cNvPr id="205826" name="Rectangle 2"/>
          <p:cNvSpPr>
            <a:spLocks noGrp="1" noChangeArrowheads="1"/>
          </p:cNvSpPr>
          <p:nvPr>
            <p:ph type="title"/>
          </p:nvPr>
        </p:nvSpPr>
        <p:spPr/>
        <p:txBody>
          <a:bodyPr/>
          <a:lstStyle/>
          <a:p>
            <a:r>
              <a:rPr lang="en-US" altLang="en-US"/>
              <a:t>Empirical Evidence</a:t>
            </a:r>
          </a:p>
        </p:txBody>
      </p:sp>
      <p:sp>
        <p:nvSpPr>
          <p:cNvPr id="205827" name="Rectangle 3"/>
          <p:cNvSpPr>
            <a:spLocks noGrp="1" noChangeArrowheads="1"/>
          </p:cNvSpPr>
          <p:nvPr>
            <p:ph type="body" idx="1"/>
          </p:nvPr>
        </p:nvSpPr>
        <p:spPr/>
        <p:txBody>
          <a:bodyPr/>
          <a:lstStyle/>
          <a:p>
            <a:r>
              <a:rPr lang="en-US" altLang="en-US" dirty="0"/>
              <a:t>The main implications of the Ricardian model are well supported by empirical evidence:</a:t>
            </a:r>
          </a:p>
          <a:p>
            <a:pPr lvl="1"/>
            <a:r>
              <a:rPr lang="en-US" altLang="en-US" b="1" dirty="0">
                <a:solidFill>
                  <a:srgbClr val="FF0000"/>
                </a:solidFill>
              </a:rPr>
              <a:t>productivity differences play an important role in international trade</a:t>
            </a:r>
          </a:p>
          <a:p>
            <a:pPr lvl="1"/>
            <a:r>
              <a:rPr lang="en-US" altLang="en-US" b="1" dirty="0">
                <a:solidFill>
                  <a:srgbClr val="FF0000"/>
                </a:solidFill>
              </a:rPr>
              <a:t>comparative advantage (not absolute advantage) matters for trade</a:t>
            </a:r>
          </a:p>
        </p:txBody>
      </p:sp>
    </p:spTree>
    <p:extLst>
      <p:ext uri="{BB962C8B-B14F-4D97-AF65-F5344CB8AC3E}">
        <p14:creationId xmlns:p14="http://schemas.microsoft.com/office/powerpoint/2010/main" val="1572257967"/>
      </p:ext>
    </p:extLst>
  </p:cSld>
  <p:clrMapOvr>
    <a:masterClrMapping/>
  </p:clrMapOvr>
  <p:transition spd="med">
    <p:pull dir="rd"/>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smtClean="0"/>
              <a:t>From Autarky to Free Trade</a:t>
            </a:r>
          </a:p>
        </p:txBody>
      </p:sp>
      <p:sp>
        <p:nvSpPr>
          <p:cNvPr id="65539" name="Content Placeholder 2"/>
          <p:cNvSpPr>
            <a:spLocks noGrp="1"/>
          </p:cNvSpPr>
          <p:nvPr>
            <p:ph idx="1"/>
          </p:nvPr>
        </p:nvSpPr>
        <p:spPr/>
        <p:txBody>
          <a:bodyPr>
            <a:normAutofit lnSpcReduction="10000"/>
          </a:bodyPr>
          <a:lstStyle/>
          <a:p>
            <a:r>
              <a:rPr lang="en-US" altLang="en-US" smtClean="0"/>
              <a:t>So, under our assumptions,</a:t>
            </a:r>
          </a:p>
          <a:p>
            <a:r>
              <a:rPr lang="en-US" altLang="en-US" smtClean="0"/>
              <a:t>The autarky relative price of cloth </a:t>
            </a:r>
            <a:r>
              <a:rPr lang="en-US" altLang="en-US" i="1" smtClean="0"/>
              <a:t>P</a:t>
            </a:r>
            <a:r>
              <a:rPr lang="en-US" altLang="en-US" baseline="-25000" smtClean="0"/>
              <a:t>C</a:t>
            </a:r>
            <a:r>
              <a:rPr lang="en-US" altLang="en-US" smtClean="0"/>
              <a:t>/</a:t>
            </a:r>
            <a:r>
              <a:rPr lang="en-US" altLang="en-US" i="1" smtClean="0"/>
              <a:t>P</a:t>
            </a:r>
            <a:r>
              <a:rPr lang="en-US" altLang="en-US" baseline="-25000" smtClean="0"/>
              <a:t>F</a:t>
            </a:r>
            <a:r>
              <a:rPr lang="en-US" altLang="en-US" smtClean="0"/>
              <a:t> will be lower in Home and higher in Foreign.</a:t>
            </a:r>
          </a:p>
          <a:p>
            <a:r>
              <a:rPr lang="en-US" altLang="en-US" smtClean="0"/>
              <a:t>Equivalently, the autarky relative price of food </a:t>
            </a:r>
            <a:r>
              <a:rPr lang="en-US" altLang="en-US" i="1" smtClean="0"/>
              <a:t>P</a:t>
            </a:r>
            <a:r>
              <a:rPr lang="en-US" altLang="en-US" baseline="-25000" smtClean="0"/>
              <a:t>F</a:t>
            </a:r>
            <a:r>
              <a:rPr lang="en-US" altLang="en-US" smtClean="0"/>
              <a:t>/</a:t>
            </a:r>
            <a:r>
              <a:rPr lang="en-US" altLang="en-US" i="1" smtClean="0"/>
              <a:t>P</a:t>
            </a:r>
            <a:r>
              <a:rPr lang="en-US" altLang="en-US" baseline="-25000" smtClean="0"/>
              <a:t>C</a:t>
            </a:r>
            <a:r>
              <a:rPr lang="en-US" altLang="en-US" smtClean="0"/>
              <a:t> will be higher in Home and lower in Foreign.</a:t>
            </a:r>
          </a:p>
          <a:p>
            <a:r>
              <a:rPr lang="en-US" altLang="en-US" smtClean="0"/>
              <a:t>Therefore, under free trade, Home will export cloth to Foreign,</a:t>
            </a:r>
          </a:p>
          <a:p>
            <a:r>
              <a:rPr lang="en-US" altLang="en-US" smtClean="0"/>
              <a:t>and Foreign will export food to Home</a:t>
            </a:r>
          </a:p>
        </p:txBody>
      </p:sp>
    </p:spTree>
    <p:extLst>
      <p:ext uri="{BB962C8B-B14F-4D97-AF65-F5344CB8AC3E}">
        <p14:creationId xmlns:p14="http://schemas.microsoft.com/office/powerpoint/2010/main" val="274205886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smtClean="0"/>
              <a:t>From Autarky to Free Trade</a:t>
            </a:r>
          </a:p>
        </p:txBody>
      </p:sp>
      <p:sp>
        <p:nvSpPr>
          <p:cNvPr id="66563" name="Content Placeholder 2"/>
          <p:cNvSpPr>
            <a:spLocks noGrp="1"/>
          </p:cNvSpPr>
          <p:nvPr>
            <p:ph idx="1"/>
          </p:nvPr>
        </p:nvSpPr>
        <p:spPr/>
        <p:txBody>
          <a:bodyPr>
            <a:normAutofit fontScale="92500" lnSpcReduction="20000"/>
          </a:bodyPr>
          <a:lstStyle/>
          <a:p>
            <a:r>
              <a:rPr lang="en-US" altLang="en-US" smtClean="0"/>
              <a:t>Remember that we assumed</a:t>
            </a:r>
          </a:p>
          <a:p>
            <a:r>
              <a:rPr lang="en-US" altLang="en-US" smtClean="0"/>
              <a:t>Cloth is labor intensive and food is capital intensive</a:t>
            </a:r>
          </a:p>
          <a:p>
            <a:r>
              <a:rPr lang="en-US" altLang="en-US" smtClean="0"/>
              <a:t>Home is labor abundant and Foreign is capital abundant</a:t>
            </a:r>
          </a:p>
          <a:p>
            <a:r>
              <a:rPr lang="en-US" altLang="en-US" smtClean="0"/>
              <a:t>So, we see that the labor abundant country (Home) exports the labor intensive good (Cloth), and</a:t>
            </a:r>
          </a:p>
          <a:p>
            <a:r>
              <a:rPr lang="en-US" altLang="en-US" smtClean="0"/>
              <a:t>the capital abundant country (Foreign) exports the capital intensive good (Food)</a:t>
            </a:r>
          </a:p>
        </p:txBody>
      </p:sp>
    </p:spTree>
    <p:extLst>
      <p:ext uri="{BB962C8B-B14F-4D97-AF65-F5344CB8AC3E}">
        <p14:creationId xmlns:p14="http://schemas.microsoft.com/office/powerpoint/2010/main" val="258383775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smtClean="0"/>
              <a:t>From Autarky to Free Trade</a:t>
            </a:r>
          </a:p>
        </p:txBody>
      </p:sp>
      <p:sp>
        <p:nvSpPr>
          <p:cNvPr id="67587" name="Content Placeholder 2"/>
          <p:cNvSpPr>
            <a:spLocks noGrp="1"/>
          </p:cNvSpPr>
          <p:nvPr>
            <p:ph idx="1"/>
          </p:nvPr>
        </p:nvSpPr>
        <p:spPr/>
        <p:txBody>
          <a:bodyPr/>
          <a:lstStyle/>
          <a:p>
            <a:r>
              <a:rPr lang="en-US" altLang="en-US" b="1" smtClean="0">
                <a:solidFill>
                  <a:srgbClr val="FF0000"/>
                </a:solidFill>
              </a:rPr>
              <a:t>Heckscher-Ohlin Theorem: Each country exports the good that relatively intensively uses the factor of production relatively abundant in that country</a:t>
            </a:r>
          </a:p>
          <a:p>
            <a:endParaRPr lang="en-US" altLang="en-US" smtClean="0"/>
          </a:p>
        </p:txBody>
      </p:sp>
    </p:spTree>
    <p:extLst>
      <p:ext uri="{BB962C8B-B14F-4D97-AF65-F5344CB8AC3E}">
        <p14:creationId xmlns:p14="http://schemas.microsoft.com/office/powerpoint/2010/main" val="191974653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nchor="ctr"/>
          <a:lstStyle/>
          <a:p>
            <a:pPr eaLnBrk="1" hangingPunct="1"/>
            <a:r>
              <a:rPr lang="en-US" altLang="en-US" sz="2800" smtClean="0"/>
              <a:t>Fig. 5-9:  Trade Leads to a Convergence of Relative Prices</a:t>
            </a:r>
          </a:p>
        </p:txBody>
      </p:sp>
      <p:pic>
        <p:nvPicPr>
          <p:cNvPr id="68611" name="Picture 6" descr="fig05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3150" y="1490663"/>
            <a:ext cx="4632325" cy="47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2" name="TextBox 4"/>
          <p:cNvSpPr txBox="1">
            <a:spLocks noChangeArrowheads="1"/>
          </p:cNvSpPr>
          <p:nvPr/>
        </p:nvSpPr>
        <p:spPr bwMode="auto">
          <a:xfrm>
            <a:off x="5338763" y="4087813"/>
            <a:ext cx="1868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a:t>1: Autarky: Home</a:t>
            </a:r>
          </a:p>
        </p:txBody>
      </p:sp>
      <p:sp>
        <p:nvSpPr>
          <p:cNvPr id="68613" name="TextBox 7"/>
          <p:cNvSpPr txBox="1">
            <a:spLocks noChangeArrowheads="1"/>
          </p:cNvSpPr>
          <p:nvPr/>
        </p:nvSpPr>
        <p:spPr bwMode="auto">
          <a:xfrm>
            <a:off x="3702050" y="2627313"/>
            <a:ext cx="12334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a:t>3: Autarky Foreign</a:t>
            </a:r>
          </a:p>
        </p:txBody>
      </p:sp>
      <p:sp>
        <p:nvSpPr>
          <p:cNvPr id="68614" name="TextBox 8"/>
          <p:cNvSpPr txBox="1">
            <a:spLocks noChangeArrowheads="1"/>
          </p:cNvSpPr>
          <p:nvPr/>
        </p:nvSpPr>
        <p:spPr bwMode="auto">
          <a:xfrm>
            <a:off x="4657725" y="3163888"/>
            <a:ext cx="8413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a:t>2: Free Trade</a:t>
            </a:r>
          </a:p>
        </p:txBody>
      </p:sp>
      <p:sp>
        <p:nvSpPr>
          <p:cNvPr id="7" name="TextBox 6"/>
          <p:cNvSpPr txBox="1">
            <a:spLocks noChangeArrowheads="1"/>
          </p:cNvSpPr>
          <p:nvPr/>
        </p:nvSpPr>
        <p:spPr bwMode="auto">
          <a:xfrm>
            <a:off x="134938" y="5629275"/>
            <a:ext cx="4449762" cy="9239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a:t>So, when autarky gives way to free trade, </a:t>
            </a:r>
            <a:r>
              <a:rPr lang="en-US" altLang="en-US" sz="1800" b="1" i="1"/>
              <a:t>P</a:t>
            </a:r>
            <a:r>
              <a:rPr lang="en-US" altLang="en-US" sz="1800" b="1" baseline="-25000"/>
              <a:t>C</a:t>
            </a:r>
            <a:r>
              <a:rPr lang="en-US" altLang="en-US" sz="1800" b="1"/>
              <a:t>/</a:t>
            </a:r>
            <a:r>
              <a:rPr lang="en-US" altLang="en-US" sz="1800" b="1" i="1"/>
              <a:t>P</a:t>
            </a:r>
            <a:r>
              <a:rPr lang="en-US" altLang="en-US" sz="1800" b="1" baseline="-25000"/>
              <a:t>F</a:t>
            </a:r>
            <a:r>
              <a:rPr lang="en-US" altLang="en-US" sz="1800" b="1"/>
              <a:t> ↑ in Home and ↓ in Foreign, till </a:t>
            </a:r>
            <a:r>
              <a:rPr lang="en-US" altLang="en-US" sz="1800" b="1" i="1"/>
              <a:t>P</a:t>
            </a:r>
            <a:r>
              <a:rPr lang="en-US" altLang="en-US" sz="1800" b="1" baseline="-25000"/>
              <a:t>C</a:t>
            </a:r>
            <a:r>
              <a:rPr lang="en-US" altLang="en-US" sz="1800" b="1"/>
              <a:t>/</a:t>
            </a:r>
            <a:r>
              <a:rPr lang="en-US" altLang="en-US" sz="1800" b="1" i="1"/>
              <a:t>P</a:t>
            </a:r>
            <a:r>
              <a:rPr lang="en-US" altLang="en-US" sz="1800" b="1" baseline="-25000"/>
              <a:t>F</a:t>
            </a:r>
            <a:r>
              <a:rPr lang="en-US" altLang="en-US" sz="1800" b="1"/>
              <a:t> becomes the same in the two countries .</a:t>
            </a:r>
          </a:p>
        </p:txBody>
      </p:sp>
    </p:spTree>
    <p:extLst>
      <p:ext uri="{BB962C8B-B14F-4D97-AF65-F5344CB8AC3E}">
        <p14:creationId xmlns:p14="http://schemas.microsoft.com/office/powerpoint/2010/main" val="6814130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Stolper-Samuelson Theorem</a:t>
            </a:r>
          </a:p>
        </p:txBody>
      </p:sp>
      <p:sp>
        <p:nvSpPr>
          <p:cNvPr id="3" name="Content Placeholder 2"/>
          <p:cNvSpPr>
            <a:spLocks noGrp="1"/>
          </p:cNvSpPr>
          <p:nvPr>
            <p:ph sz="half" idx="1"/>
          </p:nvPr>
        </p:nvSpPr>
        <p:spPr/>
        <p:txBody>
          <a:bodyPr>
            <a:normAutofit fontScale="92500"/>
          </a:bodyPr>
          <a:lstStyle/>
          <a:p>
            <a:pPr>
              <a:defRPr/>
            </a:pPr>
            <a:r>
              <a:rPr lang="en-US" dirty="0">
                <a:solidFill>
                  <a:srgbClr val="FF0000"/>
                </a:solidFill>
              </a:rPr>
              <a:t>When </a:t>
            </a:r>
            <a:r>
              <a:rPr lang="en-US" i="1" dirty="0">
                <a:solidFill>
                  <a:srgbClr val="FF0000"/>
                </a:solidFill>
              </a:rPr>
              <a:t>P</a:t>
            </a:r>
            <a:r>
              <a:rPr lang="en-US" baseline="-25000" dirty="0">
                <a:solidFill>
                  <a:srgbClr val="FF0000"/>
                </a:solidFill>
              </a:rPr>
              <a:t>C</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a:t>
            </a:r>
            <a:r>
              <a:rPr lang="en-US" dirty="0" smtClean="0">
                <a:solidFill>
                  <a:srgbClr val="FF0000"/>
                </a:solidFill>
              </a:rPr>
              <a:t>↑, </a:t>
            </a:r>
            <a:r>
              <a:rPr lang="en-US" i="1" dirty="0" smtClean="0">
                <a:solidFill>
                  <a:srgbClr val="FF0000"/>
                </a:solidFill>
              </a:rPr>
              <a:t>w</a:t>
            </a:r>
            <a:r>
              <a:rPr lang="en-US" dirty="0" smtClean="0">
                <a:solidFill>
                  <a:srgbClr val="FF0000"/>
                </a:solidFill>
              </a:rPr>
              <a:t>/</a:t>
            </a:r>
            <a:r>
              <a:rPr lang="en-US" i="1" dirty="0" smtClean="0">
                <a:solidFill>
                  <a:srgbClr val="FF0000"/>
                </a:solidFill>
              </a:rPr>
              <a:t>r</a:t>
            </a:r>
            <a:r>
              <a:rPr lang="en-US" dirty="0" smtClean="0">
                <a:solidFill>
                  <a:srgbClr val="FF0000"/>
                </a:solidFill>
              </a:rPr>
              <a:t> </a:t>
            </a:r>
            <a:r>
              <a:rPr lang="en-US" dirty="0">
                <a:solidFill>
                  <a:srgbClr val="FF0000"/>
                </a:solidFill>
              </a:rPr>
              <a:t>↑</a:t>
            </a:r>
            <a:r>
              <a:rPr lang="en-US" dirty="0" smtClean="0">
                <a:solidFill>
                  <a:srgbClr val="FF0000"/>
                </a:solidFill>
              </a:rPr>
              <a:t>.</a:t>
            </a:r>
            <a:endParaRPr lang="en-US" dirty="0">
              <a:solidFill>
                <a:srgbClr val="FF0000"/>
              </a:solidFill>
            </a:endParaRPr>
          </a:p>
          <a:p>
            <a:pPr>
              <a:defRPr/>
            </a:pPr>
            <a:r>
              <a:rPr lang="en-US" dirty="0">
                <a:solidFill>
                  <a:srgbClr val="FF0000"/>
                </a:solidFill>
              </a:rPr>
              <a:t>So, </a:t>
            </a:r>
            <a:r>
              <a:rPr lang="en-US" i="1" dirty="0">
                <a:solidFill>
                  <a:srgbClr val="FF0000"/>
                </a:solidFill>
              </a:rPr>
              <a:t>L</a:t>
            </a:r>
            <a:r>
              <a:rPr lang="en-US" dirty="0">
                <a:solidFill>
                  <a:srgbClr val="FF0000"/>
                </a:solidFill>
              </a:rPr>
              <a:t>/</a:t>
            </a:r>
            <a:r>
              <a:rPr lang="en-US" i="1" dirty="0">
                <a:solidFill>
                  <a:srgbClr val="FF0000"/>
                </a:solidFill>
              </a:rPr>
              <a:t>K</a:t>
            </a:r>
            <a:r>
              <a:rPr lang="en-US" dirty="0">
                <a:solidFill>
                  <a:srgbClr val="FF0000"/>
                </a:solidFill>
              </a:rPr>
              <a:t> ↓</a:t>
            </a:r>
            <a:r>
              <a:rPr lang="en-US" dirty="0" smtClean="0">
                <a:solidFill>
                  <a:srgbClr val="FF0000"/>
                </a:solidFill>
              </a:rPr>
              <a:t> in </a:t>
            </a:r>
            <a:r>
              <a:rPr lang="en-US" dirty="0">
                <a:solidFill>
                  <a:srgbClr val="FF0000"/>
                </a:solidFill>
              </a:rPr>
              <a:t>both industries</a:t>
            </a:r>
          </a:p>
          <a:p>
            <a:pPr>
              <a:defRPr/>
            </a:pPr>
            <a:r>
              <a:rPr lang="en-US" dirty="0">
                <a:solidFill>
                  <a:srgbClr val="FF0000"/>
                </a:solidFill>
              </a:rPr>
              <a:t>So, productivity of capital ↓</a:t>
            </a:r>
            <a:r>
              <a:rPr lang="en-US" dirty="0" smtClean="0">
                <a:solidFill>
                  <a:srgbClr val="FF0000"/>
                </a:solidFill>
              </a:rPr>
              <a:t> in </a:t>
            </a:r>
            <a:r>
              <a:rPr lang="en-US" dirty="0">
                <a:solidFill>
                  <a:srgbClr val="FF0000"/>
                </a:solidFill>
              </a:rPr>
              <a:t>both industries, and </a:t>
            </a:r>
            <a:endParaRPr lang="en-US" dirty="0" smtClean="0">
              <a:solidFill>
                <a:srgbClr val="FF0000"/>
              </a:solidFill>
            </a:endParaRPr>
          </a:p>
          <a:p>
            <a:pPr>
              <a:defRPr/>
            </a:pPr>
            <a:r>
              <a:rPr lang="en-US" dirty="0" smtClean="0">
                <a:solidFill>
                  <a:srgbClr val="FF0000"/>
                </a:solidFill>
              </a:rPr>
              <a:t>productivity </a:t>
            </a:r>
            <a:r>
              <a:rPr lang="en-US" dirty="0">
                <a:solidFill>
                  <a:srgbClr val="FF0000"/>
                </a:solidFill>
              </a:rPr>
              <a:t>of labor </a:t>
            </a:r>
            <a:r>
              <a:rPr lang="en-US" dirty="0" smtClean="0">
                <a:solidFill>
                  <a:srgbClr val="FF0000"/>
                </a:solidFill>
              </a:rPr>
              <a:t>↑ in </a:t>
            </a:r>
            <a:r>
              <a:rPr lang="en-US" dirty="0">
                <a:solidFill>
                  <a:srgbClr val="FF0000"/>
                </a:solidFill>
              </a:rPr>
              <a:t>both industries.</a:t>
            </a:r>
          </a:p>
          <a:p>
            <a:pPr>
              <a:defRPr/>
            </a:pPr>
            <a:r>
              <a:rPr lang="en-US" dirty="0">
                <a:solidFill>
                  <a:srgbClr val="FF0000"/>
                </a:solidFill>
              </a:rPr>
              <a:t>So, </a:t>
            </a:r>
            <a:r>
              <a:rPr lang="en-US" i="1" dirty="0">
                <a:solidFill>
                  <a:srgbClr val="FF0000"/>
                </a:solidFill>
              </a:rPr>
              <a:t>w</a:t>
            </a:r>
            <a:r>
              <a:rPr lang="en-US" dirty="0">
                <a:solidFill>
                  <a:srgbClr val="FF0000"/>
                </a:solidFill>
              </a:rPr>
              <a:t>/</a:t>
            </a:r>
            <a:r>
              <a:rPr lang="en-US" i="1" dirty="0">
                <a:solidFill>
                  <a:srgbClr val="FF0000"/>
                </a:solidFill>
              </a:rPr>
              <a:t>P</a:t>
            </a:r>
            <a:r>
              <a:rPr lang="en-US" baseline="-25000" dirty="0">
                <a:solidFill>
                  <a:srgbClr val="FF0000"/>
                </a:solidFill>
              </a:rPr>
              <a:t>C</a:t>
            </a:r>
            <a:r>
              <a:rPr lang="en-US" dirty="0">
                <a:solidFill>
                  <a:srgbClr val="FF0000"/>
                </a:solidFill>
              </a:rPr>
              <a:t> and </a:t>
            </a:r>
            <a:r>
              <a:rPr lang="en-US" i="1" dirty="0">
                <a:solidFill>
                  <a:srgbClr val="FF0000"/>
                </a:solidFill>
              </a:rPr>
              <a:t>w</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both ↑</a:t>
            </a:r>
            <a:r>
              <a:rPr lang="en-US" dirty="0" smtClean="0">
                <a:solidFill>
                  <a:srgbClr val="FF0000"/>
                </a:solidFill>
              </a:rPr>
              <a:t>, </a:t>
            </a:r>
            <a:r>
              <a:rPr lang="en-US" dirty="0">
                <a:solidFill>
                  <a:srgbClr val="FF0000"/>
                </a:solidFill>
              </a:rPr>
              <a:t>whereas </a:t>
            </a:r>
            <a:endParaRPr lang="en-US" dirty="0" smtClean="0">
              <a:solidFill>
                <a:srgbClr val="FF0000"/>
              </a:solidFill>
            </a:endParaRPr>
          </a:p>
          <a:p>
            <a:pPr>
              <a:defRPr/>
            </a:pPr>
            <a:r>
              <a:rPr lang="en-US" i="1" dirty="0" smtClean="0">
                <a:solidFill>
                  <a:srgbClr val="FF0000"/>
                </a:solidFill>
              </a:rPr>
              <a:t>r</a:t>
            </a:r>
            <a:r>
              <a:rPr lang="en-US" dirty="0" smtClean="0">
                <a:solidFill>
                  <a:srgbClr val="FF0000"/>
                </a:solidFill>
              </a:rPr>
              <a:t>/</a:t>
            </a:r>
            <a:r>
              <a:rPr lang="en-US" i="1" dirty="0" smtClean="0">
                <a:solidFill>
                  <a:srgbClr val="FF0000"/>
                </a:solidFill>
              </a:rPr>
              <a:t>P</a:t>
            </a:r>
            <a:r>
              <a:rPr lang="en-US" baseline="-25000" dirty="0" smtClean="0">
                <a:solidFill>
                  <a:srgbClr val="FF0000"/>
                </a:solidFill>
              </a:rPr>
              <a:t>C</a:t>
            </a:r>
            <a:r>
              <a:rPr lang="en-US" dirty="0" smtClean="0">
                <a:solidFill>
                  <a:srgbClr val="FF0000"/>
                </a:solidFill>
              </a:rPr>
              <a:t> </a:t>
            </a:r>
            <a:r>
              <a:rPr lang="en-US" dirty="0">
                <a:solidFill>
                  <a:srgbClr val="FF0000"/>
                </a:solidFill>
              </a:rPr>
              <a:t>and </a:t>
            </a:r>
            <a:r>
              <a:rPr lang="en-US" i="1" dirty="0">
                <a:solidFill>
                  <a:srgbClr val="FF0000"/>
                </a:solidFill>
              </a:rPr>
              <a:t>r</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both ↓</a:t>
            </a:r>
            <a:r>
              <a:rPr lang="en-US" dirty="0" smtClean="0">
                <a:solidFill>
                  <a:srgbClr val="FF0000"/>
                </a:solidFill>
              </a:rPr>
              <a:t>.</a:t>
            </a:r>
            <a:endParaRPr lang="en-US" dirty="0">
              <a:solidFill>
                <a:srgbClr val="FF0000"/>
              </a:solidFill>
            </a:endParaRPr>
          </a:p>
        </p:txBody>
      </p:sp>
      <p:sp>
        <p:nvSpPr>
          <p:cNvPr id="4" name="Content Placeholder 3"/>
          <p:cNvSpPr>
            <a:spLocks noGrp="1"/>
          </p:cNvSpPr>
          <p:nvPr>
            <p:ph sz="half" idx="2"/>
          </p:nvPr>
        </p:nvSpPr>
        <p:spPr/>
        <p:txBody>
          <a:bodyPr>
            <a:normAutofit fontScale="92500"/>
          </a:bodyPr>
          <a:lstStyle/>
          <a:p>
            <a:pPr>
              <a:defRPr/>
            </a:pPr>
            <a:r>
              <a:rPr lang="en-US" dirty="0">
                <a:solidFill>
                  <a:srgbClr val="0070C0"/>
                </a:solidFill>
              </a:rPr>
              <a:t>When </a:t>
            </a:r>
            <a:r>
              <a:rPr lang="en-US" i="1" dirty="0">
                <a:solidFill>
                  <a:srgbClr val="0070C0"/>
                </a:solidFill>
              </a:rPr>
              <a:t>P</a:t>
            </a:r>
            <a:r>
              <a:rPr lang="en-US" baseline="-25000" dirty="0">
                <a:solidFill>
                  <a:srgbClr val="0070C0"/>
                </a:solidFill>
              </a:rPr>
              <a:t>C</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a:t>
            </a:r>
            <a:r>
              <a:rPr lang="en-US" dirty="0" smtClean="0">
                <a:solidFill>
                  <a:srgbClr val="0070C0"/>
                </a:solidFill>
              </a:rPr>
              <a:t>, </a:t>
            </a:r>
            <a:r>
              <a:rPr lang="en-US" i="1" dirty="0">
                <a:solidFill>
                  <a:srgbClr val="0070C0"/>
                </a:solidFill>
              </a:rPr>
              <a:t>w</a:t>
            </a:r>
            <a:r>
              <a:rPr lang="en-US" dirty="0">
                <a:solidFill>
                  <a:srgbClr val="0070C0"/>
                </a:solidFill>
              </a:rPr>
              <a:t>/</a:t>
            </a:r>
            <a:r>
              <a:rPr lang="en-US" i="1" dirty="0">
                <a:solidFill>
                  <a:srgbClr val="0070C0"/>
                </a:solidFill>
              </a:rPr>
              <a:t>r</a:t>
            </a:r>
            <a:r>
              <a:rPr lang="en-US" dirty="0">
                <a:solidFill>
                  <a:srgbClr val="0070C0"/>
                </a:solidFill>
              </a:rPr>
              <a:t> ↓</a:t>
            </a:r>
            <a:r>
              <a:rPr lang="en-US" dirty="0" smtClean="0">
                <a:solidFill>
                  <a:srgbClr val="0070C0"/>
                </a:solidFill>
              </a:rPr>
              <a:t>.</a:t>
            </a:r>
            <a:endParaRPr lang="en-US" dirty="0">
              <a:solidFill>
                <a:srgbClr val="0070C0"/>
              </a:solidFill>
            </a:endParaRPr>
          </a:p>
          <a:p>
            <a:pPr>
              <a:defRPr/>
            </a:pPr>
            <a:r>
              <a:rPr lang="en-US" dirty="0">
                <a:solidFill>
                  <a:srgbClr val="0070C0"/>
                </a:solidFill>
              </a:rPr>
              <a:t>So, </a:t>
            </a:r>
            <a:r>
              <a:rPr lang="en-US" i="1" dirty="0">
                <a:solidFill>
                  <a:srgbClr val="0070C0"/>
                </a:solidFill>
              </a:rPr>
              <a:t>L</a:t>
            </a:r>
            <a:r>
              <a:rPr lang="en-US" dirty="0">
                <a:solidFill>
                  <a:srgbClr val="0070C0"/>
                </a:solidFill>
              </a:rPr>
              <a:t>/</a:t>
            </a:r>
            <a:r>
              <a:rPr lang="en-US" i="1" dirty="0">
                <a:solidFill>
                  <a:srgbClr val="0070C0"/>
                </a:solidFill>
              </a:rPr>
              <a:t>K</a:t>
            </a:r>
            <a:r>
              <a:rPr lang="en-US" dirty="0">
                <a:solidFill>
                  <a:srgbClr val="0070C0"/>
                </a:solidFill>
              </a:rPr>
              <a:t> </a:t>
            </a:r>
            <a:r>
              <a:rPr lang="en-US" dirty="0" smtClean="0">
                <a:solidFill>
                  <a:srgbClr val="0070C0"/>
                </a:solidFill>
              </a:rPr>
              <a:t>↑ </a:t>
            </a:r>
            <a:r>
              <a:rPr lang="en-US" dirty="0">
                <a:solidFill>
                  <a:srgbClr val="0070C0"/>
                </a:solidFill>
              </a:rPr>
              <a:t>in both industries</a:t>
            </a:r>
          </a:p>
          <a:p>
            <a:pPr>
              <a:defRPr/>
            </a:pPr>
            <a:r>
              <a:rPr lang="en-US" dirty="0">
                <a:solidFill>
                  <a:srgbClr val="0070C0"/>
                </a:solidFill>
              </a:rPr>
              <a:t>So, productivity of capital ↑</a:t>
            </a:r>
            <a:r>
              <a:rPr lang="en-US" dirty="0" smtClean="0">
                <a:solidFill>
                  <a:srgbClr val="0070C0"/>
                </a:solidFill>
              </a:rPr>
              <a:t> </a:t>
            </a:r>
            <a:r>
              <a:rPr lang="en-US" dirty="0">
                <a:solidFill>
                  <a:srgbClr val="0070C0"/>
                </a:solidFill>
              </a:rPr>
              <a:t>in both industries, and </a:t>
            </a:r>
          </a:p>
          <a:p>
            <a:pPr>
              <a:defRPr/>
            </a:pPr>
            <a:r>
              <a:rPr lang="en-US" dirty="0">
                <a:solidFill>
                  <a:srgbClr val="0070C0"/>
                </a:solidFill>
              </a:rPr>
              <a:t>productivity of labor ↓</a:t>
            </a:r>
            <a:r>
              <a:rPr lang="en-US" dirty="0" smtClean="0">
                <a:solidFill>
                  <a:srgbClr val="0070C0"/>
                </a:solidFill>
              </a:rPr>
              <a:t> </a:t>
            </a:r>
            <a:r>
              <a:rPr lang="en-US" dirty="0">
                <a:solidFill>
                  <a:srgbClr val="0070C0"/>
                </a:solidFill>
              </a:rPr>
              <a:t>in both industries.</a:t>
            </a:r>
          </a:p>
          <a:p>
            <a:pPr>
              <a:defRPr/>
            </a:pPr>
            <a:r>
              <a:rPr lang="en-US" dirty="0">
                <a:solidFill>
                  <a:srgbClr val="0070C0"/>
                </a:solidFill>
              </a:rPr>
              <a:t>So, </a:t>
            </a:r>
            <a:r>
              <a:rPr lang="en-US" i="1" dirty="0">
                <a:solidFill>
                  <a:srgbClr val="0070C0"/>
                </a:solidFill>
              </a:rPr>
              <a:t>w</a:t>
            </a:r>
            <a:r>
              <a:rPr lang="en-US" dirty="0">
                <a:solidFill>
                  <a:srgbClr val="0070C0"/>
                </a:solidFill>
              </a:rPr>
              <a:t>/</a:t>
            </a:r>
            <a:r>
              <a:rPr lang="en-US" i="1" dirty="0">
                <a:solidFill>
                  <a:srgbClr val="0070C0"/>
                </a:solidFill>
              </a:rPr>
              <a:t>P</a:t>
            </a:r>
            <a:r>
              <a:rPr lang="en-US" baseline="-25000" dirty="0">
                <a:solidFill>
                  <a:srgbClr val="0070C0"/>
                </a:solidFill>
              </a:rPr>
              <a:t>C</a:t>
            </a:r>
            <a:r>
              <a:rPr lang="en-US" dirty="0">
                <a:solidFill>
                  <a:srgbClr val="0070C0"/>
                </a:solidFill>
              </a:rPr>
              <a:t> and </a:t>
            </a:r>
            <a:r>
              <a:rPr lang="en-US" i="1" dirty="0">
                <a:solidFill>
                  <a:srgbClr val="0070C0"/>
                </a:solidFill>
              </a:rPr>
              <a:t>w</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both ↓</a:t>
            </a:r>
            <a:r>
              <a:rPr lang="en-US" dirty="0" smtClean="0">
                <a:solidFill>
                  <a:srgbClr val="0070C0"/>
                </a:solidFill>
              </a:rPr>
              <a:t>, </a:t>
            </a:r>
            <a:r>
              <a:rPr lang="en-US" dirty="0">
                <a:solidFill>
                  <a:srgbClr val="0070C0"/>
                </a:solidFill>
              </a:rPr>
              <a:t>whereas </a:t>
            </a:r>
          </a:p>
          <a:p>
            <a:pPr>
              <a:defRPr/>
            </a:pPr>
            <a:r>
              <a:rPr lang="en-US" i="1" dirty="0">
                <a:solidFill>
                  <a:srgbClr val="0070C0"/>
                </a:solidFill>
              </a:rPr>
              <a:t>r</a:t>
            </a:r>
            <a:r>
              <a:rPr lang="en-US" dirty="0">
                <a:solidFill>
                  <a:srgbClr val="0070C0"/>
                </a:solidFill>
              </a:rPr>
              <a:t>/</a:t>
            </a:r>
            <a:r>
              <a:rPr lang="en-US" i="1" dirty="0">
                <a:solidFill>
                  <a:srgbClr val="0070C0"/>
                </a:solidFill>
              </a:rPr>
              <a:t>P</a:t>
            </a:r>
            <a:r>
              <a:rPr lang="en-US" baseline="-25000" dirty="0">
                <a:solidFill>
                  <a:srgbClr val="0070C0"/>
                </a:solidFill>
              </a:rPr>
              <a:t>C</a:t>
            </a:r>
            <a:r>
              <a:rPr lang="en-US" dirty="0">
                <a:solidFill>
                  <a:srgbClr val="0070C0"/>
                </a:solidFill>
              </a:rPr>
              <a:t> and </a:t>
            </a:r>
            <a:r>
              <a:rPr lang="en-US" i="1" dirty="0">
                <a:solidFill>
                  <a:srgbClr val="0070C0"/>
                </a:solidFill>
              </a:rPr>
              <a:t>r</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both ↑</a:t>
            </a:r>
            <a:r>
              <a:rPr lang="en-US" dirty="0" smtClean="0">
                <a:solidFill>
                  <a:srgbClr val="0070C0"/>
                </a:solidFill>
              </a:rPr>
              <a:t>.</a:t>
            </a:r>
            <a:endParaRPr lang="en-US" dirty="0">
              <a:solidFill>
                <a:srgbClr val="0070C0"/>
              </a:solidFill>
            </a:endParaRPr>
          </a:p>
        </p:txBody>
      </p:sp>
      <p:sp>
        <p:nvSpPr>
          <p:cNvPr id="69637" name="TextBox 4"/>
          <p:cNvSpPr txBox="1">
            <a:spLocks noChangeArrowheads="1"/>
          </p:cNvSpPr>
          <p:nvPr/>
        </p:nvSpPr>
        <p:spPr bwMode="auto">
          <a:xfrm>
            <a:off x="820738" y="6346825"/>
            <a:ext cx="3132137" cy="461963"/>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lgn="ctr">
              <a:spcBef>
                <a:spcPct val="0"/>
              </a:spcBef>
              <a:buFontTx/>
              <a:buNone/>
            </a:pPr>
            <a:r>
              <a:rPr lang="en-US" altLang="en-US" sz="2400" b="1"/>
              <a:t>HOME labor abundant</a:t>
            </a:r>
          </a:p>
        </p:txBody>
      </p:sp>
      <p:sp>
        <p:nvSpPr>
          <p:cNvPr id="69638" name="TextBox 5"/>
          <p:cNvSpPr txBox="1">
            <a:spLocks noChangeArrowheads="1"/>
          </p:cNvSpPr>
          <p:nvPr/>
        </p:nvSpPr>
        <p:spPr bwMode="auto">
          <a:xfrm>
            <a:off x="4760913" y="6351588"/>
            <a:ext cx="3603625" cy="461962"/>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lgn="ctr">
              <a:spcBef>
                <a:spcPct val="0"/>
              </a:spcBef>
              <a:buFontTx/>
              <a:buNone/>
            </a:pPr>
            <a:r>
              <a:rPr lang="en-US" altLang="en-US" sz="2400" b="1"/>
              <a:t>FOREIGN capital abundant</a:t>
            </a:r>
          </a:p>
        </p:txBody>
      </p:sp>
    </p:spTree>
    <p:extLst>
      <p:ext uri="{BB962C8B-B14F-4D97-AF65-F5344CB8AC3E}">
        <p14:creationId xmlns:p14="http://schemas.microsoft.com/office/powerpoint/2010/main" val="46266648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r>
              <a:rPr lang="en-US" altLang="en-US" smtClean="0"/>
              <a:t>From Autarky to Free Trade</a:t>
            </a:r>
          </a:p>
        </p:txBody>
      </p:sp>
      <p:sp>
        <p:nvSpPr>
          <p:cNvPr id="70659" name="Content Placeholder 5"/>
          <p:cNvSpPr>
            <a:spLocks noGrp="1"/>
          </p:cNvSpPr>
          <p:nvPr>
            <p:ph idx="1"/>
          </p:nvPr>
        </p:nvSpPr>
        <p:spPr/>
        <p:txBody>
          <a:bodyPr/>
          <a:lstStyle/>
          <a:p>
            <a:r>
              <a:rPr lang="en-US" altLang="en-US" smtClean="0"/>
              <a:t>Therefore, we see that </a:t>
            </a:r>
            <a:r>
              <a:rPr lang="en-US" altLang="en-US" b="1" smtClean="0">
                <a:solidFill>
                  <a:srgbClr val="FF0000"/>
                </a:solidFill>
              </a:rPr>
              <a:t>in each country, the relatively abundant factor of production gains – and the relatively scarce resource loses – from globalization</a:t>
            </a:r>
          </a:p>
          <a:p>
            <a:endParaRPr lang="en-US" altLang="en-US" smtClean="0"/>
          </a:p>
        </p:txBody>
      </p:sp>
    </p:spTree>
    <p:extLst>
      <p:ext uri="{BB962C8B-B14F-4D97-AF65-F5344CB8AC3E}">
        <p14:creationId xmlns:p14="http://schemas.microsoft.com/office/powerpoint/2010/main" val="4363496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nchor="ctr"/>
          <a:lstStyle/>
          <a:p>
            <a:pPr eaLnBrk="1" hangingPunct="1"/>
            <a:r>
              <a:rPr lang="en-US" altLang="en-US" sz="2800" smtClean="0"/>
              <a:t>The Factor Price Equalization Theorem</a:t>
            </a:r>
          </a:p>
        </p:txBody>
      </p:sp>
      <p:pic>
        <p:nvPicPr>
          <p:cNvPr id="71683" name="Picture 6" descr="fig05_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613" y="1430338"/>
            <a:ext cx="7507287" cy="481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120650" y="6118225"/>
            <a:ext cx="3067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1. Under free trade, </a:t>
            </a:r>
            <a:r>
              <a:rPr lang="en-US" altLang="en-US" sz="1600" b="1" i="1"/>
              <a:t>P</a:t>
            </a:r>
            <a:r>
              <a:rPr lang="en-US" altLang="en-US" sz="1600" b="1" baseline="-25000"/>
              <a:t>C</a:t>
            </a:r>
            <a:r>
              <a:rPr lang="en-US" altLang="en-US" sz="1600" b="1"/>
              <a:t>/</a:t>
            </a:r>
            <a:r>
              <a:rPr lang="en-US" altLang="en-US" sz="1600" b="1" i="1"/>
              <a:t>P</a:t>
            </a:r>
            <a:r>
              <a:rPr lang="en-US" altLang="en-US" sz="1600" b="1" baseline="-25000"/>
              <a:t>F</a:t>
            </a:r>
            <a:r>
              <a:rPr lang="en-US" altLang="en-US" sz="1600" b="1"/>
              <a:t> is equalized in the two countries.</a:t>
            </a:r>
          </a:p>
        </p:txBody>
      </p:sp>
      <p:sp>
        <p:nvSpPr>
          <p:cNvPr id="5" name="TextBox 4"/>
          <p:cNvSpPr txBox="1">
            <a:spLocks noChangeArrowheads="1"/>
          </p:cNvSpPr>
          <p:nvPr/>
        </p:nvSpPr>
        <p:spPr bwMode="auto">
          <a:xfrm>
            <a:off x="3240088" y="3392488"/>
            <a:ext cx="114776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2. So </a:t>
            </a:r>
            <a:r>
              <a:rPr lang="en-US" altLang="en-US" sz="1600" b="1" i="1"/>
              <a:t>w</a:t>
            </a:r>
            <a:r>
              <a:rPr lang="en-US" altLang="en-US" sz="1600" b="1"/>
              <a:t>/</a:t>
            </a:r>
            <a:r>
              <a:rPr lang="en-US" altLang="en-US" sz="1600" b="1" i="1"/>
              <a:t>r</a:t>
            </a:r>
            <a:r>
              <a:rPr lang="en-US" altLang="en-US" sz="1600" b="1"/>
              <a:t> is equalized.</a:t>
            </a:r>
          </a:p>
        </p:txBody>
      </p:sp>
      <p:sp>
        <p:nvSpPr>
          <p:cNvPr id="6" name="TextBox 5"/>
          <p:cNvSpPr txBox="1">
            <a:spLocks noChangeArrowheads="1"/>
          </p:cNvSpPr>
          <p:nvPr/>
        </p:nvSpPr>
        <p:spPr bwMode="auto">
          <a:xfrm>
            <a:off x="4589463" y="6297613"/>
            <a:ext cx="34115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3. So, </a:t>
            </a:r>
            <a:r>
              <a:rPr lang="en-US" altLang="en-US" sz="1600" b="1" i="1"/>
              <a:t>L</a:t>
            </a:r>
            <a:r>
              <a:rPr lang="en-US" altLang="en-US" sz="1600" b="1"/>
              <a:t>/</a:t>
            </a:r>
            <a:r>
              <a:rPr lang="en-US" altLang="en-US" sz="1600" b="1" i="1"/>
              <a:t>K</a:t>
            </a:r>
            <a:r>
              <a:rPr lang="en-US" altLang="en-US" sz="1600" b="1"/>
              <a:t> in any industry is equalized in the two countries.</a:t>
            </a:r>
          </a:p>
        </p:txBody>
      </p:sp>
      <p:sp>
        <p:nvSpPr>
          <p:cNvPr id="7" name="TextBox 6"/>
          <p:cNvSpPr txBox="1">
            <a:spLocks noChangeArrowheads="1"/>
          </p:cNvSpPr>
          <p:nvPr/>
        </p:nvSpPr>
        <p:spPr bwMode="auto">
          <a:xfrm>
            <a:off x="6024563" y="1152525"/>
            <a:ext cx="29495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4. So, productivity of capital in any industry – and productivity of labor in any industry – is equalized in the two countries</a:t>
            </a:r>
          </a:p>
        </p:txBody>
      </p:sp>
      <p:sp>
        <p:nvSpPr>
          <p:cNvPr id="8" name="TextBox 7"/>
          <p:cNvSpPr txBox="1">
            <a:spLocks noChangeArrowheads="1"/>
          </p:cNvSpPr>
          <p:nvPr/>
        </p:nvSpPr>
        <p:spPr bwMode="auto">
          <a:xfrm>
            <a:off x="6710363" y="2232025"/>
            <a:ext cx="24209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5. So, </a:t>
            </a:r>
            <a:r>
              <a:rPr lang="en-US" altLang="en-US" sz="1600" b="1" i="1"/>
              <a:t>w</a:t>
            </a:r>
            <a:r>
              <a:rPr lang="en-US" altLang="en-US" sz="1600" b="1"/>
              <a:t>/</a:t>
            </a:r>
            <a:r>
              <a:rPr lang="en-US" altLang="en-US" sz="1600" b="1" i="1"/>
              <a:t>P</a:t>
            </a:r>
            <a:r>
              <a:rPr lang="en-US" altLang="en-US" sz="1600" b="1" baseline="-25000"/>
              <a:t>C</a:t>
            </a:r>
            <a:r>
              <a:rPr lang="en-US" altLang="en-US" sz="1600" b="1"/>
              <a:t> is equalized in the two countries, as are </a:t>
            </a:r>
            <a:r>
              <a:rPr lang="en-US" altLang="en-US" sz="1600" b="1" i="1"/>
              <a:t>w</a:t>
            </a:r>
            <a:r>
              <a:rPr lang="en-US" altLang="en-US" sz="1600" b="1"/>
              <a:t>/</a:t>
            </a:r>
            <a:r>
              <a:rPr lang="en-US" altLang="en-US" sz="1600" b="1" i="1"/>
              <a:t>P</a:t>
            </a:r>
            <a:r>
              <a:rPr lang="en-US" altLang="en-US" sz="1600" b="1" baseline="-25000"/>
              <a:t>F</a:t>
            </a:r>
            <a:r>
              <a:rPr lang="en-US" altLang="en-US" sz="1600" b="1"/>
              <a:t>, </a:t>
            </a:r>
            <a:r>
              <a:rPr lang="en-US" altLang="en-US" sz="1600" b="1" i="1"/>
              <a:t>r</a:t>
            </a:r>
            <a:r>
              <a:rPr lang="en-US" altLang="en-US" sz="1600" b="1"/>
              <a:t>/</a:t>
            </a:r>
            <a:r>
              <a:rPr lang="en-US" altLang="en-US" sz="1600" b="1" i="1"/>
              <a:t>P</a:t>
            </a:r>
            <a:r>
              <a:rPr lang="en-US" altLang="en-US" sz="1600" b="1" baseline="-25000"/>
              <a:t>C</a:t>
            </a:r>
            <a:r>
              <a:rPr lang="en-US" altLang="en-US" sz="1600" b="1"/>
              <a:t> and </a:t>
            </a:r>
            <a:r>
              <a:rPr lang="en-US" altLang="en-US" sz="1600" b="1" i="1"/>
              <a:t>r</a:t>
            </a:r>
            <a:r>
              <a:rPr lang="en-US" altLang="en-US" sz="1600" b="1"/>
              <a:t>/</a:t>
            </a:r>
            <a:r>
              <a:rPr lang="en-US" altLang="en-US" sz="1600" b="1" i="1"/>
              <a:t>P</a:t>
            </a:r>
            <a:r>
              <a:rPr lang="en-US" altLang="en-US" sz="1600" b="1" baseline="-25000"/>
              <a:t>F</a:t>
            </a:r>
            <a:endParaRPr lang="en-US" altLang="en-US" sz="1600" b="1"/>
          </a:p>
        </p:txBody>
      </p:sp>
      <p:sp>
        <p:nvSpPr>
          <p:cNvPr id="71689" name="TextBox 8"/>
          <p:cNvSpPr txBox="1">
            <a:spLocks noChangeArrowheads="1"/>
          </p:cNvSpPr>
          <p:nvPr/>
        </p:nvSpPr>
        <p:spPr bwMode="auto">
          <a:xfrm>
            <a:off x="0" y="3097213"/>
            <a:ext cx="2124075" cy="193833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000" b="1"/>
              <a:t>As both countries use the same technology, all three curves apply to both countries.</a:t>
            </a:r>
          </a:p>
        </p:txBody>
      </p:sp>
    </p:spTree>
    <p:extLst>
      <p:ext uri="{BB962C8B-B14F-4D97-AF65-F5344CB8AC3E}">
        <p14:creationId xmlns:p14="http://schemas.microsoft.com/office/powerpoint/2010/main" val="4967342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nchor="ctr">
            <a:normAutofit fontScale="90000"/>
          </a:bodyPr>
          <a:lstStyle/>
          <a:p>
            <a:pPr eaLnBrk="1" hangingPunct="1"/>
            <a:r>
              <a:rPr lang="en-US" altLang="en-US" smtClean="0"/>
              <a:t>Trade in the Heckscher-Ohlin Model </a:t>
            </a:r>
          </a:p>
        </p:txBody>
      </p:sp>
      <p:sp>
        <p:nvSpPr>
          <p:cNvPr id="72707" name="Rectangle 3"/>
          <p:cNvSpPr>
            <a:spLocks noGrp="1" noChangeArrowheads="1"/>
          </p:cNvSpPr>
          <p:nvPr>
            <p:ph type="body" idx="4294967295"/>
          </p:nvPr>
        </p:nvSpPr>
        <p:spPr/>
        <p:txBody>
          <a:bodyPr rIns="91440">
            <a:normAutofit fontScale="92500"/>
          </a:bodyPr>
          <a:lstStyle/>
          <a:p>
            <a:pPr eaLnBrk="1" hangingPunct="1"/>
            <a:r>
              <a:rPr lang="en-US" altLang="en-US" b="1" smtClean="0">
                <a:solidFill>
                  <a:srgbClr val="FF0000"/>
                </a:solidFill>
              </a:rPr>
              <a:t>The countries are assumed to have the same technology and the same tastes</a:t>
            </a:r>
            <a:r>
              <a:rPr lang="en-US" altLang="en-US" smtClean="0"/>
              <a:t>.</a:t>
            </a:r>
          </a:p>
          <a:p>
            <a:pPr lvl="1" eaLnBrk="1" hangingPunct="1"/>
            <a:r>
              <a:rPr lang="en-US" altLang="en-US" b="1" smtClean="0">
                <a:solidFill>
                  <a:srgbClr val="00B050"/>
                </a:solidFill>
              </a:rPr>
              <a:t>With the same technology, each economy has a comparative advantage in producing the good that relatively intensively uses the factors of production in which the country is relatively well endowed</a:t>
            </a:r>
            <a:r>
              <a:rPr lang="en-US" altLang="en-US" smtClean="0"/>
              <a:t>.</a:t>
            </a:r>
          </a:p>
          <a:p>
            <a:pPr lvl="1" eaLnBrk="1" hangingPunct="1"/>
            <a:r>
              <a:rPr lang="en-US" altLang="en-US" smtClean="0"/>
              <a:t>With the same tastes, the two countries will consume cloth to food in the same ratio when faced with the same relative price of cloth under free trade.</a:t>
            </a:r>
          </a:p>
        </p:txBody>
      </p:sp>
    </p:spTree>
    <p:extLst>
      <p:ext uri="{BB962C8B-B14F-4D97-AF65-F5344CB8AC3E}">
        <p14:creationId xmlns:p14="http://schemas.microsoft.com/office/powerpoint/2010/main" val="3455563263"/>
      </p:ext>
    </p:extLst>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a:xfrm>
            <a:off x="431800" y="317500"/>
            <a:ext cx="8483600" cy="1143000"/>
          </a:xfrm>
        </p:spPr>
        <p:txBody>
          <a:bodyPr anchor="ctr"/>
          <a:lstStyle/>
          <a:p>
            <a:pPr eaLnBrk="1" hangingPunct="1"/>
            <a:r>
              <a:rPr lang="en-US" altLang="en-US" sz="2800" smtClean="0"/>
              <a:t>Trade in the Heckscher-Ohlin Model (cont.)</a:t>
            </a:r>
          </a:p>
        </p:txBody>
      </p:sp>
      <p:sp>
        <p:nvSpPr>
          <p:cNvPr id="73731" name="Rectangle 3"/>
          <p:cNvSpPr>
            <a:spLocks noGrp="1" noChangeArrowheads="1"/>
          </p:cNvSpPr>
          <p:nvPr>
            <p:ph type="body" idx="4294967295"/>
          </p:nvPr>
        </p:nvSpPr>
        <p:spPr/>
        <p:txBody>
          <a:bodyPr rIns="91440"/>
          <a:lstStyle/>
          <a:p>
            <a:pPr eaLnBrk="1" hangingPunct="1"/>
            <a:r>
              <a:rPr lang="en-US" altLang="en-US" smtClean="0"/>
              <a:t>Since cloth is relatively labor intensive, at each relative price of cloth to food, Home will produce a higher ratio of cloth to food than Foreign.</a:t>
            </a:r>
          </a:p>
          <a:p>
            <a:pPr lvl="1" eaLnBrk="1" hangingPunct="1"/>
            <a:r>
              <a:rPr lang="en-US" altLang="en-US" smtClean="0"/>
              <a:t>Home will have a larger relative supply of cloth to food than Foreign.</a:t>
            </a:r>
          </a:p>
          <a:p>
            <a:pPr lvl="1" eaLnBrk="1" hangingPunct="1"/>
            <a:r>
              <a:rPr lang="en-US" altLang="en-US" smtClean="0"/>
              <a:t>Home’s relative supply curve lies to the right of Foreign’s.</a:t>
            </a:r>
          </a:p>
        </p:txBody>
      </p:sp>
    </p:spTree>
    <p:extLst>
      <p:ext uri="{BB962C8B-B14F-4D97-AF65-F5344CB8AC3E}">
        <p14:creationId xmlns:p14="http://schemas.microsoft.com/office/powerpoint/2010/main" val="4020457538"/>
      </p:ext>
    </p:extLst>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398463" y="317500"/>
            <a:ext cx="8593137" cy="1143000"/>
          </a:xfrm>
        </p:spPr>
        <p:txBody>
          <a:bodyPr anchor="ctr"/>
          <a:lstStyle/>
          <a:p>
            <a:pPr eaLnBrk="1" hangingPunct="1"/>
            <a:r>
              <a:rPr lang="en-US" altLang="en-US" sz="2800" smtClean="0"/>
              <a:t>Trade in the Heckscher-Ohlin Model (cont.)</a:t>
            </a:r>
          </a:p>
        </p:txBody>
      </p:sp>
      <p:sp>
        <p:nvSpPr>
          <p:cNvPr id="74755" name="Rectangle 3"/>
          <p:cNvSpPr>
            <a:spLocks noGrp="1" noChangeArrowheads="1"/>
          </p:cNvSpPr>
          <p:nvPr>
            <p:ph type="body" idx="4294967295"/>
          </p:nvPr>
        </p:nvSpPr>
        <p:spPr>
          <a:xfrm>
            <a:off x="417513" y="1600200"/>
            <a:ext cx="8378825" cy="4648200"/>
          </a:xfrm>
        </p:spPr>
        <p:txBody>
          <a:bodyPr rIns="91440"/>
          <a:lstStyle/>
          <a:p>
            <a:pPr eaLnBrk="1" hangingPunct="1"/>
            <a:r>
              <a:rPr lang="en-US" altLang="en-US" smtClean="0"/>
              <a:t>Like the Ricardian model, the Heckscher-Ohlin model predicts a </a:t>
            </a:r>
            <a:r>
              <a:rPr lang="en-US" altLang="en-US" b="1" smtClean="0">
                <a:solidFill>
                  <a:srgbClr val="FF0000"/>
                </a:solidFill>
              </a:rPr>
              <a:t>convergence of relative prices with trade</a:t>
            </a:r>
            <a:r>
              <a:rPr lang="en-US" altLang="en-US" smtClean="0"/>
              <a:t>.</a:t>
            </a:r>
          </a:p>
          <a:p>
            <a:pPr eaLnBrk="1" hangingPunct="1">
              <a:spcBef>
                <a:spcPct val="50000"/>
              </a:spcBef>
            </a:pPr>
            <a:r>
              <a:rPr lang="en-US" altLang="en-US" smtClean="0"/>
              <a:t>With trade, the relative price of cloth rises in the relatively labor abundant (home) country and falls in the relatively labor scarce (foreign) country. </a:t>
            </a:r>
          </a:p>
        </p:txBody>
      </p:sp>
    </p:spTree>
    <p:extLst>
      <p:ext uri="{BB962C8B-B14F-4D97-AF65-F5344CB8AC3E}">
        <p14:creationId xmlns:p14="http://schemas.microsoft.com/office/powerpoint/2010/main" val="357648694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nchor="ctr">
            <a:normAutofit fontScale="90000"/>
          </a:bodyPr>
          <a:lstStyle/>
          <a:p>
            <a:pPr eaLnBrk="1" hangingPunct="1"/>
            <a:r>
              <a:rPr lang="en-US" altLang="it-IT" smtClean="0"/>
              <a:t>General Equilibrium Solution of the Classical Trade Model</a:t>
            </a:r>
          </a:p>
        </p:txBody>
      </p:sp>
      <p:sp>
        <p:nvSpPr>
          <p:cNvPr id="26627" name="Rectangle 3"/>
          <p:cNvSpPr>
            <a:spLocks noGrp="1" noChangeArrowheads="1"/>
          </p:cNvSpPr>
          <p:nvPr>
            <p:ph type="body" idx="4294967295"/>
          </p:nvPr>
        </p:nvSpPr>
        <p:spPr>
          <a:xfrm>
            <a:off x="457200" y="1600201"/>
            <a:ext cx="8229600" cy="1900808"/>
          </a:xfrm>
        </p:spPr>
        <p:txBody>
          <a:bodyPr rIns="91440">
            <a:normAutofit fontScale="70000" lnSpcReduction="20000"/>
          </a:bodyPr>
          <a:lstStyle/>
          <a:p>
            <a:pPr eaLnBrk="1" hangingPunct="1"/>
            <a:r>
              <a:rPr lang="en-US" altLang="it-IT" sz="2400" dirty="0" smtClean="0"/>
              <a:t>Assume labor endowments for each country:</a:t>
            </a:r>
          </a:p>
          <a:p>
            <a:pPr lvl="1" eaLnBrk="1" hangingPunct="1"/>
            <a:r>
              <a:rPr lang="en-US" altLang="it-IT" sz="2000" dirty="0" smtClean="0"/>
              <a:t>A has 12,000 labor hours</a:t>
            </a:r>
          </a:p>
          <a:p>
            <a:pPr lvl="1" eaLnBrk="1" hangingPunct="1"/>
            <a:r>
              <a:rPr lang="en-US" altLang="it-IT" sz="2000" dirty="0" smtClean="0"/>
              <a:t>B has 9,600 labor hours</a:t>
            </a:r>
          </a:p>
          <a:p>
            <a:pPr eaLnBrk="1" hangingPunct="1">
              <a:spcBef>
                <a:spcPct val="40000"/>
              </a:spcBef>
            </a:pPr>
            <a:r>
              <a:rPr lang="en-US" altLang="it-IT" sz="2400" dirty="0" smtClean="0"/>
              <a:t>Straight-line Production Possibilities Frontier (PPF)</a:t>
            </a:r>
          </a:p>
          <a:p>
            <a:pPr lvl="1" eaLnBrk="1" hangingPunct="1"/>
            <a:r>
              <a:rPr lang="en-US" altLang="it-IT" sz="2000" dirty="0" smtClean="0"/>
              <a:t>Slope of PPF = pre-trade relative price </a:t>
            </a:r>
            <a:r>
              <a:rPr lang="en-US" altLang="it-IT" sz="2000" i="1" dirty="0" smtClean="0">
                <a:latin typeface="Times New Roman" pitchFamily="18" charset="0"/>
              </a:rPr>
              <a:t>(P</a:t>
            </a:r>
            <a:r>
              <a:rPr lang="en-US" altLang="it-IT" sz="2000" i="1" baseline="-25000" dirty="0" smtClean="0">
                <a:latin typeface="Times New Roman" pitchFamily="18" charset="0"/>
              </a:rPr>
              <a:t>S </a:t>
            </a:r>
            <a:r>
              <a:rPr lang="en-US" altLang="it-IT" sz="2000" i="1" dirty="0" smtClean="0">
                <a:latin typeface="Times New Roman" pitchFamily="18" charset="0"/>
              </a:rPr>
              <a:t>/P</a:t>
            </a:r>
            <a:r>
              <a:rPr lang="en-US" altLang="it-IT" sz="2000" i="1" baseline="-25000" dirty="0" smtClean="0">
                <a:latin typeface="Times New Roman" pitchFamily="18" charset="0"/>
              </a:rPr>
              <a:t>T </a:t>
            </a:r>
            <a:r>
              <a:rPr lang="en-US" altLang="it-IT" sz="2000" i="1" dirty="0" smtClean="0">
                <a:latin typeface="Times New Roman" pitchFamily="18" charset="0"/>
              </a:rPr>
              <a:t>)</a:t>
            </a:r>
            <a:endParaRPr lang="en-US" altLang="it-IT" sz="2000" dirty="0" smtClean="0"/>
          </a:p>
          <a:p>
            <a:pPr eaLnBrk="1" hangingPunct="1">
              <a:spcBef>
                <a:spcPct val="40000"/>
              </a:spcBef>
            </a:pPr>
            <a:r>
              <a:rPr lang="en-US" altLang="it-IT" sz="2400" b="1" dirty="0" smtClean="0">
                <a:solidFill>
                  <a:srgbClr val="FF0000"/>
                </a:solidFill>
              </a:rPr>
              <a:t>Autarky or pre-trade equilibrium (consumption and production)</a:t>
            </a:r>
          </a:p>
          <a:p>
            <a:pPr lvl="1" eaLnBrk="1" hangingPunct="1"/>
            <a:r>
              <a:rPr lang="en-US" altLang="it-IT" sz="2000" b="1" dirty="0" smtClean="0">
                <a:solidFill>
                  <a:srgbClr val="FF0000"/>
                </a:solidFill>
              </a:rPr>
              <a:t>Tangency point of PPF and Community Indifference Curve (CIC)</a:t>
            </a:r>
          </a:p>
        </p:txBody>
      </p:sp>
      <p:pic>
        <p:nvPicPr>
          <p:cNvPr id="4" name="Picture 5" descr="fig03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789040"/>
            <a:ext cx="6439247" cy="2744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8702919"/>
      </p:ext>
    </p:extLst>
  </p:cSld>
  <p:clrMapOvr>
    <a:masterClrMapping/>
  </p:clrMapOvr>
  <p:transition spd="med">
    <p:wipe dir="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a:xfrm>
            <a:off x="431800" y="317500"/>
            <a:ext cx="8559800" cy="1143000"/>
          </a:xfrm>
        </p:spPr>
        <p:txBody>
          <a:bodyPr anchor="ctr"/>
          <a:lstStyle/>
          <a:p>
            <a:pPr eaLnBrk="1" hangingPunct="1"/>
            <a:r>
              <a:rPr lang="en-US" altLang="en-US" sz="2800" smtClean="0"/>
              <a:t>Trade in the Heckscher-Ohlin Model (cont.)</a:t>
            </a:r>
          </a:p>
        </p:txBody>
      </p:sp>
      <p:sp>
        <p:nvSpPr>
          <p:cNvPr id="75779" name="Rectangle 3"/>
          <p:cNvSpPr>
            <a:spLocks noGrp="1" noChangeArrowheads="1"/>
          </p:cNvSpPr>
          <p:nvPr>
            <p:ph type="body" idx="4294967295"/>
          </p:nvPr>
        </p:nvSpPr>
        <p:spPr>
          <a:xfrm>
            <a:off x="419100" y="1549400"/>
            <a:ext cx="8377238" cy="4699000"/>
          </a:xfrm>
        </p:spPr>
        <p:txBody>
          <a:bodyPr rIns="91440">
            <a:normAutofit lnSpcReduction="10000"/>
          </a:bodyPr>
          <a:lstStyle/>
          <a:p>
            <a:pPr eaLnBrk="1" hangingPunct="1"/>
            <a:r>
              <a:rPr lang="en-US" altLang="en-US" smtClean="0"/>
              <a:t>Relative prices and the pattern of trade: In Home, the rise in the relative price of cloth leads to a rise in the relative production of cloth and a fall in relative consumption of cloth. </a:t>
            </a:r>
          </a:p>
          <a:p>
            <a:pPr lvl="1" eaLnBrk="1" hangingPunct="1"/>
            <a:r>
              <a:rPr lang="en-US" altLang="en-US" smtClean="0"/>
              <a:t>Home becomes an exporter of cloth and an importer of food. </a:t>
            </a:r>
          </a:p>
          <a:p>
            <a:pPr eaLnBrk="1" hangingPunct="1"/>
            <a:r>
              <a:rPr lang="en-US" altLang="en-US" smtClean="0"/>
              <a:t>The decline in the relative price of cloth in Foreign leads it to become an importer of cloth and an exporter of food.</a:t>
            </a:r>
          </a:p>
        </p:txBody>
      </p:sp>
    </p:spTree>
    <p:extLst>
      <p:ext uri="{BB962C8B-B14F-4D97-AF65-F5344CB8AC3E}">
        <p14:creationId xmlns:p14="http://schemas.microsoft.com/office/powerpoint/2010/main" val="2449257480"/>
      </p:ext>
    </p:extLst>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330200" y="317500"/>
            <a:ext cx="8661400" cy="1143000"/>
          </a:xfrm>
        </p:spPr>
        <p:txBody>
          <a:bodyPr anchor="ctr"/>
          <a:lstStyle/>
          <a:p>
            <a:pPr eaLnBrk="1" hangingPunct="1"/>
            <a:r>
              <a:rPr lang="en-US" altLang="en-US" sz="2800" smtClean="0"/>
              <a:t>Trade in the Heckscher-Ohlin Model (cont.)</a:t>
            </a:r>
          </a:p>
        </p:txBody>
      </p:sp>
      <p:sp>
        <p:nvSpPr>
          <p:cNvPr id="76803" name="Rectangle 3"/>
          <p:cNvSpPr>
            <a:spLocks noGrp="1" noChangeArrowheads="1"/>
          </p:cNvSpPr>
          <p:nvPr>
            <p:ph type="body" idx="4294967295"/>
          </p:nvPr>
        </p:nvSpPr>
        <p:spPr>
          <a:xfrm>
            <a:off x="452438" y="1600200"/>
            <a:ext cx="8343900" cy="4648200"/>
          </a:xfrm>
        </p:spPr>
        <p:txBody>
          <a:bodyPr rIns="91440"/>
          <a:lstStyle/>
          <a:p>
            <a:pPr eaLnBrk="1" hangingPunct="1"/>
            <a:r>
              <a:rPr lang="en-US" altLang="en-US" b="1" smtClean="0"/>
              <a:t>Heckscher-Ohlin theorem</a:t>
            </a:r>
            <a:r>
              <a:rPr lang="en-US" altLang="en-US" smtClean="0"/>
              <a:t>: An economy has a comparative advantage in producing, and thus will export, goods that are relatively intensive in using its relatively abundant factors of production,</a:t>
            </a:r>
          </a:p>
          <a:p>
            <a:pPr lvl="1" eaLnBrk="1" hangingPunct="1">
              <a:spcBef>
                <a:spcPct val="50000"/>
              </a:spcBef>
            </a:pPr>
            <a:r>
              <a:rPr lang="en-US" altLang="en-US" smtClean="0"/>
              <a:t>and will import goods that are relatively intensive in using its relatively scarce factors of production.</a:t>
            </a:r>
          </a:p>
        </p:txBody>
      </p:sp>
    </p:spTree>
    <p:extLst>
      <p:ext uri="{BB962C8B-B14F-4D97-AF65-F5344CB8AC3E}">
        <p14:creationId xmlns:p14="http://schemas.microsoft.com/office/powerpoint/2010/main" val="3480274822"/>
      </p:ext>
    </p:extLst>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p:txBody>
          <a:bodyPr anchor="ctr"/>
          <a:lstStyle/>
          <a:p>
            <a:pPr eaLnBrk="1" hangingPunct="1"/>
            <a:r>
              <a:rPr lang="en-US" altLang="en-US" smtClean="0"/>
              <a:t>Factor Price Equalization</a:t>
            </a:r>
          </a:p>
        </p:txBody>
      </p:sp>
      <p:sp>
        <p:nvSpPr>
          <p:cNvPr id="77827" name="Rectangle 3"/>
          <p:cNvSpPr>
            <a:spLocks noGrp="1" noChangeArrowheads="1"/>
          </p:cNvSpPr>
          <p:nvPr>
            <p:ph type="body" idx="4294967295"/>
          </p:nvPr>
        </p:nvSpPr>
        <p:spPr/>
        <p:txBody>
          <a:bodyPr rIns="91440"/>
          <a:lstStyle/>
          <a:p>
            <a:pPr eaLnBrk="1" hangingPunct="1"/>
            <a:r>
              <a:rPr lang="en-US" altLang="en-US" sz="2400" b="1" smtClean="0">
                <a:solidFill>
                  <a:srgbClr val="FF0000"/>
                </a:solidFill>
              </a:rPr>
              <a:t>Unlike the Ricardian model, the Heckscher-Ohlin model predicts that factor prices will be equalized among countries that trade</a:t>
            </a:r>
            <a:r>
              <a:rPr lang="en-US" altLang="en-US" sz="2400" smtClean="0"/>
              <a:t>.</a:t>
            </a:r>
          </a:p>
          <a:p>
            <a:pPr eaLnBrk="1" hangingPunct="1"/>
            <a:r>
              <a:rPr lang="en-US" altLang="en-US" sz="2400" smtClean="0"/>
              <a:t>Free trade equalizes relative output prices.</a:t>
            </a:r>
          </a:p>
          <a:p>
            <a:pPr eaLnBrk="1" hangingPunct="1"/>
            <a:r>
              <a:rPr lang="en-US" altLang="en-US" sz="2400" smtClean="0"/>
              <a:t>Due to the connection between output prices and factor prices, factor prices are also equalized. </a:t>
            </a:r>
          </a:p>
          <a:p>
            <a:pPr eaLnBrk="1" hangingPunct="1"/>
            <a:r>
              <a:rPr lang="en-US" altLang="en-US" sz="2400" smtClean="0"/>
              <a:t>Trade increases the demand of goods produced by relatively abundant factors, indirectly increasing the demand of these factors, raising the prices of the relatively abundant factors.</a:t>
            </a:r>
          </a:p>
        </p:txBody>
      </p:sp>
    </p:spTree>
    <p:extLst>
      <p:ext uri="{BB962C8B-B14F-4D97-AF65-F5344CB8AC3E}">
        <p14:creationId xmlns:p14="http://schemas.microsoft.com/office/powerpoint/2010/main" val="2992825098"/>
      </p:ext>
    </p:extLst>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nchor="ctr"/>
          <a:lstStyle/>
          <a:p>
            <a:pPr eaLnBrk="1" hangingPunct="1"/>
            <a:r>
              <a:rPr lang="en-US" altLang="en-US" smtClean="0"/>
              <a:t>Factor Price Equalization (cont.)</a:t>
            </a:r>
          </a:p>
        </p:txBody>
      </p:sp>
      <p:sp>
        <p:nvSpPr>
          <p:cNvPr id="78851" name="Rectangle 3"/>
          <p:cNvSpPr>
            <a:spLocks noGrp="1" noChangeArrowheads="1"/>
          </p:cNvSpPr>
          <p:nvPr>
            <p:ph type="body" idx="4294967295"/>
          </p:nvPr>
        </p:nvSpPr>
        <p:spPr/>
        <p:txBody>
          <a:bodyPr rIns="91440"/>
          <a:lstStyle/>
          <a:p>
            <a:pPr eaLnBrk="1" hangingPunct="1"/>
            <a:r>
              <a:rPr lang="en-US" altLang="en-US" sz="2400" smtClean="0"/>
              <a:t>In the real world, </a:t>
            </a:r>
            <a:r>
              <a:rPr lang="en-US" altLang="en-US" sz="2400" b="1" smtClean="0">
                <a:solidFill>
                  <a:srgbClr val="FF0000"/>
                </a:solidFill>
              </a:rPr>
              <a:t>factor prices are </a:t>
            </a:r>
            <a:r>
              <a:rPr lang="en-US" altLang="en-US" sz="2400" b="1" i="1" smtClean="0">
                <a:solidFill>
                  <a:srgbClr val="FF0000"/>
                </a:solidFill>
              </a:rPr>
              <a:t>not</a:t>
            </a:r>
            <a:r>
              <a:rPr lang="en-US" altLang="en-US" sz="2400" b="1" smtClean="0">
                <a:solidFill>
                  <a:srgbClr val="FF0000"/>
                </a:solidFill>
              </a:rPr>
              <a:t> equal across countries</a:t>
            </a:r>
            <a:r>
              <a:rPr lang="en-US" altLang="en-US" sz="2400" smtClean="0"/>
              <a:t>.</a:t>
            </a:r>
          </a:p>
          <a:p>
            <a:pPr eaLnBrk="1" hangingPunct="1"/>
            <a:r>
              <a:rPr lang="en-US" altLang="en-US" sz="2400" smtClean="0"/>
              <a:t>The model assumes that trading countries produce the same goods, but countries may produce different goods if their factor ratios radically differ.</a:t>
            </a:r>
          </a:p>
          <a:p>
            <a:pPr eaLnBrk="1" hangingPunct="1"/>
            <a:r>
              <a:rPr lang="en-US" altLang="en-US" sz="2400" smtClean="0"/>
              <a:t>The model also assumes that trading countries have the same technology, but different technologies could affect the productivities of factors and therefore the wages/rates paid to these factors.</a:t>
            </a:r>
          </a:p>
        </p:txBody>
      </p:sp>
    </p:spTree>
    <p:extLst>
      <p:ext uri="{BB962C8B-B14F-4D97-AF65-F5344CB8AC3E}">
        <p14:creationId xmlns:p14="http://schemas.microsoft.com/office/powerpoint/2010/main" val="1553183865"/>
      </p:ext>
    </p:extLst>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4"/>
          <p:cNvSpPr>
            <a:spLocks noGrp="1" noChangeArrowheads="1"/>
          </p:cNvSpPr>
          <p:nvPr>
            <p:ph type="title" idx="4294967295"/>
          </p:nvPr>
        </p:nvSpPr>
        <p:spPr/>
        <p:txBody>
          <a:bodyPr anchor="ctr"/>
          <a:lstStyle/>
          <a:p>
            <a:pPr eaLnBrk="1" hangingPunct="1"/>
            <a:r>
              <a:rPr lang="en-US" altLang="en-US" sz="2800" smtClean="0"/>
              <a:t>Table 5-1:  Comparative International Wage Rates (United States = 100)</a:t>
            </a:r>
          </a:p>
        </p:txBody>
      </p:sp>
      <p:pic>
        <p:nvPicPr>
          <p:cNvPr id="79875" name="Picture 6" descr="tbl05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025" y="1563688"/>
            <a:ext cx="7218363" cy="372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4683119"/>
      </p:ext>
    </p:extLst>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p:txBody>
          <a:bodyPr anchor="ctr"/>
          <a:lstStyle/>
          <a:p>
            <a:pPr eaLnBrk="1" hangingPunct="1"/>
            <a:r>
              <a:rPr lang="en-US" altLang="en-US" smtClean="0"/>
              <a:t>Factor Price Equalization (cont.)</a:t>
            </a:r>
          </a:p>
        </p:txBody>
      </p:sp>
      <p:sp>
        <p:nvSpPr>
          <p:cNvPr id="80899" name="Rectangle 3"/>
          <p:cNvSpPr>
            <a:spLocks noGrp="1" noChangeArrowheads="1"/>
          </p:cNvSpPr>
          <p:nvPr>
            <p:ph type="body" idx="4294967295"/>
          </p:nvPr>
        </p:nvSpPr>
        <p:spPr/>
        <p:txBody>
          <a:bodyPr rIns="91440"/>
          <a:lstStyle/>
          <a:p>
            <a:pPr eaLnBrk="1" hangingPunct="1">
              <a:spcBef>
                <a:spcPct val="60000"/>
              </a:spcBef>
            </a:pPr>
            <a:r>
              <a:rPr lang="en-US" altLang="en-US" sz="2400" smtClean="0"/>
              <a:t>The model also ignores trade barriers and transportation costs, which may prevent output prices and thus factor prices from equalizing.</a:t>
            </a:r>
          </a:p>
          <a:p>
            <a:pPr eaLnBrk="1" hangingPunct="1">
              <a:spcBef>
                <a:spcPct val="60000"/>
              </a:spcBef>
            </a:pPr>
            <a:r>
              <a:rPr lang="en-US" altLang="en-US" sz="2400" smtClean="0"/>
              <a:t>The model predicts outcomes for the long run, but after an economy liberalizes trade, factors of production may not quickly move to the industries that intensively use abundant factors.</a:t>
            </a:r>
          </a:p>
          <a:p>
            <a:pPr lvl="1" eaLnBrk="1" hangingPunct="1">
              <a:spcBef>
                <a:spcPct val="40000"/>
              </a:spcBef>
            </a:pPr>
            <a:r>
              <a:rPr lang="en-US" altLang="en-US" sz="2000" smtClean="0"/>
              <a:t>In the short run, the productivity of factors will be determined by their use in their current industry, so that their wage/rental rate may vary across countries. </a:t>
            </a:r>
          </a:p>
        </p:txBody>
      </p:sp>
    </p:spTree>
    <p:extLst>
      <p:ext uri="{BB962C8B-B14F-4D97-AF65-F5344CB8AC3E}">
        <p14:creationId xmlns:p14="http://schemas.microsoft.com/office/powerpoint/2010/main" val="2417521524"/>
      </p:ext>
    </p:extLst>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nchor="ctr"/>
          <a:lstStyle/>
          <a:p>
            <a:pPr eaLnBrk="1" hangingPunct="1"/>
            <a:r>
              <a:rPr lang="en-US" altLang="en-US" sz="2800" smtClean="0"/>
              <a:t>Does Trade Increase Income Inequality?</a:t>
            </a:r>
          </a:p>
        </p:txBody>
      </p:sp>
      <p:sp>
        <p:nvSpPr>
          <p:cNvPr id="81923" name="Rectangle 3"/>
          <p:cNvSpPr>
            <a:spLocks noGrp="1" noChangeArrowheads="1"/>
          </p:cNvSpPr>
          <p:nvPr>
            <p:ph type="body" idx="4294967295"/>
          </p:nvPr>
        </p:nvSpPr>
        <p:spPr/>
        <p:txBody>
          <a:bodyPr rIns="91440"/>
          <a:lstStyle/>
          <a:p>
            <a:pPr eaLnBrk="1" hangingPunct="1">
              <a:spcBef>
                <a:spcPct val="50000"/>
              </a:spcBef>
            </a:pPr>
            <a:r>
              <a:rPr lang="en-US" altLang="en-US" sz="2400" smtClean="0"/>
              <a:t>Over the last 40 years, countries like South Korea, Mexico, and China have exported to the U.S. goods intensive in unskilled labor (ex., clothing, shoes, toys, assembled goods).</a:t>
            </a:r>
          </a:p>
          <a:p>
            <a:pPr eaLnBrk="1" hangingPunct="1">
              <a:spcBef>
                <a:spcPct val="50000"/>
              </a:spcBef>
            </a:pPr>
            <a:r>
              <a:rPr lang="en-US" altLang="en-US" sz="2400" smtClean="0"/>
              <a:t>At the same time, income inequality has increased in the U.S., as wages of unskilled workers have grown slowly compared to those of skilled workers.</a:t>
            </a:r>
          </a:p>
          <a:p>
            <a:pPr eaLnBrk="1" hangingPunct="1">
              <a:spcBef>
                <a:spcPct val="50000"/>
              </a:spcBef>
            </a:pPr>
            <a:r>
              <a:rPr lang="en-US" altLang="en-US" sz="2400" smtClean="0"/>
              <a:t>Did the former trend cause the latter trend?</a:t>
            </a:r>
          </a:p>
        </p:txBody>
      </p:sp>
    </p:spTree>
    <p:extLst>
      <p:ext uri="{BB962C8B-B14F-4D97-AF65-F5344CB8AC3E}">
        <p14:creationId xmlns:p14="http://schemas.microsoft.com/office/powerpoint/2010/main" val="2658079993"/>
      </p:ext>
    </p:extLst>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nchor="ctr"/>
          <a:lstStyle/>
          <a:p>
            <a:pPr eaLnBrk="1" hangingPunct="1"/>
            <a:r>
              <a:rPr lang="en-US" altLang="en-US" sz="2800" smtClean="0"/>
              <a:t>Does Trade Increase </a:t>
            </a:r>
            <a:br>
              <a:rPr lang="en-US" altLang="en-US" sz="2800" smtClean="0"/>
            </a:br>
            <a:r>
              <a:rPr lang="en-US" altLang="en-US" sz="2800" smtClean="0"/>
              <a:t>Income Inequality? (cont.)</a:t>
            </a:r>
          </a:p>
        </p:txBody>
      </p:sp>
      <p:sp>
        <p:nvSpPr>
          <p:cNvPr id="82947" name="Rectangle 3"/>
          <p:cNvSpPr>
            <a:spLocks noGrp="1" noChangeArrowheads="1"/>
          </p:cNvSpPr>
          <p:nvPr>
            <p:ph type="body" idx="4294967295"/>
          </p:nvPr>
        </p:nvSpPr>
        <p:spPr/>
        <p:txBody>
          <a:bodyPr rIns="91440"/>
          <a:lstStyle/>
          <a:p>
            <a:pPr marL="533400" indent="-533400" eaLnBrk="1" hangingPunct="1">
              <a:spcBef>
                <a:spcPct val="50000"/>
              </a:spcBef>
            </a:pPr>
            <a:r>
              <a:rPr lang="en-US" altLang="en-US" sz="2400" smtClean="0"/>
              <a:t>The Heckscher-Ohlin model predicts that owners of relatively abundant factors will gain from trade and owners of relatively scarce factors will lose from trade.</a:t>
            </a:r>
          </a:p>
          <a:p>
            <a:pPr marL="914400" lvl="1" indent="-457200" eaLnBrk="1" hangingPunct="1">
              <a:spcBef>
                <a:spcPct val="50000"/>
              </a:spcBef>
            </a:pPr>
            <a:r>
              <a:rPr lang="en-US" altLang="en-US" sz="2000" smtClean="0"/>
              <a:t>Little evidence supporting this prediction exists.</a:t>
            </a:r>
          </a:p>
          <a:p>
            <a:pPr marL="533400" indent="-533400" eaLnBrk="1" hangingPunct="1">
              <a:spcBef>
                <a:spcPct val="50000"/>
              </a:spcBef>
              <a:buFont typeface="Times" panose="02020603050405020304" pitchFamily="18" charset="0"/>
              <a:buAutoNum type="arabicPeriod"/>
            </a:pPr>
            <a:r>
              <a:rPr lang="en-US" altLang="en-US" sz="2400" smtClean="0"/>
              <a:t>According to the model, a change in the distribution of income occurs through changes in output prices, but there is no evidence of a change in the prices of skill-intensive goods relative to prices of unskilled-intensive goods.</a:t>
            </a:r>
          </a:p>
        </p:txBody>
      </p:sp>
    </p:spTree>
    <p:extLst>
      <p:ext uri="{BB962C8B-B14F-4D97-AF65-F5344CB8AC3E}">
        <p14:creationId xmlns:p14="http://schemas.microsoft.com/office/powerpoint/2010/main" val="2551346172"/>
      </p:ext>
    </p:extLst>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anchor="ctr"/>
          <a:lstStyle/>
          <a:p>
            <a:pPr eaLnBrk="1" hangingPunct="1"/>
            <a:r>
              <a:rPr lang="en-US" altLang="en-US" sz="2800" smtClean="0"/>
              <a:t>Does Trade Increase </a:t>
            </a:r>
            <a:br>
              <a:rPr lang="en-US" altLang="en-US" sz="2800" smtClean="0"/>
            </a:br>
            <a:r>
              <a:rPr lang="en-US" altLang="en-US" sz="2800" smtClean="0"/>
              <a:t>Income Inequality? (cont.)</a:t>
            </a:r>
          </a:p>
        </p:txBody>
      </p:sp>
      <p:sp>
        <p:nvSpPr>
          <p:cNvPr id="83971" name="Rectangle 3"/>
          <p:cNvSpPr>
            <a:spLocks noGrp="1" noChangeArrowheads="1"/>
          </p:cNvSpPr>
          <p:nvPr>
            <p:ph type="body" idx="4294967295"/>
          </p:nvPr>
        </p:nvSpPr>
        <p:spPr/>
        <p:txBody>
          <a:bodyPr rIns="91440"/>
          <a:lstStyle/>
          <a:p>
            <a:pPr marL="533400" indent="-533400" eaLnBrk="1" hangingPunct="1">
              <a:buFont typeface="Times" panose="02020603050405020304" pitchFamily="18" charset="0"/>
              <a:buAutoNum type="arabicPeriod" startAt="2"/>
            </a:pPr>
            <a:r>
              <a:rPr lang="en-US" altLang="en-US" sz="2400" smtClean="0"/>
              <a:t>According to the model, </a:t>
            </a:r>
            <a:r>
              <a:rPr lang="en-US" altLang="en-US" sz="2400" b="1" smtClean="0">
                <a:solidFill>
                  <a:srgbClr val="FF0000"/>
                </a:solidFill>
              </a:rPr>
              <a:t>wages of unskilled workers should increase in unskilled labor abundant countries relative to wages of skilled labor, but in some cases the reverse has occurred</a:t>
            </a:r>
            <a:r>
              <a:rPr lang="en-US" altLang="en-US" sz="2400" smtClean="0"/>
              <a:t>: </a:t>
            </a:r>
          </a:p>
          <a:p>
            <a:pPr marL="914400" lvl="1" indent="-457200" eaLnBrk="1" hangingPunct="1"/>
            <a:r>
              <a:rPr lang="en-US" altLang="en-US" sz="2000" smtClean="0"/>
              <a:t>Wages of skilled labor have increased more rapidly in Mexico than wages of unskilled labor.  </a:t>
            </a:r>
          </a:p>
          <a:p>
            <a:pPr marL="1295400" lvl="2" indent="-381000" eaLnBrk="1" hangingPunct="1"/>
            <a:r>
              <a:rPr lang="en-US" altLang="en-US" sz="1800" smtClean="0"/>
              <a:t>But compared to the U.S. and Canada, Mexico is supposed to be abundant in unskilled workers.</a:t>
            </a:r>
          </a:p>
          <a:p>
            <a:pPr marL="533400" indent="-533400" eaLnBrk="1" hangingPunct="1">
              <a:spcBef>
                <a:spcPct val="60000"/>
              </a:spcBef>
              <a:buFont typeface="Times" panose="02020603050405020304" pitchFamily="18" charset="0"/>
              <a:buAutoNum type="arabicPeriod" startAt="3"/>
            </a:pPr>
            <a:r>
              <a:rPr lang="en-US" altLang="en-US" sz="2400" smtClean="0"/>
              <a:t>Even if the model were exactly correct, trade is a small fraction of the U.S. economy, so its effects on U.S. prices and wages prices should be small. </a:t>
            </a:r>
          </a:p>
        </p:txBody>
      </p:sp>
    </p:spTree>
    <p:extLst>
      <p:ext uri="{BB962C8B-B14F-4D97-AF65-F5344CB8AC3E}">
        <p14:creationId xmlns:p14="http://schemas.microsoft.com/office/powerpoint/2010/main" val="3715529048"/>
      </p:ext>
    </p:extLst>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p:txBody>
          <a:bodyPr anchor="ctr"/>
          <a:lstStyle/>
          <a:p>
            <a:pPr eaLnBrk="1" hangingPunct="1"/>
            <a:r>
              <a:rPr lang="en-US" altLang="en-US" smtClean="0"/>
              <a:t>Trade and Income Distribution</a:t>
            </a:r>
          </a:p>
        </p:txBody>
      </p:sp>
      <p:sp>
        <p:nvSpPr>
          <p:cNvPr id="84995" name="Rectangle 3"/>
          <p:cNvSpPr>
            <a:spLocks noGrp="1" noChangeArrowheads="1"/>
          </p:cNvSpPr>
          <p:nvPr>
            <p:ph type="body" idx="4294967295"/>
          </p:nvPr>
        </p:nvSpPr>
        <p:spPr/>
        <p:txBody>
          <a:bodyPr rIns="91440"/>
          <a:lstStyle/>
          <a:p>
            <a:pPr eaLnBrk="1" hangingPunct="1">
              <a:lnSpc>
                <a:spcPct val="90000"/>
              </a:lnSpc>
            </a:pPr>
            <a:r>
              <a:rPr lang="en-US" altLang="en-US" sz="2400" smtClean="0"/>
              <a:t>Changes in income distribution occur with every economic change, not only international trade.</a:t>
            </a:r>
          </a:p>
          <a:p>
            <a:pPr lvl="1" eaLnBrk="1" hangingPunct="1">
              <a:lnSpc>
                <a:spcPct val="90000"/>
              </a:lnSpc>
            </a:pPr>
            <a:r>
              <a:rPr lang="en-US" altLang="en-US" sz="2000" smtClean="0"/>
              <a:t>Changes in technology, changes in consumer preferences, exhaustion of resources and discovery of new ones all affect income distribution.</a:t>
            </a:r>
          </a:p>
          <a:p>
            <a:pPr lvl="1" eaLnBrk="1" hangingPunct="1">
              <a:lnSpc>
                <a:spcPct val="90000"/>
              </a:lnSpc>
            </a:pPr>
            <a:r>
              <a:rPr lang="en-US" altLang="en-US" sz="2000" smtClean="0"/>
              <a:t>Economists put most of the blame on technological change and the resulting premium paid on education as the major cause of increasing income inequality in the US.</a:t>
            </a:r>
          </a:p>
          <a:p>
            <a:pPr eaLnBrk="1" hangingPunct="1">
              <a:lnSpc>
                <a:spcPct val="90000"/>
              </a:lnSpc>
              <a:spcBef>
                <a:spcPct val="60000"/>
              </a:spcBef>
            </a:pPr>
            <a:r>
              <a:rPr lang="en-US" altLang="en-US" sz="2400" smtClean="0"/>
              <a:t>It would be better to compensate the losers from trade (or any economic change) than prohibit trade.</a:t>
            </a:r>
          </a:p>
          <a:p>
            <a:pPr lvl="1" eaLnBrk="1" hangingPunct="1">
              <a:lnSpc>
                <a:spcPct val="90000"/>
              </a:lnSpc>
            </a:pPr>
            <a:r>
              <a:rPr lang="en-US" altLang="en-US" sz="2000" smtClean="0"/>
              <a:t>The economy as a whole does benefit from trade.</a:t>
            </a:r>
          </a:p>
        </p:txBody>
      </p:sp>
    </p:spTree>
    <p:extLst>
      <p:ext uri="{BB962C8B-B14F-4D97-AF65-F5344CB8AC3E}">
        <p14:creationId xmlns:p14="http://schemas.microsoft.com/office/powerpoint/2010/main" val="302315799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Grp="1" noChangeArrowheads="1"/>
          </p:cNvSpPr>
          <p:nvPr>
            <p:ph type="title"/>
          </p:nvPr>
        </p:nvSpPr>
        <p:spPr/>
        <p:txBody>
          <a:bodyPr>
            <a:normAutofit fontScale="90000"/>
          </a:bodyPr>
          <a:lstStyle/>
          <a:p>
            <a:pPr eaLnBrk="1" hangingPunct="1"/>
            <a:r>
              <a:rPr lang="en-US" altLang="it-IT" b="0" dirty="0" err="1" smtClean="0"/>
              <a:t>Pretrade</a:t>
            </a:r>
            <a:r>
              <a:rPr lang="en-US" altLang="it-IT" b="0" dirty="0" smtClean="0"/>
              <a:t> Equilibriums for Country </a:t>
            </a:r>
            <a:r>
              <a:rPr lang="en-US" altLang="it-IT" b="0" i="1" dirty="0" smtClean="0"/>
              <a:t>A</a:t>
            </a:r>
            <a:r>
              <a:rPr lang="en-US" altLang="it-IT" b="0" dirty="0" smtClean="0"/>
              <a:t> and Country </a:t>
            </a:r>
            <a:r>
              <a:rPr lang="en-US" altLang="it-IT" b="0" i="1" dirty="0" smtClean="0"/>
              <a:t>B</a:t>
            </a:r>
            <a:endParaRPr lang="en-US" altLang="it-IT" dirty="0" smtClean="0"/>
          </a:p>
        </p:txBody>
      </p:sp>
      <p:pic>
        <p:nvPicPr>
          <p:cNvPr id="28675" name="Picture 7" descr="fig03_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599" y="1988840"/>
            <a:ext cx="7415213"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3343542"/>
      </p:ext>
    </p:extLst>
  </p:cSld>
  <p:clrMapOvr>
    <a:masterClrMapping/>
  </p:clrMapOvr>
  <p:transition spd="med">
    <p:wipe dir="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p:txBody>
          <a:bodyPr anchor="ctr">
            <a:normAutofit fontScale="90000"/>
          </a:bodyPr>
          <a:lstStyle/>
          <a:p>
            <a:pPr eaLnBrk="1" hangingPunct="1"/>
            <a:r>
              <a:rPr lang="en-US" altLang="en-US" smtClean="0"/>
              <a:t>Trade and Income Distribution (cont.)</a:t>
            </a:r>
          </a:p>
        </p:txBody>
      </p:sp>
      <p:sp>
        <p:nvSpPr>
          <p:cNvPr id="86019" name="Rectangle 3"/>
          <p:cNvSpPr>
            <a:spLocks noGrp="1" noChangeArrowheads="1"/>
          </p:cNvSpPr>
          <p:nvPr>
            <p:ph type="body" idx="4294967295"/>
          </p:nvPr>
        </p:nvSpPr>
        <p:spPr/>
        <p:txBody>
          <a:bodyPr rIns="91440">
            <a:normAutofit fontScale="92500"/>
          </a:bodyPr>
          <a:lstStyle/>
          <a:p>
            <a:pPr eaLnBrk="1" hangingPunct="1">
              <a:lnSpc>
                <a:spcPct val="90000"/>
              </a:lnSpc>
            </a:pPr>
            <a:r>
              <a:rPr lang="en-US" altLang="en-US" smtClean="0"/>
              <a:t>There is a political bias in trade politics: potential losers from trade are better politically organized than the winners from trade.</a:t>
            </a:r>
          </a:p>
          <a:p>
            <a:pPr lvl="1" eaLnBrk="1" hangingPunct="1">
              <a:lnSpc>
                <a:spcPct val="90000"/>
              </a:lnSpc>
            </a:pPr>
            <a:r>
              <a:rPr lang="en-US" altLang="en-US" smtClean="0"/>
              <a:t>Losses are usually concentrated among a few, but gains are usually dispersed among many.</a:t>
            </a:r>
          </a:p>
          <a:p>
            <a:pPr lvl="1" eaLnBrk="1" hangingPunct="1">
              <a:lnSpc>
                <a:spcPct val="90000"/>
              </a:lnSpc>
            </a:pPr>
            <a:r>
              <a:rPr lang="en-US" altLang="en-US" smtClean="0"/>
              <a:t>Each of you pays about $8/year to restrict imports of sugar, and the total cost of this policy is about $2 billion/year.</a:t>
            </a:r>
          </a:p>
          <a:p>
            <a:pPr lvl="1" eaLnBrk="1" hangingPunct="1">
              <a:lnSpc>
                <a:spcPct val="90000"/>
              </a:lnSpc>
            </a:pPr>
            <a:r>
              <a:rPr lang="en-US" altLang="en-US" smtClean="0"/>
              <a:t>The benefits of this program total about $1 billion, but this amount goes to relatively few sugar producers.</a:t>
            </a:r>
          </a:p>
        </p:txBody>
      </p:sp>
    </p:spTree>
    <p:extLst>
      <p:ext uri="{BB962C8B-B14F-4D97-AF65-F5344CB8AC3E}">
        <p14:creationId xmlns:p14="http://schemas.microsoft.com/office/powerpoint/2010/main" val="1840934865"/>
      </p:ext>
    </p:extLst>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Extra </a:t>
            </a:r>
            <a:r>
              <a:rPr lang="it-IT" dirty="0" err="1" smtClean="0"/>
              <a:t>slides</a:t>
            </a:r>
            <a:endParaRPr lang="en-GB" dirty="0"/>
          </a:p>
        </p:txBody>
      </p:sp>
      <p:sp>
        <p:nvSpPr>
          <p:cNvPr id="3" name="Segnaposto contenuto 2"/>
          <p:cNvSpPr>
            <a:spLocks noGrp="1"/>
          </p:cNvSpPr>
          <p:nvPr>
            <p:ph idx="1"/>
          </p:nvPr>
        </p:nvSpPr>
        <p:spPr/>
        <p:txBody>
          <a:bodyPr/>
          <a:lstStyle/>
          <a:p>
            <a:endParaRPr lang="en-GB"/>
          </a:p>
        </p:txBody>
      </p:sp>
    </p:spTree>
    <p:extLst>
      <p:ext uri="{BB962C8B-B14F-4D97-AF65-F5344CB8AC3E}">
        <p14:creationId xmlns:p14="http://schemas.microsoft.com/office/powerpoint/2010/main" val="40951437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en-US" sz="4000" smtClean="0"/>
              <a:t>Exercise: Autarky Relative Prices</a:t>
            </a:r>
          </a:p>
        </p:txBody>
      </p:sp>
      <p:graphicFrame>
        <p:nvGraphicFramePr>
          <p:cNvPr id="95235"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5301" name="Group 69"/>
          <p:cNvGraphicFramePr>
            <a:graphicFrameLocks noGrp="1"/>
          </p:cNvGraphicFramePr>
          <p:nvPr>
            <p:ph sz="quarter" idx="2"/>
          </p:nvPr>
        </p:nvGraphicFramePr>
        <p:xfrm>
          <a:off x="4648200" y="1600200"/>
          <a:ext cx="4038600" cy="2362200"/>
        </p:xfrm>
        <a:graphic>
          <a:graphicData uri="http://schemas.openxmlformats.org/drawingml/2006/table">
            <a:tbl>
              <a:tblPr/>
              <a:tblGrid>
                <a:gridCol w="1346200"/>
                <a:gridCol w="1346200"/>
                <a:gridCol w="1346200"/>
              </a:tblGrid>
              <a:tr h="83807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Relative Price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 units of the </a:t>
                      </a:r>
                      <a:r>
                        <a:rPr kumimoji="0" lang="en-US" sz="1600" b="0" i="1" u="none" strike="noStrike" cap="none" normalizeH="0" baseline="0" smtClean="0">
                          <a:ln>
                            <a:noFill/>
                          </a:ln>
                          <a:solidFill>
                            <a:schemeClr val="tx1"/>
                          </a:solidFill>
                          <a:effectLst/>
                          <a:latin typeface="Arial" charset="0"/>
                        </a:rPr>
                        <a:t>other</a:t>
                      </a:r>
                      <a:r>
                        <a:rPr kumimoji="0" lang="en-US" sz="1600" b="0" i="0" u="none" strike="noStrike" cap="none" normalizeH="0" baseline="0" smtClean="0">
                          <a:ln>
                            <a:noFill/>
                          </a:ln>
                          <a:solidFill>
                            <a:schemeClr val="tx1"/>
                          </a:solidFill>
                          <a:effectLst/>
                          <a:latin typeface="Arial" charset="0"/>
                        </a:rPr>
                        <a:t> good)</a:t>
                      </a:r>
                    </a:p>
                  </a:txBody>
                  <a:tcPr marT="45713" marB="4571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26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3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5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cs typeface="Arial" charset="0"/>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3289936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en-US" sz="4000" smtClean="0"/>
              <a:t>Exercise: Autarky Relative Prices</a:t>
            </a:r>
          </a:p>
        </p:txBody>
      </p:sp>
      <p:graphicFrame>
        <p:nvGraphicFramePr>
          <p:cNvPr id="96259"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6300" name="Group 44"/>
          <p:cNvGraphicFramePr>
            <a:graphicFrameLocks noGrp="1"/>
          </p:cNvGraphicFramePr>
          <p:nvPr>
            <p:ph sz="quarter" idx="2"/>
          </p:nvPr>
        </p:nvGraphicFramePr>
        <p:xfrm>
          <a:off x="4648200" y="1600200"/>
          <a:ext cx="4038600" cy="2362200"/>
        </p:xfrm>
        <a:graphic>
          <a:graphicData uri="http://schemas.openxmlformats.org/drawingml/2006/table">
            <a:tbl>
              <a:tblPr/>
              <a:tblGrid>
                <a:gridCol w="1346200"/>
                <a:gridCol w="1346200"/>
                <a:gridCol w="1346200"/>
              </a:tblGrid>
              <a:tr h="8382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Relative Price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 units of the </a:t>
                      </a:r>
                      <a:r>
                        <a:rPr kumimoji="0" lang="en-US" sz="1600" b="0" i="1" u="none" strike="noStrike" cap="none" normalizeH="0" baseline="0" smtClean="0">
                          <a:ln>
                            <a:noFill/>
                          </a:ln>
                          <a:solidFill>
                            <a:schemeClr val="tx1"/>
                          </a:solidFill>
                          <a:effectLst/>
                          <a:latin typeface="Arial" charset="0"/>
                        </a:rPr>
                        <a:t>other</a:t>
                      </a:r>
                      <a:r>
                        <a:rPr kumimoji="0" lang="en-US" sz="1600" b="0" i="0" u="none" strike="noStrike" cap="none" normalizeH="0" baseline="0" smtClean="0">
                          <a:ln>
                            <a:noFill/>
                          </a:ln>
                          <a:solidFill>
                            <a:schemeClr val="tx1"/>
                          </a:solidFill>
                          <a:effectLst/>
                          <a:latin typeface="Arial" charset="0"/>
                        </a:rPr>
                        <a:t> good)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gallons of Wine</a:t>
                      </a:r>
                      <a:endParaRPr kumimoji="0" lang="en-US" sz="1600" b="0" i="0" u="none" strike="noStrike" cap="none" normalizeH="0" baseline="-25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7285961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en-US" sz="4000" smtClean="0"/>
              <a:t>Exercise: Autarky Relative Prices</a:t>
            </a:r>
          </a:p>
        </p:txBody>
      </p:sp>
      <p:graphicFrame>
        <p:nvGraphicFramePr>
          <p:cNvPr id="97283"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7324" name="Group 44"/>
          <p:cNvGraphicFramePr>
            <a:graphicFrameLocks noGrp="1"/>
          </p:cNvGraphicFramePr>
          <p:nvPr>
            <p:ph sz="quarter" idx="2"/>
          </p:nvPr>
        </p:nvGraphicFramePr>
        <p:xfrm>
          <a:off x="4648200" y="1600200"/>
          <a:ext cx="4038600" cy="2362200"/>
        </p:xfrm>
        <a:graphic>
          <a:graphicData uri="http://schemas.openxmlformats.org/drawingml/2006/table">
            <a:tbl>
              <a:tblPr/>
              <a:tblGrid>
                <a:gridCol w="1346200"/>
                <a:gridCol w="1346200"/>
                <a:gridCol w="1346200"/>
              </a:tblGrid>
              <a:tr h="8382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Relative Price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 units of the </a:t>
                      </a:r>
                      <a:r>
                        <a:rPr kumimoji="0" lang="en-US" sz="1600" b="0" i="1" u="none" strike="noStrike" cap="none" normalizeH="0" baseline="0" smtClean="0">
                          <a:ln>
                            <a:noFill/>
                          </a:ln>
                          <a:solidFill>
                            <a:schemeClr val="tx1"/>
                          </a:solidFill>
                          <a:effectLst/>
                          <a:latin typeface="Arial" charset="0"/>
                        </a:rPr>
                        <a:t>other</a:t>
                      </a:r>
                      <a:r>
                        <a:rPr kumimoji="0" lang="en-US" sz="1600" b="0" i="0" u="none" strike="noStrike" cap="none" normalizeH="0" baseline="0" smtClean="0">
                          <a:ln>
                            <a:noFill/>
                          </a:ln>
                          <a:solidFill>
                            <a:schemeClr val="tx1"/>
                          </a:solidFill>
                          <a:effectLst/>
                          <a:latin typeface="Arial" charset="0"/>
                        </a:rPr>
                        <a:t> good)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gallons of Wine</a:t>
                      </a:r>
                      <a:endParaRPr kumimoji="0" lang="en-US" sz="1600" b="0" i="0" u="none" strike="noStrike" cap="none" normalizeH="0" baseline="-25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¼ pounds of Cheese</a:t>
                      </a:r>
                      <a:endParaRPr kumimoji="0" lang="en-US" sz="1600" b="0" i="0" u="none" strike="noStrike" cap="none" normalizeH="0" baseline="-25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62172344"/>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en-US" sz="4000" smtClean="0"/>
              <a:t>Exercise: Autarky Relative Prices</a:t>
            </a:r>
          </a:p>
        </p:txBody>
      </p:sp>
      <p:graphicFrame>
        <p:nvGraphicFramePr>
          <p:cNvPr id="98307"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8327" name="Group 23"/>
          <p:cNvGraphicFramePr>
            <a:graphicFrameLocks noGrp="1"/>
          </p:cNvGraphicFramePr>
          <p:nvPr>
            <p:ph sz="quarter" idx="2"/>
          </p:nvPr>
        </p:nvGraphicFramePr>
        <p:xfrm>
          <a:off x="4648200" y="1600200"/>
          <a:ext cx="4038600" cy="2332038"/>
        </p:xfrm>
        <a:graphic>
          <a:graphicData uri="http://schemas.openxmlformats.org/drawingml/2006/table">
            <a:tbl>
              <a:tblPr/>
              <a:tblGrid>
                <a:gridCol w="1346200"/>
                <a:gridCol w="1346200"/>
                <a:gridCol w="1346200"/>
              </a:tblGrid>
              <a:tr h="83831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Relative Price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 units of the </a:t>
                      </a:r>
                      <a:r>
                        <a:rPr kumimoji="0" lang="en-US" sz="1600" b="0" i="1" u="none" strike="noStrike" cap="none" normalizeH="0" baseline="0" smtClean="0">
                          <a:ln>
                            <a:noFill/>
                          </a:ln>
                          <a:solidFill>
                            <a:schemeClr val="tx1"/>
                          </a:solidFill>
                          <a:effectLst/>
                          <a:latin typeface="Arial" charset="0"/>
                        </a:rPr>
                        <a:t>other</a:t>
                      </a:r>
                      <a:r>
                        <a:rPr kumimoji="0" lang="en-US" sz="1600" b="0" i="0" u="none" strike="noStrike" cap="none" normalizeH="0" baseline="0" smtClean="0">
                          <a:ln>
                            <a:noFill/>
                          </a:ln>
                          <a:solidFill>
                            <a:schemeClr val="tx1"/>
                          </a:solidFill>
                          <a:effectLst/>
                          <a:latin typeface="Arial" charset="0"/>
                        </a:rPr>
                        <a:t> good)</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3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gallons of Wine</a:t>
                      </a: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¼ pounds of Cheese</a:t>
                      </a: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1/3 gallons of Wine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2822327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z="4000" smtClean="0"/>
              <a:t>Exercise: Autarky Relative Prices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332038"/>
        </p:xfrm>
        <a:graphic>
          <a:graphicData uri="http://schemas.openxmlformats.org/drawingml/2006/table">
            <a:tbl>
              <a:tblPr/>
              <a:tblGrid>
                <a:gridCol w="1346200"/>
                <a:gridCol w="1346200"/>
                <a:gridCol w="1346200"/>
              </a:tblGrid>
              <a:tr h="83831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Relative Price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 units of the </a:t>
                      </a:r>
                      <a:r>
                        <a:rPr kumimoji="0" lang="en-US" sz="1600" b="0" i="1" u="none" strike="noStrike" cap="none" normalizeH="0" baseline="0" smtClean="0">
                          <a:ln>
                            <a:noFill/>
                          </a:ln>
                          <a:solidFill>
                            <a:schemeClr val="tx1"/>
                          </a:solidFill>
                          <a:effectLst/>
                          <a:latin typeface="Arial" charset="0"/>
                        </a:rPr>
                        <a:t>other</a:t>
                      </a:r>
                      <a:r>
                        <a:rPr kumimoji="0" lang="en-US" sz="1600" b="0" i="0" u="none" strike="noStrike" cap="none" normalizeH="0" baseline="0" smtClean="0">
                          <a:ln>
                            <a:noFill/>
                          </a:ln>
                          <a:solidFill>
                            <a:schemeClr val="tx1"/>
                          </a:solidFill>
                          <a:effectLst/>
                          <a:latin typeface="Arial" charset="0"/>
                        </a:rPr>
                        <a:t> good)</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3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gallons of Wine</a:t>
                      </a: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¼ pounds of Cheese</a:t>
                      </a: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1/3 gallons of Wine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 pounds of Cheese</a:t>
                      </a: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9371" name="Text Box 43"/>
          <p:cNvSpPr txBox="1">
            <a:spLocks noChangeArrowheads="1"/>
          </p:cNvSpPr>
          <p:nvPr/>
        </p:nvSpPr>
        <p:spPr bwMode="auto">
          <a:xfrm>
            <a:off x="457200" y="4343400"/>
            <a:ext cx="403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a:latin typeface="Arial" charset="0"/>
              </a:rPr>
              <a:t>Q: Which country will export Cheese?</a:t>
            </a:r>
          </a:p>
        </p:txBody>
      </p:sp>
      <p:sp>
        <p:nvSpPr>
          <p:cNvPr id="99372" name="Text Box 44"/>
          <p:cNvSpPr txBox="1">
            <a:spLocks noChangeArrowheads="1"/>
          </p:cNvSpPr>
          <p:nvPr/>
        </p:nvSpPr>
        <p:spPr bwMode="auto">
          <a:xfrm>
            <a:off x="4648200" y="4343400"/>
            <a:ext cx="403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a:latin typeface="Arial" charset="0"/>
              </a:rPr>
              <a:t>A: Foreign</a:t>
            </a:r>
          </a:p>
        </p:txBody>
      </p:sp>
    </p:spTree>
    <p:extLst>
      <p:ext uri="{BB962C8B-B14F-4D97-AF65-F5344CB8AC3E}">
        <p14:creationId xmlns:p14="http://schemas.microsoft.com/office/powerpoint/2010/main" val="7016091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37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93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71" grpId="0"/>
      <p:bldP spid="99372"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en-US" sz="4000" smtClean="0"/>
              <a:t>Exercise: Autarky Relative Prices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332038"/>
        </p:xfrm>
        <a:graphic>
          <a:graphicData uri="http://schemas.openxmlformats.org/drawingml/2006/table">
            <a:tbl>
              <a:tblPr/>
              <a:tblGrid>
                <a:gridCol w="1346200"/>
                <a:gridCol w="1346200"/>
                <a:gridCol w="1346200"/>
              </a:tblGrid>
              <a:tr h="83831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Price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3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gallons of Wine</a:t>
                      </a: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¼ pounds of Cheese</a:t>
                      </a:r>
                      <a:endParaRPr kumimoji="0" lang="en-US" sz="1600" b="1" i="0" u="none" strike="noStrike" cap="none" normalizeH="0" baseline="-25000" dirty="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91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1/3 gallons of Wine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 pounds of Cheese</a:t>
                      </a:r>
                      <a:endParaRPr kumimoji="0" lang="en-US" sz="1600" b="0" i="0" u="none" strike="noStrike" cap="none" normalizeH="0" baseline="-25000" smtClean="0">
                        <a:ln>
                          <a:noFill/>
                        </a:ln>
                        <a:solidFill>
                          <a:schemeClr val="tx1"/>
                        </a:solidFill>
                        <a:effectLst/>
                        <a:latin typeface="Arial"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4795" name="Text Box 43"/>
          <p:cNvSpPr txBox="1">
            <a:spLocks noChangeArrowheads="1"/>
          </p:cNvSpPr>
          <p:nvPr/>
        </p:nvSpPr>
        <p:spPr bwMode="auto">
          <a:xfrm>
            <a:off x="457200" y="4343400"/>
            <a:ext cx="403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a:latin typeface="Arial" charset="0"/>
              </a:rPr>
              <a:t>Q: Which country will export Cheese?</a:t>
            </a:r>
          </a:p>
        </p:txBody>
      </p:sp>
      <p:sp>
        <p:nvSpPr>
          <p:cNvPr id="74796" name="Text Box 44"/>
          <p:cNvSpPr txBox="1">
            <a:spLocks noChangeArrowheads="1"/>
          </p:cNvSpPr>
          <p:nvPr/>
        </p:nvSpPr>
        <p:spPr bwMode="auto">
          <a:xfrm>
            <a:off x="4648200" y="4343400"/>
            <a:ext cx="403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a:latin typeface="Arial" charset="0"/>
              </a:rPr>
              <a:t>A: Foreign</a:t>
            </a:r>
          </a:p>
        </p:txBody>
      </p:sp>
      <p:sp>
        <p:nvSpPr>
          <p:cNvPr id="74797" name="Text Box 43"/>
          <p:cNvSpPr txBox="1">
            <a:spLocks noChangeArrowheads="1"/>
          </p:cNvSpPr>
          <p:nvPr/>
        </p:nvSpPr>
        <p:spPr bwMode="auto">
          <a:xfrm>
            <a:off x="465138" y="5084763"/>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solidFill>
                  <a:srgbClr val="FF0000"/>
                </a:solidFill>
              </a:rPr>
              <a:t>Assume that in free trade 1 pound of cheese trades for 2 gallons of wine, and, equivalently, 1 gallon of wine trades for ½ pounds of cheese</a:t>
            </a:r>
          </a:p>
        </p:txBody>
      </p:sp>
    </p:spTree>
    <p:extLst>
      <p:ext uri="{BB962C8B-B14F-4D97-AF65-F5344CB8AC3E}">
        <p14:creationId xmlns:p14="http://schemas.microsoft.com/office/powerpoint/2010/main" val="141752140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en-US" sz="4000" smtClean="0"/>
              <a:t>Exercise: Autarky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0984"/>
        </p:xfrm>
        <a:graphic>
          <a:graphicData uri="http://schemas.openxmlformats.org/drawingml/2006/table">
            <a:tbl>
              <a:tblPr/>
              <a:tblGrid>
                <a:gridCol w="1346200"/>
                <a:gridCol w="1346200"/>
                <a:gridCol w="1346200"/>
              </a:tblGrid>
              <a:tr h="6278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5" marB="4570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2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dirty="0" smtClean="0">
                        <a:ln>
                          <a:noFill/>
                        </a:ln>
                        <a:solidFill>
                          <a:schemeClr val="tx1"/>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dirty="0" smtClean="0">
                        <a:ln>
                          <a:noFill/>
                        </a:ln>
                        <a:solidFill>
                          <a:schemeClr val="tx1"/>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dirty="0" smtClean="0">
                        <a:ln>
                          <a:noFill/>
                        </a:ln>
                        <a:solidFill>
                          <a:schemeClr val="tx1"/>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65123239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altLang="en-US" sz="4000" smtClean="0"/>
              <a:t>Exercise: Autarky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1097"/>
        </p:xfrm>
        <a:graphic>
          <a:graphicData uri="http://schemas.openxmlformats.org/drawingml/2006/table">
            <a:tbl>
              <a:tblPr/>
              <a:tblGrid>
                <a:gridCol w="1346200"/>
                <a:gridCol w="1346200"/>
                <a:gridCol w="1346200"/>
              </a:tblGrid>
              <a:tr h="62777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3" marB="4570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2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1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¼ pounds of cheese</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dirty="0" smtClean="0">
                        <a:ln>
                          <a:noFill/>
                        </a:ln>
                        <a:solidFill>
                          <a:schemeClr val="tx1"/>
                        </a:solidFill>
                        <a:effectLst/>
                        <a:latin typeface="Arial" charset="0"/>
                        <a:cs typeface="Arial" charset="0"/>
                      </a:endParaRP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ndParaRP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dirty="0" smtClean="0">
                        <a:ln>
                          <a:noFill/>
                        </a:ln>
                        <a:solidFill>
                          <a:schemeClr val="tx1"/>
                        </a:solidFill>
                        <a:effectLst/>
                        <a:latin typeface="Arial" charset="0"/>
                        <a:cs typeface="Arial" charset="0"/>
                      </a:endParaRP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873653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title"/>
          </p:nvPr>
        </p:nvSpPr>
        <p:spPr>
          <a:xfrm>
            <a:off x="1244600" y="338138"/>
            <a:ext cx="7442200" cy="1079500"/>
          </a:xfrm>
          <a:noFill/>
        </p:spPr>
        <p:txBody>
          <a:bodyPr/>
          <a:lstStyle/>
          <a:p>
            <a:r>
              <a:rPr lang="en-US" altLang="it-IT" sz="2800" smtClean="0"/>
              <a:t>TRADE BASED ON </a:t>
            </a:r>
            <a:br>
              <a:rPr lang="en-US" altLang="it-IT" sz="2800" smtClean="0"/>
            </a:br>
            <a:r>
              <a:rPr lang="en-US" altLang="it-IT" sz="2800" smtClean="0"/>
              <a:t>OPPORTUNITY COSTS</a:t>
            </a:r>
          </a:p>
        </p:txBody>
      </p:sp>
      <p:sp>
        <p:nvSpPr>
          <p:cNvPr id="123909" name="Text Box 5"/>
          <p:cNvSpPr txBox="1">
            <a:spLocks noChangeArrowheads="1"/>
          </p:cNvSpPr>
          <p:nvPr/>
        </p:nvSpPr>
        <p:spPr bwMode="auto">
          <a:xfrm>
            <a:off x="644525" y="1371600"/>
            <a:ext cx="7753350"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68400" indent="-11684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0000"/>
              </a:lnSpc>
            </a:pPr>
            <a:r>
              <a:rPr lang="en-US" altLang="it-IT" i="1" dirty="0">
                <a:solidFill>
                  <a:srgbClr val="FF0000"/>
                </a:solidFill>
              </a:rPr>
              <a:t>Note</a:t>
            </a:r>
            <a:r>
              <a:rPr lang="en-US" altLang="it-IT" i="1" dirty="0"/>
              <a:t> Unit Labor Costs in 24 Developing Economies for Selected Sectors, </a:t>
            </a:r>
            <a:r>
              <a:rPr lang="en-US" altLang="it-IT" i="1" dirty="0" smtClean="0"/>
              <a:t>2010 </a:t>
            </a:r>
            <a:r>
              <a:rPr lang="en-US" altLang="it-IT" i="1" dirty="0"/>
              <a:t>(Ratios relative to the U.S.)</a:t>
            </a:r>
          </a:p>
        </p:txBody>
      </p:sp>
      <p:graphicFrame>
        <p:nvGraphicFramePr>
          <p:cNvPr id="124556" name="Group 652"/>
          <p:cNvGraphicFramePr>
            <a:graphicFrameLocks noGrp="1"/>
          </p:cNvGraphicFramePr>
          <p:nvPr/>
        </p:nvGraphicFramePr>
        <p:xfrm>
          <a:off x="552450" y="2260600"/>
          <a:ext cx="8039100" cy="4090991"/>
        </p:xfrm>
        <a:graphic>
          <a:graphicData uri="http://schemas.openxmlformats.org/drawingml/2006/table">
            <a:tbl>
              <a:tblPr/>
              <a:tblGrid>
                <a:gridCol w="2051050"/>
                <a:gridCol w="1276350"/>
                <a:gridCol w="1092200"/>
                <a:gridCol w="1092200"/>
                <a:gridCol w="1206500"/>
                <a:gridCol w="1320800"/>
              </a:tblGrid>
              <a:tr h="506039">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dirty="0" smtClean="0">
                          <a:ln>
                            <a:noFill/>
                          </a:ln>
                          <a:solidFill>
                            <a:schemeClr val="tx1"/>
                          </a:solidFill>
                          <a:effectLst/>
                          <a:latin typeface="Arial" charset="0"/>
                        </a:rPr>
                        <a:t>Country</a:t>
                      </a:r>
                    </a:p>
                  </a:txBody>
                  <a:tcPr marT="45726" marB="45726" anchor="b" horzOverflow="overflow">
                    <a:lnL w="28575" cap="flat" cmpd="sng" algn="ctr">
                      <a:solidFill>
                        <a:schemeClr val="folHlink"/>
                      </a:solidFill>
                      <a:prstDash val="solid"/>
                      <a:round/>
                      <a:headEnd type="none" w="med" len="med"/>
                      <a:tailEnd type="none" w="med" len="med"/>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Food Products</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Textiles</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Clothing</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Electrical Machinery</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Transport Equipment</a:t>
                      </a:r>
                    </a:p>
                  </a:txBody>
                  <a:tcPr marT="45726" marB="45726" anchor="b" horzOverflow="overflow">
                    <a:lnL>
                      <a:noFill/>
                    </a:lnL>
                    <a:lnR w="28575" cap="flat" cmpd="sng" algn="ctr">
                      <a:solidFill>
                        <a:schemeClr val="folHlink"/>
                      </a:solidFill>
                      <a:prstDash val="solid"/>
                      <a:round/>
                      <a:headEnd type="none" w="med" len="med"/>
                      <a:tailEnd type="none" w="med" len="med"/>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Argentina</a:t>
                      </a:r>
                    </a:p>
                  </a:txBody>
                  <a:tcPr marT="45726" marB="45726" horzOverflow="overflow">
                    <a:lnL w="28575" cap="flat" cmpd="sng" algn="ctr">
                      <a:solidFill>
                        <a:schemeClr val="folHlink"/>
                      </a:solidFill>
                      <a:prstDash val="solid"/>
                      <a:round/>
                      <a:headEnd type="none" w="med" len="med"/>
                      <a:tailEnd type="none" w="med" len="med"/>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1.95</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1.28</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0.64</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2.11</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1.78</a:t>
                      </a:r>
                    </a:p>
                  </a:txBody>
                  <a:tcPr marT="45726" marB="45726" horzOverflow="overflow">
                    <a:lnL>
                      <a:noFill/>
                    </a:lnL>
                    <a:lnR w="28575" cap="flat" cmpd="sng" algn="ctr">
                      <a:solidFill>
                        <a:schemeClr val="folHlink"/>
                      </a:solidFill>
                      <a:prstDash val="solid"/>
                      <a:round/>
                      <a:headEnd type="none" w="med" len="med"/>
                      <a:tailEnd type="none" w="med" len="med"/>
                    </a:lnR>
                    <a:lnT w="28575" cap="flat" cmpd="sng" algn="ctr">
                      <a:solidFill>
                        <a:schemeClr val="folHlink"/>
                      </a:solidFill>
                      <a:prstDash val="solid"/>
                      <a:round/>
                      <a:headEnd type="none" w="med" len="med"/>
                      <a:tailEnd type="none" w="med" len="med"/>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Bolivia</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1.34</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Brazil</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dirty="0" smtClean="0">
                          <a:ln>
                            <a:noFill/>
                          </a:ln>
                          <a:solidFill>
                            <a:schemeClr val="tx1"/>
                          </a:solidFill>
                          <a:effectLst/>
                          <a:latin typeface="Arial" charset="0"/>
                        </a:rPr>
                        <a:t>0.74</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0.53</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Chile</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0.74</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Columbia</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dirty="0" smtClean="0">
                          <a:ln>
                            <a:noFill/>
                          </a:ln>
                          <a:solidFill>
                            <a:schemeClr val="tx1"/>
                          </a:solidFill>
                          <a:effectLst/>
                          <a:latin typeface="Arial" charset="0"/>
                        </a:rPr>
                        <a:t>0.66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0.97</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Cote d’Ivoire</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1.50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1.34</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1.69</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Ecuador</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0.88</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0.30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0.34</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1.20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0.55</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Egypt</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1.45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1.21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0.38</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1.10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0.71</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Ghana</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0.39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1.63</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India</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1.29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1.57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0.98</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1.43</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Indonesia</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1.71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0.26</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Kenya</a:t>
                      </a:r>
                    </a:p>
                  </a:txBody>
                  <a:tcPr marT="45726" marB="45726" horzOverflow="overflow">
                    <a:lnL w="28575" cap="flat" cmpd="sng" algn="ctr">
                      <a:solidFill>
                        <a:schemeClr val="folHlink"/>
                      </a:solidFill>
                      <a:prstDash val="solid"/>
                      <a:round/>
                      <a:headEnd type="none" w="med" len="med"/>
                      <a:tailEnd type="none" w="med" len="med"/>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1.31</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2.20</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dirty="0" smtClean="0">
                          <a:ln>
                            <a:noFill/>
                          </a:ln>
                          <a:solidFill>
                            <a:schemeClr val="tx1"/>
                          </a:solidFill>
                          <a:effectLst/>
                          <a:latin typeface="Arial" charset="0"/>
                        </a:rPr>
                        <a:t>0.96</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0.74</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dirty="0" smtClean="0">
                          <a:ln>
                            <a:noFill/>
                          </a:ln>
                          <a:solidFill>
                            <a:schemeClr val="tx1"/>
                          </a:solidFill>
                          <a:effectLst/>
                          <a:latin typeface="Arial" charset="0"/>
                        </a:rPr>
                        <a:t>3.34</a:t>
                      </a:r>
                    </a:p>
                  </a:txBody>
                  <a:tcPr marT="45726" marB="45726" horzOverflow="overflow">
                    <a:lnL>
                      <a:noFill/>
                    </a:lnL>
                    <a:lnR w="28575" cap="flat" cmpd="sng" algn="ctr">
                      <a:solidFill>
                        <a:schemeClr val="folHlink"/>
                      </a:solidFill>
                      <a:prstDash val="solid"/>
                      <a:round/>
                      <a:headEnd type="none" w="med" len="med"/>
                      <a:tailEnd type="none" w="med" len="med"/>
                    </a:lnR>
                    <a:lnT>
                      <a:noFill/>
                    </a:lnT>
                    <a:lnB w="28575" cap="flat" cmpd="sng" algn="ctr">
                      <a:solidFill>
                        <a:schemeClr val="folHlink"/>
                      </a:solidFill>
                      <a:prstDash val="solid"/>
                      <a:round/>
                      <a:headEnd type="none" w="med" len="med"/>
                      <a:tailEnd type="none" w="med" len="med"/>
                    </a:lnB>
                    <a:lnTlToBr>
                      <a:noFill/>
                    </a:lnTlToBr>
                    <a:lnBlToTr>
                      <a:noFill/>
                    </a:lnBlToTr>
                    <a:noFill/>
                  </a:tcPr>
                </a:tc>
              </a:tr>
            </a:tbl>
          </a:graphicData>
        </a:graphic>
      </p:graphicFrame>
      <p:sp>
        <p:nvSpPr>
          <p:cNvPr id="2" name="CasellaDiTesto 1"/>
          <p:cNvSpPr txBox="1"/>
          <p:nvPr/>
        </p:nvSpPr>
        <p:spPr>
          <a:xfrm>
            <a:off x="395536" y="6293185"/>
            <a:ext cx="8280920" cy="646331"/>
          </a:xfrm>
          <a:prstGeom prst="rect">
            <a:avLst/>
          </a:prstGeom>
          <a:noFill/>
        </p:spPr>
        <p:txBody>
          <a:bodyPr wrap="square" rtlCol="0">
            <a:spAutoFit/>
          </a:bodyPr>
          <a:lstStyle/>
          <a:p>
            <a:r>
              <a:rPr lang="en-US" altLang="it-IT" dirty="0">
                <a:latin typeface="Times New Roman" pitchFamily="18" charset="0"/>
              </a:rPr>
              <a:t>labor cost calculated as wages in current $ divided by value added in current $.</a:t>
            </a:r>
          </a:p>
          <a:p>
            <a:endParaRPr lang="it-IT" dirty="0"/>
          </a:p>
        </p:txBody>
      </p:sp>
    </p:spTree>
    <p:extLst>
      <p:ext uri="{BB962C8B-B14F-4D97-AF65-F5344CB8AC3E}">
        <p14:creationId xmlns:p14="http://schemas.microsoft.com/office/powerpoint/2010/main" val="4038714571"/>
      </p:ext>
    </p:extLst>
  </p:cSld>
  <p:clrMapOvr>
    <a:masterClrMapping/>
  </p:clrMapOvr>
  <p:transition spd="med">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123909"/>
                                        </p:tgtEl>
                                        <p:attrNameLst>
                                          <p:attrName>style.visibility</p:attrName>
                                        </p:attrNameLst>
                                      </p:cBhvr>
                                      <p:to>
                                        <p:strVal val="visible"/>
                                      </p:to>
                                    </p:set>
                                    <p:animEffect transition="in" filter="strips(downRight)">
                                      <p:cBhvr>
                                        <p:cTn id="7" dur="1000"/>
                                        <p:tgtEl>
                                          <p:spTgt spid="123909"/>
                                        </p:tgtEl>
                                      </p:cBhvr>
                                    </p:animEffect>
                                  </p:childTnLst>
                                </p:cTn>
                              </p:par>
                            </p:childTnLst>
                          </p:cTn>
                        </p:par>
                        <p:par>
                          <p:cTn id="8" fill="hold" nodeType="afterGroup">
                            <p:stCondLst>
                              <p:cond delay="2000"/>
                            </p:stCondLst>
                            <p:childTnLst>
                              <p:par>
                                <p:cTn id="9" presetID="18" presetClass="entr" presetSubtype="6" fill="hold" nodeType="afterEffect">
                                  <p:stCondLst>
                                    <p:cond delay="1000"/>
                                  </p:stCondLst>
                                  <p:childTnLst>
                                    <p:set>
                                      <p:cBhvr>
                                        <p:cTn id="10" dur="1" fill="hold">
                                          <p:stCondLst>
                                            <p:cond delay="0"/>
                                          </p:stCondLst>
                                        </p:cTn>
                                        <p:tgtEl>
                                          <p:spTgt spid="124556"/>
                                        </p:tgtEl>
                                        <p:attrNameLst>
                                          <p:attrName>style.visibility</p:attrName>
                                        </p:attrNameLst>
                                      </p:cBhvr>
                                      <p:to>
                                        <p:strVal val="visible"/>
                                      </p:to>
                                    </p:set>
                                    <p:animEffect transition="in" filter="strips(downRight)">
                                      <p:cBhvr>
                                        <p:cTn id="11" dur="1000"/>
                                        <p:tgtEl>
                                          <p:spTgt spid="124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9"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altLang="en-US" sz="4000" smtClean="0"/>
              <a:t>Exercise: Autarky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1256"/>
        </p:xfrm>
        <a:graphic>
          <a:graphicData uri="http://schemas.openxmlformats.org/drawingml/2006/table">
            <a:tbl>
              <a:tblPr/>
              <a:tblGrid>
                <a:gridCol w="1346200"/>
                <a:gridCol w="1346200"/>
                <a:gridCol w="1346200"/>
              </a:tblGrid>
              <a:tr h="62774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1" marB="457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¼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dirty="0" smtClean="0">
                        <a:ln>
                          <a:noFill/>
                        </a:ln>
                        <a:solidFill>
                          <a:schemeClr val="tx1"/>
                        </a:solidFill>
                        <a:effectLst/>
                        <a:latin typeface="Arial" charset="0"/>
                        <a:cs typeface="Arial" charset="0"/>
                      </a:endParaRP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25000" dirty="0" smtClean="0">
                        <a:ln>
                          <a:noFill/>
                        </a:ln>
                        <a:solidFill>
                          <a:schemeClr val="tx1"/>
                        </a:solidFill>
                        <a:effectLst/>
                        <a:latin typeface="Arial" charset="0"/>
                        <a:cs typeface="Arial" charset="0"/>
                      </a:endParaRP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2429406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altLang="en-US" sz="4000" smtClean="0"/>
              <a:t>Exercise: Autarky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1256"/>
        </p:xfrm>
        <a:graphic>
          <a:graphicData uri="http://schemas.openxmlformats.org/drawingml/2006/table">
            <a:tbl>
              <a:tblPr/>
              <a:tblGrid>
                <a:gridCol w="1346200"/>
                <a:gridCol w="1346200"/>
                <a:gridCol w="1346200"/>
              </a:tblGrid>
              <a:tr h="62774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1" marB="457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¼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 gallon of 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1/6 gallons of wine </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090967393"/>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en-US" sz="4000" smtClean="0"/>
              <a:t>Exercise: Free Trade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0984"/>
        </p:xfrm>
        <a:graphic>
          <a:graphicData uri="http://schemas.openxmlformats.org/drawingml/2006/table">
            <a:tbl>
              <a:tblPr/>
              <a:tblGrid>
                <a:gridCol w="1346200"/>
                <a:gridCol w="1346200"/>
                <a:gridCol w="1346200"/>
              </a:tblGrid>
              <a:tr h="6278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5" marB="4570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2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8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ndParaRP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9915" name="Text Box 43"/>
          <p:cNvSpPr txBox="1">
            <a:spLocks noChangeArrowheads="1"/>
          </p:cNvSpPr>
          <p:nvPr/>
        </p:nvSpPr>
        <p:spPr bwMode="auto">
          <a:xfrm>
            <a:off x="465138" y="5084763"/>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solidFill>
                  <a:srgbClr val="FF0000"/>
                </a:solidFill>
              </a:rPr>
              <a:t>Assume that in free trade 1 pound of cheese trades for 2 gallons of wine, and, equivalently, 1 gallon of wine trades for ½ pounds of cheese</a:t>
            </a:r>
          </a:p>
        </p:txBody>
      </p:sp>
    </p:spTree>
    <p:extLst>
      <p:ext uri="{BB962C8B-B14F-4D97-AF65-F5344CB8AC3E}">
        <p14:creationId xmlns:p14="http://schemas.microsoft.com/office/powerpoint/2010/main" val="307167465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altLang="en-US" sz="4000" smtClean="0"/>
              <a:t>Exercise: Free Trade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1256"/>
        </p:xfrm>
        <a:graphic>
          <a:graphicData uri="http://schemas.openxmlformats.org/drawingml/2006/table">
            <a:tbl>
              <a:tblPr/>
              <a:tblGrid>
                <a:gridCol w="1346200"/>
                <a:gridCol w="1346200"/>
                <a:gridCol w="1346200"/>
              </a:tblGrid>
              <a:tr h="62774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1" marB="457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 gallon of 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cs typeface="Arial" charset="0"/>
                      </a:endParaRP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0939" name="Text Box 43"/>
          <p:cNvSpPr txBox="1">
            <a:spLocks noChangeArrowheads="1"/>
          </p:cNvSpPr>
          <p:nvPr/>
        </p:nvSpPr>
        <p:spPr bwMode="auto">
          <a:xfrm>
            <a:off x="465138" y="5084763"/>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solidFill>
                  <a:srgbClr val="FF0000"/>
                </a:solidFill>
              </a:rPr>
              <a:t>Assume that in free trade 1 pound of cheese trades for 2 gallons of wine, and, equivalently, 1 gallon of wine trades for ½ pounds of cheese</a:t>
            </a:r>
          </a:p>
        </p:txBody>
      </p:sp>
    </p:spTree>
    <p:extLst>
      <p:ext uri="{BB962C8B-B14F-4D97-AF65-F5344CB8AC3E}">
        <p14:creationId xmlns:p14="http://schemas.microsoft.com/office/powerpoint/2010/main" val="381129669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altLang="en-US" sz="4000" smtClean="0"/>
              <a:t>Exercise: Free Trade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1256"/>
        </p:xfrm>
        <a:graphic>
          <a:graphicData uri="http://schemas.openxmlformats.org/drawingml/2006/table">
            <a:tbl>
              <a:tblPr/>
              <a:tblGrid>
                <a:gridCol w="1346200"/>
                <a:gridCol w="1346200"/>
                <a:gridCol w="1346200"/>
              </a:tblGrid>
              <a:tr h="62774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1" marB="457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 gallon of 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2 gallons of wine </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1963" name="Text Box 43"/>
          <p:cNvSpPr txBox="1">
            <a:spLocks noChangeArrowheads="1"/>
          </p:cNvSpPr>
          <p:nvPr/>
        </p:nvSpPr>
        <p:spPr bwMode="auto">
          <a:xfrm>
            <a:off x="465138" y="5084763"/>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solidFill>
                  <a:srgbClr val="FF0000"/>
                </a:solidFill>
              </a:rPr>
              <a:t>Assume that in free trade 1 pound of cheese trades for 2 gallons of wine, and, equivalently, 1 gallon of wine trades for ½ pounds of cheese</a:t>
            </a:r>
          </a:p>
        </p:txBody>
      </p:sp>
    </p:spTree>
    <p:extLst>
      <p:ext uri="{BB962C8B-B14F-4D97-AF65-F5344CB8AC3E}">
        <p14:creationId xmlns:p14="http://schemas.microsoft.com/office/powerpoint/2010/main" val="300521478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fontScale="90000"/>
          </a:bodyPr>
          <a:lstStyle/>
          <a:p>
            <a:pPr eaLnBrk="1" hangingPunct="1"/>
            <a:r>
              <a:rPr lang="en-US" altLang="en-US" sz="4000" smtClean="0"/>
              <a:t>Exercise: What does Free Trade do to Relative Wages</a:t>
            </a:r>
          </a:p>
        </p:txBody>
      </p:sp>
      <p:graphicFrame>
        <p:nvGraphicFramePr>
          <p:cNvPr id="99331" name="Group 3"/>
          <p:cNvGraphicFramePr>
            <a:graphicFrameLocks noGrp="1"/>
          </p:cNvGraphicFramePr>
          <p:nvPr>
            <p:ph sz="half" idx="1"/>
          </p:nvPr>
        </p:nvGraphicFramePr>
        <p:xfrm>
          <a:off x="457200" y="1600200"/>
          <a:ext cx="4038600" cy="2120906"/>
        </p:xfrm>
        <a:graphic>
          <a:graphicData uri="http://schemas.openxmlformats.org/drawingml/2006/table">
            <a:tbl>
              <a:tblPr/>
              <a:tblGrid>
                <a:gridCol w="1346200"/>
                <a:gridCol w="1346200"/>
                <a:gridCol w="1346200"/>
              </a:tblGrid>
              <a:tr h="62766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90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9351" name="Group 23"/>
          <p:cNvGraphicFramePr>
            <a:graphicFrameLocks noGrp="1"/>
          </p:cNvGraphicFramePr>
          <p:nvPr>
            <p:ph sz="quarter" idx="2"/>
          </p:nvPr>
        </p:nvGraphicFramePr>
        <p:xfrm>
          <a:off x="4648200" y="1600200"/>
          <a:ext cx="4038600" cy="2121256"/>
        </p:xfrm>
        <a:graphic>
          <a:graphicData uri="http://schemas.openxmlformats.org/drawingml/2006/table">
            <a:tbl>
              <a:tblPr/>
              <a:tblGrid>
                <a:gridCol w="1346200"/>
                <a:gridCol w="1346200"/>
                <a:gridCol w="1346200"/>
              </a:tblGrid>
              <a:tr h="62774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Free Trade 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1" marB="457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 gallon of 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 gallon of wine </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987" name="Text Box 43"/>
          <p:cNvSpPr txBox="1">
            <a:spLocks noChangeArrowheads="1"/>
          </p:cNvSpPr>
          <p:nvPr/>
        </p:nvSpPr>
        <p:spPr bwMode="auto">
          <a:xfrm>
            <a:off x="465138" y="5084763"/>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solidFill>
                  <a:srgbClr val="FF0000"/>
                </a:solidFill>
              </a:rPr>
              <a:t>Assume that in free trade 1 pound of cheese trades for 2 gallons of wine, and, equivalently, 1 gallon of wine trades for ½ pounds of cheese</a:t>
            </a:r>
          </a:p>
        </p:txBody>
      </p:sp>
      <p:graphicFrame>
        <p:nvGraphicFramePr>
          <p:cNvPr id="6" name="Group 23"/>
          <p:cNvGraphicFramePr>
            <a:graphicFrameLocks noGrp="1"/>
          </p:cNvGraphicFramePr>
          <p:nvPr>
            <p:ph sz="quarter" idx="2"/>
          </p:nvPr>
        </p:nvGraphicFramePr>
        <p:xfrm>
          <a:off x="4646613" y="4133850"/>
          <a:ext cx="4038600" cy="2121256"/>
        </p:xfrm>
        <a:graphic>
          <a:graphicData uri="http://schemas.openxmlformats.org/drawingml/2006/table">
            <a:tbl>
              <a:tblPr/>
              <a:tblGrid>
                <a:gridCol w="1346200"/>
                <a:gridCol w="1346200"/>
                <a:gridCol w="1346200"/>
              </a:tblGrid>
              <a:tr h="62774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Autarky Relative Wages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(In units of the </a:t>
                      </a:r>
                      <a:r>
                        <a:rPr kumimoji="0" lang="en-US" sz="1600" b="0" i="1" u="none" strike="noStrike" cap="none" normalizeH="0" baseline="0" dirty="0" smtClean="0">
                          <a:ln>
                            <a:noFill/>
                          </a:ln>
                          <a:solidFill>
                            <a:schemeClr val="tx1"/>
                          </a:solidFill>
                          <a:effectLst/>
                          <a:latin typeface="Arial" charset="0"/>
                        </a:rPr>
                        <a:t>other</a:t>
                      </a:r>
                      <a:r>
                        <a:rPr kumimoji="0" lang="en-US" sz="1600" b="0" i="0" u="none" strike="noStrike" cap="none" normalizeH="0" baseline="0" dirty="0" smtClean="0">
                          <a:ln>
                            <a:noFill/>
                          </a:ln>
                          <a:solidFill>
                            <a:schemeClr val="tx1"/>
                          </a:solidFill>
                          <a:effectLst/>
                          <a:latin typeface="Arial" charset="0"/>
                        </a:rPr>
                        <a:t> good)</a:t>
                      </a:r>
                    </a:p>
                  </a:txBody>
                  <a:tcPr marT="45701" marB="457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351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Home</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¼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 gallon of wine</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578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Foreign</a:t>
                      </a:r>
                    </a:p>
                  </a:txBody>
                  <a:tcPr marT="45701" marB="457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½ pounds of cheese</a:t>
                      </a:r>
                    </a:p>
                  </a:txBody>
                  <a:tcPr marT="45701" marB="457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1/6 gallons of wine </a:t>
                      </a:r>
                    </a:p>
                  </a:txBody>
                  <a:tcPr marT="45701" marB="457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70338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244600" y="338138"/>
            <a:ext cx="7442200" cy="1079500"/>
          </a:xfrm>
          <a:noFill/>
        </p:spPr>
        <p:txBody>
          <a:bodyPr/>
          <a:lstStyle/>
          <a:p>
            <a:r>
              <a:rPr lang="en-US" altLang="it-IT" sz="2800" smtClean="0"/>
              <a:t>TRADE BASED ON OPPORTUNITY COSTS</a:t>
            </a:r>
          </a:p>
        </p:txBody>
      </p:sp>
      <p:sp>
        <p:nvSpPr>
          <p:cNvPr id="30723" name="Text Box 3"/>
          <p:cNvSpPr txBox="1">
            <a:spLocks noChangeArrowheads="1"/>
          </p:cNvSpPr>
          <p:nvPr/>
        </p:nvSpPr>
        <p:spPr bwMode="auto">
          <a:xfrm>
            <a:off x="644525" y="1585913"/>
            <a:ext cx="7753350"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68400" indent="-11684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90000"/>
              </a:lnSpc>
            </a:pPr>
            <a:r>
              <a:rPr lang="en-US" altLang="it-IT" i="1" dirty="0"/>
              <a:t>Unit Labor Costs in 24 Developing Economies for Selected Sectors, </a:t>
            </a:r>
            <a:r>
              <a:rPr lang="en-US" altLang="it-IT" i="1" dirty="0" smtClean="0"/>
              <a:t>2010 </a:t>
            </a:r>
            <a:r>
              <a:rPr lang="en-US" altLang="it-IT" i="1" dirty="0"/>
              <a:t>(Ratios relative to the U.S.)</a:t>
            </a:r>
          </a:p>
        </p:txBody>
      </p:sp>
      <p:graphicFrame>
        <p:nvGraphicFramePr>
          <p:cNvPr id="126460" name="Group 508"/>
          <p:cNvGraphicFramePr>
            <a:graphicFrameLocks noGrp="1"/>
          </p:cNvGraphicFramePr>
          <p:nvPr/>
        </p:nvGraphicFramePr>
        <p:xfrm>
          <a:off x="552450" y="2260600"/>
          <a:ext cx="8039100" cy="4090991"/>
        </p:xfrm>
        <a:graphic>
          <a:graphicData uri="http://schemas.openxmlformats.org/drawingml/2006/table">
            <a:tbl>
              <a:tblPr/>
              <a:tblGrid>
                <a:gridCol w="2063750"/>
                <a:gridCol w="1263650"/>
                <a:gridCol w="1092200"/>
                <a:gridCol w="1092200"/>
                <a:gridCol w="1206500"/>
                <a:gridCol w="1320800"/>
              </a:tblGrid>
              <a:tr h="506039">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dirty="0" smtClean="0">
                          <a:ln>
                            <a:noFill/>
                          </a:ln>
                          <a:solidFill>
                            <a:schemeClr val="tx1"/>
                          </a:solidFill>
                          <a:effectLst/>
                          <a:latin typeface="Arial" charset="0"/>
                        </a:rPr>
                        <a:t>Country</a:t>
                      </a:r>
                    </a:p>
                  </a:txBody>
                  <a:tcPr marT="45726" marB="45726" anchor="b" horzOverflow="overflow">
                    <a:lnL w="28575" cap="flat" cmpd="sng" algn="ctr">
                      <a:solidFill>
                        <a:schemeClr val="folHlink"/>
                      </a:solidFill>
                      <a:prstDash val="solid"/>
                      <a:round/>
                      <a:headEnd type="none" w="med" len="med"/>
                      <a:tailEnd type="none" w="med" len="med"/>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Food Products</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Textiles</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Clothing</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Electrical Machinery</a:t>
                      </a:r>
                    </a:p>
                  </a:txBody>
                  <a:tcPr marT="45726" marB="45726" anchor="b" horzOverflow="overflow">
                    <a:lnL>
                      <a:noFill/>
                    </a:lnL>
                    <a:lnR>
                      <a:noFill/>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Transport Equipment</a:t>
                      </a:r>
                    </a:p>
                  </a:txBody>
                  <a:tcPr marT="45726" marB="45726" anchor="b" horzOverflow="overflow">
                    <a:lnL>
                      <a:noFill/>
                    </a:lnL>
                    <a:lnR w="28575" cap="flat" cmpd="sng" algn="ctr">
                      <a:solidFill>
                        <a:schemeClr val="folHlink"/>
                      </a:solidFill>
                      <a:prstDash val="solid"/>
                      <a:round/>
                      <a:headEnd type="none" w="med" len="med"/>
                      <a:tailEnd type="none" w="med" len="med"/>
                    </a:lnR>
                    <a:lnT w="28575" cap="flat" cmpd="sng" algn="ctr">
                      <a:solidFill>
                        <a:schemeClr val="folHlink"/>
                      </a:solidFill>
                      <a:prstDash val="solid"/>
                      <a:round/>
                      <a:headEnd type="none" w="med" len="med"/>
                      <a:tailEnd type="none" w="med" len="med"/>
                    </a:lnT>
                    <a:lnB w="28575" cap="flat" cmpd="sng" algn="ctr">
                      <a:solidFill>
                        <a:schemeClr val="folHlink"/>
                      </a:solidFill>
                      <a:prstDash val="solid"/>
                      <a:round/>
                      <a:headEnd type="none" w="med" len="med"/>
                      <a:tailEnd type="none" w="med" len="med"/>
                    </a:lnB>
                    <a:lnTlToBr>
                      <a:noFill/>
                    </a:lnTlToBr>
                    <a:lnBlToTr>
                      <a:noFill/>
                    </a:lnBlToTr>
                    <a:solidFill>
                      <a:schemeClr val="accent1"/>
                    </a:solid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Malaysia</a:t>
                      </a:r>
                    </a:p>
                  </a:txBody>
                  <a:tcPr marT="45726" marB="45726" horzOverflow="overflow">
                    <a:lnL w="28575" cap="flat" cmpd="sng" algn="ctr">
                      <a:solidFill>
                        <a:schemeClr val="folHlink"/>
                      </a:solidFill>
                      <a:prstDash val="solid"/>
                      <a:round/>
                      <a:headEnd type="none" w="med" len="med"/>
                      <a:tailEnd type="none" w="med" len="med"/>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1.08</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0.59</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0.84</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1.01</a:t>
                      </a:r>
                    </a:p>
                  </a:txBody>
                  <a:tcPr marT="45726" marB="45726" horzOverflow="overflow">
                    <a:lnL>
                      <a:noFill/>
                    </a:lnL>
                    <a:lnR>
                      <a:noFill/>
                    </a:lnR>
                    <a:lnT w="28575" cap="flat" cmpd="sng" algn="ctr">
                      <a:solidFill>
                        <a:schemeClr val="folHlink"/>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0.69</a:t>
                      </a:r>
                    </a:p>
                  </a:txBody>
                  <a:tcPr marT="45726" marB="45726" horzOverflow="overflow">
                    <a:lnL>
                      <a:noFill/>
                    </a:lnL>
                    <a:lnR w="28575" cap="flat" cmpd="sng" algn="ctr">
                      <a:solidFill>
                        <a:schemeClr val="folHlink"/>
                      </a:solidFill>
                      <a:prstDash val="solid"/>
                      <a:round/>
                      <a:headEnd type="none" w="med" len="med"/>
                      <a:tailEnd type="none" w="med" len="med"/>
                    </a:lnR>
                    <a:lnT w="28575" cap="flat" cmpd="sng" algn="ctr">
                      <a:solidFill>
                        <a:schemeClr val="folHlink"/>
                      </a:solidFill>
                      <a:prstDash val="solid"/>
                      <a:round/>
                      <a:headEnd type="none" w="med" len="med"/>
                      <a:tailEnd type="none" w="med" len="med"/>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Mexico</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0.88</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0.64</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0.43</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Morocco</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1.61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1.38</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1.49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0.92</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Nigeria</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0.29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0.11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0.04</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Peru</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0.50</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Philippines</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0..40</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Korea</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0.73</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0.63</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0.56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0.71</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Taiwan</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1.93</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1.45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1.81</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1.17</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Thailand</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0.87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0.65</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0.41</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Turkey</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1.09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0.43</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0.97</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0.65</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Uruguay</a:t>
                      </a:r>
                    </a:p>
                  </a:txBody>
                  <a:tcPr marT="45726" marB="45726" horzOverflow="overflow">
                    <a:lnL w="28575" cap="flat" cmpd="sng" algn="ctr">
                      <a:solidFill>
                        <a:schemeClr val="folHlink"/>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1.64</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0.74</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0.69</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1.52</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1.22</a:t>
                      </a:r>
                    </a:p>
                  </a:txBody>
                  <a:tcPr marT="45726" marB="45726" horzOverflow="overflow">
                    <a:lnL>
                      <a:noFill/>
                    </a:lnL>
                    <a:lnR w="28575" cap="flat" cmpd="sng" algn="ctr">
                      <a:solidFill>
                        <a:schemeClr val="folHlink"/>
                      </a:solidFill>
                      <a:prstDash val="solid"/>
                      <a:round/>
                      <a:headEnd type="none" w="med" len="med"/>
                      <a:tailEnd type="none" w="med" len="med"/>
                    </a:lnR>
                    <a:lnT>
                      <a:noFill/>
                    </a:lnT>
                    <a:lnB>
                      <a:noFill/>
                    </a:lnB>
                    <a:lnTlToBr>
                      <a:noFill/>
                    </a:lnTlToBr>
                    <a:lnBlToTr>
                      <a:noFill/>
                    </a:lnBlToTr>
                    <a:noFill/>
                  </a:tcPr>
                </a:tc>
              </a:tr>
              <a:tr h="298746">
                <a:tc>
                  <a:txBody>
                    <a:bodyPr/>
                    <a:lstStyle/>
                    <a:p>
                      <a:pPr marL="0" marR="0" lvl="0" indent="0" algn="l"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dirty="0" smtClean="0">
                          <a:ln>
                            <a:noFill/>
                          </a:ln>
                          <a:solidFill>
                            <a:schemeClr val="tx1"/>
                          </a:solidFill>
                          <a:effectLst/>
                          <a:latin typeface="Arial" charset="0"/>
                        </a:rPr>
                        <a:t>Venezuela</a:t>
                      </a:r>
                    </a:p>
                  </a:txBody>
                  <a:tcPr marT="45726" marB="45726" horzOverflow="overflow">
                    <a:lnL w="28575" cap="flat" cmpd="sng" algn="ctr">
                      <a:solidFill>
                        <a:schemeClr val="folHlink"/>
                      </a:solidFill>
                      <a:prstDash val="solid"/>
                      <a:round/>
                      <a:headEnd type="none" w="med" len="med"/>
                      <a:tailEnd type="none" w="med" len="med"/>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0.93</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0.72</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0.49</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0.68</a:t>
                      </a:r>
                    </a:p>
                  </a:txBody>
                  <a:tcPr marT="45726" marB="45726" horzOverflow="overflow">
                    <a:lnL>
                      <a:noFill/>
                    </a:lnL>
                    <a:lnR>
                      <a:noFill/>
                    </a:lnR>
                    <a:lnT>
                      <a:noFill/>
                    </a:lnT>
                    <a:lnB w="28575"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85000"/>
                        </a:lnSpc>
                        <a:spcBef>
                          <a:spcPct val="20000"/>
                        </a:spcBef>
                        <a:spcAft>
                          <a:spcPct val="0"/>
                        </a:spcAft>
                        <a:buClr>
                          <a:srgbClr val="819FCE"/>
                        </a:buClr>
                        <a:buSzPct val="120000"/>
                        <a:buFontTx/>
                        <a:buNone/>
                        <a:tabLst/>
                      </a:pPr>
                      <a:r>
                        <a:rPr kumimoji="0" lang="en-US" sz="1600" b="1" i="0" u="none" strike="noStrike" cap="none" normalizeH="0" baseline="0" smtClean="0">
                          <a:ln>
                            <a:noFill/>
                          </a:ln>
                          <a:solidFill>
                            <a:schemeClr val="tx1"/>
                          </a:solidFill>
                          <a:effectLst/>
                          <a:latin typeface="Arial" charset="0"/>
                        </a:rPr>
                        <a:t>0.17</a:t>
                      </a:r>
                    </a:p>
                  </a:txBody>
                  <a:tcPr marT="45726" marB="45726" horzOverflow="overflow">
                    <a:lnL>
                      <a:noFill/>
                    </a:lnL>
                    <a:lnR w="28575" cap="flat" cmpd="sng" algn="ctr">
                      <a:solidFill>
                        <a:schemeClr val="folHlink"/>
                      </a:solidFill>
                      <a:prstDash val="solid"/>
                      <a:round/>
                      <a:headEnd type="none" w="med" len="med"/>
                      <a:tailEnd type="none" w="med" len="med"/>
                    </a:lnR>
                    <a:lnT>
                      <a:noFill/>
                    </a:lnT>
                    <a:lnB w="28575" cap="flat" cmpd="sng" algn="ctr">
                      <a:solidFill>
                        <a:schemeClr val="folHlink"/>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23817919"/>
      </p:ext>
    </p:extLst>
  </p:cSld>
  <p:clrMapOvr>
    <a:masterClrMapping/>
  </p:clrMapOvr>
  <p:transition spd="med">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1000"/>
                                  </p:stCondLst>
                                  <p:childTnLst>
                                    <p:set>
                                      <p:cBhvr>
                                        <p:cTn id="6" dur="1" fill="hold">
                                          <p:stCondLst>
                                            <p:cond delay="0"/>
                                          </p:stCondLst>
                                        </p:cTn>
                                        <p:tgtEl>
                                          <p:spTgt spid="126460"/>
                                        </p:tgtEl>
                                        <p:attrNameLst>
                                          <p:attrName>style.visibility</p:attrName>
                                        </p:attrNameLst>
                                      </p:cBhvr>
                                      <p:to>
                                        <p:strVal val="visible"/>
                                      </p:to>
                                    </p:set>
                                    <p:animEffect transition="in" filter="strips(downRight)">
                                      <p:cBhvr>
                                        <p:cTn id="7" dur="1000"/>
                                        <p:tgtEl>
                                          <p:spTgt spid="126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normAutofit fontScale="90000"/>
          </a:bodyPr>
          <a:lstStyle/>
          <a:p>
            <a:r>
              <a:rPr lang="en-US" altLang="it-IT" smtClean="0"/>
              <a:t>Comparative Advantage </a:t>
            </a:r>
            <a:br>
              <a:rPr lang="en-US" altLang="it-IT" smtClean="0"/>
            </a:br>
            <a:r>
              <a:rPr lang="en-US" altLang="it-IT" smtClean="0"/>
              <a:t>With Many Goods</a:t>
            </a:r>
          </a:p>
        </p:txBody>
      </p:sp>
      <p:sp>
        <p:nvSpPr>
          <p:cNvPr id="58371" name="Rectangle 3"/>
          <p:cNvSpPr>
            <a:spLocks noGrp="1" noChangeArrowheads="1"/>
          </p:cNvSpPr>
          <p:nvPr>
            <p:ph type="body" idx="1"/>
          </p:nvPr>
        </p:nvSpPr>
        <p:spPr>
          <a:xfrm>
            <a:off x="395536" y="1600200"/>
            <a:ext cx="8291264" cy="4997152"/>
          </a:xfrm>
        </p:spPr>
        <p:txBody>
          <a:bodyPr>
            <a:normAutofit fontScale="92500" lnSpcReduction="10000"/>
          </a:bodyPr>
          <a:lstStyle/>
          <a:p>
            <a:pPr>
              <a:spcBef>
                <a:spcPct val="60000"/>
              </a:spcBef>
            </a:pPr>
            <a:r>
              <a:rPr lang="en-US" altLang="it-IT" dirty="0" smtClean="0"/>
              <a:t>Suppose now there are </a:t>
            </a:r>
            <a:r>
              <a:rPr lang="en-US" altLang="it-IT" b="1" i="1" dirty="0" smtClean="0">
                <a:solidFill>
                  <a:srgbClr val="FF0000"/>
                </a:solidFill>
              </a:rPr>
              <a:t>N</a:t>
            </a:r>
            <a:r>
              <a:rPr lang="en-US" altLang="it-IT" b="1" dirty="0" smtClean="0">
                <a:solidFill>
                  <a:srgbClr val="FF0000"/>
                </a:solidFill>
              </a:rPr>
              <a:t> goods produced</a:t>
            </a:r>
            <a:r>
              <a:rPr lang="en-US" altLang="it-IT" dirty="0" smtClean="0"/>
              <a:t>, indexed by </a:t>
            </a:r>
            <a:r>
              <a:rPr lang="en-US" altLang="it-IT" i="1" dirty="0" err="1" smtClean="0"/>
              <a:t>i</a:t>
            </a:r>
            <a:r>
              <a:rPr lang="en-US" altLang="it-IT" i="1" dirty="0" smtClean="0"/>
              <a:t> = </a:t>
            </a:r>
            <a:r>
              <a:rPr lang="en-US" altLang="it-IT" dirty="0" smtClean="0"/>
              <a:t>1,2</a:t>
            </a:r>
            <a:r>
              <a:rPr lang="en-US" altLang="it-IT" i="1" dirty="0" smtClean="0"/>
              <a:t>,…N.</a:t>
            </a:r>
          </a:p>
          <a:p>
            <a:pPr>
              <a:spcBef>
                <a:spcPct val="60000"/>
              </a:spcBef>
            </a:pPr>
            <a:r>
              <a:rPr lang="en-US" altLang="it-IT" dirty="0" smtClean="0"/>
              <a:t>The domestic country’s unit labor requirement for good </a:t>
            </a:r>
            <a:r>
              <a:rPr lang="en-US" altLang="it-IT" i="1" dirty="0" err="1" smtClean="0"/>
              <a:t>i</a:t>
            </a:r>
            <a:r>
              <a:rPr lang="en-US" altLang="it-IT" dirty="0" smtClean="0"/>
              <a:t> is </a:t>
            </a:r>
            <a:r>
              <a:rPr lang="en-US" altLang="it-IT" i="1" dirty="0" err="1" smtClean="0"/>
              <a:t>a</a:t>
            </a:r>
            <a:r>
              <a:rPr lang="en-US" altLang="it-IT" i="1" baseline="-25000" dirty="0" err="1" smtClean="0"/>
              <a:t>Li</a:t>
            </a:r>
            <a:r>
              <a:rPr lang="en-US" altLang="it-IT" dirty="0" smtClean="0"/>
              <a:t>, and that of the foreign country is </a:t>
            </a:r>
            <a:r>
              <a:rPr lang="en-US" altLang="it-IT" i="1" dirty="0" smtClean="0"/>
              <a:t>a</a:t>
            </a:r>
            <a:r>
              <a:rPr lang="en-US" altLang="it-IT" i="1" baseline="30000" dirty="0" smtClean="0"/>
              <a:t>*</a:t>
            </a:r>
            <a:r>
              <a:rPr lang="en-US" altLang="it-IT" i="1" baseline="-25000" dirty="0" smtClean="0"/>
              <a:t>Li</a:t>
            </a:r>
            <a:r>
              <a:rPr lang="en-US" altLang="it-IT" i="1" dirty="0" smtClean="0"/>
              <a:t> </a:t>
            </a:r>
          </a:p>
          <a:p>
            <a:pPr>
              <a:spcBef>
                <a:spcPct val="50000"/>
              </a:spcBef>
            </a:pPr>
            <a:r>
              <a:rPr lang="en-US" altLang="it-IT" sz="2400" b="1" dirty="0">
                <a:solidFill>
                  <a:srgbClr val="FF0000"/>
                </a:solidFill>
              </a:rPr>
              <a:t>Goods will be produced wherever it is cheaper to produce them</a:t>
            </a:r>
            <a:r>
              <a:rPr lang="en-US" altLang="it-IT" sz="2400" dirty="0"/>
              <a:t>.</a:t>
            </a:r>
          </a:p>
          <a:p>
            <a:pPr>
              <a:spcBef>
                <a:spcPct val="50000"/>
              </a:spcBef>
            </a:pPr>
            <a:r>
              <a:rPr lang="en-US" altLang="it-IT" sz="2400" dirty="0"/>
              <a:t>Let </a:t>
            </a:r>
            <a:r>
              <a:rPr lang="en-US" altLang="it-IT" sz="2400" i="1" dirty="0"/>
              <a:t>w</a:t>
            </a:r>
            <a:r>
              <a:rPr lang="en-US" altLang="it-IT" sz="2400" dirty="0"/>
              <a:t> represent the wage rate in the domestic country and </a:t>
            </a:r>
            <a:r>
              <a:rPr lang="en-US" altLang="it-IT" sz="2400" i="1" dirty="0"/>
              <a:t>w</a:t>
            </a:r>
            <a:r>
              <a:rPr lang="en-US" altLang="it-IT" sz="2400" i="1" baseline="30000" dirty="0"/>
              <a:t>*</a:t>
            </a:r>
            <a:r>
              <a:rPr lang="en-US" altLang="it-IT" sz="2400" dirty="0"/>
              <a:t> represent the wage rate in the foreign country.</a:t>
            </a:r>
          </a:p>
          <a:p>
            <a:pPr lvl="1"/>
            <a:r>
              <a:rPr lang="en-US" altLang="it-IT" sz="2000" dirty="0"/>
              <a:t>If </a:t>
            </a:r>
            <a:r>
              <a:rPr lang="en-US" altLang="it-IT" sz="2000" i="1" dirty="0"/>
              <a:t>wa</a:t>
            </a:r>
            <a:r>
              <a:rPr lang="en-US" altLang="it-IT" sz="2000" i="1" baseline="-25000" dirty="0"/>
              <a:t>L1</a:t>
            </a:r>
            <a:r>
              <a:rPr lang="en-US" altLang="it-IT" sz="2000" dirty="0"/>
              <a:t> &lt; </a:t>
            </a:r>
            <a:r>
              <a:rPr lang="en-US" altLang="it-IT" sz="2000" i="1" dirty="0"/>
              <a:t>w</a:t>
            </a:r>
            <a:r>
              <a:rPr lang="en-US" altLang="it-IT" sz="2000" i="1" baseline="30000" dirty="0"/>
              <a:t>*</a:t>
            </a:r>
            <a:r>
              <a:rPr lang="en-US" altLang="it-IT" sz="2000" i="1" dirty="0"/>
              <a:t>a</a:t>
            </a:r>
            <a:r>
              <a:rPr lang="en-US" altLang="it-IT" sz="2000" i="1" baseline="30000" dirty="0"/>
              <a:t>*</a:t>
            </a:r>
            <a:r>
              <a:rPr lang="en-US" altLang="it-IT" sz="2000" i="1" baseline="-25000" dirty="0"/>
              <a:t>L1</a:t>
            </a:r>
            <a:r>
              <a:rPr lang="en-US" altLang="it-IT" sz="2000" i="1" dirty="0"/>
              <a:t> </a:t>
            </a:r>
            <a:r>
              <a:rPr lang="en-US" altLang="it-IT" sz="2000" dirty="0"/>
              <a:t>then only the domestic country will produce good 1, since total wage payments are less there.</a:t>
            </a:r>
          </a:p>
          <a:p>
            <a:pPr lvl="1">
              <a:buFontTx/>
              <a:buNone/>
            </a:pPr>
            <a:endParaRPr lang="en-US" altLang="it-IT" sz="2000" dirty="0"/>
          </a:p>
          <a:p>
            <a:pPr lvl="1"/>
            <a:r>
              <a:rPr lang="en-US" altLang="it-IT" sz="2000" dirty="0"/>
              <a:t>If the relative productivity of a country in producing a good is higher than the relative wage, then the good will be produced in that country. </a:t>
            </a:r>
            <a:endParaRPr lang="en-US" altLang="it-IT" sz="2000" i="1" dirty="0"/>
          </a:p>
          <a:p>
            <a:pPr>
              <a:spcBef>
                <a:spcPct val="60000"/>
              </a:spcBef>
            </a:pPr>
            <a:endParaRPr lang="en-US" altLang="it-IT" dirty="0" smtClean="0"/>
          </a:p>
        </p:txBody>
      </p:sp>
    </p:spTree>
    <p:extLst>
      <p:ext uri="{BB962C8B-B14F-4D97-AF65-F5344CB8AC3E}">
        <p14:creationId xmlns:p14="http://schemas.microsoft.com/office/powerpoint/2010/main" val="18991280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strips(downRight)">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strips(downRight)">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strips(downRight)">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strips(downRight)">
                                      <p:cBhvr>
                                        <p:cTn id="22" dur="500"/>
                                        <p:tgtEl>
                                          <p:spTgt spid="58371">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58371">
                                            <p:txEl>
                                              <p:pRg st="4" end="4"/>
                                            </p:txEl>
                                          </p:spTgt>
                                        </p:tgtEl>
                                        <p:attrNameLst>
                                          <p:attrName>style.visibility</p:attrName>
                                        </p:attrNameLst>
                                      </p:cBhvr>
                                      <p:to>
                                        <p:strVal val="visible"/>
                                      </p:to>
                                    </p:set>
                                    <p:animEffect transition="in" filter="strips(downRight)">
                                      <p:cBhvr>
                                        <p:cTn id="25" dur="500"/>
                                        <p:tgtEl>
                                          <p:spTgt spid="58371">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58371">
                                            <p:txEl>
                                              <p:pRg st="6" end="6"/>
                                            </p:txEl>
                                          </p:spTgt>
                                        </p:tgtEl>
                                        <p:attrNameLst>
                                          <p:attrName>style.visibility</p:attrName>
                                        </p:attrNameLst>
                                      </p:cBhvr>
                                      <p:to>
                                        <p:strVal val="visible"/>
                                      </p:to>
                                    </p:set>
                                    <p:animEffect transition="in" filter="strips(downRight)">
                                      <p:cBhvr>
                                        <p:cTn id="28" dur="500"/>
                                        <p:tgtEl>
                                          <p:spTgt spid="583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normAutofit/>
          </a:bodyPr>
          <a:lstStyle/>
          <a:p>
            <a:r>
              <a:rPr lang="en-US" altLang="it-IT" sz="3200" dirty="0" smtClean="0"/>
              <a:t>Comparative Advantage With Many Goods</a:t>
            </a:r>
          </a:p>
        </p:txBody>
      </p:sp>
      <p:sp>
        <p:nvSpPr>
          <p:cNvPr id="60419" name="Rectangle 3"/>
          <p:cNvSpPr>
            <a:spLocks noGrp="1" noChangeArrowheads="1"/>
          </p:cNvSpPr>
          <p:nvPr>
            <p:ph type="body" idx="4294967295"/>
          </p:nvPr>
        </p:nvSpPr>
        <p:spPr>
          <a:xfrm>
            <a:off x="683568" y="1124744"/>
            <a:ext cx="7835900" cy="576064"/>
          </a:xfrm>
        </p:spPr>
        <p:txBody>
          <a:bodyPr>
            <a:normAutofit/>
          </a:bodyPr>
          <a:lstStyle/>
          <a:p>
            <a:r>
              <a:rPr lang="en-US" altLang="it-IT" sz="2800" dirty="0" smtClean="0"/>
              <a:t>Suppose there are 5 goods produced in the world:</a:t>
            </a:r>
          </a:p>
        </p:txBody>
      </p:sp>
      <p:pic>
        <p:nvPicPr>
          <p:cNvPr id="33798" name="Picture 12" descr="tab030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27584" y="1556792"/>
            <a:ext cx="7835900" cy="2190750"/>
          </a:xfrm>
          <a:noFill/>
        </p:spPr>
      </p:pic>
      <p:sp>
        <p:nvSpPr>
          <p:cNvPr id="2" name="CasellaDiTesto 1"/>
          <p:cNvSpPr txBox="1"/>
          <p:nvPr/>
        </p:nvSpPr>
        <p:spPr>
          <a:xfrm>
            <a:off x="107504" y="3717032"/>
            <a:ext cx="8856984" cy="2776145"/>
          </a:xfrm>
          <a:prstGeom prst="rect">
            <a:avLst/>
          </a:prstGeom>
          <a:noFill/>
        </p:spPr>
        <p:txBody>
          <a:bodyPr wrap="square" rtlCol="0">
            <a:spAutoFit/>
          </a:bodyPr>
          <a:lstStyle/>
          <a:p>
            <a:pPr>
              <a:lnSpc>
                <a:spcPct val="80000"/>
              </a:lnSpc>
            </a:pPr>
            <a:r>
              <a:rPr lang="en-US" altLang="it-IT" sz="2400" dirty="0"/>
              <a:t>If each country specializes in goods that use resources productively and trades the products for those that it wants to consume, then each benefits.</a:t>
            </a:r>
          </a:p>
          <a:p>
            <a:pPr lvl="1">
              <a:lnSpc>
                <a:spcPct val="80000"/>
              </a:lnSpc>
            </a:pPr>
            <a:r>
              <a:rPr lang="en-US" altLang="it-IT" sz="2000" b="1" dirty="0">
                <a:solidFill>
                  <a:srgbClr val="FF0000"/>
                </a:solidFill>
              </a:rPr>
              <a:t>If a country tries to produce all goods for itself, resources </a:t>
            </a:r>
            <a:r>
              <a:rPr lang="en-US" altLang="it-IT" sz="2000" b="1" dirty="0" smtClean="0">
                <a:solidFill>
                  <a:srgbClr val="FF0000"/>
                </a:solidFill>
              </a:rPr>
              <a:t>are </a:t>
            </a:r>
            <a:r>
              <a:rPr lang="en-US" altLang="it-IT" sz="2000" b="1" dirty="0">
                <a:solidFill>
                  <a:srgbClr val="FF0000"/>
                </a:solidFill>
              </a:rPr>
              <a:t>“wasted”. </a:t>
            </a:r>
          </a:p>
          <a:p>
            <a:pPr>
              <a:lnSpc>
                <a:spcPct val="80000"/>
              </a:lnSpc>
              <a:spcBef>
                <a:spcPct val="50000"/>
              </a:spcBef>
            </a:pPr>
            <a:r>
              <a:rPr lang="en-US" altLang="it-IT" sz="2400" dirty="0"/>
              <a:t>The </a:t>
            </a:r>
            <a:r>
              <a:rPr lang="en-US" altLang="it-IT" sz="2400" b="1" dirty="0">
                <a:solidFill>
                  <a:srgbClr val="FF0000"/>
                </a:solidFill>
              </a:rPr>
              <a:t>domestic country </a:t>
            </a:r>
            <a:r>
              <a:rPr lang="en-US" altLang="it-IT" sz="2400" dirty="0"/>
              <a:t>has </a:t>
            </a:r>
            <a:r>
              <a:rPr lang="en-US" altLang="it-IT" sz="2400" b="1" dirty="0">
                <a:solidFill>
                  <a:srgbClr val="FF0000"/>
                </a:solidFill>
              </a:rPr>
              <a:t>high productivity in apples, bananas, and caviar</a:t>
            </a:r>
            <a:r>
              <a:rPr lang="en-US" altLang="it-IT" sz="2400" dirty="0"/>
              <a:t> that give it a cost advantage, despite its high wage.</a:t>
            </a:r>
          </a:p>
          <a:p>
            <a:pPr>
              <a:lnSpc>
                <a:spcPct val="80000"/>
              </a:lnSpc>
              <a:spcBef>
                <a:spcPct val="50000"/>
              </a:spcBef>
            </a:pPr>
            <a:r>
              <a:rPr lang="en-US" altLang="it-IT" sz="2400" dirty="0"/>
              <a:t>The </a:t>
            </a:r>
            <a:r>
              <a:rPr lang="en-US" altLang="it-IT" sz="2400" b="1" dirty="0">
                <a:solidFill>
                  <a:srgbClr val="00B0F0"/>
                </a:solidFill>
              </a:rPr>
              <a:t>foreign country </a:t>
            </a:r>
            <a:r>
              <a:rPr lang="en-US" altLang="it-IT" sz="2400" dirty="0"/>
              <a:t>has low wages that give it a cost advantage, despite its low productivity in </a:t>
            </a:r>
            <a:r>
              <a:rPr lang="en-US" altLang="it-IT" sz="2400" b="1" dirty="0" smtClean="0">
                <a:solidFill>
                  <a:srgbClr val="00B0F0"/>
                </a:solidFill>
              </a:rPr>
              <a:t>dates </a:t>
            </a:r>
            <a:r>
              <a:rPr lang="en-US" altLang="it-IT" sz="2400" b="1" dirty="0">
                <a:solidFill>
                  <a:srgbClr val="00B0F0"/>
                </a:solidFill>
              </a:rPr>
              <a:t>production</a:t>
            </a:r>
            <a:r>
              <a:rPr lang="en-US" altLang="it-IT" sz="2400" dirty="0" smtClean="0"/>
              <a:t>.</a:t>
            </a:r>
            <a:endParaRPr lang="it-IT" dirty="0"/>
          </a:p>
        </p:txBody>
      </p:sp>
    </p:spTree>
    <p:extLst>
      <p:ext uri="{BB962C8B-B14F-4D97-AF65-F5344CB8AC3E}">
        <p14:creationId xmlns:p14="http://schemas.microsoft.com/office/powerpoint/2010/main" val="22089898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467544" y="116632"/>
            <a:ext cx="8229600" cy="634082"/>
          </a:xfrm>
        </p:spPr>
        <p:txBody>
          <a:bodyPr anchor="ctr">
            <a:normAutofit fontScale="90000"/>
          </a:bodyPr>
          <a:lstStyle/>
          <a:p>
            <a:pPr eaLnBrk="1" hangingPunct="1"/>
            <a:r>
              <a:rPr lang="en-US" altLang="it-IT" sz="3600" dirty="0" smtClean="0"/>
              <a:t>International Terms of Trade</a:t>
            </a:r>
          </a:p>
        </p:txBody>
      </p:sp>
      <p:sp>
        <p:nvSpPr>
          <p:cNvPr id="35843" name="Rectangle 3"/>
          <p:cNvSpPr>
            <a:spLocks noGrp="1" noChangeArrowheads="1"/>
          </p:cNvSpPr>
          <p:nvPr>
            <p:ph type="body" idx="4294967295"/>
          </p:nvPr>
        </p:nvSpPr>
        <p:spPr>
          <a:xfrm>
            <a:off x="539552" y="1052736"/>
            <a:ext cx="8280920" cy="5328592"/>
          </a:xfrm>
        </p:spPr>
        <p:txBody>
          <a:bodyPr rIns="91440">
            <a:normAutofit fontScale="92500" lnSpcReduction="10000"/>
          </a:bodyPr>
          <a:lstStyle/>
          <a:p>
            <a:pPr eaLnBrk="1" hangingPunct="1">
              <a:spcBef>
                <a:spcPct val="40000"/>
              </a:spcBef>
            </a:pPr>
            <a:r>
              <a:rPr lang="en-US" altLang="it-IT" sz="2400" b="1" dirty="0" smtClean="0"/>
              <a:t>Terms of Trade (TOT)</a:t>
            </a:r>
            <a:r>
              <a:rPr lang="en-US" altLang="it-IT" sz="2400" dirty="0" smtClean="0"/>
              <a:t>—import and export price indexes consist of all goods and services sold by a country residents to foreign buyers (exports) and purchased from abroad by a country residents (imports)</a:t>
            </a:r>
          </a:p>
          <a:p>
            <a:pPr eaLnBrk="1" hangingPunct="1">
              <a:spcBef>
                <a:spcPct val="40000"/>
              </a:spcBef>
            </a:pPr>
            <a:r>
              <a:rPr lang="en-US" altLang="it-IT" sz="2400" dirty="0" smtClean="0">
                <a:solidFill>
                  <a:srgbClr val="FF0000"/>
                </a:solidFill>
              </a:rPr>
              <a:t>TOT is the relative price at which trade occurs between countries</a:t>
            </a:r>
            <a:r>
              <a:rPr lang="en-US" altLang="it-IT" sz="2400" dirty="0" smtClean="0"/>
              <a:t>.</a:t>
            </a:r>
          </a:p>
          <a:p>
            <a:pPr eaLnBrk="1" hangingPunct="1">
              <a:spcBef>
                <a:spcPct val="40000"/>
              </a:spcBef>
            </a:pPr>
            <a:r>
              <a:rPr lang="en-US" altLang="it-IT" sz="2400" b="1" dirty="0" smtClean="0">
                <a:solidFill>
                  <a:srgbClr val="FF0000"/>
                </a:solidFill>
              </a:rPr>
              <a:t>The TOT will lie between the autarky prices of the two countries; in our example, </a:t>
            </a:r>
          </a:p>
          <a:p>
            <a:pPr eaLnBrk="1" hangingPunct="1">
              <a:spcBef>
                <a:spcPct val="40000"/>
              </a:spcBef>
              <a:buFontTx/>
              <a:buNone/>
            </a:pPr>
            <a:r>
              <a:rPr lang="en-US" altLang="it-IT" sz="2400" b="1" dirty="0" smtClean="0">
                <a:solidFill>
                  <a:srgbClr val="FF0000"/>
                </a:solidFill>
              </a:rPr>
              <a:t>     ½ (A’s price) &lt; TOT &lt; 3/2 (B’s price)</a:t>
            </a:r>
          </a:p>
          <a:p>
            <a:pPr>
              <a:spcBef>
                <a:spcPct val="40000"/>
              </a:spcBef>
              <a:buNone/>
            </a:pPr>
            <a:r>
              <a:rPr lang="en-US" altLang="it-IT" sz="2400" dirty="0"/>
              <a:t>For example, if a country exports 50 dollars worth of product in exchange for 100 dollars worth of imported product, that country's terms of trade are 50/100 = 0.5. The terms of trade for the other country must be the reciprocal (100/50 = 2). When this number is falling, the country is said to have "deteriorating terms of trade". If multiplied by 100, these calculations can be expressed as a percentage (50% and 200% respectively). </a:t>
            </a:r>
          </a:p>
          <a:p>
            <a:pPr eaLnBrk="1" hangingPunct="1">
              <a:spcBef>
                <a:spcPct val="40000"/>
              </a:spcBef>
              <a:buFontTx/>
              <a:buNone/>
            </a:pPr>
            <a:endParaRPr lang="en-US" altLang="it-IT" sz="2400" dirty="0" smtClean="0"/>
          </a:p>
        </p:txBody>
      </p:sp>
    </p:spTree>
    <p:extLst>
      <p:ext uri="{BB962C8B-B14F-4D97-AF65-F5344CB8AC3E}">
        <p14:creationId xmlns:p14="http://schemas.microsoft.com/office/powerpoint/2010/main" val="3830192042"/>
      </p:ext>
    </p:extLst>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مستطيل 1"/>
          <p:cNvSpPr>
            <a:spLocks noChangeArrowheads="1"/>
          </p:cNvSpPr>
          <p:nvPr/>
        </p:nvSpPr>
        <p:spPr bwMode="auto">
          <a:xfrm>
            <a:off x="185556" y="2060848"/>
            <a:ext cx="86106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it-IT" dirty="0"/>
              <a:t>In the more realistic case of many products exchanged between many countries, terms of trade can be calculated using a </a:t>
            </a:r>
            <a:r>
              <a:rPr lang="en-US" altLang="it-IT" dirty="0" err="1"/>
              <a:t>Laspeyre</a:t>
            </a:r>
            <a:r>
              <a:rPr lang="en-US" altLang="it-IT" dirty="0"/>
              <a:t> price index. In this case, a nation's terms of trade is the ratio of the </a:t>
            </a:r>
            <a:r>
              <a:rPr lang="en-US" altLang="it-IT" dirty="0" err="1"/>
              <a:t>Laspeyre</a:t>
            </a:r>
            <a:r>
              <a:rPr lang="en-US" altLang="it-IT" dirty="0"/>
              <a:t> price index of exports to the </a:t>
            </a:r>
            <a:r>
              <a:rPr lang="en-US" altLang="it-IT" dirty="0" err="1"/>
              <a:t>Laspeyre</a:t>
            </a:r>
            <a:r>
              <a:rPr lang="en-US" altLang="it-IT" dirty="0"/>
              <a:t> price index of imports.</a:t>
            </a:r>
          </a:p>
          <a:p>
            <a:pPr eaLnBrk="1" hangingPunct="1"/>
            <a:r>
              <a:rPr lang="en-US" altLang="it-IT" dirty="0"/>
              <a:t> </a:t>
            </a:r>
          </a:p>
        </p:txBody>
      </p:sp>
      <p:pic>
        <p:nvPicPr>
          <p:cNvPr id="37891" name="صورة 1" descr="{{p_x^c\, q_x^0}\over{p_x^0\, q_x^0}}&#10;\left/&#10;{{p_m^c\, q_m^0}\over{p_m^0\, q_m^0}}\r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149080"/>
            <a:ext cx="274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صورة 2" descr="p_x^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7200"/>
            <a:ext cx="381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صورة 3" descr="q_x^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47700"/>
            <a:ext cx="3619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صورة 4" descr="p_x^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866775"/>
            <a:ext cx="3810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صورة 5" descr="p_m^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085850"/>
            <a:ext cx="4191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6" name="صورة 6" descr="q_m^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276350"/>
            <a:ext cx="40005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7" name="صورة 7" descr="p_m^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1495425"/>
            <a:ext cx="4191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8" name="Rectangle 2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ar-SA" altLang="it-IT"/>
          </a:p>
        </p:txBody>
      </p:sp>
      <p:sp>
        <p:nvSpPr>
          <p:cNvPr id="37899" name="Rectangle 23"/>
          <p:cNvSpPr>
            <a:spLocks noChangeArrowheads="1"/>
          </p:cNvSpPr>
          <p:nvPr/>
        </p:nvSpPr>
        <p:spPr bwMode="auto">
          <a:xfrm>
            <a:off x="457200" y="647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tabLst>
                <a:tab pos="457200" algn="l"/>
              </a:tabLst>
              <a:defRPr sz="2400">
                <a:solidFill>
                  <a:schemeClr val="tx1"/>
                </a:solidFill>
                <a:latin typeface="Times New Roman" pitchFamily="18" charset="0"/>
              </a:defRPr>
            </a:lvl1pPr>
            <a:lvl2pPr marL="742950" indent="-285750" eaLnBrk="0" hangingPunct="0">
              <a:tabLst>
                <a:tab pos="457200" algn="l"/>
              </a:tabLst>
              <a:defRPr sz="2400">
                <a:solidFill>
                  <a:schemeClr val="tx1"/>
                </a:solidFill>
                <a:latin typeface="Times New Roman" pitchFamily="18" charset="0"/>
              </a:defRPr>
            </a:lvl2pPr>
            <a:lvl3pPr marL="1143000" indent="-228600" eaLnBrk="0" hangingPunct="0">
              <a:tabLst>
                <a:tab pos="457200" algn="l"/>
              </a:tabLst>
              <a:defRPr sz="2400">
                <a:solidFill>
                  <a:schemeClr val="tx1"/>
                </a:solidFill>
                <a:latin typeface="Times New Roman" pitchFamily="18" charset="0"/>
              </a:defRPr>
            </a:lvl3pPr>
            <a:lvl4pPr marL="1600200" indent="-228600" eaLnBrk="0" hangingPunct="0">
              <a:tabLst>
                <a:tab pos="457200" algn="l"/>
              </a:tabLst>
              <a:defRPr sz="2400">
                <a:solidFill>
                  <a:schemeClr val="tx1"/>
                </a:solidFill>
                <a:latin typeface="Times New Roman" pitchFamily="18" charset="0"/>
              </a:defRPr>
            </a:lvl4pPr>
            <a:lvl5pPr marL="2057400" indent="-228600" eaLnBrk="0" hangingPunct="0">
              <a:tabLst>
                <a:tab pos="45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Lst>
              <a:defRPr sz="2400">
                <a:solidFill>
                  <a:schemeClr val="tx1"/>
                </a:solidFill>
                <a:latin typeface="Times New Roman" pitchFamily="18" charset="0"/>
              </a:defRPr>
            </a:lvl9pPr>
          </a:lstStyle>
          <a:p>
            <a:r>
              <a:rPr lang="en-US" altLang="it-IT" sz="1200">
                <a:ea typeface="Times New Roman" pitchFamily="18" charset="0"/>
                <a:cs typeface="Arial" charset="0"/>
              </a:rPr>
              <a:t>price of exports in the current period</a:t>
            </a:r>
            <a:endParaRPr lang="en-US" altLang="it-IT" sz="900">
              <a:ea typeface="Times New Roman" pitchFamily="18" charset="0"/>
              <a:cs typeface="Arial" charset="0"/>
            </a:endParaRPr>
          </a:p>
          <a:p>
            <a:endParaRPr lang="en-US" altLang="it-IT">
              <a:ea typeface="Times New Roman" pitchFamily="18" charset="0"/>
              <a:cs typeface="Arial" charset="0"/>
            </a:endParaRPr>
          </a:p>
        </p:txBody>
      </p:sp>
      <p:sp>
        <p:nvSpPr>
          <p:cNvPr id="37900" name="Rectangle 24"/>
          <p:cNvSpPr>
            <a:spLocks noChangeArrowheads="1"/>
          </p:cNvSpPr>
          <p:nvPr/>
        </p:nvSpPr>
        <p:spPr bwMode="auto">
          <a:xfrm>
            <a:off x="457200" y="598377"/>
            <a:ext cx="346672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457200" algn="l"/>
              </a:tabLst>
              <a:defRPr sz="2400">
                <a:solidFill>
                  <a:schemeClr val="tx1"/>
                </a:solidFill>
                <a:latin typeface="Times New Roman" pitchFamily="18" charset="0"/>
              </a:defRPr>
            </a:lvl1pPr>
            <a:lvl2pPr marL="742950" indent="-285750" eaLnBrk="0" hangingPunct="0">
              <a:tabLst>
                <a:tab pos="457200" algn="l"/>
              </a:tabLst>
              <a:defRPr sz="2400">
                <a:solidFill>
                  <a:schemeClr val="tx1"/>
                </a:solidFill>
                <a:latin typeface="Times New Roman" pitchFamily="18" charset="0"/>
              </a:defRPr>
            </a:lvl2pPr>
            <a:lvl3pPr marL="1143000" indent="-228600" eaLnBrk="0" hangingPunct="0">
              <a:tabLst>
                <a:tab pos="457200" algn="l"/>
              </a:tabLst>
              <a:defRPr sz="2400">
                <a:solidFill>
                  <a:schemeClr val="tx1"/>
                </a:solidFill>
                <a:latin typeface="Times New Roman" pitchFamily="18" charset="0"/>
              </a:defRPr>
            </a:lvl3pPr>
            <a:lvl4pPr marL="1600200" indent="-228600" eaLnBrk="0" hangingPunct="0">
              <a:tabLst>
                <a:tab pos="457200" algn="l"/>
              </a:tabLst>
              <a:defRPr sz="2400">
                <a:solidFill>
                  <a:schemeClr val="tx1"/>
                </a:solidFill>
                <a:latin typeface="Times New Roman" pitchFamily="18" charset="0"/>
              </a:defRPr>
            </a:lvl4pPr>
            <a:lvl5pPr marL="2057400" indent="-228600" eaLnBrk="0" hangingPunct="0">
              <a:tabLst>
                <a:tab pos="45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Lst>
              <a:defRPr sz="2400">
                <a:solidFill>
                  <a:schemeClr val="tx1"/>
                </a:solidFill>
                <a:latin typeface="Times New Roman" pitchFamily="18" charset="0"/>
              </a:defRPr>
            </a:lvl9pPr>
          </a:lstStyle>
          <a:p>
            <a:r>
              <a:rPr lang="en-US" altLang="it-IT" sz="1200" dirty="0">
                <a:ea typeface="Times New Roman" pitchFamily="18" charset="0"/>
                <a:cs typeface="Arial" charset="0"/>
              </a:rPr>
              <a:t>quantity of exports in the base period</a:t>
            </a:r>
            <a:endParaRPr lang="en-US" altLang="it-IT" sz="900" dirty="0">
              <a:ea typeface="Times New Roman" pitchFamily="18" charset="0"/>
              <a:cs typeface="Arial" charset="0"/>
            </a:endParaRPr>
          </a:p>
          <a:p>
            <a:endParaRPr lang="en-US" altLang="it-IT" dirty="0">
              <a:ea typeface="Times New Roman" pitchFamily="18" charset="0"/>
              <a:cs typeface="Arial" charset="0"/>
            </a:endParaRPr>
          </a:p>
        </p:txBody>
      </p:sp>
      <p:sp>
        <p:nvSpPr>
          <p:cNvPr id="37901" name="Rectangle 25"/>
          <p:cNvSpPr>
            <a:spLocks noChangeArrowheads="1"/>
          </p:cNvSpPr>
          <p:nvPr/>
        </p:nvSpPr>
        <p:spPr bwMode="auto">
          <a:xfrm>
            <a:off x="457200" y="1085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tabLst>
                <a:tab pos="457200" algn="l"/>
              </a:tabLst>
              <a:defRPr sz="2400">
                <a:solidFill>
                  <a:schemeClr val="tx1"/>
                </a:solidFill>
                <a:latin typeface="Times New Roman" pitchFamily="18" charset="0"/>
              </a:defRPr>
            </a:lvl1pPr>
            <a:lvl2pPr marL="742950" indent="-285750" eaLnBrk="0" hangingPunct="0">
              <a:tabLst>
                <a:tab pos="457200" algn="l"/>
              </a:tabLst>
              <a:defRPr sz="2400">
                <a:solidFill>
                  <a:schemeClr val="tx1"/>
                </a:solidFill>
                <a:latin typeface="Times New Roman" pitchFamily="18" charset="0"/>
              </a:defRPr>
            </a:lvl2pPr>
            <a:lvl3pPr marL="1143000" indent="-228600" eaLnBrk="0" hangingPunct="0">
              <a:tabLst>
                <a:tab pos="457200" algn="l"/>
              </a:tabLst>
              <a:defRPr sz="2400">
                <a:solidFill>
                  <a:schemeClr val="tx1"/>
                </a:solidFill>
                <a:latin typeface="Times New Roman" pitchFamily="18" charset="0"/>
              </a:defRPr>
            </a:lvl3pPr>
            <a:lvl4pPr marL="1600200" indent="-228600" eaLnBrk="0" hangingPunct="0">
              <a:tabLst>
                <a:tab pos="457200" algn="l"/>
              </a:tabLst>
              <a:defRPr sz="2400">
                <a:solidFill>
                  <a:schemeClr val="tx1"/>
                </a:solidFill>
                <a:latin typeface="Times New Roman" pitchFamily="18" charset="0"/>
              </a:defRPr>
            </a:lvl4pPr>
            <a:lvl5pPr marL="2057400" indent="-228600" eaLnBrk="0" hangingPunct="0">
              <a:tabLst>
                <a:tab pos="45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Lst>
              <a:defRPr sz="2400">
                <a:solidFill>
                  <a:schemeClr val="tx1"/>
                </a:solidFill>
                <a:latin typeface="Times New Roman" pitchFamily="18" charset="0"/>
              </a:defRPr>
            </a:lvl9pPr>
          </a:lstStyle>
          <a:p>
            <a:r>
              <a:rPr lang="en-US" altLang="it-IT" sz="1200">
                <a:ea typeface="Times New Roman" pitchFamily="18" charset="0"/>
                <a:cs typeface="Arial" charset="0"/>
              </a:rPr>
              <a:t>price of exports in the base period</a:t>
            </a:r>
            <a:endParaRPr lang="en-US" altLang="it-IT" sz="900">
              <a:ea typeface="Times New Roman" pitchFamily="18" charset="0"/>
              <a:cs typeface="Arial" charset="0"/>
            </a:endParaRPr>
          </a:p>
          <a:p>
            <a:endParaRPr lang="en-US" altLang="it-IT">
              <a:ea typeface="Times New Roman" pitchFamily="18" charset="0"/>
              <a:cs typeface="Arial" charset="0"/>
            </a:endParaRPr>
          </a:p>
        </p:txBody>
      </p:sp>
      <p:sp>
        <p:nvSpPr>
          <p:cNvPr id="37902" name="Rectangle 26"/>
          <p:cNvSpPr>
            <a:spLocks noChangeArrowheads="1"/>
          </p:cNvSpPr>
          <p:nvPr/>
        </p:nvSpPr>
        <p:spPr bwMode="auto">
          <a:xfrm>
            <a:off x="457200" y="1007952"/>
            <a:ext cx="51229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457200" algn="l"/>
              </a:tabLst>
              <a:defRPr sz="2400">
                <a:solidFill>
                  <a:schemeClr val="tx1"/>
                </a:solidFill>
                <a:latin typeface="Times New Roman" pitchFamily="18" charset="0"/>
              </a:defRPr>
            </a:lvl1pPr>
            <a:lvl2pPr marL="742950" indent="-285750" eaLnBrk="0" hangingPunct="0">
              <a:tabLst>
                <a:tab pos="457200" algn="l"/>
              </a:tabLst>
              <a:defRPr sz="2400">
                <a:solidFill>
                  <a:schemeClr val="tx1"/>
                </a:solidFill>
                <a:latin typeface="Times New Roman" pitchFamily="18" charset="0"/>
              </a:defRPr>
            </a:lvl2pPr>
            <a:lvl3pPr marL="1143000" indent="-228600" eaLnBrk="0" hangingPunct="0">
              <a:tabLst>
                <a:tab pos="457200" algn="l"/>
              </a:tabLst>
              <a:defRPr sz="2400">
                <a:solidFill>
                  <a:schemeClr val="tx1"/>
                </a:solidFill>
                <a:latin typeface="Times New Roman" pitchFamily="18" charset="0"/>
              </a:defRPr>
            </a:lvl3pPr>
            <a:lvl4pPr marL="1600200" indent="-228600" eaLnBrk="0" hangingPunct="0">
              <a:tabLst>
                <a:tab pos="457200" algn="l"/>
              </a:tabLst>
              <a:defRPr sz="2400">
                <a:solidFill>
                  <a:schemeClr val="tx1"/>
                </a:solidFill>
                <a:latin typeface="Times New Roman" pitchFamily="18" charset="0"/>
              </a:defRPr>
            </a:lvl4pPr>
            <a:lvl5pPr marL="2057400" indent="-228600" eaLnBrk="0" hangingPunct="0">
              <a:tabLst>
                <a:tab pos="45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Lst>
              <a:defRPr sz="2400">
                <a:solidFill>
                  <a:schemeClr val="tx1"/>
                </a:solidFill>
                <a:latin typeface="Times New Roman" pitchFamily="18" charset="0"/>
              </a:defRPr>
            </a:lvl9pPr>
          </a:lstStyle>
          <a:p>
            <a:r>
              <a:rPr lang="en-US" altLang="it-IT" sz="1200" dirty="0">
                <a:ea typeface="Times New Roman" pitchFamily="18" charset="0"/>
                <a:cs typeface="Arial" charset="0"/>
              </a:rPr>
              <a:t>price of imports in the current period</a:t>
            </a:r>
            <a:endParaRPr lang="en-US" altLang="it-IT" sz="900" dirty="0">
              <a:ea typeface="Times New Roman" pitchFamily="18" charset="0"/>
              <a:cs typeface="Arial" charset="0"/>
            </a:endParaRPr>
          </a:p>
          <a:p>
            <a:endParaRPr lang="en-US" altLang="it-IT" dirty="0">
              <a:ea typeface="Times New Roman" pitchFamily="18" charset="0"/>
              <a:cs typeface="Arial" charset="0"/>
            </a:endParaRPr>
          </a:p>
        </p:txBody>
      </p:sp>
      <p:sp>
        <p:nvSpPr>
          <p:cNvPr id="37903" name="Rectangle 27"/>
          <p:cNvSpPr>
            <a:spLocks noChangeArrowheads="1"/>
          </p:cNvSpPr>
          <p:nvPr/>
        </p:nvSpPr>
        <p:spPr bwMode="auto">
          <a:xfrm>
            <a:off x="457200" y="1310954"/>
            <a:ext cx="56989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457200" algn="l"/>
              </a:tabLst>
              <a:defRPr sz="2400">
                <a:solidFill>
                  <a:schemeClr val="tx1"/>
                </a:solidFill>
                <a:latin typeface="Times New Roman" pitchFamily="18" charset="0"/>
              </a:defRPr>
            </a:lvl1pPr>
            <a:lvl2pPr marL="742950" indent="-285750" eaLnBrk="0" hangingPunct="0">
              <a:tabLst>
                <a:tab pos="457200" algn="l"/>
              </a:tabLst>
              <a:defRPr sz="2400">
                <a:solidFill>
                  <a:schemeClr val="tx1"/>
                </a:solidFill>
                <a:latin typeface="Times New Roman" pitchFamily="18" charset="0"/>
              </a:defRPr>
            </a:lvl2pPr>
            <a:lvl3pPr marL="1143000" indent="-228600" eaLnBrk="0" hangingPunct="0">
              <a:tabLst>
                <a:tab pos="457200" algn="l"/>
              </a:tabLst>
              <a:defRPr sz="2400">
                <a:solidFill>
                  <a:schemeClr val="tx1"/>
                </a:solidFill>
                <a:latin typeface="Times New Roman" pitchFamily="18" charset="0"/>
              </a:defRPr>
            </a:lvl3pPr>
            <a:lvl4pPr marL="1600200" indent="-228600" eaLnBrk="0" hangingPunct="0">
              <a:tabLst>
                <a:tab pos="457200" algn="l"/>
              </a:tabLst>
              <a:defRPr sz="2400">
                <a:solidFill>
                  <a:schemeClr val="tx1"/>
                </a:solidFill>
                <a:latin typeface="Times New Roman" pitchFamily="18" charset="0"/>
              </a:defRPr>
            </a:lvl4pPr>
            <a:lvl5pPr marL="2057400" indent="-228600" eaLnBrk="0" hangingPunct="0">
              <a:tabLst>
                <a:tab pos="45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Lst>
              <a:defRPr sz="2400">
                <a:solidFill>
                  <a:schemeClr val="tx1"/>
                </a:solidFill>
                <a:latin typeface="Times New Roman" pitchFamily="18" charset="0"/>
              </a:defRPr>
            </a:lvl9pPr>
          </a:lstStyle>
          <a:p>
            <a:r>
              <a:rPr lang="en-US" altLang="it-IT" sz="1200" dirty="0">
                <a:ea typeface="Times New Roman" pitchFamily="18" charset="0"/>
                <a:cs typeface="Arial" charset="0"/>
              </a:rPr>
              <a:t>quantity of imports in the base </a:t>
            </a:r>
            <a:r>
              <a:rPr lang="en-US" altLang="it-IT" sz="1200" dirty="0" smtClean="0">
                <a:ea typeface="Times New Roman" pitchFamily="18" charset="0"/>
                <a:cs typeface="Arial" charset="0"/>
              </a:rPr>
              <a:t>period</a:t>
            </a:r>
          </a:p>
          <a:p>
            <a:endParaRPr lang="en-US" altLang="it-IT" dirty="0">
              <a:ea typeface="Times New Roman" pitchFamily="18" charset="0"/>
              <a:cs typeface="Arial" charset="0"/>
            </a:endParaRPr>
          </a:p>
        </p:txBody>
      </p:sp>
      <p:sp>
        <p:nvSpPr>
          <p:cNvPr id="37904" name="Rectangle 28"/>
          <p:cNvSpPr>
            <a:spLocks noChangeArrowheads="1"/>
          </p:cNvSpPr>
          <p:nvPr/>
        </p:nvSpPr>
        <p:spPr bwMode="auto">
          <a:xfrm>
            <a:off x="611560" y="1553349"/>
            <a:ext cx="23762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tabLst>
                <a:tab pos="457200" algn="l"/>
              </a:tabLst>
              <a:defRPr sz="2400">
                <a:solidFill>
                  <a:schemeClr val="tx1"/>
                </a:solidFill>
                <a:latin typeface="Times New Roman" pitchFamily="18" charset="0"/>
              </a:defRPr>
            </a:lvl1pPr>
            <a:lvl2pPr marL="742950" indent="-285750" eaLnBrk="0" hangingPunct="0">
              <a:tabLst>
                <a:tab pos="457200" algn="l"/>
              </a:tabLst>
              <a:defRPr sz="2400">
                <a:solidFill>
                  <a:schemeClr val="tx1"/>
                </a:solidFill>
                <a:latin typeface="Times New Roman" pitchFamily="18" charset="0"/>
              </a:defRPr>
            </a:lvl2pPr>
            <a:lvl3pPr marL="1143000" indent="-228600" eaLnBrk="0" hangingPunct="0">
              <a:tabLst>
                <a:tab pos="457200" algn="l"/>
              </a:tabLst>
              <a:defRPr sz="2400">
                <a:solidFill>
                  <a:schemeClr val="tx1"/>
                </a:solidFill>
                <a:latin typeface="Times New Roman" pitchFamily="18" charset="0"/>
              </a:defRPr>
            </a:lvl3pPr>
            <a:lvl4pPr marL="1600200" indent="-228600" eaLnBrk="0" hangingPunct="0">
              <a:tabLst>
                <a:tab pos="457200" algn="l"/>
              </a:tabLst>
              <a:defRPr sz="2400">
                <a:solidFill>
                  <a:schemeClr val="tx1"/>
                </a:solidFill>
                <a:latin typeface="Times New Roman" pitchFamily="18" charset="0"/>
              </a:defRPr>
            </a:lvl4pPr>
            <a:lvl5pPr marL="2057400" indent="-228600" eaLnBrk="0" hangingPunct="0">
              <a:tabLst>
                <a:tab pos="45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45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45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45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457200" algn="l"/>
              </a:tabLst>
              <a:defRPr sz="2400">
                <a:solidFill>
                  <a:schemeClr val="tx1"/>
                </a:solidFill>
                <a:latin typeface="Times New Roman" pitchFamily="18" charset="0"/>
              </a:defRPr>
            </a:lvl9pPr>
          </a:lstStyle>
          <a:p>
            <a:r>
              <a:rPr lang="en-US" altLang="it-IT" sz="1200" dirty="0">
                <a:ea typeface="Times New Roman" pitchFamily="18" charset="0"/>
                <a:cs typeface="Arial" charset="0"/>
              </a:rPr>
              <a:t>price of imports in the base period</a:t>
            </a:r>
            <a:endParaRPr lang="en-US" altLang="it-IT" dirty="0">
              <a:ea typeface="Times New Roman" pitchFamily="18" charset="0"/>
              <a:cs typeface="Arial" charset="0"/>
            </a:endParaRPr>
          </a:p>
        </p:txBody>
      </p:sp>
    </p:spTree>
    <p:extLst>
      <p:ext uri="{BB962C8B-B14F-4D97-AF65-F5344CB8AC3E}">
        <p14:creationId xmlns:p14="http://schemas.microsoft.com/office/powerpoint/2010/main" val="1412217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p:cNvSpPr>
            <a:spLocks noGrp="1" noChangeArrowheads="1"/>
          </p:cNvSpPr>
          <p:nvPr>
            <p:ph type="body" idx="1"/>
          </p:nvPr>
        </p:nvSpPr>
        <p:spPr>
          <a:xfrm>
            <a:off x="323528" y="620689"/>
            <a:ext cx="8640960" cy="3312368"/>
          </a:xfrm>
        </p:spPr>
        <p:txBody>
          <a:bodyPr>
            <a:normAutofit/>
          </a:bodyPr>
          <a:lstStyle/>
          <a:p>
            <a:r>
              <a:rPr lang="en-US" altLang="it-IT" dirty="0" smtClean="0"/>
              <a:t>Distribution of the Gains from Trade</a:t>
            </a:r>
          </a:p>
          <a:p>
            <a:pPr lvl="1"/>
            <a:r>
              <a:rPr lang="en-US" altLang="it-IT" sz="2400" dirty="0" smtClean="0"/>
              <a:t>The difference between the opportunity cost of producing the product domestically versus the cost of purchasing the product from another country determines the gains a country receives from trade</a:t>
            </a:r>
          </a:p>
          <a:p>
            <a:pPr lvl="1"/>
            <a:r>
              <a:rPr lang="en-US" altLang="it-IT" sz="2400" b="1" dirty="0" smtClean="0">
                <a:solidFill>
                  <a:srgbClr val="FF0000"/>
                </a:solidFill>
              </a:rPr>
              <a:t>A change in a country’s terms of trade may reflect a change in international economic conditions or it may reflect a change in domestic economic conditions</a:t>
            </a:r>
          </a:p>
          <a:p>
            <a:pPr lvl="1"/>
            <a:endParaRPr lang="en-US" altLang="it-IT" b="1" dirty="0" smtClean="0">
              <a:solidFill>
                <a:srgbClr val="FF0000"/>
              </a:solidFill>
            </a:endParaRPr>
          </a:p>
        </p:txBody>
      </p:sp>
      <p:sp>
        <p:nvSpPr>
          <p:cNvPr id="38915" name="Rectangle 3"/>
          <p:cNvSpPr>
            <a:spLocks noGrp="1" noChangeArrowheads="1"/>
          </p:cNvSpPr>
          <p:nvPr>
            <p:ph type="title"/>
          </p:nvPr>
        </p:nvSpPr>
        <p:spPr>
          <a:xfrm>
            <a:off x="457200" y="274638"/>
            <a:ext cx="8229600" cy="346050"/>
          </a:xfrm>
        </p:spPr>
        <p:txBody>
          <a:bodyPr>
            <a:normAutofit fontScale="90000"/>
          </a:bodyPr>
          <a:lstStyle/>
          <a:p>
            <a:r>
              <a:rPr lang="en-US" altLang="it-IT" sz="3600" dirty="0" smtClean="0"/>
              <a:t>THE TERMS OF TRADE</a:t>
            </a: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933056"/>
            <a:ext cx="8077200" cy="2560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8845792"/>
      </p:ext>
    </p:extLst>
  </p:cSld>
  <p:clrMapOvr>
    <a:masterClrMapping/>
  </p:clrMapOvr>
  <p:transition spd="med">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94210"/>
                                        </p:tgtEl>
                                        <p:attrNameLst>
                                          <p:attrName>style.visibility</p:attrName>
                                        </p:attrNameLst>
                                      </p:cBhvr>
                                      <p:to>
                                        <p:strVal val="visible"/>
                                      </p:to>
                                    </p:set>
                                    <p:animEffect transition="in" filter="strips(downRight)">
                                      <p:cBhvr>
                                        <p:cTn id="7" dur="1000"/>
                                        <p:tgtEl>
                                          <p:spTgt spid="94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it-IT" altLang="it-IT" smtClean="0"/>
              <a:t>Today</a:t>
            </a:r>
          </a:p>
        </p:txBody>
      </p:sp>
      <p:sp>
        <p:nvSpPr>
          <p:cNvPr id="6147" name="Segnaposto contenuto 2"/>
          <p:cNvSpPr>
            <a:spLocks noGrp="1"/>
          </p:cNvSpPr>
          <p:nvPr>
            <p:ph idx="1"/>
          </p:nvPr>
        </p:nvSpPr>
        <p:spPr/>
        <p:txBody>
          <a:bodyPr>
            <a:normAutofit/>
          </a:bodyPr>
          <a:lstStyle/>
          <a:p>
            <a:r>
              <a:rPr lang="it-IT" altLang="it-IT" dirty="0" err="1" smtClean="0"/>
              <a:t>Division</a:t>
            </a:r>
            <a:r>
              <a:rPr lang="it-IT" altLang="it-IT" dirty="0" smtClean="0"/>
              <a:t> of </a:t>
            </a:r>
            <a:r>
              <a:rPr lang="it-IT" altLang="it-IT" dirty="0" err="1" smtClean="0"/>
              <a:t>labour</a:t>
            </a:r>
            <a:r>
              <a:rPr lang="it-IT" altLang="it-IT" dirty="0" smtClean="0"/>
              <a:t> for </a:t>
            </a:r>
            <a:r>
              <a:rPr lang="it-IT" altLang="it-IT" dirty="0" err="1" smtClean="0"/>
              <a:t>group</a:t>
            </a:r>
            <a:r>
              <a:rPr lang="it-IT" altLang="it-IT" dirty="0" smtClean="0"/>
              <a:t> </a:t>
            </a:r>
            <a:r>
              <a:rPr lang="it-IT" altLang="it-IT" dirty="0" err="1" smtClean="0"/>
              <a:t>presentations</a:t>
            </a:r>
            <a:endParaRPr lang="it-IT" altLang="it-IT" dirty="0" smtClean="0"/>
          </a:p>
          <a:p>
            <a:r>
              <a:rPr lang="it-IT" altLang="it-IT" dirty="0" err="1" smtClean="0"/>
              <a:t>Empirical</a:t>
            </a:r>
            <a:r>
              <a:rPr lang="it-IT" altLang="it-IT" dirty="0" smtClean="0"/>
              <a:t> </a:t>
            </a:r>
            <a:r>
              <a:rPr lang="it-IT" altLang="it-IT" dirty="0" err="1" smtClean="0"/>
              <a:t>evidence</a:t>
            </a:r>
            <a:r>
              <a:rPr lang="it-IT" altLang="it-IT" dirty="0" smtClean="0"/>
              <a:t> in </a:t>
            </a:r>
            <a:r>
              <a:rPr lang="it-IT" altLang="it-IT" dirty="0" err="1" smtClean="0"/>
              <a:t>support</a:t>
            </a:r>
            <a:r>
              <a:rPr lang="it-IT" altLang="it-IT" dirty="0" smtClean="0"/>
              <a:t> of Ricardo</a:t>
            </a:r>
          </a:p>
          <a:p>
            <a:r>
              <a:rPr lang="it-IT" altLang="it-IT" dirty="0" err="1" smtClean="0"/>
              <a:t>Summary</a:t>
            </a:r>
            <a:r>
              <a:rPr lang="it-IT" altLang="it-IT" dirty="0" smtClean="0"/>
              <a:t> of Ricardo</a:t>
            </a:r>
          </a:p>
          <a:p>
            <a:r>
              <a:rPr lang="it-IT" altLang="it-IT" dirty="0" smtClean="0"/>
              <a:t>More on </a:t>
            </a:r>
            <a:r>
              <a:rPr lang="it-IT" altLang="it-IT" dirty="0" err="1" smtClean="0"/>
              <a:t>terms</a:t>
            </a:r>
            <a:r>
              <a:rPr lang="it-IT" altLang="it-IT" dirty="0" smtClean="0"/>
              <a:t> of </a:t>
            </a:r>
            <a:r>
              <a:rPr lang="it-IT" altLang="it-IT" dirty="0" err="1" smtClean="0"/>
              <a:t>trade</a:t>
            </a:r>
            <a:r>
              <a:rPr lang="it-IT" altLang="it-IT" dirty="0" smtClean="0"/>
              <a:t> and </a:t>
            </a:r>
            <a:r>
              <a:rPr lang="it-IT" altLang="it-IT" dirty="0" err="1" smtClean="0"/>
              <a:t>equilibrium</a:t>
            </a:r>
            <a:r>
              <a:rPr lang="it-IT" altLang="it-IT" dirty="0" smtClean="0"/>
              <a:t> </a:t>
            </a:r>
            <a:r>
              <a:rPr lang="it-IT" altLang="it-IT" dirty="0" err="1" smtClean="0"/>
              <a:t>triangle</a:t>
            </a:r>
            <a:endParaRPr lang="it-IT" altLang="it-IT" dirty="0" smtClean="0"/>
          </a:p>
          <a:p>
            <a:r>
              <a:rPr lang="it-IT" altLang="it-IT" dirty="0" smtClean="0"/>
              <a:t>H-O</a:t>
            </a:r>
          </a:p>
          <a:p>
            <a:pPr marL="0" indent="0">
              <a:buNone/>
            </a:pPr>
            <a:r>
              <a:rPr lang="it-IT" altLang="it-IT" dirty="0" smtClean="0"/>
              <a:t> </a:t>
            </a:r>
          </a:p>
          <a:p>
            <a:endParaRPr lang="it-IT" altLang="it-IT" dirty="0" smtClean="0"/>
          </a:p>
        </p:txBody>
      </p:sp>
    </p:spTree>
    <p:extLst>
      <p:ext uri="{BB962C8B-B14F-4D97-AF65-F5344CB8AC3E}">
        <p14:creationId xmlns:p14="http://schemas.microsoft.com/office/powerpoint/2010/main" val="4170508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467544" y="188640"/>
            <a:ext cx="8229600" cy="864096"/>
          </a:xfrm>
        </p:spPr>
        <p:txBody>
          <a:bodyPr anchor="ctr">
            <a:normAutofit fontScale="90000"/>
          </a:bodyPr>
          <a:lstStyle/>
          <a:p>
            <a:pPr eaLnBrk="1" hangingPunct="1"/>
            <a:r>
              <a:rPr lang="en-US" altLang="it-IT" dirty="0" smtClean="0"/>
              <a:t>Terms of Trade and Gains from Trade</a:t>
            </a:r>
          </a:p>
        </p:txBody>
      </p:sp>
      <p:sp>
        <p:nvSpPr>
          <p:cNvPr id="40963" name="Rectangle 3"/>
          <p:cNvSpPr>
            <a:spLocks noGrp="1" noChangeArrowheads="1"/>
          </p:cNvSpPr>
          <p:nvPr>
            <p:ph type="body" idx="4294967295"/>
          </p:nvPr>
        </p:nvSpPr>
        <p:spPr>
          <a:xfrm>
            <a:off x="251520" y="1052736"/>
            <a:ext cx="8640960" cy="5073427"/>
          </a:xfrm>
        </p:spPr>
        <p:txBody>
          <a:bodyPr rIns="91440">
            <a:normAutofit fontScale="85000" lnSpcReduction="20000"/>
          </a:bodyPr>
          <a:lstStyle/>
          <a:p>
            <a:pPr eaLnBrk="1" hangingPunct="1">
              <a:spcBef>
                <a:spcPct val="40000"/>
              </a:spcBef>
            </a:pPr>
            <a:r>
              <a:rPr lang="en-US" altLang="it-IT" b="1" dirty="0" smtClean="0">
                <a:solidFill>
                  <a:srgbClr val="FF0000"/>
                </a:solidFill>
              </a:rPr>
              <a:t>The closer the terms of trade are to one country’s pre-trade price ratio, the greater the gain for the other country</a:t>
            </a:r>
            <a:r>
              <a:rPr lang="en-US" altLang="it-IT" dirty="0" smtClean="0"/>
              <a:t>.</a:t>
            </a:r>
          </a:p>
          <a:p>
            <a:pPr eaLnBrk="1" hangingPunct="1">
              <a:spcBef>
                <a:spcPct val="40000"/>
              </a:spcBef>
            </a:pPr>
            <a:r>
              <a:rPr lang="en-US" altLang="it-IT" dirty="0" smtClean="0"/>
              <a:t>Importance of being unimportant—when small countries trade with big countries, the small countries are likely to enjoy most of the mutual gains from trade.</a:t>
            </a:r>
          </a:p>
          <a:p>
            <a:pPr>
              <a:lnSpc>
                <a:spcPct val="90000"/>
              </a:lnSpc>
              <a:spcBef>
                <a:spcPct val="40000"/>
              </a:spcBef>
            </a:pPr>
            <a:r>
              <a:rPr lang="en-US" altLang="it-IT" b="1" dirty="0">
                <a:solidFill>
                  <a:srgbClr val="FF0000"/>
                </a:solidFill>
              </a:rPr>
              <a:t>The country with a lower autarky price of a good has comparative advantage in that good. </a:t>
            </a:r>
          </a:p>
          <a:p>
            <a:pPr>
              <a:lnSpc>
                <a:spcPct val="90000"/>
              </a:lnSpc>
              <a:spcBef>
                <a:spcPct val="40000"/>
              </a:spcBef>
            </a:pPr>
            <a:r>
              <a:rPr lang="en-US" altLang="it-IT" dirty="0"/>
              <a:t>With constant opportunity cost (straight-line PPF), the country will completely specialize in its comparative advantage product once trade begins.</a:t>
            </a:r>
          </a:p>
          <a:p>
            <a:pPr>
              <a:lnSpc>
                <a:spcPct val="90000"/>
              </a:lnSpc>
              <a:spcBef>
                <a:spcPct val="40000"/>
              </a:spcBef>
            </a:pPr>
            <a:r>
              <a:rPr lang="en-US" altLang="it-IT" dirty="0"/>
              <a:t>With trade, the country will now consume on the TOT line which represents its Consumption Possibility Frontier.</a:t>
            </a:r>
          </a:p>
          <a:p>
            <a:pPr eaLnBrk="1" hangingPunct="1">
              <a:spcBef>
                <a:spcPct val="40000"/>
              </a:spcBef>
            </a:pPr>
            <a:endParaRPr lang="en-US" altLang="it-IT" dirty="0" smtClean="0"/>
          </a:p>
        </p:txBody>
      </p:sp>
    </p:spTree>
    <p:extLst>
      <p:ext uri="{BB962C8B-B14F-4D97-AF65-F5344CB8AC3E}">
        <p14:creationId xmlns:p14="http://schemas.microsoft.com/office/powerpoint/2010/main" val="834950595"/>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5" descr="fig03_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052736"/>
            <a:ext cx="7577138" cy="342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Rectangle 6"/>
          <p:cNvSpPr>
            <a:spLocks noGrp="1" noChangeArrowheads="1"/>
          </p:cNvSpPr>
          <p:nvPr>
            <p:ph type="title"/>
          </p:nvPr>
        </p:nvSpPr>
        <p:spPr>
          <a:xfrm>
            <a:off x="107504" y="274638"/>
            <a:ext cx="8928992" cy="634082"/>
          </a:xfrm>
        </p:spPr>
        <p:txBody>
          <a:bodyPr>
            <a:normAutofit/>
          </a:bodyPr>
          <a:lstStyle/>
          <a:p>
            <a:pPr eaLnBrk="1" hangingPunct="1"/>
            <a:r>
              <a:rPr lang="en-US" altLang="it-IT" sz="3200" b="0" dirty="0" smtClean="0"/>
              <a:t>Post trade Equilibriums for Country </a:t>
            </a:r>
            <a:r>
              <a:rPr lang="en-US" altLang="it-IT" sz="3200" b="0" i="1" dirty="0" smtClean="0"/>
              <a:t>A</a:t>
            </a:r>
            <a:r>
              <a:rPr lang="en-US" altLang="it-IT" sz="3200" b="0" dirty="0" smtClean="0"/>
              <a:t> and Country </a:t>
            </a:r>
            <a:r>
              <a:rPr lang="en-US" altLang="it-IT" sz="3200" b="0" i="1" dirty="0" smtClean="0"/>
              <a:t>B</a:t>
            </a:r>
            <a:endParaRPr lang="en-US" altLang="it-IT" sz="3200" dirty="0" smtClean="0"/>
          </a:p>
        </p:txBody>
      </p:sp>
      <p:sp>
        <p:nvSpPr>
          <p:cNvPr id="2" name="CasellaDiTesto 1"/>
          <p:cNvSpPr txBox="1"/>
          <p:nvPr/>
        </p:nvSpPr>
        <p:spPr>
          <a:xfrm>
            <a:off x="611560" y="4476974"/>
            <a:ext cx="8424936" cy="2585323"/>
          </a:xfrm>
          <a:prstGeom prst="rect">
            <a:avLst/>
          </a:prstGeom>
          <a:noFill/>
        </p:spPr>
        <p:txBody>
          <a:bodyPr wrap="square" rtlCol="0">
            <a:spAutoFit/>
          </a:bodyPr>
          <a:lstStyle/>
          <a:p>
            <a:r>
              <a:rPr lang="en-US" altLang="it-IT" dirty="0"/>
              <a:t>the line labeled TOT has tow important features, its slope equal to the terms of trade. Second the line connected to each country PPF at the international trade production point for that country.</a:t>
            </a:r>
          </a:p>
          <a:p>
            <a:r>
              <a:rPr lang="en-US" altLang="it-IT" dirty="0"/>
              <a:t>The TOT represents the consumption possibility frontier for a country that engage in international trade. This is the country consumption bundle obtained from I trade. </a:t>
            </a:r>
            <a:endParaRPr lang="en-US" altLang="it-IT" dirty="0" smtClean="0"/>
          </a:p>
          <a:p>
            <a:r>
              <a:rPr lang="en-US" altLang="it-IT" dirty="0" smtClean="0"/>
              <a:t>The consumption possibility frontier refers </a:t>
            </a:r>
            <a:r>
              <a:rPr lang="en-US" altLang="it-IT" dirty="0"/>
              <a:t>to the various combinations of goods that a country can obtain by taking advantage of international trade.</a:t>
            </a:r>
          </a:p>
          <a:p>
            <a:r>
              <a:rPr lang="en-US" altLang="it-IT" dirty="0" smtClean="0"/>
              <a:t>     </a:t>
            </a:r>
            <a:endParaRPr lang="en-US" altLang="it-IT" dirty="0"/>
          </a:p>
          <a:p>
            <a:endParaRPr lang="it-IT" dirty="0"/>
          </a:p>
        </p:txBody>
      </p:sp>
    </p:spTree>
    <p:extLst>
      <p:ext uri="{BB962C8B-B14F-4D97-AF65-F5344CB8AC3E}">
        <p14:creationId xmlns:p14="http://schemas.microsoft.com/office/powerpoint/2010/main" val="4162034222"/>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395536" y="116632"/>
            <a:ext cx="6984776" cy="576064"/>
          </a:xfrm>
        </p:spPr>
        <p:txBody>
          <a:bodyPr anchor="ctr">
            <a:normAutofit fontScale="90000"/>
          </a:bodyPr>
          <a:lstStyle/>
          <a:p>
            <a:pPr eaLnBrk="1" hangingPunct="1"/>
            <a:r>
              <a:rPr lang="en-US" altLang="it-IT" sz="3600" dirty="0" smtClean="0"/>
              <a:t>Trade Triangle</a:t>
            </a:r>
          </a:p>
        </p:txBody>
      </p:sp>
      <p:sp>
        <p:nvSpPr>
          <p:cNvPr id="46083" name="Rectangle 3"/>
          <p:cNvSpPr>
            <a:spLocks noGrp="1" noChangeArrowheads="1"/>
          </p:cNvSpPr>
          <p:nvPr>
            <p:ph type="body" idx="4294967295"/>
          </p:nvPr>
        </p:nvSpPr>
        <p:spPr>
          <a:xfrm>
            <a:off x="179512" y="836712"/>
            <a:ext cx="8784976" cy="4525963"/>
          </a:xfrm>
        </p:spPr>
        <p:txBody>
          <a:bodyPr rIns="91440">
            <a:normAutofit fontScale="77500" lnSpcReduction="20000"/>
          </a:bodyPr>
          <a:lstStyle/>
          <a:p>
            <a:pPr eaLnBrk="1" hangingPunct="1">
              <a:spcBef>
                <a:spcPct val="40000"/>
              </a:spcBef>
            </a:pPr>
            <a:r>
              <a:rPr lang="en-US" altLang="it-IT" b="1" dirty="0" smtClean="0"/>
              <a:t>Trade Triangle</a:t>
            </a:r>
            <a:r>
              <a:rPr lang="en-US" altLang="it-IT" dirty="0" smtClean="0"/>
              <a:t>—a geometric device that shows the amounts a country is willing to trade at a particular world price.</a:t>
            </a:r>
          </a:p>
          <a:p>
            <a:pPr eaLnBrk="1" hangingPunct="1">
              <a:spcBef>
                <a:spcPct val="40000"/>
              </a:spcBef>
            </a:pPr>
            <a:r>
              <a:rPr lang="en-US" altLang="it-IT" dirty="0" smtClean="0"/>
              <a:t>The trade triangle shows the desired exports and imports of a country given the terms of trade.</a:t>
            </a:r>
          </a:p>
          <a:p>
            <a:pPr eaLnBrk="1" hangingPunct="1">
              <a:spcBef>
                <a:spcPct val="40000"/>
              </a:spcBef>
            </a:pPr>
            <a:r>
              <a:rPr lang="en-US" altLang="it-IT" dirty="0" smtClean="0"/>
              <a:t>In international trade equilibrium, the countries’ trade triangles are congruent. </a:t>
            </a:r>
          </a:p>
          <a:p>
            <a:r>
              <a:rPr lang="en-US" altLang="it-IT" b="1" dirty="0" err="1"/>
              <a:t>Walras</a:t>
            </a:r>
            <a:r>
              <a:rPr lang="en-US" altLang="it-IT" b="1" dirty="0"/>
              <a:t> Law</a:t>
            </a:r>
            <a:r>
              <a:rPr lang="en-US" altLang="it-IT" dirty="0"/>
              <a:t>—states that if there are </a:t>
            </a:r>
            <a:r>
              <a:rPr lang="en-US" altLang="it-IT" i="1" dirty="0"/>
              <a:t>n</a:t>
            </a:r>
            <a:r>
              <a:rPr lang="en-US" altLang="it-IT" dirty="0"/>
              <a:t> markets in the world and any </a:t>
            </a:r>
            <a:r>
              <a:rPr lang="en-US" altLang="it-IT" i="1" dirty="0"/>
              <a:t>n-1</a:t>
            </a:r>
            <a:r>
              <a:rPr lang="en-US" altLang="it-IT" dirty="0"/>
              <a:t> of these markets are in equilibrium, then so too will be the </a:t>
            </a:r>
            <a:r>
              <a:rPr lang="en-US" altLang="it-IT" i="1" dirty="0"/>
              <a:t>n</a:t>
            </a:r>
            <a:r>
              <a:rPr lang="en-US" altLang="it-IT" dirty="0"/>
              <a:t>th market.</a:t>
            </a:r>
          </a:p>
          <a:p>
            <a:r>
              <a:rPr lang="en-US" altLang="it-IT" dirty="0"/>
              <a:t>Larger trade triangle indicate that resident of country A want trade more than their counterpart. In this case, how equilibrium be attained? The geometric answer is, the smaller triangle must become larger, and the larger triangle must become smaller.  </a:t>
            </a:r>
          </a:p>
          <a:p>
            <a:pPr eaLnBrk="1" hangingPunct="1">
              <a:spcBef>
                <a:spcPct val="40000"/>
              </a:spcBef>
            </a:pPr>
            <a:endParaRPr lang="en-US" altLang="it-IT" dirty="0" smtClean="0"/>
          </a:p>
        </p:txBody>
      </p:sp>
    </p:spTree>
    <p:extLst>
      <p:ext uri="{BB962C8B-B14F-4D97-AF65-F5344CB8AC3E}">
        <p14:creationId xmlns:p14="http://schemas.microsoft.com/office/powerpoint/2010/main" val="1352085867"/>
      </p:ext>
    </p:extLst>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nchor="ctr">
            <a:normAutofit fontScale="90000"/>
          </a:bodyPr>
          <a:lstStyle/>
          <a:p>
            <a:pPr eaLnBrk="1" hangingPunct="1"/>
            <a:r>
              <a:rPr lang="en-US" altLang="it-IT" smtClean="0"/>
              <a:t>How Can Trading Equilibrium Be Attained?</a:t>
            </a:r>
          </a:p>
        </p:txBody>
      </p:sp>
      <p:sp>
        <p:nvSpPr>
          <p:cNvPr id="48131" name="Rectangle 3"/>
          <p:cNvSpPr>
            <a:spLocks noGrp="1" noChangeArrowheads="1"/>
          </p:cNvSpPr>
          <p:nvPr>
            <p:ph type="body" idx="4294967295"/>
          </p:nvPr>
        </p:nvSpPr>
        <p:spPr/>
        <p:txBody>
          <a:bodyPr rIns="91440"/>
          <a:lstStyle/>
          <a:p>
            <a:pPr eaLnBrk="1" hangingPunct="1">
              <a:spcBef>
                <a:spcPct val="40000"/>
              </a:spcBef>
            </a:pPr>
            <a:r>
              <a:rPr lang="en-US" altLang="it-IT" dirty="0" smtClean="0"/>
              <a:t>By reciprocal demand</a:t>
            </a:r>
          </a:p>
          <a:p>
            <a:pPr lvl="1"/>
            <a:r>
              <a:rPr lang="en-US" altLang="it-IT" b="1" i="1" dirty="0" smtClean="0"/>
              <a:t>Reciprocal demand </a:t>
            </a:r>
            <a:r>
              <a:rPr lang="en-US" altLang="it-IT" dirty="0" smtClean="0"/>
              <a:t>is the interaction of the demand by two countries for the other country’s export good in determining the international exchange ratio</a:t>
            </a:r>
          </a:p>
          <a:p>
            <a:pPr lvl="1"/>
            <a:r>
              <a:rPr lang="en-US" altLang="it-IT" dirty="0" smtClean="0"/>
              <a:t>The country with the greater demand for the other country’s product will be willing to sacrifice more of its goods in exchange for that product</a:t>
            </a:r>
          </a:p>
        </p:txBody>
      </p:sp>
    </p:spTree>
    <p:extLst>
      <p:ext uri="{BB962C8B-B14F-4D97-AF65-F5344CB8AC3E}">
        <p14:creationId xmlns:p14="http://schemas.microsoft.com/office/powerpoint/2010/main" val="2088166363"/>
      </p:ext>
    </p:extLst>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nchor="ctr"/>
          <a:lstStyle/>
          <a:p>
            <a:pPr eaLnBrk="1" hangingPunct="1"/>
            <a:r>
              <a:rPr lang="en-US" altLang="it-IT" sz="3600" smtClean="0"/>
              <a:t>Summary of Ricardo’s Model</a:t>
            </a:r>
          </a:p>
        </p:txBody>
      </p:sp>
      <p:sp>
        <p:nvSpPr>
          <p:cNvPr id="49155" name="Rectangle 3"/>
          <p:cNvSpPr>
            <a:spLocks noGrp="1" noChangeArrowheads="1"/>
          </p:cNvSpPr>
          <p:nvPr>
            <p:ph type="body" idx="4294967295"/>
          </p:nvPr>
        </p:nvSpPr>
        <p:spPr>
          <a:xfrm>
            <a:off x="323528" y="1196752"/>
            <a:ext cx="8439472" cy="5116736"/>
          </a:xfrm>
        </p:spPr>
        <p:txBody>
          <a:bodyPr rIns="91440">
            <a:normAutofit lnSpcReduction="10000"/>
          </a:bodyPr>
          <a:lstStyle/>
          <a:p>
            <a:pPr eaLnBrk="1" hangingPunct="1">
              <a:lnSpc>
                <a:spcPct val="80000"/>
              </a:lnSpc>
              <a:spcBef>
                <a:spcPct val="50000"/>
              </a:spcBef>
            </a:pPr>
            <a:r>
              <a:rPr lang="en-US" altLang="it-IT" sz="2400" dirty="0" smtClean="0"/>
              <a:t>It is not necessary for a country to possess absolute advantage in order to participate in trade. What is required is comparative advantage in production.</a:t>
            </a:r>
          </a:p>
          <a:p>
            <a:pPr eaLnBrk="1" hangingPunct="1">
              <a:lnSpc>
                <a:spcPct val="80000"/>
              </a:lnSpc>
              <a:spcBef>
                <a:spcPct val="50000"/>
              </a:spcBef>
            </a:pPr>
            <a:r>
              <a:rPr lang="en-US" altLang="it-IT" sz="2400" dirty="0" smtClean="0"/>
              <a:t>A country will specialize in and export that good in which its has comparative advantage, i.e., has a lower pre-trade relative price than in the other country.</a:t>
            </a:r>
          </a:p>
          <a:p>
            <a:pPr eaLnBrk="1" hangingPunct="1">
              <a:lnSpc>
                <a:spcPct val="80000"/>
              </a:lnSpc>
              <a:spcBef>
                <a:spcPct val="50000"/>
              </a:spcBef>
            </a:pPr>
            <a:r>
              <a:rPr lang="en-US" altLang="it-IT" sz="2400" dirty="0" smtClean="0"/>
              <a:t>The terms of trade or world price will settle between the autarky prices of the two countries and is determined by reciprocal demand. </a:t>
            </a:r>
          </a:p>
          <a:p>
            <a:pPr marL="0" indent="0">
              <a:buNone/>
            </a:pPr>
            <a:r>
              <a:rPr lang="en-US" altLang="it-IT" b="1" dirty="0" smtClean="0">
                <a:solidFill>
                  <a:srgbClr val="FF0000"/>
                </a:solidFill>
              </a:rPr>
              <a:t>Gains from trade: </a:t>
            </a:r>
          </a:p>
          <a:p>
            <a:r>
              <a:rPr lang="en-US" altLang="it-IT" sz="2400" dirty="0" smtClean="0"/>
              <a:t>Consumption </a:t>
            </a:r>
            <a:r>
              <a:rPr lang="en-US" altLang="it-IT" sz="2400" dirty="0"/>
              <a:t>gain</a:t>
            </a:r>
          </a:p>
          <a:p>
            <a:r>
              <a:rPr lang="en-US" altLang="it-IT" sz="2400" dirty="0"/>
              <a:t>Production gain</a:t>
            </a:r>
          </a:p>
          <a:p>
            <a:pPr>
              <a:buNone/>
            </a:pPr>
            <a:r>
              <a:rPr lang="en-US" altLang="it-IT" sz="2400" dirty="0"/>
              <a:t>   Who benefits from </a:t>
            </a:r>
            <a:r>
              <a:rPr lang="en-US" altLang="it-IT" sz="2400" dirty="0" smtClean="0"/>
              <a:t>Int</a:t>
            </a:r>
            <a:r>
              <a:rPr lang="en-US" altLang="it-IT" sz="2400" dirty="0"/>
              <a:t>.</a:t>
            </a:r>
            <a:r>
              <a:rPr lang="en-US" altLang="it-IT" sz="2400" dirty="0" smtClean="0"/>
              <a:t> </a:t>
            </a:r>
            <a:r>
              <a:rPr lang="en-US" altLang="it-IT" sz="2400" dirty="0"/>
              <a:t>trade? Do both countries gain from trade, or is one made better off at the expense of the other?  </a:t>
            </a:r>
          </a:p>
          <a:p>
            <a:pPr eaLnBrk="1" hangingPunct="1">
              <a:lnSpc>
                <a:spcPct val="80000"/>
              </a:lnSpc>
              <a:spcBef>
                <a:spcPct val="50000"/>
              </a:spcBef>
            </a:pPr>
            <a:endParaRPr lang="en-US" altLang="it-IT" sz="2400" dirty="0" smtClean="0"/>
          </a:p>
        </p:txBody>
      </p:sp>
    </p:spTree>
    <p:extLst>
      <p:ext uri="{BB962C8B-B14F-4D97-AF65-F5344CB8AC3E}">
        <p14:creationId xmlns:p14="http://schemas.microsoft.com/office/powerpoint/2010/main" val="1315878765"/>
      </p:ext>
    </p:extLst>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title"/>
          </p:nvPr>
        </p:nvSpPr>
        <p:spPr>
          <a:xfrm>
            <a:off x="457200" y="274638"/>
            <a:ext cx="8229600" cy="562074"/>
          </a:xfrm>
          <a:noFill/>
        </p:spPr>
        <p:txBody>
          <a:bodyPr anchor="ctr">
            <a:normAutofit fontScale="90000"/>
          </a:bodyPr>
          <a:lstStyle/>
          <a:p>
            <a:pPr eaLnBrk="1" hangingPunct="1"/>
            <a:r>
              <a:rPr lang="en-US" altLang="it-IT" sz="3600" dirty="0" smtClean="0"/>
              <a:t>Gains from Trade (cont.)</a:t>
            </a:r>
          </a:p>
        </p:txBody>
      </p:sp>
      <p:sp>
        <p:nvSpPr>
          <p:cNvPr id="51203" name="Rectangle 6"/>
          <p:cNvSpPr>
            <a:spLocks noGrp="1" noChangeArrowheads="1"/>
          </p:cNvSpPr>
          <p:nvPr>
            <p:ph type="body" idx="1"/>
          </p:nvPr>
        </p:nvSpPr>
        <p:spPr>
          <a:xfrm>
            <a:off x="539552" y="908720"/>
            <a:ext cx="6707088" cy="604664"/>
          </a:xfrm>
        </p:spPr>
        <p:txBody>
          <a:bodyPr/>
          <a:lstStyle/>
          <a:p>
            <a:pPr marL="0" indent="0" eaLnBrk="1" hangingPunct="1">
              <a:buFontTx/>
              <a:buNone/>
            </a:pPr>
            <a:r>
              <a:rPr lang="en-US" altLang="it-IT" sz="2600" dirty="0" smtClean="0"/>
              <a:t>The Gains from Trade (Country </a:t>
            </a:r>
            <a:r>
              <a:rPr lang="en-US" altLang="it-IT" sz="2600" i="1" dirty="0" smtClean="0"/>
              <a:t>A</a:t>
            </a:r>
            <a:r>
              <a:rPr lang="en-US" altLang="it-IT" sz="2600" dirty="0" smtClean="0"/>
              <a:t>)</a:t>
            </a:r>
          </a:p>
        </p:txBody>
      </p:sp>
      <p:pic>
        <p:nvPicPr>
          <p:cNvPr id="51204" name="Picture 7" descr="fig03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628800"/>
            <a:ext cx="3382888" cy="2573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asellaDiTesto 1"/>
          <p:cNvSpPr txBox="1"/>
          <p:nvPr/>
        </p:nvSpPr>
        <p:spPr>
          <a:xfrm>
            <a:off x="5508104" y="1484784"/>
            <a:ext cx="2304256" cy="3610219"/>
          </a:xfrm>
          <a:prstGeom prst="rect">
            <a:avLst/>
          </a:prstGeom>
          <a:noFill/>
        </p:spPr>
        <p:txBody>
          <a:bodyPr wrap="square" rtlCol="0">
            <a:spAutoFit/>
          </a:bodyPr>
          <a:lstStyle/>
          <a:p>
            <a:pPr>
              <a:lnSpc>
                <a:spcPct val="90000"/>
              </a:lnSpc>
            </a:pPr>
            <a:r>
              <a:rPr lang="en-US" altLang="it-IT" dirty="0"/>
              <a:t>Static Gains from trade are gains in word output that result from specialization and trade</a:t>
            </a:r>
          </a:p>
          <a:p>
            <a:pPr>
              <a:lnSpc>
                <a:spcPct val="90000"/>
              </a:lnSpc>
            </a:pPr>
            <a:r>
              <a:rPr lang="en-US" altLang="it-IT" dirty="0"/>
              <a:t>Dynamic gains from trade are gains from trade over time that occur because trade induces greater efficiency in the use of existing resources</a:t>
            </a:r>
          </a:p>
          <a:p>
            <a:endParaRPr lang="it-IT" dirty="0"/>
          </a:p>
        </p:txBody>
      </p:sp>
    </p:spTree>
    <p:extLst>
      <p:ext uri="{BB962C8B-B14F-4D97-AF65-F5344CB8AC3E}">
        <p14:creationId xmlns:p14="http://schemas.microsoft.com/office/powerpoint/2010/main" val="1852990083"/>
      </p:ext>
    </p:extLst>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457200" y="274638"/>
            <a:ext cx="8229600" cy="706090"/>
          </a:xfrm>
        </p:spPr>
        <p:txBody>
          <a:bodyPr anchor="ctr">
            <a:normAutofit/>
          </a:bodyPr>
          <a:lstStyle/>
          <a:p>
            <a:pPr eaLnBrk="1" hangingPunct="1"/>
            <a:r>
              <a:rPr lang="en-US" altLang="it-IT" sz="3200" dirty="0" smtClean="0"/>
              <a:t>Relationship Between Trade and Wages</a:t>
            </a:r>
          </a:p>
        </p:txBody>
      </p:sp>
      <p:sp>
        <p:nvSpPr>
          <p:cNvPr id="53251" name="Rectangle 3"/>
          <p:cNvSpPr>
            <a:spLocks noGrp="1" noChangeArrowheads="1"/>
          </p:cNvSpPr>
          <p:nvPr>
            <p:ph type="body" idx="4294967295"/>
          </p:nvPr>
        </p:nvSpPr>
        <p:spPr>
          <a:xfrm>
            <a:off x="251520" y="1052736"/>
            <a:ext cx="7881938" cy="460648"/>
          </a:xfrm>
        </p:spPr>
        <p:txBody>
          <a:bodyPr rIns="91440">
            <a:normAutofit/>
          </a:bodyPr>
          <a:lstStyle/>
          <a:p>
            <a:pPr eaLnBrk="1" hangingPunct="1"/>
            <a:r>
              <a:rPr lang="en-US" altLang="it-IT" sz="2400" dirty="0" smtClean="0"/>
              <a:t>Given the following pre-trade relationships:</a:t>
            </a:r>
          </a:p>
        </p:txBody>
      </p:sp>
      <p:pic>
        <p:nvPicPr>
          <p:cNvPr id="53252" name="Picture 7" descr="eq03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986" y="1556792"/>
            <a:ext cx="5976664" cy="1572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asellaDiTesto 1"/>
          <p:cNvSpPr txBox="1"/>
          <p:nvPr/>
        </p:nvSpPr>
        <p:spPr>
          <a:xfrm>
            <a:off x="432284" y="3264399"/>
            <a:ext cx="7128792" cy="646331"/>
          </a:xfrm>
          <a:prstGeom prst="rect">
            <a:avLst/>
          </a:prstGeom>
          <a:noFill/>
        </p:spPr>
        <p:txBody>
          <a:bodyPr wrap="square" rtlCol="0">
            <a:spAutoFit/>
          </a:bodyPr>
          <a:lstStyle/>
          <a:p>
            <a:pPr>
              <a:lnSpc>
                <a:spcPct val="90000"/>
              </a:lnSpc>
              <a:spcBef>
                <a:spcPct val="40000"/>
              </a:spcBef>
            </a:pPr>
            <a:r>
              <a:rPr lang="en-US" altLang="it-IT" sz="2000" dirty="0" smtClean="0"/>
              <a:t>Following </a:t>
            </a:r>
            <a:r>
              <a:rPr lang="en-US" altLang="it-IT" sz="2000" dirty="0"/>
              <a:t>the line of comparative advantage and given an exchange rate E which translates B’s currency units into A’s</a:t>
            </a:r>
            <a:r>
              <a:rPr lang="en-US" altLang="it-IT" sz="2000" dirty="0" smtClean="0"/>
              <a:t>:</a:t>
            </a:r>
            <a:endParaRPr lang="en-US" altLang="it-IT" sz="2400" dirty="0"/>
          </a:p>
        </p:txBody>
      </p:sp>
      <p:pic>
        <p:nvPicPr>
          <p:cNvPr id="6" name="Picture 9" descr="eq03_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5733256"/>
            <a:ext cx="6626225"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eq03_0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450" y="4077072"/>
            <a:ext cx="61722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tangolo 2"/>
          <p:cNvSpPr/>
          <p:nvPr/>
        </p:nvSpPr>
        <p:spPr>
          <a:xfrm>
            <a:off x="456935" y="5013176"/>
            <a:ext cx="4572000" cy="646331"/>
          </a:xfrm>
          <a:prstGeom prst="rect">
            <a:avLst/>
          </a:prstGeom>
        </p:spPr>
        <p:txBody>
          <a:bodyPr>
            <a:spAutoFit/>
          </a:bodyPr>
          <a:lstStyle/>
          <a:p>
            <a:pPr>
              <a:spcBef>
                <a:spcPct val="40000"/>
              </a:spcBef>
            </a:pPr>
            <a:r>
              <a:rPr lang="en-US" altLang="it-IT" dirty="0"/>
              <a:t>Substituting the information from (3.1) into the above inequalities:</a:t>
            </a:r>
          </a:p>
        </p:txBody>
      </p:sp>
    </p:spTree>
    <p:extLst>
      <p:ext uri="{BB962C8B-B14F-4D97-AF65-F5344CB8AC3E}">
        <p14:creationId xmlns:p14="http://schemas.microsoft.com/office/powerpoint/2010/main" val="3524802907"/>
      </p:ext>
    </p:extLst>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nchor="ctr"/>
          <a:lstStyle/>
          <a:p>
            <a:pPr eaLnBrk="1" hangingPunct="1"/>
            <a:r>
              <a:rPr lang="en-US" altLang="it-IT" sz="3600" smtClean="0"/>
              <a:t>Trade and Wages (cont.)</a:t>
            </a:r>
          </a:p>
        </p:txBody>
      </p:sp>
      <p:sp>
        <p:nvSpPr>
          <p:cNvPr id="55299" name="Rectangle 3"/>
          <p:cNvSpPr>
            <a:spLocks noGrp="1" noChangeArrowheads="1"/>
          </p:cNvSpPr>
          <p:nvPr>
            <p:ph type="body" idx="4294967295"/>
          </p:nvPr>
        </p:nvSpPr>
        <p:spPr>
          <a:xfrm>
            <a:off x="457200" y="2924945"/>
            <a:ext cx="8291264" cy="936104"/>
          </a:xfrm>
        </p:spPr>
        <p:txBody>
          <a:bodyPr rIns="91440">
            <a:normAutofit/>
          </a:bodyPr>
          <a:lstStyle/>
          <a:p>
            <a:pPr eaLnBrk="1" hangingPunct="1">
              <a:lnSpc>
                <a:spcPct val="80000"/>
              </a:lnSpc>
              <a:buFontTx/>
              <a:buNone/>
            </a:pPr>
            <a:r>
              <a:rPr lang="en-US" altLang="it-IT" sz="2400" dirty="0" smtClean="0"/>
              <a:t>      The center term is called the relative wage ratio, or A’s wage rate divided by B’s wage (expressed in terms of A’s currency)</a:t>
            </a:r>
          </a:p>
        </p:txBody>
      </p:sp>
      <p:pic>
        <p:nvPicPr>
          <p:cNvPr id="55300" name="Picture 8" descr="eq03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840192"/>
            <a:ext cx="6690320" cy="87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1" name="Picture 9" descr="eq03_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3717032"/>
            <a:ext cx="663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asellaDiTesto 1"/>
          <p:cNvSpPr txBox="1"/>
          <p:nvPr/>
        </p:nvSpPr>
        <p:spPr>
          <a:xfrm>
            <a:off x="762000" y="1268760"/>
            <a:ext cx="6044668" cy="646331"/>
          </a:xfrm>
          <a:prstGeom prst="rect">
            <a:avLst/>
          </a:prstGeom>
          <a:noFill/>
        </p:spPr>
        <p:txBody>
          <a:bodyPr wrap="none" rtlCol="0">
            <a:spAutoFit/>
          </a:bodyPr>
          <a:lstStyle/>
          <a:p>
            <a:r>
              <a:rPr lang="en-US" altLang="it-IT" dirty="0"/>
              <a:t>Solving the system of inequalities (3.3) simultaneously, we get:</a:t>
            </a:r>
          </a:p>
          <a:p>
            <a:endParaRPr lang="it-IT" dirty="0"/>
          </a:p>
        </p:txBody>
      </p:sp>
      <p:sp>
        <p:nvSpPr>
          <p:cNvPr id="3" name="CasellaDiTesto 2"/>
          <p:cNvSpPr txBox="1"/>
          <p:nvPr/>
        </p:nvSpPr>
        <p:spPr>
          <a:xfrm>
            <a:off x="245096" y="4002782"/>
            <a:ext cx="8503368" cy="2806922"/>
          </a:xfrm>
          <a:prstGeom prst="rect">
            <a:avLst/>
          </a:prstGeom>
          <a:noFill/>
        </p:spPr>
        <p:txBody>
          <a:bodyPr wrap="square" rtlCol="0">
            <a:spAutoFit/>
          </a:bodyPr>
          <a:lstStyle/>
          <a:p>
            <a:pPr>
              <a:spcBef>
                <a:spcPct val="50000"/>
              </a:spcBef>
            </a:pPr>
            <a:r>
              <a:rPr lang="en-US" altLang="it-IT" dirty="0"/>
              <a:t>According to Equation (3.5), in order for trade to occur based on comparative advantage, A’s workers must earn more than B’s workers.</a:t>
            </a:r>
          </a:p>
          <a:p>
            <a:pPr>
              <a:spcBef>
                <a:spcPct val="50000"/>
              </a:spcBef>
            </a:pPr>
            <a:r>
              <a:rPr lang="en-US" altLang="it-IT" dirty="0"/>
              <a:t>Why? Because of differences in labor productivities. A’s workers are more productive than B’s workers.</a:t>
            </a:r>
          </a:p>
          <a:p>
            <a:pPr>
              <a:spcBef>
                <a:spcPct val="50000"/>
              </a:spcBef>
            </a:pPr>
            <a:r>
              <a:rPr lang="en-US" altLang="it-IT" dirty="0"/>
              <a:t>What happens if wages get out of line with productivity levels? </a:t>
            </a:r>
            <a:endParaRPr lang="en-US" altLang="it-IT" dirty="0" smtClean="0"/>
          </a:p>
          <a:p>
            <a:pPr>
              <a:spcBef>
                <a:spcPct val="40000"/>
              </a:spcBef>
            </a:pPr>
            <a:r>
              <a:rPr lang="en-US" altLang="it-IT" dirty="0"/>
              <a:t>For trade to occur between countries with different labor productivities, wages must be higher in one country than in the other.</a:t>
            </a:r>
          </a:p>
          <a:p>
            <a:pPr>
              <a:spcBef>
                <a:spcPct val="40000"/>
              </a:spcBef>
            </a:pPr>
            <a:r>
              <a:rPr lang="en-US" altLang="it-IT" dirty="0"/>
              <a:t>A country can lose its comparative advantage if wages get out of line with productivity</a:t>
            </a:r>
            <a:r>
              <a:rPr lang="en-US" altLang="it-IT" dirty="0" smtClean="0"/>
              <a:t>.</a:t>
            </a:r>
            <a:endParaRPr lang="it-IT" dirty="0"/>
          </a:p>
        </p:txBody>
      </p:sp>
    </p:spTree>
    <p:extLst>
      <p:ext uri="{BB962C8B-B14F-4D97-AF65-F5344CB8AC3E}">
        <p14:creationId xmlns:p14="http://schemas.microsoft.com/office/powerpoint/2010/main" val="1754238269"/>
      </p:ext>
    </p:extLst>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p:txBody>
          <a:bodyPr anchor="ctr"/>
          <a:lstStyle/>
          <a:p>
            <a:pPr eaLnBrk="1" hangingPunct="1"/>
            <a:r>
              <a:rPr lang="en-US" altLang="it-IT" sz="3600" smtClean="0"/>
              <a:t>Evaluation of the Classical Model</a:t>
            </a:r>
          </a:p>
        </p:txBody>
      </p:sp>
      <p:sp>
        <p:nvSpPr>
          <p:cNvPr id="58371" name="Rectangle 3"/>
          <p:cNvSpPr>
            <a:spLocks noGrp="1" noChangeArrowheads="1"/>
          </p:cNvSpPr>
          <p:nvPr>
            <p:ph type="body" idx="4294967295"/>
          </p:nvPr>
        </p:nvSpPr>
        <p:spPr>
          <a:xfrm>
            <a:off x="395536" y="1268760"/>
            <a:ext cx="8305800" cy="4560888"/>
          </a:xfrm>
        </p:spPr>
        <p:txBody>
          <a:bodyPr rIns="91440"/>
          <a:lstStyle/>
          <a:p>
            <a:pPr eaLnBrk="1" hangingPunct="1">
              <a:spcBef>
                <a:spcPct val="40000"/>
              </a:spcBef>
            </a:pPr>
            <a:r>
              <a:rPr lang="en-US" altLang="it-IT" sz="2400" dirty="0" smtClean="0"/>
              <a:t>The model </a:t>
            </a:r>
            <a:r>
              <a:rPr lang="en-US" altLang="it-IT" sz="2400" b="1" dirty="0" smtClean="0">
                <a:solidFill>
                  <a:srgbClr val="FF0000"/>
                </a:solidFill>
              </a:rPr>
              <a:t>does not explain why differences in productivity levels between countries exist</a:t>
            </a:r>
            <a:r>
              <a:rPr lang="en-US" altLang="it-IT" sz="2400" dirty="0" smtClean="0"/>
              <a:t>.</a:t>
            </a:r>
          </a:p>
          <a:p>
            <a:pPr eaLnBrk="1" hangingPunct="1">
              <a:spcBef>
                <a:spcPct val="40000"/>
              </a:spcBef>
            </a:pPr>
            <a:r>
              <a:rPr lang="en-US" altLang="it-IT" sz="2400" dirty="0" smtClean="0"/>
              <a:t>It makes extreme and unrealistic predictions such as countries will completely specialize in the production of </a:t>
            </a:r>
            <a:r>
              <a:rPr lang="en-US" altLang="it-IT" sz="2400" dirty="0" err="1" smtClean="0"/>
              <a:t>exportables</a:t>
            </a:r>
            <a:r>
              <a:rPr lang="en-US" altLang="it-IT" sz="2400" dirty="0" smtClean="0"/>
              <a:t> only.</a:t>
            </a:r>
          </a:p>
          <a:p>
            <a:pPr eaLnBrk="1" hangingPunct="1">
              <a:spcBef>
                <a:spcPct val="40000"/>
              </a:spcBef>
            </a:pPr>
            <a:r>
              <a:rPr lang="en-US" altLang="it-IT" sz="2400" dirty="0" smtClean="0"/>
              <a:t>It maintains that the gains from trade are greater between countries of dissimilar production technologies (despite the fact that most trade occurs between DCs with similar technology and income levels).</a:t>
            </a:r>
          </a:p>
        </p:txBody>
      </p:sp>
    </p:spTree>
    <p:extLst>
      <p:ext uri="{BB962C8B-B14F-4D97-AF65-F5344CB8AC3E}">
        <p14:creationId xmlns:p14="http://schemas.microsoft.com/office/powerpoint/2010/main" val="4224610734"/>
      </p:ext>
    </p:extLst>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idx="4294967295"/>
          </p:nvPr>
        </p:nvSpPr>
        <p:spPr/>
        <p:txBody>
          <a:bodyPr anchor="ctr"/>
          <a:lstStyle/>
          <a:p>
            <a:pPr eaLnBrk="1" hangingPunct="1"/>
            <a:r>
              <a:rPr lang="en-US" altLang="it-IT" sz="3600" smtClean="0"/>
              <a:t>Evaluation (cont.)</a:t>
            </a:r>
          </a:p>
        </p:txBody>
      </p:sp>
      <p:sp>
        <p:nvSpPr>
          <p:cNvPr id="3076" name="Rectangle 3"/>
          <p:cNvSpPr>
            <a:spLocks noGrp="1" noChangeArrowheads="1"/>
          </p:cNvSpPr>
          <p:nvPr>
            <p:ph type="body" idx="4294967295"/>
          </p:nvPr>
        </p:nvSpPr>
        <p:spPr>
          <a:xfrm>
            <a:off x="304800" y="1752600"/>
            <a:ext cx="8534400" cy="4572000"/>
          </a:xfrm>
        </p:spPr>
        <p:txBody>
          <a:bodyPr rIns="91440"/>
          <a:lstStyle/>
          <a:p>
            <a:pPr eaLnBrk="1" hangingPunct="1">
              <a:spcBef>
                <a:spcPct val="40000"/>
              </a:spcBef>
            </a:pPr>
            <a:r>
              <a:rPr lang="en-US" altLang="it-IT" smtClean="0"/>
              <a:t>The classical model is a useful tool because:</a:t>
            </a:r>
          </a:p>
          <a:p>
            <a:pPr lvl="1" eaLnBrk="1" hangingPunct="1">
              <a:spcBef>
                <a:spcPct val="40000"/>
              </a:spcBef>
            </a:pPr>
            <a:r>
              <a:rPr lang="en-US" altLang="it-IT" smtClean="0"/>
              <a:t>It provides a motive for trade between developed and developing countries</a:t>
            </a:r>
          </a:p>
          <a:p>
            <a:pPr lvl="1" eaLnBrk="1" hangingPunct="1">
              <a:spcBef>
                <a:spcPct val="40000"/>
              </a:spcBef>
            </a:pPr>
            <a:r>
              <a:rPr lang="en-US" altLang="it-IT" smtClean="0"/>
              <a:t>It explains why high-wage countries may still benefit from trade even when faced with low-wage competing countries </a:t>
            </a:r>
          </a:p>
        </p:txBody>
      </p:sp>
      <p:graphicFrame>
        <p:nvGraphicFramePr>
          <p:cNvPr id="3074" name="Object 4"/>
          <p:cNvGraphicFramePr>
            <a:graphicFrameLocks noChangeAspect="1"/>
          </p:cNvGraphicFramePr>
          <p:nvPr/>
        </p:nvGraphicFramePr>
        <p:xfrm>
          <a:off x="1905000" y="5105400"/>
          <a:ext cx="3352800" cy="1246188"/>
        </p:xfrm>
        <a:graphic>
          <a:graphicData uri="http://schemas.openxmlformats.org/presentationml/2006/ole">
            <mc:AlternateContent xmlns:mc="http://schemas.openxmlformats.org/markup-compatibility/2006">
              <mc:Choice xmlns:v="urn:schemas-microsoft-com:vml" Requires="v">
                <p:oleObj spid="_x0000_s10283" name="Equation" r:id="rId4" imgW="939600" imgH="215640" progId="Equation.3">
                  <p:embed/>
                </p:oleObj>
              </mc:Choice>
              <mc:Fallback>
                <p:oleObj name="Equation" r:id="rId4" imgW="93960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5105400"/>
                        <a:ext cx="3352800" cy="124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80224159"/>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041414" y="285728"/>
            <a:ext cx="1102586" cy="1200329"/>
          </a:xfrm>
          <a:prstGeom prst="rect">
            <a:avLst/>
          </a:prstGeom>
          <a:noFill/>
        </p:spPr>
        <p:txBody>
          <a:bodyPr wrap="square" rtlCol="0">
            <a:spAutoFit/>
          </a:bodyPr>
          <a:lstStyle/>
          <a:p>
            <a:r>
              <a:rPr lang="en-GB" dirty="0">
                <a:solidFill>
                  <a:srgbClr val="000099"/>
                </a:solidFill>
                <a:effectLst>
                  <a:outerShdw blurRad="38100" dist="38100" dir="2700000" algn="tl">
                    <a:srgbClr val="C0C0C0"/>
                  </a:outerShdw>
                </a:effectLst>
              </a:rPr>
              <a:t>Plan of the </a:t>
            </a:r>
          </a:p>
          <a:p>
            <a:r>
              <a:rPr lang="en-GB" dirty="0">
                <a:solidFill>
                  <a:srgbClr val="000099"/>
                </a:solidFill>
                <a:effectLst>
                  <a:outerShdw blurRad="38100" dist="38100" dir="2700000" algn="tl">
                    <a:srgbClr val="C0C0C0"/>
                  </a:outerShdw>
                </a:effectLst>
              </a:rPr>
              <a:t>course/lectures</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1345730671"/>
              </p:ext>
            </p:extLst>
          </p:nvPr>
        </p:nvGraphicFramePr>
        <p:xfrm>
          <a:off x="642911" y="116632"/>
          <a:ext cx="7072362" cy="6840760"/>
        </p:xfrm>
        <a:graphic>
          <a:graphicData uri="http://schemas.openxmlformats.org/drawingml/2006/table">
            <a:tbl>
              <a:tblPr/>
              <a:tblGrid>
                <a:gridCol w="947962"/>
                <a:gridCol w="1035579"/>
                <a:gridCol w="266369"/>
                <a:gridCol w="4822452"/>
              </a:tblGrid>
              <a:tr h="179055">
                <a:tc gridSpan="4">
                  <a:txBody>
                    <a:bodyPr/>
                    <a:lstStyle/>
                    <a:p>
                      <a:pPr>
                        <a:lnSpc>
                          <a:spcPct val="115000"/>
                        </a:lnSpc>
                        <a:spcAft>
                          <a:spcPts val="0"/>
                        </a:spcAft>
                      </a:pPr>
                      <a:r>
                        <a:rPr lang="en-GB" sz="1400" b="1" kern="50" dirty="0">
                          <a:effectLst/>
                          <a:latin typeface="Times New Roman"/>
                          <a:ea typeface="SimSun"/>
                          <a:cs typeface="Lucida Sans"/>
                        </a:rPr>
                        <a:t>International </a:t>
                      </a:r>
                      <a:r>
                        <a:rPr lang="en-GB" sz="1400" b="1" kern="50" dirty="0" smtClean="0">
                          <a:effectLst/>
                          <a:latin typeface="Times New Roman"/>
                          <a:ea typeface="SimSun"/>
                          <a:cs typeface="Lucida Sans"/>
                        </a:rPr>
                        <a:t>Trade, September 16</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r>
                        <a:rPr lang="en-GB" sz="1400" b="1" kern="50" dirty="0">
                          <a:effectLst/>
                          <a:latin typeface="Times New Roman"/>
                          <a:ea typeface="SimSun"/>
                          <a:cs typeface="Lucida Sans"/>
                        </a:rPr>
                        <a:t>December </a:t>
                      </a:r>
                      <a:r>
                        <a:rPr lang="en-GB" sz="1400" b="1" kern="50" dirty="0" smtClean="0">
                          <a:effectLst/>
                          <a:latin typeface="Times New Roman"/>
                          <a:ea typeface="SimSun"/>
                          <a:cs typeface="Lucida Sans"/>
                        </a:rPr>
                        <a:t>8</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1</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16/9</a:t>
                      </a: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The main issues </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2</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19/9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2 detailed presentation of the course</a:t>
                      </a:r>
                      <a:endParaRPr lang="it-IT" sz="1400" kern="5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3</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23/9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3; Measuring globalization</a:t>
                      </a:r>
                      <a:endParaRPr lang="it-IT" sz="1400" kern="5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4</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26/9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Measuring Globalization, </a:t>
                      </a:r>
                      <a:r>
                        <a:rPr lang="en-GB" sz="1400" b="1" kern="50" dirty="0" smtClean="0">
                          <a:solidFill>
                            <a:srgbClr val="FF0000"/>
                          </a:solidFill>
                          <a:effectLst/>
                          <a:latin typeface="Times New Roman"/>
                          <a:ea typeface="SimSun"/>
                          <a:cs typeface="Lucida Sans"/>
                        </a:rPr>
                        <a:t>(VA)</a:t>
                      </a:r>
                      <a:r>
                        <a:rPr lang="en-GB" sz="1400" b="1" kern="50" baseline="0" dirty="0" smtClean="0">
                          <a:solidFill>
                            <a:srgbClr val="FF0000"/>
                          </a:solidFill>
                          <a:effectLst/>
                          <a:latin typeface="Times New Roman"/>
                          <a:ea typeface="SimSun"/>
                          <a:cs typeface="Lucida Sans"/>
                        </a:rPr>
                        <a:t> and overview of models</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5</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30/9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Overview trade models (Bernard et al 2007; 2011)</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6</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Gravity model</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it-IT" sz="1400" b="1" kern="50" dirty="0" err="1" smtClean="0">
                          <a:solidFill>
                            <a:srgbClr val="FF0000"/>
                          </a:solidFill>
                          <a:effectLst/>
                          <a:latin typeface="Times New Roman"/>
                          <a:ea typeface="SimSun"/>
                          <a:cs typeface="Lucida Sans"/>
                        </a:rPr>
                        <a:t>Gravity</a:t>
                      </a:r>
                      <a:r>
                        <a:rPr lang="it-IT" sz="1400" b="1" kern="50" dirty="0" smtClean="0">
                          <a:solidFill>
                            <a:srgbClr val="FF0000"/>
                          </a:solidFill>
                          <a:effectLst/>
                          <a:latin typeface="Times New Roman"/>
                          <a:ea typeface="SimSun"/>
                          <a:cs typeface="Lucida Sans"/>
                        </a:rPr>
                        <a:t>,</a:t>
                      </a:r>
                      <a:r>
                        <a:rPr lang="it-IT" sz="1400" b="1" kern="50" baseline="0" dirty="0" smtClean="0">
                          <a:solidFill>
                            <a:srgbClr val="FF0000"/>
                          </a:solidFill>
                          <a:effectLst/>
                          <a:latin typeface="Times New Roman"/>
                          <a:ea typeface="SimSun"/>
                          <a:cs typeface="Lucida Sans"/>
                        </a:rPr>
                        <a:t> </a:t>
                      </a:r>
                      <a:r>
                        <a:rPr lang="it-IT" sz="1400" b="1" kern="50" baseline="0" dirty="0" err="1" smtClean="0">
                          <a:solidFill>
                            <a:srgbClr val="FF0000"/>
                          </a:solidFill>
                          <a:effectLst/>
                          <a:latin typeface="Times New Roman"/>
                          <a:ea typeface="SimSun"/>
                          <a:cs typeface="Lucida Sans"/>
                        </a:rPr>
                        <a:t>Melitz</a:t>
                      </a:r>
                      <a:r>
                        <a:rPr lang="it-IT" sz="1400" b="1" kern="50" baseline="0" dirty="0" smtClean="0">
                          <a:solidFill>
                            <a:srgbClr val="FF0000"/>
                          </a:solidFill>
                          <a:effectLst/>
                          <a:latin typeface="Times New Roman"/>
                          <a:ea typeface="SimSun"/>
                          <a:cs typeface="Lucida Sans"/>
                        </a:rPr>
                        <a:t> intro</a:t>
                      </a:r>
                      <a:endParaRPr lang="en-GB" sz="1400" b="1"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8</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highlight>
                            <a:srgbClr val="FF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Melitz</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9</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14/10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Trade models: </a:t>
                      </a:r>
                      <a:r>
                        <a:rPr lang="en-GB" sz="1400" b="1" kern="50" dirty="0" smtClean="0">
                          <a:solidFill>
                            <a:srgbClr val="FF0000"/>
                          </a:solidFill>
                          <a:effectLst/>
                          <a:latin typeface="Times New Roman"/>
                          <a:ea typeface="SimSun"/>
                          <a:cs typeface="Lucida Sans"/>
                        </a:rPr>
                        <a:t>Ricardo</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17/10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rgbClr val="FF0000"/>
                          </a:solidFill>
                          <a:effectLst/>
                          <a:latin typeface="Times New Roman"/>
                          <a:ea typeface="SimSun"/>
                          <a:cs typeface="Lucida Sans"/>
                        </a:rPr>
                        <a:t>Trade</a:t>
                      </a:r>
                      <a:r>
                        <a:rPr lang="it-IT" sz="1400" b="1" kern="50" dirty="0" smtClean="0">
                          <a:solidFill>
                            <a:srgbClr val="FF0000"/>
                          </a:solidFill>
                          <a:effectLst/>
                          <a:latin typeface="Times New Roman"/>
                          <a:ea typeface="SimSun"/>
                          <a:cs typeface="Lucida Sans"/>
                        </a:rPr>
                        <a:t> </a:t>
                      </a:r>
                      <a:r>
                        <a:rPr lang="it-IT" sz="1400" b="1" kern="50" dirty="0" err="1" smtClean="0">
                          <a:solidFill>
                            <a:srgbClr val="FF0000"/>
                          </a:solidFill>
                          <a:effectLst/>
                          <a:latin typeface="Times New Roman"/>
                          <a:ea typeface="SimSun"/>
                          <a:cs typeface="Lucida Sans"/>
                        </a:rPr>
                        <a:t>models</a:t>
                      </a:r>
                      <a:r>
                        <a:rPr lang="it-IT" sz="1400" b="1" kern="50" dirty="0" smtClean="0">
                          <a:solidFill>
                            <a:srgbClr val="FF0000"/>
                          </a:solidFill>
                          <a:effectLst/>
                          <a:latin typeface="Times New Roman"/>
                          <a:ea typeface="SimSun"/>
                          <a:cs typeface="Lucida Sans"/>
                        </a:rPr>
                        <a:t>: Ricardo and H-O</a:t>
                      </a:r>
                      <a:endParaRPr lang="en-GB" sz="1400" b="1"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11</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 Trade models: </a:t>
                      </a:r>
                      <a:r>
                        <a:rPr lang="en-GB" sz="1400" b="1" kern="50" dirty="0" smtClean="0">
                          <a:effectLst/>
                          <a:latin typeface="Times New Roman"/>
                          <a:ea typeface="SimSun"/>
                          <a:cs typeface="Lucida Sans"/>
                        </a:rPr>
                        <a:t>H-O,2, </a:t>
                      </a:r>
                      <a:r>
                        <a:rPr lang="en-GB" sz="1400" b="1" kern="50" dirty="0" err="1" smtClean="0">
                          <a:effectLst/>
                          <a:latin typeface="Times New Roman"/>
                          <a:ea typeface="SimSun"/>
                          <a:cs typeface="Lucida Sans"/>
                        </a:rPr>
                        <a:t>Leontieff</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24/10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00FF00"/>
                          </a:highligh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effectLst/>
                          <a:latin typeface="Times New Roman"/>
                          <a:ea typeface="SimSun"/>
                          <a:cs typeface="Lucida Sans"/>
                        </a:rPr>
                        <a:t>H-O, end, Trade </a:t>
                      </a:r>
                      <a:r>
                        <a:rPr lang="en-GB" sz="1400" b="1" kern="50" dirty="0">
                          <a:effectLst/>
                          <a:latin typeface="Times New Roman"/>
                          <a:ea typeface="SimSun"/>
                          <a:cs typeface="Lucida Sans"/>
                        </a:rPr>
                        <a:t>and Imperfect competition, 1</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a:t>
                      </a:r>
                      <a:r>
                        <a:rPr lang="en-GB" sz="1400" b="1" kern="50" dirty="0" smtClean="0">
                          <a:effectLst/>
                          <a:latin typeface="Times New Roman"/>
                          <a:ea typeface="SimSun"/>
                          <a:cs typeface="Lucida Sans"/>
                        </a:rPr>
                        <a:t>end</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31/10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it-IT" sz="1400" b="1" kern="50" dirty="0" err="1" smtClean="0">
                          <a:solidFill>
                            <a:srgbClr val="FF0000"/>
                          </a:solidFill>
                          <a:effectLst/>
                          <a:latin typeface="+mn-lt"/>
                          <a:ea typeface="SimSun"/>
                          <a:cs typeface="Lucida Sans"/>
                        </a:rPr>
                        <a:t>Mid</a:t>
                      </a:r>
                      <a:r>
                        <a:rPr lang="it-IT" sz="1400" b="1" kern="50" dirty="0" smtClean="0">
                          <a:solidFill>
                            <a:srgbClr val="FF0000"/>
                          </a:solidFill>
                          <a:effectLst/>
                          <a:latin typeface="+mn-lt"/>
                          <a:ea typeface="SimSun"/>
                          <a:cs typeface="Lucida Sans"/>
                        </a:rPr>
                        <a:t> </a:t>
                      </a:r>
                      <a:r>
                        <a:rPr lang="it-IT" sz="1400" b="1" kern="50" dirty="0" err="1" smtClean="0">
                          <a:solidFill>
                            <a:srgbClr val="FF0000"/>
                          </a:solidFill>
                          <a:effectLst/>
                          <a:latin typeface="+mn-lt"/>
                          <a:ea typeface="SimSun"/>
                          <a:cs typeface="Lucida Sans"/>
                        </a:rPr>
                        <a:t>term</a:t>
                      </a:r>
                      <a:r>
                        <a:rPr lang="en-GB" sz="1400" b="1" kern="50" dirty="0" smtClean="0">
                          <a:solidFill>
                            <a:srgbClr val="FF0000"/>
                          </a:solidFill>
                          <a:effectLst/>
                          <a:latin typeface="+mn-lt"/>
                          <a:ea typeface="SimSun"/>
                          <a:cs typeface="Lucida Sans"/>
                        </a:rPr>
                        <a:t> (indicators, gravity, Ricardo, H-O, imp. Comp)</a:t>
                      </a:r>
                      <a:endParaRPr lang="it-IT" sz="1400" kern="50" dirty="0" smtClean="0">
                        <a:effectLst/>
                        <a:latin typeface="+mn-lt"/>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15</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Hysteresis, Heterogeneous firms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16</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FFFF00"/>
                          </a:highligh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The Melitz model</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17</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GB" sz="1400" b="1" kern="50" dirty="0" smtClean="0">
                          <a:solidFill>
                            <a:schemeClr val="tx1"/>
                          </a:solidFill>
                          <a:effectLst/>
                          <a:latin typeface="Times New Roman"/>
                          <a:ea typeface="SimSun"/>
                          <a:cs typeface="Lucida Sans"/>
                        </a:rPr>
                        <a:t>Networks of </a:t>
                      </a:r>
                      <a:r>
                        <a:rPr lang="en-GB" sz="1400" b="1" kern="50" dirty="0" err="1" smtClean="0">
                          <a:solidFill>
                            <a:schemeClr val="tx1"/>
                          </a:solidFill>
                          <a:effectLst/>
                          <a:latin typeface="Times New Roman"/>
                          <a:ea typeface="SimSun"/>
                          <a:cs typeface="Lucida Sans"/>
                        </a:rPr>
                        <a:t>tradeFDI</a:t>
                      </a:r>
                      <a:r>
                        <a:rPr lang="en-GB" sz="1400" b="1" kern="50" dirty="0" smtClean="0">
                          <a:solidFill>
                            <a:schemeClr val="tx1"/>
                          </a:solidFill>
                          <a:effectLst/>
                          <a:latin typeface="Times New Roman"/>
                          <a:ea typeface="SimSun"/>
                          <a:cs typeface="Lucida Sans"/>
                        </a:rPr>
                        <a:t>/migrants</a:t>
                      </a:r>
                      <a:endParaRPr lang="it-IT" sz="1400" b="1"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18</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OLI theory</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19</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Offshoring/trade in tasks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20</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a:t>
                      </a:r>
                      <a:endParaRPr lang="en-GB" sz="1400" b="1"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21</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25/11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 </a:t>
                      </a: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a:t>
                      </a:r>
                      <a:r>
                        <a:rPr lang="it-IT" sz="1400" b="1" kern="50" dirty="0" err="1" smtClean="0">
                          <a:solidFill>
                            <a:schemeClr val="tx1"/>
                          </a:solidFill>
                          <a:effectLst/>
                          <a:latin typeface="Times New Roman"/>
                          <a:ea typeface="SimSun"/>
                          <a:cs typeface="Lucida Sans"/>
                        </a:rPr>
                        <a:t>wars</a:t>
                      </a:r>
                      <a:endParaRPr lang="en-GB" sz="1400" b="1" kern="50" dirty="0" smtClean="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China and India (BRICS)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a:effectLst/>
                          <a:latin typeface="Times New Roman"/>
                          <a:ea typeface="SimSun"/>
                          <a:cs typeface="Lucida Sans"/>
                        </a:rPr>
                        <a:t>Granularity</a:t>
                      </a:r>
                      <a:r>
                        <a:rPr lang="it-IT" sz="1400" b="1" kern="50" dirty="0">
                          <a:effectLst/>
                          <a:latin typeface="Times New Roman"/>
                          <a:ea typeface="SimSun"/>
                          <a:cs typeface="Lucida Sans"/>
                        </a:rPr>
                        <a:t> and aggregate shocks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16">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5/12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smtClean="0">
                          <a:effectLst/>
                          <a:latin typeface="Times New Roman"/>
                          <a:ea typeface="SimSun"/>
                          <a:cs typeface="Lucida Sans"/>
                        </a:rPr>
                        <a:t>Final</a:t>
                      </a:r>
                      <a:r>
                        <a:rPr lang="it-IT" sz="1400" b="1" kern="50" dirty="0" smtClean="0">
                          <a:effectLst/>
                          <a:latin typeface="Times New Roman"/>
                          <a:ea typeface="SimSun"/>
                          <a:cs typeface="Lucida Sans"/>
                        </a:rPr>
                        <a:t> test</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477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3" descr="eq03_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12776"/>
            <a:ext cx="7065963"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5" name="Rectangle 4"/>
          <p:cNvSpPr>
            <a:spLocks noGrp="1" noChangeArrowheads="1"/>
          </p:cNvSpPr>
          <p:nvPr>
            <p:ph type="title"/>
          </p:nvPr>
        </p:nvSpPr>
        <p:spPr/>
        <p:txBody>
          <a:bodyPr anchor="ctr"/>
          <a:lstStyle/>
          <a:p>
            <a:pPr eaLnBrk="1" hangingPunct="1"/>
            <a:r>
              <a:rPr lang="en-US" altLang="it-IT" dirty="0" smtClean="0"/>
              <a:t>Equations</a:t>
            </a:r>
          </a:p>
        </p:txBody>
      </p:sp>
      <p:pic>
        <p:nvPicPr>
          <p:cNvPr id="4" name="Picture 4" descr="eq03_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1650" y="3070194"/>
            <a:ext cx="6680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3173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The Relative Demand Curve</a:t>
            </a:r>
          </a:p>
        </p:txBody>
      </p:sp>
      <p:sp>
        <p:nvSpPr>
          <p:cNvPr id="9219" name="Content Placeholder 2"/>
          <p:cNvSpPr>
            <a:spLocks noGrp="1"/>
          </p:cNvSpPr>
          <p:nvPr>
            <p:ph idx="1"/>
          </p:nvPr>
        </p:nvSpPr>
        <p:spPr>
          <a:xfrm>
            <a:off x="457200" y="1600200"/>
            <a:ext cx="4811713" cy="4525963"/>
          </a:xfrm>
        </p:spPr>
        <p:txBody>
          <a:bodyPr/>
          <a:lstStyle/>
          <a:p>
            <a:r>
              <a:rPr lang="en-US" altLang="en-US" dirty="0" smtClean="0"/>
              <a:t>The </a:t>
            </a:r>
            <a:r>
              <a:rPr lang="en-US" altLang="en-US" b="1" dirty="0" smtClean="0">
                <a:solidFill>
                  <a:srgbClr val="C00000"/>
                </a:solidFill>
              </a:rPr>
              <a:t>relative demand curve</a:t>
            </a:r>
            <a:r>
              <a:rPr lang="en-US" altLang="en-US" dirty="0" smtClean="0"/>
              <a:t> shows the relative quantities bought by consumers at all possible values of the relative price</a:t>
            </a:r>
          </a:p>
        </p:txBody>
      </p:sp>
      <p:cxnSp>
        <p:nvCxnSpPr>
          <p:cNvPr id="4" name="Straight Arrow Connector 3"/>
          <p:cNvCxnSpPr/>
          <p:nvPr/>
        </p:nvCxnSpPr>
        <p:spPr>
          <a:xfrm flipV="1">
            <a:off x="5580063" y="2025650"/>
            <a:ext cx="0" cy="32289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580063" y="5268913"/>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6072188" y="2079625"/>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3" name="TextBox 6"/>
          <p:cNvSpPr txBox="1">
            <a:spLocks noChangeArrowheads="1"/>
          </p:cNvSpPr>
          <p:nvPr/>
        </p:nvSpPr>
        <p:spPr bwMode="auto">
          <a:xfrm>
            <a:off x="5148263" y="1708150"/>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sp>
        <p:nvSpPr>
          <p:cNvPr id="9224" name="TextBox 7"/>
          <p:cNvSpPr txBox="1">
            <a:spLocks noChangeArrowheads="1"/>
          </p:cNvSpPr>
          <p:nvPr/>
        </p:nvSpPr>
        <p:spPr bwMode="auto">
          <a:xfrm>
            <a:off x="8064500" y="5283200"/>
            <a:ext cx="8937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9225" name="TextBox 8"/>
          <p:cNvSpPr txBox="1">
            <a:spLocks noChangeArrowheads="1"/>
          </p:cNvSpPr>
          <p:nvPr/>
        </p:nvSpPr>
        <p:spPr bwMode="auto">
          <a:xfrm>
            <a:off x="8167688" y="4448175"/>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9226" name="TextBox 1"/>
          <p:cNvSpPr txBox="1">
            <a:spLocks noChangeArrowheads="1"/>
          </p:cNvSpPr>
          <p:nvPr/>
        </p:nvSpPr>
        <p:spPr bwMode="auto">
          <a:xfrm>
            <a:off x="550863" y="5468144"/>
            <a:ext cx="80851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2400" b="1" dirty="0">
                <a:solidFill>
                  <a:srgbClr val="C00000"/>
                </a:solidFill>
              </a:rPr>
              <a:t>As </a:t>
            </a:r>
            <a:r>
              <a:rPr lang="en-US" altLang="en-US" sz="2400" b="1" dirty="0" smtClean="0">
                <a:solidFill>
                  <a:srgbClr val="C00000"/>
                </a:solidFill>
              </a:rPr>
              <a:t>cloth </a:t>
            </a:r>
            <a:r>
              <a:rPr lang="en-US" altLang="en-US" sz="2400" b="1" dirty="0">
                <a:solidFill>
                  <a:srgbClr val="C00000"/>
                </a:solidFill>
              </a:rPr>
              <a:t>becomes more expensive relative to wine (</a:t>
            </a:r>
            <a:r>
              <a:rPr lang="en-US" altLang="en-US" sz="2400" b="1" i="1" dirty="0">
                <a:solidFill>
                  <a:srgbClr val="C00000"/>
                </a:solidFill>
              </a:rPr>
              <a:t>P</a:t>
            </a:r>
            <a:r>
              <a:rPr lang="en-US" altLang="en-US" sz="2400" b="1" baseline="-25000" dirty="0">
                <a:solidFill>
                  <a:srgbClr val="C00000"/>
                </a:solidFill>
              </a:rPr>
              <a:t>C</a:t>
            </a:r>
            <a:r>
              <a:rPr lang="en-US" altLang="en-US" sz="2400" b="1" dirty="0">
                <a:solidFill>
                  <a:srgbClr val="C00000"/>
                </a:solidFill>
              </a:rPr>
              <a:t>/</a:t>
            </a:r>
            <a:r>
              <a:rPr lang="en-US" altLang="en-US" sz="2400" b="1" i="1" dirty="0">
                <a:solidFill>
                  <a:srgbClr val="C00000"/>
                </a:solidFill>
              </a:rPr>
              <a:t>P</a:t>
            </a:r>
            <a:r>
              <a:rPr lang="en-US" altLang="en-US" sz="2400" b="1" baseline="-25000" dirty="0">
                <a:solidFill>
                  <a:srgbClr val="C00000"/>
                </a:solidFill>
              </a:rPr>
              <a:t>W</a:t>
            </a:r>
            <a:r>
              <a:rPr lang="en-US" altLang="en-US" sz="2400" b="1" dirty="0">
                <a:solidFill>
                  <a:srgbClr val="C00000"/>
                </a:solidFill>
              </a:rPr>
              <a:t>↑) the consumption of  </a:t>
            </a:r>
            <a:r>
              <a:rPr lang="en-US" altLang="en-US" sz="2400" b="1" dirty="0" smtClean="0">
                <a:solidFill>
                  <a:srgbClr val="C00000"/>
                </a:solidFill>
              </a:rPr>
              <a:t>cloth </a:t>
            </a:r>
            <a:r>
              <a:rPr lang="en-US" altLang="en-US" sz="2400" b="1" dirty="0">
                <a:solidFill>
                  <a:srgbClr val="C00000"/>
                </a:solidFill>
              </a:rPr>
              <a:t>decreases relative to wine (</a:t>
            </a:r>
            <a:r>
              <a:rPr lang="en-US" altLang="en-US" sz="2400" b="1" i="1" dirty="0">
                <a:solidFill>
                  <a:srgbClr val="C00000"/>
                </a:solidFill>
              </a:rPr>
              <a:t>Q</a:t>
            </a:r>
            <a:r>
              <a:rPr lang="en-US" altLang="en-US" sz="2400" b="1" baseline="-25000" dirty="0">
                <a:solidFill>
                  <a:srgbClr val="C00000"/>
                </a:solidFill>
              </a:rPr>
              <a:t>C</a:t>
            </a:r>
            <a:r>
              <a:rPr lang="en-US" altLang="en-US" sz="2400" b="1" dirty="0">
                <a:solidFill>
                  <a:srgbClr val="C00000"/>
                </a:solidFill>
              </a:rPr>
              <a:t>/</a:t>
            </a:r>
            <a:r>
              <a:rPr lang="en-US" altLang="en-US" sz="2400" b="1" i="1" dirty="0">
                <a:solidFill>
                  <a:srgbClr val="C00000"/>
                </a:solidFill>
              </a:rPr>
              <a:t>Q</a:t>
            </a:r>
            <a:r>
              <a:rPr lang="en-US" altLang="en-US" sz="2400" b="1" baseline="-25000" dirty="0">
                <a:solidFill>
                  <a:srgbClr val="C00000"/>
                </a:solidFill>
              </a:rPr>
              <a:t>W</a:t>
            </a:r>
            <a:r>
              <a:rPr lang="en-US" altLang="en-US" sz="2400" b="1" dirty="0">
                <a:solidFill>
                  <a:srgbClr val="C00000"/>
                </a:solidFill>
              </a:rPr>
              <a:t>↓).</a:t>
            </a:r>
          </a:p>
        </p:txBody>
      </p:sp>
    </p:spTree>
    <p:extLst>
      <p:ext uri="{BB962C8B-B14F-4D97-AF65-F5344CB8AC3E}">
        <p14:creationId xmlns:p14="http://schemas.microsoft.com/office/powerpoint/2010/main" val="35398958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671513" y="660400"/>
            <a:ext cx="8458200" cy="838200"/>
          </a:xfrm>
        </p:spPr>
        <p:txBody>
          <a:bodyPr/>
          <a:lstStyle/>
          <a:p>
            <a:pPr algn="l" eaLnBrk="1" hangingPunct="1"/>
            <a:r>
              <a:rPr lang="en-US" altLang="it-IT" smtClean="0">
                <a:solidFill>
                  <a:srgbClr val="141FF8"/>
                </a:solidFill>
              </a:rPr>
              <a:t>Many Products</a:t>
            </a:r>
            <a:endParaRPr lang="en-US" altLang="it-IT" sz="4000" smtClean="0">
              <a:solidFill>
                <a:srgbClr val="141FF8"/>
              </a:solidFill>
            </a:endParaRPr>
          </a:p>
        </p:txBody>
      </p:sp>
      <p:sp>
        <p:nvSpPr>
          <p:cNvPr id="27652" name="TextBox 4"/>
          <p:cNvSpPr txBox="1">
            <a:spLocks noChangeArrowheads="1"/>
          </p:cNvSpPr>
          <p:nvPr/>
        </p:nvSpPr>
        <p:spPr bwMode="auto">
          <a:xfrm>
            <a:off x="2590800" y="43434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it-IT" altLang="it-IT"/>
          </a:p>
        </p:txBody>
      </p:sp>
      <p:sp>
        <p:nvSpPr>
          <p:cNvPr id="9" name="TextBox 8"/>
          <p:cNvSpPr txBox="1">
            <a:spLocks noChangeArrowheads="1"/>
          </p:cNvSpPr>
          <p:nvPr/>
        </p:nvSpPr>
        <p:spPr bwMode="auto">
          <a:xfrm>
            <a:off x="571500" y="1450975"/>
            <a:ext cx="80010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Aft>
                <a:spcPts val="600"/>
              </a:spcAft>
              <a:buFont typeface="Calibri" pitchFamily="34" charset="0"/>
              <a:buAutoNum type="arabicParenR"/>
            </a:pPr>
            <a:r>
              <a:rPr lang="en-US" altLang="it-IT" sz="2800" dirty="0">
                <a:solidFill>
                  <a:srgbClr val="253CE7"/>
                </a:solidFill>
              </a:rPr>
              <a:t>Various products have different comparative costs resulting in different degrees of comparative advantage.</a:t>
            </a:r>
          </a:p>
          <a:p>
            <a:pPr eaLnBrk="1" hangingPunct="1">
              <a:spcAft>
                <a:spcPts val="600"/>
              </a:spcAft>
              <a:buFont typeface="Calibri" pitchFamily="34" charset="0"/>
              <a:buAutoNum type="arabicParenR"/>
            </a:pPr>
            <a:endParaRPr lang="en-US" altLang="it-IT" sz="2800" dirty="0">
              <a:solidFill>
                <a:srgbClr val="253CE7"/>
              </a:solidFill>
            </a:endParaRPr>
          </a:p>
          <a:p>
            <a:pPr eaLnBrk="1" hangingPunct="1">
              <a:spcAft>
                <a:spcPts val="600"/>
              </a:spcAft>
              <a:buFont typeface="Calibri" pitchFamily="34" charset="0"/>
              <a:buAutoNum type="arabicParenR"/>
            </a:pPr>
            <a:endParaRPr lang="en-US" altLang="it-IT" sz="2800" dirty="0">
              <a:solidFill>
                <a:srgbClr val="253CE7"/>
              </a:solidFill>
            </a:endParaRPr>
          </a:p>
          <a:p>
            <a:pPr eaLnBrk="1" hangingPunct="1">
              <a:spcAft>
                <a:spcPts val="600"/>
              </a:spcAft>
              <a:buFont typeface="Calibri" pitchFamily="34" charset="0"/>
              <a:buAutoNum type="arabicParenR"/>
            </a:pPr>
            <a:endParaRPr lang="en-US" altLang="it-IT" sz="2800" dirty="0">
              <a:solidFill>
                <a:srgbClr val="253CE7"/>
              </a:solidFill>
            </a:endParaRPr>
          </a:p>
          <a:p>
            <a:pPr eaLnBrk="1" hangingPunct="1">
              <a:spcAft>
                <a:spcPts val="600"/>
              </a:spcAft>
              <a:buFont typeface="Calibri" pitchFamily="34" charset="0"/>
              <a:buAutoNum type="arabicParenR"/>
            </a:pPr>
            <a:endParaRPr lang="en-US" altLang="it-IT" sz="2800" dirty="0">
              <a:solidFill>
                <a:srgbClr val="253CE7"/>
              </a:solidFill>
            </a:endParaRPr>
          </a:p>
          <a:p>
            <a:pPr eaLnBrk="1" hangingPunct="1">
              <a:spcAft>
                <a:spcPts val="600"/>
              </a:spcAft>
              <a:buFont typeface="Calibri" pitchFamily="34" charset="0"/>
              <a:buAutoNum type="arabicParenR"/>
            </a:pPr>
            <a:r>
              <a:rPr lang="en-US" altLang="it-IT" sz="2800" dirty="0">
                <a:solidFill>
                  <a:srgbClr val="253CE7"/>
                </a:solidFill>
              </a:rPr>
              <a:t>Each nation will produce and export the goods for which it has the greatest comparative advantage subject to supply and demand constraints.</a:t>
            </a:r>
          </a:p>
        </p:txBody>
      </p:sp>
      <p:pic>
        <p:nvPicPr>
          <p:cNvPr id="16390" name="Picture 9" descr="tb2-4smallto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4350" y="2895600"/>
            <a:ext cx="8115300" cy="1684338"/>
          </a:xfrm>
          <a:prstGeom prst="rect">
            <a:avLst/>
          </a:prstGeom>
          <a:noFill/>
          <a:ln w="25400">
            <a:solidFill>
              <a:srgbClr val="253CE7"/>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663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up)">
                                      <p:cBhvr>
                                        <p:cTn id="7" dur="500"/>
                                        <p:tgtEl>
                                          <p:spTgt spid="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6390"/>
                                        </p:tgtEl>
                                        <p:attrNameLst>
                                          <p:attrName>style.visibility</p:attrName>
                                        </p:attrNameLst>
                                      </p:cBhvr>
                                      <p:to>
                                        <p:strVal val="visible"/>
                                      </p:to>
                                    </p:set>
                                    <p:animEffect transition="in" filter="wipe(up)">
                                      <p:cBhvr>
                                        <p:cTn id="12" dur="500"/>
                                        <p:tgtEl>
                                          <p:spTgt spid="163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animEffect transition="in" filter="wipe(up)">
                                      <p:cBhvr>
                                        <p:cTn id="1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671513" y="660400"/>
            <a:ext cx="8458200" cy="838200"/>
          </a:xfrm>
        </p:spPr>
        <p:txBody>
          <a:bodyPr/>
          <a:lstStyle/>
          <a:p>
            <a:pPr algn="l" eaLnBrk="1" hangingPunct="1"/>
            <a:r>
              <a:rPr lang="en-US" altLang="it-IT" smtClean="0">
                <a:solidFill>
                  <a:srgbClr val="141FF8"/>
                </a:solidFill>
              </a:rPr>
              <a:t>Many Countries</a:t>
            </a:r>
            <a:endParaRPr lang="en-US" altLang="it-IT" sz="4000" smtClean="0">
              <a:solidFill>
                <a:srgbClr val="141FF8"/>
              </a:solidFill>
            </a:endParaRPr>
          </a:p>
        </p:txBody>
      </p:sp>
      <p:sp>
        <p:nvSpPr>
          <p:cNvPr id="28676" name="TextBox 4"/>
          <p:cNvSpPr txBox="1">
            <a:spLocks noChangeArrowheads="1"/>
          </p:cNvSpPr>
          <p:nvPr/>
        </p:nvSpPr>
        <p:spPr bwMode="auto">
          <a:xfrm>
            <a:off x="2590800" y="43434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it-IT" altLang="it-IT"/>
          </a:p>
        </p:txBody>
      </p:sp>
      <p:sp>
        <p:nvSpPr>
          <p:cNvPr id="9" name="TextBox 8"/>
          <p:cNvSpPr txBox="1">
            <a:spLocks noChangeArrowheads="1"/>
          </p:cNvSpPr>
          <p:nvPr/>
        </p:nvSpPr>
        <p:spPr bwMode="auto">
          <a:xfrm>
            <a:off x="571500" y="1524000"/>
            <a:ext cx="80010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Aft>
                <a:spcPts val="600"/>
              </a:spcAft>
              <a:buFont typeface="Calibri" pitchFamily="34" charset="0"/>
              <a:buAutoNum type="arabicParenR"/>
            </a:pPr>
            <a:r>
              <a:rPr lang="en-US" altLang="it-IT" sz="2800" dirty="0">
                <a:solidFill>
                  <a:srgbClr val="253CE7"/>
                </a:solidFill>
              </a:rPr>
              <a:t>multilateral trade</a:t>
            </a:r>
          </a:p>
          <a:p>
            <a:pPr eaLnBrk="1" hangingPunct="1">
              <a:spcAft>
                <a:spcPts val="600"/>
              </a:spcAft>
              <a:buFont typeface="Calibri" pitchFamily="34" charset="0"/>
              <a:buAutoNum type="arabicParenR"/>
            </a:pPr>
            <a:r>
              <a:rPr lang="en-US" altLang="it-IT" sz="2800" dirty="0">
                <a:solidFill>
                  <a:srgbClr val="253CE7"/>
                </a:solidFill>
              </a:rPr>
              <a:t>implies bilateral trade balance is unlikely result</a:t>
            </a:r>
          </a:p>
        </p:txBody>
      </p:sp>
      <p:pic>
        <p:nvPicPr>
          <p:cNvPr id="16390" name="Picture 9" descr="tb2-4smalltop.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819400"/>
            <a:ext cx="5715000" cy="3629025"/>
          </a:xfrm>
          <a:prstGeom prst="rect">
            <a:avLst/>
          </a:prstGeom>
          <a:noFill/>
          <a:ln w="25400">
            <a:solidFill>
              <a:srgbClr val="253CE7"/>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0057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up)">
                                      <p:cBhvr>
                                        <p:cTn id="7" dur="500"/>
                                        <p:tgtEl>
                                          <p:spTgt spid="9">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16390"/>
                                        </p:tgtEl>
                                        <p:attrNameLst>
                                          <p:attrName>style.visibility</p:attrName>
                                        </p:attrNameLst>
                                      </p:cBhvr>
                                      <p:to>
                                        <p:strVal val="visible"/>
                                      </p:to>
                                    </p:set>
                                    <p:animEffect transition="in" filter="wipe(up)">
                                      <p:cBhvr>
                                        <p:cTn id="10" dur="500"/>
                                        <p:tgtEl>
                                          <p:spTgt spid="1639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wipe(up)">
                                      <p:cBhvr>
                                        <p:cTn id="15"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671513" y="660400"/>
            <a:ext cx="8458200" cy="838200"/>
          </a:xfrm>
        </p:spPr>
        <p:txBody>
          <a:bodyPr/>
          <a:lstStyle/>
          <a:p>
            <a:pPr algn="l" eaLnBrk="1" hangingPunct="1"/>
            <a:r>
              <a:rPr lang="en-US" altLang="it-IT" smtClean="0">
                <a:solidFill>
                  <a:srgbClr val="141FF8"/>
                </a:solidFill>
              </a:rPr>
              <a:t>Outsourcing – Pros &amp; Cons</a:t>
            </a:r>
            <a:endParaRPr lang="en-US" altLang="it-IT" sz="4000" smtClean="0">
              <a:solidFill>
                <a:srgbClr val="141FF8"/>
              </a:solidFill>
            </a:endParaRPr>
          </a:p>
        </p:txBody>
      </p:sp>
      <p:sp>
        <p:nvSpPr>
          <p:cNvPr id="29700" name="TextBox 4"/>
          <p:cNvSpPr txBox="1">
            <a:spLocks noChangeArrowheads="1"/>
          </p:cNvSpPr>
          <p:nvPr/>
        </p:nvSpPr>
        <p:spPr bwMode="auto">
          <a:xfrm>
            <a:off x="2590800" y="4343400"/>
            <a:ext cx="571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it-IT" altLang="it-IT"/>
          </a:p>
        </p:txBody>
      </p:sp>
      <p:sp>
        <p:nvSpPr>
          <p:cNvPr id="9" name="TextBox 8"/>
          <p:cNvSpPr txBox="1">
            <a:spLocks noChangeArrowheads="1"/>
          </p:cNvSpPr>
          <p:nvPr/>
        </p:nvSpPr>
        <p:spPr bwMode="auto">
          <a:xfrm>
            <a:off x="571500" y="1371600"/>
            <a:ext cx="80010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Aft>
                <a:spcPts val="600"/>
              </a:spcAft>
            </a:pPr>
            <a:r>
              <a:rPr lang="en-US" altLang="it-IT" sz="2800">
                <a:solidFill>
                  <a:srgbClr val="253CE7"/>
                </a:solidFill>
              </a:rPr>
              <a:t>Pros</a:t>
            </a:r>
          </a:p>
          <a:p>
            <a:pPr eaLnBrk="1" hangingPunct="1">
              <a:spcAft>
                <a:spcPts val="600"/>
              </a:spcAft>
              <a:buFont typeface="Calibri" pitchFamily="34" charset="0"/>
              <a:buAutoNum type="arabicParenR"/>
            </a:pPr>
            <a:r>
              <a:rPr lang="en-US" altLang="it-IT" sz="2800">
                <a:solidFill>
                  <a:srgbClr val="253CE7"/>
                </a:solidFill>
              </a:rPr>
              <a:t>reduced costs and increased competitiveness for domestic companies</a:t>
            </a:r>
          </a:p>
          <a:p>
            <a:pPr eaLnBrk="1" hangingPunct="1">
              <a:spcAft>
                <a:spcPts val="600"/>
              </a:spcAft>
              <a:buFont typeface="Calibri" pitchFamily="34" charset="0"/>
              <a:buAutoNum type="arabicParenR"/>
            </a:pPr>
            <a:r>
              <a:rPr lang="en-US" altLang="it-IT" sz="2800">
                <a:solidFill>
                  <a:srgbClr val="253CE7"/>
                </a:solidFill>
              </a:rPr>
              <a:t>increased exports to countries in which new jobs are created</a:t>
            </a:r>
          </a:p>
          <a:p>
            <a:pPr eaLnBrk="1" hangingPunct="1">
              <a:spcAft>
                <a:spcPts val="600"/>
              </a:spcAft>
              <a:buFont typeface="Calibri" pitchFamily="34" charset="0"/>
              <a:buAutoNum type="arabicParenR"/>
            </a:pPr>
            <a:r>
              <a:rPr lang="en-US" altLang="it-IT" sz="2800">
                <a:solidFill>
                  <a:srgbClr val="253CE7"/>
                </a:solidFill>
              </a:rPr>
              <a:t>higher level of repatriated earnings  reinvested into domestic economy</a:t>
            </a:r>
          </a:p>
          <a:p>
            <a:pPr eaLnBrk="1" hangingPunct="1">
              <a:spcAft>
                <a:spcPts val="600"/>
              </a:spcAft>
            </a:pPr>
            <a:r>
              <a:rPr lang="en-US" altLang="it-IT" sz="2800">
                <a:solidFill>
                  <a:srgbClr val="253CE7"/>
                </a:solidFill>
              </a:rPr>
              <a:t>Cons</a:t>
            </a:r>
          </a:p>
          <a:p>
            <a:pPr eaLnBrk="1" hangingPunct="1">
              <a:spcAft>
                <a:spcPts val="600"/>
              </a:spcAft>
              <a:buFont typeface="Calibri" pitchFamily="34" charset="0"/>
              <a:buAutoNum type="arabicParenR"/>
            </a:pPr>
            <a:r>
              <a:rPr lang="en-US" altLang="it-IT" sz="2800">
                <a:solidFill>
                  <a:srgbClr val="253CE7"/>
                </a:solidFill>
              </a:rPr>
              <a:t>reduced employment in specific industries</a:t>
            </a:r>
          </a:p>
          <a:p>
            <a:pPr eaLnBrk="1" hangingPunct="1">
              <a:spcAft>
                <a:spcPts val="600"/>
              </a:spcAft>
              <a:buFont typeface="Calibri" pitchFamily="34" charset="0"/>
              <a:buAutoNum type="arabicParenR"/>
            </a:pPr>
            <a:r>
              <a:rPr lang="en-US" altLang="it-IT" sz="2800">
                <a:solidFill>
                  <a:srgbClr val="253CE7"/>
                </a:solidFill>
              </a:rPr>
              <a:t>lower wages, particularly for unskilled workers</a:t>
            </a:r>
          </a:p>
        </p:txBody>
      </p:sp>
    </p:spTree>
    <p:extLst>
      <p:ext uri="{BB962C8B-B14F-4D97-AF65-F5344CB8AC3E}">
        <p14:creationId xmlns:p14="http://schemas.microsoft.com/office/powerpoint/2010/main" val="2420707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up)">
                                      <p:cBhvr>
                                        <p:cTn id="7" dur="500"/>
                                        <p:tgtEl>
                                          <p:spTgt spid="9">
                                            <p:txEl>
                                              <p:pRg st="0" end="0"/>
                                            </p:txEl>
                                          </p:spTgt>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wipe(up)">
                                      <p:cBhvr>
                                        <p:cTn id="11" dur="500"/>
                                        <p:tgtEl>
                                          <p:spTgt spid="9">
                                            <p:txEl>
                                              <p:pRg st="1" end="1"/>
                                            </p:txEl>
                                          </p:spTgt>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up)">
                                      <p:cBhvr>
                                        <p:cTn id="15" dur="500"/>
                                        <p:tgtEl>
                                          <p:spTgt spid="9">
                                            <p:txEl>
                                              <p:pRg st="2" end="2"/>
                                            </p:txEl>
                                          </p:spTgt>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wipe(up)">
                                      <p:cBhvr>
                                        <p:cTn id="19" dur="500"/>
                                        <p:tgtEl>
                                          <p:spTgt spid="9">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wipe(up)">
                                      <p:cBhvr>
                                        <p:cTn id="24" dur="500"/>
                                        <p:tgtEl>
                                          <p:spTgt spid="9">
                                            <p:txEl>
                                              <p:pRg st="4" end="4"/>
                                            </p:txEl>
                                          </p:spTgt>
                                        </p:tgtEl>
                                      </p:cBhvr>
                                    </p:animEffect>
                                  </p:childTnLst>
                                </p:cTn>
                              </p:par>
                            </p:childTnLst>
                          </p:cTn>
                        </p:par>
                        <p:par>
                          <p:cTn id="25" fill="hold" nodeType="afterGroup">
                            <p:stCondLst>
                              <p:cond delay="500"/>
                            </p:stCondLst>
                            <p:childTnLst>
                              <p:par>
                                <p:cTn id="26" presetID="22" presetClass="entr" presetSubtype="1" fill="hold" nodeType="afterEffect">
                                  <p:stCondLst>
                                    <p:cond delay="0"/>
                                  </p:stCondLst>
                                  <p:childTnLst>
                                    <p:set>
                                      <p:cBhvr>
                                        <p:cTn id="27" dur="1" fill="hold">
                                          <p:stCondLst>
                                            <p:cond delay="0"/>
                                          </p:stCondLst>
                                        </p:cTn>
                                        <p:tgtEl>
                                          <p:spTgt spid="9">
                                            <p:txEl>
                                              <p:pRg st="5" end="5"/>
                                            </p:txEl>
                                          </p:spTgt>
                                        </p:tgtEl>
                                        <p:attrNameLst>
                                          <p:attrName>style.visibility</p:attrName>
                                        </p:attrNameLst>
                                      </p:cBhvr>
                                      <p:to>
                                        <p:strVal val="visible"/>
                                      </p:to>
                                    </p:set>
                                    <p:animEffect transition="in" filter="wipe(up)">
                                      <p:cBhvr>
                                        <p:cTn id="28" dur="500"/>
                                        <p:tgtEl>
                                          <p:spTgt spid="9">
                                            <p:txEl>
                                              <p:pRg st="5" end="5"/>
                                            </p:txEl>
                                          </p:spTgt>
                                        </p:tgtEl>
                                      </p:cBhvr>
                                    </p:animEffect>
                                  </p:childTnLst>
                                </p:cTn>
                              </p:par>
                            </p:childTnLst>
                          </p:cTn>
                        </p:par>
                        <p:par>
                          <p:cTn id="29" fill="hold" nodeType="afterGroup">
                            <p:stCondLst>
                              <p:cond delay="1000"/>
                            </p:stCondLst>
                            <p:childTnLst>
                              <p:par>
                                <p:cTn id="30" presetID="22" presetClass="entr" presetSubtype="1" fill="hold" nodeType="after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wipe(up)">
                                      <p:cBhvr>
                                        <p:cTn id="32"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en-US" altLang="en-US" dirty="0" smtClean="0"/>
              <a:t>Technology: An Example</a:t>
            </a:r>
          </a:p>
        </p:txBody>
      </p:sp>
      <p:graphicFrame>
        <p:nvGraphicFramePr>
          <p:cNvPr id="8222" name="Group 30"/>
          <p:cNvGraphicFramePr>
            <a:graphicFrameLocks noGrp="1"/>
          </p:cNvGraphicFramePr>
          <p:nvPr>
            <p:ph type="tbl" idx="1"/>
          </p:nvPr>
        </p:nvGraphicFramePr>
        <p:xfrm>
          <a:off x="1108075" y="1965325"/>
          <a:ext cx="7132637" cy="3665538"/>
        </p:xfrm>
        <a:graphic>
          <a:graphicData uri="http://schemas.openxmlformats.org/drawingml/2006/table">
            <a:tbl>
              <a:tblPr/>
              <a:tblGrid>
                <a:gridCol w="1340187"/>
                <a:gridCol w="2931279"/>
                <a:gridCol w="2861171"/>
              </a:tblGrid>
              <a:tr h="884226">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cs typeface="Calibri" pitchFamily="34" charset="0"/>
                        </a:rPr>
                        <a:t>Unit Labor requirements</a:t>
                      </a:r>
                    </a:p>
                  </a:txBody>
                  <a:tcPr marL="91446" marR="91446" marT="45736" marB="4573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183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Calibri" pitchFamily="34" charset="0"/>
                        <a:cs typeface="Calibri" pitchFamily="34" charset="0"/>
                      </a:endParaRPr>
                    </a:p>
                  </a:txBody>
                  <a:tcPr marL="91446" marR="91446"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Calibri" pitchFamily="34" charset="0"/>
                          <a:cs typeface="Calibri" pitchFamily="34" charset="0"/>
                        </a:rPr>
                        <a:t>Cheese</a:t>
                      </a:r>
                    </a:p>
                  </a:txBody>
                  <a:tcPr marL="91446" marR="91446"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Calibri" pitchFamily="34" charset="0"/>
                          <a:cs typeface="Calibri" pitchFamily="34" charset="0"/>
                        </a:rPr>
                        <a:t>Wine</a:t>
                      </a:r>
                    </a:p>
                  </a:txBody>
                  <a:tcPr marL="91446" marR="91446"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06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Calibri" pitchFamily="34" charset="0"/>
                          <a:cs typeface="Calibri" pitchFamily="34" charset="0"/>
                        </a:rPr>
                        <a:t>Home</a:t>
                      </a:r>
                    </a:p>
                  </a:txBody>
                  <a:tcPr marL="91446" marR="91446"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cs typeface="Calibri" pitchFamily="34" charset="0"/>
                        </a:rPr>
                        <a:t>1 hour per pound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err="1" smtClean="0">
                          <a:ln>
                            <a:noFill/>
                          </a:ln>
                          <a:solidFill>
                            <a:schemeClr val="tx1"/>
                          </a:solidFill>
                          <a:effectLst/>
                          <a:latin typeface="Calibri" pitchFamily="34" charset="0"/>
                          <a:cs typeface="Calibri" pitchFamily="34" charset="0"/>
                        </a:rPr>
                        <a:t>a</a:t>
                      </a:r>
                      <a:r>
                        <a:rPr kumimoji="0" lang="en-US" sz="2800" b="0" i="0" u="none" strike="noStrike" cap="none" normalizeH="0" baseline="-25000" dirty="0" err="1" smtClean="0">
                          <a:ln>
                            <a:noFill/>
                          </a:ln>
                          <a:solidFill>
                            <a:schemeClr val="tx1"/>
                          </a:solidFill>
                          <a:effectLst/>
                          <a:latin typeface="Calibri" pitchFamily="34" charset="0"/>
                          <a:cs typeface="Calibri" pitchFamily="34" charset="0"/>
                        </a:rPr>
                        <a:t>C,H</a:t>
                      </a:r>
                      <a:r>
                        <a:rPr kumimoji="0" lang="en-US" sz="2800" b="0" i="0" u="none" strike="noStrike" cap="none" normalizeH="0" baseline="0" dirty="0" smtClean="0">
                          <a:ln>
                            <a:noFill/>
                          </a:ln>
                          <a:solidFill>
                            <a:schemeClr val="tx1"/>
                          </a:solidFill>
                          <a:effectLst/>
                          <a:latin typeface="Calibri" pitchFamily="34" charset="0"/>
                          <a:cs typeface="Calibri" pitchFamily="34" charset="0"/>
                        </a:rPr>
                        <a:t> = 1</a:t>
                      </a:r>
                    </a:p>
                  </a:txBody>
                  <a:tcPr marL="91446" marR="91446"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cs typeface="Calibri" pitchFamily="34" charset="0"/>
                        </a:rPr>
                        <a:t>2 hours per gallon</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800" b="0" i="1" u="none" strike="noStrike" cap="none" normalizeH="0" baseline="0" dirty="0" err="1" smtClean="0">
                          <a:ln>
                            <a:noFill/>
                          </a:ln>
                          <a:solidFill>
                            <a:schemeClr val="tx1"/>
                          </a:solidFill>
                          <a:effectLst/>
                          <a:latin typeface="Calibri" pitchFamily="34" charset="0"/>
                          <a:cs typeface="Calibri" pitchFamily="34" charset="0"/>
                        </a:rPr>
                        <a:t>a</a:t>
                      </a:r>
                      <a:r>
                        <a:rPr kumimoji="0" lang="en-US" sz="2800" b="0" i="0" u="none" strike="noStrike" cap="none" normalizeH="0" baseline="-25000" dirty="0" err="1" smtClean="0">
                          <a:ln>
                            <a:noFill/>
                          </a:ln>
                          <a:solidFill>
                            <a:schemeClr val="tx1"/>
                          </a:solidFill>
                          <a:effectLst/>
                          <a:latin typeface="Calibri" pitchFamily="34" charset="0"/>
                          <a:cs typeface="Calibri" pitchFamily="34" charset="0"/>
                        </a:rPr>
                        <a:t>W,H</a:t>
                      </a:r>
                      <a:r>
                        <a:rPr kumimoji="0" lang="en-US" sz="2800" b="0" i="0" u="none" strike="noStrike" cap="none" normalizeH="0" baseline="0" dirty="0" smtClean="0">
                          <a:ln>
                            <a:noFill/>
                          </a:ln>
                          <a:solidFill>
                            <a:schemeClr val="tx1"/>
                          </a:solidFill>
                          <a:effectLst/>
                          <a:latin typeface="Calibri" pitchFamily="34" charset="0"/>
                          <a:cs typeface="Calibri" pitchFamily="34" charset="0"/>
                        </a:rPr>
                        <a:t> = 2</a:t>
                      </a:r>
                    </a:p>
                  </a:txBody>
                  <a:tcPr marL="91446" marR="91446"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22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Calibri" pitchFamily="34" charset="0"/>
                          <a:cs typeface="Calibri" pitchFamily="34" charset="0"/>
                        </a:rPr>
                        <a:t>Foreign</a:t>
                      </a:r>
                    </a:p>
                  </a:txBody>
                  <a:tcPr marL="91446" marR="91446" marT="45736" marB="457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cs typeface="Calibri" pitchFamily="34" charset="0"/>
                        </a:rPr>
                        <a:t>6 hours per pound</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800" b="0" i="1" u="none" strike="noStrike" cap="none" normalizeH="0" baseline="0" dirty="0" err="1" smtClean="0">
                          <a:ln>
                            <a:noFill/>
                          </a:ln>
                          <a:solidFill>
                            <a:schemeClr val="tx1"/>
                          </a:solidFill>
                          <a:effectLst/>
                          <a:latin typeface="Calibri" pitchFamily="34" charset="0"/>
                          <a:cs typeface="Calibri" pitchFamily="34" charset="0"/>
                        </a:rPr>
                        <a:t>a</a:t>
                      </a:r>
                      <a:r>
                        <a:rPr kumimoji="0" lang="en-US" sz="2800" b="0" i="0" u="none" strike="noStrike" cap="none" normalizeH="0" baseline="-25000" dirty="0" err="1" smtClean="0">
                          <a:ln>
                            <a:noFill/>
                          </a:ln>
                          <a:solidFill>
                            <a:schemeClr val="tx1"/>
                          </a:solidFill>
                          <a:effectLst/>
                          <a:latin typeface="Calibri" pitchFamily="34" charset="0"/>
                          <a:cs typeface="Calibri" pitchFamily="34" charset="0"/>
                        </a:rPr>
                        <a:t>C,F</a:t>
                      </a:r>
                      <a:r>
                        <a:rPr kumimoji="0" lang="en-US" sz="2800" b="0" i="0" u="none" strike="noStrike" cap="none" normalizeH="0" baseline="0" dirty="0" smtClean="0">
                          <a:ln>
                            <a:noFill/>
                          </a:ln>
                          <a:solidFill>
                            <a:schemeClr val="tx1"/>
                          </a:solidFill>
                          <a:effectLst/>
                          <a:latin typeface="Calibri" pitchFamily="34" charset="0"/>
                          <a:cs typeface="Calibri" pitchFamily="34" charset="0"/>
                        </a:rPr>
                        <a:t> = 6</a:t>
                      </a:r>
                    </a:p>
                  </a:txBody>
                  <a:tcPr marL="91446" marR="91446" marT="45736" marB="457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cs typeface="Calibri" pitchFamily="34" charset="0"/>
                        </a:rPr>
                        <a:t>3 hours per gallon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err="1" smtClean="0">
                          <a:ln>
                            <a:noFill/>
                          </a:ln>
                          <a:solidFill>
                            <a:schemeClr val="tx1"/>
                          </a:solidFill>
                          <a:effectLst/>
                          <a:latin typeface="Calibri" pitchFamily="34" charset="0"/>
                          <a:cs typeface="Calibri" pitchFamily="34" charset="0"/>
                        </a:rPr>
                        <a:t>a</a:t>
                      </a:r>
                      <a:r>
                        <a:rPr kumimoji="0" lang="en-US" sz="2800" b="0" i="0" u="none" strike="noStrike" cap="none" normalizeH="0" baseline="-25000" dirty="0" err="1" smtClean="0">
                          <a:ln>
                            <a:noFill/>
                          </a:ln>
                          <a:solidFill>
                            <a:schemeClr val="tx1"/>
                          </a:solidFill>
                          <a:effectLst/>
                          <a:latin typeface="Calibri" pitchFamily="34" charset="0"/>
                          <a:cs typeface="Calibri" pitchFamily="34" charset="0"/>
                        </a:rPr>
                        <a:t>W,F</a:t>
                      </a:r>
                      <a:r>
                        <a:rPr kumimoji="0" lang="en-US" sz="2800" b="0" i="0" u="none" strike="noStrike" cap="none" normalizeH="0" baseline="0" dirty="0" smtClean="0">
                          <a:ln>
                            <a:noFill/>
                          </a:ln>
                          <a:solidFill>
                            <a:schemeClr val="tx1"/>
                          </a:solidFill>
                          <a:effectLst/>
                          <a:latin typeface="Calibri" pitchFamily="34" charset="0"/>
                          <a:cs typeface="Calibri" pitchFamily="34" charset="0"/>
                        </a:rPr>
                        <a:t> = 3</a:t>
                      </a:r>
                    </a:p>
                  </a:txBody>
                  <a:tcPr marL="91446" marR="91446" marT="45736" marB="457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87" name="TextBox 1"/>
          <p:cNvSpPr txBox="1">
            <a:spLocks noChangeArrowheads="1"/>
          </p:cNvSpPr>
          <p:nvPr/>
        </p:nvSpPr>
        <p:spPr bwMode="auto">
          <a:xfrm>
            <a:off x="811213" y="5957888"/>
            <a:ext cx="7683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We will be using this specific example throughout this lecture</a:t>
            </a:r>
          </a:p>
        </p:txBody>
      </p:sp>
    </p:spTree>
    <p:extLst>
      <p:ext uri="{BB962C8B-B14F-4D97-AF65-F5344CB8AC3E}">
        <p14:creationId xmlns:p14="http://schemas.microsoft.com/office/powerpoint/2010/main" val="22137583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Example: Autarky Relative Prices</a:t>
            </a:r>
          </a:p>
        </p:txBody>
      </p:sp>
      <p:graphicFrame>
        <p:nvGraphicFramePr>
          <p:cNvPr id="64519" name="Group 7"/>
          <p:cNvGraphicFramePr>
            <a:graphicFrameLocks noGrp="1"/>
          </p:cNvGraphicFramePr>
          <p:nvPr>
            <p:ph sz="half" idx="1"/>
          </p:nvPr>
        </p:nvGraphicFramePr>
        <p:xfrm>
          <a:off x="457200" y="1600200"/>
          <a:ext cx="4038600" cy="4525963"/>
        </p:xfrm>
        <a:graphic>
          <a:graphicData uri="http://schemas.openxmlformats.org/drawingml/2006/table">
            <a:tbl>
              <a:tblPr/>
              <a:tblGrid>
                <a:gridCol w="1346200"/>
                <a:gridCol w="1346200"/>
                <a:gridCol w="1346200"/>
              </a:tblGrid>
              <a:tr h="167005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Unit Labor requirements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39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8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1 hour per pound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2 hours per gallon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8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6 hours per pound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3 hours per gallon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4541" name="Group 29"/>
          <p:cNvGraphicFramePr>
            <a:graphicFrameLocks noGrp="1"/>
          </p:cNvGraphicFramePr>
          <p:nvPr>
            <p:ph sz="half" idx="2"/>
          </p:nvPr>
        </p:nvGraphicFramePr>
        <p:xfrm>
          <a:off x="4648200" y="1600200"/>
          <a:ext cx="4038600" cy="4581525"/>
        </p:xfrm>
        <a:graphic>
          <a:graphicData uri="http://schemas.openxmlformats.org/drawingml/2006/table">
            <a:tbl>
              <a:tblPr/>
              <a:tblGrid>
                <a:gridCol w="1346200"/>
                <a:gridCol w="1346200"/>
                <a:gridCol w="1346200"/>
              </a:tblGrid>
              <a:tr h="1670189">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Opportunity Cost = Autarky Relative Price</a:t>
                      </a:r>
                    </a:p>
                  </a:txBody>
                  <a:tcPr marT="45724" marB="45724"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500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CW</a:t>
                      </a:r>
                      <a:r>
                        <a:rPr kumimoji="0" lang="en-US" sz="1800" b="0" i="0" u="none" strike="noStrike" cap="none" normalizeH="0" baseline="0" dirty="0" smtClean="0">
                          <a:ln>
                            <a:noFill/>
                          </a:ln>
                          <a:solidFill>
                            <a:schemeClr val="tx1"/>
                          </a:solidFill>
                          <a:effectLst/>
                          <a:latin typeface="Calibri" panose="020F0502020204030204" pitchFamily="34" charset="0"/>
                        </a:rPr>
                        <a:t> = </a:t>
                      </a:r>
                      <a:r>
                        <a:rPr lang="en-US" altLang="en-US" i="1" dirty="0" smtClean="0">
                          <a:latin typeface="Calibri" panose="020F0502020204030204" pitchFamily="34" charset="0"/>
                        </a:rPr>
                        <a:t>P</a:t>
                      </a:r>
                      <a:r>
                        <a:rPr lang="en-US" altLang="en-US" baseline="-25000" dirty="0" smtClean="0">
                          <a:latin typeface="Calibri" panose="020F0502020204030204" pitchFamily="34" charset="0"/>
                        </a:rPr>
                        <a:t>C</a:t>
                      </a:r>
                      <a:r>
                        <a:rPr lang="en-US" altLang="en-US" dirty="0" smtClean="0">
                          <a:latin typeface="Calibri" panose="020F0502020204030204" pitchFamily="34" charset="0"/>
                        </a:rPr>
                        <a:t>/</a:t>
                      </a:r>
                      <a:r>
                        <a:rPr lang="en-US" altLang="en-US" i="1" dirty="0" smtClean="0">
                          <a:latin typeface="Calibri" panose="020F0502020204030204" pitchFamily="34" charset="0"/>
                        </a:rPr>
                        <a:t>P</a:t>
                      </a:r>
                      <a:r>
                        <a:rPr lang="en-US" altLang="en-US" baseline="-25000" dirty="0" smtClean="0">
                          <a:latin typeface="Calibri" panose="020F0502020204030204" pitchFamily="34" charset="0"/>
                        </a:rPr>
                        <a:t>W</a:t>
                      </a:r>
                      <a:endParaRPr kumimoji="0" lang="en-US" sz="1800" b="0" i="0" u="none" strike="noStrike" cap="none" normalizeH="0" baseline="-25000" dirty="0" smtClean="0">
                        <a:ln>
                          <a:noFill/>
                        </a:ln>
                        <a:solidFill>
                          <a:schemeClr val="tx1"/>
                        </a:solidFill>
                        <a:effectLst/>
                        <a:latin typeface="Calibri" panose="020F0502020204030204" pitchFamily="34"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WC</a:t>
                      </a:r>
                      <a:r>
                        <a:rPr kumimoji="0" lang="en-US" sz="1800" b="0" i="0" u="none" strike="noStrike" cap="none" normalizeH="0" baseline="0" dirty="0" smtClean="0">
                          <a:ln>
                            <a:noFill/>
                          </a:ln>
                          <a:solidFill>
                            <a:schemeClr val="tx1"/>
                          </a:solidFill>
                          <a:effectLst/>
                          <a:latin typeface="Calibri" panose="020F0502020204030204" pitchFamily="34" charset="0"/>
                        </a:rPr>
                        <a:t> = </a:t>
                      </a:r>
                      <a:r>
                        <a:rPr lang="en-US" altLang="en-US" i="1" dirty="0" smtClean="0">
                          <a:latin typeface="Calibri" panose="020F0502020204030204" pitchFamily="34" charset="0"/>
                        </a:rPr>
                        <a:t>P</a:t>
                      </a:r>
                      <a:r>
                        <a:rPr lang="en-US" altLang="en-US" baseline="-25000" dirty="0" smtClean="0">
                          <a:latin typeface="Calibri" panose="020F0502020204030204" pitchFamily="34" charset="0"/>
                        </a:rPr>
                        <a:t>W</a:t>
                      </a:r>
                      <a:r>
                        <a:rPr lang="en-US" altLang="en-US" dirty="0" smtClean="0">
                          <a:latin typeface="Calibri" panose="020F0502020204030204" pitchFamily="34" charset="0"/>
                        </a:rPr>
                        <a:t>/</a:t>
                      </a:r>
                      <a:r>
                        <a:rPr lang="en-US" altLang="en-US" i="1" dirty="0" smtClean="0">
                          <a:latin typeface="Calibri" panose="020F0502020204030204" pitchFamily="34" charset="0"/>
                        </a:rPr>
                        <a:t>P</a:t>
                      </a:r>
                      <a:r>
                        <a:rPr lang="en-US" altLang="en-US" baseline="-25000" dirty="0" smtClean="0">
                          <a:latin typeface="Calibri" panose="020F0502020204030204" pitchFamily="34" charset="0"/>
                        </a:rPr>
                        <a:t>C</a:t>
                      </a: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81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gallons of wine</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pounds of cheese</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81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gallons of wine</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pounds of cheese</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xtBox 1"/>
          <p:cNvSpPr txBox="1">
            <a:spLocks noChangeArrowheads="1"/>
          </p:cNvSpPr>
          <p:nvPr/>
        </p:nvSpPr>
        <p:spPr bwMode="auto">
          <a:xfrm>
            <a:off x="4997450" y="1965325"/>
            <a:ext cx="3313113" cy="12001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it-IT" sz="1800" b="1"/>
              <a:t>This completes the demonstration of the Ricardian idea that technology differences can lead to trade. Why?</a:t>
            </a:r>
          </a:p>
        </p:txBody>
      </p:sp>
      <p:sp>
        <p:nvSpPr>
          <p:cNvPr id="6" name="TextBox 5"/>
          <p:cNvSpPr txBox="1">
            <a:spLocks noChangeArrowheads="1"/>
          </p:cNvSpPr>
          <p:nvPr/>
        </p:nvSpPr>
        <p:spPr bwMode="auto">
          <a:xfrm>
            <a:off x="254000" y="5876925"/>
            <a:ext cx="8636000" cy="9239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it-IT" sz="1800" b="1"/>
              <a:t>We have shown that the autarky relative price of cheese 2 in Foreign and ½ in Home. It follows that once trade is allowed, trade will occur. Home will export cheese and Foreign will export wine, in return.</a:t>
            </a:r>
          </a:p>
        </p:txBody>
      </p:sp>
    </p:spTree>
    <p:extLst>
      <p:ext uri="{BB962C8B-B14F-4D97-AF65-F5344CB8AC3E}">
        <p14:creationId xmlns:p14="http://schemas.microsoft.com/office/powerpoint/2010/main" val="4055837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Example: Specialization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&lt; ½)</a:t>
            </a:r>
          </a:p>
        </p:txBody>
      </p:sp>
      <p:sp>
        <p:nvSpPr>
          <p:cNvPr id="20483" name="Content Placeholder 2"/>
          <p:cNvSpPr>
            <a:spLocks noGrp="1"/>
          </p:cNvSpPr>
          <p:nvPr>
            <p:ph idx="1"/>
          </p:nvPr>
        </p:nvSpPr>
        <p:spPr>
          <a:xfrm>
            <a:off x="457200" y="1600200"/>
            <a:ext cx="5626100" cy="4525963"/>
          </a:xfrm>
        </p:spPr>
        <p:txBody>
          <a:bodyPr>
            <a:normAutofit lnSpcReduction="10000"/>
          </a:bodyPr>
          <a:lstStyle/>
          <a:p>
            <a:r>
              <a:rPr lang="en-US" altLang="en-US" smtClean="0"/>
              <a:t>Note that, </a:t>
            </a:r>
            <a:r>
              <a:rPr lang="en-US" altLang="en-US" smtClean="0">
                <a:solidFill>
                  <a:srgbClr val="C00000"/>
                </a:solidFill>
              </a:rPr>
              <a:t>if, under free trade, the global relative price of cheese is less than half, then </a:t>
            </a:r>
            <a:r>
              <a:rPr lang="en-US" altLang="en-US" i="1" smtClean="0">
                <a:solidFill>
                  <a:srgbClr val="C00000"/>
                </a:solidFill>
              </a:rPr>
              <a:t>P</a:t>
            </a:r>
            <a:r>
              <a:rPr lang="en-US" altLang="en-US" baseline="-25000" smtClean="0">
                <a:solidFill>
                  <a:srgbClr val="C00000"/>
                </a:solidFill>
              </a:rPr>
              <a:t>C</a:t>
            </a:r>
            <a:r>
              <a:rPr lang="en-US" altLang="en-US" smtClean="0">
                <a:solidFill>
                  <a:srgbClr val="C00000"/>
                </a:solidFill>
              </a:rPr>
              <a:t>/</a:t>
            </a:r>
            <a:r>
              <a:rPr lang="en-US" altLang="en-US" i="1" smtClean="0">
                <a:solidFill>
                  <a:srgbClr val="C00000"/>
                </a:solidFill>
              </a:rPr>
              <a:t>P</a:t>
            </a:r>
            <a:r>
              <a:rPr lang="en-US" altLang="en-US" baseline="-25000" smtClean="0">
                <a:solidFill>
                  <a:srgbClr val="C00000"/>
                </a:solidFill>
              </a:rPr>
              <a:t>W</a:t>
            </a:r>
            <a:r>
              <a:rPr lang="en-US" altLang="en-US" smtClean="0">
                <a:solidFill>
                  <a:srgbClr val="C00000"/>
                </a:solidFill>
              </a:rPr>
              <a:t> &lt; C</a:t>
            </a:r>
            <a:r>
              <a:rPr lang="en-US" altLang="en-US" baseline="-25000" smtClean="0">
                <a:solidFill>
                  <a:srgbClr val="C00000"/>
                </a:solidFill>
              </a:rPr>
              <a:t>CW</a:t>
            </a:r>
            <a:r>
              <a:rPr lang="en-US" altLang="en-US" smtClean="0">
                <a:solidFill>
                  <a:srgbClr val="C00000"/>
                </a:solidFill>
              </a:rPr>
              <a:t> for both countries</a:t>
            </a:r>
          </a:p>
          <a:p>
            <a:r>
              <a:rPr lang="en-US" altLang="en-US" smtClean="0"/>
              <a:t>Therefore, </a:t>
            </a:r>
            <a:r>
              <a:rPr lang="en-US" altLang="en-US" smtClean="0">
                <a:solidFill>
                  <a:srgbClr val="C00000"/>
                </a:solidFill>
              </a:rPr>
              <a:t>both countries must be specialized in wine</a:t>
            </a:r>
          </a:p>
          <a:p>
            <a:r>
              <a:rPr lang="en-US" altLang="en-US" smtClean="0"/>
              <a:t>Therefore, the relative worldwide supply of cheese (</a:t>
            </a:r>
            <a:r>
              <a:rPr lang="en-US" altLang="en-US" i="1" smtClean="0"/>
              <a:t>Q</a:t>
            </a:r>
            <a:r>
              <a:rPr lang="en-US" altLang="en-US" baseline="-25000" smtClean="0"/>
              <a:t>C</a:t>
            </a:r>
            <a:r>
              <a:rPr lang="en-US" altLang="en-US" smtClean="0"/>
              <a:t>/</a:t>
            </a:r>
            <a:r>
              <a:rPr lang="en-US" altLang="en-US" i="1" smtClean="0"/>
              <a:t>Q</a:t>
            </a:r>
            <a:r>
              <a:rPr lang="en-US" altLang="en-US" baseline="-25000" smtClean="0"/>
              <a:t>W</a:t>
            </a:r>
            <a:r>
              <a:rPr lang="en-US" altLang="en-US" smtClean="0"/>
              <a:t>) must be zero</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10836" y="1367502"/>
            <a:ext cx="2742857" cy="20571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aphicFrame>
        <p:nvGraphicFramePr>
          <p:cNvPr id="5" name="Group 29"/>
          <p:cNvGraphicFramePr>
            <a:graphicFrameLocks/>
          </p:cNvGraphicFramePr>
          <p:nvPr/>
        </p:nvGraphicFramePr>
        <p:xfrm>
          <a:off x="6243638" y="4097338"/>
          <a:ext cx="2900362" cy="2339975"/>
        </p:xfrm>
        <a:graphic>
          <a:graphicData uri="http://schemas.openxmlformats.org/drawingml/2006/table">
            <a:tbl>
              <a:tblPr/>
              <a:tblGrid>
                <a:gridCol w="781753"/>
                <a:gridCol w="1041197"/>
                <a:gridCol w="1077412"/>
              </a:tblGrid>
              <a:tr h="365589">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Opportunity Cost</a:t>
                      </a:r>
                    </a:p>
                  </a:txBody>
                  <a:tcPr marL="91430" marR="91430" marT="45666" marB="4566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46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anose="020F0502020204030204" pitchFamily="34" charset="0"/>
                      </a:endParaRP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alibri" panose="020F0502020204030204" pitchFamily="34" charset="0"/>
                        </a:rPr>
                        <a:t>C</a:t>
                      </a:r>
                      <a:r>
                        <a:rPr kumimoji="0" lang="en-US" sz="1200" b="0" i="0" u="none" strike="noStrike" cap="none" normalizeH="0" baseline="-25000" dirty="0" smtClean="0">
                          <a:ln>
                            <a:noFill/>
                          </a:ln>
                          <a:solidFill>
                            <a:schemeClr val="tx1"/>
                          </a:solidFill>
                          <a:effectLst/>
                          <a:latin typeface="Calibri" panose="020F0502020204030204" pitchFamily="34" charset="0"/>
                        </a:rPr>
                        <a:t>CW</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a:t>
                      </a:r>
                      <a:r>
                        <a:rPr kumimoji="0" lang="en-US" sz="1200" b="0" i="0" u="none" strike="noStrike" cap="none" normalizeH="0" baseline="-25000" dirty="0" smtClean="0">
                          <a:ln>
                            <a:noFill/>
                          </a:ln>
                          <a:solidFill>
                            <a:schemeClr val="tx1"/>
                          </a:solidFill>
                          <a:effectLst/>
                          <a:latin typeface="Calibri" panose="020F0502020204030204" pitchFamily="34" charset="0"/>
                        </a:rPr>
                        <a:t>WC</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Home</a:t>
                      </a: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gallons of wine</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pounds </a:t>
                      </a:r>
                      <a:r>
                        <a:rPr kumimoji="0" lang="en-US" sz="1200" b="0" i="0" u="none" strike="noStrike" cap="none" normalizeH="0" baseline="0" smtClean="0">
                          <a:ln>
                            <a:noFill/>
                          </a:ln>
                          <a:solidFill>
                            <a:schemeClr val="tx1"/>
                          </a:solidFill>
                          <a:effectLst/>
                          <a:latin typeface="Calibri" panose="020F0502020204030204" pitchFamily="34" charset="0"/>
                        </a:rPr>
                        <a:t>of cheese</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Foreign</a:t>
                      </a: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gallons of wine</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pounds of cheese</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252849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Example: Specialization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&lt; ½)</a:t>
            </a:r>
          </a:p>
        </p:txBody>
      </p:sp>
      <p:sp>
        <p:nvSpPr>
          <p:cNvPr id="37891" name="Content Placeholder 2"/>
          <p:cNvSpPr>
            <a:spLocks noGrp="1"/>
          </p:cNvSpPr>
          <p:nvPr>
            <p:ph idx="1"/>
          </p:nvPr>
        </p:nvSpPr>
        <p:spPr>
          <a:xfrm>
            <a:off x="457200" y="1600200"/>
            <a:ext cx="4471988" cy="2740025"/>
          </a:xfrm>
        </p:spPr>
        <p:txBody>
          <a:bodyPr>
            <a:normAutofit lnSpcReduction="10000"/>
          </a:bodyPr>
          <a:lstStyle/>
          <a:p>
            <a:pPr>
              <a:defRPr/>
            </a:pPr>
            <a:r>
              <a:rPr lang="en-US" altLang="en-US" dirty="0" smtClean="0"/>
              <a:t>If, under free trade, the global price of cheese is less than half (</a:t>
            </a:r>
            <a:r>
              <a:rPr lang="en-US" altLang="en-US" i="1" dirty="0" smtClean="0"/>
              <a:t>P</a:t>
            </a:r>
            <a:r>
              <a:rPr lang="en-US" altLang="en-US" baseline="-25000" dirty="0" smtClean="0"/>
              <a:t>C</a:t>
            </a:r>
            <a:r>
              <a:rPr lang="en-US" altLang="en-US" dirty="0" smtClean="0"/>
              <a:t>/</a:t>
            </a:r>
            <a:r>
              <a:rPr lang="en-US" altLang="en-US" i="1" dirty="0" smtClean="0"/>
              <a:t>P</a:t>
            </a:r>
            <a:r>
              <a:rPr lang="en-US" altLang="en-US" baseline="-25000" dirty="0" smtClean="0"/>
              <a:t>W</a:t>
            </a:r>
            <a:r>
              <a:rPr lang="en-US" altLang="en-US" dirty="0" smtClean="0"/>
              <a:t> &lt; ½), then both countries must be specialized in wine (</a:t>
            </a:r>
            <a:r>
              <a:rPr lang="en-US" altLang="en-US" i="1" dirty="0" smtClean="0"/>
              <a:t>Q</a:t>
            </a:r>
            <a:r>
              <a:rPr lang="en-US" altLang="en-US" baseline="-25000" dirty="0" smtClean="0"/>
              <a:t>C</a:t>
            </a:r>
            <a:r>
              <a:rPr lang="en-US" altLang="en-US" dirty="0" smtClean="0"/>
              <a:t>/</a:t>
            </a:r>
            <a:r>
              <a:rPr lang="en-US" altLang="en-US" i="1" dirty="0" smtClean="0"/>
              <a:t>Q</a:t>
            </a:r>
            <a:r>
              <a:rPr lang="en-US" altLang="en-US" baseline="-25000" dirty="0" smtClean="0"/>
              <a:t>W</a:t>
            </a:r>
            <a:r>
              <a:rPr lang="en-US" altLang="en-US" dirty="0" smtClean="0"/>
              <a:t> = 0)</a:t>
            </a:r>
          </a:p>
          <a:p>
            <a:pPr>
              <a:defRPr/>
            </a:pPr>
            <a:endParaRPr lang="en-US" altLang="en-US" dirty="0" smtClean="0"/>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1510" name="TextBox 11"/>
          <p:cNvSpPr txBox="1">
            <a:spLocks noChangeArrowheads="1"/>
          </p:cNvSpPr>
          <p:nvPr/>
        </p:nvSpPr>
        <p:spPr bwMode="auto">
          <a:xfrm>
            <a:off x="5148263" y="1506538"/>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p>
        </p:txBody>
      </p:sp>
      <p:sp>
        <p:nvSpPr>
          <p:cNvPr id="21511"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21512"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21513" name="TextBox 14"/>
          <p:cNvSpPr txBox="1">
            <a:spLocks noChangeArrowheads="1"/>
          </p:cNvSpPr>
          <p:nvPr/>
        </p:nvSpPr>
        <p:spPr bwMode="auto">
          <a:xfrm>
            <a:off x="4470400" y="3413125"/>
            <a:ext cx="1116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1516"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sp>
        <p:nvSpPr>
          <p:cNvPr id="21517" name="TextBox 19"/>
          <p:cNvSpPr txBox="1">
            <a:spLocks noChangeArrowheads="1"/>
          </p:cNvSpPr>
          <p:nvPr/>
        </p:nvSpPr>
        <p:spPr bwMode="auto">
          <a:xfrm>
            <a:off x="4395788" y="5405438"/>
            <a:ext cx="1182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graphicFrame>
        <p:nvGraphicFramePr>
          <p:cNvPr id="19" name="Group 29"/>
          <p:cNvGraphicFramePr>
            <a:graphicFrameLocks/>
          </p:cNvGraphicFramePr>
          <p:nvPr/>
        </p:nvGraphicFramePr>
        <p:xfrm>
          <a:off x="742950" y="4378325"/>
          <a:ext cx="3621088" cy="2340296"/>
        </p:xfrm>
        <a:graphic>
          <a:graphicData uri="http://schemas.openxmlformats.org/drawingml/2006/table">
            <a:tbl>
              <a:tblPr/>
              <a:tblGrid>
                <a:gridCol w="929112"/>
                <a:gridCol w="1345988"/>
                <a:gridCol w="1345988"/>
              </a:tblGrid>
              <a:tr h="36557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Opportunity Cost</a:t>
                      </a:r>
                    </a:p>
                  </a:txBody>
                  <a:tcPr marL="91426" marR="91426" marT="45649" marB="4564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47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CW</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WC</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pounds </a:t>
                      </a:r>
                      <a:r>
                        <a:rPr kumimoji="0" lang="en-US" sz="1800" b="0" i="0" u="none" strike="noStrike" cap="none" normalizeH="0" baseline="0" smtClean="0">
                          <a:ln>
                            <a:noFill/>
                          </a:ln>
                          <a:solidFill>
                            <a:schemeClr val="tx1"/>
                          </a:solidFill>
                          <a:effectLst/>
                          <a:latin typeface="Calibri" panose="020F0502020204030204" pitchFamily="34" charset="0"/>
                        </a:rPr>
                        <a:t>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pounds 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921832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US" altLang="en-US" smtClean="0"/>
              <a:t>Example: Specialization </a:t>
            </a:r>
            <a:br>
              <a:rPr lang="en-US" altLang="en-US" smtClean="0"/>
            </a:br>
            <a:r>
              <a:rPr lang="en-US" altLang="en-US" smtClean="0"/>
              <a:t>(2 &gt;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&gt; ½)</a:t>
            </a:r>
          </a:p>
        </p:txBody>
      </p:sp>
      <p:sp>
        <p:nvSpPr>
          <p:cNvPr id="22531" name="Content Placeholder 2"/>
          <p:cNvSpPr>
            <a:spLocks noGrp="1"/>
          </p:cNvSpPr>
          <p:nvPr>
            <p:ph idx="1"/>
          </p:nvPr>
        </p:nvSpPr>
        <p:spPr>
          <a:xfrm>
            <a:off x="457200" y="1600200"/>
            <a:ext cx="5626100" cy="4525963"/>
          </a:xfrm>
        </p:spPr>
        <p:txBody>
          <a:bodyPr/>
          <a:lstStyle/>
          <a:p>
            <a:r>
              <a:rPr lang="en-US" altLang="en-US" smtClean="0"/>
              <a:t>I</a:t>
            </a:r>
            <a:r>
              <a:rPr lang="en-US" altLang="en-US" smtClean="0">
                <a:solidFill>
                  <a:srgbClr val="C00000"/>
                </a:solidFill>
              </a:rPr>
              <a:t>f, under free trade, the global relative price of cheese is between two and half, then </a:t>
            </a:r>
            <a:r>
              <a:rPr lang="en-US" altLang="en-US" i="1" smtClean="0">
                <a:solidFill>
                  <a:srgbClr val="C00000"/>
                </a:solidFill>
              </a:rPr>
              <a:t>P</a:t>
            </a:r>
            <a:r>
              <a:rPr lang="en-US" altLang="en-US" baseline="-25000" smtClean="0">
                <a:solidFill>
                  <a:srgbClr val="C00000"/>
                </a:solidFill>
              </a:rPr>
              <a:t>C</a:t>
            </a:r>
            <a:r>
              <a:rPr lang="en-US" altLang="en-US" smtClean="0">
                <a:solidFill>
                  <a:srgbClr val="C00000"/>
                </a:solidFill>
              </a:rPr>
              <a:t>/</a:t>
            </a:r>
            <a:r>
              <a:rPr lang="en-US" altLang="en-US" i="1" smtClean="0">
                <a:solidFill>
                  <a:srgbClr val="C00000"/>
                </a:solidFill>
              </a:rPr>
              <a:t>P</a:t>
            </a:r>
            <a:r>
              <a:rPr lang="en-US" altLang="en-US" baseline="-25000" smtClean="0">
                <a:solidFill>
                  <a:srgbClr val="C00000"/>
                </a:solidFill>
              </a:rPr>
              <a:t>W</a:t>
            </a:r>
            <a:r>
              <a:rPr lang="en-US" altLang="en-US" smtClean="0">
                <a:solidFill>
                  <a:srgbClr val="C00000"/>
                </a:solidFill>
              </a:rPr>
              <a:t> &lt; C</a:t>
            </a:r>
            <a:r>
              <a:rPr lang="en-US" altLang="en-US" baseline="-25000" smtClean="0">
                <a:solidFill>
                  <a:srgbClr val="C00000"/>
                </a:solidFill>
              </a:rPr>
              <a:t>CW</a:t>
            </a:r>
            <a:r>
              <a:rPr lang="en-US" altLang="en-US" smtClean="0">
                <a:solidFill>
                  <a:srgbClr val="C00000"/>
                </a:solidFill>
              </a:rPr>
              <a:t> for Foreign and </a:t>
            </a:r>
            <a:r>
              <a:rPr lang="en-US" altLang="en-US" i="1" smtClean="0">
                <a:solidFill>
                  <a:srgbClr val="C00000"/>
                </a:solidFill>
              </a:rPr>
              <a:t>P</a:t>
            </a:r>
            <a:r>
              <a:rPr lang="en-US" altLang="en-US" baseline="-25000" smtClean="0">
                <a:solidFill>
                  <a:srgbClr val="C00000"/>
                </a:solidFill>
              </a:rPr>
              <a:t>C</a:t>
            </a:r>
            <a:r>
              <a:rPr lang="en-US" altLang="en-US" smtClean="0">
                <a:solidFill>
                  <a:srgbClr val="C00000"/>
                </a:solidFill>
              </a:rPr>
              <a:t>/</a:t>
            </a:r>
            <a:r>
              <a:rPr lang="en-US" altLang="en-US" i="1" smtClean="0">
                <a:solidFill>
                  <a:srgbClr val="C00000"/>
                </a:solidFill>
              </a:rPr>
              <a:t>P</a:t>
            </a:r>
            <a:r>
              <a:rPr lang="en-US" altLang="en-US" baseline="-25000" smtClean="0">
                <a:solidFill>
                  <a:srgbClr val="C00000"/>
                </a:solidFill>
              </a:rPr>
              <a:t>W</a:t>
            </a:r>
            <a:r>
              <a:rPr lang="en-US" altLang="en-US" smtClean="0">
                <a:solidFill>
                  <a:srgbClr val="C00000"/>
                </a:solidFill>
              </a:rPr>
              <a:t> &gt; C</a:t>
            </a:r>
            <a:r>
              <a:rPr lang="en-US" altLang="en-US" baseline="-25000" smtClean="0">
                <a:solidFill>
                  <a:srgbClr val="C00000"/>
                </a:solidFill>
              </a:rPr>
              <a:t>CW</a:t>
            </a:r>
            <a:r>
              <a:rPr lang="en-US" altLang="en-US" smtClean="0">
                <a:solidFill>
                  <a:srgbClr val="C00000"/>
                </a:solidFill>
              </a:rPr>
              <a:t> for Home</a:t>
            </a:r>
          </a:p>
          <a:p>
            <a:r>
              <a:rPr lang="en-US" altLang="en-US" smtClean="0"/>
              <a:t>Therefore, </a:t>
            </a:r>
            <a:r>
              <a:rPr lang="en-US" altLang="en-US" smtClean="0">
                <a:solidFill>
                  <a:srgbClr val="C00000"/>
                </a:solidFill>
              </a:rPr>
              <a:t>Foreign will specialize in wine and Home will specialize in cheese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10836" y="1367502"/>
            <a:ext cx="2742857" cy="20571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aphicFrame>
        <p:nvGraphicFramePr>
          <p:cNvPr id="5" name="Group 29"/>
          <p:cNvGraphicFramePr>
            <a:graphicFrameLocks/>
          </p:cNvGraphicFramePr>
          <p:nvPr/>
        </p:nvGraphicFramePr>
        <p:xfrm>
          <a:off x="6243638" y="4097338"/>
          <a:ext cx="2900362" cy="2339975"/>
        </p:xfrm>
        <a:graphic>
          <a:graphicData uri="http://schemas.openxmlformats.org/drawingml/2006/table">
            <a:tbl>
              <a:tblPr/>
              <a:tblGrid>
                <a:gridCol w="781753"/>
                <a:gridCol w="1041197"/>
                <a:gridCol w="1077412"/>
              </a:tblGrid>
              <a:tr h="365589">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Opportunity Cost</a:t>
                      </a:r>
                    </a:p>
                  </a:txBody>
                  <a:tcPr marL="91430" marR="91430" marT="45666" marB="4566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46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anose="020F0502020204030204" pitchFamily="34" charset="0"/>
                      </a:endParaRP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alibri" panose="020F0502020204030204" pitchFamily="34" charset="0"/>
                        </a:rPr>
                        <a:t>C</a:t>
                      </a:r>
                      <a:r>
                        <a:rPr kumimoji="0" lang="en-US" sz="1200" b="0" i="0" u="none" strike="noStrike" cap="none" normalizeH="0" baseline="-25000" dirty="0" smtClean="0">
                          <a:ln>
                            <a:noFill/>
                          </a:ln>
                          <a:solidFill>
                            <a:schemeClr val="tx1"/>
                          </a:solidFill>
                          <a:effectLst/>
                          <a:latin typeface="Calibri" panose="020F0502020204030204" pitchFamily="34" charset="0"/>
                        </a:rPr>
                        <a:t>CW</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a:t>
                      </a:r>
                      <a:r>
                        <a:rPr kumimoji="0" lang="en-US" sz="1200" b="0" i="0" u="none" strike="noStrike" cap="none" normalizeH="0" baseline="-25000" dirty="0" smtClean="0">
                          <a:ln>
                            <a:noFill/>
                          </a:ln>
                          <a:solidFill>
                            <a:schemeClr val="tx1"/>
                          </a:solidFill>
                          <a:effectLst/>
                          <a:latin typeface="Calibri" panose="020F0502020204030204" pitchFamily="34" charset="0"/>
                        </a:rPr>
                        <a:t>WC</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Home</a:t>
                      </a: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gallons of wine</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pounds </a:t>
                      </a:r>
                      <a:r>
                        <a:rPr kumimoji="0" lang="en-US" sz="1200" b="0" i="0" u="none" strike="noStrike" cap="none" normalizeH="0" baseline="0" smtClean="0">
                          <a:ln>
                            <a:noFill/>
                          </a:ln>
                          <a:solidFill>
                            <a:schemeClr val="tx1"/>
                          </a:solidFill>
                          <a:effectLst/>
                          <a:latin typeface="Calibri" panose="020F0502020204030204" pitchFamily="34" charset="0"/>
                        </a:rPr>
                        <a:t>of cheese</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Foreign</a:t>
                      </a: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gallons of wine</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pounds of cheese</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81066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1484264851"/>
              </p:ext>
            </p:extLst>
          </p:nvPr>
        </p:nvGraphicFramePr>
        <p:xfrm>
          <a:off x="179513" y="188645"/>
          <a:ext cx="8640960" cy="6647587"/>
        </p:xfrm>
        <a:graphic>
          <a:graphicData uri="http://schemas.openxmlformats.org/drawingml/2006/table">
            <a:tbl>
              <a:tblPr firstRow="1" bandRow="1">
                <a:tableStyleId>{5C22544A-7EE6-4342-B048-85BDC9FD1C3A}</a:tableStyleId>
              </a:tblPr>
              <a:tblGrid>
                <a:gridCol w="1224135"/>
                <a:gridCol w="4320480"/>
                <a:gridCol w="1080120"/>
                <a:gridCol w="1224136"/>
                <a:gridCol w="792089"/>
              </a:tblGrid>
              <a:tr h="720075">
                <a:tc>
                  <a:txBody>
                    <a:bodyPr/>
                    <a:lstStyle/>
                    <a:p>
                      <a:pPr>
                        <a:lnSpc>
                          <a:spcPct val="115000"/>
                        </a:lnSpc>
                        <a:spcAft>
                          <a:spcPts val="0"/>
                        </a:spcAft>
                      </a:pPr>
                      <a:r>
                        <a:rPr lang="it-IT" sz="1200" kern="1200" dirty="0" err="1">
                          <a:effectLst/>
                        </a:rPr>
                        <a:t>Brexit</a:t>
                      </a:r>
                      <a:r>
                        <a:rPr lang="it-IT" sz="1200" kern="120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US" sz="1200" kern="1200" dirty="0">
                          <a:effectLst/>
                        </a:rPr>
                        <a:t>Sophie </a:t>
                      </a:r>
                      <a:r>
                        <a:rPr lang="en-US" sz="1200" kern="1200" dirty="0" err="1">
                          <a:effectLst/>
                        </a:rPr>
                        <a:t>Geyerhofer</a:t>
                      </a:r>
                      <a:r>
                        <a:rPr lang="en-US" sz="1200" kern="1200" dirty="0">
                          <a:effectLst/>
                        </a:rPr>
                        <a:t> (Austria/Bachelor) and </a:t>
                      </a:r>
                      <a:r>
                        <a:rPr lang="en-US" sz="1200" kern="1200" dirty="0" err="1">
                          <a:effectLst/>
                        </a:rPr>
                        <a:t>Mirko</a:t>
                      </a:r>
                      <a:r>
                        <a:rPr lang="en-US" sz="1200" kern="1200" dirty="0">
                          <a:effectLst/>
                        </a:rPr>
                        <a:t> </a:t>
                      </a:r>
                      <a:r>
                        <a:rPr lang="en-US" sz="1200" kern="1200" dirty="0" err="1">
                          <a:effectLst/>
                        </a:rPr>
                        <a:t>Möllnitz</a:t>
                      </a:r>
                      <a:r>
                        <a:rPr lang="en-US" sz="1200" kern="1200" dirty="0">
                          <a:effectLst/>
                        </a:rPr>
                        <a:t> (Germany/Master), </a:t>
                      </a:r>
                      <a:r>
                        <a:rPr lang="en-US" sz="1200" kern="1200" dirty="0" err="1">
                          <a:effectLst/>
                        </a:rPr>
                        <a:t>Radka</a:t>
                      </a:r>
                      <a:r>
                        <a:rPr lang="en-US" sz="1200" kern="1200" dirty="0">
                          <a:effectLst/>
                        </a:rPr>
                        <a:t> </a:t>
                      </a:r>
                      <a:r>
                        <a:rPr lang="en-US" sz="1200" kern="1200" dirty="0" err="1">
                          <a:effectLst/>
                        </a:rPr>
                        <a:t>Stofanakova</a:t>
                      </a:r>
                      <a:r>
                        <a:rPr lang="en-US" sz="1200" kern="1200" dirty="0">
                          <a:effectLst/>
                        </a:rPr>
                        <a:t> (Slovakia/Bachelor), Fiona </a:t>
                      </a:r>
                      <a:r>
                        <a:rPr lang="en-US" sz="1200" kern="1200" dirty="0" err="1">
                          <a:effectLst/>
                        </a:rPr>
                        <a:t>Canjels</a:t>
                      </a:r>
                      <a:r>
                        <a:rPr lang="en-US" sz="1200" kern="1200" dirty="0">
                          <a:effectLst/>
                        </a:rPr>
                        <a:t>(Netherlands/Bachelor) </a:t>
                      </a:r>
                      <a:r>
                        <a:rPr lang="en-US" sz="1200" kern="1200" dirty="0" err="1">
                          <a:effectLst/>
                        </a:rPr>
                        <a:t>erasmus</a:t>
                      </a:r>
                      <a:r>
                        <a:rPr lang="en-US" sz="1200" kern="1200" dirty="0">
                          <a:effectLst/>
                        </a:rPr>
                        <a:t> students.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UK</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60040">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US" sz="1200" kern="1200" dirty="0">
                          <a:effectLst/>
                        </a:rPr>
                        <a:t>Nina </a:t>
                      </a:r>
                      <a:r>
                        <a:rPr lang="en-US" sz="1200" kern="1200" dirty="0" err="1">
                          <a:effectLst/>
                        </a:rPr>
                        <a:t>Kunzmann</a:t>
                      </a:r>
                      <a:r>
                        <a:rPr lang="en-US" sz="1200" kern="1200" dirty="0">
                          <a:effectLst/>
                        </a:rPr>
                        <a:t> </a:t>
                      </a:r>
                      <a:r>
                        <a:rPr lang="en-US" sz="1200" kern="1200" dirty="0" smtClean="0">
                          <a:effectLst/>
                        </a:rPr>
                        <a:t>, </a:t>
                      </a:r>
                      <a:r>
                        <a:rPr lang="it-IT" sz="1200" kern="1200" dirty="0" smtClean="0">
                          <a:effectLst/>
                        </a:rPr>
                        <a:t>Victoria </a:t>
                      </a:r>
                      <a:r>
                        <a:rPr lang="it-IT" sz="1200" kern="1200" dirty="0" err="1" smtClean="0">
                          <a:effectLst/>
                        </a:rPr>
                        <a:t>Pörings</a:t>
                      </a:r>
                      <a:r>
                        <a:rPr lang="it-IT" sz="1200" kern="1200" dirty="0" smtClean="0">
                          <a:effectLst/>
                        </a:rPr>
                        <a:t>, Caro </a:t>
                      </a:r>
                      <a:r>
                        <a:rPr lang="it-IT" sz="1200" kern="1200" dirty="0" err="1">
                          <a:effectLst/>
                        </a:rPr>
                        <a:t>Preuß</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Germany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511212">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Jose Carlos Cuenca Serrano, David Lopez </a:t>
                      </a:r>
                      <a:r>
                        <a:rPr lang="it-IT" sz="1200" kern="1200" dirty="0" err="1">
                          <a:effectLst/>
                        </a:rPr>
                        <a:t>Laguardia</a:t>
                      </a:r>
                      <a:r>
                        <a:rPr lang="it-IT" sz="1200" kern="1200" dirty="0">
                          <a:effectLst/>
                        </a:rPr>
                        <a:t>, </a:t>
                      </a:r>
                      <a:r>
                        <a:rPr lang="it-IT" sz="1200" kern="1200" dirty="0" err="1">
                          <a:effectLst/>
                        </a:rPr>
                        <a:t>María</a:t>
                      </a:r>
                      <a:r>
                        <a:rPr lang="it-IT" sz="1200" kern="1200" dirty="0">
                          <a:effectLst/>
                        </a:rPr>
                        <a:t> Jimenez </a:t>
                      </a:r>
                      <a:r>
                        <a:rPr lang="it-IT" sz="1200" kern="1200" dirty="0" err="1">
                          <a:effectLst/>
                        </a:rPr>
                        <a:t>Nieto</a:t>
                      </a:r>
                      <a:r>
                        <a:rPr lang="it-IT" sz="1200" kern="1200" dirty="0">
                          <a:effectLst/>
                        </a:rPr>
                        <a:t> and Mara van </a:t>
                      </a:r>
                      <a:r>
                        <a:rPr lang="it-IT" sz="1200" kern="1200" dirty="0" err="1">
                          <a:effectLst/>
                        </a:rPr>
                        <a:t>Nuland</a:t>
                      </a:r>
                      <a:r>
                        <a:rPr lang="it-IT" sz="1200" kern="1200" dirty="0">
                          <a:effectLst/>
                        </a:rPr>
                        <a:t> </a:t>
                      </a:r>
                      <a:r>
                        <a:rPr lang="it-IT" sz="1200" kern="1200" dirty="0" err="1">
                          <a:effectLst/>
                        </a:rPr>
                        <a:t>Azuaga</a:t>
                      </a:r>
                      <a:r>
                        <a:rPr lang="it-IT" sz="1200" kern="1200" dirty="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Italy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511212">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Andrea </a:t>
                      </a:r>
                      <a:r>
                        <a:rPr lang="it-IT" sz="1200" kern="1200" dirty="0" err="1">
                          <a:effectLst/>
                        </a:rPr>
                        <a:t>Simón</a:t>
                      </a:r>
                      <a:r>
                        <a:rPr lang="it-IT" sz="1200" kern="1200" dirty="0">
                          <a:effectLst/>
                        </a:rPr>
                        <a:t> </a:t>
                      </a:r>
                      <a:r>
                        <a:rPr lang="it-IT" sz="1200" kern="1200" dirty="0" err="1">
                          <a:effectLst/>
                        </a:rPr>
                        <a:t>Díaz</a:t>
                      </a:r>
                      <a:r>
                        <a:rPr lang="it-IT" sz="1200" kern="1200" dirty="0">
                          <a:effectLst/>
                        </a:rPr>
                        <a:t>, </a:t>
                      </a:r>
                      <a:r>
                        <a:rPr lang="it-IT" sz="1200" kern="1200" dirty="0" err="1">
                          <a:effectLst/>
                        </a:rPr>
                        <a:t>Beatriz</a:t>
                      </a:r>
                      <a:r>
                        <a:rPr lang="it-IT" sz="1200" kern="1200" dirty="0">
                          <a:effectLst/>
                        </a:rPr>
                        <a:t> </a:t>
                      </a:r>
                      <a:r>
                        <a:rPr lang="it-IT" sz="1200" kern="1200" dirty="0" err="1">
                          <a:effectLst/>
                        </a:rPr>
                        <a:t>Ramón</a:t>
                      </a:r>
                      <a:r>
                        <a:rPr lang="it-IT" sz="1200" kern="1200" dirty="0">
                          <a:effectLst/>
                        </a:rPr>
                        <a:t> Cienfuegos-</a:t>
                      </a:r>
                      <a:r>
                        <a:rPr lang="it-IT" sz="1200" kern="1200" dirty="0" err="1">
                          <a:effectLst/>
                        </a:rPr>
                        <a:t>Jovellanos</a:t>
                      </a:r>
                      <a:r>
                        <a:rPr lang="it-IT" sz="1200" kern="1200" dirty="0">
                          <a:effectLst/>
                        </a:rPr>
                        <a:t>, Laura Porto </a:t>
                      </a:r>
                      <a:r>
                        <a:rPr lang="it-IT" sz="1200" kern="1200" dirty="0" err="1">
                          <a:effectLst/>
                        </a:rPr>
                        <a:t>Vergara</a:t>
                      </a:r>
                      <a:r>
                        <a:rPr lang="it-IT" sz="1200" kern="1200" dirty="0">
                          <a:effectLst/>
                        </a:rPr>
                        <a:t> y Catalina </a:t>
                      </a:r>
                      <a:r>
                        <a:rPr lang="it-IT" sz="1200" kern="1200" dirty="0" err="1">
                          <a:effectLst/>
                        </a:rPr>
                        <a:t>Manea</a:t>
                      </a:r>
                      <a:r>
                        <a:rPr lang="it-IT" sz="1200" kern="1200" dirty="0">
                          <a:effectLst/>
                        </a:rPr>
                        <a:t> </a:t>
                      </a:r>
                      <a:r>
                        <a:rPr lang="it-IT" sz="1200" kern="1200" dirty="0" err="1">
                          <a:effectLst/>
                        </a:rPr>
                        <a:t>Surubaru</a:t>
                      </a:r>
                      <a:r>
                        <a:rPr lang="it-IT" sz="1200" kern="1200" dirty="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Spain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98156">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US" sz="1200" kern="1200" dirty="0">
                          <a:effectLst/>
                        </a:rPr>
                        <a:t>Frederique </a:t>
                      </a:r>
                      <a:r>
                        <a:rPr lang="en-US" sz="1200" kern="1200" dirty="0" err="1">
                          <a:effectLst/>
                        </a:rPr>
                        <a:t>Bosveld</a:t>
                      </a:r>
                      <a:r>
                        <a:rPr lang="en-US" sz="1200" kern="1200" dirty="0">
                          <a:effectLst/>
                        </a:rPr>
                        <a:t>, Anastasia </a:t>
                      </a:r>
                      <a:r>
                        <a:rPr lang="en-US" sz="1200" kern="1200" dirty="0" err="1">
                          <a:effectLst/>
                        </a:rPr>
                        <a:t>Weiz</a:t>
                      </a:r>
                      <a:r>
                        <a:rPr lang="en-US" sz="1200" kern="1200" dirty="0">
                          <a:effectLst/>
                        </a:rPr>
                        <a:t>, Gina </a:t>
                      </a:r>
                      <a:r>
                        <a:rPr lang="en-US" sz="1200" kern="1200" dirty="0" err="1">
                          <a:effectLst/>
                        </a:rPr>
                        <a:t>Kuhlmann</a:t>
                      </a:r>
                      <a:r>
                        <a:rPr lang="en-US" sz="1200" kern="1200" dirty="0">
                          <a:effectLst/>
                        </a:rPr>
                        <a:t> and Isabelle Schrage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France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7/11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511212">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effectLst/>
                        </a:rPr>
                        <a:t> </a:t>
                      </a:r>
                      <a:r>
                        <a:rPr lang="it-IT" sz="1200" kern="1200" dirty="0">
                          <a:effectLst/>
                        </a:rPr>
                        <a:t>Anna </a:t>
                      </a:r>
                      <a:r>
                        <a:rPr lang="it-IT" sz="1200" kern="1200" dirty="0" err="1">
                          <a:effectLst/>
                        </a:rPr>
                        <a:t>Tereshchenko</a:t>
                      </a:r>
                      <a:r>
                        <a:rPr lang="it-IT" sz="1200" kern="1200" dirty="0">
                          <a:effectLst/>
                        </a:rPr>
                        <a:t> ( Erasmus, Master </a:t>
                      </a:r>
                      <a:r>
                        <a:rPr lang="it-IT" sz="1200" kern="1200" dirty="0" err="1">
                          <a:effectLst/>
                        </a:rPr>
                        <a:t>degree</a:t>
                      </a:r>
                      <a:r>
                        <a:rPr lang="it-IT" sz="1200" kern="1200" dirty="0" smtClean="0">
                          <a:effectLst/>
                        </a:rPr>
                        <a:t>), </a:t>
                      </a:r>
                      <a:r>
                        <a:rPr lang="it-IT" sz="1200" kern="1200" dirty="0" err="1" smtClean="0">
                          <a:effectLst/>
                        </a:rPr>
                        <a:t>Viktoriia</a:t>
                      </a:r>
                      <a:r>
                        <a:rPr lang="it-IT" sz="1200" kern="1200" dirty="0" smtClean="0">
                          <a:effectLst/>
                        </a:rPr>
                        <a:t> </a:t>
                      </a:r>
                      <a:r>
                        <a:rPr lang="it-IT" sz="1200" kern="1200" dirty="0" err="1">
                          <a:effectLst/>
                        </a:rPr>
                        <a:t>Kovryha</a:t>
                      </a:r>
                      <a:r>
                        <a:rPr lang="it-IT" sz="1200" kern="1200" dirty="0">
                          <a:effectLst/>
                        </a:rPr>
                        <a:t> (  Erasmus, Master </a:t>
                      </a:r>
                      <a:r>
                        <a:rPr lang="it-IT" sz="1200" kern="1200" dirty="0" err="1">
                          <a:effectLst/>
                        </a:rPr>
                        <a:t>degree</a:t>
                      </a:r>
                      <a:r>
                        <a:rPr lang="it-IT" sz="1200" kern="1200" dirty="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Poland</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7/11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spcAft>
                          <a:spcPts val="0"/>
                        </a:spcAft>
                      </a:pPr>
                      <a:r>
                        <a:rPr lang="it-IT" sz="1200" kern="1200">
                          <a:effectLst/>
                        </a:rPr>
                        <a:t>GVCs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r>
                        <a:rPr lang="en-GB" sz="1200" dirty="0" smtClean="0"/>
                        <a:t>Kevin </a:t>
                      </a:r>
                      <a:r>
                        <a:rPr lang="en-GB" sz="1200" dirty="0" err="1" smtClean="0"/>
                        <a:t>Mahekpreet</a:t>
                      </a:r>
                      <a:r>
                        <a:rPr lang="en-GB" sz="1200" dirty="0" smtClean="0"/>
                        <a:t> Cheema, Moritz </a:t>
                      </a:r>
                      <a:r>
                        <a:rPr lang="en-GB" sz="1200" dirty="0" err="1" smtClean="0"/>
                        <a:t>Pfeffer</a:t>
                      </a:r>
                      <a:r>
                        <a:rPr lang="en-GB" sz="1200" dirty="0" smtClean="0"/>
                        <a:t>, Sebastian Munoz and Keno-Leon Hartman</a:t>
                      </a: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7/11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G2: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7/11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85099">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Leonardo Rosini, Michele Fontani e Sharon di Cocco</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14/11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spcAft>
                          <a:spcPts val="0"/>
                        </a:spcAft>
                      </a:pPr>
                      <a:r>
                        <a:rPr lang="it-IT" sz="1200" kern="1200">
                          <a:effectLst/>
                        </a:rPr>
                        <a:t>Network</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G1: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ECO</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14/11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G2: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14/11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spcAft>
                          <a:spcPts val="0"/>
                        </a:spcAft>
                      </a:pPr>
                      <a:r>
                        <a:rPr lang="it-IT" sz="1200" kern="1200">
                          <a:effectLst/>
                        </a:rPr>
                        <a:t>New new Trade Th.</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G1: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ECO</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18/11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G2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18/11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spcAft>
                          <a:spcPts val="0"/>
                        </a:spcAft>
                      </a:pPr>
                      <a:r>
                        <a:rPr lang="it-IT" sz="1200" kern="1200">
                          <a:effectLst/>
                        </a:rPr>
                        <a:t>Productivity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G1: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18/11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G2: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21/11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G1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21/11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21735">
                <a:tc>
                  <a:txBody>
                    <a:bodyPr/>
                    <a:lstStyle/>
                    <a:p>
                      <a:pPr>
                        <a:lnSpc>
                          <a:spcPct val="115000"/>
                        </a:lnSpc>
                        <a:spcAft>
                          <a:spcPts val="0"/>
                        </a:spcAft>
                      </a:pPr>
                      <a:r>
                        <a:rPr lang="it-IT" sz="1200" kern="1200">
                          <a:effectLst/>
                        </a:rPr>
                        <a:t>Trade and wages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Salazar E. </a:t>
                      </a:r>
                      <a:r>
                        <a:rPr lang="en-GB" sz="1200" kern="1200" dirty="0" smtClean="0">
                          <a:effectLst/>
                        </a:rPr>
                        <a:t>Vania, </a:t>
                      </a:r>
                      <a:r>
                        <a:rPr lang="it-IT" sz="1200" kern="1200" dirty="0" err="1" smtClean="0">
                          <a:effectLst/>
                        </a:rPr>
                        <a:t>Mejia</a:t>
                      </a:r>
                      <a:r>
                        <a:rPr lang="it-IT" sz="1200" kern="1200" dirty="0">
                          <a:effectLst/>
                        </a:rPr>
                        <a:t>, </a:t>
                      </a:r>
                      <a:r>
                        <a:rPr lang="it-IT" sz="1200" kern="1200" dirty="0" err="1">
                          <a:effectLst/>
                        </a:rPr>
                        <a:t>Isaza</a:t>
                      </a:r>
                      <a:r>
                        <a:rPr lang="it-IT" sz="1200" kern="1200" dirty="0">
                          <a:effectLst/>
                        </a:rPr>
                        <a:t> V</a:t>
                      </a:r>
                      <a:r>
                        <a:rPr lang="en-GB" sz="1200" kern="1200" dirty="0" smtClean="0">
                          <a:effectLst/>
                        </a:rPr>
                        <a:t>., </a:t>
                      </a:r>
                      <a:r>
                        <a:rPr lang="it-IT" sz="1200" kern="1200" dirty="0" err="1" smtClean="0">
                          <a:effectLst/>
                        </a:rPr>
                        <a:t>Maach</a:t>
                      </a:r>
                      <a:r>
                        <a:rPr lang="it-IT" sz="1200" kern="1200" dirty="0" smtClean="0">
                          <a:effectLst/>
                        </a:rPr>
                        <a:t> </a:t>
                      </a:r>
                      <a:r>
                        <a:rPr lang="it-IT" sz="1200" kern="1200" dirty="0">
                          <a:effectLst/>
                        </a:rPr>
                        <a:t>Fatima </a:t>
                      </a:r>
                      <a:r>
                        <a:rPr lang="it-IT" sz="1200" kern="1200" dirty="0" err="1" smtClean="0">
                          <a:effectLst/>
                        </a:rPr>
                        <a:t>Zohra</a:t>
                      </a:r>
                      <a:r>
                        <a:rPr lang="it-IT" sz="1200" kern="1200" baseline="0" dirty="0" smtClean="0">
                          <a:effectLst/>
                        </a:rPr>
                        <a:t> </a:t>
                      </a:r>
                      <a:r>
                        <a:rPr lang="en-GB" sz="1200" kern="1200" dirty="0" smtClean="0">
                          <a:effectLst/>
                        </a:rPr>
                        <a: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3 DEV</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a:effectLst/>
                        </a:rPr>
                        <a:t>21/11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r>
                        <a:rPr lang="it-IT" sz="1200" kern="1200" dirty="0" smtClean="0">
                          <a:solidFill>
                            <a:schemeClr val="dk1"/>
                          </a:solidFill>
                          <a:effectLst/>
                          <a:latin typeface="+mn-lt"/>
                          <a:ea typeface="+mn-ea"/>
                          <a:cs typeface="+mn-cs"/>
                        </a:rPr>
                        <a:t>Carlo Poggi, -Iacopo Maria </a:t>
                      </a:r>
                      <a:r>
                        <a:rPr lang="it-IT" sz="1200" kern="1200" dirty="0" err="1" smtClean="0">
                          <a:solidFill>
                            <a:schemeClr val="dk1"/>
                          </a:solidFill>
                          <a:effectLst/>
                          <a:latin typeface="+mn-lt"/>
                          <a:ea typeface="+mn-ea"/>
                          <a:cs typeface="+mn-cs"/>
                        </a:rPr>
                        <a:t>Taddei</a:t>
                      </a:r>
                      <a:r>
                        <a:rPr lang="it-IT" sz="1200" kern="1200" dirty="0" smtClean="0">
                          <a:solidFill>
                            <a:schemeClr val="dk1"/>
                          </a:solidFill>
                          <a:effectLst/>
                          <a:latin typeface="+mn-lt"/>
                          <a:ea typeface="+mn-ea"/>
                          <a:cs typeface="+mn-cs"/>
                        </a:rPr>
                        <a:t>  ,Andrea </a:t>
                      </a:r>
                      <a:r>
                        <a:rPr lang="it-IT" sz="1200" kern="1200" dirty="0" err="1" smtClean="0">
                          <a:solidFill>
                            <a:schemeClr val="dk1"/>
                          </a:solidFill>
                          <a:effectLst/>
                          <a:latin typeface="+mn-lt"/>
                          <a:ea typeface="+mn-ea"/>
                          <a:cs typeface="+mn-cs"/>
                        </a:rPr>
                        <a:t>Cioli</a:t>
                      </a:r>
                      <a:endParaRPr lang="it-IT" sz="1200" kern="1200" dirty="0">
                        <a:solidFill>
                          <a:schemeClr val="dk1"/>
                        </a:solidFill>
                        <a:effectLst/>
                        <a:latin typeface="+mn-lt"/>
                        <a:ea typeface="+mn-ea"/>
                        <a:cs typeface="+mn-cs"/>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3 DEV</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21/11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bl>
          </a:graphicData>
        </a:graphic>
      </p:graphicFrame>
    </p:spTree>
    <p:extLst>
      <p:ext uri="{BB962C8B-B14F-4D97-AF65-F5344CB8AC3E}">
        <p14:creationId xmlns:p14="http://schemas.microsoft.com/office/powerpoint/2010/main" val="7205736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altLang="en-US" smtClean="0"/>
              <a:t>Example: Specialization </a:t>
            </a:r>
            <a:br>
              <a:rPr lang="en-US" altLang="en-US" smtClean="0"/>
            </a:br>
            <a:r>
              <a:rPr lang="en-US" altLang="en-US" smtClean="0"/>
              <a:t>(2 &gt;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&gt; ½)</a:t>
            </a:r>
          </a:p>
        </p:txBody>
      </p:sp>
      <p:sp>
        <p:nvSpPr>
          <p:cNvPr id="23555" name="Content Placeholder 2"/>
          <p:cNvSpPr>
            <a:spLocks noGrp="1"/>
          </p:cNvSpPr>
          <p:nvPr>
            <p:ph idx="1"/>
          </p:nvPr>
        </p:nvSpPr>
        <p:spPr/>
        <p:txBody>
          <a:bodyPr>
            <a:normAutofit lnSpcReduction="10000"/>
          </a:bodyPr>
          <a:lstStyle/>
          <a:p>
            <a:r>
              <a:rPr lang="en-US" altLang="en-US" smtClean="0"/>
              <a:t>Therefore, the quantity of cheese produced must be </a:t>
            </a:r>
            <a:r>
              <a:rPr lang="en-US" altLang="en-US" i="1" smtClean="0">
                <a:ea typeface="Arial Unicode MS" pitchFamily="34" charset="-128"/>
                <a:cs typeface="Arial Unicode MS" pitchFamily="34" charset="-128"/>
              </a:rPr>
              <a:t>L</a:t>
            </a:r>
            <a:r>
              <a:rPr lang="en-US" altLang="en-US" baseline="-25000" smtClean="0">
                <a:ea typeface="Arial Unicode MS" pitchFamily="34" charset="-128"/>
                <a:cs typeface="Arial Unicode MS" pitchFamily="34" charset="-128"/>
              </a:rPr>
              <a:t>H</a:t>
            </a:r>
            <a:r>
              <a:rPr lang="en-US" altLang="en-US" smtClean="0">
                <a:ea typeface="Arial Unicode MS" pitchFamily="34" charset="-128"/>
                <a:cs typeface="Arial Unicode MS" pitchFamily="34" charset="-128"/>
              </a:rPr>
              <a:t>/</a:t>
            </a:r>
            <a:r>
              <a:rPr lang="en-US" altLang="en-US" i="1" smtClean="0"/>
              <a:t>a</a:t>
            </a:r>
            <a:r>
              <a:rPr lang="en-US" altLang="en-US" baseline="-25000" smtClean="0"/>
              <a:t>CH</a:t>
            </a:r>
            <a:r>
              <a:rPr lang="en-US" altLang="en-US" smtClean="0">
                <a:ea typeface="Arial Unicode MS" pitchFamily="34" charset="-128"/>
                <a:cs typeface="Arial Unicode MS" pitchFamily="34" charset="-128"/>
              </a:rPr>
              <a:t>, where </a:t>
            </a:r>
            <a:r>
              <a:rPr lang="en-US" altLang="en-US" i="1" smtClean="0">
                <a:ea typeface="Arial Unicode MS" pitchFamily="34" charset="-128"/>
                <a:cs typeface="Arial Unicode MS" pitchFamily="34" charset="-128"/>
              </a:rPr>
              <a:t>L</a:t>
            </a:r>
            <a:r>
              <a:rPr lang="en-US" altLang="en-US" baseline="-25000" smtClean="0">
                <a:ea typeface="Arial Unicode MS" pitchFamily="34" charset="-128"/>
                <a:cs typeface="Arial Unicode MS" pitchFamily="34" charset="-128"/>
              </a:rPr>
              <a:t>H</a:t>
            </a:r>
            <a:r>
              <a:rPr lang="en-US" altLang="en-US" smtClean="0">
                <a:ea typeface="Arial Unicode MS" pitchFamily="34" charset="-128"/>
                <a:cs typeface="Arial Unicode MS" pitchFamily="34" charset="-128"/>
              </a:rPr>
              <a:t> is the amount of labor in Home, and …</a:t>
            </a:r>
          </a:p>
          <a:p>
            <a:r>
              <a:rPr lang="en-US" altLang="en-US" smtClean="0">
                <a:ea typeface="Arial Unicode MS" pitchFamily="34" charset="-128"/>
                <a:cs typeface="Arial Unicode MS" pitchFamily="34" charset="-128"/>
              </a:rPr>
              <a:t>… </a:t>
            </a:r>
            <a:r>
              <a:rPr lang="en-US" altLang="en-US" smtClean="0"/>
              <a:t>the quantity of wine produced must be </a:t>
            </a:r>
            <a:r>
              <a:rPr lang="en-US" altLang="en-US" i="1" smtClean="0">
                <a:ea typeface="Arial Unicode MS" pitchFamily="34" charset="-128"/>
                <a:cs typeface="Arial Unicode MS" pitchFamily="34" charset="-128"/>
              </a:rPr>
              <a:t>L</a:t>
            </a:r>
            <a:r>
              <a:rPr lang="en-US" altLang="en-US" baseline="-25000" smtClean="0">
                <a:ea typeface="Arial Unicode MS" pitchFamily="34" charset="-128"/>
                <a:cs typeface="Arial Unicode MS" pitchFamily="34" charset="-128"/>
              </a:rPr>
              <a:t>F</a:t>
            </a:r>
            <a:r>
              <a:rPr lang="en-US" altLang="en-US" smtClean="0">
                <a:ea typeface="Arial Unicode MS" pitchFamily="34" charset="-128"/>
                <a:cs typeface="Arial Unicode MS" pitchFamily="34" charset="-128"/>
              </a:rPr>
              <a:t>/</a:t>
            </a:r>
            <a:r>
              <a:rPr lang="en-US" altLang="en-US" i="1" smtClean="0"/>
              <a:t>a</a:t>
            </a:r>
            <a:r>
              <a:rPr lang="en-US" altLang="en-US" baseline="-25000" smtClean="0"/>
              <a:t>WF</a:t>
            </a:r>
            <a:r>
              <a:rPr lang="en-US" altLang="en-US" smtClean="0">
                <a:ea typeface="Arial Unicode MS" pitchFamily="34" charset="-128"/>
                <a:cs typeface="Arial Unicode MS" pitchFamily="34" charset="-128"/>
              </a:rPr>
              <a:t>, where </a:t>
            </a:r>
            <a:r>
              <a:rPr lang="en-US" altLang="en-US" i="1" smtClean="0">
                <a:ea typeface="Arial Unicode MS" pitchFamily="34" charset="-128"/>
                <a:cs typeface="Arial Unicode MS" pitchFamily="34" charset="-128"/>
              </a:rPr>
              <a:t>L</a:t>
            </a:r>
            <a:r>
              <a:rPr lang="en-US" altLang="en-US" baseline="-25000" smtClean="0">
                <a:ea typeface="Arial Unicode MS" pitchFamily="34" charset="-128"/>
                <a:cs typeface="Arial Unicode MS" pitchFamily="34" charset="-128"/>
              </a:rPr>
              <a:t>F</a:t>
            </a:r>
            <a:r>
              <a:rPr lang="en-US" altLang="en-US" smtClean="0">
                <a:ea typeface="Arial Unicode MS" pitchFamily="34" charset="-128"/>
                <a:cs typeface="Arial Unicode MS" pitchFamily="34" charset="-128"/>
              </a:rPr>
              <a:t> is the amount of labor in Foreign</a:t>
            </a:r>
          </a:p>
          <a:p>
            <a:r>
              <a:rPr lang="en-US" altLang="en-US" smtClean="0">
                <a:ea typeface="Arial Unicode MS" pitchFamily="34" charset="-128"/>
                <a:cs typeface="Arial Unicode MS" pitchFamily="34" charset="-128"/>
              </a:rPr>
              <a:t>The ratio of the outputs, </a:t>
            </a:r>
            <a:r>
              <a:rPr lang="en-US" altLang="en-US" i="1" smtClean="0">
                <a:ea typeface="Arial Unicode MS" pitchFamily="34" charset="-128"/>
                <a:cs typeface="Arial Unicode MS" pitchFamily="34" charset="-128"/>
              </a:rPr>
              <a:t>Q</a:t>
            </a:r>
            <a:r>
              <a:rPr lang="en-US" altLang="en-US" baseline="-25000" smtClean="0">
                <a:ea typeface="Arial Unicode MS" pitchFamily="34" charset="-128"/>
                <a:cs typeface="Arial Unicode MS" pitchFamily="34" charset="-128"/>
              </a:rPr>
              <a:t>C</a:t>
            </a:r>
            <a:r>
              <a:rPr lang="en-US" altLang="en-US" smtClean="0">
                <a:ea typeface="Arial Unicode MS" pitchFamily="34" charset="-128"/>
                <a:cs typeface="Arial Unicode MS" pitchFamily="34" charset="-128"/>
              </a:rPr>
              <a:t>/</a:t>
            </a:r>
            <a:r>
              <a:rPr lang="en-US" altLang="en-US" i="1" smtClean="0">
                <a:ea typeface="Arial Unicode MS" pitchFamily="34" charset="-128"/>
                <a:cs typeface="Arial Unicode MS" pitchFamily="34" charset="-128"/>
              </a:rPr>
              <a:t>Q</a:t>
            </a:r>
            <a:r>
              <a:rPr lang="en-US" altLang="en-US" baseline="-25000" smtClean="0">
                <a:ea typeface="Arial Unicode MS" pitchFamily="34" charset="-128"/>
                <a:cs typeface="Arial Unicode MS" pitchFamily="34" charset="-128"/>
              </a:rPr>
              <a:t>W</a:t>
            </a:r>
            <a:r>
              <a:rPr lang="en-US" altLang="en-US" smtClean="0">
                <a:ea typeface="Arial Unicode MS" pitchFamily="34" charset="-128"/>
                <a:cs typeface="Arial Unicode MS" pitchFamily="34" charset="-128"/>
              </a:rPr>
              <a:t>, can then be calculated</a:t>
            </a:r>
          </a:p>
          <a:p>
            <a:pPr lvl="1"/>
            <a:r>
              <a:rPr lang="en-US" altLang="en-US" smtClean="0">
                <a:ea typeface="Arial Unicode MS" pitchFamily="34" charset="-128"/>
                <a:cs typeface="Arial Unicode MS" pitchFamily="34" charset="-128"/>
              </a:rPr>
              <a:t>This is </a:t>
            </a:r>
            <a:r>
              <a:rPr lang="en-US" altLang="en-US" i="1" smtClean="0">
                <a:ea typeface="Arial Unicode MS" pitchFamily="34" charset="-128"/>
                <a:cs typeface="Arial Unicode MS" pitchFamily="34" charset="-128"/>
              </a:rPr>
              <a:t>G</a:t>
            </a:r>
            <a:r>
              <a:rPr lang="en-US" altLang="en-US" smtClean="0">
                <a:ea typeface="Arial Unicode MS" pitchFamily="34" charset="-128"/>
                <a:cs typeface="Arial Unicode MS" pitchFamily="34" charset="-128"/>
              </a:rPr>
              <a:t> in the diagram</a:t>
            </a:r>
            <a:endParaRPr lang="en-US" altLang="en-US" smtClean="0"/>
          </a:p>
        </p:txBody>
      </p:sp>
    </p:spTree>
    <p:extLst>
      <p:ext uri="{BB962C8B-B14F-4D97-AF65-F5344CB8AC3E}">
        <p14:creationId xmlns:p14="http://schemas.microsoft.com/office/powerpoint/2010/main" val="12375435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altLang="en-US" smtClean="0"/>
              <a:t>Example: Specialization </a:t>
            </a:r>
            <a:br>
              <a:rPr lang="en-US" altLang="en-US" smtClean="0"/>
            </a:br>
            <a:r>
              <a:rPr lang="en-US" altLang="en-US" smtClean="0"/>
              <a:t>(2 &gt;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&gt; ½)</a:t>
            </a:r>
          </a:p>
        </p:txBody>
      </p:sp>
      <p:sp>
        <p:nvSpPr>
          <p:cNvPr id="24579" name="Content Placeholder 2"/>
          <p:cNvSpPr>
            <a:spLocks noGrp="1"/>
          </p:cNvSpPr>
          <p:nvPr>
            <p:ph idx="1"/>
          </p:nvPr>
        </p:nvSpPr>
        <p:spPr>
          <a:xfrm>
            <a:off x="457200" y="1600200"/>
            <a:ext cx="4471988" cy="2695575"/>
          </a:xfrm>
        </p:spPr>
        <p:txBody>
          <a:bodyPr/>
          <a:lstStyle/>
          <a:p>
            <a:r>
              <a:rPr lang="en-US" altLang="en-US" smtClean="0"/>
              <a:t>If 2 &gt;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&gt; ½, Foreign specializes in wine and Home specializes in cheese</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4582" name="TextBox 11"/>
          <p:cNvSpPr txBox="1">
            <a:spLocks noChangeArrowheads="1"/>
          </p:cNvSpPr>
          <p:nvPr/>
        </p:nvSpPr>
        <p:spPr bwMode="auto">
          <a:xfrm>
            <a:off x="5148263" y="1506538"/>
            <a:ext cx="892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p>
        </p:txBody>
      </p:sp>
      <p:sp>
        <p:nvSpPr>
          <p:cNvPr id="24583"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24584"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24585" name="TextBox 14"/>
          <p:cNvSpPr txBox="1">
            <a:spLocks noChangeArrowheads="1"/>
          </p:cNvSpPr>
          <p:nvPr/>
        </p:nvSpPr>
        <p:spPr bwMode="auto">
          <a:xfrm>
            <a:off x="4456113" y="3413125"/>
            <a:ext cx="1130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4588"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sp>
        <p:nvSpPr>
          <p:cNvPr id="24589"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3571875"/>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4599"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graphicFrame>
        <p:nvGraphicFramePr>
          <p:cNvPr id="25" name="Group 29"/>
          <p:cNvGraphicFramePr>
            <a:graphicFrameLocks/>
          </p:cNvGraphicFramePr>
          <p:nvPr/>
        </p:nvGraphicFramePr>
        <p:xfrm>
          <a:off x="742950" y="4378325"/>
          <a:ext cx="3621088" cy="2340296"/>
        </p:xfrm>
        <a:graphic>
          <a:graphicData uri="http://schemas.openxmlformats.org/drawingml/2006/table">
            <a:tbl>
              <a:tblPr/>
              <a:tblGrid>
                <a:gridCol w="929112"/>
                <a:gridCol w="1345988"/>
                <a:gridCol w="1345988"/>
              </a:tblGrid>
              <a:tr h="36557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Opportunity Cost</a:t>
                      </a:r>
                    </a:p>
                  </a:txBody>
                  <a:tcPr marL="91426" marR="91426" marT="45649" marB="4564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47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CW</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WC</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pounds </a:t>
                      </a:r>
                      <a:r>
                        <a:rPr kumimoji="0" lang="en-US" sz="1800" b="0" i="0" u="none" strike="noStrike" cap="none" normalizeH="0" baseline="0" smtClean="0">
                          <a:ln>
                            <a:noFill/>
                          </a:ln>
                          <a:solidFill>
                            <a:schemeClr val="tx1"/>
                          </a:solidFill>
                          <a:effectLst/>
                          <a:latin typeface="Calibri" panose="020F0502020204030204" pitchFamily="34" charset="0"/>
                        </a:rPr>
                        <a:t>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pounds 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00348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Example: Specialization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&gt; 2)</a:t>
            </a:r>
          </a:p>
        </p:txBody>
      </p:sp>
      <p:sp>
        <p:nvSpPr>
          <p:cNvPr id="25603" name="Content Placeholder 2"/>
          <p:cNvSpPr>
            <a:spLocks noGrp="1"/>
          </p:cNvSpPr>
          <p:nvPr>
            <p:ph idx="1"/>
          </p:nvPr>
        </p:nvSpPr>
        <p:spPr>
          <a:xfrm>
            <a:off x="457200" y="1600200"/>
            <a:ext cx="5626100" cy="4525963"/>
          </a:xfrm>
        </p:spPr>
        <p:txBody>
          <a:bodyPr>
            <a:normAutofit lnSpcReduction="10000"/>
          </a:bodyPr>
          <a:lstStyle/>
          <a:p>
            <a:r>
              <a:rPr lang="en-US" altLang="en-US" smtClean="0"/>
              <a:t>Note that, </a:t>
            </a:r>
            <a:r>
              <a:rPr lang="en-US" altLang="en-US" smtClean="0">
                <a:solidFill>
                  <a:srgbClr val="C00000"/>
                </a:solidFill>
              </a:rPr>
              <a:t>if, under free trade, the global relative price of cheese is more than two, then </a:t>
            </a:r>
            <a:r>
              <a:rPr lang="en-US" altLang="en-US" i="1" smtClean="0">
                <a:solidFill>
                  <a:srgbClr val="C00000"/>
                </a:solidFill>
              </a:rPr>
              <a:t>P</a:t>
            </a:r>
            <a:r>
              <a:rPr lang="en-US" altLang="en-US" baseline="-25000" smtClean="0">
                <a:solidFill>
                  <a:srgbClr val="C00000"/>
                </a:solidFill>
              </a:rPr>
              <a:t>C</a:t>
            </a:r>
            <a:r>
              <a:rPr lang="en-US" altLang="en-US" smtClean="0">
                <a:solidFill>
                  <a:srgbClr val="C00000"/>
                </a:solidFill>
              </a:rPr>
              <a:t>/</a:t>
            </a:r>
            <a:r>
              <a:rPr lang="en-US" altLang="en-US" i="1" smtClean="0">
                <a:solidFill>
                  <a:srgbClr val="C00000"/>
                </a:solidFill>
              </a:rPr>
              <a:t>P</a:t>
            </a:r>
            <a:r>
              <a:rPr lang="en-US" altLang="en-US" baseline="-25000" smtClean="0">
                <a:solidFill>
                  <a:srgbClr val="C00000"/>
                </a:solidFill>
              </a:rPr>
              <a:t>W</a:t>
            </a:r>
            <a:r>
              <a:rPr lang="en-US" altLang="en-US" smtClean="0">
                <a:solidFill>
                  <a:srgbClr val="C00000"/>
                </a:solidFill>
              </a:rPr>
              <a:t> &gt; C</a:t>
            </a:r>
            <a:r>
              <a:rPr lang="en-US" altLang="en-US" baseline="-25000" smtClean="0">
                <a:solidFill>
                  <a:srgbClr val="C00000"/>
                </a:solidFill>
              </a:rPr>
              <a:t>CW</a:t>
            </a:r>
            <a:r>
              <a:rPr lang="en-US" altLang="en-US" smtClean="0">
                <a:solidFill>
                  <a:srgbClr val="C00000"/>
                </a:solidFill>
              </a:rPr>
              <a:t> for both countries</a:t>
            </a:r>
          </a:p>
          <a:p>
            <a:r>
              <a:rPr lang="en-US" altLang="en-US" smtClean="0"/>
              <a:t>Therefore, </a:t>
            </a:r>
            <a:r>
              <a:rPr lang="en-US" altLang="en-US" smtClean="0">
                <a:solidFill>
                  <a:srgbClr val="C00000"/>
                </a:solidFill>
              </a:rPr>
              <a:t>both countries must be specialized in cheese</a:t>
            </a:r>
          </a:p>
          <a:p>
            <a:r>
              <a:rPr lang="en-US" altLang="en-US" smtClean="0"/>
              <a:t>Therefore, the relative worldwide supply of cheese (</a:t>
            </a:r>
            <a:r>
              <a:rPr lang="en-US" altLang="en-US" i="1" smtClean="0"/>
              <a:t>Q</a:t>
            </a:r>
            <a:r>
              <a:rPr lang="en-US" altLang="en-US" baseline="-25000" smtClean="0"/>
              <a:t>C</a:t>
            </a:r>
            <a:r>
              <a:rPr lang="en-US" altLang="en-US" smtClean="0"/>
              <a:t>/</a:t>
            </a:r>
            <a:r>
              <a:rPr lang="en-US" altLang="en-US" i="1" smtClean="0"/>
              <a:t>Q</a:t>
            </a:r>
            <a:r>
              <a:rPr lang="en-US" altLang="en-US" baseline="-25000" smtClean="0"/>
              <a:t>W</a:t>
            </a:r>
            <a:r>
              <a:rPr lang="en-US" altLang="en-US" smtClean="0"/>
              <a:t>) must be infinite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10836" y="1367502"/>
            <a:ext cx="2742857" cy="20571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aphicFrame>
        <p:nvGraphicFramePr>
          <p:cNvPr id="5" name="Group 29"/>
          <p:cNvGraphicFramePr>
            <a:graphicFrameLocks/>
          </p:cNvGraphicFramePr>
          <p:nvPr/>
        </p:nvGraphicFramePr>
        <p:xfrm>
          <a:off x="6243638" y="4097338"/>
          <a:ext cx="2900362" cy="2339975"/>
        </p:xfrm>
        <a:graphic>
          <a:graphicData uri="http://schemas.openxmlformats.org/drawingml/2006/table">
            <a:tbl>
              <a:tblPr/>
              <a:tblGrid>
                <a:gridCol w="781753"/>
                <a:gridCol w="1041197"/>
                <a:gridCol w="1077412"/>
              </a:tblGrid>
              <a:tr h="365589">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Opportunity Cost</a:t>
                      </a:r>
                    </a:p>
                  </a:txBody>
                  <a:tcPr marL="91430" marR="91430" marT="45666" marB="4566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46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anose="020F0502020204030204" pitchFamily="34" charset="0"/>
                      </a:endParaRP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Calibri" panose="020F0502020204030204" pitchFamily="34" charset="0"/>
                        </a:rPr>
                        <a:t>C</a:t>
                      </a:r>
                      <a:r>
                        <a:rPr kumimoji="0" lang="en-US" sz="1200" b="0" i="0" u="none" strike="noStrike" cap="none" normalizeH="0" baseline="-25000" dirty="0" smtClean="0">
                          <a:ln>
                            <a:noFill/>
                          </a:ln>
                          <a:solidFill>
                            <a:schemeClr val="tx1"/>
                          </a:solidFill>
                          <a:effectLst/>
                          <a:latin typeface="Calibri" panose="020F0502020204030204" pitchFamily="34" charset="0"/>
                        </a:rPr>
                        <a:t>CW</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a:t>
                      </a:r>
                      <a:r>
                        <a:rPr kumimoji="0" lang="en-US" sz="1200" b="0" i="0" u="none" strike="noStrike" cap="none" normalizeH="0" baseline="-25000" dirty="0" smtClean="0">
                          <a:ln>
                            <a:noFill/>
                          </a:ln>
                          <a:solidFill>
                            <a:schemeClr val="tx1"/>
                          </a:solidFill>
                          <a:effectLst/>
                          <a:latin typeface="Calibri" panose="020F0502020204030204" pitchFamily="34" charset="0"/>
                        </a:rPr>
                        <a:t>WC</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Home</a:t>
                      </a: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gallons of wine</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pounds </a:t>
                      </a:r>
                      <a:r>
                        <a:rPr kumimoji="0" lang="en-US" sz="1200" b="0" i="0" u="none" strike="noStrike" cap="none" normalizeH="0" baseline="0" smtClean="0">
                          <a:ln>
                            <a:noFill/>
                          </a:ln>
                          <a:solidFill>
                            <a:schemeClr val="tx1"/>
                          </a:solidFill>
                          <a:effectLst/>
                          <a:latin typeface="Calibri" panose="020F0502020204030204" pitchFamily="34" charset="0"/>
                        </a:rPr>
                        <a:t>of cheese</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Foreign</a:t>
                      </a:r>
                    </a:p>
                  </a:txBody>
                  <a:tcPr marL="91430" marR="91430" marT="45666" marB="4566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gallons of wine</a:t>
                      </a:r>
                    </a:p>
                  </a:txBody>
                  <a:tcPr marL="91430" marR="91430" marT="45666" marB="456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pounds of cheese</a:t>
                      </a:r>
                    </a:p>
                  </a:txBody>
                  <a:tcPr marL="91430" marR="91430" marT="45666" marB="4566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0416568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Example: Specialization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&gt; 2)</a:t>
            </a:r>
          </a:p>
        </p:txBody>
      </p:sp>
      <p:sp>
        <p:nvSpPr>
          <p:cNvPr id="26627" name="Content Placeholder 2"/>
          <p:cNvSpPr>
            <a:spLocks noGrp="1"/>
          </p:cNvSpPr>
          <p:nvPr>
            <p:ph idx="1"/>
          </p:nvPr>
        </p:nvSpPr>
        <p:spPr>
          <a:xfrm>
            <a:off x="457200" y="1600200"/>
            <a:ext cx="4471988" cy="3003550"/>
          </a:xfrm>
        </p:spPr>
        <p:txBody>
          <a:bodyPr/>
          <a:lstStyle/>
          <a:p>
            <a:r>
              <a:rPr lang="en-US" altLang="en-US" smtClean="0"/>
              <a:t>If </a:t>
            </a:r>
            <a:r>
              <a:rPr lang="en-US" altLang="en-US" i="1" smtClean="0"/>
              <a:t>P</a:t>
            </a:r>
            <a:r>
              <a:rPr lang="en-US" altLang="en-US" baseline="-25000" smtClean="0"/>
              <a:t>C</a:t>
            </a:r>
            <a:r>
              <a:rPr lang="en-US" altLang="en-US" smtClean="0"/>
              <a:t>/</a:t>
            </a:r>
            <a:r>
              <a:rPr lang="en-US" altLang="en-US" i="1" smtClean="0"/>
              <a:t>P</a:t>
            </a:r>
            <a:r>
              <a:rPr lang="en-US" altLang="en-US" baseline="-25000" smtClean="0"/>
              <a:t>W</a:t>
            </a:r>
            <a:r>
              <a:rPr lang="en-US" altLang="en-US" smtClean="0"/>
              <a:t> &gt; 2, both countries specialize in cheese</a:t>
            </a:r>
          </a:p>
          <a:p>
            <a:endParaRPr lang="en-US" altLang="en-US" smtClean="0"/>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6630" name="TextBox 11"/>
          <p:cNvSpPr txBox="1">
            <a:spLocks noChangeArrowheads="1"/>
          </p:cNvSpPr>
          <p:nvPr/>
        </p:nvSpPr>
        <p:spPr bwMode="auto">
          <a:xfrm>
            <a:off x="5148263" y="1506538"/>
            <a:ext cx="892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p>
        </p:txBody>
      </p:sp>
      <p:sp>
        <p:nvSpPr>
          <p:cNvPr id="26631"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26632"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6635"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3571875"/>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6645"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graphicFrame>
        <p:nvGraphicFramePr>
          <p:cNvPr id="25" name="Group 29"/>
          <p:cNvGraphicFramePr>
            <a:graphicFrameLocks/>
          </p:cNvGraphicFramePr>
          <p:nvPr/>
        </p:nvGraphicFramePr>
        <p:xfrm>
          <a:off x="742950" y="4378325"/>
          <a:ext cx="3621088" cy="2340296"/>
        </p:xfrm>
        <a:graphic>
          <a:graphicData uri="http://schemas.openxmlformats.org/drawingml/2006/table">
            <a:tbl>
              <a:tblPr/>
              <a:tblGrid>
                <a:gridCol w="929112"/>
                <a:gridCol w="1345988"/>
                <a:gridCol w="1345988"/>
              </a:tblGrid>
              <a:tr h="36557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Opportunity Cost</a:t>
                      </a:r>
                    </a:p>
                  </a:txBody>
                  <a:tcPr marL="91426" marR="91426" marT="45649" marB="4564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47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CW</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WC</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pounds </a:t>
                      </a:r>
                      <a:r>
                        <a:rPr kumimoji="0" lang="en-US" sz="1800" b="0" i="0" u="none" strike="noStrike" cap="none" normalizeH="0" baseline="0" smtClean="0">
                          <a:ln>
                            <a:noFill/>
                          </a:ln>
                          <a:solidFill>
                            <a:schemeClr val="tx1"/>
                          </a:solidFill>
                          <a:effectLst/>
                          <a:latin typeface="Calibri" panose="020F0502020204030204" pitchFamily="34" charset="0"/>
                        </a:rPr>
                        <a:t>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pounds 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66" name="TextBox 14"/>
          <p:cNvSpPr txBox="1">
            <a:spLocks noChangeArrowheads="1"/>
          </p:cNvSpPr>
          <p:nvPr/>
        </p:nvSpPr>
        <p:spPr bwMode="auto">
          <a:xfrm>
            <a:off x="4456113" y="3413125"/>
            <a:ext cx="1130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Foreign 2</a:t>
            </a:r>
          </a:p>
        </p:txBody>
      </p:sp>
      <p:sp>
        <p:nvSpPr>
          <p:cNvPr id="26667"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spTree>
    <p:extLst>
      <p:ext uri="{BB962C8B-B14F-4D97-AF65-F5344CB8AC3E}">
        <p14:creationId xmlns:p14="http://schemas.microsoft.com/office/powerpoint/2010/main" val="38412044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Example: Relative Supply Curve</a:t>
            </a:r>
          </a:p>
        </p:txBody>
      </p:sp>
      <p:sp>
        <p:nvSpPr>
          <p:cNvPr id="27651" name="Content Placeholder 2"/>
          <p:cNvSpPr>
            <a:spLocks noGrp="1"/>
          </p:cNvSpPr>
          <p:nvPr>
            <p:ph idx="1"/>
          </p:nvPr>
        </p:nvSpPr>
        <p:spPr>
          <a:xfrm>
            <a:off x="457200" y="1600200"/>
            <a:ext cx="4471988" cy="3003550"/>
          </a:xfrm>
        </p:spPr>
        <p:txBody>
          <a:bodyPr/>
          <a:lstStyle/>
          <a:p>
            <a:r>
              <a:rPr lang="en-US" altLang="en-US" smtClean="0"/>
              <a:t>This is </a:t>
            </a:r>
            <a:r>
              <a:rPr lang="en-US" altLang="en-US" b="1" smtClean="0">
                <a:solidFill>
                  <a:srgbClr val="C00000"/>
                </a:solidFill>
              </a:rPr>
              <a:t>the relative supply curve</a:t>
            </a:r>
          </a:p>
          <a:p>
            <a:endParaRPr lang="en-US" altLang="en-US" smtClean="0"/>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7654" name="TextBox 11"/>
          <p:cNvSpPr txBox="1">
            <a:spLocks noChangeArrowheads="1"/>
          </p:cNvSpPr>
          <p:nvPr/>
        </p:nvSpPr>
        <p:spPr bwMode="auto">
          <a:xfrm>
            <a:off x="5148263" y="1506538"/>
            <a:ext cx="892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p>
        </p:txBody>
      </p:sp>
      <p:sp>
        <p:nvSpPr>
          <p:cNvPr id="27655"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27656"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7659"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3571875"/>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7669"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7670" name="TextBox 24"/>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graphicFrame>
        <p:nvGraphicFramePr>
          <p:cNvPr id="26" name="Group 29"/>
          <p:cNvGraphicFramePr>
            <a:graphicFrameLocks/>
          </p:cNvGraphicFramePr>
          <p:nvPr/>
        </p:nvGraphicFramePr>
        <p:xfrm>
          <a:off x="742950" y="4378325"/>
          <a:ext cx="3621088" cy="2340296"/>
        </p:xfrm>
        <a:graphic>
          <a:graphicData uri="http://schemas.openxmlformats.org/drawingml/2006/table">
            <a:tbl>
              <a:tblPr/>
              <a:tblGrid>
                <a:gridCol w="929112"/>
                <a:gridCol w="1345988"/>
                <a:gridCol w="1345988"/>
              </a:tblGrid>
              <a:tr h="365574">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Opportunity Cost</a:t>
                      </a:r>
                    </a:p>
                  </a:txBody>
                  <a:tcPr marL="91426" marR="91426" marT="45649" marB="4564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6947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Cheese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CW</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Wine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C</a:t>
                      </a:r>
                      <a:r>
                        <a:rPr kumimoji="0" lang="en-US" sz="1800" b="0" i="0" u="none" strike="noStrike" cap="none" normalizeH="0" baseline="-25000" dirty="0" smtClean="0">
                          <a:ln>
                            <a:noFill/>
                          </a:ln>
                          <a:solidFill>
                            <a:schemeClr val="tx1"/>
                          </a:solidFill>
                          <a:effectLst/>
                          <a:latin typeface="Calibri" panose="020F0502020204030204" pitchFamily="34" charset="0"/>
                        </a:rPr>
                        <a:t>WC</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pounds </a:t>
                      </a:r>
                      <a:r>
                        <a:rPr kumimoji="0" lang="en-US" sz="1800" b="0" i="0" u="none" strike="noStrike" cap="none" normalizeH="0" baseline="0" smtClean="0">
                          <a:ln>
                            <a:noFill/>
                          </a:ln>
                          <a:solidFill>
                            <a:schemeClr val="tx1"/>
                          </a:solidFill>
                          <a:effectLst/>
                          <a:latin typeface="Calibri" panose="020F0502020204030204" pitchFamily="34" charset="0"/>
                        </a:rPr>
                        <a:t>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L="91426" marR="91426" marT="45649" marB="456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2 gallons of wine</a:t>
                      </a:r>
                    </a:p>
                  </a:txBody>
                  <a:tcPr marL="91426" marR="91426" marT="45649" marB="45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½ pounds of cheese</a:t>
                      </a:r>
                    </a:p>
                  </a:txBody>
                  <a:tcPr marL="91426" marR="91426" marT="45649" marB="456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691" name="TextBox 14"/>
          <p:cNvSpPr txBox="1">
            <a:spLocks noChangeArrowheads="1"/>
          </p:cNvSpPr>
          <p:nvPr/>
        </p:nvSpPr>
        <p:spPr bwMode="auto">
          <a:xfrm>
            <a:off x="4456113" y="3413125"/>
            <a:ext cx="1130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27692"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spTree>
    <p:extLst>
      <p:ext uri="{BB962C8B-B14F-4D97-AF65-F5344CB8AC3E}">
        <p14:creationId xmlns:p14="http://schemas.microsoft.com/office/powerpoint/2010/main" val="36989817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Relative Supply Curve</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8677" name="TextBox 11"/>
          <p:cNvSpPr txBox="1">
            <a:spLocks noChangeArrowheads="1"/>
          </p:cNvSpPr>
          <p:nvPr/>
        </p:nvSpPr>
        <p:spPr bwMode="auto">
          <a:xfrm>
            <a:off x="5148263" y="1506538"/>
            <a:ext cx="892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p>
        </p:txBody>
      </p:sp>
      <p:sp>
        <p:nvSpPr>
          <p:cNvPr id="28678"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28679"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8681" name="TextBox 18"/>
          <p:cNvSpPr txBox="1">
            <a:spLocks noChangeArrowheads="1"/>
          </p:cNvSpPr>
          <p:nvPr/>
        </p:nvSpPr>
        <p:spPr bwMode="auto">
          <a:xfrm>
            <a:off x="3036888" y="3159125"/>
            <a:ext cx="25257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Higher of the two countries’ opportunity  costs of cheese (</a:t>
            </a:r>
            <a:r>
              <a:rPr lang="en-US" altLang="en-US" sz="1800" i="1"/>
              <a:t>C</a:t>
            </a:r>
            <a:r>
              <a:rPr lang="en-US" altLang="en-US" sz="1800" baseline="-25000"/>
              <a:t>CW</a:t>
            </a:r>
            <a:r>
              <a:rPr lang="en-US" altLang="en-US" sz="1800"/>
              <a:t>)</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3571875"/>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28691"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8692" name="TextBox 24"/>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28693" name="TextBox 18"/>
          <p:cNvSpPr txBox="1">
            <a:spLocks noChangeArrowheads="1"/>
          </p:cNvSpPr>
          <p:nvPr/>
        </p:nvSpPr>
        <p:spPr bwMode="auto">
          <a:xfrm>
            <a:off x="3035300" y="5108575"/>
            <a:ext cx="25257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Lower of the two countries’ opportunity  costs of cheese (</a:t>
            </a:r>
            <a:r>
              <a:rPr lang="en-US" altLang="en-US" sz="1800" i="1"/>
              <a:t>C</a:t>
            </a:r>
            <a:r>
              <a:rPr lang="en-US" altLang="en-US" sz="1800" baseline="-25000"/>
              <a:t>CW</a:t>
            </a:r>
            <a:r>
              <a:rPr lang="en-US" altLang="en-US" sz="1800"/>
              <a:t>)</a:t>
            </a:r>
          </a:p>
        </p:txBody>
      </p:sp>
    </p:spTree>
    <p:extLst>
      <p:ext uri="{BB962C8B-B14F-4D97-AF65-F5344CB8AC3E}">
        <p14:creationId xmlns:p14="http://schemas.microsoft.com/office/powerpoint/2010/main" val="3926071618"/>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Example: Free Trade Equilibrium</a:t>
            </a:r>
          </a:p>
        </p:txBody>
      </p:sp>
      <p:sp>
        <p:nvSpPr>
          <p:cNvPr id="31747" name="Content Placeholder 2"/>
          <p:cNvSpPr>
            <a:spLocks noGrp="1"/>
          </p:cNvSpPr>
          <p:nvPr>
            <p:ph idx="1"/>
          </p:nvPr>
        </p:nvSpPr>
        <p:spPr>
          <a:xfrm>
            <a:off x="457200" y="1600200"/>
            <a:ext cx="4262438" cy="4862513"/>
          </a:xfrm>
        </p:spPr>
        <p:txBody>
          <a:bodyPr/>
          <a:lstStyle/>
          <a:p>
            <a:r>
              <a:rPr lang="en-US" altLang="en-US" dirty="0" smtClean="0"/>
              <a:t>The Ricardian theory assumes that the relative price of cheese will ensure the equality of relative demand and relative supply</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1750"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sp>
        <p:nvSpPr>
          <p:cNvPr id="31751"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31752"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1755"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1765"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767"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770"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31771" name="TextBox 14"/>
          <p:cNvSpPr txBox="1">
            <a:spLocks noChangeArrowheads="1"/>
          </p:cNvSpPr>
          <p:nvPr/>
        </p:nvSpPr>
        <p:spPr bwMode="auto">
          <a:xfrm>
            <a:off x="4441825" y="3413125"/>
            <a:ext cx="1144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31772"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spTree>
    <p:extLst>
      <p:ext uri="{BB962C8B-B14F-4D97-AF65-F5344CB8AC3E}">
        <p14:creationId xmlns:p14="http://schemas.microsoft.com/office/powerpoint/2010/main" val="12557489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Free Trade Equilibrium</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773"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sp>
        <p:nvSpPr>
          <p:cNvPr id="32774"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32775"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2778" name="TextBox 18"/>
          <p:cNvSpPr txBox="1">
            <a:spLocks noChangeArrowheads="1"/>
          </p:cNvSpPr>
          <p:nvPr/>
        </p:nvSpPr>
        <p:spPr bwMode="auto">
          <a:xfrm>
            <a:off x="3455988" y="4724400"/>
            <a:ext cx="1998662"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Free Trade Price</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2788"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790"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793"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32794" name="TextBox 18"/>
          <p:cNvSpPr txBox="1">
            <a:spLocks noChangeArrowheads="1"/>
          </p:cNvSpPr>
          <p:nvPr/>
        </p:nvSpPr>
        <p:spPr bwMode="auto">
          <a:xfrm>
            <a:off x="3036888" y="3159125"/>
            <a:ext cx="25257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Higher of the two countries’ opportunity  costs of cheese (</a:t>
            </a:r>
            <a:r>
              <a:rPr lang="en-US" altLang="en-US" sz="1800" i="1"/>
              <a:t>C</a:t>
            </a:r>
            <a:r>
              <a:rPr lang="en-US" altLang="en-US" sz="1800" baseline="-25000"/>
              <a:t>CW</a:t>
            </a:r>
            <a:r>
              <a:rPr lang="en-US" altLang="en-US" sz="1800"/>
              <a:t>)</a:t>
            </a:r>
          </a:p>
        </p:txBody>
      </p:sp>
      <p:sp>
        <p:nvSpPr>
          <p:cNvPr id="32795" name="TextBox 18"/>
          <p:cNvSpPr txBox="1">
            <a:spLocks noChangeArrowheads="1"/>
          </p:cNvSpPr>
          <p:nvPr/>
        </p:nvSpPr>
        <p:spPr bwMode="auto">
          <a:xfrm>
            <a:off x="3035300" y="5108575"/>
            <a:ext cx="25257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Lower of the two countries’ opportunity  costs of cheese (</a:t>
            </a:r>
            <a:r>
              <a:rPr lang="en-US" altLang="en-US" sz="1800" i="1"/>
              <a:t>C</a:t>
            </a:r>
            <a:r>
              <a:rPr lang="en-US" altLang="en-US" sz="1800" baseline="-25000"/>
              <a:t>CW</a:t>
            </a:r>
            <a:r>
              <a:rPr lang="en-US" altLang="en-US" sz="1800"/>
              <a:t>)</a:t>
            </a:r>
          </a:p>
        </p:txBody>
      </p:sp>
      <p:cxnSp>
        <p:nvCxnSpPr>
          <p:cNvPr id="3" name="Straight Arrow Connector 2"/>
          <p:cNvCxnSpPr/>
          <p:nvPr/>
        </p:nvCxnSpPr>
        <p:spPr>
          <a:xfrm flipV="1">
            <a:off x="5581650" y="5092700"/>
            <a:ext cx="0" cy="27622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581650" y="4103688"/>
            <a:ext cx="0" cy="330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2798" name="TextBox 18"/>
          <p:cNvSpPr txBox="1">
            <a:spLocks noChangeArrowheads="1"/>
          </p:cNvSpPr>
          <p:nvPr/>
        </p:nvSpPr>
        <p:spPr bwMode="auto">
          <a:xfrm>
            <a:off x="195263" y="3149600"/>
            <a:ext cx="2525712"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Higher of the two  autarky relative prices of cheese</a:t>
            </a:r>
          </a:p>
        </p:txBody>
      </p:sp>
      <p:sp>
        <p:nvSpPr>
          <p:cNvPr id="32799" name="TextBox 18"/>
          <p:cNvSpPr txBox="1">
            <a:spLocks noChangeArrowheads="1"/>
          </p:cNvSpPr>
          <p:nvPr/>
        </p:nvSpPr>
        <p:spPr bwMode="auto">
          <a:xfrm>
            <a:off x="200025" y="5130800"/>
            <a:ext cx="252571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Lower of the two  autarky relative prices of cheese</a:t>
            </a:r>
          </a:p>
        </p:txBody>
      </p:sp>
      <p:sp>
        <p:nvSpPr>
          <p:cNvPr id="32800" name="TextBox 7"/>
          <p:cNvSpPr txBox="1">
            <a:spLocks noChangeArrowheads="1"/>
          </p:cNvSpPr>
          <p:nvPr/>
        </p:nvSpPr>
        <p:spPr bwMode="auto">
          <a:xfrm>
            <a:off x="2698750" y="3421063"/>
            <a:ext cx="515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a:t>
            </a:r>
          </a:p>
        </p:txBody>
      </p:sp>
      <p:sp>
        <p:nvSpPr>
          <p:cNvPr id="32801" name="TextBox 36"/>
          <p:cNvSpPr txBox="1">
            <a:spLocks noChangeArrowheads="1"/>
          </p:cNvSpPr>
          <p:nvPr/>
        </p:nvSpPr>
        <p:spPr bwMode="auto">
          <a:xfrm>
            <a:off x="2689225" y="5418138"/>
            <a:ext cx="5159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a:t>
            </a:r>
          </a:p>
        </p:txBody>
      </p:sp>
    </p:spTree>
    <p:extLst>
      <p:ext uri="{BB962C8B-B14F-4D97-AF65-F5344CB8AC3E}">
        <p14:creationId xmlns:p14="http://schemas.microsoft.com/office/powerpoint/2010/main" val="41380999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Free Trade Equilibrium</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3797"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33798"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3801" name="TextBox 18"/>
          <p:cNvSpPr txBox="1">
            <a:spLocks noChangeArrowheads="1"/>
          </p:cNvSpPr>
          <p:nvPr/>
        </p:nvSpPr>
        <p:spPr bwMode="auto">
          <a:xfrm>
            <a:off x="3455988" y="4724400"/>
            <a:ext cx="1998662"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Free Trade Price</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3811"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813"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816"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33817" name="TextBox 18"/>
          <p:cNvSpPr txBox="1">
            <a:spLocks noChangeArrowheads="1"/>
          </p:cNvSpPr>
          <p:nvPr/>
        </p:nvSpPr>
        <p:spPr bwMode="auto">
          <a:xfrm>
            <a:off x="3036888" y="3159125"/>
            <a:ext cx="25257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Higher of the two countries’ opportunity  costs of cheese (</a:t>
            </a:r>
            <a:r>
              <a:rPr lang="en-US" altLang="en-US" sz="1800" i="1"/>
              <a:t>C</a:t>
            </a:r>
            <a:r>
              <a:rPr lang="en-US" altLang="en-US" sz="1800" baseline="-25000"/>
              <a:t>CW</a:t>
            </a:r>
            <a:r>
              <a:rPr lang="en-US" altLang="en-US" sz="1800"/>
              <a:t>)</a:t>
            </a:r>
          </a:p>
        </p:txBody>
      </p:sp>
      <p:sp>
        <p:nvSpPr>
          <p:cNvPr id="33818" name="TextBox 18"/>
          <p:cNvSpPr txBox="1">
            <a:spLocks noChangeArrowheads="1"/>
          </p:cNvSpPr>
          <p:nvPr/>
        </p:nvSpPr>
        <p:spPr bwMode="auto">
          <a:xfrm>
            <a:off x="3035300" y="5108575"/>
            <a:ext cx="25257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Lower of the two countries’ opportunity  costs of cheese (</a:t>
            </a:r>
            <a:r>
              <a:rPr lang="en-US" altLang="en-US" sz="1800" i="1"/>
              <a:t>C</a:t>
            </a:r>
            <a:r>
              <a:rPr lang="en-US" altLang="en-US" sz="1800" baseline="-25000"/>
              <a:t>CW</a:t>
            </a:r>
            <a:r>
              <a:rPr lang="en-US" altLang="en-US" sz="1800"/>
              <a:t>)</a:t>
            </a:r>
          </a:p>
        </p:txBody>
      </p:sp>
      <p:cxnSp>
        <p:nvCxnSpPr>
          <p:cNvPr id="3" name="Straight Arrow Connector 2"/>
          <p:cNvCxnSpPr/>
          <p:nvPr/>
        </p:nvCxnSpPr>
        <p:spPr>
          <a:xfrm flipV="1">
            <a:off x="5581650" y="5092700"/>
            <a:ext cx="0" cy="27622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3820" name="TextBox 18"/>
          <p:cNvSpPr txBox="1">
            <a:spLocks noChangeArrowheads="1"/>
          </p:cNvSpPr>
          <p:nvPr/>
        </p:nvSpPr>
        <p:spPr bwMode="auto">
          <a:xfrm>
            <a:off x="195263" y="3149600"/>
            <a:ext cx="2525712"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Higher of the two  autarky relative prices of cheese</a:t>
            </a:r>
          </a:p>
        </p:txBody>
      </p:sp>
      <p:sp>
        <p:nvSpPr>
          <p:cNvPr id="33821" name="TextBox 18"/>
          <p:cNvSpPr txBox="1">
            <a:spLocks noChangeArrowheads="1"/>
          </p:cNvSpPr>
          <p:nvPr/>
        </p:nvSpPr>
        <p:spPr bwMode="auto">
          <a:xfrm>
            <a:off x="200025" y="5130800"/>
            <a:ext cx="252571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Lower of the two  autarky relative prices of cheese</a:t>
            </a:r>
          </a:p>
        </p:txBody>
      </p:sp>
      <p:sp>
        <p:nvSpPr>
          <p:cNvPr id="33822" name="TextBox 7"/>
          <p:cNvSpPr txBox="1">
            <a:spLocks noChangeArrowheads="1"/>
          </p:cNvSpPr>
          <p:nvPr/>
        </p:nvSpPr>
        <p:spPr bwMode="auto">
          <a:xfrm>
            <a:off x="2698750" y="3421063"/>
            <a:ext cx="515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a:t>
            </a:r>
          </a:p>
        </p:txBody>
      </p:sp>
      <p:sp>
        <p:nvSpPr>
          <p:cNvPr id="33823" name="TextBox 36"/>
          <p:cNvSpPr txBox="1">
            <a:spLocks noChangeArrowheads="1"/>
          </p:cNvSpPr>
          <p:nvPr/>
        </p:nvSpPr>
        <p:spPr bwMode="auto">
          <a:xfrm>
            <a:off x="2689225" y="5418138"/>
            <a:ext cx="5159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a:t>
            </a:r>
          </a:p>
        </p:txBody>
      </p:sp>
      <p:sp>
        <p:nvSpPr>
          <p:cNvPr id="2" name="TextBox 1"/>
          <p:cNvSpPr txBox="1">
            <a:spLocks noChangeArrowheads="1"/>
          </p:cNvSpPr>
          <p:nvPr/>
        </p:nvSpPr>
        <p:spPr bwMode="auto">
          <a:xfrm>
            <a:off x="250825" y="1608138"/>
            <a:ext cx="49403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a:t>Note that trade </a:t>
            </a:r>
            <a:r>
              <a:rPr lang="en-US" altLang="en-US" sz="1800" i="1"/>
              <a:t>raises</a:t>
            </a:r>
            <a:r>
              <a:rPr lang="en-US" altLang="en-US" sz="1800"/>
              <a:t> the relative price of cheese in the country that has the </a:t>
            </a:r>
            <a:r>
              <a:rPr lang="en-US" altLang="en-US" sz="1800" i="1"/>
              <a:t>lower</a:t>
            </a:r>
            <a:r>
              <a:rPr lang="en-US" altLang="en-US" sz="1800"/>
              <a:t> relative price of cheese in autarky</a:t>
            </a:r>
          </a:p>
        </p:txBody>
      </p:sp>
      <p:sp>
        <p:nvSpPr>
          <p:cNvPr id="33825"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spTree>
    <p:extLst>
      <p:ext uri="{BB962C8B-B14F-4D97-AF65-F5344CB8AC3E}">
        <p14:creationId xmlns:p14="http://schemas.microsoft.com/office/powerpoint/2010/main" val="23552151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Free Trade Equilibrium</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4821"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34822"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4825" name="TextBox 18"/>
          <p:cNvSpPr txBox="1">
            <a:spLocks noChangeArrowheads="1"/>
          </p:cNvSpPr>
          <p:nvPr/>
        </p:nvSpPr>
        <p:spPr bwMode="auto">
          <a:xfrm>
            <a:off x="3455988" y="4724400"/>
            <a:ext cx="1998662"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Free Trade Price</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4835"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37"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840"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34841" name="TextBox 18"/>
          <p:cNvSpPr txBox="1">
            <a:spLocks noChangeArrowheads="1"/>
          </p:cNvSpPr>
          <p:nvPr/>
        </p:nvSpPr>
        <p:spPr bwMode="auto">
          <a:xfrm>
            <a:off x="3036888" y="3159125"/>
            <a:ext cx="25257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Higher of the two countries’ opportunity  costs of cheese (</a:t>
            </a:r>
            <a:r>
              <a:rPr lang="en-US" altLang="en-US" sz="1800" i="1"/>
              <a:t>C</a:t>
            </a:r>
            <a:r>
              <a:rPr lang="en-US" altLang="en-US" sz="1800" baseline="-25000"/>
              <a:t>CW</a:t>
            </a:r>
            <a:r>
              <a:rPr lang="en-US" altLang="en-US" sz="1800"/>
              <a:t>)</a:t>
            </a:r>
          </a:p>
        </p:txBody>
      </p:sp>
      <p:sp>
        <p:nvSpPr>
          <p:cNvPr id="34842" name="TextBox 18"/>
          <p:cNvSpPr txBox="1">
            <a:spLocks noChangeArrowheads="1"/>
          </p:cNvSpPr>
          <p:nvPr/>
        </p:nvSpPr>
        <p:spPr bwMode="auto">
          <a:xfrm>
            <a:off x="3035300" y="5108575"/>
            <a:ext cx="25257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Lower of the two countries’ opportunity  costs of cheese (</a:t>
            </a:r>
            <a:r>
              <a:rPr lang="en-US" altLang="en-US" sz="1800" i="1"/>
              <a:t>C</a:t>
            </a:r>
            <a:r>
              <a:rPr lang="en-US" altLang="en-US" sz="1800" baseline="-25000"/>
              <a:t>CW</a:t>
            </a:r>
            <a:r>
              <a:rPr lang="en-US" altLang="en-US" sz="1800"/>
              <a:t>)</a:t>
            </a:r>
          </a:p>
        </p:txBody>
      </p:sp>
      <p:cxnSp>
        <p:nvCxnSpPr>
          <p:cNvPr id="3" name="Straight Arrow Connector 2"/>
          <p:cNvCxnSpPr/>
          <p:nvPr/>
        </p:nvCxnSpPr>
        <p:spPr>
          <a:xfrm flipV="1">
            <a:off x="5581650" y="5092700"/>
            <a:ext cx="0" cy="27622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581650" y="4103688"/>
            <a:ext cx="0" cy="330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4845" name="TextBox 18"/>
          <p:cNvSpPr txBox="1">
            <a:spLocks noChangeArrowheads="1"/>
          </p:cNvSpPr>
          <p:nvPr/>
        </p:nvSpPr>
        <p:spPr bwMode="auto">
          <a:xfrm>
            <a:off x="195263" y="3149600"/>
            <a:ext cx="2525712"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Higher of the two  autarky relative prices of cheese</a:t>
            </a:r>
          </a:p>
        </p:txBody>
      </p:sp>
      <p:sp>
        <p:nvSpPr>
          <p:cNvPr id="34846" name="TextBox 18"/>
          <p:cNvSpPr txBox="1">
            <a:spLocks noChangeArrowheads="1"/>
          </p:cNvSpPr>
          <p:nvPr/>
        </p:nvSpPr>
        <p:spPr bwMode="auto">
          <a:xfrm>
            <a:off x="200025" y="5130800"/>
            <a:ext cx="2525713"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Lower of the two  autarky relative prices of cheese</a:t>
            </a:r>
          </a:p>
        </p:txBody>
      </p:sp>
      <p:sp>
        <p:nvSpPr>
          <p:cNvPr id="34847" name="TextBox 7"/>
          <p:cNvSpPr txBox="1">
            <a:spLocks noChangeArrowheads="1"/>
          </p:cNvSpPr>
          <p:nvPr/>
        </p:nvSpPr>
        <p:spPr bwMode="auto">
          <a:xfrm>
            <a:off x="2698750" y="3421063"/>
            <a:ext cx="515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a:t>
            </a:r>
          </a:p>
        </p:txBody>
      </p:sp>
      <p:sp>
        <p:nvSpPr>
          <p:cNvPr id="34848" name="TextBox 36"/>
          <p:cNvSpPr txBox="1">
            <a:spLocks noChangeArrowheads="1"/>
          </p:cNvSpPr>
          <p:nvPr/>
        </p:nvSpPr>
        <p:spPr bwMode="auto">
          <a:xfrm>
            <a:off x="2689225" y="5418138"/>
            <a:ext cx="5159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a:t>
            </a:r>
          </a:p>
        </p:txBody>
      </p:sp>
      <p:sp>
        <p:nvSpPr>
          <p:cNvPr id="2" name="TextBox 1"/>
          <p:cNvSpPr txBox="1">
            <a:spLocks noChangeArrowheads="1"/>
          </p:cNvSpPr>
          <p:nvPr/>
        </p:nvSpPr>
        <p:spPr bwMode="auto">
          <a:xfrm>
            <a:off x="250825" y="1608138"/>
            <a:ext cx="49403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a:t>Trade </a:t>
            </a:r>
            <a:r>
              <a:rPr lang="en-US" altLang="en-US" sz="1800" i="1"/>
              <a:t>reduces </a:t>
            </a:r>
            <a:r>
              <a:rPr lang="en-US" altLang="en-US" sz="1800"/>
              <a:t>the relative price of cheese in the country that has the </a:t>
            </a:r>
            <a:r>
              <a:rPr lang="en-US" altLang="en-US" sz="1800" i="1"/>
              <a:t>higher </a:t>
            </a:r>
            <a:r>
              <a:rPr lang="en-US" altLang="en-US" sz="1800"/>
              <a:t>relative price of cheese in autarky</a:t>
            </a:r>
          </a:p>
        </p:txBody>
      </p:sp>
      <p:sp>
        <p:nvSpPr>
          <p:cNvPr id="34850"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spTree>
    <p:extLst>
      <p:ext uri="{BB962C8B-B14F-4D97-AF65-F5344CB8AC3E}">
        <p14:creationId xmlns:p14="http://schemas.microsoft.com/office/powerpoint/2010/main" val="3848750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0"/>
            <a:ext cx="8579296" cy="6126163"/>
          </a:xfrm>
        </p:spPr>
        <p:txBody>
          <a:bodyPr>
            <a:normAutofit fontScale="85000" lnSpcReduction="20000"/>
          </a:bodyPr>
          <a:lstStyle/>
          <a:p>
            <a:pPr marL="0" indent="0">
              <a:buNone/>
            </a:pPr>
            <a:r>
              <a:rPr lang="en-GB" b="1" dirty="0" smtClean="0">
                <a:solidFill>
                  <a:srgbClr val="FF0000"/>
                </a:solidFill>
              </a:rPr>
              <a:t>New </a:t>
            </a:r>
            <a:r>
              <a:rPr lang="en-GB" b="1" dirty="0" err="1" smtClean="0">
                <a:solidFill>
                  <a:srgbClr val="FF0000"/>
                </a:solidFill>
              </a:rPr>
              <a:t>new</a:t>
            </a:r>
            <a:r>
              <a:rPr lang="en-GB" b="1" dirty="0" smtClean="0">
                <a:solidFill>
                  <a:srgbClr val="FF0000"/>
                </a:solidFill>
              </a:rPr>
              <a:t> trade theory </a:t>
            </a:r>
            <a:r>
              <a:rPr lang="en-GB" dirty="0" smtClean="0"/>
              <a:t>M</a:t>
            </a:r>
            <a:r>
              <a:rPr lang="en-GB" dirty="0"/>
              <a:t>. Melitz, M. (2003),“The impact of trade on </a:t>
            </a:r>
            <a:r>
              <a:rPr lang="en-GB" dirty="0" err="1"/>
              <a:t>intraindustry</a:t>
            </a:r>
            <a:r>
              <a:rPr lang="en-GB" dirty="0"/>
              <a:t> reallocations </a:t>
            </a:r>
            <a:r>
              <a:rPr lang="en-GB" dirty="0" smtClean="0"/>
              <a:t>and aggregate </a:t>
            </a:r>
            <a:r>
              <a:rPr lang="en-GB" dirty="0"/>
              <a:t>industry productivity”, </a:t>
            </a:r>
            <a:r>
              <a:rPr lang="en-GB" dirty="0" err="1"/>
              <a:t>Econometrica</a:t>
            </a:r>
            <a:r>
              <a:rPr lang="en-GB" dirty="0"/>
              <a:t>, vol. 71, pp. 1695-725. </a:t>
            </a:r>
          </a:p>
          <a:p>
            <a:pPr marL="0" indent="0">
              <a:buNone/>
            </a:pPr>
            <a:r>
              <a:rPr lang="en-US" b="1" dirty="0" smtClean="0">
                <a:solidFill>
                  <a:srgbClr val="FF0000"/>
                </a:solidFill>
              </a:rPr>
              <a:t>The </a:t>
            </a:r>
            <a:r>
              <a:rPr lang="en-US" b="1" dirty="0">
                <a:solidFill>
                  <a:srgbClr val="FF0000"/>
                </a:solidFill>
              </a:rPr>
              <a:t>Age of Global Value Chains</a:t>
            </a:r>
            <a:r>
              <a:rPr lang="en-US" dirty="0"/>
              <a:t>:  Maps and Policy Issues, Edited by </a:t>
            </a:r>
            <a:r>
              <a:rPr lang="en-US" dirty="0" err="1"/>
              <a:t>João</a:t>
            </a:r>
            <a:r>
              <a:rPr lang="en-US" dirty="0"/>
              <a:t> Amador and Filippo di Mauro, CEPR Press, 2015 (a couple of chapters) </a:t>
            </a:r>
            <a:r>
              <a:rPr lang="en-US" dirty="0" smtClean="0"/>
              <a:t>; </a:t>
            </a:r>
            <a:r>
              <a:rPr lang="it-IT" dirty="0" smtClean="0"/>
              <a:t>Cattaneo</a:t>
            </a:r>
            <a:r>
              <a:rPr lang="it-IT" dirty="0"/>
              <a:t>, O., G. </a:t>
            </a:r>
            <a:r>
              <a:rPr lang="it-IT" dirty="0" err="1"/>
              <a:t>Gerrefi</a:t>
            </a:r>
            <a:r>
              <a:rPr lang="it-IT" dirty="0"/>
              <a:t>, S. </a:t>
            </a:r>
            <a:r>
              <a:rPr lang="it-IT" dirty="0" err="1"/>
              <a:t>Miroudot</a:t>
            </a:r>
            <a:r>
              <a:rPr lang="it-IT" dirty="0"/>
              <a:t>, and D. Taglioni (2013). </a:t>
            </a:r>
            <a:r>
              <a:rPr lang="en-GB" dirty="0"/>
              <a:t>“Joining, Upgrading and Being Competitive in Global Value Chains: A Strategic Framework.” World Bank Policy Research Paper No. 6406</a:t>
            </a:r>
            <a:r>
              <a:rPr lang="en-GB" dirty="0" smtClean="0"/>
              <a:t>.</a:t>
            </a:r>
          </a:p>
          <a:p>
            <a:pPr marL="0" lvl="0" indent="0">
              <a:buNone/>
            </a:pPr>
            <a:r>
              <a:rPr lang="en-US" b="1" dirty="0" smtClean="0">
                <a:solidFill>
                  <a:srgbClr val="FF0000"/>
                </a:solidFill>
              </a:rPr>
              <a:t>Europe </a:t>
            </a:r>
            <a:r>
              <a:rPr lang="en-US" b="1" dirty="0">
                <a:solidFill>
                  <a:srgbClr val="FF0000"/>
                </a:solidFill>
              </a:rPr>
              <a:t>after Brexit</a:t>
            </a:r>
            <a:r>
              <a:rPr lang="en-US" dirty="0"/>
              <a:t>: A proposal for a continental partnership by Jean </a:t>
            </a:r>
            <a:r>
              <a:rPr lang="en-US" dirty="0" err="1"/>
              <a:t>Pisani</a:t>
            </a:r>
            <a:r>
              <a:rPr lang="en-US" dirty="0"/>
              <a:t>-Ferry, Norbert </a:t>
            </a:r>
            <a:r>
              <a:rPr lang="en-US" dirty="0" err="1"/>
              <a:t>Röttgen</a:t>
            </a:r>
            <a:r>
              <a:rPr lang="en-US" dirty="0"/>
              <a:t>, </a:t>
            </a:r>
            <a:r>
              <a:rPr lang="en-US" dirty="0" smtClean="0"/>
              <a:t>André </a:t>
            </a:r>
            <a:r>
              <a:rPr lang="en-US" dirty="0"/>
              <a:t>Sapir, Paul Tucker, </a:t>
            </a:r>
            <a:r>
              <a:rPr lang="en-US" dirty="0" err="1"/>
              <a:t>Guntram</a:t>
            </a:r>
            <a:r>
              <a:rPr lang="en-US" dirty="0"/>
              <a:t> B. Wolff, 25 August 2016, Bruegel WP</a:t>
            </a:r>
            <a:r>
              <a:rPr lang="en-GB" dirty="0"/>
              <a:t> </a:t>
            </a:r>
            <a:r>
              <a:rPr lang="en-GB" dirty="0" smtClean="0"/>
              <a:t>; </a:t>
            </a:r>
            <a:r>
              <a:rPr lang="en-US" dirty="0" smtClean="0"/>
              <a:t>Should </a:t>
            </a:r>
            <a:r>
              <a:rPr lang="en-US" dirty="0"/>
              <a:t>we fear the Brexit uncertainty? IMF versus Krugman COMPETITIVENESS &amp; GROWTH EUROPE, Post, August 19, 2016</a:t>
            </a:r>
            <a:r>
              <a:rPr lang="en-US" dirty="0" smtClean="0"/>
              <a:t>, </a:t>
            </a:r>
            <a:r>
              <a:rPr lang="en-US" dirty="0" err="1"/>
              <a:t>Stéphane</a:t>
            </a:r>
            <a:r>
              <a:rPr lang="en-US" dirty="0"/>
              <a:t> </a:t>
            </a:r>
            <a:r>
              <a:rPr lang="en-US" dirty="0" err="1"/>
              <a:t>Lhuissier</a:t>
            </a:r>
            <a:r>
              <a:rPr lang="en-US" dirty="0"/>
              <a:t>, Fabien </a:t>
            </a:r>
            <a:r>
              <a:rPr lang="en-US" dirty="0" err="1"/>
              <a:t>Tripier</a:t>
            </a:r>
            <a:r>
              <a:rPr lang="en-US" dirty="0"/>
              <a:t>, CEPII</a:t>
            </a:r>
            <a:endParaRPr lang="en-GB" dirty="0"/>
          </a:p>
          <a:p>
            <a:endParaRPr lang="en-GB" dirty="0"/>
          </a:p>
        </p:txBody>
      </p:sp>
    </p:spTree>
    <p:extLst>
      <p:ext uri="{BB962C8B-B14F-4D97-AF65-F5344CB8AC3E}">
        <p14:creationId xmlns:p14="http://schemas.microsoft.com/office/powerpoint/2010/main" val="35609575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Free Trade → Specialization</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5845"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sp>
        <p:nvSpPr>
          <p:cNvPr id="35846"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35847"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5850" name="TextBox 18"/>
          <p:cNvSpPr txBox="1">
            <a:spLocks noChangeArrowheads="1"/>
          </p:cNvSpPr>
          <p:nvPr/>
        </p:nvSpPr>
        <p:spPr bwMode="auto">
          <a:xfrm>
            <a:off x="3455988" y="4724400"/>
            <a:ext cx="1998662" cy="3698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Free Trade Price</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5860"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862"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5865"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cxnSp>
        <p:nvCxnSpPr>
          <p:cNvPr id="3" name="Straight Arrow Connector 2"/>
          <p:cNvCxnSpPr/>
          <p:nvPr/>
        </p:nvCxnSpPr>
        <p:spPr>
          <a:xfrm flipV="1">
            <a:off x="5581650" y="5092700"/>
            <a:ext cx="0" cy="276225"/>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581650" y="4103688"/>
            <a:ext cx="0" cy="33020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a:spLocks noChangeArrowheads="1"/>
          </p:cNvSpPr>
          <p:nvPr/>
        </p:nvSpPr>
        <p:spPr bwMode="auto">
          <a:xfrm>
            <a:off x="250825" y="5191125"/>
            <a:ext cx="49403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2000" b="1"/>
              <a:t>Similarly, as the free trade relative price of cheese is higher than the lower of the two opportunity costs of cheese, the country with the lower opportunity cost of cheese will make only cheese and no wine.</a:t>
            </a:r>
          </a:p>
        </p:txBody>
      </p:sp>
      <p:sp>
        <p:nvSpPr>
          <p:cNvPr id="36" name="TextBox 35"/>
          <p:cNvSpPr txBox="1">
            <a:spLocks noChangeArrowheads="1"/>
          </p:cNvSpPr>
          <p:nvPr/>
        </p:nvSpPr>
        <p:spPr bwMode="auto">
          <a:xfrm>
            <a:off x="241300" y="2114550"/>
            <a:ext cx="49403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2000" b="1"/>
              <a:t>Note that, as the free trade relative price of cheese is lower than the higher of the two opportunity costs of cheese, the country with the higher opportunity cost of cheese will make only wine and no cheese.</a:t>
            </a:r>
          </a:p>
        </p:txBody>
      </p:sp>
      <p:sp>
        <p:nvSpPr>
          <p:cNvPr id="4" name="TextBox 3"/>
          <p:cNvSpPr txBox="1">
            <a:spLocks noChangeArrowheads="1"/>
          </p:cNvSpPr>
          <p:nvPr/>
        </p:nvSpPr>
        <p:spPr bwMode="auto">
          <a:xfrm>
            <a:off x="6577013" y="1622425"/>
            <a:ext cx="23606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2000" b="1">
                <a:solidFill>
                  <a:srgbClr val="C00000"/>
                </a:solidFill>
              </a:rPr>
              <a:t>Specialization follows comparative advantage</a:t>
            </a:r>
          </a:p>
        </p:txBody>
      </p:sp>
    </p:spTree>
    <p:extLst>
      <p:ext uri="{BB962C8B-B14F-4D97-AF65-F5344CB8AC3E}">
        <p14:creationId xmlns:p14="http://schemas.microsoft.com/office/powerpoint/2010/main" val="1718262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6" grpId="0"/>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Example: Free Trade Equilibrium</a:t>
            </a:r>
          </a:p>
        </p:txBody>
      </p:sp>
      <p:sp>
        <p:nvSpPr>
          <p:cNvPr id="51203" name="Content Placeholder 2"/>
          <p:cNvSpPr>
            <a:spLocks noGrp="1"/>
          </p:cNvSpPr>
          <p:nvPr>
            <p:ph idx="1"/>
          </p:nvPr>
        </p:nvSpPr>
        <p:spPr>
          <a:xfrm>
            <a:off x="457200" y="1600200"/>
            <a:ext cx="4262438" cy="4862513"/>
          </a:xfrm>
        </p:spPr>
        <p:txBody>
          <a:bodyPr>
            <a:normAutofit fontScale="92500" lnSpcReduction="10000"/>
          </a:bodyPr>
          <a:lstStyle/>
          <a:p>
            <a:pPr>
              <a:defRPr/>
            </a:pPr>
            <a:r>
              <a:rPr lang="en-US" altLang="en-US" dirty="0" smtClean="0"/>
              <a:t>When autarky ends and free trade begins:</a:t>
            </a:r>
          </a:p>
          <a:p>
            <a:pPr lvl="1">
              <a:defRPr/>
            </a:pPr>
            <a:r>
              <a:rPr lang="en-US" altLang="en-US" dirty="0" smtClean="0"/>
              <a:t>The relative price of cheese will rise in Home and fall in Foreign</a:t>
            </a:r>
          </a:p>
          <a:p>
            <a:pPr lvl="1">
              <a:defRPr/>
            </a:pPr>
            <a:r>
              <a:rPr lang="en-US" altLang="en-US" b="1" dirty="0" smtClean="0"/>
              <a:t>Foreign will specialize in wine production and export wine</a:t>
            </a:r>
            <a:r>
              <a:rPr lang="en-US" altLang="en-US" dirty="0" smtClean="0"/>
              <a:t> to Home</a:t>
            </a:r>
          </a:p>
          <a:p>
            <a:pPr lvl="1">
              <a:defRPr/>
            </a:pPr>
            <a:r>
              <a:rPr lang="en-US" altLang="en-US" b="1" dirty="0" smtClean="0"/>
              <a:t>Home will specialize in cheese production and export cheese </a:t>
            </a:r>
            <a:r>
              <a:rPr lang="en-US" altLang="en-US" dirty="0" smtClean="0"/>
              <a:t>to Foreign</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6870"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36871"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6874"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6884"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886"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6889"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36890" name="TextBox 14"/>
          <p:cNvSpPr txBox="1">
            <a:spLocks noChangeArrowheads="1"/>
          </p:cNvSpPr>
          <p:nvPr/>
        </p:nvSpPr>
        <p:spPr bwMode="auto">
          <a:xfrm>
            <a:off x="4484688" y="3413125"/>
            <a:ext cx="1101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36891"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sp>
        <p:nvSpPr>
          <p:cNvPr id="36892"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spTree>
    <p:extLst>
      <p:ext uri="{BB962C8B-B14F-4D97-AF65-F5344CB8AC3E}">
        <p14:creationId xmlns:p14="http://schemas.microsoft.com/office/powerpoint/2010/main" val="4271688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Comparative Advantage</a:t>
            </a:r>
          </a:p>
        </p:txBody>
      </p:sp>
      <p:sp>
        <p:nvSpPr>
          <p:cNvPr id="40963" name="Rectangle 3"/>
          <p:cNvSpPr>
            <a:spLocks noGrp="1" noChangeArrowheads="1"/>
          </p:cNvSpPr>
          <p:nvPr>
            <p:ph type="body" idx="1"/>
          </p:nvPr>
        </p:nvSpPr>
        <p:spPr/>
        <p:txBody>
          <a:bodyPr/>
          <a:lstStyle/>
          <a:p>
            <a:pPr eaLnBrk="1" hangingPunct="1"/>
            <a:r>
              <a:rPr lang="en-US" altLang="en-US" smtClean="0"/>
              <a:t>Each country exports the good that it had been producing at a cheaper relative price in autarky</a:t>
            </a:r>
          </a:p>
          <a:p>
            <a:pPr eaLnBrk="1" hangingPunct="1"/>
            <a:r>
              <a:rPr lang="en-US" altLang="en-US" smtClean="0"/>
              <a:t>Relative Price = Opportunity Cost</a:t>
            </a:r>
          </a:p>
          <a:p>
            <a:pPr eaLnBrk="1" hangingPunct="1"/>
            <a:r>
              <a:rPr lang="en-US" altLang="en-US" smtClean="0"/>
              <a:t>Therefore, each country exports the good for which its opportunity cost is lower</a:t>
            </a:r>
          </a:p>
          <a:p>
            <a:pPr eaLnBrk="1" hangingPunct="1"/>
            <a:r>
              <a:rPr lang="en-US" altLang="en-US" smtClean="0"/>
              <a:t>This is called the Principle of Comparative Advantage</a:t>
            </a:r>
          </a:p>
        </p:txBody>
      </p:sp>
    </p:spTree>
    <p:extLst>
      <p:ext uri="{BB962C8B-B14F-4D97-AF65-F5344CB8AC3E}">
        <p14:creationId xmlns:p14="http://schemas.microsoft.com/office/powerpoint/2010/main" val="268278147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Gains from trade</a:t>
            </a:r>
            <a:endParaRPr lang="en-US" dirty="0"/>
          </a:p>
        </p:txBody>
      </p:sp>
      <p:sp>
        <p:nvSpPr>
          <p:cNvPr id="38915" name="Text Placeholder 3"/>
          <p:cNvSpPr>
            <a:spLocks noGrp="1"/>
          </p:cNvSpPr>
          <p:nvPr>
            <p:ph type="body" idx="1"/>
          </p:nvPr>
        </p:nvSpPr>
        <p:spPr/>
        <p:txBody>
          <a:bodyPr/>
          <a:lstStyle/>
          <a:p>
            <a:endParaRPr lang="en-US" altLang="en-US" smtClean="0"/>
          </a:p>
        </p:txBody>
      </p:sp>
    </p:spTree>
    <p:extLst>
      <p:ext uri="{BB962C8B-B14F-4D97-AF65-F5344CB8AC3E}">
        <p14:creationId xmlns:p14="http://schemas.microsoft.com/office/powerpoint/2010/main" val="24436642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Example: Gains from Trade</a:t>
            </a:r>
          </a:p>
        </p:txBody>
      </p:sp>
      <p:sp>
        <p:nvSpPr>
          <p:cNvPr id="39939" name="Content Placeholder 2"/>
          <p:cNvSpPr>
            <a:spLocks noGrp="1"/>
          </p:cNvSpPr>
          <p:nvPr>
            <p:ph idx="1"/>
          </p:nvPr>
        </p:nvSpPr>
        <p:spPr>
          <a:xfrm>
            <a:off x="457200" y="1600200"/>
            <a:ext cx="4262438" cy="4864100"/>
          </a:xfrm>
        </p:spPr>
        <p:txBody>
          <a:bodyPr/>
          <a:lstStyle/>
          <a:p>
            <a:r>
              <a:rPr lang="en-US" altLang="en-US" smtClean="0"/>
              <a:t>In autarky, Foreign can </a:t>
            </a:r>
            <a:r>
              <a:rPr lang="en-US" altLang="en-US" i="1" smtClean="0"/>
              <a:t>make</a:t>
            </a:r>
            <a:r>
              <a:rPr lang="en-US" altLang="en-US" smtClean="0"/>
              <a:t> 1 pound of cheese at a sacrifice of 2 gallons of wine</a:t>
            </a:r>
          </a:p>
          <a:p>
            <a:r>
              <a:rPr lang="en-US" altLang="en-US" smtClean="0"/>
              <a:t>But under free trade, it can </a:t>
            </a:r>
            <a:r>
              <a:rPr lang="en-US" altLang="en-US" i="1" smtClean="0"/>
              <a:t>import</a:t>
            </a:r>
            <a:r>
              <a:rPr lang="en-US" altLang="en-US" smtClean="0"/>
              <a:t> 1 pound of cheese for 1 gallon of wine</a:t>
            </a:r>
          </a:p>
          <a:p>
            <a:endParaRPr lang="en-US" altLang="en-US" smtClean="0"/>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9942"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39943"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9946"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39956"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958"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9961"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39962" name="TextBox 14"/>
          <p:cNvSpPr txBox="1">
            <a:spLocks noChangeArrowheads="1"/>
          </p:cNvSpPr>
          <p:nvPr/>
        </p:nvSpPr>
        <p:spPr bwMode="auto">
          <a:xfrm>
            <a:off x="4484688" y="3413125"/>
            <a:ext cx="1101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39963"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sp>
        <p:nvSpPr>
          <p:cNvPr id="39964"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graphicFrame>
        <p:nvGraphicFramePr>
          <p:cNvPr id="31" name="Group 29"/>
          <p:cNvGraphicFramePr>
            <a:graphicFrameLocks/>
          </p:cNvGraphicFramePr>
          <p:nvPr/>
        </p:nvGraphicFramePr>
        <p:xfrm>
          <a:off x="6183313" y="1273175"/>
          <a:ext cx="2870200" cy="1462384"/>
        </p:xfrm>
        <a:graphic>
          <a:graphicData uri="http://schemas.openxmlformats.org/drawingml/2006/table">
            <a:tbl>
              <a:tblPr/>
              <a:tblGrid>
                <a:gridCol w="742373"/>
                <a:gridCol w="1050186"/>
                <a:gridCol w="1077641"/>
              </a:tblGrid>
              <a:tr h="274107">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Opportunity Cost</a:t>
                      </a:r>
                    </a:p>
                  </a:txBody>
                  <a:tcPr marL="91425" marR="91425"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741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anose="020F0502020204030204" pitchFamily="34" charset="0"/>
                      </a:endParaRPr>
                    </a:p>
                  </a:txBody>
                  <a:tcPr marL="91425" marR="91425" marT="45638" marB="45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Cheese C</a:t>
                      </a:r>
                      <a:r>
                        <a:rPr kumimoji="0" lang="en-US" sz="1200" b="0" i="0" u="none" strike="noStrike" cap="none" normalizeH="0" baseline="-25000" dirty="0" smtClean="0">
                          <a:ln>
                            <a:noFill/>
                          </a:ln>
                          <a:solidFill>
                            <a:schemeClr val="tx1"/>
                          </a:solidFill>
                          <a:effectLst/>
                          <a:latin typeface="Calibri" panose="020F0502020204030204" pitchFamily="34" charset="0"/>
                        </a:rPr>
                        <a:t>CW</a:t>
                      </a:r>
                    </a:p>
                  </a:txBody>
                  <a:tcPr marL="91425" marR="91425" marT="45638" marB="456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Wine C</a:t>
                      </a:r>
                      <a:r>
                        <a:rPr kumimoji="0" lang="en-US" sz="1200" b="0" i="0" u="none" strike="noStrike" cap="none" normalizeH="0" baseline="-25000" dirty="0" smtClean="0">
                          <a:ln>
                            <a:noFill/>
                          </a:ln>
                          <a:solidFill>
                            <a:schemeClr val="tx1"/>
                          </a:solidFill>
                          <a:effectLst/>
                          <a:latin typeface="Calibri" panose="020F0502020204030204" pitchFamily="34" charset="0"/>
                        </a:rPr>
                        <a:t>WC</a:t>
                      </a:r>
                    </a:p>
                  </a:txBody>
                  <a:tcPr marL="91425" marR="91425"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69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Home</a:t>
                      </a:r>
                    </a:p>
                  </a:txBody>
                  <a:tcPr marL="91425" marR="91425" marT="45638" marB="45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gallons of wine</a:t>
                      </a:r>
                    </a:p>
                  </a:txBody>
                  <a:tcPr marL="91425" marR="91425" marT="45638" marB="456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pounds </a:t>
                      </a:r>
                      <a:r>
                        <a:rPr kumimoji="0" lang="en-US" sz="1200" b="0" i="0" u="none" strike="noStrike" cap="none" normalizeH="0" baseline="0" smtClean="0">
                          <a:ln>
                            <a:noFill/>
                          </a:ln>
                          <a:solidFill>
                            <a:schemeClr val="tx1"/>
                          </a:solidFill>
                          <a:effectLst/>
                          <a:latin typeface="Calibri" panose="020F0502020204030204" pitchFamily="34" charset="0"/>
                        </a:rPr>
                        <a:t>of cheese</a:t>
                      </a:r>
                    </a:p>
                  </a:txBody>
                  <a:tcPr marL="91425" marR="91425"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69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Foreign</a:t>
                      </a:r>
                    </a:p>
                  </a:txBody>
                  <a:tcPr marL="91425" marR="91425" marT="45638" marB="45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2 gallons of wine</a:t>
                      </a:r>
                    </a:p>
                  </a:txBody>
                  <a:tcPr marL="91425" marR="91425" marT="45638" marB="456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pounds of cheese</a:t>
                      </a:r>
                    </a:p>
                  </a:txBody>
                  <a:tcPr marL="91425" marR="91425"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165969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Example: Gains from Trade</a:t>
            </a:r>
          </a:p>
        </p:txBody>
      </p:sp>
      <p:sp>
        <p:nvSpPr>
          <p:cNvPr id="40963" name="Content Placeholder 2"/>
          <p:cNvSpPr>
            <a:spLocks noGrp="1"/>
          </p:cNvSpPr>
          <p:nvPr>
            <p:ph idx="1"/>
          </p:nvPr>
        </p:nvSpPr>
        <p:spPr>
          <a:xfrm>
            <a:off x="457200" y="1600200"/>
            <a:ext cx="4262438" cy="4864100"/>
          </a:xfrm>
        </p:spPr>
        <p:txBody>
          <a:bodyPr/>
          <a:lstStyle/>
          <a:p>
            <a:r>
              <a:rPr lang="en-US" altLang="en-US" smtClean="0"/>
              <a:t>In autarky, Home can </a:t>
            </a:r>
            <a:r>
              <a:rPr lang="en-US" altLang="en-US" i="1" smtClean="0"/>
              <a:t>make</a:t>
            </a:r>
            <a:r>
              <a:rPr lang="en-US" altLang="en-US" smtClean="0"/>
              <a:t> 1 gallon of wine at a sacrifice of 2 pounds of cheese </a:t>
            </a:r>
          </a:p>
          <a:p>
            <a:r>
              <a:rPr lang="en-US" altLang="en-US" smtClean="0"/>
              <a:t>But under free trade, Home can </a:t>
            </a:r>
            <a:r>
              <a:rPr lang="en-US" altLang="en-US" i="1" smtClean="0"/>
              <a:t>import</a:t>
            </a:r>
            <a:r>
              <a:rPr lang="en-US" altLang="en-US" smtClean="0"/>
              <a:t> 1 gallon of wine for 1 pound of cheese </a:t>
            </a:r>
          </a:p>
          <a:p>
            <a:endParaRPr lang="en-US" altLang="en-US" smtClean="0"/>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0966"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40967"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40970"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40980"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982"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985"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40986" name="TextBox 14"/>
          <p:cNvSpPr txBox="1">
            <a:spLocks noChangeArrowheads="1"/>
          </p:cNvSpPr>
          <p:nvPr/>
        </p:nvSpPr>
        <p:spPr bwMode="auto">
          <a:xfrm>
            <a:off x="4484688" y="3413125"/>
            <a:ext cx="1101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40987"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sp>
        <p:nvSpPr>
          <p:cNvPr id="40988"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graphicFrame>
        <p:nvGraphicFramePr>
          <p:cNvPr id="31" name="Group 29"/>
          <p:cNvGraphicFramePr>
            <a:graphicFrameLocks/>
          </p:cNvGraphicFramePr>
          <p:nvPr/>
        </p:nvGraphicFramePr>
        <p:xfrm>
          <a:off x="6183313" y="1273175"/>
          <a:ext cx="2870200" cy="1462384"/>
        </p:xfrm>
        <a:graphic>
          <a:graphicData uri="http://schemas.openxmlformats.org/drawingml/2006/table">
            <a:tbl>
              <a:tblPr/>
              <a:tblGrid>
                <a:gridCol w="742373"/>
                <a:gridCol w="1050186"/>
                <a:gridCol w="1077641"/>
              </a:tblGrid>
              <a:tr h="274107">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Opportunity Cost</a:t>
                      </a:r>
                    </a:p>
                  </a:txBody>
                  <a:tcPr marL="91425" marR="91425"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741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anose="020F0502020204030204" pitchFamily="34" charset="0"/>
                      </a:endParaRPr>
                    </a:p>
                  </a:txBody>
                  <a:tcPr marL="91425" marR="91425" marT="45638" marB="45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Cheese C</a:t>
                      </a:r>
                      <a:r>
                        <a:rPr kumimoji="0" lang="en-US" sz="1200" b="0" i="0" u="none" strike="noStrike" cap="none" normalizeH="0" baseline="-25000" dirty="0" smtClean="0">
                          <a:ln>
                            <a:noFill/>
                          </a:ln>
                          <a:solidFill>
                            <a:schemeClr val="tx1"/>
                          </a:solidFill>
                          <a:effectLst/>
                          <a:latin typeface="Calibri" panose="020F0502020204030204" pitchFamily="34" charset="0"/>
                        </a:rPr>
                        <a:t>CW</a:t>
                      </a:r>
                    </a:p>
                  </a:txBody>
                  <a:tcPr marL="91425" marR="91425" marT="45638" marB="456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Wine C</a:t>
                      </a:r>
                      <a:r>
                        <a:rPr kumimoji="0" lang="en-US" sz="1200" b="0" i="0" u="none" strike="noStrike" cap="none" normalizeH="0" baseline="-25000" dirty="0" smtClean="0">
                          <a:ln>
                            <a:noFill/>
                          </a:ln>
                          <a:solidFill>
                            <a:schemeClr val="tx1"/>
                          </a:solidFill>
                          <a:effectLst/>
                          <a:latin typeface="Calibri" panose="020F0502020204030204" pitchFamily="34" charset="0"/>
                        </a:rPr>
                        <a:t>WC</a:t>
                      </a:r>
                    </a:p>
                  </a:txBody>
                  <a:tcPr marL="91425" marR="91425"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69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Home</a:t>
                      </a:r>
                    </a:p>
                  </a:txBody>
                  <a:tcPr marL="91425" marR="91425" marT="45638" marB="45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gallons of wine</a:t>
                      </a:r>
                    </a:p>
                  </a:txBody>
                  <a:tcPr marL="91425" marR="91425" marT="45638" marB="456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2 pounds of cheese</a:t>
                      </a:r>
                    </a:p>
                  </a:txBody>
                  <a:tcPr marL="91425" marR="91425"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69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Foreign</a:t>
                      </a:r>
                    </a:p>
                  </a:txBody>
                  <a:tcPr marL="91425" marR="91425" marT="45638" marB="456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2 gallons of wine</a:t>
                      </a:r>
                    </a:p>
                  </a:txBody>
                  <a:tcPr marL="91425" marR="91425" marT="45638" marB="456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pounds of cheese</a:t>
                      </a:r>
                    </a:p>
                  </a:txBody>
                  <a:tcPr marL="91425" marR="91425"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9655862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0" y="274638"/>
            <a:ext cx="8229600" cy="1143000"/>
          </a:xfrm>
        </p:spPr>
        <p:txBody>
          <a:bodyPr/>
          <a:lstStyle/>
          <a:p>
            <a:r>
              <a:rPr lang="en-US" altLang="en-US" smtClean="0"/>
              <a:t>Example: Gains from Trade</a:t>
            </a:r>
          </a:p>
        </p:txBody>
      </p:sp>
      <p:cxnSp>
        <p:nvCxnSpPr>
          <p:cNvPr id="10" name="Straight Arrow Connector 9"/>
          <p:cNvCxnSpPr/>
          <p:nvPr/>
        </p:nvCxnSpPr>
        <p:spPr>
          <a:xfrm flipV="1">
            <a:off x="5580063"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580063" y="6276975"/>
            <a:ext cx="32464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1989" name="TextBox 12"/>
          <p:cNvSpPr txBox="1">
            <a:spLocks noChangeArrowheads="1"/>
          </p:cNvSpPr>
          <p:nvPr/>
        </p:nvSpPr>
        <p:spPr bwMode="auto">
          <a:xfrm>
            <a:off x="8064500"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C</a:t>
            </a:r>
            <a:r>
              <a:rPr lang="en-US" altLang="en-US" sz="1800"/>
              <a:t>/</a:t>
            </a:r>
            <a:r>
              <a:rPr lang="en-US" altLang="en-US" sz="1800" i="1"/>
              <a:t>Q</a:t>
            </a:r>
            <a:r>
              <a:rPr lang="en-US" altLang="en-US" sz="1800" baseline="-25000"/>
              <a:t>W</a:t>
            </a:r>
          </a:p>
        </p:txBody>
      </p:sp>
      <p:sp>
        <p:nvSpPr>
          <p:cNvPr id="41990" name="TextBox 13"/>
          <p:cNvSpPr txBox="1">
            <a:spLocks noChangeArrowheads="1"/>
          </p:cNvSpPr>
          <p:nvPr/>
        </p:nvSpPr>
        <p:spPr bwMode="auto">
          <a:xfrm>
            <a:off x="5203825"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5529263" y="35163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17" name="Oval 16"/>
          <p:cNvSpPr/>
          <p:nvPr/>
        </p:nvSpPr>
        <p:spPr>
          <a:xfrm>
            <a:off x="5532438" y="4859338"/>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41993" name="TextBox 18"/>
          <p:cNvSpPr txBox="1">
            <a:spLocks noChangeArrowheads="1"/>
          </p:cNvSpPr>
          <p:nvPr/>
        </p:nvSpPr>
        <p:spPr bwMode="auto">
          <a:xfrm>
            <a:off x="5200650" y="47244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1</a:t>
            </a:r>
          </a:p>
        </p:txBody>
      </p:sp>
      <p:cxnSp>
        <p:nvCxnSpPr>
          <p:cNvPr id="23" name="Straight Connector 22"/>
          <p:cNvCxnSpPr/>
          <p:nvPr/>
        </p:nvCxnSpPr>
        <p:spPr>
          <a:xfrm>
            <a:off x="5580063"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591175"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181850"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38800" y="4913313"/>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181850"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5521325"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7199313"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200900"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7148513" y="6221413"/>
            <a:ext cx="115887"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42003" name="TextBox 33"/>
          <p:cNvSpPr txBox="1">
            <a:spLocks noChangeArrowheads="1"/>
          </p:cNvSpPr>
          <p:nvPr/>
        </p:nvSpPr>
        <p:spPr bwMode="auto">
          <a:xfrm>
            <a:off x="7058025"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6072188"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005" name="TextBox 25"/>
          <p:cNvSpPr txBox="1">
            <a:spLocks noChangeArrowheads="1"/>
          </p:cNvSpPr>
          <p:nvPr/>
        </p:nvSpPr>
        <p:spPr bwMode="auto">
          <a:xfrm>
            <a:off x="8167688"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7145338" y="4857750"/>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5648325"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008" name="TextBox 30"/>
          <p:cNvSpPr txBox="1">
            <a:spLocks noChangeArrowheads="1"/>
          </p:cNvSpPr>
          <p:nvPr/>
        </p:nvSpPr>
        <p:spPr bwMode="auto">
          <a:xfrm>
            <a:off x="8212138" y="3143250"/>
            <a:ext cx="541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42009" name="TextBox 14"/>
          <p:cNvSpPr txBox="1">
            <a:spLocks noChangeArrowheads="1"/>
          </p:cNvSpPr>
          <p:nvPr/>
        </p:nvSpPr>
        <p:spPr bwMode="auto">
          <a:xfrm>
            <a:off x="4484688" y="3413125"/>
            <a:ext cx="1101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Foreign 2</a:t>
            </a:r>
          </a:p>
        </p:txBody>
      </p:sp>
      <p:sp>
        <p:nvSpPr>
          <p:cNvPr id="42010" name="TextBox 19"/>
          <p:cNvSpPr txBox="1">
            <a:spLocks noChangeArrowheads="1"/>
          </p:cNvSpPr>
          <p:nvPr/>
        </p:nvSpPr>
        <p:spPr bwMode="auto">
          <a:xfrm>
            <a:off x="4424363" y="5405438"/>
            <a:ext cx="1154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r" eaLnBrk="1" hangingPunct="1">
              <a:spcBef>
                <a:spcPct val="0"/>
              </a:spcBef>
              <a:buFontTx/>
              <a:buNone/>
            </a:pPr>
            <a:r>
              <a:rPr lang="en-US" altLang="en-US" sz="1800"/>
              <a:t>Home ½ </a:t>
            </a:r>
          </a:p>
        </p:txBody>
      </p:sp>
      <p:sp>
        <p:nvSpPr>
          <p:cNvPr id="42011" name="TextBox 11"/>
          <p:cNvSpPr txBox="1">
            <a:spLocks noChangeArrowheads="1"/>
          </p:cNvSpPr>
          <p:nvPr/>
        </p:nvSpPr>
        <p:spPr bwMode="auto">
          <a:xfrm>
            <a:off x="5148263"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i="1"/>
              <a:t>P</a:t>
            </a:r>
            <a:r>
              <a:rPr lang="en-US" altLang="en-US" sz="1800" baseline="-25000"/>
              <a:t>C</a:t>
            </a:r>
            <a:r>
              <a:rPr lang="en-US" altLang="en-US" sz="1800"/>
              <a:t>/</a:t>
            </a:r>
            <a:r>
              <a:rPr lang="en-US" altLang="en-US" sz="1800" i="1"/>
              <a:t>P</a:t>
            </a:r>
            <a:r>
              <a:rPr lang="en-US" altLang="en-US" sz="1800" baseline="-25000"/>
              <a:t>W</a:t>
            </a:r>
            <a:endParaRPr lang="en-US" altLang="en-US" sz="1800"/>
          </a:p>
        </p:txBody>
      </p:sp>
      <p:graphicFrame>
        <p:nvGraphicFramePr>
          <p:cNvPr id="31" name="Group 29"/>
          <p:cNvGraphicFramePr>
            <a:graphicFrameLocks/>
          </p:cNvGraphicFramePr>
          <p:nvPr/>
        </p:nvGraphicFramePr>
        <p:xfrm>
          <a:off x="471488" y="1625600"/>
          <a:ext cx="2870200" cy="1463674"/>
        </p:xfrm>
        <a:graphic>
          <a:graphicData uri="http://schemas.openxmlformats.org/drawingml/2006/table">
            <a:tbl>
              <a:tblPr/>
              <a:tblGrid>
                <a:gridCol w="742373"/>
                <a:gridCol w="1050186"/>
                <a:gridCol w="1077641"/>
              </a:tblGrid>
              <a:tr h="27441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Opportunity Cost (Autarky)</a:t>
                      </a:r>
                    </a:p>
                  </a:txBody>
                  <a:tcPr marL="91425" marR="91425" marT="45699" marB="4569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744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anose="020F0502020204030204" pitchFamily="34" charset="0"/>
                      </a:endParaRPr>
                    </a:p>
                  </a:txBody>
                  <a:tcPr marL="91425" marR="91425"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Cheese C</a:t>
                      </a:r>
                      <a:r>
                        <a:rPr kumimoji="0" lang="en-US" sz="1200" b="0" i="0" u="none" strike="noStrike" cap="none" normalizeH="0" baseline="-25000" dirty="0" smtClean="0">
                          <a:ln>
                            <a:noFill/>
                          </a:ln>
                          <a:solidFill>
                            <a:schemeClr val="tx1"/>
                          </a:solidFill>
                          <a:effectLst/>
                          <a:latin typeface="Calibri" panose="020F0502020204030204" pitchFamily="34" charset="0"/>
                        </a:rPr>
                        <a:t>CW</a:t>
                      </a:r>
                    </a:p>
                  </a:txBody>
                  <a:tcPr marL="91425" marR="9142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Wine C</a:t>
                      </a:r>
                      <a:r>
                        <a:rPr kumimoji="0" lang="en-US" sz="1200" b="0" i="0" u="none" strike="noStrike" cap="none" normalizeH="0" baseline="-25000" dirty="0" smtClean="0">
                          <a:ln>
                            <a:noFill/>
                          </a:ln>
                          <a:solidFill>
                            <a:schemeClr val="tx1"/>
                          </a:solidFill>
                          <a:effectLst/>
                          <a:latin typeface="Calibri" panose="020F0502020204030204" pitchFamily="34" charset="0"/>
                        </a:rPr>
                        <a:t>WC</a:t>
                      </a:r>
                    </a:p>
                  </a:txBody>
                  <a:tcPr marL="91425" marR="91425"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Home</a:t>
                      </a:r>
                    </a:p>
                  </a:txBody>
                  <a:tcPr marL="91425" marR="91425"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gallons of wine</a:t>
                      </a:r>
                    </a:p>
                  </a:txBody>
                  <a:tcPr marL="91425" marR="9142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2 pounds of cheese</a:t>
                      </a:r>
                    </a:p>
                  </a:txBody>
                  <a:tcPr marL="91425" marR="91425"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Foreign</a:t>
                      </a:r>
                    </a:p>
                  </a:txBody>
                  <a:tcPr marL="91425" marR="91425"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2 gallons of wine</a:t>
                      </a:r>
                    </a:p>
                  </a:txBody>
                  <a:tcPr marL="91425" marR="9142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pounds of cheese</a:t>
                      </a:r>
                    </a:p>
                  </a:txBody>
                  <a:tcPr marL="91425" marR="91425"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2" name="Group 29"/>
          <p:cNvGraphicFramePr>
            <a:graphicFrameLocks/>
          </p:cNvGraphicFramePr>
          <p:nvPr/>
        </p:nvGraphicFramePr>
        <p:xfrm>
          <a:off x="469900" y="3814763"/>
          <a:ext cx="2870200" cy="1463674"/>
        </p:xfrm>
        <a:graphic>
          <a:graphicData uri="http://schemas.openxmlformats.org/drawingml/2006/table">
            <a:tbl>
              <a:tblPr/>
              <a:tblGrid>
                <a:gridCol w="742373"/>
                <a:gridCol w="1050186"/>
                <a:gridCol w="1077641"/>
              </a:tblGrid>
              <a:tr h="27441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Opportunity Cost (Free Trade)</a:t>
                      </a:r>
                    </a:p>
                  </a:txBody>
                  <a:tcPr marL="91425" marR="91425" marT="45699" marB="4569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744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anose="020F0502020204030204" pitchFamily="34" charset="0"/>
                      </a:endParaRPr>
                    </a:p>
                  </a:txBody>
                  <a:tcPr marL="91425" marR="91425"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Cheese C</a:t>
                      </a:r>
                      <a:r>
                        <a:rPr kumimoji="0" lang="en-US" sz="1200" b="0" i="0" u="none" strike="noStrike" cap="none" normalizeH="0" baseline="-25000" dirty="0" smtClean="0">
                          <a:ln>
                            <a:noFill/>
                          </a:ln>
                          <a:solidFill>
                            <a:schemeClr val="tx1"/>
                          </a:solidFill>
                          <a:effectLst/>
                          <a:latin typeface="Calibri" panose="020F0502020204030204" pitchFamily="34" charset="0"/>
                        </a:rPr>
                        <a:t>CW</a:t>
                      </a:r>
                    </a:p>
                  </a:txBody>
                  <a:tcPr marL="91425" marR="9142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Wine C</a:t>
                      </a:r>
                      <a:r>
                        <a:rPr kumimoji="0" lang="en-US" sz="1200" b="0" i="0" u="none" strike="noStrike" cap="none" normalizeH="0" baseline="-25000" dirty="0" smtClean="0">
                          <a:ln>
                            <a:noFill/>
                          </a:ln>
                          <a:solidFill>
                            <a:schemeClr val="tx1"/>
                          </a:solidFill>
                          <a:effectLst/>
                          <a:latin typeface="Calibri" panose="020F0502020204030204" pitchFamily="34" charset="0"/>
                        </a:rPr>
                        <a:t>WC</a:t>
                      </a:r>
                    </a:p>
                  </a:txBody>
                  <a:tcPr marL="91425" marR="91425"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Home</a:t>
                      </a:r>
                    </a:p>
                  </a:txBody>
                  <a:tcPr marL="91425" marR="91425"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gallons of wine</a:t>
                      </a:r>
                    </a:p>
                  </a:txBody>
                  <a:tcPr marL="91425" marR="9142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1 pound of cheese</a:t>
                      </a:r>
                    </a:p>
                  </a:txBody>
                  <a:tcPr marL="91425" marR="91425"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4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Calibri" panose="020F0502020204030204" pitchFamily="34" charset="0"/>
                        </a:rPr>
                        <a:t>Foreign</a:t>
                      </a:r>
                    </a:p>
                  </a:txBody>
                  <a:tcPr marL="91425" marR="91425"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1 gallon of wine</a:t>
                      </a:r>
                    </a:p>
                  </a:txBody>
                  <a:tcPr marL="91425" marR="91425"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½ pounds of cheese</a:t>
                      </a:r>
                    </a:p>
                  </a:txBody>
                  <a:tcPr marL="91425" marR="91425"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4" name="Straight Arrow Connector 3"/>
          <p:cNvCxnSpPr/>
          <p:nvPr/>
        </p:nvCxnSpPr>
        <p:spPr>
          <a:xfrm>
            <a:off x="1855788" y="3259138"/>
            <a:ext cx="0" cy="4254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2053" name="TextBox 4"/>
          <p:cNvSpPr txBox="1">
            <a:spLocks noChangeArrowheads="1"/>
          </p:cNvSpPr>
          <p:nvPr/>
        </p:nvSpPr>
        <p:spPr bwMode="auto">
          <a:xfrm>
            <a:off x="207963" y="5794375"/>
            <a:ext cx="4926012" cy="9239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it-IT" sz="1800" b="1"/>
              <a:t>Globalization is like making technological progress without having to do any of the hard work usually needed for technological progress!</a:t>
            </a:r>
          </a:p>
        </p:txBody>
      </p:sp>
    </p:spTree>
    <p:extLst>
      <p:ext uri="{BB962C8B-B14F-4D97-AF65-F5344CB8AC3E}">
        <p14:creationId xmlns:p14="http://schemas.microsoft.com/office/powerpoint/2010/main" val="970913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it-IT" smtClean="0"/>
              <a:t>Wage Gains from Trade</a:t>
            </a:r>
          </a:p>
        </p:txBody>
      </p:sp>
      <p:sp>
        <p:nvSpPr>
          <p:cNvPr id="43011" name="Content Placeholder 2"/>
          <p:cNvSpPr>
            <a:spLocks noGrp="1"/>
          </p:cNvSpPr>
          <p:nvPr>
            <p:ph idx="1"/>
          </p:nvPr>
        </p:nvSpPr>
        <p:spPr/>
        <p:txBody>
          <a:bodyPr/>
          <a:lstStyle/>
          <a:p>
            <a:r>
              <a:rPr lang="en-US" altLang="it-IT" smtClean="0"/>
              <a:t>The gains from trade can also be expressed in terms of the wages earned by labor.</a:t>
            </a:r>
          </a:p>
        </p:txBody>
      </p:sp>
    </p:spTree>
    <p:extLst>
      <p:ext uri="{BB962C8B-B14F-4D97-AF65-F5344CB8AC3E}">
        <p14:creationId xmlns:p14="http://schemas.microsoft.com/office/powerpoint/2010/main" val="32616234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No Profits in Ricardo’s World!</a:t>
            </a:r>
          </a:p>
        </p:txBody>
      </p:sp>
      <p:sp>
        <p:nvSpPr>
          <p:cNvPr id="44035" name="Content Placeholder 2"/>
          <p:cNvSpPr>
            <a:spLocks noGrp="1"/>
          </p:cNvSpPr>
          <p:nvPr>
            <p:ph idx="1"/>
          </p:nvPr>
        </p:nvSpPr>
        <p:spPr/>
        <p:txBody>
          <a:bodyPr>
            <a:normAutofit lnSpcReduction="10000"/>
          </a:bodyPr>
          <a:lstStyle/>
          <a:p>
            <a:r>
              <a:rPr lang="en-US" altLang="en-US" smtClean="0"/>
              <a:t>In Ricardo’s theory, workers have everything they need to produce things. </a:t>
            </a:r>
          </a:p>
          <a:p>
            <a:pPr lvl="1"/>
            <a:r>
              <a:rPr lang="en-US" altLang="en-US" smtClean="0"/>
              <a:t>They know the technology that is needed to make things and they possess the ability to work. </a:t>
            </a:r>
          </a:p>
          <a:p>
            <a:r>
              <a:rPr lang="en-US" altLang="en-US" smtClean="0"/>
              <a:t>Therefore, in Ricardo’s world, all revenues from the sale of produced goods go to workers</a:t>
            </a:r>
          </a:p>
          <a:p>
            <a:r>
              <a:rPr lang="en-US" altLang="en-US" smtClean="0"/>
              <a:t>That is, the wage for an hour’s work equals the entire output of an hour’s work </a:t>
            </a:r>
          </a:p>
          <a:p>
            <a:endParaRPr lang="en-US" altLang="en-US" smtClean="0"/>
          </a:p>
        </p:txBody>
      </p:sp>
    </p:spTree>
    <p:extLst>
      <p:ext uri="{BB962C8B-B14F-4D97-AF65-F5344CB8AC3E}">
        <p14:creationId xmlns:p14="http://schemas.microsoft.com/office/powerpoint/2010/main" val="38222702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Gains from trade</a:t>
            </a:r>
          </a:p>
        </p:txBody>
      </p:sp>
      <p:sp>
        <p:nvSpPr>
          <p:cNvPr id="45059" name="Content Placeholder 2"/>
          <p:cNvSpPr>
            <a:spLocks noGrp="1"/>
          </p:cNvSpPr>
          <p:nvPr>
            <p:ph idx="1"/>
          </p:nvPr>
        </p:nvSpPr>
        <p:spPr/>
        <p:txBody>
          <a:bodyPr/>
          <a:lstStyle/>
          <a:p>
            <a:r>
              <a:rPr lang="en-US" altLang="en-US" smtClean="0"/>
              <a:t>We can show labor’s gains from trade by examining how the </a:t>
            </a:r>
            <a:r>
              <a:rPr lang="en-US" altLang="en-US" i="1" smtClean="0"/>
              <a:t>relative wage </a:t>
            </a:r>
            <a:r>
              <a:rPr lang="en-US" altLang="en-US" smtClean="0"/>
              <a:t>that labor gets is affected by trade</a:t>
            </a:r>
          </a:p>
        </p:txBody>
      </p:sp>
    </p:spTree>
    <p:extLst>
      <p:ext uri="{BB962C8B-B14F-4D97-AF65-F5344CB8AC3E}">
        <p14:creationId xmlns:p14="http://schemas.microsoft.com/office/powerpoint/2010/main" val="1843478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766BDF11-6F55-491E-8794-3C947B28D8F4}" type="slidenum">
              <a:rPr lang="zh-TW" altLang="en-US"/>
              <a:pPr/>
              <a:t>6</a:t>
            </a:fld>
            <a:endParaRPr lang="en-US" altLang="zh-TW"/>
          </a:p>
        </p:txBody>
      </p:sp>
      <p:sp>
        <p:nvSpPr>
          <p:cNvPr id="185346" name="Rectangle 2"/>
          <p:cNvSpPr>
            <a:spLocks noGrp="1" noChangeArrowheads="1"/>
          </p:cNvSpPr>
          <p:nvPr>
            <p:ph type="title"/>
          </p:nvPr>
        </p:nvSpPr>
        <p:spPr/>
        <p:txBody>
          <a:bodyPr/>
          <a:lstStyle/>
          <a:p>
            <a:r>
              <a:rPr lang="en-US" altLang="en-US" dirty="0" smtClean="0"/>
              <a:t>Summary: Empirical </a:t>
            </a:r>
            <a:r>
              <a:rPr lang="en-US" altLang="en-US" dirty="0"/>
              <a:t>Evidence</a:t>
            </a:r>
          </a:p>
        </p:txBody>
      </p:sp>
      <p:sp>
        <p:nvSpPr>
          <p:cNvPr id="185347" name="Rectangle 3"/>
          <p:cNvSpPr>
            <a:spLocks noGrp="1" noChangeArrowheads="1"/>
          </p:cNvSpPr>
          <p:nvPr>
            <p:ph type="body" idx="1"/>
          </p:nvPr>
        </p:nvSpPr>
        <p:spPr>
          <a:xfrm>
            <a:off x="960438" y="1905000"/>
            <a:ext cx="7835900" cy="4356100"/>
          </a:xfrm>
        </p:spPr>
        <p:txBody>
          <a:bodyPr/>
          <a:lstStyle/>
          <a:p>
            <a:pPr>
              <a:lnSpc>
                <a:spcPct val="90000"/>
              </a:lnSpc>
            </a:pPr>
            <a:r>
              <a:rPr lang="en-US" altLang="en-US" sz="2800"/>
              <a:t>Do countries export those goods in which their productivity is relatively high?</a:t>
            </a:r>
          </a:p>
          <a:p>
            <a:pPr>
              <a:lnSpc>
                <a:spcPct val="90000"/>
              </a:lnSpc>
            </a:pPr>
            <a:r>
              <a:rPr lang="en-US" altLang="en-US" sz="2800"/>
              <a:t>The ratio of US to British exports in 1951 compared to the ratio of US to British labor productivity in 26 manufacturing industries suggests yes.</a:t>
            </a:r>
          </a:p>
          <a:p>
            <a:pPr>
              <a:lnSpc>
                <a:spcPct val="90000"/>
              </a:lnSpc>
            </a:pPr>
            <a:r>
              <a:rPr lang="en-US" altLang="en-US" sz="2800"/>
              <a:t>At this time the US had an absolute advantage in </a:t>
            </a:r>
            <a:r>
              <a:rPr lang="en-US" altLang="en-US" sz="2800" i="1"/>
              <a:t>all</a:t>
            </a:r>
            <a:r>
              <a:rPr lang="en-US" altLang="en-US" sz="2800"/>
              <a:t> 26 industries, yet the ratio of exports was low in the least productive sectors of the US.</a:t>
            </a:r>
          </a:p>
        </p:txBody>
      </p:sp>
    </p:spTree>
    <p:extLst>
      <p:ext uri="{BB962C8B-B14F-4D97-AF65-F5344CB8AC3E}">
        <p14:creationId xmlns:p14="http://schemas.microsoft.com/office/powerpoint/2010/main" val="281874190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strips(downRight)">
                                      <p:cBhvr>
                                        <p:cTn id="7" dur="500"/>
                                        <p:tgtEl>
                                          <p:spTgt spid="185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5347">
                                            <p:txEl>
                                              <p:pRg st="1" end="1"/>
                                            </p:txEl>
                                          </p:spTgt>
                                        </p:tgtEl>
                                        <p:attrNameLst>
                                          <p:attrName>style.visibility</p:attrName>
                                        </p:attrNameLst>
                                      </p:cBhvr>
                                      <p:to>
                                        <p:strVal val="visible"/>
                                      </p:to>
                                    </p:set>
                                    <p:animEffect transition="in" filter="strips(downRight)">
                                      <p:cBhvr>
                                        <p:cTn id="12" dur="500"/>
                                        <p:tgtEl>
                                          <p:spTgt spid="185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5347">
                                            <p:txEl>
                                              <p:pRg st="2" end="2"/>
                                            </p:txEl>
                                          </p:spTgt>
                                        </p:tgtEl>
                                        <p:attrNameLst>
                                          <p:attrName>style.visibility</p:attrName>
                                        </p:attrNameLst>
                                      </p:cBhvr>
                                      <p:to>
                                        <p:strVal val="visible"/>
                                      </p:to>
                                    </p:set>
                                    <p:animEffect transition="in" filter="strips(downRight)">
                                      <p:cBhvr>
                                        <p:cTn id="17" dur="500"/>
                                        <p:tgtEl>
                                          <p:spTgt spid="185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smtClean="0"/>
              <a:t>Relative Wages</a:t>
            </a:r>
          </a:p>
        </p:txBody>
      </p:sp>
      <p:sp>
        <p:nvSpPr>
          <p:cNvPr id="43011" name="Rectangle 3"/>
          <p:cNvSpPr>
            <a:spLocks noGrp="1" noChangeArrowheads="1"/>
          </p:cNvSpPr>
          <p:nvPr>
            <p:ph type="body" idx="1"/>
          </p:nvPr>
        </p:nvSpPr>
        <p:spPr/>
        <p:txBody>
          <a:bodyPr/>
          <a:lstStyle/>
          <a:p>
            <a:pPr eaLnBrk="1" hangingPunct="1">
              <a:lnSpc>
                <a:spcPct val="90000"/>
              </a:lnSpc>
            </a:pPr>
            <a:r>
              <a:rPr lang="en-US" altLang="en-US" smtClean="0"/>
              <a:t>The </a:t>
            </a:r>
            <a:r>
              <a:rPr lang="en-US" altLang="en-US" b="1" smtClean="0">
                <a:solidFill>
                  <a:srgbClr val="C00000"/>
                </a:solidFill>
              </a:rPr>
              <a:t>relative wage </a:t>
            </a:r>
            <a:r>
              <a:rPr lang="en-US" altLang="en-US" smtClean="0"/>
              <a:t>is the </a:t>
            </a:r>
            <a:r>
              <a:rPr lang="en-US" altLang="en-US" i="1" smtClean="0"/>
              <a:t>purchasing power</a:t>
            </a:r>
            <a:r>
              <a:rPr lang="en-US" altLang="en-US" smtClean="0"/>
              <a:t> of the (nominal) dollar wage, </a:t>
            </a:r>
            <a:r>
              <a:rPr lang="en-US" altLang="en-US" i="1" smtClean="0"/>
              <a:t>w</a:t>
            </a:r>
            <a:r>
              <a:rPr lang="en-US" altLang="en-US" smtClean="0"/>
              <a:t>.</a:t>
            </a:r>
          </a:p>
          <a:p>
            <a:pPr eaLnBrk="1" hangingPunct="1">
              <a:lnSpc>
                <a:spcPct val="90000"/>
              </a:lnSpc>
            </a:pPr>
            <a:r>
              <a:rPr lang="en-US" altLang="en-US" smtClean="0"/>
              <a:t>Therefore, to see whether labor gains from trade, we need to look at what trade does to the relative wage.</a:t>
            </a:r>
          </a:p>
          <a:p>
            <a:pPr eaLnBrk="1" hangingPunct="1">
              <a:lnSpc>
                <a:spcPct val="90000"/>
              </a:lnSpc>
            </a:pPr>
            <a:r>
              <a:rPr lang="en-US" altLang="en-US" smtClean="0"/>
              <a:t>The relative wage may be measured in units of cheese (or wine) as the amount of cheese (or wine) that may be bought with the (nominal) dollar wage.</a:t>
            </a:r>
          </a:p>
        </p:txBody>
      </p:sp>
    </p:spTree>
    <p:extLst>
      <p:ext uri="{BB962C8B-B14F-4D97-AF65-F5344CB8AC3E}">
        <p14:creationId xmlns:p14="http://schemas.microsoft.com/office/powerpoint/2010/main" val="2059368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smtClean="0"/>
              <a:t>Relative Wage—Example </a:t>
            </a:r>
          </a:p>
        </p:txBody>
      </p:sp>
      <p:sp>
        <p:nvSpPr>
          <p:cNvPr id="44035" name="Rectangle 3"/>
          <p:cNvSpPr>
            <a:spLocks noGrp="1" noChangeArrowheads="1"/>
          </p:cNvSpPr>
          <p:nvPr>
            <p:ph type="body" idx="1"/>
          </p:nvPr>
        </p:nvSpPr>
        <p:spPr>
          <a:xfrm>
            <a:off x="457200" y="1600200"/>
            <a:ext cx="8229600" cy="5029200"/>
          </a:xfrm>
        </p:spPr>
        <p:txBody>
          <a:bodyPr/>
          <a:lstStyle/>
          <a:p>
            <a:pPr eaLnBrk="1" hangingPunct="1"/>
            <a:r>
              <a:rPr lang="en-US" altLang="en-US" smtClean="0"/>
              <a:t>Suppose the (nominal) wage is 20 Yuan and the (nominal) price of cheese is 5 Yuan. </a:t>
            </a:r>
          </a:p>
          <a:p>
            <a:pPr eaLnBrk="1" hangingPunct="1"/>
            <a:r>
              <a:rPr lang="en-US" altLang="en-US" smtClean="0"/>
              <a:t>Then the relative wage (in units of cheese) is 4 pounds of cheese</a:t>
            </a:r>
          </a:p>
          <a:p>
            <a:pPr eaLnBrk="1" hangingPunct="1"/>
            <a:r>
              <a:rPr lang="en-US" altLang="en-US" i="1" smtClean="0"/>
              <a:t>Formula</a:t>
            </a:r>
            <a:r>
              <a:rPr lang="en-US" altLang="en-US" smtClean="0"/>
              <a:t>: In general, the relative wage in units of a given good is calculated by </a:t>
            </a:r>
            <a:r>
              <a:rPr lang="en-US" altLang="en-US" i="1" smtClean="0"/>
              <a:t>dividing</a:t>
            </a:r>
            <a:r>
              <a:rPr lang="en-US" altLang="en-US" smtClean="0"/>
              <a:t> the (nominal) wage by the (nominal) price of the given good. </a:t>
            </a:r>
          </a:p>
          <a:p>
            <a:pPr lvl="1" eaLnBrk="1" hangingPunct="1"/>
            <a:r>
              <a:rPr lang="en-US" altLang="en-US" smtClean="0"/>
              <a:t>Relative wage = w/P</a:t>
            </a:r>
          </a:p>
        </p:txBody>
      </p:sp>
    </p:spTree>
    <p:extLst>
      <p:ext uri="{BB962C8B-B14F-4D97-AF65-F5344CB8AC3E}">
        <p14:creationId xmlns:p14="http://schemas.microsoft.com/office/powerpoint/2010/main" val="1469064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0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5"/>
          <p:cNvSpPr>
            <a:spLocks noGrp="1"/>
          </p:cNvSpPr>
          <p:nvPr>
            <p:ph type="title"/>
          </p:nvPr>
        </p:nvSpPr>
        <p:spPr/>
        <p:txBody>
          <a:bodyPr>
            <a:normAutofit fontScale="90000"/>
          </a:bodyPr>
          <a:lstStyle/>
          <a:p>
            <a:r>
              <a:rPr lang="en-US" altLang="en-US" smtClean="0"/>
              <a:t>Unit Labor Requirements and Productivity: How Related?</a:t>
            </a:r>
          </a:p>
        </p:txBody>
      </p:sp>
      <p:sp>
        <p:nvSpPr>
          <p:cNvPr id="48131" name="Content Placeholder 6"/>
          <p:cNvSpPr>
            <a:spLocks noGrp="1"/>
          </p:cNvSpPr>
          <p:nvPr>
            <p:ph idx="1"/>
          </p:nvPr>
        </p:nvSpPr>
        <p:spPr/>
        <p:txBody>
          <a:bodyPr>
            <a:normAutofit fontScale="92500"/>
          </a:bodyPr>
          <a:lstStyle/>
          <a:p>
            <a:r>
              <a:rPr lang="en-US" altLang="en-US" smtClean="0"/>
              <a:t>In our numerical example:</a:t>
            </a:r>
          </a:p>
          <a:p>
            <a:pPr lvl="1"/>
            <a:r>
              <a:rPr lang="en-US" altLang="en-US" i="1" smtClean="0"/>
              <a:t>a</a:t>
            </a:r>
            <a:r>
              <a:rPr lang="en-US" altLang="en-US" baseline="-25000" smtClean="0"/>
              <a:t>CF</a:t>
            </a:r>
            <a:r>
              <a:rPr lang="en-US" altLang="en-US" smtClean="0"/>
              <a:t> = 6 hours</a:t>
            </a:r>
          </a:p>
          <a:p>
            <a:pPr lvl="1"/>
            <a:r>
              <a:rPr lang="en-US" altLang="en-US" smtClean="0"/>
              <a:t>That is, in Foreign, 6 hours of labor are needed to produce 1 pound of cheese </a:t>
            </a:r>
          </a:p>
          <a:p>
            <a:pPr lvl="1"/>
            <a:r>
              <a:rPr lang="en-US" altLang="en-US" smtClean="0"/>
              <a:t>Therefore, 1 hour of labor produces 1/6 pounds of cheese</a:t>
            </a:r>
          </a:p>
          <a:p>
            <a:pPr lvl="2"/>
            <a:r>
              <a:rPr lang="en-US" altLang="en-US" smtClean="0"/>
              <a:t>That is, the </a:t>
            </a:r>
            <a:r>
              <a:rPr lang="en-US" altLang="en-US" smtClean="0">
                <a:solidFill>
                  <a:srgbClr val="FF0000"/>
                </a:solidFill>
              </a:rPr>
              <a:t>productivity of labor </a:t>
            </a:r>
            <a:r>
              <a:rPr lang="en-US" altLang="en-US" smtClean="0"/>
              <a:t>in Foreign is 1/6 pounds of cheese</a:t>
            </a:r>
          </a:p>
          <a:p>
            <a:pPr lvl="1"/>
            <a:r>
              <a:rPr lang="en-US" altLang="en-US" smtClean="0"/>
              <a:t>Therefore, the relative wage (in cheese) of a worker in Foreign making cheese is 1/6 pounds of cheese</a:t>
            </a:r>
          </a:p>
        </p:txBody>
      </p:sp>
    </p:spTree>
    <p:extLst>
      <p:ext uri="{BB962C8B-B14F-4D97-AF65-F5344CB8AC3E}">
        <p14:creationId xmlns:p14="http://schemas.microsoft.com/office/powerpoint/2010/main" val="131456007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5"/>
          <p:cNvSpPr>
            <a:spLocks noGrp="1"/>
          </p:cNvSpPr>
          <p:nvPr>
            <p:ph type="title"/>
          </p:nvPr>
        </p:nvSpPr>
        <p:spPr/>
        <p:txBody>
          <a:bodyPr/>
          <a:lstStyle/>
          <a:p>
            <a:r>
              <a:rPr lang="en-US" altLang="en-US" smtClean="0"/>
              <a:t>Relative Wages in Autarky</a:t>
            </a:r>
          </a:p>
        </p:txBody>
      </p:sp>
      <p:sp>
        <p:nvSpPr>
          <p:cNvPr id="49155" name="Content Placeholder 6"/>
          <p:cNvSpPr>
            <a:spLocks noGrp="1"/>
          </p:cNvSpPr>
          <p:nvPr>
            <p:ph idx="1"/>
          </p:nvPr>
        </p:nvSpPr>
        <p:spPr>
          <a:xfrm>
            <a:off x="457200" y="1600200"/>
            <a:ext cx="8229600" cy="3370263"/>
          </a:xfrm>
        </p:spPr>
        <p:txBody>
          <a:bodyPr/>
          <a:lstStyle/>
          <a:p>
            <a:r>
              <a:rPr lang="en-US" altLang="en-US" smtClean="0"/>
              <a:t>Note that </a:t>
            </a:r>
            <a:r>
              <a:rPr lang="en-US" altLang="en-US" smtClean="0">
                <a:solidFill>
                  <a:srgbClr val="C00000"/>
                </a:solidFill>
              </a:rPr>
              <a:t>the autarky relative wage in units of a commodity is the reciprocal of the unit labor requirement </a:t>
            </a:r>
            <a:r>
              <a:rPr lang="en-US" altLang="en-US" smtClean="0"/>
              <a:t>in the production of that commodity</a:t>
            </a:r>
          </a:p>
          <a:p>
            <a:r>
              <a:rPr lang="en-US" altLang="en-US" smtClean="0"/>
              <a:t>Therefore, relative wage = productivity</a:t>
            </a:r>
          </a:p>
        </p:txBody>
      </p:sp>
      <p:graphicFrame>
        <p:nvGraphicFramePr>
          <p:cNvPr id="8" name="Group 29"/>
          <p:cNvGraphicFramePr>
            <a:graphicFrameLocks/>
          </p:cNvGraphicFramePr>
          <p:nvPr/>
        </p:nvGraphicFramePr>
        <p:xfrm>
          <a:off x="476250" y="4935538"/>
          <a:ext cx="5842000" cy="1828801"/>
        </p:xfrm>
        <a:graphic>
          <a:graphicData uri="http://schemas.openxmlformats.org/drawingml/2006/table">
            <a:tbl>
              <a:tblPr/>
              <a:tblGrid>
                <a:gridCol w="1174669"/>
                <a:gridCol w="2455889"/>
                <a:gridCol w="2211442"/>
              </a:tblGrid>
              <a:tr h="45719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anose="020F0502020204030204" pitchFamily="34" charset="0"/>
                        </a:rPr>
                        <a:t>Autarky Relative Wages</a:t>
                      </a:r>
                      <a:endParaRPr kumimoji="0" lang="en-US" sz="2400" b="0" i="0" u="none" strike="noStrike" cap="none" normalizeH="0" baseline="0" dirty="0" smtClean="0">
                        <a:ln>
                          <a:noFill/>
                        </a:ln>
                        <a:solidFill>
                          <a:schemeClr val="tx1"/>
                        </a:solidFill>
                        <a:effectLst/>
                        <a:latin typeface="Calibri" panose="020F0502020204030204" pitchFamily="34" charset="0"/>
                      </a:endParaRPr>
                    </a:p>
                  </a:txBody>
                  <a:tcPr marL="91425" marR="91425" marT="45719" marB="4571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572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anose="020F0502020204030204" pitchFamily="34" charset="0"/>
                      </a:endParaRPr>
                    </a:p>
                  </a:txBody>
                  <a:tcPr marL="91425" marR="91425"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anose="020F0502020204030204" pitchFamily="34" charset="0"/>
                        </a:rPr>
                        <a:t>In units of Cheese</a:t>
                      </a:r>
                    </a:p>
                  </a:txBody>
                  <a:tcPr marL="91425" marR="91425"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anose="020F0502020204030204" pitchFamily="34" charset="0"/>
                        </a:rPr>
                        <a:t>In units of Wine</a:t>
                      </a:r>
                    </a:p>
                  </a:txBody>
                  <a:tcPr marL="91425" marR="91425"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Calibri" panose="020F0502020204030204" pitchFamily="34" charset="0"/>
                        </a:rPr>
                        <a:t>Home</a:t>
                      </a:r>
                    </a:p>
                  </a:txBody>
                  <a:tcPr marL="91425" marR="91425"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anose="020F0502020204030204" pitchFamily="34" charset="0"/>
                        </a:rPr>
                        <a:t>1/</a:t>
                      </a:r>
                      <a:r>
                        <a:rPr kumimoji="0" lang="en-US" sz="2400" b="1" i="1" u="none" strike="noStrike" cap="none" normalizeH="0" baseline="0" dirty="0" err="1" smtClean="0">
                          <a:ln>
                            <a:noFill/>
                          </a:ln>
                          <a:solidFill>
                            <a:schemeClr val="tx1"/>
                          </a:solidFill>
                          <a:effectLst/>
                          <a:latin typeface="Calibri" panose="020F0502020204030204" pitchFamily="34" charset="0"/>
                        </a:rPr>
                        <a:t>a</a:t>
                      </a:r>
                      <a:r>
                        <a:rPr kumimoji="0" lang="en-US" sz="2400" b="1" i="0" u="none" strike="noStrike" cap="none" normalizeH="0" baseline="-25000" dirty="0" err="1" smtClean="0">
                          <a:ln>
                            <a:noFill/>
                          </a:ln>
                          <a:solidFill>
                            <a:schemeClr val="tx1"/>
                          </a:solidFill>
                          <a:effectLst/>
                          <a:latin typeface="Calibri" panose="020F0502020204030204" pitchFamily="34" charset="0"/>
                        </a:rPr>
                        <a:t>CH</a:t>
                      </a:r>
                      <a:endParaRPr kumimoji="0" lang="en-US" sz="2400" b="1" i="0" u="none" strike="noStrike" cap="none" normalizeH="0" baseline="-25000" dirty="0" smtClean="0">
                        <a:ln>
                          <a:noFill/>
                        </a:ln>
                        <a:solidFill>
                          <a:schemeClr val="tx1"/>
                        </a:solidFill>
                        <a:effectLst/>
                        <a:latin typeface="Calibri" panose="020F0502020204030204" pitchFamily="34" charset="0"/>
                      </a:endParaRPr>
                    </a:p>
                  </a:txBody>
                  <a:tcPr marL="91425" marR="91425"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Calibri" panose="020F0502020204030204" pitchFamily="34" charset="0"/>
                        </a:rPr>
                        <a:t>1/</a:t>
                      </a:r>
                      <a:r>
                        <a:rPr kumimoji="0" lang="en-US" sz="2400" b="1" i="1" u="none" strike="noStrike" cap="none" normalizeH="0" baseline="0" dirty="0" err="1" smtClean="0">
                          <a:ln>
                            <a:noFill/>
                          </a:ln>
                          <a:solidFill>
                            <a:schemeClr val="tx1"/>
                          </a:solidFill>
                          <a:effectLst/>
                          <a:latin typeface="Calibri" panose="020F0502020204030204" pitchFamily="34" charset="0"/>
                        </a:rPr>
                        <a:t>a</a:t>
                      </a:r>
                      <a:r>
                        <a:rPr kumimoji="0" lang="en-US" sz="2400" b="1" i="0" u="none" strike="noStrike" cap="none" normalizeH="0" baseline="-25000" dirty="0" err="1" smtClean="0">
                          <a:ln>
                            <a:noFill/>
                          </a:ln>
                          <a:solidFill>
                            <a:schemeClr val="tx1"/>
                          </a:solidFill>
                          <a:effectLst/>
                          <a:latin typeface="Calibri" panose="020F0502020204030204" pitchFamily="34" charset="0"/>
                        </a:rPr>
                        <a:t>WH</a:t>
                      </a:r>
                      <a:endParaRPr kumimoji="0" lang="en-US" sz="2400" b="1" i="0" u="none" strike="noStrike" cap="none" normalizeH="0" baseline="-25000" dirty="0" smtClean="0">
                        <a:ln>
                          <a:noFill/>
                        </a:ln>
                        <a:solidFill>
                          <a:schemeClr val="tx1"/>
                        </a:solidFill>
                        <a:effectLst/>
                        <a:latin typeface="Calibri" panose="020F0502020204030204" pitchFamily="34" charset="0"/>
                      </a:endParaRPr>
                    </a:p>
                  </a:txBody>
                  <a:tcPr marL="91425" marR="91425"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anose="020F0502020204030204" pitchFamily="34" charset="0"/>
                        </a:rPr>
                        <a:t>Foreign</a:t>
                      </a:r>
                    </a:p>
                  </a:txBody>
                  <a:tcPr marL="91425" marR="91425"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Calibri" panose="020F0502020204030204" pitchFamily="34" charset="0"/>
                        </a:rPr>
                        <a:t>1/</a:t>
                      </a:r>
                      <a:r>
                        <a:rPr kumimoji="0" lang="en-US" sz="2400" b="1" i="1" u="none" strike="noStrike" cap="none" normalizeH="0" baseline="0" dirty="0" err="1" smtClean="0">
                          <a:ln>
                            <a:noFill/>
                          </a:ln>
                          <a:solidFill>
                            <a:schemeClr val="tx1"/>
                          </a:solidFill>
                          <a:effectLst/>
                          <a:latin typeface="Calibri" panose="020F0502020204030204" pitchFamily="34" charset="0"/>
                        </a:rPr>
                        <a:t>a</a:t>
                      </a:r>
                      <a:r>
                        <a:rPr kumimoji="0" lang="en-US" sz="2400" b="1" i="0" u="none" strike="noStrike" cap="none" normalizeH="0" baseline="-25000" dirty="0" err="1" smtClean="0">
                          <a:ln>
                            <a:noFill/>
                          </a:ln>
                          <a:solidFill>
                            <a:schemeClr val="tx1"/>
                          </a:solidFill>
                          <a:effectLst/>
                          <a:latin typeface="Calibri" panose="020F0502020204030204" pitchFamily="34" charset="0"/>
                        </a:rPr>
                        <a:t>CF</a:t>
                      </a:r>
                      <a:endParaRPr kumimoji="0" lang="en-US" sz="2400" b="0" i="0" u="none" strike="noStrike" cap="none" normalizeH="0" baseline="0" dirty="0" smtClean="0">
                        <a:ln>
                          <a:noFill/>
                        </a:ln>
                        <a:solidFill>
                          <a:schemeClr val="tx1"/>
                        </a:solidFill>
                        <a:effectLst/>
                        <a:latin typeface="Calibri" panose="020F0502020204030204" pitchFamily="34" charset="0"/>
                      </a:endParaRPr>
                    </a:p>
                  </a:txBody>
                  <a:tcPr marL="91425" marR="91425"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Calibri" panose="020F0502020204030204" pitchFamily="34" charset="0"/>
                        </a:rPr>
                        <a:t>1/</a:t>
                      </a:r>
                      <a:r>
                        <a:rPr kumimoji="0" lang="en-US" sz="2400" b="1" i="1" u="none" strike="noStrike" cap="none" normalizeH="0" baseline="0" dirty="0" err="1" smtClean="0">
                          <a:ln>
                            <a:noFill/>
                          </a:ln>
                          <a:solidFill>
                            <a:schemeClr val="tx1"/>
                          </a:solidFill>
                          <a:effectLst/>
                          <a:latin typeface="Calibri" panose="020F0502020204030204" pitchFamily="34" charset="0"/>
                        </a:rPr>
                        <a:t>a</a:t>
                      </a:r>
                      <a:r>
                        <a:rPr kumimoji="0" lang="en-US" sz="2400" b="1" i="0" u="none" strike="noStrike" cap="none" normalizeH="0" baseline="-25000" dirty="0" err="1" smtClean="0">
                          <a:ln>
                            <a:noFill/>
                          </a:ln>
                          <a:solidFill>
                            <a:schemeClr val="tx1"/>
                          </a:solidFill>
                          <a:effectLst/>
                          <a:latin typeface="Calibri" panose="020F0502020204030204" pitchFamily="34" charset="0"/>
                        </a:rPr>
                        <a:t>WF</a:t>
                      </a:r>
                      <a:endParaRPr kumimoji="0" lang="en-US" sz="2400" b="0" i="0" u="none" strike="noStrike" cap="none" normalizeH="0" baseline="0" dirty="0" smtClean="0">
                        <a:ln>
                          <a:noFill/>
                        </a:ln>
                        <a:solidFill>
                          <a:schemeClr val="tx1"/>
                        </a:solidFill>
                        <a:effectLst/>
                        <a:latin typeface="Calibri" panose="020F0502020204030204" pitchFamily="34" charset="0"/>
                      </a:endParaRPr>
                    </a:p>
                  </a:txBody>
                  <a:tcPr marL="91425" marR="91425"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64121832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z="4000" smtClean="0"/>
              <a:t>Autarky Real Wages and Productivity</a:t>
            </a:r>
          </a:p>
        </p:txBody>
      </p:sp>
      <p:graphicFrame>
        <p:nvGraphicFramePr>
          <p:cNvPr id="78851" name="Group 3"/>
          <p:cNvGraphicFramePr>
            <a:graphicFrameLocks noGrp="1"/>
          </p:cNvGraphicFramePr>
          <p:nvPr>
            <p:ph sz="half" idx="1"/>
          </p:nvPr>
        </p:nvGraphicFramePr>
        <p:xfrm>
          <a:off x="457200" y="1600200"/>
          <a:ext cx="4038600" cy="2273307"/>
        </p:xfrm>
        <a:graphic>
          <a:graphicData uri="http://schemas.openxmlformats.org/drawingml/2006/table">
            <a:tbl>
              <a:tblPr/>
              <a:tblGrid>
                <a:gridCol w="1346200"/>
                <a:gridCol w="1346200"/>
                <a:gridCol w="1346200"/>
              </a:tblGrid>
              <a:tr h="627669">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Unit Labor requirements</a:t>
                      </a:r>
                    </a:p>
                  </a:txBody>
                  <a:tcPr marT="45673" marB="4567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6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1 hour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2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9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673" marB="456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6 hours per pound</a:t>
                      </a:r>
                    </a:p>
                  </a:txBody>
                  <a:tcPr marT="45673" marB="456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3 hours per gallon</a:t>
                      </a:r>
                    </a:p>
                  </a:txBody>
                  <a:tcPr marT="45673" marB="456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8915" name="Group 67"/>
          <p:cNvGraphicFramePr>
            <a:graphicFrameLocks noGrp="1"/>
          </p:cNvGraphicFramePr>
          <p:nvPr>
            <p:ph sz="quarter" idx="2"/>
          </p:nvPr>
        </p:nvGraphicFramePr>
        <p:xfrm>
          <a:off x="4648200" y="1600200"/>
          <a:ext cx="4038600" cy="2341562"/>
        </p:xfrm>
        <a:graphic>
          <a:graphicData uri="http://schemas.openxmlformats.org/drawingml/2006/table">
            <a:tbl>
              <a:tblPr/>
              <a:tblGrid>
                <a:gridCol w="1346200"/>
                <a:gridCol w="1346200"/>
                <a:gridCol w="1346200"/>
              </a:tblGrid>
              <a:tr h="695147">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en-US" altLang="en-US" sz="1800" dirty="0" smtClean="0"/>
                        <a:t>Relative </a:t>
                      </a:r>
                      <a:r>
                        <a:rPr kumimoji="0" lang="en-US" sz="1800" b="0" i="0" u="none" strike="noStrike" cap="none" normalizeH="0" baseline="0" dirty="0" smtClean="0">
                          <a:ln>
                            <a:noFill/>
                          </a:ln>
                          <a:solidFill>
                            <a:schemeClr val="tx1"/>
                          </a:solidFill>
                          <a:effectLst/>
                          <a:latin typeface="Calibri" panose="020F0502020204030204" pitchFamily="34" charset="0"/>
                        </a:rPr>
                        <a:t>Wage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(In units of each commodity)</a:t>
                      </a:r>
                    </a:p>
                  </a:txBody>
                  <a:tcPr marT="45743" marB="4574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8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cs typeface="Arial" charset="0"/>
                        </a:rPr>
                        <a:t>1 pound of Cheese </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cs typeface="Arial" charset="0"/>
                        </a:rPr>
                        <a:t>½ gallon of Wine</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1/6 pound of Cheese</a:t>
                      </a: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1/3 gallon of Wine</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8937" name="Group 89"/>
          <p:cNvGraphicFramePr>
            <a:graphicFrameLocks noGrp="1"/>
          </p:cNvGraphicFramePr>
          <p:nvPr>
            <p:ph sz="quarter" idx="3"/>
          </p:nvPr>
        </p:nvGraphicFramePr>
        <p:xfrm>
          <a:off x="457200" y="4060825"/>
          <a:ext cx="4038600" cy="2341562"/>
        </p:xfrm>
        <a:graphic>
          <a:graphicData uri="http://schemas.openxmlformats.org/drawingml/2006/table">
            <a:tbl>
              <a:tblPr/>
              <a:tblGrid>
                <a:gridCol w="1346200"/>
                <a:gridCol w="1346200"/>
                <a:gridCol w="1346200"/>
              </a:tblGrid>
              <a:tr h="695147">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Labor Productivity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(In units of each commodity)</a:t>
                      </a:r>
                    </a:p>
                  </a:txBody>
                  <a:tcPr marT="45743" marB="4574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8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 pound of Cheese </a:t>
                      </a: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cs typeface="Arial" charset="0"/>
                        </a:rPr>
                        <a:t>½ gallon of Wine</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2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1/6 pound of Cheese</a:t>
                      </a: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1/3 gallon of Wine</a:t>
                      </a: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8938" name="Text Box 90"/>
          <p:cNvSpPr txBox="1">
            <a:spLocks noChangeArrowheads="1"/>
          </p:cNvSpPr>
          <p:nvPr/>
        </p:nvSpPr>
        <p:spPr bwMode="auto">
          <a:xfrm>
            <a:off x="4876800" y="4267200"/>
            <a:ext cx="3581400" cy="120015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Note that the relative</a:t>
            </a:r>
            <a:r>
              <a:rPr lang="en-US" altLang="en-US" sz="1800"/>
              <a:t> </a:t>
            </a:r>
            <a:r>
              <a:rPr lang="en-US" altLang="en-US" sz="1800" b="1"/>
              <a:t>wage equals productivity. This idea is part of the Neo-Classical Theory of Income Distribution.</a:t>
            </a:r>
          </a:p>
        </p:txBody>
      </p:sp>
      <p:sp>
        <p:nvSpPr>
          <p:cNvPr id="78939" name="Text Box 91"/>
          <p:cNvSpPr txBox="1">
            <a:spLocks noChangeArrowheads="1"/>
          </p:cNvSpPr>
          <p:nvPr/>
        </p:nvSpPr>
        <p:spPr bwMode="auto">
          <a:xfrm>
            <a:off x="4876800" y="5715000"/>
            <a:ext cx="3581400" cy="923925"/>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What happens to relative</a:t>
            </a:r>
            <a:r>
              <a:rPr lang="en-US" altLang="en-US" sz="1800"/>
              <a:t> </a:t>
            </a:r>
            <a:r>
              <a:rPr lang="en-US" altLang="en-US" sz="1800" b="1"/>
              <a:t>wages when autarky ends and free trade begins?</a:t>
            </a:r>
          </a:p>
        </p:txBody>
      </p:sp>
    </p:spTree>
    <p:extLst>
      <p:ext uri="{BB962C8B-B14F-4D97-AF65-F5344CB8AC3E}">
        <p14:creationId xmlns:p14="http://schemas.microsoft.com/office/powerpoint/2010/main" val="17484668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8937"/>
                                        </p:tgtEl>
                                        <p:attrNameLst>
                                          <p:attrName>style.visibility</p:attrName>
                                        </p:attrNameLst>
                                      </p:cBhvr>
                                      <p:to>
                                        <p:strVal val="visible"/>
                                      </p:to>
                                    </p:set>
                                    <p:animEffect transition="in" filter="dissolve">
                                      <p:cBhvr>
                                        <p:cTn id="7" dur="500"/>
                                        <p:tgtEl>
                                          <p:spTgt spid="789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7891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8938"/>
                                        </p:tgtEl>
                                        <p:attrNameLst>
                                          <p:attrName>style.visibility</p:attrName>
                                        </p:attrNameLst>
                                      </p:cBhvr>
                                      <p:to>
                                        <p:strVal val="visible"/>
                                      </p:to>
                                    </p:set>
                                    <p:animEffect transition="in" filter="dissolve">
                                      <p:cBhvr>
                                        <p:cTn id="16" dur="500"/>
                                        <p:tgtEl>
                                          <p:spTgt spid="789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8939"/>
                                        </p:tgtEl>
                                        <p:attrNameLst>
                                          <p:attrName>style.visibility</p:attrName>
                                        </p:attrNameLst>
                                      </p:cBhvr>
                                      <p:to>
                                        <p:strVal val="visible"/>
                                      </p:to>
                                    </p:set>
                                    <p:animEffect transition="in" filter="dissolve">
                                      <p:cBhvr>
                                        <p:cTn id="21" dur="500"/>
                                        <p:tgtEl>
                                          <p:spTgt spid="78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938" grpId="0" animBg="1"/>
      <p:bldP spid="78939"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z="4000" smtClean="0"/>
              <a:t>Do Wages Reflect Productivity?</a:t>
            </a:r>
            <a:endParaRPr lang="en-US" altLang="en-US" smtClean="0"/>
          </a:p>
        </p:txBody>
      </p:sp>
      <p:pic>
        <p:nvPicPr>
          <p:cNvPr id="512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1409700"/>
            <a:ext cx="6781800" cy="490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4143219"/>
      </p:ext>
    </p:extLst>
  </p:cSld>
  <p:clrMapOvr>
    <a:masterClrMapping/>
  </p:clrMapOvr>
  <p:transition spd="med">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z="4000" smtClean="0"/>
              <a:t>Do Wages Reflect Productivity? (cont.)</a:t>
            </a:r>
          </a:p>
        </p:txBody>
      </p:sp>
      <p:sp>
        <p:nvSpPr>
          <p:cNvPr id="87043" name="Rectangle 3"/>
          <p:cNvSpPr>
            <a:spLocks noGrp="1" noChangeArrowheads="1"/>
          </p:cNvSpPr>
          <p:nvPr>
            <p:ph type="body" idx="1"/>
          </p:nvPr>
        </p:nvSpPr>
        <p:spPr>
          <a:xfrm>
            <a:off x="960438" y="1905000"/>
            <a:ext cx="7835900" cy="4381500"/>
          </a:xfrm>
        </p:spPr>
        <p:txBody>
          <a:bodyPr/>
          <a:lstStyle/>
          <a:p>
            <a:pPr eaLnBrk="1" hangingPunct="1">
              <a:lnSpc>
                <a:spcPct val="90000"/>
              </a:lnSpc>
              <a:spcBef>
                <a:spcPct val="50000"/>
              </a:spcBef>
            </a:pPr>
            <a:r>
              <a:rPr lang="en-US" altLang="en-US" sz="2800" smtClean="0"/>
              <a:t>Other evidence shows that wages rise as productivity rises.</a:t>
            </a:r>
          </a:p>
          <a:p>
            <a:pPr lvl="1" eaLnBrk="1" hangingPunct="1">
              <a:lnSpc>
                <a:spcPct val="90000"/>
              </a:lnSpc>
              <a:spcBef>
                <a:spcPct val="50000"/>
              </a:spcBef>
            </a:pPr>
            <a:r>
              <a:rPr lang="en-US" altLang="en-US" sz="2400" smtClean="0"/>
              <a:t>In 2000, South Korea’s labor productivity was 35% of the US level and its average wages were about 38% of US average wages.</a:t>
            </a:r>
          </a:p>
          <a:p>
            <a:pPr lvl="1" eaLnBrk="1" hangingPunct="1">
              <a:lnSpc>
                <a:spcPct val="90000"/>
              </a:lnSpc>
              <a:spcBef>
                <a:spcPct val="50000"/>
              </a:spcBef>
            </a:pPr>
            <a:r>
              <a:rPr lang="en-US" altLang="en-US" sz="2400" smtClean="0"/>
              <a:t>After the Korean War, South Korea was one of the poorest countries in the world, and its labor productivity was very low.  In 1975, average </a:t>
            </a:r>
            <a:br>
              <a:rPr lang="en-US" altLang="en-US" sz="2400" smtClean="0"/>
            </a:br>
            <a:r>
              <a:rPr lang="en-US" altLang="en-US" sz="2400" smtClean="0"/>
              <a:t>wages in South Korea were still only 5% of US average wages.</a:t>
            </a:r>
          </a:p>
        </p:txBody>
      </p:sp>
    </p:spTree>
    <p:extLst>
      <p:ext uri="{BB962C8B-B14F-4D97-AF65-F5344CB8AC3E}">
        <p14:creationId xmlns:p14="http://schemas.microsoft.com/office/powerpoint/2010/main" val="57846326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strips(downRight)">
                                      <p:cBhvr>
                                        <p:cTn id="7" dur="500"/>
                                        <p:tgtEl>
                                          <p:spTgt spid="87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Effect transition="in" filter="strips(downRight)">
                                      <p:cBhvr>
                                        <p:cTn id="12" dur="500"/>
                                        <p:tgtEl>
                                          <p:spTgt spid="870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7043">
                                            <p:txEl>
                                              <p:pRg st="2" end="2"/>
                                            </p:txEl>
                                          </p:spTgt>
                                        </p:tgtEl>
                                        <p:attrNameLst>
                                          <p:attrName>style.visibility</p:attrName>
                                        </p:attrNameLst>
                                      </p:cBhvr>
                                      <p:to>
                                        <p:strVal val="visible"/>
                                      </p:to>
                                    </p:set>
                                    <p:animEffect transition="in" filter="strips(downRight)">
                                      <p:cBhvr>
                                        <p:cTn id="17" dur="500"/>
                                        <p:tgtEl>
                                          <p:spTgt spid="870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en-US" smtClean="0"/>
              <a:t>Relative Wages—Free Trade</a:t>
            </a:r>
          </a:p>
        </p:txBody>
      </p:sp>
      <p:sp>
        <p:nvSpPr>
          <p:cNvPr id="53251" name="Rectangle 3"/>
          <p:cNvSpPr>
            <a:spLocks noGrp="1" noChangeArrowheads="1"/>
          </p:cNvSpPr>
          <p:nvPr>
            <p:ph type="body" sz="half" idx="1"/>
          </p:nvPr>
        </p:nvSpPr>
        <p:spPr>
          <a:xfrm>
            <a:off x="457200" y="1600200"/>
            <a:ext cx="8185150" cy="4525963"/>
          </a:xfrm>
        </p:spPr>
        <p:txBody>
          <a:bodyPr/>
          <a:lstStyle/>
          <a:p>
            <a:pPr eaLnBrk="1" hangingPunct="1"/>
            <a:r>
              <a:rPr lang="en-US" altLang="en-US" sz="2800" smtClean="0"/>
              <a:t>We saw earlier that </a:t>
            </a:r>
            <a:r>
              <a:rPr lang="en-US" altLang="en-US" sz="2800" smtClean="0">
                <a:solidFill>
                  <a:srgbClr val="FF0000"/>
                </a:solidFill>
              </a:rPr>
              <a:t>if a good is produced</a:t>
            </a:r>
            <a:r>
              <a:rPr lang="en-US" altLang="en-US" sz="2800" smtClean="0"/>
              <a:t>, then relative wage equals productivity: w/P = 1/</a:t>
            </a:r>
            <a:r>
              <a:rPr lang="en-US" altLang="en-US" sz="2800" i="1" smtClean="0"/>
              <a:t>a</a:t>
            </a:r>
          </a:p>
          <a:p>
            <a:pPr eaLnBrk="1" hangingPunct="1"/>
            <a:r>
              <a:rPr lang="en-US" altLang="en-US" sz="2800" smtClean="0"/>
              <a:t>As Home produces Cheese both in autarky and free trade, </a:t>
            </a:r>
            <a:r>
              <a:rPr lang="en-US" altLang="en-US" sz="2800" smtClean="0">
                <a:solidFill>
                  <a:srgbClr val="C00000"/>
                </a:solidFill>
              </a:rPr>
              <a:t>the relative wage in units of cheese in Home will be the same in autarky and free trade</a:t>
            </a:r>
          </a:p>
          <a:p>
            <a:pPr eaLnBrk="1" hangingPunct="1"/>
            <a:r>
              <a:rPr lang="en-US" altLang="en-US" sz="2800" smtClean="0"/>
              <a:t>Similarly, as Foreign produces Wine both in autarky and free trade, </a:t>
            </a:r>
            <a:r>
              <a:rPr lang="en-US" altLang="en-US" sz="2800" smtClean="0">
                <a:solidFill>
                  <a:srgbClr val="C00000"/>
                </a:solidFill>
              </a:rPr>
              <a:t>the relative wage in units of Wine in Foreign will be the same in autarky and free trade</a:t>
            </a:r>
          </a:p>
        </p:txBody>
      </p:sp>
    </p:spTree>
    <p:extLst>
      <p:ext uri="{BB962C8B-B14F-4D97-AF65-F5344CB8AC3E}">
        <p14:creationId xmlns:p14="http://schemas.microsoft.com/office/powerpoint/2010/main" val="26803836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sz="4000" smtClean="0"/>
              <a:t>Relative Wages: Autarky and Trade</a:t>
            </a:r>
          </a:p>
        </p:txBody>
      </p:sp>
      <p:graphicFrame>
        <p:nvGraphicFramePr>
          <p:cNvPr id="78851" name="Group 3"/>
          <p:cNvGraphicFramePr>
            <a:graphicFrameLocks noGrp="1"/>
          </p:cNvGraphicFramePr>
          <p:nvPr>
            <p:ph sz="half" idx="1"/>
          </p:nvPr>
        </p:nvGraphicFramePr>
        <p:xfrm>
          <a:off x="133350" y="1600200"/>
          <a:ext cx="4038600" cy="2011362"/>
        </p:xfrm>
        <a:graphic>
          <a:graphicData uri="http://schemas.openxmlformats.org/drawingml/2006/table">
            <a:tbl>
              <a:tblPr/>
              <a:tblGrid>
                <a:gridCol w="1346200"/>
                <a:gridCol w="1346200"/>
                <a:gridCol w="1346200"/>
              </a:tblGrid>
              <a:tr h="365677">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Unit Labor requirements</a:t>
                      </a:r>
                    </a:p>
                  </a:txBody>
                  <a:tcPr marT="45675" marB="4567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6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1 hour per pound</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2 hours per gallon</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6 hours per pound</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3 hours per gallon</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8915" name="Group 67"/>
          <p:cNvGraphicFramePr>
            <a:graphicFrameLocks noGrp="1"/>
          </p:cNvGraphicFramePr>
          <p:nvPr>
            <p:ph sz="quarter" idx="2"/>
          </p:nvPr>
        </p:nvGraphicFramePr>
        <p:xfrm>
          <a:off x="4972050" y="4667250"/>
          <a:ext cx="4038600" cy="2100263"/>
        </p:xfrm>
        <a:graphic>
          <a:graphicData uri="http://schemas.openxmlformats.org/drawingml/2006/table">
            <a:tbl>
              <a:tblPr/>
              <a:tblGrid>
                <a:gridCol w="1346200"/>
                <a:gridCol w="1346200"/>
                <a:gridCol w="1346200"/>
              </a:tblGrid>
              <a:tr h="45363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Autarky </a:t>
                      </a:r>
                      <a:r>
                        <a:rPr lang="en-US" altLang="en-US" sz="1800" dirty="0" smtClean="0">
                          <a:latin typeface="Calibri" panose="020F0502020204030204" pitchFamily="34" charset="0"/>
                        </a:rPr>
                        <a:t>Relative </a:t>
                      </a:r>
                      <a:r>
                        <a:rPr kumimoji="0" lang="en-US" sz="1800" b="0" i="0" u="none" strike="noStrike" cap="none" normalizeH="0" baseline="0" dirty="0" smtClean="0">
                          <a:ln>
                            <a:noFill/>
                          </a:ln>
                          <a:solidFill>
                            <a:schemeClr val="tx1"/>
                          </a:solidFill>
                          <a:effectLst/>
                          <a:latin typeface="Calibri" panose="020F0502020204030204" pitchFamily="34" charset="0"/>
                        </a:rPr>
                        <a:t>Wage</a:t>
                      </a:r>
                    </a:p>
                  </a:txBody>
                  <a:tcPr marT="45749" marB="4574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749" marB="457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marT="45749" marB="457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marT="45749" marB="457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3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749" marB="457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cs typeface="Arial" charset="0"/>
                        </a:rPr>
                        <a:t>1 pound of Cheese </a:t>
                      </a:r>
                    </a:p>
                  </a:txBody>
                  <a:tcPr marT="45749" marB="457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cs typeface="Arial" charset="0"/>
                        </a:rPr>
                        <a:t>½ gallon of Wine</a:t>
                      </a:r>
                    </a:p>
                  </a:txBody>
                  <a:tcPr marT="45749" marB="457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3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749" marB="457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1/6 pound of Cheese</a:t>
                      </a: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T="45749" marB="457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1/3 gallon of Wine</a:t>
                      </a:r>
                    </a:p>
                  </a:txBody>
                  <a:tcPr marT="45749" marB="457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8937" name="Group 89"/>
          <p:cNvGraphicFramePr>
            <a:graphicFrameLocks noGrp="1"/>
          </p:cNvGraphicFramePr>
          <p:nvPr>
            <p:ph sz="quarter" idx="3"/>
          </p:nvPr>
        </p:nvGraphicFramePr>
        <p:xfrm>
          <a:off x="133350" y="4665663"/>
          <a:ext cx="4038600" cy="2011512"/>
        </p:xfrm>
        <a:graphic>
          <a:graphicData uri="http://schemas.openxmlformats.org/drawingml/2006/table">
            <a:tbl>
              <a:tblPr/>
              <a:tblGrid>
                <a:gridCol w="1346200"/>
                <a:gridCol w="1346200"/>
                <a:gridCol w="1346200"/>
              </a:tblGrid>
              <a:tr h="365693">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Labor Productivity</a:t>
                      </a:r>
                    </a:p>
                  </a:txBody>
                  <a:tcPr marT="45699" marB="4569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6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 pound of Cheese </a:t>
                      </a:r>
                    </a:p>
                  </a:txBody>
                  <a:tcPr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cs typeface="Arial" charset="0"/>
                        </a:rPr>
                        <a:t>½ gallon of Wine</a:t>
                      </a:r>
                    </a:p>
                  </a:txBody>
                  <a:tcPr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699" marB="4569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1/6 pound of Cheese</a:t>
                      </a: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1/3 gallon of Wine</a:t>
                      </a:r>
                    </a:p>
                  </a:txBody>
                  <a:tcPr marT="45699" marB="4569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 name="Group 67"/>
          <p:cNvGraphicFramePr>
            <a:graphicFrameLocks/>
          </p:cNvGraphicFramePr>
          <p:nvPr/>
        </p:nvGraphicFramePr>
        <p:xfrm>
          <a:off x="4962525" y="1516063"/>
          <a:ext cx="4038600" cy="2100263"/>
        </p:xfrm>
        <a:graphic>
          <a:graphicData uri="http://schemas.openxmlformats.org/drawingml/2006/table">
            <a:tbl>
              <a:tblPr/>
              <a:tblGrid>
                <a:gridCol w="1346200"/>
                <a:gridCol w="1346200"/>
                <a:gridCol w="1346200"/>
              </a:tblGrid>
              <a:tr h="45363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rPr>
                        <a:t>Free Trade </a:t>
                      </a:r>
                      <a:r>
                        <a:rPr lang="en-US" altLang="en-US" sz="1800" dirty="0" smtClean="0">
                          <a:latin typeface="Calibri" panose="020F0502020204030204" pitchFamily="34" charset="0"/>
                        </a:rPr>
                        <a:t>Relative</a:t>
                      </a:r>
                      <a:r>
                        <a:rPr lang="en-US" altLang="en-US" sz="1800" dirty="0" smtClean="0"/>
                        <a:t> </a:t>
                      </a:r>
                      <a:r>
                        <a:rPr kumimoji="0" lang="en-US" sz="1800" b="0" i="0" u="none" strike="noStrike" cap="none" normalizeH="0" baseline="0" dirty="0" smtClean="0">
                          <a:ln>
                            <a:noFill/>
                          </a:ln>
                          <a:solidFill>
                            <a:schemeClr val="tx1"/>
                          </a:solidFill>
                          <a:effectLst/>
                          <a:latin typeface="Calibri" panose="020F0502020204030204" pitchFamily="34" charset="0"/>
                        </a:rPr>
                        <a:t>Wage</a:t>
                      </a:r>
                    </a:p>
                  </a:txBody>
                  <a:tcPr marT="45749" marB="4574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anose="020F0502020204030204" pitchFamily="34" charset="0"/>
                      </a:endParaRPr>
                    </a:p>
                  </a:txBody>
                  <a:tcPr marT="45749" marB="457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Cheese</a:t>
                      </a:r>
                    </a:p>
                  </a:txBody>
                  <a:tcPr marT="45749" marB="457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Wine</a:t>
                      </a:r>
                    </a:p>
                  </a:txBody>
                  <a:tcPr marT="45749" marB="457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3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Home</a:t>
                      </a:r>
                    </a:p>
                  </a:txBody>
                  <a:tcPr marT="45749" marB="457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cs typeface="Arial" charset="0"/>
                        </a:rPr>
                        <a:t>1 pound of Cheese </a:t>
                      </a:r>
                    </a:p>
                  </a:txBody>
                  <a:tcPr marT="45749" marB="457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a:t>
                      </a:r>
                    </a:p>
                  </a:txBody>
                  <a:tcPr marT="45749" marB="457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3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Calibri" panose="020F0502020204030204" pitchFamily="34" charset="0"/>
                        </a:rPr>
                        <a:t>Foreign</a:t>
                      </a:r>
                    </a:p>
                  </a:txBody>
                  <a:tcPr marT="45749" marB="4574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a:t>
                      </a:r>
                      <a:endParaRPr kumimoji="0" lang="en-US" sz="1800" b="0" i="0" u="none" strike="noStrike" cap="none" normalizeH="0" baseline="0" dirty="0" smtClean="0">
                        <a:ln>
                          <a:noFill/>
                        </a:ln>
                        <a:solidFill>
                          <a:schemeClr val="tx1"/>
                        </a:solidFill>
                        <a:effectLst/>
                        <a:latin typeface="Calibri" panose="020F0502020204030204" pitchFamily="34" charset="0"/>
                      </a:endParaRPr>
                    </a:p>
                  </a:txBody>
                  <a:tcPr marT="45749" marB="457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anose="020F0502020204030204" pitchFamily="34" charset="0"/>
                          <a:cs typeface="Arial" charset="0"/>
                        </a:rPr>
                        <a:t>1/3 gallon of Wine</a:t>
                      </a:r>
                    </a:p>
                  </a:txBody>
                  <a:tcPr marT="45749" marB="4574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3" name="Straight Arrow Connector 2"/>
          <p:cNvCxnSpPr/>
          <p:nvPr/>
        </p:nvCxnSpPr>
        <p:spPr>
          <a:xfrm>
            <a:off x="295275" y="3805238"/>
            <a:ext cx="0" cy="7080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8869363" y="3810000"/>
            <a:ext cx="0" cy="7080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291013" y="6459538"/>
            <a:ext cx="53181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4984750" y="3894138"/>
            <a:ext cx="3406775" cy="64611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b="1"/>
              <a:t>The relative wage in units of the </a:t>
            </a:r>
            <a:r>
              <a:rPr lang="en-US" altLang="en-US" sz="1800" b="1" i="1"/>
              <a:t>exported</a:t>
            </a:r>
            <a:r>
              <a:rPr lang="en-US" altLang="en-US" sz="1800" b="1"/>
              <a:t> good does </a:t>
            </a:r>
            <a:r>
              <a:rPr lang="en-US" altLang="en-US" sz="1800" b="1" i="1"/>
              <a:t>not</a:t>
            </a:r>
            <a:r>
              <a:rPr lang="en-US" altLang="en-US" sz="1800" b="1"/>
              <a:t> change!!!</a:t>
            </a:r>
          </a:p>
        </p:txBody>
      </p:sp>
    </p:spTree>
    <p:extLst>
      <p:ext uri="{BB962C8B-B14F-4D97-AF65-F5344CB8AC3E}">
        <p14:creationId xmlns:p14="http://schemas.microsoft.com/office/powerpoint/2010/main" val="3370593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5"/>
          <p:cNvSpPr>
            <a:spLocks noGrp="1"/>
          </p:cNvSpPr>
          <p:nvPr>
            <p:ph type="title"/>
          </p:nvPr>
        </p:nvSpPr>
        <p:spPr/>
        <p:txBody>
          <a:bodyPr/>
          <a:lstStyle/>
          <a:p>
            <a:r>
              <a:rPr lang="en-US" altLang="en-US" smtClean="0"/>
              <a:t>Relative Wages: Autarky and Trade</a:t>
            </a:r>
          </a:p>
        </p:txBody>
      </p:sp>
      <p:sp>
        <p:nvSpPr>
          <p:cNvPr id="55299" name="Content Placeholder 6"/>
          <p:cNvSpPr>
            <a:spLocks noGrp="1"/>
          </p:cNvSpPr>
          <p:nvPr>
            <p:ph idx="1"/>
          </p:nvPr>
        </p:nvSpPr>
        <p:spPr/>
        <p:txBody>
          <a:bodyPr/>
          <a:lstStyle/>
          <a:p>
            <a:r>
              <a:rPr lang="en-US" altLang="en-US" smtClean="0"/>
              <a:t>The remaining mystery is about the relative wage in units of Wine in Home (w</a:t>
            </a:r>
            <a:r>
              <a:rPr lang="en-US" altLang="en-US" baseline="-25000" smtClean="0"/>
              <a:t>H</a:t>
            </a:r>
            <a:r>
              <a:rPr lang="en-US" altLang="en-US" smtClean="0"/>
              <a:t>/P</a:t>
            </a:r>
            <a:r>
              <a:rPr lang="en-US" altLang="en-US" baseline="-25000" smtClean="0"/>
              <a:t>W,H</a:t>
            </a:r>
            <a:r>
              <a:rPr lang="en-US" altLang="en-US" smtClean="0"/>
              <a:t>) and the real wage in units of Cheese in Foreign (w</a:t>
            </a:r>
            <a:r>
              <a:rPr lang="en-US" altLang="en-US" baseline="-25000" smtClean="0"/>
              <a:t>F</a:t>
            </a:r>
            <a:r>
              <a:rPr lang="en-US" altLang="en-US" smtClean="0"/>
              <a:t>/P</a:t>
            </a:r>
            <a:r>
              <a:rPr lang="en-US" altLang="en-US" baseline="-25000" smtClean="0"/>
              <a:t>C,F</a:t>
            </a:r>
            <a:r>
              <a:rPr lang="en-US" altLang="en-US" smtClean="0"/>
              <a:t>)</a:t>
            </a:r>
          </a:p>
          <a:p>
            <a:r>
              <a:rPr lang="en-US" altLang="en-US" smtClean="0"/>
              <a:t>That is, for each country, the relative wage in units of the </a:t>
            </a:r>
            <a:r>
              <a:rPr lang="en-US" altLang="en-US" i="1" smtClean="0"/>
              <a:t>imported</a:t>
            </a:r>
            <a:r>
              <a:rPr lang="en-US" altLang="en-US" smtClean="0"/>
              <a:t> good is still unclear</a:t>
            </a:r>
          </a:p>
        </p:txBody>
      </p:sp>
    </p:spTree>
    <p:extLst>
      <p:ext uri="{BB962C8B-B14F-4D97-AF65-F5344CB8AC3E}">
        <p14:creationId xmlns:p14="http://schemas.microsoft.com/office/powerpoint/2010/main" val="20771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ltLang="en-US" dirty="0" smtClean="0"/>
              <a:t>Productivity </a:t>
            </a:r>
            <a:r>
              <a:rPr lang="en-US" altLang="en-US" dirty="0"/>
              <a:t>and Exports</a:t>
            </a:r>
          </a:p>
        </p:txBody>
      </p:sp>
      <p:pic>
        <p:nvPicPr>
          <p:cNvPr id="129034" name="Picture 10" descr="fig03_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417638"/>
            <a:ext cx="4418013" cy="4586288"/>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539552" y="1916832"/>
            <a:ext cx="2736304" cy="2677656"/>
          </a:xfrm>
          <a:prstGeom prst="rect">
            <a:avLst/>
          </a:prstGeom>
          <a:noFill/>
        </p:spPr>
        <p:txBody>
          <a:bodyPr wrap="square" rtlCol="0">
            <a:spAutoFit/>
          </a:bodyPr>
          <a:lstStyle/>
          <a:p>
            <a:r>
              <a:rPr lang="it-IT" sz="2400" dirty="0" smtClean="0"/>
              <a:t>A comparative </a:t>
            </a:r>
            <a:r>
              <a:rPr lang="it-IT" sz="2400" dirty="0" err="1" smtClean="0"/>
              <a:t>study</a:t>
            </a:r>
            <a:r>
              <a:rPr lang="it-IT" sz="2400" dirty="0" smtClean="0"/>
              <a:t> </a:t>
            </a:r>
            <a:r>
              <a:rPr lang="it-IT" sz="2400" dirty="0" err="1" smtClean="0"/>
              <a:t>showed</a:t>
            </a:r>
            <a:r>
              <a:rPr lang="it-IT" sz="2400" dirty="0" smtClean="0"/>
              <a:t> </a:t>
            </a:r>
            <a:r>
              <a:rPr lang="it-IT" sz="2400" dirty="0" err="1" smtClean="0"/>
              <a:t>that</a:t>
            </a:r>
            <a:r>
              <a:rPr lang="it-IT" sz="2400" dirty="0" smtClean="0"/>
              <a:t> US </a:t>
            </a:r>
            <a:r>
              <a:rPr lang="it-IT" sz="2400" dirty="0" err="1" smtClean="0"/>
              <a:t>exports</a:t>
            </a:r>
            <a:r>
              <a:rPr lang="it-IT" sz="2400" dirty="0" smtClean="0"/>
              <a:t> </a:t>
            </a:r>
            <a:r>
              <a:rPr lang="it-IT" sz="2400" dirty="0" err="1" smtClean="0"/>
              <a:t>were</a:t>
            </a:r>
            <a:r>
              <a:rPr lang="it-IT" sz="2400" dirty="0" smtClean="0"/>
              <a:t> high vs </a:t>
            </a:r>
            <a:r>
              <a:rPr lang="it-IT" sz="2400" dirty="0" err="1" smtClean="0"/>
              <a:t>British</a:t>
            </a:r>
            <a:r>
              <a:rPr lang="it-IT" sz="2400" dirty="0" smtClean="0"/>
              <a:t> </a:t>
            </a:r>
            <a:r>
              <a:rPr lang="it-IT" sz="2400" dirty="0" err="1" smtClean="0"/>
              <a:t>exports</a:t>
            </a:r>
            <a:r>
              <a:rPr lang="it-IT" sz="2400" dirty="0" smtClean="0"/>
              <a:t> in </a:t>
            </a:r>
            <a:r>
              <a:rPr lang="it-IT" sz="2400" dirty="0" err="1" smtClean="0"/>
              <a:t>industries</a:t>
            </a:r>
            <a:r>
              <a:rPr lang="it-IT" sz="2400" dirty="0" smtClean="0"/>
              <a:t> in </a:t>
            </a:r>
            <a:r>
              <a:rPr lang="it-IT" sz="2400" dirty="0" err="1" smtClean="0"/>
              <a:t>which</a:t>
            </a:r>
            <a:r>
              <a:rPr lang="it-IT" sz="2400" dirty="0" smtClean="0"/>
              <a:t> US </a:t>
            </a:r>
            <a:r>
              <a:rPr lang="it-IT" sz="2400" dirty="0" err="1" smtClean="0"/>
              <a:t>had</a:t>
            </a:r>
            <a:r>
              <a:rPr lang="it-IT" sz="2400" dirty="0" smtClean="0"/>
              <a:t> </a:t>
            </a:r>
            <a:r>
              <a:rPr lang="it-IT" sz="2400" dirty="0" err="1" smtClean="0"/>
              <a:t>relatively</a:t>
            </a:r>
            <a:r>
              <a:rPr lang="it-IT" sz="2400" dirty="0" smtClean="0"/>
              <a:t> high </a:t>
            </a:r>
            <a:r>
              <a:rPr lang="it-IT" sz="2400" dirty="0" err="1" smtClean="0"/>
              <a:t>productivity</a:t>
            </a:r>
            <a:endParaRPr lang="en-GB" sz="2400" dirty="0"/>
          </a:p>
        </p:txBody>
      </p:sp>
    </p:spTree>
    <p:extLst>
      <p:ext uri="{BB962C8B-B14F-4D97-AF65-F5344CB8AC3E}">
        <p14:creationId xmlns:p14="http://schemas.microsoft.com/office/powerpoint/2010/main" val="3433272365"/>
      </p:ext>
    </p:extLst>
  </p:cSld>
  <p:clrMapOvr>
    <a:masterClrMapping/>
  </p:clrMapOvr>
  <p:transition spd="med">
    <p:pull dir="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smtClean="0"/>
              <a:t>Relative Wages—Free Trade</a:t>
            </a:r>
          </a:p>
        </p:txBody>
      </p:sp>
      <p:graphicFrame>
        <p:nvGraphicFramePr>
          <p:cNvPr id="52228" name="Object 4"/>
          <p:cNvGraphicFramePr>
            <a:graphicFrameLocks noGrp="1" noChangeAspect="1"/>
          </p:cNvGraphicFramePr>
          <p:nvPr>
            <p:ph idx="1"/>
          </p:nvPr>
        </p:nvGraphicFramePr>
        <p:xfrm>
          <a:off x="1524000" y="1552575"/>
          <a:ext cx="6096000" cy="1876425"/>
        </p:xfrm>
        <a:graphic>
          <a:graphicData uri="http://schemas.openxmlformats.org/presentationml/2006/ole">
            <mc:AlternateContent xmlns:mc="http://schemas.openxmlformats.org/markup-compatibility/2006">
              <mc:Choice xmlns:v="urn:schemas-microsoft-com:vml" Requires="v">
                <p:oleObj spid="_x0000_s8247" name="Equation" r:id="rId3" imgW="1485900" imgH="457200" progId="Equation.3">
                  <p:embed/>
                </p:oleObj>
              </mc:Choice>
              <mc:Fallback>
                <p:oleObj name="Equation" r:id="rId3" imgW="14859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552575"/>
                        <a:ext cx="6096000" cy="1876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8"/>
          <p:cNvGrpSpPr>
            <a:grpSpLocks/>
          </p:cNvGrpSpPr>
          <p:nvPr/>
        </p:nvGrpSpPr>
        <p:grpSpPr bwMode="auto">
          <a:xfrm>
            <a:off x="5791200" y="1524000"/>
            <a:ext cx="1828800" cy="3538538"/>
            <a:chOff x="3648" y="960"/>
            <a:chExt cx="1152" cy="2229"/>
          </a:xfrm>
        </p:grpSpPr>
        <p:sp>
          <p:nvSpPr>
            <p:cNvPr id="56333" name="Rectangle 9"/>
            <p:cNvSpPr>
              <a:spLocks noChangeArrowheads="1"/>
            </p:cNvSpPr>
            <p:nvPr/>
          </p:nvSpPr>
          <p:spPr bwMode="auto">
            <a:xfrm>
              <a:off x="3648" y="960"/>
              <a:ext cx="1152" cy="1440"/>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endParaRPr lang="en-US" altLang="en-US" sz="1800"/>
            </a:p>
          </p:txBody>
        </p:sp>
        <p:sp>
          <p:nvSpPr>
            <p:cNvPr id="56334" name="Text Box 10"/>
            <p:cNvSpPr txBox="1">
              <a:spLocks noChangeArrowheads="1"/>
            </p:cNvSpPr>
            <p:nvPr/>
          </p:nvSpPr>
          <p:spPr bwMode="auto">
            <a:xfrm>
              <a:off x="3792" y="2592"/>
              <a:ext cx="1008" cy="5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2. Increases when trade begins</a:t>
              </a:r>
            </a:p>
          </p:txBody>
        </p:sp>
        <p:sp>
          <p:nvSpPr>
            <p:cNvPr id="56335" name="Line 11"/>
            <p:cNvSpPr>
              <a:spLocks noChangeShapeType="1"/>
            </p:cNvSpPr>
            <p:nvPr/>
          </p:nvSpPr>
          <p:spPr bwMode="auto">
            <a:xfrm>
              <a:off x="4272" y="2400"/>
              <a:ext cx="0" cy="144"/>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grpSp>
        <p:nvGrpSpPr>
          <p:cNvPr id="3" name="Group 17"/>
          <p:cNvGrpSpPr>
            <a:grpSpLocks/>
          </p:cNvGrpSpPr>
          <p:nvPr/>
        </p:nvGrpSpPr>
        <p:grpSpPr bwMode="auto">
          <a:xfrm>
            <a:off x="3581400" y="1524000"/>
            <a:ext cx="2057400" cy="3236913"/>
            <a:chOff x="2256" y="960"/>
            <a:chExt cx="1296" cy="2039"/>
          </a:xfrm>
        </p:grpSpPr>
        <p:sp>
          <p:nvSpPr>
            <p:cNvPr id="56330" name="Rectangle 6"/>
            <p:cNvSpPr>
              <a:spLocks noChangeArrowheads="1"/>
            </p:cNvSpPr>
            <p:nvPr/>
          </p:nvSpPr>
          <p:spPr bwMode="auto">
            <a:xfrm>
              <a:off x="2304" y="960"/>
              <a:ext cx="1056" cy="1440"/>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endParaRPr lang="en-US" altLang="en-US" sz="1800"/>
            </a:p>
          </p:txBody>
        </p:sp>
        <p:sp>
          <p:nvSpPr>
            <p:cNvPr id="56331" name="Text Box 7"/>
            <p:cNvSpPr txBox="1">
              <a:spLocks noChangeArrowheads="1"/>
            </p:cNvSpPr>
            <p:nvPr/>
          </p:nvSpPr>
          <p:spPr bwMode="auto">
            <a:xfrm>
              <a:off x="2256" y="2592"/>
              <a:ext cx="1296" cy="40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1. Unaffected by trade</a:t>
              </a:r>
            </a:p>
          </p:txBody>
        </p:sp>
        <p:sp>
          <p:nvSpPr>
            <p:cNvPr id="56332" name="Line 12"/>
            <p:cNvSpPr>
              <a:spLocks noChangeShapeType="1"/>
            </p:cNvSpPr>
            <p:nvPr/>
          </p:nvSpPr>
          <p:spPr bwMode="auto">
            <a:xfrm>
              <a:off x="2832" y="2400"/>
              <a:ext cx="0" cy="144"/>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grpSp>
        <p:nvGrpSpPr>
          <p:cNvPr id="4" name="Group 16"/>
          <p:cNvGrpSpPr>
            <a:grpSpLocks/>
          </p:cNvGrpSpPr>
          <p:nvPr/>
        </p:nvGrpSpPr>
        <p:grpSpPr bwMode="auto">
          <a:xfrm>
            <a:off x="1143000" y="1524000"/>
            <a:ext cx="2057400" cy="3538538"/>
            <a:chOff x="720" y="960"/>
            <a:chExt cx="1296" cy="2229"/>
          </a:xfrm>
        </p:grpSpPr>
        <p:sp>
          <p:nvSpPr>
            <p:cNvPr id="56327" name="Text Box 13"/>
            <p:cNvSpPr txBox="1">
              <a:spLocks noChangeArrowheads="1"/>
            </p:cNvSpPr>
            <p:nvPr/>
          </p:nvSpPr>
          <p:spPr bwMode="auto">
            <a:xfrm>
              <a:off x="720" y="2592"/>
              <a:ext cx="1296" cy="5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3. Therefore, increases when trade begins</a:t>
              </a:r>
            </a:p>
          </p:txBody>
        </p:sp>
        <p:sp>
          <p:nvSpPr>
            <p:cNvPr id="56328" name="Rectangle 14"/>
            <p:cNvSpPr>
              <a:spLocks noChangeArrowheads="1"/>
            </p:cNvSpPr>
            <p:nvPr/>
          </p:nvSpPr>
          <p:spPr bwMode="auto">
            <a:xfrm>
              <a:off x="960" y="960"/>
              <a:ext cx="1056" cy="1440"/>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endParaRPr lang="en-US" altLang="en-US" sz="1800"/>
            </a:p>
          </p:txBody>
        </p:sp>
        <p:sp>
          <p:nvSpPr>
            <p:cNvPr id="56329" name="Line 15"/>
            <p:cNvSpPr>
              <a:spLocks noChangeShapeType="1"/>
            </p:cNvSpPr>
            <p:nvPr/>
          </p:nvSpPr>
          <p:spPr bwMode="auto">
            <a:xfrm>
              <a:off x="1536" y="2400"/>
              <a:ext cx="0" cy="144"/>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spTree>
    <p:extLst>
      <p:ext uri="{BB962C8B-B14F-4D97-AF65-F5344CB8AC3E}">
        <p14:creationId xmlns:p14="http://schemas.microsoft.com/office/powerpoint/2010/main" val="21540264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dissolve">
                                      <p:cBhvr>
                                        <p:cTn id="7" dur="500"/>
                                        <p:tgtEl>
                                          <p:spTgt spid="52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mtClean="0"/>
              <a:t>Relative Wages—Free Trade</a:t>
            </a:r>
          </a:p>
        </p:txBody>
      </p:sp>
      <p:graphicFrame>
        <p:nvGraphicFramePr>
          <p:cNvPr id="52228" name="Object 4"/>
          <p:cNvGraphicFramePr>
            <a:graphicFrameLocks noGrp="1" noChangeAspect="1"/>
          </p:cNvGraphicFramePr>
          <p:nvPr>
            <p:ph idx="1"/>
          </p:nvPr>
        </p:nvGraphicFramePr>
        <p:xfrm>
          <a:off x="1524000" y="1563688"/>
          <a:ext cx="6096000" cy="1852612"/>
        </p:xfrm>
        <a:graphic>
          <a:graphicData uri="http://schemas.openxmlformats.org/presentationml/2006/ole">
            <mc:AlternateContent xmlns:mc="http://schemas.openxmlformats.org/markup-compatibility/2006">
              <mc:Choice xmlns:v="urn:schemas-microsoft-com:vml" Requires="v">
                <p:oleObj spid="_x0000_s9271" name="Equation" r:id="rId3" imgW="1586811" imgH="482391" progId="Equation.3">
                  <p:embed/>
                </p:oleObj>
              </mc:Choice>
              <mc:Fallback>
                <p:oleObj name="Equation" r:id="rId3" imgW="1586811"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563688"/>
                        <a:ext cx="6096000" cy="1852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8"/>
          <p:cNvGrpSpPr>
            <a:grpSpLocks/>
          </p:cNvGrpSpPr>
          <p:nvPr/>
        </p:nvGrpSpPr>
        <p:grpSpPr bwMode="auto">
          <a:xfrm>
            <a:off x="5908675" y="1524000"/>
            <a:ext cx="1828800" cy="3538538"/>
            <a:chOff x="3648" y="960"/>
            <a:chExt cx="1152" cy="2229"/>
          </a:xfrm>
        </p:grpSpPr>
        <p:sp>
          <p:nvSpPr>
            <p:cNvPr id="57357" name="Rectangle 9"/>
            <p:cNvSpPr>
              <a:spLocks noChangeArrowheads="1"/>
            </p:cNvSpPr>
            <p:nvPr/>
          </p:nvSpPr>
          <p:spPr bwMode="auto">
            <a:xfrm>
              <a:off x="3648" y="960"/>
              <a:ext cx="1152" cy="1440"/>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endParaRPr lang="en-US" altLang="en-US" sz="1800"/>
            </a:p>
          </p:txBody>
        </p:sp>
        <p:sp>
          <p:nvSpPr>
            <p:cNvPr id="57358" name="Text Box 10"/>
            <p:cNvSpPr txBox="1">
              <a:spLocks noChangeArrowheads="1"/>
            </p:cNvSpPr>
            <p:nvPr/>
          </p:nvSpPr>
          <p:spPr bwMode="auto">
            <a:xfrm>
              <a:off x="3792" y="2592"/>
              <a:ext cx="1008" cy="5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2. Increases when trade begins</a:t>
              </a:r>
            </a:p>
          </p:txBody>
        </p:sp>
        <p:sp>
          <p:nvSpPr>
            <p:cNvPr id="57359" name="Line 11"/>
            <p:cNvSpPr>
              <a:spLocks noChangeShapeType="1"/>
            </p:cNvSpPr>
            <p:nvPr/>
          </p:nvSpPr>
          <p:spPr bwMode="auto">
            <a:xfrm>
              <a:off x="4272" y="2400"/>
              <a:ext cx="0" cy="144"/>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grpSp>
        <p:nvGrpSpPr>
          <p:cNvPr id="3" name="Group 17"/>
          <p:cNvGrpSpPr>
            <a:grpSpLocks/>
          </p:cNvGrpSpPr>
          <p:nvPr/>
        </p:nvGrpSpPr>
        <p:grpSpPr bwMode="auto">
          <a:xfrm>
            <a:off x="3757613" y="1524000"/>
            <a:ext cx="2057400" cy="3236913"/>
            <a:chOff x="2256" y="960"/>
            <a:chExt cx="1296" cy="2039"/>
          </a:xfrm>
        </p:grpSpPr>
        <p:sp>
          <p:nvSpPr>
            <p:cNvPr id="57354" name="Rectangle 6"/>
            <p:cNvSpPr>
              <a:spLocks noChangeArrowheads="1"/>
            </p:cNvSpPr>
            <p:nvPr/>
          </p:nvSpPr>
          <p:spPr bwMode="auto">
            <a:xfrm>
              <a:off x="2304" y="960"/>
              <a:ext cx="1056" cy="1440"/>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endParaRPr lang="en-US" altLang="en-US" sz="1800"/>
            </a:p>
          </p:txBody>
        </p:sp>
        <p:sp>
          <p:nvSpPr>
            <p:cNvPr id="57355" name="Text Box 7"/>
            <p:cNvSpPr txBox="1">
              <a:spLocks noChangeArrowheads="1"/>
            </p:cNvSpPr>
            <p:nvPr/>
          </p:nvSpPr>
          <p:spPr bwMode="auto">
            <a:xfrm>
              <a:off x="2256" y="2592"/>
              <a:ext cx="1296" cy="40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1. Unaffected by trade</a:t>
              </a:r>
            </a:p>
          </p:txBody>
        </p:sp>
        <p:sp>
          <p:nvSpPr>
            <p:cNvPr id="57356" name="Line 12"/>
            <p:cNvSpPr>
              <a:spLocks noChangeShapeType="1"/>
            </p:cNvSpPr>
            <p:nvPr/>
          </p:nvSpPr>
          <p:spPr bwMode="auto">
            <a:xfrm>
              <a:off x="2832" y="2400"/>
              <a:ext cx="0" cy="144"/>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grpSp>
        <p:nvGrpSpPr>
          <p:cNvPr id="4" name="Group 16"/>
          <p:cNvGrpSpPr>
            <a:grpSpLocks/>
          </p:cNvGrpSpPr>
          <p:nvPr/>
        </p:nvGrpSpPr>
        <p:grpSpPr bwMode="auto">
          <a:xfrm>
            <a:off x="1216025" y="1524000"/>
            <a:ext cx="2057400" cy="3538538"/>
            <a:chOff x="720" y="960"/>
            <a:chExt cx="1296" cy="2229"/>
          </a:xfrm>
        </p:grpSpPr>
        <p:sp>
          <p:nvSpPr>
            <p:cNvPr id="57351" name="Text Box 13"/>
            <p:cNvSpPr txBox="1">
              <a:spLocks noChangeArrowheads="1"/>
            </p:cNvSpPr>
            <p:nvPr/>
          </p:nvSpPr>
          <p:spPr bwMode="auto">
            <a:xfrm>
              <a:off x="720" y="2592"/>
              <a:ext cx="1296" cy="597"/>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50000"/>
                </a:spcBef>
                <a:buFontTx/>
                <a:buNone/>
              </a:pPr>
              <a:r>
                <a:rPr lang="en-US" altLang="en-US" sz="1800" b="1"/>
                <a:t>3. Therefore, increases when trade begins</a:t>
              </a:r>
            </a:p>
          </p:txBody>
        </p:sp>
        <p:sp>
          <p:nvSpPr>
            <p:cNvPr id="57352" name="Rectangle 14"/>
            <p:cNvSpPr>
              <a:spLocks noChangeArrowheads="1"/>
            </p:cNvSpPr>
            <p:nvPr/>
          </p:nvSpPr>
          <p:spPr bwMode="auto">
            <a:xfrm>
              <a:off x="960" y="960"/>
              <a:ext cx="1056" cy="1440"/>
            </a:xfrm>
            <a:prstGeom prst="rect">
              <a:avLst/>
            </a:prstGeom>
            <a:noFill/>
            <a:ln w="317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endParaRPr lang="en-US" altLang="en-US" sz="1800"/>
            </a:p>
          </p:txBody>
        </p:sp>
        <p:sp>
          <p:nvSpPr>
            <p:cNvPr id="57353" name="Line 15"/>
            <p:cNvSpPr>
              <a:spLocks noChangeShapeType="1"/>
            </p:cNvSpPr>
            <p:nvPr/>
          </p:nvSpPr>
          <p:spPr bwMode="auto">
            <a:xfrm>
              <a:off x="1536" y="2400"/>
              <a:ext cx="0" cy="144"/>
            </a:xfrm>
            <a:prstGeom prst="line">
              <a:avLst/>
            </a:prstGeom>
            <a:noFill/>
            <a:ln w="317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grpSp>
    </p:spTree>
    <p:extLst>
      <p:ext uri="{BB962C8B-B14F-4D97-AF65-F5344CB8AC3E}">
        <p14:creationId xmlns:p14="http://schemas.microsoft.com/office/powerpoint/2010/main" val="4040756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dissolve">
                                      <p:cBhvr>
                                        <p:cTn id="7" dur="500"/>
                                        <p:tgtEl>
                                          <p:spTgt spid="52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pPr eaLnBrk="1" hangingPunct="1"/>
            <a:r>
              <a:rPr lang="en-US" altLang="en-US" sz="4000" smtClean="0"/>
              <a:t>Relative Wages—Autarky and Free Trade</a:t>
            </a:r>
          </a:p>
        </p:txBody>
      </p:sp>
      <p:sp>
        <p:nvSpPr>
          <p:cNvPr id="55299" name="Rectangle 3"/>
          <p:cNvSpPr>
            <a:spLocks noGrp="1" noChangeArrowheads="1"/>
          </p:cNvSpPr>
          <p:nvPr>
            <p:ph type="body" idx="1"/>
          </p:nvPr>
        </p:nvSpPr>
        <p:spPr>
          <a:xfrm>
            <a:off x="457200" y="1600200"/>
            <a:ext cx="8229600" cy="4800600"/>
          </a:xfrm>
        </p:spPr>
        <p:txBody>
          <a:bodyPr/>
          <a:lstStyle/>
          <a:p>
            <a:pPr eaLnBrk="1" hangingPunct="1"/>
            <a:r>
              <a:rPr lang="en-US" altLang="en-US" smtClean="0"/>
              <a:t>The relative wage in units of the </a:t>
            </a:r>
            <a:r>
              <a:rPr lang="en-US" altLang="en-US" i="1" smtClean="0"/>
              <a:t>exported</a:t>
            </a:r>
            <a:r>
              <a:rPr lang="en-US" altLang="en-US" smtClean="0"/>
              <a:t> good </a:t>
            </a:r>
            <a:r>
              <a:rPr lang="en-US" altLang="en-US" i="1" smtClean="0"/>
              <a:t>does not change</a:t>
            </a:r>
          </a:p>
          <a:p>
            <a:pPr eaLnBrk="1" hangingPunct="1"/>
            <a:r>
              <a:rPr lang="en-US" altLang="en-US" smtClean="0"/>
              <a:t>The relative wage in units of the </a:t>
            </a:r>
            <a:r>
              <a:rPr lang="en-US" altLang="en-US" i="1" smtClean="0"/>
              <a:t>imported</a:t>
            </a:r>
            <a:r>
              <a:rPr lang="en-US" altLang="en-US" smtClean="0"/>
              <a:t> good </a:t>
            </a:r>
            <a:r>
              <a:rPr lang="en-US" altLang="en-US" i="1" smtClean="0"/>
              <a:t>increases</a:t>
            </a:r>
            <a:r>
              <a:rPr lang="en-US" altLang="en-US" smtClean="0"/>
              <a:t>, reflecting the gains from trade</a:t>
            </a:r>
          </a:p>
          <a:p>
            <a:pPr eaLnBrk="1" hangingPunct="1"/>
            <a:r>
              <a:rPr lang="en-US" altLang="en-US" smtClean="0"/>
              <a:t>Labor is better off. </a:t>
            </a:r>
          </a:p>
          <a:p>
            <a:pPr lvl="1" eaLnBrk="1" hangingPunct="1"/>
            <a:r>
              <a:rPr lang="en-US" altLang="en-US" smtClean="0"/>
              <a:t>And the gains come from the increases in purchasing power due to the availability of cheaper imports</a:t>
            </a:r>
          </a:p>
        </p:txBody>
      </p:sp>
    </p:spTree>
    <p:extLst>
      <p:ext uri="{BB962C8B-B14F-4D97-AF65-F5344CB8AC3E}">
        <p14:creationId xmlns:p14="http://schemas.microsoft.com/office/powerpoint/2010/main" val="1376347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Box 33"/>
          <p:cNvSpPr txBox="1">
            <a:spLocks noChangeArrowheads="1"/>
          </p:cNvSpPr>
          <p:nvPr/>
        </p:nvSpPr>
        <p:spPr bwMode="auto">
          <a:xfrm>
            <a:off x="3702050" y="1268413"/>
            <a:ext cx="5383213" cy="20320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b="1"/>
              <a:t>In this unusual case, Home is so large compared to Foreign that trade with Foreign makes no difference to relative prices in Home. Home continues to produce both goods, even under free trade, whereas Foreign specializes in wine. The smaller country (Foreign ) gains a lot from trade, but the bigger country (Home) does not.</a:t>
            </a:r>
          </a:p>
        </p:txBody>
      </p:sp>
      <p:sp>
        <p:nvSpPr>
          <p:cNvPr id="59395" name="Title 1"/>
          <p:cNvSpPr>
            <a:spLocks noGrp="1"/>
          </p:cNvSpPr>
          <p:nvPr>
            <p:ph type="title"/>
          </p:nvPr>
        </p:nvSpPr>
        <p:spPr/>
        <p:txBody>
          <a:bodyPr/>
          <a:lstStyle/>
          <a:p>
            <a:r>
              <a:rPr lang="en-US" altLang="en-US" smtClean="0"/>
              <a:t>Exceptions: Free Trade Equilibrium</a:t>
            </a:r>
          </a:p>
        </p:txBody>
      </p:sp>
      <p:cxnSp>
        <p:nvCxnSpPr>
          <p:cNvPr id="10" name="Straight Arrow Connector 9"/>
          <p:cNvCxnSpPr/>
          <p:nvPr/>
        </p:nvCxnSpPr>
        <p:spPr>
          <a:xfrm flipV="1">
            <a:off x="1289050"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289050" y="6276975"/>
            <a:ext cx="7235825"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9398" name="TextBox 11"/>
          <p:cNvSpPr txBox="1">
            <a:spLocks noChangeArrowheads="1"/>
          </p:cNvSpPr>
          <p:nvPr/>
        </p:nvSpPr>
        <p:spPr bwMode="auto">
          <a:xfrm>
            <a:off x="857250"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P</a:t>
            </a:r>
            <a:r>
              <a:rPr lang="en-US" altLang="en-US" sz="1800" baseline="-25000"/>
              <a:t>WC</a:t>
            </a:r>
          </a:p>
        </p:txBody>
      </p:sp>
      <p:sp>
        <p:nvSpPr>
          <p:cNvPr id="59399" name="TextBox 12"/>
          <p:cNvSpPr txBox="1">
            <a:spLocks noChangeArrowheads="1"/>
          </p:cNvSpPr>
          <p:nvPr/>
        </p:nvSpPr>
        <p:spPr bwMode="auto">
          <a:xfrm>
            <a:off x="7504113" y="6261100"/>
            <a:ext cx="8937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W</a:t>
            </a:r>
            <a:r>
              <a:rPr lang="en-US" altLang="en-US" sz="1800"/>
              <a:t>/</a:t>
            </a:r>
            <a:r>
              <a:rPr lang="en-US" altLang="en-US" sz="1800" i="1"/>
              <a:t>Q</a:t>
            </a:r>
            <a:r>
              <a:rPr lang="en-US" altLang="en-US" sz="1800" baseline="-25000"/>
              <a:t>C</a:t>
            </a:r>
          </a:p>
        </p:txBody>
      </p:sp>
      <p:sp>
        <p:nvSpPr>
          <p:cNvPr id="59400" name="TextBox 13"/>
          <p:cNvSpPr txBox="1">
            <a:spLocks noChangeArrowheads="1"/>
          </p:cNvSpPr>
          <p:nvPr/>
        </p:nvSpPr>
        <p:spPr bwMode="auto">
          <a:xfrm>
            <a:off x="912813"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1238250" y="3516313"/>
            <a:ext cx="115888"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3" name="Straight Connector 22"/>
          <p:cNvCxnSpPr/>
          <p:nvPr/>
        </p:nvCxnSpPr>
        <p:spPr>
          <a:xfrm>
            <a:off x="1289050"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300163" y="5581650"/>
            <a:ext cx="16002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890838" y="3533775"/>
            <a:ext cx="0" cy="20383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890838" y="3571875"/>
            <a:ext cx="5472112"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1230313"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2908300"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909888"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2857500" y="6221413"/>
            <a:ext cx="115888"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59410" name="TextBox 33"/>
          <p:cNvSpPr txBox="1">
            <a:spLocks noChangeArrowheads="1"/>
          </p:cNvSpPr>
          <p:nvPr/>
        </p:nvSpPr>
        <p:spPr bwMode="auto">
          <a:xfrm>
            <a:off x="2767013"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3549650" y="2373313"/>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412" name="TextBox 25"/>
          <p:cNvSpPr txBox="1">
            <a:spLocks noChangeArrowheads="1"/>
          </p:cNvSpPr>
          <p:nvPr/>
        </p:nvSpPr>
        <p:spPr bwMode="auto">
          <a:xfrm>
            <a:off x="5645150" y="4741863"/>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3546475" y="3516313"/>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1357313" y="3570288"/>
            <a:ext cx="15811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9415" name="TextBox 30"/>
          <p:cNvSpPr txBox="1">
            <a:spLocks noChangeArrowheads="1"/>
          </p:cNvSpPr>
          <p:nvPr/>
        </p:nvSpPr>
        <p:spPr bwMode="auto">
          <a:xfrm>
            <a:off x="7740650" y="3143250"/>
            <a:ext cx="5413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59416" name="TextBox 14"/>
          <p:cNvSpPr txBox="1">
            <a:spLocks noChangeArrowheads="1"/>
          </p:cNvSpPr>
          <p:nvPr/>
        </p:nvSpPr>
        <p:spPr bwMode="auto">
          <a:xfrm>
            <a:off x="265113" y="3413125"/>
            <a:ext cx="1030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Home 2</a:t>
            </a:r>
          </a:p>
        </p:txBody>
      </p:sp>
      <p:sp>
        <p:nvSpPr>
          <p:cNvPr id="59417" name="TextBox 19"/>
          <p:cNvSpPr txBox="1">
            <a:spLocks noChangeArrowheads="1"/>
          </p:cNvSpPr>
          <p:nvPr/>
        </p:nvSpPr>
        <p:spPr bwMode="auto">
          <a:xfrm>
            <a:off x="133350" y="5405438"/>
            <a:ext cx="11541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Foreign ½ </a:t>
            </a:r>
          </a:p>
        </p:txBody>
      </p:sp>
    </p:spTree>
    <p:extLst>
      <p:ext uri="{BB962C8B-B14F-4D97-AF65-F5344CB8AC3E}">
        <p14:creationId xmlns:p14="http://schemas.microsoft.com/office/powerpoint/2010/main" val="228595167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smtClean="0"/>
              <a:t>Exceptions: Free Trade Equilibrium</a:t>
            </a:r>
          </a:p>
        </p:txBody>
      </p:sp>
      <p:cxnSp>
        <p:nvCxnSpPr>
          <p:cNvPr id="10" name="Straight Arrow Connector 9"/>
          <p:cNvCxnSpPr/>
          <p:nvPr/>
        </p:nvCxnSpPr>
        <p:spPr>
          <a:xfrm flipV="1">
            <a:off x="1273175" y="1952625"/>
            <a:ext cx="0" cy="430847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273175" y="6276975"/>
            <a:ext cx="689768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0421" name="TextBox 11"/>
          <p:cNvSpPr txBox="1">
            <a:spLocks noChangeArrowheads="1"/>
          </p:cNvSpPr>
          <p:nvPr/>
        </p:nvSpPr>
        <p:spPr bwMode="auto">
          <a:xfrm>
            <a:off x="841375" y="1506538"/>
            <a:ext cx="892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P</a:t>
            </a:r>
            <a:r>
              <a:rPr lang="en-US" altLang="en-US" sz="1800" baseline="-25000"/>
              <a:t>WC</a:t>
            </a:r>
          </a:p>
        </p:txBody>
      </p:sp>
      <p:sp>
        <p:nvSpPr>
          <p:cNvPr id="60422" name="TextBox 12"/>
          <p:cNvSpPr txBox="1">
            <a:spLocks noChangeArrowheads="1"/>
          </p:cNvSpPr>
          <p:nvPr/>
        </p:nvSpPr>
        <p:spPr bwMode="auto">
          <a:xfrm>
            <a:off x="7400925" y="6291263"/>
            <a:ext cx="8937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Q</a:t>
            </a:r>
            <a:r>
              <a:rPr lang="en-US" altLang="en-US" sz="1800" baseline="-25000"/>
              <a:t>W</a:t>
            </a:r>
            <a:r>
              <a:rPr lang="en-US" altLang="en-US" sz="1800"/>
              <a:t>/</a:t>
            </a:r>
            <a:r>
              <a:rPr lang="en-US" altLang="en-US" sz="1800" i="1"/>
              <a:t>Q</a:t>
            </a:r>
            <a:r>
              <a:rPr lang="en-US" altLang="en-US" sz="1800" baseline="-25000"/>
              <a:t>C</a:t>
            </a:r>
          </a:p>
        </p:txBody>
      </p:sp>
      <p:sp>
        <p:nvSpPr>
          <p:cNvPr id="60423" name="TextBox 13"/>
          <p:cNvSpPr txBox="1">
            <a:spLocks noChangeArrowheads="1"/>
          </p:cNvSpPr>
          <p:nvPr/>
        </p:nvSpPr>
        <p:spPr bwMode="auto">
          <a:xfrm>
            <a:off x="896938" y="6110288"/>
            <a:ext cx="377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0</a:t>
            </a:r>
          </a:p>
        </p:txBody>
      </p:sp>
      <p:sp>
        <p:nvSpPr>
          <p:cNvPr id="16" name="Oval 15"/>
          <p:cNvSpPr/>
          <p:nvPr/>
        </p:nvSpPr>
        <p:spPr>
          <a:xfrm>
            <a:off x="1222375" y="3516313"/>
            <a:ext cx="115888"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3" name="Straight Connector 22"/>
          <p:cNvCxnSpPr/>
          <p:nvPr/>
        </p:nvCxnSpPr>
        <p:spPr>
          <a:xfrm>
            <a:off x="1273175" y="5580063"/>
            <a:ext cx="0" cy="69691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84288" y="5581650"/>
            <a:ext cx="5205412"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459538" y="3571875"/>
            <a:ext cx="158115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1214438" y="5519738"/>
            <a:ext cx="117475" cy="115887"/>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30" name="Straight Connector 29"/>
          <p:cNvCxnSpPr/>
          <p:nvPr/>
        </p:nvCxnSpPr>
        <p:spPr>
          <a:xfrm>
            <a:off x="6477000" y="3581400"/>
            <a:ext cx="0" cy="200977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478588" y="5562600"/>
            <a:ext cx="0" cy="704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426200" y="6221413"/>
            <a:ext cx="115888"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sp>
        <p:nvSpPr>
          <p:cNvPr id="60432" name="TextBox 33"/>
          <p:cNvSpPr txBox="1">
            <a:spLocks noChangeArrowheads="1"/>
          </p:cNvSpPr>
          <p:nvPr/>
        </p:nvSpPr>
        <p:spPr bwMode="auto">
          <a:xfrm>
            <a:off x="6335713" y="6291263"/>
            <a:ext cx="3333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i="1"/>
              <a:t>G</a:t>
            </a:r>
            <a:endParaRPr lang="en-US" altLang="en-US" sz="1800" i="1" baseline="-25000"/>
          </a:p>
        </p:txBody>
      </p:sp>
      <p:sp>
        <p:nvSpPr>
          <p:cNvPr id="25" name="Freeform 24"/>
          <p:cNvSpPr/>
          <p:nvPr/>
        </p:nvSpPr>
        <p:spPr>
          <a:xfrm>
            <a:off x="1765300" y="3036888"/>
            <a:ext cx="2774950" cy="2743200"/>
          </a:xfrm>
          <a:custGeom>
            <a:avLst/>
            <a:gdLst>
              <a:gd name="connsiteX0" fmla="*/ 0 w 2583711"/>
              <a:gd name="connsiteY0" fmla="*/ 0 h 2743200"/>
              <a:gd name="connsiteX1" fmla="*/ 435934 w 2583711"/>
              <a:gd name="connsiteY1" fmla="*/ 2179674 h 2743200"/>
              <a:gd name="connsiteX2" fmla="*/ 2583711 w 2583711"/>
              <a:gd name="connsiteY2" fmla="*/ 2743200 h 2743200"/>
            </a:gdLst>
            <a:ahLst/>
            <a:cxnLst>
              <a:cxn ang="0">
                <a:pos x="connsiteX0" y="connsiteY0"/>
              </a:cxn>
              <a:cxn ang="0">
                <a:pos x="connsiteX1" y="connsiteY1"/>
              </a:cxn>
              <a:cxn ang="0">
                <a:pos x="connsiteX2" y="connsiteY2"/>
              </a:cxn>
            </a:cxnLst>
            <a:rect l="l" t="t" r="r" b="b"/>
            <a:pathLst>
              <a:path w="2583711" h="2743200">
                <a:moveTo>
                  <a:pt x="0" y="0"/>
                </a:moveTo>
                <a:cubicBezTo>
                  <a:pt x="2658" y="861237"/>
                  <a:pt x="5316" y="1722474"/>
                  <a:pt x="435934" y="2179674"/>
                </a:cubicBezTo>
                <a:cubicBezTo>
                  <a:pt x="866552" y="2636874"/>
                  <a:pt x="1725131" y="2690037"/>
                  <a:pt x="2583711" y="2743200"/>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434" name="TextBox 25"/>
          <p:cNvSpPr txBox="1">
            <a:spLocks noChangeArrowheads="1"/>
          </p:cNvSpPr>
          <p:nvPr/>
        </p:nvSpPr>
        <p:spPr bwMode="auto">
          <a:xfrm>
            <a:off x="3860800" y="5405438"/>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RD</a:t>
            </a:r>
          </a:p>
        </p:txBody>
      </p:sp>
      <p:sp>
        <p:nvSpPr>
          <p:cNvPr id="28" name="Oval 27"/>
          <p:cNvSpPr/>
          <p:nvPr/>
        </p:nvSpPr>
        <p:spPr>
          <a:xfrm>
            <a:off x="2838450" y="5521325"/>
            <a:ext cx="117475" cy="117475"/>
          </a:xfrm>
          <a:prstGeom prst="ellipse">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a:solidFill>
                  <a:srgbClr val="006600"/>
                </a:solidFill>
              </a:ln>
              <a:solidFill>
                <a:srgbClr val="008080"/>
              </a:solidFill>
            </a:endParaRPr>
          </a:p>
        </p:txBody>
      </p:sp>
      <p:cxnSp>
        <p:nvCxnSpPr>
          <p:cNvPr id="29" name="Straight Connector 28"/>
          <p:cNvCxnSpPr/>
          <p:nvPr/>
        </p:nvCxnSpPr>
        <p:spPr>
          <a:xfrm>
            <a:off x="1341438" y="3570288"/>
            <a:ext cx="507365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0437" name="TextBox 30"/>
          <p:cNvSpPr txBox="1">
            <a:spLocks noChangeArrowheads="1"/>
          </p:cNvSpPr>
          <p:nvPr/>
        </p:nvSpPr>
        <p:spPr bwMode="auto">
          <a:xfrm>
            <a:off x="7489825" y="3143250"/>
            <a:ext cx="5413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2000" i="1"/>
              <a:t>RS</a:t>
            </a:r>
          </a:p>
        </p:txBody>
      </p:sp>
      <p:sp>
        <p:nvSpPr>
          <p:cNvPr id="60438" name="TextBox 14"/>
          <p:cNvSpPr txBox="1">
            <a:spLocks noChangeArrowheads="1"/>
          </p:cNvSpPr>
          <p:nvPr/>
        </p:nvSpPr>
        <p:spPr bwMode="auto">
          <a:xfrm>
            <a:off x="250825" y="3413125"/>
            <a:ext cx="1028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Home 2</a:t>
            </a:r>
          </a:p>
        </p:txBody>
      </p:sp>
      <p:sp>
        <p:nvSpPr>
          <p:cNvPr id="60439" name="TextBox 19"/>
          <p:cNvSpPr txBox="1">
            <a:spLocks noChangeArrowheads="1"/>
          </p:cNvSpPr>
          <p:nvPr/>
        </p:nvSpPr>
        <p:spPr bwMode="auto">
          <a:xfrm>
            <a:off x="117475" y="5405438"/>
            <a:ext cx="11541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algn="ctr" eaLnBrk="1" hangingPunct="1">
              <a:spcBef>
                <a:spcPct val="0"/>
              </a:spcBef>
              <a:buFontTx/>
              <a:buNone/>
            </a:pPr>
            <a:r>
              <a:rPr lang="en-US" altLang="en-US" sz="1800"/>
              <a:t>Foreign ½ </a:t>
            </a:r>
          </a:p>
        </p:txBody>
      </p:sp>
      <p:sp>
        <p:nvSpPr>
          <p:cNvPr id="60440" name="TextBox 5"/>
          <p:cNvSpPr txBox="1">
            <a:spLocks noChangeArrowheads="1"/>
          </p:cNvSpPr>
          <p:nvPr/>
        </p:nvSpPr>
        <p:spPr bwMode="auto">
          <a:xfrm>
            <a:off x="2182813" y="1268413"/>
            <a:ext cx="5383212" cy="20320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cs typeface="Calibri" pitchFamily="34" charset="0"/>
              </a:defRPr>
            </a:lvl1pPr>
            <a:lvl2pPr marL="742950" indent="-285750" eaLnBrk="0" hangingPunct="0">
              <a:spcBef>
                <a:spcPct val="20000"/>
              </a:spcBef>
              <a:buChar char="–"/>
              <a:defRPr sz="2800">
                <a:solidFill>
                  <a:schemeClr val="tx1"/>
                </a:solidFill>
                <a:latin typeface="Calibri" pitchFamily="34" charset="0"/>
                <a:cs typeface="Calibri" pitchFamily="34" charset="0"/>
              </a:defRPr>
            </a:lvl2pPr>
            <a:lvl3pPr marL="1143000" indent="-228600" eaLnBrk="0" hangingPunct="0">
              <a:spcBef>
                <a:spcPct val="20000"/>
              </a:spcBef>
              <a:buChar char="•"/>
              <a:defRPr sz="2400">
                <a:solidFill>
                  <a:schemeClr val="tx1"/>
                </a:solidFill>
                <a:latin typeface="Calibri" pitchFamily="34" charset="0"/>
                <a:cs typeface="Calibri" pitchFamily="34" charset="0"/>
              </a:defRPr>
            </a:lvl3pPr>
            <a:lvl4pPr marL="1600200" indent="-228600" eaLnBrk="0" hangingPunct="0">
              <a:spcBef>
                <a:spcPct val="20000"/>
              </a:spcBef>
              <a:buChar char="–"/>
              <a:defRPr sz="2000">
                <a:solidFill>
                  <a:schemeClr val="tx1"/>
                </a:solidFill>
                <a:latin typeface="Calibri" pitchFamily="34" charset="0"/>
                <a:cs typeface="Calibri" pitchFamily="34" charset="0"/>
              </a:defRPr>
            </a:lvl4pPr>
            <a:lvl5pPr marL="2057400" indent="-228600" eaLnBrk="0" hangingPunct="0">
              <a:spcBef>
                <a:spcPct val="20000"/>
              </a:spcBef>
              <a:buChar char="»"/>
              <a:defRPr sz="2000">
                <a:solidFill>
                  <a:schemeClr val="tx1"/>
                </a:solidFill>
                <a:latin typeface="Calibri" pitchFamily="34" charset="0"/>
                <a:cs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cs typeface="Calibri" pitchFamily="34" charset="0"/>
              </a:defRPr>
            </a:lvl9pPr>
          </a:lstStyle>
          <a:p>
            <a:pPr eaLnBrk="1" hangingPunct="1">
              <a:spcBef>
                <a:spcPct val="0"/>
              </a:spcBef>
              <a:buFontTx/>
              <a:buNone/>
            </a:pPr>
            <a:r>
              <a:rPr lang="en-US" altLang="en-US" sz="1800" b="1"/>
              <a:t>In this unusual case, Foreign is so large compared to Home that trade with Home makes no difference to relative prices in Foreign. Foreign continues to produce both goods, even under free trade, whereas Home specializes in cheese. The smaller country (Home) gains a lot from trade, but the bigger country (Foreign) does not.</a:t>
            </a:r>
          </a:p>
        </p:txBody>
      </p:sp>
    </p:spTree>
    <p:extLst>
      <p:ext uri="{BB962C8B-B14F-4D97-AF65-F5344CB8AC3E}">
        <p14:creationId xmlns:p14="http://schemas.microsoft.com/office/powerpoint/2010/main" val="322510008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en-US" smtClean="0"/>
              <a:t>Ricardian Model: Main Lessons</a:t>
            </a:r>
          </a:p>
        </p:txBody>
      </p:sp>
      <p:sp>
        <p:nvSpPr>
          <p:cNvPr id="56323" name="Rectangle 3"/>
          <p:cNvSpPr>
            <a:spLocks noGrp="1" noChangeArrowheads="1"/>
          </p:cNvSpPr>
          <p:nvPr>
            <p:ph type="body" idx="1"/>
          </p:nvPr>
        </p:nvSpPr>
        <p:spPr/>
        <p:txBody>
          <a:bodyPr/>
          <a:lstStyle/>
          <a:p>
            <a:pPr eaLnBrk="1" hangingPunct="1">
              <a:lnSpc>
                <a:spcPct val="90000"/>
              </a:lnSpc>
            </a:pPr>
            <a:r>
              <a:rPr lang="en-US" altLang="en-US" b="1" smtClean="0"/>
              <a:t>Trade occurs because technology varies from country to country</a:t>
            </a:r>
          </a:p>
          <a:p>
            <a:pPr eaLnBrk="1" hangingPunct="1">
              <a:lnSpc>
                <a:spcPct val="90000"/>
              </a:lnSpc>
            </a:pPr>
            <a:r>
              <a:rPr lang="en-US" altLang="en-US" b="1" smtClean="0"/>
              <a:t>Even backward countries—such as Foreign in our numerical example—can gain from trade with advanced countries—such as Home</a:t>
            </a:r>
          </a:p>
          <a:p>
            <a:pPr eaLnBrk="1" hangingPunct="1">
              <a:lnSpc>
                <a:spcPct val="90000"/>
              </a:lnSpc>
            </a:pPr>
            <a:r>
              <a:rPr lang="en-US" altLang="en-US" b="1" smtClean="0"/>
              <a:t>Advanced countries can gain from trade even if their workers have to compete with “</a:t>
            </a:r>
            <a:r>
              <a:rPr lang="en-US" altLang="en-US" b="1" smtClean="0">
                <a:hlinkClick r:id="" action="ppaction://noaction"/>
              </a:rPr>
              <a:t>cheap labor</a:t>
            </a:r>
            <a:r>
              <a:rPr lang="en-US" altLang="en-US" b="1" smtClean="0"/>
              <a:t>” countries</a:t>
            </a:r>
          </a:p>
        </p:txBody>
      </p:sp>
    </p:spTree>
    <p:extLst>
      <p:ext uri="{BB962C8B-B14F-4D97-AF65-F5344CB8AC3E}">
        <p14:creationId xmlns:p14="http://schemas.microsoft.com/office/powerpoint/2010/main" val="19650803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pPr eaLnBrk="1" hangingPunct="1"/>
            <a:r>
              <a:rPr lang="en-US" altLang="en-US" sz="4000" smtClean="0"/>
              <a:t>Misconceptions About </a:t>
            </a:r>
            <a:br>
              <a:rPr lang="en-US" altLang="en-US" sz="4000" smtClean="0"/>
            </a:br>
            <a:r>
              <a:rPr lang="en-US" altLang="en-US" sz="4000" smtClean="0"/>
              <a:t>Comparative Advantage</a:t>
            </a:r>
          </a:p>
        </p:txBody>
      </p:sp>
      <p:sp>
        <p:nvSpPr>
          <p:cNvPr id="88067" name="Rectangle 3"/>
          <p:cNvSpPr>
            <a:spLocks noGrp="1" noChangeArrowheads="1"/>
          </p:cNvSpPr>
          <p:nvPr>
            <p:ph type="body" idx="1"/>
          </p:nvPr>
        </p:nvSpPr>
        <p:spPr>
          <a:xfrm>
            <a:off x="960438" y="1905000"/>
            <a:ext cx="7878762" cy="4114800"/>
          </a:xfrm>
        </p:spPr>
        <p:txBody>
          <a:bodyPr/>
          <a:lstStyle/>
          <a:p>
            <a:pPr marL="533400" indent="-533400" eaLnBrk="1" hangingPunct="1">
              <a:lnSpc>
                <a:spcPct val="90000"/>
              </a:lnSpc>
              <a:spcBef>
                <a:spcPct val="60000"/>
              </a:spcBef>
              <a:buFont typeface="Times" charset="0"/>
              <a:buAutoNum type="arabicPeriod"/>
            </a:pPr>
            <a:r>
              <a:rPr lang="en-US" altLang="en-US" sz="2400" smtClean="0"/>
              <a:t>Free trade is beneficial only if a country is more productive than foreign countries.</a:t>
            </a:r>
          </a:p>
          <a:p>
            <a:pPr marL="914400" lvl="1" indent="-457200" eaLnBrk="1" hangingPunct="1">
              <a:lnSpc>
                <a:spcPct val="90000"/>
              </a:lnSpc>
              <a:spcBef>
                <a:spcPct val="60000"/>
              </a:spcBef>
            </a:pPr>
            <a:r>
              <a:rPr lang="en-US" altLang="en-US" sz="2000" smtClean="0"/>
              <a:t>But even an unproductive country benefits from free trade by avoiding the high costs for goods that it would otherwise have to produce domestically.</a:t>
            </a:r>
          </a:p>
          <a:p>
            <a:pPr marL="914400" lvl="1" indent="-457200" eaLnBrk="1" hangingPunct="1">
              <a:lnSpc>
                <a:spcPct val="90000"/>
              </a:lnSpc>
              <a:spcBef>
                <a:spcPct val="60000"/>
              </a:spcBef>
            </a:pPr>
            <a:r>
              <a:rPr lang="en-US" altLang="en-US" sz="2000" smtClean="0"/>
              <a:t>High costs derive from inefficient use of resources.</a:t>
            </a:r>
          </a:p>
          <a:p>
            <a:pPr marL="914400" lvl="1" indent="-457200" eaLnBrk="1" hangingPunct="1">
              <a:lnSpc>
                <a:spcPct val="90000"/>
              </a:lnSpc>
              <a:spcBef>
                <a:spcPct val="60000"/>
              </a:spcBef>
            </a:pPr>
            <a:r>
              <a:rPr lang="en-US" altLang="en-US" sz="2000" smtClean="0"/>
              <a:t>The benefits of free trade do not depend on absolute advantage, rather they depend on comparative advantage: specializing in industries that use resources most efficiently.</a:t>
            </a:r>
          </a:p>
        </p:txBody>
      </p:sp>
    </p:spTree>
    <p:extLst>
      <p:ext uri="{BB962C8B-B14F-4D97-AF65-F5344CB8AC3E}">
        <p14:creationId xmlns:p14="http://schemas.microsoft.com/office/powerpoint/2010/main" val="9960488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strips(downRight)">
                                      <p:cBhvr>
                                        <p:cTn id="7" dur="500"/>
                                        <p:tgtEl>
                                          <p:spTgt spid="880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8067">
                                            <p:txEl>
                                              <p:pRg st="1" end="1"/>
                                            </p:txEl>
                                          </p:spTgt>
                                        </p:tgtEl>
                                        <p:attrNameLst>
                                          <p:attrName>style.visibility</p:attrName>
                                        </p:attrNameLst>
                                      </p:cBhvr>
                                      <p:to>
                                        <p:strVal val="visible"/>
                                      </p:to>
                                    </p:set>
                                    <p:animEffect transition="in" filter="strips(downRight)">
                                      <p:cBhvr>
                                        <p:cTn id="12" dur="500"/>
                                        <p:tgtEl>
                                          <p:spTgt spid="880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8067">
                                            <p:txEl>
                                              <p:pRg st="2" end="2"/>
                                            </p:txEl>
                                          </p:spTgt>
                                        </p:tgtEl>
                                        <p:attrNameLst>
                                          <p:attrName>style.visibility</p:attrName>
                                        </p:attrNameLst>
                                      </p:cBhvr>
                                      <p:to>
                                        <p:strVal val="visible"/>
                                      </p:to>
                                    </p:set>
                                    <p:animEffect transition="in" filter="strips(downRight)">
                                      <p:cBhvr>
                                        <p:cTn id="17" dur="500"/>
                                        <p:tgtEl>
                                          <p:spTgt spid="880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8067">
                                            <p:txEl>
                                              <p:pRg st="3" end="3"/>
                                            </p:txEl>
                                          </p:spTgt>
                                        </p:tgtEl>
                                        <p:attrNameLst>
                                          <p:attrName>style.visibility</p:attrName>
                                        </p:attrNameLst>
                                      </p:cBhvr>
                                      <p:to>
                                        <p:strVal val="visible"/>
                                      </p:to>
                                    </p:set>
                                    <p:animEffect transition="in" filter="strips(downRight)">
                                      <p:cBhvr>
                                        <p:cTn id="22" dur="500"/>
                                        <p:tgtEl>
                                          <p:spTgt spid="880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eaLnBrk="1" hangingPunct="1"/>
            <a:r>
              <a:rPr lang="en-US" altLang="en-US" sz="4000" smtClean="0"/>
              <a:t>Misconceptions About </a:t>
            </a:r>
            <a:br>
              <a:rPr lang="en-US" altLang="en-US" sz="4000" smtClean="0"/>
            </a:br>
            <a:r>
              <a:rPr lang="en-US" altLang="en-US" sz="4000" smtClean="0"/>
              <a:t>Comparative Advantage (cont.)</a:t>
            </a:r>
          </a:p>
        </p:txBody>
      </p:sp>
      <p:sp>
        <p:nvSpPr>
          <p:cNvPr id="89091" name="Rectangle 3"/>
          <p:cNvSpPr>
            <a:spLocks noGrp="1" noChangeArrowheads="1"/>
          </p:cNvSpPr>
          <p:nvPr>
            <p:ph type="body" idx="1"/>
          </p:nvPr>
        </p:nvSpPr>
        <p:spPr/>
        <p:txBody>
          <a:bodyPr/>
          <a:lstStyle/>
          <a:p>
            <a:pPr marL="533400" indent="-533400" eaLnBrk="1" hangingPunct="1">
              <a:lnSpc>
                <a:spcPct val="90000"/>
              </a:lnSpc>
              <a:spcBef>
                <a:spcPct val="60000"/>
              </a:spcBef>
              <a:buFont typeface="Times" charset="0"/>
              <a:buAutoNum type="arabicPeriod" startAt="2"/>
            </a:pPr>
            <a:r>
              <a:rPr lang="en-US" altLang="en-US" sz="2400" smtClean="0"/>
              <a:t>Free trade with countries that pay low wages hurts high wage countries.</a:t>
            </a:r>
          </a:p>
          <a:p>
            <a:pPr marL="914400" lvl="1" indent="-457200" eaLnBrk="1" hangingPunct="1">
              <a:lnSpc>
                <a:spcPct val="90000"/>
              </a:lnSpc>
              <a:spcBef>
                <a:spcPct val="60000"/>
              </a:spcBef>
            </a:pPr>
            <a:r>
              <a:rPr lang="en-US" altLang="en-US" sz="2000" smtClean="0"/>
              <a:t>While trade may reduce wages for </a:t>
            </a:r>
            <a:r>
              <a:rPr lang="en-US" altLang="en-US" sz="2000" i="1" smtClean="0"/>
              <a:t>some </a:t>
            </a:r>
            <a:r>
              <a:rPr lang="en-US" altLang="en-US" sz="2000" smtClean="0"/>
              <a:t>workers, thereby affecting the distribution of income within a country, trade benefits consumers and other workers.</a:t>
            </a:r>
          </a:p>
          <a:p>
            <a:pPr marL="914400" lvl="1" indent="-457200" eaLnBrk="1" hangingPunct="1">
              <a:lnSpc>
                <a:spcPct val="90000"/>
              </a:lnSpc>
              <a:spcBef>
                <a:spcPct val="60000"/>
              </a:spcBef>
            </a:pPr>
            <a:r>
              <a:rPr lang="en-US" altLang="en-US" sz="2000" smtClean="0"/>
              <a:t>Consumers benefit because they can purchase goods more cheaply (more wine in exchange for cheese).</a:t>
            </a:r>
          </a:p>
          <a:p>
            <a:pPr marL="914400" lvl="1" indent="-457200" eaLnBrk="1" hangingPunct="1">
              <a:lnSpc>
                <a:spcPct val="90000"/>
              </a:lnSpc>
              <a:spcBef>
                <a:spcPct val="60000"/>
              </a:spcBef>
            </a:pPr>
            <a:r>
              <a:rPr lang="en-US" altLang="en-US" sz="2000" smtClean="0"/>
              <a:t>Producers/workers benefit by earning a higher income (by using resources more efficiently and through higher prices/wages).</a:t>
            </a:r>
          </a:p>
        </p:txBody>
      </p:sp>
    </p:spTree>
    <p:extLst>
      <p:ext uri="{BB962C8B-B14F-4D97-AF65-F5344CB8AC3E}">
        <p14:creationId xmlns:p14="http://schemas.microsoft.com/office/powerpoint/2010/main" val="22131718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Effect transition="in" filter="strips(downRight)">
                                      <p:cBhvr>
                                        <p:cTn id="7" dur="500"/>
                                        <p:tgtEl>
                                          <p:spTgt spid="89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9091">
                                            <p:txEl>
                                              <p:pRg st="1" end="1"/>
                                            </p:txEl>
                                          </p:spTgt>
                                        </p:tgtEl>
                                        <p:attrNameLst>
                                          <p:attrName>style.visibility</p:attrName>
                                        </p:attrNameLst>
                                      </p:cBhvr>
                                      <p:to>
                                        <p:strVal val="visible"/>
                                      </p:to>
                                    </p:set>
                                    <p:animEffect transition="in" filter="strips(downRight)">
                                      <p:cBhvr>
                                        <p:cTn id="12" dur="500"/>
                                        <p:tgtEl>
                                          <p:spTgt spid="890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9091">
                                            <p:txEl>
                                              <p:pRg st="2" end="2"/>
                                            </p:txEl>
                                          </p:spTgt>
                                        </p:tgtEl>
                                        <p:attrNameLst>
                                          <p:attrName>style.visibility</p:attrName>
                                        </p:attrNameLst>
                                      </p:cBhvr>
                                      <p:to>
                                        <p:strVal val="visible"/>
                                      </p:to>
                                    </p:set>
                                    <p:animEffect transition="in" filter="strips(downRight)">
                                      <p:cBhvr>
                                        <p:cTn id="17" dur="500"/>
                                        <p:tgtEl>
                                          <p:spTgt spid="890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9091">
                                            <p:txEl>
                                              <p:pRg st="3" end="3"/>
                                            </p:txEl>
                                          </p:spTgt>
                                        </p:tgtEl>
                                        <p:attrNameLst>
                                          <p:attrName>style.visibility</p:attrName>
                                        </p:attrNameLst>
                                      </p:cBhvr>
                                      <p:to>
                                        <p:strVal val="visible"/>
                                      </p:to>
                                    </p:set>
                                    <p:animEffect transition="in" filter="strips(downRight)">
                                      <p:cBhvr>
                                        <p:cTn id="22" dur="500"/>
                                        <p:tgtEl>
                                          <p:spTgt spid="890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en-US" altLang="en-US" sz="4000" smtClean="0"/>
              <a:t>Misconceptions About </a:t>
            </a:r>
            <a:br>
              <a:rPr lang="en-US" altLang="en-US" sz="4000" smtClean="0"/>
            </a:br>
            <a:r>
              <a:rPr lang="en-US" altLang="en-US" sz="4000" smtClean="0"/>
              <a:t>Comparative Advantage (cont.)</a:t>
            </a:r>
          </a:p>
        </p:txBody>
      </p:sp>
      <p:sp>
        <p:nvSpPr>
          <p:cNvPr id="90115" name="Rectangle 3"/>
          <p:cNvSpPr>
            <a:spLocks noGrp="1" noChangeArrowheads="1"/>
          </p:cNvSpPr>
          <p:nvPr>
            <p:ph type="body" idx="1"/>
          </p:nvPr>
        </p:nvSpPr>
        <p:spPr/>
        <p:txBody>
          <a:bodyPr/>
          <a:lstStyle/>
          <a:p>
            <a:pPr marL="533400" indent="-533400" eaLnBrk="1" hangingPunct="1">
              <a:spcBef>
                <a:spcPct val="50000"/>
              </a:spcBef>
              <a:buFont typeface="Times" charset="0"/>
              <a:buAutoNum type="arabicPeriod" startAt="3"/>
            </a:pPr>
            <a:r>
              <a:rPr lang="en-US" altLang="en-US" sz="2400" smtClean="0"/>
              <a:t>Free trade exploits less productive countries.</a:t>
            </a:r>
          </a:p>
          <a:p>
            <a:pPr marL="914400" lvl="1" indent="-457200" eaLnBrk="1" hangingPunct="1">
              <a:spcBef>
                <a:spcPct val="50000"/>
              </a:spcBef>
            </a:pPr>
            <a:r>
              <a:rPr lang="en-US" altLang="en-US" sz="2000" smtClean="0"/>
              <a:t>While labor standards in some countries are less than exemplary compared to Western standards, they are so with or without trade.</a:t>
            </a:r>
          </a:p>
          <a:p>
            <a:pPr marL="914400" lvl="1" indent="-457200" eaLnBrk="1" hangingPunct="1">
              <a:spcBef>
                <a:spcPct val="50000"/>
              </a:spcBef>
            </a:pPr>
            <a:r>
              <a:rPr lang="en-US" altLang="en-US" sz="2000" smtClean="0"/>
              <a:t>Are high wages and safe labor practices alternatives to trade?  Deeper poverty and exploitation (e.g., involuntary prostitution) may result without export production.</a:t>
            </a:r>
          </a:p>
          <a:p>
            <a:pPr marL="914400" lvl="1" indent="-457200" eaLnBrk="1" hangingPunct="1">
              <a:spcBef>
                <a:spcPct val="50000"/>
              </a:spcBef>
            </a:pPr>
            <a:r>
              <a:rPr lang="en-US" altLang="en-US" sz="2000" smtClean="0"/>
              <a:t>Consumers benefit from free trade by having access to cheaply (efficiently) produced goods.  </a:t>
            </a:r>
          </a:p>
          <a:p>
            <a:pPr marL="914400" lvl="1" indent="-457200" eaLnBrk="1" hangingPunct="1">
              <a:spcBef>
                <a:spcPct val="50000"/>
              </a:spcBef>
            </a:pPr>
            <a:r>
              <a:rPr lang="en-US" altLang="en-US" sz="2000" smtClean="0"/>
              <a:t>Producers/workers benefit from having higher profits/wages—higher compared to the alternative.</a:t>
            </a:r>
          </a:p>
        </p:txBody>
      </p:sp>
    </p:spTree>
    <p:extLst>
      <p:ext uri="{BB962C8B-B14F-4D97-AF65-F5344CB8AC3E}">
        <p14:creationId xmlns:p14="http://schemas.microsoft.com/office/powerpoint/2010/main" val="330079824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strips(downRight)">
                                      <p:cBhvr>
                                        <p:cTn id="7" dur="500"/>
                                        <p:tgtEl>
                                          <p:spTgt spid="901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0115">
                                            <p:txEl>
                                              <p:pRg st="1" end="1"/>
                                            </p:txEl>
                                          </p:spTgt>
                                        </p:tgtEl>
                                        <p:attrNameLst>
                                          <p:attrName>style.visibility</p:attrName>
                                        </p:attrNameLst>
                                      </p:cBhvr>
                                      <p:to>
                                        <p:strVal val="visible"/>
                                      </p:to>
                                    </p:set>
                                    <p:animEffect transition="in" filter="strips(downRight)">
                                      <p:cBhvr>
                                        <p:cTn id="12" dur="500"/>
                                        <p:tgtEl>
                                          <p:spTgt spid="901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0115">
                                            <p:txEl>
                                              <p:pRg st="2" end="2"/>
                                            </p:txEl>
                                          </p:spTgt>
                                        </p:tgtEl>
                                        <p:attrNameLst>
                                          <p:attrName>style.visibility</p:attrName>
                                        </p:attrNameLst>
                                      </p:cBhvr>
                                      <p:to>
                                        <p:strVal val="visible"/>
                                      </p:to>
                                    </p:set>
                                    <p:animEffect transition="in" filter="strips(downRight)">
                                      <p:cBhvr>
                                        <p:cTn id="17" dur="500"/>
                                        <p:tgtEl>
                                          <p:spTgt spid="901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0115">
                                            <p:txEl>
                                              <p:pRg st="3" end="3"/>
                                            </p:txEl>
                                          </p:spTgt>
                                        </p:tgtEl>
                                        <p:attrNameLst>
                                          <p:attrName>style.visibility</p:attrName>
                                        </p:attrNameLst>
                                      </p:cBhvr>
                                      <p:to>
                                        <p:strVal val="visible"/>
                                      </p:to>
                                    </p:set>
                                    <p:animEffect transition="in" filter="strips(downRight)">
                                      <p:cBhvr>
                                        <p:cTn id="22" dur="500"/>
                                        <p:tgtEl>
                                          <p:spTgt spid="901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0115">
                                            <p:txEl>
                                              <p:pRg st="4" end="4"/>
                                            </p:txEl>
                                          </p:spTgt>
                                        </p:tgtEl>
                                        <p:attrNameLst>
                                          <p:attrName>style.visibility</p:attrName>
                                        </p:attrNameLst>
                                      </p:cBhvr>
                                      <p:to>
                                        <p:strVal val="visible"/>
                                      </p:to>
                                    </p:set>
                                    <p:animEffect transition="in" filter="strips(downRight)">
                                      <p:cBhvr>
                                        <p:cTn id="27" dur="500"/>
                                        <p:tgtEl>
                                          <p:spTgt spid="901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pPr eaLnBrk="1" hangingPunct="1"/>
            <a:r>
              <a:rPr lang="en-US" altLang="en-US" sz="4000" smtClean="0"/>
              <a:t>Transportation Costs </a:t>
            </a:r>
            <a:br>
              <a:rPr lang="en-US" altLang="en-US" sz="4000" smtClean="0"/>
            </a:br>
            <a:r>
              <a:rPr lang="en-US" altLang="en-US" sz="4000" smtClean="0"/>
              <a:t>and Non-traded Goods</a:t>
            </a:r>
          </a:p>
        </p:txBody>
      </p:sp>
      <p:sp>
        <p:nvSpPr>
          <p:cNvPr id="91139" name="Rectangle 3"/>
          <p:cNvSpPr>
            <a:spLocks noGrp="1" noChangeArrowheads="1"/>
          </p:cNvSpPr>
          <p:nvPr>
            <p:ph type="body" idx="1"/>
          </p:nvPr>
        </p:nvSpPr>
        <p:spPr>
          <a:xfrm>
            <a:off x="960438" y="1905000"/>
            <a:ext cx="7835900" cy="4394200"/>
          </a:xfrm>
        </p:spPr>
        <p:txBody>
          <a:bodyPr/>
          <a:lstStyle/>
          <a:p>
            <a:pPr marL="533400" indent="-533400" eaLnBrk="1" hangingPunct="1">
              <a:lnSpc>
                <a:spcPct val="90000"/>
              </a:lnSpc>
              <a:spcBef>
                <a:spcPct val="50000"/>
              </a:spcBef>
            </a:pPr>
            <a:r>
              <a:rPr lang="en-US" altLang="en-US" sz="2800" smtClean="0"/>
              <a:t>The Ricardian model predicts that countries should completely specialize in production.</a:t>
            </a:r>
          </a:p>
          <a:p>
            <a:pPr marL="533400" indent="-533400" eaLnBrk="1" hangingPunct="1">
              <a:lnSpc>
                <a:spcPct val="90000"/>
              </a:lnSpc>
              <a:spcBef>
                <a:spcPct val="50000"/>
              </a:spcBef>
            </a:pPr>
            <a:r>
              <a:rPr lang="en-US" altLang="en-US" sz="2800" smtClean="0"/>
              <a:t>But this rarely happens for primarily </a:t>
            </a:r>
            <a:br>
              <a:rPr lang="en-US" altLang="en-US" sz="2800" smtClean="0"/>
            </a:br>
            <a:r>
              <a:rPr lang="en-US" altLang="en-US" sz="2800" smtClean="0"/>
              <a:t>3 reasons:</a:t>
            </a:r>
          </a:p>
          <a:p>
            <a:pPr marL="914400" lvl="1" indent="-457200" eaLnBrk="1" hangingPunct="1">
              <a:lnSpc>
                <a:spcPct val="90000"/>
              </a:lnSpc>
              <a:buFont typeface="Times" charset="0"/>
              <a:buAutoNum type="arabicPeriod"/>
            </a:pPr>
            <a:r>
              <a:rPr lang="en-US" altLang="en-US" sz="2400" smtClean="0"/>
              <a:t>More than one factor of production reduces the tendency of specialization (chapter 4)</a:t>
            </a:r>
          </a:p>
          <a:p>
            <a:pPr marL="914400" lvl="1" indent="-457200" eaLnBrk="1" hangingPunct="1">
              <a:lnSpc>
                <a:spcPct val="90000"/>
              </a:lnSpc>
              <a:buFont typeface="Times" charset="0"/>
              <a:buAutoNum type="arabicPeriod"/>
            </a:pPr>
            <a:r>
              <a:rPr lang="en-US" altLang="en-US" sz="2400" smtClean="0"/>
              <a:t>Protectionism (chapters 8–11)</a:t>
            </a:r>
          </a:p>
          <a:p>
            <a:pPr marL="914400" lvl="1" indent="-457200" eaLnBrk="1" hangingPunct="1">
              <a:lnSpc>
                <a:spcPct val="90000"/>
              </a:lnSpc>
              <a:buFont typeface="Times" charset="0"/>
              <a:buAutoNum type="arabicPeriod"/>
            </a:pPr>
            <a:r>
              <a:rPr lang="en-US" altLang="en-US" sz="2400" smtClean="0"/>
              <a:t>Transportation costs reduce or prevent trade, which may cause each country to produce the same good or service</a:t>
            </a:r>
          </a:p>
        </p:txBody>
      </p:sp>
    </p:spTree>
    <p:extLst>
      <p:ext uri="{BB962C8B-B14F-4D97-AF65-F5344CB8AC3E}">
        <p14:creationId xmlns:p14="http://schemas.microsoft.com/office/powerpoint/2010/main" val="336106953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strips(downRight)">
                                      <p:cBhvr>
                                        <p:cTn id="7" dur="500"/>
                                        <p:tgtEl>
                                          <p:spTgt spid="911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strips(downRight)">
                                      <p:cBhvr>
                                        <p:cTn id="12" dur="500"/>
                                        <p:tgtEl>
                                          <p:spTgt spid="911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1139">
                                            <p:txEl>
                                              <p:pRg st="2" end="2"/>
                                            </p:txEl>
                                          </p:spTgt>
                                        </p:tgtEl>
                                        <p:attrNameLst>
                                          <p:attrName>style.visibility</p:attrName>
                                        </p:attrNameLst>
                                      </p:cBhvr>
                                      <p:to>
                                        <p:strVal val="visible"/>
                                      </p:to>
                                    </p:set>
                                    <p:animEffect transition="in" filter="strips(downRight)">
                                      <p:cBhvr>
                                        <p:cTn id="17" dur="500"/>
                                        <p:tgtEl>
                                          <p:spTgt spid="911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1139">
                                            <p:txEl>
                                              <p:pRg st="3" end="3"/>
                                            </p:txEl>
                                          </p:spTgt>
                                        </p:tgtEl>
                                        <p:attrNameLst>
                                          <p:attrName>style.visibility</p:attrName>
                                        </p:attrNameLst>
                                      </p:cBhvr>
                                      <p:to>
                                        <p:strVal val="visible"/>
                                      </p:to>
                                    </p:set>
                                    <p:animEffect transition="in" filter="strips(downRight)">
                                      <p:cBhvr>
                                        <p:cTn id="22" dur="500"/>
                                        <p:tgtEl>
                                          <p:spTgt spid="911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1139">
                                            <p:txEl>
                                              <p:pRg st="4" end="4"/>
                                            </p:txEl>
                                          </p:spTgt>
                                        </p:tgtEl>
                                        <p:attrNameLst>
                                          <p:attrName>style.visibility</p:attrName>
                                        </p:attrNameLst>
                                      </p:cBhvr>
                                      <p:to>
                                        <p:strVal val="visible"/>
                                      </p:to>
                                    </p:set>
                                    <p:animEffect transition="in" filter="strips(downRight)">
                                      <p:cBhvr>
                                        <p:cTn id="27" dur="500"/>
                                        <p:tgtEl>
                                          <p:spTgt spid="911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ltLang="en-US"/>
              <a:t>Empirical Evidence</a:t>
            </a:r>
          </a:p>
        </p:txBody>
      </p:sp>
      <p:sp>
        <p:nvSpPr>
          <p:cNvPr id="187395" name="Rectangle 3"/>
          <p:cNvSpPr>
            <a:spLocks noGrp="1" noChangeArrowheads="1"/>
          </p:cNvSpPr>
          <p:nvPr>
            <p:ph type="body" idx="1"/>
          </p:nvPr>
        </p:nvSpPr>
        <p:spPr/>
        <p:txBody>
          <a:bodyPr>
            <a:normAutofit lnSpcReduction="10000"/>
          </a:bodyPr>
          <a:lstStyle/>
          <a:p>
            <a:r>
              <a:rPr lang="en-US" altLang="en-US"/>
              <a:t>Compare Chinese output and productivity with that of Germany for various industries using 1995 data.</a:t>
            </a:r>
          </a:p>
          <a:p>
            <a:pPr>
              <a:buFontTx/>
              <a:buNone/>
            </a:pPr>
            <a:endParaRPr lang="en-US" altLang="en-US"/>
          </a:p>
          <a:p>
            <a:pPr lvl="1"/>
            <a:r>
              <a:rPr lang="en-US" altLang="en-US"/>
              <a:t>Chinese productivity (output per worker) was only 5 percent of Germany’s on average.</a:t>
            </a:r>
          </a:p>
          <a:p>
            <a:pPr lvl="1">
              <a:buFontTx/>
              <a:buNone/>
            </a:pPr>
            <a:endParaRPr lang="en-US" altLang="en-US"/>
          </a:p>
          <a:p>
            <a:pPr lvl="1"/>
            <a:r>
              <a:rPr lang="en-US" altLang="en-US"/>
              <a:t>In apparel, Chinese productivity was about 20 percent of Germany’s, creating a strong comparative advantage in apparel for China.</a:t>
            </a:r>
          </a:p>
        </p:txBody>
      </p:sp>
    </p:spTree>
    <p:extLst>
      <p:ext uri="{BB962C8B-B14F-4D97-AF65-F5344CB8AC3E}">
        <p14:creationId xmlns:p14="http://schemas.microsoft.com/office/powerpoint/2010/main" val="2391252602"/>
      </p:ext>
    </p:extLst>
  </p:cSld>
  <p:clrMapOvr>
    <a:masterClrMapping/>
  </p:clrMapOvr>
  <p:transition spd="med">
    <p:pull dir="rd"/>
  </p:transition>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pPr eaLnBrk="1" hangingPunct="1"/>
            <a:r>
              <a:rPr lang="en-US" altLang="en-US" sz="4000" smtClean="0"/>
              <a:t>Transportation Costs </a:t>
            </a:r>
            <a:br>
              <a:rPr lang="en-US" altLang="en-US" sz="4000" smtClean="0"/>
            </a:br>
            <a:r>
              <a:rPr lang="en-US" altLang="en-US" sz="4000" smtClean="0"/>
              <a:t>and Non-traded Goods (cont.)</a:t>
            </a:r>
          </a:p>
        </p:txBody>
      </p:sp>
      <p:sp>
        <p:nvSpPr>
          <p:cNvPr id="92163" name="Rectangle 3"/>
          <p:cNvSpPr>
            <a:spLocks noGrp="1" noChangeArrowheads="1"/>
          </p:cNvSpPr>
          <p:nvPr>
            <p:ph type="body" idx="1"/>
          </p:nvPr>
        </p:nvSpPr>
        <p:spPr/>
        <p:txBody>
          <a:bodyPr/>
          <a:lstStyle/>
          <a:p>
            <a:pPr eaLnBrk="1" hangingPunct="1">
              <a:spcBef>
                <a:spcPct val="60000"/>
              </a:spcBef>
            </a:pPr>
            <a:r>
              <a:rPr lang="en-US" altLang="en-US" sz="2800" smtClean="0"/>
              <a:t>Non-traded goods and services (e.g., haircuts and auto repairs) exist due to high transportation costs.</a:t>
            </a:r>
          </a:p>
          <a:p>
            <a:pPr lvl="1" eaLnBrk="1" hangingPunct="1">
              <a:spcBef>
                <a:spcPct val="60000"/>
              </a:spcBef>
            </a:pPr>
            <a:r>
              <a:rPr lang="en-US" altLang="en-US" sz="2400" smtClean="0"/>
              <a:t>Countries tend to spend a large fraction of national income on non-traded goods and services.</a:t>
            </a:r>
          </a:p>
          <a:p>
            <a:pPr lvl="1" eaLnBrk="1" hangingPunct="1">
              <a:spcBef>
                <a:spcPct val="60000"/>
              </a:spcBef>
            </a:pPr>
            <a:r>
              <a:rPr lang="en-US" altLang="en-US" sz="2400" smtClean="0"/>
              <a:t>This fact has implications for the gravity model and for models that consider how income transfers across countries affect trade.</a:t>
            </a:r>
          </a:p>
        </p:txBody>
      </p:sp>
    </p:spTree>
    <p:extLst>
      <p:ext uri="{BB962C8B-B14F-4D97-AF65-F5344CB8AC3E}">
        <p14:creationId xmlns:p14="http://schemas.microsoft.com/office/powerpoint/2010/main" val="388654657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strips(downRight)">
                                      <p:cBhvr>
                                        <p:cTn id="7" dur="500"/>
                                        <p:tgtEl>
                                          <p:spTgt spid="92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strips(downRight)">
                                      <p:cBhvr>
                                        <p:cTn id="12" dur="500"/>
                                        <p:tgtEl>
                                          <p:spTgt spid="92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strips(downRight)">
                                      <p:cBhvr>
                                        <p:cTn id="17" dur="500"/>
                                        <p:tgtEl>
                                          <p:spTgt spid="921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p:txBody>
          <a:bodyPr anchor="ctr">
            <a:normAutofit fontScale="90000"/>
          </a:bodyPr>
          <a:lstStyle/>
          <a:p>
            <a:pPr eaLnBrk="1" hangingPunct="1"/>
            <a:r>
              <a:rPr lang="en-US" altLang="en-US" dirty="0" smtClean="0"/>
              <a:t>Now H-O</a:t>
            </a:r>
            <a:br>
              <a:rPr lang="en-US" altLang="en-US" dirty="0" smtClean="0"/>
            </a:br>
            <a:r>
              <a:rPr lang="en-US" altLang="en-US" dirty="0" smtClean="0"/>
              <a:t>Preview</a:t>
            </a:r>
            <a:endParaRPr lang="en-US" altLang="en-US" dirty="0" smtClean="0"/>
          </a:p>
        </p:txBody>
      </p:sp>
      <p:sp>
        <p:nvSpPr>
          <p:cNvPr id="46083" name="Rectangle 3"/>
          <p:cNvSpPr>
            <a:spLocks noGrp="1" noChangeArrowheads="1"/>
          </p:cNvSpPr>
          <p:nvPr>
            <p:ph type="body" idx="4294967295"/>
          </p:nvPr>
        </p:nvSpPr>
        <p:spPr/>
        <p:txBody>
          <a:bodyPr rIns="91440">
            <a:normAutofit lnSpcReduction="10000"/>
          </a:bodyPr>
          <a:lstStyle/>
          <a:p>
            <a:pPr eaLnBrk="1" hangingPunct="1"/>
            <a:r>
              <a:rPr lang="en-US" altLang="en-US" smtClean="0"/>
              <a:t>Production possibilities</a:t>
            </a:r>
          </a:p>
          <a:p>
            <a:pPr eaLnBrk="1" hangingPunct="1"/>
            <a:r>
              <a:rPr lang="en-US" altLang="en-US" smtClean="0"/>
              <a:t>Changing the mix of inputs</a:t>
            </a:r>
          </a:p>
          <a:p>
            <a:pPr eaLnBrk="1" hangingPunct="1"/>
            <a:r>
              <a:rPr lang="en-US" altLang="en-US" smtClean="0"/>
              <a:t>Relationships among factor prices and goods prices, and resources and output</a:t>
            </a:r>
          </a:p>
          <a:p>
            <a:pPr eaLnBrk="1" hangingPunct="1"/>
            <a:r>
              <a:rPr lang="en-US" altLang="en-US" smtClean="0"/>
              <a:t>Trade in the Heckscher-Ohlin model </a:t>
            </a:r>
          </a:p>
          <a:p>
            <a:pPr eaLnBrk="1" hangingPunct="1"/>
            <a:r>
              <a:rPr lang="en-US" altLang="en-US" smtClean="0"/>
              <a:t>Factor price equalization</a:t>
            </a:r>
          </a:p>
          <a:p>
            <a:pPr eaLnBrk="1" hangingPunct="1"/>
            <a:r>
              <a:rPr lang="en-US" altLang="en-US" smtClean="0"/>
              <a:t>Trade and income distribution</a:t>
            </a:r>
          </a:p>
          <a:p>
            <a:pPr eaLnBrk="1" hangingPunct="1"/>
            <a:r>
              <a:rPr lang="en-US" altLang="en-US" smtClean="0"/>
              <a:t>Empirical evidence</a:t>
            </a:r>
          </a:p>
        </p:txBody>
      </p:sp>
    </p:spTree>
    <p:extLst>
      <p:ext uri="{BB962C8B-B14F-4D97-AF65-F5344CB8AC3E}">
        <p14:creationId xmlns:p14="http://schemas.microsoft.com/office/powerpoint/2010/main" val="813616316"/>
      </p:ext>
    </p:extLst>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p:txBody>
          <a:bodyPr anchor="ctr"/>
          <a:lstStyle/>
          <a:p>
            <a:pPr eaLnBrk="1" hangingPunct="1"/>
            <a:r>
              <a:rPr lang="en-US" altLang="en-US" smtClean="0"/>
              <a:t>The H-O</a:t>
            </a:r>
          </a:p>
        </p:txBody>
      </p:sp>
      <p:sp>
        <p:nvSpPr>
          <p:cNvPr id="47107" name="Rectangle 3"/>
          <p:cNvSpPr>
            <a:spLocks noGrp="1" noChangeArrowheads="1"/>
          </p:cNvSpPr>
          <p:nvPr>
            <p:ph type="body" idx="4294967295"/>
          </p:nvPr>
        </p:nvSpPr>
        <p:spPr/>
        <p:txBody>
          <a:bodyPr rIns="91440"/>
          <a:lstStyle/>
          <a:p>
            <a:pPr eaLnBrk="1" hangingPunct="1">
              <a:lnSpc>
                <a:spcPct val="90000"/>
              </a:lnSpc>
              <a:spcBef>
                <a:spcPct val="50000"/>
              </a:spcBef>
            </a:pPr>
            <a:r>
              <a:rPr lang="en-US" altLang="en-US" sz="3200" smtClean="0"/>
              <a:t>The Heckscher-Ohlin theory argues that trade also occurs due to </a:t>
            </a:r>
          </a:p>
          <a:p>
            <a:pPr lvl="1" eaLnBrk="1" hangingPunct="1">
              <a:lnSpc>
                <a:spcPct val="90000"/>
              </a:lnSpc>
              <a:spcBef>
                <a:spcPct val="50000"/>
              </a:spcBef>
            </a:pPr>
            <a:r>
              <a:rPr lang="en-US" altLang="en-US" sz="2800" smtClean="0"/>
              <a:t>differences in the availability of labor, labor skills, physical capital, capital, or other </a:t>
            </a:r>
            <a:r>
              <a:rPr lang="en-US" altLang="en-US" sz="2800" smtClean="0">
                <a:solidFill>
                  <a:srgbClr val="FF0000"/>
                </a:solidFill>
              </a:rPr>
              <a:t>factors of production </a:t>
            </a:r>
            <a:r>
              <a:rPr lang="en-US" altLang="en-US" sz="2800" smtClean="0"/>
              <a:t>across countries, and</a:t>
            </a:r>
          </a:p>
          <a:p>
            <a:pPr lvl="1" eaLnBrk="1" hangingPunct="1">
              <a:lnSpc>
                <a:spcPct val="90000"/>
              </a:lnSpc>
              <a:spcBef>
                <a:spcPct val="50000"/>
              </a:spcBef>
            </a:pPr>
            <a:r>
              <a:rPr lang="en-US" altLang="en-US" sz="2800" smtClean="0"/>
              <a:t>differences in the needs for the various resources across industries</a:t>
            </a:r>
          </a:p>
        </p:txBody>
      </p:sp>
    </p:spTree>
    <p:extLst>
      <p:ext uri="{BB962C8B-B14F-4D97-AF65-F5344CB8AC3E}">
        <p14:creationId xmlns:p14="http://schemas.microsoft.com/office/powerpoint/2010/main" val="1134571012"/>
      </p:ext>
    </p:extLst>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nchor="ctr"/>
          <a:lstStyle/>
          <a:p>
            <a:pPr eaLnBrk="1" hangingPunct="1"/>
            <a:r>
              <a:rPr lang="en-US" altLang="en-US" smtClean="0"/>
              <a:t>Two Factor Heckscher-Ohlin Model </a:t>
            </a:r>
          </a:p>
        </p:txBody>
      </p:sp>
      <p:sp>
        <p:nvSpPr>
          <p:cNvPr id="48131" name="Rectangle 3"/>
          <p:cNvSpPr>
            <a:spLocks noGrp="1" noChangeArrowheads="1"/>
          </p:cNvSpPr>
          <p:nvPr>
            <p:ph type="body" idx="4294967295"/>
          </p:nvPr>
        </p:nvSpPr>
        <p:spPr>
          <a:xfrm>
            <a:off x="368300" y="1414463"/>
            <a:ext cx="8513763" cy="4354512"/>
          </a:xfrm>
        </p:spPr>
        <p:txBody>
          <a:bodyPr rIns="91440"/>
          <a:lstStyle/>
          <a:p>
            <a:pPr marL="533400" indent="-533400" eaLnBrk="1" hangingPunct="1">
              <a:lnSpc>
                <a:spcPct val="80000"/>
              </a:lnSpc>
              <a:buFont typeface="Times" panose="02020603050405020304" pitchFamily="18" charset="0"/>
              <a:buAutoNum type="arabicPeriod"/>
            </a:pPr>
            <a:r>
              <a:rPr lang="en-US" altLang="en-US" sz="2400" smtClean="0"/>
              <a:t>Two countries: home and foreign. </a:t>
            </a:r>
          </a:p>
          <a:p>
            <a:pPr marL="533400" indent="-533400" eaLnBrk="1" hangingPunct="1">
              <a:lnSpc>
                <a:spcPct val="80000"/>
              </a:lnSpc>
              <a:buFont typeface="Times" panose="02020603050405020304" pitchFamily="18" charset="0"/>
              <a:buAutoNum type="arabicPeriod"/>
            </a:pPr>
            <a:r>
              <a:rPr lang="en-US" altLang="en-US" sz="2400" smtClean="0"/>
              <a:t>Two goods: cloth and food.</a:t>
            </a:r>
          </a:p>
          <a:p>
            <a:pPr marL="533400" indent="-533400" eaLnBrk="1" hangingPunct="1">
              <a:lnSpc>
                <a:spcPct val="80000"/>
              </a:lnSpc>
              <a:buFont typeface="Times" panose="02020603050405020304" pitchFamily="18" charset="0"/>
              <a:buAutoNum type="arabicPeriod"/>
            </a:pPr>
            <a:r>
              <a:rPr lang="en-US" altLang="en-US" sz="2400" smtClean="0"/>
              <a:t>Two factors of production: labor and capital.</a:t>
            </a:r>
          </a:p>
          <a:p>
            <a:pPr marL="533400" indent="-533400" eaLnBrk="1" hangingPunct="1">
              <a:lnSpc>
                <a:spcPct val="80000"/>
              </a:lnSpc>
              <a:buFont typeface="Times" panose="02020603050405020304" pitchFamily="18" charset="0"/>
              <a:buAutoNum type="arabicPeriod"/>
            </a:pPr>
            <a:r>
              <a:rPr lang="en-US" altLang="en-US" sz="2400" smtClean="0"/>
              <a:t>Consumer preferences are identical for all individuals</a:t>
            </a:r>
          </a:p>
          <a:p>
            <a:pPr marL="533400" indent="-533400" eaLnBrk="1" hangingPunct="1">
              <a:lnSpc>
                <a:spcPct val="80000"/>
              </a:lnSpc>
              <a:buFont typeface="Times" panose="02020603050405020304" pitchFamily="18" charset="0"/>
              <a:buAutoNum type="arabicPeriod"/>
            </a:pPr>
            <a:r>
              <a:rPr lang="en-US" altLang="en-US" sz="2400" smtClean="0"/>
              <a:t>The same technological knowledge is available everywhere</a:t>
            </a:r>
          </a:p>
          <a:p>
            <a:pPr marL="533400" indent="-533400" eaLnBrk="1" hangingPunct="1">
              <a:lnSpc>
                <a:spcPct val="80000"/>
              </a:lnSpc>
              <a:buFont typeface="Times" panose="02020603050405020304" pitchFamily="18" charset="0"/>
              <a:buAutoNum type="arabicPeriod"/>
            </a:pPr>
            <a:r>
              <a:rPr lang="en-US" altLang="en-US" sz="2400" smtClean="0"/>
              <a:t>The mix of labor and capital used in production varies across goods.</a:t>
            </a:r>
          </a:p>
          <a:p>
            <a:pPr marL="533400" indent="-533400" eaLnBrk="1" hangingPunct="1">
              <a:lnSpc>
                <a:spcPct val="80000"/>
              </a:lnSpc>
              <a:buFont typeface="Times" panose="02020603050405020304" pitchFamily="18" charset="0"/>
              <a:buAutoNum type="arabicPeriod"/>
            </a:pPr>
            <a:r>
              <a:rPr lang="en-US" altLang="en-US" sz="2400" smtClean="0"/>
              <a:t>The supply of labor and capital in each country is constant and varies across countries.</a:t>
            </a:r>
          </a:p>
          <a:p>
            <a:pPr marL="533400" indent="-533400" eaLnBrk="1" hangingPunct="1">
              <a:lnSpc>
                <a:spcPct val="80000"/>
              </a:lnSpc>
              <a:buFont typeface="Times" panose="02020603050405020304" pitchFamily="18" charset="0"/>
              <a:buAutoNum type="arabicPeriod"/>
            </a:pPr>
            <a:r>
              <a:rPr lang="en-US" altLang="en-US" sz="2400" smtClean="0"/>
              <a:t>Both labor and capital can move across sectors.</a:t>
            </a:r>
          </a:p>
        </p:txBody>
      </p:sp>
    </p:spTree>
    <p:extLst>
      <p:ext uri="{BB962C8B-B14F-4D97-AF65-F5344CB8AC3E}">
        <p14:creationId xmlns:p14="http://schemas.microsoft.com/office/powerpoint/2010/main" val="281640630"/>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nchor="ctr"/>
          <a:lstStyle/>
          <a:p>
            <a:pPr eaLnBrk="1" hangingPunct="1"/>
            <a:r>
              <a:rPr lang="en-US" altLang="en-US" smtClean="0"/>
              <a:t>Choosing the Mix of Inputs</a:t>
            </a:r>
          </a:p>
        </p:txBody>
      </p:sp>
      <p:sp>
        <p:nvSpPr>
          <p:cNvPr id="49155" name="Rectangle 3"/>
          <p:cNvSpPr>
            <a:spLocks noGrp="1" noChangeArrowheads="1"/>
          </p:cNvSpPr>
          <p:nvPr>
            <p:ph type="body" idx="4294967295"/>
          </p:nvPr>
        </p:nvSpPr>
        <p:spPr/>
        <p:txBody>
          <a:bodyPr rIns="91440"/>
          <a:lstStyle/>
          <a:p>
            <a:pPr eaLnBrk="1" hangingPunct="1">
              <a:lnSpc>
                <a:spcPct val="90000"/>
              </a:lnSpc>
              <a:spcBef>
                <a:spcPct val="50000"/>
              </a:spcBef>
            </a:pPr>
            <a:r>
              <a:rPr lang="en-US" altLang="en-US" smtClean="0"/>
              <a:t>To produce a given amount of cloth (or food), a firm may choose different amounts of labor and capital depending on the wage, </a:t>
            </a:r>
            <a:r>
              <a:rPr lang="en-US" altLang="en-US" i="1" smtClean="0"/>
              <a:t>w</a:t>
            </a:r>
            <a:r>
              <a:rPr lang="en-US" altLang="en-US" smtClean="0"/>
              <a:t>, paid to labor and the rental rate, </a:t>
            </a:r>
            <a:r>
              <a:rPr lang="en-US" altLang="en-US" i="1" smtClean="0"/>
              <a:t>r</a:t>
            </a:r>
            <a:r>
              <a:rPr lang="en-US" altLang="en-US" smtClean="0"/>
              <a:t>, paid when renting capital.</a:t>
            </a:r>
          </a:p>
          <a:p>
            <a:pPr eaLnBrk="1" hangingPunct="1">
              <a:lnSpc>
                <a:spcPct val="90000"/>
              </a:lnSpc>
              <a:spcBef>
                <a:spcPct val="50000"/>
              </a:spcBef>
            </a:pPr>
            <a:r>
              <a:rPr lang="en-US" altLang="en-US" smtClean="0">
                <a:solidFill>
                  <a:srgbClr val="FF0000"/>
                </a:solidFill>
              </a:rPr>
              <a:t>When the wage </a:t>
            </a:r>
            <a:r>
              <a:rPr lang="en-US" altLang="en-US" i="1" smtClean="0">
                <a:solidFill>
                  <a:srgbClr val="FF0000"/>
                </a:solidFill>
              </a:rPr>
              <a:t>w</a:t>
            </a:r>
            <a:r>
              <a:rPr lang="en-US" altLang="en-US" smtClean="0">
                <a:solidFill>
                  <a:srgbClr val="FF0000"/>
                </a:solidFill>
              </a:rPr>
              <a:t> increases relative to the rental rate </a:t>
            </a:r>
            <a:r>
              <a:rPr lang="en-US" altLang="en-US" i="1" smtClean="0">
                <a:solidFill>
                  <a:srgbClr val="FF0000"/>
                </a:solidFill>
              </a:rPr>
              <a:t>r,</a:t>
            </a:r>
            <a:r>
              <a:rPr lang="en-US" altLang="en-US" smtClean="0">
                <a:solidFill>
                  <a:srgbClr val="FF0000"/>
                </a:solidFill>
              </a:rPr>
              <a:t> producers use less labor and more capital in the production of both food and cloth.</a:t>
            </a:r>
          </a:p>
        </p:txBody>
      </p:sp>
    </p:spTree>
    <p:extLst>
      <p:ext uri="{BB962C8B-B14F-4D97-AF65-F5344CB8AC3E}">
        <p14:creationId xmlns:p14="http://schemas.microsoft.com/office/powerpoint/2010/main" val="376037935"/>
      </p:ext>
    </p:extLst>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nchor="ctr"/>
          <a:lstStyle/>
          <a:p>
            <a:pPr eaLnBrk="1" hangingPunct="1"/>
            <a:r>
              <a:rPr lang="en-US" altLang="en-US" sz="2800" smtClean="0"/>
              <a:t>Fig. 5-4:  Input Possibilities in Food Production</a:t>
            </a:r>
          </a:p>
        </p:txBody>
      </p:sp>
      <p:pic>
        <p:nvPicPr>
          <p:cNvPr id="50179" name="Picture 6" descr="fig05_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711325"/>
            <a:ext cx="4249738" cy="440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2417193"/>
      </p:ext>
    </p:ext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p:txBody>
          <a:bodyPr anchor="ctr"/>
          <a:lstStyle/>
          <a:p>
            <a:pPr eaLnBrk="1" hangingPunct="1"/>
            <a:r>
              <a:rPr lang="en-US" altLang="en-US" smtClean="0"/>
              <a:t>Choosing the Mix of Inputs</a:t>
            </a:r>
          </a:p>
        </p:txBody>
      </p:sp>
      <p:sp>
        <p:nvSpPr>
          <p:cNvPr id="51203" name="Rectangle 3"/>
          <p:cNvSpPr>
            <a:spLocks noGrp="1" noChangeArrowheads="1"/>
          </p:cNvSpPr>
          <p:nvPr>
            <p:ph type="body" idx="4294967295"/>
          </p:nvPr>
        </p:nvSpPr>
        <p:spPr/>
        <p:txBody>
          <a:bodyPr rIns="91440"/>
          <a:lstStyle/>
          <a:p>
            <a:pPr eaLnBrk="1" hangingPunct="1"/>
            <a:r>
              <a:rPr lang="en-US" altLang="en-US" i="1" smtClean="0">
                <a:solidFill>
                  <a:srgbClr val="FF0000"/>
                </a:solidFill>
              </a:rPr>
              <a:t>Assumption</a:t>
            </a:r>
            <a:r>
              <a:rPr lang="en-US" altLang="en-US" smtClean="0"/>
              <a:t>: For any given values of </a:t>
            </a:r>
            <a:r>
              <a:rPr lang="en-US" altLang="en-US" i="1" smtClean="0"/>
              <a:t>w</a:t>
            </a:r>
            <a:r>
              <a:rPr lang="en-US" altLang="en-US" smtClean="0"/>
              <a:t> and </a:t>
            </a:r>
            <a:r>
              <a:rPr lang="en-US" altLang="en-US" i="1" smtClean="0"/>
              <a:t>r</a:t>
            </a:r>
            <a:r>
              <a:rPr lang="en-US" altLang="en-US" smtClean="0"/>
              <a:t>, cloth production uses more labor relative to capital than food production uses: </a:t>
            </a:r>
          </a:p>
          <a:p>
            <a:pPr lvl="1" eaLnBrk="1" hangingPunct="1">
              <a:buFontTx/>
              <a:buNone/>
            </a:pPr>
            <a:r>
              <a:rPr lang="en-US" altLang="en-US" i="1" smtClean="0"/>
              <a:t>a</a:t>
            </a:r>
            <a:r>
              <a:rPr lang="en-US" altLang="en-US" i="1" baseline="-25000" smtClean="0"/>
              <a:t>LC </a:t>
            </a:r>
            <a:r>
              <a:rPr lang="en-US" altLang="en-US" i="1" smtClean="0"/>
              <a:t>/a</a:t>
            </a:r>
            <a:r>
              <a:rPr lang="en-US" altLang="en-US" i="1" baseline="-25000" smtClean="0"/>
              <a:t>KC</a:t>
            </a:r>
            <a:r>
              <a:rPr lang="en-US" altLang="en-US" i="1" smtClean="0"/>
              <a:t> &gt; a</a:t>
            </a:r>
            <a:r>
              <a:rPr lang="en-US" altLang="en-US" i="1" baseline="-25000" smtClean="0"/>
              <a:t>LF </a:t>
            </a:r>
            <a:r>
              <a:rPr lang="en-US" altLang="en-US" i="1" smtClean="0"/>
              <a:t>/a</a:t>
            </a:r>
            <a:r>
              <a:rPr lang="en-US" altLang="en-US" i="1" baseline="-25000" smtClean="0"/>
              <a:t>KF</a:t>
            </a:r>
            <a:r>
              <a:rPr lang="en-US" altLang="en-US" i="1" smtClean="0"/>
              <a:t> or L</a:t>
            </a:r>
            <a:r>
              <a:rPr lang="en-US" altLang="en-US" i="1" baseline="-25000" smtClean="0"/>
              <a:t>C </a:t>
            </a:r>
            <a:r>
              <a:rPr lang="en-US" altLang="en-US" i="1" smtClean="0"/>
              <a:t>/K</a:t>
            </a:r>
            <a:r>
              <a:rPr lang="en-US" altLang="en-US" i="1" baseline="-25000" smtClean="0"/>
              <a:t>C</a:t>
            </a:r>
            <a:r>
              <a:rPr lang="en-US" altLang="en-US" i="1" smtClean="0"/>
              <a:t> &gt; L</a:t>
            </a:r>
            <a:r>
              <a:rPr lang="en-US" altLang="en-US" i="1" baseline="-25000" smtClean="0"/>
              <a:t>F </a:t>
            </a:r>
            <a:r>
              <a:rPr lang="en-US" altLang="en-US" i="1" smtClean="0"/>
              <a:t>/K</a:t>
            </a:r>
            <a:r>
              <a:rPr lang="en-US" altLang="en-US" i="1" baseline="-25000" smtClean="0"/>
              <a:t>F</a:t>
            </a:r>
          </a:p>
          <a:p>
            <a:pPr eaLnBrk="1" hangingPunct="1"/>
            <a:r>
              <a:rPr lang="en-US" altLang="en-US" smtClean="0"/>
              <a:t>That is, </a:t>
            </a:r>
            <a:r>
              <a:rPr lang="en-US" altLang="en-US" smtClean="0">
                <a:solidFill>
                  <a:srgbClr val="FF0000"/>
                </a:solidFill>
              </a:rPr>
              <a:t>production of cloth is relatively labor intensive, while production of food is relatively capital intensive</a:t>
            </a:r>
            <a:r>
              <a:rPr lang="en-US" altLang="en-US" smtClean="0"/>
              <a:t>.</a:t>
            </a:r>
          </a:p>
        </p:txBody>
      </p:sp>
    </p:spTree>
    <p:extLst>
      <p:ext uri="{BB962C8B-B14F-4D97-AF65-F5344CB8AC3E}">
        <p14:creationId xmlns:p14="http://schemas.microsoft.com/office/powerpoint/2010/main" val="1857761867"/>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nchor="ctr"/>
          <a:lstStyle/>
          <a:p>
            <a:pPr eaLnBrk="1" hangingPunct="1"/>
            <a:r>
              <a:rPr lang="en-US" altLang="en-US" sz="2800" smtClean="0"/>
              <a:t>Fig. 5-5:  Factor Prices and Input Choices</a:t>
            </a:r>
          </a:p>
        </p:txBody>
      </p:sp>
      <p:grpSp>
        <p:nvGrpSpPr>
          <p:cNvPr id="52227" name="Group 3"/>
          <p:cNvGrpSpPr>
            <a:grpSpLocks/>
          </p:cNvGrpSpPr>
          <p:nvPr/>
        </p:nvGrpSpPr>
        <p:grpSpPr bwMode="auto">
          <a:xfrm>
            <a:off x="2116138" y="1354138"/>
            <a:ext cx="4876800" cy="4895850"/>
            <a:chOff x="2116138" y="1354138"/>
            <a:chExt cx="4876800" cy="4895850"/>
          </a:xfrm>
        </p:grpSpPr>
        <p:pic>
          <p:nvPicPr>
            <p:cNvPr id="52231" name="Picture 6" descr="fig05_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6138" y="1354138"/>
              <a:ext cx="487680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2" name="Freeform 1"/>
            <p:cNvSpPr>
              <a:spLocks/>
            </p:cNvSpPr>
            <p:nvPr/>
          </p:nvSpPr>
          <p:spPr bwMode="auto">
            <a:xfrm>
              <a:off x="3993776" y="1842247"/>
              <a:ext cx="2711998" cy="3025866"/>
            </a:xfrm>
            <a:custGeom>
              <a:avLst/>
              <a:gdLst>
                <a:gd name="T0" fmla="*/ 0 w 2711998"/>
                <a:gd name="T1" fmla="*/ 0 h 3025866"/>
                <a:gd name="T2" fmla="*/ 309283 w 2711998"/>
                <a:gd name="T3" fmla="*/ 1411941 h 3025866"/>
                <a:gd name="T4" fmla="*/ 847165 w 2711998"/>
                <a:gd name="T5" fmla="*/ 2259106 h 3025866"/>
                <a:gd name="T6" fmla="*/ 1546412 w 2711998"/>
                <a:gd name="T7" fmla="*/ 2716306 h 3025866"/>
                <a:gd name="T8" fmla="*/ 2581836 w 2711998"/>
                <a:gd name="T9" fmla="*/ 2998694 h 3025866"/>
                <a:gd name="T10" fmla="*/ 2662518 w 2711998"/>
                <a:gd name="T11" fmla="*/ 2998694 h 30258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711998" h="3025866">
                  <a:moveTo>
                    <a:pt x="0" y="0"/>
                  </a:moveTo>
                  <a:cubicBezTo>
                    <a:pt x="84044" y="517711"/>
                    <a:pt x="168089" y="1035423"/>
                    <a:pt x="309283" y="1411941"/>
                  </a:cubicBezTo>
                  <a:cubicBezTo>
                    <a:pt x="450477" y="1788459"/>
                    <a:pt x="640977" y="2041712"/>
                    <a:pt x="847165" y="2259106"/>
                  </a:cubicBezTo>
                  <a:cubicBezTo>
                    <a:pt x="1053353" y="2476500"/>
                    <a:pt x="1257300" y="2593041"/>
                    <a:pt x="1546412" y="2716306"/>
                  </a:cubicBezTo>
                  <a:cubicBezTo>
                    <a:pt x="1835524" y="2839571"/>
                    <a:pt x="2395818" y="2951629"/>
                    <a:pt x="2581836" y="2998694"/>
                  </a:cubicBezTo>
                  <a:cubicBezTo>
                    <a:pt x="2767854" y="3045759"/>
                    <a:pt x="2715186" y="3022226"/>
                    <a:pt x="2662518" y="2998694"/>
                  </a:cubicBezTo>
                </a:path>
              </a:pathLst>
            </a:custGeom>
            <a:solidFill>
              <a:schemeClr val="bg1"/>
            </a:solidFill>
            <a:ln w="76200" cap="flat" cmpd="sng" algn="ctr">
              <a:solidFill>
                <a:schemeClr val="bg1"/>
              </a:solidFill>
              <a:prstDash val="solid"/>
              <a:round/>
              <a:headEnd type="none" w="med" len="med"/>
              <a:tailEnd type="none" w="med" len="med"/>
            </a:ln>
          </p:spPr>
          <p:txBody>
            <a:bodyPr/>
            <a:lstStyle/>
            <a:p>
              <a:endParaRPr lang="en-GB"/>
            </a:p>
          </p:txBody>
        </p:sp>
        <p:sp>
          <p:nvSpPr>
            <p:cNvPr id="52233" name="Rectangle 2"/>
            <p:cNvSpPr>
              <a:spLocks noChangeArrowheads="1"/>
            </p:cNvSpPr>
            <p:nvPr/>
          </p:nvSpPr>
          <p:spPr bwMode="auto">
            <a:xfrm>
              <a:off x="6293224" y="4437529"/>
              <a:ext cx="618564" cy="389965"/>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lgn="r">
                <a:spcBef>
                  <a:spcPct val="0"/>
                </a:spcBef>
                <a:buFontTx/>
                <a:buNone/>
              </a:pPr>
              <a:endParaRPr lang="en-US" altLang="en-US" sz="2400">
                <a:latin typeface="Times" panose="02020603050405020304" pitchFamily="18" charset="0"/>
              </a:endParaRPr>
            </a:p>
          </p:txBody>
        </p:sp>
      </p:grpSp>
      <p:sp>
        <p:nvSpPr>
          <p:cNvPr id="52228" name="TextBox 6"/>
          <p:cNvSpPr txBox="1">
            <a:spLocks noChangeArrowheads="1"/>
          </p:cNvSpPr>
          <p:nvPr/>
        </p:nvSpPr>
        <p:spPr bwMode="auto">
          <a:xfrm>
            <a:off x="6777038" y="1384300"/>
            <a:ext cx="2138362" cy="8318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400" b="1"/>
              <a:t>Relative Factor Demand Curve</a:t>
            </a:r>
          </a:p>
        </p:txBody>
      </p:sp>
      <p:sp>
        <p:nvSpPr>
          <p:cNvPr id="52229" name="TextBox 4"/>
          <p:cNvSpPr txBox="1">
            <a:spLocks noChangeArrowheads="1"/>
          </p:cNvSpPr>
          <p:nvPr/>
        </p:nvSpPr>
        <p:spPr bwMode="auto">
          <a:xfrm>
            <a:off x="6777038" y="2325688"/>
            <a:ext cx="2125662" cy="23082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400" b="1"/>
              <a:t>Remember: Cloth is labor intensive, while food is capital intensive</a:t>
            </a:r>
          </a:p>
        </p:txBody>
      </p:sp>
      <p:sp>
        <p:nvSpPr>
          <p:cNvPr id="52230" name="TextBox 8"/>
          <p:cNvSpPr txBox="1">
            <a:spLocks noChangeArrowheads="1"/>
          </p:cNvSpPr>
          <p:nvPr/>
        </p:nvSpPr>
        <p:spPr bwMode="auto">
          <a:xfrm>
            <a:off x="125413" y="3352800"/>
            <a:ext cx="2124075" cy="34163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400" b="1"/>
              <a:t>As both countries use the same technology, the same relative factor demand curve is true in both countries.</a:t>
            </a:r>
          </a:p>
        </p:txBody>
      </p:sp>
    </p:spTree>
    <p:extLst>
      <p:ext uri="{BB962C8B-B14F-4D97-AF65-F5344CB8AC3E}">
        <p14:creationId xmlns:p14="http://schemas.microsoft.com/office/powerpoint/2010/main" val="2149349895"/>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nchor="ctr"/>
          <a:lstStyle/>
          <a:p>
            <a:pPr eaLnBrk="1" hangingPunct="1"/>
            <a:r>
              <a:rPr lang="en-US" altLang="en-US" sz="2800" smtClean="0"/>
              <a:t>Fig. 5-5:  Factor Prices and Input Choices</a:t>
            </a:r>
          </a:p>
        </p:txBody>
      </p:sp>
      <p:pic>
        <p:nvPicPr>
          <p:cNvPr id="53251" name="Picture 6" descr="fig05_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6138" y="1354138"/>
            <a:ext cx="487680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2" name="TextBox 1"/>
          <p:cNvSpPr txBox="1">
            <a:spLocks noChangeArrowheads="1"/>
          </p:cNvSpPr>
          <p:nvPr/>
        </p:nvSpPr>
        <p:spPr bwMode="auto">
          <a:xfrm>
            <a:off x="6777038" y="1384300"/>
            <a:ext cx="2138362" cy="8318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400" b="1"/>
              <a:t>Relative Factor Demand Curve</a:t>
            </a:r>
          </a:p>
        </p:txBody>
      </p:sp>
      <p:sp>
        <p:nvSpPr>
          <p:cNvPr id="53253" name="TextBox 4"/>
          <p:cNvSpPr txBox="1">
            <a:spLocks noChangeArrowheads="1"/>
          </p:cNvSpPr>
          <p:nvPr/>
        </p:nvSpPr>
        <p:spPr bwMode="auto">
          <a:xfrm>
            <a:off x="6777038" y="2325688"/>
            <a:ext cx="2125662" cy="23082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400" b="1"/>
              <a:t>Remember: Cloth is labor intensive, while food is capital intensive</a:t>
            </a:r>
          </a:p>
        </p:txBody>
      </p:sp>
      <p:sp>
        <p:nvSpPr>
          <p:cNvPr id="53254" name="TextBox 5"/>
          <p:cNvSpPr txBox="1">
            <a:spLocks noChangeArrowheads="1"/>
          </p:cNvSpPr>
          <p:nvPr/>
        </p:nvSpPr>
        <p:spPr bwMode="auto">
          <a:xfrm>
            <a:off x="125413" y="3352800"/>
            <a:ext cx="2124075" cy="34163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400" b="1"/>
              <a:t>As both countries use the same technology, the same relative factor demand curve is true in both countries.</a:t>
            </a:r>
          </a:p>
        </p:txBody>
      </p:sp>
    </p:spTree>
    <p:extLst>
      <p:ext uri="{BB962C8B-B14F-4D97-AF65-F5344CB8AC3E}">
        <p14:creationId xmlns:p14="http://schemas.microsoft.com/office/powerpoint/2010/main" val="349051946"/>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nchor="ctr"/>
          <a:lstStyle/>
          <a:p>
            <a:pPr eaLnBrk="1" hangingPunct="1"/>
            <a:r>
              <a:rPr lang="en-US" altLang="en-US" smtClean="0"/>
              <a:t>Factor Prices and Goods Prices</a:t>
            </a:r>
          </a:p>
        </p:txBody>
      </p:sp>
      <p:sp>
        <p:nvSpPr>
          <p:cNvPr id="54275" name="Rectangle 3"/>
          <p:cNvSpPr>
            <a:spLocks noGrp="1" noChangeArrowheads="1"/>
          </p:cNvSpPr>
          <p:nvPr>
            <p:ph type="body" idx="4294967295"/>
          </p:nvPr>
        </p:nvSpPr>
        <p:spPr>
          <a:xfrm>
            <a:off x="333375" y="1431925"/>
            <a:ext cx="8462963" cy="4816475"/>
          </a:xfrm>
        </p:spPr>
        <p:txBody>
          <a:bodyPr rIns="91440">
            <a:normAutofit lnSpcReduction="10000"/>
          </a:bodyPr>
          <a:lstStyle/>
          <a:p>
            <a:pPr eaLnBrk="1" hangingPunct="1">
              <a:lnSpc>
                <a:spcPct val="90000"/>
              </a:lnSpc>
            </a:pPr>
            <a:r>
              <a:rPr lang="en-US" altLang="en-US" smtClean="0"/>
              <a:t>In competitive markets, the price of a good should equal its cost of production, which depends on the factor prices.</a:t>
            </a:r>
          </a:p>
          <a:p>
            <a:pPr eaLnBrk="1" hangingPunct="1">
              <a:lnSpc>
                <a:spcPct val="90000"/>
              </a:lnSpc>
              <a:spcBef>
                <a:spcPct val="50000"/>
              </a:spcBef>
            </a:pPr>
            <a:r>
              <a:rPr lang="en-US" altLang="en-US" smtClean="0"/>
              <a:t>How changes in the wage and rent affect the cost of producing a good depends on the mix of factors used.</a:t>
            </a:r>
          </a:p>
          <a:p>
            <a:pPr lvl="1" eaLnBrk="1" hangingPunct="1">
              <a:lnSpc>
                <a:spcPct val="90000"/>
              </a:lnSpc>
            </a:pPr>
            <a:r>
              <a:rPr lang="en-US" altLang="en-US" smtClean="0"/>
              <a:t>An increase in the rental rate of capital should affect the price of food more than the price of cloth since food is the capital intensive industry.</a:t>
            </a:r>
          </a:p>
          <a:p>
            <a:pPr eaLnBrk="1" hangingPunct="1">
              <a:lnSpc>
                <a:spcPct val="90000"/>
              </a:lnSpc>
              <a:spcBef>
                <a:spcPct val="50000"/>
              </a:spcBef>
            </a:pPr>
            <a:r>
              <a:rPr lang="en-US" altLang="en-US" smtClean="0"/>
              <a:t>Therefore, </a:t>
            </a:r>
            <a:r>
              <a:rPr lang="en-US" altLang="en-US" smtClean="0">
                <a:solidFill>
                  <a:srgbClr val="FF0000"/>
                </a:solidFill>
              </a:rPr>
              <a:t>an increase in </a:t>
            </a:r>
            <a:r>
              <a:rPr lang="en-US" altLang="en-US" i="1" smtClean="0">
                <a:solidFill>
                  <a:srgbClr val="FF0000"/>
                </a:solidFill>
              </a:rPr>
              <a:t>w/r </a:t>
            </a:r>
            <a:r>
              <a:rPr lang="en-US" altLang="en-US" smtClean="0">
                <a:solidFill>
                  <a:srgbClr val="FF0000"/>
                </a:solidFill>
              </a:rPr>
              <a:t>causes an increase in </a:t>
            </a:r>
            <a:r>
              <a:rPr lang="en-US" altLang="en-US" sz="3200" i="1" smtClean="0">
                <a:solidFill>
                  <a:srgbClr val="FF0000"/>
                </a:solidFill>
              </a:rPr>
              <a:t>P</a:t>
            </a:r>
            <a:r>
              <a:rPr lang="en-US" altLang="en-US" sz="3200" baseline="-25000" smtClean="0">
                <a:solidFill>
                  <a:srgbClr val="FF0000"/>
                </a:solidFill>
              </a:rPr>
              <a:t>C</a:t>
            </a:r>
            <a:r>
              <a:rPr lang="en-US" altLang="en-US" sz="3200" smtClean="0">
                <a:solidFill>
                  <a:srgbClr val="FF0000"/>
                </a:solidFill>
              </a:rPr>
              <a:t>/</a:t>
            </a:r>
            <a:r>
              <a:rPr lang="en-US" altLang="en-US" sz="3200" i="1" smtClean="0">
                <a:solidFill>
                  <a:srgbClr val="FF0000"/>
                </a:solidFill>
              </a:rPr>
              <a:t>P</a:t>
            </a:r>
            <a:r>
              <a:rPr lang="en-US" altLang="en-US" sz="3200" baseline="-25000" smtClean="0">
                <a:solidFill>
                  <a:srgbClr val="FF0000"/>
                </a:solidFill>
              </a:rPr>
              <a:t>W</a:t>
            </a:r>
            <a:r>
              <a:rPr lang="en-US" altLang="en-US" sz="3200" smtClean="0"/>
              <a:t>.</a:t>
            </a:r>
            <a:endParaRPr lang="en-US" altLang="en-US" smtClean="0"/>
          </a:p>
        </p:txBody>
      </p:sp>
    </p:spTree>
    <p:extLst>
      <p:ext uri="{BB962C8B-B14F-4D97-AF65-F5344CB8AC3E}">
        <p14:creationId xmlns:p14="http://schemas.microsoft.com/office/powerpoint/2010/main" val="37174239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normAutofit/>
          </a:bodyPr>
          <a:lstStyle/>
          <a:p>
            <a:r>
              <a:rPr lang="en-US" altLang="en-US" dirty="0" smtClean="0"/>
              <a:t>China </a:t>
            </a:r>
            <a:r>
              <a:rPr lang="en-US" altLang="en-US" dirty="0"/>
              <a:t>versus Germany, 1995</a:t>
            </a:r>
          </a:p>
        </p:txBody>
      </p:sp>
      <p:pic>
        <p:nvPicPr>
          <p:cNvPr id="162825" name="Picture 9" descr="tbl03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16" y="2060848"/>
            <a:ext cx="9321426" cy="2736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61109"/>
      </p:ext>
    </p:extLst>
  </p:cSld>
  <p:clrMapOvr>
    <a:masterClrMapping/>
  </p:clrMapOvr>
  <p:transition spd="med">
    <p:pull dir="rd"/>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nchor="ctr"/>
          <a:lstStyle/>
          <a:p>
            <a:pPr eaLnBrk="1" hangingPunct="1"/>
            <a:r>
              <a:rPr lang="en-US" altLang="en-US" sz="2800" smtClean="0"/>
              <a:t>Fig. 5-6:  Factor Prices and Goods Prices</a:t>
            </a:r>
          </a:p>
        </p:txBody>
      </p:sp>
      <p:pic>
        <p:nvPicPr>
          <p:cNvPr id="55299" name="Picture 6" descr="fig05_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0" y="1389063"/>
            <a:ext cx="4581525" cy="466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TextBox 3"/>
          <p:cNvSpPr txBox="1">
            <a:spLocks noChangeArrowheads="1"/>
          </p:cNvSpPr>
          <p:nvPr/>
        </p:nvSpPr>
        <p:spPr bwMode="auto">
          <a:xfrm>
            <a:off x="125413" y="3352800"/>
            <a:ext cx="2124075" cy="2678113"/>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400" b="1"/>
              <a:t>As both countries use the same technology, the same </a:t>
            </a:r>
            <a:r>
              <a:rPr lang="en-US" altLang="en-US" sz="2400" b="1" i="1"/>
              <a:t>SS</a:t>
            </a:r>
            <a:r>
              <a:rPr lang="en-US" altLang="en-US" sz="2400" b="1"/>
              <a:t> curve is true in both countries.</a:t>
            </a:r>
          </a:p>
        </p:txBody>
      </p:sp>
    </p:spTree>
    <p:extLst>
      <p:ext uri="{BB962C8B-B14F-4D97-AF65-F5344CB8AC3E}">
        <p14:creationId xmlns:p14="http://schemas.microsoft.com/office/powerpoint/2010/main" val="2958117788"/>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nchor="ctr">
            <a:normAutofit fontScale="90000"/>
          </a:bodyPr>
          <a:lstStyle/>
          <a:p>
            <a:pPr eaLnBrk="1" hangingPunct="1"/>
            <a:r>
              <a:rPr lang="en-US" altLang="en-US" smtClean="0"/>
              <a:t>Factor Prices and Goods Prices (cont.)</a:t>
            </a:r>
          </a:p>
        </p:txBody>
      </p:sp>
      <p:sp>
        <p:nvSpPr>
          <p:cNvPr id="56323" name="Rectangle 3"/>
          <p:cNvSpPr>
            <a:spLocks noGrp="1" noChangeArrowheads="1"/>
          </p:cNvSpPr>
          <p:nvPr>
            <p:ph type="body" idx="4294967295"/>
          </p:nvPr>
        </p:nvSpPr>
        <p:spPr/>
        <p:txBody>
          <a:bodyPr rIns="91440"/>
          <a:lstStyle/>
          <a:p>
            <a:pPr eaLnBrk="1" hangingPunct="1">
              <a:spcBef>
                <a:spcPct val="50000"/>
              </a:spcBef>
            </a:pPr>
            <a:r>
              <a:rPr lang="en-US" altLang="en-US" b="1" smtClean="0"/>
              <a:t>Stolper-Samuelson theorem</a:t>
            </a:r>
            <a:r>
              <a:rPr lang="en-US" altLang="en-US" smtClean="0"/>
              <a:t>: </a:t>
            </a:r>
            <a:r>
              <a:rPr lang="en-US" altLang="en-US" b="1" smtClean="0">
                <a:solidFill>
                  <a:srgbClr val="FF0000"/>
                </a:solidFill>
              </a:rPr>
              <a:t>If the relative price of a good increases, then the real wage or rental rate of the factor used intensively in the production of that good increases, while the real wage or rental rate of the other factor decreases.</a:t>
            </a:r>
          </a:p>
          <a:p>
            <a:pPr eaLnBrk="1" hangingPunct="1"/>
            <a:r>
              <a:rPr lang="en-US" altLang="en-US" smtClean="0"/>
              <a:t>Any change in the relative price of goods alters the distribution of income.</a:t>
            </a:r>
          </a:p>
          <a:p>
            <a:pPr eaLnBrk="1" hangingPunct="1">
              <a:spcBef>
                <a:spcPct val="50000"/>
              </a:spcBef>
              <a:buFontTx/>
              <a:buNone/>
            </a:pPr>
            <a:endParaRPr lang="en-US" altLang="en-US" smtClean="0"/>
          </a:p>
        </p:txBody>
      </p:sp>
    </p:spTree>
    <p:extLst>
      <p:ext uri="{BB962C8B-B14F-4D97-AF65-F5344CB8AC3E}">
        <p14:creationId xmlns:p14="http://schemas.microsoft.com/office/powerpoint/2010/main" val="1851018123"/>
      </p:ext>
    </p:extLst>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p:txBody>
          <a:bodyPr anchor="ctr"/>
          <a:lstStyle/>
          <a:p>
            <a:pPr eaLnBrk="1" hangingPunct="1"/>
            <a:r>
              <a:rPr lang="en-US" altLang="en-US" sz="2800" smtClean="0"/>
              <a:t>Fig. 5-7:  From Goods Prices to Input Choices</a:t>
            </a:r>
          </a:p>
        </p:txBody>
      </p:sp>
      <p:pic>
        <p:nvPicPr>
          <p:cNvPr id="57347" name="Picture 6" descr="fig05_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613" y="1430338"/>
            <a:ext cx="7507287" cy="481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p:nvSpPr>
        <p:spPr bwMode="auto">
          <a:xfrm>
            <a:off x="0" y="3097213"/>
            <a:ext cx="2124075" cy="193833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000" b="1"/>
              <a:t>As both countries use the same technology, all three curves apply to both countries.</a:t>
            </a:r>
          </a:p>
        </p:txBody>
      </p:sp>
    </p:spTree>
    <p:extLst>
      <p:ext uri="{BB962C8B-B14F-4D97-AF65-F5344CB8AC3E}">
        <p14:creationId xmlns:p14="http://schemas.microsoft.com/office/powerpoint/2010/main" val="301515011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p:txBody>
          <a:bodyPr anchor="ctr"/>
          <a:lstStyle/>
          <a:p>
            <a:pPr eaLnBrk="1" hangingPunct="1"/>
            <a:r>
              <a:rPr lang="en-US" altLang="en-US" sz="2800" smtClean="0"/>
              <a:t>Fig. 5-7:  From Goods Prices to Input Choices</a:t>
            </a:r>
          </a:p>
        </p:txBody>
      </p:sp>
      <p:pic>
        <p:nvPicPr>
          <p:cNvPr id="58371" name="Picture 6" descr="fig05_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613" y="1430338"/>
            <a:ext cx="7507287" cy="481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120650" y="6118225"/>
            <a:ext cx="23939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1. When </a:t>
            </a:r>
            <a:r>
              <a:rPr lang="en-US" altLang="en-US" sz="1600" b="1" i="1"/>
              <a:t>P</a:t>
            </a:r>
            <a:r>
              <a:rPr lang="en-US" altLang="en-US" sz="1600" b="1" baseline="-25000"/>
              <a:t>C</a:t>
            </a:r>
            <a:r>
              <a:rPr lang="en-US" altLang="en-US" sz="1600" b="1"/>
              <a:t>/</a:t>
            </a:r>
            <a:r>
              <a:rPr lang="en-US" altLang="en-US" sz="1600" b="1" i="1"/>
              <a:t>P</a:t>
            </a:r>
            <a:r>
              <a:rPr lang="en-US" altLang="en-US" sz="1600" b="1" baseline="-25000"/>
              <a:t>F</a:t>
            </a:r>
            <a:r>
              <a:rPr lang="en-US" altLang="en-US" sz="1600" b="1"/>
              <a:t> increases …</a:t>
            </a:r>
          </a:p>
        </p:txBody>
      </p:sp>
      <p:sp>
        <p:nvSpPr>
          <p:cNvPr id="5" name="TextBox 4"/>
          <p:cNvSpPr txBox="1">
            <a:spLocks noChangeArrowheads="1"/>
          </p:cNvSpPr>
          <p:nvPr/>
        </p:nvSpPr>
        <p:spPr bwMode="auto">
          <a:xfrm>
            <a:off x="2514600" y="3392488"/>
            <a:ext cx="18732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2. … </a:t>
            </a:r>
            <a:r>
              <a:rPr lang="en-US" altLang="en-US" sz="1600" b="1" i="1"/>
              <a:t>w</a:t>
            </a:r>
            <a:r>
              <a:rPr lang="en-US" altLang="en-US" sz="1600" b="1"/>
              <a:t>/</a:t>
            </a:r>
            <a:r>
              <a:rPr lang="en-US" altLang="en-US" sz="1600" b="1" i="1"/>
              <a:t>r</a:t>
            </a:r>
            <a:r>
              <a:rPr lang="en-US" altLang="en-US" sz="1600" b="1"/>
              <a:t> increases.</a:t>
            </a:r>
          </a:p>
        </p:txBody>
      </p:sp>
      <p:sp>
        <p:nvSpPr>
          <p:cNvPr id="6" name="TextBox 5"/>
          <p:cNvSpPr txBox="1">
            <a:spLocks noChangeArrowheads="1"/>
          </p:cNvSpPr>
          <p:nvPr/>
        </p:nvSpPr>
        <p:spPr bwMode="auto">
          <a:xfrm>
            <a:off x="4589463" y="6297613"/>
            <a:ext cx="3411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3. So, </a:t>
            </a:r>
            <a:r>
              <a:rPr lang="en-US" altLang="en-US" sz="1600" b="1" i="1"/>
              <a:t>L</a:t>
            </a:r>
            <a:r>
              <a:rPr lang="en-US" altLang="en-US" sz="1600" b="1"/>
              <a:t>/</a:t>
            </a:r>
            <a:r>
              <a:rPr lang="en-US" altLang="en-US" sz="1600" b="1" i="1"/>
              <a:t>K</a:t>
            </a:r>
            <a:r>
              <a:rPr lang="en-US" altLang="en-US" sz="1600" b="1"/>
              <a:t> decreases in both industries</a:t>
            </a:r>
          </a:p>
        </p:txBody>
      </p:sp>
      <p:sp>
        <p:nvSpPr>
          <p:cNvPr id="7" name="TextBox 6"/>
          <p:cNvSpPr txBox="1">
            <a:spLocks noChangeArrowheads="1"/>
          </p:cNvSpPr>
          <p:nvPr/>
        </p:nvSpPr>
        <p:spPr bwMode="auto">
          <a:xfrm>
            <a:off x="6024563" y="1152525"/>
            <a:ext cx="294957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4. So, productivity of capital decreases in both industries, and productivity of labor increases in both industries</a:t>
            </a:r>
          </a:p>
        </p:txBody>
      </p:sp>
      <p:sp>
        <p:nvSpPr>
          <p:cNvPr id="8" name="TextBox 7"/>
          <p:cNvSpPr txBox="1">
            <a:spLocks noChangeArrowheads="1"/>
          </p:cNvSpPr>
          <p:nvPr/>
        </p:nvSpPr>
        <p:spPr bwMode="auto">
          <a:xfrm>
            <a:off x="6710363" y="2232025"/>
            <a:ext cx="24209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600" b="1"/>
              <a:t>5. So, </a:t>
            </a:r>
            <a:r>
              <a:rPr lang="en-US" altLang="en-US" sz="1600" b="1" i="1"/>
              <a:t>w</a:t>
            </a:r>
            <a:r>
              <a:rPr lang="en-US" altLang="en-US" sz="1600" b="1"/>
              <a:t>/</a:t>
            </a:r>
            <a:r>
              <a:rPr lang="en-US" altLang="en-US" sz="1600" b="1" i="1"/>
              <a:t>P</a:t>
            </a:r>
            <a:r>
              <a:rPr lang="en-US" altLang="en-US" sz="1600" b="1" baseline="-25000"/>
              <a:t>C</a:t>
            </a:r>
            <a:r>
              <a:rPr lang="en-US" altLang="en-US" sz="1600" b="1"/>
              <a:t> and </a:t>
            </a:r>
            <a:r>
              <a:rPr lang="en-US" altLang="en-US" sz="1600" b="1" i="1"/>
              <a:t>w</a:t>
            </a:r>
            <a:r>
              <a:rPr lang="en-US" altLang="en-US" sz="1600" b="1"/>
              <a:t>/</a:t>
            </a:r>
            <a:r>
              <a:rPr lang="en-US" altLang="en-US" sz="1600" b="1" i="1"/>
              <a:t>P</a:t>
            </a:r>
            <a:r>
              <a:rPr lang="en-US" altLang="en-US" sz="1600" b="1" baseline="-25000"/>
              <a:t>F</a:t>
            </a:r>
            <a:r>
              <a:rPr lang="en-US" altLang="en-US" sz="1600" b="1"/>
              <a:t> both increase, whereas </a:t>
            </a:r>
            <a:r>
              <a:rPr lang="en-US" altLang="en-US" sz="1600" b="1" i="1"/>
              <a:t>r</a:t>
            </a:r>
            <a:r>
              <a:rPr lang="en-US" altLang="en-US" sz="1600" b="1"/>
              <a:t>/</a:t>
            </a:r>
            <a:r>
              <a:rPr lang="en-US" altLang="en-US" sz="1600" b="1" i="1"/>
              <a:t>P</a:t>
            </a:r>
            <a:r>
              <a:rPr lang="en-US" altLang="en-US" sz="1600" b="1" baseline="-25000"/>
              <a:t>C</a:t>
            </a:r>
            <a:r>
              <a:rPr lang="en-US" altLang="en-US" sz="1600" b="1"/>
              <a:t> and </a:t>
            </a:r>
            <a:r>
              <a:rPr lang="en-US" altLang="en-US" sz="1600" b="1" i="1"/>
              <a:t>r</a:t>
            </a:r>
            <a:r>
              <a:rPr lang="en-US" altLang="en-US" sz="1600" b="1"/>
              <a:t>/</a:t>
            </a:r>
            <a:r>
              <a:rPr lang="en-US" altLang="en-US" sz="1600" b="1" i="1"/>
              <a:t>P</a:t>
            </a:r>
            <a:r>
              <a:rPr lang="en-US" altLang="en-US" sz="1600" b="1" baseline="-25000"/>
              <a:t>F</a:t>
            </a:r>
            <a:r>
              <a:rPr lang="en-US" altLang="en-US" sz="1600" b="1"/>
              <a:t> both decrease</a:t>
            </a:r>
          </a:p>
        </p:txBody>
      </p:sp>
      <p:sp>
        <p:nvSpPr>
          <p:cNvPr id="58377" name="TextBox 8"/>
          <p:cNvSpPr txBox="1">
            <a:spLocks noChangeArrowheads="1"/>
          </p:cNvSpPr>
          <p:nvPr/>
        </p:nvSpPr>
        <p:spPr bwMode="auto">
          <a:xfrm>
            <a:off x="0" y="3097213"/>
            <a:ext cx="2124075" cy="193833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000" b="1"/>
              <a:t>As both countries use the same technology, all three curves apply to both countries.</a:t>
            </a:r>
          </a:p>
        </p:txBody>
      </p:sp>
    </p:spTree>
    <p:extLst>
      <p:ext uri="{BB962C8B-B14F-4D97-AF65-F5344CB8AC3E}">
        <p14:creationId xmlns:p14="http://schemas.microsoft.com/office/powerpoint/2010/main" val="11138906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smtClean="0"/>
              <a:t>Stolper-Samuelson Theorem</a:t>
            </a:r>
          </a:p>
        </p:txBody>
      </p:sp>
      <p:sp>
        <p:nvSpPr>
          <p:cNvPr id="3" name="Content Placeholder 2"/>
          <p:cNvSpPr>
            <a:spLocks noGrp="1"/>
          </p:cNvSpPr>
          <p:nvPr>
            <p:ph sz="half" idx="1"/>
          </p:nvPr>
        </p:nvSpPr>
        <p:spPr/>
        <p:txBody>
          <a:bodyPr>
            <a:normAutofit fontScale="92500"/>
          </a:bodyPr>
          <a:lstStyle/>
          <a:p>
            <a:pPr>
              <a:defRPr/>
            </a:pPr>
            <a:r>
              <a:rPr lang="en-US" dirty="0">
                <a:solidFill>
                  <a:srgbClr val="FF0000"/>
                </a:solidFill>
              </a:rPr>
              <a:t>When </a:t>
            </a:r>
            <a:r>
              <a:rPr lang="en-US" i="1" dirty="0">
                <a:solidFill>
                  <a:srgbClr val="FF0000"/>
                </a:solidFill>
              </a:rPr>
              <a:t>P</a:t>
            </a:r>
            <a:r>
              <a:rPr lang="en-US" baseline="-25000" dirty="0">
                <a:solidFill>
                  <a:srgbClr val="FF0000"/>
                </a:solidFill>
              </a:rPr>
              <a:t>C</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a:t>
            </a:r>
            <a:r>
              <a:rPr lang="en-US" dirty="0" smtClean="0">
                <a:solidFill>
                  <a:srgbClr val="FF0000"/>
                </a:solidFill>
              </a:rPr>
              <a:t>↑, </a:t>
            </a:r>
            <a:r>
              <a:rPr lang="en-US" i="1" dirty="0" smtClean="0">
                <a:solidFill>
                  <a:srgbClr val="FF0000"/>
                </a:solidFill>
              </a:rPr>
              <a:t>w</a:t>
            </a:r>
            <a:r>
              <a:rPr lang="en-US" dirty="0" smtClean="0">
                <a:solidFill>
                  <a:srgbClr val="FF0000"/>
                </a:solidFill>
              </a:rPr>
              <a:t>/</a:t>
            </a:r>
            <a:r>
              <a:rPr lang="en-US" i="1" dirty="0" smtClean="0">
                <a:solidFill>
                  <a:srgbClr val="FF0000"/>
                </a:solidFill>
              </a:rPr>
              <a:t>r</a:t>
            </a:r>
            <a:r>
              <a:rPr lang="en-US" dirty="0" smtClean="0">
                <a:solidFill>
                  <a:srgbClr val="FF0000"/>
                </a:solidFill>
              </a:rPr>
              <a:t> </a:t>
            </a:r>
            <a:r>
              <a:rPr lang="en-US" dirty="0">
                <a:solidFill>
                  <a:srgbClr val="FF0000"/>
                </a:solidFill>
              </a:rPr>
              <a:t>↑</a:t>
            </a:r>
            <a:r>
              <a:rPr lang="en-US" dirty="0" smtClean="0">
                <a:solidFill>
                  <a:srgbClr val="FF0000"/>
                </a:solidFill>
              </a:rPr>
              <a:t>.</a:t>
            </a:r>
            <a:endParaRPr lang="en-US" dirty="0">
              <a:solidFill>
                <a:srgbClr val="FF0000"/>
              </a:solidFill>
            </a:endParaRPr>
          </a:p>
          <a:p>
            <a:pPr>
              <a:defRPr/>
            </a:pPr>
            <a:r>
              <a:rPr lang="en-US" dirty="0">
                <a:solidFill>
                  <a:srgbClr val="FF0000"/>
                </a:solidFill>
              </a:rPr>
              <a:t>So, </a:t>
            </a:r>
            <a:r>
              <a:rPr lang="en-US" i="1" dirty="0">
                <a:solidFill>
                  <a:srgbClr val="FF0000"/>
                </a:solidFill>
              </a:rPr>
              <a:t>L</a:t>
            </a:r>
            <a:r>
              <a:rPr lang="en-US" dirty="0">
                <a:solidFill>
                  <a:srgbClr val="FF0000"/>
                </a:solidFill>
              </a:rPr>
              <a:t>/</a:t>
            </a:r>
            <a:r>
              <a:rPr lang="en-US" i="1" dirty="0">
                <a:solidFill>
                  <a:srgbClr val="FF0000"/>
                </a:solidFill>
              </a:rPr>
              <a:t>K</a:t>
            </a:r>
            <a:r>
              <a:rPr lang="en-US" dirty="0">
                <a:solidFill>
                  <a:srgbClr val="FF0000"/>
                </a:solidFill>
              </a:rPr>
              <a:t> ↓</a:t>
            </a:r>
            <a:r>
              <a:rPr lang="en-US" dirty="0" smtClean="0">
                <a:solidFill>
                  <a:srgbClr val="FF0000"/>
                </a:solidFill>
              </a:rPr>
              <a:t> in </a:t>
            </a:r>
            <a:r>
              <a:rPr lang="en-US" dirty="0">
                <a:solidFill>
                  <a:srgbClr val="FF0000"/>
                </a:solidFill>
              </a:rPr>
              <a:t>both industries</a:t>
            </a:r>
          </a:p>
          <a:p>
            <a:pPr>
              <a:defRPr/>
            </a:pPr>
            <a:r>
              <a:rPr lang="en-US" dirty="0">
                <a:solidFill>
                  <a:srgbClr val="FF0000"/>
                </a:solidFill>
              </a:rPr>
              <a:t>So, productivity of capital ↓</a:t>
            </a:r>
            <a:r>
              <a:rPr lang="en-US" dirty="0" smtClean="0">
                <a:solidFill>
                  <a:srgbClr val="FF0000"/>
                </a:solidFill>
              </a:rPr>
              <a:t> in </a:t>
            </a:r>
            <a:r>
              <a:rPr lang="en-US" dirty="0">
                <a:solidFill>
                  <a:srgbClr val="FF0000"/>
                </a:solidFill>
              </a:rPr>
              <a:t>both industries, and </a:t>
            </a:r>
            <a:endParaRPr lang="en-US" dirty="0" smtClean="0">
              <a:solidFill>
                <a:srgbClr val="FF0000"/>
              </a:solidFill>
            </a:endParaRPr>
          </a:p>
          <a:p>
            <a:pPr>
              <a:defRPr/>
            </a:pPr>
            <a:r>
              <a:rPr lang="en-US" dirty="0" smtClean="0">
                <a:solidFill>
                  <a:srgbClr val="FF0000"/>
                </a:solidFill>
              </a:rPr>
              <a:t>productivity </a:t>
            </a:r>
            <a:r>
              <a:rPr lang="en-US" dirty="0">
                <a:solidFill>
                  <a:srgbClr val="FF0000"/>
                </a:solidFill>
              </a:rPr>
              <a:t>of labor </a:t>
            </a:r>
            <a:r>
              <a:rPr lang="en-US" dirty="0" smtClean="0">
                <a:solidFill>
                  <a:srgbClr val="FF0000"/>
                </a:solidFill>
              </a:rPr>
              <a:t>↑ in </a:t>
            </a:r>
            <a:r>
              <a:rPr lang="en-US" dirty="0">
                <a:solidFill>
                  <a:srgbClr val="FF0000"/>
                </a:solidFill>
              </a:rPr>
              <a:t>both industries.</a:t>
            </a:r>
          </a:p>
          <a:p>
            <a:pPr>
              <a:defRPr/>
            </a:pPr>
            <a:r>
              <a:rPr lang="en-US" dirty="0">
                <a:solidFill>
                  <a:srgbClr val="FF0000"/>
                </a:solidFill>
              </a:rPr>
              <a:t>So, </a:t>
            </a:r>
            <a:r>
              <a:rPr lang="en-US" i="1" dirty="0">
                <a:solidFill>
                  <a:srgbClr val="FF0000"/>
                </a:solidFill>
              </a:rPr>
              <a:t>w</a:t>
            </a:r>
            <a:r>
              <a:rPr lang="en-US" dirty="0">
                <a:solidFill>
                  <a:srgbClr val="FF0000"/>
                </a:solidFill>
              </a:rPr>
              <a:t>/</a:t>
            </a:r>
            <a:r>
              <a:rPr lang="en-US" i="1" dirty="0">
                <a:solidFill>
                  <a:srgbClr val="FF0000"/>
                </a:solidFill>
              </a:rPr>
              <a:t>P</a:t>
            </a:r>
            <a:r>
              <a:rPr lang="en-US" baseline="-25000" dirty="0">
                <a:solidFill>
                  <a:srgbClr val="FF0000"/>
                </a:solidFill>
              </a:rPr>
              <a:t>C</a:t>
            </a:r>
            <a:r>
              <a:rPr lang="en-US" dirty="0">
                <a:solidFill>
                  <a:srgbClr val="FF0000"/>
                </a:solidFill>
              </a:rPr>
              <a:t> and </a:t>
            </a:r>
            <a:r>
              <a:rPr lang="en-US" i="1" dirty="0">
                <a:solidFill>
                  <a:srgbClr val="FF0000"/>
                </a:solidFill>
              </a:rPr>
              <a:t>w</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both ↑</a:t>
            </a:r>
            <a:r>
              <a:rPr lang="en-US" dirty="0" smtClean="0">
                <a:solidFill>
                  <a:srgbClr val="FF0000"/>
                </a:solidFill>
              </a:rPr>
              <a:t>, </a:t>
            </a:r>
            <a:r>
              <a:rPr lang="en-US" dirty="0">
                <a:solidFill>
                  <a:srgbClr val="FF0000"/>
                </a:solidFill>
              </a:rPr>
              <a:t>whereas </a:t>
            </a:r>
            <a:endParaRPr lang="en-US" dirty="0" smtClean="0">
              <a:solidFill>
                <a:srgbClr val="FF0000"/>
              </a:solidFill>
            </a:endParaRPr>
          </a:p>
          <a:p>
            <a:pPr>
              <a:defRPr/>
            </a:pPr>
            <a:r>
              <a:rPr lang="en-US" i="1" dirty="0" smtClean="0">
                <a:solidFill>
                  <a:srgbClr val="FF0000"/>
                </a:solidFill>
              </a:rPr>
              <a:t>r</a:t>
            </a:r>
            <a:r>
              <a:rPr lang="en-US" dirty="0" smtClean="0">
                <a:solidFill>
                  <a:srgbClr val="FF0000"/>
                </a:solidFill>
              </a:rPr>
              <a:t>/</a:t>
            </a:r>
            <a:r>
              <a:rPr lang="en-US" i="1" dirty="0" smtClean="0">
                <a:solidFill>
                  <a:srgbClr val="FF0000"/>
                </a:solidFill>
              </a:rPr>
              <a:t>P</a:t>
            </a:r>
            <a:r>
              <a:rPr lang="en-US" baseline="-25000" dirty="0" smtClean="0">
                <a:solidFill>
                  <a:srgbClr val="FF0000"/>
                </a:solidFill>
              </a:rPr>
              <a:t>C</a:t>
            </a:r>
            <a:r>
              <a:rPr lang="en-US" dirty="0" smtClean="0">
                <a:solidFill>
                  <a:srgbClr val="FF0000"/>
                </a:solidFill>
              </a:rPr>
              <a:t> </a:t>
            </a:r>
            <a:r>
              <a:rPr lang="en-US" dirty="0">
                <a:solidFill>
                  <a:srgbClr val="FF0000"/>
                </a:solidFill>
              </a:rPr>
              <a:t>and </a:t>
            </a:r>
            <a:r>
              <a:rPr lang="en-US" i="1" dirty="0">
                <a:solidFill>
                  <a:srgbClr val="FF0000"/>
                </a:solidFill>
              </a:rPr>
              <a:t>r</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both ↓</a:t>
            </a:r>
            <a:r>
              <a:rPr lang="en-US" dirty="0" smtClean="0">
                <a:solidFill>
                  <a:srgbClr val="FF0000"/>
                </a:solidFill>
              </a:rPr>
              <a:t>.</a:t>
            </a:r>
            <a:endParaRPr lang="en-US" dirty="0">
              <a:solidFill>
                <a:srgbClr val="FF0000"/>
              </a:solidFill>
            </a:endParaRPr>
          </a:p>
        </p:txBody>
      </p:sp>
      <p:sp>
        <p:nvSpPr>
          <p:cNvPr id="4" name="Content Placeholder 3"/>
          <p:cNvSpPr>
            <a:spLocks noGrp="1"/>
          </p:cNvSpPr>
          <p:nvPr>
            <p:ph sz="half" idx="2"/>
          </p:nvPr>
        </p:nvSpPr>
        <p:spPr/>
        <p:txBody>
          <a:bodyPr>
            <a:normAutofit fontScale="92500"/>
          </a:bodyPr>
          <a:lstStyle/>
          <a:p>
            <a:pPr>
              <a:defRPr/>
            </a:pPr>
            <a:r>
              <a:rPr lang="en-US" dirty="0">
                <a:solidFill>
                  <a:srgbClr val="0070C0"/>
                </a:solidFill>
              </a:rPr>
              <a:t>When </a:t>
            </a:r>
            <a:r>
              <a:rPr lang="en-US" i="1" dirty="0">
                <a:solidFill>
                  <a:srgbClr val="0070C0"/>
                </a:solidFill>
              </a:rPr>
              <a:t>P</a:t>
            </a:r>
            <a:r>
              <a:rPr lang="en-US" baseline="-25000" dirty="0">
                <a:solidFill>
                  <a:srgbClr val="0070C0"/>
                </a:solidFill>
              </a:rPr>
              <a:t>C</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a:t>
            </a:r>
            <a:r>
              <a:rPr lang="en-US" dirty="0" smtClean="0">
                <a:solidFill>
                  <a:srgbClr val="0070C0"/>
                </a:solidFill>
              </a:rPr>
              <a:t>, </a:t>
            </a:r>
            <a:r>
              <a:rPr lang="en-US" i="1" dirty="0">
                <a:solidFill>
                  <a:srgbClr val="0070C0"/>
                </a:solidFill>
              </a:rPr>
              <a:t>w</a:t>
            </a:r>
            <a:r>
              <a:rPr lang="en-US" dirty="0">
                <a:solidFill>
                  <a:srgbClr val="0070C0"/>
                </a:solidFill>
              </a:rPr>
              <a:t>/</a:t>
            </a:r>
            <a:r>
              <a:rPr lang="en-US" i="1" dirty="0">
                <a:solidFill>
                  <a:srgbClr val="0070C0"/>
                </a:solidFill>
              </a:rPr>
              <a:t>r</a:t>
            </a:r>
            <a:r>
              <a:rPr lang="en-US" dirty="0">
                <a:solidFill>
                  <a:srgbClr val="0070C0"/>
                </a:solidFill>
              </a:rPr>
              <a:t> ↓</a:t>
            </a:r>
            <a:r>
              <a:rPr lang="en-US" dirty="0" smtClean="0">
                <a:solidFill>
                  <a:srgbClr val="0070C0"/>
                </a:solidFill>
              </a:rPr>
              <a:t>.</a:t>
            </a:r>
            <a:endParaRPr lang="en-US" dirty="0">
              <a:solidFill>
                <a:srgbClr val="0070C0"/>
              </a:solidFill>
            </a:endParaRPr>
          </a:p>
          <a:p>
            <a:pPr>
              <a:defRPr/>
            </a:pPr>
            <a:r>
              <a:rPr lang="en-US" dirty="0">
                <a:solidFill>
                  <a:srgbClr val="0070C0"/>
                </a:solidFill>
              </a:rPr>
              <a:t>So, </a:t>
            </a:r>
            <a:r>
              <a:rPr lang="en-US" i="1" dirty="0">
                <a:solidFill>
                  <a:srgbClr val="0070C0"/>
                </a:solidFill>
              </a:rPr>
              <a:t>L</a:t>
            </a:r>
            <a:r>
              <a:rPr lang="en-US" dirty="0">
                <a:solidFill>
                  <a:srgbClr val="0070C0"/>
                </a:solidFill>
              </a:rPr>
              <a:t>/</a:t>
            </a:r>
            <a:r>
              <a:rPr lang="en-US" i="1" dirty="0">
                <a:solidFill>
                  <a:srgbClr val="0070C0"/>
                </a:solidFill>
              </a:rPr>
              <a:t>K</a:t>
            </a:r>
            <a:r>
              <a:rPr lang="en-US" dirty="0">
                <a:solidFill>
                  <a:srgbClr val="0070C0"/>
                </a:solidFill>
              </a:rPr>
              <a:t> </a:t>
            </a:r>
            <a:r>
              <a:rPr lang="en-US" dirty="0" smtClean="0">
                <a:solidFill>
                  <a:srgbClr val="0070C0"/>
                </a:solidFill>
              </a:rPr>
              <a:t>↑ </a:t>
            </a:r>
            <a:r>
              <a:rPr lang="en-US" dirty="0">
                <a:solidFill>
                  <a:srgbClr val="0070C0"/>
                </a:solidFill>
              </a:rPr>
              <a:t>in both industries</a:t>
            </a:r>
          </a:p>
          <a:p>
            <a:pPr>
              <a:defRPr/>
            </a:pPr>
            <a:r>
              <a:rPr lang="en-US" dirty="0">
                <a:solidFill>
                  <a:srgbClr val="0070C0"/>
                </a:solidFill>
              </a:rPr>
              <a:t>So, productivity of capital ↑</a:t>
            </a:r>
            <a:r>
              <a:rPr lang="en-US" dirty="0" smtClean="0">
                <a:solidFill>
                  <a:srgbClr val="0070C0"/>
                </a:solidFill>
              </a:rPr>
              <a:t> </a:t>
            </a:r>
            <a:r>
              <a:rPr lang="en-US" dirty="0">
                <a:solidFill>
                  <a:srgbClr val="0070C0"/>
                </a:solidFill>
              </a:rPr>
              <a:t>in both industries, and </a:t>
            </a:r>
          </a:p>
          <a:p>
            <a:pPr>
              <a:defRPr/>
            </a:pPr>
            <a:r>
              <a:rPr lang="en-US" dirty="0">
                <a:solidFill>
                  <a:srgbClr val="0070C0"/>
                </a:solidFill>
              </a:rPr>
              <a:t>productivity of labor ↓</a:t>
            </a:r>
            <a:r>
              <a:rPr lang="en-US" dirty="0" smtClean="0">
                <a:solidFill>
                  <a:srgbClr val="0070C0"/>
                </a:solidFill>
              </a:rPr>
              <a:t> </a:t>
            </a:r>
            <a:r>
              <a:rPr lang="en-US" dirty="0">
                <a:solidFill>
                  <a:srgbClr val="0070C0"/>
                </a:solidFill>
              </a:rPr>
              <a:t>in both industries.</a:t>
            </a:r>
          </a:p>
          <a:p>
            <a:pPr>
              <a:defRPr/>
            </a:pPr>
            <a:r>
              <a:rPr lang="en-US" dirty="0">
                <a:solidFill>
                  <a:srgbClr val="0070C0"/>
                </a:solidFill>
              </a:rPr>
              <a:t>So, </a:t>
            </a:r>
            <a:r>
              <a:rPr lang="en-US" i="1" dirty="0">
                <a:solidFill>
                  <a:srgbClr val="0070C0"/>
                </a:solidFill>
              </a:rPr>
              <a:t>w</a:t>
            </a:r>
            <a:r>
              <a:rPr lang="en-US" dirty="0">
                <a:solidFill>
                  <a:srgbClr val="0070C0"/>
                </a:solidFill>
              </a:rPr>
              <a:t>/</a:t>
            </a:r>
            <a:r>
              <a:rPr lang="en-US" i="1" dirty="0">
                <a:solidFill>
                  <a:srgbClr val="0070C0"/>
                </a:solidFill>
              </a:rPr>
              <a:t>P</a:t>
            </a:r>
            <a:r>
              <a:rPr lang="en-US" baseline="-25000" dirty="0">
                <a:solidFill>
                  <a:srgbClr val="0070C0"/>
                </a:solidFill>
              </a:rPr>
              <a:t>C</a:t>
            </a:r>
            <a:r>
              <a:rPr lang="en-US" dirty="0">
                <a:solidFill>
                  <a:srgbClr val="0070C0"/>
                </a:solidFill>
              </a:rPr>
              <a:t> and </a:t>
            </a:r>
            <a:r>
              <a:rPr lang="en-US" i="1" dirty="0">
                <a:solidFill>
                  <a:srgbClr val="0070C0"/>
                </a:solidFill>
              </a:rPr>
              <a:t>w</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both ↓</a:t>
            </a:r>
            <a:r>
              <a:rPr lang="en-US" dirty="0" smtClean="0">
                <a:solidFill>
                  <a:srgbClr val="0070C0"/>
                </a:solidFill>
              </a:rPr>
              <a:t>, </a:t>
            </a:r>
            <a:r>
              <a:rPr lang="en-US" dirty="0">
                <a:solidFill>
                  <a:srgbClr val="0070C0"/>
                </a:solidFill>
              </a:rPr>
              <a:t>whereas </a:t>
            </a:r>
          </a:p>
          <a:p>
            <a:pPr>
              <a:defRPr/>
            </a:pPr>
            <a:r>
              <a:rPr lang="en-US" i="1" dirty="0">
                <a:solidFill>
                  <a:srgbClr val="0070C0"/>
                </a:solidFill>
              </a:rPr>
              <a:t>r</a:t>
            </a:r>
            <a:r>
              <a:rPr lang="en-US" dirty="0">
                <a:solidFill>
                  <a:srgbClr val="0070C0"/>
                </a:solidFill>
              </a:rPr>
              <a:t>/</a:t>
            </a:r>
            <a:r>
              <a:rPr lang="en-US" i="1" dirty="0">
                <a:solidFill>
                  <a:srgbClr val="0070C0"/>
                </a:solidFill>
              </a:rPr>
              <a:t>P</a:t>
            </a:r>
            <a:r>
              <a:rPr lang="en-US" baseline="-25000" dirty="0">
                <a:solidFill>
                  <a:srgbClr val="0070C0"/>
                </a:solidFill>
              </a:rPr>
              <a:t>C</a:t>
            </a:r>
            <a:r>
              <a:rPr lang="en-US" dirty="0">
                <a:solidFill>
                  <a:srgbClr val="0070C0"/>
                </a:solidFill>
              </a:rPr>
              <a:t> and </a:t>
            </a:r>
            <a:r>
              <a:rPr lang="en-US" i="1" dirty="0">
                <a:solidFill>
                  <a:srgbClr val="0070C0"/>
                </a:solidFill>
              </a:rPr>
              <a:t>r</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both ↑</a:t>
            </a:r>
            <a:r>
              <a:rPr lang="en-US" dirty="0" smtClean="0">
                <a:solidFill>
                  <a:srgbClr val="0070C0"/>
                </a:solidFill>
              </a:rPr>
              <a:t>.</a:t>
            </a:r>
            <a:endParaRPr lang="en-US" dirty="0">
              <a:solidFill>
                <a:srgbClr val="0070C0"/>
              </a:solidFill>
            </a:endParaRPr>
          </a:p>
        </p:txBody>
      </p:sp>
    </p:spTree>
    <p:extLst>
      <p:ext uri="{BB962C8B-B14F-4D97-AF65-F5344CB8AC3E}">
        <p14:creationId xmlns:p14="http://schemas.microsoft.com/office/powerpoint/2010/main" val="99380010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nchor="ctr"/>
          <a:lstStyle/>
          <a:p>
            <a:pPr eaLnBrk="1" hangingPunct="1"/>
            <a:r>
              <a:rPr lang="en-US" altLang="en-US" smtClean="0"/>
              <a:t>Resources and Output </a:t>
            </a:r>
          </a:p>
        </p:txBody>
      </p:sp>
      <p:sp>
        <p:nvSpPr>
          <p:cNvPr id="60419" name="Rectangle 3"/>
          <p:cNvSpPr>
            <a:spLocks noGrp="1" noChangeArrowheads="1"/>
          </p:cNvSpPr>
          <p:nvPr>
            <p:ph type="body" idx="4294967295"/>
          </p:nvPr>
        </p:nvSpPr>
        <p:spPr/>
        <p:txBody>
          <a:bodyPr rIns="91440"/>
          <a:lstStyle/>
          <a:p>
            <a:pPr eaLnBrk="1" hangingPunct="1"/>
            <a:r>
              <a:rPr lang="en-US" altLang="en-US" smtClean="0"/>
              <a:t>How do levels of output change when the economy’s resources change?</a:t>
            </a:r>
          </a:p>
          <a:p>
            <a:pPr eaLnBrk="1" hangingPunct="1">
              <a:spcBef>
                <a:spcPct val="60000"/>
              </a:spcBef>
            </a:pPr>
            <a:r>
              <a:rPr lang="en-US" altLang="en-US" b="1" smtClean="0"/>
              <a:t>Rybczynski theorem</a:t>
            </a:r>
            <a:r>
              <a:rPr lang="en-US" altLang="en-US" smtClean="0"/>
              <a:t>: If you hold output prices constant as the amount of a factor of production increases, then the supply of the good that uses this factor intensively increases and the supply of </a:t>
            </a:r>
            <a:r>
              <a:rPr lang="en-US" altLang="en-US" i="1" smtClean="0"/>
              <a:t>the other good decreases</a:t>
            </a:r>
            <a:r>
              <a:rPr lang="en-US" altLang="en-US" smtClean="0"/>
              <a:t>.</a:t>
            </a:r>
          </a:p>
        </p:txBody>
      </p:sp>
    </p:spTree>
    <p:extLst>
      <p:ext uri="{BB962C8B-B14F-4D97-AF65-F5344CB8AC3E}">
        <p14:creationId xmlns:p14="http://schemas.microsoft.com/office/powerpoint/2010/main" val="3512237797"/>
      </p:ext>
    </p:extLst>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nchor="ctr"/>
          <a:lstStyle/>
          <a:p>
            <a:pPr eaLnBrk="1" hangingPunct="1"/>
            <a:r>
              <a:rPr lang="en-US" altLang="en-US" smtClean="0"/>
              <a:t>Resources and Output </a:t>
            </a:r>
          </a:p>
        </p:txBody>
      </p:sp>
      <p:sp>
        <p:nvSpPr>
          <p:cNvPr id="61443" name="Rectangle 3"/>
          <p:cNvSpPr>
            <a:spLocks noGrp="1" noChangeArrowheads="1"/>
          </p:cNvSpPr>
          <p:nvPr>
            <p:ph type="body" idx="4294967295"/>
          </p:nvPr>
        </p:nvSpPr>
        <p:spPr/>
        <p:txBody>
          <a:bodyPr rIns="91440"/>
          <a:lstStyle/>
          <a:p>
            <a:pPr eaLnBrk="1" hangingPunct="1"/>
            <a:r>
              <a:rPr lang="en-US" altLang="en-US" sz="2400" smtClean="0"/>
              <a:t>Assume an economy’s labor force grows, which implies that its ratio of labor to capital </a:t>
            </a:r>
            <a:r>
              <a:rPr lang="en-US" altLang="en-US" sz="2400" i="1" smtClean="0"/>
              <a:t>L/K</a:t>
            </a:r>
            <a:r>
              <a:rPr lang="en-US" altLang="en-US" sz="2400" smtClean="0"/>
              <a:t> increases. </a:t>
            </a:r>
          </a:p>
          <a:p>
            <a:pPr eaLnBrk="1" hangingPunct="1"/>
            <a:r>
              <a:rPr lang="en-US" altLang="en-US" sz="2400" smtClean="0"/>
              <a:t>Expansion of production possibilities is biased toward cloth.</a:t>
            </a:r>
          </a:p>
          <a:p>
            <a:pPr eaLnBrk="1" hangingPunct="1"/>
            <a:r>
              <a:rPr lang="en-US" altLang="en-US" sz="2400" smtClean="0"/>
              <a:t>At a given relative price of cloth, the ratio of labor to capital used in both sectors remains constant.</a:t>
            </a:r>
          </a:p>
          <a:p>
            <a:pPr eaLnBrk="1" hangingPunct="1"/>
            <a:r>
              <a:rPr lang="en-US" altLang="en-US" sz="2400" smtClean="0"/>
              <a:t>To employ the additional workers, the economy expands production of the relatively labor-intensive good cloth and contracts production of the relatively capital-intensive good food.</a:t>
            </a:r>
          </a:p>
        </p:txBody>
      </p:sp>
    </p:spTree>
    <p:extLst>
      <p:ext uri="{BB962C8B-B14F-4D97-AF65-F5344CB8AC3E}">
        <p14:creationId xmlns:p14="http://schemas.microsoft.com/office/powerpoint/2010/main" val="1527290835"/>
      </p:ext>
    </p:extLst>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nchor="ctr"/>
          <a:lstStyle/>
          <a:p>
            <a:pPr eaLnBrk="1" hangingPunct="1"/>
            <a:r>
              <a:rPr lang="en-US" altLang="en-US" smtClean="0"/>
              <a:t>Resources and Output</a:t>
            </a:r>
          </a:p>
        </p:txBody>
      </p:sp>
      <p:sp>
        <p:nvSpPr>
          <p:cNvPr id="62467" name="Rectangle 3"/>
          <p:cNvSpPr>
            <a:spLocks noGrp="1" noChangeArrowheads="1"/>
          </p:cNvSpPr>
          <p:nvPr>
            <p:ph type="body" idx="4294967295"/>
          </p:nvPr>
        </p:nvSpPr>
        <p:spPr/>
        <p:txBody>
          <a:bodyPr rIns="91440"/>
          <a:lstStyle/>
          <a:p>
            <a:pPr eaLnBrk="1" hangingPunct="1"/>
            <a:r>
              <a:rPr lang="en-US" altLang="en-US" sz="2400" smtClean="0"/>
              <a:t>An economy with a </a:t>
            </a:r>
            <a:r>
              <a:rPr lang="en-US" altLang="en-US" sz="2400" i="1" smtClean="0"/>
              <a:t>high ratio of labor to capital </a:t>
            </a:r>
            <a:r>
              <a:rPr lang="en-US" altLang="en-US" sz="2400" smtClean="0"/>
              <a:t>produces a </a:t>
            </a:r>
            <a:r>
              <a:rPr lang="en-US" altLang="en-US" sz="2400" i="1" smtClean="0"/>
              <a:t>high output of cloth relative to food</a:t>
            </a:r>
            <a:r>
              <a:rPr lang="en-US" altLang="en-US" sz="2400" smtClean="0"/>
              <a:t>.</a:t>
            </a:r>
          </a:p>
          <a:p>
            <a:pPr eaLnBrk="1" hangingPunct="1"/>
            <a:r>
              <a:rPr lang="en-US" altLang="en-US" sz="2400" i="1" smtClean="0"/>
              <a:t>Assumption</a:t>
            </a:r>
            <a:r>
              <a:rPr lang="en-US" altLang="en-US" sz="2400" smtClean="0"/>
              <a:t>: </a:t>
            </a:r>
            <a:r>
              <a:rPr lang="en-US" altLang="en-US" sz="2400" smtClean="0">
                <a:solidFill>
                  <a:srgbClr val="FF0000"/>
                </a:solidFill>
              </a:rPr>
              <a:t>Home is </a:t>
            </a:r>
            <a:r>
              <a:rPr lang="en-US" altLang="en-US" sz="2400" b="1" i="1" smtClean="0">
                <a:solidFill>
                  <a:srgbClr val="FF0000"/>
                </a:solidFill>
              </a:rPr>
              <a:t>relatively abundant</a:t>
            </a:r>
            <a:r>
              <a:rPr lang="en-US" altLang="en-US" sz="2400" smtClean="0">
                <a:solidFill>
                  <a:srgbClr val="FF0000"/>
                </a:solidFill>
              </a:rPr>
              <a:t> in labor and Foreign is relatively abundant in capital</a:t>
            </a:r>
            <a:r>
              <a:rPr lang="en-US" altLang="en-US" sz="2400" smtClean="0"/>
              <a:t>:</a:t>
            </a:r>
          </a:p>
          <a:p>
            <a:pPr algn="ctr" eaLnBrk="1" hangingPunct="1">
              <a:buFontTx/>
              <a:buNone/>
            </a:pPr>
            <a:r>
              <a:rPr lang="en-US" altLang="en-US" sz="2400" smtClean="0"/>
              <a:t> </a:t>
            </a:r>
            <a:r>
              <a:rPr lang="en-US" altLang="en-US" sz="2400" i="1" smtClean="0"/>
              <a:t>L/K &gt; L*/ K*</a:t>
            </a:r>
          </a:p>
          <a:p>
            <a:pPr lvl="1" eaLnBrk="1" hangingPunct="1"/>
            <a:r>
              <a:rPr lang="en-US" altLang="en-US" sz="2000" smtClean="0"/>
              <a:t>Likewise, Home is </a:t>
            </a:r>
            <a:r>
              <a:rPr lang="en-US" altLang="en-US" sz="2000" b="1" i="1" smtClean="0"/>
              <a:t>relatively scarce</a:t>
            </a:r>
            <a:r>
              <a:rPr lang="en-US" altLang="en-US" sz="2000" smtClean="0"/>
              <a:t> in capital and Foreign in labor.</a:t>
            </a:r>
          </a:p>
          <a:p>
            <a:pPr eaLnBrk="1" hangingPunct="1">
              <a:spcBef>
                <a:spcPct val="50000"/>
              </a:spcBef>
            </a:pPr>
            <a:r>
              <a:rPr lang="en-US" altLang="en-US" sz="2400" smtClean="0"/>
              <a:t>Home will be relatively efficient at producing cloth because cloth is </a:t>
            </a:r>
            <a:r>
              <a:rPr lang="en-US" altLang="en-US" sz="2400" i="1" smtClean="0"/>
              <a:t>relatively labor intensive</a:t>
            </a:r>
            <a:r>
              <a:rPr lang="en-US" altLang="en-US" sz="2400" smtClean="0"/>
              <a:t>.</a:t>
            </a:r>
          </a:p>
        </p:txBody>
      </p:sp>
    </p:spTree>
    <p:extLst>
      <p:ext uri="{BB962C8B-B14F-4D97-AF65-F5344CB8AC3E}">
        <p14:creationId xmlns:p14="http://schemas.microsoft.com/office/powerpoint/2010/main" val="2102785297"/>
      </p:ext>
    </p:extLst>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nchor="ctr"/>
          <a:lstStyle/>
          <a:p>
            <a:pPr eaLnBrk="1" hangingPunct="1"/>
            <a:r>
              <a:rPr lang="en-US" altLang="en-US" sz="2800" smtClean="0"/>
              <a:t>Relative Supply Curves</a:t>
            </a:r>
          </a:p>
        </p:txBody>
      </p:sp>
      <p:grpSp>
        <p:nvGrpSpPr>
          <p:cNvPr id="63491" name="Group 2"/>
          <p:cNvGrpSpPr>
            <a:grpSpLocks/>
          </p:cNvGrpSpPr>
          <p:nvPr/>
        </p:nvGrpSpPr>
        <p:grpSpPr bwMode="auto">
          <a:xfrm>
            <a:off x="2343150" y="1490663"/>
            <a:ext cx="4632325" cy="4738687"/>
            <a:chOff x="2343150" y="1490663"/>
            <a:chExt cx="4632325" cy="4738687"/>
          </a:xfrm>
        </p:grpSpPr>
        <p:pic>
          <p:nvPicPr>
            <p:cNvPr id="63499" name="Picture 6" descr="fig05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3150" y="1490663"/>
              <a:ext cx="4632325" cy="47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00" name="Rectangle 1"/>
            <p:cNvSpPr>
              <a:spLocks noChangeArrowheads="1"/>
            </p:cNvSpPr>
            <p:nvPr/>
          </p:nvSpPr>
          <p:spPr bwMode="auto">
            <a:xfrm>
              <a:off x="2873866" y="2151529"/>
              <a:ext cx="3738282" cy="3092824"/>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lgn="r">
                <a:spcBef>
                  <a:spcPct val="0"/>
                </a:spcBef>
                <a:buFontTx/>
                <a:buNone/>
              </a:pPr>
              <a:endParaRPr lang="en-US" altLang="en-US" sz="2400">
                <a:latin typeface="Times" panose="02020603050405020304" pitchFamily="18" charset="0"/>
              </a:endParaRPr>
            </a:p>
          </p:txBody>
        </p:sp>
      </p:grpSp>
      <p:grpSp>
        <p:nvGrpSpPr>
          <p:cNvPr id="4" name="Group 3"/>
          <p:cNvGrpSpPr>
            <a:grpSpLocks/>
          </p:cNvGrpSpPr>
          <p:nvPr/>
        </p:nvGrpSpPr>
        <p:grpSpPr bwMode="auto">
          <a:xfrm>
            <a:off x="4030663" y="2608263"/>
            <a:ext cx="2719387" cy="2465387"/>
            <a:chOff x="4031311" y="2608728"/>
            <a:chExt cx="2719114" cy="2464204"/>
          </a:xfrm>
        </p:grpSpPr>
        <p:sp>
          <p:nvSpPr>
            <p:cNvPr id="63497" name="Freeform 5"/>
            <p:cNvSpPr>
              <a:spLocks/>
            </p:cNvSpPr>
            <p:nvPr/>
          </p:nvSpPr>
          <p:spPr bwMode="auto">
            <a:xfrm>
              <a:off x="4031311" y="2894275"/>
              <a:ext cx="2250219" cy="2178657"/>
            </a:xfrm>
            <a:custGeom>
              <a:avLst/>
              <a:gdLst>
                <a:gd name="T0" fmla="*/ 0 w 2250219"/>
                <a:gd name="T1" fmla="*/ 2178657 h 2178657"/>
                <a:gd name="T2" fmla="*/ 652007 w 2250219"/>
                <a:gd name="T3" fmla="*/ 1789043 h 2178657"/>
                <a:gd name="T4" fmla="*/ 1105232 w 2250219"/>
                <a:gd name="T5" fmla="*/ 1415332 h 2178657"/>
                <a:gd name="T6" fmla="*/ 1717482 w 2250219"/>
                <a:gd name="T7" fmla="*/ 771276 h 2178657"/>
                <a:gd name="T8" fmla="*/ 2083242 w 2250219"/>
                <a:gd name="T9" fmla="*/ 270344 h 2178657"/>
                <a:gd name="T10" fmla="*/ 2250219 w 2250219"/>
                <a:gd name="T11" fmla="*/ 0 h 217865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50219" h="2178657">
                  <a:moveTo>
                    <a:pt x="0" y="2178657"/>
                  </a:moveTo>
                  <a:cubicBezTo>
                    <a:pt x="233901" y="2047460"/>
                    <a:pt x="467802" y="1916264"/>
                    <a:pt x="652007" y="1789043"/>
                  </a:cubicBezTo>
                  <a:cubicBezTo>
                    <a:pt x="836212" y="1661822"/>
                    <a:pt x="927653" y="1584960"/>
                    <a:pt x="1105232" y="1415332"/>
                  </a:cubicBezTo>
                  <a:cubicBezTo>
                    <a:pt x="1282811" y="1245704"/>
                    <a:pt x="1554480" y="962107"/>
                    <a:pt x="1717482" y="771276"/>
                  </a:cubicBezTo>
                  <a:cubicBezTo>
                    <a:pt x="1880484" y="580445"/>
                    <a:pt x="1994453" y="398890"/>
                    <a:pt x="2083242" y="270344"/>
                  </a:cubicBezTo>
                  <a:cubicBezTo>
                    <a:pt x="2172032" y="141798"/>
                    <a:pt x="2211125" y="70899"/>
                    <a:pt x="2250219" y="0"/>
                  </a:cubicBezTo>
                </a:path>
              </a:pathLst>
            </a:custGeom>
            <a:noFill/>
            <a:ln w="285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3498" name="TextBox 7"/>
            <p:cNvSpPr txBox="1">
              <a:spLocks noChangeArrowheads="1"/>
            </p:cNvSpPr>
            <p:nvPr/>
          </p:nvSpPr>
          <p:spPr bwMode="auto">
            <a:xfrm>
              <a:off x="6104966" y="2608728"/>
              <a:ext cx="6454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i="1"/>
                <a:t>RS</a:t>
              </a:r>
              <a:endParaRPr lang="en-US" altLang="en-US" sz="2400" b="1" i="1"/>
            </a:p>
          </p:txBody>
        </p:sp>
      </p:grpSp>
      <p:grpSp>
        <p:nvGrpSpPr>
          <p:cNvPr id="7" name="Group 6"/>
          <p:cNvGrpSpPr>
            <a:grpSpLocks/>
          </p:cNvGrpSpPr>
          <p:nvPr/>
        </p:nvGrpSpPr>
        <p:grpSpPr bwMode="auto">
          <a:xfrm>
            <a:off x="3213100" y="2317750"/>
            <a:ext cx="1990725" cy="1881188"/>
            <a:chOff x="3212327" y="2317375"/>
            <a:chExt cx="1991686" cy="1880914"/>
          </a:xfrm>
        </p:grpSpPr>
        <p:sp>
          <p:nvSpPr>
            <p:cNvPr id="63495" name="Freeform 4"/>
            <p:cNvSpPr>
              <a:spLocks/>
            </p:cNvSpPr>
            <p:nvPr/>
          </p:nvSpPr>
          <p:spPr bwMode="auto">
            <a:xfrm>
              <a:off x="3212327" y="2608028"/>
              <a:ext cx="1741336" cy="1590261"/>
            </a:xfrm>
            <a:custGeom>
              <a:avLst/>
              <a:gdLst>
                <a:gd name="T0" fmla="*/ 0 w 1741336"/>
                <a:gd name="T1" fmla="*/ 1590261 h 1590261"/>
                <a:gd name="T2" fmla="*/ 612250 w 1741336"/>
                <a:gd name="T3" fmla="*/ 1224501 h 1590261"/>
                <a:gd name="T4" fmla="*/ 1192696 w 1741336"/>
                <a:gd name="T5" fmla="*/ 723569 h 1590261"/>
                <a:gd name="T6" fmla="*/ 1574358 w 1741336"/>
                <a:gd name="T7" fmla="*/ 262393 h 1590261"/>
                <a:gd name="T8" fmla="*/ 1741336 w 1741336"/>
                <a:gd name="T9" fmla="*/ 0 h 15902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1336" h="1590261">
                  <a:moveTo>
                    <a:pt x="0" y="1590261"/>
                  </a:moveTo>
                  <a:cubicBezTo>
                    <a:pt x="206733" y="1479605"/>
                    <a:pt x="413467" y="1368950"/>
                    <a:pt x="612250" y="1224501"/>
                  </a:cubicBezTo>
                  <a:cubicBezTo>
                    <a:pt x="811033" y="1080052"/>
                    <a:pt x="1032345" y="883920"/>
                    <a:pt x="1192696" y="723569"/>
                  </a:cubicBezTo>
                  <a:cubicBezTo>
                    <a:pt x="1353047" y="563218"/>
                    <a:pt x="1482918" y="382988"/>
                    <a:pt x="1574358" y="262393"/>
                  </a:cubicBezTo>
                  <a:cubicBezTo>
                    <a:pt x="1665798" y="141798"/>
                    <a:pt x="1703567" y="70899"/>
                    <a:pt x="1741336" y="0"/>
                  </a:cubicBezTo>
                </a:path>
              </a:pathLst>
            </a:custGeom>
            <a:noFill/>
            <a:ln w="285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3496" name="TextBox 8"/>
            <p:cNvSpPr txBox="1">
              <a:spLocks noChangeArrowheads="1"/>
            </p:cNvSpPr>
            <p:nvPr/>
          </p:nvSpPr>
          <p:spPr bwMode="auto">
            <a:xfrm>
              <a:off x="4710955" y="2317375"/>
              <a:ext cx="4930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i="1"/>
                <a:t>RS</a:t>
              </a:r>
              <a:r>
                <a:rPr lang="en-US" altLang="en-US" sz="1800" b="1" baseline="30000"/>
                <a:t>*</a:t>
              </a:r>
              <a:endParaRPr lang="en-US" altLang="en-US" sz="2400" b="1" baseline="30000"/>
            </a:p>
          </p:txBody>
        </p:sp>
      </p:grpSp>
      <p:sp>
        <p:nvSpPr>
          <p:cNvPr id="10" name="TextBox 9"/>
          <p:cNvSpPr txBox="1">
            <a:spLocks noChangeArrowheads="1"/>
          </p:cNvSpPr>
          <p:nvPr/>
        </p:nvSpPr>
        <p:spPr bwMode="auto">
          <a:xfrm>
            <a:off x="134938" y="2622550"/>
            <a:ext cx="23669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2000" b="1">
                <a:solidFill>
                  <a:srgbClr val="FF0000"/>
                </a:solidFill>
              </a:rPr>
              <a:t>Assumption: Home is relatively abundant in labor and Foreign is relatively abundant in capital</a:t>
            </a:r>
            <a:endParaRPr lang="en-US" altLang="en-US" sz="2000" b="1"/>
          </a:p>
        </p:txBody>
      </p:sp>
    </p:spTree>
    <p:extLst>
      <p:ext uri="{BB962C8B-B14F-4D97-AF65-F5344CB8AC3E}">
        <p14:creationId xmlns:p14="http://schemas.microsoft.com/office/powerpoint/2010/main" val="3808327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nchor="ctr"/>
          <a:lstStyle/>
          <a:p>
            <a:pPr eaLnBrk="1" hangingPunct="1"/>
            <a:r>
              <a:rPr lang="en-US" altLang="en-US" sz="2800" smtClean="0"/>
              <a:t>Fig. 5-9:  Trade Leads to a Convergence of Relative Prices</a:t>
            </a:r>
          </a:p>
        </p:txBody>
      </p:sp>
      <p:pic>
        <p:nvPicPr>
          <p:cNvPr id="64515" name="Picture 6" descr="fig05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3150" y="1490663"/>
            <a:ext cx="4632325" cy="47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5338763" y="4087813"/>
            <a:ext cx="1868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a:t>1: Autarky: Home</a:t>
            </a:r>
          </a:p>
        </p:txBody>
      </p:sp>
      <p:sp>
        <p:nvSpPr>
          <p:cNvPr id="8" name="TextBox 7"/>
          <p:cNvSpPr txBox="1">
            <a:spLocks noChangeArrowheads="1"/>
          </p:cNvSpPr>
          <p:nvPr/>
        </p:nvSpPr>
        <p:spPr bwMode="auto">
          <a:xfrm>
            <a:off x="3702050" y="2627313"/>
            <a:ext cx="12334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a:t>3: Autarky Foreign</a:t>
            </a:r>
          </a:p>
        </p:txBody>
      </p:sp>
      <p:sp>
        <p:nvSpPr>
          <p:cNvPr id="9" name="TextBox 8"/>
          <p:cNvSpPr txBox="1">
            <a:spLocks noChangeArrowheads="1"/>
          </p:cNvSpPr>
          <p:nvPr/>
        </p:nvSpPr>
        <p:spPr bwMode="auto">
          <a:xfrm>
            <a:off x="4657725" y="3163888"/>
            <a:ext cx="8413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spcBef>
                <a:spcPct val="0"/>
              </a:spcBef>
              <a:buFontTx/>
              <a:buNone/>
            </a:pPr>
            <a:r>
              <a:rPr lang="en-US" altLang="en-US" sz="1800" b="1"/>
              <a:t>2: Free Trade</a:t>
            </a:r>
          </a:p>
        </p:txBody>
      </p:sp>
    </p:spTree>
    <p:extLst>
      <p:ext uri="{BB962C8B-B14F-4D97-AF65-F5344CB8AC3E}">
        <p14:creationId xmlns:p14="http://schemas.microsoft.com/office/powerpoint/2010/main" val="19084756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TotalTime>
  <Words>9289</Words>
  <Application>Microsoft Office PowerPoint</Application>
  <PresentationFormat>Presentazione su schermo (4:3)</PresentationFormat>
  <Paragraphs>1488</Paragraphs>
  <Slides>135</Slides>
  <Notes>22</Notes>
  <HiddenSlides>0</HiddenSlides>
  <MMClips>0</MMClips>
  <ScaleCrop>false</ScaleCrop>
  <HeadingPairs>
    <vt:vector size="8" baseType="variant">
      <vt:variant>
        <vt:lpstr>Caratteri utilizzati</vt:lpstr>
      </vt:variant>
      <vt:variant>
        <vt:i4>10</vt:i4>
      </vt:variant>
      <vt:variant>
        <vt:lpstr>Tema</vt:lpstr>
      </vt:variant>
      <vt:variant>
        <vt:i4>1</vt:i4>
      </vt:variant>
      <vt:variant>
        <vt:lpstr>Server OLE incorporati</vt:lpstr>
      </vt:variant>
      <vt:variant>
        <vt:i4>1</vt:i4>
      </vt:variant>
      <vt:variant>
        <vt:lpstr>Titoli diapositive</vt:lpstr>
      </vt:variant>
      <vt:variant>
        <vt:i4>135</vt:i4>
      </vt:variant>
    </vt:vector>
  </HeadingPairs>
  <TitlesOfParts>
    <vt:vector size="147" baseType="lpstr">
      <vt:lpstr>Arial Unicode MS</vt:lpstr>
      <vt:lpstr>SimSun</vt:lpstr>
      <vt:lpstr>Arial</vt:lpstr>
      <vt:lpstr>Calibri</vt:lpstr>
      <vt:lpstr>Lucida Sans</vt:lpstr>
      <vt:lpstr>新細明體</vt:lpstr>
      <vt:lpstr>Tahoma</vt:lpstr>
      <vt:lpstr>Times</vt:lpstr>
      <vt:lpstr>Times New Roman</vt:lpstr>
      <vt:lpstr>Verdana</vt:lpstr>
      <vt:lpstr>Tema di Office</vt:lpstr>
      <vt:lpstr>Equation</vt:lpstr>
      <vt:lpstr>Economics and Development International trade, Lecture 11</vt:lpstr>
      <vt:lpstr>Today</vt:lpstr>
      <vt:lpstr>Presentazione standard di PowerPoint</vt:lpstr>
      <vt:lpstr>Presentazione standard di PowerPoint</vt:lpstr>
      <vt:lpstr>Presentazione standard di PowerPoint</vt:lpstr>
      <vt:lpstr>Summary: Empirical Evidence</vt:lpstr>
      <vt:lpstr>Productivity and Exports</vt:lpstr>
      <vt:lpstr>Empirical Evidence</vt:lpstr>
      <vt:lpstr>China versus Germany, 1995</vt:lpstr>
      <vt:lpstr>Empirical Evidence</vt:lpstr>
      <vt:lpstr>General Equilibrium Solution of the Classical Trade Model</vt:lpstr>
      <vt:lpstr>Pretrade Equilibriums for Country A and Country B</vt:lpstr>
      <vt:lpstr>TRADE BASED ON  OPPORTUNITY COSTS</vt:lpstr>
      <vt:lpstr>TRADE BASED ON OPPORTUNITY COSTS</vt:lpstr>
      <vt:lpstr>Comparative Advantage  With Many Goods</vt:lpstr>
      <vt:lpstr>Comparative Advantage With Many Goods</vt:lpstr>
      <vt:lpstr>International Terms of Trade</vt:lpstr>
      <vt:lpstr>Presentazione standard di PowerPoint</vt:lpstr>
      <vt:lpstr>THE TERMS OF TRADE</vt:lpstr>
      <vt:lpstr>Terms of Trade and Gains from Trade</vt:lpstr>
      <vt:lpstr>Post trade Equilibriums for Country A and Country B</vt:lpstr>
      <vt:lpstr>Trade Triangle</vt:lpstr>
      <vt:lpstr>How Can Trading Equilibrium Be Attained?</vt:lpstr>
      <vt:lpstr>Summary of Ricardo’s Model</vt:lpstr>
      <vt:lpstr>Gains from Trade (cont.)</vt:lpstr>
      <vt:lpstr>Relationship Between Trade and Wages</vt:lpstr>
      <vt:lpstr>Trade and Wages (cont.)</vt:lpstr>
      <vt:lpstr>Evaluation of the Classical Model</vt:lpstr>
      <vt:lpstr>Evaluation (cont.)</vt:lpstr>
      <vt:lpstr>Equations</vt:lpstr>
      <vt:lpstr>The Relative Demand Curve</vt:lpstr>
      <vt:lpstr>Many Products</vt:lpstr>
      <vt:lpstr>Many Countries</vt:lpstr>
      <vt:lpstr>Outsourcing – Pros &amp; Cons</vt:lpstr>
      <vt:lpstr>Technology: An Example</vt:lpstr>
      <vt:lpstr>Example: Autarky Relative Prices</vt:lpstr>
      <vt:lpstr>Example: Specialization (PC/PW &lt; ½)</vt:lpstr>
      <vt:lpstr>Example: Specialization (PC/PW &lt; ½)</vt:lpstr>
      <vt:lpstr>Example: Specialization  (2 &gt; PC/PW &gt; ½)</vt:lpstr>
      <vt:lpstr>Example: Specialization  (2 &gt; PC/PW &gt; ½)</vt:lpstr>
      <vt:lpstr>Example: Specialization  (2 &gt; PC/PW &gt; ½)</vt:lpstr>
      <vt:lpstr>Example: Specialization (PC/PW &gt; 2)</vt:lpstr>
      <vt:lpstr>Example: Specialization (PC/PW &gt; 2)</vt:lpstr>
      <vt:lpstr>Example: Relative Supply Curve</vt:lpstr>
      <vt:lpstr>Relative Supply Curve</vt:lpstr>
      <vt:lpstr>Example: Free Trade Equilibrium</vt:lpstr>
      <vt:lpstr>Free Trade Equilibrium</vt:lpstr>
      <vt:lpstr>Free Trade Equilibrium</vt:lpstr>
      <vt:lpstr>Free Trade Equilibrium</vt:lpstr>
      <vt:lpstr>Free Trade → Specialization</vt:lpstr>
      <vt:lpstr>Example: Free Trade Equilibrium</vt:lpstr>
      <vt:lpstr>Comparative Advantage</vt:lpstr>
      <vt:lpstr>Gains from trade</vt:lpstr>
      <vt:lpstr>Example: Gains from Trade</vt:lpstr>
      <vt:lpstr>Example: Gains from Trade</vt:lpstr>
      <vt:lpstr>Example: Gains from Trade</vt:lpstr>
      <vt:lpstr>Wage Gains from Trade</vt:lpstr>
      <vt:lpstr>No Profits in Ricardo’s World!</vt:lpstr>
      <vt:lpstr>Gains from trade</vt:lpstr>
      <vt:lpstr>Relative Wages</vt:lpstr>
      <vt:lpstr>Relative Wage—Example </vt:lpstr>
      <vt:lpstr>Unit Labor Requirements and Productivity: How Related?</vt:lpstr>
      <vt:lpstr>Relative Wages in Autarky</vt:lpstr>
      <vt:lpstr>Autarky Real Wages and Productivity</vt:lpstr>
      <vt:lpstr>Do Wages Reflect Productivity?</vt:lpstr>
      <vt:lpstr>Do Wages Reflect Productivity? (cont.)</vt:lpstr>
      <vt:lpstr>Relative Wages—Free Trade</vt:lpstr>
      <vt:lpstr>Relative Wages: Autarky and Trade</vt:lpstr>
      <vt:lpstr>Relative Wages: Autarky and Trade</vt:lpstr>
      <vt:lpstr>Relative Wages—Free Trade</vt:lpstr>
      <vt:lpstr>Relative Wages—Free Trade</vt:lpstr>
      <vt:lpstr>Relative Wages—Autarky and Free Trade</vt:lpstr>
      <vt:lpstr>Exceptions: Free Trade Equilibrium</vt:lpstr>
      <vt:lpstr>Exceptions: Free Trade Equilibrium</vt:lpstr>
      <vt:lpstr>Ricardian Model: Main Lessons</vt:lpstr>
      <vt:lpstr>Misconceptions About  Comparative Advantage</vt:lpstr>
      <vt:lpstr>Misconceptions About  Comparative Advantage (cont.)</vt:lpstr>
      <vt:lpstr>Misconceptions About  Comparative Advantage (cont.)</vt:lpstr>
      <vt:lpstr>Transportation Costs  and Non-traded Goods</vt:lpstr>
      <vt:lpstr>Transportation Costs  and Non-traded Goods (cont.)</vt:lpstr>
      <vt:lpstr>Now H-O Preview</vt:lpstr>
      <vt:lpstr>The H-O</vt:lpstr>
      <vt:lpstr>Two Factor Heckscher-Ohlin Model </vt:lpstr>
      <vt:lpstr>Choosing the Mix of Inputs</vt:lpstr>
      <vt:lpstr>Fig. 5-4:  Input Possibilities in Food Production</vt:lpstr>
      <vt:lpstr>Choosing the Mix of Inputs</vt:lpstr>
      <vt:lpstr>Fig. 5-5:  Factor Prices and Input Choices</vt:lpstr>
      <vt:lpstr>Fig. 5-5:  Factor Prices and Input Choices</vt:lpstr>
      <vt:lpstr>Factor Prices and Goods Prices</vt:lpstr>
      <vt:lpstr>Fig. 5-6:  Factor Prices and Goods Prices</vt:lpstr>
      <vt:lpstr>Factor Prices and Goods Prices (cont.)</vt:lpstr>
      <vt:lpstr>Fig. 5-7:  From Goods Prices to Input Choices</vt:lpstr>
      <vt:lpstr>Fig. 5-7:  From Goods Prices to Input Choices</vt:lpstr>
      <vt:lpstr>Stolper-Samuelson Theorem</vt:lpstr>
      <vt:lpstr>Resources and Output </vt:lpstr>
      <vt:lpstr>Resources and Output </vt:lpstr>
      <vt:lpstr>Resources and Output</vt:lpstr>
      <vt:lpstr>Relative Supply Curves</vt:lpstr>
      <vt:lpstr>Fig. 5-9:  Trade Leads to a Convergence of Relative Prices</vt:lpstr>
      <vt:lpstr>From Autarky to Free Trade</vt:lpstr>
      <vt:lpstr>From Autarky to Free Trade</vt:lpstr>
      <vt:lpstr>From Autarky to Free Trade</vt:lpstr>
      <vt:lpstr>Fig. 5-9:  Trade Leads to a Convergence of Relative Prices</vt:lpstr>
      <vt:lpstr>Stolper-Samuelson Theorem</vt:lpstr>
      <vt:lpstr>From Autarky to Free Trade</vt:lpstr>
      <vt:lpstr>The Factor Price Equalization Theorem</vt:lpstr>
      <vt:lpstr>Trade in the Heckscher-Ohlin Model </vt:lpstr>
      <vt:lpstr>Trade in the Heckscher-Ohlin Model (cont.)</vt:lpstr>
      <vt:lpstr>Trade in the Heckscher-Ohlin Model (cont.)</vt:lpstr>
      <vt:lpstr>Trade in the Heckscher-Ohlin Model (cont.)</vt:lpstr>
      <vt:lpstr>Trade in the Heckscher-Ohlin Model (cont.)</vt:lpstr>
      <vt:lpstr>Factor Price Equalization</vt:lpstr>
      <vt:lpstr>Factor Price Equalization (cont.)</vt:lpstr>
      <vt:lpstr>Table 5-1:  Comparative International Wage Rates (United States = 100)</vt:lpstr>
      <vt:lpstr>Factor Price Equalization (cont.)</vt:lpstr>
      <vt:lpstr>Does Trade Increase Income Inequality?</vt:lpstr>
      <vt:lpstr>Does Trade Increase  Income Inequality? (cont.)</vt:lpstr>
      <vt:lpstr>Does Trade Increase  Income Inequality? (cont.)</vt:lpstr>
      <vt:lpstr>Trade and Income Distribution</vt:lpstr>
      <vt:lpstr>Trade and Income Distribution (cont.)</vt:lpstr>
      <vt:lpstr>Extra slides</vt:lpstr>
      <vt:lpstr>Exercise: Autarky Relative Prices</vt:lpstr>
      <vt:lpstr>Exercise: Autarky Relative Prices</vt:lpstr>
      <vt:lpstr>Exercise: Autarky Relative Prices</vt:lpstr>
      <vt:lpstr>Exercise: Autarky Relative Prices</vt:lpstr>
      <vt:lpstr>Exercise: Autarky Relative Prices</vt:lpstr>
      <vt:lpstr>Exercise: Autarky Relative Prices</vt:lpstr>
      <vt:lpstr>Exercise: Autarky Relative Wages</vt:lpstr>
      <vt:lpstr>Exercise: Autarky Relative Wages</vt:lpstr>
      <vt:lpstr>Exercise: Autarky Relative Wages</vt:lpstr>
      <vt:lpstr>Exercise: Autarky Relative Wages</vt:lpstr>
      <vt:lpstr>Exercise: Free Trade Relative Wages</vt:lpstr>
      <vt:lpstr>Exercise: Free Trade Relative Wages</vt:lpstr>
      <vt:lpstr>Exercise: Free Trade Relative Wages</vt:lpstr>
      <vt:lpstr>Exercise: What does Free Trade do to Relative Wages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and Development International trade, Lecture 9</dc:title>
  <dc:creator>Giorgia Giovannetti</dc:creator>
  <cp:lastModifiedBy>GiorgiaG</cp:lastModifiedBy>
  <cp:revision>53</cp:revision>
  <cp:lastPrinted>2018-10-22T17:03:47Z</cp:lastPrinted>
  <dcterms:created xsi:type="dcterms:W3CDTF">2017-10-08T17:40:42Z</dcterms:created>
  <dcterms:modified xsi:type="dcterms:W3CDTF">2019-11-01T09:27:53Z</dcterms:modified>
</cp:coreProperties>
</file>