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0"/>
  </p:notesMasterIdLst>
  <p:sldIdLst>
    <p:sldId id="257" r:id="rId2"/>
    <p:sldId id="258" r:id="rId3"/>
    <p:sldId id="256"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9" r:id="rId24"/>
    <p:sldId id="280" r:id="rId25"/>
    <p:sldId id="281" r:id="rId26"/>
    <p:sldId id="282" r:id="rId27"/>
    <p:sldId id="283" r:id="rId28"/>
    <p:sldId id="284" r:id="rId29"/>
    <p:sldId id="285" r:id="rId30"/>
    <p:sldId id="286" r:id="rId31"/>
    <p:sldId id="287" r:id="rId32"/>
    <p:sldId id="288" r:id="rId33"/>
    <p:sldId id="289" r:id="rId34"/>
    <p:sldId id="318" r:id="rId35"/>
    <p:sldId id="290" r:id="rId36"/>
    <p:sldId id="291" r:id="rId37"/>
    <p:sldId id="292" r:id="rId38"/>
    <p:sldId id="319" r:id="rId39"/>
    <p:sldId id="324" r:id="rId40"/>
    <p:sldId id="322" r:id="rId41"/>
    <p:sldId id="325" r:id="rId42"/>
    <p:sldId id="293" r:id="rId43"/>
    <p:sldId id="320" r:id="rId44"/>
    <p:sldId id="323" r:id="rId45"/>
    <p:sldId id="321" r:id="rId46"/>
    <p:sldId id="295" r:id="rId47"/>
    <p:sldId id="296" r:id="rId48"/>
    <p:sldId id="297" r:id="rId49"/>
    <p:sldId id="298" r:id="rId50"/>
    <p:sldId id="299" r:id="rId51"/>
    <p:sldId id="300" r:id="rId52"/>
    <p:sldId id="302" r:id="rId53"/>
    <p:sldId id="301" r:id="rId54"/>
    <p:sldId id="303" r:id="rId55"/>
    <p:sldId id="304" r:id="rId56"/>
    <p:sldId id="305" r:id="rId57"/>
    <p:sldId id="306" r:id="rId58"/>
    <p:sldId id="307" r:id="rId59"/>
    <p:sldId id="308" r:id="rId60"/>
    <p:sldId id="309" r:id="rId61"/>
    <p:sldId id="310" r:id="rId62"/>
    <p:sldId id="311" r:id="rId63"/>
    <p:sldId id="312" r:id="rId64"/>
    <p:sldId id="313" r:id="rId65"/>
    <p:sldId id="316" r:id="rId66"/>
    <p:sldId id="326" r:id="rId67"/>
    <p:sldId id="327" r:id="rId68"/>
    <p:sldId id="328" r:id="rId6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71" autoAdjust="0"/>
  </p:normalViewPr>
  <p:slideViewPr>
    <p:cSldViewPr>
      <p:cViewPr varScale="1">
        <p:scale>
          <a:sx n="121" d="100"/>
          <a:sy n="121" d="100"/>
        </p:scale>
        <p:origin x="1320" y="102"/>
      </p:cViewPr>
      <p:guideLst>
        <p:guide orient="horz" pos="2160"/>
        <p:guide pos="2880"/>
      </p:guideLst>
    </p:cSldViewPr>
  </p:slideViewPr>
  <p:notesTextViewPr>
    <p:cViewPr>
      <p:scale>
        <a:sx n="1" d="1"/>
        <a:sy n="1" d="1"/>
      </p:scale>
      <p:origin x="0" y="0"/>
    </p:cViewPr>
  </p:notesTextViewPr>
  <p:sorterViewPr>
    <p:cViewPr>
      <p:scale>
        <a:sx n="100" d="100"/>
        <a:sy n="100" d="100"/>
      </p:scale>
      <p:origin x="0" y="-83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5DC7FF-3EE9-4606-B441-4DF6568FF500}"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it-IT"/>
        </a:p>
      </dgm:t>
    </dgm:pt>
    <dgm:pt modelId="{71379ED0-9B04-4883-8238-251EAED6C2FF}">
      <dgm:prSet custT="1"/>
      <dgm:spPr/>
      <dgm:t>
        <a:bodyPr/>
        <a:lstStyle/>
        <a:p>
          <a:pPr algn="l"/>
          <a:r>
            <a:rPr lang="it-IT" sz="2000" dirty="0" smtClean="0"/>
            <a:t>il voler dimostrare comprensione verso lo stigma, ma temere che questa comprensione potrebbe essere percepita dallo stigmatizzato come discriminazione.</a:t>
          </a:r>
          <a:endParaRPr lang="it-IT" sz="2000" dirty="0"/>
        </a:p>
      </dgm:t>
    </dgm:pt>
    <dgm:pt modelId="{6422E9E1-C6BC-4218-B955-FE89570E6F9A}" type="parTrans" cxnId="{4E2797D2-E065-40AC-8B77-CF043A2AB255}">
      <dgm:prSet/>
      <dgm:spPr/>
      <dgm:t>
        <a:bodyPr/>
        <a:lstStyle/>
        <a:p>
          <a:endParaRPr lang="it-IT"/>
        </a:p>
      </dgm:t>
    </dgm:pt>
    <dgm:pt modelId="{FBB222D0-AE25-494D-B413-E3754DAD5A9F}" type="sibTrans" cxnId="{4E2797D2-E065-40AC-8B77-CF043A2AB255}">
      <dgm:prSet/>
      <dgm:spPr/>
      <dgm:t>
        <a:bodyPr/>
        <a:lstStyle/>
        <a:p>
          <a:endParaRPr lang="it-IT"/>
        </a:p>
      </dgm:t>
    </dgm:pt>
    <dgm:pt modelId="{79737B16-8B8C-49D1-82D0-683D24F98606}">
      <dgm:prSet custT="1"/>
      <dgm:spPr/>
      <dgm:t>
        <a:bodyPr/>
        <a:lstStyle/>
        <a:p>
          <a:pPr algn="r"/>
          <a:r>
            <a:rPr lang="it-IT" sz="2000" dirty="0" smtClean="0"/>
            <a:t>il voler mostrare di non farsi condizionare dallo stigma nell’interagire con lo stigmatizzato, ma temere di pretendere da lui cose che potrebbe non riuscire a fare e che lo metterebbero in difficoltà</a:t>
          </a:r>
          <a:r>
            <a:rPr lang="it-IT" sz="1500" dirty="0" smtClean="0"/>
            <a:t>. </a:t>
          </a:r>
          <a:endParaRPr lang="it-IT" sz="1500" dirty="0"/>
        </a:p>
      </dgm:t>
    </dgm:pt>
    <dgm:pt modelId="{5A7872C7-AABA-443E-96F1-4F82549F71A7}" type="parTrans" cxnId="{27E91816-FA01-401B-9D3A-696B3E568172}">
      <dgm:prSet/>
      <dgm:spPr/>
      <dgm:t>
        <a:bodyPr/>
        <a:lstStyle/>
        <a:p>
          <a:endParaRPr lang="it-IT"/>
        </a:p>
      </dgm:t>
    </dgm:pt>
    <dgm:pt modelId="{C058755E-9550-4045-82A6-227665C77C1A}" type="sibTrans" cxnId="{27E91816-FA01-401B-9D3A-696B3E568172}">
      <dgm:prSet/>
      <dgm:spPr/>
      <dgm:t>
        <a:bodyPr/>
        <a:lstStyle/>
        <a:p>
          <a:endParaRPr lang="it-IT"/>
        </a:p>
      </dgm:t>
    </dgm:pt>
    <dgm:pt modelId="{4B3B7077-9C93-4B39-B898-6D7CDD6D2DD4}" type="pres">
      <dgm:prSet presAssocID="{C45DC7FF-3EE9-4606-B441-4DF6568FF500}" presName="diagram" presStyleCnt="0">
        <dgm:presLayoutVars>
          <dgm:dir/>
          <dgm:resizeHandles val="exact"/>
        </dgm:presLayoutVars>
      </dgm:prSet>
      <dgm:spPr/>
      <dgm:t>
        <a:bodyPr/>
        <a:lstStyle/>
        <a:p>
          <a:endParaRPr lang="it-IT"/>
        </a:p>
      </dgm:t>
    </dgm:pt>
    <dgm:pt modelId="{30660E2B-4CF0-40FF-BB64-70372733C994}" type="pres">
      <dgm:prSet presAssocID="{71379ED0-9B04-4883-8238-251EAED6C2FF}" presName="arrow" presStyleLbl="node1" presStyleIdx="0" presStyleCnt="2" custScaleX="123786">
        <dgm:presLayoutVars>
          <dgm:bulletEnabled val="1"/>
        </dgm:presLayoutVars>
      </dgm:prSet>
      <dgm:spPr/>
      <dgm:t>
        <a:bodyPr/>
        <a:lstStyle/>
        <a:p>
          <a:endParaRPr lang="it-IT"/>
        </a:p>
      </dgm:t>
    </dgm:pt>
    <dgm:pt modelId="{171D16A1-832A-4FA9-941D-332207545435}" type="pres">
      <dgm:prSet presAssocID="{79737B16-8B8C-49D1-82D0-683D24F98606}" presName="arrow" presStyleLbl="node1" presStyleIdx="1" presStyleCnt="2" custScaleX="127403">
        <dgm:presLayoutVars>
          <dgm:bulletEnabled val="1"/>
        </dgm:presLayoutVars>
      </dgm:prSet>
      <dgm:spPr/>
      <dgm:t>
        <a:bodyPr/>
        <a:lstStyle/>
        <a:p>
          <a:endParaRPr lang="it-IT"/>
        </a:p>
      </dgm:t>
    </dgm:pt>
  </dgm:ptLst>
  <dgm:cxnLst>
    <dgm:cxn modelId="{258622CB-B2EB-4916-85BF-22CC89D6D37E}" type="presOf" srcId="{C45DC7FF-3EE9-4606-B441-4DF6568FF500}" destId="{4B3B7077-9C93-4B39-B898-6D7CDD6D2DD4}" srcOrd="0" destOrd="0" presId="urn:microsoft.com/office/officeart/2005/8/layout/arrow5"/>
    <dgm:cxn modelId="{27E91816-FA01-401B-9D3A-696B3E568172}" srcId="{C45DC7FF-3EE9-4606-B441-4DF6568FF500}" destId="{79737B16-8B8C-49D1-82D0-683D24F98606}" srcOrd="1" destOrd="0" parTransId="{5A7872C7-AABA-443E-96F1-4F82549F71A7}" sibTransId="{C058755E-9550-4045-82A6-227665C77C1A}"/>
    <dgm:cxn modelId="{71D02F4B-80D3-4DBC-9617-D37B5511EAEB}" type="presOf" srcId="{79737B16-8B8C-49D1-82D0-683D24F98606}" destId="{171D16A1-832A-4FA9-941D-332207545435}" srcOrd="0" destOrd="0" presId="urn:microsoft.com/office/officeart/2005/8/layout/arrow5"/>
    <dgm:cxn modelId="{23E50196-FB83-4505-A2C9-FC7B7A66601B}" type="presOf" srcId="{71379ED0-9B04-4883-8238-251EAED6C2FF}" destId="{30660E2B-4CF0-40FF-BB64-70372733C994}" srcOrd="0" destOrd="0" presId="urn:microsoft.com/office/officeart/2005/8/layout/arrow5"/>
    <dgm:cxn modelId="{4E2797D2-E065-40AC-8B77-CF043A2AB255}" srcId="{C45DC7FF-3EE9-4606-B441-4DF6568FF500}" destId="{71379ED0-9B04-4883-8238-251EAED6C2FF}" srcOrd="0" destOrd="0" parTransId="{6422E9E1-C6BC-4218-B955-FE89570E6F9A}" sibTransId="{FBB222D0-AE25-494D-B413-E3754DAD5A9F}"/>
    <dgm:cxn modelId="{DA139810-2FBB-4629-8C72-1642495F2121}" type="presParOf" srcId="{4B3B7077-9C93-4B39-B898-6D7CDD6D2DD4}" destId="{30660E2B-4CF0-40FF-BB64-70372733C994}" srcOrd="0" destOrd="0" presId="urn:microsoft.com/office/officeart/2005/8/layout/arrow5"/>
    <dgm:cxn modelId="{FFC70935-33F8-4E20-B641-B1457BB23A94}" type="presParOf" srcId="{4B3B7077-9C93-4B39-B898-6D7CDD6D2DD4}" destId="{171D16A1-832A-4FA9-941D-332207545435}"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660E2B-4CF0-40FF-BB64-70372733C994}">
      <dsp:nvSpPr>
        <dsp:cNvPr id="0" name=""/>
        <dsp:cNvSpPr/>
      </dsp:nvSpPr>
      <dsp:spPr>
        <a:xfrm rot="16200000">
          <a:off x="-507761" y="689632"/>
          <a:ext cx="4929398" cy="3982194"/>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it-IT" sz="2000" kern="1200" dirty="0" smtClean="0"/>
            <a:t>il voler dimostrare comprensione verso lo stigma, ma temere che questa comprensione potrebbe essere percepita dallo stigmatizzato come discriminazione.</a:t>
          </a:r>
          <a:endParaRPr lang="it-IT" sz="2000" kern="1200" dirty="0"/>
        </a:p>
      </dsp:txBody>
      <dsp:txXfrm rot="5400000">
        <a:off x="-34158" y="1448378"/>
        <a:ext cx="3285310" cy="2464699"/>
      </dsp:txXfrm>
    </dsp:sp>
    <dsp:sp modelId="{171D16A1-832A-4FA9-941D-332207545435}">
      <dsp:nvSpPr>
        <dsp:cNvPr id="0" name=""/>
        <dsp:cNvSpPr/>
      </dsp:nvSpPr>
      <dsp:spPr>
        <a:xfrm rot="5400000">
          <a:off x="3663926" y="689632"/>
          <a:ext cx="5073434" cy="3982194"/>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r" defTabSz="889000">
            <a:lnSpc>
              <a:spcPct val="90000"/>
            </a:lnSpc>
            <a:spcBef>
              <a:spcPct val="0"/>
            </a:spcBef>
            <a:spcAft>
              <a:spcPct val="35000"/>
            </a:spcAft>
          </a:pPr>
          <a:r>
            <a:rPr lang="it-IT" sz="2000" kern="1200" dirty="0" smtClean="0"/>
            <a:t>il voler mostrare di non farsi condizionare dallo stigma nell’interagire con lo stigmatizzato, ma temere di pretendere da lui cose che potrebbe non riuscire a fare e che lo metterebbero in difficoltà</a:t>
          </a:r>
          <a:r>
            <a:rPr lang="it-IT" sz="1500" kern="1200" dirty="0" smtClean="0"/>
            <a:t>. </a:t>
          </a:r>
          <a:endParaRPr lang="it-IT" sz="1500" kern="1200" dirty="0"/>
        </a:p>
      </dsp:txBody>
      <dsp:txXfrm rot="-5400000">
        <a:off x="4906431" y="1412371"/>
        <a:ext cx="3285310" cy="2536717"/>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F7BAD3-C80A-4CE5-9181-E04421B2157C}" type="datetimeFigureOut">
              <a:rPr lang="it-IT" smtClean="0"/>
              <a:pPr/>
              <a:t>25/10/2018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77BDA1-B59D-4644-98DA-4D45BEB5AC2C}" type="slidenum">
              <a:rPr lang="it-IT" smtClean="0"/>
              <a:pPr/>
              <a:t>‹N›</a:t>
            </a:fld>
            <a:endParaRPr lang="it-IT"/>
          </a:p>
        </p:txBody>
      </p:sp>
    </p:spTree>
    <p:extLst>
      <p:ext uri="{BB962C8B-B14F-4D97-AF65-F5344CB8AC3E}">
        <p14:creationId xmlns:p14="http://schemas.microsoft.com/office/powerpoint/2010/main" val="3491681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2249715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763694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1965017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3252335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3507152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271720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51393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2412211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338045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1865449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405048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75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dirty="0" smtClean="0"/>
              <a:t>M. Bontempi, Appunti su </a:t>
            </a:r>
            <a:r>
              <a:rPr lang="it-IT" dirty="0" smtClean="0"/>
              <a:t>Stigma, 2018</a:t>
            </a:r>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77824-33FA-4463-A9DD-55F909ACF283}" type="slidenum">
              <a:rPr lang="it-IT" smtClean="0"/>
              <a:pPr/>
              <a:t>‹N›</a:t>
            </a:fld>
            <a:endParaRPr lang="it-IT"/>
          </a:p>
        </p:txBody>
      </p:sp>
    </p:spTree>
    <p:extLst>
      <p:ext uri="{BB962C8B-B14F-4D97-AF65-F5344CB8AC3E}">
        <p14:creationId xmlns:p14="http://schemas.microsoft.com/office/powerpoint/2010/main" val="27723807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260648"/>
            <a:ext cx="8229600" cy="5976379"/>
          </a:xfrm>
        </p:spPr>
        <p:txBody>
          <a:bodyPr>
            <a:normAutofit fontScale="70000" lnSpcReduction="20000"/>
          </a:bodyPr>
          <a:lstStyle/>
          <a:p>
            <a:pPr marL="0" indent="0" algn="just">
              <a:buNone/>
            </a:pPr>
            <a:r>
              <a:rPr lang="it-IT" sz="2800" i="1" dirty="0" smtClean="0"/>
              <a:t>1. La logica dello stigma</a:t>
            </a:r>
          </a:p>
          <a:p>
            <a:pPr marL="0" indent="0" algn="just">
              <a:buNone/>
            </a:pPr>
            <a:r>
              <a:rPr lang="it-IT" sz="2800" dirty="0" smtClean="0"/>
              <a:t>«Quando ci troviamo davanti un estraneo, è probabile che il suo aspetto immediato ci consenta </a:t>
            </a:r>
            <a:r>
              <a:rPr lang="it-IT" sz="2800" b="1" dirty="0" smtClean="0"/>
              <a:t>di stabilire in anticipo </a:t>
            </a:r>
            <a:r>
              <a:rPr lang="it-IT" sz="2800" dirty="0" smtClean="0"/>
              <a:t>a quale categoria appartiene e quali sono i suoi attributi, qual è, in altri termini, la sua </a:t>
            </a:r>
            <a:r>
              <a:rPr lang="it-IT" sz="2800" i="1" dirty="0" smtClean="0"/>
              <a:t>identità sociale</a:t>
            </a:r>
            <a:r>
              <a:rPr lang="it-IT" sz="2800" dirty="0" smtClean="0"/>
              <a:t> (…) in questo contesto attributi personali come l’onestà si presentano insieme ad attributi strutturali come l’occupazione».</a:t>
            </a:r>
          </a:p>
          <a:p>
            <a:pPr marL="0" indent="0" algn="just">
              <a:buNone/>
            </a:pPr>
            <a:endParaRPr lang="it-IT" sz="2800" dirty="0" smtClean="0"/>
          </a:p>
          <a:p>
            <a:pPr marL="0" indent="0" algn="just">
              <a:buNone/>
            </a:pPr>
            <a:r>
              <a:rPr lang="it-IT" sz="2800" dirty="0" smtClean="0"/>
              <a:t>Non ci rendiamo conto che quegli attributi li abbiamo stabiliti noi, collocando quella persona in una categoria sociale e proiettando su di lei – come aspettative di comportamento o di modo di essere - gli attributi associati a quella categoria.</a:t>
            </a:r>
          </a:p>
          <a:p>
            <a:pPr marL="0" indent="0" algn="just">
              <a:buNone/>
            </a:pPr>
            <a:endParaRPr lang="it-IT" sz="2800" dirty="0" smtClean="0"/>
          </a:p>
          <a:p>
            <a:pPr marL="0" indent="0" algn="just">
              <a:buNone/>
            </a:pPr>
            <a:r>
              <a:rPr lang="it-IT" sz="2800" dirty="0" smtClean="0"/>
              <a:t>«Ci fidiamo delle supposizioni che abbiamo fatto, le trasformiamo in pretese normative e quindi in pretese inequivocabili»</a:t>
            </a:r>
          </a:p>
          <a:p>
            <a:pPr marL="0" indent="0" algn="just">
              <a:buNone/>
            </a:pPr>
            <a:endParaRPr lang="it-IT" sz="2800" dirty="0" smtClean="0"/>
          </a:p>
          <a:p>
            <a:pPr marL="0" indent="0" algn="just">
              <a:buNone/>
            </a:pPr>
            <a:r>
              <a:rPr lang="it-IT" sz="2800" dirty="0" smtClean="0"/>
              <a:t>Non siamo coscienti di questo «finché non siamo costretti a decidere se corrispondono o no alla realtà. Solo allora è probabile che ci accorgiamo del fatto che, durante tutto il processo, ci siamo affidati a certi presupposti su come dovrebbe essere la persona che stiamo prendendo in considerazione».</a:t>
            </a:r>
          </a:p>
          <a:p>
            <a:pPr marL="0" indent="0" algn="just">
              <a:buNone/>
            </a:pPr>
            <a:endParaRPr lang="it-IT" sz="2800" dirty="0" smtClean="0"/>
          </a:p>
          <a:p>
            <a:pPr marL="0" indent="0" algn="just">
              <a:buNone/>
            </a:pPr>
            <a:r>
              <a:rPr lang="it-IT" sz="2800" dirty="0" smtClean="0"/>
              <a:t> (le frasi tra virgolette sono citazioni da </a:t>
            </a:r>
            <a:r>
              <a:rPr lang="it-IT" sz="2800" dirty="0" err="1" smtClean="0"/>
              <a:t>Erving</a:t>
            </a:r>
            <a:r>
              <a:rPr lang="it-IT" sz="2800" dirty="0" smtClean="0"/>
              <a:t> </a:t>
            </a:r>
            <a:r>
              <a:rPr lang="it-IT" sz="2800" dirty="0" err="1" smtClean="0"/>
              <a:t>Goffman</a:t>
            </a:r>
            <a:r>
              <a:rPr lang="it-IT" sz="2800" dirty="0" smtClean="0"/>
              <a:t>, </a:t>
            </a:r>
            <a:r>
              <a:rPr lang="it-IT" sz="2800" i="1" dirty="0" smtClean="0"/>
              <a:t>Stigma</a:t>
            </a:r>
            <a:r>
              <a:rPr lang="it-IT" sz="2800" dirty="0" smtClean="0"/>
              <a:t>, p.12)</a:t>
            </a:r>
          </a:p>
          <a:p>
            <a:pPr marL="0" indent="0">
              <a:buNone/>
            </a:pPr>
            <a:endParaRPr lang="it-IT" dirty="0"/>
          </a:p>
        </p:txBody>
      </p:sp>
      <p:sp>
        <p:nvSpPr>
          <p:cNvPr id="5" name="Segnaposto data 4"/>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6" name="Segnaposto numero diapositiva 5"/>
          <p:cNvSpPr>
            <a:spLocks noGrp="1"/>
          </p:cNvSpPr>
          <p:nvPr>
            <p:ph type="sldNum" sz="quarter" idx="12"/>
          </p:nvPr>
        </p:nvSpPr>
        <p:spPr/>
        <p:txBody>
          <a:bodyPr/>
          <a:lstStyle/>
          <a:p>
            <a:fld id="{18D77824-33FA-4463-A9DD-55F909ACF283}" type="slidenum">
              <a:rPr lang="it-IT" smtClean="0"/>
              <a:pPr/>
              <a:t>1</a:t>
            </a:fld>
            <a:endParaRPr lang="it-IT"/>
          </a:p>
        </p:txBody>
      </p:sp>
    </p:spTree>
    <p:extLst>
      <p:ext uri="{BB962C8B-B14F-4D97-AF65-F5344CB8AC3E}">
        <p14:creationId xmlns:p14="http://schemas.microsoft.com/office/powerpoint/2010/main" val="354293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1000"/>
                                        <p:tgtEl>
                                          <p:spTgt spid="3">
                                            <p:txEl>
                                              <p:pRg st="9" end="9"/>
                                            </p:txEl>
                                          </p:spTgt>
                                        </p:tgtEl>
                                      </p:cBhvr>
                                    </p:animEffect>
                                    <p:anim calcmode="lin" valueType="num">
                                      <p:cBhvr>
                                        <p:cTn id="2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noAutofit/>
          </a:bodyPr>
          <a:lstStyle/>
          <a:p>
            <a:pPr marL="0" indent="0">
              <a:buNone/>
            </a:pPr>
            <a:endParaRPr lang="it-IT" sz="2400" dirty="0" smtClean="0"/>
          </a:p>
          <a:p>
            <a:pPr marL="0" indent="0">
              <a:buNone/>
            </a:pPr>
            <a:r>
              <a:rPr lang="it-IT" sz="2800" dirty="0" smtClean="0"/>
              <a:t>I </a:t>
            </a:r>
            <a:r>
              <a:rPr lang="it-IT" sz="2800" b="1" dirty="0" smtClean="0"/>
              <a:t>“normali” e la loro teoria dello stigma</a:t>
            </a:r>
          </a:p>
          <a:p>
            <a:pPr marL="0" indent="0" algn="just">
              <a:buNone/>
            </a:pPr>
            <a:r>
              <a:rPr lang="it-IT" sz="2800" dirty="0" smtClean="0"/>
              <a:t>«Definirò “normali” noi e quelli che non si discostano per qualche caratteristica negativa dai comportamenti che, nel caso specifico, ci aspettiamo da loro» (</a:t>
            </a:r>
            <a:r>
              <a:rPr lang="it-IT" sz="2800" i="1" dirty="0" smtClean="0"/>
              <a:t>Stigma, </a:t>
            </a:r>
            <a:r>
              <a:rPr lang="it-IT" sz="2800" dirty="0" smtClean="0"/>
              <a:t>15).</a:t>
            </a:r>
          </a:p>
          <a:p>
            <a:pPr marL="0" indent="0" algn="just">
              <a:buNone/>
            </a:pPr>
            <a:endParaRPr lang="it-IT" sz="2800" dirty="0" smtClean="0"/>
          </a:p>
          <a:p>
            <a:pPr marL="0" indent="0" algn="just">
              <a:buNone/>
            </a:pPr>
            <a:r>
              <a:rPr lang="it-IT" sz="2800" dirty="0" smtClean="0"/>
              <a:t>I “normali” credono «che la persona con uno stigma non sia proprio umana [in senso negativo e positivo]. </a:t>
            </a:r>
          </a:p>
          <a:p>
            <a:pPr marL="0" indent="0" algn="just">
              <a:buNone/>
            </a:pPr>
            <a:r>
              <a:rPr lang="it-IT" sz="2800" dirty="0" smtClean="0"/>
              <a:t>Partendo da questa premessa pratichiamo diverse specie di discriminazioni, grazie alle quali gli riduciamo, con molta efficacia anche spesso inconsciamente, le possibilità di vita.</a:t>
            </a:r>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10</a:t>
            </a:fld>
            <a:endParaRPr lang="it-IT"/>
          </a:p>
        </p:txBody>
      </p:sp>
    </p:spTree>
    <p:extLst>
      <p:ext uri="{BB962C8B-B14F-4D97-AF65-F5344CB8AC3E}">
        <p14:creationId xmlns:p14="http://schemas.microsoft.com/office/powerpoint/2010/main" val="315014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lvl="0" indent="0" algn="just">
              <a:buNone/>
            </a:pPr>
            <a:endParaRPr lang="it-IT" sz="2400" b="1" dirty="0" smtClean="0">
              <a:solidFill>
                <a:prstClr val="black"/>
              </a:solidFill>
            </a:endParaRPr>
          </a:p>
          <a:p>
            <a:pPr marL="0" lvl="0" indent="0" algn="just">
              <a:buNone/>
            </a:pPr>
            <a:endParaRPr lang="it-IT" sz="2400" b="1" dirty="0">
              <a:solidFill>
                <a:prstClr val="black"/>
              </a:solidFill>
            </a:endParaRPr>
          </a:p>
          <a:p>
            <a:pPr marL="0" lvl="0" indent="0" algn="just">
              <a:buNone/>
            </a:pPr>
            <a:endParaRPr lang="it-IT" sz="2400" b="1" dirty="0" smtClean="0">
              <a:solidFill>
                <a:prstClr val="black"/>
              </a:solidFill>
            </a:endParaRPr>
          </a:p>
          <a:p>
            <a:pPr marL="0" lvl="0" indent="0" algn="just">
              <a:buNone/>
            </a:pPr>
            <a:r>
              <a:rPr lang="it-IT" sz="2800" b="1" dirty="0" smtClean="0">
                <a:solidFill>
                  <a:prstClr val="black"/>
                </a:solidFill>
              </a:rPr>
              <a:t>Mettiamo </a:t>
            </a:r>
            <a:r>
              <a:rPr lang="it-IT" sz="2800" b="1" dirty="0">
                <a:solidFill>
                  <a:prstClr val="black"/>
                </a:solidFill>
              </a:rPr>
              <a:t>in piedi una teoria dello stigma</a:t>
            </a:r>
            <a:r>
              <a:rPr lang="it-IT" sz="2800" dirty="0">
                <a:solidFill>
                  <a:prstClr val="black"/>
                </a:solidFill>
              </a:rPr>
              <a:t>, una ideologia atta a spiegare la sua inferiorità e ci preoccupiamo di definire il pericolo che quella persona rappresenta, talvolta razionalizzando un’animosità basata su altre differenze, come quella di classe. (…) [questa teoria funziona come segue:]</a:t>
            </a:r>
          </a:p>
          <a:p>
            <a:pPr marL="0" indent="0">
              <a:buNone/>
            </a:pPr>
            <a:endParaRPr lang="it-IT" dirty="0"/>
          </a:p>
        </p:txBody>
      </p:sp>
      <p:sp>
        <p:nvSpPr>
          <p:cNvPr id="4" name="Segnaposto data 3"/>
          <p:cNvSpPr>
            <a:spLocks noGrp="1"/>
          </p:cNvSpPr>
          <p:nvPr>
            <p:ph type="dt" sz="half" idx="10"/>
          </p:nvPr>
        </p:nvSpPr>
        <p:spPr>
          <a:xfrm>
            <a:off x="457200" y="6356350"/>
            <a:ext cx="2890664"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11</a:t>
            </a:fld>
            <a:endParaRPr lang="it-IT"/>
          </a:p>
        </p:txBody>
      </p:sp>
    </p:spTree>
    <p:extLst>
      <p:ext uri="{BB962C8B-B14F-4D97-AF65-F5344CB8AC3E}">
        <p14:creationId xmlns:p14="http://schemas.microsoft.com/office/powerpoint/2010/main" val="2674268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92500"/>
          </a:bodyPr>
          <a:lstStyle/>
          <a:p>
            <a:pPr lvl="0" algn="just">
              <a:buFontTx/>
              <a:buChar char="-"/>
            </a:pPr>
            <a:r>
              <a:rPr lang="it-IT" sz="2400" dirty="0" smtClean="0">
                <a:solidFill>
                  <a:prstClr val="black"/>
                </a:solidFill>
              </a:rPr>
              <a:t>Abbiamo </a:t>
            </a:r>
            <a:r>
              <a:rPr lang="it-IT" sz="2400" dirty="0">
                <a:solidFill>
                  <a:prstClr val="black"/>
                </a:solidFill>
              </a:rPr>
              <a:t>la tendenza ad attribuire una vasta gamma di imperfezioni partendo da quella </a:t>
            </a:r>
            <a:r>
              <a:rPr lang="it-IT" sz="2400" dirty="0" smtClean="0">
                <a:solidFill>
                  <a:prstClr val="black"/>
                </a:solidFill>
              </a:rPr>
              <a:t>originaria</a:t>
            </a:r>
          </a:p>
          <a:p>
            <a:pPr marL="0" lvl="0" indent="0" algn="just">
              <a:buNone/>
            </a:pPr>
            <a:endParaRPr lang="it-IT" sz="2400" dirty="0">
              <a:solidFill>
                <a:prstClr val="black"/>
              </a:solidFill>
            </a:endParaRPr>
          </a:p>
          <a:p>
            <a:pPr lvl="0" algn="just">
              <a:buFontTx/>
              <a:buChar char="-"/>
            </a:pPr>
            <a:r>
              <a:rPr lang="it-IT" sz="2400" dirty="0" smtClean="0">
                <a:solidFill>
                  <a:prstClr val="black"/>
                </a:solidFill>
              </a:rPr>
              <a:t>[</a:t>
            </a:r>
            <a:r>
              <a:rPr lang="it-IT" sz="2400" dirty="0">
                <a:solidFill>
                  <a:prstClr val="black"/>
                </a:solidFill>
              </a:rPr>
              <a:t>Abbiamo la tendenza] ad affibbiare [allo stigmatizzato] attributi desiderabili, ma non desiderati [da lui/lei], specie di natura soprannaturale, quali il “sesto senso” o “la comprensione</a:t>
            </a:r>
            <a:r>
              <a:rPr lang="it-IT" sz="2400" dirty="0" smtClean="0">
                <a:solidFill>
                  <a:prstClr val="black"/>
                </a:solidFill>
              </a:rPr>
              <a:t>”</a:t>
            </a:r>
          </a:p>
          <a:p>
            <a:pPr marL="0" lvl="0" indent="0" algn="just">
              <a:buNone/>
            </a:pPr>
            <a:endParaRPr lang="it-IT" sz="2400" dirty="0">
              <a:solidFill>
                <a:prstClr val="black"/>
              </a:solidFill>
            </a:endParaRPr>
          </a:p>
          <a:p>
            <a:pPr lvl="0" algn="just">
              <a:buFontTx/>
              <a:buChar char="-"/>
            </a:pPr>
            <a:r>
              <a:rPr lang="it-IT" sz="2400" dirty="0" smtClean="0">
                <a:solidFill>
                  <a:prstClr val="black"/>
                </a:solidFill>
              </a:rPr>
              <a:t>Inoltre </a:t>
            </a:r>
            <a:r>
              <a:rPr lang="it-IT" sz="2400" dirty="0">
                <a:solidFill>
                  <a:prstClr val="black"/>
                </a:solidFill>
              </a:rPr>
              <a:t>può darsi che percepiamo la sua [dello stigmatizzato] reazione difensiva [alle nostre affermazioni-comportamenti che lo </a:t>
            </a:r>
            <a:r>
              <a:rPr lang="it-IT" sz="2400" dirty="0" err="1">
                <a:solidFill>
                  <a:prstClr val="black"/>
                </a:solidFill>
              </a:rPr>
              <a:t>deumanizzano</a:t>
            </a:r>
            <a:r>
              <a:rPr lang="it-IT" sz="2400" dirty="0">
                <a:solidFill>
                  <a:prstClr val="black"/>
                </a:solidFill>
              </a:rPr>
              <a:t>, verso il basso e anche verso l’altro, con l’idea di doti speciali] come diretta espressione della sua minorazione e quindi giudichiamo sia il [suo] difetto che la [sua] reazione come una giusta mercede [cioè che se lo meriti] per qualche cosa che lui, i suoi genitori o la sua tribù hanno fatto. Di qui la giustificazione del modo in cui lo trattiamo» (15-16</a:t>
            </a:r>
            <a:r>
              <a:rPr lang="it-IT" sz="2400" dirty="0" smtClean="0">
                <a:solidFill>
                  <a:prstClr val="black"/>
                </a:solidFill>
              </a:rPr>
              <a:t>).</a:t>
            </a:r>
          </a:p>
          <a:p>
            <a:pPr marL="0" lvl="0" indent="0" algn="just">
              <a:buNone/>
            </a:pPr>
            <a:endParaRPr lang="it-IT" sz="2200" dirty="0">
              <a:solidFill>
                <a:prstClr val="black"/>
              </a:solidFill>
            </a:endParaRPr>
          </a:p>
          <a:p>
            <a:endParaRPr lang="it-IT" dirty="0"/>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12</a:t>
            </a:fld>
            <a:endParaRPr lang="it-IT"/>
          </a:p>
        </p:txBody>
      </p:sp>
    </p:spTree>
    <p:extLst>
      <p:ext uri="{BB962C8B-B14F-4D97-AF65-F5344CB8AC3E}">
        <p14:creationId xmlns:p14="http://schemas.microsoft.com/office/powerpoint/2010/main" val="19674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a:bodyPr>
          <a:lstStyle/>
          <a:p>
            <a:pPr marL="0" indent="0" algn="just">
              <a:buNone/>
            </a:pPr>
            <a:r>
              <a:rPr lang="it-IT" sz="2800" dirty="0" smtClean="0"/>
              <a:t>Delineati i profili delle diverse condizioni, </a:t>
            </a:r>
            <a:r>
              <a:rPr lang="it-IT" sz="2800" dirty="0" err="1" smtClean="0"/>
              <a:t>Goffman</a:t>
            </a:r>
            <a:r>
              <a:rPr lang="it-IT" sz="2800" dirty="0" smtClean="0"/>
              <a:t> passa ad esaminare la condizione di </a:t>
            </a:r>
            <a:r>
              <a:rPr lang="it-IT" sz="2800" i="1" dirty="0" smtClean="0"/>
              <a:t>stigmatizzato</a:t>
            </a:r>
            <a:r>
              <a:rPr lang="it-IT" sz="2800" dirty="0" smtClean="0"/>
              <a:t>, senza distinguere, ancora, tra screditato e screditabile.</a:t>
            </a:r>
          </a:p>
          <a:p>
            <a:pPr marL="0" indent="0" algn="just">
              <a:spcBef>
                <a:spcPts val="100"/>
              </a:spcBef>
              <a:buNone/>
            </a:pPr>
            <a:endParaRPr lang="it-IT" sz="2800" i="1" dirty="0"/>
          </a:p>
          <a:p>
            <a:pPr marL="0" indent="0" algn="just">
              <a:buNone/>
            </a:pPr>
            <a:r>
              <a:rPr lang="it-IT" sz="2800" b="1" dirty="0"/>
              <a:t>Gli stigmatizzati sono membri della società allo stesso modo dei normali</a:t>
            </a:r>
            <a:endParaRPr lang="it-IT" sz="2800" b="1" dirty="0" smtClean="0"/>
          </a:p>
          <a:p>
            <a:pPr marL="0" indent="0" algn="just">
              <a:spcBef>
                <a:spcPts val="1800"/>
              </a:spcBef>
              <a:buNone/>
            </a:pPr>
            <a:r>
              <a:rPr lang="it-IT" sz="2800" dirty="0" smtClean="0"/>
              <a:t>Lo stigmatizzato ha sull’identità le stesse credenze dei normali: «Le sue più profonde convinzioni riguardo a ciò che egli è possono costituire il suo senso di essere una “persona normale”, un essere umano come chiunque altro, una persona dunque che merita opportunità e riconoscimenti» </a:t>
            </a:r>
            <a:r>
              <a:rPr lang="it-IT" sz="1800" dirty="0" smtClean="0"/>
              <a:t>(</a:t>
            </a:r>
            <a:r>
              <a:rPr lang="it-IT" sz="1800" i="1" dirty="0" smtClean="0"/>
              <a:t>Stigma</a:t>
            </a:r>
            <a:r>
              <a:rPr lang="it-IT" sz="1800" dirty="0" smtClean="0"/>
              <a:t>, 17)</a:t>
            </a:r>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13</a:t>
            </a:fld>
            <a:endParaRPr lang="it-IT"/>
          </a:p>
        </p:txBody>
      </p:sp>
    </p:spTree>
    <p:extLst>
      <p:ext uri="{BB962C8B-B14F-4D97-AF65-F5344CB8AC3E}">
        <p14:creationId xmlns:p14="http://schemas.microsoft.com/office/powerpoint/2010/main" val="23317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836712"/>
            <a:ext cx="8229600" cy="4525963"/>
          </a:xfrm>
        </p:spPr>
        <p:txBody>
          <a:bodyPr/>
          <a:lstStyle/>
          <a:p>
            <a:pPr marL="0" lvl="0" indent="0" algn="just">
              <a:buNone/>
            </a:pPr>
            <a:r>
              <a:rPr lang="it-IT" sz="2800" dirty="0">
                <a:solidFill>
                  <a:prstClr val="black"/>
                </a:solidFill>
              </a:rPr>
              <a:t>Lo stigmatizzato basa le sue richieste sul suo essere membro di una categoria sociale allo stesso modo degli </a:t>
            </a:r>
            <a:r>
              <a:rPr lang="it-IT" sz="2800" dirty="0" smtClean="0">
                <a:solidFill>
                  <a:prstClr val="black"/>
                </a:solidFill>
              </a:rPr>
              <a:t>altri, </a:t>
            </a:r>
            <a:endParaRPr lang="it-IT" sz="2800" dirty="0">
              <a:solidFill>
                <a:prstClr val="black"/>
              </a:solidFill>
            </a:endParaRPr>
          </a:p>
          <a:p>
            <a:pPr marL="0" lvl="0" indent="0" algn="just">
              <a:buNone/>
            </a:pPr>
            <a:r>
              <a:rPr lang="it-IT" sz="2800" dirty="0" smtClean="0">
                <a:solidFill>
                  <a:prstClr val="black"/>
                </a:solidFill>
              </a:rPr>
              <a:t>cioè </a:t>
            </a:r>
            <a:r>
              <a:rPr lang="it-IT" sz="2800" dirty="0">
                <a:solidFill>
                  <a:prstClr val="black"/>
                </a:solidFill>
              </a:rPr>
              <a:t>di essere considerato efficace e meritevole, ad esempio, </a:t>
            </a:r>
            <a:r>
              <a:rPr lang="it-IT" sz="2800" i="1" dirty="0">
                <a:solidFill>
                  <a:prstClr val="black"/>
                </a:solidFill>
              </a:rPr>
              <a:t>in quanto maschio/femmina </a:t>
            </a:r>
            <a:r>
              <a:rPr lang="it-IT" sz="2800" dirty="0">
                <a:solidFill>
                  <a:prstClr val="black"/>
                </a:solidFill>
              </a:rPr>
              <a:t>(per l’aspetto fisico, per le capacità intellettive </a:t>
            </a:r>
            <a:r>
              <a:rPr lang="it-IT" sz="2800" dirty="0" err="1">
                <a:solidFill>
                  <a:prstClr val="black"/>
                </a:solidFill>
              </a:rPr>
              <a:t>ecc</a:t>
            </a:r>
            <a:r>
              <a:rPr lang="it-IT" sz="2800" dirty="0">
                <a:solidFill>
                  <a:prstClr val="black"/>
                </a:solidFill>
              </a:rPr>
              <a:t>), oppure </a:t>
            </a:r>
            <a:r>
              <a:rPr lang="it-IT" sz="2800" i="1" dirty="0">
                <a:solidFill>
                  <a:prstClr val="black"/>
                </a:solidFill>
              </a:rPr>
              <a:t>in quanto giovane</a:t>
            </a:r>
            <a:r>
              <a:rPr lang="it-IT" sz="2800" dirty="0">
                <a:solidFill>
                  <a:prstClr val="black"/>
                </a:solidFill>
              </a:rPr>
              <a:t>, oppure </a:t>
            </a:r>
            <a:r>
              <a:rPr lang="it-IT" sz="2800" i="1" dirty="0">
                <a:solidFill>
                  <a:prstClr val="black"/>
                </a:solidFill>
              </a:rPr>
              <a:t>in quanto studente, </a:t>
            </a:r>
            <a:r>
              <a:rPr lang="it-IT" sz="2800" dirty="0">
                <a:solidFill>
                  <a:prstClr val="black"/>
                </a:solidFill>
              </a:rPr>
              <a:t>oppure </a:t>
            </a:r>
            <a:r>
              <a:rPr lang="it-IT" sz="2800" i="1" dirty="0">
                <a:solidFill>
                  <a:prstClr val="black"/>
                </a:solidFill>
              </a:rPr>
              <a:t>in quanto </a:t>
            </a:r>
            <a:r>
              <a:rPr lang="it-IT" sz="2800" i="1" dirty="0" smtClean="0">
                <a:solidFill>
                  <a:prstClr val="black"/>
                </a:solidFill>
              </a:rPr>
              <a:t>centralinista, impiegato, poliziotto, chirurgo </a:t>
            </a:r>
            <a:r>
              <a:rPr lang="it-IT" sz="2800" dirty="0" err="1">
                <a:solidFill>
                  <a:prstClr val="black"/>
                </a:solidFill>
              </a:rPr>
              <a:t>ecc</a:t>
            </a:r>
            <a:r>
              <a:rPr lang="it-IT" sz="2800" dirty="0">
                <a:solidFill>
                  <a:prstClr val="black"/>
                </a:solidFill>
              </a:rPr>
              <a:t>… </a:t>
            </a:r>
          </a:p>
          <a:p>
            <a:endParaRPr lang="it-IT" dirty="0"/>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14</a:t>
            </a:fld>
            <a:endParaRPr lang="it-IT"/>
          </a:p>
        </p:txBody>
      </p:sp>
    </p:spTree>
    <p:extLst>
      <p:ext uri="{BB962C8B-B14F-4D97-AF65-F5344CB8AC3E}">
        <p14:creationId xmlns:p14="http://schemas.microsoft.com/office/powerpoint/2010/main" val="383320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Autofit/>
          </a:bodyPr>
          <a:lstStyle/>
          <a:p>
            <a:pPr marL="0" indent="0" algn="just">
              <a:buNone/>
            </a:pPr>
            <a:r>
              <a:rPr lang="it-IT" sz="2800" dirty="0" smtClean="0">
                <a:solidFill>
                  <a:srgbClr val="000000"/>
                </a:solidFill>
              </a:rPr>
              <a:t>Lo stigmatizzato, in quanto membro </a:t>
            </a:r>
            <a:r>
              <a:rPr lang="it-IT" sz="2800" dirty="0">
                <a:solidFill>
                  <a:srgbClr val="000000"/>
                </a:solidFill>
              </a:rPr>
              <a:t>della </a:t>
            </a:r>
            <a:r>
              <a:rPr lang="it-IT" sz="2800" dirty="0" smtClean="0">
                <a:solidFill>
                  <a:srgbClr val="000000"/>
                </a:solidFill>
              </a:rPr>
              <a:t>società, </a:t>
            </a:r>
            <a:r>
              <a:rPr lang="it-IT" sz="2800" dirty="0">
                <a:solidFill>
                  <a:srgbClr val="000000"/>
                </a:solidFill>
              </a:rPr>
              <a:t>ha interiorizzato, nella propria socializzazione, i criteri di giudizio relativi all’attributo che possiede e sa che è considerato negativo. </a:t>
            </a:r>
            <a:endParaRPr lang="it-IT" sz="2800" dirty="0" smtClean="0">
              <a:solidFill>
                <a:srgbClr val="000000"/>
              </a:solidFill>
            </a:endParaRPr>
          </a:p>
          <a:p>
            <a:pPr marL="0" indent="0" algn="just">
              <a:buNone/>
            </a:pPr>
            <a:r>
              <a:rPr lang="it-IT" sz="2800" dirty="0" smtClean="0">
                <a:solidFill>
                  <a:srgbClr val="000000"/>
                </a:solidFill>
              </a:rPr>
              <a:t>«</a:t>
            </a:r>
            <a:r>
              <a:rPr lang="it-IT" sz="2800" dirty="0">
                <a:solidFill>
                  <a:srgbClr val="000000"/>
                </a:solidFill>
              </a:rPr>
              <a:t>Ciò provoca inevitabilmente in lui, </a:t>
            </a:r>
            <a:r>
              <a:rPr lang="it-IT" sz="2800" i="1" dirty="0">
                <a:solidFill>
                  <a:srgbClr val="000000"/>
                </a:solidFill>
              </a:rPr>
              <a:t>anche se solo in certi momenti</a:t>
            </a:r>
            <a:r>
              <a:rPr lang="it-IT" sz="2800" dirty="0">
                <a:solidFill>
                  <a:srgbClr val="000000"/>
                </a:solidFill>
              </a:rPr>
              <a:t>, la convinzione di non riuscire ad essere ciò che dovrebbe. La vergogna diventa la possibilità determinante: deriva dal fatto che l’individuo percepisce qualche suo attributo come un marchio infamante, oppure si rende conto con chiarezza di non avere qualcuno degli attributi richiesti [per quell’attività che aspira a fare]» </a:t>
            </a:r>
            <a:r>
              <a:rPr lang="it-IT" sz="2800" dirty="0" smtClean="0">
                <a:solidFill>
                  <a:srgbClr val="000000"/>
                </a:solidFill>
              </a:rPr>
              <a:t>(</a:t>
            </a:r>
            <a:r>
              <a:rPr lang="it-IT" sz="2800" i="1" dirty="0" smtClean="0">
                <a:solidFill>
                  <a:srgbClr val="000000"/>
                </a:solidFill>
              </a:rPr>
              <a:t>Stigma, </a:t>
            </a:r>
            <a:r>
              <a:rPr lang="it-IT" sz="2800" dirty="0" smtClean="0">
                <a:solidFill>
                  <a:srgbClr val="000000"/>
                </a:solidFill>
              </a:rPr>
              <a:t>17</a:t>
            </a:r>
            <a:r>
              <a:rPr lang="it-IT" sz="2800" dirty="0">
                <a:solidFill>
                  <a:srgbClr val="000000"/>
                </a:solidFill>
              </a:rPr>
              <a:t>). </a:t>
            </a:r>
          </a:p>
          <a:p>
            <a:pPr marL="0" indent="0" algn="just">
              <a:buNone/>
            </a:pPr>
            <a:endParaRPr lang="it-IT" sz="2400" i="1" dirty="0" smtClean="0">
              <a:solidFill>
                <a:srgbClr val="000000"/>
              </a:solidFill>
            </a:endParaRPr>
          </a:p>
        </p:txBody>
      </p:sp>
      <p:sp>
        <p:nvSpPr>
          <p:cNvPr id="4" name="Segnaposto data 3"/>
          <p:cNvSpPr>
            <a:spLocks noGrp="1"/>
          </p:cNvSpPr>
          <p:nvPr>
            <p:ph type="dt" sz="half" idx="10"/>
          </p:nvPr>
        </p:nvSpPr>
        <p:spPr>
          <a:xfrm>
            <a:off x="457200" y="6356350"/>
            <a:ext cx="260263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15</a:t>
            </a:fld>
            <a:endParaRPr lang="it-IT"/>
          </a:p>
        </p:txBody>
      </p:sp>
    </p:spTree>
    <p:extLst>
      <p:ext uri="{BB962C8B-B14F-4D97-AF65-F5344CB8AC3E}">
        <p14:creationId xmlns:p14="http://schemas.microsoft.com/office/powerpoint/2010/main" val="236347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a:bodyPr>
          <a:lstStyle/>
          <a:p>
            <a:pPr marL="0" lvl="0" indent="0" algn="just">
              <a:buNone/>
            </a:pPr>
            <a:r>
              <a:rPr lang="it-IT" sz="2800" i="1" dirty="0">
                <a:solidFill>
                  <a:srgbClr val="000000"/>
                </a:solidFill>
              </a:rPr>
              <a:t>«La caratteristica principale della situazione in cui viene a trovarsi, nella vita, la persona stigmatizzata </a:t>
            </a:r>
            <a:r>
              <a:rPr lang="it-IT" sz="2800" dirty="0">
                <a:solidFill>
                  <a:srgbClr val="000000"/>
                </a:solidFill>
              </a:rPr>
              <a:t>(…) </a:t>
            </a:r>
            <a:r>
              <a:rPr lang="it-IT" sz="2800" i="1" dirty="0">
                <a:solidFill>
                  <a:srgbClr val="000000"/>
                </a:solidFill>
              </a:rPr>
              <a:t>viene chiamata “accettazione”</a:t>
            </a:r>
            <a:r>
              <a:rPr lang="it-IT" sz="2800" dirty="0">
                <a:solidFill>
                  <a:srgbClr val="000000"/>
                </a:solidFill>
              </a:rPr>
              <a:t>. </a:t>
            </a:r>
            <a:endParaRPr lang="it-IT" sz="2800" dirty="0" smtClean="0">
              <a:solidFill>
                <a:srgbClr val="000000"/>
              </a:solidFill>
            </a:endParaRPr>
          </a:p>
          <a:p>
            <a:pPr marL="0" lvl="0" indent="0" algn="just">
              <a:buNone/>
            </a:pPr>
            <a:r>
              <a:rPr lang="it-IT" sz="2800" dirty="0" smtClean="0">
                <a:solidFill>
                  <a:srgbClr val="000000"/>
                </a:solidFill>
              </a:rPr>
              <a:t>Quelli </a:t>
            </a:r>
            <a:r>
              <a:rPr lang="it-IT" sz="2800" dirty="0">
                <a:solidFill>
                  <a:srgbClr val="000000"/>
                </a:solidFill>
              </a:rPr>
              <a:t>che trattano con lui non gli accordano il rispetto e la considerazione che le coordinate intatte della sua identità sociale li avevano portati ad anticipare e che lui aveva anticipatamente creduto di dover ricevere» (</a:t>
            </a:r>
            <a:r>
              <a:rPr lang="it-IT" sz="2800" i="1" dirty="0">
                <a:solidFill>
                  <a:srgbClr val="000000"/>
                </a:solidFill>
              </a:rPr>
              <a:t>Stigma</a:t>
            </a:r>
            <a:r>
              <a:rPr lang="it-IT" sz="2800" dirty="0">
                <a:solidFill>
                  <a:srgbClr val="000000"/>
                </a:solidFill>
              </a:rPr>
              <a:t>, 19). </a:t>
            </a:r>
            <a:endParaRPr lang="it-IT" sz="2800" dirty="0">
              <a:solidFill>
                <a:prstClr val="black"/>
              </a:solidFill>
            </a:endParaRPr>
          </a:p>
          <a:p>
            <a:pPr marL="0" indent="0">
              <a:buNone/>
            </a:pPr>
            <a:endParaRPr lang="it-IT" sz="2800" dirty="0" smtClean="0"/>
          </a:p>
          <a:p>
            <a:pPr marL="0" indent="0" algn="just">
              <a:buNone/>
            </a:pPr>
            <a:r>
              <a:rPr lang="it-IT" sz="2800" dirty="0"/>
              <a:t>Come risponde lo stigmatizzato a questa </a:t>
            </a:r>
            <a:r>
              <a:rPr lang="it-IT" sz="2800" dirty="0" smtClean="0"/>
              <a:t>situazione? </a:t>
            </a:r>
            <a:endParaRPr lang="it-IT" sz="2800" dirty="0"/>
          </a:p>
          <a:p>
            <a:pPr marL="0" indent="0">
              <a:buNone/>
            </a:pPr>
            <a:r>
              <a:rPr lang="it-IT" sz="2800" dirty="0" err="1"/>
              <a:t>Goffman</a:t>
            </a:r>
            <a:r>
              <a:rPr lang="it-IT" sz="2800" dirty="0"/>
              <a:t> indica </a:t>
            </a:r>
            <a:r>
              <a:rPr lang="it-IT" sz="2800" dirty="0" smtClean="0"/>
              <a:t>due </a:t>
            </a:r>
            <a:r>
              <a:rPr lang="it-IT" sz="2800" smtClean="0"/>
              <a:t>tipi di strategie</a:t>
            </a:r>
            <a:r>
              <a:rPr lang="it-IT" sz="2800" dirty="0"/>
              <a:t>: </a:t>
            </a:r>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16</a:t>
            </a:fld>
            <a:endParaRPr lang="it-IT"/>
          </a:p>
        </p:txBody>
      </p:sp>
    </p:spTree>
    <p:extLst>
      <p:ext uri="{BB962C8B-B14F-4D97-AF65-F5344CB8AC3E}">
        <p14:creationId xmlns:p14="http://schemas.microsoft.com/office/powerpoint/2010/main" val="334499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lnSpcReduction="10000"/>
          </a:bodyPr>
          <a:lstStyle/>
          <a:p>
            <a:pPr marL="0" indent="0">
              <a:buNone/>
            </a:pPr>
            <a:r>
              <a:rPr lang="it-IT" sz="3000" dirty="0" smtClean="0">
                <a:solidFill>
                  <a:srgbClr val="000000"/>
                </a:solidFill>
              </a:rPr>
              <a:t>1</a:t>
            </a:r>
            <a:r>
              <a:rPr lang="it-IT" sz="3000" dirty="0">
                <a:solidFill>
                  <a:srgbClr val="000000"/>
                </a:solidFill>
              </a:rPr>
              <a:t>) Può </a:t>
            </a:r>
            <a:r>
              <a:rPr lang="it-IT" sz="3000" b="1" dirty="0">
                <a:solidFill>
                  <a:srgbClr val="000000"/>
                </a:solidFill>
              </a:rPr>
              <a:t>cercare di modificare </a:t>
            </a:r>
            <a:r>
              <a:rPr lang="it-IT" sz="3000" dirty="0">
                <a:solidFill>
                  <a:srgbClr val="000000"/>
                </a:solidFill>
              </a:rPr>
              <a:t>la propria condizione </a:t>
            </a:r>
          </a:p>
          <a:p>
            <a:pPr marL="0" indent="0" algn="just">
              <a:buNone/>
            </a:pPr>
            <a:r>
              <a:rPr lang="it-IT" sz="3000" dirty="0">
                <a:solidFill>
                  <a:srgbClr val="000000"/>
                </a:solidFill>
              </a:rPr>
              <a:t>a) Se può fa un </a:t>
            </a:r>
            <a:r>
              <a:rPr lang="it-IT" sz="3000" i="1" dirty="0">
                <a:solidFill>
                  <a:srgbClr val="000000"/>
                </a:solidFill>
              </a:rPr>
              <a:t>tentativo diretto </a:t>
            </a:r>
            <a:r>
              <a:rPr lang="it-IT" sz="3000" dirty="0">
                <a:solidFill>
                  <a:srgbClr val="000000"/>
                </a:solidFill>
              </a:rPr>
              <a:t>di correggere l’attributo giudicato negativamente: si sottopone a operazioni di chirurgia plastica se ha qualche tratto deforme, a cure mediche per correggere o compensare malattie, </a:t>
            </a:r>
            <a:r>
              <a:rPr lang="it-IT" sz="3000" dirty="0" smtClean="0">
                <a:solidFill>
                  <a:srgbClr val="000000"/>
                </a:solidFill>
              </a:rPr>
              <a:t>può fare corsi se </a:t>
            </a:r>
            <a:r>
              <a:rPr lang="it-IT" sz="3000" dirty="0">
                <a:solidFill>
                  <a:srgbClr val="000000"/>
                </a:solidFill>
              </a:rPr>
              <a:t>si tratta di </a:t>
            </a:r>
            <a:r>
              <a:rPr lang="it-IT" sz="3000" dirty="0" smtClean="0">
                <a:solidFill>
                  <a:srgbClr val="000000"/>
                </a:solidFill>
              </a:rPr>
              <a:t>istruzione ecc.</a:t>
            </a:r>
            <a:endParaRPr lang="it-IT" sz="3000" dirty="0">
              <a:solidFill>
                <a:srgbClr val="000000"/>
              </a:solidFill>
            </a:endParaRPr>
          </a:p>
          <a:p>
            <a:pPr marL="0" indent="0">
              <a:buNone/>
            </a:pPr>
            <a:endParaRPr lang="it-IT" sz="3000" dirty="0">
              <a:solidFill>
                <a:srgbClr val="000000"/>
              </a:solidFill>
            </a:endParaRPr>
          </a:p>
          <a:p>
            <a:pPr marL="0" indent="0" algn="just">
              <a:buNone/>
            </a:pPr>
            <a:r>
              <a:rPr lang="it-IT" sz="3000" dirty="0">
                <a:solidFill>
                  <a:srgbClr val="000000"/>
                </a:solidFill>
              </a:rPr>
              <a:t>b) Lo stigmatizzato può modificare la propria condizione </a:t>
            </a:r>
            <a:r>
              <a:rPr lang="it-IT" sz="3000" i="1" dirty="0">
                <a:solidFill>
                  <a:srgbClr val="000000"/>
                </a:solidFill>
              </a:rPr>
              <a:t>in modo indiretto</a:t>
            </a:r>
            <a:r>
              <a:rPr lang="it-IT" sz="3000" dirty="0">
                <a:solidFill>
                  <a:srgbClr val="000000"/>
                </a:solidFill>
              </a:rPr>
              <a:t> «sforzandosi di impadronirsi di attività da cui, di solito, si ritiene debbano essere esclusi coloro che hanno quella sua minorazione» </a:t>
            </a:r>
            <a:r>
              <a:rPr lang="it-IT" sz="3000" dirty="0" smtClean="0">
                <a:solidFill>
                  <a:srgbClr val="000000"/>
                </a:solidFill>
              </a:rPr>
              <a:t>(</a:t>
            </a:r>
            <a:r>
              <a:rPr lang="it-IT" sz="3000" i="1" dirty="0" smtClean="0">
                <a:solidFill>
                  <a:srgbClr val="000000"/>
                </a:solidFill>
              </a:rPr>
              <a:t>Stigma, </a:t>
            </a:r>
            <a:r>
              <a:rPr lang="it-IT" sz="3000" dirty="0" smtClean="0">
                <a:solidFill>
                  <a:srgbClr val="000000"/>
                </a:solidFill>
              </a:rPr>
              <a:t>20)</a:t>
            </a:r>
            <a:endParaRPr lang="it-IT" sz="3000" dirty="0">
              <a:solidFill>
                <a:srgbClr val="000000"/>
              </a:solidFill>
            </a:endParaRPr>
          </a:p>
          <a:p>
            <a:pPr marL="0" indent="0">
              <a:buNone/>
            </a:pPr>
            <a:endParaRPr lang="it-IT" dirty="0"/>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17</a:t>
            </a:fld>
            <a:endParaRPr lang="it-IT"/>
          </a:p>
        </p:txBody>
      </p:sp>
    </p:spTree>
    <p:extLst>
      <p:ext uri="{BB962C8B-B14F-4D97-AF65-F5344CB8AC3E}">
        <p14:creationId xmlns:p14="http://schemas.microsoft.com/office/powerpoint/2010/main" val="4129579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fontScale="77500" lnSpcReduction="20000"/>
          </a:bodyPr>
          <a:lstStyle/>
          <a:p>
            <a:pPr marL="0" indent="0">
              <a:buNone/>
            </a:pPr>
            <a:r>
              <a:rPr lang="it-IT" dirty="0" smtClean="0"/>
              <a:t>2</a:t>
            </a:r>
            <a:r>
              <a:rPr lang="it-IT" dirty="0"/>
              <a:t>) </a:t>
            </a:r>
            <a:r>
              <a:rPr lang="it-IT" dirty="0" smtClean="0"/>
              <a:t>Può </a:t>
            </a:r>
            <a:r>
              <a:rPr lang="it-IT" b="1" dirty="0"/>
              <a:t>attribuire un significato particolare </a:t>
            </a:r>
            <a:r>
              <a:rPr lang="it-IT" dirty="0"/>
              <a:t>al proprio attributo giudicato negativamente. </a:t>
            </a:r>
            <a:r>
              <a:rPr lang="it-IT" dirty="0" smtClean="0"/>
              <a:t>In particolare:</a:t>
            </a:r>
          </a:p>
          <a:p>
            <a:pPr marL="0" indent="0">
              <a:buNone/>
            </a:pPr>
            <a:endParaRPr lang="it-IT" dirty="0" smtClean="0"/>
          </a:p>
          <a:p>
            <a:pPr marL="514350" indent="-514350" algn="just">
              <a:buAutoNum type="alphaLcParenR"/>
            </a:pPr>
            <a:r>
              <a:rPr lang="it-IT" dirty="0" smtClean="0">
                <a:solidFill>
                  <a:srgbClr val="000000"/>
                </a:solidFill>
              </a:rPr>
              <a:t>Può </a:t>
            </a:r>
            <a:r>
              <a:rPr lang="it-IT" i="1" dirty="0">
                <a:solidFill>
                  <a:srgbClr val="000000"/>
                </a:solidFill>
              </a:rPr>
              <a:t>usarlo come la giustificazione</a:t>
            </a:r>
            <a:r>
              <a:rPr lang="it-IT" dirty="0">
                <a:solidFill>
                  <a:srgbClr val="000000"/>
                </a:solidFill>
              </a:rPr>
              <a:t>, in primo luogo per sé, </a:t>
            </a:r>
            <a:r>
              <a:rPr lang="it-IT" i="1" dirty="0">
                <a:solidFill>
                  <a:srgbClr val="000000"/>
                </a:solidFill>
              </a:rPr>
              <a:t>di tutte le situazioni nelle quali si trova in difficoltà</a:t>
            </a:r>
            <a:r>
              <a:rPr lang="it-IT" dirty="0">
                <a:solidFill>
                  <a:srgbClr val="000000"/>
                </a:solidFill>
              </a:rPr>
              <a:t>. </a:t>
            </a:r>
            <a:endParaRPr lang="it-IT" dirty="0" smtClean="0">
              <a:solidFill>
                <a:srgbClr val="000000"/>
              </a:solidFill>
            </a:endParaRPr>
          </a:p>
          <a:p>
            <a:pPr marL="0" indent="0" algn="just">
              <a:buNone/>
            </a:pPr>
            <a:endParaRPr lang="it-IT" dirty="0" smtClean="0">
              <a:solidFill>
                <a:srgbClr val="000000"/>
              </a:solidFill>
            </a:endParaRPr>
          </a:p>
          <a:p>
            <a:pPr marL="514350" indent="-514350" algn="just">
              <a:buFont typeface="+mj-lt"/>
              <a:buAutoNum type="alphaLcParenR" startAt="2"/>
            </a:pPr>
            <a:r>
              <a:rPr lang="it-IT" dirty="0" smtClean="0">
                <a:solidFill>
                  <a:srgbClr val="000000"/>
                </a:solidFill>
              </a:rPr>
              <a:t>Può </a:t>
            </a:r>
            <a:r>
              <a:rPr lang="it-IT" dirty="0">
                <a:solidFill>
                  <a:srgbClr val="000000"/>
                </a:solidFill>
              </a:rPr>
              <a:t>considerare le sofferenze che lo stigma gli procura </a:t>
            </a:r>
            <a:r>
              <a:rPr lang="it-IT" dirty="0" smtClean="0">
                <a:solidFill>
                  <a:srgbClr val="000000"/>
                </a:solidFill>
              </a:rPr>
              <a:t>come </a:t>
            </a:r>
            <a:r>
              <a:rPr lang="it-IT" i="1" dirty="0" smtClean="0">
                <a:solidFill>
                  <a:srgbClr val="000000"/>
                </a:solidFill>
              </a:rPr>
              <a:t>una condizione che </a:t>
            </a:r>
            <a:r>
              <a:rPr lang="it-IT" i="1" dirty="0">
                <a:solidFill>
                  <a:srgbClr val="000000"/>
                </a:solidFill>
              </a:rPr>
              <a:t>gli consente di </a:t>
            </a:r>
            <a:r>
              <a:rPr lang="it-IT" i="1" dirty="0" smtClean="0">
                <a:solidFill>
                  <a:srgbClr val="000000"/>
                </a:solidFill>
              </a:rPr>
              <a:t>imparare dalla propria sofferenza </a:t>
            </a:r>
            <a:r>
              <a:rPr lang="it-IT" dirty="0" smtClean="0">
                <a:solidFill>
                  <a:srgbClr val="000000"/>
                </a:solidFill>
              </a:rPr>
              <a:t>e comprendere </a:t>
            </a:r>
            <a:r>
              <a:rPr lang="it-IT" dirty="0">
                <a:solidFill>
                  <a:srgbClr val="000000"/>
                </a:solidFill>
              </a:rPr>
              <a:t>la vita da un punto di vista </a:t>
            </a:r>
            <a:r>
              <a:rPr lang="it-IT" dirty="0" smtClean="0">
                <a:solidFill>
                  <a:srgbClr val="000000"/>
                </a:solidFill>
              </a:rPr>
              <a:t>più </a:t>
            </a:r>
            <a:r>
              <a:rPr lang="it-IT" dirty="0">
                <a:solidFill>
                  <a:srgbClr val="000000"/>
                </a:solidFill>
              </a:rPr>
              <a:t>profondo e più </a:t>
            </a:r>
            <a:r>
              <a:rPr lang="it-IT" dirty="0" smtClean="0">
                <a:solidFill>
                  <a:srgbClr val="000000"/>
                </a:solidFill>
              </a:rPr>
              <a:t>autentico.</a:t>
            </a:r>
          </a:p>
          <a:p>
            <a:pPr marL="0" indent="0" algn="just">
              <a:buNone/>
            </a:pPr>
            <a:endParaRPr lang="it-IT" dirty="0" smtClean="0">
              <a:solidFill>
                <a:srgbClr val="000000"/>
              </a:solidFill>
            </a:endParaRPr>
          </a:p>
          <a:p>
            <a:pPr marL="514350" indent="-514350" algn="just">
              <a:buFont typeface="+mj-lt"/>
              <a:buAutoNum type="alphaLcParenR" startAt="3"/>
            </a:pPr>
            <a:r>
              <a:rPr lang="it-IT" dirty="0" smtClean="0">
                <a:solidFill>
                  <a:srgbClr val="000000"/>
                </a:solidFill>
              </a:rPr>
              <a:t>Può pensare </a:t>
            </a:r>
            <a:r>
              <a:rPr lang="it-IT" dirty="0">
                <a:solidFill>
                  <a:srgbClr val="000000"/>
                </a:solidFill>
              </a:rPr>
              <a:t>che questa conoscenza più profonda della vita lo mette in un piano dal quale </a:t>
            </a:r>
            <a:r>
              <a:rPr lang="it-IT" dirty="0" smtClean="0">
                <a:solidFill>
                  <a:srgbClr val="000000"/>
                </a:solidFill>
              </a:rPr>
              <a:t>considera i </a:t>
            </a:r>
            <a:r>
              <a:rPr lang="it-IT" dirty="0">
                <a:solidFill>
                  <a:srgbClr val="000000"/>
                </a:solidFill>
              </a:rPr>
              <a:t>“normali”, come </a:t>
            </a:r>
            <a:r>
              <a:rPr lang="it-IT" dirty="0" smtClean="0">
                <a:solidFill>
                  <a:srgbClr val="000000"/>
                </a:solidFill>
              </a:rPr>
              <a:t>superficiali perché carenti </a:t>
            </a:r>
            <a:r>
              <a:rPr lang="it-IT" dirty="0">
                <a:solidFill>
                  <a:srgbClr val="000000"/>
                </a:solidFill>
              </a:rPr>
              <a:t>di una consapevolezza </a:t>
            </a:r>
            <a:r>
              <a:rPr lang="it-IT" dirty="0" smtClean="0">
                <a:solidFill>
                  <a:srgbClr val="000000"/>
                </a:solidFill>
              </a:rPr>
              <a:t>più autentica. </a:t>
            </a:r>
            <a:r>
              <a:rPr lang="it-IT" i="1" dirty="0" smtClean="0">
                <a:solidFill>
                  <a:srgbClr val="000000"/>
                </a:solidFill>
              </a:rPr>
              <a:t>Sono </a:t>
            </a:r>
            <a:r>
              <a:rPr lang="it-IT" i="1" dirty="0">
                <a:solidFill>
                  <a:srgbClr val="000000"/>
                </a:solidFill>
              </a:rPr>
              <a:t>loro ad essere </a:t>
            </a:r>
            <a:r>
              <a:rPr lang="it-IT" i="1" dirty="0" smtClean="0">
                <a:solidFill>
                  <a:srgbClr val="000000"/>
                </a:solidFill>
              </a:rPr>
              <a:t>deficitari su un piano esistenziale e </a:t>
            </a:r>
            <a:r>
              <a:rPr lang="it-IT" i="1" dirty="0">
                <a:solidFill>
                  <a:srgbClr val="000000"/>
                </a:solidFill>
              </a:rPr>
              <a:t>hanno bisogno del suo aiuto</a:t>
            </a:r>
            <a:r>
              <a:rPr lang="it-IT" dirty="0">
                <a:solidFill>
                  <a:srgbClr val="000000"/>
                </a:solidFill>
              </a:rPr>
              <a:t>, anche se non lo sanno. </a:t>
            </a:r>
          </a:p>
          <a:p>
            <a:pPr marL="514350" indent="-514350" algn="just">
              <a:buAutoNum type="alphaLcParenR" startAt="3"/>
            </a:pPr>
            <a:endParaRPr lang="it-IT" dirty="0">
              <a:solidFill>
                <a:srgbClr val="000000"/>
              </a:solidFill>
            </a:endParaRPr>
          </a:p>
          <a:p>
            <a:pPr marL="0" indent="0">
              <a:buNone/>
            </a:pPr>
            <a:endParaRPr lang="it-IT" dirty="0" smtClean="0">
              <a:solidFill>
                <a:srgbClr val="000000"/>
              </a:solidFill>
            </a:endParaRPr>
          </a:p>
          <a:p>
            <a:pPr marL="514350" indent="-514350">
              <a:buAutoNum type="alphaLcParenR"/>
            </a:pPr>
            <a:endParaRPr lang="it-IT" dirty="0"/>
          </a:p>
          <a:p>
            <a:pPr marL="0" indent="0">
              <a:buNone/>
            </a:pPr>
            <a:endParaRPr lang="it-IT" dirty="0"/>
          </a:p>
        </p:txBody>
      </p:sp>
      <p:sp>
        <p:nvSpPr>
          <p:cNvPr id="4" name="Segnaposto data 3"/>
          <p:cNvSpPr>
            <a:spLocks noGrp="1"/>
          </p:cNvSpPr>
          <p:nvPr>
            <p:ph type="dt" sz="half" idx="10"/>
          </p:nvPr>
        </p:nvSpPr>
        <p:spPr>
          <a:xfrm>
            <a:off x="457200" y="6356350"/>
            <a:ext cx="260263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18</a:t>
            </a:fld>
            <a:endParaRPr lang="it-IT"/>
          </a:p>
        </p:txBody>
      </p:sp>
    </p:spTree>
    <p:extLst>
      <p:ext uri="{BB962C8B-B14F-4D97-AF65-F5344CB8AC3E}">
        <p14:creationId xmlns:p14="http://schemas.microsoft.com/office/powerpoint/2010/main" val="16041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476672"/>
            <a:ext cx="8640960" cy="5649491"/>
          </a:xfrm>
        </p:spPr>
        <p:txBody>
          <a:bodyPr>
            <a:noAutofit/>
          </a:bodyPr>
          <a:lstStyle/>
          <a:p>
            <a:pPr marL="0" indent="0">
              <a:buNone/>
            </a:pPr>
            <a:r>
              <a:rPr lang="it-IT" sz="2600" i="1" dirty="0" smtClean="0"/>
              <a:t>I contatti misti</a:t>
            </a:r>
          </a:p>
          <a:p>
            <a:pPr marL="0" indent="0" algn="just">
              <a:buNone/>
            </a:pPr>
            <a:r>
              <a:rPr lang="it-IT" sz="2600" dirty="0" smtClean="0"/>
              <a:t>Goffman definisce così i contatti </a:t>
            </a:r>
            <a:r>
              <a:rPr lang="it-IT" sz="2600" dirty="0"/>
              <a:t>misti: </a:t>
            </a:r>
            <a:endParaRPr lang="it-IT" sz="2600" dirty="0" smtClean="0"/>
          </a:p>
          <a:p>
            <a:pPr marL="0" indent="0" algn="just">
              <a:buNone/>
            </a:pPr>
            <a:r>
              <a:rPr lang="it-IT" sz="2600" dirty="0" smtClean="0"/>
              <a:t>«</a:t>
            </a:r>
            <a:r>
              <a:rPr lang="it-IT" sz="2600" dirty="0"/>
              <a:t>quei momenti in cui la persona stigmatizzata e quella normale vengono a trovarsi nella stessa “situazione sociale”, cioè: </a:t>
            </a:r>
          </a:p>
          <a:p>
            <a:r>
              <a:rPr lang="it-IT" sz="2600" dirty="0"/>
              <a:t>in immediata presenza fisica, </a:t>
            </a:r>
          </a:p>
          <a:p>
            <a:r>
              <a:rPr lang="it-IT" sz="2600" dirty="0"/>
              <a:t>in un rapporto simile alla conversazione o </a:t>
            </a:r>
          </a:p>
          <a:p>
            <a:r>
              <a:rPr lang="it-IT" sz="2600" dirty="0"/>
              <a:t>nella pura e semplice compresenza di una folla anonima» (22)</a:t>
            </a:r>
          </a:p>
          <a:p>
            <a:pPr marL="0" indent="0" algn="just">
              <a:buNone/>
            </a:pPr>
            <a:r>
              <a:rPr lang="it-IT" sz="2600" dirty="0" smtClean="0"/>
              <a:t>Il </a:t>
            </a:r>
            <a:r>
              <a:rPr lang="it-IT" sz="2600" dirty="0"/>
              <a:t>problema di gestire questi contatti può essere vissuto come un motivo di </a:t>
            </a:r>
            <a:r>
              <a:rPr lang="it-IT" sz="2600" dirty="0" smtClean="0"/>
              <a:t>imbarazzo sia da </a:t>
            </a:r>
            <a:r>
              <a:rPr lang="it-IT" sz="2600" dirty="0"/>
              <a:t>parte dello </a:t>
            </a:r>
            <a:r>
              <a:rPr lang="it-IT" sz="2600" dirty="0" smtClean="0"/>
              <a:t>stigmatizzato che da parte del normale. </a:t>
            </a:r>
            <a:endParaRPr lang="it-IT" sz="2600" dirty="0"/>
          </a:p>
        </p:txBody>
      </p:sp>
      <p:sp>
        <p:nvSpPr>
          <p:cNvPr id="4" name="Segnaposto data 3"/>
          <p:cNvSpPr>
            <a:spLocks noGrp="1"/>
          </p:cNvSpPr>
          <p:nvPr>
            <p:ph type="dt" sz="half" idx="10"/>
          </p:nvPr>
        </p:nvSpPr>
        <p:spPr>
          <a:xfrm>
            <a:off x="457200" y="6356350"/>
            <a:ext cx="2890664"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19</a:t>
            </a:fld>
            <a:endParaRPr lang="it-IT"/>
          </a:p>
        </p:txBody>
      </p:sp>
    </p:spTree>
    <p:extLst>
      <p:ext uri="{BB962C8B-B14F-4D97-AF65-F5344CB8AC3E}">
        <p14:creationId xmlns:p14="http://schemas.microsoft.com/office/powerpoint/2010/main" val="254868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332656"/>
            <a:ext cx="8229600" cy="5937523"/>
          </a:xfrm>
        </p:spPr>
        <p:txBody>
          <a:bodyPr>
            <a:normAutofit fontScale="85000" lnSpcReduction="10000"/>
          </a:bodyPr>
          <a:lstStyle/>
          <a:p>
            <a:pPr marL="0" indent="0" algn="just">
              <a:buNone/>
            </a:pPr>
            <a:r>
              <a:rPr lang="it-IT" dirty="0" smtClean="0"/>
              <a:t>Ci sono prove che questa persona possiede un attributo non previsto e che lo rende diverso dai membri della categoria della quale penso faccia parte?</a:t>
            </a:r>
          </a:p>
          <a:p>
            <a:pPr marL="0" indent="0">
              <a:buNone/>
            </a:pPr>
            <a:r>
              <a:rPr lang="it-IT" dirty="0" smtClean="0"/>
              <a:t>						  si: è prestigio</a:t>
            </a:r>
          </a:p>
          <a:p>
            <a:pPr marL="0" indent="0">
              <a:buNone/>
            </a:pPr>
            <a:r>
              <a:rPr lang="it-IT" dirty="0" smtClean="0"/>
              <a:t>SI: questo attributo è desiderabile?</a:t>
            </a:r>
          </a:p>
          <a:p>
            <a:pPr marL="0" indent="0">
              <a:buNone/>
            </a:pPr>
            <a:r>
              <a:rPr lang="it-IT" dirty="0" smtClean="0"/>
              <a:t>						  no: è stigma</a:t>
            </a:r>
          </a:p>
          <a:p>
            <a:pPr marL="0" indent="0" algn="just">
              <a:buNone/>
            </a:pPr>
            <a:endParaRPr lang="it-IT" dirty="0" smtClean="0"/>
          </a:p>
          <a:p>
            <a:pPr marL="0" indent="0" algn="just">
              <a:buNone/>
            </a:pPr>
            <a:r>
              <a:rPr lang="it-IT" dirty="0" smtClean="0"/>
              <a:t>Se non è desiderabile, allora «</a:t>
            </a:r>
            <a:r>
              <a:rPr lang="it-IT" i="1" dirty="0" smtClean="0"/>
              <a:t>tale attributo è uno stigma, soprattutto quando produce profondo discredito</a:t>
            </a:r>
            <a:r>
              <a:rPr lang="it-IT" dirty="0" smtClean="0"/>
              <a:t>»</a:t>
            </a:r>
            <a:r>
              <a:rPr lang="it-IT" i="1" dirty="0" smtClean="0"/>
              <a:t> </a:t>
            </a:r>
            <a:r>
              <a:rPr lang="it-IT" dirty="0" smtClean="0"/>
              <a:t>e questa persona «nella nostra mente </a:t>
            </a:r>
            <a:r>
              <a:rPr lang="it-IT" i="1" dirty="0" smtClean="0"/>
              <a:t>viene declassata da persona completa </a:t>
            </a:r>
            <a:r>
              <a:rPr lang="it-IT" dirty="0" smtClean="0"/>
              <a:t>e a cui siamo comunemente abituati, </a:t>
            </a:r>
            <a:r>
              <a:rPr lang="it-IT" i="1" dirty="0" smtClean="0"/>
              <a:t>a persona </a:t>
            </a:r>
            <a:r>
              <a:rPr lang="it-IT" dirty="0" smtClean="0"/>
              <a:t>segnata, </a:t>
            </a:r>
            <a:r>
              <a:rPr lang="it-IT" i="1" dirty="0" smtClean="0"/>
              <a:t>screditata</a:t>
            </a:r>
            <a:r>
              <a:rPr lang="it-IT" dirty="0" smtClean="0"/>
              <a:t>».</a:t>
            </a:r>
          </a:p>
          <a:p>
            <a:pPr marL="0" indent="0" algn="just">
              <a:buNone/>
            </a:pPr>
            <a:endParaRPr lang="it-IT" dirty="0" smtClean="0">
              <a:solidFill>
                <a:schemeClr val="tx1"/>
              </a:solidFill>
            </a:endParaRPr>
          </a:p>
          <a:p>
            <a:pPr marL="0" indent="0" algn="just">
              <a:buNone/>
            </a:pPr>
            <a:r>
              <a:rPr lang="it-IT" dirty="0" smtClean="0">
                <a:solidFill>
                  <a:schemeClr val="tx1"/>
                </a:solidFill>
              </a:rPr>
              <a:t>(</a:t>
            </a:r>
            <a:r>
              <a:rPr lang="it-IT" dirty="0" err="1" smtClean="0">
                <a:solidFill>
                  <a:schemeClr val="tx1"/>
                </a:solidFill>
              </a:rPr>
              <a:t>Goffman</a:t>
            </a:r>
            <a:r>
              <a:rPr lang="it-IT" dirty="0" smtClean="0">
                <a:solidFill>
                  <a:schemeClr val="tx1"/>
                </a:solidFill>
              </a:rPr>
              <a:t>, </a:t>
            </a:r>
            <a:r>
              <a:rPr lang="it-IT" i="1" dirty="0" smtClean="0">
                <a:solidFill>
                  <a:schemeClr val="tx1"/>
                </a:solidFill>
              </a:rPr>
              <a:t>Stigma</a:t>
            </a:r>
            <a:r>
              <a:rPr lang="it-IT" dirty="0" smtClean="0">
                <a:solidFill>
                  <a:schemeClr val="tx1"/>
                </a:solidFill>
              </a:rPr>
              <a:t>, 13)</a:t>
            </a:r>
          </a:p>
        </p:txBody>
      </p:sp>
      <p:sp>
        <p:nvSpPr>
          <p:cNvPr id="4" name="Segnaposto data 3"/>
          <p:cNvSpPr>
            <a:spLocks noGrp="1"/>
          </p:cNvSpPr>
          <p:nvPr>
            <p:ph type="dt" sz="half" idx="10"/>
          </p:nvPr>
        </p:nvSpPr>
        <p:spPr>
          <a:xfrm>
            <a:off x="457200" y="6356350"/>
            <a:ext cx="3178696"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a:t>
            </a:fld>
            <a:endParaRPr lang="it-IT"/>
          </a:p>
        </p:txBody>
      </p:sp>
      <p:cxnSp>
        <p:nvCxnSpPr>
          <p:cNvPr id="7" name="Connettore 4 6"/>
          <p:cNvCxnSpPr/>
          <p:nvPr/>
        </p:nvCxnSpPr>
        <p:spPr>
          <a:xfrm flipV="1">
            <a:off x="5508104" y="1761544"/>
            <a:ext cx="648072" cy="360040"/>
          </a:xfrm>
          <a:prstGeom prst="bentConnector3">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ttore 4 8"/>
          <p:cNvCxnSpPr/>
          <p:nvPr/>
        </p:nvCxnSpPr>
        <p:spPr>
          <a:xfrm>
            <a:off x="5508104" y="2312876"/>
            <a:ext cx="648072" cy="360040"/>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72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6632"/>
            <a:ext cx="8435280" cy="6120680"/>
          </a:xfrm>
        </p:spPr>
        <p:txBody>
          <a:bodyPr>
            <a:noAutofit/>
          </a:bodyPr>
          <a:lstStyle/>
          <a:p>
            <a:pPr marL="0" indent="0">
              <a:buNone/>
            </a:pPr>
            <a:r>
              <a:rPr lang="it-IT" sz="2200" b="1" dirty="0" smtClean="0"/>
              <a:t>L’imbarazzo dello stigmatizzato </a:t>
            </a:r>
            <a:r>
              <a:rPr lang="it-IT" sz="2200" dirty="0" smtClean="0"/>
              <a:t>da </a:t>
            </a:r>
            <a:r>
              <a:rPr lang="it-IT" sz="2200" dirty="0"/>
              <a:t>che cosa è </a:t>
            </a:r>
            <a:r>
              <a:rPr lang="it-IT" sz="2200" dirty="0" smtClean="0"/>
              <a:t>prodotto? </a:t>
            </a:r>
          </a:p>
          <a:p>
            <a:pPr marL="0" indent="0">
              <a:buNone/>
            </a:pPr>
            <a:r>
              <a:rPr lang="it-IT" sz="2200" dirty="0" smtClean="0"/>
              <a:t>3 condizioni nelle quali si forma l’imbarazzo</a:t>
            </a:r>
          </a:p>
          <a:p>
            <a:pPr marL="514350" indent="-514350" algn="just">
              <a:buAutoNum type="arabicParenR"/>
            </a:pPr>
            <a:r>
              <a:rPr lang="it-IT" sz="2200" dirty="0" smtClean="0"/>
              <a:t>«s’insinua </a:t>
            </a:r>
            <a:r>
              <a:rPr lang="it-IT" sz="2200" dirty="0"/>
              <a:t>nello stigmatizzato la sensazione di non sapere cosa gli altri pensino “davvero” di lui» (24</a:t>
            </a:r>
            <a:r>
              <a:rPr lang="it-IT" sz="2200" dirty="0" smtClean="0"/>
              <a:t>).</a:t>
            </a:r>
          </a:p>
          <a:p>
            <a:pPr algn="just">
              <a:spcAft>
                <a:spcPts val="600"/>
              </a:spcAft>
            </a:pPr>
            <a:r>
              <a:rPr lang="it-IT" sz="2200" dirty="0" smtClean="0"/>
              <a:t>A quale categoria sociale sarà assegnato?</a:t>
            </a:r>
          </a:p>
          <a:p>
            <a:pPr algn="just">
              <a:spcAft>
                <a:spcPts val="600"/>
              </a:spcAft>
            </a:pPr>
            <a:r>
              <a:rPr lang="it-IT" sz="2200" dirty="0" smtClean="0"/>
              <a:t>Quale peso avrà lo stigma in questa assegnazione?</a:t>
            </a:r>
          </a:p>
          <a:p>
            <a:pPr algn="just">
              <a:spcAft>
                <a:spcPts val="600"/>
              </a:spcAft>
            </a:pPr>
            <a:r>
              <a:rPr lang="it-IT" sz="2200" dirty="0" smtClean="0"/>
              <a:t>Prevarrà lo stigma o prevarrà la categoria? </a:t>
            </a:r>
            <a:r>
              <a:rPr lang="it-IT" sz="2200" dirty="0"/>
              <a:t>(“è un </a:t>
            </a:r>
            <a:r>
              <a:rPr lang="it-IT" sz="2200" dirty="0" smtClean="0"/>
              <a:t>giovane”/</a:t>
            </a:r>
            <a:r>
              <a:rPr lang="it-IT" sz="2200" dirty="0"/>
              <a:t>“</a:t>
            </a:r>
            <a:r>
              <a:rPr lang="it-IT" sz="2200" dirty="0" smtClean="0"/>
              <a:t>è un drogato</a:t>
            </a:r>
            <a:r>
              <a:rPr lang="it-IT" sz="2200" dirty="0"/>
              <a:t>”</a:t>
            </a:r>
            <a:r>
              <a:rPr lang="it-IT" sz="2200" dirty="0" smtClean="0"/>
              <a:t>)</a:t>
            </a:r>
            <a:endParaRPr lang="it-IT" sz="2200" dirty="0"/>
          </a:p>
          <a:p>
            <a:pPr algn="just">
              <a:spcAft>
                <a:spcPts val="600"/>
              </a:spcAft>
            </a:pPr>
            <a:r>
              <a:rPr lang="it-IT" sz="2200" dirty="0" smtClean="0"/>
              <a:t>Sarà giudicato inadeguato alla categoria? (</a:t>
            </a:r>
            <a:r>
              <a:rPr lang="it-IT" sz="2200" dirty="0"/>
              <a:t>“</a:t>
            </a:r>
            <a:r>
              <a:rPr lang="it-IT" sz="2200" dirty="0" smtClean="0"/>
              <a:t>non può pretendere di giocare a tennis, non ci vede</a:t>
            </a:r>
            <a:r>
              <a:rPr lang="it-IT" sz="2200" dirty="0"/>
              <a:t>”</a:t>
            </a:r>
            <a:r>
              <a:rPr lang="it-IT" sz="2200" dirty="0" smtClean="0"/>
              <a:t>)</a:t>
            </a:r>
          </a:p>
          <a:p>
            <a:pPr algn="just">
              <a:spcAft>
                <a:spcPts val="600"/>
              </a:spcAft>
            </a:pPr>
            <a:r>
              <a:rPr lang="it-IT" sz="2200" dirty="0" smtClean="0"/>
              <a:t>Sarà giudicato per la categoria </a:t>
            </a:r>
            <a:r>
              <a:rPr lang="it-IT" sz="2200" i="1" dirty="0" smtClean="0"/>
              <a:t>a partire dall’essere nella condizione di stigmatizzato? </a:t>
            </a:r>
            <a:r>
              <a:rPr lang="it-IT" sz="2200" dirty="0" smtClean="0"/>
              <a:t>(“</a:t>
            </a:r>
            <a:r>
              <a:rPr lang="it-IT" sz="2200" dirty="0"/>
              <a:t>è un cieco bravissimo, riesce </a:t>
            </a:r>
            <a:r>
              <a:rPr lang="it-IT" sz="2200" dirty="0" smtClean="0"/>
              <a:t>anche a </a:t>
            </a:r>
            <a:r>
              <a:rPr lang="it-IT" sz="2200" dirty="0"/>
              <a:t>giocare a tennis</a:t>
            </a:r>
            <a:r>
              <a:rPr lang="it-IT" sz="2200" dirty="0" smtClean="0"/>
              <a:t>”) </a:t>
            </a:r>
          </a:p>
          <a:p>
            <a:pPr algn="just">
              <a:spcAft>
                <a:spcPts val="600"/>
              </a:spcAft>
            </a:pPr>
            <a:r>
              <a:rPr lang="it-IT" sz="2200" dirty="0" smtClean="0"/>
              <a:t>Sarà giudicato per la sua prestazione di categoria senza tenere conto delle difficoltà che lo stigma gli procura? (“</a:t>
            </a:r>
            <a:r>
              <a:rPr lang="it-IT" sz="2200" dirty="0"/>
              <a:t>è un discreto giocatore di tennis</a:t>
            </a:r>
            <a:r>
              <a:rPr lang="it-IT" sz="2200" dirty="0" smtClean="0"/>
              <a:t>”) </a:t>
            </a:r>
          </a:p>
          <a:p>
            <a:pPr marL="0" indent="0">
              <a:buNone/>
            </a:pPr>
            <a:endParaRPr lang="it-IT" sz="2200"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20</a:t>
            </a:fld>
            <a:endParaRPr lang="it-IT"/>
          </a:p>
        </p:txBody>
      </p:sp>
    </p:spTree>
    <p:extLst>
      <p:ext uri="{BB962C8B-B14F-4D97-AF65-F5344CB8AC3E}">
        <p14:creationId xmlns:p14="http://schemas.microsoft.com/office/powerpoint/2010/main" val="112176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normAutofit/>
          </a:bodyPr>
          <a:lstStyle/>
          <a:p>
            <a:pPr marL="0" indent="0" algn="just">
              <a:buNone/>
            </a:pPr>
            <a:endParaRPr lang="it-IT" sz="2800" dirty="0" smtClean="0"/>
          </a:p>
          <a:p>
            <a:pPr marL="0" indent="0" algn="just">
              <a:buNone/>
            </a:pPr>
            <a:r>
              <a:rPr lang="it-IT" sz="2800" dirty="0" smtClean="0"/>
              <a:t>2) Può </a:t>
            </a:r>
            <a:r>
              <a:rPr lang="it-IT" sz="2800" dirty="0"/>
              <a:t>sentirsi al centro dell’attenzione e provare imbarazzo per se stesso, cercando di pensare a quale impressione stia suscitando negli altri</a:t>
            </a:r>
            <a:r>
              <a:rPr lang="it-IT" sz="2800" dirty="0" smtClean="0"/>
              <a:t>.</a:t>
            </a:r>
          </a:p>
          <a:p>
            <a:pPr marL="0" indent="0" algn="just">
              <a:buNone/>
            </a:pPr>
            <a:endParaRPr lang="it-IT" sz="2800" dirty="0"/>
          </a:p>
          <a:p>
            <a:pPr marL="0" indent="0" algn="just">
              <a:buNone/>
            </a:pPr>
            <a:r>
              <a:rPr lang="it-IT" sz="2800" dirty="0" smtClean="0"/>
              <a:t>3) Può percepire che i normali </a:t>
            </a:r>
          </a:p>
          <a:p>
            <a:pPr marL="0" indent="0" algn="just">
              <a:buNone/>
            </a:pPr>
            <a:r>
              <a:rPr lang="it-IT" sz="2800" dirty="0" smtClean="0"/>
              <a:t>-</a:t>
            </a:r>
            <a:r>
              <a:rPr lang="it-IT" sz="2800" dirty="0"/>
              <a:t> </a:t>
            </a:r>
            <a:r>
              <a:rPr lang="it-IT" sz="2800" dirty="0" smtClean="0"/>
              <a:t>esagerino l’apprezzamento per certe sue prestazioni</a:t>
            </a:r>
          </a:p>
          <a:p>
            <a:pPr marL="0" indent="0" algn="just">
              <a:buNone/>
            </a:pPr>
            <a:r>
              <a:rPr lang="it-IT" sz="2800" dirty="0" smtClean="0"/>
              <a:t>("è </a:t>
            </a:r>
            <a:r>
              <a:rPr lang="it-IT" sz="2800" dirty="0"/>
              <a:t>un bel disegno per essere fatto con il pennello tenuto dai piedi</a:t>
            </a:r>
            <a:r>
              <a:rPr lang="it-IT" sz="2800" dirty="0" smtClean="0"/>
              <a:t>”).</a:t>
            </a:r>
          </a:p>
          <a:p>
            <a:pPr marL="0" indent="0" algn="just">
              <a:buNone/>
            </a:pPr>
            <a:r>
              <a:rPr lang="it-IT" sz="2800" dirty="0" smtClean="0"/>
              <a:t>- interpretino alcune trascuratezze </a:t>
            </a:r>
            <a:r>
              <a:rPr lang="it-IT" sz="2800" dirty="0"/>
              <a:t>occasionali </a:t>
            </a:r>
            <a:r>
              <a:rPr lang="it-IT" sz="2800" dirty="0" smtClean="0"/>
              <a:t>come </a:t>
            </a:r>
            <a:r>
              <a:rPr lang="it-IT" sz="2800" dirty="0"/>
              <a:t>conseguenza ed espressione diretta del suo attributo connotato negativamente</a:t>
            </a:r>
          </a:p>
          <a:p>
            <a:pPr marL="0" indent="0" algn="just">
              <a:buNone/>
            </a:pPr>
            <a:endParaRPr lang="it-IT" dirty="0"/>
          </a:p>
        </p:txBody>
      </p:sp>
      <p:sp>
        <p:nvSpPr>
          <p:cNvPr id="4" name="Segnaposto data 3"/>
          <p:cNvSpPr>
            <a:spLocks noGrp="1"/>
          </p:cNvSpPr>
          <p:nvPr>
            <p:ph type="dt" sz="half" idx="10"/>
          </p:nvPr>
        </p:nvSpPr>
        <p:spPr>
          <a:xfrm>
            <a:off x="457200" y="6356350"/>
            <a:ext cx="260263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21</a:t>
            </a:fld>
            <a:endParaRPr lang="it-IT"/>
          </a:p>
        </p:txBody>
      </p:sp>
    </p:spTree>
    <p:extLst>
      <p:ext uri="{BB962C8B-B14F-4D97-AF65-F5344CB8AC3E}">
        <p14:creationId xmlns:p14="http://schemas.microsoft.com/office/powerpoint/2010/main" val="404884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1000"/>
                                        <p:tgtEl>
                                          <p:spTgt spid="3">
                                            <p:txEl>
                                              <p:pRg st="6" end="6"/>
                                            </p:txEl>
                                          </p:spTgt>
                                        </p:tgtEl>
                                      </p:cBhvr>
                                    </p:animEffect>
                                    <p:anim calcmode="lin" valueType="num">
                                      <p:cBhvr>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lnSpcReduction="10000"/>
          </a:bodyPr>
          <a:lstStyle/>
          <a:p>
            <a:pPr marL="0" indent="0" algn="just">
              <a:buNone/>
            </a:pPr>
            <a:r>
              <a:rPr lang="it-IT" dirty="0" smtClean="0"/>
              <a:t>Di </a:t>
            </a:r>
            <a:r>
              <a:rPr lang="it-IT" dirty="0"/>
              <a:t>fronte a queste incertezze di categorizzazione lo stigmatizzato può entrare nei “contatti misti” </a:t>
            </a:r>
            <a:r>
              <a:rPr lang="it-IT" dirty="0" smtClean="0"/>
              <a:t>in </a:t>
            </a:r>
            <a:r>
              <a:rPr lang="it-IT" dirty="0"/>
              <a:t>due modi: </a:t>
            </a:r>
            <a:endParaRPr lang="it-IT" dirty="0" smtClean="0"/>
          </a:p>
          <a:p>
            <a:pPr marL="0" indent="0" algn="just">
              <a:buNone/>
            </a:pPr>
            <a:endParaRPr lang="it-IT" dirty="0" smtClean="0"/>
          </a:p>
          <a:p>
            <a:pPr algn="just"/>
            <a:r>
              <a:rPr lang="it-IT" dirty="0" smtClean="0"/>
              <a:t>con «timorosa sottomissione», cioè evitando di mostrare le proprie reazioni nei contatti misti</a:t>
            </a:r>
          </a:p>
          <a:p>
            <a:pPr algn="just"/>
            <a:r>
              <a:rPr lang="it-IT" dirty="0" smtClean="0"/>
              <a:t>«</a:t>
            </a:r>
            <a:r>
              <a:rPr lang="it-IT" dirty="0"/>
              <a:t>con ostilità </a:t>
            </a:r>
            <a:r>
              <a:rPr lang="it-IT" dirty="0" smtClean="0"/>
              <a:t>provocatoria» nei confronti dei normali.</a:t>
            </a:r>
          </a:p>
          <a:p>
            <a:pPr marL="0" indent="0" algn="just">
              <a:buNone/>
            </a:pPr>
            <a:r>
              <a:rPr lang="it-IT" dirty="0" smtClean="0"/>
              <a:t>Queste le ragioni dell’imbarazzo dello stigmatizzato, ma quali sono le ragioni dell’imbarazzo dei normali?</a:t>
            </a:r>
            <a:endParaRPr lang="it-IT" dirty="0"/>
          </a:p>
        </p:txBody>
      </p:sp>
      <p:sp>
        <p:nvSpPr>
          <p:cNvPr id="4" name="Segnaposto data 3"/>
          <p:cNvSpPr>
            <a:spLocks noGrp="1"/>
          </p:cNvSpPr>
          <p:nvPr>
            <p:ph type="dt" sz="half" idx="10"/>
          </p:nvPr>
        </p:nvSpPr>
        <p:spPr>
          <a:xfrm>
            <a:off x="457200" y="6356350"/>
            <a:ext cx="3178696"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22</a:t>
            </a:fld>
            <a:endParaRPr lang="it-IT"/>
          </a:p>
        </p:txBody>
      </p:sp>
    </p:spTree>
    <p:extLst>
      <p:ext uri="{BB962C8B-B14F-4D97-AF65-F5344CB8AC3E}">
        <p14:creationId xmlns:p14="http://schemas.microsoft.com/office/powerpoint/2010/main" val="77317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2283467295"/>
              </p:ext>
            </p:extLst>
          </p:nvPr>
        </p:nvGraphicFramePr>
        <p:xfrm>
          <a:off x="457200" y="764704"/>
          <a:ext cx="8229600" cy="5361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23</a:t>
            </a:fld>
            <a:endParaRPr lang="it-IT"/>
          </a:p>
        </p:txBody>
      </p:sp>
      <p:sp>
        <p:nvSpPr>
          <p:cNvPr id="7" name="Titolo 1"/>
          <p:cNvSpPr>
            <a:spLocks noGrp="1"/>
          </p:cNvSpPr>
          <p:nvPr>
            <p:ph type="title"/>
          </p:nvPr>
        </p:nvSpPr>
        <p:spPr>
          <a:xfrm>
            <a:off x="395536" y="-20239"/>
            <a:ext cx="8435280" cy="1143000"/>
          </a:xfrm>
        </p:spPr>
        <p:txBody>
          <a:bodyPr>
            <a:normAutofit/>
          </a:bodyPr>
          <a:lstStyle/>
          <a:p>
            <a:r>
              <a:rPr lang="it-IT" sz="2800" dirty="0" smtClean="0"/>
              <a:t>L’imbarazzo dei normali è tra 2 alternative inconciliabili</a:t>
            </a:r>
            <a:endParaRPr lang="it-IT" sz="2800" dirty="0"/>
          </a:p>
        </p:txBody>
      </p:sp>
    </p:spTree>
    <p:extLst>
      <p:ext uri="{BB962C8B-B14F-4D97-AF65-F5344CB8AC3E}">
        <p14:creationId xmlns:p14="http://schemas.microsoft.com/office/powerpoint/2010/main" val="33729844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229600" cy="5433467"/>
          </a:xfrm>
        </p:spPr>
        <p:txBody>
          <a:bodyPr>
            <a:normAutofit fontScale="85000" lnSpcReduction="10000"/>
          </a:bodyPr>
          <a:lstStyle/>
          <a:p>
            <a:pPr marL="0" indent="0" algn="just">
              <a:buNone/>
            </a:pPr>
            <a:r>
              <a:rPr lang="it-IT" b="1" dirty="0" smtClean="0"/>
              <a:t>La vita associativa degli stigmatizzati</a:t>
            </a:r>
          </a:p>
          <a:p>
            <a:pPr marL="0" indent="0" algn="just">
              <a:buNone/>
            </a:pPr>
            <a:r>
              <a:rPr lang="it-IT" dirty="0" smtClean="0"/>
              <a:t>due condizioni </a:t>
            </a:r>
            <a:r>
              <a:rPr lang="it-IT" dirty="0"/>
              <a:t>di </a:t>
            </a:r>
            <a:r>
              <a:rPr lang="it-IT" dirty="0" smtClean="0"/>
              <a:t>associazione: </a:t>
            </a:r>
          </a:p>
          <a:p>
            <a:pPr algn="just"/>
            <a:r>
              <a:rPr lang="it-IT" dirty="0" smtClean="0"/>
              <a:t>con </a:t>
            </a:r>
            <a:r>
              <a:rPr lang="it-IT" dirty="0"/>
              <a:t>persone che hanno lo stesso </a:t>
            </a:r>
            <a:r>
              <a:rPr lang="it-IT" dirty="0" smtClean="0"/>
              <a:t>stigma</a:t>
            </a:r>
          </a:p>
          <a:p>
            <a:pPr algn="just"/>
            <a:r>
              <a:rPr lang="it-IT" dirty="0" smtClean="0"/>
              <a:t>con </a:t>
            </a:r>
            <a:r>
              <a:rPr lang="it-IT" dirty="0"/>
              <a:t>persone normali che però si fanno volutamente coinvolgere in relazioni con gli stigmatizzati. </a:t>
            </a:r>
            <a:endParaRPr lang="it-IT" dirty="0" smtClean="0"/>
          </a:p>
          <a:p>
            <a:pPr marL="0" indent="0" algn="just">
              <a:buNone/>
            </a:pPr>
            <a:endParaRPr lang="it-IT" dirty="0" smtClean="0"/>
          </a:p>
          <a:p>
            <a:pPr marL="0" indent="0" algn="just">
              <a:buNone/>
            </a:pPr>
            <a:r>
              <a:rPr lang="it-IT" dirty="0" smtClean="0"/>
              <a:t>Goffman </a:t>
            </a:r>
            <a:r>
              <a:rPr lang="it-IT" dirty="0"/>
              <a:t>chiama </a:t>
            </a:r>
            <a:r>
              <a:rPr lang="it-IT" i="1" dirty="0"/>
              <a:t>proprio</a:t>
            </a:r>
            <a:r>
              <a:rPr lang="it-IT" dirty="0"/>
              <a:t> (</a:t>
            </a:r>
            <a:r>
              <a:rPr lang="it-IT" i="1" dirty="0"/>
              <a:t>the </a:t>
            </a:r>
            <a:r>
              <a:rPr lang="it-IT" i="1" dirty="0" err="1"/>
              <a:t>Own</a:t>
            </a:r>
            <a:r>
              <a:rPr lang="it-IT" dirty="0"/>
              <a:t>) la situazione di interazione tra persone che condividono il medesimo </a:t>
            </a:r>
            <a:r>
              <a:rPr lang="it-IT" dirty="0" smtClean="0"/>
              <a:t>stigma. </a:t>
            </a:r>
          </a:p>
          <a:p>
            <a:pPr marL="0" indent="0" algn="just">
              <a:buNone/>
            </a:pPr>
            <a:r>
              <a:rPr lang="it-IT" dirty="0"/>
              <a:t>C</a:t>
            </a:r>
            <a:r>
              <a:rPr lang="it-IT" dirty="0" smtClean="0"/>
              <a:t>hiama </a:t>
            </a:r>
            <a:r>
              <a:rPr lang="it-IT" i="1" dirty="0"/>
              <a:t>saggio </a:t>
            </a:r>
            <a:r>
              <a:rPr lang="it-IT" dirty="0"/>
              <a:t>(</a:t>
            </a:r>
            <a:r>
              <a:rPr lang="it-IT" i="1" dirty="0"/>
              <a:t>the </a:t>
            </a:r>
            <a:r>
              <a:rPr lang="it-IT" i="1" dirty="0" err="1"/>
              <a:t>Wise</a:t>
            </a:r>
            <a:r>
              <a:rPr lang="it-IT" dirty="0"/>
              <a:t>) quella condizione in cui un normale entra in relazioni stabili con stigmatizzati e condivide con loro alcuni aspetti della loro condizione, come confidente o per altre </a:t>
            </a:r>
            <a:r>
              <a:rPr lang="it-IT" dirty="0" smtClean="0"/>
              <a:t>ragioni.</a:t>
            </a:r>
            <a:endParaRPr lang="it-IT" dirty="0"/>
          </a:p>
        </p:txBody>
      </p:sp>
      <p:sp>
        <p:nvSpPr>
          <p:cNvPr id="4" name="Segnaposto data 3"/>
          <p:cNvSpPr>
            <a:spLocks noGrp="1"/>
          </p:cNvSpPr>
          <p:nvPr>
            <p:ph type="dt" sz="half" idx="10"/>
          </p:nvPr>
        </p:nvSpPr>
        <p:spPr>
          <a:xfrm>
            <a:off x="457200" y="6356350"/>
            <a:ext cx="303468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24</a:t>
            </a:fld>
            <a:endParaRPr lang="it-IT"/>
          </a:p>
        </p:txBody>
      </p:sp>
    </p:spTree>
    <p:extLst>
      <p:ext uri="{BB962C8B-B14F-4D97-AF65-F5344CB8AC3E}">
        <p14:creationId xmlns:p14="http://schemas.microsoft.com/office/powerpoint/2010/main" val="3867710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marL="0" indent="0">
              <a:buNone/>
            </a:pPr>
            <a:endParaRPr lang="it-IT" b="1" dirty="0"/>
          </a:p>
          <a:p>
            <a:pPr marL="0" indent="0">
              <a:buNone/>
            </a:pPr>
            <a:r>
              <a:rPr lang="it-IT" b="1" dirty="0" smtClean="0"/>
              <a:t>L’associazionismo </a:t>
            </a:r>
            <a:r>
              <a:rPr lang="it-IT" b="1" dirty="0"/>
              <a:t>basato sul medesimo stigma</a:t>
            </a:r>
          </a:p>
          <a:p>
            <a:pPr marL="0" indent="0" algn="just">
              <a:buNone/>
            </a:pPr>
            <a:r>
              <a:rPr lang="it-IT" dirty="0" smtClean="0"/>
              <a:t>I </a:t>
            </a:r>
            <a:r>
              <a:rPr lang="it-IT" dirty="0"/>
              <a:t>diversi tipi di stigma porteranno alla formazione di differenti gruppi di stigmatizzati e anche le attività che i diversi gruppi faranno saranno collegate e condizionate dal tipo di stigma. </a:t>
            </a:r>
            <a:endParaRPr lang="it-IT" dirty="0" smtClean="0"/>
          </a:p>
          <a:p>
            <a:pPr marL="0" indent="0" algn="just">
              <a:buNone/>
            </a:pPr>
            <a:endParaRPr lang="it-IT" dirty="0" smtClean="0"/>
          </a:p>
          <a:p>
            <a:pPr algn="just">
              <a:buFontTx/>
              <a:buChar char="-"/>
            </a:pPr>
            <a:endParaRPr lang="it-IT" dirty="0"/>
          </a:p>
          <a:p>
            <a:endParaRPr lang="it-IT" dirty="0"/>
          </a:p>
        </p:txBody>
      </p:sp>
      <p:sp>
        <p:nvSpPr>
          <p:cNvPr id="4" name="Segnaposto data 3"/>
          <p:cNvSpPr>
            <a:spLocks noGrp="1"/>
          </p:cNvSpPr>
          <p:nvPr>
            <p:ph type="dt" sz="half" idx="10"/>
          </p:nvPr>
        </p:nvSpPr>
        <p:spPr>
          <a:xfrm>
            <a:off x="457200" y="6356350"/>
            <a:ext cx="346672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25</a:t>
            </a:fld>
            <a:endParaRPr lang="it-IT"/>
          </a:p>
        </p:txBody>
      </p:sp>
    </p:spTree>
    <p:extLst>
      <p:ext uri="{BB962C8B-B14F-4D97-AF65-F5344CB8AC3E}">
        <p14:creationId xmlns:p14="http://schemas.microsoft.com/office/powerpoint/2010/main" val="17057586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92500" lnSpcReduction="20000"/>
          </a:bodyPr>
          <a:lstStyle/>
          <a:p>
            <a:r>
              <a:rPr lang="it-IT" dirty="0"/>
              <a:t>4 </a:t>
            </a:r>
            <a:r>
              <a:rPr lang="it-IT" dirty="0" smtClean="0"/>
              <a:t>tipi e gradi di possibilità </a:t>
            </a:r>
            <a:r>
              <a:rPr lang="it-IT" dirty="0"/>
              <a:t>associative:</a:t>
            </a:r>
          </a:p>
          <a:p>
            <a:pPr marL="0" indent="0">
              <a:buNone/>
            </a:pPr>
            <a:r>
              <a:rPr lang="it-IT" dirty="0"/>
              <a:t>Nessuna </a:t>
            </a:r>
            <a:r>
              <a:rPr lang="it-IT" dirty="0" smtClean="0"/>
              <a:t>possibilità: </a:t>
            </a:r>
            <a:r>
              <a:rPr lang="it-IT" dirty="0"/>
              <a:t>stigmi che impediscono la comunicazione (es. parafasia)</a:t>
            </a:r>
          </a:p>
          <a:p>
            <a:pPr algn="just"/>
            <a:r>
              <a:rPr lang="it-IT" dirty="0" smtClean="0"/>
              <a:t>Bassa possibilità: stigmi </a:t>
            </a:r>
            <a:r>
              <a:rPr lang="it-IT" dirty="0"/>
              <a:t>che non si vogliono dichiarare e per questo non ci si associa </a:t>
            </a:r>
            <a:r>
              <a:rPr lang="it-IT" dirty="0" smtClean="0"/>
              <a:t>(ad es. ex </a:t>
            </a:r>
            <a:r>
              <a:rPr lang="it-IT" dirty="0"/>
              <a:t>pazienti </a:t>
            </a:r>
            <a:r>
              <a:rPr lang="it-IT" dirty="0" smtClean="0"/>
              <a:t>psichiatrici)</a:t>
            </a:r>
          </a:p>
          <a:p>
            <a:pPr algn="just"/>
            <a:r>
              <a:rPr lang="it-IT" dirty="0"/>
              <a:t>Maggiore </a:t>
            </a:r>
            <a:r>
              <a:rPr lang="it-IT" dirty="0" smtClean="0"/>
              <a:t>possibilità. Gli stigmi individuali: </a:t>
            </a:r>
          </a:p>
          <a:p>
            <a:pPr marL="0" indent="0" algn="just">
              <a:buNone/>
            </a:pPr>
            <a:r>
              <a:rPr lang="it-IT" dirty="0" smtClean="0"/>
              <a:t>Stigmi fisici: i </a:t>
            </a:r>
            <a:r>
              <a:rPr lang="it-IT" dirty="0"/>
              <a:t>gruppi formati da persone il cui stigma è individuale in senso </a:t>
            </a:r>
            <a:r>
              <a:rPr lang="it-IT" dirty="0" smtClean="0"/>
              <a:t>fisico (ad es. disabili fisici, anziani, obesi ecc.)</a:t>
            </a:r>
          </a:p>
          <a:p>
            <a:pPr marL="0" indent="0" algn="just">
              <a:buNone/>
            </a:pPr>
            <a:r>
              <a:rPr lang="it-IT" dirty="0" smtClean="0"/>
              <a:t>Stigmi connessi ad aspetti </a:t>
            </a:r>
            <a:r>
              <a:rPr lang="it-IT" dirty="0"/>
              <a:t>criticabili del carattere, </a:t>
            </a:r>
            <a:r>
              <a:rPr lang="it-IT" dirty="0" smtClean="0"/>
              <a:t>(ad es. le </a:t>
            </a:r>
            <a:r>
              <a:rPr lang="it-IT" dirty="0"/>
              <a:t>associazioni di divorziati, degli ex alcolisti, degli ex tossicodipendenti, reti di assistenza reciproca tra ex detenuti dello stesso </a:t>
            </a:r>
            <a:r>
              <a:rPr lang="it-IT" dirty="0" smtClean="0"/>
              <a:t>carcere ecc.)</a:t>
            </a:r>
            <a:endParaRPr lang="it-IT" dirty="0"/>
          </a:p>
          <a:p>
            <a:endParaRPr lang="it-IT" dirty="0"/>
          </a:p>
          <a:p>
            <a:endParaRPr lang="it-IT" dirty="0"/>
          </a:p>
        </p:txBody>
      </p:sp>
      <p:sp>
        <p:nvSpPr>
          <p:cNvPr id="4" name="Segnaposto data 3"/>
          <p:cNvSpPr>
            <a:spLocks noGrp="1"/>
          </p:cNvSpPr>
          <p:nvPr>
            <p:ph type="dt" sz="half" idx="10"/>
          </p:nvPr>
        </p:nvSpPr>
        <p:spPr>
          <a:xfrm>
            <a:off x="457200" y="6356350"/>
            <a:ext cx="346672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26</a:t>
            </a:fld>
            <a:endParaRPr lang="it-IT"/>
          </a:p>
        </p:txBody>
      </p:sp>
    </p:spTree>
    <p:extLst>
      <p:ext uri="{BB962C8B-B14F-4D97-AF65-F5344CB8AC3E}">
        <p14:creationId xmlns:p14="http://schemas.microsoft.com/office/powerpoint/2010/main" val="240323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a:bodyPr>
          <a:lstStyle/>
          <a:p>
            <a:r>
              <a:rPr lang="it-IT" dirty="0" smtClean="0"/>
              <a:t>Identità tra associazione e condizione di stigmatizzato basata sugli </a:t>
            </a:r>
            <a:r>
              <a:rPr lang="it-IT" dirty="0"/>
              <a:t>stigmi </a:t>
            </a:r>
            <a:r>
              <a:rPr lang="it-IT" dirty="0" smtClean="0"/>
              <a:t>tribali: </a:t>
            </a:r>
          </a:p>
          <a:p>
            <a:pPr marL="0" indent="0" algn="just">
              <a:buNone/>
            </a:pPr>
            <a:r>
              <a:rPr lang="it-IT" dirty="0" smtClean="0"/>
              <a:t>«</a:t>
            </a:r>
            <a:r>
              <a:rPr lang="it-IT" dirty="0"/>
              <a:t>le comunità residenziali, quelle etniche, razziali o religiose che sono veri e propri concentramenti tribali di persone stigmatizzate. Al contrario di come avvengono i processi di formazione dei vari gruppi stigmatizzati, per questi il nucleo organizzativo di base è costituito dalla famiglia e non dagli individui» (p. 33</a:t>
            </a:r>
            <a:r>
              <a:rPr lang="it-IT" dirty="0" smtClean="0"/>
              <a:t>). Cioè, è già collettivo </a:t>
            </a:r>
            <a:r>
              <a:rPr lang="it-IT" dirty="0"/>
              <a:t>lo </a:t>
            </a:r>
            <a:r>
              <a:rPr lang="it-IT" dirty="0" smtClean="0"/>
              <a:t>stigma stesso in partenza. </a:t>
            </a:r>
            <a:endParaRPr lang="it-IT" dirty="0"/>
          </a:p>
        </p:txBody>
      </p:sp>
      <p:sp>
        <p:nvSpPr>
          <p:cNvPr id="4" name="Segnaposto data 3"/>
          <p:cNvSpPr>
            <a:spLocks noGrp="1"/>
          </p:cNvSpPr>
          <p:nvPr>
            <p:ph type="dt" sz="half" idx="10"/>
          </p:nvPr>
        </p:nvSpPr>
        <p:spPr>
          <a:xfrm>
            <a:off x="457200" y="6356350"/>
            <a:ext cx="303468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27</a:t>
            </a:fld>
            <a:endParaRPr lang="it-IT"/>
          </a:p>
        </p:txBody>
      </p:sp>
    </p:spTree>
    <p:extLst>
      <p:ext uri="{BB962C8B-B14F-4D97-AF65-F5344CB8AC3E}">
        <p14:creationId xmlns:p14="http://schemas.microsoft.com/office/powerpoint/2010/main" val="406793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lstStyle/>
          <a:p>
            <a:pPr marL="0" indent="0">
              <a:buNone/>
            </a:pPr>
            <a:r>
              <a:rPr lang="it-IT" dirty="0" smtClean="0"/>
              <a:t>È importante distinguere questi concetti </a:t>
            </a:r>
          </a:p>
          <a:p>
            <a:r>
              <a:rPr lang="it-IT" dirty="0" smtClean="0"/>
              <a:t>Della categoria sociale fanno parte tutti i portatori di quello stigma</a:t>
            </a:r>
          </a:p>
          <a:p>
            <a:pPr marL="0" indent="0">
              <a:buNone/>
            </a:pPr>
            <a:endParaRPr lang="it-IT" dirty="0" smtClean="0"/>
          </a:p>
          <a:p>
            <a:r>
              <a:rPr lang="it-IT" dirty="0" smtClean="0"/>
              <a:t>Del gruppo associativo fanno parte solo coloro che vogliono associarsi</a:t>
            </a:r>
          </a:p>
          <a:p>
            <a:pPr marL="0" indent="0" algn="just">
              <a:buNone/>
            </a:pPr>
            <a:endParaRPr lang="it-IT" dirty="0" smtClean="0"/>
          </a:p>
          <a:p>
            <a:pPr marL="0" indent="0" algn="just">
              <a:buNone/>
            </a:pPr>
            <a:r>
              <a:rPr lang="it-IT" dirty="0" smtClean="0"/>
              <a:t>C’è più senso di vicinanza tra membri della medesima associazione che tra membri della stessa categoria sociale</a:t>
            </a:r>
            <a:endParaRPr lang="it-IT" dirty="0"/>
          </a:p>
        </p:txBody>
      </p:sp>
      <p:sp>
        <p:nvSpPr>
          <p:cNvPr id="4" name="Segnaposto data 3"/>
          <p:cNvSpPr>
            <a:spLocks noGrp="1"/>
          </p:cNvSpPr>
          <p:nvPr>
            <p:ph type="dt" sz="half" idx="10"/>
          </p:nvPr>
        </p:nvSpPr>
        <p:spPr>
          <a:xfrm>
            <a:off x="457200" y="6376243"/>
            <a:ext cx="2818656"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28</a:t>
            </a:fld>
            <a:endParaRPr lang="it-IT"/>
          </a:p>
        </p:txBody>
      </p:sp>
    </p:spTree>
    <p:extLst>
      <p:ext uri="{BB962C8B-B14F-4D97-AF65-F5344CB8AC3E}">
        <p14:creationId xmlns:p14="http://schemas.microsoft.com/office/powerpoint/2010/main" val="224939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indent="0">
              <a:buNone/>
            </a:pPr>
            <a:r>
              <a:rPr lang="it-IT" b="1" dirty="0"/>
              <a:t>Associazionismo e rappresentanza dello </a:t>
            </a:r>
            <a:r>
              <a:rPr lang="it-IT" b="1" dirty="0" smtClean="0"/>
              <a:t>stigma</a:t>
            </a:r>
          </a:p>
          <a:p>
            <a:pPr marL="0" indent="0">
              <a:buNone/>
            </a:pPr>
            <a:r>
              <a:rPr lang="it-IT" dirty="0" smtClean="0"/>
              <a:t>-influenza delle associazioni di stigmatizzati</a:t>
            </a:r>
          </a:p>
          <a:p>
            <a:pPr marL="0" indent="0">
              <a:buNone/>
            </a:pPr>
            <a:r>
              <a:rPr lang="it-IT" dirty="0" smtClean="0"/>
              <a:t>-i rappresentanti stigmatizzati</a:t>
            </a:r>
          </a:p>
          <a:p>
            <a:pPr marL="0" indent="0">
              <a:buNone/>
            </a:pPr>
            <a:r>
              <a:rPr lang="it-IT" dirty="0" smtClean="0"/>
              <a:t>Possibilità rappresentative dei rappresentanti stigmatizzati:</a:t>
            </a:r>
          </a:p>
          <a:p>
            <a:pPr>
              <a:buFontTx/>
              <a:buChar char="-"/>
            </a:pPr>
            <a:r>
              <a:rPr lang="it-IT" dirty="0" smtClean="0"/>
              <a:t>ridurre </a:t>
            </a:r>
            <a:r>
              <a:rPr lang="it-IT" dirty="0"/>
              <a:t>le condizioni di stigmatizzazione, cioè «convincere l’opinione pubblica a definire la categoria in questione in termini e modi più civili</a:t>
            </a:r>
            <a:r>
              <a:rPr lang="it-IT" dirty="0" smtClean="0"/>
              <a:t>» (34)</a:t>
            </a:r>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29</a:t>
            </a:fld>
            <a:endParaRPr lang="it-IT"/>
          </a:p>
        </p:txBody>
      </p:sp>
    </p:spTree>
    <p:extLst>
      <p:ext uri="{BB962C8B-B14F-4D97-AF65-F5344CB8AC3E}">
        <p14:creationId xmlns:p14="http://schemas.microsoft.com/office/powerpoint/2010/main" val="101687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332656"/>
            <a:ext cx="8352928" cy="5976664"/>
          </a:xfrm>
        </p:spPr>
        <p:txBody>
          <a:bodyPr>
            <a:normAutofit fontScale="92500" lnSpcReduction="10000"/>
          </a:bodyPr>
          <a:lstStyle/>
          <a:p>
            <a:pPr algn="just"/>
            <a:r>
              <a:rPr lang="it-IT" sz="2800" dirty="0" smtClean="0">
                <a:solidFill>
                  <a:schemeClr val="tx1"/>
                </a:solidFill>
              </a:rPr>
              <a:t>Sono quindi in gioco due dimensioni dell’identità:</a:t>
            </a:r>
          </a:p>
          <a:p>
            <a:pPr algn="just"/>
            <a:endParaRPr lang="it-IT" sz="2800" b="1" dirty="0" smtClean="0">
              <a:solidFill>
                <a:schemeClr val="tx1"/>
              </a:solidFill>
            </a:endParaRPr>
          </a:p>
          <a:p>
            <a:pPr algn="just"/>
            <a:r>
              <a:rPr lang="it-IT" sz="2800" b="1" dirty="0" smtClean="0">
                <a:solidFill>
                  <a:schemeClr val="tx1"/>
                </a:solidFill>
              </a:rPr>
              <a:t>Identità sociale virtuale</a:t>
            </a:r>
            <a:r>
              <a:rPr lang="it-IT" sz="2800" dirty="0" smtClean="0">
                <a:solidFill>
                  <a:schemeClr val="tx1"/>
                </a:solidFill>
              </a:rPr>
              <a:t>: </a:t>
            </a:r>
          </a:p>
          <a:p>
            <a:pPr algn="just"/>
            <a:r>
              <a:rPr lang="it-IT" sz="2800" dirty="0" smtClean="0">
                <a:solidFill>
                  <a:schemeClr val="tx1"/>
                </a:solidFill>
              </a:rPr>
              <a:t>sono i «presupposti su come dovrebbe essere la persona che stiamo prendendo in considerazione». </a:t>
            </a:r>
          </a:p>
          <a:p>
            <a:pPr algn="just"/>
            <a:r>
              <a:rPr lang="it-IT" sz="2800" dirty="0" smtClean="0">
                <a:solidFill>
                  <a:schemeClr val="tx1"/>
                </a:solidFill>
              </a:rPr>
              <a:t>È l’identità che </a:t>
            </a:r>
            <a:r>
              <a:rPr lang="it-IT" sz="2800" i="1" dirty="0" smtClean="0">
                <a:solidFill>
                  <a:schemeClr val="tx1"/>
                </a:solidFill>
              </a:rPr>
              <a:t>ipotizziamo</a:t>
            </a:r>
            <a:r>
              <a:rPr lang="it-IT" sz="2800" dirty="0" smtClean="0">
                <a:solidFill>
                  <a:schemeClr val="tx1"/>
                </a:solidFill>
              </a:rPr>
              <a:t> e </a:t>
            </a:r>
            <a:r>
              <a:rPr lang="it-IT" sz="2800" i="1" dirty="0" smtClean="0">
                <a:solidFill>
                  <a:schemeClr val="tx1"/>
                </a:solidFill>
              </a:rPr>
              <a:t>ci aspettiamo</a:t>
            </a:r>
            <a:r>
              <a:rPr lang="it-IT" sz="2800" dirty="0" smtClean="0">
                <a:solidFill>
                  <a:schemeClr val="tx1"/>
                </a:solidFill>
              </a:rPr>
              <a:t> abbia questa persona. </a:t>
            </a:r>
          </a:p>
          <a:p>
            <a:pPr algn="just"/>
            <a:endParaRPr lang="it-IT" sz="2800" b="1" dirty="0" smtClean="0">
              <a:solidFill>
                <a:schemeClr val="tx1"/>
              </a:solidFill>
            </a:endParaRPr>
          </a:p>
          <a:p>
            <a:pPr algn="just"/>
            <a:r>
              <a:rPr lang="it-IT" sz="2800" b="1" dirty="0" smtClean="0">
                <a:solidFill>
                  <a:schemeClr val="tx1"/>
                </a:solidFill>
              </a:rPr>
              <a:t>Identità sociale attuale (o effettiva)</a:t>
            </a:r>
            <a:r>
              <a:rPr lang="it-IT" sz="2800" dirty="0" smtClean="0">
                <a:solidFill>
                  <a:schemeClr val="tx1"/>
                </a:solidFill>
              </a:rPr>
              <a:t>: </a:t>
            </a:r>
          </a:p>
          <a:p>
            <a:pPr algn="just"/>
            <a:r>
              <a:rPr lang="it-IT" sz="2800" dirty="0" smtClean="0">
                <a:solidFill>
                  <a:schemeClr val="tx1"/>
                </a:solidFill>
              </a:rPr>
              <a:t>è «la </a:t>
            </a:r>
            <a:r>
              <a:rPr lang="it-IT" sz="2800" i="1" dirty="0" smtClean="0">
                <a:solidFill>
                  <a:schemeClr val="tx1"/>
                </a:solidFill>
              </a:rPr>
              <a:t>categoria</a:t>
            </a:r>
            <a:r>
              <a:rPr lang="it-IT" sz="2800" dirty="0" smtClean="0">
                <a:solidFill>
                  <a:schemeClr val="tx1"/>
                </a:solidFill>
              </a:rPr>
              <a:t> a cui possiamo dimostrare che [quella persona] appartiene e gli </a:t>
            </a:r>
            <a:r>
              <a:rPr lang="it-IT" sz="2800" i="1" dirty="0" smtClean="0">
                <a:solidFill>
                  <a:schemeClr val="tx1"/>
                </a:solidFill>
              </a:rPr>
              <a:t>attributi</a:t>
            </a:r>
            <a:r>
              <a:rPr lang="it-IT" sz="2800" dirty="0" smtClean="0">
                <a:solidFill>
                  <a:schemeClr val="tx1"/>
                </a:solidFill>
              </a:rPr>
              <a:t> che è legittimo assegnargli» </a:t>
            </a:r>
          </a:p>
          <a:p>
            <a:pPr algn="just"/>
            <a:endParaRPr lang="it-IT" sz="2800" dirty="0" smtClean="0">
              <a:solidFill>
                <a:schemeClr val="tx1"/>
              </a:solidFill>
            </a:endParaRPr>
          </a:p>
          <a:p>
            <a:pPr algn="just"/>
            <a:r>
              <a:rPr lang="it-IT" sz="2800" dirty="0" smtClean="0">
                <a:solidFill>
                  <a:schemeClr val="tx1"/>
                </a:solidFill>
              </a:rPr>
              <a:t>(</a:t>
            </a:r>
            <a:r>
              <a:rPr lang="it-IT" sz="2800" dirty="0" err="1" smtClean="0">
                <a:solidFill>
                  <a:schemeClr val="tx1"/>
                </a:solidFill>
              </a:rPr>
              <a:t>Goffman</a:t>
            </a:r>
            <a:r>
              <a:rPr lang="it-IT" sz="2800" dirty="0" smtClean="0">
                <a:solidFill>
                  <a:schemeClr val="tx1"/>
                </a:solidFill>
              </a:rPr>
              <a:t>, </a:t>
            </a:r>
            <a:r>
              <a:rPr lang="it-IT" sz="2800" i="1" dirty="0" smtClean="0">
                <a:solidFill>
                  <a:schemeClr val="tx1"/>
                </a:solidFill>
              </a:rPr>
              <a:t>Stigma</a:t>
            </a:r>
            <a:r>
              <a:rPr lang="it-IT" sz="2800" dirty="0" smtClean="0">
                <a:solidFill>
                  <a:schemeClr val="tx1"/>
                </a:solidFill>
              </a:rPr>
              <a:t>, 12)</a:t>
            </a:r>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a:t>
            </a:fld>
            <a:endParaRPr lang="it-IT"/>
          </a:p>
        </p:txBody>
      </p:sp>
    </p:spTree>
    <p:extLst>
      <p:ext uri="{BB962C8B-B14F-4D97-AF65-F5344CB8AC3E}">
        <p14:creationId xmlns:p14="http://schemas.microsoft.com/office/powerpoint/2010/main" val="73733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92500" lnSpcReduction="10000"/>
          </a:bodyPr>
          <a:lstStyle/>
          <a:p>
            <a:pPr algn="just"/>
            <a:r>
              <a:rPr lang="it-IT" dirty="0" smtClean="0"/>
              <a:t>Fare i </a:t>
            </a:r>
            <a:r>
              <a:rPr lang="it-IT" b="1" dirty="0" smtClean="0"/>
              <a:t>portavoce</a:t>
            </a:r>
            <a:r>
              <a:rPr lang="it-IT" dirty="0" smtClean="0"/>
              <a:t> </a:t>
            </a:r>
            <a:r>
              <a:rPr lang="it-IT" dirty="0"/>
              <a:t>della condizione di quel tipo di stigmatizzati: «espongono le esigenze degli stigmatizzati e </a:t>
            </a:r>
            <a:r>
              <a:rPr lang="it-IT" i="1" dirty="0"/>
              <a:t>quando loro stessi fanno parte del gruppo offrono un modello vivente di realizzazioni tipiche della persona normale</a:t>
            </a:r>
            <a:r>
              <a:rPr lang="it-IT" dirty="0"/>
              <a:t>. Essi sono gli eroi dell’adattamento esposti alle lodi del pubblico, perché dimostrano che un individuo di quella certa specie può essere una brava persona» (35). </a:t>
            </a:r>
            <a:endParaRPr lang="it-IT" dirty="0" smtClean="0"/>
          </a:p>
          <a:p>
            <a:pPr marL="0" indent="0" algn="just">
              <a:buNone/>
            </a:pPr>
            <a:r>
              <a:rPr lang="it-IT" dirty="0"/>
              <a:t>Un obiettivo tipico del lavoro dei portavoce è impegnarsi per realizzare e sviluppare forme comunicative dell’associazione di stigmatizzati con un giornale dell’associazione (e oggi realizzazione di siti internet e di social networks</a:t>
            </a:r>
            <a:r>
              <a:rPr lang="it-IT" dirty="0" smtClean="0"/>
              <a:t>). </a:t>
            </a:r>
            <a:endParaRPr lang="it-IT" dirty="0"/>
          </a:p>
          <a:p>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30</a:t>
            </a:fld>
            <a:endParaRPr lang="it-IT"/>
          </a:p>
        </p:txBody>
      </p:sp>
    </p:spTree>
    <p:extLst>
      <p:ext uri="{BB962C8B-B14F-4D97-AF65-F5344CB8AC3E}">
        <p14:creationId xmlns:p14="http://schemas.microsoft.com/office/powerpoint/2010/main" val="180116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normAutofit fontScale="92500" lnSpcReduction="20000"/>
          </a:bodyPr>
          <a:lstStyle/>
          <a:p>
            <a:r>
              <a:rPr lang="it-IT" b="1" dirty="0" smtClean="0"/>
              <a:t>La professionalizzazione del rappresentante-portavoce, </a:t>
            </a:r>
            <a:r>
              <a:rPr lang="it-IT" dirty="0" smtClean="0"/>
              <a:t>due aspetti: </a:t>
            </a:r>
          </a:p>
          <a:p>
            <a:pPr algn="just"/>
            <a:r>
              <a:rPr lang="it-IT" dirty="0" smtClean="0"/>
              <a:t>il </a:t>
            </a:r>
            <a:r>
              <a:rPr lang="it-IT" dirty="0"/>
              <a:t>primo è che «i leader del gruppo sono costretti ad avere rapporti con rappresentanti di altre categorie e perciò vengono a rompere il circolo chiuso del loro sodalizio. Invece di appoggiarsi alla stampella se ne servono come mazza da golf, e cessano, in termini di partecipazione sociale, di rappresentare la loro gente» (37</a:t>
            </a:r>
            <a:r>
              <a:rPr lang="it-IT" dirty="0" smtClean="0"/>
              <a:t>).</a:t>
            </a:r>
          </a:p>
          <a:p>
            <a:pPr algn="just"/>
            <a:r>
              <a:rPr lang="it-IT" dirty="0"/>
              <a:t> </a:t>
            </a:r>
            <a:r>
              <a:rPr lang="it-IT" dirty="0" smtClean="0"/>
              <a:t>il secondo è che </a:t>
            </a:r>
            <a:r>
              <a:rPr lang="it-IT" dirty="0" smtClean="0"/>
              <a:t>coloro </a:t>
            </a:r>
            <a:r>
              <a:rPr lang="it-IT" dirty="0"/>
              <a:t>che presentano professionalmente il punto di vista della propria categoria possono introdurre nella presentazione alcune </a:t>
            </a:r>
            <a:r>
              <a:rPr lang="it-IT" dirty="0" smtClean="0"/>
              <a:t>parzialità, </a:t>
            </a:r>
            <a:r>
              <a:rPr lang="it-IT" dirty="0"/>
              <a:t>semplicemente perché sono </a:t>
            </a:r>
            <a:r>
              <a:rPr lang="it-IT" dirty="0" smtClean="0"/>
              <a:t>così coinvolti da scriverci sopra.</a:t>
            </a:r>
            <a:endParaRPr lang="it-IT" dirty="0"/>
          </a:p>
          <a:p>
            <a:pPr marL="0" indent="0">
              <a:buNone/>
            </a:pPr>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31</a:t>
            </a:fld>
            <a:endParaRPr lang="it-IT"/>
          </a:p>
        </p:txBody>
      </p:sp>
    </p:spTree>
    <p:extLst>
      <p:ext uri="{BB962C8B-B14F-4D97-AF65-F5344CB8AC3E}">
        <p14:creationId xmlns:p14="http://schemas.microsoft.com/office/powerpoint/2010/main" val="4214191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85000" lnSpcReduction="20000"/>
          </a:bodyPr>
          <a:lstStyle/>
          <a:p>
            <a:pPr marL="0" indent="0" algn="just">
              <a:buNone/>
            </a:pPr>
            <a:r>
              <a:rPr lang="it-IT" dirty="0"/>
              <a:t>Ad esempio, due scrittori che scrivono su un medesimo stigma sono rappresentanti (in questo senso sociologico </a:t>
            </a:r>
            <a:r>
              <a:rPr lang="it-IT" dirty="0" err="1"/>
              <a:t>goffmaniano</a:t>
            </a:r>
            <a:r>
              <a:rPr lang="it-IT" dirty="0"/>
              <a:t>) se, pur raccontando dello stigma in modi diversi, magari uno in modo serio e l’altro in modo leggero, mantengono lo stigma al centro della definizione del personaggio o comunque raccontano la storia mettendo al centro lo stigma come base della comprensione di sé da parte del personaggio. </a:t>
            </a:r>
            <a:endParaRPr lang="it-IT" dirty="0" smtClean="0"/>
          </a:p>
          <a:p>
            <a:pPr marL="0" indent="0" algn="just">
              <a:buNone/>
            </a:pPr>
            <a:r>
              <a:rPr lang="it-IT" dirty="0" smtClean="0"/>
              <a:t>Solo </a:t>
            </a:r>
            <a:r>
              <a:rPr lang="it-IT" dirty="0"/>
              <a:t>così si può parlare di rappresentanti o portavoce della </a:t>
            </a:r>
            <a:r>
              <a:rPr lang="it-IT" dirty="0" smtClean="0"/>
              <a:t>categoria. </a:t>
            </a:r>
          </a:p>
          <a:p>
            <a:pPr marL="0" indent="0" algn="just">
              <a:buNone/>
            </a:pPr>
            <a:r>
              <a:rPr lang="it-IT" dirty="0" smtClean="0"/>
              <a:t>Infatti, </a:t>
            </a:r>
            <a:r>
              <a:rPr lang="it-IT" i="1" dirty="0"/>
              <a:t>coloro che non pongano questa attenzione primaria allo stigma come base della comprensione di sé dello stigmatizzato o non sappiano renderla centrale per scarsa preparazione, non sono dei rappresentanti o portavoce in senso sociologico, anche quando hanno, o cercano di avere, questa posizione.</a:t>
            </a:r>
          </a:p>
        </p:txBody>
      </p:sp>
      <p:sp>
        <p:nvSpPr>
          <p:cNvPr id="4" name="Segnaposto data 3"/>
          <p:cNvSpPr>
            <a:spLocks noGrp="1"/>
          </p:cNvSpPr>
          <p:nvPr>
            <p:ph type="dt" sz="half" idx="10"/>
          </p:nvPr>
        </p:nvSpPr>
        <p:spPr>
          <a:xfrm>
            <a:off x="457200" y="6356350"/>
            <a:ext cx="368275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32</a:t>
            </a:fld>
            <a:endParaRPr lang="it-IT"/>
          </a:p>
        </p:txBody>
      </p:sp>
    </p:spTree>
    <p:extLst>
      <p:ext uri="{BB962C8B-B14F-4D97-AF65-F5344CB8AC3E}">
        <p14:creationId xmlns:p14="http://schemas.microsoft.com/office/powerpoint/2010/main" val="181458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120680"/>
          </a:xfrm>
        </p:spPr>
        <p:txBody>
          <a:bodyPr>
            <a:normAutofit fontScale="55000" lnSpcReduction="20000"/>
          </a:bodyPr>
          <a:lstStyle/>
          <a:p>
            <a:pPr marL="0" indent="0">
              <a:buNone/>
            </a:pPr>
            <a:r>
              <a:rPr lang="it-IT" b="1" dirty="0"/>
              <a:t>I</a:t>
            </a:r>
            <a:r>
              <a:rPr lang="it-IT" b="1" dirty="0" smtClean="0"/>
              <a:t>l </a:t>
            </a:r>
            <a:r>
              <a:rPr lang="it-IT" b="1" dirty="0"/>
              <a:t>saggio</a:t>
            </a:r>
          </a:p>
          <a:p>
            <a:pPr marL="0" indent="0" algn="just">
              <a:buNone/>
            </a:pPr>
            <a:r>
              <a:rPr lang="it-IT" sz="4400" dirty="0"/>
              <a:t>Goffman chiama “saggi” «quelle persone normali che per motivi particolari sono comprensive e partecipi della vita segreta dell’individuo stigmatizzato, persone che in qualche modo sono accettate dal gruppo e ne diventano spesso membri onorari» (39). </a:t>
            </a:r>
            <a:endParaRPr lang="it-IT" sz="4400" dirty="0" smtClean="0"/>
          </a:p>
          <a:p>
            <a:pPr marL="0" indent="0" algn="just">
              <a:buNone/>
            </a:pPr>
            <a:r>
              <a:rPr lang="it-IT" sz="4400" dirty="0" smtClean="0"/>
              <a:t>Il </a:t>
            </a:r>
            <a:r>
              <a:rPr lang="it-IT" sz="4400" dirty="0"/>
              <a:t>termine inglese è </a:t>
            </a:r>
            <a:r>
              <a:rPr lang="it-IT" sz="4400" i="1" dirty="0" err="1"/>
              <a:t>wise</a:t>
            </a:r>
            <a:r>
              <a:rPr lang="it-IT" sz="4400" dirty="0"/>
              <a:t>, che significa sì saggio, ma anche persona diplomatica, che sa stare con equilibrio tra posizioni contrastanti. </a:t>
            </a:r>
            <a:endParaRPr lang="it-IT" sz="4400" dirty="0" smtClean="0"/>
          </a:p>
          <a:p>
            <a:pPr marL="0" indent="0" algn="just">
              <a:buNone/>
            </a:pPr>
            <a:endParaRPr lang="it-IT" sz="3800" dirty="0" smtClean="0"/>
          </a:p>
          <a:p>
            <a:pPr marL="0" indent="0" algn="just">
              <a:buNone/>
            </a:pPr>
            <a:r>
              <a:rPr lang="it-IT" sz="4400" dirty="0" smtClean="0"/>
              <a:t>«</a:t>
            </a:r>
            <a:r>
              <a:rPr lang="it-IT" sz="4400" dirty="0"/>
              <a:t>Questi saggi sono i marginali, davanti ai quali l’individuo stigmatizzato non sente vergogna, né esercita autocontrollo, sapendo benissimo che, malgrado quella sua manchevolezza, sarà considerato come una qualsiasi persona </a:t>
            </a:r>
            <a:r>
              <a:rPr lang="it-IT" sz="4400" dirty="0" smtClean="0"/>
              <a:t>normale (…) può darsi che una persona normale che sta diventando ’’saggio’’ debba compiere un’esperienza personale nel corso della quale muterà i suoi atteggiamenti (…) Dopo che la persona normale comprensiva diventa accessibile allo stigmatizzato, deve spesso aspettare che questi gli convalidi la sua posizione di membro onorario del gruppo» </a:t>
            </a:r>
            <a:r>
              <a:rPr lang="it-IT" sz="4400" dirty="0"/>
              <a:t>(39). </a:t>
            </a:r>
          </a:p>
          <a:p>
            <a:endParaRPr lang="it-IT" dirty="0"/>
          </a:p>
        </p:txBody>
      </p:sp>
      <p:sp>
        <p:nvSpPr>
          <p:cNvPr id="4" name="Segnaposto data 3"/>
          <p:cNvSpPr>
            <a:spLocks noGrp="1"/>
          </p:cNvSpPr>
          <p:nvPr>
            <p:ph type="dt" sz="half" idx="10"/>
          </p:nvPr>
        </p:nvSpPr>
        <p:spPr>
          <a:xfrm>
            <a:off x="457200" y="6356350"/>
            <a:ext cx="3250704"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33</a:t>
            </a:fld>
            <a:endParaRPr lang="it-IT"/>
          </a:p>
        </p:txBody>
      </p:sp>
    </p:spTree>
    <p:extLst>
      <p:ext uri="{BB962C8B-B14F-4D97-AF65-F5344CB8AC3E}">
        <p14:creationId xmlns:p14="http://schemas.microsoft.com/office/powerpoint/2010/main" val="410599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70000" lnSpcReduction="20000"/>
          </a:bodyPr>
          <a:lstStyle/>
          <a:p>
            <a:pPr marL="0" indent="0" algn="just">
              <a:buNone/>
            </a:pPr>
            <a:r>
              <a:rPr lang="it-IT" dirty="0" smtClean="0"/>
              <a:t>Esempio: </a:t>
            </a:r>
          </a:p>
          <a:p>
            <a:pPr marL="0" indent="0" algn="just">
              <a:buNone/>
            </a:pPr>
            <a:r>
              <a:rPr lang="it-IT" dirty="0" smtClean="0"/>
              <a:t>«Una </a:t>
            </a:r>
            <a:r>
              <a:rPr lang="it-IT" dirty="0"/>
              <a:t>volta fui accettato in un gruppo di ragazzi neri </a:t>
            </a:r>
            <a:r>
              <a:rPr lang="it-IT" dirty="0" smtClean="0"/>
              <a:t>del­la </a:t>
            </a:r>
            <a:r>
              <a:rPr lang="it-IT" dirty="0"/>
              <a:t>mia età, con i quali ero solito andare a pesca. Le prime volte che andavo con loro, usavano il termine "negro" in mia  </a:t>
            </a:r>
            <a:r>
              <a:rPr lang="it-IT" dirty="0" smtClean="0"/>
              <a:t>presenza </a:t>
            </a:r>
            <a:r>
              <a:rPr lang="it-IT" dirty="0"/>
              <a:t>con molta cautela. Via via che cominciammo ad andare a pesca insieme più  spesso, essi scherzavano  tra  di loro, davanti a me, e si chiamavano </a:t>
            </a:r>
            <a:r>
              <a:rPr lang="it-IT" dirty="0"/>
              <a:t>"negro</a:t>
            </a:r>
            <a:r>
              <a:rPr lang="it-IT" dirty="0" smtClean="0"/>
              <a:t>". </a:t>
            </a:r>
            <a:r>
              <a:rPr lang="it-IT" dirty="0"/>
              <a:t>La vera modifica del loro </a:t>
            </a:r>
            <a:r>
              <a:rPr lang="it-IT" dirty="0" smtClean="0"/>
              <a:t>at­teggiamento </a:t>
            </a:r>
            <a:r>
              <a:rPr lang="it-IT" dirty="0"/>
              <a:t>stava nel fatto di poter fare uso della parola "</a:t>
            </a:r>
            <a:r>
              <a:rPr lang="it-IT" dirty="0" smtClean="0"/>
              <a:t>negro" </a:t>
            </a:r>
            <a:r>
              <a:rPr lang="it-IT" dirty="0"/>
              <a:t>quando scherzavano, mentre prima, di fronte a questo termine, erano  come colti da completa  paralisi.</a:t>
            </a:r>
          </a:p>
          <a:p>
            <a:pPr marL="0" indent="0" algn="just">
              <a:buNone/>
            </a:pPr>
            <a:r>
              <a:rPr lang="it-IT" dirty="0"/>
              <a:t>Un giorno, mentre stavamo nuotando, uno dei ragazzi mi </a:t>
            </a:r>
            <a:r>
              <a:rPr lang="it-IT" dirty="0" smtClean="0"/>
              <a:t>affrontò </a:t>
            </a:r>
            <a:r>
              <a:rPr lang="it-IT" dirty="0"/>
              <a:t>con scherzosa violenza e io gli dissi: "Non usare con me quel linguaggio da 'nigger</a:t>
            </a:r>
            <a:r>
              <a:rPr lang="it-IT" dirty="0" smtClean="0"/>
              <a:t>"'. </a:t>
            </a:r>
            <a:r>
              <a:rPr lang="it-IT" dirty="0" smtClean="0"/>
              <a:t> Lui  </a:t>
            </a:r>
            <a:r>
              <a:rPr lang="it-IT" dirty="0"/>
              <a:t>mi  rispose con  un  enorme ghigno: "Bastardo!".</a:t>
            </a:r>
          </a:p>
          <a:p>
            <a:pPr marL="0" indent="0" algn="just">
              <a:buNone/>
            </a:pPr>
            <a:endParaRPr lang="it-IT" dirty="0" smtClean="0"/>
          </a:p>
          <a:p>
            <a:pPr marL="0" indent="0" algn="just">
              <a:buNone/>
            </a:pPr>
            <a:r>
              <a:rPr lang="it-IT" dirty="0" smtClean="0"/>
              <a:t>Da </a:t>
            </a:r>
            <a:r>
              <a:rPr lang="it-IT" dirty="0"/>
              <a:t>quel momento tutti potemmo usare la parola "</a:t>
            </a:r>
            <a:r>
              <a:rPr lang="it-IT" dirty="0" smtClean="0"/>
              <a:t>negro", </a:t>
            </a:r>
            <a:r>
              <a:rPr lang="it-IT" dirty="0"/>
              <a:t>ma le vecchie categorie erano completamente cambiate. Finché </a:t>
            </a:r>
            <a:r>
              <a:rPr lang="it-IT" dirty="0" smtClean="0"/>
              <a:t>vivo </a:t>
            </a:r>
            <a:r>
              <a:rPr lang="it-IT" dirty="0"/>
              <a:t>non dimenticherò mai la reazione allo stomaco dopo che cominciai a servirmi della parola "</a:t>
            </a:r>
            <a:r>
              <a:rPr lang="it-IT" dirty="0" smtClean="0"/>
              <a:t>negro" </a:t>
            </a:r>
            <a:r>
              <a:rPr lang="it-IT" dirty="0"/>
              <a:t>senza più nessuna </a:t>
            </a:r>
            <a:r>
              <a:rPr lang="it-IT" dirty="0" smtClean="0"/>
              <a:t>riserva» </a:t>
            </a:r>
          </a:p>
          <a:p>
            <a:pPr marL="0" indent="0" algn="just">
              <a:buNone/>
            </a:pPr>
            <a:r>
              <a:rPr lang="it-IT" dirty="0" smtClean="0"/>
              <a:t>(citato in </a:t>
            </a:r>
            <a:r>
              <a:rPr lang="it-IT" i="1" dirty="0" smtClean="0"/>
              <a:t>Stigma</a:t>
            </a:r>
            <a:r>
              <a:rPr lang="it-IT" dirty="0" smtClean="0"/>
              <a:t>, 39-40).</a:t>
            </a:r>
            <a:endParaRPr lang="it-IT" dirty="0"/>
          </a:p>
          <a:p>
            <a:pPr marL="0" indent="0" algn="just">
              <a:buNone/>
            </a:pPr>
            <a:endParaRPr lang="it-IT" dirty="0" smtClean="0"/>
          </a:p>
        </p:txBody>
      </p:sp>
      <p:sp>
        <p:nvSpPr>
          <p:cNvPr id="4" name="Segnaposto data 3"/>
          <p:cNvSpPr>
            <a:spLocks noGrp="1"/>
          </p:cNvSpPr>
          <p:nvPr>
            <p:ph type="dt" sz="half" idx="10"/>
          </p:nvPr>
        </p:nvSpPr>
        <p:spPr>
          <a:xfrm>
            <a:off x="457200" y="6356350"/>
            <a:ext cx="310668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34</a:t>
            </a:fld>
            <a:endParaRPr lang="it-IT"/>
          </a:p>
        </p:txBody>
      </p:sp>
    </p:spTree>
    <p:extLst>
      <p:ext uri="{BB962C8B-B14F-4D97-AF65-F5344CB8AC3E}">
        <p14:creationId xmlns:p14="http://schemas.microsoft.com/office/powerpoint/2010/main" val="302890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indent="0">
              <a:buNone/>
            </a:pPr>
            <a:r>
              <a:rPr lang="it-IT" sz="2800" dirty="0"/>
              <a:t>Goffman distingue </a:t>
            </a:r>
            <a:r>
              <a:rPr lang="it-IT" sz="2800" b="1" dirty="0"/>
              <a:t>due tipi di saggio </a:t>
            </a:r>
            <a:r>
              <a:rPr lang="it-IT" sz="2800" dirty="0"/>
              <a:t>in base alla modalità con la quale è in relazione </a:t>
            </a:r>
            <a:r>
              <a:rPr lang="it-IT" sz="2800" dirty="0" smtClean="0"/>
              <a:t>di «mediatore» con </a:t>
            </a:r>
            <a:r>
              <a:rPr lang="it-IT" sz="2800" dirty="0"/>
              <a:t>gli stigmatizzati: </a:t>
            </a:r>
          </a:p>
          <a:p>
            <a:pPr marL="514350" indent="-514350" algn="just">
              <a:buAutoNum type="arabicParenR"/>
            </a:pPr>
            <a:r>
              <a:rPr lang="it-IT" sz="2800" dirty="0" smtClean="0"/>
              <a:t>È «mediatore» per il fatto </a:t>
            </a:r>
            <a:r>
              <a:rPr lang="it-IT" sz="2800" dirty="0"/>
              <a:t>di lavorare in un ambiente che si occupa specificamente dei bisogni di chi ha uno stigma </a:t>
            </a:r>
            <a:r>
              <a:rPr lang="it-IT" sz="2800" dirty="0" smtClean="0"/>
              <a:t>particolare</a:t>
            </a:r>
          </a:p>
          <a:p>
            <a:pPr marL="514350" indent="-514350" algn="just">
              <a:buAutoNum type="arabicParenR"/>
            </a:pPr>
            <a:r>
              <a:rPr lang="it-IT" sz="2800" dirty="0" smtClean="0"/>
              <a:t>È «mediatore» perché in </a:t>
            </a:r>
            <a:r>
              <a:rPr lang="it-IT" sz="2800" dirty="0"/>
              <a:t>rapporto con lo stigmatizzato attraverso tipi di relazioni proprie della struttura sociale, cioè la parentela, le relazioni amicali, l’essere coniuge. </a:t>
            </a:r>
          </a:p>
        </p:txBody>
      </p:sp>
      <p:sp>
        <p:nvSpPr>
          <p:cNvPr id="4" name="Segnaposto data 3"/>
          <p:cNvSpPr>
            <a:spLocks noGrp="1"/>
          </p:cNvSpPr>
          <p:nvPr>
            <p:ph type="dt" sz="half" idx="10"/>
          </p:nvPr>
        </p:nvSpPr>
        <p:spPr>
          <a:xfrm>
            <a:off x="457200" y="6356350"/>
            <a:ext cx="303468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35</a:t>
            </a:fld>
            <a:endParaRPr lang="it-IT"/>
          </a:p>
        </p:txBody>
      </p:sp>
    </p:spTree>
    <p:extLst>
      <p:ext uri="{BB962C8B-B14F-4D97-AF65-F5344CB8AC3E}">
        <p14:creationId xmlns:p14="http://schemas.microsoft.com/office/powerpoint/2010/main" val="2543979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lnSpcReduction="10000"/>
          </a:bodyPr>
          <a:lstStyle/>
          <a:p>
            <a:pPr marL="0" indent="0" algn="just">
              <a:buNone/>
            </a:pPr>
            <a:r>
              <a:rPr lang="it-IT" sz="2800" dirty="0" smtClean="0"/>
              <a:t>Questa seconda modalità </a:t>
            </a:r>
            <a:r>
              <a:rPr lang="it-IT" sz="2800" dirty="0"/>
              <a:t>di connessione del normale con lo stigmatizzato e il suo stigma può essere molto più solida della prima, ed è anche per questo che il saggio e stigmatizzato possono essere percepiti e trattati dagli altri «come se fossero una persona sola. </a:t>
            </a:r>
            <a:endParaRPr lang="it-IT" sz="2800" dirty="0" smtClean="0"/>
          </a:p>
          <a:p>
            <a:pPr marL="0" indent="0" algn="just">
              <a:buNone/>
            </a:pPr>
            <a:r>
              <a:rPr lang="it-IT" sz="2800" dirty="0" smtClean="0"/>
              <a:t>Così </a:t>
            </a:r>
            <a:r>
              <a:rPr lang="it-IT" sz="2800" dirty="0"/>
              <a:t>la </a:t>
            </a:r>
            <a:r>
              <a:rPr lang="it-IT" sz="2800" dirty="0" smtClean="0"/>
              <a:t>moglie del </a:t>
            </a:r>
            <a:r>
              <a:rPr lang="it-IT" sz="2800" dirty="0"/>
              <a:t>malato di mente, la figlia dell’ex detenuto, il genitore del paralitico, l’amico del cieco, i familiari del boia, sono tutti costretti a condividere parte del discredito della persona stigmatizzata con la quale hanno legami»(40).</a:t>
            </a:r>
          </a:p>
          <a:p>
            <a:pPr marL="0" indent="0" algn="just">
              <a:buNone/>
            </a:pPr>
            <a:r>
              <a:rPr lang="it-IT" sz="2800" dirty="0"/>
              <a:t>Questa tendenza dello stigma a diffondersi dallo stigmatizzato alle persone che gli stanno vicino viene definita da Goffman </a:t>
            </a:r>
            <a:r>
              <a:rPr lang="it-IT" sz="2800" b="1" i="1" dirty="0"/>
              <a:t>stigma onorario</a:t>
            </a:r>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36</a:t>
            </a:fld>
            <a:endParaRPr lang="it-IT"/>
          </a:p>
        </p:txBody>
      </p:sp>
    </p:spTree>
    <p:extLst>
      <p:ext uri="{BB962C8B-B14F-4D97-AF65-F5344CB8AC3E}">
        <p14:creationId xmlns:p14="http://schemas.microsoft.com/office/powerpoint/2010/main" val="237710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indent="0">
              <a:buNone/>
            </a:pPr>
            <a:r>
              <a:rPr lang="it-IT" sz="2800" b="1" i="1" dirty="0"/>
              <a:t>La carriera morale</a:t>
            </a:r>
            <a:endParaRPr lang="it-IT" sz="2800" b="1" dirty="0"/>
          </a:p>
          <a:p>
            <a:pPr algn="just">
              <a:buNone/>
            </a:pPr>
            <a:endParaRPr lang="it-IT" sz="2800" dirty="0" smtClean="0"/>
          </a:p>
          <a:p>
            <a:pPr algn="just">
              <a:buNone/>
            </a:pPr>
            <a:r>
              <a:rPr lang="it-IT" sz="2800" dirty="0" smtClean="0"/>
              <a:t>Quali influenze esercita lo stigma sulla concezione di sé dello stigmatizzato? </a:t>
            </a:r>
          </a:p>
          <a:p>
            <a:pPr algn="just">
              <a:buNone/>
            </a:pPr>
            <a:endParaRPr lang="it-IT" sz="2800" dirty="0" smtClean="0"/>
          </a:p>
          <a:p>
            <a:pPr algn="just">
              <a:buNone/>
            </a:pPr>
            <a:endParaRPr lang="it-IT" sz="2800" dirty="0"/>
          </a:p>
          <a:p>
            <a:pPr algn="just">
              <a:buNone/>
            </a:pPr>
            <a:r>
              <a:rPr lang="it-IT" sz="2800" dirty="0" smtClean="0"/>
              <a:t>L’ingresso dell’attributo negativo in fasi diverse della vita comporta una diversa relazione tra stigma e concezione di sé?</a:t>
            </a:r>
          </a:p>
        </p:txBody>
      </p:sp>
      <p:sp>
        <p:nvSpPr>
          <p:cNvPr id="4" name="Segnaposto data 3"/>
          <p:cNvSpPr>
            <a:spLocks noGrp="1"/>
          </p:cNvSpPr>
          <p:nvPr>
            <p:ph type="dt" sz="half" idx="10"/>
          </p:nvPr>
        </p:nvSpPr>
        <p:spPr>
          <a:xfrm>
            <a:off x="457200" y="6356350"/>
            <a:ext cx="3178696"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37</a:t>
            </a:fld>
            <a:endParaRPr lang="it-IT"/>
          </a:p>
        </p:txBody>
      </p:sp>
    </p:spTree>
    <p:extLst>
      <p:ext uri="{BB962C8B-B14F-4D97-AF65-F5344CB8AC3E}">
        <p14:creationId xmlns:p14="http://schemas.microsoft.com/office/powerpoint/2010/main" val="2423211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332656"/>
            <a:ext cx="8784976" cy="5793507"/>
          </a:xfrm>
        </p:spPr>
        <p:txBody>
          <a:bodyPr>
            <a:normAutofit/>
          </a:bodyPr>
          <a:lstStyle/>
          <a:p>
            <a:pPr marL="0" indent="0">
              <a:buNone/>
            </a:pPr>
            <a:r>
              <a:rPr lang="it-IT" dirty="0"/>
              <a:t> Goffman </a:t>
            </a:r>
            <a:r>
              <a:rPr lang="it-IT" dirty="0" smtClean="0"/>
              <a:t>utilizza il concetto di </a:t>
            </a:r>
            <a:r>
              <a:rPr lang="it-IT" b="1" i="1" dirty="0" smtClean="0"/>
              <a:t>carriera </a:t>
            </a:r>
            <a:r>
              <a:rPr lang="it-IT" b="1" i="1" dirty="0"/>
              <a:t>morale</a:t>
            </a:r>
            <a:r>
              <a:rPr lang="it-IT" dirty="0"/>
              <a:t> </a:t>
            </a:r>
            <a:r>
              <a:rPr lang="it-IT" dirty="0" smtClean="0"/>
              <a:t>per studiare i </a:t>
            </a:r>
            <a:r>
              <a:rPr lang="it-IT" dirty="0" smtClean="0"/>
              <a:t>cambiamenti </a:t>
            </a:r>
            <a:r>
              <a:rPr lang="it-IT" dirty="0"/>
              <a:t>nel rapporto che lo stigmatizzato ha con il proprio stigma. </a:t>
            </a:r>
            <a:endParaRPr lang="it-IT" dirty="0" smtClean="0"/>
          </a:p>
          <a:p>
            <a:pPr marL="0" indent="0">
              <a:buNone/>
            </a:pPr>
            <a:endParaRPr lang="it-IT" dirty="0" smtClean="0"/>
          </a:p>
          <a:p>
            <a:pPr marL="0" indent="0" algn="just">
              <a:buNone/>
            </a:pPr>
            <a:r>
              <a:rPr lang="it-IT" dirty="0" smtClean="0"/>
              <a:t>Con </a:t>
            </a:r>
            <a:r>
              <a:rPr lang="it-IT" dirty="0"/>
              <a:t>questo concetto cerca di mettere a fuoco l’influenza che lo stigma esercita nello stigmatizzato sulla percezione di sé e della propria identità sociale. </a:t>
            </a:r>
            <a:endParaRPr lang="it-IT" dirty="0" smtClean="0"/>
          </a:p>
        </p:txBody>
      </p:sp>
      <p:sp>
        <p:nvSpPr>
          <p:cNvPr id="4" name="Segnaposto data 3"/>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38</a:t>
            </a:fld>
            <a:endParaRPr lang="it-IT"/>
          </a:p>
        </p:txBody>
      </p:sp>
    </p:spTree>
    <p:extLst>
      <p:ext uri="{BB962C8B-B14F-4D97-AF65-F5344CB8AC3E}">
        <p14:creationId xmlns:p14="http://schemas.microsoft.com/office/powerpoint/2010/main" val="244268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70000" lnSpcReduction="20000"/>
          </a:bodyPr>
          <a:lstStyle/>
          <a:p>
            <a:pPr marL="0" indent="0" algn="just">
              <a:buNone/>
            </a:pPr>
            <a:r>
              <a:rPr lang="it-IT" dirty="0" smtClean="0"/>
              <a:t>“</a:t>
            </a:r>
            <a:r>
              <a:rPr lang="it-IT" dirty="0"/>
              <a:t>Il concetto di </a:t>
            </a:r>
            <a:r>
              <a:rPr lang="it-IT" b="1" dirty="0"/>
              <a:t>carriera</a:t>
            </a:r>
            <a:r>
              <a:rPr lang="it-IT" dirty="0"/>
              <a:t> - ha scritto Goffman – […] presenta, contemporaneamente, due facce. </a:t>
            </a:r>
            <a:endParaRPr lang="it-IT" dirty="0" smtClean="0"/>
          </a:p>
          <a:p>
            <a:pPr marL="0" indent="0" algn="just">
              <a:buNone/>
            </a:pPr>
            <a:r>
              <a:rPr lang="it-IT" dirty="0" smtClean="0"/>
              <a:t>L’una </a:t>
            </a:r>
            <a:r>
              <a:rPr lang="it-IT" dirty="0"/>
              <a:t>si ricollega a </a:t>
            </a:r>
            <a:r>
              <a:rPr lang="it-IT" i="1" dirty="0"/>
              <a:t>meccanismi interni</a:t>
            </a:r>
            <a:r>
              <a:rPr lang="it-IT" dirty="0"/>
              <a:t>, gelosamente custoditi, come </a:t>
            </a:r>
            <a:r>
              <a:rPr lang="it-IT" b="1" dirty="0"/>
              <a:t>l’immagine di sé</a:t>
            </a:r>
            <a:r>
              <a:rPr lang="it-IT" dirty="0"/>
              <a:t> ed </a:t>
            </a:r>
            <a:r>
              <a:rPr lang="it-IT" b="1" dirty="0"/>
              <a:t>il sentimento di identità</a:t>
            </a:r>
            <a:r>
              <a:rPr lang="it-IT" dirty="0"/>
              <a:t>; </a:t>
            </a:r>
            <a:endParaRPr lang="it-IT" dirty="0" smtClean="0"/>
          </a:p>
          <a:p>
            <a:pPr marL="0" indent="0" algn="just">
              <a:buNone/>
            </a:pPr>
            <a:endParaRPr lang="it-IT" dirty="0"/>
          </a:p>
          <a:p>
            <a:pPr marL="0" indent="0" algn="just">
              <a:buNone/>
            </a:pPr>
            <a:r>
              <a:rPr lang="it-IT" dirty="0" smtClean="0"/>
              <a:t>L’altra </a:t>
            </a:r>
            <a:r>
              <a:rPr lang="it-IT" dirty="0"/>
              <a:t>riguarda invece </a:t>
            </a:r>
            <a:r>
              <a:rPr lang="it-IT" i="1" dirty="0"/>
              <a:t>la posizione ufficiale, la figura giuridica</a:t>
            </a:r>
            <a:r>
              <a:rPr lang="it-IT" dirty="0"/>
              <a:t>, </a:t>
            </a:r>
            <a:r>
              <a:rPr lang="it-IT" i="1" dirty="0"/>
              <a:t>lo stile di vita</a:t>
            </a:r>
            <a:r>
              <a:rPr lang="it-IT" dirty="0"/>
              <a:t> e fa parte del complesso </a:t>
            </a:r>
            <a:r>
              <a:rPr lang="it-IT" b="1" dirty="0"/>
              <a:t>istituzionale</a:t>
            </a:r>
            <a:r>
              <a:rPr lang="it-IT" dirty="0"/>
              <a:t> che proviene dall’esterno. </a:t>
            </a:r>
            <a:endParaRPr lang="it-IT" dirty="0" smtClean="0"/>
          </a:p>
          <a:p>
            <a:pPr marL="0" indent="0" algn="just">
              <a:buNone/>
            </a:pPr>
            <a:endParaRPr lang="it-IT" dirty="0"/>
          </a:p>
          <a:p>
            <a:pPr marL="0" indent="0" algn="just">
              <a:buNone/>
            </a:pPr>
            <a:r>
              <a:rPr lang="it-IT" u="sng" dirty="0" smtClean="0"/>
              <a:t>Questo concetto </a:t>
            </a:r>
            <a:r>
              <a:rPr lang="it-IT" u="sng" dirty="0"/>
              <a:t>permette di passare dal personale al pubblico e viceversa senza dover ricorrere, per la raccolta dei dati, all’immagine di sé che ogni persona si costruisce </a:t>
            </a:r>
            <a:endParaRPr lang="it-IT" u="sng" dirty="0" smtClean="0"/>
          </a:p>
          <a:p>
            <a:pPr marL="0" indent="0" algn="just">
              <a:buNone/>
            </a:pPr>
            <a:endParaRPr lang="it-IT" dirty="0"/>
          </a:p>
          <a:p>
            <a:pPr marL="0" indent="0" algn="just">
              <a:buNone/>
            </a:pPr>
            <a:r>
              <a:rPr lang="it-IT" dirty="0" smtClean="0"/>
              <a:t>gli </a:t>
            </a:r>
            <a:r>
              <a:rPr lang="it-IT" dirty="0"/>
              <a:t>aspetti </a:t>
            </a:r>
            <a:r>
              <a:rPr lang="it-IT" b="1" dirty="0"/>
              <a:t>morali</a:t>
            </a:r>
            <a:r>
              <a:rPr lang="it-IT" dirty="0"/>
              <a:t> della carriera, [sono] l’insieme di </a:t>
            </a:r>
            <a:r>
              <a:rPr lang="it-IT" i="1" dirty="0"/>
              <a:t>mutamenti regolari nel sé e nell’immagine di sé di una persona</a:t>
            </a:r>
            <a:r>
              <a:rPr lang="it-IT" dirty="0"/>
              <a:t>, così come </a:t>
            </a:r>
            <a:r>
              <a:rPr lang="it-IT" i="1" dirty="0"/>
              <a:t>nel giudizio di sé e degli altri che tale carriera comporta</a:t>
            </a:r>
            <a:r>
              <a:rPr lang="it-IT" dirty="0"/>
              <a:t>” </a:t>
            </a:r>
            <a:endParaRPr lang="it-IT" dirty="0" smtClean="0"/>
          </a:p>
          <a:p>
            <a:pPr marL="0" indent="0" algn="just">
              <a:buNone/>
            </a:pPr>
            <a:endParaRPr lang="it-IT" dirty="0"/>
          </a:p>
          <a:p>
            <a:pPr marL="0" indent="0" algn="just">
              <a:buNone/>
            </a:pPr>
            <a:r>
              <a:rPr lang="it-IT" dirty="0" smtClean="0"/>
              <a:t>(</a:t>
            </a:r>
            <a:r>
              <a:rPr lang="it-IT" dirty="0"/>
              <a:t>E. Goffman, “La carriera morale del malato mentale”, in Asylums, Einaudi, </a:t>
            </a:r>
            <a:r>
              <a:rPr lang="it-IT" dirty="0" smtClean="0"/>
              <a:t>Torino, </a:t>
            </a:r>
            <a:r>
              <a:rPr lang="it-IT" dirty="0"/>
              <a:t>2010, p. 153). </a:t>
            </a:r>
          </a:p>
        </p:txBody>
      </p:sp>
      <p:sp>
        <p:nvSpPr>
          <p:cNvPr id="4" name="Segnaposto data 3"/>
          <p:cNvSpPr>
            <a:spLocks noGrp="1"/>
          </p:cNvSpPr>
          <p:nvPr>
            <p:ph type="dt" sz="half" idx="10"/>
          </p:nvPr>
        </p:nvSpPr>
        <p:spPr/>
        <p:txBody>
          <a:bodyPr/>
          <a:lstStyle/>
          <a:p>
            <a:r>
              <a:rPr lang="it-IT" dirty="0" smtClean="0"/>
              <a:t>M. Bontempi, Appunti su Stigma, 2018</a:t>
            </a:r>
            <a:endParaRPr lang="it-IT" dirty="0"/>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39</a:t>
            </a:fld>
            <a:endParaRPr lang="it-IT"/>
          </a:p>
        </p:txBody>
      </p:sp>
    </p:spTree>
    <p:extLst>
      <p:ext uri="{BB962C8B-B14F-4D97-AF65-F5344CB8AC3E}">
        <p14:creationId xmlns:p14="http://schemas.microsoft.com/office/powerpoint/2010/main" val="4013794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1000"/>
                                        <p:tgtEl>
                                          <p:spTgt spid="3">
                                            <p:txEl>
                                              <p:pRg st="9" end="9"/>
                                            </p:txEl>
                                          </p:spTgt>
                                        </p:tgtEl>
                                      </p:cBhvr>
                                    </p:animEffect>
                                    <p:anim calcmode="lin" valueType="num">
                                      <p:cBhvr>
                                        <p:cTn id="3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04664"/>
            <a:ext cx="8229600" cy="5793507"/>
          </a:xfrm>
        </p:spPr>
        <p:txBody>
          <a:bodyPr>
            <a:normAutofit/>
          </a:bodyPr>
          <a:lstStyle/>
          <a:p>
            <a:pPr marL="0" indent="0" algn="just">
              <a:buNone/>
            </a:pPr>
            <a:endParaRPr lang="it-IT" sz="2800" dirty="0" smtClean="0"/>
          </a:p>
          <a:p>
            <a:pPr marL="0" indent="0" algn="just">
              <a:buNone/>
            </a:pPr>
            <a:r>
              <a:rPr lang="it-IT" sz="2800" dirty="0" smtClean="0"/>
              <a:t>«</a:t>
            </a:r>
            <a:r>
              <a:rPr lang="it-IT" sz="2800" dirty="0"/>
              <a:t>Il termine stigma sarà riferito ad un attributo profondamente dispregiativo, ma non si deve perdere di vista il fatto che </a:t>
            </a:r>
            <a:r>
              <a:rPr lang="it-IT" sz="2800" b="1" dirty="0"/>
              <a:t>ciò che conta è il linguaggio dei rapporti </a:t>
            </a:r>
            <a:r>
              <a:rPr lang="it-IT" sz="2800" b="1" dirty="0" smtClean="0"/>
              <a:t>e </a:t>
            </a:r>
            <a:r>
              <a:rPr lang="it-IT" sz="2800" b="1" dirty="0"/>
              <a:t>non quello degli </a:t>
            </a:r>
            <a:r>
              <a:rPr lang="it-IT" sz="2800" b="1" dirty="0" smtClean="0"/>
              <a:t>attributi</a:t>
            </a:r>
            <a:r>
              <a:rPr lang="it-IT" sz="2800" dirty="0" smtClean="0"/>
              <a:t>. </a:t>
            </a:r>
          </a:p>
          <a:p>
            <a:pPr marL="0" indent="0" algn="just">
              <a:buNone/>
            </a:pPr>
            <a:r>
              <a:rPr lang="it-IT" sz="2800" dirty="0" smtClean="0"/>
              <a:t>Un </a:t>
            </a:r>
            <a:r>
              <a:rPr lang="it-IT" sz="2800" dirty="0"/>
              <a:t>attributo che stigmatizza una persona può essere accettato comunemente quando si riferisce ad un’altra, per cui, in se stesso, non può suscitare né assoluta credibilità, né assoluto discredito» </a:t>
            </a:r>
            <a:endParaRPr lang="it-IT" sz="2800" dirty="0" smtClean="0"/>
          </a:p>
          <a:p>
            <a:pPr marL="0" indent="0" algn="just">
              <a:buNone/>
            </a:pPr>
            <a:r>
              <a:rPr lang="it-IT" sz="2400" dirty="0" smtClean="0"/>
              <a:t>(</a:t>
            </a:r>
            <a:r>
              <a:rPr lang="it-IT" sz="2400" dirty="0" err="1" smtClean="0"/>
              <a:t>Goffman</a:t>
            </a:r>
            <a:r>
              <a:rPr lang="it-IT" sz="2400" dirty="0" smtClean="0"/>
              <a:t>, </a:t>
            </a:r>
            <a:r>
              <a:rPr lang="it-IT" sz="2400" i="1" dirty="0" smtClean="0"/>
              <a:t>Stigma</a:t>
            </a:r>
            <a:r>
              <a:rPr lang="it-IT" sz="2400" dirty="0"/>
              <a:t>, 13</a:t>
            </a:r>
            <a:r>
              <a:rPr lang="it-IT" sz="2400" dirty="0" smtClean="0"/>
              <a:t>)</a:t>
            </a:r>
            <a:endParaRPr lang="it-IT" sz="2400" dirty="0"/>
          </a:p>
        </p:txBody>
      </p:sp>
      <p:sp>
        <p:nvSpPr>
          <p:cNvPr id="4" name="Segnaposto data 3"/>
          <p:cNvSpPr>
            <a:spLocks noGrp="1"/>
          </p:cNvSpPr>
          <p:nvPr>
            <p:ph type="dt" sz="half" idx="10"/>
          </p:nvPr>
        </p:nvSpPr>
        <p:spPr>
          <a:xfrm>
            <a:off x="457200" y="6356350"/>
            <a:ext cx="2890664"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a:t>
            </a:fld>
            <a:endParaRPr lang="it-IT"/>
          </a:p>
        </p:txBody>
      </p:sp>
    </p:spTree>
    <p:extLst>
      <p:ext uri="{BB962C8B-B14F-4D97-AF65-F5344CB8AC3E}">
        <p14:creationId xmlns:p14="http://schemas.microsoft.com/office/powerpoint/2010/main" val="115583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indent="0" algn="just">
              <a:buNone/>
            </a:pPr>
            <a:r>
              <a:rPr lang="it-IT" dirty="0"/>
              <a:t>Nello studio dello stigma, il concetto di </a:t>
            </a:r>
            <a:r>
              <a:rPr lang="it-IT" dirty="0" smtClean="0"/>
              <a:t>carriera morale </a:t>
            </a:r>
            <a:r>
              <a:rPr lang="it-IT" dirty="0"/>
              <a:t>indica i mutamenti fondamentali che, nel tempo, accomunano coloro che hanno un particolare stigma rispetto tanto a simili esperienze di apprendimento in relazione alla loro condizione, quanto a simili cambiamenti nella concezione del proprio sé. </a:t>
            </a:r>
            <a:endParaRPr lang="it-IT" dirty="0"/>
          </a:p>
        </p:txBody>
      </p:sp>
      <p:sp>
        <p:nvSpPr>
          <p:cNvPr id="4" name="Segnaposto data 3"/>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40</a:t>
            </a:fld>
            <a:endParaRPr lang="it-IT"/>
          </a:p>
        </p:txBody>
      </p:sp>
    </p:spTree>
    <p:extLst>
      <p:ext uri="{BB962C8B-B14F-4D97-AF65-F5344CB8AC3E}">
        <p14:creationId xmlns:p14="http://schemas.microsoft.com/office/powerpoint/2010/main" val="40235784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2947" y="332656"/>
            <a:ext cx="8229600" cy="4525963"/>
          </a:xfrm>
        </p:spPr>
        <p:txBody>
          <a:bodyPr>
            <a:normAutofit fontScale="92500"/>
          </a:bodyPr>
          <a:lstStyle/>
          <a:p>
            <a:pPr marL="0" indent="0">
              <a:buNone/>
            </a:pPr>
            <a:r>
              <a:rPr lang="it-IT" dirty="0"/>
              <a:t>La C.M. dello stigmatizzato si sviluppa in relazione all’interdipendenza di due fasi fondamentali: </a:t>
            </a:r>
            <a:endParaRPr lang="it-IT" dirty="0" smtClean="0"/>
          </a:p>
          <a:p>
            <a:pPr marL="514350" indent="-514350" algn="just">
              <a:buAutoNum type="alphaLcParenR"/>
            </a:pPr>
            <a:r>
              <a:rPr lang="it-IT" dirty="0" smtClean="0"/>
              <a:t>l’interiorizzazione </a:t>
            </a:r>
            <a:r>
              <a:rPr lang="it-IT" dirty="0"/>
              <a:t>da parte dello stigmatizzato del punto di vista dei normali sull’avere uno stigma e sulle sue implicazioni in generale; </a:t>
            </a:r>
            <a:endParaRPr lang="it-IT" dirty="0" smtClean="0"/>
          </a:p>
          <a:p>
            <a:pPr marL="514350" indent="-514350" algn="just">
              <a:buAutoNum type="alphaLcParenR"/>
            </a:pPr>
            <a:endParaRPr lang="it-IT" dirty="0"/>
          </a:p>
          <a:p>
            <a:pPr marL="514350" indent="-514350" algn="just">
              <a:buAutoNum type="alphaLcParenR"/>
            </a:pPr>
            <a:r>
              <a:rPr lang="it-IT" dirty="0" smtClean="0"/>
              <a:t>l’apprendimento </a:t>
            </a:r>
            <a:r>
              <a:rPr lang="it-IT" dirty="0"/>
              <a:t>da parte dello stigmatizzato di avere uno stigma e, nel dettaglio, le conseguenze che comporta. </a:t>
            </a:r>
          </a:p>
        </p:txBody>
      </p:sp>
      <p:sp>
        <p:nvSpPr>
          <p:cNvPr id="4" name="Segnaposto data 3"/>
          <p:cNvSpPr>
            <a:spLocks noGrp="1"/>
          </p:cNvSpPr>
          <p:nvPr>
            <p:ph type="dt" sz="half" idx="10"/>
          </p:nvPr>
        </p:nvSpPr>
        <p:spPr/>
        <p:txBody>
          <a:bodyPr/>
          <a:lstStyle/>
          <a:p>
            <a:r>
              <a:rPr lang="it-IT" dirty="0" smtClean="0"/>
              <a:t>M. Bontempi, Appunti su Stigma, 2018</a:t>
            </a:r>
            <a:endParaRPr lang="it-IT" dirty="0"/>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41</a:t>
            </a:fld>
            <a:endParaRPr lang="it-IT"/>
          </a:p>
        </p:txBody>
      </p:sp>
    </p:spTree>
    <p:extLst>
      <p:ext uri="{BB962C8B-B14F-4D97-AF65-F5344CB8AC3E}">
        <p14:creationId xmlns:p14="http://schemas.microsoft.com/office/powerpoint/2010/main" val="375680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algn="just">
              <a:buNone/>
            </a:pPr>
            <a:r>
              <a:rPr lang="it-IT" sz="2800" dirty="0" smtClean="0"/>
              <a:t>Queste domande rinviano al processo di socializzazione che ciascun individuo vive. </a:t>
            </a:r>
          </a:p>
          <a:p>
            <a:pPr indent="0" algn="just">
              <a:buNone/>
            </a:pPr>
            <a:endParaRPr lang="it-IT" sz="2800" dirty="0" smtClean="0"/>
          </a:p>
          <a:p>
            <a:pPr indent="0" algn="just">
              <a:buNone/>
            </a:pPr>
            <a:r>
              <a:rPr lang="it-IT" sz="2800" dirty="0" smtClean="0"/>
              <a:t>Come risponde lo stigmatizzato alla domanda che si fa: «Cos’è questo attributo?»?</a:t>
            </a:r>
          </a:p>
          <a:p>
            <a:pPr indent="0" algn="just">
              <a:buNone/>
            </a:pPr>
            <a:r>
              <a:rPr lang="it-IT" sz="2800" dirty="0" smtClean="0"/>
              <a:t>Socializzazione primaria: è nato con l’attributo?</a:t>
            </a:r>
          </a:p>
          <a:p>
            <a:pPr indent="0" algn="just">
              <a:buNone/>
            </a:pPr>
            <a:r>
              <a:rPr lang="it-IT" sz="2800" dirty="0" smtClean="0"/>
              <a:t>Sì		come è stato socializzato all’attributo dalla famiglia?</a:t>
            </a:r>
          </a:p>
          <a:p>
            <a:pPr indent="0" algn="just">
              <a:buNone/>
            </a:pPr>
            <a:r>
              <a:rPr lang="it-IT" sz="2800" dirty="0" smtClean="0"/>
              <a:t>No		è stato socializzato come normale (rispetto a </a:t>
            </a:r>
            <a:r>
              <a:rPr lang="it-IT" sz="2800" dirty="0" smtClean="0"/>
              <a:t>quell’attributo</a:t>
            </a:r>
            <a:r>
              <a:rPr lang="it-IT" sz="2800" dirty="0" smtClean="0"/>
              <a:t>).</a:t>
            </a:r>
          </a:p>
          <a:p>
            <a:pPr indent="0" algn="just">
              <a:buNone/>
            </a:pPr>
            <a:endParaRPr lang="it-IT" sz="2800" dirty="0"/>
          </a:p>
          <a:p>
            <a:pPr indent="0" algn="just">
              <a:buNone/>
            </a:pPr>
            <a:endParaRPr lang="it-IT" sz="2800" dirty="0" smtClean="0"/>
          </a:p>
        </p:txBody>
      </p:sp>
      <p:sp>
        <p:nvSpPr>
          <p:cNvPr id="4" name="Segnaposto data 3"/>
          <p:cNvSpPr>
            <a:spLocks noGrp="1"/>
          </p:cNvSpPr>
          <p:nvPr>
            <p:ph type="dt" sz="half" idx="10"/>
          </p:nvPr>
        </p:nvSpPr>
        <p:spPr>
          <a:xfrm>
            <a:off x="457200" y="6356350"/>
            <a:ext cx="346672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42</a:t>
            </a:fld>
            <a:endParaRPr lang="it-IT"/>
          </a:p>
        </p:txBody>
      </p:sp>
      <p:sp>
        <p:nvSpPr>
          <p:cNvPr id="2" name="Freccia a destra 1"/>
          <p:cNvSpPr/>
          <p:nvPr/>
        </p:nvSpPr>
        <p:spPr>
          <a:xfrm>
            <a:off x="1259632" y="3356992"/>
            <a:ext cx="93610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p:cNvSpPr/>
          <p:nvPr/>
        </p:nvSpPr>
        <p:spPr>
          <a:xfrm>
            <a:off x="1331640" y="4293096"/>
            <a:ext cx="93610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12859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332656"/>
            <a:ext cx="8856984" cy="5976664"/>
          </a:xfrm>
        </p:spPr>
        <p:txBody>
          <a:bodyPr>
            <a:normAutofit fontScale="92500" lnSpcReduction="10000"/>
          </a:bodyPr>
          <a:lstStyle/>
          <a:p>
            <a:pPr marL="0" indent="0">
              <a:buNone/>
            </a:pPr>
            <a:r>
              <a:rPr lang="it-IT" dirty="0"/>
              <a:t>Come risponde lo stigmatizzato alla domanda che si fa: «Cos’è questo attributo?»?</a:t>
            </a:r>
          </a:p>
          <a:p>
            <a:pPr marL="0" indent="0">
              <a:buNone/>
            </a:pPr>
            <a:endParaRPr lang="it-IT" dirty="0" smtClean="0"/>
          </a:p>
          <a:p>
            <a:pPr marL="0" indent="0">
              <a:buNone/>
            </a:pPr>
            <a:r>
              <a:rPr lang="it-IT" dirty="0" smtClean="0"/>
              <a:t>Socializzazione secondaria: in quali contesti di socializzazione secondaria lo stigmatizzato ha dovuto confrontarsi con l’attributo? </a:t>
            </a:r>
          </a:p>
          <a:p>
            <a:pPr marL="0" indent="0">
              <a:buNone/>
            </a:pPr>
            <a:r>
              <a:rPr lang="it-IT" dirty="0" smtClean="0"/>
              <a:t>A scuola? </a:t>
            </a:r>
            <a:endParaRPr lang="it-IT" dirty="0"/>
          </a:p>
          <a:p>
            <a:pPr marL="0" indent="0">
              <a:buNone/>
            </a:pPr>
            <a:r>
              <a:rPr lang="it-IT" dirty="0" smtClean="0"/>
              <a:t>Al lavoro?</a:t>
            </a:r>
          </a:p>
          <a:p>
            <a:pPr marL="0" indent="0">
              <a:buNone/>
            </a:pPr>
            <a:r>
              <a:rPr lang="it-IT" dirty="0" smtClean="0"/>
              <a:t>Nelle relazioni di coppia?</a:t>
            </a:r>
          </a:p>
          <a:p>
            <a:pPr marL="0" indent="0">
              <a:buNone/>
            </a:pPr>
            <a:r>
              <a:rPr lang="it-IT" dirty="0" smtClean="0"/>
              <a:t>In istituzioni o comunità per persone con quell’attributo?</a:t>
            </a:r>
          </a:p>
          <a:p>
            <a:pPr marL="0" indent="0">
              <a:buNone/>
            </a:pPr>
            <a:r>
              <a:rPr lang="it-IT" dirty="0" smtClean="0"/>
              <a:t>ecc…</a:t>
            </a:r>
            <a:endParaRPr lang="it-IT" dirty="0"/>
          </a:p>
        </p:txBody>
      </p:sp>
      <p:sp>
        <p:nvSpPr>
          <p:cNvPr id="4" name="Segnaposto data 3"/>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43</a:t>
            </a:fld>
            <a:endParaRPr lang="it-IT"/>
          </a:p>
        </p:txBody>
      </p:sp>
    </p:spTree>
    <p:extLst>
      <p:ext uri="{BB962C8B-B14F-4D97-AF65-F5344CB8AC3E}">
        <p14:creationId xmlns:p14="http://schemas.microsoft.com/office/powerpoint/2010/main" val="18439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marL="0" indent="0">
              <a:buNone/>
            </a:pPr>
            <a:r>
              <a:rPr lang="it-IT" dirty="0"/>
              <a:t>Quattro modelli </a:t>
            </a:r>
            <a:r>
              <a:rPr lang="it-IT" dirty="0" smtClean="0"/>
              <a:t>di c.m.</a:t>
            </a:r>
          </a:p>
          <a:p>
            <a:pPr marL="0" indent="0">
              <a:buNone/>
            </a:pPr>
            <a:r>
              <a:rPr lang="it-IT" dirty="0" smtClean="0"/>
              <a:t>1.nascere </a:t>
            </a:r>
            <a:r>
              <a:rPr lang="it-IT" dirty="0"/>
              <a:t>con lo stigma e combinare a) e b) fin dal processo di socializzazione primaria; </a:t>
            </a:r>
            <a:endParaRPr lang="it-IT" dirty="0" smtClean="0"/>
          </a:p>
          <a:p>
            <a:pPr marL="0" indent="0">
              <a:buNone/>
            </a:pPr>
            <a:r>
              <a:rPr lang="it-IT" dirty="0" smtClean="0"/>
              <a:t>2. nascere </a:t>
            </a:r>
            <a:r>
              <a:rPr lang="it-IT" dirty="0"/>
              <a:t>con lo stigma e vivere la fase a) prima e separatamente dalla successiva fase b); </a:t>
            </a:r>
            <a:endParaRPr lang="it-IT" dirty="0" smtClean="0"/>
          </a:p>
          <a:p>
            <a:pPr marL="0" indent="0">
              <a:buNone/>
            </a:pPr>
            <a:r>
              <a:rPr lang="it-IT" dirty="0" smtClean="0"/>
              <a:t>3. vivere </a:t>
            </a:r>
            <a:r>
              <a:rPr lang="it-IT" dirty="0"/>
              <a:t>la fase a) senza avere lo stigma e la fase b) in un momento avanzato della propria vita; </a:t>
            </a:r>
            <a:endParaRPr lang="it-IT" dirty="0" smtClean="0"/>
          </a:p>
          <a:p>
            <a:pPr marL="0" indent="0">
              <a:buNone/>
            </a:pPr>
            <a:r>
              <a:rPr lang="it-IT" dirty="0" smtClean="0"/>
              <a:t>4. vivere </a:t>
            </a:r>
            <a:r>
              <a:rPr lang="it-IT" dirty="0"/>
              <a:t>la fase a) in una comunità straniera e successivamente allontanarsene e dover imparare un nuovo modo d’essere normale in un contesto che stigmatizza il primo modo.</a:t>
            </a:r>
          </a:p>
          <a:p>
            <a:endParaRPr lang="it-IT" dirty="0"/>
          </a:p>
        </p:txBody>
      </p:sp>
      <p:sp>
        <p:nvSpPr>
          <p:cNvPr id="4" name="Segnaposto data 3"/>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44</a:t>
            </a:fld>
            <a:endParaRPr lang="it-IT"/>
          </a:p>
        </p:txBody>
      </p:sp>
    </p:spTree>
    <p:extLst>
      <p:ext uri="{BB962C8B-B14F-4D97-AF65-F5344CB8AC3E}">
        <p14:creationId xmlns:p14="http://schemas.microsoft.com/office/powerpoint/2010/main" val="629119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lstStyle/>
          <a:p>
            <a:pPr marL="0" indent="0">
              <a:buNone/>
            </a:pPr>
            <a:r>
              <a:rPr lang="it-IT" dirty="0" smtClean="0"/>
              <a:t>Attraverso quali esperienze con gli altri l’attributo diventa parte del Me?</a:t>
            </a:r>
          </a:p>
          <a:p>
            <a:pPr marL="0" indent="0">
              <a:buNone/>
            </a:pPr>
            <a:r>
              <a:rPr lang="it-IT" dirty="0" smtClean="0"/>
              <a:t>Come il soggetto elabora il significato sociale del suo attributo?</a:t>
            </a:r>
          </a:p>
          <a:p>
            <a:pPr marL="0" indent="0">
              <a:buNone/>
            </a:pPr>
            <a:r>
              <a:rPr lang="it-IT" dirty="0" smtClean="0"/>
              <a:t>Come il Sé organizza l’esperienza sociale del significato dell’attributo? </a:t>
            </a:r>
          </a:p>
          <a:p>
            <a:pPr marL="0" indent="0">
              <a:buNone/>
            </a:pPr>
            <a:r>
              <a:rPr lang="it-IT" dirty="0" smtClean="0"/>
              <a:t>Come si sentirà il soggetto nei contatti con gli altri?</a:t>
            </a:r>
          </a:p>
          <a:p>
            <a:pPr marL="0" indent="0">
              <a:buNone/>
            </a:pPr>
            <a:endParaRPr lang="it-IT" dirty="0"/>
          </a:p>
        </p:txBody>
      </p:sp>
      <p:sp>
        <p:nvSpPr>
          <p:cNvPr id="4" name="Segnaposto data 3"/>
          <p:cNvSpPr>
            <a:spLocks noGrp="1"/>
          </p:cNvSpPr>
          <p:nvPr>
            <p:ph type="dt" sz="half" idx="10"/>
          </p:nvPr>
        </p:nvSpPr>
        <p:spPr/>
        <p:txBody>
          <a:bodyPr/>
          <a:lstStyle/>
          <a:p>
            <a:r>
              <a:rPr lang="it-IT" dirty="0" smtClean="0"/>
              <a:t>M. Bontempi, Appunti su </a:t>
            </a:r>
            <a:r>
              <a:rPr lang="it-IT" dirty="0" smtClean="0"/>
              <a:t>Stigma, 2018</a:t>
            </a:r>
            <a:endParaRPr lang="it-IT" dirty="0"/>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45</a:t>
            </a:fld>
            <a:endParaRPr lang="it-IT"/>
          </a:p>
        </p:txBody>
      </p:sp>
    </p:spTree>
    <p:extLst>
      <p:ext uri="{BB962C8B-B14F-4D97-AF65-F5344CB8AC3E}">
        <p14:creationId xmlns:p14="http://schemas.microsoft.com/office/powerpoint/2010/main" val="2218678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285728"/>
            <a:ext cx="8229600" cy="5951584"/>
          </a:xfrm>
        </p:spPr>
        <p:txBody>
          <a:bodyPr>
            <a:normAutofit fontScale="92500" lnSpcReduction="10000"/>
          </a:bodyPr>
          <a:lstStyle/>
          <a:p>
            <a:pPr marL="0" indent="0" algn="just">
              <a:buNone/>
            </a:pPr>
            <a:r>
              <a:rPr lang="it-IT" sz="2800" dirty="0" smtClean="0"/>
              <a:t>2. Dal punto di vista dell’elaborazione del significato per il soggetto:</a:t>
            </a:r>
          </a:p>
          <a:p>
            <a:pPr marL="0" indent="0" algn="just">
              <a:buNone/>
            </a:pPr>
            <a:r>
              <a:rPr lang="it-IT" sz="2800" dirty="0" smtClean="0"/>
              <a:t>Come cambia l’atteggiamento del soggetto verso l’attributo, se l’attributo entra nella sua vita nella socializzazione primaria o entra nella fase della socializzazione secondaria?</a:t>
            </a:r>
          </a:p>
          <a:p>
            <a:pPr marL="0" indent="0" algn="just">
              <a:buNone/>
            </a:pPr>
            <a:endParaRPr lang="it-IT" sz="2800" dirty="0" smtClean="0"/>
          </a:p>
          <a:p>
            <a:pPr marL="0" indent="0" algn="just">
              <a:buNone/>
            </a:pPr>
            <a:r>
              <a:rPr lang="it-IT" sz="2800" dirty="0" smtClean="0"/>
              <a:t>Entra in un Me già formato come “privo di quell’attributo”? Quali percorsi deve fare per essere incorporato nella dinamica Io-Me da parte dello stigmatizzato? </a:t>
            </a:r>
          </a:p>
          <a:p>
            <a:pPr marL="0" indent="0" algn="just">
              <a:buNone/>
            </a:pPr>
            <a:endParaRPr lang="it-IT" sz="2800" dirty="0" smtClean="0"/>
          </a:p>
          <a:p>
            <a:pPr marL="0" indent="0" algn="just">
              <a:buNone/>
            </a:pPr>
            <a:r>
              <a:rPr lang="it-IT" sz="2800" dirty="0" smtClean="0"/>
              <a:t>Queste diverse condizioni di partenza condizionano «il successivo sviluppo e offrono uno strumento per distinguere tra le carriere morali che sono disponibili per lo stigmatizzato» (Goffman, </a:t>
            </a:r>
            <a:r>
              <a:rPr lang="it-IT" sz="2800" i="1" dirty="0" smtClean="0"/>
              <a:t>Stigma</a:t>
            </a:r>
            <a:r>
              <a:rPr lang="it-IT" sz="2800" dirty="0" smtClean="0"/>
              <a:t>, p. 43). </a:t>
            </a:r>
            <a:endParaRPr lang="it-IT" sz="2800" dirty="0"/>
          </a:p>
        </p:txBody>
      </p:sp>
      <p:sp>
        <p:nvSpPr>
          <p:cNvPr id="4" name="Segnaposto data 3"/>
          <p:cNvSpPr>
            <a:spLocks noGrp="1"/>
          </p:cNvSpPr>
          <p:nvPr>
            <p:ph type="dt" sz="half" idx="10"/>
          </p:nvPr>
        </p:nvSpPr>
        <p:spPr>
          <a:xfrm>
            <a:off x="457200" y="6356350"/>
            <a:ext cx="3178696"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46</a:t>
            </a:fld>
            <a:endParaRPr lang="it-IT"/>
          </a:p>
        </p:txBody>
      </p:sp>
    </p:spTree>
    <p:extLst>
      <p:ext uri="{BB962C8B-B14F-4D97-AF65-F5344CB8AC3E}">
        <p14:creationId xmlns:p14="http://schemas.microsoft.com/office/powerpoint/2010/main" val="314242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normAutofit fontScale="85000" lnSpcReduction="10000"/>
          </a:bodyPr>
          <a:lstStyle/>
          <a:p>
            <a:pPr marL="0" indent="0" algn="just">
              <a:buNone/>
            </a:pPr>
            <a:r>
              <a:rPr lang="it-IT" sz="2800" b="1" dirty="0" smtClean="0"/>
              <a:t>		Quattro tipi di carriere morali</a:t>
            </a:r>
          </a:p>
          <a:p>
            <a:pPr marL="0" indent="0" algn="just">
              <a:buNone/>
            </a:pPr>
            <a:endParaRPr lang="it-IT" sz="2800" b="1" dirty="0" smtClean="0"/>
          </a:p>
          <a:p>
            <a:pPr marL="514350" indent="-514350" algn="just">
              <a:buAutoNum type="arabicParenR"/>
            </a:pPr>
            <a:r>
              <a:rPr lang="it-IT" sz="2800" b="1" dirty="0" smtClean="0"/>
              <a:t>nascere </a:t>
            </a:r>
            <a:r>
              <a:rPr lang="it-IT" sz="2800" b="1" dirty="0"/>
              <a:t>con lo stigma ed esserne presto consapevoli</a:t>
            </a:r>
            <a:r>
              <a:rPr lang="it-IT" sz="2800" b="1" dirty="0" smtClean="0"/>
              <a:t>. </a:t>
            </a:r>
          </a:p>
          <a:p>
            <a:pPr marL="0" indent="0" algn="just">
              <a:buNone/>
            </a:pPr>
            <a:r>
              <a:rPr lang="it-IT" sz="2800" dirty="0"/>
              <a:t>Avere uno stigma fin dalla nascita obbliga a sviluppare </a:t>
            </a:r>
            <a:r>
              <a:rPr lang="it-IT" sz="2800" i="1" dirty="0"/>
              <a:t>insieme</a:t>
            </a:r>
            <a:r>
              <a:rPr lang="it-IT" sz="2800" dirty="0"/>
              <a:t> </a:t>
            </a:r>
            <a:r>
              <a:rPr lang="it-IT" sz="2800" dirty="0" smtClean="0"/>
              <a:t>i due momenti della </a:t>
            </a:r>
            <a:r>
              <a:rPr lang="it-IT" sz="2800" dirty="0"/>
              <a:t>socializzazione allo stigma: quella dell’apprendimento del punto di vista dei normali e quella della socializzazione al proprio stigma attraverso le reazioni degli altri alla presenza dello stigmatizzato</a:t>
            </a:r>
            <a:r>
              <a:rPr lang="it-IT" sz="2800" dirty="0" smtClean="0"/>
              <a:t>.</a:t>
            </a:r>
          </a:p>
          <a:p>
            <a:pPr marL="0" indent="0" algn="just">
              <a:buNone/>
            </a:pPr>
            <a:endParaRPr lang="it-IT" sz="2800" dirty="0" smtClean="0"/>
          </a:p>
          <a:p>
            <a:pPr marL="0" indent="0" algn="just">
              <a:buNone/>
            </a:pPr>
            <a:r>
              <a:rPr lang="it-IT" sz="2800" b="1" dirty="0" smtClean="0"/>
              <a:t>2</a:t>
            </a:r>
            <a:r>
              <a:rPr lang="it-IT" sz="2800" dirty="0" smtClean="0"/>
              <a:t>) </a:t>
            </a:r>
            <a:r>
              <a:rPr lang="it-IT" sz="2800" b="1" dirty="0"/>
              <a:t>nascere</a:t>
            </a:r>
            <a:r>
              <a:rPr lang="it-IT" sz="2800" dirty="0"/>
              <a:t> </a:t>
            </a:r>
            <a:r>
              <a:rPr lang="it-IT" sz="2800" b="1" dirty="0"/>
              <a:t>con lo stigma, ma esserne tenuto all’oscuro</a:t>
            </a:r>
            <a:r>
              <a:rPr lang="it-IT" sz="2800" dirty="0" smtClean="0"/>
              <a:t>.</a:t>
            </a:r>
          </a:p>
          <a:p>
            <a:pPr marL="0" indent="0" algn="just">
              <a:buNone/>
            </a:pPr>
            <a:r>
              <a:rPr lang="it-IT" sz="2800" dirty="0"/>
              <a:t>«Si fa in modo che tutte quelle definizioni che possono umiliarlo non entrino nel cerchio magico, mentre si dà possibilità piena di accesso a tutte quelle altre concezioni della società più vasta che spingono il fanciullo protetto a considerarsi un normale essere umana, provvisto di una normale identità per quanto riguarda questioni di fondo come l’età e il sesso» (44).</a:t>
            </a:r>
            <a:r>
              <a:rPr lang="it-IT" sz="2800" dirty="0" smtClean="0"/>
              <a:t> </a:t>
            </a:r>
            <a:endParaRPr lang="it-IT" sz="2800" dirty="0"/>
          </a:p>
        </p:txBody>
      </p:sp>
      <p:sp>
        <p:nvSpPr>
          <p:cNvPr id="4" name="Segnaposto data 3"/>
          <p:cNvSpPr>
            <a:spLocks noGrp="1"/>
          </p:cNvSpPr>
          <p:nvPr>
            <p:ph type="dt" sz="half" idx="10"/>
          </p:nvPr>
        </p:nvSpPr>
        <p:spPr>
          <a:xfrm>
            <a:off x="457200" y="6356350"/>
            <a:ext cx="310668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47</a:t>
            </a:fld>
            <a:endParaRPr lang="it-IT"/>
          </a:p>
        </p:txBody>
      </p:sp>
    </p:spTree>
    <p:extLst>
      <p:ext uri="{BB962C8B-B14F-4D97-AF65-F5344CB8AC3E}">
        <p14:creationId xmlns:p14="http://schemas.microsoft.com/office/powerpoint/2010/main" val="371336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marL="0" indent="0">
              <a:buNone/>
            </a:pPr>
            <a:endParaRPr lang="it-IT" sz="2800" dirty="0" smtClean="0"/>
          </a:p>
          <a:p>
            <a:pPr marL="0" indent="0">
              <a:buNone/>
            </a:pPr>
            <a:r>
              <a:rPr lang="it-IT" sz="2800" dirty="0" smtClean="0"/>
              <a:t>3</a:t>
            </a:r>
            <a:r>
              <a:rPr lang="it-IT" sz="2800" dirty="0"/>
              <a:t>) </a:t>
            </a:r>
            <a:r>
              <a:rPr lang="it-IT" sz="2800" b="1" dirty="0"/>
              <a:t>entrare in relazione con lo stigma in età avanzata</a:t>
            </a:r>
            <a:r>
              <a:rPr lang="it-IT" sz="2800" b="1" dirty="0" smtClean="0"/>
              <a:t>.</a:t>
            </a:r>
          </a:p>
          <a:p>
            <a:pPr marL="0" indent="0" algn="just">
              <a:buNone/>
            </a:pPr>
            <a:r>
              <a:rPr lang="it-IT" sz="2800" dirty="0" smtClean="0"/>
              <a:t>Un </a:t>
            </a:r>
            <a:r>
              <a:rPr lang="it-IT" sz="2800" dirty="0"/>
              <a:t>individuo adulto che entra da adulto in relazione con lo stigma «ha già appreso ogni cosa riguardo alla persona normale e a quella stigmatizzata, molto tempo prima di considerare se stesso come minorato. Probabilmente gli sarà molto difficile ritrovare una sua identità e sarà particolarmente portato all’autodisapprovazione» (45</a:t>
            </a:r>
            <a:r>
              <a:rPr lang="it-IT" sz="2800" dirty="0" smtClean="0"/>
              <a:t>).</a:t>
            </a:r>
          </a:p>
          <a:p>
            <a:pPr marL="0" indent="0" algn="just">
              <a:buNone/>
            </a:pPr>
            <a:endParaRPr lang="it-IT" sz="2800"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48</a:t>
            </a:fld>
            <a:endParaRPr lang="it-IT"/>
          </a:p>
        </p:txBody>
      </p:sp>
    </p:spTree>
    <p:extLst>
      <p:ext uri="{BB962C8B-B14F-4D97-AF65-F5344CB8AC3E}">
        <p14:creationId xmlns:p14="http://schemas.microsoft.com/office/powerpoint/2010/main" val="10323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77500" lnSpcReduction="20000"/>
          </a:bodyPr>
          <a:lstStyle/>
          <a:p>
            <a:pPr marL="0" indent="0" algn="just">
              <a:buNone/>
            </a:pPr>
            <a:r>
              <a:rPr lang="it-IT" dirty="0"/>
              <a:t>4) </a:t>
            </a:r>
            <a:r>
              <a:rPr lang="it-IT" b="1" dirty="0"/>
              <a:t>essere socializzato come normale in una comunità e poi doversi nuovamente socializzare ad una diversa comunità nella quale il primo tipo di socializzazione è stigmatizzato.</a:t>
            </a:r>
          </a:p>
          <a:p>
            <a:pPr marL="0" indent="0" algn="just">
              <a:buNone/>
            </a:pPr>
            <a:r>
              <a:rPr lang="it-IT" dirty="0"/>
              <a:t>Goffman fa un esempio apparentemente difficile: </a:t>
            </a:r>
            <a:r>
              <a:rPr lang="it-IT" dirty="0" smtClean="0"/>
              <a:t>il </a:t>
            </a:r>
            <a:r>
              <a:rPr lang="it-IT" dirty="0"/>
              <a:t>caso di uno scrittore cieco che faceva colloqui di lavoro con possibili acquirenti dei suoi scritti, cioè editori, direttori di riviste, di giornali, ai quali proponeva di pubblicare i suoi scritti, e che si trovava più a proprio agio con persone che non aveva conosciuto quando non era ancora cieco rispetto a coloro che conosceva da tempo. Il motivo di ciò era che con gli sconosciuti poteva parlare solo di lavoro, mentre con le persone che conosceva da prima di diventare cieco doveva sempre soffermarsi su ricordi del passato prima di passare a parlare di lavoro. In questo modo si trovava a dover rivivere la vecchia condizione di normale, mentre ora questa “normalità” non era più la stessa. Invece, con gli sconosciuti poteva tranquillamente mostrare solo l’identità di scrittore cieco e questo lo faceva sentire a proprio agio in misura maggiore.</a:t>
            </a:r>
          </a:p>
          <a:p>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49</a:t>
            </a:fld>
            <a:endParaRPr lang="it-IT"/>
          </a:p>
        </p:txBody>
      </p:sp>
    </p:spTree>
    <p:extLst>
      <p:ext uri="{BB962C8B-B14F-4D97-AF65-F5344CB8AC3E}">
        <p14:creationId xmlns:p14="http://schemas.microsoft.com/office/powerpoint/2010/main" val="35461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048672"/>
          </a:xfrm>
        </p:spPr>
        <p:txBody>
          <a:bodyPr>
            <a:normAutofit/>
          </a:bodyPr>
          <a:lstStyle/>
          <a:p>
            <a:pPr marL="0" indent="0" algn="just">
              <a:buNone/>
            </a:pPr>
            <a:r>
              <a:rPr lang="it-IT" sz="2800" i="1" dirty="0" smtClean="0"/>
              <a:t>2. Lo </a:t>
            </a:r>
            <a:r>
              <a:rPr lang="it-IT" sz="2800" i="1" dirty="0"/>
              <a:t>stigma dal punto di vista dei “normali” e del portatore di </a:t>
            </a:r>
            <a:r>
              <a:rPr lang="it-IT" sz="2800" i="1" dirty="0" smtClean="0"/>
              <a:t>stigma</a:t>
            </a:r>
          </a:p>
          <a:p>
            <a:pPr marL="0" indent="0" algn="just">
              <a:buNone/>
            </a:pPr>
            <a:r>
              <a:rPr lang="it-IT" sz="2800" dirty="0" smtClean="0"/>
              <a:t>Lo stigma contiene in sé una doppia prospettiva:</a:t>
            </a:r>
          </a:p>
          <a:p>
            <a:pPr marL="514350" indent="-514350" algn="just">
              <a:buAutoNum type="alphaLcParenR"/>
            </a:pPr>
            <a:r>
              <a:rPr lang="it-IT" sz="2800" dirty="0" smtClean="0"/>
              <a:t>il portatore di stigma sa che gli altri sanno del suo attributo connotato negativamente, perché lo vedono o ne sono venuti a conoscenza: è la condizione dello </a:t>
            </a:r>
            <a:r>
              <a:rPr lang="it-IT" sz="2800" b="1" dirty="0" smtClean="0"/>
              <a:t>screditato</a:t>
            </a:r>
            <a:r>
              <a:rPr lang="it-IT" sz="2800" dirty="0" smtClean="0"/>
              <a:t>.</a:t>
            </a:r>
          </a:p>
          <a:p>
            <a:pPr marL="0" indent="0" algn="just">
              <a:buNone/>
            </a:pPr>
            <a:endParaRPr lang="it-IT" sz="2800" dirty="0" smtClean="0"/>
          </a:p>
          <a:p>
            <a:pPr marL="514350" indent="-514350" algn="just">
              <a:buFont typeface="+mj-lt"/>
              <a:buAutoNum type="alphaLcParenR" startAt="2"/>
            </a:pPr>
            <a:r>
              <a:rPr lang="it-IT" sz="2800" dirty="0" smtClean="0"/>
              <a:t>il portatore di stigma sa che gli altri non sanno del suo stigma, sia perché non sono informati, sia perché non lo vedono: è la condizione dello </a:t>
            </a:r>
            <a:r>
              <a:rPr lang="it-IT" sz="2800" b="1" dirty="0" smtClean="0"/>
              <a:t>screditabile</a:t>
            </a:r>
            <a:r>
              <a:rPr lang="it-IT" sz="2800" dirty="0" smtClean="0"/>
              <a:t>. </a:t>
            </a:r>
          </a:p>
          <a:p>
            <a:pPr marL="514350" indent="-514350" algn="just">
              <a:buFont typeface="+mj-lt"/>
              <a:buAutoNum type="alphaLcParenR" startAt="2"/>
            </a:pPr>
            <a:endParaRPr lang="it-IT" sz="2800" dirty="0" smtClean="0"/>
          </a:p>
          <a:p>
            <a:pPr marL="0" indent="0" algn="just">
              <a:buNone/>
            </a:pPr>
            <a:endParaRPr lang="it-IT" sz="2800" dirty="0"/>
          </a:p>
        </p:txBody>
      </p:sp>
      <p:sp>
        <p:nvSpPr>
          <p:cNvPr id="4" name="Segnaposto data 3"/>
          <p:cNvSpPr>
            <a:spLocks noGrp="1"/>
          </p:cNvSpPr>
          <p:nvPr>
            <p:ph type="dt" sz="half" idx="10"/>
          </p:nvPr>
        </p:nvSpPr>
        <p:spPr>
          <a:xfrm>
            <a:off x="457200" y="6356350"/>
            <a:ext cx="310668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a:t>
            </a:fld>
            <a:endParaRPr lang="it-IT"/>
          </a:p>
        </p:txBody>
      </p:sp>
    </p:spTree>
    <p:extLst>
      <p:ext uri="{BB962C8B-B14F-4D97-AF65-F5344CB8AC3E}">
        <p14:creationId xmlns:p14="http://schemas.microsoft.com/office/powerpoint/2010/main" val="3044888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332656"/>
            <a:ext cx="8712968" cy="5793507"/>
          </a:xfrm>
        </p:spPr>
        <p:txBody>
          <a:bodyPr>
            <a:normAutofit fontScale="85000" lnSpcReduction="10000"/>
          </a:bodyPr>
          <a:lstStyle/>
          <a:p>
            <a:pPr marL="0" indent="0" algn="just">
              <a:buNone/>
            </a:pPr>
            <a:r>
              <a:rPr lang="it-IT" b="1" dirty="0" smtClean="0"/>
              <a:t>La socializzazione allo stigma da parte di altri stigmatizzati</a:t>
            </a:r>
          </a:p>
          <a:p>
            <a:pPr marL="0" indent="0" algn="just">
              <a:buNone/>
            </a:pPr>
            <a:r>
              <a:rPr lang="it-IT" dirty="0" smtClean="0"/>
              <a:t>Quando </a:t>
            </a:r>
            <a:r>
              <a:rPr lang="it-IT" dirty="0"/>
              <a:t>un adulto entra in relazione con uno stigma, sia una malattia o altro (prigione…) sono i nuovi compagni di categoria che si occupano di socializzare il nuovo arrivato alla gestione dello stigma. </a:t>
            </a:r>
            <a:endParaRPr lang="it-IT" dirty="0" smtClean="0"/>
          </a:p>
          <a:p>
            <a:pPr algn="just">
              <a:buNone/>
            </a:pPr>
            <a:r>
              <a:rPr lang="it-IT" dirty="0" smtClean="0"/>
              <a:t>Questo </a:t>
            </a:r>
            <a:r>
              <a:rPr lang="it-IT" dirty="0"/>
              <a:t>sarà per lui un motivo di ambivalenza. </a:t>
            </a:r>
            <a:endParaRPr lang="it-IT" dirty="0" smtClean="0"/>
          </a:p>
          <a:p>
            <a:pPr indent="0" algn="just">
              <a:buNone/>
            </a:pPr>
            <a:r>
              <a:rPr lang="it-IT" dirty="0" smtClean="0"/>
              <a:t>È difficile </a:t>
            </a:r>
            <a:r>
              <a:rPr lang="it-IT" dirty="0"/>
              <a:t>che egli si identifichi con i nuovi compagni, questo comporterebbe per lui la perdita del proprio senso di essere una persona normale. Tenderà quindi a pensarsi piuttosto come “una persona normale con un problema”. </a:t>
            </a:r>
            <a:endParaRPr lang="it-IT" dirty="0" smtClean="0"/>
          </a:p>
          <a:p>
            <a:pPr indent="0" algn="just">
              <a:buNone/>
            </a:pPr>
            <a:r>
              <a:rPr lang="it-IT" dirty="0"/>
              <a:t>P</a:t>
            </a:r>
            <a:r>
              <a:rPr lang="it-IT" dirty="0" smtClean="0"/>
              <a:t>otrebbe </a:t>
            </a:r>
            <a:r>
              <a:rPr lang="it-IT" dirty="0"/>
              <a:t>rifiutare di accettare attributi che vede nei nuovi compagni di categoria, ma che non vuole per </a:t>
            </a:r>
            <a:r>
              <a:rPr lang="it-IT" dirty="0" smtClean="0"/>
              <a:t>sé. </a:t>
            </a:r>
            <a:r>
              <a:rPr lang="it-IT" dirty="0"/>
              <a:t>Questo lo potrà portare ad oscillare tra avvicinamento e allontanamento dai nuovi compagni di </a:t>
            </a:r>
            <a:r>
              <a:rPr lang="it-IT" dirty="0" smtClean="0"/>
              <a:t>categoria.</a:t>
            </a:r>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50</a:t>
            </a:fld>
            <a:endParaRPr lang="it-IT"/>
          </a:p>
        </p:txBody>
      </p:sp>
    </p:spTree>
    <p:extLst>
      <p:ext uri="{BB962C8B-B14F-4D97-AF65-F5344CB8AC3E}">
        <p14:creationId xmlns:p14="http://schemas.microsoft.com/office/powerpoint/2010/main" val="1404843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62500" lnSpcReduction="20000"/>
          </a:bodyPr>
          <a:lstStyle/>
          <a:p>
            <a:pPr marL="0" indent="0">
              <a:buNone/>
            </a:pPr>
            <a:r>
              <a:rPr lang="it-IT" sz="4000" b="1" dirty="0" smtClean="0"/>
              <a:t>Eventi-frattura</a:t>
            </a:r>
          </a:p>
          <a:p>
            <a:pPr marL="0" indent="0" algn="just">
              <a:buNone/>
            </a:pPr>
            <a:r>
              <a:rPr lang="it-IT" sz="4000" dirty="0" smtClean="0"/>
              <a:t>nell’impegno di dare senso alla propria condizione è possibile </a:t>
            </a:r>
            <a:r>
              <a:rPr lang="it-IT" sz="4000" dirty="0"/>
              <a:t>che lo stigmatizzato individui un </a:t>
            </a:r>
            <a:r>
              <a:rPr lang="it-IT" sz="4000" b="1" dirty="0"/>
              <a:t>evento come momento di rottura</a:t>
            </a:r>
            <a:r>
              <a:rPr lang="it-IT" sz="4000" dirty="0"/>
              <a:t>, </a:t>
            </a:r>
            <a:r>
              <a:rPr lang="it-IT" sz="4000" i="1" dirty="0"/>
              <a:t>di passaggio  verso le credenze e </a:t>
            </a:r>
            <a:r>
              <a:rPr lang="it-IT" sz="4000" i="1" dirty="0" smtClean="0"/>
              <a:t>il </a:t>
            </a:r>
            <a:r>
              <a:rPr lang="it-IT" sz="4000" i="1" dirty="0"/>
              <a:t>comportamento pratico che ha ora verso i propri compagni di stigma e le persone normali</a:t>
            </a:r>
            <a:r>
              <a:rPr lang="it-IT" sz="4000" dirty="0"/>
              <a:t>. </a:t>
            </a:r>
            <a:endParaRPr lang="it-IT" sz="4000" dirty="0" smtClean="0"/>
          </a:p>
          <a:p>
            <a:pPr marL="0" indent="0" algn="just">
              <a:buNone/>
            </a:pPr>
            <a:r>
              <a:rPr lang="it-IT" sz="4000" dirty="0"/>
              <a:t>Eventi-frattura possono essere anche malattie, periodi di isolamento o ricovero che offrono la possibilità di vedere se stessi in modo diverso, nuovo, ed essere indicati poi come punti di transizione verso la comprensione che i proprio compagni di stigma sono molto più normali di quanto non avesse mai pensato </a:t>
            </a:r>
            <a:r>
              <a:rPr lang="it-IT" sz="4000" dirty="0" smtClean="0"/>
              <a:t>prima.</a:t>
            </a:r>
            <a:endParaRPr lang="it-IT" sz="4000" dirty="0"/>
          </a:p>
          <a:p>
            <a:pPr marL="0" indent="0" algn="just">
              <a:buNone/>
            </a:pPr>
            <a:r>
              <a:rPr lang="it-IT" sz="4000" dirty="0" smtClean="0"/>
              <a:t>Un </a:t>
            </a:r>
            <a:r>
              <a:rPr lang="it-IT" sz="4000" dirty="0"/>
              <a:t>momento durante il quale “ha capito” o “ha deciso” per un certo tipo di </a:t>
            </a:r>
            <a:r>
              <a:rPr lang="it-IT" sz="4000" dirty="0" smtClean="0"/>
              <a:t>comportamento</a:t>
            </a:r>
            <a:r>
              <a:rPr lang="it-IT" sz="4000" dirty="0"/>
              <a:t> </a:t>
            </a:r>
            <a:r>
              <a:rPr lang="it-IT" sz="4000" dirty="0" smtClean="0"/>
              <a:t>verso i compagni di stigma e di incorporazione dello stigma nella propria identità. </a:t>
            </a:r>
          </a:p>
          <a:p>
            <a:pPr marL="0" indent="0" algn="just">
              <a:buNone/>
            </a:pPr>
            <a:endParaRPr lang="it-IT" dirty="0" smtClean="0"/>
          </a:p>
          <a:p>
            <a:pPr marL="0" indent="0" algn="just">
              <a:buNone/>
            </a:pPr>
            <a:r>
              <a:rPr lang="it-IT" dirty="0"/>
              <a:t/>
            </a:r>
            <a:br>
              <a:rPr lang="it-IT" dirty="0"/>
            </a:br>
            <a:endParaRPr lang="it-IT" dirty="0"/>
          </a:p>
          <a:p>
            <a:pPr marL="0" indent="0">
              <a:buNone/>
            </a:pPr>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51</a:t>
            </a:fld>
            <a:endParaRPr lang="it-IT"/>
          </a:p>
        </p:txBody>
      </p:sp>
    </p:spTree>
    <p:extLst>
      <p:ext uri="{BB962C8B-B14F-4D97-AF65-F5344CB8AC3E}">
        <p14:creationId xmlns:p14="http://schemas.microsoft.com/office/powerpoint/2010/main" val="209759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marL="0" indent="0" algn="just">
              <a:buNone/>
            </a:pPr>
            <a:endParaRPr lang="it-IT" sz="2800" dirty="0" smtClean="0"/>
          </a:p>
          <a:p>
            <a:pPr marL="0" indent="0" algn="just">
              <a:buNone/>
            </a:pPr>
            <a:endParaRPr lang="it-IT" sz="2800" dirty="0" smtClean="0"/>
          </a:p>
          <a:p>
            <a:pPr marL="0" indent="0" algn="just">
              <a:buNone/>
            </a:pPr>
            <a:r>
              <a:rPr lang="it-IT" sz="2800" dirty="0" smtClean="0"/>
              <a:t>A </a:t>
            </a:r>
            <a:r>
              <a:rPr lang="it-IT" sz="2800" dirty="0"/>
              <a:t>partire </a:t>
            </a:r>
            <a:r>
              <a:rPr lang="it-IT" sz="2800" dirty="0" smtClean="0"/>
              <a:t>dalla </a:t>
            </a:r>
            <a:r>
              <a:rPr lang="it-IT" sz="2800" dirty="0"/>
              <a:t>comprensione che i compagni di stigma sono persone come le </a:t>
            </a:r>
            <a:r>
              <a:rPr lang="it-IT" sz="2800" dirty="0" smtClean="0"/>
              <a:t>altre (e </a:t>
            </a:r>
            <a:r>
              <a:rPr lang="it-IT" sz="2800" dirty="0"/>
              <a:t>non “meno umane”, come tendono a pensare invece i </a:t>
            </a:r>
            <a:r>
              <a:rPr lang="it-IT" sz="2800" dirty="0" smtClean="0"/>
              <a:t>normali), lo stigmatizzato può cominciare a pensare all’attributo come ad una parte di sé. </a:t>
            </a:r>
            <a:endParaRPr lang="it-IT" sz="2800" dirty="0"/>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52</a:t>
            </a:fld>
            <a:endParaRPr lang="it-IT"/>
          </a:p>
        </p:txBody>
      </p:sp>
    </p:spTree>
    <p:extLst>
      <p:ext uri="{BB962C8B-B14F-4D97-AF65-F5344CB8AC3E}">
        <p14:creationId xmlns:p14="http://schemas.microsoft.com/office/powerpoint/2010/main" val="23142255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70000" lnSpcReduction="20000"/>
          </a:bodyPr>
          <a:lstStyle/>
          <a:p>
            <a:pPr marL="0" indent="0" algn="just">
              <a:buNone/>
            </a:pPr>
            <a:r>
              <a:rPr lang="it-IT" sz="3600" b="1" dirty="0" smtClean="0"/>
              <a:t>La condizione di screditabile e il controllo dell’informazione</a:t>
            </a:r>
          </a:p>
          <a:p>
            <a:pPr algn="just"/>
            <a:r>
              <a:rPr lang="it-IT" sz="3600" dirty="0"/>
              <a:t>l’impegno dello </a:t>
            </a:r>
            <a:r>
              <a:rPr lang="it-IT" sz="3600" i="1" dirty="0"/>
              <a:t>screditabile</a:t>
            </a:r>
            <a:r>
              <a:rPr lang="it-IT" sz="3600" dirty="0"/>
              <a:t> nell’entrare in interazione confermando con il proprio comportamento l’impressione nei normali che si trovano in compagnia di una persona che è “davvero” come loro desiderano  o immaginano dalla prima impressione. </a:t>
            </a:r>
            <a:endParaRPr lang="it-IT" sz="3600" dirty="0" smtClean="0"/>
          </a:p>
          <a:p>
            <a:pPr algn="just"/>
            <a:r>
              <a:rPr lang="it-IT" sz="3600" dirty="0" smtClean="0"/>
              <a:t>lo </a:t>
            </a:r>
            <a:r>
              <a:rPr lang="it-IT" sz="3600" dirty="0"/>
              <a:t>screditabile riceve ed accetta un trattamento fondato su false premesse, e come tale fonte di tensione, almeno fino a quando non decide di rivelare il proprio attributo stigmatizzante o perde comunque il controllo di questa informazione nei confronti del normale che può esserne venuto a conoscenza indipendentemente dallo stigmatizzato</a:t>
            </a:r>
            <a:r>
              <a:rPr lang="it-IT" sz="3600" dirty="0" smtClean="0"/>
              <a:t>.</a:t>
            </a:r>
          </a:p>
          <a:p>
            <a:pPr marL="0" indent="0" algn="just">
              <a:buNone/>
            </a:pPr>
            <a:endParaRPr lang="it-IT" sz="3600" dirty="0"/>
          </a:p>
          <a:p>
            <a:pPr algn="just"/>
            <a:r>
              <a:rPr lang="it-IT" sz="3600" dirty="0"/>
              <a:t>Si tratta dunque di una situazione nella quale hanno grande importanza </a:t>
            </a:r>
            <a:r>
              <a:rPr lang="it-IT" sz="3600" b="1" dirty="0"/>
              <a:t>tutti</a:t>
            </a:r>
            <a:r>
              <a:rPr lang="it-IT" sz="3600" dirty="0"/>
              <a:t> i veicoli di informazione, non solo quella verbale.</a:t>
            </a:r>
          </a:p>
          <a:p>
            <a:pPr marL="0" indent="0" algn="just">
              <a:buNone/>
            </a:pPr>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53</a:t>
            </a:fld>
            <a:endParaRPr lang="it-IT"/>
          </a:p>
        </p:txBody>
      </p:sp>
    </p:spTree>
    <p:extLst>
      <p:ext uri="{BB962C8B-B14F-4D97-AF65-F5344CB8AC3E}">
        <p14:creationId xmlns:p14="http://schemas.microsoft.com/office/powerpoint/2010/main" val="13540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92500" lnSpcReduction="10000"/>
          </a:bodyPr>
          <a:lstStyle/>
          <a:p>
            <a:pPr marL="0" indent="0" algn="just">
              <a:buNone/>
            </a:pPr>
            <a:r>
              <a:rPr lang="it-IT" sz="2800" dirty="0"/>
              <a:t>«L’informazione più importante, nello studio dello stigma, ha determinate caratteristiche. </a:t>
            </a:r>
            <a:endParaRPr lang="it-IT" sz="2800" dirty="0" smtClean="0"/>
          </a:p>
          <a:p>
            <a:pPr algn="just"/>
            <a:r>
              <a:rPr lang="it-IT" sz="2800" dirty="0" smtClean="0"/>
              <a:t>È </a:t>
            </a:r>
            <a:r>
              <a:rPr lang="it-IT" sz="2800" dirty="0"/>
              <a:t>un’informazione che riguarda un individuo. </a:t>
            </a:r>
            <a:endParaRPr lang="it-IT" sz="2800" dirty="0" smtClean="0"/>
          </a:p>
          <a:p>
            <a:pPr algn="just"/>
            <a:r>
              <a:rPr lang="it-IT" sz="2800" dirty="0" smtClean="0"/>
              <a:t>È </a:t>
            </a:r>
            <a:r>
              <a:rPr lang="it-IT" sz="2800" dirty="0"/>
              <a:t>relativa a sue </a:t>
            </a:r>
            <a:r>
              <a:rPr lang="it-IT" sz="2800" b="1" dirty="0"/>
              <a:t>caratteristiche</a:t>
            </a:r>
            <a:r>
              <a:rPr lang="it-IT" sz="2800" dirty="0"/>
              <a:t> più o meno </a:t>
            </a:r>
            <a:r>
              <a:rPr lang="it-IT" sz="2800" b="1" dirty="0"/>
              <a:t>durature</a:t>
            </a:r>
            <a:r>
              <a:rPr lang="it-IT" sz="2800" dirty="0"/>
              <a:t>, in opposizione a stati d’animo, sentimenti o intenzioni che egli può avere in un particolare momento. </a:t>
            </a:r>
            <a:endParaRPr lang="it-IT" sz="2800" dirty="0" smtClean="0"/>
          </a:p>
          <a:p>
            <a:pPr algn="just"/>
            <a:r>
              <a:rPr lang="it-IT" sz="2800" dirty="0" smtClean="0"/>
              <a:t>L’informazione</a:t>
            </a:r>
            <a:r>
              <a:rPr lang="it-IT" sz="2800" dirty="0"/>
              <a:t>, allo stesso modo del segno attraverso il quale viene trasmessa, è </a:t>
            </a:r>
            <a:r>
              <a:rPr lang="it-IT" sz="2800" b="1" dirty="0" smtClean="0"/>
              <a:t>riflessa</a:t>
            </a:r>
            <a:r>
              <a:rPr lang="it-IT" sz="2800" i="1" dirty="0" smtClean="0"/>
              <a:t> </a:t>
            </a:r>
          </a:p>
          <a:p>
            <a:pPr algn="just"/>
            <a:r>
              <a:rPr lang="it-IT" sz="2800" dirty="0" smtClean="0"/>
              <a:t>ed </a:t>
            </a:r>
            <a:r>
              <a:rPr lang="it-IT" sz="2800" dirty="0"/>
              <a:t>è </a:t>
            </a:r>
            <a:r>
              <a:rPr lang="it-IT" sz="2800" b="1" dirty="0"/>
              <a:t>inscritta nel corpo</a:t>
            </a:r>
            <a:r>
              <a:rPr lang="it-IT" sz="2800" dirty="0"/>
              <a:t>, cioè è </a:t>
            </a:r>
            <a:r>
              <a:rPr lang="it-IT" sz="2800" b="1" dirty="0"/>
              <a:t>trasmessa dall’interessato stesso </a:t>
            </a:r>
            <a:r>
              <a:rPr lang="it-IT" sz="2800" dirty="0"/>
              <a:t>ed è </a:t>
            </a:r>
            <a:r>
              <a:rPr lang="it-IT" sz="2800" b="1" dirty="0"/>
              <a:t>trasmessa attraverso l’espressione corporea </a:t>
            </a:r>
            <a:r>
              <a:rPr lang="it-IT" sz="2800" dirty="0"/>
              <a:t>nell’immediata presenza di coloro che ricevono questa espressione. </a:t>
            </a:r>
            <a:endParaRPr lang="it-IT" sz="2800" dirty="0" smtClean="0"/>
          </a:p>
          <a:p>
            <a:pPr marL="0" indent="0" algn="just">
              <a:buNone/>
            </a:pPr>
            <a:r>
              <a:rPr lang="it-IT" sz="2800" dirty="0" smtClean="0"/>
              <a:t>Chiamerò </a:t>
            </a:r>
            <a:r>
              <a:rPr lang="it-IT" sz="2800" dirty="0"/>
              <a:t>qui “sociale” l’informazione che ha tutte queste caratteristiche» </a:t>
            </a:r>
            <a:r>
              <a:rPr lang="it-IT" sz="2800" dirty="0" smtClean="0"/>
              <a:t>(p</a:t>
            </a:r>
            <a:r>
              <a:rPr lang="it-IT" sz="2800" dirty="0"/>
              <a:t>. </a:t>
            </a:r>
            <a:r>
              <a:rPr lang="it-IT" sz="2800" dirty="0" smtClean="0"/>
              <a:t>59-60)</a:t>
            </a:r>
            <a:endParaRPr lang="it-IT" sz="2800"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54</a:t>
            </a:fld>
            <a:endParaRPr lang="it-IT"/>
          </a:p>
        </p:txBody>
      </p:sp>
    </p:spTree>
    <p:extLst>
      <p:ext uri="{BB962C8B-B14F-4D97-AF65-F5344CB8AC3E}">
        <p14:creationId xmlns:p14="http://schemas.microsoft.com/office/powerpoint/2010/main" val="1884484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indent="0" algn="just">
              <a:buNone/>
            </a:pPr>
            <a:r>
              <a:rPr lang="it-IT" sz="2800" dirty="0"/>
              <a:t>Goffman la definisce “riflessa” (</a:t>
            </a:r>
            <a:r>
              <a:rPr lang="it-IT" sz="2800" dirty="0" err="1"/>
              <a:t>reflexive</a:t>
            </a:r>
            <a:r>
              <a:rPr lang="it-IT" sz="2800" dirty="0"/>
              <a:t>), impiegando il termine utilizzato dai medici a proposito delle “reazioni riflesse”, cioè involontarie, come il movimento della gamba quando viene leggermente colpito il nervo del ginocchio con il martelletto per misurare i riflessi del paziente. </a:t>
            </a:r>
            <a:endParaRPr lang="it-IT" sz="2800" dirty="0" smtClean="0"/>
          </a:p>
          <a:p>
            <a:pPr marL="0" indent="0" algn="just">
              <a:buNone/>
            </a:pPr>
            <a:r>
              <a:rPr lang="it-IT" sz="2800" dirty="0" smtClean="0"/>
              <a:t>Ad </a:t>
            </a:r>
            <a:r>
              <a:rPr lang="it-IT" sz="2800" dirty="0"/>
              <a:t>esempio, la fede al dito di una persona comunica all’interlocutore che è sposata, senza che questa lo dica esplicitamente, in questo senso è un’informazione riflessa, cioè data nell’interazione senza una </a:t>
            </a:r>
            <a:r>
              <a:rPr lang="it-IT" sz="2800" dirty="0" smtClean="0"/>
              <a:t>dichiarazione volontaria.</a:t>
            </a:r>
            <a:endParaRPr lang="it-IT" sz="2800" dirty="0"/>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55</a:t>
            </a:fld>
            <a:endParaRPr lang="it-IT"/>
          </a:p>
        </p:txBody>
      </p:sp>
    </p:spTree>
    <p:extLst>
      <p:ext uri="{BB962C8B-B14F-4D97-AF65-F5344CB8AC3E}">
        <p14:creationId xmlns:p14="http://schemas.microsoft.com/office/powerpoint/2010/main" val="230800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lstStyle/>
          <a:p>
            <a:pPr algn="just"/>
            <a:r>
              <a:rPr lang="it-IT" dirty="0"/>
              <a:t>Ci sono alcuni segni che abitualmente vengono cercati o comunque letti nell’interlocutore per ricavarne informazioni su di lui/lei. Questi segni sono accoppiati in modo stabile a significati (ad es. la fede al dito) e per questa loro stabilità e istituzionalizzazione sociale Goffman li definisce </a:t>
            </a:r>
            <a:r>
              <a:rPr lang="it-IT" b="1" i="1" dirty="0"/>
              <a:t>simboli</a:t>
            </a:r>
            <a:r>
              <a:rPr lang="it-IT" dirty="0" smtClean="0"/>
              <a:t>.</a:t>
            </a:r>
          </a:p>
          <a:p>
            <a:pPr marL="0" indent="0" algn="just">
              <a:buNone/>
            </a:pPr>
            <a:endParaRPr lang="it-IT" dirty="0" smtClean="0"/>
          </a:p>
          <a:p>
            <a:pPr algn="just"/>
            <a:endParaRPr lang="it-IT" dirty="0"/>
          </a:p>
        </p:txBody>
      </p:sp>
      <p:sp>
        <p:nvSpPr>
          <p:cNvPr id="4" name="Segnaposto data 3"/>
          <p:cNvSpPr>
            <a:spLocks noGrp="1"/>
          </p:cNvSpPr>
          <p:nvPr>
            <p:ph type="dt" sz="half" idx="10"/>
          </p:nvPr>
        </p:nvSpPr>
        <p:spPr>
          <a:xfrm>
            <a:off x="457200" y="6356350"/>
            <a:ext cx="260263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56</a:t>
            </a:fld>
            <a:endParaRPr lang="it-IT"/>
          </a:p>
        </p:txBody>
      </p:sp>
    </p:spTree>
    <p:extLst>
      <p:ext uri="{BB962C8B-B14F-4D97-AF65-F5344CB8AC3E}">
        <p14:creationId xmlns:p14="http://schemas.microsoft.com/office/powerpoint/2010/main" val="208470898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16257" y="593392"/>
            <a:ext cx="8229600" cy="5505475"/>
          </a:xfrm>
        </p:spPr>
        <p:txBody>
          <a:bodyPr>
            <a:noAutofit/>
          </a:bodyPr>
          <a:lstStyle/>
          <a:p>
            <a:pPr algn="just"/>
            <a:r>
              <a:rPr lang="it-IT" sz="2800" dirty="0" smtClean="0"/>
              <a:t>Nell’interazione l’informazione </a:t>
            </a:r>
            <a:r>
              <a:rPr lang="it-IT" sz="2800" dirty="0"/>
              <a:t>è ricavata sia da simboli che da altri </a:t>
            </a:r>
            <a:r>
              <a:rPr lang="it-IT" sz="2800" dirty="0" smtClean="0"/>
              <a:t>segni. </a:t>
            </a:r>
          </a:p>
          <a:p>
            <a:pPr algn="just"/>
            <a:r>
              <a:rPr lang="it-IT" sz="2800" dirty="0" smtClean="0"/>
              <a:t>mentre </a:t>
            </a:r>
            <a:r>
              <a:rPr lang="it-IT" sz="2800" dirty="0"/>
              <a:t>i simboli comunicano in modo abbastanza univoco, i segni non sono altrettanto chiari nel loro significato e quindi richiedono altre “prove” per confermare l’ipotesi. </a:t>
            </a:r>
            <a:endParaRPr lang="it-IT" sz="2800" dirty="0" smtClean="0"/>
          </a:p>
          <a:p>
            <a:pPr algn="just"/>
            <a:r>
              <a:rPr lang="it-IT" sz="2800" dirty="0" smtClean="0"/>
              <a:t>Ad </a:t>
            </a:r>
            <a:r>
              <a:rPr lang="it-IT" sz="2800" dirty="0"/>
              <a:t>esempio, alcune chiazze rosse sugli avambracci e in corrispondenza di segni di punture possono far pensare che quell’individuo ha fatto ripetutamente iniezioni negli avambracci, da questi segni posso pensare che abbia una malattia che richiede una terapia con frequenti iniezioni, oppure che si tratti di un tossicodipendente. </a:t>
            </a:r>
            <a:endParaRPr lang="it-IT" sz="2800" dirty="0" smtClean="0"/>
          </a:p>
          <a:p>
            <a:pPr marL="0" indent="0" algn="just">
              <a:buNone/>
            </a:pPr>
            <a:endParaRPr lang="it-IT" sz="2400" dirty="0" smtClean="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57</a:t>
            </a:fld>
            <a:endParaRPr lang="it-IT"/>
          </a:p>
        </p:txBody>
      </p:sp>
    </p:spTree>
    <p:extLst>
      <p:ext uri="{BB962C8B-B14F-4D97-AF65-F5344CB8AC3E}">
        <p14:creationId xmlns:p14="http://schemas.microsoft.com/office/powerpoint/2010/main" val="292649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marL="0" indent="0" algn="just">
              <a:buNone/>
            </a:pPr>
            <a:endParaRPr lang="it-IT" sz="2800" dirty="0" smtClean="0"/>
          </a:p>
          <a:p>
            <a:pPr marL="0" indent="0" algn="just">
              <a:buNone/>
            </a:pPr>
            <a:r>
              <a:rPr lang="it-IT" sz="2800" dirty="0" smtClean="0"/>
              <a:t>Questi </a:t>
            </a:r>
            <a:r>
              <a:rPr lang="it-IT" sz="2800" dirty="0"/>
              <a:t>segni da soli non me lo confermano, non sono sufficienti. Per poter definire la sua identità nell’interazione dovrò quindi impegnarmi a cercare altri segni, reperibili in modo indipendente da una domanda esplicita (se questa non è possibile nella situazione), che posso utilizzare come “prove” della validità della prima o della seconda ipotesi che mi sono fatto sulla sua identità</a:t>
            </a:r>
            <a:r>
              <a:rPr lang="it-IT" sz="2800" dirty="0" smtClean="0"/>
              <a:t>.</a:t>
            </a:r>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58</a:t>
            </a:fld>
            <a:endParaRPr lang="it-IT"/>
          </a:p>
        </p:txBody>
      </p:sp>
    </p:spTree>
    <p:extLst>
      <p:ext uri="{BB962C8B-B14F-4D97-AF65-F5344CB8AC3E}">
        <p14:creationId xmlns:p14="http://schemas.microsoft.com/office/powerpoint/2010/main" val="331135862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85000" lnSpcReduction="20000"/>
          </a:bodyPr>
          <a:lstStyle/>
          <a:p>
            <a:pPr marL="0" indent="0" algn="just">
              <a:buNone/>
            </a:pPr>
            <a:r>
              <a:rPr lang="it-IT" dirty="0"/>
              <a:t>Rispetto ai simboli Goffman distingue tre </a:t>
            </a:r>
            <a:r>
              <a:rPr lang="it-IT" dirty="0" smtClean="0"/>
              <a:t> tipi: </a:t>
            </a:r>
            <a:endParaRPr lang="it-IT" dirty="0"/>
          </a:p>
          <a:p>
            <a:pPr marL="0" indent="0" algn="just">
              <a:buNone/>
            </a:pPr>
            <a:r>
              <a:rPr lang="it-IT" dirty="0"/>
              <a:t>i </a:t>
            </a:r>
            <a:r>
              <a:rPr lang="it-IT" i="1" dirty="0"/>
              <a:t>simboli di prestigio</a:t>
            </a:r>
            <a:r>
              <a:rPr lang="it-IT" dirty="0"/>
              <a:t> </a:t>
            </a:r>
            <a:endParaRPr lang="it-IT" dirty="0" smtClean="0"/>
          </a:p>
          <a:p>
            <a:pPr marL="0" indent="0" algn="just">
              <a:buNone/>
            </a:pPr>
            <a:r>
              <a:rPr lang="it-IT" dirty="0" smtClean="0"/>
              <a:t>(</a:t>
            </a:r>
            <a:r>
              <a:rPr lang="it-IT" dirty="0"/>
              <a:t>appartenenza a gruppi </a:t>
            </a:r>
            <a:r>
              <a:rPr lang="it-IT" dirty="0" smtClean="0"/>
              <a:t>esclusivi, classe sociale elevata </a:t>
            </a:r>
            <a:r>
              <a:rPr lang="it-IT" dirty="0" err="1" smtClean="0"/>
              <a:t>ecc</a:t>
            </a:r>
            <a:r>
              <a:rPr lang="it-IT" dirty="0" smtClean="0"/>
              <a:t>)</a:t>
            </a:r>
            <a:endParaRPr lang="it-IT" dirty="0"/>
          </a:p>
          <a:p>
            <a:pPr marL="0" indent="0" algn="just">
              <a:buNone/>
            </a:pPr>
            <a:r>
              <a:rPr lang="it-IT" dirty="0"/>
              <a:t>i </a:t>
            </a:r>
            <a:r>
              <a:rPr lang="it-IT" i="1" dirty="0"/>
              <a:t>simboli di stigma</a:t>
            </a:r>
            <a:r>
              <a:rPr lang="it-IT" dirty="0"/>
              <a:t> </a:t>
            </a:r>
            <a:endParaRPr lang="it-IT" dirty="0" smtClean="0"/>
          </a:p>
          <a:p>
            <a:pPr marL="0" indent="0" algn="just">
              <a:buNone/>
            </a:pPr>
            <a:r>
              <a:rPr lang="it-IT" dirty="0" smtClean="0"/>
              <a:t>«</a:t>
            </a:r>
            <a:r>
              <a:rPr lang="it-IT" dirty="0"/>
              <a:t>quei segni che hanno particolare efficacia nell’attrarre l’attenzione verso qualche discrepanza che svaluta l’identità, spezzando quello che altrimenti sarebbe un quadro perfettamente coerente. Ne risulta una diminuzione del nostro giudizio valutativo dell’individuo»(60). </a:t>
            </a:r>
            <a:endParaRPr lang="it-IT" dirty="0" smtClean="0"/>
          </a:p>
          <a:p>
            <a:pPr marL="0" indent="0" algn="just">
              <a:buNone/>
            </a:pPr>
            <a:r>
              <a:rPr lang="it-IT" dirty="0" smtClean="0"/>
              <a:t>i </a:t>
            </a:r>
            <a:r>
              <a:rPr lang="it-IT" i="1" dirty="0"/>
              <a:t>simboli distruttori </a:t>
            </a:r>
            <a:r>
              <a:rPr lang="it-IT" i="1" dirty="0" smtClean="0"/>
              <a:t>dell’identità (o «</a:t>
            </a:r>
            <a:r>
              <a:rPr lang="it-IT" i="1" dirty="0" err="1" smtClean="0"/>
              <a:t>dis</a:t>
            </a:r>
            <a:r>
              <a:rPr lang="it-IT" i="1" dirty="0" smtClean="0"/>
              <a:t>-identificatori»)</a:t>
            </a:r>
            <a:endParaRPr lang="it-IT" i="1" dirty="0" smtClean="0"/>
          </a:p>
          <a:p>
            <a:pPr marL="0" indent="0" algn="just">
              <a:buNone/>
            </a:pPr>
            <a:r>
              <a:rPr lang="it-IT" dirty="0" smtClean="0"/>
              <a:t>Quando </a:t>
            </a:r>
            <a:r>
              <a:rPr lang="it-IT" dirty="0"/>
              <a:t>la discrepanza tra identità sociale virtuale e identità sociale attuale è data da un attributo socialmente valutato come positivo </a:t>
            </a:r>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59</a:t>
            </a:fld>
            <a:endParaRPr lang="it-IT"/>
          </a:p>
        </p:txBody>
      </p:sp>
    </p:spTree>
    <p:extLst>
      <p:ext uri="{BB962C8B-B14F-4D97-AF65-F5344CB8AC3E}">
        <p14:creationId xmlns:p14="http://schemas.microsoft.com/office/powerpoint/2010/main" val="537726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Autofit/>
          </a:bodyPr>
          <a:lstStyle/>
          <a:p>
            <a:pPr marL="0" indent="0" algn="just">
              <a:buNone/>
            </a:pPr>
            <a:r>
              <a:rPr lang="it-IT" sz="2500" dirty="0" smtClean="0"/>
              <a:t>Lo </a:t>
            </a:r>
            <a:r>
              <a:rPr lang="it-IT" sz="2500" b="1" i="1" dirty="0" smtClean="0"/>
              <a:t>screditato</a:t>
            </a:r>
            <a:r>
              <a:rPr lang="it-IT" sz="2500" dirty="0" smtClean="0"/>
              <a:t> può esserlo in relazione a 3 tipi diversi di stigma:</a:t>
            </a:r>
          </a:p>
          <a:p>
            <a:pPr marL="0" indent="0" algn="just">
              <a:buNone/>
            </a:pPr>
            <a:r>
              <a:rPr lang="it-IT" sz="2500" dirty="0" smtClean="0"/>
              <a:t>a) per deformazioni fisiche.</a:t>
            </a:r>
          </a:p>
          <a:p>
            <a:pPr marL="0" indent="0" algn="just">
              <a:buNone/>
            </a:pPr>
            <a:r>
              <a:rPr lang="it-IT" sz="2500" dirty="0" smtClean="0"/>
              <a:t>b) per aspetti criticabili del carattere come </a:t>
            </a:r>
          </a:p>
          <a:p>
            <a:pPr marL="0" indent="0" algn="just">
              <a:buNone/>
            </a:pPr>
            <a:r>
              <a:rPr lang="it-IT" sz="2500" i="1" dirty="0" smtClean="0"/>
              <a:t>mancanza di volontà</a:t>
            </a:r>
            <a:r>
              <a:rPr lang="it-IT" sz="2500" dirty="0" smtClean="0"/>
              <a:t> (che può essere connessa con stigmi come disoccupazione, tossicodipendenze, alcolismo, malattie mentali, comportamenti di suicidio); </a:t>
            </a:r>
          </a:p>
          <a:p>
            <a:pPr marL="0" indent="0" algn="just">
              <a:buNone/>
            </a:pPr>
            <a:r>
              <a:rPr lang="it-IT" sz="2500" i="1" dirty="0" smtClean="0"/>
              <a:t>passioni sfrenate o innaturali</a:t>
            </a:r>
            <a:r>
              <a:rPr lang="it-IT" sz="2500" dirty="0" smtClean="0"/>
              <a:t> (che possono essere connesse con stigmi come omosessualità, gioco d’azzardo, pedofilia ecc); </a:t>
            </a:r>
          </a:p>
          <a:p>
            <a:pPr marL="0" indent="0" algn="just">
              <a:buNone/>
            </a:pPr>
            <a:r>
              <a:rPr lang="it-IT" sz="2500" i="1" dirty="0" smtClean="0"/>
              <a:t>credenze malefiche e dogmatiche</a:t>
            </a:r>
            <a:r>
              <a:rPr lang="it-IT" sz="2500" dirty="0" smtClean="0"/>
              <a:t> (connesse a stigmi come estremismo politico, terrorismo, appartenenza a sette sataniche, ecc.).</a:t>
            </a:r>
          </a:p>
          <a:p>
            <a:pPr marL="0" indent="0" algn="just">
              <a:spcBef>
                <a:spcPts val="1800"/>
              </a:spcBef>
              <a:buNone/>
            </a:pPr>
            <a:r>
              <a:rPr lang="it-IT" sz="2500" dirty="0" smtClean="0"/>
              <a:t>Gli stigmi di a) e di b) sono </a:t>
            </a:r>
            <a:r>
              <a:rPr lang="it-IT" sz="2500" i="1" dirty="0" smtClean="0"/>
              <a:t>individuali</a:t>
            </a:r>
            <a:r>
              <a:rPr lang="it-IT" sz="2500" dirty="0" smtClean="0"/>
              <a:t>, cioè propri del singolo.</a:t>
            </a:r>
          </a:p>
        </p:txBody>
      </p:sp>
      <p:sp>
        <p:nvSpPr>
          <p:cNvPr id="4" name="Segnaposto data 3"/>
          <p:cNvSpPr>
            <a:spLocks noGrp="1"/>
          </p:cNvSpPr>
          <p:nvPr>
            <p:ph type="dt" sz="half" idx="10"/>
          </p:nvPr>
        </p:nvSpPr>
        <p:spPr>
          <a:xfrm>
            <a:off x="457200" y="6356350"/>
            <a:ext cx="2890664"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a:t>
            </a:fld>
            <a:endParaRPr lang="it-IT"/>
          </a:p>
        </p:txBody>
      </p:sp>
    </p:spTree>
    <p:extLst>
      <p:ext uri="{BB962C8B-B14F-4D97-AF65-F5344CB8AC3E}">
        <p14:creationId xmlns:p14="http://schemas.microsoft.com/office/powerpoint/2010/main" val="291181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92500" lnSpcReduction="10000"/>
          </a:bodyPr>
          <a:lstStyle/>
          <a:p>
            <a:pPr marL="0" indent="0">
              <a:buNone/>
            </a:pPr>
            <a:r>
              <a:rPr lang="it-IT" b="1" dirty="0"/>
              <a:t>I</a:t>
            </a:r>
            <a:r>
              <a:rPr lang="it-IT" b="1" dirty="0" smtClean="0"/>
              <a:t>l </a:t>
            </a:r>
            <a:r>
              <a:rPr lang="it-IT" b="1" dirty="0"/>
              <a:t>rapporto tra segni e informazioni può </a:t>
            </a:r>
            <a:r>
              <a:rPr lang="it-IT" b="1" dirty="0" smtClean="0"/>
              <a:t>variare:</a:t>
            </a:r>
          </a:p>
          <a:p>
            <a:pPr marL="0" indent="0">
              <a:buNone/>
            </a:pPr>
            <a:r>
              <a:rPr lang="it-IT" b="1" dirty="0" smtClean="0"/>
              <a:t>- In </a:t>
            </a:r>
            <a:r>
              <a:rPr lang="it-IT" b="1" dirty="0"/>
              <a:t>relazione al tempo</a:t>
            </a:r>
            <a:r>
              <a:rPr lang="it-IT" dirty="0"/>
              <a:t>. </a:t>
            </a:r>
            <a:endParaRPr lang="it-IT" dirty="0" smtClean="0"/>
          </a:p>
          <a:p>
            <a:pPr marL="0" indent="0">
              <a:buNone/>
            </a:pPr>
            <a:r>
              <a:rPr lang="it-IT" dirty="0" smtClean="0"/>
              <a:t>L’informazione </a:t>
            </a:r>
            <a:r>
              <a:rPr lang="it-IT" dirty="0"/>
              <a:t>veicolata dai segni può </a:t>
            </a:r>
            <a:r>
              <a:rPr lang="it-IT" dirty="0" smtClean="0"/>
              <a:t>crescere o ridurre </a:t>
            </a:r>
            <a:r>
              <a:rPr lang="it-IT" dirty="0"/>
              <a:t>la sua forza comunicativa nel </a:t>
            </a:r>
            <a:r>
              <a:rPr lang="it-IT" dirty="0" smtClean="0"/>
              <a:t>tempo (es. la cicatrice da duello)</a:t>
            </a:r>
          </a:p>
          <a:p>
            <a:pPr>
              <a:buFontTx/>
              <a:buChar char="-"/>
            </a:pPr>
            <a:r>
              <a:rPr lang="it-IT" b="1" dirty="0" smtClean="0"/>
              <a:t>In </a:t>
            </a:r>
            <a:r>
              <a:rPr lang="it-IT" b="1" dirty="0"/>
              <a:t>relazione a gruppi diversi. </a:t>
            </a:r>
            <a:endParaRPr lang="it-IT" b="1" dirty="0" smtClean="0"/>
          </a:p>
          <a:p>
            <a:pPr marL="0" indent="0">
              <a:buNone/>
            </a:pPr>
            <a:r>
              <a:rPr lang="it-IT" dirty="0" smtClean="0"/>
              <a:t>Il </a:t>
            </a:r>
            <a:r>
              <a:rPr lang="it-IT" dirty="0"/>
              <a:t>medesimo segno può avere rilevanza in modi diversi, cioè avere un significato per un gruppo e uno differente per un </a:t>
            </a:r>
            <a:r>
              <a:rPr lang="it-IT" dirty="0" smtClean="0"/>
              <a:t>altro </a:t>
            </a:r>
          </a:p>
          <a:p>
            <a:pPr marL="0" indent="0">
              <a:buNone/>
            </a:pPr>
            <a:r>
              <a:rPr lang="it-IT" dirty="0" smtClean="0"/>
              <a:t>(es . La divisa dentro e fuori il gruppo).</a:t>
            </a:r>
          </a:p>
          <a:p>
            <a:pPr algn="just">
              <a:buFontTx/>
              <a:buChar char="-"/>
            </a:pPr>
            <a:r>
              <a:rPr lang="it-IT" b="1" dirty="0" smtClean="0"/>
              <a:t>In relazione all’attendibilità come </a:t>
            </a:r>
            <a:r>
              <a:rPr lang="it-IT" b="1" dirty="0"/>
              <a:t>“prove” di un’ipotesi di attribuzione identitaria</a:t>
            </a:r>
            <a:endParaRPr lang="it-IT" b="1" dirty="0" smtClean="0"/>
          </a:p>
          <a:p>
            <a:pPr marL="0" indent="0">
              <a:buNone/>
            </a:pPr>
            <a:endParaRPr lang="it-IT" dirty="0"/>
          </a:p>
          <a:p>
            <a:pPr marL="0" indent="0">
              <a:buNone/>
            </a:pPr>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60</a:t>
            </a:fld>
            <a:endParaRPr lang="it-IT"/>
          </a:p>
        </p:txBody>
      </p:sp>
    </p:spTree>
    <p:extLst>
      <p:ext uri="{BB962C8B-B14F-4D97-AF65-F5344CB8AC3E}">
        <p14:creationId xmlns:p14="http://schemas.microsoft.com/office/powerpoint/2010/main" val="61755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lstStyle/>
          <a:p>
            <a:pPr marL="0" indent="0">
              <a:buNone/>
            </a:pPr>
            <a:r>
              <a:rPr lang="it-IT" b="1" dirty="0" smtClean="0"/>
              <a:t>Visibilità/evidenza dello stigma</a:t>
            </a:r>
          </a:p>
          <a:p>
            <a:pPr marL="0" indent="0" algn="just">
              <a:buNone/>
            </a:pPr>
            <a:r>
              <a:rPr lang="it-IT" dirty="0"/>
              <a:t>lo stigma è “visibile” quando è percepito dall’interlocutore </a:t>
            </a:r>
            <a:r>
              <a:rPr lang="it-IT" i="1" dirty="0"/>
              <a:t>senza che ci sia volontà di comunicarlo</a:t>
            </a:r>
            <a:r>
              <a:rPr lang="it-IT" dirty="0"/>
              <a:t> </a:t>
            </a:r>
            <a:r>
              <a:rPr lang="it-IT" i="1" dirty="0"/>
              <a:t>da parte dello stigmatizzato</a:t>
            </a:r>
            <a:r>
              <a:rPr lang="it-IT" dirty="0"/>
              <a:t>. È secondario che sia davvero visibile con gli occhi o che sia comunque percepibile con altri sensi, come l’udito </a:t>
            </a:r>
            <a:r>
              <a:rPr lang="it-IT" dirty="0" smtClean="0"/>
              <a:t>(es. balbuzie) o </a:t>
            </a:r>
            <a:r>
              <a:rPr lang="it-IT" dirty="0"/>
              <a:t>l’olfatto o </a:t>
            </a:r>
            <a:r>
              <a:rPr lang="it-IT" dirty="0" smtClean="0"/>
              <a:t>in altri modi. </a:t>
            </a:r>
            <a:endParaRPr lang="it-IT" dirty="0"/>
          </a:p>
          <a:p>
            <a:pPr marL="0" indent="0" algn="just">
              <a:buNone/>
            </a:pPr>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61</a:t>
            </a:fld>
            <a:endParaRPr lang="it-IT"/>
          </a:p>
        </p:txBody>
      </p:sp>
    </p:spTree>
    <p:extLst>
      <p:ext uri="{BB962C8B-B14F-4D97-AF65-F5344CB8AC3E}">
        <p14:creationId xmlns:p14="http://schemas.microsoft.com/office/powerpoint/2010/main" val="2850350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85000" lnSpcReduction="10000"/>
          </a:bodyPr>
          <a:lstStyle/>
          <a:p>
            <a:pPr marL="0" indent="0">
              <a:buNone/>
            </a:pPr>
            <a:r>
              <a:rPr lang="it-IT" dirty="0"/>
              <a:t>La </a:t>
            </a:r>
            <a:r>
              <a:rPr lang="it-IT" i="1" dirty="0"/>
              <a:t>visibilità </a:t>
            </a:r>
            <a:r>
              <a:rPr lang="it-IT" dirty="0"/>
              <a:t>dello stigma deve essere distinta da tre idee che di solito vengono confuse con la visibilità: </a:t>
            </a:r>
          </a:p>
          <a:p>
            <a:pPr marL="0" indent="0">
              <a:buNone/>
            </a:pPr>
            <a:r>
              <a:rPr lang="it-IT" dirty="0"/>
              <a:t>1) </a:t>
            </a:r>
            <a:r>
              <a:rPr lang="it-IT" b="1" dirty="0"/>
              <a:t>è importante distinguere la visibilità di uno stigma </a:t>
            </a:r>
            <a:r>
              <a:rPr lang="it-IT" b="1" dirty="0"/>
              <a:t>dal suo “</a:t>
            </a:r>
            <a:r>
              <a:rPr lang="it-IT" b="1" dirty="0" smtClean="0"/>
              <a:t>essere noto</a:t>
            </a:r>
            <a:r>
              <a:rPr lang="it-IT" b="1" dirty="0" smtClean="0"/>
              <a:t>”</a:t>
            </a:r>
            <a:endParaRPr lang="it-IT" dirty="0" smtClean="0"/>
          </a:p>
          <a:p>
            <a:pPr marL="0" indent="0" algn="just">
              <a:buNone/>
            </a:pPr>
            <a:r>
              <a:rPr lang="it-IT" dirty="0" smtClean="0"/>
              <a:t>(essere a conoscenza attraverso pettegolezzi o una conoscenza precedente, ad es. l’ex detenuto)</a:t>
            </a:r>
          </a:p>
          <a:p>
            <a:pPr marL="0" indent="0" algn="just">
              <a:buNone/>
            </a:pPr>
            <a:endParaRPr lang="it-IT" dirty="0" smtClean="0"/>
          </a:p>
          <a:p>
            <a:pPr marL="0" indent="0" algn="just">
              <a:buNone/>
            </a:pPr>
            <a:r>
              <a:rPr lang="it-IT" dirty="0" smtClean="0"/>
              <a:t>2</a:t>
            </a:r>
            <a:r>
              <a:rPr lang="it-IT" dirty="0"/>
              <a:t>) </a:t>
            </a:r>
            <a:r>
              <a:rPr lang="it-IT" b="1" dirty="0"/>
              <a:t>è importante distinguere la visibilità di uno stigma dalla sua interferenza nel flusso dell’interazione</a:t>
            </a:r>
            <a:r>
              <a:rPr lang="it-IT" dirty="0"/>
              <a:t>.  </a:t>
            </a:r>
            <a:endParaRPr lang="it-IT" dirty="0" smtClean="0"/>
          </a:p>
          <a:p>
            <a:pPr marL="0" indent="0" algn="just">
              <a:buNone/>
            </a:pPr>
            <a:r>
              <a:rPr lang="it-IT" dirty="0" smtClean="0"/>
              <a:t>Uno </a:t>
            </a:r>
            <a:r>
              <a:rPr lang="it-IT" dirty="0"/>
              <a:t>stigma può essere visibile/evidente ma non sempre essere un motivo di interferenza, ostacolo o problema in qualunque modo</a:t>
            </a:r>
            <a:r>
              <a:rPr lang="it-IT" dirty="0" smtClean="0"/>
              <a:t>.(es la sedia a rotelle in ufficio)</a:t>
            </a:r>
          </a:p>
          <a:p>
            <a:pPr marL="0" indent="0" algn="just">
              <a:buNone/>
            </a:pPr>
            <a:endParaRPr lang="it-IT" dirty="0"/>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62</a:t>
            </a:fld>
            <a:endParaRPr lang="it-IT"/>
          </a:p>
        </p:txBody>
      </p:sp>
    </p:spTree>
    <p:extLst>
      <p:ext uri="{BB962C8B-B14F-4D97-AF65-F5344CB8AC3E}">
        <p14:creationId xmlns:p14="http://schemas.microsoft.com/office/powerpoint/2010/main" val="423341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indent="0" algn="just">
              <a:buNone/>
            </a:pPr>
            <a:r>
              <a:rPr lang="it-IT" dirty="0"/>
              <a:t>Lo stesso stigma non ha dunque la stessa consistenza in qualunque situazione. </a:t>
            </a:r>
            <a:endParaRPr lang="it-IT" dirty="0" smtClean="0"/>
          </a:p>
          <a:p>
            <a:pPr marL="0" indent="0" algn="just">
              <a:buNone/>
            </a:pPr>
            <a:r>
              <a:rPr lang="it-IT" dirty="0" smtClean="0"/>
              <a:t>La </a:t>
            </a:r>
            <a:r>
              <a:rPr lang="it-IT" dirty="0"/>
              <a:t>sua interferenza ha una consistenza variabile, come in una scala di gradazione dalla massima interferenza a nessuna interferenza. </a:t>
            </a:r>
            <a:endParaRPr lang="it-IT" dirty="0" smtClean="0"/>
          </a:p>
          <a:p>
            <a:pPr marL="0" indent="0" algn="just">
              <a:buNone/>
            </a:pPr>
            <a:r>
              <a:rPr lang="it-IT" dirty="0" smtClean="0"/>
              <a:t>importante: </a:t>
            </a:r>
            <a:r>
              <a:rPr lang="it-IT" b="1" dirty="0"/>
              <a:t>lo stigma prende corpo con gradi differenti a seconda delle situazioni. </a:t>
            </a:r>
            <a:endParaRPr lang="it-IT" b="1" dirty="0" smtClean="0"/>
          </a:p>
          <a:p>
            <a:pPr marL="0" indent="0" algn="just">
              <a:buNone/>
            </a:pPr>
            <a:r>
              <a:rPr lang="it-IT" dirty="0" smtClean="0"/>
              <a:t>È </a:t>
            </a:r>
            <a:r>
              <a:rPr lang="it-IT" dirty="0"/>
              <a:t>la definizione della situazione – quindi l’interazione concreta – che contribuisce a rendere più o meno interferente lo stigma. </a:t>
            </a:r>
          </a:p>
          <a:p>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63</a:t>
            </a:fld>
            <a:endParaRPr lang="it-IT"/>
          </a:p>
        </p:txBody>
      </p:sp>
    </p:spTree>
    <p:extLst>
      <p:ext uri="{BB962C8B-B14F-4D97-AF65-F5344CB8AC3E}">
        <p14:creationId xmlns:p14="http://schemas.microsoft.com/office/powerpoint/2010/main" val="403998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85000" lnSpcReduction="10000"/>
          </a:bodyPr>
          <a:lstStyle/>
          <a:p>
            <a:pPr marL="0" indent="0" algn="just">
              <a:buNone/>
            </a:pPr>
            <a:r>
              <a:rPr lang="it-IT" dirty="0" smtClean="0"/>
              <a:t>3</a:t>
            </a:r>
            <a:r>
              <a:rPr lang="it-IT" dirty="0"/>
              <a:t>) </a:t>
            </a:r>
            <a:r>
              <a:rPr lang="it-IT" b="1" dirty="0"/>
              <a:t>è importante tenere distinta la visibilità di uno stigma dal suo “punto focale percepito”, cioè dall’idea di quale sfera di vita sia danneggiata da quel particolare stigma</a:t>
            </a:r>
            <a:r>
              <a:rPr lang="it-IT" dirty="0"/>
              <a:t>. </a:t>
            </a:r>
          </a:p>
          <a:p>
            <a:pPr marL="0" indent="0" algn="just">
              <a:buNone/>
            </a:pPr>
            <a:r>
              <a:rPr lang="it-IT" dirty="0" smtClean="0"/>
              <a:t>In quali situazioni lo stigma può essere di intralcio?</a:t>
            </a:r>
          </a:p>
          <a:p>
            <a:pPr marL="0" indent="0" algn="just">
              <a:buNone/>
            </a:pPr>
            <a:r>
              <a:rPr lang="it-IT" dirty="0" smtClean="0"/>
              <a:t>Nell’interazione? </a:t>
            </a:r>
          </a:p>
          <a:p>
            <a:pPr marL="0" indent="0" algn="just">
              <a:buNone/>
            </a:pPr>
            <a:r>
              <a:rPr lang="it-IT" dirty="0" smtClean="0"/>
              <a:t>Nell’autonomia?</a:t>
            </a:r>
          </a:p>
          <a:p>
            <a:pPr marL="0" indent="0" algn="just">
              <a:buNone/>
            </a:pPr>
            <a:r>
              <a:rPr lang="it-IT" dirty="0" smtClean="0"/>
              <a:t>«La </a:t>
            </a:r>
            <a:r>
              <a:rPr lang="it-IT" dirty="0"/>
              <a:t>bruttezza, ad esempio, ha il proprio effetto iniziale e più importante in situazioni sociali, minacciando il piacere che potremmo altrimenti trarre in compagnia di quella persona. Percepiamo, comunque, che la sua condizione non dovrebbe avere alcun effetto sulle sue capacità di agire in attività compiute da sola, sebbene, naturalmente, potremmo discriminarla semplicemente in base alle sensazioni che abbiamo al </a:t>
            </a:r>
            <a:r>
              <a:rPr lang="it-IT" dirty="0" smtClean="0"/>
              <a:t>guardarla».</a:t>
            </a:r>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64</a:t>
            </a:fld>
            <a:endParaRPr lang="it-IT"/>
          </a:p>
        </p:txBody>
      </p:sp>
    </p:spTree>
    <p:extLst>
      <p:ext uri="{BB962C8B-B14F-4D97-AF65-F5344CB8AC3E}">
        <p14:creationId xmlns:p14="http://schemas.microsoft.com/office/powerpoint/2010/main" val="2286647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a:buNone/>
            </a:pPr>
            <a:r>
              <a:rPr lang="it-IT" b="1" dirty="0" smtClean="0"/>
              <a:t>Il punto </a:t>
            </a:r>
            <a:r>
              <a:rPr lang="it-IT" b="1" dirty="0"/>
              <a:t>focale percepito di uno stigma</a:t>
            </a:r>
            <a:r>
              <a:rPr lang="it-IT" dirty="0"/>
              <a:t> mette in luce che il discredito connesso allo stigma non è solo un problema di interazione diretta, ma anche di stima, di ipotesi – da parte del normale – del danno e del discredito che quello stigma può produrre in sfere di vita e attività differenti dall’interazione faccia a faccia.</a:t>
            </a:r>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65</a:t>
            </a:fld>
            <a:endParaRPr lang="it-IT"/>
          </a:p>
        </p:txBody>
      </p:sp>
    </p:spTree>
    <p:extLst>
      <p:ext uri="{BB962C8B-B14F-4D97-AF65-F5344CB8AC3E}">
        <p14:creationId xmlns:p14="http://schemas.microsoft.com/office/powerpoint/2010/main" val="325877590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0"/>
            <a:ext cx="8229600" cy="6126163"/>
          </a:xfrm>
        </p:spPr>
        <p:txBody>
          <a:bodyPr>
            <a:normAutofit fontScale="55000" lnSpcReduction="20000"/>
          </a:bodyPr>
          <a:lstStyle/>
          <a:p>
            <a:pPr marL="0" indent="0">
              <a:buNone/>
            </a:pPr>
            <a:r>
              <a:rPr lang="it-IT" b="1" dirty="0" smtClean="0"/>
              <a:t>Il PASSING </a:t>
            </a:r>
            <a:r>
              <a:rPr lang="it-IT" dirty="0" smtClean="0"/>
              <a:t>(o «passaggio»)</a:t>
            </a:r>
          </a:p>
          <a:p>
            <a:pPr marL="0" indent="0" algn="just">
              <a:buNone/>
            </a:pPr>
            <a:r>
              <a:rPr lang="it-IT" dirty="0" smtClean="0"/>
              <a:t>Termine del </a:t>
            </a:r>
            <a:r>
              <a:rPr lang="it-IT" dirty="0"/>
              <a:t>gergo della malavita americana, con il quale si indica lo spacciare denaro falso o assegni a vuoto, il bluffare a carte, il “fare il pacco”, cioè lo scambiare un oggetto con un altro di minor valore per </a:t>
            </a:r>
            <a:r>
              <a:rPr lang="it-IT" dirty="0" smtClean="0"/>
              <a:t>truffa. </a:t>
            </a:r>
            <a:r>
              <a:rPr lang="it-IT" dirty="0"/>
              <a:t>Il termine è impiegato anche per indicare il meticcio che si dichiara bianco, giocando sul colore meno intenso della propria pelle, un fenomeno che ha coinvolto innumerevoli afro-americani tra il XVIII e la metà del XX </a:t>
            </a:r>
            <a:r>
              <a:rPr lang="it-IT" dirty="0" smtClean="0"/>
              <a:t>secolo. </a:t>
            </a:r>
          </a:p>
          <a:p>
            <a:pPr marL="0" indent="0">
              <a:buNone/>
            </a:pPr>
            <a:endParaRPr lang="it-IT" dirty="0"/>
          </a:p>
          <a:p>
            <a:pPr marL="0" indent="0">
              <a:buNone/>
            </a:pPr>
            <a:r>
              <a:rPr lang="it-IT" dirty="0" smtClean="0"/>
              <a:t>Il significato del </a:t>
            </a:r>
            <a:r>
              <a:rPr lang="it-IT" dirty="0"/>
              <a:t>termine è dunque il far passare qualcosa che è carente di qualche attributo per quella cosa dello stesso tipo che ha tutte le caratteristiche che ci si aspetterebbe: denaro falso per vero, assegni a vuoto per reali e così via. </a:t>
            </a:r>
            <a:endParaRPr lang="it-IT" dirty="0" smtClean="0"/>
          </a:p>
          <a:p>
            <a:pPr marL="0" indent="0">
              <a:buNone/>
            </a:pPr>
            <a:endParaRPr lang="it-IT" dirty="0"/>
          </a:p>
          <a:p>
            <a:pPr marL="0" indent="0">
              <a:buNone/>
            </a:pPr>
            <a:r>
              <a:rPr lang="it-IT" dirty="0" smtClean="0"/>
              <a:t>Goffman </a:t>
            </a:r>
            <a:r>
              <a:rPr lang="it-IT" dirty="0"/>
              <a:t>indica con P. l’insieme delle strategie con le quali gli stigmatizzati dissimulano la propria carenza nell’interazione con i normali. </a:t>
            </a:r>
            <a:endParaRPr lang="it-IT" dirty="0" smtClean="0"/>
          </a:p>
          <a:p>
            <a:pPr marL="0" indent="0">
              <a:buNone/>
            </a:pPr>
            <a:r>
              <a:rPr lang="it-IT" dirty="0" smtClean="0"/>
              <a:t>Il ciclo del Passing </a:t>
            </a:r>
            <a:r>
              <a:rPr lang="it-IT" dirty="0"/>
              <a:t>può svilupparsi secondo una logica incrementale della frequenza con la quale viene fatto e della varietà delle occasioni sociali nelle quali viene fatto e che Goffman descrive come un processo in 6 fasi: </a:t>
            </a:r>
            <a:endParaRPr lang="it-IT" dirty="0" smtClean="0"/>
          </a:p>
          <a:p>
            <a:pPr marL="0" indent="0">
              <a:buNone/>
            </a:pPr>
            <a:r>
              <a:rPr lang="it-IT" dirty="0" smtClean="0"/>
              <a:t>P</a:t>
            </a:r>
            <a:r>
              <a:rPr lang="it-IT" dirty="0"/>
              <a:t>. inconsapevole; </a:t>
            </a:r>
            <a:endParaRPr lang="it-IT" dirty="0" smtClean="0"/>
          </a:p>
          <a:p>
            <a:pPr marL="0" indent="0">
              <a:buNone/>
            </a:pPr>
            <a:r>
              <a:rPr lang="it-IT" dirty="0" smtClean="0"/>
              <a:t>P</a:t>
            </a:r>
            <a:r>
              <a:rPr lang="it-IT" dirty="0"/>
              <a:t>. non intenzionale; </a:t>
            </a:r>
            <a:endParaRPr lang="it-IT" dirty="0" smtClean="0"/>
          </a:p>
          <a:p>
            <a:pPr marL="0" indent="0">
              <a:buNone/>
            </a:pPr>
            <a:r>
              <a:rPr lang="it-IT" dirty="0" smtClean="0"/>
              <a:t>P</a:t>
            </a:r>
            <a:r>
              <a:rPr lang="it-IT" dirty="0"/>
              <a:t>. per divertimento; </a:t>
            </a:r>
            <a:endParaRPr lang="it-IT" dirty="0" smtClean="0"/>
          </a:p>
          <a:p>
            <a:pPr marL="0" indent="0">
              <a:buNone/>
            </a:pPr>
            <a:r>
              <a:rPr lang="it-IT" dirty="0" smtClean="0"/>
              <a:t>P</a:t>
            </a:r>
            <a:r>
              <a:rPr lang="it-IT" dirty="0"/>
              <a:t>. in momenti di separazione dalla vita quotidiana, come viaggi o vacanze; </a:t>
            </a:r>
            <a:endParaRPr lang="it-IT" dirty="0" smtClean="0"/>
          </a:p>
          <a:p>
            <a:pPr marL="0" indent="0">
              <a:buNone/>
            </a:pPr>
            <a:r>
              <a:rPr lang="it-IT" dirty="0" smtClean="0"/>
              <a:t>P</a:t>
            </a:r>
            <a:r>
              <a:rPr lang="it-IT" dirty="0"/>
              <a:t>. nelle situazioni quotidiane, come lavoro o luoghi pubblici; </a:t>
            </a:r>
            <a:endParaRPr lang="it-IT" dirty="0" smtClean="0"/>
          </a:p>
          <a:p>
            <a:pPr marL="0" indent="0">
              <a:buNone/>
            </a:pPr>
            <a:r>
              <a:rPr lang="it-IT" dirty="0" smtClean="0"/>
              <a:t>P</a:t>
            </a:r>
            <a:r>
              <a:rPr lang="it-IT" dirty="0"/>
              <a:t>. completo, in ogni aspetto della vita. </a:t>
            </a:r>
          </a:p>
        </p:txBody>
      </p:sp>
      <p:sp>
        <p:nvSpPr>
          <p:cNvPr id="4" name="Segnaposto data 3"/>
          <p:cNvSpPr>
            <a:spLocks noGrp="1"/>
          </p:cNvSpPr>
          <p:nvPr>
            <p:ph type="dt" sz="half" idx="10"/>
          </p:nvPr>
        </p:nvSpPr>
        <p:spPr/>
        <p:txBody>
          <a:bodyPr/>
          <a:lstStyle/>
          <a:p>
            <a:r>
              <a:rPr lang="it-IT" smtClean="0"/>
              <a:t>M. Bontempi, Appunti su Stigma, 2018</a:t>
            </a:r>
            <a:endParaRPr lang="it-IT" dirty="0"/>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66</a:t>
            </a:fld>
            <a:endParaRPr lang="it-IT"/>
          </a:p>
        </p:txBody>
      </p:sp>
    </p:spTree>
    <p:extLst>
      <p:ext uri="{BB962C8B-B14F-4D97-AF65-F5344CB8AC3E}">
        <p14:creationId xmlns:p14="http://schemas.microsoft.com/office/powerpoint/2010/main" val="1223005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fade">
                                      <p:cBhvr>
                                        <p:cTn id="63" dur="1000"/>
                                        <p:tgtEl>
                                          <p:spTgt spid="3">
                                            <p:txEl>
                                              <p:pRg st="11" end="11"/>
                                            </p:txEl>
                                          </p:spTgt>
                                        </p:tgtEl>
                                      </p:cBhvr>
                                    </p:animEffect>
                                    <p:anim calcmode="lin" valueType="num">
                                      <p:cBhvr>
                                        <p:cTn id="6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12" end="12"/>
                                            </p:txEl>
                                          </p:spTgt>
                                        </p:tgtEl>
                                        <p:attrNameLst>
                                          <p:attrName>style.visibility</p:attrName>
                                        </p:attrNameLst>
                                      </p:cBhvr>
                                      <p:to>
                                        <p:strVal val="visible"/>
                                      </p:to>
                                    </p:set>
                                    <p:animEffect transition="in" filter="fade">
                                      <p:cBhvr>
                                        <p:cTn id="70" dur="1000"/>
                                        <p:tgtEl>
                                          <p:spTgt spid="3">
                                            <p:txEl>
                                              <p:pRg st="12" end="12"/>
                                            </p:txEl>
                                          </p:spTgt>
                                        </p:tgtEl>
                                      </p:cBhvr>
                                    </p:animEffect>
                                    <p:anim calcmode="lin" valueType="num">
                                      <p:cBhvr>
                                        <p:cTn id="71"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8229600" cy="6167710"/>
          </a:xfrm>
        </p:spPr>
        <p:txBody>
          <a:bodyPr>
            <a:normAutofit fontScale="47500" lnSpcReduction="20000"/>
          </a:bodyPr>
          <a:lstStyle/>
          <a:p>
            <a:pPr marL="0" indent="0">
              <a:buNone/>
            </a:pPr>
            <a:r>
              <a:rPr lang="it-IT" dirty="0"/>
              <a:t>Il fenomeno del passing ha sempre sollevato una serie di problemi sullo stato psichico di chi lo compie. In primo luogo, si presume che egli debba necessariamente pagare un elevato prezzo psicologico, un alto livello di ansia, per vivere una vita che può collassare in qualsiasi momento. Lo mostra bene la dichiarazione di una moglie di un paziente psichiatrico:</a:t>
            </a:r>
          </a:p>
          <a:p>
            <a:endParaRPr lang="it-IT" dirty="0"/>
          </a:p>
          <a:p>
            <a:r>
              <a:rPr lang="it-IT" dirty="0"/>
              <a:t>[...] immaginiamo che quando George esce e tutto sembra andare per il meglio venga fuori qualcuno che gli rinfacci la sua condizione. Rovinerebbe tutto. Vivo nel terrore che ciò possa succedere... nel terrore più totale .</a:t>
            </a:r>
          </a:p>
          <a:p>
            <a:endParaRPr lang="it-IT" dirty="0"/>
          </a:p>
          <a:p>
            <a:pPr marL="0" indent="0" algn="just">
              <a:buNone/>
            </a:pPr>
            <a:r>
              <a:rPr lang="it-IT" dirty="0" smtClean="0"/>
              <a:t>In </a:t>
            </a:r>
            <a:r>
              <a:rPr lang="it-IT" dirty="0"/>
              <a:t>secondo luogo, si ritiene spesso, ed è dimostrato, che chi fa il passing si senta combattuto nell’appartenenza a due mondi differenti. Si sentirà un po’ distante dal suo nuovo “gruppo”, perché è improbabile che sia in grado di riconoscersi del tutto nell’atteggiamento che questo avrebbe verso ciò che lui sa di poter dimostrare di essere . E probabilmente proverà una sensazione di tradimento e disprezzo di sé quando non potrà far nulla contro osservazioni “offensive” fatte da membri della categoria all’interno della quale sta compiendo il passing contro la categoria della quale finge di fare parte, specialmente quando egli stesso ritiene pericoloso astenersi dal partecipare a questa denigrazione. Come affermano alcuni screditabili:</a:t>
            </a:r>
          </a:p>
          <a:p>
            <a:endParaRPr lang="it-IT" dirty="0"/>
          </a:p>
          <a:p>
            <a:pPr marL="0" indent="0">
              <a:buNone/>
            </a:pPr>
            <a:r>
              <a:rPr lang="it-IT" dirty="0" smtClean="0"/>
              <a:t>	Quando </a:t>
            </a:r>
            <a:r>
              <a:rPr lang="it-IT" dirty="0"/>
              <a:t>qualcuno faceva battute sui “finocchi”, dovevo ridere con tutti gli altri; quando le </a:t>
            </a:r>
            <a:r>
              <a:rPr lang="it-IT" dirty="0" smtClean="0"/>
              <a:t>	conversazioni </a:t>
            </a:r>
            <a:r>
              <a:rPr lang="it-IT" dirty="0"/>
              <a:t>riguardavano le donne dovevo inventare delle mie conquiste. Mi odiavo in </a:t>
            </a:r>
            <a:r>
              <a:rPr lang="it-IT" dirty="0" smtClean="0"/>
              <a:t>	quei </a:t>
            </a:r>
            <a:r>
              <a:rPr lang="it-IT" dirty="0"/>
              <a:t>momenti, ma sembrava che non ci fosse nient’altro che potessi fare. Tutta la mia vita </a:t>
            </a:r>
            <a:r>
              <a:rPr lang="it-IT" dirty="0" smtClean="0"/>
              <a:t>	era </a:t>
            </a:r>
            <a:r>
              <a:rPr lang="it-IT" dirty="0"/>
              <a:t>diventata una bugia .</a:t>
            </a:r>
          </a:p>
          <a:p>
            <a:r>
              <a:rPr lang="it-IT" dirty="0" smtClean="0"/>
              <a:t>Un altro esempio:</a:t>
            </a:r>
            <a:endParaRPr lang="it-IT" dirty="0"/>
          </a:p>
          <a:p>
            <a:pPr marL="0" indent="0">
              <a:buNone/>
            </a:pPr>
            <a:r>
              <a:rPr lang="it-IT" dirty="0" smtClean="0"/>
              <a:t>	Il </a:t>
            </a:r>
            <a:r>
              <a:rPr lang="it-IT" dirty="0"/>
              <a:t>tono della voce a volte usato [dagli amici] per alludere alle zitelle mi turbava. Mi sentivo </a:t>
            </a:r>
            <a:r>
              <a:rPr lang="it-IT" dirty="0" smtClean="0"/>
              <a:t>	un’imbrogliona </a:t>
            </a:r>
            <a:r>
              <a:rPr lang="it-IT" dirty="0"/>
              <a:t>perché mi davo tutta l’apparenza di una donna sposata quando in realtà mi </a:t>
            </a:r>
            <a:r>
              <a:rPr lang="it-IT" dirty="0" smtClean="0"/>
              <a:t>	trovavo </a:t>
            </a:r>
            <a:r>
              <a:rPr lang="it-IT" dirty="0"/>
              <a:t>nella condizione – appunto quella di zitella – che le persone sposate guardavano </a:t>
            </a:r>
            <a:r>
              <a:rPr lang="it-IT" dirty="0" smtClean="0"/>
              <a:t>	con </a:t>
            </a:r>
            <a:r>
              <a:rPr lang="it-IT" dirty="0"/>
              <a:t>sospetto. Mi sentivo un po’ disonesta anche verso le mie amiche ancora nubili che non </a:t>
            </a:r>
            <a:r>
              <a:rPr lang="it-IT" dirty="0" smtClean="0"/>
              <a:t>	parlavano </a:t>
            </a:r>
            <a:r>
              <a:rPr lang="it-IT" dirty="0"/>
              <a:t>mai di questi argomenti ma mi guardavano con una certa curiosità e invidia per la </a:t>
            </a:r>
            <a:r>
              <a:rPr lang="it-IT" dirty="0" smtClean="0"/>
              <a:t>	mia </a:t>
            </a:r>
            <a:r>
              <a:rPr lang="it-IT" dirty="0"/>
              <a:t>situazione, che in realtà non mi piaceva affatto </a:t>
            </a:r>
            <a:r>
              <a:rPr lang="it-IT" dirty="0" smtClean="0"/>
              <a:t>.</a:t>
            </a:r>
            <a:endParaRPr lang="it-IT" dirty="0"/>
          </a:p>
          <a:p>
            <a:endParaRPr lang="it-IT" dirty="0"/>
          </a:p>
        </p:txBody>
      </p:sp>
      <p:sp>
        <p:nvSpPr>
          <p:cNvPr id="4" name="Segnaposto data 3"/>
          <p:cNvSpPr>
            <a:spLocks noGrp="1"/>
          </p:cNvSpPr>
          <p:nvPr>
            <p:ph type="dt" sz="half" idx="10"/>
          </p:nvPr>
        </p:nvSpPr>
        <p:spPr/>
        <p:txBody>
          <a:bodyPr/>
          <a:lstStyle/>
          <a:p>
            <a:r>
              <a:rPr lang="it-IT" smtClean="0"/>
              <a:t>M. Bontempi, Appunti su Stigma, 2018</a:t>
            </a:r>
            <a:endParaRPr lang="it-IT" dirty="0"/>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67</a:t>
            </a:fld>
            <a:endParaRPr lang="it-IT"/>
          </a:p>
        </p:txBody>
      </p:sp>
    </p:spTree>
    <p:extLst>
      <p:ext uri="{BB962C8B-B14F-4D97-AF65-F5344CB8AC3E}">
        <p14:creationId xmlns:p14="http://schemas.microsoft.com/office/powerpoint/2010/main" val="106548987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normAutofit fontScale="40000" lnSpcReduction="20000"/>
          </a:bodyPr>
          <a:lstStyle/>
          <a:p>
            <a:pPr marL="0" indent="0">
              <a:buNone/>
            </a:pPr>
            <a:r>
              <a:rPr lang="it-IT" dirty="0"/>
              <a:t>In terzo luogo, sembra scontato, e si direbbe a ragione, che chi compie il passing dovrà essere attento ad aspetti della situazione sociale che gli altri considerano non previsti e trascurabili. Quelle che per le persone normali sono abitudini svolte senza pensarci possono diventare problemi da risolvere per le persone esposte a discredito . </a:t>
            </a:r>
            <a:endParaRPr lang="it-IT" dirty="0" smtClean="0"/>
          </a:p>
          <a:p>
            <a:pPr marL="0" indent="0">
              <a:buNone/>
            </a:pPr>
            <a:r>
              <a:rPr lang="it-IT" dirty="0" smtClean="0"/>
              <a:t>Chi </a:t>
            </a:r>
            <a:r>
              <a:rPr lang="it-IT" dirty="0"/>
              <a:t>ha una segreta </a:t>
            </a:r>
            <a:r>
              <a:rPr lang="it-IT" dirty="0" smtClean="0"/>
              <a:t>carenza deve </a:t>
            </a:r>
            <a:r>
              <a:rPr lang="it-IT" dirty="0"/>
              <a:t>fare attenzione alla situazione sociale, scrutandone le possibilità, ed è quindi probabile che si senta estraneo a quel mondo più semplice che le persone che lo circondano a quanto pare abitano. Ciò che per loro è </a:t>
            </a:r>
            <a:r>
              <a:rPr lang="it-IT" dirty="0" smtClean="0"/>
              <a:t>implicito e viene dato per scontato, </a:t>
            </a:r>
            <a:r>
              <a:rPr lang="it-IT" dirty="0"/>
              <a:t>per lui è </a:t>
            </a:r>
            <a:r>
              <a:rPr lang="it-IT" dirty="0" smtClean="0"/>
              <a:t>al centro della sua attenzione nell’interazione. </a:t>
            </a:r>
          </a:p>
          <a:p>
            <a:pPr marL="0" indent="0">
              <a:buNone/>
            </a:pPr>
            <a:r>
              <a:rPr lang="it-IT" dirty="0" smtClean="0"/>
              <a:t>Un </a:t>
            </a:r>
            <a:r>
              <a:rPr lang="it-IT" dirty="0"/>
              <a:t>giovane quasi cieco ne dà un esempio:</a:t>
            </a:r>
          </a:p>
          <a:p>
            <a:endParaRPr lang="it-IT" dirty="0"/>
          </a:p>
          <a:p>
            <a:r>
              <a:rPr lang="it-IT" dirty="0"/>
              <a:t>Siamo andati insieme al bar una dozzina di volte e tre al cinema prima che Mary si accorgesse che ci vedevo male. Usavo tutti i trucchi che conoscevo. Ogni mattina prestavo particolare attenzione al colore del suo vestito, e poi tenevo ben aperti gli occhi e le orecchie e il mio sesto senso davanti a chiunque avrebbe potuto essere lei. Non volevo correre rischi. Se non ero sicuro, salutavo chiunque con familiarità. Probabilmente pensavano che fossi matto, ma non mi importava. La sera, quando andavamo e tornavamo dal cinema, per strada la tenevo sempre per mano, e lei mi guidava senza saperlo e quindi non dovevo preoccuparmi di gradini e marciapiedi .</a:t>
            </a:r>
          </a:p>
          <a:p>
            <a:endParaRPr lang="it-IT" dirty="0"/>
          </a:p>
          <a:p>
            <a:pPr marL="0" indent="0">
              <a:buNone/>
            </a:pPr>
            <a:endParaRPr lang="it-IT" dirty="0"/>
          </a:p>
          <a:p>
            <a:pPr marL="0" indent="0">
              <a:buNone/>
            </a:pPr>
            <a:r>
              <a:rPr lang="it-IT" dirty="0"/>
              <a:t>Analogamente, si sa della costante attenzione dei balbuzienti:</a:t>
            </a:r>
          </a:p>
          <a:p>
            <a:endParaRPr lang="it-IT" dirty="0"/>
          </a:p>
          <a:p>
            <a:r>
              <a:rPr lang="it-IT" dirty="0"/>
              <a:t>Abbiamo molti trucchi ingegnosi per mascherare o ridurre al minimo i nostri blocchi. Aguzziamo le orecchie ai suoni e ai termini “Giona”, chiamati così perché sono rovinosi, e invidiamo la balena per la sua facilità nell’espellerli. Evitiamo le parole “Giona” quando possiamo, sostituendole con quelle non temute o cambiamo rapidamente il nostro pensiero fino a che il filo del nostro discorso diventa intricato come un piatto di spaghetti .</a:t>
            </a:r>
          </a:p>
          <a:p>
            <a:endParaRPr lang="it-IT" dirty="0"/>
          </a:p>
          <a:p>
            <a:pPr marL="0" indent="0">
              <a:buNone/>
            </a:pPr>
            <a:r>
              <a:rPr lang="it-IT" dirty="0"/>
              <a:t>E a proposito della moglie di un paziente psichiatrico:</a:t>
            </a:r>
          </a:p>
          <a:p>
            <a:endParaRPr lang="it-IT" dirty="0"/>
          </a:p>
          <a:p>
            <a:r>
              <a:rPr lang="it-IT" dirty="0"/>
              <a:t>Spesso la dissimulazione è complicata da gestire. Così, per impedire che i vicini sapessero in quale ospedale è ricoverato il marito (dopo aver detto loro che si trovava in ospedale con una diagnosi di sospetto tumore), la signora G. doveva correre al suo appartamento per ritirare la posta prima che la prendessero i vicini, come erano soliti fare. Ha dovuto abbandonare le pause caffè al bar con le vicine di casa per evitare le loro domande. Prima di poter far entrare gente in casa deve far sparire tutto ciò che si riferisce all’ospedale in cui è ricoverato il marito, e così via .</a:t>
            </a:r>
          </a:p>
        </p:txBody>
      </p:sp>
      <p:sp>
        <p:nvSpPr>
          <p:cNvPr id="4" name="Segnaposto data 3"/>
          <p:cNvSpPr>
            <a:spLocks noGrp="1"/>
          </p:cNvSpPr>
          <p:nvPr>
            <p:ph type="dt" sz="half" idx="10"/>
          </p:nvPr>
        </p:nvSpPr>
        <p:spPr/>
        <p:txBody>
          <a:bodyPr/>
          <a:lstStyle/>
          <a:p>
            <a:r>
              <a:rPr lang="it-IT" smtClean="0"/>
              <a:t>M. Bontempi, Appunti su Stigma, 2018</a:t>
            </a:r>
            <a:endParaRPr lang="it-IT" dirty="0"/>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68</a:t>
            </a:fld>
            <a:endParaRPr lang="it-IT"/>
          </a:p>
        </p:txBody>
      </p:sp>
    </p:spTree>
    <p:extLst>
      <p:ext uri="{BB962C8B-B14F-4D97-AF65-F5344CB8AC3E}">
        <p14:creationId xmlns:p14="http://schemas.microsoft.com/office/powerpoint/2010/main" val="237493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1000"/>
                                        <p:tgtEl>
                                          <p:spTgt spid="3">
                                            <p:txEl>
                                              <p:pRg st="7" end="7"/>
                                            </p:txEl>
                                          </p:spTgt>
                                        </p:tgtEl>
                                      </p:cBhvr>
                                    </p:animEffect>
                                    <p:anim calcmode="lin" valueType="num">
                                      <p:cBhvr>
                                        <p:cTn id="2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1000"/>
                                        <p:tgtEl>
                                          <p:spTgt spid="3">
                                            <p:txEl>
                                              <p:pRg st="9" end="9"/>
                                            </p:txEl>
                                          </p:spTgt>
                                        </p:tgtEl>
                                      </p:cBhvr>
                                    </p:animEffect>
                                    <p:anim calcmode="lin" valueType="num">
                                      <p:cBhvr>
                                        <p:cTn id="3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fade">
                                      <p:cBhvr>
                                        <p:cTn id="38" dur="1000"/>
                                        <p:tgtEl>
                                          <p:spTgt spid="3">
                                            <p:txEl>
                                              <p:pRg st="11" end="11"/>
                                            </p:txEl>
                                          </p:spTgt>
                                        </p:tgtEl>
                                      </p:cBhvr>
                                    </p:animEffect>
                                    <p:anim calcmode="lin" valueType="num">
                                      <p:cBhvr>
                                        <p:cTn id="3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fade">
                                      <p:cBhvr>
                                        <p:cTn id="43" dur="1000"/>
                                        <p:tgtEl>
                                          <p:spTgt spid="3">
                                            <p:txEl>
                                              <p:pRg st="13" end="13"/>
                                            </p:txEl>
                                          </p:spTgt>
                                        </p:tgtEl>
                                      </p:cBhvr>
                                    </p:animEffect>
                                    <p:anim calcmode="lin" valueType="num">
                                      <p:cBhvr>
                                        <p:cTn id="44"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548680"/>
            <a:ext cx="8229600" cy="5832648"/>
          </a:xfrm>
        </p:spPr>
        <p:txBody>
          <a:bodyPr/>
          <a:lstStyle/>
          <a:p>
            <a:pPr marL="0" indent="0" algn="just">
              <a:buNone/>
            </a:pPr>
            <a:r>
              <a:rPr lang="it-IT" sz="2800" dirty="0" smtClean="0"/>
              <a:t>c) stigmi tribali [cioè collettivi] della razza, nazione, religione. </a:t>
            </a:r>
          </a:p>
          <a:p>
            <a:pPr marL="0" indent="0" algn="just">
              <a:buNone/>
            </a:pPr>
            <a:r>
              <a:rPr lang="it-IT" sz="2800" dirty="0" smtClean="0"/>
              <a:t>Questo tipo di stigmi è attribuito in egual misura a tutti i membri del gruppo, in questo senso è diverso dagli stigmi individuali.</a:t>
            </a:r>
          </a:p>
          <a:p>
            <a:pPr marL="0" indent="0" algn="just">
              <a:buNone/>
            </a:pPr>
            <a:endParaRPr lang="it-IT" sz="2800" dirty="0" smtClean="0"/>
          </a:p>
          <a:p>
            <a:pPr marL="0" indent="0" algn="just">
              <a:buNone/>
            </a:pPr>
            <a:r>
              <a:rPr lang="it-IT" sz="2800" dirty="0" smtClean="0"/>
              <a:t>Nelle interazioni tra </a:t>
            </a:r>
            <a:r>
              <a:rPr lang="it-IT" sz="2800" i="1" dirty="0" smtClean="0"/>
              <a:t>screditati </a:t>
            </a:r>
            <a:r>
              <a:rPr lang="it-IT" sz="2800" dirty="0" smtClean="0"/>
              <a:t>e normali al centro c’è il controllo della tensione causata dalla messa in atto della disattenzione volontaria nei confronti dello stigma (quanto, come, fino a che punto</a:t>
            </a:r>
            <a:r>
              <a:rPr lang="it-IT" sz="2800" dirty="0"/>
              <a:t> </a:t>
            </a:r>
            <a:r>
              <a:rPr lang="it-IT" sz="2800" dirty="0" err="1" smtClean="0"/>
              <a:t>ecc</a:t>
            </a:r>
            <a:r>
              <a:rPr lang="it-IT" sz="2800" dirty="0" smtClean="0"/>
              <a:t>) da parte sia del normale che dello stigmatizzato</a:t>
            </a:r>
            <a:r>
              <a:rPr lang="it-IT" dirty="0" smtClean="0"/>
              <a:t>.</a:t>
            </a:r>
          </a:p>
          <a:p>
            <a:pPr marL="0" indent="0">
              <a:buNone/>
            </a:pPr>
            <a:endParaRPr lang="it-IT" dirty="0"/>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7</a:t>
            </a:fld>
            <a:endParaRPr lang="it-IT"/>
          </a:p>
        </p:txBody>
      </p:sp>
    </p:spTree>
    <p:extLst>
      <p:ext uri="{BB962C8B-B14F-4D97-AF65-F5344CB8AC3E}">
        <p14:creationId xmlns:p14="http://schemas.microsoft.com/office/powerpoint/2010/main" val="24908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Autofit/>
          </a:bodyPr>
          <a:lstStyle/>
          <a:p>
            <a:pPr marL="0" indent="0" algn="just">
              <a:buNone/>
            </a:pPr>
            <a:r>
              <a:rPr lang="it-IT" sz="2800" dirty="0" smtClean="0"/>
              <a:t>Lo </a:t>
            </a:r>
            <a:r>
              <a:rPr lang="it-IT" sz="2800" b="1" dirty="0" smtClean="0"/>
              <a:t>screditabile</a:t>
            </a:r>
          </a:p>
          <a:p>
            <a:pPr marL="0" indent="0" algn="just">
              <a:buNone/>
            </a:pPr>
            <a:r>
              <a:rPr lang="it-IT" sz="2800" dirty="0" smtClean="0"/>
              <a:t>Quando, nell’interazione, l’attributo stigmatizzante non è visibile o noto, il problema non è più il controllo della tensione, ma diventa il controllo dell’informazione relativa all’attributo stigmatizzante. </a:t>
            </a:r>
          </a:p>
          <a:p>
            <a:pPr marL="0" indent="0" algn="just">
              <a:buNone/>
            </a:pPr>
            <a:r>
              <a:rPr lang="it-IT" sz="2800" dirty="0" smtClean="0"/>
              <a:t>Al centro ora c’è se dire o non dire, se mentire o no, a chi dire e a chi non dire, quando dire e quando non dire, fino a che punto dire ad una persona e fino a che punto dire ad un’altra. </a:t>
            </a:r>
          </a:p>
          <a:p>
            <a:pPr marL="0" indent="0" algn="just">
              <a:buNone/>
            </a:pPr>
            <a:r>
              <a:rPr lang="it-IT" sz="2800" dirty="0" smtClean="0"/>
              <a:t>Questa condizione è definita da </a:t>
            </a:r>
            <a:r>
              <a:rPr lang="it-IT" sz="2800" dirty="0" err="1" smtClean="0"/>
              <a:t>Goffman</a:t>
            </a:r>
            <a:r>
              <a:rPr lang="it-IT" sz="2800" dirty="0" smtClean="0"/>
              <a:t> la condizione dello </a:t>
            </a:r>
            <a:r>
              <a:rPr lang="it-IT" sz="2800" b="1" dirty="0" smtClean="0"/>
              <a:t>screditabile</a:t>
            </a:r>
            <a:r>
              <a:rPr lang="it-IT" sz="2800" dirty="0" smtClean="0"/>
              <a:t>. </a:t>
            </a:r>
          </a:p>
        </p:txBody>
      </p:sp>
      <p:sp>
        <p:nvSpPr>
          <p:cNvPr id="4" name="Segnaposto data 3"/>
          <p:cNvSpPr>
            <a:spLocks noGrp="1"/>
          </p:cNvSpPr>
          <p:nvPr>
            <p:ph type="dt" sz="half" idx="10"/>
          </p:nvPr>
        </p:nvSpPr>
        <p:spPr>
          <a:xfrm>
            <a:off x="457200" y="6356350"/>
            <a:ext cx="332271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8</a:t>
            </a:fld>
            <a:endParaRPr lang="it-IT"/>
          </a:p>
        </p:txBody>
      </p:sp>
    </p:spTree>
    <p:extLst>
      <p:ext uri="{BB962C8B-B14F-4D97-AF65-F5344CB8AC3E}">
        <p14:creationId xmlns:p14="http://schemas.microsoft.com/office/powerpoint/2010/main" val="384035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92500" lnSpcReduction="10000"/>
          </a:bodyPr>
          <a:lstStyle/>
          <a:p>
            <a:pPr marL="0" indent="0" algn="just">
              <a:buNone/>
            </a:pPr>
            <a:r>
              <a:rPr lang="it-IT" sz="3000" dirty="0" smtClean="0"/>
              <a:t>Mentre lo screditato deve affrontare il pregiudizio contro se stesso,</a:t>
            </a:r>
          </a:p>
          <a:p>
            <a:pPr marL="0" indent="0" algn="just">
              <a:buNone/>
            </a:pPr>
            <a:r>
              <a:rPr lang="it-IT" sz="3000" dirty="0" smtClean="0"/>
              <a:t>lo screditabile deve fronteggiare la possibilità di una reazione condizionata da pregiudizi da parte dei “normali” qualora venissero a conoscenza del suo attributo stigmatizzante. </a:t>
            </a:r>
          </a:p>
          <a:p>
            <a:pPr marL="0" indent="0" algn="just">
              <a:buNone/>
            </a:pPr>
            <a:endParaRPr lang="it-IT" sz="3000" dirty="0" smtClean="0"/>
          </a:p>
          <a:p>
            <a:pPr marL="0" indent="0" algn="just">
              <a:buNone/>
            </a:pPr>
            <a:r>
              <a:rPr lang="it-IT" sz="3000" dirty="0" smtClean="0"/>
              <a:t>Da qui l’impegno dello screditabile nell’entrare in interazione confermando con il proprio comportamento l’impressione nei “normali” che si trovano in compagnia di una persona che è “davvero” come loro desiderano o immaginano dalla prima impressione (identità virtuale).</a:t>
            </a:r>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a:t>
            </a:r>
            <a:r>
              <a:rPr lang="it-IT" dirty="0" smtClean="0">
                <a:solidFill>
                  <a:schemeClr val="tx1"/>
                </a:solidFill>
              </a:rPr>
              <a:t>Stigma, 2018</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9</a:t>
            </a:fld>
            <a:endParaRPr lang="it-IT"/>
          </a:p>
        </p:txBody>
      </p:sp>
    </p:spTree>
    <p:extLst>
      <p:ext uri="{BB962C8B-B14F-4D97-AF65-F5344CB8AC3E}">
        <p14:creationId xmlns:p14="http://schemas.microsoft.com/office/powerpoint/2010/main" val="84937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6054</TotalTime>
  <Words>7372</Words>
  <Application>Microsoft Office PowerPoint</Application>
  <PresentationFormat>Presentazione su schermo (4:3)</PresentationFormat>
  <Paragraphs>485</Paragraphs>
  <Slides>68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68</vt:i4>
      </vt:variant>
    </vt:vector>
  </HeadingPairs>
  <TitlesOfParts>
    <vt:vector size="71" baseType="lpstr">
      <vt:lpstr>Arial</vt:lpstr>
      <vt:lpstr>Calibri</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L’imbarazzo dei normali è tra 2 alternative inconciliabili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 bontempi</dc:creator>
  <cp:lastModifiedBy>mb</cp:lastModifiedBy>
  <cp:revision>144</cp:revision>
  <dcterms:created xsi:type="dcterms:W3CDTF">2016-10-17T10:21:30Z</dcterms:created>
  <dcterms:modified xsi:type="dcterms:W3CDTF">2018-10-25T08:00:58Z</dcterms:modified>
</cp:coreProperties>
</file>