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96" r:id="rId2"/>
    <p:sldId id="474" r:id="rId3"/>
    <p:sldId id="480" r:id="rId4"/>
    <p:sldId id="481" r:id="rId5"/>
    <p:sldId id="485" r:id="rId6"/>
    <p:sldId id="482" r:id="rId7"/>
    <p:sldId id="490" r:id="rId8"/>
    <p:sldId id="483" r:id="rId9"/>
    <p:sldId id="484" r:id="rId10"/>
    <p:sldId id="486" r:id="rId11"/>
    <p:sldId id="487" r:id="rId12"/>
    <p:sldId id="488" r:id="rId13"/>
    <p:sldId id="489" r:id="rId14"/>
    <p:sldId id="478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2" autoAdjust="0"/>
    <p:restoredTop sz="93241" autoAdjust="0"/>
  </p:normalViewPr>
  <p:slideViewPr>
    <p:cSldViewPr snapToGrid="0" snapToObjects="1">
      <p:cViewPr varScale="1">
        <p:scale>
          <a:sx n="108" d="100"/>
          <a:sy n="108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04/04/2019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04/04/2019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04/04/2019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04/04/2019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04/04/2019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04/04/2019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sz="2800" dirty="0" smtClean="0"/>
          </a:p>
          <a:p>
            <a:pPr marL="114300" indent="0">
              <a:buNone/>
            </a:pPr>
            <a:r>
              <a:rPr lang="it-IT" smtClean="0"/>
              <a:t>Giunta </a:t>
            </a:r>
            <a:r>
              <a:rPr lang="it-IT" dirty="0" smtClean="0"/>
              <a:t>Cap. 9  </a:t>
            </a:r>
            <a:endParaRPr lang="it-IT" dirty="0"/>
          </a:p>
          <a:p>
            <a:r>
              <a:rPr lang="it-IT" dirty="0" smtClean="0"/>
              <a:t>                                          Prof. Maria Lucetta Russotto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546234" y="3244334"/>
            <a:ext cx="8051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Costi  speciali e costi comuni, costi diretti e costi indiretti, costi parziali e costi pieni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 parziali e costi pieni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Il costo complessivo di un prodotto può essere visto come il risultato di una stratificazione di tanti costi elementari, ossia di tanti livelli di costo.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I vari livelli si definiscono </a:t>
            </a:r>
            <a:r>
              <a:rPr lang="it-IT" dirty="0" smtClean="0">
                <a:solidFill>
                  <a:schemeClr val="accent6"/>
                </a:solidFill>
              </a:rPr>
              <a:t>costi parziali</a:t>
            </a:r>
          </a:p>
          <a:p>
            <a:pPr algn="just"/>
            <a:r>
              <a:rPr lang="it-IT" dirty="0" smtClean="0"/>
              <a:t>La somma dei costi parziali si definisce </a:t>
            </a:r>
            <a:r>
              <a:rPr lang="it-IT" dirty="0" smtClean="0">
                <a:solidFill>
                  <a:schemeClr val="accent6"/>
                </a:solidFill>
              </a:rPr>
              <a:t>costo pieno o totale.</a:t>
            </a:r>
            <a:endParaRPr lang="it-IT" dirty="0">
              <a:solidFill>
                <a:schemeClr val="accent6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805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costi parziali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prima categoria di costi parziali è la categoria del </a:t>
            </a:r>
            <a:r>
              <a:rPr lang="it-IT" dirty="0" smtClean="0">
                <a:solidFill>
                  <a:schemeClr val="accent6"/>
                </a:solidFill>
              </a:rPr>
              <a:t>costo</a:t>
            </a:r>
            <a:r>
              <a:rPr lang="it-IT" dirty="0" smtClean="0"/>
              <a:t> </a:t>
            </a:r>
            <a:r>
              <a:rPr lang="it-IT" dirty="0" smtClean="0">
                <a:solidFill>
                  <a:schemeClr val="accent6"/>
                </a:solidFill>
              </a:rPr>
              <a:t>primo industriale </a:t>
            </a:r>
            <a:r>
              <a:rPr lang="it-IT" dirty="0" smtClean="0"/>
              <a:t>che sono i componenti necessari per la fabbricazione del prodotto: es. materie prime, mano d’opera diretta ecc.</a:t>
            </a:r>
          </a:p>
          <a:p>
            <a:pPr algn="just"/>
            <a:r>
              <a:rPr lang="it-IT" dirty="0" smtClean="0"/>
              <a:t>La seconda categoria e il </a:t>
            </a:r>
            <a:r>
              <a:rPr lang="it-IT" dirty="0" smtClean="0">
                <a:solidFill>
                  <a:schemeClr val="accent6"/>
                </a:solidFill>
              </a:rPr>
              <a:t>costo industriale </a:t>
            </a:r>
            <a:r>
              <a:rPr lang="it-IT" dirty="0" smtClean="0"/>
              <a:t>o di produzione. Si ottiene sommando al primo i costi comuni o indiretti industriali: es. manodopera industriale indiretta, ammortamenti, affitto ecc.</a:t>
            </a:r>
          </a:p>
          <a:p>
            <a:pPr marL="11430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7852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costo pieno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Il costo pieno è dato sommando ai costi industriali tutti i restanti costi, speciali e comuni: es costi commerciali, interessi passivi, costi amministrativi, costi tributari.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249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costo economico-tecnico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algn="just"/>
            <a:r>
              <a:rPr lang="it-IT" dirty="0" smtClean="0"/>
              <a:t>Il costo economico tecnico si ottiene aggiungendo al costo complessivo gli oneri figurativi.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1633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 diretti e costi indiretti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Per </a:t>
            </a:r>
            <a:r>
              <a:rPr lang="it-IT" b="1" dirty="0"/>
              <a:t>costo diretto</a:t>
            </a:r>
            <a:r>
              <a:rPr lang="it-IT" dirty="0"/>
              <a:t> si intende un costo imputabile in maniera certa ed univoca ad un solo oggetto di costo (ad esempio: un prodotto, un reparto, uno stabilimento, ecc.). Si tratta di costi che hanno una relazione specifica con l'oggetto di costo considerato e quindi possono essere attribuiti unicamente ad esso nelle analisi dei costi (ad esempio: costi per Materia Prima "Legno" - Oggetto di costo Prodotto "Scrivania"). Si riferiscono a beni o risorse di produzione direttamente attribuibili al processo di lavorazione. </a:t>
            </a:r>
          </a:p>
          <a:p>
            <a:pPr algn="just"/>
            <a:r>
              <a:rPr lang="it-IT" dirty="0"/>
              <a:t>I </a:t>
            </a:r>
            <a:r>
              <a:rPr lang="it-IT" b="1" dirty="0"/>
              <a:t>costi indiretti</a:t>
            </a:r>
            <a:r>
              <a:rPr lang="it-IT" dirty="0"/>
              <a:t> invece sono riconducibili a due o più oggetti di costo. Per questa classe di costi manca una relazione specifica con l'oggetto di costo considerato; si tratta cioè di costi comuni a più oggetti di costo (ad esempio i costi delle funzioni generali come amministrazione e contabilità, segreteria, direzione, i costi dei servizi ausiliari come le spese di manutenzione, di gestione del magazzino, di pulizia). I costi indiretti possono essere allocati ai vari oggetti di costo da cui scaturiscono assegnando mediante una ripartizione che consideri possibilmente le cause da cui originano. </a:t>
            </a:r>
            <a:endParaRPr lang="it-IT" dirty="0" smtClean="0"/>
          </a:p>
          <a:p>
            <a:pPr algn="just"/>
            <a:r>
              <a:rPr lang="it-IT" u="sng" dirty="0" smtClean="0">
                <a:solidFill>
                  <a:srgbClr val="FF0000"/>
                </a:solidFill>
              </a:rPr>
              <a:t>I costi speciali possono essere diretti e indiretti, i costi comuni sono solo indiretti</a:t>
            </a:r>
            <a:endParaRPr lang="it-IT" u="sng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352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 speciali e costi 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dirty="0" smtClean="0"/>
          </a:p>
          <a:p>
            <a:pPr marL="114300" indent="0" algn="just">
              <a:buNone/>
            </a:pPr>
            <a:r>
              <a:rPr lang="it-IT" dirty="0"/>
              <a:t>Sono </a:t>
            </a:r>
            <a:r>
              <a:rPr lang="it-IT" dirty="0">
                <a:solidFill>
                  <a:srgbClr val="FF0000"/>
                </a:solidFill>
              </a:rPr>
              <a:t>speciali</a:t>
            </a:r>
            <a:r>
              <a:rPr lang="it-IT" dirty="0"/>
              <a:t> i costi attribuibili oggettivamente ad un determinato oggetto di calcolo: è possibile misurare la quantità consumata del fattore per il suo prezzo unitario ovvero il fattore è impiegato esclusivamente per quell'oggetto. </a:t>
            </a: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Sono </a:t>
            </a:r>
            <a:r>
              <a:rPr lang="it-IT" dirty="0">
                <a:solidFill>
                  <a:srgbClr val="FF0000"/>
                </a:solidFill>
              </a:rPr>
              <a:t>comuni</a:t>
            </a:r>
            <a:r>
              <a:rPr lang="it-IT" dirty="0"/>
              <a:t> i costi non riferibili in modo oggettivo ad uno specifico oggetto.</a:t>
            </a:r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771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ESEMPLIFICANDO</a:t>
            </a:r>
            <a:endParaRPr lang="it-IT" dirty="0"/>
          </a:p>
          <a:p>
            <a:pPr algn="just"/>
            <a:r>
              <a:rPr lang="it-IT" dirty="0" smtClean="0">
                <a:solidFill>
                  <a:schemeClr val="accent6"/>
                </a:solidFill>
              </a:rPr>
              <a:t>I </a:t>
            </a:r>
            <a:r>
              <a:rPr lang="it-IT" dirty="0">
                <a:solidFill>
                  <a:schemeClr val="accent6"/>
                </a:solidFill>
              </a:rPr>
              <a:t>costi speciali </a:t>
            </a:r>
            <a:r>
              <a:rPr lang="it-IT" dirty="0"/>
              <a:t>sono quelli sostenuti per una specifica produzione (come la manodopera diretta di un certo </a:t>
            </a:r>
            <a:r>
              <a:rPr lang="it-IT" dirty="0" smtClean="0"/>
              <a:t>prodotto o la materia prima relativa a uno specifico prodotto);</a:t>
            </a:r>
          </a:p>
          <a:p>
            <a:pPr algn="just"/>
            <a:r>
              <a:rPr lang="it-IT" dirty="0" smtClean="0">
                <a:solidFill>
                  <a:schemeClr val="accent6"/>
                </a:solidFill>
              </a:rPr>
              <a:t>I costi comuni </a:t>
            </a:r>
            <a:r>
              <a:rPr lang="it-IT" dirty="0"/>
              <a:t>concernono l’intera azienda o comunque più produzioni (come i servizi di pulizia). 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329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L’attribuzione del costo speciale è diretta.</a:t>
            </a:r>
          </a:p>
          <a:p>
            <a:r>
              <a:rPr lang="it-IT" dirty="0" smtClean="0"/>
              <a:t>L’attribuzione del costo comune avviene tramite un coefficiente di ripartizione:</a:t>
            </a:r>
          </a:p>
          <a:p>
            <a:pPr marL="114300" indent="0" algn="just">
              <a:buNone/>
            </a:pPr>
            <a:r>
              <a:rPr lang="it-IT" dirty="0"/>
              <a:t>  </a:t>
            </a:r>
            <a:r>
              <a:rPr lang="it-IT" dirty="0" smtClean="0"/>
              <a:t>a) ripartizione a base unica. I costi comuni vengono considerati complessivamente e suddivisi su tutti i prodotti in base a un unico coefficiente di ripartizione. </a:t>
            </a:r>
          </a:p>
          <a:p>
            <a:pPr marL="114300" indent="0" algn="just">
              <a:buNone/>
            </a:pPr>
            <a:r>
              <a:rPr lang="it-IT" dirty="0"/>
              <a:t> </a:t>
            </a:r>
            <a:r>
              <a:rPr lang="it-IT" dirty="0" smtClean="0"/>
              <a:t>b) ripartizione a </a:t>
            </a:r>
            <a:r>
              <a:rPr lang="it-IT" dirty="0"/>
              <a:t>base multipla. I costi comuni vengono considerati complessivamente e suddivisi su tutti i prodotti in base a </a:t>
            </a:r>
            <a:r>
              <a:rPr lang="it-IT" dirty="0" smtClean="0"/>
              <a:t>diversi coefficienti </a:t>
            </a:r>
            <a:r>
              <a:rPr lang="it-IT" dirty="0"/>
              <a:t>di </a:t>
            </a:r>
            <a:r>
              <a:rPr lang="it-IT" dirty="0" smtClean="0"/>
              <a:t>ripartizione.</a:t>
            </a:r>
          </a:p>
          <a:p>
            <a:pPr marL="114300" indent="0" algn="just">
              <a:buNone/>
            </a:pPr>
            <a:r>
              <a:rPr lang="it-IT" dirty="0" smtClean="0"/>
              <a:t>La scelta la compie l’imprenditore.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346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 coefficienti di ripartizione dei </a:t>
            </a:r>
            <a:r>
              <a:rPr lang="it-IT" dirty="0"/>
              <a:t>costi possono essere</a:t>
            </a:r>
            <a:r>
              <a:rPr lang="it-IT" dirty="0" smtClean="0"/>
              <a:t>:</a:t>
            </a:r>
          </a:p>
          <a:p>
            <a:pPr algn="just"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quantità fisiche-tecniche </a:t>
            </a:r>
            <a:r>
              <a:rPr lang="it-IT" dirty="0" smtClean="0"/>
              <a:t>se </a:t>
            </a:r>
            <a:r>
              <a:rPr lang="it-IT" dirty="0"/>
              <a:t>si ricorre a indicatori espressi in metri, in </a:t>
            </a:r>
            <a:r>
              <a:rPr lang="it-IT" dirty="0" smtClean="0"/>
              <a:t>tonnellate</a:t>
            </a:r>
            <a:r>
              <a:rPr lang="it-IT" dirty="0"/>
              <a:t>, in ore di lavoro, etc</a:t>
            </a:r>
            <a:r>
              <a:rPr lang="it-IT" dirty="0" smtClean="0"/>
              <a:t>.</a:t>
            </a:r>
          </a:p>
          <a:p>
            <a:pPr algn="just">
              <a:buFontTx/>
              <a:buChar char="-"/>
            </a:pP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valore </a:t>
            </a:r>
            <a:r>
              <a:rPr lang="it-IT" dirty="0"/>
              <a:t>se si fa riferimento a quantità monetarie, </a:t>
            </a:r>
            <a:r>
              <a:rPr lang="it-IT" dirty="0" smtClean="0"/>
              <a:t>a esempio </a:t>
            </a:r>
            <a:r>
              <a:rPr lang="it-IT" dirty="0"/>
              <a:t>il costo orario del lavoro, il costo unitario </a:t>
            </a:r>
            <a:r>
              <a:rPr lang="it-IT" dirty="0" smtClean="0"/>
              <a:t>di </a:t>
            </a:r>
            <a:r>
              <a:rPr lang="it-IT" dirty="0"/>
              <a:t>produzione, etc.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203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 diretti e indiretti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I costi diretti </a:t>
            </a:r>
            <a:r>
              <a:rPr lang="it-IT" dirty="0"/>
              <a:t>sono quelli che incidono in modo diretto sulla produzione e che si riferiscono in modo univoco al prodotto. I costi diretti possono essere: le materie prime, i mezzi e le attrezzature usate. In altre parole, sono quei costi che gravano direttamente sul </a:t>
            </a:r>
            <a:r>
              <a:rPr lang="it-IT" dirty="0" smtClean="0"/>
              <a:t>prodotto </a:t>
            </a:r>
            <a:r>
              <a:rPr lang="it-IT" dirty="0"/>
              <a:t>e che vengono presi in considerazione per definire il valore del </a:t>
            </a:r>
            <a:r>
              <a:rPr lang="it-IT" dirty="0" smtClean="0"/>
              <a:t>prodotto. </a:t>
            </a:r>
          </a:p>
          <a:p>
            <a:pPr algn="just"/>
            <a:r>
              <a:rPr lang="it-IT" dirty="0"/>
              <a:t> </a:t>
            </a:r>
            <a:r>
              <a:rPr lang="it-IT" dirty="0" smtClean="0">
                <a:solidFill>
                  <a:srgbClr val="FF0000"/>
                </a:solidFill>
              </a:rPr>
              <a:t>I costi </a:t>
            </a:r>
            <a:r>
              <a:rPr lang="it-IT" dirty="0">
                <a:solidFill>
                  <a:srgbClr val="FF0000"/>
                </a:solidFill>
              </a:rPr>
              <a:t>indiretti</a:t>
            </a:r>
            <a:r>
              <a:rPr lang="it-IT" dirty="0"/>
              <a:t>, </a:t>
            </a:r>
            <a:r>
              <a:rPr lang="it-IT" dirty="0" smtClean="0"/>
              <a:t>sono </a:t>
            </a:r>
            <a:r>
              <a:rPr lang="it-IT" dirty="0"/>
              <a:t>quei fattori produttivi strumentali che vengono utilizzati contemporaneamente per più </a:t>
            </a:r>
            <a:r>
              <a:rPr lang="it-IT" dirty="0" smtClean="0"/>
              <a:t>prodotti </a:t>
            </a:r>
            <a:r>
              <a:rPr lang="it-IT" dirty="0"/>
              <a:t>e che non hanno un legame diretto con la produzione. Ad esempio, possono essere considerati costi indiretti i costi di gestione e di amministrazione, le attrezzature usate in comune da più reparti, l'affitto, le utenze e così </a:t>
            </a:r>
            <a:r>
              <a:rPr lang="it-IT" dirty="0" smtClean="0"/>
              <a:t>via. Sono </a:t>
            </a:r>
            <a:r>
              <a:rPr lang="it-IT" dirty="0"/>
              <a:t>tutti elementi indispensabili per il funzionamento dell'azienda ma che non dipendono da un </a:t>
            </a:r>
            <a:r>
              <a:rPr lang="it-IT" dirty="0" smtClean="0"/>
              <a:t>prodotto specifico</a:t>
            </a:r>
            <a:r>
              <a:rPr lang="it-IT" dirty="0"/>
              <a:t>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062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Ulteriore spiegazione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Per costo diretto si intende un costo imputabile in maniera certa ed univoca ad un solo oggetto di costo (ad esempio: un prodotto, un reparto, uno stabilimento, ecc.). Si tratta di costi che hanno una relazione specifica con l'oggetto di costo considerato e quindi possono essere attribuiti unicamente ad esso nelle analisi dei costi (ad esempio: costi per Materia Prima "Legno" - Oggetto di costo Prodotto "Scrivania"). Si riferiscono a beni o risorse di produzione direttamente attribuibili al processo di lavorazione. </a:t>
            </a:r>
          </a:p>
          <a:p>
            <a:pPr algn="just"/>
            <a:r>
              <a:rPr lang="it-IT" dirty="0"/>
              <a:t>I costi indiretti invece sono riconducibili a due o più oggetti di costo. Per questa classe di costi manca una relazione specifica con l'oggetto di costo considerato; si tratta cioè di costi comuni a più oggetti di costo (ad esempio i costi delle funzioni generali come amministrazione e contabilità, segreteria, direzione, i costi dei servizi ausiliari come le spese di manutenzione, di gestione del magazzino, di pulizia). I costi indiretti possono essere allocati ai vari oggetti di costo da cui scaturiscono assegnando mediante una ripartizione che consideri possibilmente le cause da cui originano. </a:t>
            </a:r>
          </a:p>
          <a:p>
            <a:pPr algn="just"/>
            <a:r>
              <a:rPr lang="it-IT" dirty="0"/>
              <a:t>I costi speciali possono essere diretti e indiretti, i costi comuni sono solo indiretti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451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A) i costi speciali possono essere diretti o indiretti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B) i costi comuni sono indiretti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6003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>
                <a:latin typeface="Arial" panose="020B0604020202020204" pitchFamily="34" charset="0"/>
              </a:rPr>
              <a:t>Costi </a:t>
            </a:r>
            <a:r>
              <a:rPr lang="it-IT" dirty="0">
                <a:latin typeface="Arial" panose="020B0604020202020204" pitchFamily="34" charset="0"/>
              </a:rPr>
              <a:t>diretti </a:t>
            </a:r>
            <a:r>
              <a:rPr lang="it-IT" dirty="0" smtClean="0">
                <a:latin typeface="Arial" panose="020B0604020202020204" pitchFamily="34" charset="0"/>
              </a:rPr>
              <a:t>(attribuzione oggettiva):</a:t>
            </a:r>
          </a:p>
          <a:p>
            <a:pPr marL="114300" indent="0" algn="just">
              <a:buNone/>
            </a:pPr>
            <a:r>
              <a:rPr lang="it-IT" dirty="0" smtClean="0">
                <a:latin typeface="Arial" panose="020B0604020202020204" pitchFamily="34" charset="0"/>
              </a:rPr>
              <a:t>quei costi </a:t>
            </a:r>
            <a:r>
              <a:rPr lang="it-IT" dirty="0">
                <a:latin typeface="Arial" panose="020B0604020202020204" pitchFamily="34" charset="0"/>
              </a:rPr>
              <a:t>riferibili in modo specifico a un dato </a:t>
            </a:r>
            <a:r>
              <a:rPr lang="it-IT" dirty="0" smtClean="0">
                <a:latin typeface="Arial" panose="020B0604020202020204" pitchFamily="34" charset="0"/>
              </a:rPr>
              <a:t>   oggetto </a:t>
            </a:r>
            <a:r>
              <a:rPr lang="it-IT" dirty="0">
                <a:latin typeface="Arial" panose="020B0604020202020204" pitchFamily="34" charset="0"/>
              </a:rPr>
              <a:t>di costo. Ciò si verifica quando quel </a:t>
            </a:r>
            <a:r>
              <a:rPr lang="it-IT" dirty="0" smtClean="0">
                <a:latin typeface="Arial" panose="020B0604020202020204" pitchFamily="34" charset="0"/>
              </a:rPr>
              <a:t>dato fattore </a:t>
            </a:r>
            <a:r>
              <a:rPr lang="it-IT" dirty="0">
                <a:latin typeface="Arial" panose="020B0604020202020204" pitchFamily="34" charset="0"/>
              </a:rPr>
              <a:t>produttivo da cui scaturisce il costo è </a:t>
            </a:r>
            <a:r>
              <a:rPr lang="it-IT" dirty="0" smtClean="0">
                <a:latin typeface="Arial" panose="020B0604020202020204" pitchFamily="34" charset="0"/>
              </a:rPr>
              <a:t>impiegato </a:t>
            </a:r>
            <a:r>
              <a:rPr lang="it-IT" dirty="0">
                <a:latin typeface="Arial" panose="020B0604020202020204" pitchFamily="34" charset="0"/>
              </a:rPr>
              <a:t>in via esclusiva nella produzione che </a:t>
            </a:r>
            <a:r>
              <a:rPr lang="it-IT" dirty="0" smtClean="0">
                <a:latin typeface="Arial" panose="020B0604020202020204" pitchFamily="34" charset="0"/>
              </a:rPr>
              <a:t>riguarda </a:t>
            </a:r>
            <a:r>
              <a:rPr lang="it-IT" dirty="0">
                <a:latin typeface="Arial" panose="020B0604020202020204" pitchFamily="34" charset="0"/>
              </a:rPr>
              <a:t>l’oggetto del </a:t>
            </a:r>
            <a:r>
              <a:rPr lang="it-IT" dirty="0" smtClean="0">
                <a:latin typeface="Arial" panose="020B0604020202020204" pitchFamily="34" charset="0"/>
              </a:rPr>
              <a:t>costo sono </a:t>
            </a:r>
            <a:r>
              <a:rPr lang="it-IT" dirty="0">
                <a:latin typeface="Arial" panose="020B0604020202020204" pitchFamily="34" charset="0"/>
              </a:rPr>
              <a:t>collegati strettamente a un determinato </a:t>
            </a:r>
            <a:r>
              <a:rPr lang="it-IT" dirty="0" smtClean="0">
                <a:latin typeface="Arial" panose="020B0604020202020204" pitchFamily="34" charset="0"/>
              </a:rPr>
              <a:t>oggetto </a:t>
            </a:r>
            <a:r>
              <a:rPr lang="it-IT" dirty="0">
                <a:latin typeface="Arial" panose="020B0604020202020204" pitchFamily="34" charset="0"/>
              </a:rPr>
              <a:t>di </a:t>
            </a:r>
            <a:r>
              <a:rPr lang="it-IT" dirty="0" smtClean="0">
                <a:latin typeface="Arial" panose="020B0604020202020204" pitchFamily="34" charset="0"/>
              </a:rPr>
              <a:t>costo </a:t>
            </a:r>
            <a:r>
              <a:rPr lang="it-IT" dirty="0">
                <a:latin typeface="Arial" panose="020B0604020202020204" pitchFamily="34" charset="0"/>
              </a:rPr>
              <a:t>sono tali da poter essere imputati in maniera </a:t>
            </a:r>
            <a:r>
              <a:rPr lang="it-IT" dirty="0" smtClean="0">
                <a:latin typeface="Arial" panose="020B0604020202020204" pitchFamily="34" charset="0"/>
              </a:rPr>
              <a:t>specifica </a:t>
            </a:r>
            <a:r>
              <a:rPr lang="it-IT" dirty="0">
                <a:latin typeface="Arial" panose="020B0604020202020204" pitchFamily="34" charset="0"/>
              </a:rPr>
              <a:t>a quel dato oggetto</a:t>
            </a:r>
          </a:p>
          <a:p>
            <a:endParaRPr lang="it-IT" dirty="0">
              <a:latin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</a:rPr>
              <a:t>Costi </a:t>
            </a:r>
            <a:r>
              <a:rPr lang="it-IT" dirty="0" smtClean="0">
                <a:latin typeface="Arial" panose="020B0604020202020204" pitchFamily="34" charset="0"/>
              </a:rPr>
              <a:t>indiretti (attribuzione soggettiva):</a:t>
            </a:r>
          </a:p>
          <a:p>
            <a:pPr marL="114300" indent="0" algn="just">
              <a:buNone/>
            </a:pPr>
            <a:r>
              <a:rPr lang="it-IT" dirty="0" smtClean="0">
                <a:latin typeface="Arial" panose="020B0604020202020204" pitchFamily="34" charset="0"/>
              </a:rPr>
              <a:t>quei </a:t>
            </a:r>
            <a:r>
              <a:rPr lang="it-IT" dirty="0">
                <a:latin typeface="Arial" panose="020B0604020202020204" pitchFamily="34" charset="0"/>
              </a:rPr>
              <a:t>costi sostenuti per l’utilizzo di risorse </a:t>
            </a:r>
            <a:r>
              <a:rPr lang="it-IT" dirty="0" smtClean="0">
                <a:latin typeface="Arial" panose="020B0604020202020204" pitchFamily="34" charset="0"/>
              </a:rPr>
              <a:t>riferibili, contemporaneamente </a:t>
            </a:r>
            <a:r>
              <a:rPr lang="it-IT" dirty="0">
                <a:latin typeface="Arial" panose="020B0604020202020204" pitchFamily="34" charset="0"/>
              </a:rPr>
              <a:t>a più oggetti di costo (linee </a:t>
            </a:r>
            <a:r>
              <a:rPr lang="it-IT" dirty="0" smtClean="0">
                <a:latin typeface="Arial" panose="020B0604020202020204" pitchFamily="34" charset="0"/>
              </a:rPr>
              <a:t>di </a:t>
            </a:r>
            <a:r>
              <a:rPr lang="it-IT" dirty="0">
                <a:latin typeface="Arial" panose="020B0604020202020204" pitchFamily="34" charset="0"/>
              </a:rPr>
              <a:t>prodotti, commesse, reparti, etc.)</a:t>
            </a:r>
          </a:p>
          <a:p>
            <a:pPr marL="114300" indent="0" algn="just">
              <a:buNone/>
            </a:pPr>
            <a:endParaRPr lang="it-IT" dirty="0">
              <a:latin typeface="Arial" panose="020B060402020202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9797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</TotalTime>
  <Words>1193</Words>
  <Application>Microsoft Office PowerPoint</Application>
  <PresentationFormat>Presentazione su schermo (4:3)</PresentationFormat>
  <Paragraphs>118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Cambria</vt:lpstr>
      <vt:lpstr>Times New Roman</vt:lpstr>
      <vt:lpstr>Adiacenza</vt:lpstr>
      <vt:lpstr>                        </vt:lpstr>
      <vt:lpstr>Costi speciali e costi comuni</vt:lpstr>
      <vt:lpstr>Segue</vt:lpstr>
      <vt:lpstr>Segue</vt:lpstr>
      <vt:lpstr>Presentazione standard di PowerPoint</vt:lpstr>
      <vt:lpstr>Costi diretti e indiretti</vt:lpstr>
      <vt:lpstr>Ulteriore spiegazione</vt:lpstr>
      <vt:lpstr>Segue</vt:lpstr>
      <vt:lpstr>Segue</vt:lpstr>
      <vt:lpstr>Costi parziali e costi pieni</vt:lpstr>
      <vt:lpstr>I costi parziali</vt:lpstr>
      <vt:lpstr>Il costo pieno</vt:lpstr>
      <vt:lpstr>Il costo economico-tecnico</vt:lpstr>
      <vt:lpstr>Costi diretti e costi indiretti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Maria Lucetta Russotto</cp:lastModifiedBy>
  <cp:revision>310</cp:revision>
  <cp:lastPrinted>2017-03-20T13:14:57Z</cp:lastPrinted>
  <dcterms:created xsi:type="dcterms:W3CDTF">2014-11-20T17:28:56Z</dcterms:created>
  <dcterms:modified xsi:type="dcterms:W3CDTF">2019-04-04T16:06:35Z</dcterms:modified>
</cp:coreProperties>
</file>