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96" r:id="rId2"/>
    <p:sldId id="474" r:id="rId3"/>
    <p:sldId id="480" r:id="rId4"/>
    <p:sldId id="481" r:id="rId5"/>
    <p:sldId id="485" r:id="rId6"/>
    <p:sldId id="482" r:id="rId7"/>
    <p:sldId id="490" r:id="rId8"/>
    <p:sldId id="483" r:id="rId9"/>
    <p:sldId id="484" r:id="rId10"/>
    <p:sldId id="486" r:id="rId11"/>
    <p:sldId id="487" r:id="rId12"/>
    <p:sldId id="488" r:id="rId13"/>
    <p:sldId id="489" r:id="rId14"/>
    <p:sldId id="478" r:id="rId1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12" autoAdjust="0"/>
    <p:restoredTop sz="93241" autoAdjust="0"/>
  </p:normalViewPr>
  <p:slideViewPr>
    <p:cSldViewPr snapToGrid="0" snapToObjects="1">
      <p:cViewPr varScale="1">
        <p:scale>
          <a:sx n="108" d="100"/>
          <a:sy n="108" d="100"/>
        </p:scale>
        <p:origin x="188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0" d="100"/>
          <a:sy n="60" d="100"/>
        </p:scale>
        <p:origin x="-333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329E9-7B65-B84B-BDAB-1017F7136E96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CC40C-7A67-754A-9ACF-12795F3ACA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72435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F1108-0964-F049-9CEB-F681F4C323A8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F8C6D-F7D9-8747-B593-00CE082FD5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2441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2466" name="Segnaposto note 2"/>
          <p:cNvSpPr>
            <a:spLocks noGrp="1"/>
          </p:cNvSpPr>
          <p:nvPr>
            <p:ph type="body" idx="1"/>
          </p:nvPr>
        </p:nvSpPr>
        <p:spPr bwMode="auto">
          <a:xfrm>
            <a:off x="0" y="4343400"/>
            <a:ext cx="6856413" cy="41148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80000"/>
              </a:lnSpc>
            </a:pPr>
            <a:endParaRPr lang="it-IT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246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0E264A-E036-7C41-8347-505E9D20F5AA}" type="slidenum">
              <a:rPr lang="it-IT" sz="1200">
                <a:latin typeface="Calibri" charset="0"/>
              </a:rPr>
              <a:pPr eaLnBrk="1" hangingPunct="1"/>
              <a:t>1</a:t>
            </a:fld>
            <a:endParaRPr lang="it-IT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022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47999"/>
            <a:ext cx="7543800" cy="1450976"/>
          </a:xfrm>
        </p:spPr>
        <p:txBody>
          <a:bodyPr anchor="b"/>
          <a:lstStyle>
            <a:lvl1pPr algn="ctr">
              <a:defRPr sz="3600" baseline="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Fare clic per inserire il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6131" y="4572000"/>
            <a:ext cx="3016132" cy="637338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6F3E-6495-4BF3-8DBD-F37E3DF2AF95}" type="datetime1">
              <a:rPr lang="it-IT" smtClean="0"/>
              <a:t>04/04/2019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685800" y="732118"/>
            <a:ext cx="7543799" cy="20007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srgbClr val="073779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Dialoghi sulle procedure concorsuali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srgbClr val="073779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Libera Università di Bolzano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rgbClr val="073779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pic>
        <p:nvPicPr>
          <p:cNvPr id="11" name="Picture 1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99"/>
            <a:ext cx="3162537" cy="719418"/>
          </a:xfrm>
          <a:prstGeom prst="rect">
            <a:avLst/>
          </a:prstGeom>
          <a:solidFill>
            <a:srgbClr val="0000FF"/>
          </a:solidFill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D46-FCDA-49E3-A39E-07C5EA533531}" type="datetime1">
              <a:rPr lang="it-IT" smtClean="0"/>
              <a:t>04/04/2019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6BCE-383B-4416-8500-93CC1B34F395}" type="datetime1">
              <a:rPr lang="it-IT" smtClean="0"/>
              <a:t>04/04/2019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FC4D-F404-4945-913A-167748AE0EA9}" type="datetime1">
              <a:rPr lang="it-IT" smtClean="0"/>
              <a:t>04/04/2019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14C5-7E06-4957-95A2-A12F826229A5}" type="datetime1">
              <a:rPr lang="it-IT" smtClean="0"/>
              <a:t>04/04/2019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246479-9B4E-4317-A999-1625E650FF3C}" type="datetime1">
              <a:rPr lang="it-IT" smtClean="0"/>
              <a:t>04/04/2019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7450" y="0"/>
            <a:ext cx="686550" cy="68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80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903-E04F-42D0-B10C-C7BAA9EB1959}" type="datetime1">
              <a:rPr lang="it-IT" smtClean="0"/>
              <a:t>04/04/2019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DCF3-B286-4A64-8458-C7231E91597C}" type="datetime1">
              <a:rPr lang="it-IT" smtClean="0"/>
              <a:t>04/04/2019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19DE-CF4B-47AA-8099-D34145DFD31F}" type="datetime1">
              <a:rPr lang="it-IT" smtClean="0"/>
              <a:t>04/04/2019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14B0C-EC97-42CC-8E56-1D20221BDA7F}" type="datetime1">
              <a:rPr lang="it-IT" smtClean="0"/>
              <a:t>04/04/2019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25D3-F6A5-4332-B802-43451F7BC1B1}" type="datetime1">
              <a:rPr lang="it-IT" smtClean="0"/>
              <a:t>04/04/2019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692D-8DE7-41CA-B0A1-B566CC9E997F}" type="datetime1">
              <a:rPr lang="it-IT" smtClean="0"/>
              <a:t>04/04/2019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672804"/>
            <a:ext cx="685800" cy="61851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7246479-9B4E-4317-A999-1625E650FF3C}" type="datetime1">
              <a:rPr lang="it-IT" smtClean="0"/>
              <a:t>04/04/2019</a:t>
            </a:fld>
            <a:endParaRPr lang="it-IT" dirty="0"/>
          </a:p>
        </p:txBody>
      </p:sp>
      <p:pic>
        <p:nvPicPr>
          <p:cNvPr id="10" name="Picture 15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1"/>
            <a:ext cx="689293" cy="672803"/>
          </a:xfrm>
          <a:prstGeom prst="rect">
            <a:avLst/>
          </a:prstGeom>
          <a:solidFill>
            <a:srgbClr val="0000FF"/>
          </a:solidFill>
        </p:spPr>
      </p:pic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457450" y="0"/>
            <a:ext cx="686550" cy="6807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509" y="358415"/>
            <a:ext cx="4541914" cy="97544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           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sz="2800" dirty="0" smtClean="0"/>
          </a:p>
          <a:p>
            <a:pPr marL="114300" indent="0">
              <a:buNone/>
            </a:pPr>
            <a:r>
              <a:rPr lang="it-IT" smtClean="0"/>
              <a:t>Giunta </a:t>
            </a:r>
            <a:r>
              <a:rPr lang="it-IT" dirty="0" smtClean="0"/>
              <a:t>Cap. 9  </a:t>
            </a:r>
            <a:endParaRPr lang="it-IT" dirty="0"/>
          </a:p>
          <a:p>
            <a:r>
              <a:rPr lang="it-IT" dirty="0" smtClean="0"/>
              <a:t>                                          Prof. Maria Lucetta Russotto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6" name="Segnaposto piè di pagina 3"/>
          <p:cNvSpPr txBox="1">
            <a:spLocks/>
          </p:cNvSpPr>
          <p:nvPr/>
        </p:nvSpPr>
        <p:spPr>
          <a:xfrm rot="16200000">
            <a:off x="7739310" y="42011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546234" y="3244334"/>
            <a:ext cx="8051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spc="-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Costi  speciali e costi comuni, costi diretti e costi indiretti, costi parziali e costi pieni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464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Costi parziali e costi pieni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Il costo complessivo di un prodotto può essere visto come il risultato di una stratificazione di tanti costi elementari, ossia di tanti livelli di costo.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I vari livelli si definiscono </a:t>
            </a:r>
            <a:r>
              <a:rPr lang="it-IT" dirty="0" smtClean="0">
                <a:solidFill>
                  <a:schemeClr val="accent6"/>
                </a:solidFill>
              </a:rPr>
              <a:t>costi parziali</a:t>
            </a:r>
          </a:p>
          <a:p>
            <a:pPr algn="just"/>
            <a:r>
              <a:rPr lang="it-IT" dirty="0" smtClean="0"/>
              <a:t>La somma dei costi parziali si definisce </a:t>
            </a:r>
            <a:r>
              <a:rPr lang="it-IT" dirty="0" smtClean="0">
                <a:solidFill>
                  <a:schemeClr val="accent6"/>
                </a:solidFill>
              </a:rPr>
              <a:t>costo pieno o totale.</a:t>
            </a:r>
            <a:endParaRPr lang="it-IT" dirty="0">
              <a:solidFill>
                <a:schemeClr val="accent6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8059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costi parziali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La prima categoria di costi parziali è la categoria del </a:t>
            </a:r>
            <a:r>
              <a:rPr lang="it-IT" dirty="0" smtClean="0">
                <a:solidFill>
                  <a:schemeClr val="accent6"/>
                </a:solidFill>
              </a:rPr>
              <a:t>costo</a:t>
            </a:r>
            <a:r>
              <a:rPr lang="it-IT" dirty="0" smtClean="0"/>
              <a:t> </a:t>
            </a:r>
            <a:r>
              <a:rPr lang="it-IT" dirty="0" smtClean="0">
                <a:solidFill>
                  <a:schemeClr val="accent6"/>
                </a:solidFill>
              </a:rPr>
              <a:t>primo industriale </a:t>
            </a:r>
            <a:r>
              <a:rPr lang="it-IT" dirty="0" smtClean="0"/>
              <a:t>che sono i componenti necessari per la fabbricazione del prodotto: es. materie prime, mano d’opera diretta ecc.</a:t>
            </a:r>
          </a:p>
          <a:p>
            <a:pPr algn="just"/>
            <a:r>
              <a:rPr lang="it-IT" dirty="0" smtClean="0"/>
              <a:t>La seconda categoria e il </a:t>
            </a:r>
            <a:r>
              <a:rPr lang="it-IT" dirty="0" smtClean="0">
                <a:solidFill>
                  <a:schemeClr val="accent6"/>
                </a:solidFill>
              </a:rPr>
              <a:t>costo industriale </a:t>
            </a:r>
            <a:r>
              <a:rPr lang="it-IT" dirty="0" smtClean="0"/>
              <a:t>o di produzione. Si ottiene sommando al primo i costi comuni o indiretti industriali: es. manodopera industriale indiretta, ammortamenti, affitto ecc.</a:t>
            </a:r>
          </a:p>
          <a:p>
            <a:pPr marL="11430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7852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costo pieno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it-IT" dirty="0" smtClean="0"/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Il costo pieno è dato sommando ai costi industriali tutti i restanti costi, speciali e comuni: es costi commerciali, interessi passivi, costi amministrativi, costi tributari.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2490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costo economico-tecnico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pPr algn="just"/>
            <a:r>
              <a:rPr lang="it-IT" dirty="0" smtClean="0"/>
              <a:t>Il costo economico tecnico si ottiene aggiungendo al costo complessivo gli oneri figurativi.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1633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Costi diretti e costi indiretti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dirty="0"/>
              <a:t>Per </a:t>
            </a:r>
            <a:r>
              <a:rPr lang="it-IT" b="1" dirty="0"/>
              <a:t>costo diretto</a:t>
            </a:r>
            <a:r>
              <a:rPr lang="it-IT" dirty="0"/>
              <a:t> si intende un costo imputabile in maniera certa ed univoca ad un solo oggetto di costo (ad esempio: un prodotto, un reparto, uno stabilimento, ecc.). Si tratta di costi che hanno una relazione specifica con l'oggetto di costo considerato e quindi possono essere attribuiti unicamente ad esso nelle analisi dei costi (ad esempio: costi per Materia Prima "Legno" - Oggetto di costo Prodotto "Scrivania"). Si riferiscono a beni o risorse di produzione direttamente attribuibili al processo di lavorazione. </a:t>
            </a:r>
          </a:p>
          <a:p>
            <a:pPr algn="just"/>
            <a:r>
              <a:rPr lang="it-IT" dirty="0"/>
              <a:t>I </a:t>
            </a:r>
            <a:r>
              <a:rPr lang="it-IT" b="1" dirty="0"/>
              <a:t>costi indiretti</a:t>
            </a:r>
            <a:r>
              <a:rPr lang="it-IT" dirty="0"/>
              <a:t> invece sono riconducibili a due o più oggetti di costo. Per questa classe di costi manca una relazione specifica con l'oggetto di costo considerato; si tratta cioè di costi comuni a più oggetti di costo (ad esempio i costi delle funzioni generali come amministrazione e contabilità, segreteria, direzione, i costi dei servizi ausiliari come le spese di manutenzione, di gestione del magazzino, di pulizia). I costi indiretti possono essere allocati ai vari oggetti di costo da cui scaturiscono assegnando mediante una ripartizione che consideri possibilmente le cause da cui originano. </a:t>
            </a:r>
            <a:endParaRPr lang="it-IT" dirty="0" smtClean="0"/>
          </a:p>
          <a:p>
            <a:pPr algn="just"/>
            <a:r>
              <a:rPr lang="it-IT" u="sng" dirty="0" smtClean="0">
                <a:solidFill>
                  <a:srgbClr val="FF0000"/>
                </a:solidFill>
              </a:rPr>
              <a:t>I costi speciali possono essere diretti e indiretti, i costi comuni sono solo indiretti</a:t>
            </a:r>
            <a:endParaRPr lang="it-IT" u="sng" dirty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3526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Costi speciali e costi comuni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it-IT" dirty="0" smtClean="0"/>
          </a:p>
          <a:p>
            <a:pPr marL="114300" indent="0" algn="just">
              <a:buNone/>
            </a:pPr>
            <a:r>
              <a:rPr lang="it-IT" dirty="0"/>
              <a:t>Sono </a:t>
            </a:r>
            <a:r>
              <a:rPr lang="it-IT" dirty="0">
                <a:solidFill>
                  <a:srgbClr val="FF0000"/>
                </a:solidFill>
              </a:rPr>
              <a:t>speciali</a:t>
            </a:r>
            <a:r>
              <a:rPr lang="it-IT" dirty="0"/>
              <a:t> i costi attribuibili oggettivamente ad un determinato oggetto di calcolo: è possibile misurare la quantità consumata del fattore per il suo prezzo unitario ovvero il fattore è impiegato esclusivamente per quell'oggetto. </a:t>
            </a:r>
            <a:endParaRPr lang="it-IT" dirty="0" smtClean="0"/>
          </a:p>
          <a:p>
            <a:pPr marL="114300" indent="0" algn="just">
              <a:buNone/>
            </a:pPr>
            <a:r>
              <a:rPr lang="it-IT" dirty="0" smtClean="0"/>
              <a:t>Sono </a:t>
            </a:r>
            <a:r>
              <a:rPr lang="it-IT" dirty="0">
                <a:solidFill>
                  <a:srgbClr val="FF0000"/>
                </a:solidFill>
              </a:rPr>
              <a:t>comuni</a:t>
            </a:r>
            <a:r>
              <a:rPr lang="it-IT" dirty="0"/>
              <a:t> i costi non riferibili in modo oggettivo ad uno specifico oggetto.</a:t>
            </a:r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7716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Segue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ESEMPLIFICANDO</a:t>
            </a:r>
            <a:endParaRPr lang="it-IT" dirty="0"/>
          </a:p>
          <a:p>
            <a:pPr algn="just"/>
            <a:r>
              <a:rPr lang="it-IT" dirty="0" smtClean="0">
                <a:solidFill>
                  <a:schemeClr val="accent6"/>
                </a:solidFill>
              </a:rPr>
              <a:t>I </a:t>
            </a:r>
            <a:r>
              <a:rPr lang="it-IT" dirty="0">
                <a:solidFill>
                  <a:schemeClr val="accent6"/>
                </a:solidFill>
              </a:rPr>
              <a:t>costi speciali </a:t>
            </a:r>
            <a:r>
              <a:rPr lang="it-IT" dirty="0"/>
              <a:t>sono quelli sostenuti per una specifica produzione (come la manodopera diretta di un certo </a:t>
            </a:r>
            <a:r>
              <a:rPr lang="it-IT" dirty="0" smtClean="0"/>
              <a:t>prodotto o la materia prima relativa a uno specifico prodotto);</a:t>
            </a:r>
          </a:p>
          <a:p>
            <a:pPr algn="just"/>
            <a:r>
              <a:rPr lang="it-IT" dirty="0" smtClean="0">
                <a:solidFill>
                  <a:schemeClr val="accent6"/>
                </a:solidFill>
              </a:rPr>
              <a:t>I costi comuni </a:t>
            </a:r>
            <a:r>
              <a:rPr lang="it-IT" dirty="0"/>
              <a:t>concernono l’intera azienda o comunque più produzioni (come i servizi di pulizia). </a:t>
            </a:r>
          </a:p>
          <a:p>
            <a:pPr algn="just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3294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Segue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L’attribuzione del costo speciale è diretta.</a:t>
            </a:r>
          </a:p>
          <a:p>
            <a:r>
              <a:rPr lang="it-IT" dirty="0" smtClean="0"/>
              <a:t>L’attribuzione del costo comune avviene tramite un coefficiente di ripartizione:</a:t>
            </a:r>
          </a:p>
          <a:p>
            <a:pPr marL="114300" indent="0" algn="just">
              <a:buNone/>
            </a:pPr>
            <a:r>
              <a:rPr lang="it-IT" dirty="0"/>
              <a:t>  </a:t>
            </a:r>
            <a:r>
              <a:rPr lang="it-IT" dirty="0" smtClean="0"/>
              <a:t>a) ripartizione a base unica. I costi comuni vengono considerati complessivamente e suddivisi su tutti i prodotti in base a un unico coefficiente di ripartizione. </a:t>
            </a:r>
          </a:p>
          <a:p>
            <a:pPr marL="114300" indent="0" algn="just">
              <a:buNone/>
            </a:pPr>
            <a:r>
              <a:rPr lang="it-IT" dirty="0"/>
              <a:t> </a:t>
            </a:r>
            <a:r>
              <a:rPr lang="it-IT" dirty="0" smtClean="0"/>
              <a:t>b) ripartizione a </a:t>
            </a:r>
            <a:r>
              <a:rPr lang="it-IT" dirty="0"/>
              <a:t>base multipla. I costi comuni vengono considerati complessivamente e suddivisi su tutti i prodotti in base a </a:t>
            </a:r>
            <a:r>
              <a:rPr lang="it-IT" dirty="0" smtClean="0"/>
              <a:t>diversi coefficienti </a:t>
            </a:r>
            <a:r>
              <a:rPr lang="it-IT" dirty="0"/>
              <a:t>di </a:t>
            </a:r>
            <a:r>
              <a:rPr lang="it-IT" dirty="0" smtClean="0"/>
              <a:t>ripartizione.</a:t>
            </a:r>
          </a:p>
          <a:p>
            <a:pPr marL="114300" indent="0" algn="just">
              <a:buNone/>
            </a:pPr>
            <a:r>
              <a:rPr lang="it-IT" dirty="0" smtClean="0"/>
              <a:t>La scelta la compie l’imprenditore.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3469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I coefficienti di ripartizione dei </a:t>
            </a:r>
            <a:r>
              <a:rPr lang="it-IT" dirty="0"/>
              <a:t>costi possono essere</a:t>
            </a:r>
            <a:r>
              <a:rPr lang="it-IT" dirty="0" smtClean="0"/>
              <a:t>:</a:t>
            </a:r>
          </a:p>
          <a:p>
            <a:pPr algn="just">
              <a:buFontTx/>
              <a:buChar char="-"/>
            </a:pPr>
            <a:endParaRPr lang="it-IT" dirty="0" smtClean="0"/>
          </a:p>
          <a:p>
            <a:pPr algn="just">
              <a:buFontTx/>
              <a:buChar char="-"/>
            </a:pPr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 quantità fisiche-tecniche </a:t>
            </a:r>
            <a:r>
              <a:rPr lang="it-IT" dirty="0" smtClean="0"/>
              <a:t>se </a:t>
            </a:r>
            <a:r>
              <a:rPr lang="it-IT" dirty="0"/>
              <a:t>si ricorre a indicatori espressi in metri, in </a:t>
            </a:r>
            <a:r>
              <a:rPr lang="it-IT" dirty="0" smtClean="0"/>
              <a:t>tonnellate</a:t>
            </a:r>
            <a:r>
              <a:rPr lang="it-IT" dirty="0"/>
              <a:t>, in ore di lavoro, etc</a:t>
            </a:r>
            <a:r>
              <a:rPr lang="it-IT" dirty="0" smtClean="0"/>
              <a:t>.</a:t>
            </a:r>
          </a:p>
          <a:p>
            <a:pPr algn="just">
              <a:buFontTx/>
              <a:buChar char="-"/>
            </a:pP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valore </a:t>
            </a:r>
            <a:r>
              <a:rPr lang="it-IT" dirty="0"/>
              <a:t>se si fa riferimento a quantità monetarie, </a:t>
            </a:r>
            <a:r>
              <a:rPr lang="it-IT" dirty="0" smtClean="0"/>
              <a:t>a esempio </a:t>
            </a:r>
            <a:r>
              <a:rPr lang="it-IT" dirty="0"/>
              <a:t>il costo orario del lavoro, il costo unitario </a:t>
            </a:r>
            <a:r>
              <a:rPr lang="it-IT" dirty="0" smtClean="0"/>
              <a:t>di </a:t>
            </a:r>
            <a:r>
              <a:rPr lang="it-IT" dirty="0"/>
              <a:t>produzione, etc.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2038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Costi diretti e indiretti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>
                <a:solidFill>
                  <a:srgbClr val="FF0000"/>
                </a:solidFill>
              </a:rPr>
              <a:t>I costi diretti </a:t>
            </a:r>
            <a:r>
              <a:rPr lang="it-IT" dirty="0"/>
              <a:t>sono quelli che incidono in modo diretto sulla produzione e che si riferiscono in modo univoco al prodotto. I costi diretti possono essere: le materie prime, i mezzi e le attrezzature usate. In altre parole, sono quei costi che gravano direttamente sul </a:t>
            </a:r>
            <a:r>
              <a:rPr lang="it-IT" dirty="0" smtClean="0"/>
              <a:t>prodotto </a:t>
            </a:r>
            <a:r>
              <a:rPr lang="it-IT" dirty="0"/>
              <a:t>e che vengono presi in considerazione per definire il valore del </a:t>
            </a:r>
            <a:r>
              <a:rPr lang="it-IT" dirty="0" smtClean="0"/>
              <a:t>prodotto. </a:t>
            </a:r>
          </a:p>
          <a:p>
            <a:pPr algn="just"/>
            <a:r>
              <a:rPr lang="it-IT" dirty="0"/>
              <a:t> </a:t>
            </a:r>
            <a:r>
              <a:rPr lang="it-IT" dirty="0" smtClean="0">
                <a:solidFill>
                  <a:srgbClr val="FF0000"/>
                </a:solidFill>
              </a:rPr>
              <a:t>I costi </a:t>
            </a:r>
            <a:r>
              <a:rPr lang="it-IT" dirty="0">
                <a:solidFill>
                  <a:srgbClr val="FF0000"/>
                </a:solidFill>
              </a:rPr>
              <a:t>indiretti</a:t>
            </a:r>
            <a:r>
              <a:rPr lang="it-IT" dirty="0"/>
              <a:t>, </a:t>
            </a:r>
            <a:r>
              <a:rPr lang="it-IT" dirty="0" smtClean="0"/>
              <a:t>sono </a:t>
            </a:r>
            <a:r>
              <a:rPr lang="it-IT" dirty="0"/>
              <a:t>quei fattori produttivi strumentali che vengono utilizzati contemporaneamente per più </a:t>
            </a:r>
            <a:r>
              <a:rPr lang="it-IT" dirty="0" smtClean="0"/>
              <a:t>prodotti </a:t>
            </a:r>
            <a:r>
              <a:rPr lang="it-IT" dirty="0"/>
              <a:t>e che non hanno un legame diretto con la produzione. Ad esempio, possono essere considerati costi indiretti i costi di gestione e di amministrazione, le attrezzature usate in comune da più reparti, l'affitto, le utenze e così </a:t>
            </a:r>
            <a:r>
              <a:rPr lang="it-IT" dirty="0" smtClean="0"/>
              <a:t>via. Sono </a:t>
            </a:r>
            <a:r>
              <a:rPr lang="it-IT" dirty="0"/>
              <a:t>tutti elementi indispensabili per il funzionamento dell'azienda ma che non dipendono da un </a:t>
            </a:r>
            <a:r>
              <a:rPr lang="it-IT" dirty="0" smtClean="0"/>
              <a:t>prodotto specifico</a:t>
            </a:r>
            <a:r>
              <a:rPr lang="it-IT" dirty="0"/>
              <a:t>.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0626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Ulteriore spiegazione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dirty="0"/>
              <a:t>Per costo diretto si intende un costo imputabile in maniera certa ed univoca ad un solo oggetto di costo (ad esempio: un prodotto, un reparto, uno stabilimento, ecc.). Si tratta di costi che hanno una relazione specifica con l'oggetto di costo considerato e quindi possono essere attribuiti unicamente ad esso nelle analisi dei costi (ad esempio: costi per Materia Prima "Legno" - Oggetto di costo Prodotto "Scrivania"). Si riferiscono a beni o risorse di produzione direttamente attribuibili al processo di lavorazione. </a:t>
            </a:r>
          </a:p>
          <a:p>
            <a:pPr algn="just"/>
            <a:r>
              <a:rPr lang="it-IT" dirty="0"/>
              <a:t>I costi indiretti invece sono riconducibili a due o più oggetti di costo. Per questa classe di costi manca una relazione specifica con l'oggetto di costo considerato; si tratta cioè di costi comuni a più oggetti di costo (ad esempio i costi delle funzioni generali come amministrazione e contabilità, segreteria, direzione, i costi dei servizi ausiliari come le spese di manutenzione, di gestione del magazzino, di pulizia). I costi indiretti possono essere allocati ai vari oggetti di costo da cui scaturiscono assegnando mediante una ripartizione che consideri possibilmente le cause da cui originano. </a:t>
            </a:r>
          </a:p>
          <a:p>
            <a:pPr algn="just"/>
            <a:r>
              <a:rPr lang="it-IT" dirty="0"/>
              <a:t>I costi speciali possono essere diretti e indiretti, i costi comuni sono solo indiretti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4516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Segue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A) i costi speciali possono essere diretti o indiretti</a:t>
            </a:r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B) i costi comuni sono indiretti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6003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Segue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>
                <a:latin typeface="Arial" panose="020B0604020202020204" pitchFamily="34" charset="0"/>
              </a:rPr>
              <a:t>Costi </a:t>
            </a:r>
            <a:r>
              <a:rPr lang="it-IT" dirty="0">
                <a:latin typeface="Arial" panose="020B0604020202020204" pitchFamily="34" charset="0"/>
              </a:rPr>
              <a:t>diretti </a:t>
            </a:r>
            <a:r>
              <a:rPr lang="it-IT" dirty="0" smtClean="0">
                <a:latin typeface="Arial" panose="020B0604020202020204" pitchFamily="34" charset="0"/>
              </a:rPr>
              <a:t>(attribuzione oggettiva):</a:t>
            </a:r>
          </a:p>
          <a:p>
            <a:pPr marL="114300" indent="0" algn="just">
              <a:buNone/>
            </a:pPr>
            <a:r>
              <a:rPr lang="it-IT" dirty="0" smtClean="0">
                <a:latin typeface="Arial" panose="020B0604020202020204" pitchFamily="34" charset="0"/>
              </a:rPr>
              <a:t>quei costi </a:t>
            </a:r>
            <a:r>
              <a:rPr lang="it-IT" dirty="0">
                <a:latin typeface="Arial" panose="020B0604020202020204" pitchFamily="34" charset="0"/>
              </a:rPr>
              <a:t>riferibili in modo specifico a un dato </a:t>
            </a:r>
            <a:r>
              <a:rPr lang="it-IT" dirty="0" smtClean="0">
                <a:latin typeface="Arial" panose="020B0604020202020204" pitchFamily="34" charset="0"/>
              </a:rPr>
              <a:t>   oggetto </a:t>
            </a:r>
            <a:r>
              <a:rPr lang="it-IT" dirty="0">
                <a:latin typeface="Arial" panose="020B0604020202020204" pitchFamily="34" charset="0"/>
              </a:rPr>
              <a:t>di costo. Ciò si verifica quando quel </a:t>
            </a:r>
            <a:r>
              <a:rPr lang="it-IT" dirty="0" smtClean="0">
                <a:latin typeface="Arial" panose="020B0604020202020204" pitchFamily="34" charset="0"/>
              </a:rPr>
              <a:t>dato fattore </a:t>
            </a:r>
            <a:r>
              <a:rPr lang="it-IT" dirty="0">
                <a:latin typeface="Arial" panose="020B0604020202020204" pitchFamily="34" charset="0"/>
              </a:rPr>
              <a:t>produttivo da cui scaturisce il costo è </a:t>
            </a:r>
            <a:r>
              <a:rPr lang="it-IT" dirty="0" smtClean="0">
                <a:latin typeface="Arial" panose="020B0604020202020204" pitchFamily="34" charset="0"/>
              </a:rPr>
              <a:t>impiegato </a:t>
            </a:r>
            <a:r>
              <a:rPr lang="it-IT" dirty="0">
                <a:latin typeface="Arial" panose="020B0604020202020204" pitchFamily="34" charset="0"/>
              </a:rPr>
              <a:t>in via esclusiva nella produzione che </a:t>
            </a:r>
            <a:r>
              <a:rPr lang="it-IT" dirty="0" smtClean="0">
                <a:latin typeface="Arial" panose="020B0604020202020204" pitchFamily="34" charset="0"/>
              </a:rPr>
              <a:t>riguarda </a:t>
            </a:r>
            <a:r>
              <a:rPr lang="it-IT" dirty="0">
                <a:latin typeface="Arial" panose="020B0604020202020204" pitchFamily="34" charset="0"/>
              </a:rPr>
              <a:t>l’oggetto del </a:t>
            </a:r>
            <a:r>
              <a:rPr lang="it-IT" dirty="0" smtClean="0">
                <a:latin typeface="Arial" panose="020B0604020202020204" pitchFamily="34" charset="0"/>
              </a:rPr>
              <a:t>costo sono </a:t>
            </a:r>
            <a:r>
              <a:rPr lang="it-IT" dirty="0">
                <a:latin typeface="Arial" panose="020B0604020202020204" pitchFamily="34" charset="0"/>
              </a:rPr>
              <a:t>collegati strettamente a un determinato </a:t>
            </a:r>
            <a:r>
              <a:rPr lang="it-IT" dirty="0" smtClean="0">
                <a:latin typeface="Arial" panose="020B0604020202020204" pitchFamily="34" charset="0"/>
              </a:rPr>
              <a:t>oggetto </a:t>
            </a:r>
            <a:r>
              <a:rPr lang="it-IT" dirty="0">
                <a:latin typeface="Arial" panose="020B0604020202020204" pitchFamily="34" charset="0"/>
              </a:rPr>
              <a:t>di </a:t>
            </a:r>
            <a:r>
              <a:rPr lang="it-IT" dirty="0" smtClean="0">
                <a:latin typeface="Arial" panose="020B0604020202020204" pitchFamily="34" charset="0"/>
              </a:rPr>
              <a:t>costo </a:t>
            </a:r>
            <a:r>
              <a:rPr lang="it-IT" dirty="0">
                <a:latin typeface="Arial" panose="020B0604020202020204" pitchFamily="34" charset="0"/>
              </a:rPr>
              <a:t>sono tali da poter essere imputati in maniera </a:t>
            </a:r>
            <a:r>
              <a:rPr lang="it-IT" dirty="0" smtClean="0">
                <a:latin typeface="Arial" panose="020B0604020202020204" pitchFamily="34" charset="0"/>
              </a:rPr>
              <a:t>specifica </a:t>
            </a:r>
            <a:r>
              <a:rPr lang="it-IT" dirty="0">
                <a:latin typeface="Arial" panose="020B0604020202020204" pitchFamily="34" charset="0"/>
              </a:rPr>
              <a:t>a quel dato oggetto</a:t>
            </a:r>
          </a:p>
          <a:p>
            <a:endParaRPr lang="it-IT" dirty="0">
              <a:latin typeface="Arial" panose="020B0604020202020204" pitchFamily="34" charset="0"/>
            </a:endParaRPr>
          </a:p>
          <a:p>
            <a:r>
              <a:rPr lang="it-IT" dirty="0">
                <a:latin typeface="Arial" panose="020B0604020202020204" pitchFamily="34" charset="0"/>
              </a:rPr>
              <a:t>Costi </a:t>
            </a:r>
            <a:r>
              <a:rPr lang="it-IT" dirty="0" smtClean="0">
                <a:latin typeface="Arial" panose="020B0604020202020204" pitchFamily="34" charset="0"/>
              </a:rPr>
              <a:t>indiretti (attribuzione soggettiva):</a:t>
            </a:r>
          </a:p>
          <a:p>
            <a:pPr marL="114300" indent="0" algn="just">
              <a:buNone/>
            </a:pPr>
            <a:r>
              <a:rPr lang="it-IT" dirty="0" smtClean="0">
                <a:latin typeface="Arial" panose="020B0604020202020204" pitchFamily="34" charset="0"/>
              </a:rPr>
              <a:t>quei </a:t>
            </a:r>
            <a:r>
              <a:rPr lang="it-IT" dirty="0">
                <a:latin typeface="Arial" panose="020B0604020202020204" pitchFamily="34" charset="0"/>
              </a:rPr>
              <a:t>costi sostenuti per l’utilizzo di risorse </a:t>
            </a:r>
            <a:r>
              <a:rPr lang="it-IT" dirty="0" smtClean="0">
                <a:latin typeface="Arial" panose="020B0604020202020204" pitchFamily="34" charset="0"/>
              </a:rPr>
              <a:t>riferibili, contemporaneamente </a:t>
            </a:r>
            <a:r>
              <a:rPr lang="it-IT" dirty="0">
                <a:latin typeface="Arial" panose="020B0604020202020204" pitchFamily="34" charset="0"/>
              </a:rPr>
              <a:t>a più oggetti di costo (linee </a:t>
            </a:r>
            <a:r>
              <a:rPr lang="it-IT" dirty="0" smtClean="0">
                <a:latin typeface="Arial" panose="020B0604020202020204" pitchFamily="34" charset="0"/>
              </a:rPr>
              <a:t>di </a:t>
            </a:r>
            <a:r>
              <a:rPr lang="it-IT" dirty="0">
                <a:latin typeface="Arial" panose="020B0604020202020204" pitchFamily="34" charset="0"/>
              </a:rPr>
              <a:t>prodotti, commesse, reparti, etc.)</a:t>
            </a:r>
          </a:p>
          <a:p>
            <a:pPr marL="114300" indent="0" algn="just">
              <a:buNone/>
            </a:pPr>
            <a:endParaRPr lang="it-IT" dirty="0">
              <a:latin typeface="Arial" panose="020B0604020202020204" pitchFamily="34" charset="0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97972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za">
  <a:themeElements>
    <a:clrScheme name="Cielo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Adiacenza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z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1975</TotalTime>
  <Words>1193</Words>
  <Application>Microsoft Office PowerPoint</Application>
  <PresentationFormat>Presentazione su schermo (4:3)</PresentationFormat>
  <Paragraphs>118</Paragraphs>
  <Slides>14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ＭＳ Ｐゴシック</vt:lpstr>
      <vt:lpstr>Arial</vt:lpstr>
      <vt:lpstr>Calibri</vt:lpstr>
      <vt:lpstr>Cambria</vt:lpstr>
      <vt:lpstr>Times New Roman</vt:lpstr>
      <vt:lpstr>Adiacenza</vt:lpstr>
      <vt:lpstr>                        </vt:lpstr>
      <vt:lpstr>Costi speciali e costi comuni</vt:lpstr>
      <vt:lpstr>Segue</vt:lpstr>
      <vt:lpstr>Segue</vt:lpstr>
      <vt:lpstr>Presentazione standard di PowerPoint</vt:lpstr>
      <vt:lpstr>Costi diretti e indiretti</vt:lpstr>
      <vt:lpstr>Ulteriore spiegazione</vt:lpstr>
      <vt:lpstr>Segue</vt:lpstr>
      <vt:lpstr>Segue</vt:lpstr>
      <vt:lpstr>Costi parziali e costi pieni</vt:lpstr>
      <vt:lpstr>I costi parziali</vt:lpstr>
      <vt:lpstr>Il costo pieno</vt:lpstr>
      <vt:lpstr>Il costo economico-tecnico</vt:lpstr>
      <vt:lpstr>Costi diretti e costi indiretti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Silvia Fissi</dc:creator>
  <cp:lastModifiedBy>Maria Lucetta Russotto</cp:lastModifiedBy>
  <cp:revision>310</cp:revision>
  <cp:lastPrinted>2017-03-20T13:14:57Z</cp:lastPrinted>
  <dcterms:created xsi:type="dcterms:W3CDTF">2014-11-20T17:28:56Z</dcterms:created>
  <dcterms:modified xsi:type="dcterms:W3CDTF">2019-04-04T16:06:35Z</dcterms:modified>
</cp:coreProperties>
</file>