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8"/>
  </p:notesMasterIdLst>
  <p:handoutMasterIdLst>
    <p:handoutMasterId r:id="rId29"/>
  </p:handoutMasterIdLst>
  <p:sldIdLst>
    <p:sldId id="396" r:id="rId2"/>
    <p:sldId id="468" r:id="rId3"/>
    <p:sldId id="477" r:id="rId4"/>
    <p:sldId id="478" r:id="rId5"/>
    <p:sldId id="469" r:id="rId6"/>
    <p:sldId id="481" r:id="rId7"/>
    <p:sldId id="482" r:id="rId8"/>
    <p:sldId id="470" r:id="rId9"/>
    <p:sldId id="471" r:id="rId10"/>
    <p:sldId id="472" r:id="rId11"/>
    <p:sldId id="483" r:id="rId12"/>
    <p:sldId id="473" r:id="rId13"/>
    <p:sldId id="474" r:id="rId14"/>
    <p:sldId id="475" r:id="rId15"/>
    <p:sldId id="494" r:id="rId16"/>
    <p:sldId id="476" r:id="rId17"/>
    <p:sldId id="480" r:id="rId18"/>
    <p:sldId id="485" r:id="rId19"/>
    <p:sldId id="486" r:id="rId20"/>
    <p:sldId id="487" r:id="rId21"/>
    <p:sldId id="488" r:id="rId22"/>
    <p:sldId id="489" r:id="rId23"/>
    <p:sldId id="490" r:id="rId24"/>
    <p:sldId id="491" r:id="rId25"/>
    <p:sldId id="492" r:id="rId26"/>
    <p:sldId id="493" r:id="rId2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12" autoAdjust="0"/>
    <p:restoredTop sz="93241" autoAdjust="0"/>
  </p:normalViewPr>
  <p:slideViewPr>
    <p:cSldViewPr snapToGrid="0" snapToObjects="1">
      <p:cViewPr varScale="1">
        <p:scale>
          <a:sx n="108" d="100"/>
          <a:sy n="108" d="100"/>
        </p:scale>
        <p:origin x="188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3134"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4329E9-7B65-B84B-BDAB-1017F7136E96}" type="datetimeFigureOut">
              <a:rPr lang="it-IT" smtClean="0"/>
              <a:t>15/03/2019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BCC40C-7A67-754A-9ACF-12795F3ACA13}" type="slidenum">
              <a:rPr lang="it-IT" smtClean="0"/>
              <a:t>‹N›</a:t>
            </a:fld>
            <a:endParaRPr lang="it-IT"/>
          </a:p>
        </p:txBody>
      </p:sp>
    </p:spTree>
    <p:extLst>
      <p:ext uri="{BB962C8B-B14F-4D97-AF65-F5344CB8AC3E}">
        <p14:creationId xmlns:p14="http://schemas.microsoft.com/office/powerpoint/2010/main" val="1907243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1108-0964-F049-9CEB-F681F4C323A8}" type="datetimeFigureOut">
              <a:rPr lang="it-IT" smtClean="0"/>
              <a:t>15/03/2019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F8C6D-F7D9-8747-B593-00CE082FD540}" type="slidenum">
              <a:rPr lang="it-IT" smtClean="0"/>
              <a:t>‹N›</a:t>
            </a:fld>
            <a:endParaRPr lang="it-IT"/>
          </a:p>
        </p:txBody>
      </p:sp>
    </p:spTree>
    <p:extLst>
      <p:ext uri="{BB962C8B-B14F-4D97-AF65-F5344CB8AC3E}">
        <p14:creationId xmlns:p14="http://schemas.microsoft.com/office/powerpoint/2010/main" val="2289244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6" name="Segnaposto note 2"/>
          <p:cNvSpPr>
            <a:spLocks noGrp="1"/>
          </p:cNvSpPr>
          <p:nvPr>
            <p:ph type="body" idx="1"/>
          </p:nvPr>
        </p:nvSpPr>
        <p:spPr bwMode="auto">
          <a:xfrm>
            <a:off x="0" y="4343400"/>
            <a:ext cx="6856413" cy="4114800"/>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pPr>
            <a:endParaRPr lang="it-IT" dirty="0">
              <a:latin typeface="Calibri" charset="0"/>
              <a:ea typeface="ＭＳ Ｐゴシック" charset="0"/>
              <a:cs typeface="ＭＳ Ｐゴシック" charset="0"/>
            </a:endParaRPr>
          </a:p>
        </p:txBody>
      </p:sp>
      <p:sp>
        <p:nvSpPr>
          <p:cNvPr id="62467" name="Segnaposto numero diapositiva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0E264A-E036-7C41-8347-505E9D20F5AA}" type="slidenum">
              <a:rPr lang="it-IT" sz="1200">
                <a:latin typeface="Calibri" charset="0"/>
              </a:rPr>
              <a:pPr eaLnBrk="1" hangingPunct="1"/>
              <a:t>1</a:t>
            </a:fld>
            <a:endParaRPr lang="it-IT" sz="1200">
              <a:latin typeface="Calibri" charset="0"/>
            </a:endParaRPr>
          </a:p>
        </p:txBody>
      </p:sp>
    </p:spTree>
    <p:extLst>
      <p:ext uri="{BB962C8B-B14F-4D97-AF65-F5344CB8AC3E}">
        <p14:creationId xmlns:p14="http://schemas.microsoft.com/office/powerpoint/2010/main" val="2049022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25</a:t>
            </a:fld>
            <a:endParaRPr lang="it-IT"/>
          </a:p>
        </p:txBody>
      </p:sp>
    </p:spTree>
    <p:extLst>
      <p:ext uri="{BB962C8B-B14F-4D97-AF65-F5344CB8AC3E}">
        <p14:creationId xmlns:p14="http://schemas.microsoft.com/office/powerpoint/2010/main" val="1965912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0B1C414-F991-954C-9F73-17A8F3719D9A}" type="slidenum">
              <a:rPr lang="it-IT" smtClean="0"/>
              <a:t>26</a:t>
            </a:fld>
            <a:endParaRPr lang="it-IT"/>
          </a:p>
        </p:txBody>
      </p:sp>
    </p:spTree>
    <p:extLst>
      <p:ext uri="{BB962C8B-B14F-4D97-AF65-F5344CB8AC3E}">
        <p14:creationId xmlns:p14="http://schemas.microsoft.com/office/powerpoint/2010/main" val="422663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7FF8C6D-F7D9-8747-B593-00CE082FD540}" type="slidenum">
              <a:rPr lang="it-IT" smtClean="0"/>
              <a:t>9</a:t>
            </a:fld>
            <a:endParaRPr lang="it-IT"/>
          </a:p>
        </p:txBody>
      </p:sp>
    </p:spTree>
    <p:extLst>
      <p:ext uri="{BB962C8B-B14F-4D97-AF65-F5344CB8AC3E}">
        <p14:creationId xmlns:p14="http://schemas.microsoft.com/office/powerpoint/2010/main" val="237342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000" dirty="0" smtClean="0"/>
              <a:t>In generale, tornando alle fasi della gestione esterna, possiamo dire che:</a:t>
            </a:r>
          </a:p>
          <a:p>
            <a:pPr marL="171450" indent="-171450">
              <a:buFontTx/>
              <a:buChar char="-"/>
            </a:pPr>
            <a:r>
              <a:rPr lang="it-IT" sz="1000" dirty="0" smtClean="0"/>
              <a:t>Le operazioni di provvista determina</a:t>
            </a:r>
            <a:r>
              <a:rPr lang="it-IT" sz="1000" baseline="0" dirty="0" smtClean="0"/>
              <a:t>no uscite che misurano l’entità dei costi;</a:t>
            </a:r>
          </a:p>
          <a:p>
            <a:pPr marL="171450" indent="-171450">
              <a:buFontTx/>
              <a:buChar char="-"/>
            </a:pPr>
            <a:r>
              <a:rPr lang="it-IT" sz="1000" baseline="0" dirty="0" smtClean="0"/>
              <a:t>Le operazioni di scambio determinano entrate che misurano l’entità dei ricavi.</a:t>
            </a:r>
          </a:p>
          <a:p>
            <a:pPr marL="0" indent="0">
              <a:buFontTx/>
              <a:buNone/>
            </a:pPr>
            <a:r>
              <a:rPr lang="it-IT" sz="1000" baseline="0" dirty="0" smtClean="0"/>
              <a:t>Dunque, è evidente che il profilo finanziario e quello economico esprimono le due fondamentali esigenze che “dominano” la gestione di qualsivoglia impresa.</a:t>
            </a:r>
          </a:p>
          <a:p>
            <a:pPr marL="0" indent="0">
              <a:buFontTx/>
              <a:buNone/>
            </a:pPr>
            <a:r>
              <a:rPr lang="it-IT" sz="1000" baseline="0" dirty="0" smtClean="0"/>
              <a:t>La prima esigenza è quella di ricercare un COSTANTE EQUILIBRIO FRA I FLUSSI MONETARI IN USCITA E IN ENTRATA. L’impresa infatti deve essere in grado, con la moneta a sua disposizione e le entrate posticipate, di far fronte agli impegni di pagamento immediati e posticipati. In caso contrario, la “macchina” aziendale è destinata irrimediabilmente a fermarsi.</a:t>
            </a:r>
          </a:p>
          <a:p>
            <a:pPr marL="0" indent="0">
              <a:buFontTx/>
              <a:buNone/>
            </a:pPr>
            <a:r>
              <a:rPr lang="it-IT" sz="1000" baseline="0" dirty="0" smtClean="0"/>
              <a:t>La seconda esigenza è REALIZZARE UN’ECCEDENZA DEI RICAVI SUI COSTI, ossia dar vita a un processo produttivo che generi e non distrugga ricchezza.</a:t>
            </a:r>
          </a:p>
          <a:p>
            <a:pPr marL="0" indent="0">
              <a:buFontTx/>
              <a:buNone/>
            </a:pPr>
            <a:endParaRPr lang="it-IT" sz="1000"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15</a:t>
            </a:fld>
            <a:endParaRPr lang="it-IT"/>
          </a:p>
        </p:txBody>
      </p:sp>
    </p:spTree>
    <p:extLst>
      <p:ext uri="{BB962C8B-B14F-4D97-AF65-F5344CB8AC3E}">
        <p14:creationId xmlns:p14="http://schemas.microsoft.com/office/powerpoint/2010/main" val="2209176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7FF8C6D-F7D9-8747-B593-00CE082FD540}" type="slidenum">
              <a:rPr lang="it-IT" smtClean="0"/>
              <a:t>18</a:t>
            </a:fld>
            <a:endParaRPr lang="it-IT"/>
          </a:p>
        </p:txBody>
      </p:sp>
    </p:spTree>
    <p:extLst>
      <p:ext uri="{BB962C8B-B14F-4D97-AF65-F5344CB8AC3E}">
        <p14:creationId xmlns:p14="http://schemas.microsoft.com/office/powerpoint/2010/main" val="283778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000" dirty="0" smtClean="0"/>
              <a:t>I</a:t>
            </a:r>
            <a:r>
              <a:rPr lang="it-IT" sz="1000" baseline="0" dirty="0" smtClean="0"/>
              <a:t> valori economici, allora, possono essere di reddito oppure di capitale.</a:t>
            </a:r>
            <a:endParaRPr lang="it-IT" sz="1000" dirty="0" smtClean="0"/>
          </a:p>
          <a:p>
            <a:r>
              <a:rPr lang="it-IT" sz="1000" dirty="0" smtClean="0"/>
              <a:t>I valori economici</a:t>
            </a:r>
            <a:r>
              <a:rPr lang="it-IT" sz="1000" baseline="0" dirty="0" smtClean="0"/>
              <a:t> di reddito sono valori di costi e di ricavo che concorrono, con segno opposto, alla determinazione del reddito, ossia del risultato, in termini di valore, del processo produttivo. I valori economici di capitale sono relativi alla ricchezza conferita dai promotori dell’impresa (capitale di rischio) e alle sue variazioni nette per effetto della gestione (utili e/o perdite d’esercizio).</a:t>
            </a:r>
            <a:endParaRPr lang="it-IT" sz="1000"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20</a:t>
            </a:fld>
            <a:endParaRPr lang="it-IT"/>
          </a:p>
        </p:txBody>
      </p:sp>
    </p:spTree>
    <p:extLst>
      <p:ext uri="{BB962C8B-B14F-4D97-AF65-F5344CB8AC3E}">
        <p14:creationId xmlns:p14="http://schemas.microsoft.com/office/powerpoint/2010/main" val="2517453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dirty="0" smtClean="0"/>
              <a:t>Le operazioni di raccolta di capitali da terzi offrono, al pari di quelle di approvvigionamento</a:t>
            </a:r>
            <a:r>
              <a:rPr lang="it-IT" sz="1000" baseline="0" dirty="0" smtClean="0"/>
              <a:t> di capitali di rischio, spunti per una ulteriore “messa a punto” del modello di rappresentazione della gestione basato sul sistema dei valori.</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Ancora un volta, il profilo finanziario non comporta particolari problemi che, invece, sorgono al momento di identificare la causale dell’entrata monetaria, a fronte della quale non individuiamo un ricavo ma il formarsi di un debito verso il soggetto che ha erogato quella somma di moneta. Si tratta inoltre di un debito diverso da quello che sorge verso i fornitori, poiché in quel caso il rapporto tra l’impresa e i terzi ha per oggetto fattori produttivi. Qui il rapporto fra l’impresa e i terzi, in questo caso la banca, ha per oggetto il denaro stesso, configurando un DEBITO DI FINANZIAMENTO.</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Pertanto, la contrazione di un mutuo è una variazione finanziaria negativa (più debiti), mentre il suo rimborso è una variazione finanziaria positiva (meno debiti), confermando ancora una volta che non tutti i movimenti finanziari si correlano a costi o ricavi.</a:t>
            </a:r>
          </a:p>
        </p:txBody>
      </p:sp>
      <p:sp>
        <p:nvSpPr>
          <p:cNvPr id="4" name="Segnaposto numero diapositiva 3"/>
          <p:cNvSpPr>
            <a:spLocks noGrp="1"/>
          </p:cNvSpPr>
          <p:nvPr>
            <p:ph type="sldNum" sz="quarter" idx="10"/>
          </p:nvPr>
        </p:nvSpPr>
        <p:spPr/>
        <p:txBody>
          <a:bodyPr/>
          <a:lstStyle/>
          <a:p>
            <a:fld id="{2B210BF5-EB91-7D46-A733-D0AE989C6AF2}" type="slidenum">
              <a:rPr lang="it-IT" smtClean="0"/>
              <a:t>21</a:t>
            </a:fld>
            <a:endParaRPr lang="it-IT"/>
          </a:p>
        </p:txBody>
      </p:sp>
    </p:spTree>
    <p:extLst>
      <p:ext uri="{BB962C8B-B14F-4D97-AF65-F5344CB8AC3E}">
        <p14:creationId xmlns:p14="http://schemas.microsoft.com/office/powerpoint/2010/main" val="4096411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Per rendere la </a:t>
            </a:r>
            <a:r>
              <a:rPr lang="it-IT" sz="1000" baseline="0" smtClean="0"/>
              <a:t>rappresentazione più </a:t>
            </a:r>
            <a:r>
              <a:rPr lang="it-IT" sz="1000" baseline="0" dirty="0" smtClean="0"/>
              <a:t>chiara l’operazione può essere scissa in due parti ideali.</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La prima concerne il rimborso del capitale preso a prestito dalla banca e costituisce una permutazione finanziaria. Infatti, alla variazione finanziaria negativa connessa all’uscita di cassa per 25€ corrisponde una variazione ancora una volta finanziaria ma positiva consistente nella diminuzione del debito verso la banca per gli stessi 25€.</a:t>
            </a:r>
          </a:p>
          <a:p>
            <a:pPr marL="0" marR="0" indent="0" algn="l" defTabSz="457200" rtl="0" eaLnBrk="1" fontAlgn="auto" latinLnBrk="0" hangingPunct="1">
              <a:lnSpc>
                <a:spcPct val="100000"/>
              </a:lnSpc>
              <a:spcBef>
                <a:spcPts val="0"/>
              </a:spcBef>
              <a:spcAft>
                <a:spcPts val="0"/>
              </a:spcAft>
              <a:buClrTx/>
              <a:buSzTx/>
              <a:buFontTx/>
              <a:buNone/>
              <a:tabLst/>
              <a:defRPr/>
            </a:pPr>
            <a:endParaRPr lang="it-IT" sz="1000" baseline="0" dirty="0" smtClean="0"/>
          </a:p>
        </p:txBody>
      </p:sp>
      <p:sp>
        <p:nvSpPr>
          <p:cNvPr id="4" name="Segnaposto numero diapositiva 3"/>
          <p:cNvSpPr>
            <a:spLocks noGrp="1"/>
          </p:cNvSpPr>
          <p:nvPr>
            <p:ph type="sldNum" sz="quarter" idx="10"/>
          </p:nvPr>
        </p:nvSpPr>
        <p:spPr/>
        <p:txBody>
          <a:bodyPr/>
          <a:lstStyle/>
          <a:p>
            <a:fld id="{2B210BF5-EB91-7D46-A733-D0AE989C6AF2}" type="slidenum">
              <a:rPr lang="it-IT" smtClean="0"/>
              <a:t>22</a:t>
            </a:fld>
            <a:endParaRPr lang="it-IT"/>
          </a:p>
        </p:txBody>
      </p:sp>
    </p:spTree>
    <p:extLst>
      <p:ext uri="{BB962C8B-B14F-4D97-AF65-F5344CB8AC3E}">
        <p14:creationId xmlns:p14="http://schemas.microsoft.com/office/powerpoint/2010/main" val="4218380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Gli interessi maturati sul prestito costituiscono la componente economica dell’operazione. </a:t>
            </a:r>
          </a:p>
          <a:p>
            <a:pPr marL="0" marR="0" indent="0" algn="l" defTabSz="457200" rtl="0" eaLnBrk="1" fontAlgn="auto" latinLnBrk="0" hangingPunct="1">
              <a:lnSpc>
                <a:spcPct val="100000"/>
              </a:lnSpc>
              <a:spcBef>
                <a:spcPts val="0"/>
              </a:spcBef>
              <a:spcAft>
                <a:spcPts val="0"/>
              </a:spcAft>
              <a:buClrTx/>
              <a:buSzTx/>
              <a:buFontTx/>
              <a:buNone/>
              <a:tabLst/>
              <a:defRPr/>
            </a:pPr>
            <a:r>
              <a:rPr lang="it-IT" sz="1000" baseline="0" dirty="0" smtClean="0"/>
              <a:t>Con riferimento all’aspetto finanziario, si ha una variazione negativa per 5€ corrispondente all’uscita di cassa, mentre dal punto di vista economico si ha una variazione negativa di costo. </a:t>
            </a:r>
            <a:r>
              <a:rPr lang="it-IT" sz="1000" baseline="0" smtClean="0"/>
              <a:t>Gli interessi </a:t>
            </a:r>
            <a:r>
              <a:rPr lang="it-IT" sz="1000" baseline="0" dirty="0" smtClean="0"/>
              <a:t>infatti corrispondono ad un sacrificio di ricchezza da parte dell’impresa che è chiamata a restituire una somma maggiore di quella ricevuta.</a:t>
            </a:r>
          </a:p>
        </p:txBody>
      </p:sp>
      <p:sp>
        <p:nvSpPr>
          <p:cNvPr id="4" name="Segnaposto numero diapositiva 3"/>
          <p:cNvSpPr>
            <a:spLocks noGrp="1"/>
          </p:cNvSpPr>
          <p:nvPr>
            <p:ph type="sldNum" sz="quarter" idx="10"/>
          </p:nvPr>
        </p:nvSpPr>
        <p:spPr/>
        <p:txBody>
          <a:bodyPr/>
          <a:lstStyle/>
          <a:p>
            <a:fld id="{2B210BF5-EB91-7D46-A733-D0AE989C6AF2}" type="slidenum">
              <a:rPr lang="it-IT" smtClean="0"/>
              <a:t>23</a:t>
            </a:fld>
            <a:endParaRPr lang="it-IT"/>
          </a:p>
        </p:txBody>
      </p:sp>
    </p:spTree>
    <p:extLst>
      <p:ext uri="{BB962C8B-B14F-4D97-AF65-F5344CB8AC3E}">
        <p14:creationId xmlns:p14="http://schemas.microsoft.com/office/powerpoint/2010/main" val="2369764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B210BF5-EB91-7D46-A733-D0AE989C6AF2}" type="slidenum">
              <a:rPr lang="it-IT" smtClean="0"/>
              <a:t>24</a:t>
            </a:fld>
            <a:endParaRPr lang="it-IT"/>
          </a:p>
        </p:txBody>
      </p:sp>
    </p:spTree>
    <p:extLst>
      <p:ext uri="{BB962C8B-B14F-4D97-AF65-F5344CB8AC3E}">
        <p14:creationId xmlns:p14="http://schemas.microsoft.com/office/powerpoint/2010/main" val="36053990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47999"/>
            <a:ext cx="7543800" cy="1450976"/>
          </a:xfrm>
        </p:spPr>
        <p:txBody>
          <a:bodyPr anchor="b"/>
          <a:lstStyle>
            <a:lvl1pPr algn="ctr">
              <a:defRPr sz="3600" baseline="0">
                <a:ln>
                  <a:noFill/>
                </a:ln>
                <a:solidFill>
                  <a:schemeClr val="tx2"/>
                </a:solidFill>
              </a:defRPr>
            </a:lvl1pPr>
          </a:lstStyle>
          <a:p>
            <a:r>
              <a:rPr lang="it-IT" dirty="0"/>
              <a:t>Fare clic per inserire il titolo</a:t>
            </a:r>
            <a:endParaRPr lang="en-US" dirty="0"/>
          </a:p>
        </p:txBody>
      </p:sp>
      <p:sp>
        <p:nvSpPr>
          <p:cNvPr id="3" name="Subtitle 2"/>
          <p:cNvSpPr>
            <a:spLocks noGrp="1"/>
          </p:cNvSpPr>
          <p:nvPr>
            <p:ph type="subTitle" idx="1"/>
          </p:nvPr>
        </p:nvSpPr>
        <p:spPr>
          <a:xfrm>
            <a:off x="3016131" y="4572000"/>
            <a:ext cx="3016132" cy="637338"/>
          </a:xfrm>
        </p:spPr>
        <p:txBody>
          <a:bodyPr anchor="t">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2E33E55-8F43-405D-9A79-B459DE7B089C}" type="datetime1">
              <a:rPr lang="it-IT" smtClean="0"/>
              <a:t>15/03/2019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
        <p:nvSpPr>
          <p:cNvPr id="8" name="Subtitle 2"/>
          <p:cNvSpPr txBox="1">
            <a:spLocks/>
          </p:cNvSpPr>
          <p:nvPr userDrawn="1"/>
        </p:nvSpPr>
        <p:spPr>
          <a:xfrm>
            <a:off x="685800" y="732118"/>
            <a:ext cx="7543799" cy="2000781"/>
          </a:xfrm>
          <a:prstGeom prst="rect">
            <a:avLst/>
          </a:prstGeom>
        </p:spPr>
        <p:txBody>
          <a:bodyPr vert="horz" lIns="91440" tIns="45720" rIns="91440" bIns="45720" rtlCol="0" anchor="t">
            <a:no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Dialoghi sulle procedure concorsuali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Libera Università di Bolzano</a:t>
            </a:r>
            <a:endParaRPr kumimoji="0" lang="en-US" sz="3600" b="1" i="1" u="none" strike="noStrike" kern="1200" cap="none" spc="0" normalizeH="0" baseline="0" noProof="0" dirty="0">
              <a:ln>
                <a:noFill/>
              </a:ln>
              <a:solidFill>
                <a:srgbClr val="073779"/>
              </a:solidFill>
              <a:effectLst/>
              <a:uLnTx/>
              <a:uFillTx/>
              <a:latin typeface="Cambria"/>
              <a:ea typeface="+mn-ea"/>
              <a:cs typeface="+mn-cs"/>
            </a:endParaRPr>
          </a:p>
        </p:txBody>
      </p:sp>
      <p:pic>
        <p:nvPicPr>
          <p:cNvPr id="11"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0" y="15099"/>
            <a:ext cx="3162537" cy="719418"/>
          </a:xfrm>
          <a:prstGeom prst="rect">
            <a:avLst/>
          </a:prstGeom>
          <a:solidFill>
            <a:srgbClr val="0000FF"/>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307003CD-2ACD-4527-9036-504577F53498}" type="datetime1">
              <a:rPr lang="it-IT" smtClean="0"/>
              <a:t>15/03/2019</a:t>
            </a:fld>
            <a:endParaRPr lang="it-IT"/>
          </a:p>
        </p:txBody>
      </p:sp>
      <p:sp>
        <p:nvSpPr>
          <p:cNvPr id="9" name="Slide Number Placeholder 8"/>
          <p:cNvSpPr>
            <a:spLocks noGrp="1"/>
          </p:cNvSpPr>
          <p:nvPr>
            <p:ph type="sldNum" sz="quarter" idx="11"/>
          </p:nvPr>
        </p:nvSpPr>
        <p:spPr/>
        <p:txBody>
          <a:bodyPr/>
          <a:lstStyle/>
          <a:p>
            <a:fld id="{6F7AA945-76CB-D84C-9264-6FE1FA9D39B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Maria Lucetta Russotto</a:t>
            </a: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5BBDD82A-177B-4196-84AD-9E08F644379C}" type="datetime1">
              <a:rPr lang="it-IT" smtClean="0"/>
              <a:t>15/03/2019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1D8A365-7117-4B6C-80B9-C83CBC1E4392}" type="datetime1">
              <a:rPr lang="it-IT" smtClean="0"/>
              <a:t>15/03/2019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olo, testo e ClipArt">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stile</a:t>
            </a:r>
            <a:endParaRPr lang="it-IT"/>
          </a:p>
        </p:txBody>
      </p:sp>
      <p:sp>
        <p:nvSpPr>
          <p:cNvPr id="3" name="Segnaposto testo 2"/>
          <p:cNvSpPr>
            <a:spLocks noGrp="1"/>
          </p:cNvSpPr>
          <p:nvPr>
            <p:ph type="body" sz="half" idx="1"/>
          </p:nvPr>
        </p:nvSpPr>
        <p:spPr>
          <a:xfrm>
            <a:off x="457200" y="1600200"/>
            <a:ext cx="4038600" cy="4525963"/>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lipArt 3"/>
          <p:cNvSpPr>
            <a:spLocks noGrp="1"/>
          </p:cNvSpPr>
          <p:nvPr>
            <p:ph type="clipArt" sz="half" idx="2"/>
          </p:nvPr>
        </p:nvSpPr>
        <p:spPr>
          <a:xfrm>
            <a:off x="4648200" y="1600200"/>
            <a:ext cx="4038600" cy="4525963"/>
          </a:xfrm>
        </p:spPr>
        <p:txBody>
          <a:bodyPr/>
          <a:lstStyle/>
          <a:p>
            <a:pPr lvl="0"/>
            <a:endParaRPr lang="it-IT" noProof="0" smtClean="0"/>
          </a:p>
        </p:txBody>
      </p:sp>
      <p:sp>
        <p:nvSpPr>
          <p:cNvPr id="5" name="Rectangle 4"/>
          <p:cNvSpPr>
            <a:spLocks noGrp="1" noChangeArrowheads="1"/>
          </p:cNvSpPr>
          <p:nvPr>
            <p:ph type="dt" sz="half" idx="10"/>
          </p:nvPr>
        </p:nvSpPr>
        <p:spPr>
          <a:ln/>
        </p:spPr>
        <p:txBody>
          <a:bodyPr/>
          <a:lstStyle>
            <a:lvl1pPr>
              <a:defRPr/>
            </a:lvl1pPr>
          </a:lstStyle>
          <a:p>
            <a:pPr>
              <a:defRPr/>
            </a:pPr>
            <a:fld id="{3554870D-9E24-4801-959C-14A921493B16}" type="datetime1">
              <a:rPr lang="it-IT" smtClean="0"/>
              <a:t>15/03/2019</a:t>
            </a:fld>
            <a:endParaRPr lang="it-IT" dirty="0"/>
          </a:p>
        </p:txBody>
      </p:sp>
      <p:sp>
        <p:nvSpPr>
          <p:cNvPr id="6" name="Rectangle 5"/>
          <p:cNvSpPr>
            <a:spLocks noGrp="1" noChangeArrowheads="1"/>
          </p:cNvSpPr>
          <p:nvPr>
            <p:ph type="ftr" sz="quarter" idx="11"/>
          </p:nvPr>
        </p:nvSpPr>
        <p:spPr>
          <a:ln/>
        </p:spPr>
        <p:txBody>
          <a:bodyPr/>
          <a:lstStyle>
            <a:lvl1pPr>
              <a:defRPr/>
            </a:lvl1pPr>
          </a:lstStyle>
          <a:p>
            <a:pPr>
              <a:defRPr/>
            </a:pPr>
            <a:r>
              <a:rPr lang="it-IT" smtClean="0"/>
              <a:t>Maria Lucetta Russotto</a:t>
            </a:r>
            <a:endParaRPr lang="it-IT" dirty="0"/>
          </a:p>
        </p:txBody>
      </p:sp>
      <p:sp>
        <p:nvSpPr>
          <p:cNvPr id="7" name="Rectangle 6"/>
          <p:cNvSpPr>
            <a:spLocks noGrp="1" noChangeArrowheads="1"/>
          </p:cNvSpPr>
          <p:nvPr>
            <p:ph type="sldNum" sz="quarter" idx="12"/>
          </p:nvPr>
        </p:nvSpPr>
        <p:spPr>
          <a:ln/>
        </p:spPr>
        <p:txBody>
          <a:bodyPr/>
          <a:lstStyle>
            <a:lvl1pPr>
              <a:defRPr/>
            </a:lvl1pPr>
          </a:lstStyle>
          <a:p>
            <a:pPr>
              <a:defRPr/>
            </a:pPr>
            <a:fld id="{DC82D23E-9BC6-6147-8FC1-DC1A4D915E23}" type="slidenum">
              <a:rPr lang="it-IT"/>
              <a:pPr>
                <a:defRPr/>
              </a:pPr>
              <a:t>‹N›</a:t>
            </a:fld>
            <a:endParaRPr lang="it-IT"/>
          </a:p>
        </p:txBody>
      </p:sp>
    </p:spTree>
    <p:extLst>
      <p:ext uri="{BB962C8B-B14F-4D97-AF65-F5344CB8AC3E}">
        <p14:creationId xmlns:p14="http://schemas.microsoft.com/office/powerpoint/2010/main" val="269040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15BF5D38-A800-4CA5-B16E-E7C2B35FE6E2}" type="datetime1">
              <a:rPr lang="it-IT" smtClean="0"/>
              <a:t>15/03/2019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p:txBody>
          <a:bodyPr/>
          <a:lstStyle/>
          <a:p>
            <a:fld id="{6F7AA945-76CB-D84C-9264-6FE1FA9D39BC}" type="slidenum">
              <a:rPr lang="it-IT" smtClean="0"/>
              <a:t>‹N›</a:t>
            </a:fld>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5" name="Segnaposto data 4"/>
          <p:cNvSpPr>
            <a:spLocks noGrp="1"/>
          </p:cNvSpPr>
          <p:nvPr>
            <p:ph type="dt" sz="half" idx="12"/>
          </p:nvPr>
        </p:nvSpPr>
        <p:spPr/>
        <p:txBody>
          <a:bodyPr/>
          <a:lstStyle/>
          <a:p>
            <a:fld id="{67637D51-1334-4B95-B3B0-ED0EC57D9E26}" type="datetime1">
              <a:rPr lang="it-IT" smtClean="0"/>
              <a:t>15/03/2019</a:t>
            </a:fld>
            <a:endParaRPr lang="it-IT" dirty="0"/>
          </a:p>
        </p:txBody>
      </p:sp>
      <p:pic>
        <p:nvPicPr>
          <p:cNvPr id="6" name="Immagine 5"/>
          <p:cNvPicPr>
            <a:picLocks noChangeAspect="1"/>
          </p:cNvPicPr>
          <p:nvPr userDrawn="1"/>
        </p:nvPicPr>
        <p:blipFill>
          <a:blip r:embed="rId2"/>
          <a:stretch>
            <a:fillRect/>
          </a:stretch>
        </p:blipFill>
        <p:spPr>
          <a:xfrm>
            <a:off x="8457450" y="0"/>
            <a:ext cx="686550" cy="680718"/>
          </a:xfrm>
          <a:prstGeom prst="rect">
            <a:avLst/>
          </a:prstGeom>
        </p:spPr>
      </p:pic>
    </p:spTree>
    <p:extLst>
      <p:ext uri="{BB962C8B-B14F-4D97-AF65-F5344CB8AC3E}">
        <p14:creationId xmlns:p14="http://schemas.microsoft.com/office/powerpoint/2010/main" val="655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7130678-ED9D-4BEA-9D2D-FC70A82492DB}" type="datetime1">
              <a:rPr lang="it-IT" smtClean="0"/>
              <a:t>15/03/2019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stile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3BF63D4-1C94-4A5A-B3BA-151CCDA2FC49}" type="datetime1">
              <a:rPr lang="it-IT" smtClean="0"/>
              <a:t>15/03/2019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9D334A17-224B-4036-98C4-AE9D8012A232}" type="datetime1">
              <a:rPr lang="it-IT" smtClean="0"/>
              <a:t>15/03/2019</a:t>
            </a:fld>
            <a:endParaRPr lang="it-IT"/>
          </a:p>
        </p:txBody>
      </p:sp>
      <p:sp>
        <p:nvSpPr>
          <p:cNvPr id="8" name="Footer Placeholder 7"/>
          <p:cNvSpPr>
            <a:spLocks noGrp="1"/>
          </p:cNvSpPr>
          <p:nvPr>
            <p:ph type="ftr" sz="quarter" idx="11"/>
          </p:nvPr>
        </p:nvSpPr>
        <p:spPr/>
        <p:txBody>
          <a:bodyPr/>
          <a:lstStyle/>
          <a:p>
            <a:r>
              <a:rPr lang="it-IT" smtClean="0"/>
              <a:t>Maria Lucetta Russotto</a:t>
            </a:r>
            <a:endParaRPr lang="it-IT"/>
          </a:p>
        </p:txBody>
      </p:sp>
      <p:sp>
        <p:nvSpPr>
          <p:cNvPr id="9" name="Slide Number Placeholder 8"/>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8D24A16F-7427-4E76-8778-4002BC490B39}" type="datetime1">
              <a:rPr lang="it-IT" smtClean="0"/>
              <a:t>15/03/2019</a:t>
            </a:fld>
            <a:endParaRPr lang="it-IT"/>
          </a:p>
        </p:txBody>
      </p:sp>
      <p:sp>
        <p:nvSpPr>
          <p:cNvPr id="4" name="Footer Placeholder 3"/>
          <p:cNvSpPr>
            <a:spLocks noGrp="1"/>
          </p:cNvSpPr>
          <p:nvPr>
            <p:ph type="ftr" sz="quarter" idx="11"/>
          </p:nvPr>
        </p:nvSpPr>
        <p:spPr/>
        <p:txBody>
          <a:bodyPr/>
          <a:lstStyle/>
          <a:p>
            <a:r>
              <a:rPr lang="it-IT" smtClean="0"/>
              <a:t>Maria Lucetta Russotto</a:t>
            </a:r>
            <a:endParaRPr lang="it-IT"/>
          </a:p>
        </p:txBody>
      </p:sp>
      <p:sp>
        <p:nvSpPr>
          <p:cNvPr id="5" name="Slide Number Placeholder 4"/>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2153F-2402-4110-AB12-75C5B830AAAA}" type="datetime1">
              <a:rPr lang="it-IT" smtClean="0"/>
              <a:t>15/03/2019</a:t>
            </a:fld>
            <a:endParaRPr lang="it-IT"/>
          </a:p>
        </p:txBody>
      </p:sp>
      <p:sp>
        <p:nvSpPr>
          <p:cNvPr id="3" name="Footer Placeholder 2"/>
          <p:cNvSpPr>
            <a:spLocks noGrp="1"/>
          </p:cNvSpPr>
          <p:nvPr>
            <p:ph type="ftr" sz="quarter" idx="11"/>
          </p:nvPr>
        </p:nvSpPr>
        <p:spPr/>
        <p:txBody>
          <a:bodyPr/>
          <a:lstStyle/>
          <a:p>
            <a:r>
              <a:rPr lang="it-IT" smtClean="0"/>
              <a:t>Maria Lucetta Russotto</a:t>
            </a:r>
            <a:endParaRPr lang="it-IT"/>
          </a:p>
        </p:txBody>
      </p:sp>
      <p:sp>
        <p:nvSpPr>
          <p:cNvPr id="4" name="Slide Number Placeholder 3"/>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E05D12-FE06-4CAA-801F-FA9C989BD49F}" type="datetime1">
              <a:rPr lang="it-IT" smtClean="0"/>
              <a:t>15/03/2019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dirty="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Rectangle 6"/>
          <p:cNvSpPr/>
          <p:nvPr/>
        </p:nvSpPr>
        <p:spPr>
          <a:xfrm>
            <a:off x="8458200" y="672804"/>
            <a:ext cx="685800" cy="61851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7AA945-76CB-D84C-9264-6FE1FA9D39BC}"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1"/>
                </a:solidFill>
              </a:defRPr>
            </a:lvl1pPr>
          </a:lstStyle>
          <a:p>
            <a:r>
              <a:rPr lang="it-IT" smtClean="0"/>
              <a:t>Maria Lucetta Russotto</a:t>
            </a:r>
            <a:endParaRPr lang="it-IT"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rgbClr val="FFFFFF"/>
                </a:solidFill>
              </a:defRPr>
            </a:lvl1pPr>
          </a:lstStyle>
          <a:p>
            <a:fld id="{02F5EF95-6E16-4DE8-B89D-75C356B73BBB}" type="datetime1">
              <a:rPr lang="it-IT" smtClean="0"/>
              <a:t>15/03/2019</a:t>
            </a:fld>
            <a:endParaRPr lang="it-IT" dirty="0"/>
          </a:p>
        </p:txBody>
      </p:sp>
      <p:pic>
        <p:nvPicPr>
          <p:cNvPr id="10" name="Picture 15"/>
          <p:cNvPicPr/>
          <p:nvPr userDrawn="1"/>
        </p:nvPicPr>
        <p:blipFill>
          <a:blip r:embed="rId15" cstate="print">
            <a:extLst>
              <a:ext uri="{28A0092B-C50C-407E-A947-70E740481C1C}">
                <a14:useLocalDpi xmlns:a14="http://schemas.microsoft.com/office/drawing/2010/main" val="0"/>
              </a:ext>
            </a:extLst>
          </a:blip>
          <a:stretch>
            <a:fillRect/>
          </a:stretch>
        </p:blipFill>
        <p:spPr>
          <a:xfrm>
            <a:off x="8458200" y="1"/>
            <a:ext cx="689293" cy="672803"/>
          </a:xfrm>
          <a:prstGeom prst="rect">
            <a:avLst/>
          </a:prstGeom>
          <a:solidFill>
            <a:srgbClr val="0000FF"/>
          </a:solidFill>
        </p:spPr>
      </p:pic>
      <p:pic>
        <p:nvPicPr>
          <p:cNvPr id="11" name="Immagine 10"/>
          <p:cNvPicPr>
            <a:picLocks noChangeAspect="1"/>
          </p:cNvPicPr>
          <p:nvPr userDrawn="1"/>
        </p:nvPicPr>
        <p:blipFill>
          <a:blip r:embed="rId16"/>
          <a:stretch>
            <a:fillRect/>
          </a:stretch>
        </p:blipFill>
        <p:spPr>
          <a:xfrm>
            <a:off x="8457450" y="0"/>
            <a:ext cx="686550" cy="68071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3" r:id="rId13"/>
  </p:sldLayoutIdLst>
  <p:hf hdr="0" dt="0"/>
  <p:txStyles>
    <p:titleStyle>
      <a:lvl1pPr algn="l" defTabSz="914400" rtl="0" eaLnBrk="1" latinLnBrk="0" hangingPunct="1">
        <a:spcBef>
          <a:spcPct val="0"/>
        </a:spcBef>
        <a:buNone/>
        <a:defRPr sz="3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www.economiaziendale.net/lezioni/capitale/nozione_capitale.htm" TargetMode="External"/><Relationship Id="rId2" Type="http://schemas.openxmlformats.org/officeDocument/2006/relationships/hyperlink" Target="http://www.economiaziendale.net/lezioni/capitale/aspetto_quantitativo_patrimonio.htm" TargetMode="External"/><Relationship Id="rId1" Type="http://schemas.openxmlformats.org/officeDocument/2006/relationships/slideLayout" Target="../slideLayouts/slideLayout2.xml"/><Relationship Id="rId4" Type="http://schemas.openxmlformats.org/officeDocument/2006/relationships/hyperlink" Target="http://www.economiaziendale.net/lezioni/azienda/azienda.htm"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economiaziendale.net/lezioni/reddito/costi_ricavi.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525509" y="358415"/>
            <a:ext cx="4541914" cy="975445"/>
          </a:xfrm>
          <a:prstGeom prst="rect">
            <a:avLst/>
          </a:prstGeom>
        </p:spPr>
      </p:pic>
      <p:sp>
        <p:nvSpPr>
          <p:cNvPr id="2" name="Titolo 1"/>
          <p:cNvSpPr>
            <a:spLocks noGrp="1"/>
          </p:cNvSpPr>
          <p:nvPr>
            <p:ph type="title"/>
          </p:nvPr>
        </p:nvSpPr>
        <p:spPr/>
        <p:txBody>
          <a:bodyPr/>
          <a:lstStyle/>
          <a:p>
            <a:r>
              <a:rPr lang="it-IT" dirty="0" smtClean="0"/>
              <a:t>                        </a:t>
            </a:r>
            <a:endParaRPr lang="it-IT" dirty="0"/>
          </a:p>
        </p:txBody>
      </p:sp>
      <p:sp>
        <p:nvSpPr>
          <p:cNvPr id="3" name="Segnaposto contenuto 2"/>
          <p:cNvSpPr>
            <a:spLocks noGrp="1"/>
          </p:cNvSpPr>
          <p:nvPr>
            <p:ph idx="1"/>
          </p:nvPr>
        </p:nvSpPr>
        <p:spPr/>
        <p:txBody>
          <a:bodyPr>
            <a:normAutofit/>
          </a:bodyPr>
          <a:lstStyle/>
          <a:p>
            <a:pPr marL="114300" indent="0">
              <a:buNone/>
            </a:pPr>
            <a:endParaRPr lang="it-IT" dirty="0" smtClean="0"/>
          </a:p>
          <a:p>
            <a:endParaRPr lang="it-IT" dirty="0"/>
          </a:p>
          <a:p>
            <a:endParaRPr lang="it-IT" dirty="0" smtClean="0"/>
          </a:p>
          <a:p>
            <a:pPr marL="114300" indent="0">
              <a:buNone/>
            </a:pPr>
            <a:endParaRPr lang="it-IT" dirty="0"/>
          </a:p>
          <a:p>
            <a:pPr marL="114300" indent="0">
              <a:buNone/>
            </a:pPr>
            <a:endParaRPr lang="it-IT" sz="2800" dirty="0" smtClean="0"/>
          </a:p>
          <a:p>
            <a:pPr marL="114300" indent="0">
              <a:buNone/>
            </a:pPr>
            <a:r>
              <a:rPr lang="it-IT" dirty="0" smtClean="0"/>
              <a:t>Giunta </a:t>
            </a:r>
            <a:r>
              <a:rPr lang="it-IT" dirty="0" smtClean="0"/>
              <a:t>Cap. 7 </a:t>
            </a:r>
            <a:endParaRPr lang="it-IT" dirty="0"/>
          </a:p>
          <a:p>
            <a:pPr marL="114300" indent="0">
              <a:buNone/>
            </a:pPr>
            <a:r>
              <a:rPr lang="it-IT" dirty="0" smtClean="0"/>
              <a:t>                                        Prof. Maria Lucetta Russotto </a:t>
            </a:r>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pPr marL="114300" indent="0">
              <a:buNone/>
            </a:pPr>
            <a:endParaRPr lang="it-IT" dirty="0" smtClean="0"/>
          </a:p>
          <a:p>
            <a:pPr marL="114300" indent="0">
              <a:buNone/>
            </a:pPr>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7" name="Segnaposto numero diapositiva 4"/>
          <p:cNvSpPr>
            <a:spLocks noGrp="1"/>
          </p:cNvSpPr>
          <p:nvPr>
            <p:ph type="sldNum" sz="quarter" idx="12"/>
          </p:nvPr>
        </p:nvSpPr>
        <p:spPr/>
        <p:txBody>
          <a:bodyPr/>
          <a:lstStyle/>
          <a:p>
            <a:fld id="{6F7AA945-76CB-D84C-9264-6FE1FA9D39BC}" type="slidenum">
              <a:rPr lang="it-IT" smtClean="0"/>
              <a:pPr/>
              <a:t>1</a:t>
            </a:fld>
            <a:endParaRPr lang="it-IT"/>
          </a:p>
        </p:txBody>
      </p:sp>
      <p:sp>
        <p:nvSpPr>
          <p:cNvPr id="6" name="Segnaposto piè di pagina 3"/>
          <p:cNvSpPr txBox="1">
            <a:spLocks/>
          </p:cNvSpPr>
          <p:nvPr/>
        </p:nvSpPr>
        <p:spPr>
          <a:xfrm rot="16200000">
            <a:off x="7739310" y="4201160"/>
            <a:ext cx="2367281" cy="365760"/>
          </a:xfrm>
          <a:prstGeom prst="rect">
            <a:avLst/>
          </a:prstGeom>
        </p:spPr>
        <p:txBody>
          <a:bodyPr vert="horz" lIns="91440" tIns="45720" rIns="91440" bIns="45720" rtlCol="0" anchor="ctr"/>
          <a:lstStyle>
            <a:defPPr>
              <a:defRPr lang="it-IT"/>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dirty="0"/>
          </a:p>
        </p:txBody>
      </p:sp>
      <p:sp>
        <p:nvSpPr>
          <p:cNvPr id="8" name="Rettangolo 7"/>
          <p:cNvSpPr/>
          <p:nvPr/>
        </p:nvSpPr>
        <p:spPr>
          <a:xfrm>
            <a:off x="931991" y="1924581"/>
            <a:ext cx="6670417" cy="584775"/>
          </a:xfrm>
          <a:prstGeom prst="rect">
            <a:avLst/>
          </a:prstGeom>
        </p:spPr>
        <p:txBody>
          <a:bodyPr wrap="none">
            <a:spAutoFit/>
          </a:bodyPr>
          <a:lstStyle/>
          <a:p>
            <a:pPr algn="ctr"/>
            <a:r>
              <a:rPr lang="it-IT" sz="3200" b="1" spc="-20" dirty="0" smtClean="0">
                <a:solidFill>
                  <a:srgbClr val="FF0000"/>
                </a:solidFill>
                <a:latin typeface="Times New Roman"/>
                <a:cs typeface="Times New Roman"/>
              </a:rPr>
              <a:t>I valori finanziari e i valori economici</a:t>
            </a:r>
            <a:endParaRPr lang="it-IT" sz="3200" b="1" dirty="0">
              <a:solidFill>
                <a:srgbClr val="FF0000"/>
              </a:solidFill>
            </a:endParaRPr>
          </a:p>
        </p:txBody>
      </p:sp>
    </p:spTree>
    <p:extLst>
      <p:ext uri="{BB962C8B-B14F-4D97-AF65-F5344CB8AC3E}">
        <p14:creationId xmlns:p14="http://schemas.microsoft.com/office/powerpoint/2010/main" val="214046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it-IT" u="sng" dirty="0">
                <a:solidFill>
                  <a:schemeClr val="accent6">
                    <a:lumMod val="60000"/>
                    <a:lumOff val="40000"/>
                  </a:schemeClr>
                </a:solidFill>
              </a:rPr>
              <a:t>I valori economici</a:t>
            </a:r>
          </a:p>
          <a:p>
            <a:pPr algn="just"/>
            <a:r>
              <a:rPr lang="it-IT" b="1" dirty="0"/>
              <a:t>Sono valori economici tutti quei valori che derivano da processi di valutazione o che sono misurati da variazioni intervenute nei valori finanziari</a:t>
            </a:r>
            <a:r>
              <a:rPr lang="it-IT" b="1" dirty="0" smtClean="0"/>
              <a:t>.</a:t>
            </a:r>
          </a:p>
          <a:p>
            <a:pPr algn="just"/>
            <a:r>
              <a:rPr lang="it-IT" dirty="0"/>
              <a:t>VALORI ECONOMICI </a:t>
            </a:r>
          </a:p>
          <a:p>
            <a:pPr algn="just"/>
            <a:r>
              <a:rPr lang="it-IT" dirty="0"/>
              <a:t>I valori economici sono quegli elementi del capitale che non sono già espressi in moneta. Affinché si possa attribuire un valore a tali elementi è necessario effettuare una valutazione, cioè stimare il loro valore.</a:t>
            </a:r>
          </a:p>
          <a:p>
            <a:pPr algn="just"/>
            <a:r>
              <a:rPr lang="it-IT" dirty="0"/>
              <a:t>Esempio: sono valori economici le merci, i </a:t>
            </a:r>
            <a:r>
              <a:rPr lang="it-IT" dirty="0" err="1"/>
              <a:t>computers</a:t>
            </a:r>
            <a:r>
              <a:rPr lang="it-IT" dirty="0"/>
              <a:t>, i macchinari, i fabbricati, i mobili.</a:t>
            </a:r>
          </a:p>
          <a:p>
            <a:pPr algn="just"/>
            <a:r>
              <a:rPr lang="it-IT" dirty="0"/>
              <a:t> </a:t>
            </a:r>
          </a:p>
          <a:p>
            <a:pPr algn="just"/>
            <a:r>
              <a:rPr lang="it-IT" dirty="0"/>
              <a:t>I valori economici sono, in genere, determinati in base alle variazioni finanziarie che li hanno originati.</a:t>
            </a:r>
          </a:p>
          <a:p>
            <a:pPr algn="just"/>
            <a:r>
              <a:rPr lang="it-IT" dirty="0"/>
              <a:t>Esempio: il valore del computer acquistato dall'azienda è determinato in base al prezzo pagato al fornitore.</a:t>
            </a:r>
          </a:p>
          <a:p>
            <a:pPr algn="just"/>
            <a:endParaRPr lang="it-IT" dirty="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10</a:t>
            </a:fld>
            <a:endParaRPr lang="it-IT" dirty="0"/>
          </a:p>
        </p:txBody>
      </p:sp>
    </p:spTree>
    <p:extLst>
      <p:ext uri="{BB962C8B-B14F-4D97-AF65-F5344CB8AC3E}">
        <p14:creationId xmlns:p14="http://schemas.microsoft.com/office/powerpoint/2010/main" val="1388505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RIASSUMENDO:</a:t>
            </a:r>
          </a:p>
          <a:p>
            <a:endParaRPr lang="it-IT" dirty="0"/>
          </a:p>
          <a:p>
            <a:r>
              <a:rPr lang="it-IT" dirty="0" smtClean="0"/>
              <a:t>I valori economici sono:</a:t>
            </a:r>
          </a:p>
          <a:p>
            <a:r>
              <a:rPr lang="it-IT" dirty="0" smtClean="0"/>
              <a:t>I costi</a:t>
            </a:r>
          </a:p>
          <a:p>
            <a:r>
              <a:rPr lang="it-IT" dirty="0" smtClean="0"/>
              <a:t>i ricavi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11</a:t>
            </a:fld>
            <a:endParaRPr lang="it-IT" dirty="0"/>
          </a:p>
        </p:txBody>
      </p:sp>
    </p:spTree>
    <p:extLst>
      <p:ext uri="{BB962C8B-B14F-4D97-AF65-F5344CB8AC3E}">
        <p14:creationId xmlns:p14="http://schemas.microsoft.com/office/powerpoint/2010/main" val="3180500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 valori </a:t>
            </a:r>
            <a:r>
              <a:rPr lang="it-IT" dirty="0"/>
              <a:t>economici riguardano: </a:t>
            </a:r>
          </a:p>
          <a:p>
            <a:pPr algn="just"/>
            <a:r>
              <a:rPr lang="it-IT" dirty="0" smtClean="0"/>
              <a:t>i </a:t>
            </a:r>
            <a:r>
              <a:rPr lang="it-IT" b="1" dirty="0"/>
              <a:t>costi </a:t>
            </a:r>
            <a:r>
              <a:rPr lang="it-IT" dirty="0"/>
              <a:t>e i </a:t>
            </a:r>
            <a:r>
              <a:rPr lang="it-IT" b="1" dirty="0"/>
              <a:t>ricavi</a:t>
            </a:r>
            <a:r>
              <a:rPr lang="it-IT" dirty="0"/>
              <a:t> derivanti da investimenti e disinvestimenti; per loro natura non sono espressi originariamente in moneta; il loro valore deriva da variazioni intervenute nei valori finanziari o è frutto di stime e congetture; </a:t>
            </a:r>
          </a:p>
          <a:p>
            <a:pPr algn="just"/>
            <a:r>
              <a:rPr lang="it-IT" dirty="0" smtClean="0"/>
              <a:t> </a:t>
            </a:r>
            <a:r>
              <a:rPr lang="it-IT" dirty="0"/>
              <a:t>il </a:t>
            </a:r>
            <a:r>
              <a:rPr lang="it-IT" b="1" dirty="0"/>
              <a:t>patrimonio netto</a:t>
            </a:r>
            <a:r>
              <a:rPr lang="it-IT" dirty="0"/>
              <a:t> (articolato nelle sue parti </a:t>
            </a:r>
            <a:r>
              <a:rPr lang="it-IT" dirty="0" smtClean="0"/>
              <a:t>ideali, ex. Capitale sociale più fondi accantonamento); </a:t>
            </a:r>
            <a:r>
              <a:rPr lang="it-IT" dirty="0"/>
              <a:t>la sua misura dipende dai valori in precedenza attribuiti alle attività e alle passività. </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12</a:t>
            </a:fld>
            <a:endParaRPr lang="it-IT" dirty="0"/>
          </a:p>
        </p:txBody>
      </p:sp>
    </p:spTree>
    <p:extLst>
      <p:ext uri="{BB962C8B-B14F-4D97-AF65-F5344CB8AC3E}">
        <p14:creationId xmlns:p14="http://schemas.microsoft.com/office/powerpoint/2010/main" val="86400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0000" lnSpcReduction="20000"/>
          </a:bodyPr>
          <a:lstStyle/>
          <a:p>
            <a:pPr algn="just"/>
            <a:r>
              <a:rPr lang="it-IT" dirty="0" smtClean="0"/>
              <a:t>I valori </a:t>
            </a:r>
            <a:r>
              <a:rPr lang="it-IT" dirty="0"/>
              <a:t>economici relativi ai costi e ai ricavi, a seconda dell'esercizio a cui si riferiscono, si distinguono in: </a:t>
            </a:r>
          </a:p>
          <a:p>
            <a:pPr algn="just"/>
            <a:r>
              <a:rPr lang="it-IT" b="1" dirty="0" smtClean="0">
                <a:solidFill>
                  <a:schemeClr val="accent6">
                    <a:lumMod val="60000"/>
                    <a:lumOff val="40000"/>
                  </a:schemeClr>
                </a:solidFill>
              </a:rPr>
              <a:t>costi </a:t>
            </a:r>
            <a:r>
              <a:rPr lang="it-IT" b="1" dirty="0">
                <a:solidFill>
                  <a:schemeClr val="accent6">
                    <a:lumMod val="60000"/>
                    <a:lumOff val="40000"/>
                  </a:schemeClr>
                </a:solidFill>
              </a:rPr>
              <a:t>e ricavi di competenza </a:t>
            </a:r>
            <a:r>
              <a:rPr lang="it-IT" b="1" dirty="0" smtClean="0">
                <a:solidFill>
                  <a:schemeClr val="accent6">
                    <a:lumMod val="60000"/>
                    <a:lumOff val="40000"/>
                  </a:schemeClr>
                </a:solidFill>
              </a:rPr>
              <a:t>dell'esercizio</a:t>
            </a:r>
            <a:r>
              <a:rPr lang="it-IT" b="1" dirty="0" smtClean="0"/>
              <a:t>. C</a:t>
            </a:r>
            <a:r>
              <a:rPr lang="it-IT" dirty="0" smtClean="0"/>
              <a:t>ostituiscono </a:t>
            </a:r>
            <a:r>
              <a:rPr lang="it-IT" i="1" dirty="0"/>
              <a:t>valori economici d'esercizio</a:t>
            </a:r>
            <a:r>
              <a:rPr lang="it-IT" dirty="0"/>
              <a:t>, componenti del risultato economico del periodo amministrativo </a:t>
            </a:r>
            <a:r>
              <a:rPr lang="it-IT" dirty="0" smtClean="0"/>
              <a:t>considerato; ovvero costi e ricavi d’impresa compresi fra il 1 gennaio di un anno e il 31 dicembre dello stesso anno.</a:t>
            </a:r>
            <a:endParaRPr lang="it-IT" dirty="0"/>
          </a:p>
          <a:p>
            <a:pPr algn="just"/>
            <a:r>
              <a:rPr lang="it-IT" b="1" dirty="0" smtClean="0">
                <a:solidFill>
                  <a:schemeClr val="accent6">
                    <a:lumMod val="60000"/>
                    <a:lumOff val="40000"/>
                  </a:schemeClr>
                </a:solidFill>
              </a:rPr>
              <a:t>costi </a:t>
            </a:r>
            <a:r>
              <a:rPr lang="it-IT" b="1" dirty="0">
                <a:solidFill>
                  <a:schemeClr val="accent6">
                    <a:lumMod val="60000"/>
                    <a:lumOff val="40000"/>
                  </a:schemeClr>
                </a:solidFill>
              </a:rPr>
              <a:t>e ricavi di competenza degli esercizi futuri </a:t>
            </a:r>
            <a:r>
              <a:rPr lang="it-IT" dirty="0"/>
              <a:t>(sono </a:t>
            </a:r>
            <a:r>
              <a:rPr lang="it-IT" i="1" dirty="0"/>
              <a:t>valori patrimoniali</a:t>
            </a:r>
            <a:r>
              <a:rPr lang="it-IT" dirty="0"/>
              <a:t>, cioè elementi attivi o passivi del patrimonio</a:t>
            </a:r>
            <a:r>
              <a:rPr lang="it-IT" dirty="0" smtClean="0"/>
              <a:t>) e </a:t>
            </a:r>
            <a:r>
              <a:rPr lang="it-IT" dirty="0"/>
              <a:t>sono costituiti da: </a:t>
            </a:r>
          </a:p>
          <a:p>
            <a:pPr algn="just"/>
            <a:r>
              <a:rPr lang="it-IT" dirty="0"/>
              <a:t>a) </a:t>
            </a:r>
            <a:r>
              <a:rPr lang="it-IT" b="1" dirty="0">
                <a:solidFill>
                  <a:srgbClr val="FF0000"/>
                </a:solidFill>
              </a:rPr>
              <a:t>costi e ricavi pluriennali</a:t>
            </a:r>
            <a:r>
              <a:rPr lang="it-IT" dirty="0"/>
              <a:t>: sono costi e ricavi che si riferiscono a più periodi amministrativi; in particolare i costi pluriennali danno la loro utilità per più esercizi e corrispondono agli impieghi </a:t>
            </a:r>
            <a:r>
              <a:rPr lang="it-IT" dirty="0" smtClean="0"/>
              <a:t> (acquisti) in </a:t>
            </a:r>
            <a:r>
              <a:rPr lang="it-IT" dirty="0"/>
              <a:t>immobilizzazioni immateriali (brevetti, marchi, ecc.) e materiali (fabbricati, impianti, automezzi, ecc.); </a:t>
            </a:r>
          </a:p>
          <a:p>
            <a:pPr algn="just"/>
            <a:r>
              <a:rPr lang="it-IT" dirty="0"/>
              <a:t>b) </a:t>
            </a:r>
            <a:r>
              <a:rPr lang="it-IT" b="1" dirty="0">
                <a:solidFill>
                  <a:srgbClr val="FF0000"/>
                </a:solidFill>
              </a:rPr>
              <a:t>costi e ricavi sospesi</a:t>
            </a:r>
            <a:r>
              <a:rPr lang="it-IT" dirty="0"/>
              <a:t>: consistono in costi e ricavi sostenuti o conseguiti in un periodo amministrativo, ma che si riferiscono a un periodo successivo; comprendono gli </a:t>
            </a:r>
            <a:r>
              <a:rPr lang="it-IT" i="1" dirty="0"/>
              <a:t>impieghi</a:t>
            </a:r>
            <a:r>
              <a:rPr lang="it-IT" dirty="0"/>
              <a:t> nelle rimanenze di magazzino (prodotti, materie prime, semilavorati, materie di consumo, merci, ecc.) e i costi e i ricavi pagati o riscossi in via anticipata, ma non ancora maturati, (risconti attivi e passivi), relativi a servizi che si ha il diritto di utilizzare o il dovere di prestare. </a:t>
            </a:r>
          </a:p>
          <a:p>
            <a:pPr algn="just"/>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13</a:t>
            </a:fld>
            <a:endParaRPr lang="it-IT" dirty="0"/>
          </a:p>
        </p:txBody>
      </p:sp>
    </p:spTree>
    <p:extLst>
      <p:ext uri="{BB962C8B-B14F-4D97-AF65-F5344CB8AC3E}">
        <p14:creationId xmlns:p14="http://schemas.microsoft.com/office/powerpoint/2010/main" val="520768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Per determinare il reddito o utile di un esercizio ( o anno solare) i costi concorrono con il segno meno, mentre i ricavi concorrono con il segno più.</a:t>
            </a:r>
          </a:p>
          <a:p>
            <a:pPr algn="just"/>
            <a:r>
              <a:rPr lang="it-IT" dirty="0" smtClean="0"/>
              <a:t>Si ha utile solo se i ricavi sono superiori ai costi; in caso contrario si ha perdita.</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14</a:t>
            </a:fld>
            <a:endParaRPr lang="it-IT" dirty="0"/>
          </a:p>
        </p:txBody>
      </p:sp>
    </p:spTree>
    <p:extLst>
      <p:ext uri="{BB962C8B-B14F-4D97-AF65-F5344CB8AC3E}">
        <p14:creationId xmlns:p14="http://schemas.microsoft.com/office/powerpoint/2010/main" val="157524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bwMode="auto">
          <a:xfrm>
            <a:off x="421260" y="3975538"/>
            <a:ext cx="1326004"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Provvista </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9" name="Rettangolo 8"/>
          <p:cNvSpPr/>
          <p:nvPr/>
        </p:nvSpPr>
        <p:spPr bwMode="auto">
          <a:xfrm>
            <a:off x="3126960" y="3975538"/>
            <a:ext cx="2050110" cy="461665"/>
          </a:xfrm>
          <a:prstGeom prst="rect">
            <a:avLst/>
          </a:prstGeom>
          <a:noFill/>
          <a:ln w="3175" cap="flat" cmpd="sng" algn="ctr">
            <a:solidFill>
              <a:srgbClr val="008000"/>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Trasformazione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0" name="Rettangolo 9"/>
          <p:cNvSpPr/>
          <p:nvPr/>
        </p:nvSpPr>
        <p:spPr bwMode="auto">
          <a:xfrm>
            <a:off x="6404264" y="3975538"/>
            <a:ext cx="1236637"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Scambio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1" name="CasellaDiTesto 10"/>
          <p:cNvSpPr txBox="1"/>
          <p:nvPr/>
        </p:nvSpPr>
        <p:spPr>
          <a:xfrm>
            <a:off x="610294" y="2797816"/>
            <a:ext cx="947936" cy="369332"/>
          </a:xfrm>
          <a:prstGeom prst="rect">
            <a:avLst/>
          </a:prstGeom>
          <a:noFill/>
        </p:spPr>
        <p:txBody>
          <a:bodyPr wrap="square" rtlCol="0">
            <a:spAutoFit/>
          </a:bodyPr>
          <a:lstStyle/>
          <a:p>
            <a:pPr algn="ctr"/>
            <a:r>
              <a:rPr lang="it-IT" dirty="0" smtClean="0"/>
              <a:t>USCITE</a:t>
            </a:r>
            <a:endParaRPr lang="it-IT" dirty="0"/>
          </a:p>
        </p:txBody>
      </p:sp>
      <p:sp>
        <p:nvSpPr>
          <p:cNvPr id="12" name="CasellaDiTesto 11"/>
          <p:cNvSpPr txBox="1"/>
          <p:nvPr/>
        </p:nvSpPr>
        <p:spPr>
          <a:xfrm>
            <a:off x="6457921" y="2827239"/>
            <a:ext cx="1129323" cy="369332"/>
          </a:xfrm>
          <a:prstGeom prst="rect">
            <a:avLst/>
          </a:prstGeom>
          <a:noFill/>
        </p:spPr>
        <p:txBody>
          <a:bodyPr wrap="square" rtlCol="0">
            <a:spAutoFit/>
          </a:bodyPr>
          <a:lstStyle/>
          <a:p>
            <a:pPr algn="ctr"/>
            <a:r>
              <a:rPr lang="it-IT" dirty="0" smtClean="0"/>
              <a:t>ENTRATE</a:t>
            </a:r>
            <a:endParaRPr lang="it-IT" dirty="0"/>
          </a:p>
        </p:txBody>
      </p:sp>
      <p:sp>
        <p:nvSpPr>
          <p:cNvPr id="13" name="CasellaDiTesto 12"/>
          <p:cNvSpPr txBox="1"/>
          <p:nvPr/>
        </p:nvSpPr>
        <p:spPr>
          <a:xfrm>
            <a:off x="610294" y="5207103"/>
            <a:ext cx="947936" cy="369332"/>
          </a:xfrm>
          <a:prstGeom prst="rect">
            <a:avLst/>
          </a:prstGeom>
          <a:noFill/>
        </p:spPr>
        <p:txBody>
          <a:bodyPr wrap="square" rtlCol="0">
            <a:spAutoFit/>
          </a:bodyPr>
          <a:lstStyle/>
          <a:p>
            <a:pPr algn="ctr"/>
            <a:r>
              <a:rPr lang="it-IT" dirty="0" smtClean="0"/>
              <a:t>COSTI</a:t>
            </a:r>
            <a:endParaRPr lang="it-IT" dirty="0"/>
          </a:p>
        </p:txBody>
      </p:sp>
      <p:sp>
        <p:nvSpPr>
          <p:cNvPr id="14" name="CasellaDiTesto 13"/>
          <p:cNvSpPr txBox="1"/>
          <p:nvPr/>
        </p:nvSpPr>
        <p:spPr>
          <a:xfrm>
            <a:off x="6548615" y="5207103"/>
            <a:ext cx="947936" cy="369332"/>
          </a:xfrm>
          <a:prstGeom prst="rect">
            <a:avLst/>
          </a:prstGeom>
          <a:noFill/>
        </p:spPr>
        <p:txBody>
          <a:bodyPr wrap="square" rtlCol="0">
            <a:spAutoFit/>
          </a:bodyPr>
          <a:lstStyle/>
          <a:p>
            <a:pPr algn="ctr"/>
            <a:r>
              <a:rPr lang="it-IT" dirty="0" smtClean="0"/>
              <a:t>RICAVI</a:t>
            </a:r>
            <a:endParaRPr lang="it-IT" dirty="0"/>
          </a:p>
        </p:txBody>
      </p:sp>
      <p:sp>
        <p:nvSpPr>
          <p:cNvPr id="15" name="CasellaDiTesto 14"/>
          <p:cNvSpPr txBox="1"/>
          <p:nvPr/>
        </p:nvSpPr>
        <p:spPr>
          <a:xfrm>
            <a:off x="2909009" y="5564863"/>
            <a:ext cx="2575523" cy="646331"/>
          </a:xfrm>
          <a:prstGeom prst="rect">
            <a:avLst/>
          </a:prstGeom>
          <a:noFill/>
        </p:spPr>
        <p:txBody>
          <a:bodyPr wrap="square" rtlCol="0">
            <a:spAutoFit/>
          </a:bodyPr>
          <a:lstStyle/>
          <a:p>
            <a:pPr algn="ctr"/>
            <a:r>
              <a:rPr lang="it-IT" dirty="0" smtClean="0"/>
              <a:t>ASPETTO ECONOMICO</a:t>
            </a:r>
          </a:p>
          <a:p>
            <a:pPr algn="ctr"/>
            <a:r>
              <a:rPr lang="it-IT" dirty="0" smtClean="0"/>
              <a:t>(derivato)</a:t>
            </a:r>
            <a:endParaRPr lang="it-IT" dirty="0"/>
          </a:p>
        </p:txBody>
      </p:sp>
      <p:sp>
        <p:nvSpPr>
          <p:cNvPr id="17" name="CasellaDiTesto 16"/>
          <p:cNvSpPr txBox="1"/>
          <p:nvPr/>
        </p:nvSpPr>
        <p:spPr>
          <a:xfrm>
            <a:off x="3061409" y="2199977"/>
            <a:ext cx="2575523" cy="646331"/>
          </a:xfrm>
          <a:prstGeom prst="rect">
            <a:avLst/>
          </a:prstGeom>
          <a:noFill/>
        </p:spPr>
        <p:txBody>
          <a:bodyPr wrap="square" rtlCol="0">
            <a:spAutoFit/>
          </a:bodyPr>
          <a:lstStyle/>
          <a:p>
            <a:pPr algn="ctr"/>
            <a:r>
              <a:rPr lang="it-IT" dirty="0" smtClean="0"/>
              <a:t>ASPETTO FINANZIARIO</a:t>
            </a:r>
          </a:p>
          <a:p>
            <a:pPr algn="ctr"/>
            <a:r>
              <a:rPr lang="it-IT" dirty="0" smtClean="0"/>
              <a:t>(originario)</a:t>
            </a:r>
            <a:endParaRPr lang="it-IT" dirty="0"/>
          </a:p>
        </p:txBody>
      </p:sp>
      <p:sp>
        <p:nvSpPr>
          <p:cNvPr id="18" name="CasellaDiTesto 17"/>
          <p:cNvSpPr txBox="1"/>
          <p:nvPr/>
        </p:nvSpPr>
        <p:spPr>
          <a:xfrm>
            <a:off x="-29277" y="3167148"/>
            <a:ext cx="400110" cy="2003511"/>
          </a:xfrm>
          <a:prstGeom prst="rect">
            <a:avLst/>
          </a:prstGeom>
          <a:noFill/>
        </p:spPr>
        <p:txBody>
          <a:bodyPr vert="vert270" wrap="square" rtlCol="0">
            <a:spAutoFit/>
          </a:bodyPr>
          <a:lstStyle/>
          <a:p>
            <a:pPr algn="ctr"/>
            <a:r>
              <a:rPr lang="it-IT" sz="1400" dirty="0"/>
              <a:t>U</a:t>
            </a:r>
            <a:r>
              <a:rPr lang="it-IT" sz="1400" dirty="0" smtClean="0"/>
              <a:t>scita misura il costo</a:t>
            </a:r>
            <a:endParaRPr lang="it-IT" sz="1400" dirty="0"/>
          </a:p>
        </p:txBody>
      </p:sp>
      <p:cxnSp>
        <p:nvCxnSpPr>
          <p:cNvPr id="21" name="Connettore 2 20"/>
          <p:cNvCxnSpPr>
            <a:stCxn id="8" idx="0"/>
            <a:endCxn id="11" idx="2"/>
          </p:cNvCxnSpPr>
          <p:nvPr/>
        </p:nvCxnSpPr>
        <p:spPr bwMode="auto">
          <a:xfrm flipV="1">
            <a:off x="1084262" y="3167148"/>
            <a:ext cx="0" cy="80839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4" name="Connettore 2 23"/>
          <p:cNvCxnSpPr>
            <a:stCxn id="10" idx="0"/>
            <a:endCxn id="12" idx="2"/>
          </p:cNvCxnSpPr>
          <p:nvPr/>
        </p:nvCxnSpPr>
        <p:spPr bwMode="auto">
          <a:xfrm flipV="1">
            <a:off x="7022583" y="3196571"/>
            <a:ext cx="0" cy="778967"/>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7" name="Connettore 2 26"/>
          <p:cNvCxnSpPr>
            <a:stCxn id="8" idx="3"/>
            <a:endCxn id="9" idx="1"/>
          </p:cNvCxnSpPr>
          <p:nvPr/>
        </p:nvCxnSpPr>
        <p:spPr bwMode="auto">
          <a:xfrm>
            <a:off x="1747264" y="4206371"/>
            <a:ext cx="1379696" cy="0"/>
          </a:xfrm>
          <a:prstGeom prst="straightConnector1">
            <a:avLst/>
          </a:prstGeom>
          <a:solidFill>
            <a:schemeClr val="accent1"/>
          </a:solidFill>
          <a:ln w="3175" cap="flat" cmpd="sng" algn="ctr">
            <a:solidFill>
              <a:srgbClr val="000066"/>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9" name="Connettore 2 28"/>
          <p:cNvCxnSpPr>
            <a:stCxn id="9" idx="3"/>
            <a:endCxn id="10" idx="1"/>
          </p:cNvCxnSpPr>
          <p:nvPr/>
        </p:nvCxnSpPr>
        <p:spPr bwMode="auto">
          <a:xfrm>
            <a:off x="5177070" y="4206371"/>
            <a:ext cx="1227194" cy="0"/>
          </a:xfrm>
          <a:prstGeom prst="straightConnector1">
            <a:avLst/>
          </a:prstGeom>
          <a:solidFill>
            <a:schemeClr val="accent1"/>
          </a:solidFill>
          <a:ln w="3175" cap="flat" cmpd="sng" algn="ctr">
            <a:solidFill>
              <a:srgbClr val="000066"/>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3" name="Connettore 2 2"/>
          <p:cNvCxnSpPr>
            <a:stCxn id="8" idx="2"/>
            <a:endCxn id="13" idx="0"/>
          </p:cNvCxnSpPr>
          <p:nvPr/>
        </p:nvCxnSpPr>
        <p:spPr bwMode="auto">
          <a:xfrm>
            <a:off x="1084262" y="4437203"/>
            <a:ext cx="0" cy="76990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2" name="Connettore 2 21"/>
          <p:cNvCxnSpPr>
            <a:stCxn id="10" idx="2"/>
            <a:endCxn id="14" idx="0"/>
          </p:cNvCxnSpPr>
          <p:nvPr/>
        </p:nvCxnSpPr>
        <p:spPr bwMode="auto">
          <a:xfrm>
            <a:off x="7022583" y="4437203"/>
            <a:ext cx="0" cy="769900"/>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8" name="Connettore 4 27"/>
          <p:cNvCxnSpPr>
            <a:stCxn id="13" idx="2"/>
            <a:endCxn id="15" idx="1"/>
          </p:cNvCxnSpPr>
          <p:nvPr/>
        </p:nvCxnSpPr>
        <p:spPr bwMode="auto">
          <a:xfrm rot="16200000" flipH="1">
            <a:off x="1840838" y="4819858"/>
            <a:ext cx="311594" cy="1824747"/>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31" name="Connettore 4 30"/>
          <p:cNvCxnSpPr>
            <a:stCxn id="14" idx="2"/>
            <a:endCxn id="15" idx="3"/>
          </p:cNvCxnSpPr>
          <p:nvPr/>
        </p:nvCxnSpPr>
        <p:spPr bwMode="auto">
          <a:xfrm rot="5400000">
            <a:off x="6097761" y="4963207"/>
            <a:ext cx="311594" cy="1538051"/>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36" name="Connettore 1 35"/>
          <p:cNvCxnSpPr>
            <a:stCxn id="12" idx="3"/>
          </p:cNvCxnSpPr>
          <p:nvPr/>
        </p:nvCxnSpPr>
        <p:spPr bwMode="auto">
          <a:xfrm>
            <a:off x="7587244" y="3011905"/>
            <a:ext cx="544352" cy="0"/>
          </a:xfrm>
          <a:prstGeom prst="line">
            <a:avLst/>
          </a:prstGeom>
          <a:solidFill>
            <a:schemeClr val="accent1"/>
          </a:solidFill>
          <a:ln w="6350" cap="flat" cmpd="sng" algn="ctr">
            <a:solidFill>
              <a:srgbClr val="0000FF"/>
            </a:solidFill>
            <a:prstDash val="dash"/>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39" name="Connettore 4 38"/>
          <p:cNvCxnSpPr>
            <a:endCxn id="14" idx="3"/>
          </p:cNvCxnSpPr>
          <p:nvPr/>
        </p:nvCxnSpPr>
        <p:spPr bwMode="auto">
          <a:xfrm rot="5400000">
            <a:off x="6624142" y="3884315"/>
            <a:ext cx="2379864" cy="635045"/>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41" name="Connettore 4 40"/>
          <p:cNvCxnSpPr>
            <a:stCxn id="11" idx="0"/>
            <a:endCxn id="17" idx="1"/>
          </p:cNvCxnSpPr>
          <p:nvPr/>
        </p:nvCxnSpPr>
        <p:spPr bwMode="auto">
          <a:xfrm rot="5400000" flipH="1" flipV="1">
            <a:off x="1935499" y="1671907"/>
            <a:ext cx="274673" cy="1977147"/>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43" name="Connettore 4 42"/>
          <p:cNvCxnSpPr>
            <a:stCxn id="12" idx="0"/>
            <a:endCxn id="17" idx="3"/>
          </p:cNvCxnSpPr>
          <p:nvPr/>
        </p:nvCxnSpPr>
        <p:spPr bwMode="auto">
          <a:xfrm rot="16200000" flipV="1">
            <a:off x="6177710" y="1982365"/>
            <a:ext cx="304096" cy="1385651"/>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46" name="Connettore 1 45"/>
          <p:cNvCxnSpPr>
            <a:stCxn id="11" idx="1"/>
          </p:cNvCxnSpPr>
          <p:nvPr/>
        </p:nvCxnSpPr>
        <p:spPr bwMode="auto">
          <a:xfrm flipH="1">
            <a:off x="312240" y="2982482"/>
            <a:ext cx="298054" cy="0"/>
          </a:xfrm>
          <a:prstGeom prst="line">
            <a:avLst/>
          </a:prstGeom>
          <a:solidFill>
            <a:schemeClr val="accent1"/>
          </a:solidFill>
          <a:ln w="6350" cap="flat" cmpd="sng" algn="ctr">
            <a:solidFill>
              <a:srgbClr val="0000FF"/>
            </a:solidFill>
            <a:prstDash val="dash"/>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49" name="Connettore 4 48"/>
          <p:cNvCxnSpPr>
            <a:endCxn id="13" idx="1"/>
          </p:cNvCxnSpPr>
          <p:nvPr/>
        </p:nvCxnSpPr>
        <p:spPr bwMode="auto">
          <a:xfrm rot="16200000" flipH="1">
            <a:off x="-743376" y="4038098"/>
            <a:ext cx="2409287" cy="298054"/>
          </a:xfrm>
          <a:prstGeom prst="bentConnector2">
            <a:avLst/>
          </a:prstGeom>
          <a:solidFill>
            <a:schemeClr val="accent1"/>
          </a:solidFill>
          <a:ln w="6350" cap="flat" cmpd="sng" algn="ctr">
            <a:solidFill>
              <a:srgbClr val="0000FF"/>
            </a:solidFill>
            <a:prstDash val="dash"/>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2" name="CasellaDiTesto 31"/>
          <p:cNvSpPr txBox="1"/>
          <p:nvPr/>
        </p:nvSpPr>
        <p:spPr>
          <a:xfrm>
            <a:off x="8065410" y="3165099"/>
            <a:ext cx="400110" cy="2003511"/>
          </a:xfrm>
          <a:prstGeom prst="rect">
            <a:avLst/>
          </a:prstGeom>
          <a:noFill/>
        </p:spPr>
        <p:txBody>
          <a:bodyPr vert="vert" wrap="square" rtlCol="0">
            <a:spAutoFit/>
          </a:bodyPr>
          <a:lstStyle/>
          <a:p>
            <a:pPr algn="ctr"/>
            <a:r>
              <a:rPr lang="it-IT" sz="1400" dirty="0" smtClean="0"/>
              <a:t>Entrata misura il ricavo</a:t>
            </a:r>
            <a:endParaRPr lang="it-IT" sz="1400" dirty="0"/>
          </a:p>
        </p:txBody>
      </p:sp>
      <p:sp>
        <p:nvSpPr>
          <p:cNvPr id="2" name="Titolo 1"/>
          <p:cNvSpPr>
            <a:spLocks noGrp="1"/>
          </p:cNvSpPr>
          <p:nvPr>
            <p:ph type="title"/>
          </p:nvPr>
        </p:nvSpPr>
        <p:spPr/>
        <p:txBody>
          <a:bodyPr/>
          <a:lstStyle/>
          <a:p>
            <a:r>
              <a:rPr lang="it-IT" dirty="0"/>
              <a:t>Relazioni tra valori finanziari ed economici (2/2)</a:t>
            </a:r>
          </a:p>
        </p:txBody>
      </p:sp>
      <p:sp>
        <p:nvSpPr>
          <p:cNvPr id="16" name="Segnaposto piè di pagina 15"/>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20" name="Segnaposto numero diapositiva 19"/>
          <p:cNvSpPr>
            <a:spLocks noGrp="1"/>
          </p:cNvSpPr>
          <p:nvPr>
            <p:ph type="sldNum" sz="quarter" idx="12"/>
          </p:nvPr>
        </p:nvSpPr>
        <p:spPr/>
        <p:txBody>
          <a:bodyPr/>
          <a:lstStyle/>
          <a:p>
            <a:fld id="{6F7AA945-76CB-D84C-9264-6FE1FA9D39BC}" type="slidenum">
              <a:rPr lang="it-IT" smtClean="0">
                <a:latin typeface="Calibri"/>
              </a:rPr>
              <a:pPr/>
              <a:t>15</a:t>
            </a:fld>
            <a:endParaRPr lang="it-IT">
              <a:latin typeface="Calibri"/>
            </a:endParaRPr>
          </a:p>
        </p:txBody>
      </p:sp>
    </p:spTree>
    <p:extLst>
      <p:ext uri="{BB962C8B-B14F-4D97-AF65-F5344CB8AC3E}">
        <p14:creationId xmlns:p14="http://schemas.microsoft.com/office/powerpoint/2010/main" val="12924274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buNone/>
            </a:pPr>
            <a:r>
              <a:rPr lang="it-IT" dirty="0" smtClean="0">
                <a:solidFill>
                  <a:srgbClr val="FF0000"/>
                </a:solidFill>
              </a:rPr>
              <a:t>Le relazioni fra valori economici e valori finanziari.</a:t>
            </a:r>
          </a:p>
          <a:p>
            <a:pPr marL="114300" indent="0">
              <a:buNone/>
            </a:pPr>
            <a:r>
              <a:rPr lang="it-IT" dirty="0" smtClean="0"/>
              <a:t>Ogni operazione di gestione dà luogo a entrambi i valori:</a:t>
            </a:r>
          </a:p>
          <a:p>
            <a:pPr marL="114300" indent="0">
              <a:buNone/>
            </a:pPr>
            <a:r>
              <a:rPr lang="it-IT" dirty="0" smtClean="0"/>
              <a:t>- da un lato determina un movimento di moneta (aspetto finanziario o originario)</a:t>
            </a:r>
          </a:p>
          <a:p>
            <a:pPr marL="114300" indent="0">
              <a:buNone/>
            </a:pPr>
            <a:r>
              <a:rPr lang="it-IT" dirty="0" smtClean="0"/>
              <a:t>- dall’altro fa sorgere una componente di reddito ovvero genera l’osservazione economica (che entrerà a far parte del calcolo per determinare il reddito o la perdita) che è dietro quel movimento di moneta (aspetto economico o derivato)</a:t>
            </a:r>
          </a:p>
          <a:p>
            <a:pPr marL="114300" indent="0">
              <a:buNone/>
            </a:pP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16</a:t>
            </a:fld>
            <a:endParaRPr lang="it-IT" dirty="0"/>
          </a:p>
        </p:txBody>
      </p:sp>
    </p:spTree>
    <p:extLst>
      <p:ext uri="{BB962C8B-B14F-4D97-AF65-F5344CB8AC3E}">
        <p14:creationId xmlns:p14="http://schemas.microsoft.com/office/powerpoint/2010/main" val="4179531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Ricapitolando:</a:t>
            </a:r>
          </a:p>
          <a:p>
            <a:pPr algn="just"/>
            <a:r>
              <a:rPr lang="it-IT" dirty="0" smtClean="0"/>
              <a:t>Le operazioni di </a:t>
            </a:r>
            <a:r>
              <a:rPr lang="it-IT" dirty="0" smtClean="0">
                <a:solidFill>
                  <a:srgbClr val="FF0000"/>
                </a:solidFill>
              </a:rPr>
              <a:t>provvista (acquisto) </a:t>
            </a:r>
            <a:r>
              <a:rPr lang="it-IT" dirty="0" smtClean="0"/>
              <a:t>determinano uscite che </a:t>
            </a:r>
            <a:r>
              <a:rPr lang="it-IT" smtClean="0"/>
              <a:t>generano </a:t>
            </a:r>
            <a:r>
              <a:rPr lang="it-IT" smtClean="0">
                <a:solidFill>
                  <a:srgbClr val="00B050"/>
                </a:solidFill>
              </a:rPr>
              <a:t>costi.</a:t>
            </a:r>
            <a:endParaRPr lang="it-IT" dirty="0" smtClean="0">
              <a:solidFill>
                <a:srgbClr val="00B050"/>
              </a:solidFill>
            </a:endParaRPr>
          </a:p>
          <a:p>
            <a:pPr algn="just"/>
            <a:r>
              <a:rPr lang="it-IT" dirty="0" smtClean="0"/>
              <a:t>Le operazioni di </a:t>
            </a:r>
            <a:r>
              <a:rPr lang="it-IT" dirty="0" smtClean="0">
                <a:solidFill>
                  <a:srgbClr val="FF0000"/>
                </a:solidFill>
              </a:rPr>
              <a:t>scambio (vendita) </a:t>
            </a:r>
            <a:r>
              <a:rPr lang="it-IT" dirty="0" smtClean="0"/>
              <a:t>determinano entrate che misurano </a:t>
            </a:r>
            <a:r>
              <a:rPr lang="it-IT" dirty="0" smtClean="0">
                <a:solidFill>
                  <a:srgbClr val="00B050"/>
                </a:solidFill>
              </a:rPr>
              <a:t>ricavi</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17</a:t>
            </a:fld>
            <a:endParaRPr lang="it-IT" dirty="0"/>
          </a:p>
        </p:txBody>
      </p:sp>
    </p:spTree>
    <p:extLst>
      <p:ext uri="{BB962C8B-B14F-4D97-AF65-F5344CB8AC3E}">
        <p14:creationId xmlns:p14="http://schemas.microsoft.com/office/powerpoint/2010/main" val="399981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18</a:t>
            </a:fld>
            <a:endParaRPr lang="it-IT" dirty="0"/>
          </a:p>
        </p:txBody>
      </p:sp>
      <p:sp>
        <p:nvSpPr>
          <p:cNvPr id="31" name="Segnaposto contenuto 30"/>
          <p:cNvSpPr>
            <a:spLocks noGrp="1"/>
          </p:cNvSpPr>
          <p:nvPr>
            <p:ph idx="1"/>
          </p:nvPr>
        </p:nvSpPr>
        <p:spPr/>
        <p:txBody>
          <a:bodyPr/>
          <a:lstStyle/>
          <a:p>
            <a:r>
              <a:rPr lang="it-IT" dirty="0" smtClean="0"/>
              <a:t>Acquistate merci per € 200, pagamento in contanti</a:t>
            </a:r>
          </a:p>
          <a:p>
            <a:endParaRPr lang="it-IT" dirty="0"/>
          </a:p>
          <a:p>
            <a:r>
              <a:rPr lang="it-IT" dirty="0" smtClean="0">
                <a:solidFill>
                  <a:srgbClr val="FF0000"/>
                </a:solidFill>
              </a:rPr>
              <a:t>Aspetto finanziario                       Aspetto economico</a:t>
            </a:r>
          </a:p>
          <a:p>
            <a:pPr marL="114300" indent="0">
              <a:buNone/>
            </a:pPr>
            <a:r>
              <a:rPr lang="it-IT" dirty="0" smtClean="0"/>
              <a:t>Variazione finanziaria negativa    Variazione </a:t>
            </a:r>
            <a:r>
              <a:rPr lang="it-IT" dirty="0" err="1" smtClean="0"/>
              <a:t>econ</a:t>
            </a:r>
            <a:r>
              <a:rPr lang="it-IT" dirty="0" smtClean="0"/>
              <a:t>. </a:t>
            </a:r>
            <a:r>
              <a:rPr lang="it-IT" dirty="0" err="1" smtClean="0"/>
              <a:t>neg</a:t>
            </a:r>
            <a:r>
              <a:rPr lang="it-IT" dirty="0" smtClean="0"/>
              <a:t>.</a:t>
            </a:r>
          </a:p>
          <a:p>
            <a:pPr marL="114300" indent="0">
              <a:buNone/>
            </a:pPr>
            <a:r>
              <a:rPr lang="it-IT" dirty="0" smtClean="0"/>
              <a:t>Diminuzione </a:t>
            </a:r>
            <a:r>
              <a:rPr lang="it-IT" dirty="0" err="1" smtClean="0"/>
              <a:t>disp</a:t>
            </a:r>
            <a:r>
              <a:rPr lang="it-IT" dirty="0" smtClean="0"/>
              <a:t>. </a:t>
            </a:r>
            <a:r>
              <a:rPr lang="it-IT" dirty="0"/>
              <a:t>l</a:t>
            </a:r>
            <a:r>
              <a:rPr lang="it-IT" dirty="0" smtClean="0"/>
              <a:t>iquide              Costo</a:t>
            </a:r>
          </a:p>
          <a:p>
            <a:pPr marL="114300" indent="0">
              <a:buNone/>
            </a:pPr>
            <a:r>
              <a:rPr lang="it-IT" dirty="0" smtClean="0"/>
              <a:t>Denaro in cassa -200,00€               Acquisto merco 200,00€</a:t>
            </a:r>
            <a:endParaRPr lang="it-IT" dirty="0"/>
          </a:p>
        </p:txBody>
      </p:sp>
    </p:spTree>
    <p:extLst>
      <p:ext uri="{BB962C8B-B14F-4D97-AF65-F5344CB8AC3E}">
        <p14:creationId xmlns:p14="http://schemas.microsoft.com/office/powerpoint/2010/main" val="2888292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idx="1"/>
          </p:nvPr>
        </p:nvSpPr>
        <p:spPr/>
        <p:txBody>
          <a:bodyPr/>
          <a:lstStyle/>
          <a:p>
            <a:pPr lvl="0">
              <a:buClr>
                <a:srgbClr val="073779"/>
              </a:buClr>
            </a:pPr>
            <a:r>
              <a:rPr lang="it-IT" dirty="0" smtClean="0">
                <a:solidFill>
                  <a:prstClr val="black"/>
                </a:solidFill>
              </a:rPr>
              <a:t>Acquistati impianti concordato pagamento a 30 giorni 400,00 €</a:t>
            </a:r>
            <a:endParaRPr lang="it-IT" dirty="0">
              <a:solidFill>
                <a:prstClr val="black"/>
              </a:solidFill>
            </a:endParaRPr>
          </a:p>
          <a:p>
            <a:pPr lvl="0">
              <a:buClr>
                <a:srgbClr val="073779"/>
              </a:buClr>
            </a:pPr>
            <a:endParaRPr lang="it-IT" dirty="0">
              <a:solidFill>
                <a:prstClr val="black"/>
              </a:solidFill>
            </a:endParaRPr>
          </a:p>
          <a:p>
            <a:pPr lvl="0">
              <a:buClr>
                <a:srgbClr val="073779"/>
              </a:buClr>
            </a:pPr>
            <a:r>
              <a:rPr lang="it-IT" dirty="0">
                <a:solidFill>
                  <a:srgbClr val="FF0000"/>
                </a:solidFill>
              </a:rPr>
              <a:t>Aspetto finanziario                       Aspetto economico</a:t>
            </a:r>
          </a:p>
          <a:p>
            <a:pPr marL="114300" lvl="0" indent="0">
              <a:buClr>
                <a:srgbClr val="073779"/>
              </a:buClr>
              <a:buNone/>
            </a:pPr>
            <a:r>
              <a:rPr lang="it-IT" dirty="0">
                <a:solidFill>
                  <a:prstClr val="black"/>
                </a:solidFill>
              </a:rPr>
              <a:t>Variazione finanziaria negativa    Variazione </a:t>
            </a:r>
            <a:r>
              <a:rPr lang="it-IT" dirty="0" err="1">
                <a:solidFill>
                  <a:prstClr val="black"/>
                </a:solidFill>
              </a:rPr>
              <a:t>econ</a:t>
            </a:r>
            <a:r>
              <a:rPr lang="it-IT" dirty="0">
                <a:solidFill>
                  <a:prstClr val="black"/>
                </a:solidFill>
              </a:rPr>
              <a:t>. </a:t>
            </a:r>
            <a:r>
              <a:rPr lang="it-IT" dirty="0" err="1">
                <a:solidFill>
                  <a:prstClr val="black"/>
                </a:solidFill>
              </a:rPr>
              <a:t>neg</a:t>
            </a:r>
            <a:r>
              <a:rPr lang="it-IT" dirty="0">
                <a:solidFill>
                  <a:prstClr val="black"/>
                </a:solidFill>
              </a:rPr>
              <a:t>.</a:t>
            </a:r>
          </a:p>
          <a:p>
            <a:pPr marL="114300" lvl="0" indent="0">
              <a:buClr>
                <a:srgbClr val="073779"/>
              </a:buClr>
              <a:buNone/>
            </a:pPr>
            <a:r>
              <a:rPr lang="it-IT" dirty="0" smtClean="0">
                <a:solidFill>
                  <a:prstClr val="black"/>
                </a:solidFill>
              </a:rPr>
              <a:t>Aumento debiti funzionamento   Costo pluriennale</a:t>
            </a:r>
            <a:endParaRPr lang="it-IT" dirty="0">
              <a:solidFill>
                <a:prstClr val="black"/>
              </a:solidFill>
            </a:endParaRPr>
          </a:p>
          <a:p>
            <a:pPr marL="114300" lvl="0" indent="0">
              <a:buClr>
                <a:srgbClr val="073779"/>
              </a:buClr>
              <a:buNone/>
            </a:pPr>
            <a:r>
              <a:rPr lang="it-IT" dirty="0" smtClean="0">
                <a:solidFill>
                  <a:prstClr val="black"/>
                </a:solidFill>
              </a:rPr>
              <a:t>Debito verso fornitore + 400€        Impianti 400 €</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19</a:t>
            </a:fld>
            <a:endParaRPr lang="it-IT" dirty="0"/>
          </a:p>
        </p:txBody>
      </p:sp>
    </p:spTree>
    <p:extLst>
      <p:ext uri="{BB962C8B-B14F-4D97-AF65-F5344CB8AC3E}">
        <p14:creationId xmlns:p14="http://schemas.microsoft.com/office/powerpoint/2010/main" val="231648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Gli </a:t>
            </a:r>
            <a:r>
              <a:rPr lang="it-IT" dirty="0"/>
              <a:t>investimenti, i disinvestimenti, i finanziamenti e le disponibilità liquide che scaturiscono dalle operazioni di gestione espressi in quantità monetarie, danno luogo ad un sistema di valori che, a seconda della loro natura, possono essere distinti in </a:t>
            </a:r>
            <a:r>
              <a:rPr lang="it-IT" dirty="0">
                <a:solidFill>
                  <a:srgbClr val="FF0000"/>
                </a:solidFill>
              </a:rPr>
              <a:t>valori finanziari </a:t>
            </a:r>
            <a:r>
              <a:rPr lang="it-IT" dirty="0" smtClean="0"/>
              <a:t>(cosiddetti valori originari) e </a:t>
            </a:r>
            <a:r>
              <a:rPr lang="it-IT" dirty="0"/>
              <a:t>in </a:t>
            </a:r>
            <a:r>
              <a:rPr lang="it-IT" dirty="0">
                <a:solidFill>
                  <a:srgbClr val="FF0000"/>
                </a:solidFill>
              </a:rPr>
              <a:t>valori economici </a:t>
            </a:r>
            <a:r>
              <a:rPr lang="it-IT" dirty="0"/>
              <a:t>(</a:t>
            </a:r>
            <a:r>
              <a:rPr lang="it-IT" dirty="0" smtClean="0"/>
              <a:t>cosiddetti </a:t>
            </a:r>
            <a:r>
              <a:rPr lang="it-IT" dirty="0"/>
              <a:t>valori derivati).</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a:t>
            </a:fld>
            <a:endParaRPr lang="it-IT" dirty="0"/>
          </a:p>
        </p:txBody>
      </p:sp>
    </p:spTree>
    <p:extLst>
      <p:ext uri="{BB962C8B-B14F-4D97-AF65-F5344CB8AC3E}">
        <p14:creationId xmlns:p14="http://schemas.microsoft.com/office/powerpoint/2010/main" val="2975505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smtClean="0"/>
              <a:t>I valori economici</a:t>
            </a:r>
            <a:endParaRPr lang="it-IT" dirty="0"/>
          </a:p>
        </p:txBody>
      </p:sp>
      <p:sp>
        <p:nvSpPr>
          <p:cNvPr id="12" name="Rettangolo 11"/>
          <p:cNvSpPr/>
          <p:nvPr/>
        </p:nvSpPr>
        <p:spPr bwMode="auto">
          <a:xfrm>
            <a:off x="1264501" y="3116033"/>
            <a:ext cx="1638339"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 REDDITO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3" name="Rettangolo 12"/>
          <p:cNvSpPr/>
          <p:nvPr/>
        </p:nvSpPr>
        <p:spPr bwMode="auto">
          <a:xfrm>
            <a:off x="5438834" y="3116033"/>
            <a:ext cx="1750299" cy="461665"/>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 CAPITALE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4" name="CasellaDiTesto 13"/>
          <p:cNvSpPr txBox="1"/>
          <p:nvPr/>
        </p:nvSpPr>
        <p:spPr>
          <a:xfrm>
            <a:off x="2808038" y="1592076"/>
            <a:ext cx="2755998" cy="461665"/>
          </a:xfrm>
          <a:prstGeom prst="rect">
            <a:avLst/>
          </a:prstGeom>
          <a:noFill/>
        </p:spPr>
        <p:txBody>
          <a:bodyPr wrap="square" rtlCol="0">
            <a:spAutoFit/>
          </a:bodyPr>
          <a:lstStyle/>
          <a:p>
            <a:r>
              <a:rPr lang="it-IT" sz="2400" dirty="0" smtClean="0"/>
              <a:t>VALORI ECONOMICI</a:t>
            </a:r>
            <a:endParaRPr lang="it-IT" sz="2400" dirty="0"/>
          </a:p>
        </p:txBody>
      </p:sp>
      <p:sp>
        <p:nvSpPr>
          <p:cNvPr id="15" name="CasellaDiTesto 14"/>
          <p:cNvSpPr txBox="1"/>
          <p:nvPr/>
        </p:nvSpPr>
        <p:spPr>
          <a:xfrm>
            <a:off x="745400" y="4332535"/>
            <a:ext cx="1038202" cy="830997"/>
          </a:xfrm>
          <a:prstGeom prst="rect">
            <a:avLst/>
          </a:prstGeom>
          <a:noFill/>
        </p:spPr>
        <p:txBody>
          <a:bodyPr wrap="square" rtlCol="0">
            <a:spAutoFit/>
          </a:bodyPr>
          <a:lstStyle/>
          <a:p>
            <a:pPr algn="ctr"/>
            <a:r>
              <a:rPr lang="it-IT" sz="2400" dirty="0" smtClean="0"/>
              <a:t>COSTI</a:t>
            </a:r>
          </a:p>
          <a:p>
            <a:pPr algn="ctr"/>
            <a:r>
              <a:rPr lang="it-IT" sz="2400" dirty="0" smtClean="0"/>
              <a:t>(-) </a:t>
            </a:r>
            <a:endParaRPr lang="it-IT" sz="2400" dirty="0"/>
          </a:p>
        </p:txBody>
      </p:sp>
      <p:sp>
        <p:nvSpPr>
          <p:cNvPr id="16" name="CasellaDiTesto 15"/>
          <p:cNvSpPr txBox="1"/>
          <p:nvPr/>
        </p:nvSpPr>
        <p:spPr>
          <a:xfrm>
            <a:off x="2364777" y="4332535"/>
            <a:ext cx="1038202" cy="830997"/>
          </a:xfrm>
          <a:prstGeom prst="rect">
            <a:avLst/>
          </a:prstGeom>
          <a:noFill/>
        </p:spPr>
        <p:txBody>
          <a:bodyPr wrap="square" rtlCol="0">
            <a:spAutoFit/>
          </a:bodyPr>
          <a:lstStyle/>
          <a:p>
            <a:pPr algn="ctr"/>
            <a:r>
              <a:rPr lang="it-IT" sz="2400" dirty="0" smtClean="0"/>
              <a:t>RICAVI</a:t>
            </a:r>
          </a:p>
          <a:p>
            <a:pPr algn="ctr"/>
            <a:r>
              <a:rPr lang="it-IT" sz="2400" dirty="0" smtClean="0"/>
              <a:t>(+)</a:t>
            </a:r>
            <a:endParaRPr lang="it-IT" sz="2400" dirty="0"/>
          </a:p>
        </p:txBody>
      </p:sp>
      <p:sp>
        <p:nvSpPr>
          <p:cNvPr id="17" name="CasellaDiTesto 16"/>
          <p:cNvSpPr txBox="1"/>
          <p:nvPr/>
        </p:nvSpPr>
        <p:spPr>
          <a:xfrm>
            <a:off x="5115273" y="4300269"/>
            <a:ext cx="2414553" cy="830997"/>
          </a:xfrm>
          <a:prstGeom prst="rect">
            <a:avLst/>
          </a:prstGeom>
          <a:noFill/>
        </p:spPr>
        <p:txBody>
          <a:bodyPr wrap="square" rtlCol="0">
            <a:spAutoFit/>
          </a:bodyPr>
          <a:lstStyle/>
          <a:p>
            <a:pPr algn="ctr"/>
            <a:r>
              <a:rPr lang="it-IT" sz="2400" dirty="0" smtClean="0"/>
              <a:t>Capitale di rischio e sue variazioni nette</a:t>
            </a:r>
            <a:endParaRPr lang="it-IT" sz="2400" dirty="0"/>
          </a:p>
        </p:txBody>
      </p:sp>
      <p:cxnSp>
        <p:nvCxnSpPr>
          <p:cNvPr id="19" name="Connettore 1 18"/>
          <p:cNvCxnSpPr>
            <a:stCxn id="14" idx="2"/>
          </p:cNvCxnSpPr>
          <p:nvPr/>
        </p:nvCxnSpPr>
        <p:spPr bwMode="auto">
          <a:xfrm>
            <a:off x="4186037" y="2053741"/>
            <a:ext cx="0" cy="611644"/>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3" name="Connettore 4 22"/>
          <p:cNvCxnSpPr>
            <a:stCxn id="12" idx="0"/>
            <a:endCxn id="13" idx="0"/>
          </p:cNvCxnSpPr>
          <p:nvPr/>
        </p:nvCxnSpPr>
        <p:spPr bwMode="auto">
          <a:xfrm rot="5400000" flipH="1" flipV="1">
            <a:off x="4198827" y="1000877"/>
            <a:ext cx="12700" cy="4230313"/>
          </a:xfrm>
          <a:prstGeom prst="bentConnector3">
            <a:avLst>
              <a:gd name="adj1" fmla="val 3208543"/>
            </a:avLst>
          </a:prstGeom>
          <a:solidFill>
            <a:schemeClr val="accent1"/>
          </a:solidFill>
          <a:ln w="3175" cap="flat" cmpd="sng" algn="ctr">
            <a:solidFill>
              <a:srgbClr val="000066"/>
            </a:solidFill>
            <a:prstDash val="solid"/>
            <a:round/>
            <a:headEnd type="triangle" w="med" len="med"/>
            <a:tailEnd type="triangle"/>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6" name="Connettore 2 25"/>
          <p:cNvCxnSpPr>
            <a:stCxn id="13" idx="2"/>
            <a:endCxn id="17" idx="0"/>
          </p:cNvCxnSpPr>
          <p:nvPr/>
        </p:nvCxnSpPr>
        <p:spPr bwMode="auto">
          <a:xfrm>
            <a:off x="6313984" y="3577698"/>
            <a:ext cx="8566" cy="722571"/>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9" name="Connettore 1 28"/>
          <p:cNvCxnSpPr>
            <a:stCxn id="12" idx="2"/>
          </p:cNvCxnSpPr>
          <p:nvPr/>
        </p:nvCxnSpPr>
        <p:spPr bwMode="auto">
          <a:xfrm>
            <a:off x="2083671" y="3577698"/>
            <a:ext cx="6349" cy="500878"/>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31" name="Connettore 4 30"/>
          <p:cNvCxnSpPr>
            <a:stCxn id="15" idx="0"/>
            <a:endCxn id="16" idx="0"/>
          </p:cNvCxnSpPr>
          <p:nvPr/>
        </p:nvCxnSpPr>
        <p:spPr bwMode="auto">
          <a:xfrm rot="5400000" flipH="1" flipV="1">
            <a:off x="2074189" y="3522847"/>
            <a:ext cx="12700" cy="1619377"/>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2" name="Segnaposto piè di pagina 1"/>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3" name="Segnaposto numero diapositiva 2"/>
          <p:cNvSpPr>
            <a:spLocks noGrp="1"/>
          </p:cNvSpPr>
          <p:nvPr>
            <p:ph type="sldNum" sz="quarter" idx="12"/>
          </p:nvPr>
        </p:nvSpPr>
        <p:spPr/>
        <p:txBody>
          <a:bodyPr/>
          <a:lstStyle/>
          <a:p>
            <a:fld id="{6F7AA945-76CB-D84C-9264-6FE1FA9D39BC}" type="slidenum">
              <a:rPr lang="it-IT" smtClean="0">
                <a:latin typeface="Calibri"/>
              </a:rPr>
              <a:pPr/>
              <a:t>20</a:t>
            </a:fld>
            <a:endParaRPr lang="it-IT">
              <a:latin typeface="Calibri"/>
            </a:endParaRPr>
          </a:p>
        </p:txBody>
      </p:sp>
    </p:spTree>
    <p:extLst>
      <p:ext uri="{BB962C8B-B14F-4D97-AF65-F5344CB8AC3E}">
        <p14:creationId xmlns:p14="http://schemas.microsoft.com/office/powerpoint/2010/main" val="197041558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268396" y="2667586"/>
            <a:ext cx="4040188" cy="639762"/>
          </a:xfrm>
        </p:spPr>
        <p:txBody>
          <a:bodyPr/>
          <a:lstStyle/>
          <a:p>
            <a:pPr algn="ctr"/>
            <a:r>
              <a:rPr lang="it-IT" dirty="0" smtClean="0"/>
              <a:t>Aspetto finanziario</a:t>
            </a:r>
            <a:endParaRPr lang="it-IT" dirty="0"/>
          </a:p>
        </p:txBody>
      </p:sp>
      <p:sp>
        <p:nvSpPr>
          <p:cNvPr id="9" name="Segnaposto contenuto 8"/>
          <p:cNvSpPr>
            <a:spLocks noGrp="1"/>
          </p:cNvSpPr>
          <p:nvPr>
            <p:ph sz="half" idx="2"/>
          </p:nvPr>
        </p:nvSpPr>
        <p:spPr>
          <a:xfrm>
            <a:off x="268396" y="3307348"/>
            <a:ext cx="4040188" cy="3138030"/>
          </a:xfrm>
        </p:spPr>
        <p:txBody>
          <a:bodyPr/>
          <a:lstStyle/>
          <a:p>
            <a:pPr marL="0" indent="0">
              <a:buNone/>
            </a:pPr>
            <a:r>
              <a:rPr lang="it-IT" dirty="0" smtClean="0"/>
              <a:t>Variazione finanziaria positiva</a:t>
            </a:r>
          </a:p>
          <a:p>
            <a:pPr marL="0" indent="0">
              <a:buNone/>
            </a:pPr>
            <a:endParaRPr lang="it-IT" dirty="0"/>
          </a:p>
          <a:p>
            <a:pPr marL="0" indent="0" algn="ctr">
              <a:buNone/>
            </a:pPr>
            <a:r>
              <a:rPr lang="it-IT" dirty="0" smtClean="0"/>
              <a:t>Aumento di disponibilità liquide</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Denaro in cassa +250€</a:t>
            </a:r>
            <a:endParaRPr lang="it-IT" dirty="0"/>
          </a:p>
        </p:txBody>
      </p:sp>
      <p:sp>
        <p:nvSpPr>
          <p:cNvPr id="10" name="Segnaposto testo 9"/>
          <p:cNvSpPr>
            <a:spLocks noGrp="1"/>
          </p:cNvSpPr>
          <p:nvPr>
            <p:ph type="body" sz="quarter" idx="3"/>
          </p:nvPr>
        </p:nvSpPr>
        <p:spPr>
          <a:xfrm>
            <a:off x="4456221" y="2667586"/>
            <a:ext cx="4041775" cy="639762"/>
          </a:xfrm>
        </p:spPr>
        <p:txBody>
          <a:bodyPr/>
          <a:lstStyle/>
          <a:p>
            <a:pPr algn="ctr"/>
            <a:r>
              <a:rPr lang="it-IT" dirty="0" smtClean="0"/>
              <a:t>Aspetto finanziario</a:t>
            </a:r>
            <a:endParaRPr lang="it-IT" dirty="0"/>
          </a:p>
        </p:txBody>
      </p:sp>
      <p:sp>
        <p:nvSpPr>
          <p:cNvPr id="11" name="Segnaposto contenuto 10"/>
          <p:cNvSpPr>
            <a:spLocks noGrp="1"/>
          </p:cNvSpPr>
          <p:nvPr>
            <p:ph sz="quarter" idx="4"/>
          </p:nvPr>
        </p:nvSpPr>
        <p:spPr>
          <a:xfrm>
            <a:off x="4456221" y="3307348"/>
            <a:ext cx="4041775" cy="2816014"/>
          </a:xfrm>
        </p:spPr>
        <p:txBody>
          <a:bodyPr>
            <a:normAutofit lnSpcReduction="10000"/>
          </a:bodyPr>
          <a:lstStyle/>
          <a:p>
            <a:pPr marL="0" indent="0">
              <a:buNone/>
            </a:pPr>
            <a:r>
              <a:rPr lang="it-IT" dirty="0" smtClean="0"/>
              <a:t>Variazione finanziaria negativa</a:t>
            </a:r>
          </a:p>
          <a:p>
            <a:pPr marL="0" indent="0">
              <a:buNone/>
            </a:pPr>
            <a:endParaRPr lang="it-IT" dirty="0"/>
          </a:p>
          <a:p>
            <a:pPr marL="0" indent="0" algn="ctr">
              <a:buNone/>
            </a:pPr>
            <a:r>
              <a:rPr lang="it-IT" dirty="0" smtClean="0"/>
              <a:t>Aumento debiti di finanziamento</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Mutuo passivo +250€</a:t>
            </a:r>
            <a:endParaRPr lang="it-IT" dirty="0"/>
          </a:p>
        </p:txBody>
      </p:sp>
      <p:sp>
        <p:nvSpPr>
          <p:cNvPr id="12" name="CasellaDiTesto 11"/>
          <p:cNvSpPr txBox="1"/>
          <p:nvPr/>
        </p:nvSpPr>
        <p:spPr>
          <a:xfrm>
            <a:off x="457200" y="1820889"/>
            <a:ext cx="7744454" cy="461665"/>
          </a:xfrm>
          <a:prstGeom prst="rect">
            <a:avLst/>
          </a:prstGeom>
          <a:noFill/>
        </p:spPr>
        <p:txBody>
          <a:bodyPr wrap="square" rtlCol="0">
            <a:spAutoFit/>
          </a:bodyPr>
          <a:lstStyle/>
          <a:p>
            <a:r>
              <a:rPr lang="it-IT" sz="2400" dirty="0" smtClean="0"/>
              <a:t>Stipulato un mutuo quinquennale con una banca per € 250</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21</a:t>
            </a:fld>
            <a:endParaRPr lang="it-IT">
              <a:latin typeface="Calibri"/>
            </a:endParaRPr>
          </a:p>
        </p:txBody>
      </p:sp>
    </p:spTree>
    <p:extLst>
      <p:ext uri="{BB962C8B-B14F-4D97-AF65-F5344CB8AC3E}">
        <p14:creationId xmlns:p14="http://schemas.microsoft.com/office/powerpoint/2010/main" val="202424648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 calcmode="lin" valueType="num">
                                      <p:cBhvr additive="base">
                                        <p:cTn id="30" dur="500"/>
                                        <p:tgtEl>
                                          <p:spTgt spid="9">
                                            <p:txEl>
                                              <p:pRg st="5" end="5"/>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440036" y="2772372"/>
            <a:ext cx="4040188" cy="639762"/>
          </a:xfrm>
        </p:spPr>
        <p:txBody>
          <a:bodyPr/>
          <a:lstStyle/>
          <a:p>
            <a:pPr algn="ctr"/>
            <a:r>
              <a:rPr lang="it-IT" dirty="0" smtClean="0"/>
              <a:t>Aspetto finanziario</a:t>
            </a:r>
            <a:endParaRPr lang="it-IT" dirty="0"/>
          </a:p>
        </p:txBody>
      </p:sp>
      <p:sp>
        <p:nvSpPr>
          <p:cNvPr id="9" name="Segnaposto contenuto 8"/>
          <p:cNvSpPr>
            <a:spLocks noGrp="1"/>
          </p:cNvSpPr>
          <p:nvPr>
            <p:ph sz="half" idx="2"/>
          </p:nvPr>
        </p:nvSpPr>
        <p:spPr>
          <a:xfrm>
            <a:off x="440036" y="3412134"/>
            <a:ext cx="4040188" cy="3138030"/>
          </a:xfrm>
        </p:spPr>
        <p:txBody>
          <a:bodyPr>
            <a:normAutofit fontScale="92500" lnSpcReduction="10000"/>
          </a:bodyPr>
          <a:lstStyle/>
          <a:p>
            <a:pPr marL="0" indent="0">
              <a:buNone/>
            </a:pPr>
            <a:r>
              <a:rPr lang="it-IT" dirty="0" smtClean="0"/>
              <a:t>Variazione finanziaria negativa</a:t>
            </a:r>
          </a:p>
          <a:p>
            <a:pPr marL="0" indent="0">
              <a:buNone/>
            </a:pPr>
            <a:endParaRPr lang="it-IT" dirty="0"/>
          </a:p>
          <a:p>
            <a:pPr marL="0" indent="0" algn="ctr">
              <a:buNone/>
            </a:pPr>
            <a:r>
              <a:rPr lang="it-IT" dirty="0" smtClean="0"/>
              <a:t>Diminuzione di disponibilità liquide</a:t>
            </a:r>
          </a:p>
          <a:p>
            <a:pPr marL="0" indent="0" algn="ctr">
              <a:buNone/>
            </a:pPr>
            <a:r>
              <a:rPr lang="it-IT" i="1" dirty="0"/>
              <a:t>q</a:t>
            </a:r>
            <a:r>
              <a:rPr lang="it-IT" i="1" dirty="0" smtClean="0"/>
              <a:t>ualificabile come…</a:t>
            </a:r>
          </a:p>
          <a:p>
            <a:pPr marL="0" indent="0">
              <a:buNone/>
            </a:pPr>
            <a:endParaRPr lang="it-IT" dirty="0" smtClean="0"/>
          </a:p>
          <a:p>
            <a:pPr marL="0" indent="0">
              <a:buNone/>
            </a:pPr>
            <a:endParaRPr lang="it-IT" dirty="0"/>
          </a:p>
          <a:p>
            <a:pPr marL="0" indent="0" algn="ctr">
              <a:buNone/>
            </a:pPr>
            <a:r>
              <a:rPr lang="it-IT" dirty="0" smtClean="0"/>
              <a:t>Denaro in cassa </a:t>
            </a:r>
            <a:r>
              <a:rPr lang="it-IT" dirty="0"/>
              <a:t>-</a:t>
            </a:r>
            <a:r>
              <a:rPr lang="it-IT" dirty="0" smtClean="0"/>
              <a:t>25€</a:t>
            </a:r>
            <a:endParaRPr lang="it-IT" dirty="0"/>
          </a:p>
        </p:txBody>
      </p:sp>
      <p:sp>
        <p:nvSpPr>
          <p:cNvPr id="10" name="Segnaposto testo 9"/>
          <p:cNvSpPr>
            <a:spLocks noGrp="1"/>
          </p:cNvSpPr>
          <p:nvPr>
            <p:ph type="body" sz="quarter" idx="3"/>
          </p:nvPr>
        </p:nvSpPr>
        <p:spPr>
          <a:xfrm>
            <a:off x="4627861" y="2772372"/>
            <a:ext cx="4041775" cy="639762"/>
          </a:xfrm>
        </p:spPr>
        <p:txBody>
          <a:bodyPr/>
          <a:lstStyle/>
          <a:p>
            <a:pPr algn="ctr"/>
            <a:r>
              <a:rPr lang="it-IT" dirty="0" smtClean="0"/>
              <a:t>Aspetto finanziario</a:t>
            </a:r>
            <a:endParaRPr lang="it-IT" dirty="0"/>
          </a:p>
        </p:txBody>
      </p:sp>
      <p:sp>
        <p:nvSpPr>
          <p:cNvPr id="11" name="Segnaposto contenuto 10"/>
          <p:cNvSpPr>
            <a:spLocks noGrp="1"/>
          </p:cNvSpPr>
          <p:nvPr>
            <p:ph sz="quarter" idx="4"/>
          </p:nvPr>
        </p:nvSpPr>
        <p:spPr>
          <a:xfrm>
            <a:off x="4627861" y="3412133"/>
            <a:ext cx="4041775" cy="3138031"/>
          </a:xfrm>
        </p:spPr>
        <p:txBody>
          <a:bodyPr/>
          <a:lstStyle/>
          <a:p>
            <a:pPr marL="0" indent="0">
              <a:buNone/>
            </a:pPr>
            <a:r>
              <a:rPr lang="it-IT" dirty="0" smtClean="0"/>
              <a:t>Variazione finanziaria positiva</a:t>
            </a:r>
          </a:p>
          <a:p>
            <a:pPr marL="0" indent="0">
              <a:buNone/>
            </a:pPr>
            <a:endParaRPr lang="it-IT" dirty="0"/>
          </a:p>
          <a:p>
            <a:pPr marL="0" indent="0" algn="ctr">
              <a:buNone/>
            </a:pPr>
            <a:r>
              <a:rPr lang="it-IT" dirty="0" smtClean="0"/>
              <a:t>Diminuzione debiti di finanziamento</a:t>
            </a:r>
          </a:p>
          <a:p>
            <a:pPr marL="0" indent="0" algn="ctr">
              <a:buNone/>
            </a:pPr>
            <a:r>
              <a:rPr lang="it-IT" i="1" dirty="0"/>
              <a:t>q</a:t>
            </a:r>
            <a:r>
              <a:rPr lang="it-IT" i="1" dirty="0" smtClean="0"/>
              <a:t>ualificabile come…</a:t>
            </a:r>
          </a:p>
          <a:p>
            <a:pPr marL="0" indent="0">
              <a:buNone/>
            </a:pPr>
            <a:endParaRPr lang="it-IT" dirty="0"/>
          </a:p>
          <a:p>
            <a:pPr marL="0" indent="0" algn="ctr">
              <a:buNone/>
            </a:pPr>
            <a:r>
              <a:rPr lang="it-IT" dirty="0" smtClean="0"/>
              <a:t>Mutuo passivo -25€</a:t>
            </a:r>
            <a:endParaRPr lang="it-IT" dirty="0"/>
          </a:p>
        </p:txBody>
      </p:sp>
      <p:sp>
        <p:nvSpPr>
          <p:cNvPr id="12" name="CasellaDiTesto 11"/>
          <p:cNvSpPr txBox="1"/>
          <p:nvPr/>
        </p:nvSpPr>
        <p:spPr>
          <a:xfrm>
            <a:off x="457200" y="1642656"/>
            <a:ext cx="7744454" cy="1200328"/>
          </a:xfrm>
          <a:prstGeom prst="rect">
            <a:avLst/>
          </a:prstGeom>
          <a:noFill/>
        </p:spPr>
        <p:txBody>
          <a:bodyPr wrap="square" rtlCol="0">
            <a:spAutoFit/>
          </a:bodyPr>
          <a:lstStyle/>
          <a:p>
            <a:r>
              <a:rPr lang="it-IT" sz="2400" dirty="0" smtClean="0"/>
              <a:t>Rimborsata la prima rata del mutuo, pagando 25€ a titolo di quota capitale e 5€ di interessi passivi:</a:t>
            </a:r>
          </a:p>
          <a:p>
            <a:r>
              <a:rPr lang="it-IT" sz="2400" dirty="0" smtClean="0"/>
              <a:t>a) Rimborso del capitale per 25€</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22</a:t>
            </a:fld>
            <a:endParaRPr lang="it-IT">
              <a:latin typeface="Calibri"/>
            </a:endParaRPr>
          </a:p>
        </p:txBody>
      </p:sp>
    </p:spTree>
    <p:extLst>
      <p:ext uri="{BB962C8B-B14F-4D97-AF65-F5344CB8AC3E}">
        <p14:creationId xmlns:p14="http://schemas.microsoft.com/office/powerpoint/2010/main" val="421648150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6" end="6"/>
                                            </p:txEl>
                                          </p:spTgt>
                                        </p:tgtEl>
                                        <p:attrNameLst>
                                          <p:attrName>style.visibility</p:attrName>
                                        </p:attrNameLst>
                                      </p:cBhvr>
                                      <p:to>
                                        <p:strVal val="visible"/>
                                      </p:to>
                                    </p:set>
                                    <p:anim calcmode="lin" valueType="num">
                                      <p:cBhvr additive="base">
                                        <p:cTn id="30" dur="500"/>
                                        <p:tgtEl>
                                          <p:spTgt spid="9">
                                            <p:txEl>
                                              <p:pRg st="6" end="6"/>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testo 7"/>
          <p:cNvSpPr>
            <a:spLocks noGrp="1"/>
          </p:cNvSpPr>
          <p:nvPr>
            <p:ph type="body" idx="1"/>
          </p:nvPr>
        </p:nvSpPr>
        <p:spPr>
          <a:xfrm>
            <a:off x="251232" y="2903765"/>
            <a:ext cx="4040188" cy="639762"/>
          </a:xfrm>
        </p:spPr>
        <p:txBody>
          <a:bodyPr/>
          <a:lstStyle/>
          <a:p>
            <a:pPr algn="ctr"/>
            <a:r>
              <a:rPr lang="it-IT" sz="2200" dirty="0" smtClean="0"/>
              <a:t>Aspetto finanziario</a:t>
            </a:r>
            <a:endParaRPr lang="it-IT" sz="2200" dirty="0"/>
          </a:p>
        </p:txBody>
      </p:sp>
      <p:sp>
        <p:nvSpPr>
          <p:cNvPr id="9" name="Segnaposto contenuto 8"/>
          <p:cNvSpPr>
            <a:spLocks noGrp="1"/>
          </p:cNvSpPr>
          <p:nvPr>
            <p:ph sz="half" idx="2"/>
          </p:nvPr>
        </p:nvSpPr>
        <p:spPr>
          <a:xfrm>
            <a:off x="251232" y="3543527"/>
            <a:ext cx="4040188" cy="3138030"/>
          </a:xfrm>
        </p:spPr>
        <p:txBody>
          <a:bodyPr/>
          <a:lstStyle/>
          <a:p>
            <a:pPr marL="0" indent="0">
              <a:buNone/>
            </a:pPr>
            <a:r>
              <a:rPr lang="it-IT" sz="2200" dirty="0" smtClean="0"/>
              <a:t>Variazione finanziaria negativa</a:t>
            </a:r>
          </a:p>
          <a:p>
            <a:pPr marL="0" indent="0">
              <a:buNone/>
            </a:pPr>
            <a:endParaRPr lang="it-IT" sz="2200" dirty="0"/>
          </a:p>
          <a:p>
            <a:pPr marL="0" indent="0" algn="ctr">
              <a:buNone/>
            </a:pPr>
            <a:r>
              <a:rPr lang="it-IT" sz="2200" dirty="0" smtClean="0"/>
              <a:t>Diminuzione di disponibilità liquide</a:t>
            </a:r>
          </a:p>
          <a:p>
            <a:pPr marL="0" indent="0" algn="ctr">
              <a:buNone/>
            </a:pPr>
            <a:r>
              <a:rPr lang="it-IT" sz="2200" i="1" dirty="0"/>
              <a:t>q</a:t>
            </a:r>
            <a:r>
              <a:rPr lang="it-IT" sz="2200" i="1" dirty="0" smtClean="0"/>
              <a:t>ualificabile come…</a:t>
            </a:r>
          </a:p>
          <a:p>
            <a:pPr marL="0" indent="0">
              <a:buNone/>
            </a:pPr>
            <a:endParaRPr lang="it-IT" sz="2200" dirty="0"/>
          </a:p>
          <a:p>
            <a:pPr marL="0" indent="0" algn="ctr">
              <a:buNone/>
            </a:pPr>
            <a:r>
              <a:rPr lang="it-IT" sz="2200" dirty="0" smtClean="0"/>
              <a:t>Denaro in cassa -5€</a:t>
            </a:r>
            <a:endParaRPr lang="it-IT" sz="2200" dirty="0"/>
          </a:p>
        </p:txBody>
      </p:sp>
      <p:sp>
        <p:nvSpPr>
          <p:cNvPr id="10" name="Segnaposto testo 9"/>
          <p:cNvSpPr>
            <a:spLocks noGrp="1"/>
          </p:cNvSpPr>
          <p:nvPr>
            <p:ph type="body" sz="quarter" idx="3"/>
          </p:nvPr>
        </p:nvSpPr>
        <p:spPr>
          <a:xfrm>
            <a:off x="4439057" y="2903765"/>
            <a:ext cx="4041775" cy="639762"/>
          </a:xfrm>
        </p:spPr>
        <p:txBody>
          <a:bodyPr/>
          <a:lstStyle/>
          <a:p>
            <a:pPr algn="ctr"/>
            <a:r>
              <a:rPr lang="it-IT" sz="2200" dirty="0" smtClean="0"/>
              <a:t>Aspetto economico</a:t>
            </a:r>
            <a:endParaRPr lang="it-IT" sz="2200" dirty="0"/>
          </a:p>
        </p:txBody>
      </p:sp>
      <p:sp>
        <p:nvSpPr>
          <p:cNvPr id="11" name="Segnaposto contenuto 10"/>
          <p:cNvSpPr>
            <a:spLocks noGrp="1"/>
          </p:cNvSpPr>
          <p:nvPr>
            <p:ph sz="quarter" idx="4"/>
          </p:nvPr>
        </p:nvSpPr>
        <p:spPr>
          <a:xfrm>
            <a:off x="4439057" y="3543526"/>
            <a:ext cx="4041775" cy="3138031"/>
          </a:xfrm>
        </p:spPr>
        <p:txBody>
          <a:bodyPr/>
          <a:lstStyle/>
          <a:p>
            <a:pPr marL="0" indent="0">
              <a:buNone/>
            </a:pPr>
            <a:r>
              <a:rPr lang="it-IT" sz="2200" dirty="0" smtClean="0"/>
              <a:t>Variazione economica negativa</a:t>
            </a:r>
          </a:p>
          <a:p>
            <a:pPr marL="0" indent="0">
              <a:buNone/>
            </a:pPr>
            <a:endParaRPr lang="it-IT" sz="2200" dirty="0"/>
          </a:p>
          <a:p>
            <a:pPr marL="0" indent="0" algn="ctr">
              <a:buNone/>
            </a:pPr>
            <a:r>
              <a:rPr lang="it-IT" sz="2200" dirty="0" smtClean="0"/>
              <a:t>Costo </a:t>
            </a:r>
          </a:p>
          <a:p>
            <a:pPr marL="0" indent="0" algn="ctr">
              <a:buNone/>
            </a:pPr>
            <a:r>
              <a:rPr lang="it-IT" sz="2200" i="1" dirty="0"/>
              <a:t>q</a:t>
            </a:r>
            <a:r>
              <a:rPr lang="it-IT" sz="2200" i="1" dirty="0" smtClean="0"/>
              <a:t>ualificabile come…</a:t>
            </a:r>
          </a:p>
          <a:p>
            <a:pPr marL="0" indent="0">
              <a:buNone/>
            </a:pPr>
            <a:endParaRPr lang="it-IT" sz="2200" dirty="0"/>
          </a:p>
          <a:p>
            <a:pPr marL="0" indent="0" algn="ctr">
              <a:buNone/>
            </a:pPr>
            <a:r>
              <a:rPr lang="it-IT" sz="2200" dirty="0" smtClean="0"/>
              <a:t>Interessi passivi 5€</a:t>
            </a:r>
            <a:endParaRPr lang="it-IT" sz="2200" dirty="0"/>
          </a:p>
        </p:txBody>
      </p:sp>
      <p:sp>
        <p:nvSpPr>
          <p:cNvPr id="12" name="CasellaDiTesto 11"/>
          <p:cNvSpPr txBox="1"/>
          <p:nvPr/>
        </p:nvSpPr>
        <p:spPr>
          <a:xfrm>
            <a:off x="457200" y="1701821"/>
            <a:ext cx="7744454" cy="1200328"/>
          </a:xfrm>
          <a:prstGeom prst="rect">
            <a:avLst/>
          </a:prstGeom>
          <a:noFill/>
        </p:spPr>
        <p:txBody>
          <a:bodyPr wrap="square" rtlCol="0">
            <a:spAutoFit/>
          </a:bodyPr>
          <a:lstStyle/>
          <a:p>
            <a:r>
              <a:rPr lang="it-IT" sz="2400" dirty="0" smtClean="0"/>
              <a:t>Rimborsata la prima rata del mutuo, pagando 25€ a titolo di quota capitale e 5€ di interessi passivi:</a:t>
            </a:r>
          </a:p>
          <a:p>
            <a:r>
              <a:rPr lang="it-IT" sz="2400" dirty="0"/>
              <a:t>b</a:t>
            </a:r>
            <a:r>
              <a:rPr lang="it-IT" sz="2400" dirty="0" smtClean="0"/>
              <a:t>) Pagamento di interessi per 5€</a:t>
            </a:r>
            <a:endParaRPr lang="it-IT" sz="2400" dirty="0"/>
          </a:p>
        </p:txBody>
      </p:sp>
      <p:sp>
        <p:nvSpPr>
          <p:cNvPr id="2" name="Titolo 1"/>
          <p:cNvSpPr>
            <a:spLocks noGrp="1"/>
          </p:cNvSpPr>
          <p:nvPr>
            <p:ph type="title"/>
          </p:nvPr>
        </p:nvSpPr>
        <p:spPr/>
        <p:txBody>
          <a:bodyPr/>
          <a:lstStyle/>
          <a:p>
            <a:r>
              <a:rPr lang="it-IT" dirty="0"/>
              <a:t>Ampliamo il sistema dei valori: debiti e crediti di finanziamento</a:t>
            </a:r>
          </a:p>
        </p:txBody>
      </p:sp>
      <p:sp>
        <p:nvSpPr>
          <p:cNvPr id="7" name="Segnaposto piè di pagina 6"/>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13" name="Segnaposto numero diapositiva 12"/>
          <p:cNvSpPr>
            <a:spLocks noGrp="1"/>
          </p:cNvSpPr>
          <p:nvPr>
            <p:ph type="sldNum" sz="quarter" idx="12"/>
          </p:nvPr>
        </p:nvSpPr>
        <p:spPr/>
        <p:txBody>
          <a:bodyPr/>
          <a:lstStyle/>
          <a:p>
            <a:fld id="{6F7AA945-76CB-D84C-9264-6FE1FA9D39BC}" type="slidenum">
              <a:rPr lang="it-IT" smtClean="0">
                <a:latin typeface="Calibri"/>
              </a:rPr>
              <a:pPr/>
              <a:t>23</a:t>
            </a:fld>
            <a:endParaRPr lang="it-IT">
              <a:latin typeface="Calibri"/>
            </a:endParaRPr>
          </a:p>
        </p:txBody>
      </p:sp>
    </p:spTree>
    <p:extLst>
      <p:ext uri="{BB962C8B-B14F-4D97-AF65-F5344CB8AC3E}">
        <p14:creationId xmlns:p14="http://schemas.microsoft.com/office/powerpoint/2010/main" val="34399038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p:tgtEl>
                                          <p:spTgt spid="8">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8">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p:tgtEl>
                                          <p:spTgt spid="9">
                                            <p:txEl>
                                              <p:pRg st="2" end="2"/>
                                            </p:txEl>
                                          </p:spTgt>
                                        </p:tgtEl>
                                        <p:attrNameLst>
                                          <p:attrName>ppt_y</p:attrName>
                                        </p:attrNameLst>
                                      </p:cBhvr>
                                      <p:tavLst>
                                        <p:tav tm="0">
                                          <p:val>
                                            <p:strVal val="#ppt_y+#ppt_h*1.125000"/>
                                          </p:val>
                                        </p:tav>
                                        <p:tav tm="100000">
                                          <p:val>
                                            <p:strVal val="#ppt_y"/>
                                          </p:val>
                                        </p:tav>
                                      </p:tavLst>
                                    </p:anim>
                                    <p:animEffect transition="in" filter="wipe(up)">
                                      <p:cBhvr>
                                        <p:cTn id="20" dur="500"/>
                                        <p:tgtEl>
                                          <p:spTgt spid="9">
                                            <p:txEl>
                                              <p:pRg st="2" end="2"/>
                                            </p:txEl>
                                          </p:spTgt>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p:tgtEl>
                                          <p:spTgt spid="9">
                                            <p:txEl>
                                              <p:pRg st="3" end="3"/>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5" end="5"/>
                                            </p:txEl>
                                          </p:spTgt>
                                        </p:tgtEl>
                                        <p:attrNameLst>
                                          <p:attrName>style.visibility</p:attrName>
                                        </p:attrNameLst>
                                      </p:cBhvr>
                                      <p:to>
                                        <p:strVal val="visible"/>
                                      </p:to>
                                    </p:set>
                                    <p:anim calcmode="lin" valueType="num">
                                      <p:cBhvr additive="base">
                                        <p:cTn id="30" dur="500"/>
                                        <p:tgtEl>
                                          <p:spTgt spid="9">
                                            <p:txEl>
                                              <p:pRg st="5" end="5"/>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0">
                                            <p:txEl>
                                              <p:pRg st="0" end="0"/>
                                            </p:txEl>
                                          </p:spTgt>
                                        </p:tgtEl>
                                        <p:attrNameLst>
                                          <p:attrName>style.visibility</p:attrName>
                                        </p:attrNameLst>
                                      </p:cBhvr>
                                      <p:to>
                                        <p:strVal val="visible"/>
                                      </p:to>
                                    </p:set>
                                    <p:anim calcmode="lin" valueType="num">
                                      <p:cBhvr additive="base">
                                        <p:cTn id="36"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10">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 calcmode="lin" valueType="num">
                                      <p:cBhvr additive="base">
                                        <p:cTn id="42" dur="500"/>
                                        <p:tgtEl>
                                          <p:spTgt spid="11">
                                            <p:txEl>
                                              <p:pRg st="0" end="0"/>
                                            </p:txEl>
                                          </p:spTgt>
                                        </p:tgtEl>
                                        <p:attrNameLst>
                                          <p:attrName>ppt_y</p:attrName>
                                        </p:attrNameLst>
                                      </p:cBhvr>
                                      <p:tavLst>
                                        <p:tav tm="0">
                                          <p:val>
                                            <p:strVal val="#ppt_y+#ppt_h*1.125000"/>
                                          </p:val>
                                        </p:tav>
                                        <p:tav tm="100000">
                                          <p:val>
                                            <p:strVal val="#ppt_y"/>
                                          </p:val>
                                        </p:tav>
                                      </p:tavLst>
                                    </p:anim>
                                    <p:animEffect transition="in" filter="wipe(up)">
                                      <p:cBhvr>
                                        <p:cTn id="43" dur="5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11">
                                            <p:txEl>
                                              <p:pRg st="2" end="2"/>
                                            </p:txEl>
                                          </p:spTgt>
                                        </p:tgtEl>
                                        <p:attrNameLst>
                                          <p:attrName>style.visibility</p:attrName>
                                        </p:attrNameLst>
                                      </p:cBhvr>
                                      <p:to>
                                        <p:strVal val="visible"/>
                                      </p:to>
                                    </p:set>
                                    <p:anim calcmode="lin" valueType="num">
                                      <p:cBhvr additive="base">
                                        <p:cTn id="48" dur="500"/>
                                        <p:tgtEl>
                                          <p:spTgt spid="11">
                                            <p:txEl>
                                              <p:pRg st="2" end="2"/>
                                            </p:txEl>
                                          </p:spTgt>
                                        </p:tgtEl>
                                        <p:attrNameLst>
                                          <p:attrName>ppt_y</p:attrName>
                                        </p:attrNameLst>
                                      </p:cBhvr>
                                      <p:tavLst>
                                        <p:tav tm="0">
                                          <p:val>
                                            <p:strVal val="#ppt_y+#ppt_h*1.125000"/>
                                          </p:val>
                                        </p:tav>
                                        <p:tav tm="100000">
                                          <p:val>
                                            <p:strVal val="#ppt_y"/>
                                          </p:val>
                                        </p:tav>
                                      </p:tavLst>
                                    </p:anim>
                                    <p:animEffect transition="in" filter="wipe(up)">
                                      <p:cBhvr>
                                        <p:cTn id="49" dur="500"/>
                                        <p:tgtEl>
                                          <p:spTgt spid="11">
                                            <p:txEl>
                                              <p:pRg st="2" end="2"/>
                                            </p:txEl>
                                          </p:spTgt>
                                        </p:tgtEl>
                                      </p:cBhvr>
                                    </p:animEffect>
                                  </p:childTnLst>
                                </p:cTn>
                              </p:par>
                            </p:childTnLst>
                          </p:cTn>
                        </p:par>
                        <p:par>
                          <p:cTn id="50" fill="hold">
                            <p:stCondLst>
                              <p:cond delay="500"/>
                            </p:stCondLst>
                            <p:childTnLst>
                              <p:par>
                                <p:cTn id="51" presetID="12" presetClass="entr" presetSubtype="4" fill="hold" grpId="0" nodeType="afterEffect">
                                  <p:stCondLst>
                                    <p:cond delay="0"/>
                                  </p:stCondLst>
                                  <p:childTnLst>
                                    <p:set>
                                      <p:cBhvr>
                                        <p:cTn id="52" dur="1" fill="hold">
                                          <p:stCondLst>
                                            <p:cond delay="0"/>
                                          </p:stCondLst>
                                        </p:cTn>
                                        <p:tgtEl>
                                          <p:spTgt spid="11">
                                            <p:txEl>
                                              <p:pRg st="3" end="3"/>
                                            </p:txEl>
                                          </p:spTgt>
                                        </p:tgtEl>
                                        <p:attrNameLst>
                                          <p:attrName>style.visibility</p:attrName>
                                        </p:attrNameLst>
                                      </p:cBhvr>
                                      <p:to>
                                        <p:strVal val="visible"/>
                                      </p:to>
                                    </p:set>
                                    <p:anim calcmode="lin" valueType="num">
                                      <p:cBhvr additive="base">
                                        <p:cTn id="53" dur="500"/>
                                        <p:tgtEl>
                                          <p:spTgt spid="11">
                                            <p:txEl>
                                              <p:pRg st="3" end="3"/>
                                            </p:txEl>
                                          </p:spTgt>
                                        </p:tgtEl>
                                        <p:attrNameLst>
                                          <p:attrName>ppt_y</p:attrName>
                                        </p:attrNameLst>
                                      </p:cBhvr>
                                      <p:tavLst>
                                        <p:tav tm="0">
                                          <p:val>
                                            <p:strVal val="#ppt_y+#ppt_h*1.125000"/>
                                          </p:val>
                                        </p:tav>
                                        <p:tav tm="100000">
                                          <p:val>
                                            <p:strVal val="#ppt_y"/>
                                          </p:val>
                                        </p:tav>
                                      </p:tavLst>
                                    </p:anim>
                                    <p:animEffect transition="in" filter="wipe(up)">
                                      <p:cBhvr>
                                        <p:cTn id="54" dur="500"/>
                                        <p:tgtEl>
                                          <p:spTgt spid="11">
                                            <p:txEl>
                                              <p:pRg st="3" end="3"/>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grpId="0" nodeType="clickEffect">
                                  <p:stCondLst>
                                    <p:cond delay="0"/>
                                  </p:stCondLst>
                                  <p:childTnLst>
                                    <p:set>
                                      <p:cBhvr>
                                        <p:cTn id="58" dur="1" fill="hold">
                                          <p:stCondLst>
                                            <p:cond delay="0"/>
                                          </p:stCondLst>
                                        </p:cTn>
                                        <p:tgtEl>
                                          <p:spTgt spid="11">
                                            <p:txEl>
                                              <p:pRg st="5" end="5"/>
                                            </p:txEl>
                                          </p:spTgt>
                                        </p:tgtEl>
                                        <p:attrNameLst>
                                          <p:attrName>style.visibility</p:attrName>
                                        </p:attrNameLst>
                                      </p:cBhvr>
                                      <p:to>
                                        <p:strVal val="visible"/>
                                      </p:to>
                                    </p:set>
                                    <p:anim calcmode="lin" valueType="num">
                                      <p:cBhvr additive="base">
                                        <p:cTn id="59" dur="500"/>
                                        <p:tgtEl>
                                          <p:spTgt spid="11">
                                            <p:txEl>
                                              <p:pRg st="5" end="5"/>
                                            </p:txEl>
                                          </p:spTgt>
                                        </p:tgtEl>
                                        <p:attrNameLst>
                                          <p:attrName>ppt_y</p:attrName>
                                        </p:attrNameLst>
                                      </p:cBhvr>
                                      <p:tavLst>
                                        <p:tav tm="0">
                                          <p:val>
                                            <p:strVal val="#ppt_y+#ppt_h*1.125000"/>
                                          </p:val>
                                        </p:tav>
                                        <p:tav tm="100000">
                                          <p:val>
                                            <p:strVal val="#ppt_y"/>
                                          </p:val>
                                        </p:tav>
                                      </p:tavLst>
                                    </p:anim>
                                    <p:animEffect transition="in" filter="wipe(up)">
                                      <p:cBhvr>
                                        <p:cTn id="60"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p:txBody>
          <a:bodyPr/>
          <a:lstStyle/>
          <a:p>
            <a:r>
              <a:rPr lang="it-IT" dirty="0" smtClean="0"/>
              <a:t>I valori finanziari</a:t>
            </a:r>
            <a:endParaRPr lang="it-IT" dirty="0"/>
          </a:p>
        </p:txBody>
      </p:sp>
      <p:sp>
        <p:nvSpPr>
          <p:cNvPr id="12" name="Rettangolo 11"/>
          <p:cNvSpPr/>
          <p:nvPr/>
        </p:nvSpPr>
        <p:spPr bwMode="auto">
          <a:xfrm>
            <a:off x="163044" y="2944062"/>
            <a:ext cx="2059428" cy="830997"/>
          </a:xfrm>
          <a:prstGeom prst="rect">
            <a:avLst/>
          </a:prstGeom>
          <a:noFill/>
          <a:ln w="3175" cap="flat" cmpd="sng" algn="ctr">
            <a:solidFill>
              <a:srgbClr val="000066"/>
            </a:solidFill>
            <a:prstDash val="solid"/>
            <a:round/>
            <a:headEnd type="none" w="med" len="med"/>
            <a:tailEnd type="triangle" w="med" len="med"/>
          </a:ln>
          <a:effectLst/>
          <a:extLst/>
        </p:spPr>
        <p:txBody>
          <a:bodyPr vert="horz" wrap="non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DISPONIBILITA’ </a:t>
            </a:r>
          </a:p>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LIQUIDE</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3" name="Rettangolo 12"/>
          <p:cNvSpPr/>
          <p:nvPr/>
        </p:nvSpPr>
        <p:spPr bwMode="auto">
          <a:xfrm>
            <a:off x="6108233" y="2574731"/>
            <a:ext cx="2479438" cy="1200328"/>
          </a:xfrm>
          <a:prstGeom prst="rect">
            <a:avLst/>
          </a:prstGeom>
          <a:noFill/>
          <a:ln w="3175" cap="flat" cmpd="sng" algn="ctr">
            <a:solidFill>
              <a:srgbClr val="000066"/>
            </a:solidFill>
            <a:prstDash val="solid"/>
            <a:round/>
            <a:headEnd type="none" w="med" len="med"/>
            <a:tailEnd type="triangle" w="med" len="med"/>
          </a:ln>
          <a:effectLst/>
          <a:extLst/>
        </p:spPr>
        <p:txBody>
          <a:bodyPr vert="horz" wrap="squar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CREDITI E DEBITI DI </a:t>
            </a:r>
            <a:endParaRPr lang="it-IT" sz="2400" b="1" dirty="0">
              <a:solidFill>
                <a:srgbClr val="000066"/>
              </a:solidFill>
              <a:latin typeface="Arial Narrow" charset="0"/>
              <a:ea typeface="ＭＳ Ｐゴシック"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dirty="0" smtClean="0">
                <a:ln>
                  <a:noFill/>
                </a:ln>
                <a:solidFill>
                  <a:srgbClr val="000066"/>
                </a:solidFill>
                <a:effectLst/>
                <a:latin typeface="Arial Narrow" charset="0"/>
                <a:ea typeface="ＭＳ Ｐゴシック" charset="0"/>
              </a:rPr>
              <a:t>FINANZIAMENTO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sp>
        <p:nvSpPr>
          <p:cNvPr id="14" name="CasellaDiTesto 13"/>
          <p:cNvSpPr txBox="1"/>
          <p:nvPr/>
        </p:nvSpPr>
        <p:spPr>
          <a:xfrm>
            <a:off x="2831012" y="1426431"/>
            <a:ext cx="2755998" cy="461665"/>
          </a:xfrm>
          <a:prstGeom prst="rect">
            <a:avLst/>
          </a:prstGeom>
          <a:noFill/>
        </p:spPr>
        <p:txBody>
          <a:bodyPr wrap="square" rtlCol="0">
            <a:spAutoFit/>
          </a:bodyPr>
          <a:lstStyle/>
          <a:p>
            <a:pPr algn="ctr"/>
            <a:r>
              <a:rPr lang="it-IT" sz="2400" dirty="0" smtClean="0"/>
              <a:t>VALORI FINANZIARI</a:t>
            </a:r>
            <a:endParaRPr lang="it-IT" sz="2400" dirty="0"/>
          </a:p>
        </p:txBody>
      </p:sp>
      <p:sp>
        <p:nvSpPr>
          <p:cNvPr id="17" name="CasellaDiTesto 16"/>
          <p:cNvSpPr txBox="1"/>
          <p:nvPr/>
        </p:nvSpPr>
        <p:spPr>
          <a:xfrm>
            <a:off x="6149842" y="4215098"/>
            <a:ext cx="2414553" cy="646331"/>
          </a:xfrm>
          <a:prstGeom prst="rect">
            <a:avLst/>
          </a:prstGeom>
          <a:noFill/>
        </p:spPr>
        <p:txBody>
          <a:bodyPr wrap="square" rtlCol="0">
            <a:spAutoFit/>
          </a:bodyPr>
          <a:lstStyle/>
          <a:p>
            <a:pPr algn="ctr"/>
            <a:r>
              <a:rPr lang="it-IT" dirty="0" smtClean="0"/>
              <a:t>Originano da scambi di denaro</a:t>
            </a:r>
            <a:endParaRPr lang="it-IT" dirty="0"/>
          </a:p>
        </p:txBody>
      </p:sp>
      <p:cxnSp>
        <p:nvCxnSpPr>
          <p:cNvPr id="19" name="Connettore 1 18"/>
          <p:cNvCxnSpPr>
            <a:stCxn id="14" idx="2"/>
            <a:endCxn id="20" idx="0"/>
          </p:cNvCxnSpPr>
          <p:nvPr/>
        </p:nvCxnSpPr>
        <p:spPr bwMode="auto">
          <a:xfrm flipH="1">
            <a:off x="4205945" y="1888096"/>
            <a:ext cx="3066" cy="692986"/>
          </a:xfrm>
          <a:prstGeom prst="line">
            <a:avLst/>
          </a:prstGeom>
          <a:solidFill>
            <a:schemeClr val="accent1"/>
          </a:solidFill>
          <a:ln w="3175" cap="flat" cmpd="sng" algn="ctr">
            <a:solidFill>
              <a:srgbClr val="000066"/>
            </a:solidFill>
            <a:prstDash val="solid"/>
            <a:round/>
            <a:headEnd type="none" w="med" len="med"/>
            <a:tailEnd type="triangl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6" name="Connettore 2 25"/>
          <p:cNvCxnSpPr>
            <a:stCxn id="13" idx="2"/>
            <a:endCxn id="17" idx="0"/>
          </p:cNvCxnSpPr>
          <p:nvPr/>
        </p:nvCxnSpPr>
        <p:spPr bwMode="auto">
          <a:xfrm>
            <a:off x="7347952" y="3775059"/>
            <a:ext cx="9167" cy="440039"/>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20" name="Rettangolo 19"/>
          <p:cNvSpPr/>
          <p:nvPr/>
        </p:nvSpPr>
        <p:spPr bwMode="auto">
          <a:xfrm>
            <a:off x="2934358" y="2581082"/>
            <a:ext cx="2543173" cy="1200328"/>
          </a:xfrm>
          <a:prstGeom prst="rect">
            <a:avLst/>
          </a:prstGeom>
          <a:noFill/>
          <a:ln w="3175" cap="flat" cmpd="sng" algn="ctr">
            <a:solidFill>
              <a:srgbClr val="000066"/>
            </a:solidFill>
            <a:prstDash val="solid"/>
            <a:round/>
            <a:headEnd type="none" w="med" len="med"/>
            <a:tailEnd type="triangle" w="med" len="med"/>
          </a:ln>
          <a:effectLst/>
          <a:extLst/>
        </p:spPr>
        <p:txBody>
          <a:bodyPr vert="horz" wrap="square" lIns="91440" tIns="45720" rIns="91440" bIns="45720" numCol="1" rtlCol="0" anchor="b"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CREDITI E DEBITI DI</a:t>
            </a:r>
          </a:p>
          <a:p>
            <a:pPr marL="0" marR="0" indent="0" algn="ctr" defTabSz="914400" rtl="0" eaLnBrk="1" fontAlgn="base" latinLnBrk="0" hangingPunct="1">
              <a:lnSpc>
                <a:spcPct val="100000"/>
              </a:lnSpc>
              <a:spcBef>
                <a:spcPct val="0"/>
              </a:spcBef>
              <a:spcAft>
                <a:spcPct val="0"/>
              </a:spcAft>
              <a:buClrTx/>
              <a:buSzTx/>
              <a:buFontTx/>
              <a:buNone/>
              <a:tabLst/>
            </a:pPr>
            <a:r>
              <a:rPr lang="it-IT" sz="2400" b="1" dirty="0" smtClean="0">
                <a:solidFill>
                  <a:srgbClr val="000066"/>
                </a:solidFill>
                <a:latin typeface="Arial Narrow" charset="0"/>
                <a:ea typeface="ＭＳ Ｐゴシック" charset="0"/>
              </a:rPr>
              <a:t>REGOLAMENTO</a:t>
            </a:r>
            <a:endParaRPr kumimoji="0" lang="it-IT" sz="2400" b="1" i="0" u="none" strike="noStrike" cap="none" normalizeH="0" baseline="0" dirty="0">
              <a:ln>
                <a:noFill/>
              </a:ln>
              <a:solidFill>
                <a:srgbClr val="000066"/>
              </a:solidFill>
              <a:effectLst/>
              <a:latin typeface="Arial Narrow" charset="0"/>
              <a:ea typeface="ＭＳ Ｐゴシック" charset="0"/>
            </a:endParaRPr>
          </a:p>
        </p:txBody>
      </p:sp>
      <p:cxnSp>
        <p:nvCxnSpPr>
          <p:cNvPr id="21" name="Connettore 4 20"/>
          <p:cNvCxnSpPr>
            <a:stCxn id="12" idx="0"/>
            <a:endCxn id="13" idx="0"/>
          </p:cNvCxnSpPr>
          <p:nvPr/>
        </p:nvCxnSpPr>
        <p:spPr bwMode="auto">
          <a:xfrm rot="5400000" flipH="1" flipV="1">
            <a:off x="4085690" y="-318200"/>
            <a:ext cx="369331" cy="6155194"/>
          </a:xfrm>
          <a:prstGeom prst="bentConnector3">
            <a:avLst>
              <a:gd name="adj1" fmla="val 161896"/>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2" name="CasellaDiTesto 31"/>
          <p:cNvSpPr txBox="1"/>
          <p:nvPr/>
        </p:nvSpPr>
        <p:spPr>
          <a:xfrm>
            <a:off x="6370899" y="5450577"/>
            <a:ext cx="1953532" cy="646331"/>
          </a:xfrm>
          <a:prstGeom prst="rect">
            <a:avLst/>
          </a:prstGeom>
          <a:noFill/>
        </p:spPr>
        <p:txBody>
          <a:bodyPr wrap="square" rtlCol="0">
            <a:spAutoFit/>
          </a:bodyPr>
          <a:lstStyle/>
          <a:p>
            <a:pPr algn="ctr"/>
            <a:r>
              <a:rPr lang="it-IT" dirty="0" smtClean="0"/>
              <a:t>Producono entrate e uscite di moneta</a:t>
            </a:r>
            <a:endParaRPr lang="it-IT" dirty="0"/>
          </a:p>
        </p:txBody>
      </p:sp>
      <p:cxnSp>
        <p:nvCxnSpPr>
          <p:cNvPr id="33" name="Connettore 2 32"/>
          <p:cNvCxnSpPr/>
          <p:nvPr/>
        </p:nvCxnSpPr>
        <p:spPr bwMode="auto">
          <a:xfrm>
            <a:off x="7348557" y="4992433"/>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4" name="CasellaDiTesto 33"/>
          <p:cNvSpPr txBox="1"/>
          <p:nvPr/>
        </p:nvSpPr>
        <p:spPr>
          <a:xfrm>
            <a:off x="3062978" y="4143548"/>
            <a:ext cx="2414553" cy="923330"/>
          </a:xfrm>
          <a:prstGeom prst="rect">
            <a:avLst/>
          </a:prstGeom>
          <a:noFill/>
        </p:spPr>
        <p:txBody>
          <a:bodyPr wrap="square" rtlCol="0">
            <a:spAutoFit/>
          </a:bodyPr>
          <a:lstStyle/>
          <a:p>
            <a:pPr algn="ctr"/>
            <a:r>
              <a:rPr lang="it-IT" dirty="0" smtClean="0"/>
              <a:t>Originano da operazioni di provvista e di scambio di fattori produttivi</a:t>
            </a:r>
            <a:endParaRPr lang="it-IT" dirty="0"/>
          </a:p>
        </p:txBody>
      </p:sp>
      <p:cxnSp>
        <p:nvCxnSpPr>
          <p:cNvPr id="35" name="Connettore 2 34"/>
          <p:cNvCxnSpPr/>
          <p:nvPr/>
        </p:nvCxnSpPr>
        <p:spPr bwMode="auto">
          <a:xfrm>
            <a:off x="4261693" y="3796625"/>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6" name="CasellaDiTesto 35"/>
          <p:cNvSpPr txBox="1"/>
          <p:nvPr/>
        </p:nvSpPr>
        <p:spPr>
          <a:xfrm>
            <a:off x="3062978" y="5621503"/>
            <a:ext cx="2414553" cy="923330"/>
          </a:xfrm>
          <a:prstGeom prst="rect">
            <a:avLst/>
          </a:prstGeom>
          <a:noFill/>
        </p:spPr>
        <p:txBody>
          <a:bodyPr wrap="square" rtlCol="0">
            <a:spAutoFit/>
          </a:bodyPr>
          <a:lstStyle/>
          <a:p>
            <a:pPr algn="ctr"/>
            <a:r>
              <a:rPr lang="it-IT" dirty="0" smtClean="0"/>
              <a:t>Sostituiscono temporaneamente entrate e uscite di moneta</a:t>
            </a:r>
            <a:endParaRPr lang="it-IT" dirty="0"/>
          </a:p>
        </p:txBody>
      </p:sp>
      <p:cxnSp>
        <p:nvCxnSpPr>
          <p:cNvPr id="37" name="Connettore 2 36"/>
          <p:cNvCxnSpPr/>
          <p:nvPr/>
        </p:nvCxnSpPr>
        <p:spPr bwMode="auto">
          <a:xfrm>
            <a:off x="4261693" y="5267009"/>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8" name="CasellaDiTesto 37"/>
          <p:cNvSpPr txBox="1"/>
          <p:nvPr/>
        </p:nvSpPr>
        <p:spPr>
          <a:xfrm>
            <a:off x="-8170" y="4258116"/>
            <a:ext cx="2414553" cy="646331"/>
          </a:xfrm>
          <a:prstGeom prst="rect">
            <a:avLst/>
          </a:prstGeom>
          <a:noFill/>
        </p:spPr>
        <p:txBody>
          <a:bodyPr wrap="square" rtlCol="0">
            <a:spAutoFit/>
          </a:bodyPr>
          <a:lstStyle/>
          <a:p>
            <a:pPr algn="ctr"/>
            <a:r>
              <a:rPr lang="it-IT" dirty="0" smtClean="0"/>
              <a:t>Uscite ed entrate di moneta</a:t>
            </a:r>
            <a:endParaRPr lang="it-IT" dirty="0"/>
          </a:p>
        </p:txBody>
      </p:sp>
      <p:cxnSp>
        <p:nvCxnSpPr>
          <p:cNvPr id="39" name="Connettore 2 38"/>
          <p:cNvCxnSpPr/>
          <p:nvPr/>
        </p:nvCxnSpPr>
        <p:spPr bwMode="auto">
          <a:xfrm>
            <a:off x="1190545" y="3766635"/>
            <a:ext cx="0" cy="424088"/>
          </a:xfrm>
          <a:prstGeom prst="straightConnector1">
            <a:avLst/>
          </a:prstGeom>
          <a:solidFill>
            <a:schemeClr val="accent1"/>
          </a:solidFill>
          <a:ln w="3175" cap="flat" cmpd="sng" algn="ctr">
            <a:solidFill>
              <a:srgbClr val="000066"/>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2" name="Segnaposto piè di pagina 1"/>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3" name="Segnaposto numero diapositiva 2"/>
          <p:cNvSpPr>
            <a:spLocks noGrp="1"/>
          </p:cNvSpPr>
          <p:nvPr>
            <p:ph type="sldNum" sz="quarter" idx="12"/>
          </p:nvPr>
        </p:nvSpPr>
        <p:spPr/>
        <p:txBody>
          <a:bodyPr/>
          <a:lstStyle/>
          <a:p>
            <a:fld id="{6F7AA945-76CB-D84C-9264-6FE1FA9D39BC}" type="slidenum">
              <a:rPr lang="it-IT" smtClean="0">
                <a:latin typeface="Calibri"/>
              </a:rPr>
              <a:pPr/>
              <a:t>24</a:t>
            </a:fld>
            <a:endParaRPr lang="it-IT">
              <a:latin typeface="Calibri"/>
            </a:endParaRPr>
          </a:p>
        </p:txBody>
      </p:sp>
    </p:spTree>
    <p:extLst>
      <p:ext uri="{BB962C8B-B14F-4D97-AF65-F5344CB8AC3E}">
        <p14:creationId xmlns:p14="http://schemas.microsoft.com/office/powerpoint/2010/main" val="201464756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completo di valori</a:t>
            </a:r>
            <a:endParaRPr lang="it-IT" dirty="0"/>
          </a:p>
        </p:txBody>
      </p:sp>
      <p:sp>
        <p:nvSpPr>
          <p:cNvPr id="7" name="CasellaDiTesto 6"/>
          <p:cNvSpPr txBox="1"/>
          <p:nvPr/>
        </p:nvSpPr>
        <p:spPr>
          <a:xfrm>
            <a:off x="1591819" y="1860403"/>
            <a:ext cx="2611295" cy="830997"/>
          </a:xfrm>
          <a:prstGeom prst="rect">
            <a:avLst/>
          </a:prstGeom>
          <a:noFill/>
          <a:ln>
            <a:solidFill>
              <a:srgbClr val="4F81BD"/>
            </a:solidFill>
          </a:ln>
        </p:spPr>
        <p:txBody>
          <a:bodyPr wrap="square" rtlCol="0">
            <a:spAutoFit/>
          </a:bodyPr>
          <a:lstStyle/>
          <a:p>
            <a:pPr algn="ctr"/>
            <a:r>
              <a:rPr lang="it-IT" sz="2400" dirty="0" smtClean="0"/>
              <a:t>Disponibilità liquide</a:t>
            </a:r>
            <a:endParaRPr lang="it-IT" sz="2400" dirty="0"/>
          </a:p>
        </p:txBody>
      </p:sp>
      <p:sp>
        <p:nvSpPr>
          <p:cNvPr id="10" name="CasellaDiTesto 9"/>
          <p:cNvSpPr txBox="1"/>
          <p:nvPr/>
        </p:nvSpPr>
        <p:spPr>
          <a:xfrm>
            <a:off x="1591819" y="3032447"/>
            <a:ext cx="2611295" cy="830997"/>
          </a:xfrm>
          <a:prstGeom prst="rect">
            <a:avLst/>
          </a:prstGeom>
          <a:noFill/>
          <a:ln>
            <a:solidFill>
              <a:srgbClr val="4F81BD"/>
            </a:solidFill>
          </a:ln>
        </p:spPr>
        <p:txBody>
          <a:bodyPr wrap="square" rtlCol="0">
            <a:spAutoFit/>
          </a:bodyPr>
          <a:lstStyle/>
          <a:p>
            <a:pPr algn="ctr"/>
            <a:r>
              <a:rPr lang="it-IT" sz="2400" dirty="0" smtClean="0"/>
              <a:t>Crediti e debiti di regolamento</a:t>
            </a:r>
            <a:endParaRPr lang="it-IT" sz="2400" dirty="0"/>
          </a:p>
        </p:txBody>
      </p:sp>
      <p:sp>
        <p:nvSpPr>
          <p:cNvPr id="11" name="CasellaDiTesto 10"/>
          <p:cNvSpPr txBox="1"/>
          <p:nvPr/>
        </p:nvSpPr>
        <p:spPr>
          <a:xfrm>
            <a:off x="1591819" y="4481415"/>
            <a:ext cx="2611295" cy="830997"/>
          </a:xfrm>
          <a:prstGeom prst="rect">
            <a:avLst/>
          </a:prstGeom>
          <a:noFill/>
          <a:ln>
            <a:solidFill>
              <a:srgbClr val="4F81BD"/>
            </a:solidFill>
          </a:ln>
        </p:spPr>
        <p:txBody>
          <a:bodyPr wrap="square" rtlCol="0">
            <a:spAutoFit/>
          </a:bodyPr>
          <a:lstStyle/>
          <a:p>
            <a:pPr algn="ctr"/>
            <a:r>
              <a:rPr lang="it-IT" sz="2400" dirty="0" smtClean="0"/>
              <a:t>Crediti e debiti di finanziamento</a:t>
            </a:r>
            <a:endParaRPr lang="it-IT" sz="2400" dirty="0"/>
          </a:p>
        </p:txBody>
      </p:sp>
      <p:sp>
        <p:nvSpPr>
          <p:cNvPr id="12" name="CasellaDiTesto 11"/>
          <p:cNvSpPr txBox="1"/>
          <p:nvPr/>
        </p:nvSpPr>
        <p:spPr>
          <a:xfrm>
            <a:off x="250825" y="2368273"/>
            <a:ext cx="461665" cy="2159346"/>
          </a:xfrm>
          <a:prstGeom prst="rect">
            <a:avLst/>
          </a:prstGeom>
          <a:noFill/>
          <a:ln>
            <a:solidFill>
              <a:srgbClr val="000090"/>
            </a:solidFill>
          </a:ln>
        </p:spPr>
        <p:txBody>
          <a:bodyPr vert="vert270" wrap="square" rtlCol="0">
            <a:spAutoFit/>
          </a:bodyPr>
          <a:lstStyle/>
          <a:p>
            <a:pPr algn="ctr"/>
            <a:r>
              <a:rPr lang="it-IT" dirty="0" smtClean="0"/>
              <a:t>VALORI FINANZIARI</a:t>
            </a:r>
            <a:endParaRPr lang="it-IT" dirty="0"/>
          </a:p>
        </p:txBody>
      </p:sp>
      <p:sp>
        <p:nvSpPr>
          <p:cNvPr id="13" name="CasellaDiTesto 12"/>
          <p:cNvSpPr txBox="1"/>
          <p:nvPr/>
        </p:nvSpPr>
        <p:spPr>
          <a:xfrm>
            <a:off x="4856309" y="1860404"/>
            <a:ext cx="2047523" cy="830997"/>
          </a:xfrm>
          <a:prstGeom prst="rect">
            <a:avLst/>
          </a:prstGeom>
          <a:noFill/>
          <a:ln>
            <a:solidFill>
              <a:srgbClr val="4F81BD"/>
            </a:solidFill>
          </a:ln>
        </p:spPr>
        <p:txBody>
          <a:bodyPr wrap="square" rtlCol="0">
            <a:spAutoFit/>
          </a:bodyPr>
          <a:lstStyle/>
          <a:p>
            <a:pPr algn="ctr"/>
            <a:r>
              <a:rPr lang="it-IT" sz="2400" dirty="0" smtClean="0"/>
              <a:t>Valori di reddito</a:t>
            </a:r>
            <a:endParaRPr lang="it-IT" sz="2400" dirty="0"/>
          </a:p>
        </p:txBody>
      </p:sp>
      <p:sp>
        <p:nvSpPr>
          <p:cNvPr id="14" name="CasellaDiTesto 13"/>
          <p:cNvSpPr txBox="1"/>
          <p:nvPr/>
        </p:nvSpPr>
        <p:spPr>
          <a:xfrm>
            <a:off x="4856309" y="4481415"/>
            <a:ext cx="2047523" cy="830997"/>
          </a:xfrm>
          <a:prstGeom prst="rect">
            <a:avLst/>
          </a:prstGeom>
          <a:noFill/>
          <a:ln>
            <a:solidFill>
              <a:srgbClr val="4F81BD"/>
            </a:solidFill>
          </a:ln>
        </p:spPr>
        <p:txBody>
          <a:bodyPr wrap="square" rtlCol="0">
            <a:spAutoFit/>
          </a:bodyPr>
          <a:lstStyle/>
          <a:p>
            <a:pPr algn="ctr"/>
            <a:r>
              <a:rPr lang="it-IT" sz="2400" dirty="0" smtClean="0"/>
              <a:t>Valori di capitale</a:t>
            </a:r>
            <a:endParaRPr lang="it-IT" sz="2400" dirty="0"/>
          </a:p>
        </p:txBody>
      </p:sp>
      <p:sp>
        <p:nvSpPr>
          <p:cNvPr id="15" name="CasellaDiTesto 14"/>
          <p:cNvSpPr txBox="1"/>
          <p:nvPr/>
        </p:nvSpPr>
        <p:spPr>
          <a:xfrm>
            <a:off x="7705702" y="2146619"/>
            <a:ext cx="461665" cy="2334796"/>
          </a:xfrm>
          <a:prstGeom prst="rect">
            <a:avLst/>
          </a:prstGeom>
          <a:noFill/>
          <a:ln>
            <a:solidFill>
              <a:srgbClr val="000090"/>
            </a:solidFill>
          </a:ln>
        </p:spPr>
        <p:txBody>
          <a:bodyPr vert="vert" wrap="square" rtlCol="0">
            <a:spAutoFit/>
          </a:bodyPr>
          <a:lstStyle/>
          <a:p>
            <a:pPr algn="ctr"/>
            <a:r>
              <a:rPr lang="it-IT" dirty="0" smtClean="0"/>
              <a:t>VALORI ECONOMICI</a:t>
            </a:r>
            <a:endParaRPr lang="it-IT" dirty="0"/>
          </a:p>
        </p:txBody>
      </p:sp>
      <p:cxnSp>
        <p:nvCxnSpPr>
          <p:cNvPr id="17" name="Connettore 2 16"/>
          <p:cNvCxnSpPr>
            <a:stCxn id="12" idx="3"/>
            <a:endCxn id="10" idx="1"/>
          </p:cNvCxnSpPr>
          <p:nvPr/>
        </p:nvCxnSpPr>
        <p:spPr bwMode="auto">
          <a:xfrm>
            <a:off x="712490" y="3447946"/>
            <a:ext cx="879329" cy="0"/>
          </a:xfrm>
          <a:prstGeom prst="straightConnector1">
            <a:avLst/>
          </a:prstGeom>
          <a:solidFill>
            <a:schemeClr val="accent1"/>
          </a:solidFill>
          <a:ln w="3175" cap="flat" cmpd="sng" algn="ctr">
            <a:solidFill>
              <a:srgbClr val="000090"/>
            </a:solidFill>
            <a:prstDash val="solid"/>
            <a:round/>
            <a:headEnd type="none" w="med" len="med"/>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0" name="Connettore 4 19"/>
          <p:cNvCxnSpPr>
            <a:stCxn id="11" idx="1"/>
            <a:endCxn id="7" idx="1"/>
          </p:cNvCxnSpPr>
          <p:nvPr/>
        </p:nvCxnSpPr>
        <p:spPr bwMode="auto">
          <a:xfrm rot="10800000">
            <a:off x="1591819" y="2275902"/>
            <a:ext cx="12700" cy="2621012"/>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3" name="Connettore 1 22"/>
          <p:cNvCxnSpPr/>
          <p:nvPr/>
        </p:nvCxnSpPr>
        <p:spPr bwMode="auto">
          <a:xfrm flipH="1">
            <a:off x="7130004" y="3447946"/>
            <a:ext cx="575698" cy="0"/>
          </a:xfrm>
          <a:prstGeom prst="line">
            <a:avLst/>
          </a:prstGeom>
          <a:solidFill>
            <a:schemeClr val="accent1"/>
          </a:solidFill>
          <a:ln w="3175" cap="flat" cmpd="sng" algn="ctr">
            <a:solidFill>
              <a:srgbClr val="000066"/>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5" name="Connettore 4 24"/>
          <p:cNvCxnSpPr>
            <a:stCxn id="13" idx="3"/>
            <a:endCxn id="14" idx="3"/>
          </p:cNvCxnSpPr>
          <p:nvPr/>
        </p:nvCxnSpPr>
        <p:spPr bwMode="auto">
          <a:xfrm>
            <a:off x="6903832" y="2275903"/>
            <a:ext cx="12700" cy="2621011"/>
          </a:xfrm>
          <a:prstGeom prst="bentConnector3">
            <a:avLst>
              <a:gd name="adj1" fmla="val 1800000"/>
            </a:avLst>
          </a:prstGeom>
          <a:solidFill>
            <a:schemeClr val="accent1"/>
          </a:solidFill>
          <a:ln w="3175" cap="flat" cmpd="sng" algn="ctr">
            <a:solidFill>
              <a:srgbClr val="000066"/>
            </a:solidFill>
            <a:prstDash val="solid"/>
            <a:round/>
            <a:headEnd type="arrow"/>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cxnSp>
        <p:nvCxnSpPr>
          <p:cNvPr id="28" name="Connettore 1 27"/>
          <p:cNvCxnSpPr>
            <a:stCxn id="13" idx="2"/>
          </p:cNvCxnSpPr>
          <p:nvPr/>
        </p:nvCxnSpPr>
        <p:spPr bwMode="auto">
          <a:xfrm>
            <a:off x="5880071" y="2691401"/>
            <a:ext cx="0" cy="206534"/>
          </a:xfrm>
          <a:prstGeom prst="line">
            <a:avLst/>
          </a:prstGeom>
          <a:solidFill>
            <a:schemeClr val="accent1"/>
          </a:solidFill>
          <a:ln w="3175" cap="flat" cmpd="sng" algn="ctr">
            <a:solidFill>
              <a:srgbClr val="000090"/>
            </a:solidFill>
            <a:prstDash val="dash"/>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29" name="CasellaDiTesto 28"/>
          <p:cNvSpPr txBox="1"/>
          <p:nvPr/>
        </p:nvSpPr>
        <p:spPr>
          <a:xfrm>
            <a:off x="4856308" y="3166263"/>
            <a:ext cx="849189" cy="369332"/>
          </a:xfrm>
          <a:prstGeom prst="rect">
            <a:avLst/>
          </a:prstGeom>
          <a:noFill/>
        </p:spPr>
        <p:txBody>
          <a:bodyPr wrap="square" rtlCol="0">
            <a:spAutoFit/>
          </a:bodyPr>
          <a:lstStyle/>
          <a:p>
            <a:pPr algn="ctr"/>
            <a:r>
              <a:rPr lang="it-IT" dirty="0" smtClean="0"/>
              <a:t>Costi</a:t>
            </a:r>
            <a:endParaRPr lang="it-IT" dirty="0"/>
          </a:p>
        </p:txBody>
      </p:sp>
      <p:sp>
        <p:nvSpPr>
          <p:cNvPr id="30" name="CasellaDiTesto 29"/>
          <p:cNvSpPr txBox="1"/>
          <p:nvPr/>
        </p:nvSpPr>
        <p:spPr>
          <a:xfrm>
            <a:off x="6307993" y="3169229"/>
            <a:ext cx="849189" cy="369332"/>
          </a:xfrm>
          <a:prstGeom prst="rect">
            <a:avLst/>
          </a:prstGeom>
          <a:noFill/>
        </p:spPr>
        <p:txBody>
          <a:bodyPr wrap="square" rtlCol="0">
            <a:spAutoFit/>
          </a:bodyPr>
          <a:lstStyle/>
          <a:p>
            <a:pPr algn="ctr"/>
            <a:r>
              <a:rPr lang="it-IT" dirty="0" smtClean="0"/>
              <a:t>Ricavi</a:t>
            </a:r>
            <a:endParaRPr lang="it-IT" dirty="0"/>
          </a:p>
        </p:txBody>
      </p:sp>
      <p:cxnSp>
        <p:nvCxnSpPr>
          <p:cNvPr id="33" name="Connettore 4 32"/>
          <p:cNvCxnSpPr>
            <a:stCxn id="29" idx="0"/>
            <a:endCxn id="30" idx="0"/>
          </p:cNvCxnSpPr>
          <p:nvPr/>
        </p:nvCxnSpPr>
        <p:spPr bwMode="auto">
          <a:xfrm rot="16200000" flipH="1">
            <a:off x="6005262" y="2441904"/>
            <a:ext cx="2966" cy="1451685"/>
          </a:xfrm>
          <a:prstGeom prst="bentConnector3">
            <a:avLst>
              <a:gd name="adj1" fmla="val -7707350"/>
            </a:avLst>
          </a:prstGeom>
          <a:solidFill>
            <a:schemeClr val="accent1"/>
          </a:solidFill>
          <a:ln w="3175" cap="flat" cmpd="sng" algn="ctr">
            <a:solidFill>
              <a:srgbClr val="000066"/>
            </a:solidFill>
            <a:prstDash val="dash"/>
            <a:round/>
            <a:headEnd type="arrow"/>
            <a:tailEnd type="arrow"/>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cxnSp>
      <p:sp>
        <p:nvSpPr>
          <p:cNvPr id="3" name="Segnaposto piè di pagina 2"/>
          <p:cNvSpPr>
            <a:spLocks noGrp="1"/>
          </p:cNvSpPr>
          <p:nvPr>
            <p:ph type="ftr" sz="quarter" idx="11"/>
          </p:nvPr>
        </p:nvSpPr>
        <p:spPr/>
        <p:txBody>
          <a:bodyPr/>
          <a:lstStyle/>
          <a:p>
            <a:r>
              <a:rPr lang="it-IT" smtClean="0">
                <a:solidFill>
                  <a:prstClr val="white"/>
                </a:solidFill>
                <a:latin typeface="Calibri"/>
              </a:rPr>
              <a:t>Maria Lucetta Russotto</a:t>
            </a:r>
            <a:endParaRPr lang="it-IT" dirty="0">
              <a:solidFill>
                <a:prstClr val="white"/>
              </a:solidFill>
              <a:latin typeface="Calibri"/>
            </a:endParaRPr>
          </a:p>
        </p:txBody>
      </p:sp>
      <p:sp>
        <p:nvSpPr>
          <p:cNvPr id="8" name="Segnaposto numero diapositiva 7"/>
          <p:cNvSpPr>
            <a:spLocks noGrp="1"/>
          </p:cNvSpPr>
          <p:nvPr>
            <p:ph type="sldNum" sz="quarter" idx="12"/>
          </p:nvPr>
        </p:nvSpPr>
        <p:spPr/>
        <p:txBody>
          <a:bodyPr/>
          <a:lstStyle/>
          <a:p>
            <a:fld id="{6F7AA945-76CB-D84C-9264-6FE1FA9D39BC}" type="slidenum">
              <a:rPr lang="it-IT" smtClean="0">
                <a:latin typeface="Calibri"/>
              </a:rPr>
              <a:pPr/>
              <a:t>25</a:t>
            </a:fld>
            <a:endParaRPr lang="it-IT">
              <a:latin typeface="Calibri"/>
            </a:endParaRPr>
          </a:p>
        </p:txBody>
      </p:sp>
    </p:spTree>
    <p:extLst>
      <p:ext uri="{BB962C8B-B14F-4D97-AF65-F5344CB8AC3E}">
        <p14:creationId xmlns:p14="http://schemas.microsoft.com/office/powerpoint/2010/main" val="151270300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numero diapositiva 6"/>
          <p:cNvSpPr>
            <a:spLocks noGrp="1"/>
          </p:cNvSpPr>
          <p:nvPr>
            <p:ph type="sldNum" sz="quarter" idx="12"/>
          </p:nvPr>
        </p:nvSpPr>
        <p:spPr/>
        <p:txBody>
          <a:bodyPr/>
          <a:lstStyle/>
          <a:p>
            <a:pPr>
              <a:defRPr/>
            </a:pPr>
            <a:fld id="{C11D369C-D24D-6349-BE51-E7F30CA36283}" type="slidenum">
              <a:rPr lang="it-IT"/>
              <a:pPr>
                <a:defRPr/>
              </a:pPr>
              <a:t>26</a:t>
            </a:fld>
            <a:endParaRPr lang="it-IT"/>
          </a:p>
        </p:txBody>
      </p:sp>
      <p:graphicFrame>
        <p:nvGraphicFramePr>
          <p:cNvPr id="50181" name="Object 4"/>
          <p:cNvGraphicFramePr>
            <a:graphicFrameLocks noGrp="1"/>
          </p:cNvGraphicFramePr>
          <p:nvPr>
            <p:ph sz="half" idx="2"/>
          </p:nvPr>
        </p:nvGraphicFramePr>
        <p:xfrm>
          <a:off x="755650" y="2205038"/>
          <a:ext cx="1368425" cy="2659062"/>
        </p:xfrm>
        <a:graphic>
          <a:graphicData uri="http://schemas.openxmlformats.org/presentationml/2006/ole">
            <mc:AlternateContent xmlns:mc="http://schemas.openxmlformats.org/markup-compatibility/2006">
              <mc:Choice xmlns:v="urn:schemas-microsoft-com:vml" Requires="v">
                <p:oleObj spid="_x0000_s1036" name="ClipArt" r:id="rId4" imgW="1212850" imgH="2298700" progId="MS_ClipArt_Gallery.2">
                  <p:embed/>
                </p:oleObj>
              </mc:Choice>
              <mc:Fallback>
                <p:oleObj name="ClipArt" r:id="rId4" imgW="1212850" imgH="229870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2205038"/>
                        <a:ext cx="1368425" cy="26590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31750" name="Rectangle 6"/>
          <p:cNvSpPr>
            <a:spLocks noChangeArrowheads="1"/>
          </p:cNvSpPr>
          <p:nvPr/>
        </p:nvSpPr>
        <p:spPr bwMode="auto">
          <a:xfrm>
            <a:off x="2268539" y="2285434"/>
            <a:ext cx="5779068"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nchor="ctr">
            <a:spAutoFit/>
          </a:bodyPr>
          <a:lstStyle/>
          <a:p>
            <a:pPr algn="l">
              <a:defRPr/>
            </a:pPr>
            <a:r>
              <a:rPr lang="it-IT" sz="2400" b="0" i="0" dirty="0">
                <a:cs typeface="+mn-cs"/>
              </a:rPr>
              <a:t>Amministrazione economica</a:t>
            </a:r>
          </a:p>
          <a:p>
            <a:pPr algn="l">
              <a:defRPr/>
            </a:pPr>
            <a:r>
              <a:rPr lang="it-IT" sz="2400" b="0" i="0" dirty="0">
                <a:cs typeface="+mn-cs"/>
              </a:rPr>
              <a:t>Gestione, organizzazione, rilevazione</a:t>
            </a:r>
          </a:p>
          <a:p>
            <a:pPr algn="l">
              <a:defRPr/>
            </a:pPr>
            <a:r>
              <a:rPr lang="it-IT" sz="2400" b="0" i="0" dirty="0">
                <a:cs typeface="+mn-cs"/>
              </a:rPr>
              <a:t>Provvista-trasformazione-scambio</a:t>
            </a:r>
          </a:p>
          <a:p>
            <a:pPr algn="l">
              <a:defRPr/>
            </a:pPr>
            <a:r>
              <a:rPr lang="it-IT" sz="2400" b="0" i="0" dirty="0">
                <a:cs typeface="+mn-cs"/>
              </a:rPr>
              <a:t>Finanziamento</a:t>
            </a:r>
          </a:p>
          <a:p>
            <a:pPr algn="l">
              <a:defRPr/>
            </a:pPr>
            <a:r>
              <a:rPr lang="it-IT" sz="2400" b="0" i="0" dirty="0">
                <a:cs typeface="+mn-cs"/>
              </a:rPr>
              <a:t>Utilità potenziale, utilità reale</a:t>
            </a:r>
          </a:p>
          <a:p>
            <a:pPr algn="l">
              <a:defRPr/>
            </a:pPr>
            <a:r>
              <a:rPr lang="it-IT" sz="2400" b="0" i="0" dirty="0">
                <a:cs typeface="+mn-cs"/>
              </a:rPr>
              <a:t>Coordinamento spazio-temporale</a:t>
            </a:r>
          </a:p>
          <a:p>
            <a:pPr algn="l">
              <a:defRPr/>
            </a:pPr>
            <a:r>
              <a:rPr lang="it-IT" sz="2400" b="0" i="0" dirty="0">
                <a:cs typeface="+mn-cs"/>
              </a:rPr>
              <a:t>Ciclicità della gestione</a:t>
            </a:r>
          </a:p>
        </p:txBody>
      </p:sp>
      <p:sp>
        <p:nvSpPr>
          <p:cNvPr id="2" name="Titolo 1"/>
          <p:cNvSpPr>
            <a:spLocks noGrp="1"/>
          </p:cNvSpPr>
          <p:nvPr>
            <p:ph type="title"/>
          </p:nvPr>
        </p:nvSpPr>
        <p:spPr/>
        <p:txBody>
          <a:bodyPr/>
          <a:lstStyle/>
          <a:p>
            <a:r>
              <a:rPr lang="it-IT" dirty="0" smtClean="0"/>
              <a:t>Le parole chiave</a:t>
            </a:r>
            <a:endParaRPr lang="it-IT" dirty="0"/>
          </a:p>
        </p:txBody>
      </p:sp>
      <p:sp>
        <p:nvSpPr>
          <p:cNvPr id="3" name="Segnaposto piè di pagina 2"/>
          <p:cNvSpPr>
            <a:spLocks noGrp="1"/>
          </p:cNvSpPr>
          <p:nvPr>
            <p:ph type="ftr" sz="quarter" idx="11"/>
          </p:nvPr>
        </p:nvSpPr>
        <p:spPr/>
        <p:txBody>
          <a:bodyPr/>
          <a:lstStyle/>
          <a:p>
            <a:pPr>
              <a:defRPr/>
            </a:pPr>
            <a:r>
              <a:rPr lang="it-IT" smtClean="0"/>
              <a:t>Maria Lucetta Russotto</a:t>
            </a:r>
            <a:endParaRPr lang="it-IT" dirty="0"/>
          </a:p>
        </p:txBody>
      </p:sp>
    </p:spTree>
    <p:extLst>
      <p:ext uri="{BB962C8B-B14F-4D97-AF65-F5344CB8AC3E}">
        <p14:creationId xmlns:p14="http://schemas.microsoft.com/office/powerpoint/2010/main" val="259960198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r>
              <a:rPr lang="it-IT" dirty="0"/>
              <a:t>A seconda della loro</a:t>
            </a:r>
            <a:r>
              <a:rPr lang="it-IT" b="1" dirty="0"/>
              <a:t> </a:t>
            </a:r>
            <a:r>
              <a:rPr lang="it-IT" b="1" u="sng" dirty="0">
                <a:hlinkClick r:id="rId2"/>
              </a:rPr>
              <a:t>natura</a:t>
            </a:r>
            <a:r>
              <a:rPr lang="it-IT" dirty="0"/>
              <a:t> gli elementi del </a:t>
            </a:r>
            <a:r>
              <a:rPr lang="it-IT" b="1" u="sng" dirty="0">
                <a:hlinkClick r:id="rId3"/>
              </a:rPr>
              <a:t>patrimonio</a:t>
            </a:r>
            <a:r>
              <a:rPr lang="it-IT" dirty="0"/>
              <a:t> dell'</a:t>
            </a:r>
            <a:r>
              <a:rPr lang="it-IT" u="sng" dirty="0">
                <a:hlinkClick r:id="rId4"/>
              </a:rPr>
              <a:t>azienda</a:t>
            </a:r>
            <a:r>
              <a:rPr lang="it-IT" dirty="0"/>
              <a:t> possono essere distinti in: </a:t>
            </a:r>
          </a:p>
          <a:p>
            <a:pPr lvl="0" algn="just"/>
            <a:r>
              <a:rPr lang="it-IT" b="1" dirty="0"/>
              <a:t>valori finanziari</a:t>
            </a:r>
            <a:r>
              <a:rPr lang="it-IT" dirty="0"/>
              <a:t>;</a:t>
            </a:r>
          </a:p>
          <a:p>
            <a:pPr lvl="0" algn="just"/>
            <a:r>
              <a:rPr lang="it-IT" b="1" dirty="0"/>
              <a:t>valori economici</a:t>
            </a:r>
            <a:r>
              <a:rPr lang="it-IT" dirty="0"/>
              <a:t>.</a:t>
            </a:r>
          </a:p>
          <a:p>
            <a:pPr marL="114300" indent="0" algn="just">
              <a:buNone/>
            </a:pPr>
            <a:r>
              <a:rPr lang="it-IT" dirty="0"/>
              <a:t> </a:t>
            </a:r>
          </a:p>
          <a:p>
            <a:pPr algn="just"/>
            <a:r>
              <a:rPr lang="it-IT" dirty="0"/>
              <a:t>La differenza si fonda sul</a:t>
            </a:r>
            <a:r>
              <a:rPr lang="it-IT" b="1" dirty="0"/>
              <a:t> modo in cui viene determinato il valore dell'elemento</a:t>
            </a:r>
            <a:r>
              <a:rPr lang="it-IT" dirty="0"/>
              <a:t> del patrimonio</a:t>
            </a:r>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3</a:t>
            </a:fld>
            <a:endParaRPr lang="it-IT" dirty="0"/>
          </a:p>
        </p:txBody>
      </p:sp>
    </p:spTree>
    <p:extLst>
      <p:ext uri="{BB962C8B-B14F-4D97-AF65-F5344CB8AC3E}">
        <p14:creationId xmlns:p14="http://schemas.microsoft.com/office/powerpoint/2010/main" val="196427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lgn="just"/>
            <a:r>
              <a:rPr lang="it-IT" b="1" dirty="0"/>
              <a:t>VALORI FINANZIARI</a:t>
            </a:r>
            <a:endParaRPr lang="it-IT" dirty="0"/>
          </a:p>
          <a:p>
            <a:pPr algn="just"/>
            <a:r>
              <a:rPr lang="it-IT" dirty="0"/>
              <a:t>I</a:t>
            </a:r>
            <a:r>
              <a:rPr lang="it-IT" b="1" dirty="0"/>
              <a:t> valori finanziari </a:t>
            </a:r>
            <a:r>
              <a:rPr lang="it-IT" dirty="0"/>
              <a:t>sono quegli elementi del capitale che sono </a:t>
            </a:r>
            <a:r>
              <a:rPr lang="it-IT" b="1" dirty="0"/>
              <a:t>già espressi in moneta</a:t>
            </a:r>
            <a:r>
              <a:rPr lang="it-IT" dirty="0"/>
              <a:t>.</a:t>
            </a:r>
          </a:p>
          <a:p>
            <a:pPr algn="just"/>
            <a:r>
              <a:rPr lang="it-IT" i="1" dirty="0"/>
              <a:t>Esempio: sono valori finanziari il denaro in cassa, il denaro depositato presso banche e uffici postali, i crediti verso i clienti, i debiti verso i fornitori.</a:t>
            </a:r>
            <a:endParaRPr lang="it-IT" dirty="0"/>
          </a:p>
          <a:p>
            <a:pPr algn="just"/>
            <a:r>
              <a:rPr lang="it-IT" dirty="0"/>
              <a:t> </a:t>
            </a:r>
          </a:p>
          <a:p>
            <a:pPr algn="just"/>
            <a:r>
              <a:rPr lang="it-IT" dirty="0"/>
              <a:t>I valori finanziari hanno la funzione di</a:t>
            </a:r>
            <a:r>
              <a:rPr lang="it-IT" b="1" dirty="0"/>
              <a:t> misurare i </a:t>
            </a:r>
            <a:r>
              <a:rPr lang="it-IT" b="1" u="sng" dirty="0">
                <a:hlinkClick r:id="rId2"/>
              </a:rPr>
              <a:t>costi</a:t>
            </a:r>
            <a:r>
              <a:rPr lang="it-IT" b="1" dirty="0"/>
              <a:t> </a:t>
            </a:r>
            <a:r>
              <a:rPr lang="it-IT" dirty="0"/>
              <a:t>sostenuti dall'azienda e i</a:t>
            </a:r>
            <a:r>
              <a:rPr lang="it-IT" b="1" dirty="0"/>
              <a:t> </a:t>
            </a:r>
            <a:r>
              <a:rPr lang="it-IT" b="1" u="sng" dirty="0">
                <a:hlinkClick r:id="rId2"/>
              </a:rPr>
              <a:t>ricavi</a:t>
            </a:r>
            <a:r>
              <a:rPr lang="it-IT" b="1" dirty="0"/>
              <a:t> </a:t>
            </a:r>
            <a:r>
              <a:rPr lang="it-IT" dirty="0"/>
              <a:t>conseguiti.</a:t>
            </a:r>
          </a:p>
          <a:p>
            <a:pPr algn="just"/>
            <a:r>
              <a:rPr lang="it-IT" i="1" dirty="0"/>
              <a:t>Esempio: l'impresa compra un computer. Il costo sostenuto viene misurato dalla somma di denaro che deve essere pagata al fornitore.</a:t>
            </a:r>
            <a:endParaRPr lang="it-IT" dirty="0"/>
          </a:p>
          <a:p>
            <a:pPr algn="just"/>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4</a:t>
            </a:fld>
            <a:endParaRPr lang="it-IT" dirty="0"/>
          </a:p>
        </p:txBody>
      </p:sp>
    </p:spTree>
    <p:extLst>
      <p:ext uri="{BB962C8B-B14F-4D97-AF65-F5344CB8AC3E}">
        <p14:creationId xmlns:p14="http://schemas.microsoft.com/office/powerpoint/2010/main" val="3548045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62500" lnSpcReduction="20000"/>
          </a:bodyPr>
          <a:lstStyle/>
          <a:p>
            <a:pPr algn="just"/>
            <a:r>
              <a:rPr lang="it-IT" sz="2600" b="1" u="sng" dirty="0" smtClean="0">
                <a:solidFill>
                  <a:schemeClr val="accent6">
                    <a:lumMod val="60000"/>
                    <a:lumOff val="40000"/>
                  </a:schemeClr>
                </a:solidFill>
              </a:rPr>
              <a:t>I valori finanziari</a:t>
            </a:r>
          </a:p>
          <a:p>
            <a:pPr algn="just"/>
            <a:r>
              <a:rPr lang="it-IT" b="1" dirty="0" smtClean="0"/>
              <a:t>Sono </a:t>
            </a:r>
            <a:r>
              <a:rPr lang="it-IT" b="1" dirty="0"/>
              <a:t>detti valori finanziari gli elementi del patrimonio che per loro natura possono essere espressi solo in moneta; per questo motivo i valori finanziari sono detti valori originari </a:t>
            </a:r>
            <a:r>
              <a:rPr lang="it-IT" b="1" dirty="0" err="1"/>
              <a:t>perchè</a:t>
            </a:r>
            <a:r>
              <a:rPr lang="it-IT" b="1" dirty="0"/>
              <a:t> sono di immediata percezione. </a:t>
            </a:r>
            <a:endParaRPr lang="it-IT" dirty="0"/>
          </a:p>
          <a:p>
            <a:pPr algn="just"/>
            <a:r>
              <a:rPr lang="it-IT" dirty="0">
                <a:solidFill>
                  <a:srgbClr val="FF0000"/>
                </a:solidFill>
              </a:rPr>
              <a:t>I valori finanziari </a:t>
            </a:r>
            <a:r>
              <a:rPr lang="it-IT" dirty="0"/>
              <a:t>si distinguono in: </a:t>
            </a:r>
            <a:endParaRPr lang="it-IT" dirty="0" smtClean="0"/>
          </a:p>
          <a:p>
            <a:pPr algn="just"/>
            <a:r>
              <a:rPr lang="it-IT" dirty="0" smtClean="0"/>
              <a:t>- </a:t>
            </a:r>
            <a:r>
              <a:rPr lang="it-IT" b="1" dirty="0">
                <a:solidFill>
                  <a:srgbClr val="00B050"/>
                </a:solidFill>
              </a:rPr>
              <a:t>valori in cassa</a:t>
            </a:r>
            <a:r>
              <a:rPr lang="it-IT" dirty="0"/>
              <a:t>: sono </a:t>
            </a:r>
            <a:r>
              <a:rPr lang="it-IT" i="1" dirty="0"/>
              <a:t>sempre attivi</a:t>
            </a:r>
            <a:r>
              <a:rPr lang="it-IT" dirty="0"/>
              <a:t>; comprendono il denaro contante (in euro o in valuta estera), i valori bollati, le cedole in scadenza e gli assegni bancari e circolari ricevuti da terzi; </a:t>
            </a:r>
          </a:p>
          <a:p>
            <a:pPr algn="just"/>
            <a:r>
              <a:rPr lang="it-IT" dirty="0"/>
              <a:t>- </a:t>
            </a:r>
            <a:r>
              <a:rPr lang="it-IT" b="1" dirty="0">
                <a:solidFill>
                  <a:srgbClr val="00B050"/>
                </a:solidFill>
              </a:rPr>
              <a:t>crediti e debiti</a:t>
            </a:r>
            <a:r>
              <a:rPr lang="it-IT" dirty="0">
                <a:solidFill>
                  <a:srgbClr val="00B050"/>
                </a:solidFill>
              </a:rPr>
              <a:t>: </a:t>
            </a:r>
            <a:r>
              <a:rPr lang="it-IT" dirty="0"/>
              <a:t>i crediti sono valori finanziari </a:t>
            </a:r>
            <a:r>
              <a:rPr lang="it-IT" i="1" dirty="0"/>
              <a:t>attivi</a:t>
            </a:r>
            <a:r>
              <a:rPr lang="it-IT" dirty="0"/>
              <a:t>, i debiti sono valori finanziari </a:t>
            </a:r>
            <a:r>
              <a:rPr lang="it-IT" i="1" dirty="0"/>
              <a:t>passivi</a:t>
            </a:r>
            <a:r>
              <a:rPr lang="it-IT" dirty="0"/>
              <a:t>. Costituiscono classi eterogenee per origine (crediti/debiti di regolamento e di finanziamento). per grado di rischio (crediti/debiti ad alto, medio, basso rischio), per scadenza (crediti/debiti a breve, medio e lungo termine). Taluni crediti e debiti possono essere rappresentai da titoli di credito (ad esempio le cambiali attive e passive) o possono essere assistiti da garanzie reali (come i mutui ipotecari). Crediti e debiti sono </a:t>
            </a:r>
            <a:r>
              <a:rPr lang="it-IT" i="1" dirty="0"/>
              <a:t>liquidati</a:t>
            </a:r>
            <a:r>
              <a:rPr lang="it-IT" dirty="0"/>
              <a:t>, se sono già stati definiti il nominativo del debitore o del creditore, l'importo e la scadenza (ad esempio i crediti v/clienti sorti con l'emissione delle fatture di vendita, le cambiali passive rilasciate a saldo di un precedente debito) e </a:t>
            </a:r>
            <a:r>
              <a:rPr lang="it-IT" i="1" dirty="0"/>
              <a:t>da liquidare</a:t>
            </a:r>
            <a:r>
              <a:rPr lang="it-IT" dirty="0"/>
              <a:t> se non sono stati ancora definiti alcuni termini ed emessi i relativi documenti (ad esempio i debiti per fatture da ricevere in relazione a merci già pervenute; i debiti per trattamento di fine rapporto maturati a favore del personale). </a:t>
            </a:r>
          </a:p>
          <a:p>
            <a:pPr algn="just"/>
            <a:r>
              <a:rPr lang="it-IT" dirty="0"/>
              <a:t>- </a:t>
            </a:r>
            <a:r>
              <a:rPr lang="it-IT" b="1" dirty="0">
                <a:solidFill>
                  <a:srgbClr val="00B050"/>
                </a:solidFill>
              </a:rPr>
              <a:t>ratei, fondi rischi e oneri</a:t>
            </a:r>
            <a:r>
              <a:rPr lang="it-IT" dirty="0"/>
              <a:t>: prevedono entrate o uscite finanziarie future relative a operazioni aziendali già in corso che si manifesteranno o che potranno manifestarsi in futuro (esempio: fondo buoni sconto e concorsi a premio, fondo per imposte in contenzioso, fondo responsabilità civile). </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5</a:t>
            </a:fld>
            <a:endParaRPr lang="it-IT" dirty="0"/>
          </a:p>
        </p:txBody>
      </p:sp>
    </p:spTree>
    <p:extLst>
      <p:ext uri="{BB962C8B-B14F-4D97-AF65-F5344CB8AC3E}">
        <p14:creationId xmlns:p14="http://schemas.microsoft.com/office/powerpoint/2010/main" val="1091657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smtClean="0"/>
              <a:t>Riassumendo:</a:t>
            </a:r>
          </a:p>
          <a:p>
            <a:pPr marL="114300" indent="0" algn="just">
              <a:buNone/>
            </a:pPr>
            <a:r>
              <a:rPr lang="it-IT" dirty="0"/>
              <a:t>i</a:t>
            </a:r>
            <a:r>
              <a:rPr lang="it-IT" dirty="0" smtClean="0"/>
              <a:t> </a:t>
            </a:r>
            <a:r>
              <a:rPr lang="it-IT" dirty="0"/>
              <a:t>movimenti di moneta che le operazioni </a:t>
            </a:r>
            <a:r>
              <a:rPr lang="it-IT" dirty="0" smtClean="0"/>
              <a:t>di provvista </a:t>
            </a:r>
            <a:r>
              <a:rPr lang="it-IT" dirty="0"/>
              <a:t>e scambio </a:t>
            </a:r>
            <a:r>
              <a:rPr lang="it-IT" dirty="0" smtClean="0"/>
              <a:t>determinano sono:</a:t>
            </a:r>
            <a:endParaRPr lang="it-IT" dirty="0"/>
          </a:p>
          <a:p>
            <a:pPr algn="just"/>
            <a:r>
              <a:rPr lang="it-IT" dirty="0" smtClean="0"/>
              <a:t>Entrate</a:t>
            </a:r>
            <a:endParaRPr lang="it-IT" dirty="0"/>
          </a:p>
          <a:p>
            <a:r>
              <a:rPr lang="it-IT" dirty="0" smtClean="0"/>
              <a:t>Uscite</a:t>
            </a:r>
          </a:p>
          <a:p>
            <a:endParaRPr lang="it-IT" dirty="0"/>
          </a:p>
          <a:p>
            <a:pPr marL="114300" indent="0">
              <a:buNone/>
            </a:pPr>
            <a:r>
              <a:rPr lang="it-IT" dirty="0"/>
              <a:t>•	Entrate (operazioni di scambio)</a:t>
            </a:r>
          </a:p>
          <a:p>
            <a:pPr marL="114300" indent="0">
              <a:buNone/>
            </a:pPr>
            <a:r>
              <a:rPr lang="it-IT" dirty="0" smtClean="0"/>
              <a:t>Corrispondono </a:t>
            </a:r>
            <a:r>
              <a:rPr lang="it-IT" dirty="0"/>
              <a:t>a variazioni aumentative della massa di moneta, ossia afflussi di moneta nell’azienda</a:t>
            </a:r>
          </a:p>
          <a:p>
            <a:pPr marL="114300" indent="0">
              <a:buNone/>
            </a:pPr>
            <a:r>
              <a:rPr lang="it-IT" dirty="0"/>
              <a:t>•	Uscite (operazioni di provvista)</a:t>
            </a:r>
          </a:p>
          <a:p>
            <a:pPr marL="114300" indent="0">
              <a:buNone/>
            </a:pPr>
            <a:r>
              <a:rPr lang="it-IT" dirty="0" smtClean="0"/>
              <a:t>Corrispondono </a:t>
            </a:r>
            <a:r>
              <a:rPr lang="it-IT" dirty="0"/>
              <a:t>a variazioni diminutive della massa di moneta, ossia a deflussi di moneta dall’impresa</a:t>
            </a:r>
          </a:p>
          <a:p>
            <a:pPr marL="114300" indent="0">
              <a:buNone/>
            </a:pP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6</a:t>
            </a:fld>
            <a:endParaRPr lang="it-IT" dirty="0"/>
          </a:p>
        </p:txBody>
      </p:sp>
    </p:spTree>
    <p:extLst>
      <p:ext uri="{BB962C8B-B14F-4D97-AF65-F5344CB8AC3E}">
        <p14:creationId xmlns:p14="http://schemas.microsoft.com/office/powerpoint/2010/main" val="140101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buNone/>
            </a:pPr>
            <a:r>
              <a:rPr lang="it-IT" dirty="0" smtClean="0"/>
              <a:t>I </a:t>
            </a:r>
            <a:r>
              <a:rPr lang="it-IT" dirty="0"/>
              <a:t>diversi gradi di </a:t>
            </a:r>
            <a:r>
              <a:rPr lang="it-IT" dirty="0" smtClean="0"/>
              <a:t>immediatezza monetaria</a:t>
            </a:r>
            <a:endParaRPr lang="it-IT" dirty="0"/>
          </a:p>
          <a:p>
            <a:r>
              <a:rPr lang="it-IT" dirty="0" smtClean="0"/>
              <a:t>Disponibilità </a:t>
            </a:r>
            <a:r>
              <a:rPr lang="it-IT" dirty="0"/>
              <a:t>liquide in cassa e nei conti correnti bancari e</a:t>
            </a:r>
          </a:p>
          <a:p>
            <a:pPr marL="114300" indent="0">
              <a:buNone/>
            </a:pPr>
            <a:r>
              <a:rPr lang="it-IT" dirty="0"/>
              <a:t>postali (entrate in senso stretto)</a:t>
            </a:r>
          </a:p>
          <a:p>
            <a:r>
              <a:rPr lang="it-IT" dirty="0" smtClean="0"/>
              <a:t>Crediti </a:t>
            </a:r>
            <a:r>
              <a:rPr lang="it-IT" dirty="0"/>
              <a:t>e debiti di regolamento (o di funzionamento)</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7</a:t>
            </a:fld>
            <a:endParaRPr lang="it-IT" dirty="0"/>
          </a:p>
        </p:txBody>
      </p:sp>
    </p:spTree>
    <p:extLst>
      <p:ext uri="{BB962C8B-B14F-4D97-AF65-F5344CB8AC3E}">
        <p14:creationId xmlns:p14="http://schemas.microsoft.com/office/powerpoint/2010/main" val="282983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dirty="0" smtClean="0"/>
          </a:p>
          <a:p>
            <a:endParaRPr lang="it-IT" dirty="0"/>
          </a:p>
          <a:p>
            <a:pPr algn="just"/>
            <a:r>
              <a:rPr lang="it-IT" dirty="0" smtClean="0">
                <a:solidFill>
                  <a:srgbClr val="00B050"/>
                </a:solidFill>
              </a:rPr>
              <a:t>Le uscite</a:t>
            </a:r>
            <a:r>
              <a:rPr lang="it-IT" dirty="0" smtClean="0"/>
              <a:t>, o pagamenti, corrispondono a diminuzioni delle disponibilità monetarie dell’impresa; si parla allora di </a:t>
            </a:r>
            <a:r>
              <a:rPr lang="it-IT" dirty="0" smtClean="0">
                <a:solidFill>
                  <a:srgbClr val="FF0000"/>
                </a:solidFill>
              </a:rPr>
              <a:t>variazioni finanziarie negative</a:t>
            </a:r>
            <a:r>
              <a:rPr lang="it-IT" dirty="0" smtClean="0"/>
              <a:t>.</a:t>
            </a:r>
          </a:p>
          <a:p>
            <a:pPr algn="just"/>
            <a:r>
              <a:rPr lang="it-IT" dirty="0" smtClean="0">
                <a:solidFill>
                  <a:srgbClr val="00B050"/>
                </a:solidFill>
              </a:rPr>
              <a:t>Le entrate</a:t>
            </a:r>
            <a:r>
              <a:rPr lang="it-IT" dirty="0" smtClean="0"/>
              <a:t>, o riscossioni, corrispondono ad aumenti delle disponibilità monetarie dell’impresa; si parla allora di </a:t>
            </a:r>
            <a:r>
              <a:rPr lang="it-IT" dirty="0" smtClean="0">
                <a:solidFill>
                  <a:srgbClr val="FF0000"/>
                </a:solidFill>
              </a:rPr>
              <a:t>variazioni finanziarie positive</a:t>
            </a:r>
            <a:r>
              <a:rPr lang="it-IT" dirty="0" smtClean="0"/>
              <a:t>.</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8</a:t>
            </a:fld>
            <a:endParaRPr lang="it-IT" dirty="0"/>
          </a:p>
        </p:txBody>
      </p:sp>
    </p:spTree>
    <p:extLst>
      <p:ext uri="{BB962C8B-B14F-4D97-AF65-F5344CB8AC3E}">
        <p14:creationId xmlns:p14="http://schemas.microsoft.com/office/powerpoint/2010/main" val="2431729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gn="just"/>
            <a:endParaRPr lang="it-IT" dirty="0" smtClean="0"/>
          </a:p>
          <a:p>
            <a:pPr algn="just"/>
            <a:endParaRPr lang="it-IT" dirty="0"/>
          </a:p>
          <a:p>
            <a:pPr algn="just"/>
            <a:r>
              <a:rPr lang="it-IT" dirty="0" smtClean="0"/>
              <a:t>Le </a:t>
            </a:r>
            <a:r>
              <a:rPr lang="it-IT" dirty="0" smtClean="0">
                <a:solidFill>
                  <a:srgbClr val="FF0000"/>
                </a:solidFill>
              </a:rPr>
              <a:t>disponibilità liquide </a:t>
            </a:r>
            <a:r>
              <a:rPr lang="it-IT" dirty="0" smtClean="0"/>
              <a:t>fanno riferimento a entrate in senso stretto.</a:t>
            </a:r>
          </a:p>
          <a:p>
            <a:pPr algn="just"/>
            <a:r>
              <a:rPr lang="it-IT" dirty="0" smtClean="0"/>
              <a:t>I </a:t>
            </a:r>
            <a:r>
              <a:rPr lang="it-IT" dirty="0" smtClean="0">
                <a:solidFill>
                  <a:srgbClr val="FF0000"/>
                </a:solidFill>
              </a:rPr>
              <a:t>crediti e i debiti di regolamento o di funzionamento </a:t>
            </a:r>
            <a:r>
              <a:rPr lang="it-IT" dirty="0" smtClean="0"/>
              <a:t>rappresentano invece entrate e uscite differite nel tempo e come tali sostituiscono temporaneamente il denaro.</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9</a:t>
            </a:fld>
            <a:endParaRPr lang="it-IT" dirty="0"/>
          </a:p>
        </p:txBody>
      </p:sp>
    </p:spTree>
    <p:extLst>
      <p:ext uri="{BB962C8B-B14F-4D97-AF65-F5344CB8AC3E}">
        <p14:creationId xmlns:p14="http://schemas.microsoft.com/office/powerpoint/2010/main" val="430059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1783</TotalTime>
  <Words>2286</Words>
  <Application>Microsoft Office PowerPoint</Application>
  <PresentationFormat>Presentazione su schermo (4:3)</PresentationFormat>
  <Paragraphs>300</Paragraphs>
  <Slides>26</Slides>
  <Notes>11</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1</vt:i4>
      </vt:variant>
      <vt:variant>
        <vt:lpstr>Titoli diapositive</vt:lpstr>
      </vt:variant>
      <vt:variant>
        <vt:i4>26</vt:i4>
      </vt:variant>
    </vt:vector>
  </HeadingPairs>
  <TitlesOfParts>
    <vt:vector size="34" baseType="lpstr">
      <vt:lpstr>ＭＳ Ｐゴシック</vt:lpstr>
      <vt:lpstr>Arial</vt:lpstr>
      <vt:lpstr>Arial Narrow</vt:lpstr>
      <vt:lpstr>Calibri</vt:lpstr>
      <vt:lpstr>Cambria</vt:lpstr>
      <vt:lpstr>Times New Roman</vt:lpstr>
      <vt:lpstr>Adiacenza</vt:lpstr>
      <vt:lpstr>ClipArt</vt:lpstr>
      <vt:lpstr>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Relazioni tra valori finanziari ed economici (2/2)</vt:lpstr>
      <vt:lpstr>Presentazione standard di PowerPoint</vt:lpstr>
      <vt:lpstr>Presentazione standard di PowerPoint</vt:lpstr>
      <vt:lpstr>Esempio</vt:lpstr>
      <vt:lpstr>Esempio</vt:lpstr>
      <vt:lpstr>I valori economici</vt:lpstr>
      <vt:lpstr>Ampliamo il sistema dei valori: debiti e crediti di finanziamento</vt:lpstr>
      <vt:lpstr>Ampliamo il sistema dei valori: debiti e crediti di finanziamento</vt:lpstr>
      <vt:lpstr>Ampliamo il sistema dei valori: debiti e crediti di finanziamento</vt:lpstr>
      <vt:lpstr>I valori finanziari</vt:lpstr>
      <vt:lpstr>Il sistema completo di valori</vt:lpstr>
      <vt:lpstr>Le parole chiave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Fissi</dc:creator>
  <cp:lastModifiedBy>Maria Lucetta Russotto</cp:lastModifiedBy>
  <cp:revision>270</cp:revision>
  <cp:lastPrinted>2017-03-20T13:14:57Z</cp:lastPrinted>
  <dcterms:created xsi:type="dcterms:W3CDTF">2014-11-20T17:28:56Z</dcterms:created>
  <dcterms:modified xsi:type="dcterms:W3CDTF">2019-03-15T10:38:23Z</dcterms:modified>
</cp:coreProperties>
</file>