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280" r:id="rId19"/>
    <p:sldId id="281" r:id="rId20"/>
    <p:sldId id="283" r:id="rId21"/>
    <p:sldId id="289" r:id="rId22"/>
    <p:sldId id="284" r:id="rId23"/>
    <p:sldId id="285" r:id="rId24"/>
    <p:sldId id="286" r:id="rId25"/>
    <p:sldId id="290" r:id="rId26"/>
    <p:sldId id="288" r:id="rId27"/>
    <p:sldId id="291" r:id="rId28"/>
    <p:sldId id="292" r:id="rId29"/>
    <p:sldId id="259" r:id="rId30"/>
    <p:sldId id="262" r:id="rId31"/>
    <p:sldId id="263" r:id="rId32"/>
    <p:sldId id="264" r:id="rId33"/>
    <p:sldId id="265" r:id="rId34"/>
    <p:sldId id="266" r:id="rId35"/>
    <p:sldId id="267" r:id="rId36"/>
    <p:sldId id="287" r:id="rId37"/>
    <p:sldId id="268" r:id="rId38"/>
    <p:sldId id="293" r:id="rId39"/>
    <p:sldId id="296" r:id="rId40"/>
    <p:sldId id="297" r:id="rId41"/>
    <p:sldId id="298" r:id="rId42"/>
    <p:sldId id="295" r:id="rId43"/>
    <p:sldId id="294" r:id="rId44"/>
    <p:sldId id="299" r:id="rId45"/>
    <p:sldId id="300" r:id="rId46"/>
    <p:sldId id="310" r:id="rId47"/>
    <p:sldId id="301" r:id="rId48"/>
    <p:sldId id="302" r:id="rId49"/>
    <p:sldId id="303" r:id="rId50"/>
    <p:sldId id="306" r:id="rId51"/>
    <p:sldId id="304" r:id="rId52"/>
    <p:sldId id="305" r:id="rId53"/>
    <p:sldId id="307" r:id="rId54"/>
    <p:sldId id="308" r:id="rId55"/>
    <p:sldId id="309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AE12-FDF1-4EB0-93C7-9BDA37ED7398}" type="datetimeFigureOut">
              <a:rPr lang="it-IT" smtClean="0"/>
              <a:pPr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CEF2-09BD-4AED-A528-36DE54347D4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vur.it/wp-content/uploads/2019/09/Area11-classeA-IVquadrimestre2019.pdf" TargetMode="External"/><Relationship Id="rId2" Type="http://schemas.openxmlformats.org/officeDocument/2006/relationships/hyperlink" Target="https://www.anvur.it/wp-content/uploads/2019/09/Area11-scientifiche-IVquadrimestre2019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js.pensamultimedia.it/index.php/siped/issue/view/20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opac.sbn.it/opacsbn/opac/iccu/base.js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openedition.org/cdlm/9153#text" TargetMode="External"/><Relationship Id="rId2" Type="http://schemas.openxmlformats.org/officeDocument/2006/relationships/hyperlink" Target="http://www.treccani.it/enciclopedia/gaio-giulio-cesare_%28Enciclopedia-Italiana%29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fascismo_%28Enciclopedia-delle-scienze-sociali%29/" TargetMode="External"/><Relationship Id="rId7" Type="http://schemas.openxmlformats.org/officeDocument/2006/relationships/hyperlink" Target="http://www.treccani.it/enciclopedia/risorgimento_res-9eafba6d-9bc7-11e2-9d1b-00271042e8d9_%28Enciclopedia-Italiana%29/" TargetMode="External"/><Relationship Id="rId2" Type="http://schemas.openxmlformats.org/officeDocument/2006/relationships/hyperlink" Target="http://www.treccani.it/enciclopedia/fascismo_%28Enciclopedia-Italiana%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eccani.it/enciclopedia/risorgimento_%28Enciclopedia-Italiana%29/" TargetMode="External"/><Relationship Id="rId5" Type="http://schemas.openxmlformats.org/officeDocument/2006/relationships/hyperlink" Target="http://www.treccani.it/enciclopedia/savoia-umberto-di-principe-di-piemonte_%28Enciclopedia-Italiana%29/" TargetMode="External"/><Relationship Id="rId4" Type="http://schemas.openxmlformats.org/officeDocument/2006/relationships/hyperlink" Target="http://www.treccani.it/enciclopedia/umberto-savoia_%28Dizionario-Biografico%29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giuseppe-garibaldi_(Dizionario-Biografico)/" TargetMode="External"/><Relationship Id="rId7" Type="http://schemas.openxmlformats.org/officeDocument/2006/relationships/hyperlink" Target="http://www.treccani.it/enciclopedia/francesco-ferrucci_res-1bfa9cc2-87ed-11dc-8e9d-0016357eee51_(Dizionario-Biografico)/" TargetMode="External"/><Relationship Id="rId2" Type="http://schemas.openxmlformats.org/officeDocument/2006/relationships/hyperlink" Target="http://www.treccani.it/enciclopedia/giuseppe-garibaldi_(Enciclopedia-Italiana)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eccani.it/enciclopedia/francesco-ferrucci_(Enciclopedia-Italiana)/" TargetMode="External"/><Relationship Id="rId5" Type="http://schemas.openxmlformats.org/officeDocument/2006/relationships/hyperlink" Target="http://www.treccani.it/enciclopedia/giuseppe-mazzini_(Dizionario-Biografico)/" TargetMode="External"/><Relationship Id="rId4" Type="http://schemas.openxmlformats.org/officeDocument/2006/relationships/hyperlink" Target="http://www.treccani.it/enciclopedia/giuseppe-mazzini_(Enciclopedia-Italiana)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LABORATORIO </a:t>
            </a:r>
            <a:r>
              <a:rPr lang="it-IT" dirty="0" err="1" smtClean="0"/>
              <a:t>DI</a:t>
            </a:r>
            <a:r>
              <a:rPr lang="it-IT" dirty="0" smtClean="0"/>
              <a:t> GESTIONE DATI E RICERCA STORICO-EDUCATIVA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</a:t>
            </a:r>
            <a:r>
              <a:rPr lang="it-IT" dirty="0" err="1" smtClean="0"/>
              <a:t>Anvur</a:t>
            </a:r>
            <a:r>
              <a:rPr lang="it-IT" dirty="0" smtClean="0"/>
              <a:t> classifica le riviste in due modi:</a:t>
            </a:r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- per settore scientifico (p.e.: riviste di storia dell’educazione, di pedagogia speciale, di storia moderna).</a:t>
            </a:r>
          </a:p>
          <a:p>
            <a:pPr>
              <a:buNone/>
            </a:pPr>
            <a:r>
              <a:rPr lang="it-IT" dirty="0" smtClean="0"/>
              <a:t>- per attendibilità (riviste scientifiche e riviste scientifiche di serie A). 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r>
              <a:rPr lang="it-IT" dirty="0" smtClean="0"/>
              <a:t>Le riviste scientifiche di pedagogia sono comprese nell’Area 11 (scienze filosofiche, storiche e pedagogiche).</a:t>
            </a:r>
          </a:p>
          <a:p>
            <a:r>
              <a:rPr lang="it-IT" dirty="0" smtClean="0"/>
              <a:t>In particolare: le riviste di pedagogia sono nella sottoarea 11 d.1; quelle di storia della pedagogia e dell’educazione nella sottoarea 11 d.2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/>
          </a:p>
          <a:p>
            <a:r>
              <a:rPr lang="it-IT" dirty="0" smtClean="0"/>
              <a:t>L’ANVUR può comprendere una rivista nell’elenco delle riviste scientifiche e/o nell’elenco delle riviste scientifiche di fascia A.</a:t>
            </a:r>
          </a:p>
          <a:p>
            <a:r>
              <a:rPr lang="it-IT" dirty="0" smtClean="0"/>
              <a:t>Gli elenchi delle riviste sono aggiornati ogni 3 anni.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</a:t>
            </a:r>
            <a:r>
              <a:rPr lang="it-IT" dirty="0" err="1" smtClean="0"/>
              <a:t>Anvur</a:t>
            </a:r>
            <a:r>
              <a:rPr lang="it-IT" dirty="0" smtClean="0"/>
              <a:t> comprende nell’elenco delle riviste scientifiche quelle riviste con una redazione di studiosi del settore che abbiano pubblicato articoli scientificamente attendibili e vagliati negli ultimi 3 anni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Nelle riviste di fascia A, invece, sono comprese quelle riviste che, oltre a soddisfare i criteri per essere ammesse all’elenco delle riviste scientifiche, pubblicano articoli che superano il cosiddetto “</a:t>
            </a:r>
            <a:r>
              <a:rPr lang="it-IT" dirty="0" err="1" smtClean="0"/>
              <a:t>referaggio</a:t>
            </a:r>
            <a:r>
              <a:rPr lang="it-IT" dirty="0" smtClean="0"/>
              <a:t> cieco” (o anche </a:t>
            </a:r>
            <a:r>
              <a:rPr lang="it-IT" dirty="0" err="1" smtClean="0"/>
              <a:t>peer-blinded</a:t>
            </a:r>
            <a:r>
              <a:rPr lang="it-IT" dirty="0" smtClean="0"/>
              <a:t> </a:t>
            </a:r>
            <a:r>
              <a:rPr lang="it-IT" dirty="0" err="1" smtClean="0"/>
              <a:t>review</a:t>
            </a:r>
            <a:r>
              <a:rPr lang="it-IT" dirty="0" smtClean="0"/>
              <a:t>).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REFERAGGIO CIECO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Fasi del </a:t>
            </a:r>
            <a:r>
              <a:rPr lang="it-IT" dirty="0" err="1" smtClean="0"/>
              <a:t>referaggio</a:t>
            </a:r>
            <a:r>
              <a:rPr lang="it-IT" dirty="0" smtClean="0"/>
              <a:t> cieco:</a:t>
            </a:r>
          </a:p>
          <a:p>
            <a:pPr>
              <a:buFontTx/>
              <a:buChar char="-"/>
            </a:pPr>
            <a:r>
              <a:rPr lang="it-IT" dirty="0" smtClean="0"/>
              <a:t>Un autore invia a una rivista di fascia A un articolo per essere pubblicato</a:t>
            </a:r>
          </a:p>
          <a:p>
            <a:pPr>
              <a:buFontTx/>
              <a:buChar char="-"/>
            </a:pPr>
            <a:r>
              <a:rPr lang="it-IT" dirty="0" smtClean="0"/>
              <a:t>La redazione della rivista invia l’articolo (privo di riferimenti su chi sia l’autore) a due studiosi dell’argomento</a:t>
            </a:r>
          </a:p>
          <a:p>
            <a:pPr>
              <a:buFontTx/>
              <a:buChar char="-"/>
            </a:pPr>
            <a:r>
              <a:rPr lang="it-IT" dirty="0" smtClean="0"/>
              <a:t>L’autore non sa chi lo sta valutando</a:t>
            </a:r>
          </a:p>
          <a:p>
            <a:pPr>
              <a:buFontTx/>
              <a:buChar char="-"/>
            </a:pPr>
            <a:r>
              <a:rPr lang="it-IT" dirty="0" smtClean="0"/>
              <a:t>Se l’articolo è giudicato positivamente da entrambi gli studiosi, viene pubblicato dalla rivista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Tutte le riviste scientifiche di fascia A sono comprese anche nell’elenco delle riviste scientifiche.</a:t>
            </a:r>
          </a:p>
          <a:p>
            <a:r>
              <a:rPr lang="it-IT" dirty="0" smtClean="0"/>
              <a:t>Ma non tutte le riviste comprese nell’elenco delle riviste scientifiche sono comprese nell’elenco di fascia 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DOVE POSSO TROVARE GLI ELENCHI DELLE RIVISTE ANVUR?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Elenco delle riviste scientifiche di Area 11:</a:t>
            </a:r>
          </a:p>
          <a:p>
            <a:pPr>
              <a:buNone/>
            </a:pPr>
            <a:r>
              <a:rPr lang="it-IT" dirty="0" smtClean="0">
                <a:hlinkClick r:id="rId2"/>
              </a:rPr>
              <a:t>https://www.anvur.it/wp-content/uploads/2019/09/Area11-scientifiche-IVquadrimestre2019.pdf</a:t>
            </a:r>
            <a:endParaRPr lang="it-IT" dirty="0" smtClean="0"/>
          </a:p>
          <a:p>
            <a:r>
              <a:rPr lang="it-IT" dirty="0" smtClean="0"/>
              <a:t>Elenco delle riviste scientifiche di Fascia A nell’area 11:</a:t>
            </a:r>
          </a:p>
          <a:p>
            <a:pPr>
              <a:buNone/>
            </a:pPr>
            <a:r>
              <a:rPr lang="it-IT" dirty="0" smtClean="0">
                <a:hlinkClick r:id="rId3"/>
              </a:rPr>
              <a:t>https://www.anvur.it/wp-content/uploads/2019/09/Area11-classeA-IVquadrimestre2019.pdf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Quando dovete iniziare un progetto di ricerca, è consigliabile partire con una ricognizione degli articoli scientifici pubblicati sull’argomento di vostro interesse</a:t>
            </a:r>
          </a:p>
          <a:p>
            <a:r>
              <a:rPr lang="it-IT" dirty="0" smtClean="0"/>
              <a:t>Perché?</a:t>
            </a:r>
          </a:p>
          <a:p>
            <a:r>
              <a:rPr lang="it-IT" dirty="0" smtClean="0"/>
              <a:t>Perché è più facile cercare sul web gli articoli su rivista piuttosto che i singoli volumi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r>
              <a:rPr lang="it-IT" dirty="0" smtClean="0"/>
              <a:t>Tutte le riviste scientifiche hanno un sito web aggiornato, dove pubblicano l’indice dei numeri pubblicati</a:t>
            </a:r>
          </a:p>
          <a:p>
            <a:r>
              <a:rPr lang="it-IT" dirty="0" smtClean="0"/>
              <a:t>Le riviste scientifiche si dividono, a seconda dei contenuti pubblicati, in riviste open </a:t>
            </a:r>
            <a:r>
              <a:rPr lang="it-IT" dirty="0" err="1" smtClean="0"/>
              <a:t>access</a:t>
            </a:r>
            <a:r>
              <a:rPr lang="it-IT" dirty="0" smtClean="0"/>
              <a:t> e riviste non open </a:t>
            </a:r>
            <a:r>
              <a:rPr lang="it-IT" dirty="0" err="1" smtClean="0"/>
              <a:t>access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TIPOLOGIE </a:t>
            </a:r>
            <a:r>
              <a:rPr lang="it-IT" dirty="0" err="1" smtClean="0"/>
              <a:t>DI</a:t>
            </a:r>
            <a:r>
              <a:rPr lang="it-IT" dirty="0" smtClean="0"/>
              <a:t> FONTI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FONTI PRIMARIE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FONTI SECONDARIE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Nelle riviste open </a:t>
            </a:r>
            <a:r>
              <a:rPr lang="it-IT" dirty="0" err="1" smtClean="0"/>
              <a:t>access</a:t>
            </a:r>
            <a:r>
              <a:rPr lang="it-IT" dirty="0" smtClean="0"/>
              <a:t> tutti gli articoli sono disponibili in forma gratuita.</a:t>
            </a:r>
          </a:p>
          <a:p>
            <a:r>
              <a:rPr lang="it-IT" dirty="0" smtClean="0"/>
              <a:t>Molto spesso, le riviste di pedagogia sono open </a:t>
            </a:r>
            <a:r>
              <a:rPr lang="it-IT" dirty="0" err="1" smtClean="0"/>
              <a:t>access</a:t>
            </a:r>
            <a:r>
              <a:rPr lang="it-IT" dirty="0" smtClean="0"/>
              <a:t>. Ad esempio, lo sono:</a:t>
            </a:r>
          </a:p>
          <a:p>
            <a:pPr>
              <a:buFontTx/>
              <a:buChar char="-"/>
            </a:pPr>
            <a:r>
              <a:rPr lang="it-IT" dirty="0" smtClean="0"/>
              <a:t>Studi sulla formazione</a:t>
            </a:r>
          </a:p>
          <a:p>
            <a:pPr>
              <a:buFontTx/>
              <a:buChar char="-"/>
            </a:pPr>
            <a:r>
              <a:rPr lang="it-IT" dirty="0" smtClean="0"/>
              <a:t>Rivista di storia dell’educazione</a:t>
            </a:r>
          </a:p>
          <a:p>
            <a:pPr>
              <a:buFontTx/>
              <a:buChar char="-"/>
            </a:pPr>
            <a:r>
              <a:rPr lang="it-IT" dirty="0" smtClean="0"/>
              <a:t>Formazione, Lavoro, Persona</a:t>
            </a:r>
          </a:p>
          <a:p>
            <a:pPr>
              <a:buFontTx/>
              <a:buChar char="-"/>
            </a:pPr>
            <a:r>
              <a:rPr lang="it-IT" dirty="0" smtClean="0"/>
              <a:t>Pedagogia Oggi 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riviste di storia contemporanea, invece, non sono quasi mai open </a:t>
            </a:r>
            <a:r>
              <a:rPr lang="it-IT" dirty="0" err="1" smtClean="0"/>
              <a:t>access</a:t>
            </a:r>
            <a:r>
              <a:rPr lang="it-IT" dirty="0" smtClean="0"/>
              <a:t>.</a:t>
            </a:r>
          </a:p>
          <a:p>
            <a:r>
              <a:rPr lang="it-IT" dirty="0" smtClean="0"/>
              <a:t>Ad esempio: “Italia contemporanea”, “Passato e presente”, “Società e storia”.</a:t>
            </a:r>
          </a:p>
          <a:p>
            <a:r>
              <a:rPr lang="it-IT" dirty="0" smtClean="0"/>
              <a:t>Non possiamo quindi leggere un articolo su Internet, a meno che non lo compriamo. Tuttavia possiamo leggerne l’</a:t>
            </a:r>
            <a:r>
              <a:rPr lang="it-IT" i="1" dirty="0" err="1" smtClean="0"/>
              <a:t>abstract</a:t>
            </a:r>
            <a:r>
              <a:rPr lang="it-IT" dirty="0" smtClean="0"/>
              <a:t>, che ci fa capire di cosa tratta l’articolo.</a:t>
            </a: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dirty="0" smtClean="0"/>
              <a:t>PEDAGOGIA 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sz="2800" dirty="0" smtClean="0">
              <a:hlinkClick r:id="rId2"/>
            </a:endParaRPr>
          </a:p>
          <a:p>
            <a:pPr>
              <a:buNone/>
            </a:pPr>
            <a:r>
              <a:rPr lang="it-IT" sz="2800" dirty="0" smtClean="0">
                <a:hlinkClick r:id="rId2"/>
              </a:rPr>
              <a:t>https://ojs.pensamultimedia.it/index.php/siped/issue/view/200</a:t>
            </a:r>
            <a:endParaRPr lang="it-IT" sz="2800" dirty="0"/>
          </a:p>
        </p:txBody>
      </p:sp>
      <p:pic>
        <p:nvPicPr>
          <p:cNvPr id="4" name="Immagine 3" descr="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071546"/>
            <a:ext cx="7601438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STUDI SULLA FORMAZIONE</a:t>
            </a:r>
            <a:endParaRPr lang="it-IT" dirty="0"/>
          </a:p>
        </p:txBody>
      </p:sp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359230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RIVISTA </a:t>
            </a:r>
            <a:r>
              <a:rPr lang="it-IT" dirty="0" err="1" smtClean="0"/>
              <a:t>DI</a:t>
            </a:r>
            <a:r>
              <a:rPr lang="it-IT" dirty="0" smtClean="0"/>
              <a:t> STORIA DELL’EDUCAZIONE</a:t>
            </a:r>
            <a:endParaRPr lang="it-IT" dirty="0"/>
          </a:p>
        </p:txBody>
      </p:sp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7829"/>
            <a:ext cx="8229600" cy="383070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RIVISTA NON OPEN ACCESS</a:t>
            </a:r>
            <a:endParaRPr lang="it-IT" dirty="0"/>
          </a:p>
        </p:txBody>
      </p:sp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6450"/>
            <a:ext cx="8229600" cy="44934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JSTOR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err="1" smtClean="0"/>
              <a:t>Jstor</a:t>
            </a:r>
            <a:r>
              <a:rPr lang="it-IT" dirty="0" smtClean="0"/>
              <a:t> è una banca dati di riviste storiche, italiane e internazionali.</a:t>
            </a:r>
          </a:p>
          <a:p>
            <a:pPr>
              <a:buNone/>
            </a:pPr>
            <a:r>
              <a:rPr lang="it-IT" dirty="0" smtClean="0"/>
              <a:t>Un utente può comprare o meno un abbonamento su </a:t>
            </a:r>
            <a:r>
              <a:rPr lang="it-IT" dirty="0" err="1" smtClean="0"/>
              <a:t>Jstor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JSTOR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Un utente non abbonato può leggere, in contemporanea, tre riviste di </a:t>
            </a:r>
            <a:r>
              <a:rPr lang="it-IT" dirty="0" err="1" smtClean="0"/>
              <a:t>Jstor</a:t>
            </a:r>
            <a:r>
              <a:rPr lang="it-IT" dirty="0" smtClean="0"/>
              <a:t>, e tenerle in bacheca per almeno 15 giorni.</a:t>
            </a:r>
          </a:p>
          <a:p>
            <a:pPr>
              <a:buNone/>
            </a:pPr>
            <a:r>
              <a:rPr lang="it-IT" dirty="0" smtClean="0"/>
              <a:t>Questi limiti non esistono per gli utenti abbonati.</a:t>
            </a:r>
          </a:p>
          <a:p>
            <a:pPr>
              <a:buNone/>
            </a:pPr>
            <a:r>
              <a:rPr lang="it-IT" dirty="0" smtClean="0"/>
              <a:t>L’Università di Firenze ha un abbonamento di cui possono beneficiare studenti e docenti.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JSTOR</a:t>
            </a:r>
            <a:endParaRPr lang="it-IT" dirty="0"/>
          </a:p>
        </p:txBody>
      </p:sp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15594"/>
            <a:ext cx="8229600" cy="40951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SECONDARIE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Articoli su rivista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Fonti bibliografiche</a:t>
            </a:r>
          </a:p>
          <a:p>
            <a:r>
              <a:rPr lang="it-IT" dirty="0" smtClean="0"/>
              <a:t>Fonti </a:t>
            </a:r>
            <a:r>
              <a:rPr lang="it-IT" dirty="0" err="1" smtClean="0"/>
              <a:t>sitografiche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SECONDARIE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fonti secondarie sono costituite da TUTTE le descrizioni e interpretazioni di un determinato argomento.</a:t>
            </a:r>
          </a:p>
          <a:p>
            <a:pPr>
              <a:buNone/>
            </a:pPr>
            <a:r>
              <a:rPr lang="it-IT" dirty="0" err="1" smtClean="0"/>
              <a:t>Es</a:t>
            </a:r>
            <a:r>
              <a:rPr lang="it-IT" dirty="0" smtClean="0"/>
              <a:t>: Un saggio sulla scuola in età fascista</a:t>
            </a:r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   Una voce dell’Enciclopedia Treccani dedicata alla Riforma Gentile</a:t>
            </a:r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BIBLIOGRAFICHE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Costruire una buona bibliografia è il primo passo per costruire una buona ricerca</a:t>
            </a:r>
            <a:endParaRPr lang="it-IT" dirty="0"/>
          </a:p>
          <a:p>
            <a:pPr>
              <a:buNone/>
            </a:pPr>
            <a:r>
              <a:rPr lang="it-IT" dirty="0" smtClean="0"/>
              <a:t>PRIMA LA BIBLIOGRAFIA, POI L’ANALISI DELLE FONTI PRIMARIE</a:t>
            </a:r>
          </a:p>
          <a:p>
            <a:pPr>
              <a:buNone/>
            </a:pPr>
            <a:r>
              <a:rPr lang="it-IT" dirty="0" smtClean="0"/>
              <a:t>PERCHE’?</a:t>
            </a:r>
          </a:p>
          <a:p>
            <a:pPr>
              <a:buNone/>
            </a:pPr>
            <a:r>
              <a:rPr lang="it-IT" dirty="0" smtClean="0"/>
              <a:t>PERCHE’ LA BIBLIOGRAFIA </a:t>
            </a:r>
            <a:r>
              <a:rPr lang="it-IT" dirty="0" err="1" smtClean="0"/>
              <a:t>CI</a:t>
            </a:r>
            <a:r>
              <a:rPr lang="it-IT" dirty="0" smtClean="0"/>
              <a:t> AIUTA A CONTESTUALIZZARE L’ARGOMENTO CHE ANDREMO AD ANALIZZARE</a:t>
            </a:r>
            <a:endParaRPr lang="it-IT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4400" dirty="0" smtClean="0"/>
              <a:t>ALCUNI STRATAGEMMI PER COSTRUIRE UNA BIBLIOGRAFIA</a:t>
            </a:r>
            <a:endParaRPr lang="it-IT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PARTIRE DA GOOGLE BOOKS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Google </a:t>
            </a:r>
            <a:r>
              <a:rPr lang="it-IT" dirty="0" err="1" smtClean="0"/>
              <a:t>Books</a:t>
            </a:r>
            <a:r>
              <a:rPr lang="it-IT" dirty="0" smtClean="0"/>
              <a:t> è una funzionalità di Google che permette di vedere quali volumi parlano di un determinato argomento</a:t>
            </a:r>
          </a:p>
          <a:p>
            <a:r>
              <a:rPr lang="it-IT" dirty="0" smtClean="0"/>
              <a:t>I volumi possono essere: a visualizzazione completa; anteprima (solo una parte), </a:t>
            </a:r>
            <a:r>
              <a:rPr lang="it-IT" dirty="0" err="1" smtClean="0"/>
              <a:t>snippet</a:t>
            </a:r>
            <a:r>
              <a:rPr lang="it-IT" dirty="0" smtClean="0"/>
              <a:t> (una frase) o senza visualizzazione</a:t>
            </a:r>
          </a:p>
          <a:p>
            <a:r>
              <a:rPr lang="it-IT" dirty="0" smtClean="0"/>
              <a:t>I volumi della collana saggistica </a:t>
            </a:r>
            <a:r>
              <a:rPr lang="it-IT" dirty="0" err="1" smtClean="0"/>
              <a:t>FrancoAngeli</a:t>
            </a:r>
            <a:r>
              <a:rPr lang="it-IT" dirty="0" smtClean="0"/>
              <a:t> sono quasi sempre in anteprima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GOOGLE BOOKS: VANTAGGI E CONTROINDICAZIONI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Google </a:t>
            </a:r>
            <a:r>
              <a:rPr lang="it-IT" dirty="0" err="1" smtClean="0"/>
              <a:t>Books</a:t>
            </a:r>
            <a:r>
              <a:rPr lang="it-IT" dirty="0" smtClean="0"/>
              <a:t> è uno strumento utile. Ma va usato con cautela</a:t>
            </a:r>
          </a:p>
          <a:p>
            <a:r>
              <a:rPr lang="it-IT" dirty="0" smtClean="0"/>
              <a:t>Molto spesso i libri trovati non sono pertinenti all’argomento</a:t>
            </a:r>
          </a:p>
          <a:p>
            <a:r>
              <a:rPr lang="it-IT" dirty="0" smtClean="0"/>
              <a:t>Molto spesso i libri che possiamo leggere sono datati</a:t>
            </a:r>
          </a:p>
          <a:p>
            <a:pPr>
              <a:buNone/>
            </a:pPr>
            <a:r>
              <a:rPr lang="it-IT" dirty="0" smtClean="0"/>
              <a:t>GOOGLE BOOKS PUO’ DARCI SOLO IN MINIMA PARTE LA BIBLIOGRAFIA!!</a:t>
            </a: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58272" cy="376691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229600" cy="377920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In ogni caso, quando siamo in procinto di avviare una ricognizione bibliografica, il consiglio è quello di NON partire da Google </a:t>
            </a:r>
            <a:r>
              <a:rPr lang="it-IT" dirty="0" err="1" smtClean="0"/>
              <a:t>Books</a:t>
            </a:r>
            <a:r>
              <a:rPr lang="it-IT" dirty="0" smtClean="0"/>
              <a:t>, ma dagli articoli delle riviste scientifiche di settore. </a:t>
            </a:r>
          </a:p>
          <a:p>
            <a:pPr>
              <a:buNone/>
            </a:pPr>
            <a:r>
              <a:rPr lang="it-IT" dirty="0" smtClean="0"/>
              <a:t>Gli articoli (o nel peggiore dei casi, i loro </a:t>
            </a:r>
            <a:r>
              <a:rPr lang="it-IT" dirty="0" err="1" smtClean="0"/>
              <a:t>abstract</a:t>
            </a:r>
            <a:r>
              <a:rPr lang="it-IT" dirty="0" smtClean="0"/>
              <a:t>), anche quelli più recenti, sono tutti disponibili su Internet. </a:t>
            </a:r>
          </a:p>
          <a:p>
            <a:pPr>
              <a:buNone/>
            </a:pPr>
            <a:r>
              <a:rPr lang="it-IT" dirty="0" smtClean="0"/>
              <a:t>Leggendoli e guardando la loro bibliografia è possibile selezionare i volumi che per noi sono più interessanti</a:t>
            </a:r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RICERCA BIBLIOGRAFICA SU INTERNET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Obbiettivo: cercare la disponibilità di un determinato volume in tutte le biblioteche italiane.</a:t>
            </a:r>
          </a:p>
          <a:p>
            <a:pPr>
              <a:buNone/>
            </a:pPr>
            <a:r>
              <a:rPr lang="it-IT" dirty="0" smtClean="0"/>
              <a:t>COME FACCIO?</a:t>
            </a:r>
          </a:p>
          <a:p>
            <a:pPr>
              <a:buNone/>
            </a:pPr>
            <a:r>
              <a:rPr lang="it-IT" dirty="0" smtClean="0"/>
              <a:t>Vado sul sito del Catalogo del Servizio Bibliotecario Nazionale</a:t>
            </a:r>
          </a:p>
          <a:p>
            <a:pPr>
              <a:buNone/>
            </a:pPr>
            <a:r>
              <a:rPr lang="it-IT" dirty="0" smtClean="0">
                <a:hlinkClick r:id="rId2"/>
              </a:rPr>
              <a:t>https://opac.sbn.it/opacsbn/opac/iccu/base.jsp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ICCU SBN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Il Catalogo del Servizio Bibliotecario Nazionale elenca tutti i volumi posseduti dalle biblioteche del sistema e mostra dove è possibile trovarli.</a:t>
            </a:r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85794"/>
            <a:ext cx="8229600" cy="49931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SECONDARIE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fonti secondarie costituiscono l’ossatura di una buona ricerca storica</a:t>
            </a:r>
          </a:p>
          <a:p>
            <a:r>
              <a:rPr lang="it-IT" dirty="0" smtClean="0"/>
              <a:t>Una ricerca storica, per essere coerente e consistente, deve infatti basarsi:</a:t>
            </a:r>
          </a:p>
          <a:p>
            <a:pPr>
              <a:buNone/>
            </a:pPr>
            <a:r>
              <a:rPr lang="it-IT" dirty="0" smtClean="0"/>
              <a:t>su un </a:t>
            </a:r>
            <a:r>
              <a:rPr lang="it-IT" dirty="0" err="1" smtClean="0"/>
              <a:t>range</a:t>
            </a:r>
            <a:r>
              <a:rPr lang="it-IT" dirty="0" smtClean="0"/>
              <a:t> vario di fonti primarie</a:t>
            </a:r>
          </a:p>
          <a:p>
            <a:pPr>
              <a:buNone/>
            </a:pPr>
            <a:r>
              <a:rPr lang="it-IT" dirty="0" smtClean="0"/>
              <a:t>e su una buona conoscenza delle fonti secondarie scritte su un determinato argomento</a:t>
            </a:r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57232"/>
            <a:ext cx="8229600" cy="490908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71547"/>
            <a:ext cx="8229600" cy="470698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SECONDARIE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Articoli su rivista</a:t>
            </a:r>
          </a:p>
          <a:p>
            <a:r>
              <a:rPr lang="it-IT" dirty="0" smtClean="0"/>
              <a:t>Fonti bibliografiche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Fonti </a:t>
            </a:r>
            <a:r>
              <a:rPr lang="it-IT" dirty="0" err="1" smtClean="0">
                <a:solidFill>
                  <a:srgbClr val="FF0000"/>
                </a:solidFill>
              </a:rPr>
              <a:t>sitografiche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SITOGRAFICHE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fonti </a:t>
            </a:r>
            <a:r>
              <a:rPr lang="it-IT" dirty="0" err="1" smtClean="0"/>
              <a:t>sitografiche</a:t>
            </a:r>
            <a:r>
              <a:rPr lang="it-IT" dirty="0" smtClean="0"/>
              <a:t> consistono nei documenti, nelle voci, negli elementi che sono stati pensati (o che sono stati fortemente riadattati) al formato digitale.</a:t>
            </a:r>
          </a:p>
          <a:p>
            <a:endParaRPr lang="it-IT" dirty="0"/>
          </a:p>
          <a:p>
            <a:pPr>
              <a:buNone/>
            </a:pPr>
            <a:r>
              <a:rPr lang="it-IT" dirty="0" smtClean="0"/>
              <a:t>Chi non ha mai usato </a:t>
            </a:r>
            <a:r>
              <a:rPr lang="it-IT" dirty="0" err="1" smtClean="0"/>
              <a:t>Wikipedia</a:t>
            </a:r>
            <a:r>
              <a:rPr lang="it-IT" dirty="0" smtClean="0"/>
              <a:t>?</a:t>
            </a:r>
            <a:endParaRPr lang="it-IT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SITOGRAFICHE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fonti </a:t>
            </a:r>
            <a:r>
              <a:rPr lang="it-IT" dirty="0" err="1" smtClean="0"/>
              <a:t>sitografiche</a:t>
            </a:r>
            <a:r>
              <a:rPr lang="it-IT" dirty="0" smtClean="0"/>
              <a:t> sono quelle più intuitivamente raggiungibili. Ma sono anche quelle da prendere con maggior cautela.</a:t>
            </a:r>
          </a:p>
          <a:p>
            <a:pPr>
              <a:buNone/>
            </a:pPr>
            <a:r>
              <a:rPr lang="it-IT" dirty="0" smtClean="0"/>
              <a:t>Prendiamo l’esempio di </a:t>
            </a:r>
            <a:r>
              <a:rPr lang="it-IT" dirty="0" err="1" smtClean="0"/>
              <a:t>Wikipedia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WIKIPEDIA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Wikipedia</a:t>
            </a:r>
            <a:r>
              <a:rPr lang="it-IT" dirty="0" smtClean="0"/>
              <a:t> non è citabile come fonte, perché non è possibile risalire all’autore delle singole voci</a:t>
            </a:r>
          </a:p>
          <a:p>
            <a:r>
              <a:rPr lang="it-IT" dirty="0" smtClean="0"/>
              <a:t>Altra criticità di </a:t>
            </a:r>
            <a:r>
              <a:rPr lang="it-IT" dirty="0" err="1" smtClean="0"/>
              <a:t>Wikipedia</a:t>
            </a:r>
            <a:r>
              <a:rPr lang="it-IT" dirty="0" smtClean="0"/>
              <a:t>: le modifiche sono controllate dalla comunità degli utenti di </a:t>
            </a:r>
            <a:r>
              <a:rPr lang="it-IT" dirty="0" err="1" smtClean="0"/>
              <a:t>Wikipedia</a:t>
            </a:r>
            <a:r>
              <a:rPr lang="it-IT" dirty="0" smtClean="0"/>
              <a:t>, che agiscono sotto il controllo degli amministratori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WIKIPEDIA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Nella comunità di </a:t>
            </a:r>
            <a:r>
              <a:rPr lang="it-IT" dirty="0" err="1" smtClean="0"/>
              <a:t>Wikipedia</a:t>
            </a:r>
            <a:r>
              <a:rPr lang="it-IT" dirty="0" smtClean="0"/>
              <a:t> chi scrive il maggior numero di voci e interviene più spesso diventa più autorevole, a prescindere dai suoi studi e dalle sue qualifiche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WIKIPEDIA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cosa porta questo processo?</a:t>
            </a:r>
          </a:p>
          <a:p>
            <a:pPr>
              <a:buNone/>
            </a:pPr>
            <a:r>
              <a:rPr lang="it-IT" dirty="0"/>
              <a:t>N</a:t>
            </a:r>
            <a:r>
              <a:rPr lang="it-IT" dirty="0" smtClean="0"/>
              <a:t>ella comunità di </a:t>
            </a:r>
            <a:r>
              <a:rPr lang="it-IT" dirty="0" err="1" smtClean="0"/>
              <a:t>Wikipedia</a:t>
            </a:r>
            <a:r>
              <a:rPr lang="it-IT" dirty="0" smtClean="0"/>
              <a:t> vengono valutate come più affidabili le modifiche di un utente che ha scritto tante voci su un argomento (ma che magari non ne è un esperto) piuttosto che un utente occasionale che però sia uno studioso riconosciuto di quella disciplina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WIKIPEDIA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Questo processo ha portato talvolta a delle distorsioni e alla vidimazione di voci faziose o errate</a:t>
            </a:r>
          </a:p>
          <a:p>
            <a:r>
              <a:rPr lang="it-IT" dirty="0" smtClean="0"/>
              <a:t>Spesso queste voci “distorte” contengono una ricca bibliografia, che però se analizzata si rivela datata</a:t>
            </a: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USARE ALLORA?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Fonti bibliografiche attendibili sono le voci delle Enciclopedie, come per esempio quelle della Enciclopedia Treccani.</a:t>
            </a:r>
          </a:p>
          <a:p>
            <a:r>
              <a:rPr lang="it-IT" dirty="0" smtClean="0"/>
              <a:t>Nelle voci dell’Enciclopedia Treccani è sempre specificato l’autore</a:t>
            </a:r>
          </a:p>
          <a:p>
            <a:r>
              <a:rPr lang="it-IT" dirty="0" smtClean="0"/>
              <a:t>Le voci dell’Enciclopedia sono controllate da un team di studiosi riconosciuti nel campo di riferimento della voce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4000" dirty="0" err="1" smtClean="0"/>
              <a:t>…E</a:t>
            </a:r>
            <a:r>
              <a:rPr lang="it-IT" sz="4000" dirty="0" smtClean="0"/>
              <a:t> SOPRATTUTTO, DEVONO ESSERE FONTI ATTENDIBILI E NON FAZIOSE</a:t>
            </a:r>
            <a:endParaRPr lang="it-IT" sz="4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L’ENCICLOPEDIA TRECCANI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L’Enciclopedia Treccani è divisa in:</a:t>
            </a:r>
            <a:br>
              <a:rPr lang="it-IT" dirty="0" smtClean="0"/>
            </a:br>
            <a:r>
              <a:rPr lang="it-IT" dirty="0" smtClean="0"/>
              <a:t>- Enciclopedia dei Ragazzi </a:t>
            </a:r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 - Enciclopedia Italiana (digitalizzazione dell’opera degli anni ‘30)</a:t>
            </a:r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 - Enciclopedia storica</a:t>
            </a:r>
          </a:p>
          <a:p>
            <a:pPr>
              <a:buNone/>
            </a:pPr>
            <a:r>
              <a:rPr lang="it-IT" dirty="0"/>
              <a:t> </a:t>
            </a:r>
            <a:r>
              <a:rPr lang="it-IT" dirty="0" smtClean="0"/>
              <a:t>   - Enciclopedia degli italiani (biografie documentate e aggiornate)</a:t>
            </a:r>
          </a:p>
          <a:p>
            <a:pPr>
              <a:buNone/>
            </a:pPr>
            <a:r>
              <a:rPr lang="it-IT" u="sng" dirty="0" smtClean="0"/>
              <a:t>L’Enciclopedia degli Italiani è la sezione maggiormente accurata da un punto di vista storico.</a:t>
            </a:r>
            <a:endParaRPr lang="it-IT" u="sng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L’ENCICLOPEDIA TRECCANI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voci della Treccani indicano sempre l’autore e la data di composizione</a:t>
            </a:r>
          </a:p>
          <a:p>
            <a:r>
              <a:rPr lang="it-IT" dirty="0" smtClean="0"/>
              <a:t>L’indicazione ne consente la citazione</a:t>
            </a:r>
          </a:p>
          <a:p>
            <a:r>
              <a:rPr lang="it-IT" dirty="0" smtClean="0"/>
              <a:t>Sono ottime soprattutto per quanto riguarda le biografie</a:t>
            </a:r>
          </a:p>
          <a:p>
            <a:r>
              <a:rPr lang="it-IT" dirty="0" smtClean="0"/>
              <a:t>BISOGNA STARE PERO’ ATTENTI ALLA DATA </a:t>
            </a:r>
            <a:r>
              <a:rPr lang="it-IT" dirty="0" err="1" smtClean="0"/>
              <a:t>DI</a:t>
            </a:r>
            <a:r>
              <a:rPr lang="it-IT" dirty="0" smtClean="0"/>
              <a:t> COMPOSIZIONE (EVITIAMO </a:t>
            </a:r>
            <a:r>
              <a:rPr lang="it-IT" dirty="0" err="1" smtClean="0"/>
              <a:t>DI</a:t>
            </a:r>
            <a:r>
              <a:rPr lang="it-IT" dirty="0" smtClean="0"/>
              <a:t> CITARE VOCI DEGLI ANNI ‘30!)</a:t>
            </a:r>
            <a:endParaRPr lang="it-IT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ENCICLOPEDIE ONLINE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altro strumento molto utile è il DBE </a:t>
            </a:r>
          </a:p>
          <a:p>
            <a:r>
              <a:rPr lang="it-IT" dirty="0" smtClean="0"/>
              <a:t>DBE sta per Dizionario Biografico dell’Educazione </a:t>
            </a:r>
          </a:p>
          <a:p>
            <a:r>
              <a:rPr lang="it-IT" dirty="0" smtClean="0"/>
              <a:t>Raccoglie biografie di pedagogisti, professori e maestri attivi tra il 1800 e il 2000</a:t>
            </a:r>
          </a:p>
          <a:p>
            <a:r>
              <a:rPr lang="it-IT" dirty="0" smtClean="0"/>
              <a:t>Tutte le biografie sono scritte da studiosi di storia dell’educazione, il cui nome è indicato tra parentesi alla fine della voce</a:t>
            </a:r>
            <a:endParaRPr lang="it-IT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4422"/>
            <a:ext cx="8229600" cy="4570221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ANALIZZARE LE FONTI SECONDARIE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Abbiamo visto che le fonti primarie sono analizzabili con una breve checklist</a:t>
            </a:r>
          </a:p>
          <a:p>
            <a:r>
              <a:rPr lang="it-IT" dirty="0" smtClean="0"/>
              <a:t>Anche per le fonti secondarie ne possiamo adottare una simile</a:t>
            </a:r>
          </a:p>
          <a:p>
            <a:r>
              <a:rPr lang="it-IT" dirty="0" smtClean="0"/>
              <a:t>Per le fonti secondarie, però, la checklist serve non solo a descriverle, ma anche a verificarne l’attendibilità</a:t>
            </a:r>
            <a:endParaRPr lang="it-IT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CHECKLIST PER LE FONTI SECONDARIE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Qual è la fonte presa in esame? </a:t>
            </a:r>
          </a:p>
          <a:p>
            <a:r>
              <a:rPr lang="it-IT" dirty="0" smtClean="0"/>
              <a:t>Qual è il sito su cui hai trovato la fonte? </a:t>
            </a:r>
            <a:endParaRPr lang="it-IT" dirty="0"/>
          </a:p>
          <a:p>
            <a:r>
              <a:rPr lang="it-IT" dirty="0" smtClean="0"/>
              <a:t>Quando è stata realizzata la fonte presa in esame? </a:t>
            </a:r>
            <a:endParaRPr lang="it-IT" dirty="0"/>
          </a:p>
          <a:p>
            <a:r>
              <a:rPr lang="it-IT" dirty="0" smtClean="0"/>
              <a:t>Chi sono gli autori del sito? Fai una breve ricerca </a:t>
            </a:r>
          </a:p>
          <a:p>
            <a:r>
              <a:rPr lang="it-IT" dirty="0" smtClean="0"/>
              <a:t>Chi sono gli autori della fonte? Fai una breve ricerca </a:t>
            </a:r>
          </a:p>
          <a:p>
            <a:r>
              <a:rPr lang="it-IT" dirty="0" smtClean="0"/>
              <a:t>La fonte che esamini presenta delle fonti (note o bibliografia)?</a:t>
            </a:r>
          </a:p>
          <a:p>
            <a:r>
              <a:rPr lang="it-IT" dirty="0"/>
              <a:t>Q</a:t>
            </a:r>
            <a:r>
              <a:rPr lang="it-IT" dirty="0" smtClean="0"/>
              <a:t>uali sono le finalità del sito? </a:t>
            </a:r>
            <a:endParaRPr lang="it-IT" dirty="0"/>
          </a:p>
          <a:p>
            <a:r>
              <a:rPr lang="it-IT" dirty="0" smtClean="0"/>
              <a:t>Come può interagire l’utente con il sito? Può modificarlo?</a:t>
            </a:r>
          </a:p>
          <a:p>
            <a:r>
              <a:rPr lang="it-IT" dirty="0" smtClean="0"/>
              <a:t>Vi sono link esterni? Sono attivi? </a:t>
            </a:r>
            <a:endParaRPr lang="it-IT" dirty="0"/>
          </a:p>
          <a:p>
            <a:r>
              <a:rPr lang="it-IT" dirty="0" smtClean="0"/>
              <a:t>Utilizzeresti questa fonte per la tua ricerca? Se sì, ritieni vi sia qualche elemento di cui tenere conto nell’utilizzo?</a:t>
            </a:r>
            <a:endParaRPr lang="it-IT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QUALI DOMANDE RISPONDERE PRIMA </a:t>
            </a:r>
            <a:r>
              <a:rPr lang="it-IT" dirty="0" err="1" smtClean="0"/>
              <a:t>DI</a:t>
            </a:r>
            <a:r>
              <a:rPr lang="it-IT" dirty="0" smtClean="0"/>
              <a:t> LEGGERE LA FONTE?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Quando è stata realizzata la fonte presa in esame? </a:t>
            </a:r>
          </a:p>
          <a:p>
            <a:r>
              <a:rPr lang="it-IT" dirty="0" smtClean="0"/>
              <a:t>Chi sono gli autori del sito? Fai una breve ricerca </a:t>
            </a:r>
          </a:p>
          <a:p>
            <a:r>
              <a:rPr lang="it-IT" dirty="0" smtClean="0"/>
              <a:t>Chi sono gli autori della fonte? Fai una breve ricerca </a:t>
            </a:r>
          </a:p>
          <a:p>
            <a:r>
              <a:rPr lang="it-IT" dirty="0" smtClean="0"/>
              <a:t>Quali sono le finalità del sito? </a:t>
            </a:r>
          </a:p>
          <a:p>
            <a:r>
              <a:rPr lang="it-IT" dirty="0" smtClean="0"/>
              <a:t>Come può interagire l’utente con il sito? Può modificarlo?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NELLA PRECEDENTE SLIDE ABBIAMO ELENCATO LE DOMANDE </a:t>
            </a:r>
            <a:r>
              <a:rPr lang="it-IT" dirty="0" err="1" smtClean="0"/>
              <a:t>DI</a:t>
            </a:r>
            <a:r>
              <a:rPr lang="it-IT" dirty="0" smtClean="0"/>
              <a:t> CONTESTO, CHE SERVONO A INQUADRARE L’ARTICOLO </a:t>
            </a:r>
            <a:endParaRPr lang="it-IT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QUALI DOMANDE RISPONDERE DOPO LA LETTURA DELLA FONTE?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Qual è la fonte presa in esame? </a:t>
            </a:r>
          </a:p>
          <a:p>
            <a:r>
              <a:rPr lang="it-IT" dirty="0" smtClean="0"/>
              <a:t>La fonte che esamini presenta delle fonti (note o bibliografia)?</a:t>
            </a:r>
          </a:p>
          <a:p>
            <a:r>
              <a:rPr lang="it-IT" dirty="0" smtClean="0"/>
              <a:t>Vi sono link esterni? Sono attivi? </a:t>
            </a:r>
          </a:p>
          <a:p>
            <a:r>
              <a:rPr lang="it-IT" dirty="0" smtClean="0"/>
              <a:t>Utilizzeresti questa fonte per la tua ricerca? Se sì, ritieni vi sia qualche elemento di cui tenere conto nell’utilizzo?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ARTICOLO </a:t>
            </a:r>
            <a:r>
              <a:rPr lang="it-IT" dirty="0" err="1" smtClean="0"/>
              <a:t>DI</a:t>
            </a:r>
            <a:r>
              <a:rPr lang="it-IT" dirty="0" smtClean="0"/>
              <a:t> PROVA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Prova: Cesare</a:t>
            </a:r>
          </a:p>
          <a:p>
            <a:r>
              <a:rPr lang="pt-BR" dirty="0" smtClean="0">
                <a:hlinkClick r:id="rId2"/>
              </a:rPr>
              <a:t>http://www.treccani.it/enciclopedia/gaio-giulio-cesare_%28Enciclopedia-Italiana%29/</a:t>
            </a:r>
            <a:r>
              <a:rPr lang="pt-BR" dirty="0" smtClean="0"/>
              <a:t>  </a:t>
            </a:r>
          </a:p>
          <a:p>
            <a:pPr>
              <a:buNone/>
            </a:pPr>
            <a:r>
              <a:rPr lang="pt-BR" dirty="0" smtClean="0">
                <a:hlinkClick r:id="rId3"/>
              </a:rPr>
              <a:t>(https</a:t>
            </a:r>
            <a:r>
              <a:rPr lang="pt-BR" dirty="0" smtClean="0">
                <a:hlinkClick r:id="rId3"/>
              </a:rPr>
              <a:t>://journals.openedition.org/cdlm/9153#text</a:t>
            </a:r>
            <a:r>
              <a:rPr lang="pt-BR" dirty="0" smtClean="0"/>
              <a:t> </a:t>
            </a:r>
            <a:r>
              <a:rPr lang="pt-BR" dirty="0" smtClean="0"/>
              <a:t>)</a:t>
            </a:r>
            <a:endParaRPr lang="pt-BR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FONTI SECONDARIE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Articoli su rivista</a:t>
            </a:r>
          </a:p>
          <a:p>
            <a:r>
              <a:rPr lang="it-IT" dirty="0" smtClean="0"/>
              <a:t>Fonti bibliografiche</a:t>
            </a:r>
          </a:p>
          <a:p>
            <a:r>
              <a:rPr lang="it-IT" dirty="0" smtClean="0"/>
              <a:t>Fonti </a:t>
            </a:r>
            <a:r>
              <a:rPr lang="it-IT" dirty="0" err="1" smtClean="0"/>
              <a:t>sitografiche</a:t>
            </a:r>
            <a:endParaRPr lang="it-IT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LAVORO </a:t>
            </a:r>
            <a:r>
              <a:rPr lang="it-IT" dirty="0" err="1" smtClean="0"/>
              <a:t>DI</a:t>
            </a:r>
            <a:r>
              <a:rPr lang="it-IT" dirty="0" smtClean="0"/>
              <a:t> GRUPPO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dirty="0" smtClean="0"/>
              <a:t>Gruppo 1: </a:t>
            </a:r>
            <a:r>
              <a:rPr lang="it-IT" dirty="0" err="1" smtClean="0"/>
              <a:t>Fascismo</a:t>
            </a:r>
            <a:r>
              <a:rPr lang="it-IT" dirty="0" err="1" smtClean="0">
                <a:hlinkClick r:id="rId2"/>
              </a:rPr>
              <a:t>http</a:t>
            </a:r>
            <a:r>
              <a:rPr lang="it-IT" dirty="0" smtClean="0">
                <a:hlinkClick r:id="rId2"/>
              </a:rPr>
              <a:t>://www.treccani.it/enciclopedia/fascismo_%28Enciclopedia-Italiana%29/</a:t>
            </a:r>
            <a:r>
              <a:rPr lang="it-IT" dirty="0" smtClean="0"/>
              <a:t> </a:t>
            </a:r>
          </a:p>
          <a:p>
            <a:r>
              <a:rPr lang="it-IT" dirty="0" smtClean="0">
                <a:hlinkClick r:id="rId3"/>
              </a:rPr>
              <a:t>http://www.treccani.it/enciclopedia/fascismo_%28Enciclopedia-delle-scienze-sociali%29/</a:t>
            </a:r>
            <a:r>
              <a:rPr lang="it-IT" dirty="0" smtClean="0"/>
              <a:t> 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>
              <a:buNone/>
            </a:pPr>
            <a:r>
              <a:rPr lang="it-IT" dirty="0" smtClean="0"/>
              <a:t>Gruppo 2: Umberto II</a:t>
            </a:r>
          </a:p>
          <a:p>
            <a:r>
              <a:rPr lang="it-IT" dirty="0" smtClean="0"/>
              <a:t> </a:t>
            </a:r>
            <a:r>
              <a:rPr lang="it-IT" dirty="0" smtClean="0">
                <a:hlinkClick r:id="rId4"/>
              </a:rPr>
              <a:t>http://www.treccani.it/enciclopedia/umberto-savoia_%28Dizionario-Biografico%29/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>
                <a:hlinkClick r:id="rId5"/>
              </a:rPr>
              <a:t>http://www.treccani.it/enciclopedia/savoia-umberto-di-principe-di-piemonte_%28Enciclopedia-Italiana%29/</a:t>
            </a:r>
            <a:r>
              <a:rPr lang="it-IT" dirty="0" smtClean="0"/>
              <a:t>  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>
              <a:buNone/>
            </a:pPr>
            <a:r>
              <a:rPr lang="it-IT" dirty="0" smtClean="0"/>
              <a:t>Gruppo 3: Risorgimento</a:t>
            </a:r>
          </a:p>
          <a:p>
            <a:r>
              <a:rPr lang="it-IT" dirty="0" smtClean="0">
                <a:hlinkClick r:id="rId6"/>
              </a:rPr>
              <a:t>http://www.treccani.it/enciclopedia/risorgimento_%28Enciclopedia-Italiana%29/</a:t>
            </a:r>
            <a:r>
              <a:rPr lang="it-IT" dirty="0" smtClean="0"/>
              <a:t>  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>
                <a:hlinkClick r:id="rId7"/>
              </a:rPr>
              <a:t>http://www.treccani.it/enciclopedia/risorgimento_res-9eafba6d-9bc7-11e2-9d1b-00271042e8d9_%28Enciclopedia-Italiana%29/</a:t>
            </a:r>
            <a:r>
              <a:rPr lang="it-IT" dirty="0" smtClean="0"/>
              <a:t>  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dirty="0" smtClean="0"/>
              <a:t>Gruppo 4: Giuseppe Garibaldi</a:t>
            </a:r>
          </a:p>
          <a:p>
            <a:r>
              <a:rPr lang="it-IT" dirty="0" smtClean="0">
                <a:hlinkClick r:id="rId2"/>
              </a:rPr>
              <a:t>http://www.treccani.it/enciclopedia/giuseppe-garibaldi_%28Enciclopedia-Italiana%29/</a:t>
            </a:r>
            <a:r>
              <a:rPr lang="it-IT" dirty="0" smtClean="0"/>
              <a:t> </a:t>
            </a:r>
          </a:p>
          <a:p>
            <a:r>
              <a:rPr lang="it-IT" dirty="0" smtClean="0">
                <a:hlinkClick r:id="rId3"/>
              </a:rPr>
              <a:t>http://www.treccani.it/enciclopedia/giuseppe-garibaldi_%28Dizionario-Biografico%29/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>
              <a:buNone/>
            </a:pPr>
            <a:r>
              <a:rPr lang="it-IT" dirty="0" smtClean="0"/>
              <a:t>Gruppo 5: Giuseppe Mazzini</a:t>
            </a:r>
          </a:p>
          <a:p>
            <a:r>
              <a:rPr lang="it-IT" dirty="0" smtClean="0">
                <a:hlinkClick r:id="rId4"/>
              </a:rPr>
              <a:t>http://www.treccani.it/enciclopedia/giuseppe-mazzini_%28Enciclopedia-Italiana%29/</a:t>
            </a:r>
            <a:r>
              <a:rPr lang="it-IT" dirty="0" smtClean="0"/>
              <a:t> </a:t>
            </a:r>
          </a:p>
          <a:p>
            <a:r>
              <a:rPr lang="it-IT" dirty="0" smtClean="0"/>
              <a:t> </a:t>
            </a:r>
            <a:r>
              <a:rPr lang="it-IT" dirty="0" smtClean="0">
                <a:hlinkClick r:id="rId5"/>
              </a:rPr>
              <a:t>http://www.treccani.it/enciclopedia/giuseppe-mazzini_%28Dizionario-Biografico%29/</a:t>
            </a:r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>
              <a:buNone/>
            </a:pPr>
            <a:r>
              <a:rPr lang="it-IT" dirty="0" smtClean="0"/>
              <a:t>Gruppo </a:t>
            </a:r>
            <a:r>
              <a:rPr lang="it-IT" dirty="0" smtClean="0"/>
              <a:t>6: Francesco </a:t>
            </a:r>
            <a:r>
              <a:rPr lang="it-IT" dirty="0" err="1" smtClean="0"/>
              <a:t>Ferrucci</a:t>
            </a:r>
            <a:endParaRPr lang="it-IT" dirty="0" smtClean="0"/>
          </a:p>
          <a:p>
            <a:r>
              <a:rPr lang="it-IT" dirty="0" smtClean="0">
                <a:hlinkClick r:id="rId6"/>
              </a:rPr>
              <a:t>http://www.treccani.it/enciclopedia/francesco-ferrucci_%28Enciclopedia-Italiana%29/</a:t>
            </a:r>
            <a:r>
              <a:rPr lang="it-IT" dirty="0" smtClean="0"/>
              <a:t>  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>
                <a:hlinkClick r:id="rId7"/>
              </a:rPr>
              <a:t>http://www.treccani.it/enciclopedia/francesco-ferrucci_res-1bfa9cc2-87ed-11dc-8e9d-0016357eee51_%28Dizionario-Biografico%29/</a:t>
            </a:r>
            <a:r>
              <a:rPr lang="it-IT" dirty="0" smtClean="0"/>
              <a:t>  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Quando in campo scientifico parliamo di articoli su rivista, ci riferiamo a brevi saggi pubblicati su RIVISTE SCIENTIFICHE.</a:t>
            </a:r>
          </a:p>
          <a:p>
            <a:r>
              <a:rPr lang="it-IT" dirty="0" smtClean="0"/>
              <a:t>Come si definiscono le Riviste Scientifiche?</a:t>
            </a:r>
          </a:p>
          <a:p>
            <a:pPr>
              <a:buNone/>
            </a:pPr>
            <a:r>
              <a:rPr lang="it-IT" dirty="0" smtClean="0"/>
              <a:t>    Le Riviste Scientifiche sono quelle riviste che pubblicano articoli la cui attendibilità è stata verificata dalla redazione o da studiosi riconosciuti del settore.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ARTICOLI SU RIVISTA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Italia esiste un ente che si occupa di definire l’attendibilità delle riviste scientifiche e che le classifica per settore scientifico: l’ANVUR.</a:t>
            </a:r>
          </a:p>
          <a:p>
            <a:r>
              <a:rPr lang="it-IT" dirty="0" smtClean="0"/>
              <a:t>ANVUR sta per Agenzia Nazionale di Valutazione del sistema universitario e della ricerca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nvu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6076950" cy="2857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14779</TotalTime>
  <Words>1852</Words>
  <Application>Microsoft Office PowerPoint</Application>
  <PresentationFormat>Presentazione su schermo (4:3)</PresentationFormat>
  <Paragraphs>230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2" baseType="lpstr">
      <vt:lpstr>Tema di Office</vt:lpstr>
      <vt:lpstr>LABORATORIO DI GESTIONE DATI E RICERCA STORICO-EDUCATIVA</vt:lpstr>
      <vt:lpstr>TIPOLOGIE DI FONTI</vt:lpstr>
      <vt:lpstr>LE FONTI SECONDARIE</vt:lpstr>
      <vt:lpstr>LE FONTI SECONDARIE</vt:lpstr>
      <vt:lpstr>Diapositiva 5</vt:lpstr>
      <vt:lpstr>LE FONTI SECONDARIE</vt:lpstr>
      <vt:lpstr>GLI ARTICOLI SU RIVISTA</vt:lpstr>
      <vt:lpstr>GLI ARTICOLI SU RIVISTA</vt:lpstr>
      <vt:lpstr>Diapositiva 9</vt:lpstr>
      <vt:lpstr>GLI ARTICOLI SU RIVISTA</vt:lpstr>
      <vt:lpstr>GLI ARTICOLI SU RIVISTA</vt:lpstr>
      <vt:lpstr>GLI ARTICOLI SU RIVISTA</vt:lpstr>
      <vt:lpstr>GLI ARTICOLI SU RIVISTA</vt:lpstr>
      <vt:lpstr>GLI ARTICOLI SU RIVISTA </vt:lpstr>
      <vt:lpstr>IL REFERAGGIO CIECO</vt:lpstr>
      <vt:lpstr>GLI ARTICOLI SU RIVISTA</vt:lpstr>
      <vt:lpstr>DOVE POSSO TROVARE GLI ELENCHI DELLE RIVISTE ANVUR?</vt:lpstr>
      <vt:lpstr>GLI ARTICOLI SU RIVISTA</vt:lpstr>
      <vt:lpstr>GLI ARTICOLI SU RIVISTA</vt:lpstr>
      <vt:lpstr>GLI ARTICOLI SU RIVISTA</vt:lpstr>
      <vt:lpstr>GLI ARTICOLI SU RIVISTA</vt:lpstr>
      <vt:lpstr>PEDAGOGIA OGGI</vt:lpstr>
      <vt:lpstr>STUDI SULLA FORMAZIONE</vt:lpstr>
      <vt:lpstr>RIVISTA DI STORIA DELL’EDUCAZIONE</vt:lpstr>
      <vt:lpstr>UNA RIVISTA NON OPEN ACCESS</vt:lpstr>
      <vt:lpstr>JSTOR</vt:lpstr>
      <vt:lpstr>JSTOR</vt:lpstr>
      <vt:lpstr>JSTOR</vt:lpstr>
      <vt:lpstr>LE FONTI SECONDARIE</vt:lpstr>
      <vt:lpstr>LE FONTI BIBLIOGRAFICHE</vt:lpstr>
      <vt:lpstr>Diapositiva 31</vt:lpstr>
      <vt:lpstr>PARTIRE DA GOOGLE BOOKS</vt:lpstr>
      <vt:lpstr>GOOGLE BOOKS: VANTAGGI E CONTROINDICAZIONI</vt:lpstr>
      <vt:lpstr>Diapositiva 34</vt:lpstr>
      <vt:lpstr>Diapositiva 35</vt:lpstr>
      <vt:lpstr>Diapositiva 36</vt:lpstr>
      <vt:lpstr>LA RICERCA BIBLIOGRAFICA SU INTERNET</vt:lpstr>
      <vt:lpstr>ICCU SBN</vt:lpstr>
      <vt:lpstr>Diapositiva 39</vt:lpstr>
      <vt:lpstr>Diapositiva 40</vt:lpstr>
      <vt:lpstr>Diapositiva 41</vt:lpstr>
      <vt:lpstr>LE FONTI SECONDARIE</vt:lpstr>
      <vt:lpstr>LE FONTI SITOGRAFICHE</vt:lpstr>
      <vt:lpstr>LE FONTI SITOGRAFICHE</vt:lpstr>
      <vt:lpstr>WIKIPEDIA</vt:lpstr>
      <vt:lpstr>WIKIPEDIA</vt:lpstr>
      <vt:lpstr>WIKIPEDIA</vt:lpstr>
      <vt:lpstr>WIKIPEDIA</vt:lpstr>
      <vt:lpstr>COSA USARE ALLORA?</vt:lpstr>
      <vt:lpstr>L’ENCICLOPEDIA TRECCANI</vt:lpstr>
      <vt:lpstr>L’ENCICLOPEDIA TRECCANI</vt:lpstr>
      <vt:lpstr>LE ENCICLOPEDIE ONLINE</vt:lpstr>
      <vt:lpstr>Diapositiva 53</vt:lpstr>
      <vt:lpstr>COME ANALIZZARE LE FONTI SECONDARIE</vt:lpstr>
      <vt:lpstr>CHECKLIST PER LE FONTI SECONDARIE</vt:lpstr>
      <vt:lpstr>A QUALI DOMANDE RISPONDERE PRIMA DI LEGGERE LA FONTE?</vt:lpstr>
      <vt:lpstr>Diapositiva 57</vt:lpstr>
      <vt:lpstr>A QUALI DOMANDE RISPONDERE DOPO LA LETTURA DELLA FONTE?</vt:lpstr>
      <vt:lpstr>ARTICOLO DI PROVA</vt:lpstr>
      <vt:lpstr>LAVORO DI GRUPPO</vt:lpstr>
      <vt:lpstr>Diapositiva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GESTIONE DATI E RICERCA STORICO-EDUCATIVA</dc:title>
  <dc:creator>Chiara Martinelli</dc:creator>
  <cp:lastModifiedBy>Chiara Martinelli</cp:lastModifiedBy>
  <cp:revision>39</cp:revision>
  <dcterms:created xsi:type="dcterms:W3CDTF">2019-09-26T15:11:42Z</dcterms:created>
  <dcterms:modified xsi:type="dcterms:W3CDTF">2019-10-08T18:37:51Z</dcterms:modified>
</cp:coreProperties>
</file>