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7" r:id="rId2"/>
    <p:sldId id="374" r:id="rId3"/>
    <p:sldId id="398" r:id="rId4"/>
    <p:sldId id="399" r:id="rId5"/>
    <p:sldId id="400" r:id="rId6"/>
    <p:sldId id="401" r:id="rId7"/>
    <p:sldId id="402" r:id="rId8"/>
    <p:sldId id="403" r:id="rId9"/>
    <p:sldId id="404" r:id="rId10"/>
    <p:sldId id="405" r:id="rId11"/>
    <p:sldId id="406" r:id="rId12"/>
    <p:sldId id="426" r:id="rId13"/>
    <p:sldId id="407" r:id="rId14"/>
    <p:sldId id="408" r:id="rId15"/>
    <p:sldId id="419" r:id="rId16"/>
    <p:sldId id="409" r:id="rId17"/>
    <p:sldId id="410" r:id="rId18"/>
    <p:sldId id="411" r:id="rId19"/>
    <p:sldId id="412" r:id="rId20"/>
    <p:sldId id="413" r:id="rId21"/>
    <p:sldId id="414" r:id="rId22"/>
    <p:sldId id="415" r:id="rId23"/>
    <p:sldId id="416" r:id="rId24"/>
    <p:sldId id="417" r:id="rId25"/>
    <p:sldId id="418" r:id="rId26"/>
    <p:sldId id="420" r:id="rId27"/>
    <p:sldId id="439" r:id="rId28"/>
    <p:sldId id="440" r:id="rId29"/>
    <p:sldId id="436" r:id="rId30"/>
    <p:sldId id="437" r:id="rId31"/>
    <p:sldId id="422" r:id="rId32"/>
    <p:sldId id="438" r:id="rId33"/>
    <p:sldId id="421" r:id="rId34"/>
    <p:sldId id="442" r:id="rId35"/>
    <p:sldId id="443" r:id="rId36"/>
    <p:sldId id="423" r:id="rId37"/>
    <p:sldId id="424" r:id="rId38"/>
    <p:sldId id="425" r:id="rId39"/>
    <p:sldId id="427" r:id="rId40"/>
    <p:sldId id="428" r:id="rId41"/>
    <p:sldId id="430" r:id="rId42"/>
    <p:sldId id="441" r:id="rId43"/>
    <p:sldId id="431" r:id="rId44"/>
    <p:sldId id="433" r:id="rId45"/>
    <p:sldId id="444" r:id="rId46"/>
    <p:sldId id="445" r:id="rId47"/>
    <p:sldId id="446" r:id="rId48"/>
    <p:sldId id="447" r:id="rId49"/>
    <p:sldId id="432" r:id="rId50"/>
    <p:sldId id="450" r:id="rId51"/>
    <p:sldId id="451" r:id="rId52"/>
    <p:sldId id="452" r:id="rId53"/>
    <p:sldId id="448" r:id="rId54"/>
    <p:sldId id="449" r:id="rId55"/>
    <p:sldId id="435" r:id="rId56"/>
    <p:sldId id="434" r:id="rId5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44" autoAdjust="0"/>
  </p:normalViewPr>
  <p:slideViewPr>
    <p:cSldViewPr snapToGrid="0">
      <p:cViewPr varScale="1">
        <p:scale>
          <a:sx n="62" d="100"/>
          <a:sy n="62" d="100"/>
        </p:scale>
        <p:origin x="1020" y="60"/>
      </p:cViewPr>
      <p:guideLst/>
    </p:cSldViewPr>
  </p:slideViewPr>
  <p:notesTextViewPr>
    <p:cViewPr>
      <p:scale>
        <a:sx n="1" d="1"/>
        <a:sy n="1" d="1"/>
      </p:scale>
      <p:origin x="0" y="0"/>
    </p:cViewPr>
  </p:notesTextViewPr>
  <p:sorterViewPr>
    <p:cViewPr varScale="1">
      <p:scale>
        <a:sx n="100" d="100"/>
        <a:sy n="100" d="100"/>
      </p:scale>
      <p:origin x="0" y="-206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1C366-3C5F-4C37-9BA3-B2B6B76181E0}" type="datetimeFigureOut">
              <a:rPr lang="it-IT" smtClean="0"/>
              <a:t>08/04/2018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F464B-F923-45F2-AFE5-D60E96874FA2}" type="slidenum">
              <a:rPr lang="it-IT" smtClean="0"/>
              <a:t>‹N›</a:t>
            </a:fld>
            <a:endParaRPr lang="it-IT"/>
          </a:p>
        </p:txBody>
      </p:sp>
    </p:spTree>
    <p:extLst>
      <p:ext uri="{BB962C8B-B14F-4D97-AF65-F5344CB8AC3E}">
        <p14:creationId xmlns:p14="http://schemas.microsoft.com/office/powerpoint/2010/main" val="157952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133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A4B4C0-CDCC-44CD-9303-7898BFE07A4E}" type="slidenum">
              <a:rPr lang="it-IT" altLang="it-IT" smtClean="0">
                <a:solidFill>
                  <a:prstClr val="black"/>
                </a:solidFill>
              </a:rPr>
              <a:pPr/>
              <a:t>1</a:t>
            </a:fld>
            <a:endParaRPr lang="it-IT" altLang="it-IT" smtClean="0">
              <a:solidFill>
                <a:prstClr val="black"/>
              </a:solidFill>
            </a:endParaRPr>
          </a:p>
        </p:txBody>
      </p:sp>
    </p:spTree>
    <p:extLst>
      <p:ext uri="{BB962C8B-B14F-4D97-AF65-F5344CB8AC3E}">
        <p14:creationId xmlns:p14="http://schemas.microsoft.com/office/powerpoint/2010/main" val="137576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52E92CBA-0BBB-4796-B426-B816C7DDA136}" type="slidenum">
              <a:rPr lang="it-IT" altLang="it-IT" smtClean="0">
                <a:latin typeface="Arial" panose="020B0604020202020204" pitchFamily="34" charset="0"/>
              </a:rPr>
              <a:pPr fontAlgn="base">
                <a:spcBef>
                  <a:spcPct val="0"/>
                </a:spcBef>
                <a:spcAft>
                  <a:spcPct val="0"/>
                </a:spcAft>
              </a:pPr>
              <a:t>25</a:t>
            </a:fld>
            <a:endParaRPr lang="it-IT" altLang="it-IT" smtClean="0">
              <a:latin typeface="Arial" panose="020B0604020202020204" pitchFamily="34" charset="0"/>
            </a:endParaRPr>
          </a:p>
        </p:txBody>
      </p:sp>
      <p:sp>
        <p:nvSpPr>
          <p:cNvPr id="184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210386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4F464B-F923-45F2-AFE5-D60E96874FA2}" type="slidenum">
              <a:rPr lang="it-IT" smtClean="0"/>
              <a:t>27</a:t>
            </a:fld>
            <a:endParaRPr lang="it-IT"/>
          </a:p>
        </p:txBody>
      </p:sp>
    </p:spTree>
    <p:extLst>
      <p:ext uri="{BB962C8B-B14F-4D97-AF65-F5344CB8AC3E}">
        <p14:creationId xmlns:p14="http://schemas.microsoft.com/office/powerpoint/2010/main" val="297486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4F464B-F923-45F2-AFE5-D60E96874FA2}" type="slidenum">
              <a:rPr lang="it-IT" smtClean="0"/>
              <a:t>35</a:t>
            </a:fld>
            <a:endParaRPr lang="it-IT"/>
          </a:p>
        </p:txBody>
      </p:sp>
    </p:spTree>
    <p:extLst>
      <p:ext uri="{BB962C8B-B14F-4D97-AF65-F5344CB8AC3E}">
        <p14:creationId xmlns:p14="http://schemas.microsoft.com/office/powerpoint/2010/main" val="184181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4F464B-F923-45F2-AFE5-D60E96874FA2}" type="slidenum">
              <a:rPr lang="it-IT" smtClean="0"/>
              <a:t>3</a:t>
            </a:fld>
            <a:endParaRPr lang="it-IT"/>
          </a:p>
        </p:txBody>
      </p:sp>
    </p:spTree>
    <p:extLst>
      <p:ext uri="{BB962C8B-B14F-4D97-AF65-F5344CB8AC3E}">
        <p14:creationId xmlns:p14="http://schemas.microsoft.com/office/powerpoint/2010/main" val="81065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4F464B-F923-45F2-AFE5-D60E96874FA2}" type="slidenum">
              <a:rPr lang="it-IT" smtClean="0"/>
              <a:t>5</a:t>
            </a:fld>
            <a:endParaRPr lang="it-IT"/>
          </a:p>
        </p:txBody>
      </p:sp>
    </p:spTree>
    <p:extLst>
      <p:ext uri="{BB962C8B-B14F-4D97-AF65-F5344CB8AC3E}">
        <p14:creationId xmlns:p14="http://schemas.microsoft.com/office/powerpoint/2010/main" val="198708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4F464B-F923-45F2-AFE5-D60E96874FA2}" type="slidenum">
              <a:rPr lang="it-IT" smtClean="0"/>
              <a:t>6</a:t>
            </a:fld>
            <a:endParaRPr lang="it-IT"/>
          </a:p>
        </p:txBody>
      </p:sp>
    </p:spTree>
    <p:extLst>
      <p:ext uri="{BB962C8B-B14F-4D97-AF65-F5344CB8AC3E}">
        <p14:creationId xmlns:p14="http://schemas.microsoft.com/office/powerpoint/2010/main" val="423848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4F464B-F923-45F2-AFE5-D60E96874FA2}" type="slidenum">
              <a:rPr lang="it-IT" smtClean="0"/>
              <a:t>13</a:t>
            </a:fld>
            <a:endParaRPr lang="it-IT"/>
          </a:p>
        </p:txBody>
      </p:sp>
    </p:spTree>
    <p:extLst>
      <p:ext uri="{BB962C8B-B14F-4D97-AF65-F5344CB8AC3E}">
        <p14:creationId xmlns:p14="http://schemas.microsoft.com/office/powerpoint/2010/main" val="31203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1815D520-BB13-4E8E-9653-B461ADF8D495}" type="slidenum">
              <a:rPr lang="it-IT" altLang="it-IT" smtClean="0">
                <a:latin typeface="Arial" panose="020B0604020202020204" pitchFamily="34" charset="0"/>
              </a:rPr>
              <a:pPr fontAlgn="base">
                <a:spcBef>
                  <a:spcPct val="0"/>
                </a:spcBef>
                <a:spcAft>
                  <a:spcPct val="0"/>
                </a:spcAft>
              </a:pPr>
              <a:t>21</a:t>
            </a:fld>
            <a:endParaRPr lang="it-IT" altLang="it-IT" smtClean="0">
              <a:latin typeface="Arial" panose="020B0604020202020204" pitchFamily="34" charset="0"/>
            </a:endParaRPr>
          </a:p>
        </p:txBody>
      </p:sp>
      <p:sp>
        <p:nvSpPr>
          <p:cNvPr id="102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222136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AF73C7B2-977F-44D7-B72E-0AD395AFB3C8}" type="slidenum">
              <a:rPr lang="it-IT" altLang="it-IT" smtClean="0">
                <a:latin typeface="Arial" panose="020B0604020202020204" pitchFamily="34" charset="0"/>
              </a:rPr>
              <a:pPr fontAlgn="base">
                <a:spcBef>
                  <a:spcPct val="0"/>
                </a:spcBef>
                <a:spcAft>
                  <a:spcPct val="0"/>
                </a:spcAft>
              </a:pPr>
              <a:t>22</a:t>
            </a:fld>
            <a:endParaRPr lang="it-IT" altLang="it-IT" smtClean="0">
              <a:latin typeface="Arial" panose="020B0604020202020204" pitchFamily="34" charset="0"/>
            </a:endParaRPr>
          </a:p>
        </p:txBody>
      </p:sp>
      <p:sp>
        <p:nvSpPr>
          <p:cNvPr id="122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326360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627372A0-ADD2-4D69-9C3A-712C6984CAB3}" type="slidenum">
              <a:rPr lang="it-IT" altLang="it-IT" smtClean="0">
                <a:latin typeface="Arial" panose="020B0604020202020204" pitchFamily="34" charset="0"/>
              </a:rPr>
              <a:pPr fontAlgn="base">
                <a:spcBef>
                  <a:spcPct val="0"/>
                </a:spcBef>
                <a:spcAft>
                  <a:spcPct val="0"/>
                </a:spcAft>
              </a:pPr>
              <a:t>23</a:t>
            </a:fld>
            <a:endParaRPr lang="it-IT" altLang="it-IT" smtClean="0">
              <a:latin typeface="Arial" panose="020B0604020202020204" pitchFamily="34" charset="0"/>
            </a:endParaRPr>
          </a:p>
        </p:txBody>
      </p:sp>
      <p:sp>
        <p:nvSpPr>
          <p:cNvPr id="143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4010386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CA3FD8D-FD16-442F-87C2-B387365BCB15}" type="slidenum">
              <a:rPr lang="it-IT" altLang="it-IT" smtClean="0">
                <a:latin typeface="Arial" panose="020B0604020202020204" pitchFamily="34" charset="0"/>
              </a:rPr>
              <a:pPr fontAlgn="base">
                <a:spcBef>
                  <a:spcPct val="0"/>
                </a:spcBef>
                <a:spcAft>
                  <a:spcPct val="0"/>
                </a:spcAft>
              </a:pPr>
              <a:t>24</a:t>
            </a:fld>
            <a:endParaRPr lang="it-IT" altLang="it-IT" smtClean="0">
              <a:latin typeface="Arial" panose="020B0604020202020204" pitchFamily="34" charset="0"/>
            </a:endParaRPr>
          </a:p>
        </p:txBody>
      </p:sp>
      <p:sp>
        <p:nvSpPr>
          <p:cNvPr id="1638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1177045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olo">
    <p:spTree>
      <p:nvGrpSpPr>
        <p:cNvPr id="1" name=""/>
        <p:cNvGrpSpPr/>
        <p:nvPr/>
      </p:nvGrpSpPr>
      <p:grpSpPr>
        <a:xfrm>
          <a:off x="0" y="0"/>
          <a:ext cx="0" cy="0"/>
          <a:chOff x="0" y="0"/>
          <a:chExt cx="0" cy="0"/>
        </a:xfrm>
      </p:grpSpPr>
      <p:sp>
        <p:nvSpPr>
          <p:cNvPr id="4" name="CasellaDiTesto 10"/>
          <p:cNvSpPr txBox="1">
            <a:spLocks noChangeArrowheads="1"/>
          </p:cNvSpPr>
          <p:nvPr/>
        </p:nvSpPr>
        <p:spPr bwMode="auto">
          <a:xfrm>
            <a:off x="9738784" y="92075"/>
            <a:ext cx="222673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it-IT" sz="1000" b="1" smtClean="0">
                <a:solidFill>
                  <a:srgbClr val="FFFFFF"/>
                </a:solidFill>
                <a:latin typeface="Arial" panose="020B0604020202020204" pitchFamily="34" charset="0"/>
                <a:cs typeface="Arial" panose="020B0604020202020204" pitchFamily="34" charset="0"/>
              </a:rPr>
              <a:t>DiSIA</a:t>
            </a:r>
          </a:p>
          <a:p>
            <a:pPr defTabSz="457200" fontAlgn="base">
              <a:spcBef>
                <a:spcPct val="0"/>
              </a:spcBef>
              <a:spcAft>
                <a:spcPct val="0"/>
              </a:spcAft>
              <a:defRPr/>
            </a:pPr>
            <a:r>
              <a:rPr lang="it-IT" sz="800" smtClean="0">
                <a:solidFill>
                  <a:srgbClr val="FFFFFF"/>
                </a:solidFill>
                <a:latin typeface="Arial" panose="020B0604020202020204" pitchFamily="34" charset="0"/>
                <a:cs typeface="Arial" panose="020B0604020202020204" pitchFamily="34" charset="0"/>
              </a:rPr>
              <a:t>DIPARTIMENTO DI</a:t>
            </a:r>
          </a:p>
          <a:p>
            <a:pPr defTabSz="457200" fontAlgn="base">
              <a:spcBef>
                <a:spcPct val="0"/>
              </a:spcBef>
              <a:spcAft>
                <a:spcPct val="0"/>
              </a:spcAft>
              <a:defRPr/>
            </a:pPr>
            <a:r>
              <a:rPr lang="it-IT" sz="800" smtClean="0">
                <a:solidFill>
                  <a:srgbClr val="FFFFFF"/>
                </a:solidFill>
                <a:latin typeface="Arial" panose="020B0604020202020204" pitchFamily="34" charset="0"/>
                <a:cs typeface="Arial" panose="020B0604020202020204" pitchFamily="34" charset="0"/>
              </a:rPr>
              <a:t>STATISTICA, INFORMATICA, APPLICAZIONI "G: PARENTI"</a:t>
            </a:r>
          </a:p>
        </p:txBody>
      </p:sp>
      <p:pic>
        <p:nvPicPr>
          <p:cNvPr id="5" name="Immagine 11"/>
          <p:cNvPicPr>
            <a:picLocks noChangeAspect="1"/>
          </p:cNvPicPr>
          <p:nvPr/>
        </p:nvPicPr>
        <p:blipFill>
          <a:blip r:embed="rId2">
            <a:extLst>
              <a:ext uri="{28A0092B-C50C-407E-A947-70E740481C1C}">
                <a14:useLocalDpi xmlns:a14="http://schemas.microsoft.com/office/drawing/2010/main" val="0"/>
              </a:ext>
            </a:extLst>
          </a:blip>
          <a:srcRect t="13275"/>
          <a:stretch>
            <a:fillRect/>
          </a:stretch>
        </p:blipFill>
        <p:spPr bwMode="auto">
          <a:xfrm>
            <a:off x="0" y="908050"/>
            <a:ext cx="12192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header.png"/>
          <p:cNvPicPr>
            <a:picLocks noChangeAspect="1"/>
          </p:cNvPicPr>
          <p:nvPr/>
        </p:nvPicPr>
        <p:blipFill>
          <a:blip r:embed="rId3"/>
          <a:stretch>
            <a:fillRect/>
          </a:stretch>
        </p:blipFill>
        <p:spPr>
          <a:xfrm>
            <a:off x="0" y="1"/>
            <a:ext cx="12192000" cy="796925"/>
          </a:xfrm>
          <a:prstGeom prst="rect">
            <a:avLst/>
          </a:prstGeom>
          <a:solidFill>
            <a:schemeClr val="accent3">
              <a:lumMod val="75000"/>
            </a:schemeClr>
          </a:solidFill>
        </p:spPr>
      </p:pic>
      <p:sp>
        <p:nvSpPr>
          <p:cNvPr id="7" name="CasellaDiTesto 13"/>
          <p:cNvSpPr txBox="1">
            <a:spLocks noChangeArrowheads="1"/>
          </p:cNvSpPr>
          <p:nvPr/>
        </p:nvSpPr>
        <p:spPr bwMode="auto">
          <a:xfrm>
            <a:off x="9738784" y="77788"/>
            <a:ext cx="222673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it-IT" sz="1000" b="1" dirty="0" smtClean="0">
                <a:solidFill>
                  <a:srgbClr val="FFFFFF"/>
                </a:solidFill>
                <a:latin typeface="Arial" panose="020B0604020202020204" pitchFamily="34" charset="0"/>
                <a:cs typeface="Arial" panose="020B0604020202020204" pitchFamily="34" charset="0"/>
              </a:rPr>
              <a:t>DiSIA</a:t>
            </a:r>
          </a:p>
          <a:p>
            <a:pPr defTabSz="457200" fontAlgn="base">
              <a:spcBef>
                <a:spcPct val="0"/>
              </a:spcBef>
              <a:spcAft>
                <a:spcPct val="0"/>
              </a:spcAft>
              <a:defRPr/>
            </a:pPr>
            <a:r>
              <a:rPr lang="it-IT" sz="800" dirty="0" smtClean="0">
                <a:solidFill>
                  <a:srgbClr val="FFFFFF"/>
                </a:solidFill>
                <a:latin typeface="Arial" panose="020B0604020202020204" pitchFamily="34" charset="0"/>
                <a:cs typeface="Arial" panose="020B0604020202020204" pitchFamily="34" charset="0"/>
              </a:rPr>
              <a:t>DIPARTIMENTO DI</a:t>
            </a:r>
          </a:p>
          <a:p>
            <a:pPr defTabSz="457200" fontAlgn="base">
              <a:spcBef>
                <a:spcPct val="0"/>
              </a:spcBef>
              <a:spcAft>
                <a:spcPct val="0"/>
              </a:spcAft>
              <a:defRPr/>
            </a:pPr>
            <a:r>
              <a:rPr lang="it-IT" sz="800" dirty="0" smtClean="0">
                <a:solidFill>
                  <a:srgbClr val="FFFFFF"/>
                </a:solidFill>
                <a:latin typeface="Arial" panose="020B0604020202020204" pitchFamily="34" charset="0"/>
                <a:cs typeface="Arial" panose="020B0604020202020204" pitchFamily="34" charset="0"/>
              </a:rPr>
              <a:t>STATISTICA, INFORMATICA, APPLICAZIONI "G: PARENTI"</a:t>
            </a:r>
          </a:p>
        </p:txBody>
      </p:sp>
      <p:sp>
        <p:nvSpPr>
          <p:cNvPr id="2" name="Titolo 1"/>
          <p:cNvSpPr>
            <a:spLocks noGrp="1"/>
          </p:cNvSpPr>
          <p:nvPr>
            <p:ph type="title"/>
          </p:nvPr>
        </p:nvSpPr>
        <p:spPr>
          <a:xfrm>
            <a:off x="5637245" y="1988840"/>
            <a:ext cx="5903979" cy="1143000"/>
          </a:xfrm>
        </p:spPr>
        <p:txBody>
          <a:bodyPr/>
          <a:lstStyle>
            <a:lvl1pPr algn="r">
              <a:defRPr sz="3200" b="1">
                <a:solidFill>
                  <a:srgbClr val="376092"/>
                </a:solidFill>
                <a:latin typeface="Arial" panose="020B0604020202020204" pitchFamily="34" charset="0"/>
                <a:cs typeface="Arial" panose="020B0604020202020204" pitchFamily="34" charset="0"/>
              </a:defRPr>
            </a:lvl1pPr>
          </a:lstStyle>
          <a:p>
            <a:r>
              <a:rPr lang="it-IT" smtClean="0"/>
              <a:t>Fare clic per modificare lo stile del titolo</a:t>
            </a:r>
            <a:endParaRPr lang="it-IT" dirty="0"/>
          </a:p>
        </p:txBody>
      </p:sp>
      <p:sp>
        <p:nvSpPr>
          <p:cNvPr id="3" name="Segnaposto contenuto 2"/>
          <p:cNvSpPr>
            <a:spLocks noGrp="1"/>
          </p:cNvSpPr>
          <p:nvPr>
            <p:ph idx="1"/>
          </p:nvPr>
        </p:nvSpPr>
        <p:spPr>
          <a:xfrm>
            <a:off x="7248128" y="4221089"/>
            <a:ext cx="4334272" cy="1296143"/>
          </a:xfrm>
        </p:spPr>
        <p:txBody>
          <a:bodyPr/>
          <a:lstStyle>
            <a:lvl1pPr marL="0" indent="0" algn="r">
              <a:buNone/>
              <a:defRPr sz="2200">
                <a:latin typeface="Arial" panose="020B0604020202020204" pitchFamily="34" charset="0"/>
                <a:cs typeface="Arial" panose="020B0604020202020204" pitchFamily="34" charset="0"/>
              </a:defRPr>
            </a:lvl1pPr>
          </a:lstStyle>
          <a:p>
            <a:pPr lvl="0"/>
            <a:r>
              <a:rPr lang="it-IT" smtClean="0"/>
              <a:t>Fare clic per modificare stili del testo dello schema</a:t>
            </a:r>
          </a:p>
        </p:txBody>
      </p:sp>
      <p:sp>
        <p:nvSpPr>
          <p:cNvPr id="8" name="Segnaposto numero diapositiva 5"/>
          <p:cNvSpPr>
            <a:spLocks noGrp="1"/>
          </p:cNvSpPr>
          <p:nvPr>
            <p:ph type="sldNum" sz="quarter" idx="10"/>
          </p:nvPr>
        </p:nvSpPr>
        <p:spPr/>
        <p:txBody>
          <a:bodyPr/>
          <a:lstStyle>
            <a:lvl1pPr>
              <a:defRPr>
                <a:solidFill>
                  <a:prstClr val="black">
                    <a:tint val="75000"/>
                  </a:prstClr>
                </a:solidFill>
              </a:defRPr>
            </a:lvl1pPr>
          </a:lstStyle>
          <a:p>
            <a:pPr>
              <a:defRPr/>
            </a:pPr>
            <a:fld id="{3EBB4163-3168-412B-9F50-EF4C78DD853F}" type="slidenum">
              <a:rPr lang="it-IT"/>
              <a:pPr>
                <a:defRPr/>
              </a:pPr>
              <a:t>‹N›</a:t>
            </a:fld>
            <a:endParaRPr lang="it-IT"/>
          </a:p>
        </p:txBody>
      </p:sp>
      <p:sp>
        <p:nvSpPr>
          <p:cNvPr id="9" name="Segnaposto data 3"/>
          <p:cNvSpPr>
            <a:spLocks noGrp="1"/>
          </p:cNvSpPr>
          <p:nvPr>
            <p:ph type="dt" sz="half" idx="11"/>
          </p:nvPr>
        </p:nvSpPr>
        <p:spPr/>
        <p:txBody>
          <a:bodyPr/>
          <a:lstStyle>
            <a:lvl1pPr>
              <a:defRPr>
                <a:solidFill>
                  <a:prstClr val="black">
                    <a:tint val="75000"/>
                  </a:prstClr>
                </a:solidFill>
              </a:defRPr>
            </a:lvl1pPr>
          </a:lstStyle>
          <a:p>
            <a:pPr>
              <a:defRPr/>
            </a:pPr>
            <a:fld id="{C9149761-CAD7-4138-800B-BEA1652A720C}" type="datetime1">
              <a:rPr lang="it-IT"/>
              <a:pPr>
                <a:defRPr/>
              </a:pPr>
              <a:t>08/04/2018</a:t>
            </a:fld>
            <a:endParaRPr lang="it-IT"/>
          </a:p>
        </p:txBody>
      </p:sp>
      <p:sp>
        <p:nvSpPr>
          <p:cNvPr id="10" name="Segnaposto piè di pagina 4"/>
          <p:cNvSpPr>
            <a:spLocks noGrp="1"/>
          </p:cNvSpPr>
          <p:nvPr>
            <p:ph type="ftr" sz="quarter" idx="12"/>
          </p:nvPr>
        </p:nvSpPr>
        <p:spPr/>
        <p:txBody>
          <a:bodyPr/>
          <a:lstStyle>
            <a:lvl1pPr>
              <a:defRPr>
                <a:solidFill>
                  <a:prstClr val="black">
                    <a:tint val="75000"/>
                  </a:prstClr>
                </a:solidFill>
              </a:defRPr>
            </a:lvl1pPr>
          </a:lstStyle>
          <a:p>
            <a:pPr>
              <a:defRPr/>
            </a:pPr>
            <a:endParaRPr lang="it-IT"/>
          </a:p>
        </p:txBody>
      </p:sp>
    </p:spTree>
    <p:extLst>
      <p:ext uri="{BB962C8B-B14F-4D97-AF65-F5344CB8AC3E}">
        <p14:creationId xmlns:p14="http://schemas.microsoft.com/office/powerpoint/2010/main" val="283619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2400"/>
            </a:lvl1p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marL="1828800" indent="0">
              <a:buNone/>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p:txBody>
          <a:bodyPr/>
          <a:lstStyle>
            <a:lvl1pPr>
              <a:defRPr/>
            </a:lvl1pPr>
          </a:lstStyle>
          <a:p>
            <a:pPr>
              <a:defRPr/>
            </a:pPr>
            <a:fld id="{F494D628-1BBF-41D2-B4E7-F0F3D961D41F}" type="datetime1">
              <a:rPr lang="it-IT">
                <a:solidFill>
                  <a:prstClr val="black">
                    <a:tint val="75000"/>
                  </a:prstClr>
                </a:solidFill>
              </a:rPr>
              <a:pPr>
                <a:defRPr/>
              </a:pPr>
              <a:t>08/04/2018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sz="1100" i="1">
                <a:solidFill>
                  <a:srgbClr val="0E3767"/>
                </a:solidFill>
              </a:defRPr>
            </a:lvl1pPr>
          </a:lstStyle>
          <a:p>
            <a:pPr>
              <a:defRPr/>
            </a:pPr>
            <a:fld id="{06A8E95B-02A0-495D-9FD5-0DD87A55E7DF}" type="slidenum">
              <a:rPr lang="it-IT"/>
              <a:pPr>
                <a:defRPr/>
              </a:pPr>
              <a:t>‹N›</a:t>
            </a:fld>
            <a:endParaRPr lang="it-IT" dirty="0"/>
          </a:p>
        </p:txBody>
      </p:sp>
    </p:spTree>
    <p:extLst>
      <p:ext uri="{BB962C8B-B14F-4D97-AF65-F5344CB8AC3E}">
        <p14:creationId xmlns:p14="http://schemas.microsoft.com/office/powerpoint/2010/main" val="102664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olo e 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39A3186-F1F0-495E-AFA3-AE890D0E4C18}" type="datetime1">
              <a:rPr lang="it-IT">
                <a:solidFill>
                  <a:prstClr val="black">
                    <a:tint val="75000"/>
                  </a:prstClr>
                </a:solidFill>
              </a:rPr>
              <a:pPr>
                <a:defRPr/>
              </a:pPr>
              <a:t>08/04/2018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a:xfrm>
            <a:off x="11089218" y="6343651"/>
            <a:ext cx="891116" cy="365125"/>
          </a:xfrm>
        </p:spPr>
        <p:txBody>
          <a:bodyPr/>
          <a:lstStyle>
            <a:lvl1pPr>
              <a:defRPr>
                <a:solidFill>
                  <a:srgbClr val="0E3767"/>
                </a:solidFill>
              </a:defRPr>
            </a:lvl1pPr>
          </a:lstStyle>
          <a:p>
            <a:pPr>
              <a:defRPr/>
            </a:pPr>
            <a:fld id="{304B5BA3-CF81-460D-A548-A3AC41D5D30C}" type="slidenum">
              <a:rPr lang="it-IT"/>
              <a:pPr>
                <a:defRPr/>
              </a:pPr>
              <a:t>‹N›</a:t>
            </a:fld>
            <a:endParaRPr lang="it-IT"/>
          </a:p>
        </p:txBody>
      </p:sp>
    </p:spTree>
    <p:extLst>
      <p:ext uri="{BB962C8B-B14F-4D97-AF65-F5344CB8AC3E}">
        <p14:creationId xmlns:p14="http://schemas.microsoft.com/office/powerpoint/2010/main" val="21109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748C31A-C6C2-4FB2-A6AA-8C2E35BC4FF5}" type="datetime1">
              <a:rPr lang="it-IT">
                <a:solidFill>
                  <a:prstClr val="black">
                    <a:tint val="75000"/>
                  </a:prstClr>
                </a:solidFill>
              </a:rPr>
              <a:pPr>
                <a:defRPr/>
              </a:pPr>
              <a:t>08/04/2018</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solidFill>
                  <a:srgbClr val="0E3767"/>
                </a:solidFill>
              </a:defRPr>
            </a:lvl1pPr>
          </a:lstStyle>
          <a:p>
            <a:pPr>
              <a:defRPr/>
            </a:pPr>
            <a:fld id="{1ECD690F-7B1F-4F4E-92E5-5068FEDB7919}" type="slidenum">
              <a:rPr lang="it-IT"/>
              <a:pPr>
                <a:defRPr/>
              </a:pPr>
              <a:t>‹N›</a:t>
            </a:fld>
            <a:endParaRPr lang="it-IT"/>
          </a:p>
        </p:txBody>
      </p:sp>
    </p:spTree>
    <p:extLst>
      <p:ext uri="{BB962C8B-B14F-4D97-AF65-F5344CB8AC3E}">
        <p14:creationId xmlns:p14="http://schemas.microsoft.com/office/powerpoint/2010/main" val="62313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1D680F2-698A-442A-9BB1-9624F4D18344}" type="datetime1">
              <a:rPr lang="it-IT">
                <a:solidFill>
                  <a:prstClr val="black">
                    <a:tint val="75000"/>
                  </a:prstClr>
                </a:solidFill>
              </a:rPr>
              <a:pPr>
                <a:defRPr/>
              </a:pPr>
              <a:t>08/04/2018</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solidFill>
                  <a:srgbClr val="0E3767"/>
                </a:solidFill>
              </a:defRPr>
            </a:lvl1pPr>
          </a:lstStyle>
          <a:p>
            <a:pPr>
              <a:defRPr/>
            </a:pPr>
            <a:fld id="{431451B1-9D4D-43AD-AFCD-B368496707A4}" type="slidenum">
              <a:rPr lang="it-IT"/>
              <a:pPr>
                <a:defRPr/>
              </a:pPr>
              <a:t>‹N›</a:t>
            </a:fld>
            <a:endParaRPr lang="it-IT"/>
          </a:p>
        </p:txBody>
      </p:sp>
    </p:spTree>
    <p:extLst>
      <p:ext uri="{BB962C8B-B14F-4D97-AF65-F5344CB8AC3E}">
        <p14:creationId xmlns:p14="http://schemas.microsoft.com/office/powerpoint/2010/main" val="234133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schemi">
    <p:spTree>
      <p:nvGrpSpPr>
        <p:cNvPr id="1" name=""/>
        <p:cNvGrpSpPr/>
        <p:nvPr/>
      </p:nvGrpSpPr>
      <p:grpSpPr>
        <a:xfrm>
          <a:off x="0" y="0"/>
          <a:ext cx="0" cy="0"/>
          <a:chOff x="0" y="0"/>
          <a:chExt cx="0" cy="0"/>
        </a:xfrm>
      </p:grpSpPr>
      <p:sp>
        <p:nvSpPr>
          <p:cNvPr id="2" name="Titolo 1"/>
          <p:cNvSpPr>
            <a:spLocks noGrp="1"/>
          </p:cNvSpPr>
          <p:nvPr>
            <p:ph type="title"/>
          </p:nvPr>
        </p:nvSpPr>
        <p:spPr>
          <a:xfrm>
            <a:off x="581749" y="1210544"/>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1124745"/>
            <a:ext cx="6815667"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testo 3"/>
          <p:cNvSpPr>
            <a:spLocks noGrp="1"/>
          </p:cNvSpPr>
          <p:nvPr>
            <p:ph type="body" sz="half" idx="2"/>
          </p:nvPr>
        </p:nvSpPr>
        <p:spPr>
          <a:xfrm>
            <a:off x="609601" y="2708921"/>
            <a:ext cx="4011084" cy="32130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13DD507-3B1C-426A-A0C4-1454051EC39E}" type="datetime1">
              <a:rPr lang="it-IT">
                <a:solidFill>
                  <a:prstClr val="black">
                    <a:tint val="75000"/>
                  </a:prstClr>
                </a:solidFill>
              </a:rPr>
              <a:pPr>
                <a:defRPr/>
              </a:pPr>
              <a:t>08/04/2018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solidFill>
                  <a:srgbClr val="0E3767"/>
                </a:solidFill>
              </a:defRPr>
            </a:lvl1pPr>
          </a:lstStyle>
          <a:p>
            <a:pPr>
              <a:defRPr/>
            </a:pPr>
            <a:fld id="{DAE61A51-2170-42B5-B60B-5AB9A5A602E4}" type="slidenum">
              <a:rPr lang="it-IT"/>
              <a:pPr>
                <a:defRPr/>
              </a:pPr>
              <a:t>‹N›</a:t>
            </a:fld>
            <a:endParaRPr lang="it-IT"/>
          </a:p>
        </p:txBody>
      </p:sp>
    </p:spTree>
    <p:extLst>
      <p:ext uri="{BB962C8B-B14F-4D97-AF65-F5344CB8AC3E}">
        <p14:creationId xmlns:p14="http://schemas.microsoft.com/office/powerpoint/2010/main" val="420842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98795" y="5217169"/>
            <a:ext cx="7315200" cy="566738"/>
          </a:xfrm>
        </p:spPr>
        <p:txBody>
          <a:bodyPr anchor="b"/>
          <a:lstStyle>
            <a:lvl1pPr algn="l">
              <a:defRPr sz="1200" b="1"/>
            </a:lvl1pPr>
          </a:lstStyle>
          <a:p>
            <a:r>
              <a:rPr lang="it-IT" smtClean="0"/>
              <a:t>Fare clic per modificare lo stile del titolo</a:t>
            </a:r>
            <a:endParaRPr lang="it-IT" dirty="0"/>
          </a:p>
        </p:txBody>
      </p:sp>
      <p:sp>
        <p:nvSpPr>
          <p:cNvPr id="3" name="Segnaposto immagine 2"/>
          <p:cNvSpPr>
            <a:spLocks noGrp="1"/>
          </p:cNvSpPr>
          <p:nvPr>
            <p:ph type="pic" idx="1"/>
          </p:nvPr>
        </p:nvSpPr>
        <p:spPr>
          <a:xfrm>
            <a:off x="2389717" y="980728"/>
            <a:ext cx="7315200" cy="37468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dirty="0"/>
          </a:p>
        </p:txBody>
      </p:sp>
      <p:sp>
        <p:nvSpPr>
          <p:cNvPr id="4" name="Segnaposto data 3"/>
          <p:cNvSpPr>
            <a:spLocks noGrp="1"/>
          </p:cNvSpPr>
          <p:nvPr>
            <p:ph type="dt" sz="half" idx="10"/>
          </p:nvPr>
        </p:nvSpPr>
        <p:spPr/>
        <p:txBody>
          <a:bodyPr/>
          <a:lstStyle>
            <a:lvl1pPr>
              <a:defRPr/>
            </a:lvl1pPr>
          </a:lstStyle>
          <a:p>
            <a:pPr>
              <a:defRPr/>
            </a:pPr>
            <a:fld id="{A02CAF79-1D67-4BC0-93C4-5E54B842BAD6}" type="datetime1">
              <a:rPr lang="it-IT">
                <a:solidFill>
                  <a:prstClr val="black">
                    <a:tint val="75000"/>
                  </a:prstClr>
                </a:solidFill>
              </a:rPr>
              <a:pPr>
                <a:defRPr/>
              </a:pPr>
              <a:t>08/04/2018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solidFill>
                  <a:srgbClr val="0E3767"/>
                </a:solidFill>
              </a:defRPr>
            </a:lvl1pPr>
          </a:lstStyle>
          <a:p>
            <a:pPr>
              <a:defRPr/>
            </a:pPr>
            <a:fld id="{18416041-FF03-491C-859E-8E25E22BA53E}" type="slidenum">
              <a:rPr lang="it-IT"/>
              <a:pPr>
                <a:defRPr/>
              </a:pPr>
              <a:t>‹N›</a:t>
            </a:fld>
            <a:endParaRPr lang="it-IT"/>
          </a:p>
        </p:txBody>
      </p:sp>
    </p:spTree>
    <p:extLst>
      <p:ext uri="{BB962C8B-B14F-4D97-AF65-F5344CB8AC3E}">
        <p14:creationId xmlns:p14="http://schemas.microsoft.com/office/powerpoint/2010/main" val="91759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152BAE1-3FA0-4BAD-BB2F-B610D61DDE9E}" type="datetime1">
              <a:rPr lang="it-IT">
                <a:solidFill>
                  <a:prstClr val="black">
                    <a:tint val="75000"/>
                  </a:prstClr>
                </a:solidFill>
              </a:rPr>
              <a:pPr>
                <a:defRPr/>
              </a:pPr>
              <a:t>08/04/2018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solidFill>
                  <a:srgbClr val="0E3767"/>
                </a:solidFill>
              </a:defRPr>
            </a:lvl1pPr>
          </a:lstStyle>
          <a:p>
            <a:pPr>
              <a:defRPr/>
            </a:pPr>
            <a:fld id="{6E0DB570-2793-49C1-8C7A-EA56060B6162}" type="slidenum">
              <a:rPr lang="it-IT"/>
              <a:pPr>
                <a:defRPr/>
              </a:pPr>
              <a:t>‹N›</a:t>
            </a:fld>
            <a:endParaRPr lang="it-IT"/>
          </a:p>
        </p:txBody>
      </p:sp>
    </p:spTree>
    <p:extLst>
      <p:ext uri="{BB962C8B-B14F-4D97-AF65-F5344CB8AC3E}">
        <p14:creationId xmlns:p14="http://schemas.microsoft.com/office/powerpoint/2010/main" val="265310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908721"/>
            <a:ext cx="2743200" cy="5217443"/>
          </a:xfrm>
        </p:spPr>
        <p:txBody>
          <a:bodyPr vert="eaVert"/>
          <a:lstStyle/>
          <a:p>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609600" y="908721"/>
            <a:ext cx="8026400" cy="521744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316BC8C-6405-4B19-B191-89217C0A413E}" type="datetime1">
              <a:rPr lang="it-IT">
                <a:solidFill>
                  <a:prstClr val="black">
                    <a:tint val="75000"/>
                  </a:prstClr>
                </a:solidFill>
              </a:rPr>
              <a:pPr>
                <a:defRPr/>
              </a:pPr>
              <a:t>08/04/2018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solidFill>
                  <a:srgbClr val="0E3767"/>
                </a:solidFill>
              </a:defRPr>
            </a:lvl1pPr>
          </a:lstStyle>
          <a:p>
            <a:pPr>
              <a:defRPr/>
            </a:pPr>
            <a:fld id="{E4BB925D-3398-47AB-A766-73968DE9B973}" type="slidenum">
              <a:rPr lang="it-IT"/>
              <a:pPr>
                <a:defRPr/>
              </a:pPr>
              <a:t>‹N›</a:t>
            </a:fld>
            <a:endParaRPr lang="it-IT"/>
          </a:p>
        </p:txBody>
      </p:sp>
    </p:spTree>
    <p:extLst>
      <p:ext uri="{BB962C8B-B14F-4D97-AF65-F5344CB8AC3E}">
        <p14:creationId xmlns:p14="http://schemas.microsoft.com/office/powerpoint/2010/main" val="317958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7" descr="salomon.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 y="5164138"/>
            <a:ext cx="2885017"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Segnaposto titolo 1"/>
          <p:cNvSpPr>
            <a:spLocks noGrp="1"/>
          </p:cNvSpPr>
          <p:nvPr>
            <p:ph type="title"/>
          </p:nvPr>
        </p:nvSpPr>
        <p:spPr bwMode="auto">
          <a:xfrm>
            <a:off x="609600" y="796926"/>
            <a:ext cx="10972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28" name="Segnaposto testo 2"/>
          <p:cNvSpPr>
            <a:spLocks noGrp="1"/>
          </p:cNvSpPr>
          <p:nvPr>
            <p:ph type="body" idx="1"/>
          </p:nvPr>
        </p:nvSpPr>
        <p:spPr bwMode="auto">
          <a:xfrm>
            <a:off x="609600" y="1773239"/>
            <a:ext cx="109728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E0B7FF6A-E845-4F51-96D6-0399653EF987}" type="datetime1">
              <a:rPr lang="it-IT" smtClean="0">
                <a:solidFill>
                  <a:prstClr val="black">
                    <a:tint val="75000"/>
                  </a:prstClr>
                </a:solidFill>
              </a:rPr>
              <a:pPr defTabSz="457200">
                <a:defRPr/>
              </a:pPr>
              <a:t>08/04/2018</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it-IT">
              <a:solidFill>
                <a:prstClr val="black">
                  <a:tint val="75000"/>
                </a:prstClr>
              </a:solidFill>
            </a:endParaRPr>
          </a:p>
        </p:txBody>
      </p:sp>
      <p:grpSp>
        <p:nvGrpSpPr>
          <p:cNvPr id="1031" name="Gruppo 1"/>
          <p:cNvGrpSpPr>
            <a:grpSpLocks/>
          </p:cNvGrpSpPr>
          <p:nvPr/>
        </p:nvGrpSpPr>
        <p:grpSpPr bwMode="auto">
          <a:xfrm>
            <a:off x="1" y="-34925"/>
            <a:ext cx="12240684" cy="796925"/>
            <a:chOff x="0" y="0"/>
            <a:chExt cx="9180512" cy="796925"/>
          </a:xfrm>
        </p:grpSpPr>
        <p:pic>
          <p:nvPicPr>
            <p:cNvPr id="1034" name="Immagine 6" descr="header.png"/>
            <p:cNvPicPr>
              <a:picLocks noChangeAspect="1"/>
            </p:cNvPicPr>
            <p:nvPr/>
          </p:nvPicPr>
          <p:blipFill>
            <a:blip r:embed="rId12">
              <a:extLst>
                <a:ext uri="{28A0092B-C50C-407E-A947-70E740481C1C}">
                  <a14:useLocalDpi xmlns:a14="http://schemas.microsoft.com/office/drawing/2010/main" val="0"/>
                </a:ext>
              </a:extLst>
            </a:blip>
            <a:srcRect l="82265" r="4713"/>
            <a:stretch>
              <a:fillRect/>
            </a:stretch>
          </p:blipFill>
          <p:spPr bwMode="auto">
            <a:xfrm>
              <a:off x="0" y="0"/>
              <a:ext cx="1190634"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magine 6" descr="header.png"/>
            <p:cNvPicPr>
              <a:picLocks noChangeAspect="1"/>
            </p:cNvPicPr>
            <p:nvPr/>
          </p:nvPicPr>
          <p:blipFill>
            <a:blip r:embed="rId12">
              <a:extLst>
                <a:ext uri="{28A0092B-C50C-407E-A947-70E740481C1C}">
                  <a14:useLocalDpi xmlns:a14="http://schemas.microsoft.com/office/drawing/2010/main" val="0"/>
                </a:ext>
              </a:extLst>
            </a:blip>
            <a:srcRect r="4713"/>
            <a:stretch>
              <a:fillRect/>
            </a:stretch>
          </p:blipFill>
          <p:spPr bwMode="auto">
            <a:xfrm>
              <a:off x="467544" y="0"/>
              <a:ext cx="871296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3" name="CasellaDiTesto 9"/>
          <p:cNvSpPr txBox="1">
            <a:spLocks noChangeArrowheads="1"/>
          </p:cNvSpPr>
          <p:nvPr/>
        </p:nvSpPr>
        <p:spPr bwMode="auto">
          <a:xfrm>
            <a:off x="9738784" y="73025"/>
            <a:ext cx="224154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it-IT" sz="1000" b="1" dirty="0" smtClean="0">
                <a:solidFill>
                  <a:srgbClr val="FFFFFF"/>
                </a:solidFill>
                <a:latin typeface="Arial" panose="020B0604020202020204" pitchFamily="34" charset="0"/>
                <a:cs typeface="Arial" panose="020B0604020202020204" pitchFamily="34" charset="0"/>
              </a:rPr>
              <a:t>DiSIA</a:t>
            </a:r>
          </a:p>
          <a:p>
            <a:pPr defTabSz="457200" fontAlgn="base">
              <a:spcBef>
                <a:spcPct val="0"/>
              </a:spcBef>
              <a:spcAft>
                <a:spcPct val="0"/>
              </a:spcAft>
              <a:defRPr/>
            </a:pPr>
            <a:r>
              <a:rPr lang="it-IT" sz="800" dirty="0" smtClean="0">
                <a:solidFill>
                  <a:srgbClr val="FFFFFF"/>
                </a:solidFill>
                <a:latin typeface="Arial" panose="020B0604020202020204" pitchFamily="34" charset="0"/>
                <a:cs typeface="Arial" panose="020B0604020202020204" pitchFamily="34" charset="0"/>
              </a:rPr>
              <a:t>DIPARTIMENTO DI</a:t>
            </a:r>
          </a:p>
          <a:p>
            <a:pPr defTabSz="457200" fontAlgn="base">
              <a:spcBef>
                <a:spcPct val="0"/>
              </a:spcBef>
              <a:spcAft>
                <a:spcPct val="0"/>
              </a:spcAft>
              <a:defRPr/>
            </a:pPr>
            <a:r>
              <a:rPr lang="it-IT" sz="800" dirty="0" smtClean="0">
                <a:solidFill>
                  <a:srgbClr val="FFFFFF"/>
                </a:solidFill>
                <a:latin typeface="Arial" panose="020B0604020202020204" pitchFamily="34" charset="0"/>
                <a:cs typeface="Arial" panose="020B0604020202020204" pitchFamily="34" charset="0"/>
              </a:rPr>
              <a:t>STATISTICA, INFORMATICA, APPLICAZIONI "G: PARENTI"</a:t>
            </a:r>
          </a:p>
        </p:txBody>
      </p:sp>
      <p:sp>
        <p:nvSpPr>
          <p:cNvPr id="6" name="Segnaposto numero diapositiva 5"/>
          <p:cNvSpPr>
            <a:spLocks noGrp="1"/>
          </p:cNvSpPr>
          <p:nvPr>
            <p:ph type="sldNum" sz="quarter" idx="4"/>
          </p:nvPr>
        </p:nvSpPr>
        <p:spPr>
          <a:xfrm>
            <a:off x="11089218" y="6342064"/>
            <a:ext cx="891116" cy="365125"/>
          </a:xfrm>
          <a:prstGeom prst="rect">
            <a:avLst/>
          </a:prstGeom>
        </p:spPr>
        <p:txBody>
          <a:bodyPr vert="horz" lIns="91440" tIns="45720" rIns="91440" bIns="45720" rtlCol="0" anchor="ctr"/>
          <a:lstStyle>
            <a:lvl1pPr algn="r" eaLnBrk="1" fontAlgn="auto" hangingPunct="1">
              <a:spcBef>
                <a:spcPts val="0"/>
              </a:spcBef>
              <a:spcAft>
                <a:spcPts val="0"/>
              </a:spcAft>
              <a:defRPr sz="1100" b="1" i="1">
                <a:solidFill>
                  <a:srgbClr val="0E3767"/>
                </a:solidFill>
                <a:latin typeface="+mn-lt"/>
              </a:defRPr>
            </a:lvl1pPr>
          </a:lstStyle>
          <a:p>
            <a:pPr defTabSz="457200">
              <a:defRPr/>
            </a:pPr>
            <a:fld id="{214BFB45-D1DC-413E-B6A1-BD08C541C515}" type="slidenum">
              <a:rPr lang="it-IT" smtClean="0"/>
              <a:pPr defTabSz="457200">
                <a:defRPr/>
              </a:pPr>
              <a:t>‹N›</a:t>
            </a:fld>
            <a:r>
              <a:rPr lang="it-IT" smtClean="0"/>
              <a:t> </a:t>
            </a:r>
            <a:endParaRPr lang="it-IT" dirty="0"/>
          </a:p>
        </p:txBody>
      </p:sp>
    </p:spTree>
    <p:extLst>
      <p:ext uri="{BB962C8B-B14F-4D97-AF65-F5344CB8AC3E}">
        <p14:creationId xmlns:p14="http://schemas.microsoft.com/office/powerpoint/2010/main" val="374428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2400" b="1" kern="1200">
          <a:solidFill>
            <a:srgbClr val="376092"/>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2400" b="1">
          <a:solidFill>
            <a:srgbClr val="376092"/>
          </a:solidFill>
          <a:latin typeface="Arial" panose="020B0604020202020204" pitchFamily="34" charset="0"/>
          <a:cs typeface="Arial" panose="020B0604020202020204" pitchFamily="34" charset="0"/>
        </a:defRPr>
      </a:lvl2pPr>
      <a:lvl3pPr algn="ctr" defTabSz="457200" rtl="0" eaLnBrk="1" fontAlgn="base" hangingPunct="1">
        <a:spcBef>
          <a:spcPct val="0"/>
        </a:spcBef>
        <a:spcAft>
          <a:spcPct val="0"/>
        </a:spcAft>
        <a:defRPr sz="2400" b="1">
          <a:solidFill>
            <a:srgbClr val="376092"/>
          </a:solidFill>
          <a:latin typeface="Arial" panose="020B0604020202020204" pitchFamily="34" charset="0"/>
          <a:cs typeface="Arial" panose="020B0604020202020204" pitchFamily="34" charset="0"/>
        </a:defRPr>
      </a:lvl3pPr>
      <a:lvl4pPr algn="ctr" defTabSz="457200" rtl="0" eaLnBrk="1" fontAlgn="base" hangingPunct="1">
        <a:spcBef>
          <a:spcPct val="0"/>
        </a:spcBef>
        <a:spcAft>
          <a:spcPct val="0"/>
        </a:spcAft>
        <a:defRPr sz="2400" b="1">
          <a:solidFill>
            <a:srgbClr val="376092"/>
          </a:solidFill>
          <a:latin typeface="Arial" panose="020B0604020202020204" pitchFamily="34" charset="0"/>
          <a:cs typeface="Arial" panose="020B0604020202020204" pitchFamily="34" charset="0"/>
        </a:defRPr>
      </a:lvl4pPr>
      <a:lvl5pPr algn="ctr" defTabSz="457200" rtl="0" eaLnBrk="1" fontAlgn="base" hangingPunct="1">
        <a:spcBef>
          <a:spcPct val="0"/>
        </a:spcBef>
        <a:spcAft>
          <a:spcPct val="0"/>
        </a:spcAft>
        <a:defRPr sz="2400" b="1">
          <a:solidFill>
            <a:srgbClr val="376092"/>
          </a:solidFill>
          <a:latin typeface="Arial" panose="020B0604020202020204" pitchFamily="34" charset="0"/>
          <a:cs typeface="Arial" panose="020B060402020202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is.uniroma1.it/~lenzerin/homepagine/talks/TutorialPODS02.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olo 2"/>
          <p:cNvSpPr>
            <a:spLocks noGrp="1"/>
          </p:cNvSpPr>
          <p:nvPr>
            <p:ph type="title"/>
          </p:nvPr>
        </p:nvSpPr>
        <p:spPr>
          <a:xfrm>
            <a:off x="4248945" y="1457325"/>
            <a:ext cx="7666830" cy="721518"/>
          </a:xfrm>
        </p:spPr>
        <p:txBody>
          <a:bodyPr/>
          <a:lstStyle/>
          <a:p>
            <a:pPr algn="ct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en-GB" cap="small" dirty="0" smtClean="0"/>
              <a:t/>
            </a:r>
            <a:br>
              <a:rPr lang="en-GB" cap="small" dirty="0" smtClean="0"/>
            </a:br>
            <a:r>
              <a:rPr lang="en-GB" cap="small" dirty="0"/>
              <a:t/>
            </a:r>
            <a:br>
              <a:rPr lang="en-GB" cap="small" dirty="0"/>
            </a:br>
            <a:r>
              <a:rPr lang="en-GB" cap="small" dirty="0" err="1" smtClean="0"/>
              <a:t>l’integrazione</a:t>
            </a:r>
            <a:r>
              <a:rPr lang="en-GB" cap="small" dirty="0" smtClean="0"/>
              <a:t> </a:t>
            </a:r>
            <a:r>
              <a:rPr lang="en-GB" cap="small" dirty="0" err="1" smtClean="0"/>
              <a:t>dei</a:t>
            </a:r>
            <a:r>
              <a:rPr lang="en-GB" cap="small" dirty="0" smtClean="0"/>
              <a:t> </a:t>
            </a:r>
            <a:r>
              <a:rPr lang="en-GB" cap="small" dirty="0" err="1" smtClean="0"/>
              <a:t>dati</a:t>
            </a:r>
            <a:r>
              <a:rPr lang="it-IT" dirty="0" smtClean="0"/>
              <a:t/>
            </a:r>
            <a:br>
              <a:rPr lang="it-IT" dirty="0" smtClean="0"/>
            </a:br>
            <a:r>
              <a:rPr lang="en-GB" dirty="0" smtClean="0"/>
              <a:t/>
            </a:r>
            <a:br>
              <a:rPr lang="en-GB" dirty="0" smtClean="0"/>
            </a:br>
            <a:r>
              <a:rPr lang="en-GB" sz="2400" b="0" i="1" dirty="0" smtClean="0"/>
              <a:t>Cristina Martelli </a:t>
            </a:r>
            <a:r>
              <a:rPr lang="it-IT" sz="2400" b="0" i="1" dirty="0"/>
              <a:t/>
            </a:r>
            <a:br>
              <a:rPr lang="it-IT" sz="2400" b="0" i="1" dirty="0"/>
            </a:br>
            <a:r>
              <a:rPr lang="it-IT" dirty="0" smtClean="0"/>
              <a:t/>
            </a:r>
            <a:br>
              <a:rPr lang="it-IT" dirty="0" smtClean="0"/>
            </a:br>
            <a:r>
              <a:rPr lang="it-IT" dirty="0" smtClean="0"/>
              <a:t/>
            </a:r>
            <a:br>
              <a:rPr lang="it-IT" dirty="0" smtClean="0"/>
            </a:br>
            <a:endParaRPr lang="it-IT" altLang="it-IT" dirty="0" smtClean="0"/>
          </a:p>
        </p:txBody>
      </p:sp>
      <p:pic>
        <p:nvPicPr>
          <p:cNvPr id="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9135" y="169486"/>
            <a:ext cx="18097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36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possono fallire i DW (3)</a:t>
            </a:r>
            <a:endParaRPr lang="it-IT" dirty="0"/>
          </a:p>
        </p:txBody>
      </p:sp>
      <p:sp>
        <p:nvSpPr>
          <p:cNvPr id="3" name="Segnaposto contenuto 2"/>
          <p:cNvSpPr>
            <a:spLocks noGrp="1"/>
          </p:cNvSpPr>
          <p:nvPr>
            <p:ph idx="1"/>
          </p:nvPr>
        </p:nvSpPr>
        <p:spPr/>
        <p:txBody>
          <a:bodyPr/>
          <a:lstStyle/>
          <a:p>
            <a:pPr marL="0" algn="just" defTabSz="914400"/>
            <a:r>
              <a:rPr lang="en-US" sz="2000" b="1" i="1" dirty="0" smtClean="0">
                <a:solidFill>
                  <a:srgbClr val="376092"/>
                </a:solidFill>
                <a:ea typeface="+mj-ea"/>
              </a:rPr>
              <a:t>Jumping straight into writing code</a:t>
            </a:r>
          </a:p>
          <a:p>
            <a:pPr marL="0" algn="just" defTabSz="914400"/>
            <a:endParaRPr lang="en-US" sz="2000" i="1" dirty="0">
              <a:solidFill>
                <a:srgbClr val="376092"/>
              </a:solidFill>
              <a:ea typeface="+mj-ea"/>
            </a:endParaRPr>
          </a:p>
          <a:p>
            <a:pPr marL="0" algn="just" defTabSz="914400"/>
            <a:r>
              <a:rPr lang="en-US" sz="2000" i="1" dirty="0" err="1" smtClean="0">
                <a:solidFill>
                  <a:srgbClr val="376092"/>
                </a:solidFill>
                <a:ea typeface="+mj-ea"/>
              </a:rPr>
              <a:t>Anche</a:t>
            </a:r>
            <a:r>
              <a:rPr lang="en-US" sz="2000" i="1" dirty="0" smtClean="0">
                <a:solidFill>
                  <a:srgbClr val="376092"/>
                </a:solidFill>
                <a:ea typeface="+mj-ea"/>
              </a:rPr>
              <a:t> un DW è </a:t>
            </a:r>
            <a:r>
              <a:rPr lang="en-US" sz="2000" i="1" dirty="0" err="1" smtClean="0">
                <a:solidFill>
                  <a:srgbClr val="376092"/>
                </a:solidFill>
                <a:ea typeface="+mj-ea"/>
              </a:rPr>
              <a:t>innanzitutto</a:t>
            </a:r>
            <a:r>
              <a:rPr lang="en-US" sz="2000" i="1" dirty="0" smtClean="0">
                <a:solidFill>
                  <a:srgbClr val="376092"/>
                </a:solidFill>
                <a:ea typeface="+mj-ea"/>
              </a:rPr>
              <a:t> e </a:t>
            </a:r>
            <a:r>
              <a:rPr lang="en-US" sz="2000" i="1" dirty="0" err="1" smtClean="0">
                <a:solidFill>
                  <a:srgbClr val="376092"/>
                </a:solidFill>
                <a:ea typeface="+mj-ea"/>
              </a:rPr>
              <a:t>soprattutto</a:t>
            </a:r>
            <a:r>
              <a:rPr lang="en-US" sz="2000" i="1" dirty="0" smtClean="0">
                <a:solidFill>
                  <a:srgbClr val="376092"/>
                </a:solidFill>
                <a:ea typeface="+mj-ea"/>
              </a:rPr>
              <a:t> un </a:t>
            </a:r>
            <a:r>
              <a:rPr lang="en-US" sz="2000" i="1" dirty="0" err="1" smtClean="0">
                <a:solidFill>
                  <a:srgbClr val="376092"/>
                </a:solidFill>
                <a:ea typeface="+mj-ea"/>
              </a:rPr>
              <a:t>progetto</a:t>
            </a:r>
            <a:r>
              <a:rPr lang="en-US" sz="2000" i="1" dirty="0" smtClean="0">
                <a:solidFill>
                  <a:srgbClr val="376092"/>
                </a:solidFill>
                <a:ea typeface="+mj-ea"/>
              </a:rPr>
              <a:t> di business e non </a:t>
            </a:r>
            <a:r>
              <a:rPr lang="en-US" sz="2000" i="1" dirty="0" err="1" smtClean="0">
                <a:solidFill>
                  <a:srgbClr val="376092"/>
                </a:solidFill>
                <a:ea typeface="+mj-ea"/>
              </a:rPr>
              <a:t>va</a:t>
            </a:r>
            <a:r>
              <a:rPr lang="en-US" sz="2000" i="1" dirty="0" smtClean="0">
                <a:solidFill>
                  <a:srgbClr val="376092"/>
                </a:solidFill>
                <a:ea typeface="+mj-ea"/>
              </a:rPr>
              <a:t> </a:t>
            </a:r>
            <a:r>
              <a:rPr lang="en-US" sz="2000" i="1" dirty="0" err="1" smtClean="0">
                <a:solidFill>
                  <a:srgbClr val="376092"/>
                </a:solidFill>
                <a:ea typeface="+mj-ea"/>
              </a:rPr>
              <a:t>ridotto</a:t>
            </a:r>
            <a:r>
              <a:rPr lang="en-US" sz="2000" i="1" dirty="0" smtClean="0">
                <a:solidFill>
                  <a:srgbClr val="376092"/>
                </a:solidFill>
                <a:ea typeface="+mj-ea"/>
              </a:rPr>
              <a:t> </a:t>
            </a:r>
            <a:r>
              <a:rPr lang="en-US" sz="2000" i="1" dirty="0" err="1" smtClean="0">
                <a:solidFill>
                  <a:srgbClr val="376092"/>
                </a:solidFill>
                <a:ea typeface="+mj-ea"/>
              </a:rPr>
              <a:t>unicamente</a:t>
            </a:r>
            <a:r>
              <a:rPr lang="en-US" sz="2000" i="1" dirty="0" smtClean="0">
                <a:solidFill>
                  <a:srgbClr val="376092"/>
                </a:solidFill>
                <a:ea typeface="+mj-ea"/>
              </a:rPr>
              <a:t> ad </a:t>
            </a:r>
            <a:r>
              <a:rPr lang="en-US" sz="2000" i="1" dirty="0" err="1" smtClean="0">
                <a:solidFill>
                  <a:srgbClr val="376092"/>
                </a:solidFill>
                <a:ea typeface="+mj-ea"/>
              </a:rPr>
              <a:t>una</a:t>
            </a:r>
            <a:r>
              <a:rPr lang="en-US" sz="2000" i="1" dirty="0" smtClean="0">
                <a:solidFill>
                  <a:srgbClr val="376092"/>
                </a:solidFill>
                <a:ea typeface="+mj-ea"/>
              </a:rPr>
              <a:t> </a:t>
            </a:r>
            <a:r>
              <a:rPr lang="en-US" sz="2000" i="1" dirty="0" err="1" smtClean="0">
                <a:solidFill>
                  <a:srgbClr val="376092"/>
                </a:solidFill>
                <a:ea typeface="+mj-ea"/>
              </a:rPr>
              <a:t>questione</a:t>
            </a:r>
            <a:r>
              <a:rPr lang="en-US" sz="2000" i="1" dirty="0" smtClean="0">
                <a:solidFill>
                  <a:srgbClr val="376092"/>
                </a:solidFill>
                <a:ea typeface="+mj-ea"/>
              </a:rPr>
              <a:t> </a:t>
            </a:r>
            <a:r>
              <a:rPr lang="en-US" sz="2000" i="1" dirty="0" err="1" smtClean="0">
                <a:solidFill>
                  <a:srgbClr val="376092"/>
                </a:solidFill>
                <a:ea typeface="+mj-ea"/>
              </a:rPr>
              <a:t>puramente</a:t>
            </a:r>
            <a:r>
              <a:rPr lang="en-US" sz="2000" i="1" dirty="0" smtClean="0">
                <a:solidFill>
                  <a:srgbClr val="376092"/>
                </a:solidFill>
                <a:ea typeface="+mj-ea"/>
              </a:rPr>
              <a:t> </a:t>
            </a:r>
            <a:r>
              <a:rPr lang="en-US" sz="2000" i="1" dirty="0" err="1" smtClean="0">
                <a:solidFill>
                  <a:srgbClr val="376092"/>
                </a:solidFill>
                <a:ea typeface="+mj-ea"/>
              </a:rPr>
              <a:t>tecnica</a:t>
            </a:r>
            <a:r>
              <a:rPr lang="en-US" sz="2000" i="1" dirty="0" smtClean="0">
                <a:solidFill>
                  <a:srgbClr val="376092"/>
                </a:solidFill>
                <a:ea typeface="+mj-ea"/>
              </a:rPr>
              <a:t> (da cui </a:t>
            </a:r>
            <a:r>
              <a:rPr lang="en-US" sz="2000" i="1" dirty="0" err="1" smtClean="0">
                <a:solidFill>
                  <a:srgbClr val="376092"/>
                </a:solidFill>
                <a:ea typeface="+mj-ea"/>
              </a:rPr>
              <a:t>l’importanza</a:t>
            </a:r>
            <a:r>
              <a:rPr lang="en-US" sz="2000" i="1" dirty="0" smtClean="0">
                <a:solidFill>
                  <a:srgbClr val="376092"/>
                </a:solidFill>
                <a:ea typeface="+mj-ea"/>
              </a:rPr>
              <a:t> da dare ad </a:t>
            </a:r>
            <a:r>
              <a:rPr lang="en-US" sz="2000" i="1" dirty="0" err="1" smtClean="0">
                <a:solidFill>
                  <a:srgbClr val="376092"/>
                </a:solidFill>
                <a:ea typeface="+mj-ea"/>
              </a:rPr>
              <a:t>una</a:t>
            </a:r>
            <a:r>
              <a:rPr lang="en-US" sz="2000" i="1" dirty="0" smtClean="0">
                <a:solidFill>
                  <a:srgbClr val="376092"/>
                </a:solidFill>
                <a:ea typeface="+mj-ea"/>
              </a:rPr>
              <a:t> </a:t>
            </a:r>
            <a:r>
              <a:rPr lang="en-US" sz="2000" i="1" dirty="0" err="1" smtClean="0">
                <a:solidFill>
                  <a:srgbClr val="376092"/>
                </a:solidFill>
                <a:ea typeface="+mj-ea"/>
              </a:rPr>
              <a:t>corretta</a:t>
            </a:r>
            <a:r>
              <a:rPr lang="en-US" sz="2000" i="1" dirty="0" smtClean="0">
                <a:solidFill>
                  <a:srgbClr val="376092"/>
                </a:solidFill>
                <a:ea typeface="+mj-ea"/>
              </a:rPr>
              <a:t> </a:t>
            </a:r>
            <a:r>
              <a:rPr lang="en-US" sz="2000" i="1" dirty="0" err="1" smtClean="0">
                <a:solidFill>
                  <a:srgbClr val="376092"/>
                </a:solidFill>
                <a:ea typeface="+mj-ea"/>
              </a:rPr>
              <a:t>risposta</a:t>
            </a:r>
            <a:r>
              <a:rPr lang="en-US" sz="2000" i="1" dirty="0" smtClean="0">
                <a:solidFill>
                  <a:srgbClr val="376092"/>
                </a:solidFill>
                <a:ea typeface="+mj-ea"/>
              </a:rPr>
              <a:t> al </a:t>
            </a:r>
            <a:r>
              <a:rPr lang="en-US" sz="2000" i="1" dirty="0" err="1" smtClean="0">
                <a:solidFill>
                  <a:srgbClr val="376092"/>
                </a:solidFill>
                <a:ea typeface="+mj-ea"/>
              </a:rPr>
              <a:t>punto</a:t>
            </a:r>
            <a:r>
              <a:rPr lang="en-US" sz="2000" i="1" dirty="0" smtClean="0">
                <a:solidFill>
                  <a:srgbClr val="376092"/>
                </a:solidFill>
                <a:ea typeface="+mj-ea"/>
              </a:rPr>
              <a:t> WHY)</a:t>
            </a:r>
          </a:p>
          <a:p>
            <a:pPr marL="0" algn="just" defTabSz="914400"/>
            <a:endParaRPr lang="en-US" sz="2000" i="1" dirty="0">
              <a:solidFill>
                <a:srgbClr val="376092"/>
              </a:solidFill>
              <a:ea typeface="+mj-ea"/>
            </a:endParaRPr>
          </a:p>
          <a:p>
            <a:pPr marL="0" algn="just" defTabSz="914400"/>
            <a:r>
              <a:rPr lang="en-US" sz="2000" i="1" dirty="0" err="1" smtClean="0">
                <a:solidFill>
                  <a:srgbClr val="376092"/>
                </a:solidFill>
                <a:ea typeface="+mj-ea"/>
              </a:rPr>
              <a:t>Occorre</a:t>
            </a:r>
            <a:r>
              <a:rPr lang="en-US" sz="2000" i="1" dirty="0" smtClean="0">
                <a:solidFill>
                  <a:srgbClr val="376092"/>
                </a:solidFill>
                <a:ea typeface="+mj-ea"/>
              </a:rPr>
              <a:t> </a:t>
            </a:r>
            <a:r>
              <a:rPr lang="en-US" sz="2000" i="1" dirty="0" err="1" smtClean="0">
                <a:solidFill>
                  <a:srgbClr val="376092"/>
                </a:solidFill>
                <a:ea typeface="+mj-ea"/>
              </a:rPr>
              <a:t>capire</a:t>
            </a:r>
            <a:r>
              <a:rPr lang="en-US" sz="2000" i="1" dirty="0" smtClean="0">
                <a:solidFill>
                  <a:srgbClr val="376092"/>
                </a:solidFill>
                <a:ea typeface="+mj-ea"/>
              </a:rPr>
              <a:t> IL TIPO DI DOMANDE CHE IL BUSINESS INTENDE PORRE AI DATI.</a:t>
            </a:r>
          </a:p>
          <a:p>
            <a:pPr marL="0" algn="just" defTabSz="914400"/>
            <a:endParaRPr lang="en-US" sz="2000" i="1" dirty="0">
              <a:solidFill>
                <a:srgbClr val="376092"/>
              </a:solidFill>
              <a:ea typeface="+mj-ea"/>
            </a:endParaRPr>
          </a:p>
          <a:p>
            <a:pPr marL="0" algn="just" defTabSz="914400"/>
            <a:endParaRPr lang="en-US" sz="2000" i="1" dirty="0" smtClean="0">
              <a:solidFill>
                <a:srgbClr val="376092"/>
              </a:solidFill>
              <a:ea typeface="+mj-ea"/>
            </a:endParaRPr>
          </a:p>
          <a:p>
            <a:pPr marL="0" indent="0" algn="just" defTabSz="914400">
              <a:buNone/>
            </a:pPr>
            <a:endParaRPr lang="en-US" sz="2000" i="1" dirty="0" smtClean="0">
              <a:solidFill>
                <a:srgbClr val="376092"/>
              </a:solidFill>
              <a:ea typeface="+mj-ea"/>
            </a:endParaRPr>
          </a:p>
          <a:p>
            <a:pPr marL="0" indent="0">
              <a:buNone/>
            </a:pPr>
            <a:endParaRPr lang="en-US" dirty="0"/>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10</a:t>
            </a:fld>
            <a:endParaRPr lang="it-IT" dirty="0"/>
          </a:p>
        </p:txBody>
      </p:sp>
      <p:sp>
        <p:nvSpPr>
          <p:cNvPr id="5" name="CasellaDiTesto 4"/>
          <p:cNvSpPr txBox="1"/>
          <p:nvPr/>
        </p:nvSpPr>
        <p:spPr>
          <a:xfrm>
            <a:off x="6865749" y="6397668"/>
            <a:ext cx="48494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sz="1050">
                <a:solidFill>
                  <a:srgbClr val="B4B4B4"/>
                </a:solidFill>
                <a:latin typeface="Arial" panose="020B0604020202020204" pitchFamily="34" charset="0"/>
              </a:defRPr>
            </a:lvl1pPr>
          </a:lstStyle>
          <a:p>
            <a:r>
              <a:rPr lang="it-IT" dirty="0"/>
              <a:t>https://www.timmitchell.net/post/2017/01/10/why-data-warehouse-projects-fail/</a:t>
            </a:r>
          </a:p>
        </p:txBody>
      </p:sp>
    </p:spTree>
    <p:extLst>
      <p:ext uri="{BB962C8B-B14F-4D97-AF65-F5344CB8AC3E}">
        <p14:creationId xmlns:p14="http://schemas.microsoft.com/office/powerpoint/2010/main" val="166842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possono fallire i DW (4)</a:t>
            </a:r>
            <a:endParaRPr lang="it-IT" dirty="0"/>
          </a:p>
        </p:txBody>
      </p:sp>
      <p:sp>
        <p:nvSpPr>
          <p:cNvPr id="3" name="Segnaposto contenuto 2"/>
          <p:cNvSpPr>
            <a:spLocks noGrp="1"/>
          </p:cNvSpPr>
          <p:nvPr>
            <p:ph idx="1"/>
          </p:nvPr>
        </p:nvSpPr>
        <p:spPr>
          <a:xfrm>
            <a:off x="116418" y="1708879"/>
            <a:ext cx="12075582" cy="4352925"/>
          </a:xfrm>
        </p:spPr>
        <p:txBody>
          <a:bodyPr/>
          <a:lstStyle/>
          <a:p>
            <a:pPr marL="0" algn="just" defTabSz="914400"/>
            <a:r>
              <a:rPr lang="en-US" sz="2000" i="1" dirty="0">
                <a:solidFill>
                  <a:srgbClr val="376092"/>
                </a:solidFill>
                <a:ea typeface="+mj-ea"/>
              </a:rPr>
              <a:t>Treating requirements and deliverables as just </a:t>
            </a:r>
            <a:r>
              <a:rPr lang="en-US" sz="2000" i="1" dirty="0">
                <a:solidFill>
                  <a:srgbClr val="376092"/>
                </a:solidFill>
                <a:ea typeface="+mj-ea"/>
              </a:rPr>
              <a:t>checkboxes</a:t>
            </a:r>
          </a:p>
          <a:p>
            <a:pPr marL="0" algn="just" defTabSz="914400"/>
            <a:endParaRPr lang="en-US" sz="2000" i="1" dirty="0">
              <a:solidFill>
                <a:srgbClr val="376092"/>
              </a:solidFill>
              <a:ea typeface="+mj-ea"/>
            </a:endParaRPr>
          </a:p>
          <a:p>
            <a:pPr marL="0" algn="just" defTabSz="914400"/>
            <a:r>
              <a:rPr lang="en-US" sz="2000" i="1" dirty="0">
                <a:solidFill>
                  <a:srgbClr val="376092"/>
                </a:solidFill>
                <a:ea typeface="+mj-ea"/>
              </a:rPr>
              <a:t>Disconnect between technical staff and stakeholders</a:t>
            </a:r>
          </a:p>
          <a:p>
            <a:pPr marL="0" algn="just" defTabSz="914400"/>
            <a:endParaRPr lang="en-US" sz="2000" i="1" dirty="0">
              <a:solidFill>
                <a:srgbClr val="376092"/>
              </a:solidFill>
              <a:ea typeface="+mj-ea"/>
            </a:endParaRPr>
          </a:p>
          <a:p>
            <a:pPr marL="0" algn="just" defTabSz="914400"/>
            <a:r>
              <a:rPr lang="en-US" sz="2000" i="1" dirty="0">
                <a:solidFill>
                  <a:srgbClr val="376092"/>
                </a:solidFill>
                <a:ea typeface="+mj-ea"/>
              </a:rPr>
              <a:t>Shortening (or even skipping entirely) testing and validation</a:t>
            </a:r>
          </a:p>
          <a:p>
            <a:pPr marL="0" algn="just" defTabSz="914400"/>
            <a:endParaRPr lang="en-US" sz="2000" i="1" dirty="0">
              <a:solidFill>
                <a:srgbClr val="376092"/>
              </a:solidFill>
              <a:ea typeface="+mj-ea"/>
            </a:endParaRPr>
          </a:p>
          <a:p>
            <a:pPr marL="0" algn="just" defTabSz="914400"/>
            <a:r>
              <a:rPr lang="en-US" sz="2000" i="1" dirty="0">
                <a:solidFill>
                  <a:srgbClr val="376092"/>
                </a:solidFill>
                <a:ea typeface="+mj-ea"/>
              </a:rPr>
              <a:t>Spending too little time on ETL</a:t>
            </a:r>
          </a:p>
          <a:p>
            <a:endParaRPr lang="en-US" dirty="0"/>
          </a:p>
          <a:p>
            <a:endParaRPr lang="en-US" dirty="0"/>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11</a:t>
            </a:fld>
            <a:endParaRPr lang="it-IT" dirty="0"/>
          </a:p>
        </p:txBody>
      </p:sp>
      <p:sp>
        <p:nvSpPr>
          <p:cNvPr id="5" name="Parentesi graffa chiusa 4"/>
          <p:cNvSpPr/>
          <p:nvPr/>
        </p:nvSpPr>
        <p:spPr>
          <a:xfrm>
            <a:off x="7625166" y="1890793"/>
            <a:ext cx="356461" cy="235574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 name="Rettangolo 5"/>
          <p:cNvSpPr/>
          <p:nvPr/>
        </p:nvSpPr>
        <p:spPr>
          <a:xfrm>
            <a:off x="7981627" y="1890793"/>
            <a:ext cx="3719593" cy="21232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LACK OF CONCETPTUAL MODELLING</a:t>
            </a:r>
            <a:endParaRPr lang="it-IT" dirty="0"/>
          </a:p>
        </p:txBody>
      </p:sp>
      <p:sp>
        <p:nvSpPr>
          <p:cNvPr id="7" name="CasellaDiTesto 6"/>
          <p:cNvSpPr txBox="1"/>
          <p:nvPr/>
        </p:nvSpPr>
        <p:spPr>
          <a:xfrm>
            <a:off x="6865749" y="6397668"/>
            <a:ext cx="48494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sz="1050">
                <a:solidFill>
                  <a:srgbClr val="B4B4B4"/>
                </a:solidFill>
                <a:latin typeface="Arial" panose="020B0604020202020204" pitchFamily="34" charset="0"/>
              </a:defRPr>
            </a:lvl1pPr>
          </a:lstStyle>
          <a:p>
            <a:r>
              <a:rPr lang="it-IT" dirty="0"/>
              <a:t>https://www.timmitchell.net/post/2017/01/10/why-data-warehouse-projects-fail/</a:t>
            </a:r>
          </a:p>
        </p:txBody>
      </p:sp>
    </p:spTree>
    <p:extLst>
      <p:ext uri="{BB962C8B-B14F-4D97-AF65-F5344CB8AC3E}">
        <p14:creationId xmlns:p14="http://schemas.microsoft.com/office/powerpoint/2010/main" val="3696589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PROBLEMA DELLA QUALITA’ E IL SUO IMPATTO NELLA INTEGRAZIONE DEI DATI</a:t>
            </a:r>
            <a:endParaRPr lang="it-IT" dirty="0"/>
          </a:p>
        </p:txBody>
      </p:sp>
      <p:sp>
        <p:nvSpPr>
          <p:cNvPr id="3" name="Segnaposto contenuto 2"/>
          <p:cNvSpPr>
            <a:spLocks noGrp="1"/>
          </p:cNvSpPr>
          <p:nvPr>
            <p:ph idx="1"/>
          </p:nvPr>
        </p:nvSpPr>
        <p:spPr/>
        <p:txBody>
          <a:bodyPr/>
          <a:lstStyle/>
          <a:p>
            <a:endParaRPr lang="it-IT" dirty="0" smtClean="0"/>
          </a:p>
          <a:p>
            <a:endParaRPr lang="it-IT" dirty="0"/>
          </a:p>
          <a:p>
            <a:endParaRPr lang="it-IT" dirty="0" smtClean="0"/>
          </a:p>
          <a:p>
            <a:pPr marL="0" indent="0" algn="ctr">
              <a:spcBef>
                <a:spcPct val="0"/>
              </a:spcBef>
              <a:buNone/>
            </a:pPr>
            <a:r>
              <a:rPr lang="it-IT" sz="2400" b="1" dirty="0">
                <a:solidFill>
                  <a:srgbClr val="376092"/>
                </a:solidFill>
                <a:ea typeface="+mj-ea"/>
              </a:rPr>
              <a:t>……OSSIA….</a:t>
            </a:r>
          </a:p>
          <a:p>
            <a:pPr marL="0" indent="0" algn="ctr">
              <a:spcBef>
                <a:spcPct val="0"/>
              </a:spcBef>
              <a:buNone/>
            </a:pPr>
            <a:endParaRPr lang="it-IT" sz="2400" b="1" dirty="0">
              <a:solidFill>
                <a:srgbClr val="376092"/>
              </a:solidFill>
              <a:ea typeface="+mj-ea"/>
            </a:endParaRPr>
          </a:p>
          <a:p>
            <a:pPr marL="0" indent="0" algn="ctr">
              <a:spcBef>
                <a:spcPct val="0"/>
              </a:spcBef>
              <a:buNone/>
            </a:pPr>
            <a:r>
              <a:rPr lang="it-IT" sz="2400" b="1" dirty="0">
                <a:solidFill>
                  <a:srgbClr val="376092"/>
                </a:solidFill>
                <a:ea typeface="+mj-ea"/>
              </a:rPr>
              <a:t>PRENDERE DECISIONI SULLA BASE DI DATI DI BASSA QUALITA’</a:t>
            </a:r>
            <a:endParaRPr lang="it-IT" sz="2400" b="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12</a:t>
            </a:fld>
            <a:endParaRPr lang="it-IT" dirty="0"/>
          </a:p>
        </p:txBody>
      </p:sp>
    </p:spTree>
    <p:extLst>
      <p:ext uri="{BB962C8B-B14F-4D97-AF65-F5344CB8AC3E}">
        <p14:creationId xmlns:p14="http://schemas.microsoft.com/office/powerpoint/2010/main" val="3190653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problema della qualità</a:t>
            </a:r>
            <a:endParaRPr lang="it-IT" dirty="0"/>
          </a:p>
        </p:txBody>
      </p:sp>
      <p:sp>
        <p:nvSpPr>
          <p:cNvPr id="3" name="Segnaposto contenuto 2"/>
          <p:cNvSpPr>
            <a:spLocks noGrp="1"/>
          </p:cNvSpPr>
          <p:nvPr>
            <p:ph idx="1"/>
          </p:nvPr>
        </p:nvSpPr>
        <p:spPr>
          <a:xfrm>
            <a:off x="609600" y="1416778"/>
            <a:ext cx="10972800" cy="4352925"/>
          </a:xfrm>
        </p:spPr>
        <p:txBody>
          <a:bodyPr/>
          <a:lstStyle/>
          <a:p>
            <a:pPr marL="0" algn="just" defTabSz="914400"/>
            <a:r>
              <a:rPr lang="it-IT" sz="2000" i="1" dirty="0">
                <a:solidFill>
                  <a:srgbClr val="376092"/>
                </a:solidFill>
                <a:ea typeface="+mj-ea"/>
              </a:rPr>
              <a:t>Il </a:t>
            </a:r>
            <a:r>
              <a:rPr lang="it-IT" sz="2000" i="1" dirty="0">
                <a:solidFill>
                  <a:srgbClr val="376092"/>
                </a:solidFill>
                <a:ea typeface="+mj-ea"/>
              </a:rPr>
              <a:t>problema della qualità è emerso fino dalle prime proposte dell’approccio data </a:t>
            </a:r>
            <a:r>
              <a:rPr lang="it-IT" sz="2000" i="1" dirty="0" err="1">
                <a:solidFill>
                  <a:srgbClr val="376092"/>
                </a:solidFill>
                <a:ea typeface="+mj-ea"/>
              </a:rPr>
              <a:t>warehouse</a:t>
            </a:r>
            <a:endParaRPr lang="it-IT" sz="2000" i="1" dirty="0">
              <a:solidFill>
                <a:srgbClr val="376092"/>
              </a:solidFill>
              <a:ea typeface="+mj-ea"/>
            </a:endParaRPr>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13</a:t>
            </a:fld>
            <a:endParaRPr lang="it-IT" dirty="0"/>
          </a:p>
        </p:txBody>
      </p:sp>
      <p:pic>
        <p:nvPicPr>
          <p:cNvPr id="5" name="Immagine 4"/>
          <p:cNvPicPr>
            <a:picLocks noChangeAspect="1"/>
          </p:cNvPicPr>
          <p:nvPr/>
        </p:nvPicPr>
        <p:blipFill>
          <a:blip r:embed="rId3"/>
          <a:stretch>
            <a:fillRect/>
          </a:stretch>
        </p:blipFill>
        <p:spPr>
          <a:xfrm>
            <a:off x="559859" y="1924735"/>
            <a:ext cx="11420475" cy="4276725"/>
          </a:xfrm>
          <a:prstGeom prst="rect">
            <a:avLst/>
          </a:prstGeom>
        </p:spPr>
      </p:pic>
      <p:sp>
        <p:nvSpPr>
          <p:cNvPr id="6" name="Rettangolo 5"/>
          <p:cNvSpPr/>
          <p:nvPr/>
        </p:nvSpPr>
        <p:spPr>
          <a:xfrm>
            <a:off x="4267200" y="6188175"/>
            <a:ext cx="11756496" cy="307777"/>
          </a:xfrm>
          <a:prstGeom prst="rect">
            <a:avLst/>
          </a:prstGeom>
        </p:spPr>
        <p:txBody>
          <a:bodyPr wrap="square">
            <a:spAutoFit/>
          </a:bodyPr>
          <a:lstStyle/>
          <a:p>
            <a:r>
              <a:rPr lang="it-IT" sz="1400" dirty="0">
                <a:solidFill>
                  <a:schemeClr val="bg1">
                    <a:lumMod val="65000"/>
                  </a:schemeClr>
                </a:solidFill>
              </a:rPr>
              <a:t>www.computerweekly.com/tip/Inmon-or-Kimball-Which-approach-is-suitable-for-your-data-warehouse</a:t>
            </a:r>
          </a:p>
        </p:txBody>
      </p:sp>
    </p:spTree>
    <p:extLst>
      <p:ext uri="{BB962C8B-B14F-4D97-AF65-F5344CB8AC3E}">
        <p14:creationId xmlns:p14="http://schemas.microsoft.com/office/powerpoint/2010/main" val="4071388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Inmon</a:t>
            </a:r>
            <a:r>
              <a:rPr lang="it-IT" dirty="0" smtClean="0"/>
              <a:t> vs </a:t>
            </a:r>
            <a:r>
              <a:rPr lang="it-IT" dirty="0" err="1" smtClean="0"/>
              <a:t>Kimball</a:t>
            </a:r>
            <a:endParaRPr lang="it-IT" dirty="0"/>
          </a:p>
        </p:txBody>
      </p:sp>
      <p:sp>
        <p:nvSpPr>
          <p:cNvPr id="3" name="Segnaposto contenuto 2"/>
          <p:cNvSpPr>
            <a:spLocks noGrp="1"/>
          </p:cNvSpPr>
          <p:nvPr>
            <p:ph idx="1"/>
          </p:nvPr>
        </p:nvSpPr>
        <p:spPr>
          <a:xfrm>
            <a:off x="609600" y="1557339"/>
            <a:ext cx="10972800" cy="4352925"/>
          </a:xfrm>
        </p:spPr>
        <p:txBody>
          <a:bodyPr/>
          <a:lstStyle/>
          <a:p>
            <a:r>
              <a:rPr lang="en-US" sz="2000" b="1" i="1" dirty="0" err="1">
                <a:solidFill>
                  <a:srgbClr val="376092"/>
                </a:solidFill>
                <a:ea typeface="+mj-ea"/>
              </a:rPr>
              <a:t>Inmon</a:t>
            </a:r>
            <a:r>
              <a:rPr lang="en-US" sz="2000" b="1" i="1" dirty="0">
                <a:solidFill>
                  <a:srgbClr val="376092"/>
                </a:solidFill>
                <a:ea typeface="+mj-ea"/>
              </a:rPr>
              <a:t> </a:t>
            </a:r>
            <a:r>
              <a:rPr lang="en-US" sz="2000" b="1" i="1" dirty="0" smtClean="0">
                <a:solidFill>
                  <a:srgbClr val="376092"/>
                </a:solidFill>
                <a:ea typeface="+mj-ea"/>
              </a:rPr>
              <a:t> </a:t>
            </a:r>
            <a:r>
              <a:rPr lang="en-US" sz="2000" b="1" i="1" dirty="0" err="1" smtClean="0">
                <a:solidFill>
                  <a:srgbClr val="376092"/>
                </a:solidFill>
                <a:ea typeface="+mj-ea"/>
              </a:rPr>
              <a:t>contro</a:t>
            </a:r>
            <a:r>
              <a:rPr lang="en-US" sz="2000" b="1" i="1" dirty="0" smtClean="0">
                <a:solidFill>
                  <a:srgbClr val="376092"/>
                </a:solidFill>
                <a:ea typeface="+mj-ea"/>
              </a:rPr>
              <a:t> Kimball è </a:t>
            </a:r>
            <a:r>
              <a:rPr lang="en-US" sz="2000" b="1" i="1" dirty="0" err="1" smtClean="0">
                <a:solidFill>
                  <a:srgbClr val="376092"/>
                </a:solidFill>
                <a:ea typeface="+mj-ea"/>
              </a:rPr>
              <a:t>stato</a:t>
            </a:r>
            <a:r>
              <a:rPr lang="en-US" sz="2000" b="1" i="1" dirty="0" smtClean="0">
                <a:solidFill>
                  <a:srgbClr val="376092"/>
                </a:solidFill>
                <a:ea typeface="+mj-ea"/>
              </a:rPr>
              <a:t> </a:t>
            </a:r>
            <a:r>
              <a:rPr lang="en-US" sz="2000" b="1" i="1" dirty="0" err="1" smtClean="0">
                <a:solidFill>
                  <a:srgbClr val="376092"/>
                </a:solidFill>
                <a:ea typeface="+mj-ea"/>
              </a:rPr>
              <a:t>uno</a:t>
            </a:r>
            <a:r>
              <a:rPr lang="en-US" sz="2000" b="1" i="1" dirty="0" smtClean="0">
                <a:solidFill>
                  <a:srgbClr val="376092"/>
                </a:solidFill>
                <a:ea typeface="+mj-ea"/>
              </a:rPr>
              <a:t> del </a:t>
            </a:r>
            <a:r>
              <a:rPr lang="en-US" sz="2000" b="1" i="1" dirty="0" err="1" smtClean="0">
                <a:solidFill>
                  <a:srgbClr val="376092"/>
                </a:solidFill>
                <a:ea typeface="+mj-ea"/>
              </a:rPr>
              <a:t>più</a:t>
            </a:r>
            <a:r>
              <a:rPr lang="en-US" sz="2000" b="1" i="1" dirty="0" smtClean="0">
                <a:solidFill>
                  <a:srgbClr val="376092"/>
                </a:solidFill>
                <a:ea typeface="+mj-ea"/>
              </a:rPr>
              <a:t> </a:t>
            </a:r>
            <a:r>
              <a:rPr lang="en-US" sz="2000" b="1" i="1" dirty="0" err="1" smtClean="0">
                <a:solidFill>
                  <a:srgbClr val="376092"/>
                </a:solidFill>
                <a:ea typeface="+mj-ea"/>
              </a:rPr>
              <a:t>importanti</a:t>
            </a:r>
            <a:r>
              <a:rPr lang="en-US" sz="2000" b="1" i="1" dirty="0" smtClean="0">
                <a:solidFill>
                  <a:srgbClr val="376092"/>
                </a:solidFill>
                <a:ea typeface="+mj-ea"/>
              </a:rPr>
              <a:t> </a:t>
            </a:r>
            <a:r>
              <a:rPr lang="en-US" sz="2000" b="1" i="1" dirty="0" err="1" smtClean="0">
                <a:solidFill>
                  <a:srgbClr val="376092"/>
                </a:solidFill>
                <a:ea typeface="+mj-ea"/>
              </a:rPr>
              <a:t>dibattiti</a:t>
            </a:r>
            <a:r>
              <a:rPr lang="en-US" sz="2000" b="1" i="1" dirty="0" smtClean="0">
                <a:solidFill>
                  <a:srgbClr val="376092"/>
                </a:solidFill>
                <a:ea typeface="+mj-ea"/>
              </a:rPr>
              <a:t> </a:t>
            </a:r>
            <a:r>
              <a:rPr lang="en-US" sz="2000" b="1" i="1" dirty="0" err="1" smtClean="0">
                <a:solidFill>
                  <a:srgbClr val="376092"/>
                </a:solidFill>
                <a:ea typeface="+mj-ea"/>
              </a:rPr>
              <a:t>sulla</a:t>
            </a:r>
            <a:r>
              <a:rPr lang="en-US" sz="2000" b="1" i="1" dirty="0" smtClean="0">
                <a:solidFill>
                  <a:srgbClr val="376092"/>
                </a:solidFill>
                <a:ea typeface="+mj-ea"/>
              </a:rPr>
              <a:t> </a:t>
            </a:r>
            <a:r>
              <a:rPr lang="en-US" sz="2000" b="1" i="1" dirty="0" err="1" smtClean="0">
                <a:solidFill>
                  <a:srgbClr val="376092"/>
                </a:solidFill>
                <a:ea typeface="+mj-ea"/>
              </a:rPr>
              <a:t>modellazione</a:t>
            </a:r>
            <a:r>
              <a:rPr lang="en-US" sz="2000" b="1" i="1" dirty="0" smtClean="0">
                <a:solidFill>
                  <a:srgbClr val="376092"/>
                </a:solidFill>
                <a:ea typeface="+mj-ea"/>
              </a:rPr>
              <a:t> </a:t>
            </a:r>
            <a:r>
              <a:rPr lang="en-US" sz="2000" b="1" i="1" dirty="0" err="1" smtClean="0">
                <a:solidFill>
                  <a:srgbClr val="376092"/>
                </a:solidFill>
                <a:ea typeface="+mj-ea"/>
              </a:rPr>
              <a:t>dei</a:t>
            </a:r>
            <a:r>
              <a:rPr lang="en-US" sz="2000" b="1" i="1" dirty="0" smtClean="0">
                <a:solidFill>
                  <a:srgbClr val="376092"/>
                </a:solidFill>
                <a:ea typeface="+mj-ea"/>
              </a:rPr>
              <a:t> </a:t>
            </a:r>
            <a:r>
              <a:rPr lang="en-US" sz="2000" b="1" i="1" dirty="0" err="1" smtClean="0">
                <a:solidFill>
                  <a:srgbClr val="376092"/>
                </a:solidFill>
                <a:ea typeface="+mj-ea"/>
              </a:rPr>
              <a:t>dati</a:t>
            </a:r>
            <a:r>
              <a:rPr lang="en-US" sz="2000" b="1" i="1" dirty="0" smtClean="0">
                <a:solidFill>
                  <a:srgbClr val="376092"/>
                </a:solidFill>
                <a:ea typeface="+mj-ea"/>
              </a:rPr>
              <a:t> </a:t>
            </a:r>
            <a:r>
              <a:rPr lang="en-US" sz="2000" b="1" i="1" dirty="0" err="1" smtClean="0">
                <a:solidFill>
                  <a:srgbClr val="376092"/>
                </a:solidFill>
                <a:ea typeface="+mj-ea"/>
              </a:rPr>
              <a:t>tra</a:t>
            </a:r>
            <a:r>
              <a:rPr lang="en-US" sz="2000" b="1" i="1" dirty="0" smtClean="0">
                <a:solidFill>
                  <a:srgbClr val="376092"/>
                </a:solidFill>
                <a:ea typeface="+mj-ea"/>
              </a:rPr>
              <a:t> </a:t>
            </a:r>
            <a:r>
              <a:rPr lang="en-US" sz="2000" b="1" i="1" dirty="0" err="1" smtClean="0">
                <a:solidFill>
                  <a:srgbClr val="376092"/>
                </a:solidFill>
                <a:ea typeface="+mj-ea"/>
              </a:rPr>
              <a:t>architetti</a:t>
            </a:r>
            <a:r>
              <a:rPr lang="en-US" sz="2000" b="1" i="1" dirty="0" smtClean="0">
                <a:solidFill>
                  <a:srgbClr val="376092"/>
                </a:solidFill>
                <a:ea typeface="+mj-ea"/>
              </a:rPr>
              <a:t> di data warehouse</a:t>
            </a:r>
            <a:endParaRPr lang="en-US" sz="2000" b="1" i="1" dirty="0">
              <a:solidFill>
                <a:srgbClr val="376092"/>
              </a:solidFill>
              <a:ea typeface="+mj-ea"/>
            </a:endParaRPr>
          </a:p>
          <a:p>
            <a:endParaRPr lang="it-IT" dirty="0" smtClean="0"/>
          </a:p>
          <a:p>
            <a:pPr marL="0" indent="0" algn="just" defTabSz="914400">
              <a:buNone/>
            </a:pPr>
            <a:r>
              <a:rPr lang="it-IT" sz="2000" b="1" i="1" dirty="0" err="1">
                <a:solidFill>
                  <a:srgbClr val="376092"/>
                </a:solidFill>
                <a:ea typeface="+mj-ea"/>
              </a:rPr>
              <a:t>Inmon</a:t>
            </a:r>
            <a:r>
              <a:rPr lang="it-IT" sz="2000" i="1" dirty="0">
                <a:solidFill>
                  <a:srgbClr val="376092"/>
                </a:solidFill>
                <a:ea typeface="+mj-ea"/>
              </a:rPr>
              <a:t>:  approccio top-down</a:t>
            </a:r>
          </a:p>
          <a:p>
            <a:pPr marL="0" algn="just" defTabSz="914400"/>
            <a:r>
              <a:rPr lang="en-US" sz="2000" i="1" dirty="0" err="1">
                <a:solidFill>
                  <a:srgbClr val="376092"/>
                </a:solidFill>
                <a:ea typeface="+mj-ea"/>
              </a:rPr>
              <a:t>Inmon</a:t>
            </a:r>
            <a:r>
              <a:rPr lang="en-US" sz="2000" i="1" dirty="0">
                <a:solidFill>
                  <a:srgbClr val="376092"/>
                </a:solidFill>
                <a:ea typeface="+mj-ea"/>
              </a:rPr>
              <a:t> </a:t>
            </a:r>
            <a:r>
              <a:rPr lang="en-US" sz="2000" i="1" dirty="0">
                <a:solidFill>
                  <a:srgbClr val="376092"/>
                </a:solidFill>
                <a:ea typeface="+mj-ea"/>
              </a:rPr>
              <a:t>defines a data warehouse as a centralised repository for the entire enterprise. A data warehouse stores the “atomic” data at the lowest level of detail. Dimensional data </a:t>
            </a:r>
            <a:r>
              <a:rPr lang="en-US" sz="2000" i="1" dirty="0">
                <a:solidFill>
                  <a:srgbClr val="376092"/>
                </a:solidFill>
                <a:ea typeface="+mj-ea"/>
              </a:rPr>
              <a:t>marts are </a:t>
            </a:r>
            <a:r>
              <a:rPr lang="en-US" sz="2000" i="1" dirty="0">
                <a:solidFill>
                  <a:srgbClr val="376092"/>
                </a:solidFill>
                <a:ea typeface="+mj-ea"/>
              </a:rPr>
              <a:t>created only after the complete data warehouse has been created. Thus, the data warehouse is at the </a:t>
            </a:r>
            <a:r>
              <a:rPr lang="en-US" sz="2000" i="1" dirty="0" err="1">
                <a:solidFill>
                  <a:srgbClr val="376092"/>
                </a:solidFill>
                <a:ea typeface="+mj-ea"/>
              </a:rPr>
              <a:t>centre</a:t>
            </a:r>
            <a:r>
              <a:rPr lang="en-US" sz="2000" i="1" dirty="0">
                <a:solidFill>
                  <a:srgbClr val="376092"/>
                </a:solidFill>
                <a:ea typeface="+mj-ea"/>
              </a:rPr>
              <a:t> of the corporate information factory (CIF), which provides a logical framework for delivering business intelligence.</a:t>
            </a:r>
            <a:endParaRPr lang="it-IT" sz="2000" i="1" dirty="0">
              <a:solidFill>
                <a:srgbClr val="376092"/>
              </a:solidFill>
              <a:ea typeface="+mj-ea"/>
            </a:endParaRPr>
          </a:p>
          <a:p>
            <a:pPr marL="0" algn="just" defTabSz="914400"/>
            <a:endParaRPr lang="it-IT" sz="2000" i="1" dirty="0">
              <a:solidFill>
                <a:srgbClr val="376092"/>
              </a:solidFill>
              <a:ea typeface="+mj-ea"/>
            </a:endParaRPr>
          </a:p>
          <a:p>
            <a:pPr marL="0" indent="0" algn="just" defTabSz="914400">
              <a:buNone/>
            </a:pPr>
            <a:r>
              <a:rPr lang="it-IT" sz="2000" b="1" i="1" dirty="0" err="1">
                <a:solidFill>
                  <a:srgbClr val="376092"/>
                </a:solidFill>
                <a:ea typeface="+mj-ea"/>
              </a:rPr>
              <a:t>Kimball</a:t>
            </a:r>
            <a:r>
              <a:rPr lang="it-IT" sz="2000" i="1" dirty="0">
                <a:solidFill>
                  <a:srgbClr val="376092"/>
                </a:solidFill>
                <a:ea typeface="+mj-ea"/>
              </a:rPr>
              <a:t>: approccio bottom up</a:t>
            </a:r>
          </a:p>
          <a:p>
            <a:pPr marL="0" algn="just" defTabSz="914400"/>
            <a:r>
              <a:rPr lang="en-US" sz="2000" i="1" dirty="0">
                <a:solidFill>
                  <a:srgbClr val="376092"/>
                </a:solidFill>
                <a:ea typeface="+mj-ea"/>
              </a:rPr>
              <a:t>Keeping </a:t>
            </a:r>
            <a:r>
              <a:rPr lang="en-US" sz="2000" i="1" dirty="0">
                <a:solidFill>
                  <a:srgbClr val="376092"/>
                </a:solidFill>
                <a:ea typeface="+mj-ea"/>
              </a:rPr>
              <a:t>in mind the most important business aspects or departments, data marts are created first. These provide a thin view into the </a:t>
            </a:r>
            <a:r>
              <a:rPr lang="en-US" sz="2000" i="1" dirty="0" err="1">
                <a:solidFill>
                  <a:srgbClr val="376092"/>
                </a:solidFill>
                <a:ea typeface="+mj-ea"/>
              </a:rPr>
              <a:t>organisational</a:t>
            </a:r>
            <a:r>
              <a:rPr lang="en-US" sz="2000" i="1" dirty="0">
                <a:solidFill>
                  <a:srgbClr val="376092"/>
                </a:solidFill>
                <a:ea typeface="+mj-ea"/>
              </a:rPr>
              <a:t> data and, as and when required, these can be combined into a larger data warehouse. Kimball defines data warehouse as “a copy of transaction data specifically structured for query and analysis”.</a:t>
            </a:r>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14</a:t>
            </a:fld>
            <a:endParaRPr lang="it-IT" dirty="0"/>
          </a:p>
        </p:txBody>
      </p:sp>
    </p:spTree>
    <p:extLst>
      <p:ext uri="{BB962C8B-B14F-4D97-AF65-F5344CB8AC3E}">
        <p14:creationId xmlns:p14="http://schemas.microsoft.com/office/powerpoint/2010/main" val="4130883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problema della qualità il dibattito continua</a:t>
            </a:r>
            <a:endParaRPr lang="it-IT" dirty="0"/>
          </a:p>
        </p:txBody>
      </p:sp>
      <p:sp>
        <p:nvSpPr>
          <p:cNvPr id="3" name="Segnaposto contenuto 2"/>
          <p:cNvSpPr>
            <a:spLocks noGrp="1"/>
          </p:cNvSpPr>
          <p:nvPr>
            <p:ph idx="1"/>
          </p:nvPr>
        </p:nvSpPr>
        <p:spPr>
          <a:xfrm>
            <a:off x="561976" y="1385782"/>
            <a:ext cx="10972800" cy="4674055"/>
          </a:xfrm>
        </p:spPr>
        <p:txBody>
          <a:bodyPr/>
          <a:lstStyle/>
          <a:p>
            <a:r>
              <a:rPr lang="en-US" sz="2000" i="1" dirty="0">
                <a:solidFill>
                  <a:srgbClr val="376092"/>
                </a:solidFill>
                <a:ea typeface="+mj-ea"/>
              </a:rPr>
              <a:t>Many enterprises fail to recognize that they have an issue with data quality. They focus only on identifying, extracting and loading data to the data warehouse, but do not take the time to assess quality," said Ted Friedman, principal analyst at Gartner. "Consistency and accuracy of data is critical to success with BI, and data quality must be viewed as a business issue and responsibility, not just an IT problem." </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r>
              <a:rPr lang="en-US" sz="2000" i="1" dirty="0">
                <a:solidFill>
                  <a:srgbClr val="376092"/>
                </a:solidFill>
                <a:ea typeface="+mj-ea"/>
              </a:rPr>
              <a:t>"New federal regulations and corporate governance requirements have greatly increased the pressure for improved data quality. </a:t>
            </a:r>
            <a:r>
              <a:rPr lang="en-US" sz="2000" i="1" dirty="0">
                <a:solidFill>
                  <a:srgbClr val="376092"/>
                </a:solidFill>
                <a:ea typeface="+mj-ea"/>
              </a:rPr>
              <a:t>Enterprises must eliminate multiple data silos, assign stewardship to critical data, and implement a process for continuous </a:t>
            </a:r>
            <a:r>
              <a:rPr lang="en-US" sz="2000" i="1" dirty="0">
                <a:solidFill>
                  <a:srgbClr val="376092"/>
                </a:solidFill>
                <a:ea typeface="+mj-ea"/>
              </a:rPr>
              <a:t>monitoring </a:t>
            </a:r>
            <a:r>
              <a:rPr lang="en-US" sz="2000" i="1" dirty="0">
                <a:solidFill>
                  <a:srgbClr val="376092"/>
                </a:solidFill>
                <a:ea typeface="+mj-ea"/>
              </a:rPr>
              <a:t>and measurement of data quality." </a:t>
            </a:r>
            <a:endParaRPr lang="en-US" sz="2000" i="1" dirty="0" smtClean="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"It is hard to believe that IT organizations still build data warehouses with little or no business involvement," said Frank </a:t>
            </a:r>
            <a:r>
              <a:rPr lang="en-US" sz="2000" i="1" dirty="0" err="1">
                <a:solidFill>
                  <a:srgbClr val="376092"/>
                </a:solidFill>
                <a:ea typeface="+mj-ea"/>
              </a:rPr>
              <a:t>Buytendijk</a:t>
            </a:r>
            <a:r>
              <a:rPr lang="en-US" sz="2000" i="1" dirty="0">
                <a:solidFill>
                  <a:srgbClr val="376092"/>
                </a:solidFill>
                <a:ea typeface="+mj-ea"/>
              </a:rPr>
              <a:t>, research vice president at Gartner. "But some IT experts still believe it is important to 'anticipate the needs of the users.'</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15</a:t>
            </a:fld>
            <a:endParaRPr lang="it-IT" dirty="0"/>
          </a:p>
        </p:txBody>
      </p:sp>
      <p:sp>
        <p:nvSpPr>
          <p:cNvPr id="5" name="CasellaDiTesto 4"/>
          <p:cNvSpPr txBox="1"/>
          <p:nvPr/>
        </p:nvSpPr>
        <p:spPr>
          <a:xfrm>
            <a:off x="6292312" y="6342064"/>
            <a:ext cx="5052447" cy="307777"/>
          </a:xfrm>
          <a:prstGeom prst="rect">
            <a:avLst/>
          </a:prstGeom>
          <a:noFill/>
        </p:spPr>
        <p:txBody>
          <a:bodyPr wrap="square" rtlCol="0">
            <a:spAutoFit/>
          </a:bodyPr>
          <a:lstStyle/>
          <a:p>
            <a:r>
              <a:rPr lang="it-IT" sz="1400" dirty="0">
                <a:solidFill>
                  <a:schemeClr val="bg1">
                    <a:lumMod val="65000"/>
                  </a:schemeClr>
                </a:solidFill>
              </a:rPr>
              <a:t>www.gartner.com/newsroom/id/492112</a:t>
            </a:r>
          </a:p>
        </p:txBody>
      </p:sp>
    </p:spTree>
    <p:extLst>
      <p:ext uri="{BB962C8B-B14F-4D97-AF65-F5344CB8AC3E}">
        <p14:creationId xmlns:p14="http://schemas.microsoft.com/office/powerpoint/2010/main" val="2871430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Approccio top-down di </a:t>
            </a:r>
            <a:r>
              <a:rPr lang="it-IT" dirty="0" err="1" smtClean="0"/>
              <a:t>Inmon</a:t>
            </a:r>
            <a:endParaRPr lang="it-IT" dirty="0"/>
          </a:p>
        </p:txBody>
      </p:sp>
      <p:pic>
        <p:nvPicPr>
          <p:cNvPr id="5" name="Segnaposto contenuto 4"/>
          <p:cNvPicPr>
            <a:picLocks noGrp="1" noChangeAspect="1"/>
          </p:cNvPicPr>
          <p:nvPr>
            <p:ph idx="1"/>
          </p:nvPr>
        </p:nvPicPr>
        <p:blipFill>
          <a:blip r:embed="rId2"/>
          <a:stretch>
            <a:fillRect/>
          </a:stretch>
        </p:blipFill>
        <p:spPr>
          <a:xfrm>
            <a:off x="1528762" y="2344738"/>
            <a:ext cx="9134475" cy="3209925"/>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16</a:t>
            </a:fld>
            <a:endParaRPr lang="it-IT" dirty="0"/>
          </a:p>
        </p:txBody>
      </p:sp>
      <p:sp>
        <p:nvSpPr>
          <p:cNvPr id="6" name="Rettangolo 5"/>
          <p:cNvSpPr/>
          <p:nvPr/>
        </p:nvSpPr>
        <p:spPr>
          <a:xfrm>
            <a:off x="4267200" y="6188175"/>
            <a:ext cx="11756496" cy="307777"/>
          </a:xfrm>
          <a:prstGeom prst="rect">
            <a:avLst/>
          </a:prstGeom>
        </p:spPr>
        <p:txBody>
          <a:bodyPr wrap="square">
            <a:spAutoFit/>
          </a:bodyPr>
          <a:lstStyle/>
          <a:p>
            <a:r>
              <a:rPr lang="it-IT" sz="1400" dirty="0">
                <a:solidFill>
                  <a:schemeClr val="bg1">
                    <a:lumMod val="65000"/>
                  </a:schemeClr>
                </a:solidFill>
              </a:rPr>
              <a:t>www.computerweekly.com/tip/Inmon-or-Kimball-Which-approach-is-suitable-for-your-data-warehouse</a:t>
            </a:r>
          </a:p>
        </p:txBody>
      </p:sp>
    </p:spTree>
    <p:extLst>
      <p:ext uri="{BB962C8B-B14F-4D97-AF65-F5344CB8AC3E}">
        <p14:creationId xmlns:p14="http://schemas.microsoft.com/office/powerpoint/2010/main" val="1777255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Approccio bottom up di </a:t>
            </a:r>
            <a:r>
              <a:rPr lang="it-IT" dirty="0" err="1" smtClean="0"/>
              <a:t>Kimball</a:t>
            </a:r>
            <a:endParaRPr lang="it-IT" dirty="0"/>
          </a:p>
        </p:txBody>
      </p:sp>
      <p:pic>
        <p:nvPicPr>
          <p:cNvPr id="5" name="Segnaposto contenuto 4"/>
          <p:cNvPicPr>
            <a:picLocks noGrp="1" noChangeAspect="1"/>
          </p:cNvPicPr>
          <p:nvPr>
            <p:ph idx="1"/>
          </p:nvPr>
        </p:nvPicPr>
        <p:blipFill>
          <a:blip r:embed="rId2"/>
          <a:stretch>
            <a:fillRect/>
          </a:stretch>
        </p:blipFill>
        <p:spPr>
          <a:xfrm>
            <a:off x="1595437" y="1978025"/>
            <a:ext cx="9001125" cy="3943350"/>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17</a:t>
            </a:fld>
            <a:endParaRPr lang="it-IT" dirty="0"/>
          </a:p>
        </p:txBody>
      </p:sp>
      <p:sp>
        <p:nvSpPr>
          <p:cNvPr id="6" name="Rettangolo 5"/>
          <p:cNvSpPr/>
          <p:nvPr/>
        </p:nvSpPr>
        <p:spPr>
          <a:xfrm>
            <a:off x="4267200" y="6188175"/>
            <a:ext cx="11756496" cy="307777"/>
          </a:xfrm>
          <a:prstGeom prst="rect">
            <a:avLst/>
          </a:prstGeom>
        </p:spPr>
        <p:txBody>
          <a:bodyPr wrap="square">
            <a:spAutoFit/>
          </a:bodyPr>
          <a:lstStyle/>
          <a:p>
            <a:r>
              <a:rPr lang="it-IT" sz="1400" dirty="0">
                <a:solidFill>
                  <a:schemeClr val="bg1">
                    <a:lumMod val="65000"/>
                  </a:schemeClr>
                </a:solidFill>
              </a:rPr>
              <a:t>www.computerweekly.com/tip/Inmon-or-Kimball-Which-approach-is-suitable-for-your-data-warehouse</a:t>
            </a:r>
          </a:p>
        </p:txBody>
      </p:sp>
    </p:spTree>
    <p:extLst>
      <p:ext uri="{BB962C8B-B14F-4D97-AF65-F5344CB8AC3E}">
        <p14:creationId xmlns:p14="http://schemas.microsoft.com/office/powerpoint/2010/main" val="1812023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a:stretch>
            <a:fillRect/>
          </a:stretch>
        </p:blipFill>
        <p:spPr>
          <a:xfrm>
            <a:off x="948787" y="1778001"/>
            <a:ext cx="4591050" cy="4343400"/>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18</a:t>
            </a:fld>
            <a:endParaRPr lang="it-IT" dirty="0"/>
          </a:p>
        </p:txBody>
      </p:sp>
      <p:sp>
        <p:nvSpPr>
          <p:cNvPr id="6" name="Rettangolo 5"/>
          <p:cNvSpPr/>
          <p:nvPr/>
        </p:nvSpPr>
        <p:spPr>
          <a:xfrm>
            <a:off x="4267200" y="6188175"/>
            <a:ext cx="11756496" cy="307777"/>
          </a:xfrm>
          <a:prstGeom prst="rect">
            <a:avLst/>
          </a:prstGeom>
        </p:spPr>
        <p:txBody>
          <a:bodyPr wrap="square">
            <a:spAutoFit/>
          </a:bodyPr>
          <a:lstStyle/>
          <a:p>
            <a:r>
              <a:rPr lang="it-IT" sz="1400" dirty="0">
                <a:solidFill>
                  <a:schemeClr val="bg1">
                    <a:lumMod val="65000"/>
                  </a:schemeClr>
                </a:solidFill>
              </a:rPr>
              <a:t>www.computerweekly.com/tip/Inmon-or-Kimball-Which-approach-is-suitable-for-your-data-warehouse</a:t>
            </a:r>
          </a:p>
        </p:txBody>
      </p:sp>
    </p:spTree>
    <p:extLst>
      <p:ext uri="{BB962C8B-B14F-4D97-AF65-F5344CB8AC3E}">
        <p14:creationId xmlns:p14="http://schemas.microsoft.com/office/powerpoint/2010/main" val="2295926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sz="2400" b="1" dirty="0">
                <a:solidFill>
                  <a:srgbClr val="376092"/>
                </a:solidFill>
                <a:ea typeface="+mj-ea"/>
              </a:rPr>
              <a:t>Il tema della modellazione concettuale dei sistemi per dati aggregati</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19</a:t>
            </a:fld>
            <a:endParaRPr lang="it-IT" dirty="0"/>
          </a:p>
        </p:txBody>
      </p:sp>
    </p:spTree>
    <p:extLst>
      <p:ext uri="{BB962C8B-B14F-4D97-AF65-F5344CB8AC3E}">
        <p14:creationId xmlns:p14="http://schemas.microsoft.com/office/powerpoint/2010/main" val="4271071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1976" y="2966609"/>
            <a:ext cx="10972800" cy="551507"/>
          </a:xfrm>
        </p:spPr>
        <p:txBody>
          <a:bodyPr/>
          <a:lstStyle/>
          <a:p>
            <a:pPr algn="ctr"/>
            <a:r>
              <a:rPr lang="it-IT" sz="3200" b="1" cap="small" dirty="0" smtClean="0">
                <a:solidFill>
                  <a:srgbClr val="376092"/>
                </a:solidFill>
                <a:ea typeface="+mj-ea"/>
              </a:rPr>
              <a:t>Introduzione</a:t>
            </a:r>
            <a:endParaRPr lang="it-IT" sz="3200" b="1" cap="small"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2</a:t>
            </a:fld>
            <a:endParaRPr lang="it-IT" dirty="0"/>
          </a:p>
        </p:txBody>
      </p:sp>
    </p:spTree>
    <p:extLst>
      <p:ext uri="{BB962C8B-B14F-4D97-AF65-F5344CB8AC3E}">
        <p14:creationId xmlns:p14="http://schemas.microsoft.com/office/powerpoint/2010/main" val="4245363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3"/>
          <p:cNvSpPr>
            <a:spLocks noGrp="1"/>
          </p:cNvSpPr>
          <p:nvPr>
            <p:ph type="title"/>
          </p:nvPr>
        </p:nvSpPr>
        <p:spPr/>
        <p:txBody>
          <a:bodyPr/>
          <a:lstStyle/>
          <a:p>
            <a:r>
              <a:rPr lang="it-IT" altLang="it-IT" smtClean="0"/>
              <a:t>Dalla modellazione della realtà alla modellazione del bisogno informativo</a:t>
            </a:r>
          </a:p>
        </p:txBody>
      </p:sp>
      <p:sp>
        <p:nvSpPr>
          <p:cNvPr id="5" name="Segnaposto contenuto 4"/>
          <p:cNvSpPr>
            <a:spLocks noGrp="1"/>
          </p:cNvSpPr>
          <p:nvPr>
            <p:ph idx="1"/>
          </p:nvPr>
        </p:nvSpPr>
        <p:spPr/>
        <p:txBody>
          <a:bodyPr/>
          <a:lstStyle/>
          <a:p>
            <a:pPr>
              <a:defRPr/>
            </a:pPr>
            <a:endParaRPr lang="it-IT" dirty="0" smtClean="0"/>
          </a:p>
          <a:p>
            <a:pPr eaLnBrk="1" hangingPunct="1">
              <a:spcBef>
                <a:spcPct val="0"/>
              </a:spcBef>
              <a:defRPr/>
            </a:pPr>
            <a:r>
              <a:rPr lang="it-IT" sz="2400" b="1" dirty="0">
                <a:solidFill>
                  <a:srgbClr val="376092"/>
                </a:solidFill>
                <a:ea typeface="+mj-ea"/>
              </a:rPr>
              <a:t>Mentre nei sistemi informativi per </a:t>
            </a:r>
            <a:r>
              <a:rPr lang="it-IT" sz="2400" b="1" dirty="0" err="1">
                <a:solidFill>
                  <a:srgbClr val="376092"/>
                </a:solidFill>
                <a:ea typeface="+mj-ea"/>
              </a:rPr>
              <a:t>microdati</a:t>
            </a:r>
            <a:r>
              <a:rPr lang="it-IT" sz="2400" b="1" dirty="0">
                <a:solidFill>
                  <a:srgbClr val="376092"/>
                </a:solidFill>
                <a:ea typeface="+mj-ea"/>
              </a:rPr>
              <a:t> si rappresenta, attraverso il modello concettuale la realtà, i suoi attori e i suoi processi,</a:t>
            </a:r>
          </a:p>
          <a:p>
            <a:pPr eaLnBrk="1" hangingPunct="1">
              <a:spcBef>
                <a:spcPct val="0"/>
              </a:spcBef>
              <a:defRPr/>
            </a:pPr>
            <a:endParaRPr lang="it-IT" sz="2400" b="1" dirty="0">
              <a:solidFill>
                <a:srgbClr val="376092"/>
              </a:solidFill>
              <a:ea typeface="+mj-ea"/>
            </a:endParaRPr>
          </a:p>
          <a:p>
            <a:pPr eaLnBrk="1" hangingPunct="1">
              <a:spcBef>
                <a:spcPct val="0"/>
              </a:spcBef>
              <a:defRPr/>
            </a:pPr>
            <a:r>
              <a:rPr lang="it-IT" sz="2400" b="1" dirty="0">
                <a:solidFill>
                  <a:srgbClr val="376092"/>
                </a:solidFill>
                <a:ea typeface="+mj-ea"/>
              </a:rPr>
              <a:t>NEI MODELLI PER DATI AGGREGATI SI RAPPRESENTA IL BISOGNO INFORMATIVO</a:t>
            </a:r>
          </a:p>
        </p:txBody>
      </p:sp>
      <p:sp>
        <p:nvSpPr>
          <p:cNvPr id="2" name="Segnaposto piè di pagina 1"/>
          <p:cNvSpPr>
            <a:spLocks noGrp="1"/>
          </p:cNvSpPr>
          <p:nvPr>
            <p:ph type="ftr" sz="quarter" idx="11"/>
          </p:nvPr>
        </p:nvSpPr>
        <p:spPr/>
        <p:txBody>
          <a:bodyPr/>
          <a:lstStyle/>
          <a:p>
            <a:pPr>
              <a:defRPr/>
            </a:pPr>
            <a:endParaRPr lang="it-IT"/>
          </a:p>
        </p:txBody>
      </p:sp>
      <p:sp>
        <p:nvSpPr>
          <p:cNvPr id="3" name="Segnaposto numero diapositiva 2"/>
          <p:cNvSpPr>
            <a:spLocks noGrp="1"/>
          </p:cNvSpPr>
          <p:nvPr>
            <p:ph type="sldNum" sz="quarter" idx="12"/>
          </p:nvPr>
        </p:nvSpPr>
        <p:spPr/>
        <p:txBody>
          <a:bodyPr/>
          <a:lstStyle/>
          <a:p>
            <a:pPr>
              <a:defRPr/>
            </a:pPr>
            <a:fld id="{FA4EAB27-9034-431E-B2A7-74F894A0576C}" type="slidenum">
              <a:rPr lang="it-IT" smtClean="0"/>
              <a:pPr>
                <a:defRPr/>
              </a:pPr>
              <a:t>20</a:t>
            </a:fld>
            <a:endParaRPr lang="it-IT" dirty="0"/>
          </a:p>
        </p:txBody>
      </p:sp>
    </p:spTree>
    <p:extLst>
      <p:ext uri="{BB962C8B-B14F-4D97-AF65-F5344CB8AC3E}">
        <p14:creationId xmlns:p14="http://schemas.microsoft.com/office/powerpoint/2010/main" val="547552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0" y="804864"/>
            <a:ext cx="6096000" cy="5349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800" b="1">
                <a:solidFill>
                  <a:srgbClr val="0070C0"/>
                </a:solidFill>
              </a:rPr>
              <a:t>Strutture di rappresentazione</a:t>
            </a:r>
          </a:p>
        </p:txBody>
      </p:sp>
      <p:graphicFrame>
        <p:nvGraphicFramePr>
          <p:cNvPr id="7171" name="Group 3"/>
          <p:cNvGraphicFramePr>
            <a:graphicFrameLocks noGrp="1"/>
          </p:cNvGraphicFramePr>
          <p:nvPr/>
        </p:nvGraphicFramePr>
        <p:xfrm>
          <a:off x="3048000" y="1397000"/>
          <a:ext cx="6096000" cy="5284790"/>
        </p:xfrm>
        <a:graphic>
          <a:graphicData uri="http://schemas.openxmlformats.org/drawingml/2006/table">
            <a:tbl>
              <a:tblPr/>
              <a:tblGrid>
                <a:gridCol w="3048000"/>
                <a:gridCol w="3048000"/>
              </a:tblGrid>
              <a:tr h="94482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it-IT" sz="2400" b="1" kern="1200" dirty="0" smtClean="0">
                          <a:solidFill>
                            <a:srgbClr val="0070C0"/>
                          </a:solidFill>
                          <a:latin typeface="Arial" panose="020B0604020202020204" pitchFamily="34" charset="0"/>
                          <a:ea typeface="+mn-ea"/>
                          <a:cs typeface="+mn-cs"/>
                        </a:rPr>
                        <a:t>Strutture di rappresentazione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it-IT" sz="2400" b="1" kern="1200" dirty="0" smtClean="0">
                          <a:solidFill>
                            <a:srgbClr val="0070C0"/>
                          </a:solidFill>
                          <a:latin typeface="Arial" panose="020B0604020202020204" pitchFamily="34" charset="0"/>
                          <a:ea typeface="+mn-ea"/>
                          <a:cs typeface="+mn-cs"/>
                        </a:rPr>
                        <a:t>Simboli</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08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it-IT" sz="1800" b="1" kern="1200" dirty="0" smtClean="0">
                          <a:solidFill>
                            <a:srgbClr val="0070C0"/>
                          </a:solidFill>
                          <a:latin typeface="Arial" panose="020B0604020202020204" pitchFamily="34" charset="0"/>
                          <a:ea typeface="+mn-ea"/>
                          <a:cs typeface="+mn-cs"/>
                        </a:rPr>
                        <a:t>Classe di oggetti</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08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it-IT" sz="1800" b="1" kern="1200" dirty="0" smtClean="0">
                          <a:solidFill>
                            <a:srgbClr val="0070C0"/>
                          </a:solidFill>
                          <a:latin typeface="Arial" panose="020B0604020202020204" pitchFamily="34" charset="0"/>
                          <a:ea typeface="+mn-ea"/>
                          <a:cs typeface="+mn-cs"/>
                        </a:rPr>
                        <a:t>Attributo di categoria</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67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it-IT" sz="1800" b="1" kern="1200" dirty="0" smtClean="0">
                          <a:solidFill>
                            <a:srgbClr val="0070C0"/>
                          </a:solidFill>
                          <a:latin typeface="Arial" panose="020B0604020202020204" pitchFamily="34" charset="0"/>
                          <a:ea typeface="+mn-ea"/>
                          <a:cs typeface="+mn-cs"/>
                        </a:rPr>
                        <a:t>Classificazione statistica</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08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it-IT" sz="1800" b="1" kern="1200" dirty="0" smtClean="0">
                          <a:solidFill>
                            <a:srgbClr val="0070C0"/>
                          </a:solidFill>
                          <a:latin typeface="Arial" panose="020B0604020202020204" pitchFamily="34" charset="0"/>
                          <a:ea typeface="+mn-ea"/>
                          <a:cs typeface="+mn-cs"/>
                        </a:rPr>
                        <a:t>Elaborazione statistica</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67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it-IT" sz="1800" b="1" kern="1200" dirty="0" smtClean="0">
                          <a:solidFill>
                            <a:srgbClr val="0070C0"/>
                          </a:solidFill>
                          <a:latin typeface="Arial" panose="020B0604020202020204" pitchFamily="34" charset="0"/>
                          <a:ea typeface="+mn-ea"/>
                          <a:cs typeface="+mn-cs"/>
                        </a:rPr>
                        <a:t>Generalizzazione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67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it-IT" sz="1800" b="1" kern="1200" dirty="0" smtClean="0">
                          <a:solidFill>
                            <a:srgbClr val="0070C0"/>
                          </a:solidFill>
                          <a:latin typeface="Arial" panose="020B0604020202020204" pitchFamily="34" charset="0"/>
                          <a:ea typeface="+mn-ea"/>
                          <a:cs typeface="+mn-cs"/>
                        </a:rPr>
                        <a:t>Attributo aggregato</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67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it-IT" sz="1800" b="1" kern="1200" dirty="0" smtClean="0">
                          <a:solidFill>
                            <a:srgbClr val="0070C0"/>
                          </a:solidFill>
                          <a:latin typeface="Arial" panose="020B0604020202020204" pitchFamily="34" charset="0"/>
                          <a:ea typeface="+mn-ea"/>
                          <a:cs typeface="+mn-cs"/>
                        </a:rPr>
                        <a:t>Raggruppamento di attributi</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48" name="Oval 32"/>
          <p:cNvSpPr>
            <a:spLocks noChangeArrowheads="1"/>
          </p:cNvSpPr>
          <p:nvPr/>
        </p:nvSpPr>
        <p:spPr bwMode="auto">
          <a:xfrm>
            <a:off x="6553200" y="2360613"/>
            <a:ext cx="609600" cy="64918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S</a:t>
            </a:r>
          </a:p>
        </p:txBody>
      </p:sp>
      <p:sp>
        <p:nvSpPr>
          <p:cNvPr id="9249" name="Oval 33"/>
          <p:cNvSpPr>
            <a:spLocks noChangeArrowheads="1"/>
          </p:cNvSpPr>
          <p:nvPr/>
        </p:nvSpPr>
        <p:spPr bwMode="auto">
          <a:xfrm>
            <a:off x="6553200" y="2971800"/>
            <a:ext cx="609600" cy="64918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C</a:t>
            </a:r>
          </a:p>
        </p:txBody>
      </p:sp>
      <p:sp>
        <p:nvSpPr>
          <p:cNvPr id="9250" name="Oval 34"/>
          <p:cNvSpPr>
            <a:spLocks noChangeArrowheads="1"/>
          </p:cNvSpPr>
          <p:nvPr/>
        </p:nvSpPr>
        <p:spPr bwMode="auto">
          <a:xfrm>
            <a:off x="6553200" y="3581400"/>
            <a:ext cx="609600" cy="64918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X</a:t>
            </a:r>
          </a:p>
        </p:txBody>
      </p:sp>
      <p:sp>
        <p:nvSpPr>
          <p:cNvPr id="9251" name="Oval 35"/>
          <p:cNvSpPr>
            <a:spLocks noChangeArrowheads="1"/>
          </p:cNvSpPr>
          <p:nvPr/>
        </p:nvSpPr>
        <p:spPr bwMode="auto">
          <a:xfrm>
            <a:off x="6553200" y="4191000"/>
            <a:ext cx="609600" cy="64918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E</a:t>
            </a:r>
          </a:p>
        </p:txBody>
      </p:sp>
      <p:sp>
        <p:nvSpPr>
          <p:cNvPr id="9252" name="Oval 36"/>
          <p:cNvSpPr>
            <a:spLocks noChangeArrowheads="1"/>
          </p:cNvSpPr>
          <p:nvPr/>
        </p:nvSpPr>
        <p:spPr bwMode="auto">
          <a:xfrm>
            <a:off x="6553200" y="4800600"/>
            <a:ext cx="609600" cy="64918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G</a:t>
            </a:r>
          </a:p>
        </p:txBody>
      </p:sp>
      <p:sp>
        <p:nvSpPr>
          <p:cNvPr id="9253" name="Oval 37"/>
          <p:cNvSpPr>
            <a:spLocks noChangeArrowheads="1"/>
          </p:cNvSpPr>
          <p:nvPr/>
        </p:nvSpPr>
        <p:spPr bwMode="auto">
          <a:xfrm>
            <a:off x="6553200" y="5410200"/>
            <a:ext cx="609600" cy="649188"/>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A</a:t>
            </a:r>
          </a:p>
        </p:txBody>
      </p:sp>
      <p:sp>
        <p:nvSpPr>
          <p:cNvPr id="9254" name="Line 38"/>
          <p:cNvSpPr>
            <a:spLocks noChangeShapeType="1"/>
          </p:cNvSpPr>
          <p:nvPr/>
        </p:nvSpPr>
        <p:spPr bwMode="auto">
          <a:xfrm flipV="1">
            <a:off x="7620000" y="6096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55" name="Line 39"/>
          <p:cNvSpPr>
            <a:spLocks noChangeShapeType="1"/>
          </p:cNvSpPr>
          <p:nvPr/>
        </p:nvSpPr>
        <p:spPr bwMode="auto">
          <a:xfrm>
            <a:off x="7467600" y="62484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56" name="Line 40"/>
          <p:cNvSpPr>
            <a:spLocks noChangeShapeType="1"/>
          </p:cNvSpPr>
          <p:nvPr/>
        </p:nvSpPr>
        <p:spPr bwMode="auto">
          <a:xfrm rot="-2342130">
            <a:off x="7467600" y="624840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57" name="Line 41"/>
          <p:cNvSpPr>
            <a:spLocks noChangeShapeType="1"/>
          </p:cNvSpPr>
          <p:nvPr/>
        </p:nvSpPr>
        <p:spPr bwMode="auto">
          <a:xfrm rot="1722928">
            <a:off x="7467600" y="6248400"/>
            <a:ext cx="304800" cy="15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669895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944813" y="1004888"/>
            <a:ext cx="6629400" cy="8683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800" b="1">
                <a:solidFill>
                  <a:srgbClr val="0070C0"/>
                </a:solidFill>
              </a:rPr>
              <a:t>Lavoratori metalmeccanici maschi per età, residenza e qualifica</a:t>
            </a:r>
          </a:p>
        </p:txBody>
      </p:sp>
      <p:sp>
        <p:nvSpPr>
          <p:cNvPr id="11267" name="Oval 3"/>
          <p:cNvSpPr>
            <a:spLocks noChangeArrowheads="1"/>
          </p:cNvSpPr>
          <p:nvPr/>
        </p:nvSpPr>
        <p:spPr bwMode="auto">
          <a:xfrm>
            <a:off x="5627688" y="2133600"/>
            <a:ext cx="620712" cy="649188"/>
          </a:xfrm>
          <a:prstGeom prst="ellipse">
            <a:avLst/>
          </a:prstGeom>
          <a:solidFill>
            <a:schemeClr val="hlink"/>
          </a:solidFill>
          <a:ln w="9525">
            <a:solidFill>
              <a:schemeClr val="accent2"/>
            </a:solidFill>
            <a:round/>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S</a:t>
            </a:r>
          </a:p>
        </p:txBody>
      </p:sp>
      <p:sp>
        <p:nvSpPr>
          <p:cNvPr id="11268" name="Line 4"/>
          <p:cNvSpPr>
            <a:spLocks noChangeShapeType="1"/>
          </p:cNvSpPr>
          <p:nvPr/>
        </p:nvSpPr>
        <p:spPr bwMode="auto">
          <a:xfrm>
            <a:off x="5943600" y="27432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69" name="Oval 5"/>
          <p:cNvSpPr>
            <a:spLocks noChangeArrowheads="1"/>
          </p:cNvSpPr>
          <p:nvPr/>
        </p:nvSpPr>
        <p:spPr bwMode="auto">
          <a:xfrm>
            <a:off x="5638801" y="3429000"/>
            <a:ext cx="620713" cy="649188"/>
          </a:xfrm>
          <a:prstGeom prst="ellipse">
            <a:avLst/>
          </a:prstGeom>
          <a:solidFill>
            <a:schemeClr val="hlink"/>
          </a:solidFill>
          <a:ln w="9525">
            <a:solidFill>
              <a:schemeClr val="accent2"/>
            </a:solidFill>
            <a:round/>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X</a:t>
            </a:r>
          </a:p>
        </p:txBody>
      </p:sp>
      <p:sp>
        <p:nvSpPr>
          <p:cNvPr id="11270" name="Oval 6"/>
          <p:cNvSpPr>
            <a:spLocks noChangeArrowheads="1"/>
          </p:cNvSpPr>
          <p:nvPr/>
        </p:nvSpPr>
        <p:spPr bwMode="auto">
          <a:xfrm>
            <a:off x="4191001" y="4572000"/>
            <a:ext cx="620713" cy="649188"/>
          </a:xfrm>
          <a:prstGeom prst="ellipse">
            <a:avLst/>
          </a:prstGeom>
          <a:solidFill>
            <a:schemeClr val="hlink"/>
          </a:solidFill>
          <a:ln w="9525">
            <a:solidFill>
              <a:schemeClr val="accent2"/>
            </a:solidFill>
            <a:round/>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C</a:t>
            </a:r>
          </a:p>
        </p:txBody>
      </p:sp>
      <p:sp>
        <p:nvSpPr>
          <p:cNvPr id="11271" name="Oval 7"/>
          <p:cNvSpPr>
            <a:spLocks noChangeArrowheads="1"/>
          </p:cNvSpPr>
          <p:nvPr/>
        </p:nvSpPr>
        <p:spPr bwMode="auto">
          <a:xfrm>
            <a:off x="5715001" y="4572000"/>
            <a:ext cx="620713" cy="649188"/>
          </a:xfrm>
          <a:prstGeom prst="ellipse">
            <a:avLst/>
          </a:prstGeom>
          <a:solidFill>
            <a:schemeClr val="hlink"/>
          </a:solidFill>
          <a:ln w="9525">
            <a:solidFill>
              <a:schemeClr val="accent2"/>
            </a:solidFill>
            <a:round/>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C</a:t>
            </a:r>
          </a:p>
        </p:txBody>
      </p:sp>
      <p:sp>
        <p:nvSpPr>
          <p:cNvPr id="11272" name="Oval 8"/>
          <p:cNvSpPr>
            <a:spLocks noChangeArrowheads="1"/>
          </p:cNvSpPr>
          <p:nvPr/>
        </p:nvSpPr>
        <p:spPr bwMode="auto">
          <a:xfrm>
            <a:off x="7086601" y="4572000"/>
            <a:ext cx="620713" cy="649188"/>
          </a:xfrm>
          <a:prstGeom prst="ellipse">
            <a:avLst/>
          </a:prstGeom>
          <a:solidFill>
            <a:schemeClr val="hlink"/>
          </a:solidFill>
          <a:ln w="9525">
            <a:solidFill>
              <a:schemeClr val="accent2"/>
            </a:solidFill>
            <a:round/>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C</a:t>
            </a:r>
          </a:p>
        </p:txBody>
      </p:sp>
      <p:sp>
        <p:nvSpPr>
          <p:cNvPr id="11273" name="Line 9"/>
          <p:cNvSpPr>
            <a:spLocks noChangeShapeType="1"/>
          </p:cNvSpPr>
          <p:nvPr/>
        </p:nvSpPr>
        <p:spPr bwMode="auto">
          <a:xfrm flipH="1">
            <a:off x="4724400" y="3962400"/>
            <a:ext cx="990600" cy="7620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4" name="Line 10"/>
          <p:cNvSpPr>
            <a:spLocks noChangeShapeType="1"/>
          </p:cNvSpPr>
          <p:nvPr/>
        </p:nvSpPr>
        <p:spPr bwMode="auto">
          <a:xfrm>
            <a:off x="5943600" y="4038600"/>
            <a:ext cx="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5" name="Line 11"/>
          <p:cNvSpPr>
            <a:spLocks noChangeShapeType="1"/>
          </p:cNvSpPr>
          <p:nvPr/>
        </p:nvSpPr>
        <p:spPr bwMode="auto">
          <a:xfrm>
            <a:off x="6248400" y="3962400"/>
            <a:ext cx="990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6" name="Text Box 12"/>
          <p:cNvSpPr txBox="1">
            <a:spLocks noChangeArrowheads="1"/>
          </p:cNvSpPr>
          <p:nvPr/>
        </p:nvSpPr>
        <p:spPr bwMode="auto">
          <a:xfrm>
            <a:off x="6781800" y="2209801"/>
            <a:ext cx="2895600" cy="346075"/>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1600">
                <a:solidFill>
                  <a:schemeClr val="accent2"/>
                </a:solidFill>
                <a:latin typeface="Times New Roman" panose="02020603050405020304" pitchFamily="18" charset="0"/>
              </a:rPr>
              <a:t>Metalmeccanici maschi</a:t>
            </a:r>
          </a:p>
        </p:txBody>
      </p:sp>
      <p:sp>
        <p:nvSpPr>
          <p:cNvPr id="11277" name="Text Box 13"/>
          <p:cNvSpPr txBox="1">
            <a:spLocks noChangeArrowheads="1"/>
          </p:cNvSpPr>
          <p:nvPr/>
        </p:nvSpPr>
        <p:spPr bwMode="auto">
          <a:xfrm>
            <a:off x="3352800" y="5181601"/>
            <a:ext cx="914400" cy="346075"/>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1600">
                <a:solidFill>
                  <a:schemeClr val="accent2"/>
                </a:solidFill>
                <a:latin typeface="Times New Roman" panose="02020603050405020304" pitchFamily="18" charset="0"/>
              </a:rPr>
              <a:t>età</a:t>
            </a:r>
          </a:p>
        </p:txBody>
      </p:sp>
      <p:sp>
        <p:nvSpPr>
          <p:cNvPr id="11278" name="Text Box 14"/>
          <p:cNvSpPr txBox="1">
            <a:spLocks noChangeArrowheads="1"/>
          </p:cNvSpPr>
          <p:nvPr/>
        </p:nvSpPr>
        <p:spPr bwMode="auto">
          <a:xfrm>
            <a:off x="5486400" y="5257801"/>
            <a:ext cx="1066800" cy="346075"/>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1600">
                <a:solidFill>
                  <a:schemeClr val="accent2"/>
                </a:solidFill>
                <a:latin typeface="Times New Roman" panose="02020603050405020304" pitchFamily="18" charset="0"/>
              </a:rPr>
              <a:t>residenza</a:t>
            </a:r>
          </a:p>
        </p:txBody>
      </p:sp>
      <p:sp>
        <p:nvSpPr>
          <p:cNvPr id="11279" name="Text Box 15"/>
          <p:cNvSpPr txBox="1">
            <a:spLocks noChangeArrowheads="1"/>
          </p:cNvSpPr>
          <p:nvPr/>
        </p:nvSpPr>
        <p:spPr bwMode="auto">
          <a:xfrm>
            <a:off x="7620000" y="5257801"/>
            <a:ext cx="1371600" cy="346075"/>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1600">
                <a:solidFill>
                  <a:schemeClr val="accent2"/>
                </a:solidFill>
                <a:latin typeface="Times New Roman" panose="02020603050405020304" pitchFamily="18" charset="0"/>
              </a:rPr>
              <a:t>qualifica</a:t>
            </a:r>
          </a:p>
        </p:txBody>
      </p:sp>
    </p:spTree>
    <p:extLst>
      <p:ext uri="{BB962C8B-B14F-4D97-AF65-F5344CB8AC3E}">
        <p14:creationId xmlns:p14="http://schemas.microsoft.com/office/powerpoint/2010/main" val="1220970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1905000"/>
            <a:ext cx="7772400" cy="2667000"/>
          </a:xfrm>
          <a:ln>
            <a:solidFill>
              <a:schemeClr val="accent2"/>
            </a:solidFill>
            <a:miter lim="800000"/>
            <a:headEnd/>
            <a:tailEnd/>
          </a:ln>
        </p:spPr>
        <p:txBody>
          <a:bodyPr/>
          <a:lstStyle/>
          <a:p>
            <a:pPr eaLnBrk="1" hangingPunct="1">
              <a:defRPr/>
            </a:pPr>
            <a:r>
              <a:rPr lang="it-IT" altLang="it-IT" sz="3200">
                <a:solidFill>
                  <a:srgbClr val="0070C0"/>
                </a:solidFill>
                <a:ea typeface="+mn-ea"/>
                <a:cs typeface="+mn-cs"/>
              </a:rPr>
              <a:t>Quale è il nesso che esiste tra un modello concettuale come quello evidenziato precedentemente e le fonti per microdati modellate con l’approccio E/R?</a:t>
            </a:r>
          </a:p>
        </p:txBody>
      </p:sp>
    </p:spTree>
    <p:extLst>
      <p:ext uri="{BB962C8B-B14F-4D97-AF65-F5344CB8AC3E}">
        <p14:creationId xmlns:p14="http://schemas.microsoft.com/office/powerpoint/2010/main" val="1217471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752600" y="2057400"/>
            <a:ext cx="3505200" cy="2362200"/>
          </a:xfrm>
          <a:prstGeom prst="rect">
            <a:avLst/>
          </a:prstGeom>
          <a:solidFill>
            <a:srgbClr val="CCFFFF"/>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it-IT" altLang="it-IT"/>
          </a:p>
        </p:txBody>
      </p:sp>
      <p:sp>
        <p:nvSpPr>
          <p:cNvPr id="15363" name="Text Box 3"/>
          <p:cNvSpPr txBox="1">
            <a:spLocks noChangeArrowheads="1"/>
          </p:cNvSpPr>
          <p:nvPr/>
        </p:nvSpPr>
        <p:spPr bwMode="auto">
          <a:xfrm>
            <a:off x="2971800" y="228600"/>
            <a:ext cx="6629400" cy="8318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Lavoratori metalmeccanici maschi per età, residenza e qualifica</a:t>
            </a:r>
          </a:p>
        </p:txBody>
      </p:sp>
      <p:sp>
        <p:nvSpPr>
          <p:cNvPr id="15364" name="Oval 4"/>
          <p:cNvSpPr>
            <a:spLocks noChangeArrowheads="1"/>
          </p:cNvSpPr>
          <p:nvPr/>
        </p:nvSpPr>
        <p:spPr bwMode="auto">
          <a:xfrm>
            <a:off x="5627688" y="2133600"/>
            <a:ext cx="620712" cy="649188"/>
          </a:xfrm>
          <a:prstGeom prst="ellipse">
            <a:avLst/>
          </a:prstGeom>
          <a:solidFill>
            <a:schemeClr val="hlink"/>
          </a:solidFill>
          <a:ln w="9525">
            <a:solidFill>
              <a:schemeClr val="accent2"/>
            </a:solidFill>
            <a:round/>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S</a:t>
            </a:r>
          </a:p>
        </p:txBody>
      </p:sp>
      <p:sp>
        <p:nvSpPr>
          <p:cNvPr id="15365" name="Line 5"/>
          <p:cNvSpPr>
            <a:spLocks noChangeShapeType="1"/>
          </p:cNvSpPr>
          <p:nvPr/>
        </p:nvSpPr>
        <p:spPr bwMode="auto">
          <a:xfrm>
            <a:off x="5943600" y="27432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66" name="Oval 6"/>
          <p:cNvSpPr>
            <a:spLocks noChangeArrowheads="1"/>
          </p:cNvSpPr>
          <p:nvPr/>
        </p:nvSpPr>
        <p:spPr bwMode="auto">
          <a:xfrm>
            <a:off x="5638801" y="3429000"/>
            <a:ext cx="620713" cy="649188"/>
          </a:xfrm>
          <a:prstGeom prst="ellipse">
            <a:avLst/>
          </a:prstGeom>
          <a:solidFill>
            <a:schemeClr val="hlink"/>
          </a:solidFill>
          <a:ln w="9525">
            <a:solidFill>
              <a:schemeClr val="accent2"/>
            </a:solidFill>
            <a:round/>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X</a:t>
            </a:r>
          </a:p>
        </p:txBody>
      </p:sp>
      <p:sp>
        <p:nvSpPr>
          <p:cNvPr id="15367" name="Oval 7"/>
          <p:cNvSpPr>
            <a:spLocks noChangeArrowheads="1"/>
          </p:cNvSpPr>
          <p:nvPr/>
        </p:nvSpPr>
        <p:spPr bwMode="auto">
          <a:xfrm>
            <a:off x="4191001" y="4572000"/>
            <a:ext cx="620713" cy="649188"/>
          </a:xfrm>
          <a:prstGeom prst="ellipse">
            <a:avLst/>
          </a:prstGeom>
          <a:solidFill>
            <a:schemeClr val="hlink"/>
          </a:solidFill>
          <a:ln w="9525">
            <a:solidFill>
              <a:schemeClr val="accent2"/>
            </a:solidFill>
            <a:round/>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C</a:t>
            </a:r>
          </a:p>
        </p:txBody>
      </p:sp>
      <p:sp>
        <p:nvSpPr>
          <p:cNvPr id="15368" name="Oval 8"/>
          <p:cNvSpPr>
            <a:spLocks noChangeArrowheads="1"/>
          </p:cNvSpPr>
          <p:nvPr/>
        </p:nvSpPr>
        <p:spPr bwMode="auto">
          <a:xfrm>
            <a:off x="5715001" y="4572000"/>
            <a:ext cx="620713" cy="649188"/>
          </a:xfrm>
          <a:prstGeom prst="ellipse">
            <a:avLst/>
          </a:prstGeom>
          <a:solidFill>
            <a:schemeClr val="hlink"/>
          </a:solidFill>
          <a:ln w="9525">
            <a:solidFill>
              <a:schemeClr val="accent2"/>
            </a:solidFill>
            <a:round/>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C</a:t>
            </a:r>
          </a:p>
        </p:txBody>
      </p:sp>
      <p:sp>
        <p:nvSpPr>
          <p:cNvPr id="15369" name="Oval 9"/>
          <p:cNvSpPr>
            <a:spLocks noChangeArrowheads="1"/>
          </p:cNvSpPr>
          <p:nvPr/>
        </p:nvSpPr>
        <p:spPr bwMode="auto">
          <a:xfrm>
            <a:off x="7086601" y="4572000"/>
            <a:ext cx="620713" cy="649188"/>
          </a:xfrm>
          <a:prstGeom prst="ellipse">
            <a:avLst/>
          </a:prstGeom>
          <a:solidFill>
            <a:schemeClr val="hlink"/>
          </a:solidFill>
          <a:ln w="9525">
            <a:solidFill>
              <a:schemeClr val="accent2"/>
            </a:solidFill>
            <a:round/>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C</a:t>
            </a:r>
          </a:p>
        </p:txBody>
      </p:sp>
      <p:sp>
        <p:nvSpPr>
          <p:cNvPr id="15370" name="Line 10"/>
          <p:cNvSpPr>
            <a:spLocks noChangeShapeType="1"/>
          </p:cNvSpPr>
          <p:nvPr/>
        </p:nvSpPr>
        <p:spPr bwMode="auto">
          <a:xfrm flipH="1">
            <a:off x="4724400" y="3962400"/>
            <a:ext cx="990600" cy="7620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1" name="Line 11"/>
          <p:cNvSpPr>
            <a:spLocks noChangeShapeType="1"/>
          </p:cNvSpPr>
          <p:nvPr/>
        </p:nvSpPr>
        <p:spPr bwMode="auto">
          <a:xfrm>
            <a:off x="5943600" y="4038600"/>
            <a:ext cx="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2" name="Line 12"/>
          <p:cNvSpPr>
            <a:spLocks noChangeShapeType="1"/>
          </p:cNvSpPr>
          <p:nvPr/>
        </p:nvSpPr>
        <p:spPr bwMode="auto">
          <a:xfrm>
            <a:off x="6248400" y="3962400"/>
            <a:ext cx="990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3" name="Text Box 13"/>
          <p:cNvSpPr txBox="1">
            <a:spLocks noChangeArrowheads="1"/>
          </p:cNvSpPr>
          <p:nvPr/>
        </p:nvSpPr>
        <p:spPr bwMode="auto">
          <a:xfrm>
            <a:off x="6781800" y="2209801"/>
            <a:ext cx="2895600" cy="346075"/>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1600">
                <a:solidFill>
                  <a:schemeClr val="accent2"/>
                </a:solidFill>
                <a:latin typeface="Times New Roman" panose="02020603050405020304" pitchFamily="18" charset="0"/>
              </a:rPr>
              <a:t>Metalmeccanici maschi</a:t>
            </a:r>
          </a:p>
        </p:txBody>
      </p:sp>
      <p:sp>
        <p:nvSpPr>
          <p:cNvPr id="15374" name="Text Box 14"/>
          <p:cNvSpPr txBox="1">
            <a:spLocks noChangeArrowheads="1"/>
          </p:cNvSpPr>
          <p:nvPr/>
        </p:nvSpPr>
        <p:spPr bwMode="auto">
          <a:xfrm>
            <a:off x="3352800" y="5181601"/>
            <a:ext cx="914400" cy="346075"/>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1600">
                <a:solidFill>
                  <a:schemeClr val="accent2"/>
                </a:solidFill>
                <a:latin typeface="Times New Roman" panose="02020603050405020304" pitchFamily="18" charset="0"/>
              </a:rPr>
              <a:t>età</a:t>
            </a:r>
          </a:p>
        </p:txBody>
      </p:sp>
      <p:sp>
        <p:nvSpPr>
          <p:cNvPr id="15375" name="Text Box 15"/>
          <p:cNvSpPr txBox="1">
            <a:spLocks noChangeArrowheads="1"/>
          </p:cNvSpPr>
          <p:nvPr/>
        </p:nvSpPr>
        <p:spPr bwMode="auto">
          <a:xfrm>
            <a:off x="5486400" y="5257801"/>
            <a:ext cx="1066800" cy="346075"/>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1600">
                <a:solidFill>
                  <a:schemeClr val="accent2"/>
                </a:solidFill>
                <a:latin typeface="Times New Roman" panose="02020603050405020304" pitchFamily="18" charset="0"/>
              </a:rPr>
              <a:t>residenza</a:t>
            </a:r>
          </a:p>
        </p:txBody>
      </p:sp>
      <p:sp>
        <p:nvSpPr>
          <p:cNvPr id="15376" name="Text Box 16"/>
          <p:cNvSpPr txBox="1">
            <a:spLocks noChangeArrowheads="1"/>
          </p:cNvSpPr>
          <p:nvPr/>
        </p:nvSpPr>
        <p:spPr bwMode="auto">
          <a:xfrm>
            <a:off x="7620000" y="5257801"/>
            <a:ext cx="1371600" cy="346075"/>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1600">
                <a:solidFill>
                  <a:schemeClr val="accent2"/>
                </a:solidFill>
                <a:latin typeface="Times New Roman" panose="02020603050405020304" pitchFamily="18" charset="0"/>
              </a:rPr>
              <a:t>qualifica</a:t>
            </a:r>
          </a:p>
        </p:txBody>
      </p:sp>
      <p:sp>
        <p:nvSpPr>
          <p:cNvPr id="15377" name="Text Box 17"/>
          <p:cNvSpPr txBox="1">
            <a:spLocks noChangeArrowheads="1"/>
          </p:cNvSpPr>
          <p:nvPr/>
        </p:nvSpPr>
        <p:spPr bwMode="auto">
          <a:xfrm>
            <a:off x="1752600" y="2209800"/>
            <a:ext cx="3505200" cy="406400"/>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50000"/>
              </a:spcBef>
              <a:buFontTx/>
              <a:buNone/>
            </a:pPr>
            <a:r>
              <a:rPr lang="it-IT" altLang="it-IT" sz="1000" u="sng">
                <a:solidFill>
                  <a:schemeClr val="accent2"/>
                </a:solidFill>
                <a:latin typeface="Times New Roman" panose="02020603050405020304" pitchFamily="18" charset="0"/>
              </a:rPr>
              <a:t>#individuo</a:t>
            </a:r>
            <a:r>
              <a:rPr lang="it-IT" altLang="it-IT" sz="1000">
                <a:solidFill>
                  <a:schemeClr val="accent2"/>
                </a:solidFill>
                <a:latin typeface="Times New Roman" panose="02020603050405020304" pitchFamily="18" charset="0"/>
              </a:rPr>
              <a:t>, via, n° civico, data nascita, luogo nascita, stato civile,sesso…</a:t>
            </a:r>
          </a:p>
        </p:txBody>
      </p:sp>
      <p:sp>
        <p:nvSpPr>
          <p:cNvPr id="15378" name="Text Box 18"/>
          <p:cNvSpPr txBox="1">
            <a:spLocks noChangeArrowheads="1"/>
          </p:cNvSpPr>
          <p:nvPr/>
        </p:nvSpPr>
        <p:spPr bwMode="auto">
          <a:xfrm>
            <a:off x="1752600" y="2819400"/>
            <a:ext cx="3429000" cy="406400"/>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50000"/>
              </a:spcBef>
              <a:buFontTx/>
              <a:buNone/>
            </a:pPr>
            <a:r>
              <a:rPr lang="it-IT" altLang="it-IT" sz="1000">
                <a:solidFill>
                  <a:schemeClr val="accent2"/>
                </a:solidFill>
                <a:latin typeface="Times New Roman" panose="02020603050405020304" pitchFamily="18" charset="0"/>
              </a:rPr>
              <a:t>#individuo, recapito, titolo di studio, ultimo lavoro effettuato…..</a:t>
            </a:r>
          </a:p>
        </p:txBody>
      </p:sp>
      <p:sp>
        <p:nvSpPr>
          <p:cNvPr id="15379" name="Text Box 19"/>
          <p:cNvSpPr txBox="1">
            <a:spLocks noChangeArrowheads="1"/>
          </p:cNvSpPr>
          <p:nvPr/>
        </p:nvSpPr>
        <p:spPr bwMode="auto">
          <a:xfrm>
            <a:off x="1752600" y="3505200"/>
            <a:ext cx="3429000" cy="254000"/>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50000"/>
              </a:spcBef>
              <a:buFontTx/>
              <a:buNone/>
            </a:pPr>
            <a:r>
              <a:rPr lang="it-IT" altLang="it-IT" sz="1000">
                <a:solidFill>
                  <a:schemeClr val="accent2"/>
                </a:solidFill>
                <a:latin typeface="Times New Roman" panose="02020603050405020304" pitchFamily="18" charset="0"/>
              </a:rPr>
              <a:t>#individuo, recapito, mansione, titolo di studio, qualifica,…..</a:t>
            </a:r>
          </a:p>
        </p:txBody>
      </p:sp>
      <p:sp>
        <p:nvSpPr>
          <p:cNvPr id="15380" name="Text Box 20"/>
          <p:cNvSpPr txBox="1">
            <a:spLocks noChangeArrowheads="1"/>
          </p:cNvSpPr>
          <p:nvPr/>
        </p:nvSpPr>
        <p:spPr bwMode="auto">
          <a:xfrm>
            <a:off x="4114800" y="1371601"/>
            <a:ext cx="3810000" cy="466725"/>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Interrogazione/ vista</a:t>
            </a:r>
          </a:p>
        </p:txBody>
      </p:sp>
      <p:sp>
        <p:nvSpPr>
          <p:cNvPr id="15381" name="Text Box 21"/>
          <p:cNvSpPr txBox="1">
            <a:spLocks noChangeArrowheads="1"/>
          </p:cNvSpPr>
          <p:nvPr/>
        </p:nvSpPr>
        <p:spPr bwMode="auto">
          <a:xfrm>
            <a:off x="2057400" y="3962401"/>
            <a:ext cx="2819400" cy="346075"/>
          </a:xfrm>
          <a:prstGeom prst="rect">
            <a:avLst/>
          </a:prstGeom>
          <a:solidFill>
            <a:schemeClr val="hlink"/>
          </a:solidFill>
          <a:ln w="9525">
            <a:solidFill>
              <a:schemeClr val="accent1"/>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50000"/>
              </a:spcBef>
              <a:buFontTx/>
              <a:buNone/>
            </a:pPr>
            <a:r>
              <a:rPr lang="it-IT" altLang="it-IT" sz="1600">
                <a:solidFill>
                  <a:schemeClr val="accent2"/>
                </a:solidFill>
                <a:latin typeface="Times New Roman" panose="02020603050405020304" pitchFamily="18" charset="0"/>
              </a:rPr>
              <a:t>Sistema informativo microdati</a:t>
            </a:r>
          </a:p>
        </p:txBody>
      </p:sp>
      <p:cxnSp>
        <p:nvCxnSpPr>
          <p:cNvPr id="15382" name="AutoShape 22"/>
          <p:cNvCxnSpPr>
            <a:cxnSpLocks noChangeShapeType="1"/>
            <a:stCxn id="15362" idx="0"/>
            <a:endCxn id="15380" idx="1"/>
          </p:cNvCxnSpPr>
          <p:nvPr/>
        </p:nvCxnSpPr>
        <p:spPr bwMode="auto">
          <a:xfrm rot="-5400000">
            <a:off x="3583782" y="1526382"/>
            <a:ext cx="452437" cy="609600"/>
          </a:xfrm>
          <a:prstGeom prst="bentConnector2">
            <a:avLst/>
          </a:prstGeom>
          <a:noFill/>
          <a:ln w="9525">
            <a:solidFill>
              <a:schemeClr val="accent1"/>
            </a:solidFill>
            <a:miter lim="800000"/>
            <a:headEnd/>
            <a:tailEnd type="triangle" w="med" len="med"/>
          </a:ln>
          <a:extLst>
            <a:ext uri="{909E8E84-426E-40DD-AFC4-6F175D3DCCD1}">
              <a14:hiddenFill xmlns:a14="http://schemas.microsoft.com/office/drawing/2010/main">
                <a:noFill/>
              </a14:hiddenFill>
            </a:ext>
          </a:extLst>
        </p:spPr>
      </p:cxnSp>
      <p:cxnSp>
        <p:nvCxnSpPr>
          <p:cNvPr id="15383" name="AutoShape 23"/>
          <p:cNvCxnSpPr>
            <a:cxnSpLocks noChangeShapeType="1"/>
            <a:stCxn id="15380" idx="3"/>
            <a:endCxn id="15364" idx="7"/>
          </p:cNvCxnSpPr>
          <p:nvPr/>
        </p:nvCxnSpPr>
        <p:spPr bwMode="auto">
          <a:xfrm flipH="1">
            <a:off x="6157500" y="1604963"/>
            <a:ext cx="1767301" cy="623708"/>
          </a:xfrm>
          <a:prstGeom prst="bentConnector4">
            <a:avLst>
              <a:gd name="adj1" fmla="val -12935"/>
              <a:gd name="adj2" fmla="val 61086"/>
            </a:avLst>
          </a:prstGeom>
          <a:noFill/>
          <a:ln w="952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20629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878013" y="1128714"/>
            <a:ext cx="8229600" cy="466725"/>
          </a:xfrm>
          <a:prstGeom prst="rect">
            <a:avLst/>
          </a:prstGeom>
          <a:solidFill>
            <a:schemeClr val="hlink"/>
          </a:solidFill>
          <a:ln w="9525">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FontTx/>
              <a:buNone/>
            </a:pPr>
            <a:r>
              <a:rPr lang="it-IT" altLang="it-IT" sz="2400">
                <a:solidFill>
                  <a:schemeClr val="accent2"/>
                </a:solidFill>
                <a:latin typeface="Times New Roman" panose="02020603050405020304" pitchFamily="18" charset="0"/>
              </a:rPr>
              <a:t>esercizio</a:t>
            </a:r>
          </a:p>
        </p:txBody>
      </p:sp>
      <p:sp>
        <p:nvSpPr>
          <p:cNvPr id="17411" name="Text Box 3"/>
          <p:cNvSpPr txBox="1">
            <a:spLocks noChangeArrowheads="1"/>
          </p:cNvSpPr>
          <p:nvPr/>
        </p:nvSpPr>
        <p:spPr bwMode="auto">
          <a:xfrm>
            <a:off x="2071688" y="2209800"/>
            <a:ext cx="7986712" cy="38036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2400" b="1">
                <a:solidFill>
                  <a:srgbClr val="0070C0"/>
                </a:solidFill>
              </a:rPr>
              <a:t>Dato il sistema di fonti individuale di cui al lucido precedente, quale è la query che potrebbe alimentare il modello concettuale statistico :</a:t>
            </a:r>
          </a:p>
          <a:p>
            <a:pPr lvl="2" algn="ctr">
              <a:spcBef>
                <a:spcPct val="0"/>
              </a:spcBef>
              <a:buFontTx/>
              <a:buNone/>
            </a:pPr>
            <a:endParaRPr lang="it-IT" altLang="it-IT" sz="2400" b="1">
              <a:solidFill>
                <a:srgbClr val="376092"/>
              </a:solidFill>
            </a:endParaRPr>
          </a:p>
          <a:p>
            <a:pPr lvl="2" algn="ctr">
              <a:spcBef>
                <a:spcPct val="0"/>
              </a:spcBef>
              <a:buFontTx/>
              <a:buNone/>
            </a:pPr>
            <a:r>
              <a:rPr lang="it-IT" altLang="it-IT" sz="2400" b="1">
                <a:solidFill>
                  <a:srgbClr val="376092"/>
                </a:solidFill>
              </a:rPr>
              <a:t>Disoccupati per sesso, classe età e residenza?</a:t>
            </a:r>
          </a:p>
          <a:p>
            <a:pPr algn="ctr" eaLnBrk="1" hangingPunct="1">
              <a:spcBef>
                <a:spcPct val="0"/>
              </a:spcBef>
              <a:buFontTx/>
              <a:buNone/>
            </a:pPr>
            <a:endParaRPr lang="it-IT" altLang="it-IT" sz="2400" b="1">
              <a:solidFill>
                <a:srgbClr val="0070C0"/>
              </a:solidFill>
            </a:endParaRPr>
          </a:p>
          <a:p>
            <a:pPr algn="ctr" eaLnBrk="1" hangingPunct="1">
              <a:spcBef>
                <a:spcPct val="0"/>
              </a:spcBef>
              <a:buFontTx/>
              <a:buNone/>
            </a:pPr>
            <a:r>
              <a:rPr lang="it-IT" altLang="it-IT" sz="2400" b="1">
                <a:solidFill>
                  <a:srgbClr val="0070C0"/>
                </a:solidFill>
              </a:rPr>
              <a:t>Cosa cambia nella query se la variabile età la utilizzo nella definizione della classe di oggetti invece che come attributo di categoria?  (Disoccupati 15-49 anni per sesso e residenza)</a:t>
            </a:r>
          </a:p>
        </p:txBody>
      </p:sp>
    </p:spTree>
    <p:extLst>
      <p:ext uri="{BB962C8B-B14F-4D97-AF65-F5344CB8AC3E}">
        <p14:creationId xmlns:p14="http://schemas.microsoft.com/office/powerpoint/2010/main" val="1909136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lstStyle/>
          <a:p>
            <a:pPr algn="ctr"/>
            <a:endParaRPr lang="it-IT" sz="3200" b="1" cap="small" dirty="0" smtClean="0">
              <a:solidFill>
                <a:srgbClr val="376092"/>
              </a:solidFill>
              <a:ea typeface="+mj-ea"/>
            </a:endParaRPr>
          </a:p>
          <a:p>
            <a:pPr algn="ctr"/>
            <a:endParaRPr lang="it-IT" sz="3200" b="1" cap="small" dirty="0">
              <a:solidFill>
                <a:srgbClr val="376092"/>
              </a:solidFill>
              <a:ea typeface="+mj-ea"/>
            </a:endParaRPr>
          </a:p>
          <a:p>
            <a:pPr algn="ctr"/>
            <a:r>
              <a:rPr lang="it-IT" sz="3200" b="1" cap="small" dirty="0" smtClean="0">
                <a:solidFill>
                  <a:srgbClr val="376092"/>
                </a:solidFill>
                <a:ea typeface="+mj-ea"/>
              </a:rPr>
              <a:t>Master </a:t>
            </a:r>
            <a:r>
              <a:rPr lang="it-IT" sz="3200" b="1" cap="small" dirty="0">
                <a:solidFill>
                  <a:srgbClr val="376092"/>
                </a:solidFill>
                <a:ea typeface="+mj-ea"/>
              </a:rPr>
              <a:t>data management</a:t>
            </a:r>
            <a:endParaRPr lang="it-IT" sz="3200" b="1" cap="small" dirty="0">
              <a:solidFill>
                <a:srgbClr val="376092"/>
              </a:solidFill>
              <a:ea typeface="+mj-ea"/>
            </a:endParaRPr>
          </a:p>
        </p:txBody>
      </p:sp>
      <p:sp>
        <p:nvSpPr>
          <p:cNvPr id="2" name="Segnaposto numero diapositiva 1"/>
          <p:cNvSpPr>
            <a:spLocks noGrp="1"/>
          </p:cNvSpPr>
          <p:nvPr>
            <p:ph type="sldNum" sz="quarter" idx="12"/>
          </p:nvPr>
        </p:nvSpPr>
        <p:spPr/>
        <p:txBody>
          <a:bodyPr/>
          <a:lstStyle/>
          <a:p>
            <a:pPr>
              <a:defRPr/>
            </a:pPr>
            <a:fld id="{431451B1-9D4D-43AD-AFCD-B368496707A4}" type="slidenum">
              <a:rPr lang="it-IT" smtClean="0"/>
              <a:pPr>
                <a:defRPr/>
              </a:pPr>
              <a:t>26</a:t>
            </a:fld>
            <a:endParaRPr lang="it-IT"/>
          </a:p>
        </p:txBody>
      </p:sp>
    </p:spTree>
    <p:extLst>
      <p:ext uri="{BB962C8B-B14F-4D97-AF65-F5344CB8AC3E}">
        <p14:creationId xmlns:p14="http://schemas.microsoft.com/office/powerpoint/2010/main" val="2820362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Master data</a:t>
            </a:r>
            <a:endParaRPr lang="it-IT" dirty="0"/>
          </a:p>
        </p:txBody>
      </p:sp>
      <p:sp>
        <p:nvSpPr>
          <p:cNvPr id="3" name="Segnaposto contenuto 2"/>
          <p:cNvSpPr>
            <a:spLocks noGrp="1"/>
          </p:cNvSpPr>
          <p:nvPr>
            <p:ph idx="1"/>
          </p:nvPr>
        </p:nvSpPr>
        <p:spPr>
          <a:xfrm>
            <a:off x="609600" y="1373189"/>
            <a:ext cx="10972800" cy="4352925"/>
          </a:xfrm>
        </p:spPr>
        <p:txBody>
          <a:bodyPr/>
          <a:lstStyle/>
          <a:p>
            <a:r>
              <a:rPr lang="en-GB" sz="2000" b="1" i="1" dirty="0">
                <a:solidFill>
                  <a:srgbClr val="376092"/>
                </a:solidFill>
                <a:ea typeface="+mj-ea"/>
              </a:rPr>
              <a:t>ISO </a:t>
            </a:r>
            <a:r>
              <a:rPr lang="en-GB" sz="2000" b="1" i="1" dirty="0" smtClean="0">
                <a:solidFill>
                  <a:srgbClr val="376092"/>
                </a:solidFill>
                <a:ea typeface="+mj-ea"/>
              </a:rPr>
              <a:t>8000-2</a:t>
            </a:r>
            <a:r>
              <a:rPr lang="en-GB" sz="2000" b="1" i="1" dirty="0">
                <a:solidFill>
                  <a:srgbClr val="376092"/>
                </a:solidFill>
                <a:ea typeface="+mj-ea"/>
              </a:rPr>
              <a:t> defines the term "master data" as</a:t>
            </a:r>
            <a:endParaRPr lang="it-IT" sz="2000" b="1" i="1" dirty="0">
              <a:solidFill>
                <a:srgbClr val="376092"/>
              </a:solidFill>
              <a:ea typeface="+mj-ea"/>
            </a:endParaRPr>
          </a:p>
          <a:p>
            <a:pPr lvl="1"/>
            <a:endParaRPr lang="en-GB" sz="2000" i="1" dirty="0" smtClean="0">
              <a:solidFill>
                <a:srgbClr val="376092"/>
              </a:solidFill>
              <a:ea typeface="+mj-ea"/>
            </a:endParaRPr>
          </a:p>
          <a:p>
            <a:pPr lvl="1"/>
            <a:r>
              <a:rPr lang="en-GB" sz="2000" i="1" dirty="0" smtClean="0">
                <a:solidFill>
                  <a:srgbClr val="376092"/>
                </a:solidFill>
                <a:ea typeface="+mj-ea"/>
              </a:rPr>
              <a:t>Data </a:t>
            </a:r>
            <a:r>
              <a:rPr lang="en-GB" sz="2000" i="1" dirty="0">
                <a:solidFill>
                  <a:srgbClr val="376092"/>
                </a:solidFill>
                <a:ea typeface="+mj-ea"/>
              </a:rPr>
              <a:t>held by an organization that describes the entities that are both independent and fundamental for that organization, and that it needs to reference in order to perform its transactions</a:t>
            </a:r>
            <a:r>
              <a:rPr lang="en-GB" i="1" dirty="0">
                <a:solidFill>
                  <a:srgbClr val="376092"/>
                </a:solidFill>
                <a:ea typeface="+mj-ea"/>
              </a:rPr>
              <a:t>.</a:t>
            </a:r>
            <a:endParaRPr lang="it-IT" i="1" dirty="0">
              <a:solidFill>
                <a:srgbClr val="376092"/>
              </a:solidFill>
              <a:ea typeface="+mj-ea"/>
            </a:endParaRPr>
          </a:p>
          <a:p>
            <a:endParaRPr lang="en-GB" sz="2000" i="1" dirty="0">
              <a:solidFill>
                <a:srgbClr val="376092"/>
              </a:solidFill>
              <a:ea typeface="+mj-ea"/>
            </a:endParaRPr>
          </a:p>
          <a:p>
            <a:r>
              <a:rPr lang="en-GB" sz="2000" i="1" dirty="0">
                <a:solidFill>
                  <a:srgbClr val="376092"/>
                </a:solidFill>
                <a:ea typeface="+mj-ea"/>
              </a:rPr>
              <a:t>Master data represents the business objects which are agreed on and shared across the enterprise</a:t>
            </a:r>
            <a:r>
              <a:rPr lang="en-GB" sz="2000" i="1" dirty="0" smtClean="0">
                <a:solidFill>
                  <a:srgbClr val="376092"/>
                </a:solidFill>
                <a:ea typeface="+mj-ea"/>
              </a:rPr>
              <a:t>.</a:t>
            </a:r>
          </a:p>
          <a:p>
            <a:r>
              <a:rPr lang="en-GB" sz="2000" i="1" dirty="0" smtClean="0">
                <a:solidFill>
                  <a:srgbClr val="376092"/>
                </a:solidFill>
                <a:ea typeface="+mj-ea"/>
              </a:rPr>
              <a:t> </a:t>
            </a:r>
            <a:r>
              <a:rPr lang="en-GB" sz="2000" i="1" dirty="0">
                <a:solidFill>
                  <a:srgbClr val="376092"/>
                </a:solidFill>
                <a:ea typeface="+mj-ea"/>
              </a:rPr>
              <a:t> It can cover relatively static reference data, transactional, unstructured, analytical, hierarchical and meta data</a:t>
            </a:r>
            <a:r>
              <a:rPr lang="en-GB" sz="2000" i="1" dirty="0" smtClean="0">
                <a:solidFill>
                  <a:srgbClr val="376092"/>
                </a:solidFill>
                <a:ea typeface="+mj-ea"/>
              </a:rPr>
              <a:t>.</a:t>
            </a:r>
            <a:r>
              <a:rPr lang="en-GB" sz="2000" i="1" dirty="0">
                <a:solidFill>
                  <a:srgbClr val="376092"/>
                </a:solidFill>
                <a:ea typeface="+mj-ea"/>
              </a:rPr>
              <a:t> It is the primary focus of the Information Technology (IT) discipline of Master Data Management (MDM</a:t>
            </a:r>
            <a:r>
              <a:rPr lang="en-GB" sz="2000" i="1" dirty="0" smtClean="0">
                <a:solidFill>
                  <a:srgbClr val="376092"/>
                </a:solidFill>
                <a:ea typeface="+mj-ea"/>
              </a:rPr>
              <a:t>).</a:t>
            </a:r>
          </a:p>
          <a:p>
            <a:endParaRPr lang="it-IT" sz="2000" i="1" dirty="0">
              <a:solidFill>
                <a:srgbClr val="376092"/>
              </a:solidFill>
              <a:ea typeface="+mj-ea"/>
            </a:endParaRPr>
          </a:p>
          <a:p>
            <a:r>
              <a:rPr lang="en-GB" sz="2000" i="1" dirty="0">
                <a:solidFill>
                  <a:srgbClr val="376092"/>
                </a:solidFill>
                <a:ea typeface="+mj-ea"/>
              </a:rPr>
              <a:t>While master data is often non-transactional in nature, it is not limited to non-transactional data, and often supports transactional processes and operations. </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27</a:t>
            </a:fld>
            <a:endParaRPr lang="it-IT" dirty="0"/>
          </a:p>
        </p:txBody>
      </p:sp>
    </p:spTree>
    <p:extLst>
      <p:ext uri="{BB962C8B-B14F-4D97-AF65-F5344CB8AC3E}">
        <p14:creationId xmlns:p14="http://schemas.microsoft.com/office/powerpoint/2010/main" val="3275548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Master data management</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M</a:t>
            </a:r>
            <a:r>
              <a:rPr lang="en-US" sz="2000" i="1" dirty="0" smtClean="0">
                <a:solidFill>
                  <a:srgbClr val="376092"/>
                </a:solidFill>
                <a:ea typeface="+mj-ea"/>
              </a:rPr>
              <a:t>aster </a:t>
            </a:r>
            <a:r>
              <a:rPr lang="en-US" sz="2000" i="1" dirty="0">
                <a:solidFill>
                  <a:srgbClr val="376092"/>
                </a:solidFill>
                <a:ea typeface="+mj-ea"/>
              </a:rPr>
              <a:t>data management (MDM) is the comprehensive method used to consistently define and manage the critical data of an organization </a:t>
            </a:r>
            <a:r>
              <a:rPr lang="en-US" sz="2000" b="1" i="1" dirty="0">
                <a:solidFill>
                  <a:srgbClr val="376092"/>
                </a:solidFill>
                <a:ea typeface="+mj-ea"/>
              </a:rPr>
              <a:t>to </a:t>
            </a:r>
            <a:r>
              <a:rPr lang="en-US" sz="2000" b="1" i="1" dirty="0" smtClean="0">
                <a:solidFill>
                  <a:srgbClr val="376092"/>
                </a:solidFill>
                <a:ea typeface="+mj-ea"/>
              </a:rPr>
              <a:t>provide </a:t>
            </a:r>
            <a:r>
              <a:rPr lang="en-US" sz="2000" b="1" i="1" dirty="0">
                <a:solidFill>
                  <a:srgbClr val="376092"/>
                </a:solidFill>
                <a:ea typeface="+mj-ea"/>
              </a:rPr>
              <a:t>a single point of reference</a:t>
            </a:r>
            <a:r>
              <a:rPr lang="en-US" dirty="0" smtClean="0"/>
              <a:t>.</a:t>
            </a:r>
          </a:p>
          <a:p>
            <a:endParaRPr lang="en-US" dirty="0"/>
          </a:p>
          <a:p>
            <a:r>
              <a:rPr lang="en-US" sz="2000" i="1" dirty="0">
                <a:solidFill>
                  <a:srgbClr val="376092"/>
                </a:solidFill>
                <a:ea typeface="+mj-ea"/>
              </a:rPr>
              <a:t>M</a:t>
            </a:r>
            <a:r>
              <a:rPr lang="en-US" sz="2000" i="1" dirty="0" smtClean="0">
                <a:solidFill>
                  <a:srgbClr val="376092"/>
                </a:solidFill>
                <a:ea typeface="+mj-ea"/>
              </a:rPr>
              <a:t>aster </a:t>
            </a:r>
            <a:r>
              <a:rPr lang="en-US" sz="2000" i="1" dirty="0">
                <a:solidFill>
                  <a:srgbClr val="376092"/>
                </a:solidFill>
                <a:ea typeface="+mj-ea"/>
              </a:rPr>
              <a:t>data management </a:t>
            </a:r>
            <a:r>
              <a:rPr lang="en-US" sz="2000" i="1" dirty="0" smtClean="0">
                <a:solidFill>
                  <a:srgbClr val="376092"/>
                </a:solidFill>
                <a:ea typeface="+mj-ea"/>
              </a:rPr>
              <a:t>acts by </a:t>
            </a:r>
            <a:r>
              <a:rPr lang="en-US" sz="2000" i="1" dirty="0">
                <a:solidFill>
                  <a:srgbClr val="376092"/>
                </a:solidFill>
                <a:ea typeface="+mj-ea"/>
              </a:rPr>
              <a:t>removing duplicates, standardizing data (mass maintaining</a:t>
            </a:r>
            <a:r>
              <a:rPr lang="en-US" sz="2000" i="1" dirty="0" smtClean="0">
                <a:solidFill>
                  <a:srgbClr val="376092"/>
                </a:solidFill>
                <a:ea typeface="+mj-ea"/>
              </a:rPr>
              <a:t>), and </a:t>
            </a:r>
            <a:r>
              <a:rPr lang="en-US" sz="2000" i="1" dirty="0">
                <a:solidFill>
                  <a:srgbClr val="376092"/>
                </a:solidFill>
                <a:ea typeface="+mj-ea"/>
              </a:rPr>
              <a:t>incorporating rules to eliminate incorrect data from entering the system in order to create an authoritative source of master data</a:t>
            </a:r>
            <a:r>
              <a:rPr lang="en-US" sz="2000" i="1" dirty="0" smtClean="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The root cause problem stems from business unit and product line segmentation, in which the same customer will be serviced by different product lines, with redundant data being entered about the customer (a.k.a. party in the role of customer) and account in order to process the transaction. The redundancy of party and account data is compounded in the front to back office life cycle, where the authoritative single source for the party, account and product data is needed but is often once again redundantly entered or augmented</a:t>
            </a:r>
            <a:r>
              <a:rPr lang="en-US" sz="2000" dirty="0"/>
              <a:t>.</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28</a:t>
            </a:fld>
            <a:endParaRPr lang="it-IT" dirty="0"/>
          </a:p>
        </p:txBody>
      </p:sp>
    </p:spTree>
    <p:extLst>
      <p:ext uri="{BB962C8B-B14F-4D97-AF65-F5344CB8AC3E}">
        <p14:creationId xmlns:p14="http://schemas.microsoft.com/office/powerpoint/2010/main" val="600428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6095" y="796926"/>
            <a:ext cx="10972800" cy="760413"/>
          </a:xfrm>
        </p:spPr>
        <p:txBody>
          <a:bodyPr/>
          <a:lstStyle/>
          <a:p>
            <a:r>
              <a:rPr lang="it-IT" dirty="0" smtClean="0"/>
              <a:t>MDM una risposta al problema della qualità nella integrazione delle fonti (1)</a:t>
            </a:r>
            <a:endParaRPr lang="it-IT" dirty="0"/>
          </a:p>
        </p:txBody>
      </p:sp>
      <p:pic>
        <p:nvPicPr>
          <p:cNvPr id="5" name="Segnaposto contenuto 4"/>
          <p:cNvPicPr>
            <a:picLocks noGrp="1" noChangeAspect="1"/>
          </p:cNvPicPr>
          <p:nvPr>
            <p:ph idx="1"/>
          </p:nvPr>
        </p:nvPicPr>
        <p:blipFill>
          <a:blip r:embed="rId2"/>
          <a:stretch>
            <a:fillRect/>
          </a:stretch>
        </p:blipFill>
        <p:spPr>
          <a:xfrm>
            <a:off x="284136" y="1557339"/>
            <a:ext cx="6097266" cy="4352925"/>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29</a:t>
            </a:fld>
            <a:endParaRPr lang="it-IT" dirty="0"/>
          </a:p>
        </p:txBody>
      </p:sp>
      <p:pic>
        <p:nvPicPr>
          <p:cNvPr id="6" name="Immagine 5"/>
          <p:cNvPicPr>
            <a:picLocks noChangeAspect="1"/>
          </p:cNvPicPr>
          <p:nvPr/>
        </p:nvPicPr>
        <p:blipFill>
          <a:blip r:embed="rId3"/>
          <a:stretch>
            <a:fillRect/>
          </a:stretch>
        </p:blipFill>
        <p:spPr>
          <a:xfrm>
            <a:off x="6316547" y="1557339"/>
            <a:ext cx="5591317" cy="4428075"/>
          </a:xfrm>
          <a:prstGeom prst="rect">
            <a:avLst/>
          </a:prstGeom>
        </p:spPr>
      </p:pic>
      <p:sp>
        <p:nvSpPr>
          <p:cNvPr id="7" name="CasellaDiTesto 6"/>
          <p:cNvSpPr txBox="1"/>
          <p:nvPr/>
        </p:nvSpPr>
        <p:spPr>
          <a:xfrm>
            <a:off x="1880461" y="6227111"/>
            <a:ext cx="8431078" cy="523220"/>
          </a:xfrm>
          <a:prstGeom prst="rect">
            <a:avLst/>
          </a:prstGeom>
          <a:noFill/>
        </p:spPr>
        <p:txBody>
          <a:bodyPr wrap="square" rtlCol="0">
            <a:spAutoFit/>
          </a:bodyPr>
          <a:lstStyle/>
          <a:p>
            <a:pPr algn="ctr"/>
            <a:r>
              <a:rPr lang="it-IT" sz="2800" b="1" i="1" dirty="0">
                <a:solidFill>
                  <a:srgbClr val="376092"/>
                </a:solidFill>
                <a:latin typeface="Arial" panose="020B0604020202020204" pitchFamily="34" charset="0"/>
                <a:ea typeface="+mj-ea"/>
                <a:cs typeface="Arial" panose="020B0604020202020204" pitchFamily="34" charset="0"/>
              </a:rPr>
              <a:t>Così</a:t>
            </a:r>
            <a:r>
              <a:rPr lang="it-IT" sz="2800" dirty="0" smtClean="0"/>
              <a:t> </a:t>
            </a:r>
            <a:r>
              <a:rPr lang="it-IT" sz="2800" b="1" i="1" dirty="0">
                <a:solidFill>
                  <a:srgbClr val="376092"/>
                </a:solidFill>
                <a:latin typeface="Arial" panose="020B0604020202020204" pitchFamily="34" charset="0"/>
                <a:ea typeface="+mj-ea"/>
                <a:cs typeface="Arial" panose="020B0604020202020204" pitchFamily="34" charset="0"/>
              </a:rPr>
              <a:t>SAS</a:t>
            </a:r>
            <a:endParaRPr lang="it-IT" sz="2800" b="1" i="1" dirty="0">
              <a:solidFill>
                <a:srgbClr val="37609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16437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L’integrazione dei dati</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a:t>
            </a:fld>
            <a:endParaRPr lang="it-IT" dirty="0"/>
          </a:p>
        </p:txBody>
      </p:sp>
      <p:pic>
        <p:nvPicPr>
          <p:cNvPr id="1026" name="Picture 2" descr="Data Integr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4577" y="1346874"/>
            <a:ext cx="7254875" cy="435292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3316637" y="6206906"/>
            <a:ext cx="11386088" cy="307777"/>
          </a:xfrm>
          <a:prstGeom prst="rect">
            <a:avLst/>
          </a:prstGeom>
        </p:spPr>
        <p:txBody>
          <a:bodyPr wrap="square">
            <a:spAutoFit/>
          </a:bodyPr>
          <a:lstStyle/>
          <a:p>
            <a:r>
              <a:rPr lang="it-IT" sz="1400" dirty="0">
                <a:solidFill>
                  <a:schemeClr val="bg1">
                    <a:lumMod val="65000"/>
                  </a:schemeClr>
                </a:solidFill>
              </a:rPr>
              <a:t>https://www.business2community.com/marketing/data-integration-key-shedding-light-customer-journey-01651493</a:t>
            </a:r>
          </a:p>
        </p:txBody>
      </p:sp>
    </p:spTree>
    <p:extLst>
      <p:ext uri="{BB962C8B-B14F-4D97-AF65-F5344CB8AC3E}">
        <p14:creationId xmlns:p14="http://schemas.microsoft.com/office/powerpoint/2010/main" val="2597433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SAS MDM</a:t>
            </a:r>
            <a:endParaRPr lang="it-IT" dirty="0"/>
          </a:p>
        </p:txBody>
      </p:sp>
      <p:sp>
        <p:nvSpPr>
          <p:cNvPr id="3" name="Segnaposto contenuto 2"/>
          <p:cNvSpPr>
            <a:spLocks noGrp="1"/>
          </p:cNvSpPr>
          <p:nvPr>
            <p:ph idx="1"/>
          </p:nvPr>
        </p:nvSpPr>
        <p:spPr>
          <a:xfrm>
            <a:off x="609600" y="1416778"/>
            <a:ext cx="10972800" cy="4352925"/>
          </a:xfrm>
        </p:spPr>
        <p:txBody>
          <a:bodyPr/>
          <a:lstStyle/>
          <a:p>
            <a:r>
              <a:rPr lang="en-US" sz="2000" b="1" i="1" dirty="0">
                <a:solidFill>
                  <a:srgbClr val="376092"/>
                </a:solidFill>
                <a:ea typeface="+mj-ea"/>
              </a:rPr>
              <a:t>Source data index</a:t>
            </a:r>
            <a:r>
              <a:rPr lang="en-US" sz="2000" i="1" dirty="0" smtClean="0">
                <a:solidFill>
                  <a:srgbClr val="376092"/>
                </a:solidFill>
                <a:ea typeface="+mj-ea"/>
              </a:rPr>
              <a:t>.</a:t>
            </a:r>
          </a:p>
          <a:p>
            <a:r>
              <a:rPr lang="en-US" sz="2000" i="1" dirty="0" smtClean="0">
                <a:solidFill>
                  <a:srgbClr val="376092"/>
                </a:solidFill>
                <a:ea typeface="+mj-ea"/>
              </a:rPr>
              <a:t> </a:t>
            </a:r>
            <a:r>
              <a:rPr lang="en-US" sz="2000" i="1" dirty="0">
                <a:solidFill>
                  <a:srgbClr val="376092"/>
                </a:solidFill>
                <a:ea typeface="+mj-ea"/>
              </a:rPr>
              <a:t>It’s not uncommon for developers and users to spend 40 percent of their time searching for the data they need. </a:t>
            </a:r>
            <a:r>
              <a:rPr lang="en-US" sz="2000" i="1" dirty="0">
                <a:solidFill>
                  <a:srgbClr val="376092"/>
                </a:solidFill>
                <a:ea typeface="+mj-ea"/>
              </a:rPr>
              <a:t>Data sources aren’t limited to the core, in-house transactional applications. Data sources also include cloud-based applications, third-party data sets, syndicated data content and even internally generated content (like spreadsheets). While existing MDM products do an adequate job of providing details to subject-area master elements, they don’t support the other 95 percent of the elements contained across numerous operational and analytical systems. </a:t>
            </a:r>
            <a:r>
              <a:rPr lang="en-US" sz="2000" i="1" dirty="0">
                <a:solidFill>
                  <a:srgbClr val="376092"/>
                </a:solidFill>
                <a:ea typeface="+mj-ea"/>
              </a:rPr>
              <a:t>Expanding the MDM platform to track and identify (but not store) the various locations of additional data details would be invaluable</a:t>
            </a:r>
            <a:r>
              <a:rPr lang="en-US" dirty="0" smtClean="0"/>
              <a:t>.</a:t>
            </a:r>
          </a:p>
          <a:p>
            <a:endParaRPr lang="en-US" dirty="0"/>
          </a:p>
          <a:p>
            <a:r>
              <a:rPr lang="en-US" sz="2000" i="1" dirty="0">
                <a:solidFill>
                  <a:srgbClr val="376092"/>
                </a:solidFill>
                <a:ea typeface="+mj-ea"/>
              </a:rPr>
              <a:t>In this era of big data, third-party data providers, hundreds of data sources and exploding data diversity and volume, maybe it’s time to evolve MDM. The next frontier of MDM should be about using its strengths to address bigger enterprise data challenges – and addressing the data management obstacles that get in the way of people using data to make decisions</a:t>
            </a:r>
            <a:r>
              <a:rPr lang="en-US" dirty="0"/>
              <a:t>.</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30</a:t>
            </a:fld>
            <a:endParaRPr lang="it-IT" dirty="0"/>
          </a:p>
        </p:txBody>
      </p:sp>
    </p:spTree>
    <p:extLst>
      <p:ext uri="{BB962C8B-B14F-4D97-AF65-F5344CB8AC3E}">
        <p14:creationId xmlns:p14="http://schemas.microsoft.com/office/powerpoint/2010/main" val="4243624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Master data management- requisiti </a:t>
            </a:r>
            <a:endParaRPr lang="it-IT" dirty="0"/>
          </a:p>
        </p:txBody>
      </p:sp>
      <p:sp>
        <p:nvSpPr>
          <p:cNvPr id="3" name="Segnaposto contenuto 2"/>
          <p:cNvSpPr>
            <a:spLocks noGrp="1"/>
          </p:cNvSpPr>
          <p:nvPr>
            <p:ph idx="1"/>
          </p:nvPr>
        </p:nvSpPr>
        <p:spPr/>
        <p:txBody>
          <a:bodyPr/>
          <a:lstStyle/>
          <a:p>
            <a:r>
              <a:rPr lang="it-IT" sz="2000" i="1" dirty="0">
                <a:solidFill>
                  <a:srgbClr val="376092"/>
                </a:solidFill>
                <a:ea typeface="+mj-ea"/>
              </a:rPr>
              <a:t>Definire e mantenere in un repository i metadati relativi alle entità dei dati master.</a:t>
            </a:r>
          </a:p>
          <a:p>
            <a:r>
              <a:rPr lang="it-IT" sz="2000" i="1" dirty="0">
                <a:solidFill>
                  <a:srgbClr val="376092"/>
                </a:solidFill>
                <a:ea typeface="+mj-ea"/>
              </a:rPr>
              <a:t>  Acquisizione, verifica, unicità e integrazione di questi dati in un master data </a:t>
            </a:r>
            <a:r>
              <a:rPr lang="it-IT" sz="2000" i="1" dirty="0" err="1">
                <a:solidFill>
                  <a:srgbClr val="376092"/>
                </a:solidFill>
                <a:ea typeface="+mj-ea"/>
              </a:rPr>
              <a:t>store</a:t>
            </a:r>
            <a:r>
              <a:rPr lang="it-IT" sz="2000" i="1" dirty="0">
                <a:solidFill>
                  <a:srgbClr val="376092"/>
                </a:solidFill>
                <a:ea typeface="+mj-ea"/>
              </a:rPr>
              <a:t> centralizzato.</a:t>
            </a:r>
          </a:p>
          <a:p>
            <a:r>
              <a:rPr lang="it-IT" sz="2000" i="1" dirty="0">
                <a:solidFill>
                  <a:srgbClr val="376092"/>
                </a:solidFill>
                <a:ea typeface="+mj-ea"/>
              </a:rPr>
              <a:t>  Offrire un set comune di servizi condivisi sui dati master per applicazioni, processi e portali da utilizzare per l'accesso e la gestione dei servizi </a:t>
            </a:r>
            <a:r>
              <a:rPr lang="it-IT" sz="2000" i="1" dirty="0" err="1">
                <a:solidFill>
                  <a:srgbClr val="376092"/>
                </a:solidFill>
                <a:ea typeface="+mj-ea"/>
              </a:rPr>
              <a:t>Mdm</a:t>
            </a:r>
            <a:r>
              <a:rPr lang="it-IT" sz="2000" i="1" dirty="0">
                <a:solidFill>
                  <a:srgbClr val="376092"/>
                </a:solidFill>
                <a:ea typeface="+mj-ea"/>
              </a:rPr>
              <a:t> relativi alle entità di dati master, come i System of entry (</a:t>
            </a:r>
            <a:r>
              <a:rPr lang="it-IT" sz="2000" i="1" dirty="0" err="1">
                <a:solidFill>
                  <a:srgbClr val="376092"/>
                </a:solidFill>
                <a:ea typeface="+mj-ea"/>
              </a:rPr>
              <a:t>Soe</a:t>
            </a:r>
            <a:r>
              <a:rPr lang="it-IT" sz="2000" i="1" dirty="0">
                <a:solidFill>
                  <a:srgbClr val="376092"/>
                </a:solidFill>
                <a:ea typeface="+mj-ea"/>
              </a:rPr>
              <a:t>).</a:t>
            </a:r>
          </a:p>
          <a:p>
            <a:r>
              <a:rPr lang="it-IT" sz="2000" i="1" dirty="0">
                <a:solidFill>
                  <a:srgbClr val="376092"/>
                </a:solidFill>
                <a:ea typeface="+mj-ea"/>
              </a:rPr>
              <a:t>  Gestire le gerarchie di dati master, compresa la storia delle modifiche e i cambiamenti di versione delle gerarchie stesse.</a:t>
            </a:r>
          </a:p>
          <a:p>
            <a:r>
              <a:rPr lang="it-IT" sz="2000" i="1" dirty="0">
                <a:solidFill>
                  <a:srgbClr val="376092"/>
                </a:solidFill>
                <a:ea typeface="+mj-ea"/>
              </a:rPr>
              <a:t>  Gestire la sincronizzazione delle modifiche dei dati master nei confronti di tutti i sistemi applicativi e analitici che utilizzano insiemi o sottoinsiemi completi di dati di questa natura.</a:t>
            </a:r>
          </a:p>
          <a:p>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31</a:t>
            </a:fld>
            <a:endParaRPr lang="it-IT" dirty="0"/>
          </a:p>
        </p:txBody>
      </p:sp>
    </p:spTree>
    <p:extLst>
      <p:ext uri="{BB962C8B-B14F-4D97-AF65-F5344CB8AC3E}">
        <p14:creationId xmlns:p14="http://schemas.microsoft.com/office/powerpoint/2010/main" val="777430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stretch>
            <a:fillRect/>
          </a:stretch>
        </p:blipFill>
        <p:spPr>
          <a:xfrm>
            <a:off x="809560" y="1557339"/>
            <a:ext cx="10279658" cy="4352925"/>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32</a:t>
            </a:fld>
            <a:endParaRPr lang="it-IT" dirty="0"/>
          </a:p>
        </p:txBody>
      </p:sp>
      <p:sp>
        <p:nvSpPr>
          <p:cNvPr id="5" name="Titolo 1"/>
          <p:cNvSpPr>
            <a:spLocks noGrp="1"/>
          </p:cNvSpPr>
          <p:nvPr>
            <p:ph type="title"/>
          </p:nvPr>
        </p:nvSpPr>
        <p:spPr/>
        <p:txBody>
          <a:bodyPr/>
          <a:lstStyle/>
          <a:p>
            <a:r>
              <a:rPr lang="it-IT" dirty="0" smtClean="0"/>
              <a:t>MDM una risposta al problema della qualità nella integrazione delle fonti (2)</a:t>
            </a:r>
            <a:endParaRPr lang="it-IT" dirty="0"/>
          </a:p>
        </p:txBody>
      </p:sp>
      <p:sp>
        <p:nvSpPr>
          <p:cNvPr id="8" name="CasellaDiTesto 7"/>
          <p:cNvSpPr txBox="1"/>
          <p:nvPr/>
        </p:nvSpPr>
        <p:spPr>
          <a:xfrm>
            <a:off x="1880461" y="6227111"/>
            <a:ext cx="8431078" cy="523220"/>
          </a:xfrm>
          <a:prstGeom prst="rect">
            <a:avLst/>
          </a:prstGeom>
          <a:noFill/>
        </p:spPr>
        <p:txBody>
          <a:bodyPr wrap="square" rtlCol="0">
            <a:spAutoFit/>
          </a:bodyPr>
          <a:lstStyle/>
          <a:p>
            <a:pPr algn="ctr"/>
            <a:r>
              <a:rPr lang="it-IT" sz="2800" b="1" i="1" dirty="0">
                <a:solidFill>
                  <a:srgbClr val="376092"/>
                </a:solidFill>
                <a:latin typeface="Arial" panose="020B0604020202020204" pitchFamily="34" charset="0"/>
                <a:ea typeface="+mj-ea"/>
                <a:cs typeface="Arial" panose="020B0604020202020204" pitchFamily="34" charset="0"/>
              </a:rPr>
              <a:t>Così</a:t>
            </a:r>
            <a:r>
              <a:rPr lang="it-IT" sz="2800" dirty="0" smtClean="0"/>
              <a:t> </a:t>
            </a:r>
            <a:r>
              <a:rPr lang="it-IT" sz="2800" b="1" i="1" dirty="0" smtClean="0">
                <a:solidFill>
                  <a:srgbClr val="376092"/>
                </a:solidFill>
                <a:latin typeface="Arial" panose="020B0604020202020204" pitchFamily="34" charset="0"/>
                <a:ea typeface="+mj-ea"/>
                <a:cs typeface="Arial" panose="020B0604020202020204" pitchFamily="34" charset="0"/>
              </a:rPr>
              <a:t>IBM</a:t>
            </a:r>
            <a:endParaRPr lang="it-IT" sz="2800" b="1" i="1" dirty="0">
              <a:solidFill>
                <a:srgbClr val="37609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8623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IBM MDM</a:t>
            </a:r>
            <a:endParaRPr lang="it-IT" dirty="0"/>
          </a:p>
        </p:txBody>
      </p:sp>
      <p:sp>
        <p:nvSpPr>
          <p:cNvPr id="3" name="Segnaposto contenuto 2"/>
          <p:cNvSpPr>
            <a:spLocks noGrp="1"/>
          </p:cNvSpPr>
          <p:nvPr>
            <p:ph idx="1"/>
          </p:nvPr>
        </p:nvSpPr>
        <p:spPr/>
        <p:txBody>
          <a:bodyPr/>
          <a:lstStyle/>
          <a:p>
            <a:r>
              <a:rPr lang="it-IT" sz="2000" i="1" dirty="0">
                <a:solidFill>
                  <a:srgbClr val="376092"/>
                </a:solidFill>
                <a:ea typeface="+mj-ea"/>
              </a:rPr>
              <a:t>Master data management (MDM) fornisce una vista affidabile di entità critiche solitamente archiviate </a:t>
            </a:r>
            <a:r>
              <a:rPr lang="it-IT" sz="2000" i="1" dirty="0" smtClean="0">
                <a:solidFill>
                  <a:srgbClr val="376092"/>
                </a:solidFill>
                <a:ea typeface="+mj-ea"/>
              </a:rPr>
              <a:t>(e talvolta duplicate </a:t>
            </a:r>
            <a:r>
              <a:rPr lang="it-IT" sz="2000" i="1" dirty="0">
                <a:solidFill>
                  <a:srgbClr val="376092"/>
                </a:solidFill>
                <a:ea typeface="+mj-ea"/>
              </a:rPr>
              <a:t>in applicazioni in silos - clienti, fornitori, partner, prodotti, materiali, </a:t>
            </a:r>
            <a:r>
              <a:rPr lang="it-IT" sz="2000" i="1" dirty="0">
                <a:solidFill>
                  <a:srgbClr val="376092"/>
                </a:solidFill>
                <a:ea typeface="+mj-ea"/>
              </a:rPr>
              <a:t>account.. </a:t>
            </a:r>
            <a:r>
              <a:rPr lang="it-IT" sz="2000" i="1" dirty="0">
                <a:solidFill>
                  <a:srgbClr val="376092"/>
                </a:solidFill>
                <a:ea typeface="+mj-ea"/>
              </a:rPr>
              <a:t>(definizione IBM Analytics)</a:t>
            </a:r>
          </a:p>
          <a:p>
            <a:endParaRPr lang="it-IT" sz="2000" i="1" dirty="0">
              <a:solidFill>
                <a:srgbClr val="376092"/>
              </a:solidFill>
              <a:ea typeface="+mj-ea"/>
            </a:endParaRPr>
          </a:p>
          <a:p>
            <a:r>
              <a:rPr lang="it-IT" sz="2000" i="1" dirty="0">
                <a:solidFill>
                  <a:srgbClr val="376092"/>
                </a:solidFill>
                <a:ea typeface="+mj-ea"/>
              </a:rPr>
              <a:t>l Master data management è un insieme di processi, politiche, servizi e tecnologie utilizzate per creare, mantenere e gestire i dati associati con le entità fondamentali del business di una società, come il System of record (Sor) dell'impresa, definiti dati master. </a:t>
            </a:r>
            <a:endParaRPr lang="it-IT" sz="2000" i="1" dirty="0">
              <a:solidFill>
                <a:srgbClr val="376092"/>
              </a:solidFill>
              <a:ea typeface="+mj-ea"/>
            </a:endParaRPr>
          </a:p>
          <a:p>
            <a:endParaRPr lang="it-IT" sz="2000" i="1" dirty="0">
              <a:solidFill>
                <a:srgbClr val="376092"/>
              </a:solidFill>
              <a:ea typeface="+mj-ea"/>
            </a:endParaRPr>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33</a:t>
            </a:fld>
            <a:endParaRPr lang="it-IT" dirty="0"/>
          </a:p>
        </p:txBody>
      </p:sp>
    </p:spTree>
    <p:extLst>
      <p:ext uri="{BB962C8B-B14F-4D97-AF65-F5344CB8AC3E}">
        <p14:creationId xmlns:p14="http://schemas.microsoft.com/office/powerpoint/2010/main" val="3053131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MDM PENTAHO</a:t>
            </a:r>
            <a:endParaRPr lang="it-IT" dirty="0"/>
          </a:p>
        </p:txBody>
      </p:sp>
      <p:pic>
        <p:nvPicPr>
          <p:cNvPr id="5" name="Segnaposto contenuto 4"/>
          <p:cNvPicPr>
            <a:picLocks noGrp="1" noChangeAspect="1"/>
          </p:cNvPicPr>
          <p:nvPr>
            <p:ph idx="1"/>
          </p:nvPr>
        </p:nvPicPr>
        <p:blipFill>
          <a:blip r:embed="rId2"/>
          <a:stretch>
            <a:fillRect/>
          </a:stretch>
        </p:blipFill>
        <p:spPr>
          <a:xfrm>
            <a:off x="609600" y="1557339"/>
            <a:ext cx="7761414" cy="4352925"/>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34</a:t>
            </a:fld>
            <a:endParaRPr lang="it-IT" dirty="0"/>
          </a:p>
        </p:txBody>
      </p:sp>
    </p:spTree>
    <p:extLst>
      <p:ext uri="{BB962C8B-B14F-4D97-AF65-F5344CB8AC3E}">
        <p14:creationId xmlns:p14="http://schemas.microsoft.com/office/powerpoint/2010/main" val="4194643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MDM PENTAHO</a:t>
            </a:r>
            <a:endParaRPr lang="it-IT" dirty="0"/>
          </a:p>
        </p:txBody>
      </p:sp>
      <p:pic>
        <p:nvPicPr>
          <p:cNvPr id="5" name="Segnaposto contenuto 4"/>
          <p:cNvPicPr>
            <a:picLocks noGrp="1" noChangeAspect="1"/>
          </p:cNvPicPr>
          <p:nvPr>
            <p:ph idx="1"/>
          </p:nvPr>
        </p:nvPicPr>
        <p:blipFill>
          <a:blip r:embed="rId3"/>
          <a:stretch>
            <a:fillRect/>
          </a:stretch>
        </p:blipFill>
        <p:spPr>
          <a:xfrm>
            <a:off x="1863956" y="1557340"/>
            <a:ext cx="9376772" cy="5300660"/>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35</a:t>
            </a:fld>
            <a:endParaRPr lang="it-IT" dirty="0"/>
          </a:p>
        </p:txBody>
      </p:sp>
    </p:spTree>
    <p:extLst>
      <p:ext uri="{BB962C8B-B14F-4D97-AF65-F5344CB8AC3E}">
        <p14:creationId xmlns:p14="http://schemas.microsoft.com/office/powerpoint/2010/main" val="4103973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Master data management- i dati</a:t>
            </a:r>
            <a:endParaRPr lang="it-IT" dirty="0"/>
          </a:p>
        </p:txBody>
      </p:sp>
      <p:pic>
        <p:nvPicPr>
          <p:cNvPr id="5" name="Segnaposto contenuto 4"/>
          <p:cNvPicPr>
            <a:picLocks noGrp="1" noChangeAspect="1"/>
          </p:cNvPicPr>
          <p:nvPr>
            <p:ph idx="1"/>
          </p:nvPr>
        </p:nvPicPr>
        <p:blipFill>
          <a:blip r:embed="rId2"/>
          <a:stretch>
            <a:fillRect/>
          </a:stretch>
        </p:blipFill>
        <p:spPr>
          <a:xfrm>
            <a:off x="609600" y="2100008"/>
            <a:ext cx="10248896" cy="2274871"/>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36</a:t>
            </a:fld>
            <a:endParaRPr lang="it-IT" dirty="0"/>
          </a:p>
        </p:txBody>
      </p:sp>
      <p:sp>
        <p:nvSpPr>
          <p:cNvPr id="6" name="CasellaDiTesto 5"/>
          <p:cNvSpPr txBox="1"/>
          <p:nvPr/>
        </p:nvSpPr>
        <p:spPr>
          <a:xfrm>
            <a:off x="5047281" y="6370737"/>
            <a:ext cx="6535119" cy="307777"/>
          </a:xfrm>
          <a:prstGeom prst="rect">
            <a:avLst/>
          </a:prstGeom>
          <a:noFill/>
        </p:spPr>
        <p:txBody>
          <a:bodyPr wrap="square" rtlCol="0">
            <a:spAutoFit/>
          </a:bodyPr>
          <a:lstStyle/>
          <a:p>
            <a:pPr algn="r"/>
            <a:r>
              <a:rPr lang="it-IT" sz="1400" dirty="0">
                <a:solidFill>
                  <a:schemeClr val="bg1">
                    <a:lumMod val="65000"/>
                  </a:schemeClr>
                </a:solidFill>
              </a:rPr>
              <a:t>https://www.compact.nl/articles/effective-master-data-management/</a:t>
            </a:r>
          </a:p>
        </p:txBody>
      </p:sp>
      <p:sp>
        <p:nvSpPr>
          <p:cNvPr id="7" name="CasellaDiTesto 6"/>
          <p:cNvSpPr txBox="1"/>
          <p:nvPr/>
        </p:nvSpPr>
        <p:spPr>
          <a:xfrm>
            <a:off x="4458345" y="5427958"/>
            <a:ext cx="7733655" cy="400110"/>
          </a:xfrm>
          <a:prstGeom prst="rect">
            <a:avLst/>
          </a:prstGeom>
          <a:noFill/>
        </p:spPr>
        <p:txBody>
          <a:bodyPr wrap="square" rtlCol="0">
            <a:spAutoFit/>
          </a:bodyPr>
          <a:lstStyle/>
          <a:p>
            <a:r>
              <a:rPr lang="it-IT" sz="2000" i="1" dirty="0">
                <a:solidFill>
                  <a:srgbClr val="376092"/>
                </a:solidFill>
                <a:latin typeface="Arial" panose="020B0604020202020204" pitchFamily="34" charset="0"/>
                <a:ea typeface="+mj-ea"/>
                <a:cs typeface="Arial" panose="020B0604020202020204" pitchFamily="34" charset="0"/>
              </a:rPr>
              <a:t>Caratteristiche dei dati master</a:t>
            </a:r>
            <a:endParaRPr lang="it-IT" sz="2000" i="1" dirty="0">
              <a:solidFill>
                <a:srgbClr val="37609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11444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37</a:t>
            </a:fld>
            <a:endParaRPr lang="it-IT" dirty="0"/>
          </a:p>
        </p:txBody>
      </p:sp>
      <p:pic>
        <p:nvPicPr>
          <p:cNvPr id="5" name="Segnaposto contenuto 4"/>
          <p:cNvPicPr>
            <a:picLocks noGrp="1" noChangeAspect="1"/>
          </p:cNvPicPr>
          <p:nvPr>
            <p:ph idx="1"/>
          </p:nvPr>
        </p:nvPicPr>
        <p:blipFill>
          <a:blip r:embed="rId2"/>
          <a:stretch>
            <a:fillRect/>
          </a:stretch>
        </p:blipFill>
        <p:spPr>
          <a:xfrm>
            <a:off x="573436" y="730386"/>
            <a:ext cx="10089397" cy="5493011"/>
          </a:xfrm>
          <a:prstGeom prst="rect">
            <a:avLst/>
          </a:prstGeom>
        </p:spPr>
      </p:pic>
      <p:sp>
        <p:nvSpPr>
          <p:cNvPr id="6" name="CasellaDiTesto 5"/>
          <p:cNvSpPr txBox="1"/>
          <p:nvPr/>
        </p:nvSpPr>
        <p:spPr>
          <a:xfrm>
            <a:off x="1363851" y="6342064"/>
            <a:ext cx="8632556" cy="400110"/>
          </a:xfrm>
          <a:prstGeom prst="rect">
            <a:avLst/>
          </a:prstGeom>
          <a:noFill/>
        </p:spPr>
        <p:txBody>
          <a:bodyPr wrap="square" rtlCol="0">
            <a:spAutoFit/>
          </a:bodyPr>
          <a:lstStyle/>
          <a:p>
            <a:r>
              <a:rPr lang="it-IT" sz="2000" i="1" dirty="0">
                <a:solidFill>
                  <a:srgbClr val="376092"/>
                </a:solidFill>
                <a:latin typeface="Arial" panose="020B0604020202020204" pitchFamily="34" charset="0"/>
                <a:ea typeface="+mj-ea"/>
                <a:cs typeface="Arial" panose="020B0604020202020204" pitchFamily="34" charset="0"/>
              </a:rPr>
              <a:t>Building </a:t>
            </a:r>
            <a:r>
              <a:rPr lang="it-IT" sz="2000" i="1" dirty="0" err="1">
                <a:solidFill>
                  <a:srgbClr val="376092"/>
                </a:solidFill>
                <a:latin typeface="Arial" panose="020B0604020202020204" pitchFamily="34" charset="0"/>
                <a:ea typeface="+mj-ea"/>
                <a:cs typeface="Arial" panose="020B0604020202020204" pitchFamily="34" charset="0"/>
              </a:rPr>
              <a:t>blocks</a:t>
            </a:r>
            <a:r>
              <a:rPr lang="it-IT" sz="2000" i="1" dirty="0">
                <a:solidFill>
                  <a:srgbClr val="376092"/>
                </a:solidFill>
                <a:latin typeface="Arial" panose="020B0604020202020204" pitchFamily="34" charset="0"/>
                <a:ea typeface="+mj-ea"/>
                <a:cs typeface="Arial" panose="020B0604020202020204" pitchFamily="34" charset="0"/>
              </a:rPr>
              <a:t> nell’approccio master data management</a:t>
            </a:r>
            <a:endParaRPr lang="it-IT" sz="2000" i="1" dirty="0">
              <a:solidFill>
                <a:srgbClr val="37609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109467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38</a:t>
            </a:fld>
            <a:endParaRPr lang="it-IT" dirty="0"/>
          </a:p>
        </p:txBody>
      </p:sp>
      <p:pic>
        <p:nvPicPr>
          <p:cNvPr id="5" name="Immagine 4"/>
          <p:cNvPicPr>
            <a:picLocks noChangeAspect="1"/>
          </p:cNvPicPr>
          <p:nvPr/>
        </p:nvPicPr>
        <p:blipFill>
          <a:blip r:embed="rId2"/>
          <a:stretch>
            <a:fillRect/>
          </a:stretch>
        </p:blipFill>
        <p:spPr>
          <a:xfrm>
            <a:off x="273311" y="821411"/>
            <a:ext cx="7759533" cy="6036590"/>
          </a:xfrm>
          <a:prstGeom prst="rect">
            <a:avLst/>
          </a:prstGeom>
        </p:spPr>
      </p:pic>
      <p:sp>
        <p:nvSpPr>
          <p:cNvPr id="6" name="CasellaDiTesto 5"/>
          <p:cNvSpPr txBox="1"/>
          <p:nvPr/>
        </p:nvSpPr>
        <p:spPr>
          <a:xfrm>
            <a:off x="8338088" y="1038386"/>
            <a:ext cx="3642246" cy="1292662"/>
          </a:xfrm>
          <a:prstGeom prst="rect">
            <a:avLst/>
          </a:prstGeom>
          <a:noFill/>
        </p:spPr>
        <p:txBody>
          <a:bodyPr wrap="square" rtlCol="0">
            <a:spAutoFit/>
          </a:bodyPr>
          <a:lstStyle/>
          <a:p>
            <a:r>
              <a:rPr lang="it-IT" sz="2000" i="1" dirty="0">
                <a:solidFill>
                  <a:srgbClr val="376092"/>
                </a:solidFill>
                <a:latin typeface="Arial" panose="020B0604020202020204" pitchFamily="34" charset="0"/>
                <a:ea typeface="+mj-ea"/>
                <a:cs typeface="Arial" panose="020B0604020202020204" pitchFamily="34" charset="0"/>
              </a:rPr>
              <a:t>Caratteristiche dello stadio di </a:t>
            </a:r>
          </a:p>
          <a:p>
            <a:r>
              <a:rPr lang="it-IT" sz="2000" i="1" dirty="0">
                <a:solidFill>
                  <a:srgbClr val="376092"/>
                </a:solidFill>
                <a:latin typeface="Arial" panose="020B0604020202020204" pitchFamily="34" charset="0"/>
                <a:ea typeface="+mj-ea"/>
                <a:cs typeface="Arial" panose="020B0604020202020204" pitchFamily="34" charset="0"/>
              </a:rPr>
              <a:t>Maturità</a:t>
            </a:r>
          </a:p>
          <a:p>
            <a:r>
              <a:rPr lang="it-IT" sz="2000" i="1" dirty="0">
                <a:solidFill>
                  <a:srgbClr val="376092"/>
                </a:solidFill>
                <a:latin typeface="Arial" panose="020B0604020202020204" pitchFamily="34" charset="0"/>
                <a:ea typeface="+mj-ea"/>
                <a:cs typeface="Arial" panose="020B0604020202020204" pitchFamily="34" charset="0"/>
              </a:rPr>
              <a:t>PROATTIVO</a:t>
            </a:r>
          </a:p>
          <a:p>
            <a:endParaRPr lang="it-IT" dirty="0"/>
          </a:p>
        </p:txBody>
      </p:sp>
    </p:spTree>
    <p:extLst>
      <p:ext uri="{BB962C8B-B14F-4D97-AF65-F5344CB8AC3E}">
        <p14:creationId xmlns:p14="http://schemas.microsoft.com/office/powerpoint/2010/main" val="3968526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Un confronto: MDM e DW</a:t>
            </a:r>
            <a:endParaRPr lang="it-IT" dirty="0"/>
          </a:p>
        </p:txBody>
      </p:sp>
      <p:sp>
        <p:nvSpPr>
          <p:cNvPr id="4" name="Segnaposto contenuto 3"/>
          <p:cNvSpPr>
            <a:spLocks noGrp="1"/>
          </p:cNvSpPr>
          <p:nvPr>
            <p:ph idx="1"/>
          </p:nvPr>
        </p:nvSpPr>
        <p:spPr/>
        <p:txBody>
          <a:bodyPr/>
          <a:lstStyle/>
          <a:p>
            <a:endParaRPr lang="it-IT" dirty="0" smtClean="0"/>
          </a:p>
          <a:p>
            <a:r>
              <a:rPr lang="it-IT" sz="2000" i="1" dirty="0">
                <a:solidFill>
                  <a:srgbClr val="376092"/>
                </a:solidFill>
                <a:ea typeface="+mj-ea"/>
              </a:rPr>
              <a:t>MDM è concentrato sui master data che rappresentano ENTITA’  fondamentali per il sistema </a:t>
            </a:r>
          </a:p>
          <a:p>
            <a:r>
              <a:rPr lang="it-IT" sz="2000" i="1" dirty="0">
                <a:solidFill>
                  <a:srgbClr val="376092"/>
                </a:solidFill>
                <a:ea typeface="+mj-ea"/>
              </a:rPr>
              <a:t>(…</a:t>
            </a:r>
            <a:r>
              <a:rPr lang="it-IT" sz="2000" i="1" dirty="0" err="1">
                <a:solidFill>
                  <a:srgbClr val="376092"/>
                </a:solidFill>
                <a:ea typeface="+mj-ea"/>
              </a:rPr>
              <a:t>customer</a:t>
            </a:r>
            <a:r>
              <a:rPr lang="it-IT" sz="2000" i="1" dirty="0">
                <a:solidFill>
                  <a:srgbClr val="376092"/>
                </a:solidFill>
                <a:ea typeface="+mj-ea"/>
              </a:rPr>
              <a:t>, </a:t>
            </a:r>
            <a:r>
              <a:rPr lang="it-IT" sz="2000" i="1" dirty="0" err="1">
                <a:solidFill>
                  <a:srgbClr val="376092"/>
                </a:solidFill>
                <a:ea typeface="+mj-ea"/>
              </a:rPr>
              <a:t>supplier</a:t>
            </a:r>
            <a:r>
              <a:rPr lang="it-IT" sz="2000" i="1" dirty="0">
                <a:solidFill>
                  <a:srgbClr val="376092"/>
                </a:solidFill>
                <a:ea typeface="+mj-ea"/>
              </a:rPr>
              <a:t> and </a:t>
            </a:r>
            <a:r>
              <a:rPr lang="it-IT" sz="2000" i="1" dirty="0" err="1">
                <a:solidFill>
                  <a:srgbClr val="376092"/>
                </a:solidFill>
                <a:ea typeface="+mj-ea"/>
              </a:rPr>
              <a:t>employee</a:t>
            </a:r>
            <a:r>
              <a:rPr lang="it-IT" sz="2000" i="1" dirty="0">
                <a:solidFill>
                  <a:srgbClr val="376092"/>
                </a:solidFill>
                <a:ea typeface="+mj-ea"/>
              </a:rPr>
              <a:t>)</a:t>
            </a:r>
          </a:p>
          <a:p>
            <a:endParaRPr lang="it-IT" sz="2000" i="1" dirty="0">
              <a:solidFill>
                <a:srgbClr val="376092"/>
              </a:solidFill>
              <a:ea typeface="+mj-ea"/>
            </a:endParaRPr>
          </a:p>
          <a:p>
            <a:r>
              <a:rPr lang="it-IT" sz="2000" i="1" dirty="0">
                <a:solidFill>
                  <a:srgbClr val="376092"/>
                </a:solidFill>
                <a:ea typeface="+mj-ea"/>
              </a:rPr>
              <a:t>DW è concentrato su </a:t>
            </a:r>
            <a:r>
              <a:rPr lang="it-IT" sz="2000" i="1" dirty="0" err="1">
                <a:solidFill>
                  <a:srgbClr val="376092"/>
                </a:solidFill>
                <a:ea typeface="+mj-ea"/>
              </a:rPr>
              <a:t>transaction</a:t>
            </a:r>
            <a:r>
              <a:rPr lang="it-IT" sz="2000" i="1" dirty="0">
                <a:solidFill>
                  <a:srgbClr val="376092"/>
                </a:solidFill>
                <a:ea typeface="+mj-ea"/>
              </a:rPr>
              <a:t> data (contenuti in tabelle che rappresentano le dimensioni di analisi e che spesso hanno lo stesso nome)</a:t>
            </a:r>
          </a:p>
          <a:p>
            <a:endParaRPr lang="it-IT" sz="2000" i="1" dirty="0">
              <a:solidFill>
                <a:srgbClr val="376092"/>
              </a:solidFill>
              <a:ea typeface="+mj-ea"/>
            </a:endParaRPr>
          </a:p>
          <a:p>
            <a:endParaRPr lang="it-IT" dirty="0"/>
          </a:p>
        </p:txBody>
      </p:sp>
      <p:sp>
        <p:nvSpPr>
          <p:cNvPr id="2" name="Segnaposto numero diapositiva 1"/>
          <p:cNvSpPr>
            <a:spLocks noGrp="1"/>
          </p:cNvSpPr>
          <p:nvPr>
            <p:ph type="sldNum" sz="quarter" idx="12"/>
          </p:nvPr>
        </p:nvSpPr>
        <p:spPr/>
        <p:txBody>
          <a:bodyPr/>
          <a:lstStyle/>
          <a:p>
            <a:pPr>
              <a:defRPr/>
            </a:pPr>
            <a:fld id="{431451B1-9D4D-43AD-AFCD-B368496707A4}" type="slidenum">
              <a:rPr lang="it-IT" smtClean="0"/>
              <a:pPr>
                <a:defRPr/>
              </a:pPr>
              <a:t>39</a:t>
            </a:fld>
            <a:endParaRPr lang="it-IT"/>
          </a:p>
        </p:txBody>
      </p:sp>
    </p:spTree>
    <p:extLst>
      <p:ext uri="{BB962C8B-B14F-4D97-AF65-F5344CB8AC3E}">
        <p14:creationId xmlns:p14="http://schemas.microsoft.com/office/powerpoint/2010/main" val="1047087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Integrazione dei dati </a:t>
            </a:r>
            <a:endParaRPr lang="it-IT" dirty="0"/>
          </a:p>
        </p:txBody>
      </p:sp>
      <p:sp>
        <p:nvSpPr>
          <p:cNvPr id="3" name="Segnaposto contenuto 2"/>
          <p:cNvSpPr>
            <a:spLocks noGrp="1"/>
          </p:cNvSpPr>
          <p:nvPr>
            <p:ph idx="1"/>
          </p:nvPr>
        </p:nvSpPr>
        <p:spPr>
          <a:xfrm>
            <a:off x="609600" y="1345851"/>
            <a:ext cx="11052875" cy="4653125"/>
          </a:xfrm>
        </p:spPr>
        <p:txBody>
          <a:bodyPr/>
          <a:lstStyle/>
          <a:p>
            <a:pPr marL="0" algn="just" defTabSz="914400"/>
            <a:r>
              <a:rPr lang="it-IT" sz="2000" i="1" dirty="0">
                <a:solidFill>
                  <a:srgbClr val="376092"/>
                </a:solidFill>
                <a:ea typeface="+mj-ea"/>
              </a:rPr>
              <a:t>Con «data </a:t>
            </a:r>
            <a:r>
              <a:rPr lang="it-IT" sz="2000" i="1" dirty="0" err="1">
                <a:solidFill>
                  <a:srgbClr val="376092"/>
                </a:solidFill>
                <a:ea typeface="+mj-ea"/>
              </a:rPr>
              <a:t>integration</a:t>
            </a:r>
            <a:r>
              <a:rPr lang="it-IT" sz="2000" i="1" dirty="0">
                <a:solidFill>
                  <a:srgbClr val="376092"/>
                </a:solidFill>
                <a:ea typeface="+mj-ea"/>
              </a:rPr>
              <a:t>» </a:t>
            </a:r>
            <a:r>
              <a:rPr lang="it-IT" sz="2000" i="1" dirty="0">
                <a:solidFill>
                  <a:srgbClr val="376092"/>
                </a:solidFill>
                <a:ea typeface="+mj-ea"/>
              </a:rPr>
              <a:t>ci si riferisce </a:t>
            </a:r>
            <a:r>
              <a:rPr lang="it-IT" sz="2000" i="1" dirty="0">
                <a:solidFill>
                  <a:srgbClr val="376092"/>
                </a:solidFill>
                <a:ea typeface="+mj-ea"/>
              </a:rPr>
              <a:t>ai processi da attuare su dati provenienti da diverse sorgenti per fornire all'utente una visione unificata </a:t>
            </a:r>
            <a:r>
              <a:rPr lang="it-IT" sz="2000" i="1" dirty="0" smtClean="0">
                <a:solidFill>
                  <a:srgbClr val="376092"/>
                </a:solidFill>
                <a:ea typeface="+mj-ea"/>
              </a:rPr>
              <a:t>di </a:t>
            </a:r>
            <a:r>
              <a:rPr lang="it-IT" sz="2000" i="1" dirty="0">
                <a:solidFill>
                  <a:srgbClr val="376092"/>
                </a:solidFill>
                <a:ea typeface="+mj-ea"/>
              </a:rPr>
              <a:t>quei dati. </a:t>
            </a:r>
            <a:endParaRPr lang="it-IT" sz="2000" i="1" dirty="0" smtClean="0">
              <a:solidFill>
                <a:srgbClr val="376092"/>
              </a:solidFill>
              <a:ea typeface="+mj-ea"/>
            </a:endParaRPr>
          </a:p>
          <a:p>
            <a:pPr marL="0" algn="just" defTabSz="914400"/>
            <a:endParaRPr lang="it-IT" sz="2000" i="1" dirty="0">
              <a:solidFill>
                <a:srgbClr val="376092"/>
              </a:solidFill>
              <a:ea typeface="+mj-ea"/>
            </a:endParaRPr>
          </a:p>
          <a:p>
            <a:pPr marL="0" algn="just" defTabSz="914400"/>
            <a:r>
              <a:rPr lang="it-IT" sz="2000" i="1" dirty="0" smtClean="0">
                <a:solidFill>
                  <a:srgbClr val="376092"/>
                </a:solidFill>
                <a:ea typeface="+mj-ea"/>
              </a:rPr>
              <a:t>È una fase fondamentale della governance dei dati</a:t>
            </a:r>
          </a:p>
          <a:p>
            <a:pPr marL="0" algn="just" defTabSz="914400"/>
            <a:endParaRPr lang="it-IT" sz="2000" i="1" dirty="0">
              <a:solidFill>
                <a:srgbClr val="376092"/>
              </a:solidFill>
              <a:ea typeface="+mj-ea"/>
            </a:endParaRPr>
          </a:p>
          <a:p>
            <a:pPr marL="0" algn="just" defTabSz="914400"/>
            <a:r>
              <a:rPr lang="it-IT" sz="2000" i="1" dirty="0" smtClean="0">
                <a:solidFill>
                  <a:srgbClr val="376092"/>
                </a:solidFill>
                <a:ea typeface="+mj-ea"/>
              </a:rPr>
              <a:t>Storicamente il primo esempio su larga scala di data </a:t>
            </a:r>
            <a:r>
              <a:rPr lang="it-IT" sz="2000" i="1" dirty="0" err="1" smtClean="0">
                <a:solidFill>
                  <a:srgbClr val="376092"/>
                </a:solidFill>
                <a:ea typeface="+mj-ea"/>
              </a:rPr>
              <a:t>integration</a:t>
            </a:r>
            <a:r>
              <a:rPr lang="it-IT" sz="2000" i="1" dirty="0" smtClean="0">
                <a:solidFill>
                  <a:srgbClr val="376092"/>
                </a:solidFill>
                <a:ea typeface="+mj-ea"/>
              </a:rPr>
              <a:t> guidato da metadati strutturati è IPUMS I</a:t>
            </a:r>
            <a:r>
              <a:rPr lang="en-US" sz="2000" i="1" dirty="0" err="1" smtClean="0">
                <a:solidFill>
                  <a:srgbClr val="376092"/>
                </a:solidFill>
                <a:ea typeface="+mj-ea"/>
              </a:rPr>
              <a:t>ntegrated</a:t>
            </a:r>
            <a:r>
              <a:rPr lang="en-US" sz="2000" i="1" dirty="0" smtClean="0">
                <a:solidFill>
                  <a:srgbClr val="376092"/>
                </a:solidFill>
                <a:ea typeface="+mj-ea"/>
              </a:rPr>
              <a:t> </a:t>
            </a:r>
            <a:r>
              <a:rPr lang="en-US" sz="2000" i="1" dirty="0">
                <a:solidFill>
                  <a:srgbClr val="376092"/>
                </a:solidFill>
                <a:ea typeface="+mj-ea"/>
              </a:rPr>
              <a:t>Public Use Microdata </a:t>
            </a:r>
            <a:r>
              <a:rPr lang="en-US" sz="2000" i="1" dirty="0" smtClean="0">
                <a:solidFill>
                  <a:srgbClr val="376092"/>
                </a:solidFill>
                <a:ea typeface="+mj-ea"/>
              </a:rPr>
              <a:t>Series, </a:t>
            </a:r>
            <a:r>
              <a:rPr lang="en-US" sz="2000" i="1" dirty="0" err="1" smtClean="0">
                <a:solidFill>
                  <a:srgbClr val="376092"/>
                </a:solidFill>
                <a:ea typeface="+mj-ea"/>
              </a:rPr>
              <a:t>il</a:t>
            </a:r>
            <a:r>
              <a:rPr lang="en-US" sz="2000" i="1" dirty="0" smtClean="0">
                <a:solidFill>
                  <a:srgbClr val="376092"/>
                </a:solidFill>
                <a:ea typeface="+mj-ea"/>
              </a:rPr>
              <a:t> </a:t>
            </a:r>
            <a:r>
              <a:rPr lang="en-US" sz="2000" i="1" dirty="0" err="1" smtClean="0">
                <a:solidFill>
                  <a:srgbClr val="376092"/>
                </a:solidFill>
                <a:ea typeface="+mj-ea"/>
              </a:rPr>
              <a:t>più</a:t>
            </a:r>
            <a:r>
              <a:rPr lang="en-US" sz="2000" i="1" dirty="0" smtClean="0">
                <a:solidFill>
                  <a:srgbClr val="376092"/>
                </a:solidFill>
                <a:ea typeface="+mj-ea"/>
              </a:rPr>
              <a:t> </a:t>
            </a:r>
            <a:r>
              <a:rPr lang="en-US" sz="2000" i="1" dirty="0" err="1" smtClean="0">
                <a:solidFill>
                  <a:srgbClr val="376092"/>
                </a:solidFill>
                <a:ea typeface="+mj-ea"/>
              </a:rPr>
              <a:t>grande</a:t>
            </a:r>
            <a:r>
              <a:rPr lang="en-US" sz="2000" i="1" dirty="0" smtClean="0">
                <a:solidFill>
                  <a:srgbClr val="376092"/>
                </a:solidFill>
                <a:ea typeface="+mj-ea"/>
              </a:rPr>
              <a:t> database al </a:t>
            </a:r>
            <a:r>
              <a:rPr lang="en-US" sz="2000" i="1" dirty="0" err="1" smtClean="0">
                <a:solidFill>
                  <a:srgbClr val="376092"/>
                </a:solidFill>
                <a:ea typeface="+mj-ea"/>
              </a:rPr>
              <a:t>mondo</a:t>
            </a:r>
            <a:r>
              <a:rPr lang="en-US" sz="2000" i="1" dirty="0" smtClean="0">
                <a:solidFill>
                  <a:srgbClr val="376092"/>
                </a:solidFill>
                <a:ea typeface="+mj-ea"/>
              </a:rPr>
              <a:t> di </a:t>
            </a:r>
            <a:r>
              <a:rPr lang="en-US" sz="2000" i="1" dirty="0" err="1" smtClean="0">
                <a:solidFill>
                  <a:srgbClr val="376092"/>
                </a:solidFill>
                <a:ea typeface="+mj-ea"/>
              </a:rPr>
              <a:t>dati</a:t>
            </a:r>
            <a:r>
              <a:rPr lang="en-US" sz="2000" i="1" dirty="0" smtClean="0">
                <a:solidFill>
                  <a:srgbClr val="376092"/>
                </a:solidFill>
                <a:ea typeface="+mj-ea"/>
              </a:rPr>
              <a:t> di </a:t>
            </a:r>
            <a:r>
              <a:rPr lang="en-US" sz="2000" i="1" dirty="0" err="1" smtClean="0">
                <a:solidFill>
                  <a:srgbClr val="376092"/>
                </a:solidFill>
                <a:ea typeface="+mj-ea"/>
              </a:rPr>
              <a:t>popolazione</a:t>
            </a:r>
            <a:r>
              <a:rPr lang="en-US" sz="2000" i="1" dirty="0" smtClean="0">
                <a:solidFill>
                  <a:srgbClr val="376092"/>
                </a:solidFill>
                <a:ea typeface="+mj-ea"/>
              </a:rPr>
              <a:t> </a:t>
            </a:r>
            <a:r>
              <a:rPr lang="en-US" sz="2000" i="1" dirty="0" err="1" smtClean="0">
                <a:solidFill>
                  <a:srgbClr val="376092"/>
                </a:solidFill>
                <a:ea typeface="+mj-ea"/>
              </a:rPr>
              <a:t>integrati</a:t>
            </a:r>
            <a:r>
              <a:rPr lang="en-US" sz="2000" i="1" dirty="0" smtClean="0">
                <a:solidFill>
                  <a:srgbClr val="376092"/>
                </a:solidFill>
                <a:ea typeface="+mj-ea"/>
              </a:rPr>
              <a:t> a </a:t>
            </a:r>
            <a:r>
              <a:rPr lang="en-US" sz="2000" i="1" dirty="0" err="1" smtClean="0">
                <a:solidFill>
                  <a:srgbClr val="376092"/>
                </a:solidFill>
                <a:ea typeface="+mj-ea"/>
              </a:rPr>
              <a:t>livello</a:t>
            </a:r>
            <a:r>
              <a:rPr lang="en-US" sz="2000" i="1" dirty="0" smtClean="0">
                <a:solidFill>
                  <a:srgbClr val="376092"/>
                </a:solidFill>
                <a:ea typeface="+mj-ea"/>
              </a:rPr>
              <a:t> </a:t>
            </a:r>
            <a:r>
              <a:rPr lang="en-US" sz="2000" i="1" dirty="0" err="1" smtClean="0">
                <a:solidFill>
                  <a:srgbClr val="376092"/>
                </a:solidFill>
                <a:ea typeface="+mj-ea"/>
              </a:rPr>
              <a:t>individuale</a:t>
            </a:r>
            <a:r>
              <a:rPr lang="en-US" sz="2000" i="1" dirty="0" smtClean="0">
                <a:solidFill>
                  <a:srgbClr val="376092"/>
                </a:solidFill>
                <a:ea typeface="+mj-ea"/>
              </a:rPr>
              <a:t>.  </a:t>
            </a:r>
            <a:endParaRPr lang="it-IT" sz="2000" i="1" dirty="0" smtClean="0">
              <a:solidFill>
                <a:srgbClr val="376092"/>
              </a:solidFill>
              <a:ea typeface="+mj-ea"/>
            </a:endParaRPr>
          </a:p>
          <a:p>
            <a:pPr marL="0" algn="just" defTabSz="914400"/>
            <a:endParaRPr lang="it-IT" sz="2000" i="1" dirty="0" smtClean="0">
              <a:solidFill>
                <a:srgbClr val="376092"/>
              </a:solidFill>
              <a:ea typeface="+mj-ea"/>
            </a:endParaRPr>
          </a:p>
          <a:p>
            <a:pPr marL="0" algn="just" defTabSz="914400"/>
            <a:endParaRPr lang="it-IT" sz="2000" i="1" dirty="0">
              <a:solidFill>
                <a:srgbClr val="376092"/>
              </a:solidFill>
              <a:ea typeface="+mj-ea"/>
            </a:endParaRPr>
          </a:p>
          <a:p>
            <a:pPr marL="0" algn="just" defTabSz="914400"/>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a:t>
            </a:fld>
            <a:endParaRPr lang="it-IT" dirty="0"/>
          </a:p>
        </p:txBody>
      </p:sp>
      <p:sp>
        <p:nvSpPr>
          <p:cNvPr id="5"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Maurizio Lenzerini, </a:t>
            </a:r>
            <a:r>
              <a:rPr kumimoji="0" lang="it-IT" altLang="it-IT" sz="900" b="0" i="1" u="none" strike="noStrike" cap="none" normalizeH="0" baseline="0" smtClean="0">
                <a:ln>
                  <a:noFill/>
                </a:ln>
                <a:solidFill>
                  <a:srgbClr val="663366"/>
                </a:solidFill>
                <a:effectLst/>
                <a:latin typeface="Arial" panose="020B0604020202020204" pitchFamily="34" charset="0"/>
                <a:cs typeface="Arial" panose="020B0604020202020204" pitchFamily="34" charset="0"/>
                <a:hlinkClick r:id="rId2"/>
              </a:rPr>
              <a:t>Data Integration: A Theoretical Perspective</a:t>
            </a:r>
            <a:r>
              <a:rPr kumimoji="0" lang="it-IT" altLang="it-IT"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r>
              <a:rPr kumimoji="0" lang="it-IT" altLang="it-IT" sz="700" b="1" i="0" u="none" strike="noStrike" cap="none" normalizeH="0" baseline="0" smtClean="0">
                <a:ln>
                  <a:noFill/>
                </a:ln>
                <a:solidFill>
                  <a:srgbClr val="222222"/>
                </a:solidFill>
                <a:effectLst/>
                <a:latin typeface="Arial" panose="020B0604020202020204" pitchFamily="34" charset="0"/>
                <a:cs typeface="Arial" panose="020B0604020202020204" pitchFamily="34" charset="0"/>
              </a:rPr>
              <a:t>PDF</a:t>
            </a:r>
            <a:r>
              <a:rPr kumimoji="0" lang="it-IT" altLang="it-IT"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in </a:t>
            </a:r>
            <a:r>
              <a:rPr kumimoji="0" lang="it-IT" altLang="it-IT" sz="900" b="0" i="1" u="none" strike="noStrike" cap="none" normalizeH="0" baseline="0" smtClean="0">
                <a:ln>
                  <a:noFill/>
                </a:ln>
                <a:solidFill>
                  <a:srgbClr val="222222"/>
                </a:solidFill>
                <a:effectLst/>
                <a:latin typeface="Arial" panose="020B0604020202020204" pitchFamily="34" charset="0"/>
                <a:cs typeface="Arial" panose="020B0604020202020204" pitchFamily="34" charset="0"/>
              </a:rPr>
              <a:t>PODS 2002</a:t>
            </a:r>
            <a:r>
              <a:rPr kumimoji="0" lang="it-IT" altLang="it-IT"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2002, pp. 233–246.</a:t>
            </a:r>
            <a:r>
              <a:rPr kumimoji="0" lang="it-IT" altLang="it-IT" sz="1100" b="0" i="0" u="none" strike="noStrike" cap="none" normalizeH="0" baseline="0" smtClean="0">
                <a:ln>
                  <a:noFill/>
                </a:ln>
                <a:solidFill>
                  <a:schemeClr val="tx1"/>
                </a:solidFill>
                <a:effectLst/>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Maurizio Lenzerini, </a:t>
            </a:r>
            <a:r>
              <a:rPr kumimoji="0" lang="it-IT" altLang="it-IT" sz="900" b="0" i="1" u="none" strike="noStrike" cap="none" normalizeH="0" baseline="0" smtClean="0">
                <a:ln>
                  <a:noFill/>
                </a:ln>
                <a:solidFill>
                  <a:srgbClr val="663366"/>
                </a:solidFill>
                <a:effectLst/>
                <a:latin typeface="Arial" panose="020B0604020202020204" pitchFamily="34" charset="0"/>
                <a:cs typeface="Arial" panose="020B0604020202020204" pitchFamily="34" charset="0"/>
                <a:hlinkClick r:id="rId2"/>
              </a:rPr>
              <a:t>Data Integration: A Theoretical Perspective</a:t>
            </a:r>
            <a:r>
              <a:rPr kumimoji="0" lang="it-IT" altLang="it-IT"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r>
              <a:rPr kumimoji="0" lang="it-IT" altLang="it-IT" sz="700" b="1" i="0" u="none" strike="noStrike" cap="none" normalizeH="0" baseline="0" smtClean="0">
                <a:ln>
                  <a:noFill/>
                </a:ln>
                <a:solidFill>
                  <a:srgbClr val="222222"/>
                </a:solidFill>
                <a:effectLst/>
                <a:latin typeface="Arial" panose="020B0604020202020204" pitchFamily="34" charset="0"/>
                <a:cs typeface="Arial" panose="020B0604020202020204" pitchFamily="34" charset="0"/>
              </a:rPr>
              <a:t>PDF</a:t>
            </a:r>
            <a:r>
              <a:rPr kumimoji="0" lang="it-IT" altLang="it-IT"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in </a:t>
            </a:r>
            <a:r>
              <a:rPr kumimoji="0" lang="it-IT" altLang="it-IT" sz="900" b="0" i="1" u="none" strike="noStrike" cap="none" normalizeH="0" baseline="0" smtClean="0">
                <a:ln>
                  <a:noFill/>
                </a:ln>
                <a:solidFill>
                  <a:srgbClr val="222222"/>
                </a:solidFill>
                <a:effectLst/>
                <a:latin typeface="Arial" panose="020B0604020202020204" pitchFamily="34" charset="0"/>
                <a:cs typeface="Arial" panose="020B0604020202020204" pitchFamily="34" charset="0"/>
              </a:rPr>
              <a:t>PODS 2002</a:t>
            </a:r>
            <a:r>
              <a:rPr kumimoji="0" lang="it-IT" altLang="it-IT"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2002, pp. 233–246.</a:t>
            </a:r>
            <a:r>
              <a:rPr kumimoji="0" lang="it-IT" altLang="it-IT" sz="1100" b="0" i="0" u="none" strike="noStrike" cap="none" normalizeH="0" baseline="0" smtClean="0">
                <a:ln>
                  <a:noFill/>
                </a:ln>
                <a:solidFill>
                  <a:schemeClr val="tx1"/>
                </a:solidFill>
                <a:effectLst/>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5037485" y="6524626"/>
            <a:ext cx="649729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050" dirty="0">
                <a:solidFill>
                  <a:srgbClr val="B4B4B4"/>
                </a:solidFill>
                <a:latin typeface="Arial" panose="020B0604020202020204" pitchFamily="34" charset="0"/>
              </a:rPr>
              <a:t>Maurizio </a:t>
            </a:r>
            <a:r>
              <a:rPr lang="it-IT" altLang="it-IT" sz="1050" dirty="0" err="1">
                <a:solidFill>
                  <a:srgbClr val="B4B4B4"/>
                </a:solidFill>
                <a:latin typeface="Arial" panose="020B0604020202020204" pitchFamily="34" charset="0"/>
              </a:rPr>
              <a:t>Lenzerini</a:t>
            </a:r>
            <a:r>
              <a:rPr lang="it-IT" altLang="it-IT" sz="1050" dirty="0">
                <a:solidFill>
                  <a:srgbClr val="B4B4B4"/>
                </a:solidFill>
                <a:latin typeface="Arial" panose="020B0604020202020204" pitchFamily="34" charset="0"/>
              </a:rPr>
              <a:t>, </a:t>
            </a:r>
            <a:r>
              <a:rPr lang="it-IT" altLang="it-IT" sz="1050" dirty="0">
                <a:solidFill>
                  <a:srgbClr val="B4B4B4"/>
                </a:solidFill>
                <a:latin typeface="Arial" panose="020B0604020202020204" pitchFamily="34" charset="0"/>
                <a:hlinkClick r:id="rId2"/>
              </a:rPr>
              <a:t>Data Integration: A </a:t>
            </a:r>
            <a:r>
              <a:rPr lang="it-IT" altLang="it-IT" sz="1050" dirty="0" err="1">
                <a:solidFill>
                  <a:srgbClr val="B4B4B4"/>
                </a:solidFill>
                <a:latin typeface="Arial" panose="020B0604020202020204" pitchFamily="34" charset="0"/>
                <a:hlinkClick r:id="rId2"/>
              </a:rPr>
              <a:t>Theoretical</a:t>
            </a:r>
            <a:r>
              <a:rPr lang="it-IT" altLang="it-IT" sz="1050" dirty="0">
                <a:solidFill>
                  <a:srgbClr val="B4B4B4"/>
                </a:solidFill>
                <a:latin typeface="Arial" panose="020B0604020202020204" pitchFamily="34" charset="0"/>
                <a:hlinkClick r:id="rId2"/>
              </a:rPr>
              <a:t> </a:t>
            </a:r>
            <a:r>
              <a:rPr lang="it-IT" altLang="it-IT" sz="1050" dirty="0" err="1">
                <a:solidFill>
                  <a:srgbClr val="B4B4B4"/>
                </a:solidFill>
                <a:latin typeface="Arial" panose="020B0604020202020204" pitchFamily="34" charset="0"/>
                <a:hlinkClick r:id="rId2"/>
              </a:rPr>
              <a:t>Perspective</a:t>
            </a:r>
            <a:r>
              <a:rPr lang="it-IT" altLang="it-IT" sz="1050" dirty="0">
                <a:solidFill>
                  <a:srgbClr val="B4B4B4"/>
                </a:solidFill>
                <a:latin typeface="Arial" panose="020B0604020202020204" pitchFamily="34" charset="0"/>
              </a:rPr>
              <a:t> (PDF), in PODS 2002, 2002, pp. 233–246 </a:t>
            </a:r>
          </a:p>
        </p:txBody>
      </p:sp>
      <p:pic>
        <p:nvPicPr>
          <p:cNvPr id="11" name="Immagine 10"/>
          <p:cNvPicPr>
            <a:picLocks noChangeAspect="1"/>
          </p:cNvPicPr>
          <p:nvPr/>
        </p:nvPicPr>
        <p:blipFill>
          <a:blip r:embed="rId3"/>
          <a:stretch>
            <a:fillRect/>
          </a:stretch>
        </p:blipFill>
        <p:spPr>
          <a:xfrm>
            <a:off x="6585185" y="4041561"/>
            <a:ext cx="4429125" cy="2333625"/>
          </a:xfrm>
          <a:prstGeom prst="rect">
            <a:avLst/>
          </a:prstGeom>
        </p:spPr>
      </p:pic>
    </p:spTree>
    <p:extLst>
      <p:ext uri="{BB962C8B-B14F-4D97-AF65-F5344CB8AC3E}">
        <p14:creationId xmlns:p14="http://schemas.microsoft.com/office/powerpoint/2010/main" val="379743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confronto: MDM e DW</a:t>
            </a:r>
          </a:p>
        </p:txBody>
      </p:sp>
      <p:sp>
        <p:nvSpPr>
          <p:cNvPr id="3" name="Segnaposto contenuto 2"/>
          <p:cNvSpPr>
            <a:spLocks noGrp="1"/>
          </p:cNvSpPr>
          <p:nvPr>
            <p:ph idx="1"/>
          </p:nvPr>
        </p:nvSpPr>
        <p:spPr>
          <a:xfrm>
            <a:off x="609600" y="1432277"/>
            <a:ext cx="10972800" cy="4352925"/>
          </a:xfrm>
        </p:spPr>
        <p:txBody>
          <a:bodyPr/>
          <a:lstStyle/>
          <a:p>
            <a:r>
              <a:rPr lang="it-IT" sz="2000" b="1" i="1" dirty="0">
                <a:solidFill>
                  <a:srgbClr val="376092"/>
                </a:solidFill>
                <a:ea typeface="+mj-ea"/>
              </a:rPr>
              <a:t>Le fonti</a:t>
            </a:r>
          </a:p>
          <a:p>
            <a:endParaRPr lang="en-US" sz="2000" i="1" dirty="0">
              <a:solidFill>
                <a:srgbClr val="376092"/>
              </a:solidFill>
              <a:ea typeface="+mj-ea"/>
            </a:endParaRPr>
          </a:p>
          <a:p>
            <a:r>
              <a:rPr lang="en-US" sz="2000" i="1" dirty="0">
                <a:solidFill>
                  <a:srgbClr val="376092"/>
                </a:solidFill>
                <a:ea typeface="+mj-ea"/>
              </a:rPr>
              <a:t>Le </a:t>
            </a:r>
            <a:r>
              <a:rPr lang="en-US" sz="2000" i="1" dirty="0" err="1">
                <a:solidFill>
                  <a:srgbClr val="376092"/>
                </a:solidFill>
                <a:ea typeface="+mj-ea"/>
              </a:rPr>
              <a:t>fonti</a:t>
            </a:r>
            <a:r>
              <a:rPr lang="en-US" sz="2000" i="1" dirty="0">
                <a:solidFill>
                  <a:srgbClr val="376092"/>
                </a:solidFill>
                <a:ea typeface="+mj-ea"/>
              </a:rPr>
              <a:t> del DW </a:t>
            </a:r>
            <a:r>
              <a:rPr lang="en-US" sz="2000" i="1" dirty="0" err="1">
                <a:solidFill>
                  <a:srgbClr val="376092"/>
                </a:solidFill>
                <a:ea typeface="+mj-ea"/>
              </a:rPr>
              <a:t>sono</a:t>
            </a:r>
            <a:r>
              <a:rPr lang="en-US" sz="2000" i="1" dirty="0">
                <a:solidFill>
                  <a:srgbClr val="376092"/>
                </a:solidFill>
                <a:ea typeface="+mj-ea"/>
              </a:rPr>
              <a:t> </a:t>
            </a:r>
            <a:r>
              <a:rPr lang="en-US" sz="2000" i="1" dirty="0" err="1">
                <a:solidFill>
                  <a:srgbClr val="376092"/>
                </a:solidFill>
                <a:ea typeface="+mj-ea"/>
              </a:rPr>
              <a:t>costituite</a:t>
            </a:r>
            <a:r>
              <a:rPr lang="en-US" sz="2000" i="1" dirty="0">
                <a:solidFill>
                  <a:srgbClr val="376092"/>
                </a:solidFill>
                <a:ea typeface="+mj-ea"/>
              </a:rPr>
              <a:t> da </a:t>
            </a:r>
            <a:r>
              <a:rPr lang="en-US" sz="2000" i="1" dirty="0" err="1">
                <a:solidFill>
                  <a:srgbClr val="376092"/>
                </a:solidFill>
                <a:ea typeface="+mj-ea"/>
              </a:rPr>
              <a:t>sistemi</a:t>
            </a:r>
            <a:r>
              <a:rPr lang="en-US" sz="2000" i="1" dirty="0">
                <a:solidFill>
                  <a:srgbClr val="376092"/>
                </a:solidFill>
                <a:ea typeface="+mj-ea"/>
              </a:rPr>
              <a:t> </a:t>
            </a:r>
            <a:r>
              <a:rPr lang="en-US" sz="2000" i="1" dirty="0" err="1">
                <a:solidFill>
                  <a:srgbClr val="376092"/>
                </a:solidFill>
                <a:ea typeface="+mj-ea"/>
              </a:rPr>
              <a:t>operazionali</a:t>
            </a:r>
            <a:r>
              <a:rPr lang="en-US" sz="2000" i="1" dirty="0">
                <a:solidFill>
                  <a:srgbClr val="376092"/>
                </a:solidFill>
                <a:ea typeface="+mj-ea"/>
              </a:rPr>
              <a:t> e/o </a:t>
            </a:r>
            <a:r>
              <a:rPr lang="en-US" sz="2000" i="1" dirty="0" err="1">
                <a:solidFill>
                  <a:srgbClr val="376092"/>
                </a:solidFill>
                <a:ea typeface="+mj-ea"/>
              </a:rPr>
              <a:t>transazionali</a:t>
            </a:r>
            <a:r>
              <a:rPr lang="en-US" sz="2000" i="1" dirty="0">
                <a:solidFill>
                  <a:srgbClr val="376092"/>
                </a:solidFill>
                <a:ea typeface="+mj-ea"/>
              </a:rPr>
              <a:t>. In </a:t>
            </a:r>
            <a:r>
              <a:rPr lang="en-US" sz="2000" i="1" dirty="0" err="1">
                <a:solidFill>
                  <a:srgbClr val="376092"/>
                </a:solidFill>
                <a:ea typeface="+mj-ea"/>
              </a:rPr>
              <a:t>questo</a:t>
            </a:r>
            <a:r>
              <a:rPr lang="en-US" sz="2000" i="1" dirty="0">
                <a:solidFill>
                  <a:srgbClr val="376092"/>
                </a:solidFill>
                <a:ea typeface="+mj-ea"/>
              </a:rPr>
              <a:t> </a:t>
            </a:r>
            <a:r>
              <a:rPr lang="en-US" sz="2000" i="1" dirty="0" err="1">
                <a:solidFill>
                  <a:srgbClr val="376092"/>
                </a:solidFill>
                <a:ea typeface="+mj-ea"/>
              </a:rPr>
              <a:t>tipo</a:t>
            </a:r>
            <a:r>
              <a:rPr lang="en-US" sz="2000" i="1" dirty="0">
                <a:solidFill>
                  <a:srgbClr val="376092"/>
                </a:solidFill>
                <a:ea typeface="+mj-ea"/>
              </a:rPr>
              <a:t> di </a:t>
            </a:r>
            <a:r>
              <a:rPr lang="en-US" sz="2000" i="1" dirty="0" err="1">
                <a:solidFill>
                  <a:srgbClr val="376092"/>
                </a:solidFill>
                <a:ea typeface="+mj-ea"/>
              </a:rPr>
              <a:t>sistemi</a:t>
            </a:r>
            <a:r>
              <a:rPr lang="en-US" sz="2000" i="1" dirty="0">
                <a:solidFill>
                  <a:srgbClr val="376092"/>
                </a:solidFill>
                <a:ea typeface="+mj-ea"/>
              </a:rPr>
              <a:t> informative I </a:t>
            </a:r>
            <a:r>
              <a:rPr lang="en-US" sz="2000" i="1" dirty="0" err="1">
                <a:solidFill>
                  <a:srgbClr val="376092"/>
                </a:solidFill>
                <a:ea typeface="+mj-ea"/>
              </a:rPr>
              <a:t>dati</a:t>
            </a:r>
            <a:r>
              <a:rPr lang="en-US" sz="2000" i="1" dirty="0">
                <a:solidFill>
                  <a:srgbClr val="376092"/>
                </a:solidFill>
                <a:ea typeface="+mj-ea"/>
              </a:rPr>
              <a:t> di </a:t>
            </a:r>
            <a:r>
              <a:rPr lang="en-US" sz="2000" i="1" dirty="0" err="1">
                <a:solidFill>
                  <a:srgbClr val="376092"/>
                </a:solidFill>
                <a:ea typeface="+mj-ea"/>
              </a:rPr>
              <a:t>tipo</a:t>
            </a:r>
            <a:r>
              <a:rPr lang="en-US" sz="2000" i="1" dirty="0">
                <a:solidFill>
                  <a:srgbClr val="376092"/>
                </a:solidFill>
                <a:ea typeface="+mj-ea"/>
              </a:rPr>
              <a:t> master </a:t>
            </a:r>
            <a:r>
              <a:rPr lang="en-US" sz="2000" i="1" dirty="0" err="1">
                <a:solidFill>
                  <a:srgbClr val="376092"/>
                </a:solidFill>
                <a:ea typeface="+mj-ea"/>
              </a:rPr>
              <a:t>intervengono</a:t>
            </a:r>
            <a:r>
              <a:rPr lang="en-US" sz="2000" i="1" dirty="0">
                <a:solidFill>
                  <a:srgbClr val="376092"/>
                </a:solidFill>
                <a:ea typeface="+mj-ea"/>
              </a:rPr>
              <a:t> “in </a:t>
            </a:r>
            <a:r>
              <a:rPr lang="en-US" sz="2000" i="1" dirty="0" err="1">
                <a:solidFill>
                  <a:srgbClr val="376092"/>
                </a:solidFill>
                <a:ea typeface="+mj-ea"/>
              </a:rPr>
              <a:t>corsa</a:t>
            </a:r>
            <a:r>
              <a:rPr lang="en-US" sz="2000" i="1" dirty="0">
                <a:solidFill>
                  <a:srgbClr val="376092"/>
                </a:solidFill>
                <a:ea typeface="+mj-ea"/>
              </a:rPr>
              <a:t>” </a:t>
            </a:r>
            <a:r>
              <a:rPr lang="en-US" sz="2000" i="1" dirty="0" err="1">
                <a:solidFill>
                  <a:srgbClr val="376092"/>
                </a:solidFill>
                <a:ea typeface="+mj-ea"/>
              </a:rPr>
              <a:t>quando</a:t>
            </a:r>
            <a:r>
              <a:rPr lang="en-US" sz="2000" i="1" dirty="0">
                <a:solidFill>
                  <a:srgbClr val="376092"/>
                </a:solidFill>
                <a:ea typeface="+mj-ea"/>
              </a:rPr>
              <a:t> capita un </a:t>
            </a:r>
            <a:r>
              <a:rPr lang="en-US" sz="2000" i="1" dirty="0" err="1">
                <a:solidFill>
                  <a:srgbClr val="376092"/>
                </a:solidFill>
                <a:ea typeface="+mj-ea"/>
              </a:rPr>
              <a:t>evento</a:t>
            </a:r>
            <a:r>
              <a:rPr lang="en-US" sz="2000" i="1" dirty="0">
                <a:solidFill>
                  <a:srgbClr val="376092"/>
                </a:solidFill>
                <a:ea typeface="+mj-ea"/>
              </a:rPr>
              <a:t> o </a:t>
            </a:r>
            <a:r>
              <a:rPr lang="en-US" sz="2000" i="1" dirty="0" err="1">
                <a:solidFill>
                  <a:srgbClr val="376092"/>
                </a:solidFill>
                <a:ea typeface="+mj-ea"/>
              </a:rPr>
              <a:t>una</a:t>
            </a:r>
            <a:r>
              <a:rPr lang="en-US" sz="2000" i="1" dirty="0">
                <a:solidFill>
                  <a:srgbClr val="376092"/>
                </a:solidFill>
                <a:ea typeface="+mj-ea"/>
              </a:rPr>
              <a:t> </a:t>
            </a:r>
            <a:r>
              <a:rPr lang="en-US" sz="2000" i="1" dirty="0" err="1">
                <a:solidFill>
                  <a:srgbClr val="376092"/>
                </a:solidFill>
                <a:ea typeface="+mj-ea"/>
              </a:rPr>
              <a:t>transazione</a:t>
            </a:r>
            <a:r>
              <a:rPr lang="en-US" sz="2000" i="1" dirty="0">
                <a:solidFill>
                  <a:srgbClr val="376092"/>
                </a:solidFill>
                <a:ea typeface="+mj-ea"/>
              </a:rPr>
              <a:t>, come ad </a:t>
            </a:r>
            <a:r>
              <a:rPr lang="en-US" sz="2000" i="1" dirty="0" err="1">
                <a:solidFill>
                  <a:srgbClr val="376092"/>
                </a:solidFill>
                <a:ea typeface="+mj-ea"/>
              </a:rPr>
              <a:t>esempio</a:t>
            </a:r>
            <a:r>
              <a:rPr lang="en-US" sz="2000" i="1" dirty="0">
                <a:solidFill>
                  <a:srgbClr val="376092"/>
                </a:solidFill>
                <a:ea typeface="+mj-ea"/>
              </a:rPr>
              <a:t> </a:t>
            </a:r>
            <a:r>
              <a:rPr lang="en-US" sz="2000" i="1" dirty="0" err="1">
                <a:solidFill>
                  <a:srgbClr val="376092"/>
                </a:solidFill>
                <a:ea typeface="+mj-ea"/>
              </a:rPr>
              <a:t>il</a:t>
            </a:r>
            <a:r>
              <a:rPr lang="en-US" sz="2000" i="1" dirty="0">
                <a:solidFill>
                  <a:srgbClr val="376092"/>
                </a:solidFill>
                <a:ea typeface="+mj-ea"/>
              </a:rPr>
              <a:t> </a:t>
            </a:r>
            <a:r>
              <a:rPr lang="en-US" sz="2000" i="1" dirty="0" err="1">
                <a:solidFill>
                  <a:srgbClr val="376092"/>
                </a:solidFill>
                <a:ea typeface="+mj-ea"/>
              </a:rPr>
              <a:t>cambio</a:t>
            </a:r>
            <a:r>
              <a:rPr lang="en-US" sz="2000" i="1" dirty="0">
                <a:solidFill>
                  <a:srgbClr val="376092"/>
                </a:solidFill>
                <a:ea typeface="+mj-ea"/>
              </a:rPr>
              <a:t> in un </a:t>
            </a:r>
            <a:r>
              <a:rPr lang="en-US" sz="2000" i="1" dirty="0" err="1">
                <a:solidFill>
                  <a:srgbClr val="376092"/>
                </a:solidFill>
                <a:ea typeface="+mj-ea"/>
              </a:rPr>
              <a:t>livello</a:t>
            </a:r>
            <a:r>
              <a:rPr lang="en-US" sz="2000" i="1" dirty="0">
                <a:solidFill>
                  <a:srgbClr val="376092"/>
                </a:solidFill>
                <a:ea typeface="+mj-ea"/>
              </a:rPr>
              <a:t> di </a:t>
            </a:r>
            <a:r>
              <a:rPr lang="en-US" sz="2000" i="1" dirty="0" err="1">
                <a:solidFill>
                  <a:srgbClr val="376092"/>
                </a:solidFill>
                <a:ea typeface="+mj-ea"/>
              </a:rPr>
              <a:t>inventario</a:t>
            </a:r>
            <a:r>
              <a:rPr lang="en-US" sz="2000" i="1" dirty="0">
                <a:solidFill>
                  <a:srgbClr val="376092"/>
                </a:solidFill>
                <a:ea typeface="+mj-ea"/>
              </a:rPr>
              <a:t> di un </a:t>
            </a:r>
            <a:r>
              <a:rPr lang="en-US" sz="2000" i="1" dirty="0" err="1">
                <a:solidFill>
                  <a:srgbClr val="376092"/>
                </a:solidFill>
                <a:ea typeface="+mj-ea"/>
              </a:rPr>
              <a:t>prodotto</a:t>
            </a:r>
            <a:r>
              <a:rPr lang="en-US" sz="2000" i="1" dirty="0">
                <a:solidFill>
                  <a:srgbClr val="376092"/>
                </a:solidFill>
                <a:ea typeface="+mj-ea"/>
              </a:rPr>
              <a:t>. MDM in </a:t>
            </a:r>
            <a:r>
              <a:rPr lang="en-US" sz="2000" i="1" dirty="0" err="1">
                <a:solidFill>
                  <a:srgbClr val="376092"/>
                </a:solidFill>
                <a:ea typeface="+mj-ea"/>
              </a:rPr>
              <a:t>genere</a:t>
            </a:r>
            <a:r>
              <a:rPr lang="en-US" sz="2000" i="1" dirty="0">
                <a:solidFill>
                  <a:srgbClr val="376092"/>
                </a:solidFill>
                <a:ea typeface="+mj-ea"/>
              </a:rPr>
              <a:t> </a:t>
            </a:r>
            <a:r>
              <a:rPr lang="en-US" sz="2000" i="1" dirty="0" err="1">
                <a:solidFill>
                  <a:srgbClr val="376092"/>
                </a:solidFill>
                <a:ea typeface="+mj-ea"/>
              </a:rPr>
              <a:t>incorpora</a:t>
            </a:r>
            <a:r>
              <a:rPr lang="en-US" sz="2000" i="1" dirty="0">
                <a:solidFill>
                  <a:srgbClr val="376092"/>
                </a:solidFill>
                <a:ea typeface="+mj-ea"/>
              </a:rPr>
              <a:t> </a:t>
            </a:r>
            <a:r>
              <a:rPr lang="en-US" sz="2000" i="1" dirty="0" err="1">
                <a:solidFill>
                  <a:srgbClr val="376092"/>
                </a:solidFill>
                <a:ea typeface="+mj-ea"/>
              </a:rPr>
              <a:t>tutte</a:t>
            </a:r>
            <a:r>
              <a:rPr lang="en-US" sz="2000" i="1" dirty="0">
                <a:solidFill>
                  <a:srgbClr val="376092"/>
                </a:solidFill>
                <a:ea typeface="+mj-ea"/>
              </a:rPr>
              <a:t> le </a:t>
            </a:r>
            <a:r>
              <a:rPr lang="en-US" sz="2000" i="1" dirty="0" err="1">
                <a:solidFill>
                  <a:srgbClr val="376092"/>
                </a:solidFill>
                <a:ea typeface="+mj-ea"/>
              </a:rPr>
              <a:t>possibili</a:t>
            </a:r>
            <a:r>
              <a:rPr lang="en-US" sz="2000" i="1" dirty="0">
                <a:solidFill>
                  <a:srgbClr val="376092"/>
                </a:solidFill>
                <a:ea typeface="+mj-ea"/>
              </a:rPr>
              <a:t> </a:t>
            </a:r>
            <a:r>
              <a:rPr lang="en-US" sz="2000" i="1" dirty="0" err="1">
                <a:solidFill>
                  <a:srgbClr val="376092"/>
                </a:solidFill>
                <a:ea typeface="+mj-ea"/>
              </a:rPr>
              <a:t>fonti</a:t>
            </a:r>
            <a:r>
              <a:rPr lang="en-US" sz="2000" i="1" dirty="0">
                <a:solidFill>
                  <a:srgbClr val="376092"/>
                </a:solidFill>
                <a:ea typeface="+mj-ea"/>
              </a:rPr>
              <a:t> di </a:t>
            </a:r>
            <a:r>
              <a:rPr lang="en-US" sz="2000" i="1" dirty="0" err="1">
                <a:solidFill>
                  <a:srgbClr val="376092"/>
                </a:solidFill>
                <a:ea typeface="+mj-ea"/>
              </a:rPr>
              <a:t>dati</a:t>
            </a:r>
            <a:r>
              <a:rPr lang="en-US" sz="2000" i="1" dirty="0">
                <a:solidFill>
                  <a:srgbClr val="376092"/>
                </a:solidFill>
                <a:ea typeface="+mj-ea"/>
              </a:rPr>
              <a:t>, non solo </a:t>
            </a:r>
            <a:r>
              <a:rPr lang="en-US" sz="2000" i="1" dirty="0" err="1">
                <a:solidFill>
                  <a:srgbClr val="376092"/>
                </a:solidFill>
                <a:ea typeface="+mj-ea"/>
              </a:rPr>
              <a:t>quello</a:t>
            </a:r>
            <a:r>
              <a:rPr lang="en-US" sz="2000" i="1" dirty="0">
                <a:solidFill>
                  <a:srgbClr val="376092"/>
                </a:solidFill>
                <a:ea typeface="+mj-ea"/>
              </a:rPr>
              <a:t> generate </a:t>
            </a:r>
            <a:r>
              <a:rPr lang="en-US" sz="2000" i="1" dirty="0" err="1">
                <a:solidFill>
                  <a:srgbClr val="376092"/>
                </a:solidFill>
                <a:ea typeface="+mj-ea"/>
              </a:rPr>
              <a:t>dai</a:t>
            </a:r>
            <a:r>
              <a:rPr lang="en-US" sz="2000" i="1" dirty="0">
                <a:solidFill>
                  <a:srgbClr val="376092"/>
                </a:solidFill>
                <a:ea typeface="+mj-ea"/>
              </a:rPr>
              <a:t> </a:t>
            </a:r>
            <a:r>
              <a:rPr lang="en-US" sz="2000" i="1" dirty="0" err="1">
                <a:solidFill>
                  <a:srgbClr val="376092"/>
                </a:solidFill>
                <a:ea typeface="+mj-ea"/>
              </a:rPr>
              <a:t>sistemi</a:t>
            </a:r>
            <a:r>
              <a:rPr lang="en-US" sz="2000" i="1" dirty="0">
                <a:solidFill>
                  <a:srgbClr val="376092"/>
                </a:solidFill>
                <a:ea typeface="+mj-ea"/>
              </a:rPr>
              <a:t> </a:t>
            </a:r>
            <a:r>
              <a:rPr lang="en-US" sz="2000" i="1" dirty="0" err="1">
                <a:solidFill>
                  <a:srgbClr val="376092"/>
                </a:solidFill>
                <a:ea typeface="+mj-ea"/>
              </a:rPr>
              <a:t>interni</a:t>
            </a:r>
            <a:r>
              <a:rPr lang="en-US" sz="2000" i="1" dirty="0">
                <a:solidFill>
                  <a:srgbClr val="376092"/>
                </a:solidFill>
                <a:ea typeface="+mj-ea"/>
              </a:rPr>
              <a:t> ma </a:t>
            </a:r>
            <a:r>
              <a:rPr lang="en-US" sz="2000" i="1" dirty="0" err="1">
                <a:solidFill>
                  <a:srgbClr val="376092"/>
                </a:solidFill>
                <a:ea typeface="+mj-ea"/>
              </a:rPr>
              <a:t>anche</a:t>
            </a:r>
            <a:r>
              <a:rPr lang="en-US" sz="2000" i="1" dirty="0">
                <a:solidFill>
                  <a:srgbClr val="376092"/>
                </a:solidFill>
                <a:ea typeface="+mj-ea"/>
              </a:rPr>
              <a:t> </a:t>
            </a:r>
            <a:r>
              <a:rPr lang="en-US" sz="2000" i="1" dirty="0" err="1">
                <a:solidFill>
                  <a:srgbClr val="376092"/>
                </a:solidFill>
                <a:ea typeface="+mj-ea"/>
              </a:rPr>
              <a:t>quelle</a:t>
            </a:r>
            <a:r>
              <a:rPr lang="en-US" sz="2000" i="1" dirty="0">
                <a:solidFill>
                  <a:srgbClr val="376092"/>
                </a:solidFill>
                <a:ea typeface="+mj-ea"/>
              </a:rPr>
              <a:t> </a:t>
            </a:r>
            <a:r>
              <a:rPr lang="en-US" sz="2000" i="1" dirty="0" err="1">
                <a:solidFill>
                  <a:srgbClr val="376092"/>
                </a:solidFill>
                <a:ea typeface="+mj-ea"/>
              </a:rPr>
              <a:t>esterne</a:t>
            </a:r>
            <a:r>
              <a:rPr lang="en-US" sz="2000" i="1" dirty="0">
                <a:solidFill>
                  <a:srgbClr val="376092"/>
                </a:solidFill>
                <a:ea typeface="+mj-ea"/>
              </a:rPr>
              <a:t>.</a:t>
            </a:r>
          </a:p>
          <a:p>
            <a:endParaRPr lang="en-US" sz="2000" i="1" dirty="0" smtClean="0">
              <a:solidFill>
                <a:srgbClr val="376092"/>
              </a:solidFill>
              <a:ea typeface="+mj-ea"/>
            </a:endParaRPr>
          </a:p>
          <a:p>
            <a:r>
              <a:rPr lang="en-US" sz="2000" b="1" i="1" dirty="0" smtClean="0">
                <a:solidFill>
                  <a:srgbClr val="376092"/>
                </a:solidFill>
                <a:ea typeface="+mj-ea"/>
              </a:rPr>
              <a:t>Le </a:t>
            </a:r>
            <a:r>
              <a:rPr lang="en-US" sz="2000" b="1" i="1" dirty="0" err="1" smtClean="0">
                <a:solidFill>
                  <a:srgbClr val="376092"/>
                </a:solidFill>
                <a:ea typeface="+mj-ea"/>
              </a:rPr>
              <a:t>viste</a:t>
            </a:r>
            <a:r>
              <a:rPr lang="en-US" sz="2000" b="1" i="1" dirty="0" smtClean="0">
                <a:solidFill>
                  <a:srgbClr val="376092"/>
                </a:solidFill>
                <a:ea typeface="+mj-ea"/>
              </a:rPr>
              <a:t> </a:t>
            </a:r>
          </a:p>
          <a:p>
            <a:endParaRPr lang="en-US" sz="2000" i="1" dirty="0">
              <a:solidFill>
                <a:srgbClr val="376092"/>
              </a:solidFill>
              <a:ea typeface="+mj-ea"/>
            </a:endParaRPr>
          </a:p>
          <a:p>
            <a:r>
              <a:rPr lang="en-US" sz="2000" i="1" dirty="0">
                <a:solidFill>
                  <a:srgbClr val="376092"/>
                </a:solidFill>
                <a:ea typeface="+mj-ea"/>
              </a:rPr>
              <a:t>MDM è </a:t>
            </a:r>
            <a:r>
              <a:rPr lang="en-US" sz="2000" i="1" dirty="0" err="1">
                <a:solidFill>
                  <a:srgbClr val="376092"/>
                </a:solidFill>
                <a:ea typeface="+mj-ea"/>
              </a:rPr>
              <a:t>focalizzato</a:t>
            </a:r>
            <a:r>
              <a:rPr lang="en-US" sz="2000" i="1" dirty="0">
                <a:solidFill>
                  <a:srgbClr val="376092"/>
                </a:solidFill>
                <a:ea typeface="+mj-ea"/>
              </a:rPr>
              <a:t> </a:t>
            </a:r>
            <a:r>
              <a:rPr lang="en-US" sz="2000" i="1" dirty="0" err="1">
                <a:solidFill>
                  <a:srgbClr val="376092"/>
                </a:solidFill>
                <a:ea typeface="+mj-ea"/>
              </a:rPr>
              <a:t>nel</a:t>
            </a:r>
            <a:r>
              <a:rPr lang="en-US" sz="2000" i="1" dirty="0">
                <a:solidFill>
                  <a:srgbClr val="376092"/>
                </a:solidFill>
                <a:ea typeface="+mj-ea"/>
              </a:rPr>
              <a:t> </a:t>
            </a:r>
            <a:r>
              <a:rPr lang="en-US" sz="2000" i="1" dirty="0" err="1">
                <a:solidFill>
                  <a:srgbClr val="376092"/>
                </a:solidFill>
                <a:ea typeface="+mj-ea"/>
              </a:rPr>
              <a:t>fornire</a:t>
            </a:r>
            <a:r>
              <a:rPr lang="en-US" sz="2000" i="1" dirty="0">
                <a:solidFill>
                  <a:srgbClr val="376092"/>
                </a:solidFill>
                <a:ea typeface="+mj-ea"/>
              </a:rPr>
              <a:t> ad </a:t>
            </a:r>
            <a:r>
              <a:rPr lang="en-US" sz="2000" i="1" dirty="0" err="1">
                <a:solidFill>
                  <a:srgbClr val="376092"/>
                </a:solidFill>
                <a:ea typeface="+mj-ea"/>
              </a:rPr>
              <a:t>una</a:t>
            </a:r>
            <a:r>
              <a:rPr lang="en-US" sz="2000" i="1" dirty="0">
                <a:solidFill>
                  <a:srgbClr val="376092"/>
                </a:solidFill>
                <a:ea typeface="+mj-ea"/>
              </a:rPr>
              <a:t> impresa </a:t>
            </a:r>
            <a:r>
              <a:rPr lang="en-US" sz="2000" i="1" dirty="0" err="1">
                <a:solidFill>
                  <a:srgbClr val="376092"/>
                </a:solidFill>
                <a:ea typeface="+mj-ea"/>
              </a:rPr>
              <a:t>una</a:t>
            </a:r>
            <a:r>
              <a:rPr lang="en-US" sz="2000" i="1" dirty="0">
                <a:solidFill>
                  <a:srgbClr val="376092"/>
                </a:solidFill>
                <a:ea typeface="+mj-ea"/>
              </a:rPr>
              <a:t> vista </a:t>
            </a:r>
            <a:r>
              <a:rPr lang="en-US" sz="2000" i="1" dirty="0" err="1">
                <a:solidFill>
                  <a:srgbClr val="376092"/>
                </a:solidFill>
                <a:ea typeface="+mj-ea"/>
              </a:rPr>
              <a:t>singola</a:t>
            </a:r>
            <a:r>
              <a:rPr lang="en-US" sz="2000" i="1" dirty="0">
                <a:solidFill>
                  <a:srgbClr val="376092"/>
                </a:solidFill>
                <a:ea typeface="+mj-ea"/>
              </a:rPr>
              <a:t>, </a:t>
            </a:r>
            <a:r>
              <a:rPr lang="en-US" sz="2000" i="1" dirty="0" err="1">
                <a:solidFill>
                  <a:srgbClr val="376092"/>
                </a:solidFill>
                <a:ea typeface="+mj-ea"/>
              </a:rPr>
              <a:t>unificata</a:t>
            </a:r>
            <a:r>
              <a:rPr lang="en-US" sz="2000" i="1" dirty="0">
                <a:solidFill>
                  <a:srgbClr val="376092"/>
                </a:solidFill>
                <a:ea typeface="+mj-ea"/>
              </a:rPr>
              <a:t> e </a:t>
            </a:r>
            <a:r>
              <a:rPr lang="en-US" sz="2000" i="1" dirty="0" err="1">
                <a:solidFill>
                  <a:srgbClr val="376092"/>
                </a:solidFill>
                <a:ea typeface="+mj-ea"/>
              </a:rPr>
              <a:t>consistente</a:t>
            </a:r>
            <a:r>
              <a:rPr lang="en-US" sz="2000" i="1" dirty="0">
                <a:solidFill>
                  <a:srgbClr val="376092"/>
                </a:solidFill>
                <a:ea typeface="+mj-ea"/>
              </a:rPr>
              <a:t> </a:t>
            </a:r>
            <a:r>
              <a:rPr lang="en-US" sz="2000" i="1" dirty="0" err="1">
                <a:solidFill>
                  <a:srgbClr val="376092"/>
                </a:solidFill>
                <a:ea typeface="+mj-ea"/>
              </a:rPr>
              <a:t>delle</a:t>
            </a:r>
            <a:r>
              <a:rPr lang="en-US" sz="2000" i="1" dirty="0">
                <a:solidFill>
                  <a:srgbClr val="376092"/>
                </a:solidFill>
                <a:ea typeface="+mj-ea"/>
              </a:rPr>
              <a:t> key business entities , </a:t>
            </a:r>
            <a:r>
              <a:rPr lang="en-US" sz="2000" i="1" dirty="0" err="1">
                <a:solidFill>
                  <a:srgbClr val="376092"/>
                </a:solidFill>
                <a:ea typeface="+mj-ea"/>
              </a:rPr>
              <a:t>creando</a:t>
            </a:r>
            <a:r>
              <a:rPr lang="en-US" sz="2000" i="1" dirty="0">
                <a:solidFill>
                  <a:srgbClr val="376092"/>
                </a:solidFill>
                <a:ea typeface="+mj-ea"/>
              </a:rPr>
              <a:t> e </a:t>
            </a:r>
            <a:r>
              <a:rPr lang="en-US" sz="2000" i="1" dirty="0" err="1">
                <a:solidFill>
                  <a:srgbClr val="376092"/>
                </a:solidFill>
                <a:ea typeface="+mj-ea"/>
              </a:rPr>
              <a:t>mantenendo</a:t>
            </a:r>
            <a:r>
              <a:rPr lang="en-US" sz="2000" i="1" dirty="0">
                <a:solidFill>
                  <a:srgbClr val="376092"/>
                </a:solidFill>
                <a:ea typeface="+mj-ea"/>
              </a:rPr>
              <a:t> la </a:t>
            </a:r>
            <a:r>
              <a:rPr lang="en-US" sz="2000" i="1" dirty="0" err="1">
                <a:solidFill>
                  <a:srgbClr val="376092"/>
                </a:solidFill>
                <a:ea typeface="+mj-ea"/>
              </a:rPr>
              <a:t>loro</a:t>
            </a:r>
            <a:r>
              <a:rPr lang="en-US" sz="2000" i="1" dirty="0">
                <a:solidFill>
                  <a:srgbClr val="376092"/>
                </a:solidFill>
                <a:ea typeface="+mj-ea"/>
              </a:rPr>
              <a:t> </a:t>
            </a:r>
            <a:r>
              <a:rPr lang="en-US" sz="2000" i="1" dirty="0" err="1">
                <a:solidFill>
                  <a:srgbClr val="376092"/>
                </a:solidFill>
                <a:ea typeface="+mj-ea"/>
              </a:rPr>
              <a:t>migliore</a:t>
            </a:r>
            <a:r>
              <a:rPr lang="en-US" sz="2000" i="1" dirty="0">
                <a:solidFill>
                  <a:srgbClr val="376092"/>
                </a:solidFill>
                <a:ea typeface="+mj-ea"/>
              </a:rPr>
              <a:t> </a:t>
            </a:r>
            <a:r>
              <a:rPr lang="en-US" sz="2000" i="1" dirty="0" err="1">
                <a:solidFill>
                  <a:srgbClr val="376092"/>
                </a:solidFill>
                <a:ea typeface="+mj-ea"/>
              </a:rPr>
              <a:t>rappresentazione</a:t>
            </a:r>
            <a:endParaRPr lang="en-US" sz="2000" i="1" dirty="0">
              <a:solidFill>
                <a:srgbClr val="376092"/>
              </a:solidFill>
              <a:ea typeface="+mj-ea"/>
            </a:endParaRPr>
          </a:p>
          <a:p>
            <a:r>
              <a:rPr lang="en-US" sz="2000" i="1" dirty="0">
                <a:solidFill>
                  <a:srgbClr val="376092"/>
                </a:solidFill>
                <a:ea typeface="+mj-ea"/>
              </a:rPr>
              <a:t>Un DW </a:t>
            </a:r>
            <a:r>
              <a:rPr lang="en-US" sz="2000" i="1" dirty="0" err="1">
                <a:solidFill>
                  <a:srgbClr val="376092"/>
                </a:solidFill>
                <a:ea typeface="+mj-ea"/>
              </a:rPr>
              <a:t>mantiene</a:t>
            </a:r>
            <a:r>
              <a:rPr lang="en-US" sz="2000" i="1" dirty="0">
                <a:solidFill>
                  <a:srgbClr val="376092"/>
                </a:solidFill>
                <a:ea typeface="+mj-ea"/>
              </a:rPr>
              <a:t> </a:t>
            </a:r>
            <a:r>
              <a:rPr lang="en-US" sz="2000" i="1" dirty="0" err="1">
                <a:solidFill>
                  <a:srgbClr val="376092"/>
                </a:solidFill>
                <a:ea typeface="+mj-ea"/>
              </a:rPr>
              <a:t>l’intera</a:t>
            </a:r>
            <a:r>
              <a:rPr lang="en-US" sz="2000" i="1" dirty="0">
                <a:solidFill>
                  <a:srgbClr val="376092"/>
                </a:solidFill>
                <a:ea typeface="+mj-ea"/>
              </a:rPr>
              <a:t> </a:t>
            </a:r>
            <a:r>
              <a:rPr lang="en-US" sz="2000" i="1" dirty="0" err="1">
                <a:solidFill>
                  <a:srgbClr val="376092"/>
                </a:solidFill>
                <a:ea typeface="+mj-ea"/>
              </a:rPr>
              <a:t>storia</a:t>
            </a:r>
            <a:r>
              <a:rPr lang="en-US" sz="2000" i="1" dirty="0">
                <a:solidFill>
                  <a:srgbClr val="376092"/>
                </a:solidFill>
                <a:ea typeface="+mj-ea"/>
              </a:rPr>
              <a:t> </a:t>
            </a:r>
            <a:r>
              <a:rPr lang="en-US" sz="2000" i="1" dirty="0" err="1">
                <a:solidFill>
                  <a:srgbClr val="376092"/>
                </a:solidFill>
                <a:ea typeface="+mj-ea"/>
              </a:rPr>
              <a:t>dei</a:t>
            </a:r>
            <a:r>
              <a:rPr lang="en-US" sz="2000" i="1" dirty="0">
                <a:solidFill>
                  <a:srgbClr val="376092"/>
                </a:solidFill>
                <a:ea typeface="+mj-ea"/>
              </a:rPr>
              <a:t> </a:t>
            </a:r>
            <a:r>
              <a:rPr lang="en-US" sz="2000" i="1" dirty="0" err="1">
                <a:solidFill>
                  <a:srgbClr val="376092"/>
                </a:solidFill>
                <a:ea typeface="+mj-ea"/>
              </a:rPr>
              <a:t>cambiamenti</a:t>
            </a:r>
            <a:r>
              <a:rPr lang="en-US" sz="2000" i="1" dirty="0">
                <a:solidFill>
                  <a:srgbClr val="376092"/>
                </a:solidFill>
                <a:ea typeface="+mj-ea"/>
              </a:rPr>
              <a:t> di </a:t>
            </a:r>
            <a:r>
              <a:rPr lang="en-US" sz="2000" i="1" dirty="0" err="1">
                <a:solidFill>
                  <a:srgbClr val="376092"/>
                </a:solidFill>
                <a:ea typeface="+mj-ea"/>
              </a:rPr>
              <a:t>queste</a:t>
            </a:r>
            <a:r>
              <a:rPr lang="en-US" sz="2000" i="1" dirty="0">
                <a:solidFill>
                  <a:srgbClr val="376092"/>
                </a:solidFill>
                <a:ea typeface="+mj-ea"/>
              </a:rPr>
              <a:t> </a:t>
            </a:r>
            <a:r>
              <a:rPr lang="en-US" sz="2000" i="1" dirty="0" err="1">
                <a:solidFill>
                  <a:srgbClr val="376092"/>
                </a:solidFill>
                <a:ea typeface="+mj-ea"/>
              </a:rPr>
              <a:t>entità</a:t>
            </a:r>
            <a:r>
              <a:rPr lang="en-US" sz="2000" i="1" dirty="0">
                <a:solidFill>
                  <a:srgbClr val="376092"/>
                </a:solidFill>
                <a:ea typeface="+mj-ea"/>
              </a:rPr>
              <a:t> e la </a:t>
            </a:r>
            <a:r>
              <a:rPr lang="en-US" sz="2000" i="1" dirty="0" err="1">
                <a:solidFill>
                  <a:srgbClr val="376092"/>
                </a:solidFill>
                <a:ea typeface="+mj-ea"/>
              </a:rPr>
              <a:t>sua</a:t>
            </a:r>
            <a:r>
              <a:rPr lang="en-US" sz="2000" i="1" dirty="0">
                <a:solidFill>
                  <a:srgbClr val="376092"/>
                </a:solidFill>
                <a:ea typeface="+mj-ea"/>
              </a:rPr>
              <a:t> vista </a:t>
            </a:r>
            <a:r>
              <a:rPr lang="en-US" sz="2000" i="1" dirty="0" err="1">
                <a:solidFill>
                  <a:srgbClr val="376092"/>
                </a:solidFill>
                <a:ea typeface="+mj-ea"/>
              </a:rPr>
              <a:t>corrente</a:t>
            </a:r>
            <a:r>
              <a:rPr lang="en-US" sz="2000" i="1" dirty="0">
                <a:solidFill>
                  <a:srgbClr val="376092"/>
                </a:solidFill>
                <a:ea typeface="+mj-ea"/>
              </a:rPr>
              <a:t> </a:t>
            </a:r>
            <a:r>
              <a:rPr lang="en-US" sz="2000" i="1" dirty="0" err="1">
                <a:solidFill>
                  <a:srgbClr val="376092"/>
                </a:solidFill>
                <a:ea typeface="+mj-ea"/>
              </a:rPr>
              <a:t>rappresenta</a:t>
            </a:r>
            <a:r>
              <a:rPr lang="en-US" sz="2000" i="1" dirty="0">
                <a:solidFill>
                  <a:srgbClr val="376092"/>
                </a:solidFill>
                <a:ea typeface="+mj-ea"/>
              </a:rPr>
              <a:t> </a:t>
            </a:r>
            <a:r>
              <a:rPr lang="en-US" sz="2000" i="1" dirty="0" err="1">
                <a:solidFill>
                  <a:srgbClr val="376092"/>
                </a:solidFill>
                <a:ea typeface="+mj-ea"/>
              </a:rPr>
              <a:t>l’ultimo</a:t>
            </a:r>
            <a:r>
              <a:rPr lang="en-US" sz="2000" i="1" dirty="0">
                <a:solidFill>
                  <a:srgbClr val="376092"/>
                </a:solidFill>
                <a:ea typeface="+mj-ea"/>
              </a:rPr>
              <a:t> aggiornamento, </a:t>
            </a:r>
            <a:r>
              <a:rPr lang="en-US" sz="2000" i="1" dirty="0" err="1">
                <a:solidFill>
                  <a:srgbClr val="376092"/>
                </a:solidFill>
                <a:ea typeface="+mj-ea"/>
              </a:rPr>
              <a:t>sovente</a:t>
            </a:r>
            <a:r>
              <a:rPr lang="en-US" sz="2000" i="1" dirty="0">
                <a:solidFill>
                  <a:srgbClr val="376092"/>
                </a:solidFill>
                <a:ea typeface="+mj-ea"/>
              </a:rPr>
              <a:t> </a:t>
            </a:r>
            <a:r>
              <a:rPr lang="en-US" sz="2000" i="1" dirty="0" err="1">
                <a:solidFill>
                  <a:srgbClr val="376092"/>
                </a:solidFill>
                <a:ea typeface="+mj-ea"/>
              </a:rPr>
              <a:t>senza</a:t>
            </a:r>
            <a:r>
              <a:rPr lang="en-US" sz="2000" i="1" dirty="0">
                <a:solidFill>
                  <a:srgbClr val="376092"/>
                </a:solidFill>
                <a:ea typeface="+mj-ea"/>
              </a:rPr>
              <a:t> un re-assessment di come I precedent aggiornamenti </a:t>
            </a:r>
            <a:r>
              <a:rPr lang="en-US" sz="2000" i="1" dirty="0" err="1">
                <a:solidFill>
                  <a:srgbClr val="376092"/>
                </a:solidFill>
                <a:ea typeface="+mj-ea"/>
              </a:rPr>
              <a:t>hanno</a:t>
            </a:r>
            <a:r>
              <a:rPr lang="en-US" sz="2000" i="1" dirty="0">
                <a:solidFill>
                  <a:srgbClr val="376092"/>
                </a:solidFill>
                <a:ea typeface="+mj-ea"/>
              </a:rPr>
              <a:t> </a:t>
            </a:r>
            <a:r>
              <a:rPr lang="en-US" sz="2000" i="1" dirty="0" err="1">
                <a:solidFill>
                  <a:srgbClr val="376092"/>
                </a:solidFill>
                <a:ea typeface="+mj-ea"/>
              </a:rPr>
              <a:t>cambiato</a:t>
            </a:r>
            <a:r>
              <a:rPr lang="en-US" sz="2000" i="1" dirty="0">
                <a:solidFill>
                  <a:srgbClr val="376092"/>
                </a:solidFill>
                <a:ea typeface="+mj-ea"/>
              </a:rPr>
              <a:t> la </a:t>
            </a:r>
            <a:r>
              <a:rPr lang="en-US" sz="2000" i="1" dirty="0" err="1">
                <a:solidFill>
                  <a:srgbClr val="376092"/>
                </a:solidFill>
                <a:ea typeface="+mj-ea"/>
              </a:rPr>
              <a:t>rappresentazione</a:t>
            </a:r>
            <a:r>
              <a:rPr lang="en-US" sz="2000" i="1" dirty="0">
                <a:solidFill>
                  <a:srgbClr val="376092"/>
                </a:solidFill>
                <a:ea typeface="+mj-ea"/>
              </a:rPr>
              <a:t> </a:t>
            </a:r>
            <a:r>
              <a:rPr lang="en-US" sz="2000" i="1" dirty="0" err="1">
                <a:solidFill>
                  <a:srgbClr val="376092"/>
                </a:solidFill>
                <a:ea typeface="+mj-ea"/>
              </a:rPr>
              <a:t>ottimale</a:t>
            </a:r>
            <a:r>
              <a:rPr lang="en-US" sz="2000" i="1" dirty="0">
                <a:solidFill>
                  <a:srgbClr val="376092"/>
                </a:solidFill>
                <a:ea typeface="+mj-ea"/>
              </a:rPr>
              <a:t> </a:t>
            </a:r>
          </a:p>
          <a:p>
            <a:endParaRPr lang="en-US" dirty="0" smtClean="0"/>
          </a:p>
          <a:p>
            <a:r>
              <a:rPr lang="en-US" dirty="0" smtClean="0"/>
              <a:t>.</a:t>
            </a:r>
            <a:endParaRPr lang="en-US"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40</a:t>
            </a:fld>
            <a:endParaRPr lang="it-IT" dirty="0"/>
          </a:p>
        </p:txBody>
      </p:sp>
    </p:spTree>
    <p:extLst>
      <p:ext uri="{BB962C8B-B14F-4D97-AF65-F5344CB8AC3E}">
        <p14:creationId xmlns:p14="http://schemas.microsoft.com/office/powerpoint/2010/main" val="1747467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confronto: MDM e DW</a:t>
            </a:r>
          </a:p>
        </p:txBody>
      </p:sp>
      <p:sp>
        <p:nvSpPr>
          <p:cNvPr id="3" name="Segnaposto contenuto 2"/>
          <p:cNvSpPr>
            <a:spLocks noGrp="1"/>
          </p:cNvSpPr>
          <p:nvPr>
            <p:ph idx="1"/>
          </p:nvPr>
        </p:nvSpPr>
        <p:spPr>
          <a:xfrm>
            <a:off x="561976" y="1432276"/>
            <a:ext cx="10972800" cy="4352925"/>
          </a:xfrm>
        </p:spPr>
        <p:txBody>
          <a:bodyPr/>
          <a:lstStyle/>
          <a:p>
            <a:endParaRPr lang="it-IT" dirty="0" smtClean="0"/>
          </a:p>
          <a:p>
            <a:r>
              <a:rPr lang="en-US" dirty="0"/>
              <a:t>Matching and consolidating related records doesn’t typically occur in data warehousing. MDM, on the other hand, standardizes, matches and consolidates common data elements across all possible data sources for a subject area to iteratively refresh and maintain its best master record.</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41</a:t>
            </a:fld>
            <a:endParaRPr lang="it-IT" dirty="0"/>
          </a:p>
        </p:txBody>
      </p:sp>
      <p:pic>
        <p:nvPicPr>
          <p:cNvPr id="6" name="Immagine 5"/>
          <p:cNvPicPr>
            <a:picLocks noChangeAspect="1"/>
          </p:cNvPicPr>
          <p:nvPr/>
        </p:nvPicPr>
        <p:blipFill>
          <a:blip r:embed="rId2"/>
          <a:stretch>
            <a:fillRect/>
          </a:stretch>
        </p:blipFill>
        <p:spPr>
          <a:xfrm>
            <a:off x="47625" y="2798763"/>
            <a:ext cx="6048375" cy="3495675"/>
          </a:xfrm>
          <a:prstGeom prst="rect">
            <a:avLst/>
          </a:prstGeom>
        </p:spPr>
      </p:pic>
      <p:sp>
        <p:nvSpPr>
          <p:cNvPr id="7" name="CasellaDiTesto 6"/>
          <p:cNvSpPr txBox="1"/>
          <p:nvPr/>
        </p:nvSpPr>
        <p:spPr>
          <a:xfrm>
            <a:off x="8436244" y="6524626"/>
            <a:ext cx="3146156" cy="307777"/>
          </a:xfrm>
          <a:prstGeom prst="rect">
            <a:avLst/>
          </a:prstGeom>
          <a:noFill/>
        </p:spPr>
        <p:txBody>
          <a:bodyPr wrap="square" rtlCol="0">
            <a:spAutoFit/>
          </a:bodyPr>
          <a:lstStyle/>
          <a:p>
            <a:r>
              <a:rPr lang="it-IT" sz="1400" dirty="0">
                <a:solidFill>
                  <a:schemeClr val="bg1">
                    <a:lumMod val="65000"/>
                  </a:schemeClr>
                </a:solidFill>
              </a:rPr>
              <a:t>https://ramamotwani.wordpress.com</a:t>
            </a:r>
          </a:p>
        </p:txBody>
      </p:sp>
      <p:pic>
        <p:nvPicPr>
          <p:cNvPr id="9" name="Immagine 8"/>
          <p:cNvPicPr>
            <a:picLocks noChangeAspect="1"/>
          </p:cNvPicPr>
          <p:nvPr/>
        </p:nvPicPr>
        <p:blipFill>
          <a:blip r:embed="rId3"/>
          <a:stretch>
            <a:fillRect/>
          </a:stretch>
        </p:blipFill>
        <p:spPr>
          <a:xfrm>
            <a:off x="6124575" y="2846387"/>
            <a:ext cx="6067425" cy="3400425"/>
          </a:xfrm>
          <a:prstGeom prst="rect">
            <a:avLst/>
          </a:prstGeom>
        </p:spPr>
      </p:pic>
    </p:spTree>
    <p:extLst>
      <p:ext uri="{BB962C8B-B14F-4D97-AF65-F5344CB8AC3E}">
        <p14:creationId xmlns:p14="http://schemas.microsoft.com/office/powerpoint/2010/main" val="557723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b="1" cap="small" dirty="0" smtClean="0">
              <a:solidFill>
                <a:srgbClr val="376092"/>
              </a:solidFill>
            </a:endParaRPr>
          </a:p>
          <a:p>
            <a:endParaRPr lang="it-IT" b="1" cap="small" dirty="0">
              <a:solidFill>
                <a:srgbClr val="376092"/>
              </a:solidFill>
            </a:endParaRPr>
          </a:p>
          <a:p>
            <a:endParaRPr lang="it-IT" b="1" cap="small" dirty="0" smtClean="0">
              <a:solidFill>
                <a:srgbClr val="376092"/>
              </a:solidFill>
            </a:endParaRPr>
          </a:p>
          <a:p>
            <a:endParaRPr lang="it-IT" b="1" cap="small" dirty="0">
              <a:solidFill>
                <a:srgbClr val="376092"/>
              </a:solidFill>
            </a:endParaRPr>
          </a:p>
          <a:p>
            <a:endParaRPr lang="it-IT" b="1" cap="small" dirty="0" smtClean="0">
              <a:solidFill>
                <a:srgbClr val="376092"/>
              </a:solidFill>
            </a:endParaRPr>
          </a:p>
          <a:p>
            <a:pPr algn="ctr"/>
            <a:r>
              <a:rPr lang="it-IT" sz="3200" b="1" cap="small" dirty="0">
                <a:solidFill>
                  <a:srgbClr val="376092"/>
                </a:solidFill>
                <a:ea typeface="+mj-ea"/>
              </a:rPr>
              <a:t>SERVICE</a:t>
            </a:r>
            <a:r>
              <a:rPr lang="it-IT" dirty="0" smtClean="0"/>
              <a:t> </a:t>
            </a:r>
            <a:r>
              <a:rPr lang="it-IT" sz="3200" b="1" cap="small" dirty="0">
                <a:solidFill>
                  <a:srgbClr val="376092"/>
                </a:solidFill>
                <a:ea typeface="+mj-ea"/>
              </a:rPr>
              <a:t>ORIENTED</a:t>
            </a:r>
            <a:r>
              <a:rPr lang="it-IT" dirty="0" smtClean="0"/>
              <a:t> </a:t>
            </a:r>
            <a:r>
              <a:rPr lang="it-IT" sz="3200" b="1" cap="small" dirty="0" smtClean="0">
                <a:solidFill>
                  <a:srgbClr val="376092"/>
                </a:solidFill>
                <a:ea typeface="+mj-ea"/>
              </a:rPr>
              <a:t>ARCHITECTURE</a:t>
            </a:r>
          </a:p>
          <a:p>
            <a:pPr algn="ctr"/>
            <a:r>
              <a:rPr lang="it-IT" sz="3200" b="1" cap="small" dirty="0" smtClean="0">
                <a:solidFill>
                  <a:srgbClr val="376092"/>
                </a:solidFill>
                <a:ea typeface="+mj-ea"/>
              </a:rPr>
              <a:t>SOA</a:t>
            </a:r>
            <a:endParaRPr lang="it-IT" sz="3200" b="1" cap="small"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42</a:t>
            </a:fld>
            <a:endParaRPr lang="it-IT" dirty="0"/>
          </a:p>
        </p:txBody>
      </p:sp>
    </p:spTree>
    <p:extLst>
      <p:ext uri="{BB962C8B-B14F-4D97-AF65-F5344CB8AC3E}">
        <p14:creationId xmlns:p14="http://schemas.microsoft.com/office/powerpoint/2010/main" val="4198595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 ETL alla Service </a:t>
            </a:r>
            <a:r>
              <a:rPr lang="it-IT" dirty="0" err="1" smtClean="0"/>
              <a:t>Oriented</a:t>
            </a:r>
            <a:r>
              <a:rPr lang="it-IT" dirty="0" smtClean="0"/>
              <a:t> Architecture (SOA)</a:t>
            </a:r>
            <a:endParaRPr lang="it-IT" dirty="0"/>
          </a:p>
        </p:txBody>
      </p:sp>
      <p:sp>
        <p:nvSpPr>
          <p:cNvPr id="3" name="Segnaposto contenuto 2"/>
          <p:cNvSpPr>
            <a:spLocks noGrp="1"/>
          </p:cNvSpPr>
          <p:nvPr>
            <p:ph idx="1"/>
          </p:nvPr>
        </p:nvSpPr>
        <p:spPr/>
        <p:txBody>
          <a:bodyPr/>
          <a:lstStyle/>
          <a:p>
            <a:r>
              <a:rPr lang="it-IT" sz="2000" i="1" dirty="0">
                <a:solidFill>
                  <a:srgbClr val="376092"/>
                </a:solidFill>
                <a:ea typeface="+mj-ea"/>
              </a:rPr>
              <a:t>Difficoltà approccio DW </a:t>
            </a:r>
          </a:p>
          <a:p>
            <a:pPr lvl="1"/>
            <a:r>
              <a:rPr lang="it-IT" sz="2000" i="1" dirty="0">
                <a:solidFill>
                  <a:srgbClr val="376092"/>
                </a:solidFill>
                <a:ea typeface="+mj-ea"/>
              </a:rPr>
              <a:t>Presenza di dati aggiornati frequentemente (necessità di eseguire frequenti ETL)</a:t>
            </a:r>
          </a:p>
          <a:p>
            <a:pPr lvl="1"/>
            <a:endParaRPr lang="it-IT" sz="2000" i="1" dirty="0">
              <a:solidFill>
                <a:srgbClr val="376092"/>
              </a:solidFill>
              <a:ea typeface="+mj-ea"/>
            </a:endParaRPr>
          </a:p>
          <a:p>
            <a:pPr lvl="1"/>
            <a:r>
              <a:rPr lang="it-IT" sz="2000" i="1" dirty="0">
                <a:solidFill>
                  <a:srgbClr val="376092"/>
                </a:solidFill>
                <a:ea typeface="+mj-ea"/>
              </a:rPr>
              <a:t>quando si ha un'interfaccia di interrogazione solo su dati sintetizzati e non si ha accesso </a:t>
            </a:r>
            <a:r>
              <a:rPr lang="it-IT" sz="2000" i="1" dirty="0">
                <a:solidFill>
                  <a:srgbClr val="376092"/>
                </a:solidFill>
                <a:ea typeface="+mj-ea"/>
              </a:rPr>
              <a:t>al </a:t>
            </a:r>
            <a:r>
              <a:rPr lang="it-IT" sz="2000" i="1" dirty="0" err="1">
                <a:solidFill>
                  <a:srgbClr val="376092"/>
                </a:solidFill>
                <a:ea typeface="+mj-ea"/>
              </a:rPr>
              <a:t>microdato</a:t>
            </a:r>
            <a:r>
              <a:rPr lang="it-IT" sz="2000" i="1" dirty="0">
                <a:solidFill>
                  <a:srgbClr val="376092"/>
                </a:solidFill>
                <a:ea typeface="+mj-ea"/>
              </a:rPr>
              <a:t> (problema </a:t>
            </a:r>
            <a:r>
              <a:rPr lang="it-IT" sz="2000" i="1" dirty="0" smtClean="0">
                <a:solidFill>
                  <a:srgbClr val="376092"/>
                </a:solidFill>
                <a:ea typeface="+mj-ea"/>
              </a:rPr>
              <a:t>grave </a:t>
            </a:r>
            <a:r>
              <a:rPr lang="it-IT" sz="2000" i="1" dirty="0">
                <a:solidFill>
                  <a:srgbClr val="376092"/>
                </a:solidFill>
                <a:ea typeface="+mj-ea"/>
              </a:rPr>
              <a:t>per la modellistica statistica</a:t>
            </a:r>
            <a:r>
              <a:rPr lang="it-IT" dirty="0" smtClean="0"/>
              <a:t>)</a:t>
            </a:r>
          </a:p>
          <a:p>
            <a:endParaRPr lang="it-IT" dirty="0"/>
          </a:p>
          <a:p>
            <a:r>
              <a:rPr lang="it-IT" sz="2000" i="1" u="sng" dirty="0">
                <a:solidFill>
                  <a:srgbClr val="376092"/>
                </a:solidFill>
                <a:ea typeface="+mj-ea"/>
              </a:rPr>
              <a:t>Viene proposto l </a:t>
            </a:r>
            <a:r>
              <a:rPr lang="it-IT" sz="2000" i="1" u="sng" dirty="0">
                <a:solidFill>
                  <a:srgbClr val="376092"/>
                </a:solidFill>
                <a:ea typeface="+mj-ea"/>
              </a:rPr>
              <a:t>'accoppiamento tra dati fornendo un'interfaccia unificata per l'accesso ai dati in tempo reale attraverso uno schema intermedio, che consente alle informazioni di essere recuperate direttamente dalle basi di dati originali.</a:t>
            </a: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43</a:t>
            </a:fld>
            <a:endParaRPr lang="it-IT" dirty="0"/>
          </a:p>
        </p:txBody>
      </p:sp>
    </p:spTree>
    <p:extLst>
      <p:ext uri="{BB962C8B-B14F-4D97-AF65-F5344CB8AC3E}">
        <p14:creationId xmlns:p14="http://schemas.microsoft.com/office/powerpoint/2010/main" val="1345261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SOA </a:t>
            </a:r>
            <a:endParaRPr lang="it-IT" dirty="0"/>
          </a:p>
        </p:txBody>
      </p:sp>
      <p:sp>
        <p:nvSpPr>
          <p:cNvPr id="3" name="Segnaposto contenuto 2"/>
          <p:cNvSpPr>
            <a:spLocks noGrp="1"/>
          </p:cNvSpPr>
          <p:nvPr>
            <p:ph idx="1"/>
          </p:nvPr>
        </p:nvSpPr>
        <p:spPr/>
        <p:txBody>
          <a:bodyPr/>
          <a:lstStyle/>
          <a:p>
            <a:r>
              <a:rPr lang="it-IT" sz="2400" i="1" dirty="0">
                <a:solidFill>
                  <a:srgbClr val="376092"/>
                </a:solidFill>
                <a:ea typeface="+mj-ea"/>
              </a:rPr>
              <a:t>Un paradigma per l'organizzazione e l'utilizzo delle risorse distribuite che possono essere sotto il controllo di domini di proprietà differenti. </a:t>
            </a:r>
            <a:r>
              <a:rPr lang="it-IT" sz="2400" i="1" dirty="0">
                <a:solidFill>
                  <a:srgbClr val="376092"/>
                </a:solidFill>
                <a:ea typeface="+mj-ea"/>
              </a:rPr>
              <a:t>Fornisce un mezzo uniforme per </a:t>
            </a:r>
            <a:r>
              <a:rPr lang="it-IT" sz="2400" b="1" i="1" dirty="0">
                <a:solidFill>
                  <a:srgbClr val="376092"/>
                </a:solidFill>
                <a:ea typeface="+mj-ea"/>
              </a:rPr>
              <a:t>offrire</a:t>
            </a:r>
            <a:r>
              <a:rPr lang="it-IT" sz="2400" i="1" dirty="0">
                <a:solidFill>
                  <a:srgbClr val="376092"/>
                </a:solidFill>
                <a:ea typeface="+mj-ea"/>
              </a:rPr>
              <a:t>, </a:t>
            </a:r>
            <a:r>
              <a:rPr lang="it-IT" sz="2400" b="1" i="1" dirty="0">
                <a:solidFill>
                  <a:srgbClr val="376092"/>
                </a:solidFill>
                <a:ea typeface="+mj-ea"/>
              </a:rPr>
              <a:t>scoprire</a:t>
            </a:r>
            <a:r>
              <a:rPr lang="it-IT" sz="2400" i="1" dirty="0">
                <a:solidFill>
                  <a:srgbClr val="376092"/>
                </a:solidFill>
                <a:ea typeface="+mj-ea"/>
              </a:rPr>
              <a:t>, </a:t>
            </a:r>
            <a:r>
              <a:rPr lang="it-IT" sz="2400" b="1" i="1" dirty="0">
                <a:solidFill>
                  <a:srgbClr val="376092"/>
                </a:solidFill>
                <a:ea typeface="+mj-ea"/>
              </a:rPr>
              <a:t>interagire</a:t>
            </a:r>
            <a:r>
              <a:rPr lang="it-IT" sz="2400" i="1" dirty="0">
                <a:solidFill>
                  <a:srgbClr val="376092"/>
                </a:solidFill>
                <a:ea typeface="+mj-ea"/>
              </a:rPr>
              <a:t> ed </a:t>
            </a:r>
            <a:r>
              <a:rPr lang="it-IT" sz="2400" b="1" i="1" dirty="0">
                <a:solidFill>
                  <a:srgbClr val="376092"/>
                </a:solidFill>
                <a:ea typeface="+mj-ea"/>
              </a:rPr>
              <a:t>usare</a:t>
            </a:r>
            <a:r>
              <a:rPr lang="it-IT" sz="2400" i="1" dirty="0">
                <a:solidFill>
                  <a:srgbClr val="376092"/>
                </a:solidFill>
                <a:ea typeface="+mj-ea"/>
              </a:rPr>
              <a:t> le capacità di produrre gli effetti voluti consistentemente con presupposti e aspettative </a:t>
            </a:r>
            <a:r>
              <a:rPr lang="it-IT" sz="2400" i="1" dirty="0" err="1" smtClean="0">
                <a:solidFill>
                  <a:srgbClr val="376092"/>
                </a:solidFill>
                <a:ea typeface="+mj-ea"/>
              </a:rPr>
              <a:t>misurabilI</a:t>
            </a:r>
            <a:r>
              <a:rPr lang="it-IT" sz="2400" i="1" dirty="0" smtClean="0">
                <a:solidFill>
                  <a:srgbClr val="376092"/>
                </a:solidFill>
                <a:ea typeface="+mj-ea"/>
              </a:rPr>
              <a:t>.</a:t>
            </a:r>
            <a:r>
              <a:rPr lang="it-IT" sz="2400" i="1" dirty="0">
                <a:solidFill>
                  <a:srgbClr val="376092"/>
                </a:solidFill>
                <a:ea typeface="+mj-ea"/>
              </a:rPr>
              <a:t> </a:t>
            </a:r>
            <a:endParaRPr lang="it-IT" sz="2400" i="1" dirty="0">
              <a:solidFill>
                <a:srgbClr val="376092"/>
              </a:solidFill>
              <a:ea typeface="+mj-ea"/>
            </a:endParaRPr>
          </a:p>
          <a:p>
            <a:endParaRPr lang="it-IT" sz="2400" i="1" dirty="0">
              <a:solidFill>
                <a:srgbClr val="376092"/>
              </a:solidFill>
              <a:ea typeface="+mj-ea"/>
            </a:endParaRPr>
          </a:p>
          <a:p>
            <a:r>
              <a:rPr lang="it-IT" sz="2400" b="1" i="1" u="sng" dirty="0" smtClean="0">
                <a:solidFill>
                  <a:srgbClr val="376092"/>
                </a:solidFill>
                <a:ea typeface="+mj-ea"/>
              </a:rPr>
              <a:t>SOA è una architettura orientata ai servizi</a:t>
            </a:r>
          </a:p>
          <a:p>
            <a:endParaRPr lang="it-IT" sz="2400" i="1" dirty="0" smtClean="0">
              <a:solidFill>
                <a:srgbClr val="376092"/>
              </a:solidFill>
              <a:ea typeface="+mj-ea"/>
            </a:endParaRPr>
          </a:p>
          <a:p>
            <a:r>
              <a:rPr lang="it-IT" sz="2400" i="1" dirty="0">
                <a:solidFill>
                  <a:srgbClr val="376092"/>
                </a:solidFill>
                <a:ea typeface="+mj-ea"/>
              </a:rPr>
              <a:t>Service-</a:t>
            </a:r>
            <a:r>
              <a:rPr lang="it-IT" sz="2400" i="1" dirty="0" err="1">
                <a:solidFill>
                  <a:srgbClr val="376092"/>
                </a:solidFill>
                <a:ea typeface="+mj-ea"/>
              </a:rPr>
              <a:t>Oriented</a:t>
            </a:r>
            <a:r>
              <a:rPr lang="it-IT" sz="2400" i="1" dirty="0">
                <a:solidFill>
                  <a:srgbClr val="376092"/>
                </a:solidFill>
                <a:ea typeface="+mj-ea"/>
              </a:rPr>
              <a:t> </a:t>
            </a:r>
            <a:r>
              <a:rPr lang="it-IT" sz="2400" i="1" dirty="0">
                <a:solidFill>
                  <a:srgbClr val="376092"/>
                </a:solidFill>
                <a:ea typeface="+mj-ea"/>
              </a:rPr>
              <a:t>Architecture non è un </a:t>
            </a:r>
            <a:r>
              <a:rPr lang="it-IT" sz="2400" i="1" dirty="0">
                <a:solidFill>
                  <a:srgbClr val="376092"/>
                </a:solidFill>
                <a:ea typeface="+mj-ea"/>
              </a:rPr>
              <a:t>prodotto</a:t>
            </a:r>
            <a:r>
              <a:rPr lang="it-IT" sz="2400" i="1" dirty="0">
                <a:solidFill>
                  <a:srgbClr val="376092"/>
                </a:solidFill>
                <a:ea typeface="+mj-ea"/>
              </a:rPr>
              <a:t> </a:t>
            </a:r>
            <a:r>
              <a:rPr lang="it-IT" sz="2400" i="1" dirty="0">
                <a:solidFill>
                  <a:srgbClr val="376092"/>
                </a:solidFill>
                <a:ea typeface="+mj-ea"/>
              </a:rPr>
              <a:t>ed è agnostica </a:t>
            </a:r>
            <a:r>
              <a:rPr lang="it-IT" sz="2400" i="1" dirty="0">
                <a:solidFill>
                  <a:srgbClr val="376092"/>
                </a:solidFill>
                <a:ea typeface="+mj-ea"/>
              </a:rPr>
              <a:t>rispetto alla piattaforma di implementazione, riguardo ai protocolli, al </a:t>
            </a:r>
            <a:r>
              <a:rPr lang="it-IT" sz="2400" i="1" dirty="0" err="1">
                <a:solidFill>
                  <a:srgbClr val="376092"/>
                </a:solidFill>
                <a:ea typeface="+mj-ea"/>
              </a:rPr>
              <a:t>binding</a:t>
            </a:r>
            <a:r>
              <a:rPr lang="it-IT" sz="2400" i="1" dirty="0">
                <a:solidFill>
                  <a:srgbClr val="376092"/>
                </a:solidFill>
                <a:ea typeface="+mj-ea"/>
              </a:rPr>
              <a:t>, al tipo di dati, alle policy con cui il servizio produrrà l'informazione richiesta.</a:t>
            </a: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44</a:t>
            </a:fld>
            <a:endParaRPr lang="it-IT" dirty="0"/>
          </a:p>
        </p:txBody>
      </p:sp>
      <p:sp>
        <p:nvSpPr>
          <p:cNvPr id="6" name="CasellaDiTesto 5"/>
          <p:cNvSpPr txBox="1"/>
          <p:nvPr/>
        </p:nvSpPr>
        <p:spPr>
          <a:xfrm>
            <a:off x="5858358" y="6126164"/>
            <a:ext cx="5676417" cy="307777"/>
          </a:xfrm>
          <a:prstGeom prst="rect">
            <a:avLst/>
          </a:prstGeom>
          <a:noFill/>
        </p:spPr>
        <p:txBody>
          <a:bodyPr wrap="square" rtlCol="0">
            <a:spAutoFit/>
          </a:bodyPr>
          <a:lstStyle/>
          <a:p>
            <a:r>
              <a:rPr lang="en-US" sz="1400" dirty="0">
                <a:solidFill>
                  <a:schemeClr val="bg1">
                    <a:lumMod val="65000"/>
                  </a:schemeClr>
                </a:solidFill>
              </a:rPr>
              <a:t>Organization for the Advancement of Structured Information Standards</a:t>
            </a:r>
            <a:endParaRPr lang="it-IT" sz="1400" dirty="0">
              <a:solidFill>
                <a:schemeClr val="bg1">
                  <a:lumMod val="65000"/>
                </a:schemeClr>
              </a:solidFill>
            </a:endParaRPr>
          </a:p>
        </p:txBody>
      </p:sp>
    </p:spTree>
    <p:extLst>
      <p:ext uri="{BB962C8B-B14F-4D97-AF65-F5344CB8AC3E}">
        <p14:creationId xmlns:p14="http://schemas.microsoft.com/office/powerpoint/2010/main" val="3790154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SOA – Un sistema di servizi interoperabili</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This </a:t>
            </a:r>
            <a:r>
              <a:rPr lang="en-US" sz="2000" i="1" dirty="0">
                <a:solidFill>
                  <a:srgbClr val="376092"/>
                </a:solidFill>
                <a:ea typeface="+mj-ea"/>
              </a:rPr>
              <a:t>idea:  </a:t>
            </a:r>
            <a:r>
              <a:rPr lang="en-US" sz="2000" i="1" dirty="0">
                <a:solidFill>
                  <a:srgbClr val="376092"/>
                </a:solidFill>
                <a:ea typeface="+mj-ea"/>
              </a:rPr>
              <a:t>building a “</a:t>
            </a:r>
            <a:r>
              <a:rPr lang="en-US" sz="2000" i="1" dirty="0" err="1">
                <a:solidFill>
                  <a:srgbClr val="376092"/>
                </a:solidFill>
                <a:ea typeface="+mj-ea"/>
              </a:rPr>
              <a:t>legobox</a:t>
            </a:r>
            <a:r>
              <a:rPr lang="en-US" sz="2000" i="1" dirty="0">
                <a:solidFill>
                  <a:srgbClr val="376092"/>
                </a:solidFill>
                <a:ea typeface="+mj-ea"/>
              </a:rPr>
              <a:t>” of interoperable, reusable services. </a:t>
            </a:r>
            <a:endParaRPr lang="en-US" sz="2000" i="1" dirty="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All </a:t>
            </a:r>
            <a:r>
              <a:rPr lang="en-US" sz="2000" i="1" dirty="0">
                <a:solidFill>
                  <a:srgbClr val="376092"/>
                </a:solidFill>
                <a:ea typeface="+mj-ea"/>
              </a:rPr>
              <a:t>we need next is an architecture that allows to composite the existing </a:t>
            </a:r>
            <a:r>
              <a:rPr lang="en-US" sz="2000" i="1" dirty="0">
                <a:solidFill>
                  <a:srgbClr val="376092"/>
                </a:solidFill>
                <a:ea typeface="+mj-ea"/>
              </a:rPr>
              <a:t>Services. </a:t>
            </a:r>
            <a:r>
              <a:rPr lang="en-US" sz="2000" i="1" dirty="0">
                <a:solidFill>
                  <a:srgbClr val="376092"/>
                </a:solidFill>
                <a:ea typeface="+mj-ea"/>
              </a:rPr>
              <a:t>T</a:t>
            </a:r>
            <a:r>
              <a:rPr lang="en-US" sz="2000" i="1" dirty="0">
                <a:solidFill>
                  <a:srgbClr val="376092"/>
                </a:solidFill>
                <a:ea typeface="+mj-ea"/>
              </a:rPr>
              <a:t>his </a:t>
            </a:r>
            <a:r>
              <a:rPr lang="en-US" sz="2000" i="1" dirty="0">
                <a:solidFill>
                  <a:srgbClr val="376092"/>
                </a:solidFill>
                <a:ea typeface="+mj-ea"/>
              </a:rPr>
              <a:t>architecture could be SOA. </a:t>
            </a:r>
            <a:endParaRPr lang="en-US" sz="2000" i="1" dirty="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Module</a:t>
            </a:r>
            <a:r>
              <a:rPr lang="en-US" sz="2000" i="1" dirty="0">
                <a:solidFill>
                  <a:srgbClr val="376092"/>
                </a:solidFill>
                <a:ea typeface="+mj-ea"/>
              </a:rPr>
              <a:t>, composition, reusability: </a:t>
            </a:r>
            <a:r>
              <a:rPr lang="en-US" sz="2000" i="1" dirty="0">
                <a:solidFill>
                  <a:srgbClr val="376092"/>
                </a:solidFill>
                <a:ea typeface="+mj-ea"/>
              </a:rPr>
              <a:t>What’s </a:t>
            </a:r>
            <a:r>
              <a:rPr lang="en-US" sz="2000" i="1" dirty="0">
                <a:solidFill>
                  <a:srgbClr val="376092"/>
                </a:solidFill>
                <a:ea typeface="+mj-ea"/>
              </a:rPr>
              <a:t>the difference to </a:t>
            </a:r>
            <a:r>
              <a:rPr lang="en-US" sz="2000" i="1" dirty="0">
                <a:solidFill>
                  <a:srgbClr val="376092"/>
                </a:solidFill>
                <a:ea typeface="+mj-ea"/>
              </a:rPr>
              <a:t>component </a:t>
            </a:r>
            <a:r>
              <a:rPr lang="en-US" sz="2000" i="1" dirty="0">
                <a:solidFill>
                  <a:srgbClr val="376092"/>
                </a:solidFill>
                <a:ea typeface="+mj-ea"/>
              </a:rPr>
              <a:t>based architecture? </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45</a:t>
            </a:fld>
            <a:endParaRPr lang="it-IT" dirty="0"/>
          </a:p>
        </p:txBody>
      </p:sp>
      <p:pic>
        <p:nvPicPr>
          <p:cNvPr id="5" name="Immagine 4"/>
          <p:cNvPicPr>
            <a:picLocks noChangeAspect="1"/>
          </p:cNvPicPr>
          <p:nvPr/>
        </p:nvPicPr>
        <p:blipFill>
          <a:blip r:embed="rId2"/>
          <a:stretch>
            <a:fillRect/>
          </a:stretch>
        </p:blipFill>
        <p:spPr>
          <a:xfrm>
            <a:off x="4786312" y="4231279"/>
            <a:ext cx="2619375" cy="1743075"/>
          </a:xfrm>
          <a:prstGeom prst="rect">
            <a:avLst/>
          </a:prstGeom>
        </p:spPr>
      </p:pic>
    </p:spTree>
    <p:extLst>
      <p:ext uri="{BB962C8B-B14F-4D97-AF65-F5344CB8AC3E}">
        <p14:creationId xmlns:p14="http://schemas.microsoft.com/office/powerpoint/2010/main" val="1308998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Component vs service component </a:t>
            </a:r>
            <a:r>
              <a:rPr lang="it-IT" dirty="0" err="1" smtClean="0"/>
              <a:t>architecture</a:t>
            </a:r>
            <a:r>
              <a:rPr lang="it-IT" dirty="0" smtClean="0"/>
              <a:t> (1)</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Component-based architecture: A component is a software object, meant to interact with other components, encapsulating certain functionality or a set of functionalities. A component has a clearly defined interface and conforms to a prescribed </a:t>
            </a:r>
            <a:r>
              <a:rPr lang="en-US" sz="2000" i="1" dirty="0" err="1">
                <a:solidFill>
                  <a:srgbClr val="376092"/>
                </a:solidFill>
                <a:ea typeface="+mj-ea"/>
              </a:rPr>
              <a:t>behaviour</a:t>
            </a:r>
            <a:r>
              <a:rPr lang="en-US" sz="2000" i="1" dirty="0">
                <a:solidFill>
                  <a:srgbClr val="376092"/>
                </a:solidFill>
                <a:ea typeface="+mj-ea"/>
              </a:rPr>
              <a:t> common to all components within an architecture.1 </a:t>
            </a:r>
            <a:endParaRPr lang="en-US" sz="2000" i="1" dirty="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A service Oriented Architecture is a set of components which can be invoked and whose interface descriptions can be published and discovered. </a:t>
            </a:r>
            <a:r>
              <a:rPr lang="en-US" sz="2000" i="1" dirty="0">
                <a:solidFill>
                  <a:srgbClr val="376092"/>
                </a:solidFill>
                <a:ea typeface="+mj-ea"/>
              </a:rPr>
              <a:t>(</a:t>
            </a:r>
            <a:r>
              <a:rPr lang="en-US" sz="2000" i="1" dirty="0">
                <a:solidFill>
                  <a:srgbClr val="376092"/>
                </a:solidFill>
                <a:ea typeface="+mj-ea"/>
              </a:rPr>
              <a:t>W3C) </a:t>
            </a:r>
            <a:endParaRPr lang="en-US" sz="2000" i="1" dirty="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SOA </a:t>
            </a:r>
            <a:r>
              <a:rPr lang="en-US" sz="2000" i="1" dirty="0">
                <a:solidFill>
                  <a:srgbClr val="376092"/>
                </a:solidFill>
                <a:ea typeface="+mj-ea"/>
              </a:rPr>
              <a:t>is an architectural style whose goal is to achieve loose coupling among interacting software agents. A service is a unit of work done by a service provider to achieve desired end results for a service consumer. Both provider and consumer are roles played by software agents on behalf of their owners.4</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46</a:t>
            </a:fld>
            <a:endParaRPr lang="it-IT" dirty="0"/>
          </a:p>
        </p:txBody>
      </p:sp>
    </p:spTree>
    <p:extLst>
      <p:ext uri="{BB962C8B-B14F-4D97-AF65-F5344CB8AC3E}">
        <p14:creationId xmlns:p14="http://schemas.microsoft.com/office/powerpoint/2010/main" val="1920154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Component vs service component </a:t>
            </a:r>
            <a:r>
              <a:rPr lang="it-IT" dirty="0" err="1"/>
              <a:t>architecture</a:t>
            </a:r>
            <a:r>
              <a:rPr lang="it-IT" dirty="0"/>
              <a:t> </a:t>
            </a:r>
            <a:r>
              <a:rPr lang="it-IT" dirty="0" smtClean="0"/>
              <a:t>(2)</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Service-oriented architecture (SOA) is an architectural software concept that defines the use of services to support business requirements. In an SOA, resources are made available to other participants in the network as independent services that are accessed in a standardized way.</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47</a:t>
            </a:fld>
            <a:endParaRPr lang="it-IT" dirty="0"/>
          </a:p>
        </p:txBody>
      </p:sp>
    </p:spTree>
    <p:extLst>
      <p:ext uri="{BB962C8B-B14F-4D97-AF65-F5344CB8AC3E}">
        <p14:creationId xmlns:p14="http://schemas.microsoft.com/office/powerpoint/2010/main" val="3310706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48</a:t>
            </a:fld>
            <a:endParaRPr lang="it-IT" dirty="0"/>
          </a:p>
        </p:txBody>
      </p:sp>
      <p:pic>
        <p:nvPicPr>
          <p:cNvPr id="5" name="Immagine 4"/>
          <p:cNvPicPr>
            <a:picLocks noChangeAspect="1"/>
          </p:cNvPicPr>
          <p:nvPr/>
        </p:nvPicPr>
        <p:blipFill>
          <a:blip r:embed="rId2"/>
          <a:stretch>
            <a:fillRect/>
          </a:stretch>
        </p:blipFill>
        <p:spPr>
          <a:xfrm>
            <a:off x="0" y="712922"/>
            <a:ext cx="5912991" cy="4439377"/>
          </a:xfrm>
          <a:prstGeom prst="rect">
            <a:avLst/>
          </a:prstGeom>
        </p:spPr>
      </p:pic>
      <p:pic>
        <p:nvPicPr>
          <p:cNvPr id="6" name="Immagine 5"/>
          <p:cNvPicPr>
            <a:picLocks noChangeAspect="1"/>
          </p:cNvPicPr>
          <p:nvPr/>
        </p:nvPicPr>
        <p:blipFill>
          <a:blip r:embed="rId3"/>
          <a:stretch>
            <a:fillRect/>
          </a:stretch>
        </p:blipFill>
        <p:spPr>
          <a:xfrm>
            <a:off x="5915025" y="1667601"/>
            <a:ext cx="6276975" cy="3686175"/>
          </a:xfrm>
          <a:prstGeom prst="rect">
            <a:avLst/>
          </a:prstGeom>
        </p:spPr>
      </p:pic>
      <p:sp>
        <p:nvSpPr>
          <p:cNvPr id="7" name="CasellaDiTesto 6"/>
          <p:cNvSpPr txBox="1"/>
          <p:nvPr/>
        </p:nvSpPr>
        <p:spPr>
          <a:xfrm>
            <a:off x="2831023" y="6106978"/>
            <a:ext cx="9360977" cy="307777"/>
          </a:xfrm>
          <a:prstGeom prst="rect">
            <a:avLst/>
          </a:prstGeom>
          <a:noFill/>
        </p:spPr>
        <p:txBody>
          <a:bodyPr wrap="square" rtlCol="0">
            <a:spAutoFit/>
          </a:bodyPr>
          <a:lstStyle/>
          <a:p>
            <a:r>
              <a:rPr lang="it-IT" sz="1400" dirty="0">
                <a:solidFill>
                  <a:schemeClr val="bg1">
                    <a:lumMod val="65000"/>
                  </a:schemeClr>
                </a:solidFill>
              </a:rPr>
              <a:t>http://donatz.info/soa-enterprise-architecture/soa-enterprise-architecture-charming-on-throughout-amazing-inside-10/</a:t>
            </a:r>
          </a:p>
        </p:txBody>
      </p:sp>
    </p:spTree>
    <p:extLst>
      <p:ext uri="{BB962C8B-B14F-4D97-AF65-F5344CB8AC3E}">
        <p14:creationId xmlns:p14="http://schemas.microsoft.com/office/powerpoint/2010/main" val="3737852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Approccio SOA</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49</a:t>
            </a:fld>
            <a:endParaRPr lang="it-IT" dirty="0"/>
          </a:p>
        </p:txBody>
      </p:sp>
      <p:pic>
        <p:nvPicPr>
          <p:cNvPr id="7" name="Segnaposto contenuto 6"/>
          <p:cNvPicPr>
            <a:picLocks noGrp="1" noChangeAspect="1"/>
          </p:cNvPicPr>
          <p:nvPr>
            <p:ph idx="1"/>
          </p:nvPr>
        </p:nvPicPr>
        <p:blipFill>
          <a:blip r:embed="rId2"/>
          <a:stretch>
            <a:fillRect/>
          </a:stretch>
        </p:blipFill>
        <p:spPr>
          <a:xfrm>
            <a:off x="1492687" y="1351068"/>
            <a:ext cx="9596531" cy="5506932"/>
          </a:xfrm>
          <a:prstGeom prst="rect">
            <a:avLst/>
          </a:prstGeom>
        </p:spPr>
      </p:pic>
      <p:sp>
        <p:nvSpPr>
          <p:cNvPr id="8" name="CasellaDiTesto 7"/>
          <p:cNvSpPr txBox="1"/>
          <p:nvPr/>
        </p:nvSpPr>
        <p:spPr>
          <a:xfrm>
            <a:off x="433953" y="5889356"/>
            <a:ext cx="11329261" cy="817833"/>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val="4212567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Approcci tradizionali </a:t>
            </a:r>
            <a:endParaRPr lang="it-IT" dirty="0"/>
          </a:p>
        </p:txBody>
      </p:sp>
      <p:sp>
        <p:nvSpPr>
          <p:cNvPr id="3" name="Segnaposto contenuto 2"/>
          <p:cNvSpPr>
            <a:spLocks noGrp="1"/>
          </p:cNvSpPr>
          <p:nvPr>
            <p:ph idx="1"/>
          </p:nvPr>
        </p:nvSpPr>
        <p:spPr/>
        <p:txBody>
          <a:bodyPr/>
          <a:lstStyle/>
          <a:p>
            <a:r>
              <a:rPr lang="it-IT" sz="2000" i="1" dirty="0">
                <a:solidFill>
                  <a:srgbClr val="376092"/>
                </a:solidFill>
                <a:ea typeface="+mj-ea"/>
              </a:rPr>
              <a:t>IPUM è il risultato del classico approccio </a:t>
            </a:r>
            <a:r>
              <a:rPr lang="it-IT" sz="2000" i="1" dirty="0">
                <a:solidFill>
                  <a:srgbClr val="376092"/>
                </a:solidFill>
                <a:ea typeface="+mj-ea"/>
              </a:rPr>
              <a:t> </a:t>
            </a:r>
            <a:r>
              <a:rPr lang="it-IT" sz="2000" i="1" dirty="0">
                <a:solidFill>
                  <a:srgbClr val="376092"/>
                </a:solidFill>
                <a:ea typeface="+mj-ea"/>
              </a:rPr>
              <a:t>di tipo</a:t>
            </a:r>
            <a:r>
              <a:rPr lang="it-IT" sz="2000" i="1" dirty="0">
                <a:solidFill>
                  <a:srgbClr val="376092"/>
                </a:solidFill>
                <a:ea typeface="+mj-ea"/>
              </a:rPr>
              <a:t> data </a:t>
            </a:r>
            <a:r>
              <a:rPr lang="it-IT" sz="2000" i="1" dirty="0" err="1">
                <a:solidFill>
                  <a:srgbClr val="376092"/>
                </a:solidFill>
                <a:ea typeface="+mj-ea"/>
              </a:rPr>
              <a:t>warehouse</a:t>
            </a:r>
            <a:endParaRPr lang="it-IT" sz="2000" i="1" dirty="0">
              <a:solidFill>
                <a:srgbClr val="376092"/>
              </a:solidFill>
              <a:ea typeface="+mj-ea"/>
            </a:endParaRPr>
          </a:p>
          <a:p>
            <a:r>
              <a:rPr lang="it-IT" sz="2000" i="1" dirty="0">
                <a:solidFill>
                  <a:srgbClr val="376092"/>
                </a:solidFill>
                <a:ea typeface="+mj-ea"/>
              </a:rPr>
              <a:t>Il processo viene tipicamente definito come ETL (</a:t>
            </a:r>
            <a:r>
              <a:rPr lang="it-IT" sz="2000" i="1" dirty="0" err="1">
                <a:solidFill>
                  <a:srgbClr val="376092"/>
                </a:solidFill>
                <a:ea typeface="+mj-ea"/>
              </a:rPr>
              <a:t>Extract</a:t>
            </a:r>
            <a:r>
              <a:rPr lang="it-IT" sz="2000" i="1" dirty="0">
                <a:solidFill>
                  <a:srgbClr val="376092"/>
                </a:solidFill>
                <a:ea typeface="+mj-ea"/>
              </a:rPr>
              <a:t>, </a:t>
            </a:r>
            <a:r>
              <a:rPr lang="it-IT" sz="2000" i="1" dirty="0" err="1">
                <a:solidFill>
                  <a:srgbClr val="376092"/>
                </a:solidFill>
                <a:ea typeface="+mj-ea"/>
              </a:rPr>
              <a:t>Transform</a:t>
            </a:r>
            <a:r>
              <a:rPr lang="it-IT" sz="2000" i="1" dirty="0">
                <a:solidFill>
                  <a:srgbClr val="376092"/>
                </a:solidFill>
                <a:ea typeface="+mj-ea"/>
              </a:rPr>
              <a:t>, </a:t>
            </a:r>
            <a:r>
              <a:rPr lang="it-IT" sz="2000" i="1" dirty="0" err="1">
                <a:solidFill>
                  <a:srgbClr val="376092"/>
                </a:solidFill>
                <a:ea typeface="+mj-ea"/>
              </a:rPr>
              <a:t>Load</a:t>
            </a:r>
            <a:r>
              <a:rPr lang="it-IT" sz="2000" i="1" dirty="0">
                <a:solidFill>
                  <a:srgbClr val="376092"/>
                </a:solidFill>
                <a:ea typeface="+mj-ea"/>
              </a:rPr>
              <a:t>) che estrae</a:t>
            </a:r>
            <a:r>
              <a:rPr lang="it-IT" sz="2000" i="1" dirty="0">
                <a:solidFill>
                  <a:srgbClr val="376092"/>
                </a:solidFill>
                <a:ea typeface="+mj-ea"/>
              </a:rPr>
              <a:t>, </a:t>
            </a:r>
            <a:r>
              <a:rPr lang="it-IT" sz="2000" i="1" dirty="0">
                <a:solidFill>
                  <a:srgbClr val="376092"/>
                </a:solidFill>
                <a:ea typeface="+mj-ea"/>
              </a:rPr>
              <a:t>trasforma </a:t>
            </a:r>
            <a:r>
              <a:rPr lang="it-IT" sz="2000" i="1" dirty="0">
                <a:solidFill>
                  <a:srgbClr val="376092"/>
                </a:solidFill>
                <a:ea typeface="+mj-ea"/>
              </a:rPr>
              <a:t>e </a:t>
            </a:r>
            <a:r>
              <a:rPr lang="it-IT" sz="2000" i="1" dirty="0">
                <a:solidFill>
                  <a:srgbClr val="376092"/>
                </a:solidFill>
                <a:ea typeface="+mj-ea"/>
              </a:rPr>
              <a:t>carica </a:t>
            </a:r>
            <a:r>
              <a:rPr lang="it-IT" sz="2000" i="1" dirty="0">
                <a:solidFill>
                  <a:srgbClr val="376092"/>
                </a:solidFill>
                <a:ea typeface="+mj-ea"/>
              </a:rPr>
              <a:t>dei dati </a:t>
            </a:r>
            <a:r>
              <a:rPr lang="it-IT" sz="2000" i="1" dirty="0">
                <a:solidFill>
                  <a:srgbClr val="376092"/>
                </a:solidFill>
                <a:ea typeface="+mj-ea"/>
              </a:rPr>
              <a:t>provenienti da fonti diverse in </a:t>
            </a:r>
            <a:r>
              <a:rPr lang="it-IT" sz="2000" i="1" dirty="0">
                <a:solidFill>
                  <a:srgbClr val="376092"/>
                </a:solidFill>
                <a:ea typeface="+mj-ea"/>
              </a:rPr>
              <a:t>un sistema di sintesi </a:t>
            </a:r>
            <a:endParaRPr lang="it-IT" sz="2000" i="1" dirty="0">
              <a:solidFill>
                <a:srgbClr val="376092"/>
              </a:solidFill>
              <a:ea typeface="+mj-ea"/>
            </a:endParaRPr>
          </a:p>
          <a:p>
            <a:endParaRPr lang="it-IT" dirty="0"/>
          </a:p>
          <a:p>
            <a:endParaRPr lang="it-IT" dirty="0" smtClean="0"/>
          </a:p>
          <a:p>
            <a:endParaRPr lang="it-IT" dirty="0"/>
          </a:p>
          <a:p>
            <a:r>
              <a:rPr lang="it-IT" dirty="0"/>
              <a:t> </a:t>
            </a:r>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a:t>
            </a:fld>
            <a:endParaRPr lang="it-IT" dirty="0"/>
          </a:p>
        </p:txBody>
      </p:sp>
      <p:pic>
        <p:nvPicPr>
          <p:cNvPr id="5" name="Immagine 4"/>
          <p:cNvPicPr>
            <a:picLocks noChangeAspect="1"/>
          </p:cNvPicPr>
          <p:nvPr/>
        </p:nvPicPr>
        <p:blipFill>
          <a:blip r:embed="rId3"/>
          <a:stretch>
            <a:fillRect/>
          </a:stretch>
        </p:blipFill>
        <p:spPr>
          <a:xfrm>
            <a:off x="454705" y="2913681"/>
            <a:ext cx="5724445" cy="3793508"/>
          </a:xfrm>
          <a:prstGeom prst="rect">
            <a:avLst/>
          </a:prstGeom>
        </p:spPr>
      </p:pic>
      <p:pic>
        <p:nvPicPr>
          <p:cNvPr id="6" name="Immagine 5"/>
          <p:cNvPicPr>
            <a:picLocks noChangeAspect="1"/>
          </p:cNvPicPr>
          <p:nvPr/>
        </p:nvPicPr>
        <p:blipFill>
          <a:blip r:embed="rId4"/>
          <a:stretch>
            <a:fillRect/>
          </a:stretch>
        </p:blipFill>
        <p:spPr>
          <a:xfrm>
            <a:off x="7665509" y="3535364"/>
            <a:ext cx="4314825" cy="2590800"/>
          </a:xfrm>
          <a:prstGeom prst="rect">
            <a:avLst/>
          </a:prstGeom>
        </p:spPr>
      </p:pic>
      <p:cxnSp>
        <p:nvCxnSpPr>
          <p:cNvPr id="8" name="Connettore 2 7"/>
          <p:cNvCxnSpPr/>
          <p:nvPr/>
        </p:nvCxnSpPr>
        <p:spPr>
          <a:xfrm>
            <a:off x="6245817" y="4810435"/>
            <a:ext cx="1286359" cy="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879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SOA ADVANTAGES (1)</a:t>
            </a:r>
            <a:endParaRPr lang="it-IT" dirty="0"/>
          </a:p>
        </p:txBody>
      </p:sp>
      <p:sp>
        <p:nvSpPr>
          <p:cNvPr id="3" name="Segnaposto contenuto 2"/>
          <p:cNvSpPr>
            <a:spLocks noGrp="1"/>
          </p:cNvSpPr>
          <p:nvPr>
            <p:ph idx="1"/>
          </p:nvPr>
        </p:nvSpPr>
        <p:spPr>
          <a:xfrm>
            <a:off x="561976" y="1432277"/>
            <a:ext cx="10972800" cy="4352925"/>
          </a:xfrm>
        </p:spPr>
        <p:txBody>
          <a:bodyPr/>
          <a:lstStyle/>
          <a:p>
            <a:r>
              <a:rPr lang="en-US" sz="2000" i="1" dirty="0">
                <a:solidFill>
                  <a:srgbClr val="376092"/>
                </a:solidFill>
                <a:ea typeface="+mj-ea"/>
              </a:rPr>
              <a:t>Service Reusability</a:t>
            </a:r>
            <a:br>
              <a:rPr lang="en-US" sz="2000" i="1" dirty="0">
                <a:solidFill>
                  <a:srgbClr val="376092"/>
                </a:solidFill>
                <a:ea typeface="+mj-ea"/>
              </a:rPr>
            </a:br>
            <a:r>
              <a:rPr lang="en-US" sz="2000" i="1" dirty="0">
                <a:solidFill>
                  <a:srgbClr val="376092"/>
                </a:solidFill>
                <a:ea typeface="+mj-ea"/>
              </a:rPr>
              <a:t>In SOA, an application is built by assembling small, self-contained, and loosely coupled pieces of functionality. Therefore, the services can be reused in multiple applications independent of their interactions with other services.</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r>
              <a:rPr lang="en-US" sz="2000" i="1" dirty="0">
                <a:solidFill>
                  <a:srgbClr val="376092"/>
                </a:solidFill>
                <a:ea typeface="+mj-ea"/>
              </a:rPr>
              <a:t>❑ Easy Maintainability</a:t>
            </a:r>
            <a:br>
              <a:rPr lang="en-US" sz="2000" i="1" dirty="0">
                <a:solidFill>
                  <a:srgbClr val="376092"/>
                </a:solidFill>
                <a:ea typeface="+mj-ea"/>
              </a:rPr>
            </a:br>
            <a:r>
              <a:rPr lang="en-US" sz="2000" i="1" dirty="0">
                <a:solidFill>
                  <a:srgbClr val="376092"/>
                </a:solidFill>
                <a:ea typeface="+mj-ea"/>
              </a:rPr>
              <a:t>Since a service is an independent entity, it can be easily updated or maintained without having to worry about other services. Large, complex applications can thus be managed easily.</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r>
              <a:rPr lang="en-US" sz="2000" i="1" dirty="0">
                <a:solidFill>
                  <a:srgbClr val="376092"/>
                </a:solidFill>
                <a:ea typeface="+mj-ea"/>
              </a:rPr>
              <a:t>❑ Greater Reliability</a:t>
            </a:r>
            <a:br>
              <a:rPr lang="en-US" sz="2000" i="1" dirty="0">
                <a:solidFill>
                  <a:srgbClr val="376092"/>
                </a:solidFill>
                <a:ea typeface="+mj-ea"/>
              </a:rPr>
            </a:br>
            <a:r>
              <a:rPr lang="en-US" sz="2000" i="1" dirty="0">
                <a:solidFill>
                  <a:srgbClr val="376092"/>
                </a:solidFill>
                <a:ea typeface="+mj-ea"/>
              </a:rPr>
              <a:t>SOA-based applications are more reliable since small, independent services are easier to test and debug as compared to massive chunks of code.</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r>
              <a:rPr lang="en-US" dirty="0"/>
              <a:t>❑ </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50</a:t>
            </a:fld>
            <a:endParaRPr lang="it-IT" dirty="0"/>
          </a:p>
        </p:txBody>
      </p:sp>
    </p:spTree>
    <p:extLst>
      <p:ext uri="{BB962C8B-B14F-4D97-AF65-F5344CB8AC3E}">
        <p14:creationId xmlns:p14="http://schemas.microsoft.com/office/powerpoint/2010/main" val="2574104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SOA ADVANTAGES </a:t>
            </a:r>
            <a:r>
              <a:rPr lang="it-IT" dirty="0" smtClean="0"/>
              <a:t>(2)</a:t>
            </a:r>
            <a:endParaRPr lang="it-IT" dirty="0"/>
          </a:p>
        </p:txBody>
      </p:sp>
      <p:sp>
        <p:nvSpPr>
          <p:cNvPr id="3" name="Segnaposto contenuto 2"/>
          <p:cNvSpPr>
            <a:spLocks noGrp="1"/>
          </p:cNvSpPr>
          <p:nvPr>
            <p:ph idx="1"/>
          </p:nvPr>
        </p:nvSpPr>
        <p:spPr>
          <a:xfrm>
            <a:off x="561976" y="1416778"/>
            <a:ext cx="10972800" cy="4352925"/>
          </a:xfrm>
        </p:spPr>
        <p:txBody>
          <a:bodyPr/>
          <a:lstStyle/>
          <a:p>
            <a:r>
              <a:rPr lang="en-US" sz="2000" i="1" dirty="0">
                <a:solidFill>
                  <a:srgbClr val="376092"/>
                </a:solidFill>
                <a:ea typeface="+mj-ea"/>
              </a:rPr>
              <a:t>Location Independence</a:t>
            </a:r>
            <a:br>
              <a:rPr lang="en-US" sz="2000" i="1" dirty="0">
                <a:solidFill>
                  <a:srgbClr val="376092"/>
                </a:solidFill>
                <a:ea typeface="+mj-ea"/>
              </a:rPr>
            </a:br>
            <a:r>
              <a:rPr lang="en-US" sz="2000" i="1" dirty="0">
                <a:solidFill>
                  <a:srgbClr val="376092"/>
                </a:solidFill>
                <a:ea typeface="+mj-ea"/>
              </a:rPr>
              <a:t>The services are usually published to a directory where consumers can look them up. This approach allows a service to change its location at any time. However, the consumers are always able to locate their requested service through the directory look up.</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r>
              <a:rPr lang="en-US" sz="2000" i="1" dirty="0">
                <a:solidFill>
                  <a:srgbClr val="376092"/>
                </a:solidFill>
                <a:ea typeface="+mj-ea"/>
              </a:rPr>
              <a:t>❑ Improved Scalability and Availability</a:t>
            </a:r>
            <a:br>
              <a:rPr lang="en-US" sz="2000" i="1" dirty="0">
                <a:solidFill>
                  <a:srgbClr val="376092"/>
                </a:solidFill>
                <a:ea typeface="+mj-ea"/>
              </a:rPr>
            </a:br>
            <a:r>
              <a:rPr lang="en-US" sz="2000" i="1" dirty="0">
                <a:solidFill>
                  <a:srgbClr val="376092"/>
                </a:solidFill>
                <a:ea typeface="+mj-ea"/>
              </a:rPr>
              <a:t>Multiple instances of a single service can run on different servers at the same time. This increases scalability and availability of the service.</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r>
              <a:rPr lang="en-US" sz="2000" i="1" dirty="0">
                <a:solidFill>
                  <a:srgbClr val="376092"/>
                </a:solidFill>
                <a:ea typeface="+mj-ea"/>
              </a:rPr>
              <a:t>❑ Improved Software Quality</a:t>
            </a:r>
            <a:br>
              <a:rPr lang="en-US" sz="2000" i="1" dirty="0">
                <a:solidFill>
                  <a:srgbClr val="376092"/>
                </a:solidFill>
                <a:ea typeface="+mj-ea"/>
              </a:rPr>
            </a:br>
            <a:r>
              <a:rPr lang="en-US" sz="2000" i="1" dirty="0">
                <a:solidFill>
                  <a:srgbClr val="376092"/>
                </a:solidFill>
                <a:ea typeface="+mj-ea"/>
              </a:rPr>
              <a:t>Since services can be reused, there is no scope for redundant functionality. </a:t>
            </a:r>
            <a:r>
              <a:rPr lang="en-US" sz="2000" i="1" dirty="0">
                <a:solidFill>
                  <a:srgbClr val="376092"/>
                </a:solidFill>
                <a:ea typeface="+mj-ea"/>
              </a:rPr>
              <a:t>This helps reduce errors due to inconsistent data, and thereby improves the quality of code.</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51</a:t>
            </a:fld>
            <a:endParaRPr lang="it-IT" dirty="0"/>
          </a:p>
        </p:txBody>
      </p:sp>
    </p:spTree>
    <p:extLst>
      <p:ext uri="{BB962C8B-B14F-4D97-AF65-F5344CB8AC3E}">
        <p14:creationId xmlns:p14="http://schemas.microsoft.com/office/powerpoint/2010/main" val="2759661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SOA ADVANTAGES </a:t>
            </a:r>
            <a:r>
              <a:rPr lang="it-IT" dirty="0" smtClean="0"/>
              <a:t>(3)</a:t>
            </a:r>
            <a:endParaRPr lang="it-IT" dirty="0"/>
          </a:p>
        </p:txBody>
      </p:sp>
      <p:sp>
        <p:nvSpPr>
          <p:cNvPr id="3" name="Segnaposto contenuto 2"/>
          <p:cNvSpPr>
            <a:spLocks noGrp="1"/>
          </p:cNvSpPr>
          <p:nvPr>
            <p:ph idx="1"/>
          </p:nvPr>
        </p:nvSpPr>
        <p:spPr/>
        <p:txBody>
          <a:bodyPr/>
          <a:lstStyle/>
          <a:p>
            <a:r>
              <a:rPr lang="en-US" dirty="0"/>
              <a:t>❑ </a:t>
            </a:r>
            <a:r>
              <a:rPr lang="en-US" sz="2000" i="1" dirty="0">
                <a:solidFill>
                  <a:srgbClr val="376092"/>
                </a:solidFill>
                <a:ea typeface="+mj-ea"/>
              </a:rPr>
              <a:t>Platform Independence</a:t>
            </a:r>
            <a:br>
              <a:rPr lang="en-US" sz="2000" i="1" dirty="0">
                <a:solidFill>
                  <a:srgbClr val="376092"/>
                </a:solidFill>
                <a:ea typeface="+mj-ea"/>
              </a:rPr>
            </a:br>
            <a:r>
              <a:rPr lang="en-US" sz="2000" i="1" dirty="0">
                <a:solidFill>
                  <a:srgbClr val="376092"/>
                </a:solidFill>
                <a:ea typeface="+mj-ea"/>
              </a:rPr>
              <a:t>SOA facilitates the development of a complex product by integrating different products from different vendors independent of the platform and technology.</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r>
              <a:rPr lang="en-US" sz="2000" i="1" dirty="0">
                <a:solidFill>
                  <a:srgbClr val="376092"/>
                </a:solidFill>
                <a:ea typeface="+mj-ea"/>
              </a:rPr>
              <a:t>❑ Increased Productivity</a:t>
            </a:r>
            <a:br>
              <a:rPr lang="en-US" sz="2000" i="1" dirty="0">
                <a:solidFill>
                  <a:srgbClr val="376092"/>
                </a:solidFill>
                <a:ea typeface="+mj-ea"/>
              </a:rPr>
            </a:br>
            <a:r>
              <a:rPr lang="en-US" sz="2000" i="1" dirty="0">
                <a:solidFill>
                  <a:srgbClr val="376092"/>
                </a:solidFill>
                <a:ea typeface="+mj-ea"/>
              </a:rPr>
              <a:t>Developers can reuse existing legacy applications and build additional functionality without having to develop the entire thing from scratch. This increases the developers' productivity, and at the same time, substantially reduces the cost of developing an application.</a:t>
            </a:r>
            <a:endParaRPr lang="it-IT" sz="2000" i="1" dirty="0">
              <a:solidFill>
                <a:srgbClr val="376092"/>
              </a:solidFill>
              <a:ea typeface="+mj-ea"/>
            </a:endParaRPr>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52</a:t>
            </a:fld>
            <a:endParaRPr lang="it-IT" dirty="0"/>
          </a:p>
        </p:txBody>
      </p:sp>
    </p:spTree>
    <p:extLst>
      <p:ext uri="{BB962C8B-B14F-4D97-AF65-F5344CB8AC3E}">
        <p14:creationId xmlns:p14="http://schemas.microsoft.com/office/powerpoint/2010/main" val="23804872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SOA DRAWBACKS</a:t>
            </a:r>
            <a:endParaRPr lang="it-IT" dirty="0"/>
          </a:p>
        </p:txBody>
      </p:sp>
      <p:sp>
        <p:nvSpPr>
          <p:cNvPr id="6" name="Segnaposto contenuto 5"/>
          <p:cNvSpPr>
            <a:spLocks noGrp="1"/>
          </p:cNvSpPr>
          <p:nvPr>
            <p:ph idx="1"/>
          </p:nvPr>
        </p:nvSpPr>
        <p:spPr>
          <a:xfrm>
            <a:off x="609600" y="1432276"/>
            <a:ext cx="10972800" cy="4352925"/>
          </a:xfrm>
        </p:spPr>
        <p:txBody>
          <a:bodyPr/>
          <a:lstStyle/>
          <a:p>
            <a:r>
              <a:rPr lang="en-US" sz="2000" i="1" dirty="0">
                <a:solidFill>
                  <a:srgbClr val="376092"/>
                </a:solidFill>
                <a:ea typeface="+mj-ea"/>
              </a:rPr>
              <a:t>Increased Overhead</a:t>
            </a:r>
            <a:br>
              <a:rPr lang="en-US" sz="2000" i="1" dirty="0">
                <a:solidFill>
                  <a:srgbClr val="376092"/>
                </a:solidFill>
                <a:ea typeface="+mj-ea"/>
              </a:rPr>
            </a:br>
            <a:r>
              <a:rPr lang="en-US" sz="2000" i="1" dirty="0">
                <a:solidFill>
                  <a:srgbClr val="376092"/>
                </a:solidFill>
                <a:ea typeface="+mj-ea"/>
              </a:rPr>
              <a:t>Every time a service interacts with another service, complete validation of every input parameter takes place. This increases the response time and machine load, and thereby reduces the overall performance.</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r>
              <a:rPr lang="en-US" sz="2000" i="1" dirty="0">
                <a:solidFill>
                  <a:srgbClr val="376092"/>
                </a:solidFill>
                <a:ea typeface="+mj-ea"/>
              </a:rPr>
              <a:t>❑ Complex Service Management</a:t>
            </a:r>
            <a:br>
              <a:rPr lang="en-US" sz="2000" i="1" dirty="0">
                <a:solidFill>
                  <a:srgbClr val="376092"/>
                </a:solidFill>
                <a:ea typeface="+mj-ea"/>
              </a:rPr>
            </a:br>
            <a:r>
              <a:rPr lang="en-US" sz="2000" i="1" dirty="0">
                <a:solidFill>
                  <a:srgbClr val="376092"/>
                </a:solidFill>
                <a:ea typeface="+mj-ea"/>
              </a:rPr>
              <a:t>The service needs to ensure that messages have been delivered in a timely manner. But as services keep exchanging messages to perform tasks, the number of these messages can go into millions even for a single application. This poses a big challenge to manage such a huge population of services.</a:t>
            </a:r>
            <a:br>
              <a:rPr lang="en-US" sz="2000" i="1" dirty="0">
                <a:solidFill>
                  <a:srgbClr val="376092"/>
                </a:solidFill>
                <a:ea typeface="+mj-ea"/>
              </a:rPr>
            </a:br>
            <a:r>
              <a:rPr lang="en-US" sz="2000" i="1" dirty="0">
                <a:solidFill>
                  <a:srgbClr val="376092"/>
                </a:solidFill>
                <a:ea typeface="+mj-ea"/>
              </a:rPr>
              <a:t/>
            </a:r>
            <a:br>
              <a:rPr lang="en-US" sz="2000" i="1" dirty="0">
                <a:solidFill>
                  <a:srgbClr val="376092"/>
                </a:solidFill>
                <a:ea typeface="+mj-ea"/>
              </a:rPr>
            </a:br>
            <a:r>
              <a:rPr lang="en-US" sz="2000" i="1" dirty="0">
                <a:solidFill>
                  <a:srgbClr val="376092"/>
                </a:solidFill>
                <a:ea typeface="+mj-ea"/>
              </a:rPr>
              <a:t>❑ High Investment Cost</a:t>
            </a:r>
            <a:br>
              <a:rPr lang="en-US" sz="2000" i="1" dirty="0">
                <a:solidFill>
                  <a:srgbClr val="376092"/>
                </a:solidFill>
                <a:ea typeface="+mj-ea"/>
              </a:rPr>
            </a:br>
            <a:r>
              <a:rPr lang="en-US" sz="2000" i="1" dirty="0">
                <a:solidFill>
                  <a:srgbClr val="376092"/>
                </a:solidFill>
                <a:ea typeface="+mj-ea"/>
              </a:rPr>
              <a:t>Implementation of SOA requires a large upfront investment by means of technology, development, and human resource</a:t>
            </a:r>
            <a:r>
              <a:rPr lang="en-US" sz="2400" i="1" dirty="0">
                <a:solidFill>
                  <a:srgbClr val="376092"/>
                </a:solidFill>
                <a:ea typeface="+mj-ea"/>
              </a:rPr>
              <a:t>.</a:t>
            </a:r>
            <a:endParaRPr lang="it-IT" sz="24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53</a:t>
            </a:fld>
            <a:endParaRPr lang="it-IT" dirty="0"/>
          </a:p>
        </p:txBody>
      </p:sp>
    </p:spTree>
    <p:extLst>
      <p:ext uri="{BB962C8B-B14F-4D97-AF65-F5344CB8AC3E}">
        <p14:creationId xmlns:p14="http://schemas.microsoft.com/office/powerpoint/2010/main" val="3757154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672940"/>
            <a:ext cx="10972800" cy="760413"/>
          </a:xfrm>
        </p:spPr>
        <p:txBody>
          <a:bodyPr/>
          <a:lstStyle/>
          <a:p>
            <a:r>
              <a:rPr lang="en-US" dirty="0"/>
              <a:t>SOA is not recommended for the following type of applications</a:t>
            </a:r>
            <a:endParaRPr lang="it-IT" dirty="0"/>
          </a:p>
        </p:txBody>
      </p:sp>
      <p:sp>
        <p:nvSpPr>
          <p:cNvPr id="3" name="Segnaposto contenuto 2"/>
          <p:cNvSpPr>
            <a:spLocks noGrp="1"/>
          </p:cNvSpPr>
          <p:nvPr>
            <p:ph idx="1"/>
          </p:nvPr>
        </p:nvSpPr>
        <p:spPr>
          <a:xfrm>
            <a:off x="561976" y="1393291"/>
            <a:ext cx="10972800" cy="4352925"/>
          </a:xfrm>
        </p:spPr>
        <p:txBody>
          <a:bodyPr/>
          <a:lstStyle/>
          <a:p>
            <a:r>
              <a:rPr lang="en-US" dirty="0" smtClean="0"/>
              <a:t>.</a:t>
            </a:r>
            <a:r>
              <a:rPr lang="en-US" dirty="0"/>
              <a:t/>
            </a:r>
            <a:br>
              <a:rPr lang="en-US" dirty="0"/>
            </a:br>
            <a:r>
              <a:rPr lang="en-US" sz="2000" i="1" dirty="0">
                <a:solidFill>
                  <a:srgbClr val="376092"/>
                </a:solidFill>
                <a:ea typeface="+mj-ea"/>
              </a:rPr>
              <a:t>Homogenous: Implementing SOA for applications that use the technologies of a single vendor will not be cost-effective. </a:t>
            </a:r>
            <a:r>
              <a:rPr lang="en-US" sz="2000" i="1" dirty="0">
                <a:solidFill>
                  <a:srgbClr val="376092"/>
                </a:solidFill>
                <a:ea typeface="+mj-ea"/>
              </a:rPr>
              <a:t>For example, if an application is built in Java, then it would be better to use methods of Java rather than using HTTP for inter-component communications</a:t>
            </a:r>
            <a:r>
              <a:rPr lang="en-US" sz="2000" i="1" dirty="0" smtClean="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GUI-Based: SOA would not be suitable for applications with GUI functionality, e.g. a map manipulation application. </a:t>
            </a:r>
            <a:r>
              <a:rPr lang="en-US" sz="2000" i="1" dirty="0">
                <a:solidFill>
                  <a:srgbClr val="376092"/>
                </a:solidFill>
                <a:ea typeface="+mj-ea"/>
              </a:rPr>
              <a:t>Such applications require heavy data exchange, which in turn would increase the complexity of the application if SOA is used</a:t>
            </a:r>
            <a:r>
              <a:rPr lang="en-US" sz="2000" i="1" dirty="0" smtClean="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Real-time: SOA is not desirable to be used with strictly-enforced response times since the services communicate asynchronously</a:t>
            </a:r>
            <a:r>
              <a:rPr lang="en-US" sz="2000" i="1" dirty="0" smtClean="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Stand-alone: It would be futile to invest in SOA for stand-alone non-distributed applications, which do not require request and response-based calls.</a:t>
            </a:r>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54</a:t>
            </a:fld>
            <a:endParaRPr lang="it-IT" dirty="0"/>
          </a:p>
        </p:txBody>
      </p:sp>
    </p:spTree>
    <p:extLst>
      <p:ext uri="{BB962C8B-B14F-4D97-AF65-F5344CB8AC3E}">
        <p14:creationId xmlns:p14="http://schemas.microsoft.com/office/powerpoint/2010/main" val="4126898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SOA il problema della complessità</a:t>
            </a:r>
            <a:endParaRPr lang="it-IT" dirty="0"/>
          </a:p>
        </p:txBody>
      </p:sp>
      <p:sp>
        <p:nvSpPr>
          <p:cNvPr id="3" name="Segnaposto contenuto 2"/>
          <p:cNvSpPr>
            <a:spLocks noGrp="1"/>
          </p:cNvSpPr>
          <p:nvPr>
            <p:ph idx="1"/>
          </p:nvPr>
        </p:nvSpPr>
        <p:spPr/>
        <p:txBody>
          <a:bodyPr/>
          <a:lstStyle/>
          <a:p>
            <a:endParaRPr lang="it-IT" sz="2400" i="1" dirty="0" smtClean="0">
              <a:solidFill>
                <a:srgbClr val="376092"/>
              </a:solidFill>
              <a:ea typeface="+mj-ea"/>
            </a:endParaRPr>
          </a:p>
          <a:p>
            <a:r>
              <a:rPr lang="it-IT" sz="2400" i="1" dirty="0" smtClean="0">
                <a:solidFill>
                  <a:srgbClr val="376092"/>
                </a:solidFill>
                <a:ea typeface="+mj-ea"/>
              </a:rPr>
              <a:t>Una forte </a:t>
            </a:r>
            <a:r>
              <a:rPr lang="it-IT" sz="2400" i="1" dirty="0">
                <a:solidFill>
                  <a:srgbClr val="376092"/>
                </a:solidFill>
                <a:ea typeface="+mj-ea"/>
              </a:rPr>
              <a:t>critica riguarda la complessità del coordinamento tra i vari web service che </a:t>
            </a:r>
            <a:r>
              <a:rPr lang="it-IT" sz="2400" i="1" dirty="0" smtClean="0">
                <a:solidFill>
                  <a:srgbClr val="376092"/>
                </a:solidFill>
                <a:ea typeface="+mj-ea"/>
              </a:rPr>
              <a:t>vengono invocati. </a:t>
            </a:r>
            <a:r>
              <a:rPr lang="it-IT" sz="2400" i="1" dirty="0">
                <a:solidFill>
                  <a:srgbClr val="376092"/>
                </a:solidFill>
                <a:ea typeface="+mj-ea"/>
              </a:rPr>
              <a:t>Solitamente per tale compito </a:t>
            </a:r>
            <a:r>
              <a:rPr lang="it-IT" sz="2400" i="1" dirty="0" smtClean="0">
                <a:solidFill>
                  <a:srgbClr val="376092"/>
                </a:solidFill>
                <a:ea typeface="+mj-ea"/>
              </a:rPr>
              <a:t>vengono usati </a:t>
            </a:r>
            <a:r>
              <a:rPr lang="it-IT" sz="2400" i="1" dirty="0" err="1" smtClean="0">
                <a:solidFill>
                  <a:srgbClr val="376092"/>
                </a:solidFill>
                <a:ea typeface="+mj-ea"/>
              </a:rPr>
              <a:t>microservizi</a:t>
            </a:r>
            <a:r>
              <a:rPr lang="it-IT" sz="2400" i="1" dirty="0" smtClean="0">
                <a:solidFill>
                  <a:srgbClr val="376092"/>
                </a:solidFill>
                <a:ea typeface="+mj-ea"/>
              </a:rPr>
              <a:t> (in particolare  </a:t>
            </a:r>
            <a:r>
              <a:rPr lang="it-IT" sz="2400" i="1" dirty="0">
                <a:solidFill>
                  <a:srgbClr val="376092"/>
                </a:solidFill>
                <a:ea typeface="+mj-ea"/>
              </a:rPr>
              <a:t>un prodotto proprietario di tipo Enterprise Service </a:t>
            </a:r>
            <a:r>
              <a:rPr lang="it-IT" sz="2400" i="1" dirty="0" smtClean="0">
                <a:solidFill>
                  <a:srgbClr val="376092"/>
                </a:solidFill>
                <a:ea typeface="+mj-ea"/>
              </a:rPr>
              <a:t>Bus). </a:t>
            </a:r>
            <a:r>
              <a:rPr lang="it-IT" sz="2400" i="1" dirty="0">
                <a:solidFill>
                  <a:srgbClr val="376092"/>
                </a:solidFill>
                <a:ea typeface="+mj-ea"/>
              </a:rPr>
              <a:t>Tale prodotto proprietario nasconde all'interno di sé la complessità del coordinamento delle varie componenti. Con il tempo, modificare le configurazioni dell'ESB diventa sempre più difficile e si tende a non usare più l'ESB, ma a fare in modo che i componenti si chiamino l'uno con l'altro direttamente, ripresentando i problemi che l'ESB si era proposto di risolvere</a:t>
            </a:r>
            <a:r>
              <a:rPr lang="it-IT" dirty="0"/>
              <a:t>.</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55</a:t>
            </a:fld>
            <a:endParaRPr lang="it-IT" dirty="0"/>
          </a:p>
        </p:txBody>
      </p:sp>
    </p:spTree>
    <p:extLst>
      <p:ext uri="{BB962C8B-B14F-4D97-AF65-F5344CB8AC3E}">
        <p14:creationId xmlns:p14="http://schemas.microsoft.com/office/powerpoint/2010/main" val="4489228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Manifesto architettura orientata ai servizi</a:t>
            </a:r>
            <a:endParaRPr lang="it-IT" dirty="0"/>
          </a:p>
        </p:txBody>
      </p:sp>
      <p:sp>
        <p:nvSpPr>
          <p:cNvPr id="3" name="Segnaposto contenuto 2"/>
          <p:cNvSpPr>
            <a:spLocks noGrp="1"/>
          </p:cNvSpPr>
          <p:nvPr>
            <p:ph idx="1"/>
          </p:nvPr>
        </p:nvSpPr>
        <p:spPr/>
        <p:txBody>
          <a:bodyPr/>
          <a:lstStyle/>
          <a:p>
            <a:r>
              <a:rPr lang="it-IT" sz="2000" i="1" dirty="0">
                <a:solidFill>
                  <a:srgbClr val="376092"/>
                </a:solidFill>
                <a:ea typeface="+mj-ea"/>
              </a:rPr>
              <a:t>« L'orientamento ai servizi è il paradigma che circoscrive quello che fai. L'architettura orientata ai servizi (SOA) è il tipo di architettura fondata sull'applicazione dell'orientamento ai servizi. Applichiamo l'orientamento ai servizi per favorire in un modo consistente le organizzazioni nel fornire prestazioni di business sostenibile, con maggiore agilità di impiego ed efficienza nei costi, adattandosi alle mutevoli esigenze aziendali. La nostra esperienza ci induce a dare priorità:</a:t>
            </a:r>
          </a:p>
          <a:p>
            <a:r>
              <a:rPr lang="it-IT" sz="2000" i="1" dirty="0">
                <a:solidFill>
                  <a:srgbClr val="376092"/>
                </a:solidFill>
                <a:ea typeface="+mj-ea"/>
              </a:rPr>
              <a:t>Al valore di business rispetto all'aspetto tecnico</a:t>
            </a:r>
          </a:p>
          <a:p>
            <a:r>
              <a:rPr lang="it-IT" sz="2000" i="1" dirty="0">
                <a:solidFill>
                  <a:srgbClr val="376092"/>
                </a:solidFill>
                <a:ea typeface="+mj-ea"/>
              </a:rPr>
              <a:t>Agli obiettivi strategici rispetto ai benefici specifici di un progetto</a:t>
            </a:r>
          </a:p>
          <a:p>
            <a:r>
              <a:rPr lang="it-IT" sz="2000" i="1" dirty="0">
                <a:solidFill>
                  <a:srgbClr val="376092"/>
                </a:solidFill>
                <a:ea typeface="+mj-ea"/>
              </a:rPr>
              <a:t>All'interoperabilità intrinseca rispetto all'integrazione personalizzata</a:t>
            </a:r>
          </a:p>
          <a:p>
            <a:r>
              <a:rPr lang="it-IT" sz="2000" i="1" dirty="0">
                <a:solidFill>
                  <a:srgbClr val="376092"/>
                </a:solidFill>
                <a:ea typeface="+mj-ea"/>
              </a:rPr>
              <a:t>Ai servizi condivisi rispetto alle implementazioni particolari</a:t>
            </a:r>
          </a:p>
          <a:p>
            <a:r>
              <a:rPr lang="it-IT" sz="2000" i="1" dirty="0">
                <a:solidFill>
                  <a:srgbClr val="376092"/>
                </a:solidFill>
                <a:ea typeface="+mj-ea"/>
              </a:rPr>
              <a:t>Alla flessibilità rispetto all'ottimizzazione</a:t>
            </a:r>
          </a:p>
          <a:p>
            <a:r>
              <a:rPr lang="it-IT" sz="2000" i="1" dirty="0">
                <a:solidFill>
                  <a:srgbClr val="376092"/>
                </a:solidFill>
                <a:ea typeface="+mj-ea"/>
              </a:rPr>
              <a:t>Al miglioramento evolutivo rispetto alla ricerca della perfezione iniziale</a:t>
            </a:r>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56</a:t>
            </a:fld>
            <a:endParaRPr lang="it-IT" dirty="0"/>
          </a:p>
        </p:txBody>
      </p:sp>
    </p:spTree>
    <p:extLst>
      <p:ext uri="{BB962C8B-B14F-4D97-AF65-F5344CB8AC3E}">
        <p14:creationId xmlns:p14="http://schemas.microsoft.com/office/powerpoint/2010/main" val="4020095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Criticità dell’approccio classico (1)</a:t>
            </a:r>
            <a:endParaRPr lang="it-IT" dirty="0"/>
          </a:p>
        </p:txBody>
      </p:sp>
      <p:sp>
        <p:nvSpPr>
          <p:cNvPr id="3" name="Segnaposto contenuto 2"/>
          <p:cNvSpPr>
            <a:spLocks noGrp="1"/>
          </p:cNvSpPr>
          <p:nvPr>
            <p:ph idx="1"/>
          </p:nvPr>
        </p:nvSpPr>
        <p:spPr/>
        <p:txBody>
          <a:bodyPr/>
          <a:lstStyle/>
          <a:p>
            <a:r>
              <a:rPr lang="it-IT" dirty="0" smtClean="0"/>
              <a:t>La maggiore criticità dell’approccio di integrazione classico è dato dalla necessità di eseguire continuamente  il processo di ETL  per la sincronizzazione</a:t>
            </a:r>
          </a:p>
          <a:p>
            <a:endParaRPr lang="it-IT" dirty="0"/>
          </a:p>
          <a:p>
            <a:r>
              <a:rPr lang="it-IT" dirty="0" smtClean="0"/>
              <a:t>Si hanno difficoltà quando le basi di dati da integrare hanno un carattere evolutivo e dinamico</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a:t>
            </a:fld>
            <a:endParaRPr lang="it-IT" dirty="0"/>
          </a:p>
        </p:txBody>
      </p:sp>
      <p:pic>
        <p:nvPicPr>
          <p:cNvPr id="5" name="Immagine 4"/>
          <p:cNvPicPr>
            <a:picLocks noChangeAspect="1"/>
          </p:cNvPicPr>
          <p:nvPr/>
        </p:nvPicPr>
        <p:blipFill>
          <a:blip r:embed="rId3"/>
          <a:stretch>
            <a:fillRect/>
          </a:stretch>
        </p:blipFill>
        <p:spPr>
          <a:xfrm>
            <a:off x="7806304" y="3277522"/>
            <a:ext cx="4314825" cy="2590800"/>
          </a:xfrm>
          <a:prstGeom prst="rect">
            <a:avLst/>
          </a:prstGeom>
        </p:spPr>
      </p:pic>
      <p:sp>
        <p:nvSpPr>
          <p:cNvPr id="6" name="Rettangolo 5"/>
          <p:cNvSpPr/>
          <p:nvPr/>
        </p:nvSpPr>
        <p:spPr>
          <a:xfrm>
            <a:off x="6172362" y="3277522"/>
            <a:ext cx="1921789" cy="11468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t>Un censimento è una fonte statica per legge</a:t>
            </a:r>
            <a:endParaRPr lang="it-IT" b="1" dirty="0"/>
          </a:p>
        </p:txBody>
      </p:sp>
      <p:sp>
        <p:nvSpPr>
          <p:cNvPr id="7" name="Ovale 6"/>
          <p:cNvSpPr/>
          <p:nvPr/>
        </p:nvSpPr>
        <p:spPr>
          <a:xfrm>
            <a:off x="8527638" y="6126164"/>
            <a:ext cx="1594066" cy="5810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IPUM</a:t>
            </a:r>
            <a:endParaRPr lang="it-IT" dirty="0"/>
          </a:p>
        </p:txBody>
      </p:sp>
      <p:cxnSp>
        <p:nvCxnSpPr>
          <p:cNvPr id="11" name="Connettore 2 10"/>
          <p:cNvCxnSpPr/>
          <p:nvPr/>
        </p:nvCxnSpPr>
        <p:spPr>
          <a:xfrm>
            <a:off x="6892408" y="4529237"/>
            <a:ext cx="1507673" cy="662695"/>
          </a:xfrm>
          <a:prstGeom prst="straightConnector1">
            <a:avLst/>
          </a:prstGeom>
          <a:ln w="60325">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 name="Immagine 12"/>
          <p:cNvPicPr>
            <a:picLocks noChangeAspect="1"/>
          </p:cNvPicPr>
          <p:nvPr/>
        </p:nvPicPr>
        <p:blipFill>
          <a:blip r:embed="rId4"/>
          <a:stretch>
            <a:fillRect/>
          </a:stretch>
        </p:blipFill>
        <p:spPr>
          <a:xfrm>
            <a:off x="-57127" y="3231909"/>
            <a:ext cx="5976350" cy="3376854"/>
          </a:xfrm>
          <a:prstGeom prst="rect">
            <a:avLst/>
          </a:prstGeom>
        </p:spPr>
      </p:pic>
    </p:spTree>
    <p:extLst>
      <p:ext uri="{BB962C8B-B14F-4D97-AF65-F5344CB8AC3E}">
        <p14:creationId xmlns:p14="http://schemas.microsoft.com/office/powerpoint/2010/main" val="2862253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Criticità dell’approccio classico (2)</a:t>
            </a:r>
            <a:endParaRPr lang="it-IT" dirty="0"/>
          </a:p>
        </p:txBody>
      </p:sp>
      <p:sp>
        <p:nvSpPr>
          <p:cNvPr id="3" name="Segnaposto contenuto 2"/>
          <p:cNvSpPr>
            <a:spLocks noGrp="1"/>
          </p:cNvSpPr>
          <p:nvPr>
            <p:ph idx="1"/>
          </p:nvPr>
        </p:nvSpPr>
        <p:spPr/>
        <p:txBody>
          <a:bodyPr/>
          <a:lstStyle/>
          <a:p>
            <a:endParaRPr lang="it-IT" dirty="0" smtClean="0"/>
          </a:p>
          <a:p>
            <a:pPr marL="0" algn="just" defTabSz="914400"/>
            <a:r>
              <a:rPr lang="en-US" sz="2000" i="1" dirty="0" smtClean="0">
                <a:solidFill>
                  <a:srgbClr val="376092"/>
                </a:solidFill>
                <a:ea typeface="+mj-ea"/>
              </a:rPr>
              <a:t>I </a:t>
            </a:r>
            <a:r>
              <a:rPr lang="en-US" sz="2000" i="1" dirty="0" err="1" smtClean="0">
                <a:solidFill>
                  <a:srgbClr val="376092"/>
                </a:solidFill>
                <a:ea typeface="+mj-ea"/>
              </a:rPr>
              <a:t>progetti</a:t>
            </a:r>
            <a:r>
              <a:rPr lang="en-US" sz="2000" i="1" dirty="0" smtClean="0">
                <a:solidFill>
                  <a:srgbClr val="376092"/>
                </a:solidFill>
                <a:ea typeface="+mj-ea"/>
              </a:rPr>
              <a:t> di </a:t>
            </a:r>
            <a:r>
              <a:rPr lang="en-US" sz="2000" i="1" dirty="0" err="1" smtClean="0">
                <a:solidFill>
                  <a:srgbClr val="376092"/>
                </a:solidFill>
                <a:ea typeface="+mj-ea"/>
              </a:rPr>
              <a:t>integrazione</a:t>
            </a:r>
            <a:r>
              <a:rPr lang="en-US" sz="2000" i="1" dirty="0" smtClean="0">
                <a:solidFill>
                  <a:srgbClr val="376092"/>
                </a:solidFill>
                <a:ea typeface="+mj-ea"/>
              </a:rPr>
              <a:t> </a:t>
            </a:r>
            <a:r>
              <a:rPr lang="en-US" sz="2000" i="1" dirty="0" err="1" smtClean="0">
                <a:solidFill>
                  <a:srgbClr val="376092"/>
                </a:solidFill>
                <a:ea typeface="+mj-ea"/>
              </a:rPr>
              <a:t>classica</a:t>
            </a:r>
            <a:r>
              <a:rPr lang="en-US" sz="2000" i="1" dirty="0" smtClean="0">
                <a:solidFill>
                  <a:srgbClr val="376092"/>
                </a:solidFill>
                <a:ea typeface="+mj-ea"/>
              </a:rPr>
              <a:t> </a:t>
            </a:r>
            <a:r>
              <a:rPr lang="en-US" sz="2000" i="1" dirty="0" err="1" smtClean="0">
                <a:solidFill>
                  <a:srgbClr val="376092"/>
                </a:solidFill>
                <a:ea typeface="+mj-ea"/>
              </a:rPr>
              <a:t>basati</a:t>
            </a:r>
            <a:r>
              <a:rPr lang="en-US" sz="2000" i="1" dirty="0" smtClean="0">
                <a:solidFill>
                  <a:srgbClr val="376092"/>
                </a:solidFill>
                <a:ea typeface="+mj-ea"/>
              </a:rPr>
              <a:t> </a:t>
            </a:r>
            <a:r>
              <a:rPr lang="en-US" sz="2000" i="1" dirty="0" err="1" smtClean="0">
                <a:solidFill>
                  <a:srgbClr val="376092"/>
                </a:solidFill>
                <a:ea typeface="+mj-ea"/>
              </a:rPr>
              <a:t>sull’approccio</a:t>
            </a:r>
            <a:r>
              <a:rPr lang="en-US" sz="2000" i="1" dirty="0" smtClean="0">
                <a:solidFill>
                  <a:srgbClr val="376092"/>
                </a:solidFill>
                <a:ea typeface="+mj-ea"/>
              </a:rPr>
              <a:t> Data </a:t>
            </a:r>
            <a:r>
              <a:rPr lang="en-US" sz="2000" i="1" dirty="0">
                <a:solidFill>
                  <a:srgbClr val="376092"/>
                </a:solidFill>
                <a:ea typeface="+mj-ea"/>
              </a:rPr>
              <a:t>warehouse </a:t>
            </a:r>
            <a:r>
              <a:rPr lang="en-US" sz="2000" i="1" dirty="0" err="1" smtClean="0">
                <a:solidFill>
                  <a:srgbClr val="376092"/>
                </a:solidFill>
                <a:ea typeface="+mj-ea"/>
              </a:rPr>
              <a:t>sono</a:t>
            </a:r>
            <a:r>
              <a:rPr lang="en-US" sz="2000" i="1" dirty="0" smtClean="0">
                <a:solidFill>
                  <a:srgbClr val="376092"/>
                </a:solidFill>
                <a:ea typeface="+mj-ea"/>
              </a:rPr>
              <a:t> </a:t>
            </a:r>
            <a:r>
              <a:rPr lang="en-US" sz="2000" i="1" dirty="0" err="1" smtClean="0">
                <a:solidFill>
                  <a:srgbClr val="376092"/>
                </a:solidFill>
                <a:ea typeface="+mj-ea"/>
              </a:rPr>
              <a:t>tra</a:t>
            </a:r>
            <a:r>
              <a:rPr lang="en-US" sz="2000" i="1" dirty="0" smtClean="0">
                <a:solidFill>
                  <a:srgbClr val="376092"/>
                </a:solidFill>
                <a:ea typeface="+mj-ea"/>
              </a:rPr>
              <a:t> le </a:t>
            </a:r>
            <a:r>
              <a:rPr lang="en-US" sz="2000" i="1" dirty="0" err="1" smtClean="0">
                <a:solidFill>
                  <a:srgbClr val="376092"/>
                </a:solidFill>
                <a:ea typeface="+mj-ea"/>
              </a:rPr>
              <a:t>iniziative</a:t>
            </a:r>
            <a:r>
              <a:rPr lang="en-US" sz="2000" i="1" dirty="0" smtClean="0">
                <a:solidFill>
                  <a:srgbClr val="376092"/>
                </a:solidFill>
                <a:ea typeface="+mj-ea"/>
              </a:rPr>
              <a:t> </a:t>
            </a:r>
            <a:r>
              <a:rPr lang="en-US" sz="2000" i="1" dirty="0" err="1" smtClean="0">
                <a:solidFill>
                  <a:srgbClr val="376092"/>
                </a:solidFill>
                <a:ea typeface="+mj-ea"/>
              </a:rPr>
              <a:t>più</a:t>
            </a:r>
            <a:r>
              <a:rPr lang="en-US" sz="2000" i="1" dirty="0" smtClean="0">
                <a:solidFill>
                  <a:srgbClr val="376092"/>
                </a:solidFill>
                <a:ea typeface="+mj-ea"/>
              </a:rPr>
              <a:t> </a:t>
            </a:r>
            <a:r>
              <a:rPr lang="en-US" sz="2000" i="1" dirty="0" err="1" smtClean="0">
                <a:solidFill>
                  <a:srgbClr val="376092"/>
                </a:solidFill>
                <a:ea typeface="+mj-ea"/>
              </a:rPr>
              <a:t>costose</a:t>
            </a:r>
            <a:r>
              <a:rPr lang="en-US" sz="2000" i="1" dirty="0" smtClean="0">
                <a:solidFill>
                  <a:srgbClr val="376092"/>
                </a:solidFill>
                <a:ea typeface="+mj-ea"/>
              </a:rPr>
              <a:t> </a:t>
            </a:r>
            <a:r>
              <a:rPr lang="en-US" sz="2000" i="1" dirty="0" err="1" smtClean="0">
                <a:solidFill>
                  <a:srgbClr val="376092"/>
                </a:solidFill>
                <a:ea typeface="+mj-ea"/>
              </a:rPr>
              <a:t>che</a:t>
            </a:r>
            <a:r>
              <a:rPr lang="en-US" sz="2000" i="1" dirty="0" smtClean="0">
                <a:solidFill>
                  <a:srgbClr val="376092"/>
                </a:solidFill>
                <a:ea typeface="+mj-ea"/>
              </a:rPr>
              <a:t> </a:t>
            </a:r>
            <a:r>
              <a:rPr lang="en-US" sz="2000" i="1" dirty="0" err="1" smtClean="0">
                <a:solidFill>
                  <a:srgbClr val="376092"/>
                </a:solidFill>
                <a:ea typeface="+mj-ea"/>
              </a:rPr>
              <a:t>una</a:t>
            </a:r>
            <a:r>
              <a:rPr lang="en-US" sz="2000" i="1" dirty="0" smtClean="0">
                <a:solidFill>
                  <a:srgbClr val="376092"/>
                </a:solidFill>
                <a:ea typeface="+mj-ea"/>
              </a:rPr>
              <a:t> </a:t>
            </a:r>
            <a:r>
              <a:rPr lang="en-US" sz="2000" i="1" dirty="0" err="1" smtClean="0">
                <a:solidFill>
                  <a:srgbClr val="376092"/>
                </a:solidFill>
                <a:ea typeface="+mj-ea"/>
              </a:rPr>
              <a:t>istituzione</a:t>
            </a:r>
            <a:r>
              <a:rPr lang="en-US" sz="2000" i="1" dirty="0" smtClean="0">
                <a:solidFill>
                  <a:srgbClr val="376092"/>
                </a:solidFill>
                <a:ea typeface="+mj-ea"/>
              </a:rPr>
              <a:t> </a:t>
            </a:r>
            <a:r>
              <a:rPr lang="en-US" sz="2000" i="1" dirty="0" err="1" smtClean="0">
                <a:solidFill>
                  <a:srgbClr val="376092"/>
                </a:solidFill>
                <a:ea typeface="+mj-ea"/>
              </a:rPr>
              <a:t>possa</a:t>
            </a:r>
            <a:r>
              <a:rPr lang="en-US" sz="2000" i="1" dirty="0" smtClean="0">
                <a:solidFill>
                  <a:srgbClr val="376092"/>
                </a:solidFill>
                <a:ea typeface="+mj-ea"/>
              </a:rPr>
              <a:t> </a:t>
            </a:r>
            <a:r>
              <a:rPr lang="en-US" sz="2000" i="1" dirty="0" err="1" smtClean="0">
                <a:solidFill>
                  <a:srgbClr val="376092"/>
                </a:solidFill>
                <a:ea typeface="+mj-ea"/>
              </a:rPr>
              <a:t>attuare</a:t>
            </a:r>
            <a:r>
              <a:rPr lang="en-US" sz="2000" i="1" dirty="0" smtClean="0">
                <a:solidFill>
                  <a:srgbClr val="376092"/>
                </a:solidFill>
                <a:ea typeface="+mj-ea"/>
              </a:rPr>
              <a:t>.</a:t>
            </a:r>
          </a:p>
          <a:p>
            <a:pPr marL="0" algn="just" defTabSz="914400"/>
            <a:endParaRPr lang="en-US" sz="2000" i="1" dirty="0" smtClean="0">
              <a:solidFill>
                <a:srgbClr val="376092"/>
              </a:solidFill>
              <a:ea typeface="+mj-ea"/>
            </a:endParaRPr>
          </a:p>
          <a:p>
            <a:pPr marL="0" algn="just" defTabSz="914400"/>
            <a:r>
              <a:rPr lang="en-US" sz="2000" i="1" dirty="0" err="1" smtClean="0">
                <a:solidFill>
                  <a:srgbClr val="376092"/>
                </a:solidFill>
                <a:ea typeface="+mj-ea"/>
              </a:rPr>
              <a:t>Sono</a:t>
            </a:r>
            <a:r>
              <a:rPr lang="en-US" sz="2000" i="1" dirty="0" smtClean="0">
                <a:solidFill>
                  <a:srgbClr val="376092"/>
                </a:solidFill>
                <a:ea typeface="+mj-ea"/>
              </a:rPr>
              <a:t> </a:t>
            </a:r>
            <a:r>
              <a:rPr lang="en-US" sz="2000" i="1" dirty="0" err="1" smtClean="0">
                <a:solidFill>
                  <a:srgbClr val="376092"/>
                </a:solidFill>
                <a:ea typeface="+mj-ea"/>
              </a:rPr>
              <a:t>anche</a:t>
            </a:r>
            <a:r>
              <a:rPr lang="en-US" sz="2000" i="1" dirty="0" smtClean="0">
                <a:solidFill>
                  <a:srgbClr val="376092"/>
                </a:solidFill>
                <a:ea typeface="+mj-ea"/>
              </a:rPr>
              <a:t> </a:t>
            </a:r>
            <a:r>
              <a:rPr lang="en-US" sz="2000" i="1" dirty="0" err="1" smtClean="0">
                <a:solidFill>
                  <a:srgbClr val="376092"/>
                </a:solidFill>
                <a:ea typeface="+mj-ea"/>
              </a:rPr>
              <a:t>quelle</a:t>
            </a:r>
            <a:r>
              <a:rPr lang="en-US" sz="2000" i="1" dirty="0" smtClean="0">
                <a:solidFill>
                  <a:srgbClr val="376092"/>
                </a:solidFill>
                <a:ea typeface="+mj-ea"/>
              </a:rPr>
              <a:t> con </a:t>
            </a:r>
            <a:r>
              <a:rPr lang="en-US" sz="2000" i="1" dirty="0" err="1" smtClean="0">
                <a:solidFill>
                  <a:srgbClr val="376092"/>
                </a:solidFill>
                <a:ea typeface="+mj-ea"/>
              </a:rPr>
              <a:t>una</a:t>
            </a:r>
            <a:r>
              <a:rPr lang="en-US" sz="2000" i="1" dirty="0" smtClean="0">
                <a:solidFill>
                  <a:srgbClr val="376092"/>
                </a:solidFill>
                <a:ea typeface="+mj-ea"/>
              </a:rPr>
              <a:t> </a:t>
            </a:r>
            <a:r>
              <a:rPr lang="en-US" sz="2000" i="1" dirty="0" err="1" smtClean="0">
                <a:solidFill>
                  <a:srgbClr val="376092"/>
                </a:solidFill>
                <a:ea typeface="+mj-ea"/>
              </a:rPr>
              <a:t>delle</a:t>
            </a:r>
            <a:r>
              <a:rPr lang="en-US" sz="2000" i="1" dirty="0" smtClean="0">
                <a:solidFill>
                  <a:srgbClr val="376092"/>
                </a:solidFill>
                <a:ea typeface="+mj-ea"/>
              </a:rPr>
              <a:t> </a:t>
            </a:r>
            <a:r>
              <a:rPr lang="en-US" sz="2000" i="1" dirty="0" err="1" smtClean="0">
                <a:solidFill>
                  <a:srgbClr val="376092"/>
                </a:solidFill>
                <a:ea typeface="+mj-ea"/>
              </a:rPr>
              <a:t>più</a:t>
            </a:r>
            <a:r>
              <a:rPr lang="en-US" sz="2000" i="1" dirty="0" smtClean="0">
                <a:solidFill>
                  <a:srgbClr val="376092"/>
                </a:solidFill>
                <a:ea typeface="+mj-ea"/>
              </a:rPr>
              <a:t> </a:t>
            </a:r>
            <a:r>
              <a:rPr lang="en-US" sz="2000" i="1" dirty="0" err="1" smtClean="0">
                <a:solidFill>
                  <a:srgbClr val="376092"/>
                </a:solidFill>
                <a:ea typeface="+mj-ea"/>
              </a:rPr>
              <a:t>alte</a:t>
            </a:r>
            <a:r>
              <a:rPr lang="en-US" sz="2000" i="1" dirty="0" smtClean="0">
                <a:solidFill>
                  <a:srgbClr val="376092"/>
                </a:solidFill>
                <a:ea typeface="+mj-ea"/>
              </a:rPr>
              <a:t> </a:t>
            </a:r>
            <a:r>
              <a:rPr lang="en-US" sz="2000" i="1" dirty="0" err="1" smtClean="0">
                <a:solidFill>
                  <a:srgbClr val="376092"/>
                </a:solidFill>
                <a:ea typeface="+mj-ea"/>
              </a:rPr>
              <a:t>probabilità</a:t>
            </a:r>
            <a:r>
              <a:rPr lang="en-US" sz="2000" i="1" dirty="0" smtClean="0">
                <a:solidFill>
                  <a:srgbClr val="376092"/>
                </a:solidFill>
                <a:ea typeface="+mj-ea"/>
              </a:rPr>
              <a:t> di </a:t>
            </a:r>
            <a:r>
              <a:rPr lang="en-US" sz="2000" i="1" dirty="0" err="1" smtClean="0">
                <a:solidFill>
                  <a:srgbClr val="376092"/>
                </a:solidFill>
                <a:ea typeface="+mj-ea"/>
              </a:rPr>
              <a:t>fallimento</a:t>
            </a:r>
            <a:endParaRPr lang="en-US" sz="2000" i="1" dirty="0" smtClean="0">
              <a:solidFill>
                <a:srgbClr val="376092"/>
              </a:solidFill>
              <a:ea typeface="+mj-ea"/>
            </a:endParaRPr>
          </a:p>
          <a:p>
            <a:pPr marL="0" algn="just" defTabSz="914400"/>
            <a:endParaRPr lang="en-US" sz="2000" i="1" dirty="0">
              <a:solidFill>
                <a:srgbClr val="376092"/>
              </a:solidFill>
              <a:ea typeface="+mj-ea"/>
            </a:endParaRPr>
          </a:p>
          <a:p>
            <a:endParaRPr lang="it-IT" dirty="0" smtClean="0"/>
          </a:p>
          <a:p>
            <a:endParaRPr lang="it-IT" dirty="0"/>
          </a:p>
          <a:p>
            <a:endParaRPr lang="it-IT" dirty="0" smtClean="0"/>
          </a:p>
          <a:p>
            <a:endParaRPr lang="it-IT" dirty="0"/>
          </a:p>
          <a:p>
            <a:endParaRPr lang="it-IT" dirty="0" smtClean="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7</a:t>
            </a:fld>
            <a:endParaRPr lang="it-IT" dirty="0"/>
          </a:p>
        </p:txBody>
      </p:sp>
    </p:spTree>
    <p:extLst>
      <p:ext uri="{BB962C8B-B14F-4D97-AF65-F5344CB8AC3E}">
        <p14:creationId xmlns:p14="http://schemas.microsoft.com/office/powerpoint/2010/main" val="4136614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possono fallire i DW (1)</a:t>
            </a:r>
            <a:endParaRPr lang="it-IT" dirty="0"/>
          </a:p>
        </p:txBody>
      </p:sp>
      <p:sp>
        <p:nvSpPr>
          <p:cNvPr id="3" name="Segnaposto contenuto 2"/>
          <p:cNvSpPr>
            <a:spLocks noGrp="1"/>
          </p:cNvSpPr>
          <p:nvPr>
            <p:ph idx="1"/>
          </p:nvPr>
        </p:nvSpPr>
        <p:spPr/>
        <p:txBody>
          <a:bodyPr/>
          <a:lstStyle/>
          <a:p>
            <a:pPr marL="0" algn="just" defTabSz="914400"/>
            <a:r>
              <a:rPr lang="en-US" sz="2000" b="1" i="1" u="sng" dirty="0">
                <a:solidFill>
                  <a:srgbClr val="376092"/>
                </a:solidFill>
                <a:ea typeface="+mj-ea"/>
              </a:rPr>
              <a:t>Not answering the big question: Why</a:t>
            </a:r>
            <a:r>
              <a:rPr lang="en-US" sz="2000" b="1" i="1" u="sng" dirty="0" smtClean="0">
                <a:solidFill>
                  <a:srgbClr val="376092"/>
                </a:solidFill>
                <a:ea typeface="+mj-ea"/>
              </a:rPr>
              <a:t>?</a:t>
            </a:r>
          </a:p>
          <a:p>
            <a:pPr marL="0" algn="just" defTabSz="914400"/>
            <a:endParaRPr lang="en-US" sz="2000" i="1" dirty="0" smtClean="0">
              <a:solidFill>
                <a:srgbClr val="376092"/>
              </a:solidFill>
              <a:ea typeface="+mj-ea"/>
            </a:endParaRPr>
          </a:p>
          <a:p>
            <a:pPr marL="0" algn="just" defTabSz="914400"/>
            <a:r>
              <a:rPr lang="en-US" sz="2000" i="1" dirty="0" err="1" smtClean="0">
                <a:solidFill>
                  <a:srgbClr val="376092"/>
                </a:solidFill>
                <a:ea typeface="+mj-ea"/>
              </a:rPr>
              <a:t>Anche</a:t>
            </a:r>
            <a:r>
              <a:rPr lang="en-US" sz="2000" i="1" dirty="0" smtClean="0">
                <a:solidFill>
                  <a:srgbClr val="376092"/>
                </a:solidFill>
                <a:ea typeface="+mj-ea"/>
              </a:rPr>
              <a:t> </a:t>
            </a:r>
            <a:r>
              <a:rPr lang="en-US" sz="2000" i="1" dirty="0" err="1" smtClean="0">
                <a:solidFill>
                  <a:srgbClr val="376092"/>
                </a:solidFill>
                <a:ea typeface="+mj-ea"/>
              </a:rPr>
              <a:t>nel</a:t>
            </a:r>
            <a:r>
              <a:rPr lang="en-US" sz="2000" i="1" dirty="0" smtClean="0">
                <a:solidFill>
                  <a:srgbClr val="376092"/>
                </a:solidFill>
                <a:ea typeface="+mj-ea"/>
              </a:rPr>
              <a:t> </a:t>
            </a:r>
            <a:r>
              <a:rPr lang="en-US" sz="2000" i="1" dirty="0" err="1" smtClean="0">
                <a:solidFill>
                  <a:srgbClr val="376092"/>
                </a:solidFill>
                <a:ea typeface="+mj-ea"/>
              </a:rPr>
              <a:t>caso</a:t>
            </a:r>
            <a:r>
              <a:rPr lang="en-US" sz="2000" i="1" dirty="0" smtClean="0">
                <a:solidFill>
                  <a:srgbClr val="376092"/>
                </a:solidFill>
                <a:ea typeface="+mj-ea"/>
              </a:rPr>
              <a:t> </a:t>
            </a:r>
            <a:r>
              <a:rPr lang="en-US" sz="2000" i="1" dirty="0" err="1" smtClean="0">
                <a:solidFill>
                  <a:srgbClr val="376092"/>
                </a:solidFill>
                <a:ea typeface="+mj-ea"/>
              </a:rPr>
              <a:t>della</a:t>
            </a:r>
            <a:r>
              <a:rPr lang="en-US" sz="2000" i="1" dirty="0" smtClean="0">
                <a:solidFill>
                  <a:srgbClr val="376092"/>
                </a:solidFill>
                <a:ea typeface="+mj-ea"/>
              </a:rPr>
              <a:t> </a:t>
            </a:r>
            <a:r>
              <a:rPr lang="en-US" sz="2000" i="1" dirty="0" err="1" smtClean="0">
                <a:solidFill>
                  <a:srgbClr val="376092"/>
                </a:solidFill>
                <a:ea typeface="+mj-ea"/>
              </a:rPr>
              <a:t>progettazione</a:t>
            </a:r>
            <a:r>
              <a:rPr lang="en-US" sz="2000" i="1" dirty="0" smtClean="0">
                <a:solidFill>
                  <a:srgbClr val="376092"/>
                </a:solidFill>
                <a:ea typeface="+mj-ea"/>
              </a:rPr>
              <a:t> e </a:t>
            </a:r>
            <a:r>
              <a:rPr lang="en-US" sz="2000" i="1" dirty="0" err="1" smtClean="0">
                <a:solidFill>
                  <a:srgbClr val="376092"/>
                </a:solidFill>
                <a:ea typeface="+mj-ea"/>
              </a:rPr>
              <a:t>gestione</a:t>
            </a:r>
            <a:r>
              <a:rPr lang="en-US" sz="2000" i="1" dirty="0" smtClean="0">
                <a:solidFill>
                  <a:srgbClr val="376092"/>
                </a:solidFill>
                <a:ea typeface="+mj-ea"/>
              </a:rPr>
              <a:t> </a:t>
            </a:r>
            <a:r>
              <a:rPr lang="en-US" sz="2000" i="1" dirty="0" err="1" smtClean="0">
                <a:solidFill>
                  <a:srgbClr val="376092"/>
                </a:solidFill>
                <a:ea typeface="+mj-ea"/>
              </a:rPr>
              <a:t>dei</a:t>
            </a:r>
            <a:r>
              <a:rPr lang="en-US" sz="2000" i="1" dirty="0" smtClean="0">
                <a:solidFill>
                  <a:srgbClr val="376092"/>
                </a:solidFill>
                <a:ea typeface="+mj-ea"/>
              </a:rPr>
              <a:t> DW </a:t>
            </a:r>
            <a:r>
              <a:rPr lang="en-US" sz="2000" i="1" dirty="0" err="1" smtClean="0">
                <a:solidFill>
                  <a:srgbClr val="376092"/>
                </a:solidFill>
                <a:ea typeface="+mj-ea"/>
              </a:rPr>
              <a:t>occorre</a:t>
            </a:r>
            <a:r>
              <a:rPr lang="en-US" sz="2000" i="1" dirty="0" smtClean="0">
                <a:solidFill>
                  <a:srgbClr val="376092"/>
                </a:solidFill>
                <a:ea typeface="+mj-ea"/>
              </a:rPr>
              <a:t> </a:t>
            </a:r>
            <a:r>
              <a:rPr lang="en-US" sz="2000" i="1" dirty="0" err="1" smtClean="0">
                <a:solidFill>
                  <a:srgbClr val="376092"/>
                </a:solidFill>
                <a:ea typeface="+mj-ea"/>
              </a:rPr>
              <a:t>una</a:t>
            </a:r>
            <a:r>
              <a:rPr lang="en-US" sz="2000" i="1" dirty="0" smtClean="0">
                <a:solidFill>
                  <a:srgbClr val="376092"/>
                </a:solidFill>
                <a:ea typeface="+mj-ea"/>
              </a:rPr>
              <a:t> </a:t>
            </a:r>
            <a:r>
              <a:rPr lang="en-US" sz="2000" i="1" dirty="0" err="1" smtClean="0">
                <a:solidFill>
                  <a:srgbClr val="376092"/>
                </a:solidFill>
                <a:ea typeface="+mj-ea"/>
              </a:rPr>
              <a:t>chiara</a:t>
            </a:r>
            <a:r>
              <a:rPr lang="en-US" sz="2000" i="1" dirty="0" smtClean="0">
                <a:solidFill>
                  <a:srgbClr val="376092"/>
                </a:solidFill>
                <a:ea typeface="+mj-ea"/>
              </a:rPr>
              <a:t> </a:t>
            </a:r>
            <a:r>
              <a:rPr lang="en-US" sz="2000" i="1" dirty="0" err="1" smtClean="0">
                <a:solidFill>
                  <a:srgbClr val="376092"/>
                </a:solidFill>
                <a:ea typeface="+mj-ea"/>
              </a:rPr>
              <a:t>visione</a:t>
            </a:r>
            <a:r>
              <a:rPr lang="en-US" sz="2000" i="1" dirty="0" smtClean="0">
                <a:solidFill>
                  <a:srgbClr val="376092"/>
                </a:solidFill>
                <a:ea typeface="+mj-ea"/>
              </a:rPr>
              <a:t> del </a:t>
            </a:r>
            <a:r>
              <a:rPr lang="en-US" sz="2000" i="1" dirty="0" err="1" smtClean="0">
                <a:solidFill>
                  <a:srgbClr val="376092"/>
                </a:solidFill>
                <a:ea typeface="+mj-ea"/>
              </a:rPr>
              <a:t>perchè</a:t>
            </a:r>
            <a:r>
              <a:rPr lang="en-US" sz="2000" i="1" dirty="0" smtClean="0">
                <a:solidFill>
                  <a:srgbClr val="376092"/>
                </a:solidFill>
                <a:ea typeface="+mj-ea"/>
              </a:rPr>
              <a:t> </a:t>
            </a:r>
            <a:r>
              <a:rPr lang="en-US" sz="2000" i="1" dirty="0" err="1" smtClean="0">
                <a:solidFill>
                  <a:srgbClr val="376092"/>
                </a:solidFill>
                <a:ea typeface="+mj-ea"/>
              </a:rPr>
              <a:t>si</a:t>
            </a:r>
            <a:r>
              <a:rPr lang="en-US" sz="2000" i="1" dirty="0" smtClean="0">
                <a:solidFill>
                  <a:srgbClr val="376092"/>
                </a:solidFill>
                <a:ea typeface="+mj-ea"/>
              </a:rPr>
              <a:t> </a:t>
            </a:r>
            <a:r>
              <a:rPr lang="en-US" sz="2000" i="1" dirty="0" err="1" smtClean="0">
                <a:solidFill>
                  <a:srgbClr val="376092"/>
                </a:solidFill>
                <a:ea typeface="+mj-ea"/>
              </a:rPr>
              <a:t>costruiscono</a:t>
            </a:r>
            <a:r>
              <a:rPr lang="en-US" sz="2000" i="1" dirty="0" smtClean="0">
                <a:solidFill>
                  <a:srgbClr val="376092"/>
                </a:solidFill>
                <a:ea typeface="+mj-ea"/>
              </a:rPr>
              <a:t> </a:t>
            </a:r>
            <a:r>
              <a:rPr lang="en-US" sz="2000" i="1" dirty="0" err="1" smtClean="0">
                <a:solidFill>
                  <a:srgbClr val="376092"/>
                </a:solidFill>
                <a:ea typeface="+mj-ea"/>
              </a:rPr>
              <a:t>tali</a:t>
            </a:r>
            <a:r>
              <a:rPr lang="en-US" sz="2000" i="1" dirty="0" smtClean="0">
                <a:solidFill>
                  <a:srgbClr val="376092"/>
                </a:solidFill>
                <a:ea typeface="+mj-ea"/>
              </a:rPr>
              <a:t> </a:t>
            </a:r>
            <a:r>
              <a:rPr lang="en-US" sz="2000" i="1" dirty="0" err="1" smtClean="0">
                <a:solidFill>
                  <a:srgbClr val="376092"/>
                </a:solidFill>
                <a:ea typeface="+mj-ea"/>
              </a:rPr>
              <a:t>impianti</a:t>
            </a:r>
            <a:r>
              <a:rPr lang="en-US" sz="2000" i="1" dirty="0" smtClean="0">
                <a:solidFill>
                  <a:srgbClr val="376092"/>
                </a:solidFill>
                <a:ea typeface="+mj-ea"/>
              </a:rPr>
              <a:t> </a:t>
            </a:r>
            <a:r>
              <a:rPr lang="en-US" sz="2000" i="1" dirty="0" err="1" smtClean="0">
                <a:solidFill>
                  <a:srgbClr val="376092"/>
                </a:solidFill>
                <a:ea typeface="+mj-ea"/>
              </a:rPr>
              <a:t>informativi</a:t>
            </a:r>
            <a:r>
              <a:rPr lang="en-US" sz="2000" i="1" dirty="0" smtClean="0">
                <a:solidFill>
                  <a:srgbClr val="376092"/>
                </a:solidFill>
                <a:ea typeface="+mj-ea"/>
              </a:rPr>
              <a:t>. La </a:t>
            </a:r>
            <a:r>
              <a:rPr lang="en-US" sz="2000" i="1" dirty="0" err="1" smtClean="0">
                <a:solidFill>
                  <a:srgbClr val="376092"/>
                </a:solidFill>
                <a:ea typeface="+mj-ea"/>
              </a:rPr>
              <a:t>risposta</a:t>
            </a:r>
            <a:r>
              <a:rPr lang="en-US" sz="2000" i="1" dirty="0" smtClean="0">
                <a:solidFill>
                  <a:srgbClr val="376092"/>
                </a:solidFill>
                <a:ea typeface="+mj-ea"/>
              </a:rPr>
              <a:t> </a:t>
            </a:r>
            <a:r>
              <a:rPr lang="en-US" sz="2000" i="1" dirty="0" err="1" smtClean="0">
                <a:solidFill>
                  <a:srgbClr val="376092"/>
                </a:solidFill>
                <a:ea typeface="+mj-ea"/>
              </a:rPr>
              <a:t>alla</a:t>
            </a:r>
            <a:r>
              <a:rPr lang="en-US" sz="2000" i="1" dirty="0" smtClean="0">
                <a:solidFill>
                  <a:srgbClr val="376092"/>
                </a:solidFill>
                <a:ea typeface="+mj-ea"/>
              </a:rPr>
              <a:t> </a:t>
            </a:r>
            <a:r>
              <a:rPr lang="en-US" sz="2000" i="1" dirty="0" err="1" smtClean="0">
                <a:solidFill>
                  <a:srgbClr val="376092"/>
                </a:solidFill>
                <a:ea typeface="+mj-ea"/>
              </a:rPr>
              <a:t>domanda</a:t>
            </a:r>
            <a:r>
              <a:rPr lang="en-US" sz="2000" i="1" dirty="0" smtClean="0">
                <a:solidFill>
                  <a:srgbClr val="376092"/>
                </a:solidFill>
                <a:ea typeface="+mj-ea"/>
              </a:rPr>
              <a:t> Why </a:t>
            </a:r>
            <a:r>
              <a:rPr lang="en-US" sz="2000" i="1" dirty="0" err="1" smtClean="0">
                <a:solidFill>
                  <a:srgbClr val="376092"/>
                </a:solidFill>
                <a:ea typeface="+mj-ea"/>
              </a:rPr>
              <a:t>dovrebbe</a:t>
            </a:r>
            <a:r>
              <a:rPr lang="en-US" sz="2000" i="1" dirty="0" smtClean="0">
                <a:solidFill>
                  <a:srgbClr val="376092"/>
                </a:solidFill>
                <a:ea typeface="+mj-ea"/>
              </a:rPr>
              <a:t> </a:t>
            </a:r>
            <a:r>
              <a:rPr lang="en-US" sz="2000" i="1" dirty="0" err="1" smtClean="0">
                <a:solidFill>
                  <a:srgbClr val="376092"/>
                </a:solidFill>
                <a:ea typeface="+mj-ea"/>
              </a:rPr>
              <a:t>essere</a:t>
            </a:r>
            <a:r>
              <a:rPr lang="en-US" sz="2000" i="1" dirty="0" smtClean="0">
                <a:solidFill>
                  <a:srgbClr val="376092"/>
                </a:solidFill>
                <a:ea typeface="+mj-ea"/>
              </a:rPr>
              <a:t> </a:t>
            </a:r>
            <a:r>
              <a:rPr lang="en-US" sz="2000" i="1" dirty="0" err="1" smtClean="0">
                <a:solidFill>
                  <a:srgbClr val="376092"/>
                </a:solidFill>
                <a:ea typeface="+mj-ea"/>
              </a:rPr>
              <a:t>conosciuta</a:t>
            </a:r>
            <a:r>
              <a:rPr lang="en-US" sz="2000" i="1" dirty="0" smtClean="0">
                <a:solidFill>
                  <a:srgbClr val="376092"/>
                </a:solidFill>
                <a:ea typeface="+mj-ea"/>
              </a:rPr>
              <a:t> da </a:t>
            </a:r>
            <a:r>
              <a:rPr lang="en-US" sz="2000" i="1" dirty="0" err="1" smtClean="0">
                <a:solidFill>
                  <a:srgbClr val="376092"/>
                </a:solidFill>
                <a:ea typeface="+mj-ea"/>
              </a:rPr>
              <a:t>tutti</a:t>
            </a:r>
            <a:r>
              <a:rPr lang="en-US" sz="2000" i="1" dirty="0" smtClean="0">
                <a:solidFill>
                  <a:srgbClr val="376092"/>
                </a:solidFill>
                <a:ea typeface="+mj-ea"/>
              </a:rPr>
              <a:t> I </a:t>
            </a:r>
            <a:r>
              <a:rPr lang="en-US" sz="2000" i="1" dirty="0" err="1" smtClean="0">
                <a:solidFill>
                  <a:srgbClr val="376092"/>
                </a:solidFill>
                <a:ea typeface="+mj-ea"/>
              </a:rPr>
              <a:t>soggetti</a:t>
            </a:r>
            <a:r>
              <a:rPr lang="en-US" sz="2000" i="1" dirty="0" smtClean="0">
                <a:solidFill>
                  <a:srgbClr val="376092"/>
                </a:solidFill>
                <a:ea typeface="+mj-ea"/>
              </a:rPr>
              <a:t> </a:t>
            </a:r>
            <a:r>
              <a:rPr lang="en-US" sz="2000" i="1" dirty="0" err="1" smtClean="0">
                <a:solidFill>
                  <a:srgbClr val="376092"/>
                </a:solidFill>
                <a:ea typeface="+mj-ea"/>
              </a:rPr>
              <a:t>coinvolti</a:t>
            </a:r>
            <a:r>
              <a:rPr lang="en-US" sz="2000" i="1" dirty="0" smtClean="0">
                <a:solidFill>
                  <a:srgbClr val="376092"/>
                </a:solidFill>
                <a:ea typeface="+mj-ea"/>
              </a:rPr>
              <a:t>.</a:t>
            </a:r>
          </a:p>
          <a:p>
            <a:pPr marL="0" algn="just" defTabSz="914400"/>
            <a:r>
              <a:rPr lang="en-US" sz="2000" i="1" dirty="0" smtClean="0">
                <a:solidFill>
                  <a:srgbClr val="376092"/>
                </a:solidFill>
                <a:ea typeface="+mj-ea"/>
              </a:rPr>
              <a:t>. </a:t>
            </a:r>
            <a:endParaRPr lang="en-US" dirty="0"/>
          </a:p>
          <a:p>
            <a:endParaRPr lang="en-US" dirty="0" smtClean="0"/>
          </a:p>
          <a:p>
            <a:endParaRPr lang="en-US" dirty="0"/>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8</a:t>
            </a:fld>
            <a:endParaRPr lang="it-IT" dirty="0"/>
          </a:p>
        </p:txBody>
      </p:sp>
      <p:sp>
        <p:nvSpPr>
          <p:cNvPr id="5" name="CasellaDiTesto 4"/>
          <p:cNvSpPr txBox="1"/>
          <p:nvPr/>
        </p:nvSpPr>
        <p:spPr>
          <a:xfrm>
            <a:off x="6865749" y="6397668"/>
            <a:ext cx="48494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sz="1050">
                <a:solidFill>
                  <a:srgbClr val="B4B4B4"/>
                </a:solidFill>
                <a:latin typeface="Arial" panose="020B0604020202020204" pitchFamily="34" charset="0"/>
              </a:defRPr>
            </a:lvl1pPr>
          </a:lstStyle>
          <a:p>
            <a:r>
              <a:rPr lang="it-IT" dirty="0"/>
              <a:t>https://www.timmitchell.net/post/2017/01/10/why-data-warehouse-projects-fail/</a:t>
            </a:r>
          </a:p>
        </p:txBody>
      </p:sp>
    </p:spTree>
    <p:extLst>
      <p:ext uri="{BB962C8B-B14F-4D97-AF65-F5344CB8AC3E}">
        <p14:creationId xmlns:p14="http://schemas.microsoft.com/office/powerpoint/2010/main" val="2822216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possono fallire i DW (2)</a:t>
            </a:r>
            <a:endParaRPr lang="it-IT" dirty="0"/>
          </a:p>
        </p:txBody>
      </p:sp>
      <p:sp>
        <p:nvSpPr>
          <p:cNvPr id="3" name="Segnaposto contenuto 2"/>
          <p:cNvSpPr>
            <a:spLocks noGrp="1"/>
          </p:cNvSpPr>
          <p:nvPr>
            <p:ph idx="1"/>
          </p:nvPr>
        </p:nvSpPr>
        <p:spPr/>
        <p:txBody>
          <a:bodyPr/>
          <a:lstStyle/>
          <a:p>
            <a:pPr marL="0" algn="just" defTabSz="914400"/>
            <a:r>
              <a:rPr lang="en-US" sz="2000" b="1" i="1" u="sng" dirty="0" smtClean="0">
                <a:solidFill>
                  <a:srgbClr val="376092"/>
                </a:solidFill>
                <a:ea typeface="+mj-ea"/>
              </a:rPr>
              <a:t>Using </a:t>
            </a:r>
            <a:r>
              <a:rPr lang="en-US" sz="2000" b="1" i="1" u="sng" dirty="0">
                <a:solidFill>
                  <a:srgbClr val="376092"/>
                </a:solidFill>
                <a:ea typeface="+mj-ea"/>
              </a:rPr>
              <a:t>the Big Bang </a:t>
            </a:r>
            <a:r>
              <a:rPr lang="en-US" sz="2000" b="1" i="1" u="sng" dirty="0">
                <a:solidFill>
                  <a:srgbClr val="376092"/>
                </a:solidFill>
                <a:ea typeface="+mj-ea"/>
              </a:rPr>
              <a:t>approach</a:t>
            </a:r>
          </a:p>
          <a:p>
            <a:pPr marL="0" algn="just" defTabSz="914400"/>
            <a:endParaRPr lang="en-US" sz="2000" i="1" dirty="0" smtClean="0">
              <a:solidFill>
                <a:srgbClr val="376092"/>
              </a:solidFill>
              <a:ea typeface="+mj-ea"/>
            </a:endParaRPr>
          </a:p>
          <a:p>
            <a:pPr marL="0" algn="just" defTabSz="914400"/>
            <a:r>
              <a:rPr lang="en-US" sz="2000" i="1" dirty="0" smtClean="0">
                <a:solidFill>
                  <a:srgbClr val="376092"/>
                </a:solidFill>
                <a:ea typeface="+mj-ea"/>
              </a:rPr>
              <a:t>Un  </a:t>
            </a:r>
            <a:r>
              <a:rPr lang="en-US" sz="2000" i="1" dirty="0">
                <a:solidFill>
                  <a:srgbClr val="376092"/>
                </a:solidFill>
                <a:ea typeface="+mj-ea"/>
              </a:rPr>
              <a:t>data </a:t>
            </a:r>
            <a:r>
              <a:rPr lang="en-US" sz="2000" i="1" dirty="0">
                <a:solidFill>
                  <a:srgbClr val="376092"/>
                </a:solidFill>
                <a:ea typeface="+mj-ea"/>
              </a:rPr>
              <a:t>warehouse è molto di </a:t>
            </a:r>
            <a:r>
              <a:rPr lang="en-US" sz="2000" i="1" dirty="0" err="1" smtClean="0">
                <a:solidFill>
                  <a:srgbClr val="376092"/>
                </a:solidFill>
                <a:ea typeface="+mj-ea"/>
              </a:rPr>
              <a:t>più</a:t>
            </a:r>
            <a:r>
              <a:rPr lang="en-US" sz="2000" i="1" dirty="0" smtClean="0">
                <a:solidFill>
                  <a:srgbClr val="376092"/>
                </a:solidFill>
                <a:ea typeface="+mj-ea"/>
              </a:rPr>
              <a:t> </a:t>
            </a:r>
            <a:r>
              <a:rPr lang="en-US" sz="2000" i="1" dirty="0">
                <a:solidFill>
                  <a:srgbClr val="376092"/>
                </a:solidFill>
                <a:ea typeface="+mj-ea"/>
              </a:rPr>
              <a:t>di un data base con un </a:t>
            </a:r>
            <a:r>
              <a:rPr lang="en-US" sz="2000" i="1" dirty="0" err="1">
                <a:solidFill>
                  <a:srgbClr val="376092"/>
                </a:solidFill>
                <a:ea typeface="+mj-ea"/>
              </a:rPr>
              <a:t>processo</a:t>
            </a:r>
            <a:r>
              <a:rPr lang="en-US" sz="2000" i="1" dirty="0">
                <a:solidFill>
                  <a:srgbClr val="376092"/>
                </a:solidFill>
                <a:ea typeface="+mj-ea"/>
              </a:rPr>
              <a:t> di ETL per </a:t>
            </a:r>
            <a:r>
              <a:rPr lang="en-US" sz="2000" i="1" dirty="0" err="1">
                <a:solidFill>
                  <a:srgbClr val="376092"/>
                </a:solidFill>
                <a:ea typeface="+mj-ea"/>
              </a:rPr>
              <a:t>alimentarlo</a:t>
            </a:r>
            <a:r>
              <a:rPr lang="en-US" sz="2000" i="1" dirty="0" smtClean="0">
                <a:solidFill>
                  <a:srgbClr val="376092"/>
                </a:solidFill>
                <a:ea typeface="+mj-ea"/>
              </a:rPr>
              <a:t>:</a:t>
            </a:r>
          </a:p>
          <a:p>
            <a:pPr marL="0" algn="just" defTabSz="914400"/>
            <a:r>
              <a:rPr lang="en-US" sz="2000" i="1" dirty="0" smtClean="0">
                <a:solidFill>
                  <a:srgbClr val="376092"/>
                </a:solidFill>
                <a:ea typeface="+mj-ea"/>
              </a:rPr>
              <a:t> </a:t>
            </a:r>
            <a:r>
              <a:rPr lang="en-US" sz="2000" i="1" dirty="0">
                <a:solidFill>
                  <a:srgbClr val="376092"/>
                </a:solidFill>
                <a:ea typeface="+mj-ea"/>
              </a:rPr>
              <a:t>è </a:t>
            </a:r>
            <a:r>
              <a:rPr lang="en-US" sz="2000" i="1" u="sng" dirty="0" err="1" smtClean="0">
                <a:solidFill>
                  <a:srgbClr val="376092"/>
                </a:solidFill>
                <a:ea typeface="+mj-ea"/>
              </a:rPr>
              <a:t>l’intersezione</a:t>
            </a:r>
            <a:r>
              <a:rPr lang="en-US" sz="2000" i="1" u="sng" dirty="0" smtClean="0">
                <a:solidFill>
                  <a:srgbClr val="376092"/>
                </a:solidFill>
                <a:ea typeface="+mj-ea"/>
              </a:rPr>
              <a:t> </a:t>
            </a:r>
            <a:r>
              <a:rPr lang="en-US" sz="2000" i="1" u="sng" dirty="0" err="1">
                <a:solidFill>
                  <a:srgbClr val="376092"/>
                </a:solidFill>
                <a:ea typeface="+mj-ea"/>
              </a:rPr>
              <a:t>complessa</a:t>
            </a:r>
            <a:r>
              <a:rPr lang="en-US" sz="2000" i="1" u="sng" dirty="0">
                <a:solidFill>
                  <a:srgbClr val="376092"/>
                </a:solidFill>
                <a:ea typeface="+mj-ea"/>
              </a:rPr>
              <a:t> di </a:t>
            </a:r>
            <a:r>
              <a:rPr lang="en-US" sz="2000" i="1" u="sng" dirty="0" err="1">
                <a:solidFill>
                  <a:srgbClr val="376092"/>
                </a:solidFill>
                <a:ea typeface="+mj-ea"/>
              </a:rPr>
              <a:t>svariate</a:t>
            </a:r>
            <a:r>
              <a:rPr lang="en-US" sz="2000" i="1" u="sng" dirty="0">
                <a:solidFill>
                  <a:srgbClr val="376092"/>
                </a:solidFill>
                <a:ea typeface="+mj-ea"/>
              </a:rPr>
              <a:t> </a:t>
            </a:r>
            <a:r>
              <a:rPr lang="en-US" sz="2000" i="1" u="sng" dirty="0" err="1">
                <a:solidFill>
                  <a:srgbClr val="376092"/>
                </a:solidFill>
                <a:ea typeface="+mj-ea"/>
              </a:rPr>
              <a:t>unità</a:t>
            </a:r>
            <a:r>
              <a:rPr lang="en-US" sz="2000" i="1" u="sng" dirty="0">
                <a:solidFill>
                  <a:srgbClr val="376092"/>
                </a:solidFill>
                <a:ea typeface="+mj-ea"/>
              </a:rPr>
              <a:t> di business </a:t>
            </a:r>
            <a:r>
              <a:rPr lang="en-US" sz="2000" i="1" dirty="0">
                <a:solidFill>
                  <a:srgbClr val="376092"/>
                </a:solidFill>
                <a:ea typeface="+mj-ea"/>
              </a:rPr>
              <a:t>, </a:t>
            </a:r>
            <a:r>
              <a:rPr lang="en-US" sz="2000" i="1" dirty="0" err="1">
                <a:solidFill>
                  <a:srgbClr val="376092"/>
                </a:solidFill>
                <a:ea typeface="+mj-ea"/>
              </a:rPr>
              <a:t>modellate</a:t>
            </a:r>
            <a:r>
              <a:rPr lang="en-US" sz="2000" i="1" dirty="0">
                <a:solidFill>
                  <a:srgbClr val="376092"/>
                </a:solidFill>
                <a:ea typeface="+mj-ea"/>
              </a:rPr>
              <a:t> in </a:t>
            </a:r>
            <a:r>
              <a:rPr lang="en-US" sz="2000" i="1" dirty="0" err="1">
                <a:solidFill>
                  <a:srgbClr val="376092"/>
                </a:solidFill>
                <a:ea typeface="+mj-ea"/>
              </a:rPr>
              <a:t>modo</a:t>
            </a:r>
            <a:r>
              <a:rPr lang="en-US" sz="2000" i="1" dirty="0">
                <a:solidFill>
                  <a:srgbClr val="376092"/>
                </a:solidFill>
                <a:ea typeface="+mj-ea"/>
              </a:rPr>
              <a:t> non </a:t>
            </a:r>
            <a:r>
              <a:rPr lang="en-US" sz="2000" i="1" dirty="0" err="1">
                <a:solidFill>
                  <a:srgbClr val="376092"/>
                </a:solidFill>
                <a:ea typeface="+mj-ea"/>
              </a:rPr>
              <a:t>omogeneo</a:t>
            </a:r>
            <a:r>
              <a:rPr lang="en-US" sz="2000" i="1" dirty="0">
                <a:solidFill>
                  <a:srgbClr val="376092"/>
                </a:solidFill>
                <a:ea typeface="+mj-ea"/>
              </a:rPr>
              <a:t>, </a:t>
            </a:r>
            <a:r>
              <a:rPr lang="en-US" sz="2000" i="1" dirty="0" err="1">
                <a:solidFill>
                  <a:srgbClr val="376092"/>
                </a:solidFill>
                <a:ea typeface="+mj-ea"/>
              </a:rPr>
              <a:t>ricavate</a:t>
            </a:r>
            <a:r>
              <a:rPr lang="en-US" sz="2000" i="1" dirty="0">
                <a:solidFill>
                  <a:srgbClr val="376092"/>
                </a:solidFill>
                <a:ea typeface="+mj-ea"/>
              </a:rPr>
              <a:t> da </a:t>
            </a:r>
            <a:r>
              <a:rPr lang="en-US" sz="2000" i="1" dirty="0" err="1">
                <a:solidFill>
                  <a:srgbClr val="376092"/>
                </a:solidFill>
                <a:ea typeface="+mj-ea"/>
              </a:rPr>
              <a:t>fonti</a:t>
            </a:r>
            <a:r>
              <a:rPr lang="en-US" sz="2000" i="1" dirty="0">
                <a:solidFill>
                  <a:srgbClr val="376092"/>
                </a:solidFill>
                <a:ea typeface="+mj-ea"/>
              </a:rPr>
              <a:t> </a:t>
            </a:r>
            <a:r>
              <a:rPr lang="en-US" sz="2000" i="1" dirty="0" err="1">
                <a:solidFill>
                  <a:srgbClr val="376092"/>
                </a:solidFill>
                <a:ea typeface="+mj-ea"/>
              </a:rPr>
              <a:t>che</a:t>
            </a:r>
            <a:r>
              <a:rPr lang="en-US" sz="2000" i="1" dirty="0">
                <a:solidFill>
                  <a:srgbClr val="376092"/>
                </a:solidFill>
                <a:ea typeface="+mj-ea"/>
              </a:rPr>
              <a:t> </a:t>
            </a:r>
            <a:r>
              <a:rPr lang="en-US" sz="2000" i="1" dirty="0" err="1">
                <a:solidFill>
                  <a:srgbClr val="376092"/>
                </a:solidFill>
                <a:ea typeface="+mj-ea"/>
              </a:rPr>
              <a:t>evolvono</a:t>
            </a:r>
            <a:r>
              <a:rPr lang="en-US" sz="2000" i="1" dirty="0">
                <a:solidFill>
                  <a:srgbClr val="376092"/>
                </a:solidFill>
                <a:ea typeface="+mj-ea"/>
              </a:rPr>
              <a:t> a </a:t>
            </a:r>
            <a:r>
              <a:rPr lang="en-US" sz="2000" i="1" dirty="0" err="1">
                <a:solidFill>
                  <a:srgbClr val="376092"/>
                </a:solidFill>
                <a:ea typeface="+mj-ea"/>
              </a:rPr>
              <a:t>ritmi</a:t>
            </a:r>
            <a:r>
              <a:rPr lang="en-US" sz="2000" i="1" dirty="0">
                <a:solidFill>
                  <a:srgbClr val="376092"/>
                </a:solidFill>
                <a:ea typeface="+mj-ea"/>
              </a:rPr>
              <a:t> </a:t>
            </a:r>
            <a:r>
              <a:rPr lang="en-US" sz="2000" i="1" dirty="0" err="1">
                <a:solidFill>
                  <a:srgbClr val="376092"/>
                </a:solidFill>
                <a:ea typeface="+mj-ea"/>
              </a:rPr>
              <a:t>diversi</a:t>
            </a:r>
            <a:r>
              <a:rPr lang="en-US" sz="2000" i="1" dirty="0">
                <a:solidFill>
                  <a:srgbClr val="376092"/>
                </a:solidFill>
                <a:ea typeface="+mj-ea"/>
              </a:rPr>
              <a:t>, e </a:t>
            </a:r>
            <a:r>
              <a:rPr lang="en-US" sz="2000" i="1" dirty="0" err="1">
                <a:solidFill>
                  <a:srgbClr val="376092"/>
                </a:solidFill>
                <a:ea typeface="+mj-ea"/>
              </a:rPr>
              <a:t>caratterizzate</a:t>
            </a:r>
            <a:r>
              <a:rPr lang="en-US" sz="2000" i="1" dirty="0">
                <a:solidFill>
                  <a:srgbClr val="376092"/>
                </a:solidFill>
                <a:ea typeface="+mj-ea"/>
              </a:rPr>
              <a:t> da </a:t>
            </a:r>
            <a:r>
              <a:rPr lang="en-US" sz="2000" i="1" dirty="0" err="1">
                <a:solidFill>
                  <a:srgbClr val="376092"/>
                </a:solidFill>
                <a:ea typeface="+mj-ea"/>
              </a:rPr>
              <a:t>metriche</a:t>
            </a:r>
            <a:r>
              <a:rPr lang="en-US" sz="2000" i="1" dirty="0">
                <a:solidFill>
                  <a:srgbClr val="376092"/>
                </a:solidFill>
                <a:ea typeface="+mj-ea"/>
              </a:rPr>
              <a:t> e </a:t>
            </a:r>
            <a:r>
              <a:rPr lang="en-US" sz="2000" i="1" dirty="0" err="1">
                <a:solidFill>
                  <a:srgbClr val="376092"/>
                </a:solidFill>
                <a:ea typeface="+mj-ea"/>
              </a:rPr>
              <a:t>misure</a:t>
            </a:r>
            <a:r>
              <a:rPr lang="en-US" sz="2000" i="1" dirty="0">
                <a:solidFill>
                  <a:srgbClr val="376092"/>
                </a:solidFill>
                <a:ea typeface="+mj-ea"/>
              </a:rPr>
              <a:t> non </a:t>
            </a:r>
            <a:r>
              <a:rPr lang="en-US" sz="2000" i="1" dirty="0" err="1" smtClean="0">
                <a:solidFill>
                  <a:srgbClr val="376092"/>
                </a:solidFill>
                <a:ea typeface="+mj-ea"/>
              </a:rPr>
              <a:t>omogenee</a:t>
            </a:r>
            <a:r>
              <a:rPr lang="en-US" sz="2000" i="1" dirty="0" smtClean="0">
                <a:solidFill>
                  <a:srgbClr val="376092"/>
                </a:solidFill>
                <a:ea typeface="+mj-ea"/>
              </a:rPr>
              <a:t>.</a:t>
            </a:r>
          </a:p>
          <a:p>
            <a:pPr marL="0" algn="just" defTabSz="914400"/>
            <a:endParaRPr lang="en-US" sz="2000" i="1" dirty="0">
              <a:solidFill>
                <a:srgbClr val="376092"/>
              </a:solidFill>
              <a:ea typeface="+mj-ea"/>
            </a:endParaRPr>
          </a:p>
          <a:p>
            <a:pPr marL="0" algn="just" defTabSz="914400"/>
            <a:r>
              <a:rPr lang="en-US" sz="2000" i="1" dirty="0" smtClean="0">
                <a:solidFill>
                  <a:srgbClr val="376092"/>
                </a:solidFill>
                <a:ea typeface="+mj-ea"/>
              </a:rPr>
              <a:t>E’ </a:t>
            </a:r>
            <a:r>
              <a:rPr lang="en-US" sz="2000" i="1" dirty="0" err="1" smtClean="0">
                <a:solidFill>
                  <a:srgbClr val="376092"/>
                </a:solidFill>
                <a:ea typeface="+mj-ea"/>
              </a:rPr>
              <a:t>conveniente</a:t>
            </a:r>
            <a:r>
              <a:rPr lang="en-US" sz="2000" i="1" dirty="0" smtClean="0">
                <a:solidFill>
                  <a:srgbClr val="376092"/>
                </a:solidFill>
                <a:ea typeface="+mj-ea"/>
              </a:rPr>
              <a:t> </a:t>
            </a:r>
            <a:r>
              <a:rPr lang="en-US" sz="2000" i="1" dirty="0" err="1" smtClean="0">
                <a:solidFill>
                  <a:srgbClr val="376092"/>
                </a:solidFill>
                <a:ea typeface="+mj-ea"/>
              </a:rPr>
              <a:t>accostarsi</a:t>
            </a:r>
            <a:r>
              <a:rPr lang="en-US" sz="2000" i="1" dirty="0" smtClean="0">
                <a:solidFill>
                  <a:srgbClr val="376092"/>
                </a:solidFill>
                <a:ea typeface="+mj-ea"/>
              </a:rPr>
              <a:t> </a:t>
            </a:r>
            <a:r>
              <a:rPr lang="en-US" sz="2000" i="1" dirty="0" err="1" smtClean="0">
                <a:solidFill>
                  <a:srgbClr val="376092"/>
                </a:solidFill>
                <a:ea typeface="+mj-ea"/>
              </a:rPr>
              <a:t>alla</a:t>
            </a:r>
            <a:r>
              <a:rPr lang="en-US" sz="2000" i="1" dirty="0" smtClean="0">
                <a:solidFill>
                  <a:srgbClr val="376092"/>
                </a:solidFill>
                <a:ea typeface="+mj-ea"/>
              </a:rPr>
              <a:t> </a:t>
            </a:r>
            <a:r>
              <a:rPr lang="en-US" sz="2000" i="1" dirty="0" err="1" smtClean="0">
                <a:solidFill>
                  <a:srgbClr val="376092"/>
                </a:solidFill>
                <a:ea typeface="+mj-ea"/>
              </a:rPr>
              <a:t>costruzione</a:t>
            </a:r>
            <a:r>
              <a:rPr lang="en-US" sz="2000" i="1" dirty="0" smtClean="0">
                <a:solidFill>
                  <a:srgbClr val="376092"/>
                </a:solidFill>
                <a:ea typeface="+mj-ea"/>
              </a:rPr>
              <a:t> di un DW in </a:t>
            </a:r>
            <a:r>
              <a:rPr lang="en-US" sz="2000" i="1" dirty="0" err="1" smtClean="0">
                <a:solidFill>
                  <a:srgbClr val="376092"/>
                </a:solidFill>
                <a:ea typeface="+mj-ea"/>
              </a:rPr>
              <a:t>modalità</a:t>
            </a:r>
            <a:r>
              <a:rPr lang="en-US" sz="2000" i="1" dirty="0" smtClean="0">
                <a:solidFill>
                  <a:srgbClr val="376092"/>
                </a:solidFill>
                <a:ea typeface="+mj-ea"/>
              </a:rPr>
              <a:t> </a:t>
            </a:r>
            <a:r>
              <a:rPr lang="en-US" sz="2000" i="1" dirty="0" err="1" smtClean="0">
                <a:solidFill>
                  <a:srgbClr val="376092"/>
                </a:solidFill>
                <a:ea typeface="+mj-ea"/>
              </a:rPr>
              <a:t>incrementale</a:t>
            </a:r>
            <a:endParaRPr lang="en-US" sz="2000" i="1" dirty="0" smtClean="0">
              <a:solidFill>
                <a:srgbClr val="376092"/>
              </a:solidFill>
              <a:ea typeface="+mj-ea"/>
            </a:endParaRPr>
          </a:p>
          <a:p>
            <a:pPr marL="0" algn="just" defTabSz="914400"/>
            <a:endParaRPr lang="en-US" sz="2000" i="1" dirty="0">
              <a:solidFill>
                <a:srgbClr val="376092"/>
              </a:solidFill>
              <a:ea typeface="+mj-ea"/>
            </a:endParaRPr>
          </a:p>
          <a:p>
            <a:pPr marL="0" algn="just" defTabSz="914400"/>
            <a:r>
              <a:rPr lang="en-US" sz="2000" i="1" dirty="0" err="1" smtClean="0">
                <a:solidFill>
                  <a:srgbClr val="376092"/>
                </a:solidFill>
                <a:ea typeface="+mj-ea"/>
              </a:rPr>
              <a:t>Spezzare</a:t>
            </a:r>
            <a:r>
              <a:rPr lang="en-US" sz="2000" i="1" dirty="0" smtClean="0">
                <a:solidFill>
                  <a:srgbClr val="376092"/>
                </a:solidFill>
                <a:ea typeface="+mj-ea"/>
              </a:rPr>
              <a:t> </a:t>
            </a:r>
            <a:r>
              <a:rPr lang="en-US" sz="2000" i="1" dirty="0" err="1" smtClean="0">
                <a:solidFill>
                  <a:srgbClr val="376092"/>
                </a:solidFill>
                <a:ea typeface="+mj-ea"/>
              </a:rPr>
              <a:t>il</a:t>
            </a:r>
            <a:r>
              <a:rPr lang="en-US" sz="2000" i="1" dirty="0" smtClean="0">
                <a:solidFill>
                  <a:srgbClr val="376092"/>
                </a:solidFill>
                <a:ea typeface="+mj-ea"/>
              </a:rPr>
              <a:t> </a:t>
            </a:r>
            <a:r>
              <a:rPr lang="en-US" sz="2000" i="1" dirty="0" err="1" smtClean="0">
                <a:solidFill>
                  <a:srgbClr val="376092"/>
                </a:solidFill>
                <a:ea typeface="+mj-ea"/>
              </a:rPr>
              <a:t>progetto</a:t>
            </a:r>
            <a:r>
              <a:rPr lang="en-US" sz="2000" i="1" dirty="0" smtClean="0">
                <a:solidFill>
                  <a:srgbClr val="376092"/>
                </a:solidFill>
                <a:ea typeface="+mj-ea"/>
              </a:rPr>
              <a:t> in </a:t>
            </a:r>
            <a:r>
              <a:rPr lang="en-US" sz="2000" i="1" dirty="0" err="1" smtClean="0">
                <a:solidFill>
                  <a:srgbClr val="376092"/>
                </a:solidFill>
                <a:ea typeface="+mj-ea"/>
              </a:rPr>
              <a:t>componenti</a:t>
            </a:r>
            <a:r>
              <a:rPr lang="en-US" sz="2000" i="1" dirty="0" smtClean="0">
                <a:solidFill>
                  <a:srgbClr val="376092"/>
                </a:solidFill>
                <a:ea typeface="+mj-ea"/>
              </a:rPr>
              <a:t> </a:t>
            </a:r>
            <a:r>
              <a:rPr lang="en-US" sz="2000" i="1" dirty="0" err="1" smtClean="0">
                <a:solidFill>
                  <a:srgbClr val="376092"/>
                </a:solidFill>
                <a:ea typeface="+mj-ea"/>
              </a:rPr>
              <a:t>più</a:t>
            </a:r>
            <a:r>
              <a:rPr lang="en-US" sz="2000" i="1" dirty="0" smtClean="0">
                <a:solidFill>
                  <a:srgbClr val="376092"/>
                </a:solidFill>
                <a:ea typeface="+mj-ea"/>
              </a:rPr>
              <a:t> </a:t>
            </a:r>
            <a:r>
              <a:rPr lang="en-US" sz="2000" i="1" dirty="0" err="1" smtClean="0">
                <a:solidFill>
                  <a:srgbClr val="376092"/>
                </a:solidFill>
                <a:ea typeface="+mj-ea"/>
              </a:rPr>
              <a:t>piccole</a:t>
            </a:r>
            <a:r>
              <a:rPr lang="en-US" sz="2000" i="1" dirty="0" smtClean="0">
                <a:solidFill>
                  <a:srgbClr val="376092"/>
                </a:solidFill>
                <a:ea typeface="+mj-ea"/>
              </a:rPr>
              <a:t> </a:t>
            </a:r>
            <a:r>
              <a:rPr lang="en-US" sz="2000" i="1" dirty="0" err="1" smtClean="0">
                <a:solidFill>
                  <a:srgbClr val="376092"/>
                </a:solidFill>
                <a:ea typeface="+mj-ea"/>
              </a:rPr>
              <a:t>che</a:t>
            </a:r>
            <a:r>
              <a:rPr lang="en-US" sz="2000" i="1" dirty="0" smtClean="0">
                <a:solidFill>
                  <a:srgbClr val="376092"/>
                </a:solidFill>
                <a:ea typeface="+mj-ea"/>
              </a:rPr>
              <a:t> </a:t>
            </a:r>
            <a:r>
              <a:rPr lang="en-US" sz="2000" i="1" dirty="0" err="1" smtClean="0">
                <a:solidFill>
                  <a:srgbClr val="376092"/>
                </a:solidFill>
                <a:ea typeface="+mj-ea"/>
              </a:rPr>
              <a:t>possano</a:t>
            </a:r>
            <a:r>
              <a:rPr lang="en-US" sz="2000" i="1" dirty="0" smtClean="0">
                <a:solidFill>
                  <a:srgbClr val="376092"/>
                </a:solidFill>
                <a:ea typeface="+mj-ea"/>
              </a:rPr>
              <a:t> </a:t>
            </a:r>
            <a:r>
              <a:rPr lang="en-US" sz="2000" i="1" dirty="0" err="1" smtClean="0">
                <a:solidFill>
                  <a:srgbClr val="376092"/>
                </a:solidFill>
                <a:ea typeface="+mj-ea"/>
              </a:rPr>
              <a:t>essere</a:t>
            </a:r>
            <a:r>
              <a:rPr lang="en-US" sz="2000" i="1" dirty="0" smtClean="0">
                <a:solidFill>
                  <a:srgbClr val="376092"/>
                </a:solidFill>
                <a:ea typeface="+mj-ea"/>
              </a:rPr>
              <a:t> </a:t>
            </a:r>
            <a:r>
              <a:rPr lang="en-US" sz="2000" i="1" dirty="0" err="1" smtClean="0">
                <a:solidFill>
                  <a:srgbClr val="376092"/>
                </a:solidFill>
                <a:ea typeface="+mj-ea"/>
              </a:rPr>
              <a:t>sviluppate</a:t>
            </a:r>
            <a:r>
              <a:rPr lang="en-US" sz="2000" i="1" dirty="0" smtClean="0">
                <a:solidFill>
                  <a:srgbClr val="376092"/>
                </a:solidFill>
                <a:ea typeface="+mj-ea"/>
              </a:rPr>
              <a:t> e testate</a:t>
            </a:r>
            <a:endParaRPr lang="en-US" sz="2000" i="1" dirty="0">
              <a:solidFill>
                <a:srgbClr val="376092"/>
              </a:solidFill>
              <a:ea typeface="+mj-ea"/>
            </a:endParaRPr>
          </a:p>
          <a:p>
            <a:pPr marL="0" algn="just" defTabSz="914400"/>
            <a:endParaRPr lang="en-US" sz="2000" i="1" dirty="0">
              <a:solidFill>
                <a:srgbClr val="376092"/>
              </a:solidFill>
              <a:ea typeface="+mj-ea"/>
            </a:endParaRPr>
          </a:p>
          <a:p>
            <a:pPr marL="0" algn="just" defTabSz="914400"/>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9</a:t>
            </a:fld>
            <a:endParaRPr lang="it-IT" dirty="0"/>
          </a:p>
        </p:txBody>
      </p:sp>
      <p:sp>
        <p:nvSpPr>
          <p:cNvPr id="5" name="CasellaDiTesto 4"/>
          <p:cNvSpPr txBox="1"/>
          <p:nvPr/>
        </p:nvSpPr>
        <p:spPr>
          <a:xfrm>
            <a:off x="6865749" y="6397668"/>
            <a:ext cx="48494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it-IT"/>
            </a:defPPr>
            <a:lvl1pPr marR="0" lvl="0" indent="0" eaLnBrk="0" fontAlgn="base" hangingPunct="0">
              <a:lnSpc>
                <a:spcPct val="100000"/>
              </a:lnSpc>
              <a:spcBef>
                <a:spcPct val="0"/>
              </a:spcBef>
              <a:spcAft>
                <a:spcPct val="0"/>
              </a:spcAft>
              <a:buClrTx/>
              <a:buSzTx/>
              <a:buFontTx/>
              <a:buNone/>
              <a:tabLst/>
              <a:defRPr sz="1050">
                <a:solidFill>
                  <a:srgbClr val="B4B4B4"/>
                </a:solidFill>
                <a:latin typeface="Arial" panose="020B0604020202020204" pitchFamily="34" charset="0"/>
              </a:defRPr>
            </a:lvl1pPr>
          </a:lstStyle>
          <a:p>
            <a:r>
              <a:rPr lang="it-IT" dirty="0"/>
              <a:t>https://www.timmitchell.net/post/2017/01/10/why-data-warehouse-projects-fail/</a:t>
            </a:r>
          </a:p>
        </p:txBody>
      </p:sp>
    </p:spTree>
    <p:extLst>
      <p:ext uri="{BB962C8B-B14F-4D97-AF65-F5344CB8AC3E}">
        <p14:creationId xmlns:p14="http://schemas.microsoft.com/office/powerpoint/2010/main" val="11439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i disia barra blu lunga con numero in basso a destra [modalità compatibilità]" id="{FC5F6012-A326-4C34-8B69-7CD2AD9B1A6C}" vid="{9D1FA596-1A25-4BE4-825C-D901A184340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13913</TotalTime>
  <Words>2096</Words>
  <Application>Microsoft Office PowerPoint</Application>
  <PresentationFormat>Widescreen</PresentationFormat>
  <Paragraphs>354</Paragraphs>
  <Slides>56</Slides>
  <Notes>12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56</vt:i4>
      </vt:variant>
    </vt:vector>
  </HeadingPairs>
  <TitlesOfParts>
    <vt:vector size="60" baseType="lpstr">
      <vt:lpstr>Arial</vt:lpstr>
      <vt:lpstr>Calibri</vt:lpstr>
      <vt:lpstr>Times New Roman</vt:lpstr>
      <vt:lpstr>1_Tema di Office</vt:lpstr>
      <vt:lpstr>           l’integrazione dei dati  Cristina Martelli    </vt:lpstr>
      <vt:lpstr>Presentazione standard di PowerPoint</vt:lpstr>
      <vt:lpstr>L’integrazione dei dati</vt:lpstr>
      <vt:lpstr>Integrazione dei dati </vt:lpstr>
      <vt:lpstr>Approcci tradizionali </vt:lpstr>
      <vt:lpstr>Criticità dell’approccio classico (1)</vt:lpstr>
      <vt:lpstr>Criticità dell’approccio classico (2)</vt:lpstr>
      <vt:lpstr>Perché possono fallire i DW (1)</vt:lpstr>
      <vt:lpstr>Perché possono fallire i DW (2)</vt:lpstr>
      <vt:lpstr>Perché possono fallire i DW (3)</vt:lpstr>
      <vt:lpstr>Perché possono fallire i DW (4)</vt:lpstr>
      <vt:lpstr>IL PROBLEMA DELLA QUALITA’ E IL SUO IMPATTO NELLA INTEGRAZIONE DEI DATI</vt:lpstr>
      <vt:lpstr>Il problema della qualità</vt:lpstr>
      <vt:lpstr>Inmon vs Kimball</vt:lpstr>
      <vt:lpstr>Il problema della qualità il dibattito continua</vt:lpstr>
      <vt:lpstr>Approccio top-down di Inmon</vt:lpstr>
      <vt:lpstr>Approccio bottom up di Kimball</vt:lpstr>
      <vt:lpstr>Presentazione standard di PowerPoint</vt:lpstr>
      <vt:lpstr>Presentazione standard di PowerPoint</vt:lpstr>
      <vt:lpstr>Dalla modellazione della realtà alla modellazione del bisogno informativo</vt:lpstr>
      <vt:lpstr>Presentazione standard di PowerPoint</vt:lpstr>
      <vt:lpstr>Presentazione standard di PowerPoint</vt:lpstr>
      <vt:lpstr>Quale è il nesso che esiste tra un modello concettuale come quello evidenziato precedentemente e le fonti per microdati modellate con l’approccio E/R?</vt:lpstr>
      <vt:lpstr>Presentazione standard di PowerPoint</vt:lpstr>
      <vt:lpstr>Presentazione standard di PowerPoint</vt:lpstr>
      <vt:lpstr>Presentazione standard di PowerPoint</vt:lpstr>
      <vt:lpstr>I Master data</vt:lpstr>
      <vt:lpstr>Master data management</vt:lpstr>
      <vt:lpstr>MDM una risposta al problema della qualità nella integrazione delle fonti (1)</vt:lpstr>
      <vt:lpstr>SAS MDM</vt:lpstr>
      <vt:lpstr>Master data management- requisiti </vt:lpstr>
      <vt:lpstr>MDM una risposta al problema della qualità nella integrazione delle fonti (2)</vt:lpstr>
      <vt:lpstr>IBM MDM</vt:lpstr>
      <vt:lpstr>MDM PENTAHO</vt:lpstr>
      <vt:lpstr>MDM PENTAHO</vt:lpstr>
      <vt:lpstr>Master data management- i dati</vt:lpstr>
      <vt:lpstr>Presentazione standard di PowerPoint</vt:lpstr>
      <vt:lpstr>Presentazione standard di PowerPoint</vt:lpstr>
      <vt:lpstr>Un confronto: MDM e DW</vt:lpstr>
      <vt:lpstr>Un confronto: MDM e DW</vt:lpstr>
      <vt:lpstr>Un confronto: MDM e DW</vt:lpstr>
      <vt:lpstr>Presentazione standard di PowerPoint</vt:lpstr>
      <vt:lpstr>Da ETL alla Service Oriented Architecture (SOA)</vt:lpstr>
      <vt:lpstr>SOA </vt:lpstr>
      <vt:lpstr>SOA – Un sistema di servizi interoperabili</vt:lpstr>
      <vt:lpstr>Component vs service component architecture (1)</vt:lpstr>
      <vt:lpstr>Component vs service component architecture (2)</vt:lpstr>
      <vt:lpstr>Presentazione standard di PowerPoint</vt:lpstr>
      <vt:lpstr>Approccio SOA</vt:lpstr>
      <vt:lpstr>SOA ADVANTAGES (1)</vt:lpstr>
      <vt:lpstr>SOA ADVANTAGES (2)</vt:lpstr>
      <vt:lpstr>SOA ADVANTAGES (3)</vt:lpstr>
      <vt:lpstr>SOA DRAWBACKS</vt:lpstr>
      <vt:lpstr>SOA is not recommended for the following type of applications</vt:lpstr>
      <vt:lpstr>SOA il problema della complessità</vt:lpstr>
      <vt:lpstr>Manifesto architettura orientata ai servizi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modelling statistical information systems</dc:title>
  <dc:creator>Cristina Martelli</dc:creator>
  <cp:lastModifiedBy>Cristina Martelli</cp:lastModifiedBy>
  <cp:revision>229</cp:revision>
  <dcterms:created xsi:type="dcterms:W3CDTF">2015-01-22T16:57:05Z</dcterms:created>
  <dcterms:modified xsi:type="dcterms:W3CDTF">2018-04-09T23:03:10Z</dcterms:modified>
</cp:coreProperties>
</file>