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380" r:id="rId3"/>
    <p:sldId id="361" r:id="rId4"/>
    <p:sldId id="362" r:id="rId5"/>
    <p:sldId id="363" r:id="rId6"/>
    <p:sldId id="378" r:id="rId7"/>
    <p:sldId id="364" r:id="rId8"/>
    <p:sldId id="365" r:id="rId9"/>
    <p:sldId id="366" r:id="rId10"/>
    <p:sldId id="367" r:id="rId11"/>
    <p:sldId id="375" r:id="rId12"/>
    <p:sldId id="369" r:id="rId13"/>
    <p:sldId id="370" r:id="rId14"/>
    <p:sldId id="371" r:id="rId15"/>
    <p:sldId id="368" r:id="rId16"/>
  </p:sldIdLst>
  <p:sldSz cx="9144000" cy="6858000" type="screen4x3"/>
  <p:notesSz cx="9144000" cy="6858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806">
          <p15:clr>
            <a:srgbClr val="A4A3A4"/>
          </p15:clr>
        </p15:guide>
        <p15:guide id="2" pos="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FC8F"/>
    <a:srgbClr val="134979"/>
    <a:srgbClr val="003257"/>
    <a:srgbClr val="0030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66" autoAdjust="0"/>
    <p:restoredTop sz="99416" autoAdjust="0"/>
  </p:normalViewPr>
  <p:slideViewPr>
    <p:cSldViewPr snapToGrid="0" snapToObjects="1">
      <p:cViewPr>
        <p:scale>
          <a:sx n="100" d="100"/>
          <a:sy n="100" d="100"/>
        </p:scale>
        <p:origin x="-584" y="352"/>
      </p:cViewPr>
      <p:guideLst>
        <p:guide orient="horz" pos="1806"/>
        <p:guide pos="4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BF3CCC-77DD-F84F-A249-CA3C5045A043}" type="datetime1">
              <a:rPr lang="it-IT" smtClean="0"/>
              <a:pPr/>
              <a:t>16/04/19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CFBF69-E6D8-384B-B1CC-31CC9EB4A4AC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148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692227-D6DC-FD45-9507-DB2BAD58473C}" type="datetime1">
              <a:rPr lang="it-IT" smtClean="0"/>
              <a:pPr/>
              <a:t>16/04/19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986711-015B-0142-88C4-65D50E44FA77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20962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86711-015B-0142-88C4-65D50E44FA77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68447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86711-015B-0142-88C4-65D50E44FA77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44127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86711-015B-0142-88C4-65D50E44FA77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53168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86711-015B-0142-88C4-65D50E44FA77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82406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86711-015B-0142-88C4-65D50E44FA77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633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86711-015B-0142-88C4-65D50E44FA77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20608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86711-015B-0142-88C4-65D50E44FA77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86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86711-015B-0142-88C4-65D50E44FA77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4545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86711-015B-0142-88C4-65D50E44FA77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4458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86711-015B-0142-88C4-65D50E44FA77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7040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86711-015B-0142-88C4-65D50E44FA77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81743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86711-015B-0142-88C4-65D50E44FA77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89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86711-015B-0142-88C4-65D50E44FA77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77340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86711-015B-0142-88C4-65D50E44FA77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25801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86711-015B-0142-88C4-65D50E44FA77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4563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F249-6BAC-CD40-AAE9-334F110649E5}" type="datetimeFigureOut">
              <a:rPr lang="it-IT" smtClean="0"/>
              <a:pPr/>
              <a:t>16/04/19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8520A-26EA-DE4B-B141-4532FC98FF0E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7240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F249-6BAC-CD40-AAE9-334F110649E5}" type="datetimeFigureOut">
              <a:rPr lang="it-IT" smtClean="0"/>
              <a:pPr/>
              <a:t>16/04/19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8520A-26EA-DE4B-B141-4532FC98FF0E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8563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F249-6BAC-CD40-AAE9-334F110649E5}" type="datetimeFigureOut">
              <a:rPr lang="it-IT" smtClean="0"/>
              <a:pPr/>
              <a:t>16/04/19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8520A-26EA-DE4B-B141-4532FC98FF0E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1774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F249-6BAC-CD40-AAE9-334F110649E5}" type="datetimeFigureOut">
              <a:rPr lang="it-IT" smtClean="0"/>
              <a:pPr/>
              <a:t>16/04/19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8520A-26EA-DE4B-B141-4532FC98FF0E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5808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F249-6BAC-CD40-AAE9-334F110649E5}" type="datetimeFigureOut">
              <a:rPr lang="it-IT" smtClean="0"/>
              <a:pPr/>
              <a:t>16/04/19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8520A-26EA-DE4B-B141-4532FC98FF0E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8374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F249-6BAC-CD40-AAE9-334F110649E5}" type="datetimeFigureOut">
              <a:rPr lang="it-IT" smtClean="0"/>
              <a:pPr/>
              <a:t>16/04/19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8520A-26EA-DE4B-B141-4532FC98FF0E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3381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F249-6BAC-CD40-AAE9-334F110649E5}" type="datetimeFigureOut">
              <a:rPr lang="it-IT" smtClean="0"/>
              <a:pPr/>
              <a:t>16/04/19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8520A-26EA-DE4B-B141-4532FC98FF0E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9635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F249-6BAC-CD40-AAE9-334F110649E5}" type="datetimeFigureOut">
              <a:rPr lang="it-IT" smtClean="0"/>
              <a:pPr/>
              <a:t>16/04/19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8520A-26EA-DE4B-B141-4532FC98FF0E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6006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F249-6BAC-CD40-AAE9-334F110649E5}" type="datetimeFigureOut">
              <a:rPr lang="it-IT" smtClean="0"/>
              <a:pPr/>
              <a:t>16/04/19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8520A-26EA-DE4B-B141-4532FC98FF0E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6321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F249-6BAC-CD40-AAE9-334F110649E5}" type="datetimeFigureOut">
              <a:rPr lang="it-IT" smtClean="0"/>
              <a:pPr/>
              <a:t>16/04/19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8520A-26EA-DE4B-B141-4532FC98FF0E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890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F249-6BAC-CD40-AAE9-334F110649E5}" type="datetimeFigureOut">
              <a:rPr lang="it-IT" smtClean="0"/>
              <a:pPr/>
              <a:t>16/04/19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8520A-26EA-DE4B-B141-4532FC98FF0E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9643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BF249-6BAC-CD40-AAE9-334F110649E5}" type="datetimeFigureOut">
              <a:rPr lang="it-IT" smtClean="0"/>
              <a:pPr/>
              <a:t>16/04/19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8520A-26EA-DE4B-B141-4532FC98FF0E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7915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12.png"/><Relationship Id="rId5" Type="http://schemas.openxmlformats.org/officeDocument/2006/relationships/image" Target="../media/image13.emf"/><Relationship Id="rId6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6.emf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8930" y="6347762"/>
            <a:ext cx="2545261" cy="52239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="" xmlns:a16="http://schemas.microsoft.com/office/drawing/2014/main" id="{83CC0E3D-B77D-426D-AE37-386A734F4428}"/>
              </a:ext>
            </a:extLst>
          </p:cNvPr>
          <p:cNvSpPr txBox="1"/>
          <p:nvPr/>
        </p:nvSpPr>
        <p:spPr>
          <a:xfrm>
            <a:off x="3886200" y="1430610"/>
            <a:ext cx="509655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u="sng" dirty="0">
                <a:solidFill>
                  <a:schemeClr val="accent1">
                    <a:lumMod val="75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Esercitazione 2 – ALFA S.p.A.</a:t>
            </a:r>
          </a:p>
          <a:p>
            <a:endParaRPr lang="it-IT" sz="1600" b="1" dirty="0">
              <a:solidFill>
                <a:schemeClr val="accent1">
                  <a:lumMod val="75000"/>
                </a:schemeClr>
              </a:solidFill>
              <a:latin typeface="Gill Sans" charset="0"/>
              <a:ea typeface="Gill Sans" charset="0"/>
              <a:cs typeface="Gill Sans" charset="0"/>
            </a:endParaRPr>
          </a:p>
          <a:p>
            <a:r>
              <a:rPr lang="it-IT" sz="20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 charset="0"/>
                <a:ea typeface="Gill Sans" charset="0"/>
                <a:cs typeface="Gill Sans" charset="0"/>
              </a:rPr>
              <a:t>Analisi di Redditività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="" xmlns:a16="http://schemas.microsoft.com/office/drawing/2014/main" id="{2DE5ECD6-5CC3-4D7C-AB96-EC7039BD0D02}"/>
              </a:ext>
            </a:extLst>
          </p:cNvPr>
          <p:cNvSpPr txBox="1"/>
          <p:nvPr/>
        </p:nvSpPr>
        <p:spPr>
          <a:xfrm>
            <a:off x="4228295" y="4107177"/>
            <a:ext cx="491570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Corso: 	Economia e Gestione delle Imprese (D-L)</a:t>
            </a:r>
          </a:p>
          <a:p>
            <a:endParaRPr lang="it-IT" sz="800" dirty="0"/>
          </a:p>
          <a:p>
            <a:r>
              <a:rPr lang="it-IT" dirty="0"/>
              <a:t>Docenti: 	Monica Faraoni</a:t>
            </a:r>
          </a:p>
          <a:p>
            <a:r>
              <a:rPr lang="it-IT" dirty="0"/>
              <a:t>		Sara De Masi</a:t>
            </a:r>
          </a:p>
          <a:p>
            <a:endParaRPr lang="it-IT" sz="800" dirty="0"/>
          </a:p>
          <a:p>
            <a:r>
              <a:rPr lang="it-IT" dirty="0"/>
              <a:t>A/A: 	</a:t>
            </a:r>
            <a:r>
              <a:rPr lang="it-IT" dirty="0" smtClean="0"/>
              <a:t>2018-2019</a:t>
            </a:r>
            <a:endParaRPr lang="it-IT" dirty="0"/>
          </a:p>
        </p:txBody>
      </p:sp>
      <p:sp>
        <p:nvSpPr>
          <p:cNvPr id="11" name="CasellaDiTesto 10">
            <a:extLst>
              <a:ext uri="{FF2B5EF4-FFF2-40B4-BE49-F238E27FC236}">
                <a16:creationId xmlns="" xmlns:a16="http://schemas.microsoft.com/office/drawing/2014/main" id="{0674DEAB-01CE-4646-83C1-811C8992FE34}"/>
              </a:ext>
            </a:extLst>
          </p:cNvPr>
          <p:cNvSpPr txBox="1"/>
          <p:nvPr/>
        </p:nvSpPr>
        <p:spPr>
          <a:xfrm>
            <a:off x="3943292" y="6510114"/>
            <a:ext cx="20956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Tutor:  Elena Cristiana Mortoiu</a:t>
            </a:r>
          </a:p>
        </p:txBody>
      </p:sp>
    </p:spTree>
    <p:extLst>
      <p:ext uri="{BB962C8B-B14F-4D97-AF65-F5344CB8AC3E}">
        <p14:creationId xmlns:p14="http://schemas.microsoft.com/office/powerpoint/2010/main" val="3311714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512" y="-4517"/>
            <a:ext cx="9180512" cy="6872633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8255000" y="6366466"/>
            <a:ext cx="280763" cy="501650"/>
          </a:xfrm>
          <a:prstGeom prst="rect">
            <a:avLst/>
          </a:prstGeom>
          <a:solidFill>
            <a:srgbClr val="00305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3257"/>
              </a:solidFill>
            </a:endParaRP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6402163" y="6356350"/>
            <a:ext cx="2133600" cy="365125"/>
          </a:xfrm>
        </p:spPr>
        <p:txBody>
          <a:bodyPr/>
          <a:lstStyle/>
          <a:p>
            <a:fld id="{8EB8520A-26EA-DE4B-B141-4532FC98FF0E}" type="slidenum">
              <a:rPr lang="it-IT" b="1" smtClean="0">
                <a:solidFill>
                  <a:schemeClr val="bg1"/>
                </a:solidFill>
                <a:latin typeface="Arial"/>
                <a:cs typeface="Arial"/>
              </a:rPr>
              <a:pPr/>
              <a:t>10</a:t>
            </a:fld>
            <a:endParaRPr lang="it-IT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320C601C-ADA9-43E4-8FE9-48F094514D06}"/>
              </a:ext>
            </a:extLst>
          </p:cNvPr>
          <p:cNvSpPr txBox="1"/>
          <p:nvPr/>
        </p:nvSpPr>
        <p:spPr>
          <a:xfrm>
            <a:off x="7556598" y="654989"/>
            <a:ext cx="1677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>
                <a:solidFill>
                  <a:schemeClr val="bg1"/>
                </a:solidFill>
                <a:highlight>
                  <a:srgbClr val="134979"/>
                </a:highlight>
              </a:rPr>
              <a:t>Analisi di Redditività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="" xmlns:a16="http://schemas.microsoft.com/office/drawing/2014/main" id="{9390FE57-D478-4C85-BBFC-4B035682CBB7}"/>
              </a:ext>
            </a:extLst>
          </p:cNvPr>
          <p:cNvSpPr txBox="1"/>
          <p:nvPr/>
        </p:nvSpPr>
        <p:spPr>
          <a:xfrm>
            <a:off x="2184134" y="160020"/>
            <a:ext cx="6959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err="1">
                <a:solidFill>
                  <a:srgbClr val="FFFFFF"/>
                </a:solidFill>
                <a:latin typeface="Arial Rounded MT Bold"/>
                <a:ea typeface="Arial Rounded MT Bold" charset="0"/>
                <a:cs typeface="Arial Rounded MT Bold" charset="0"/>
              </a:rPr>
              <a:t>Vediamo</a:t>
            </a:r>
            <a:r>
              <a:rPr lang="en-US" sz="2000" b="1" dirty="0">
                <a:solidFill>
                  <a:srgbClr val="FFFFFF"/>
                </a:solidFill>
                <a:latin typeface="Arial Rounded MT Bold"/>
                <a:ea typeface="Arial Rounded MT Bold" charset="0"/>
                <a:cs typeface="Arial Rounded MT Bold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Arial Rounded MT Bold"/>
                <a:ea typeface="Arial Rounded MT Bold" charset="0"/>
                <a:cs typeface="Arial Rounded MT Bold" charset="0"/>
              </a:rPr>
              <a:t>gli</a:t>
            </a:r>
            <a:r>
              <a:rPr lang="en-US" sz="2000" b="1" dirty="0">
                <a:solidFill>
                  <a:srgbClr val="FFFFFF"/>
                </a:solidFill>
                <a:latin typeface="Arial Rounded MT Bold"/>
                <a:ea typeface="Arial Rounded MT Bold" charset="0"/>
                <a:cs typeface="Arial Rounded MT Bold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Arial Rounded MT Bold"/>
                <a:ea typeface="Arial Rounded MT Bold" charset="0"/>
                <a:cs typeface="Arial Rounded MT Bold" charset="0"/>
              </a:rPr>
              <a:t>indicatori</a:t>
            </a:r>
            <a:r>
              <a:rPr lang="en-US" sz="2000" b="1" dirty="0">
                <a:solidFill>
                  <a:srgbClr val="FFFFFF"/>
                </a:solidFill>
                <a:latin typeface="Arial Rounded MT Bold"/>
                <a:ea typeface="Arial Rounded MT Bold" charset="0"/>
                <a:cs typeface="Arial Rounded MT Bold" charset="0"/>
              </a:rPr>
              <a:t> di </a:t>
            </a:r>
            <a:r>
              <a:rPr lang="en-US" sz="2000" b="1" dirty="0" err="1">
                <a:solidFill>
                  <a:srgbClr val="FFFFFF"/>
                </a:solidFill>
                <a:latin typeface="Arial Rounded MT Bold"/>
                <a:ea typeface="Arial Rounded MT Bold" charset="0"/>
                <a:cs typeface="Arial Rounded MT Bold" charset="0"/>
              </a:rPr>
              <a:t>redditività</a:t>
            </a:r>
            <a:r>
              <a:rPr lang="en-US" sz="2000" b="1" dirty="0">
                <a:solidFill>
                  <a:srgbClr val="FFFFFF"/>
                </a:solidFill>
                <a:latin typeface="Arial Rounded MT Bold"/>
                <a:ea typeface="Arial Rounded MT Bold" charset="0"/>
                <a:cs typeface="Arial Rounded MT Bold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Arial Rounded MT Bold"/>
                <a:ea typeface="Arial Rounded MT Bold" charset="0"/>
                <a:cs typeface="Arial Rounded MT Bold" charset="0"/>
              </a:rPr>
              <a:t>più</a:t>
            </a:r>
            <a:r>
              <a:rPr lang="en-US" sz="2000" b="1" dirty="0">
                <a:solidFill>
                  <a:srgbClr val="FFFFFF"/>
                </a:solidFill>
                <a:latin typeface="Arial Rounded MT Bold"/>
                <a:ea typeface="Arial Rounded MT Bold" charset="0"/>
                <a:cs typeface="Arial Rounded MT Bold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Arial Rounded MT Bold"/>
                <a:ea typeface="Arial Rounded MT Bold" charset="0"/>
                <a:cs typeface="Arial Rounded MT Bold" charset="0"/>
              </a:rPr>
              <a:t>utilizzati</a:t>
            </a:r>
            <a:r>
              <a:rPr lang="en-US" sz="2000" b="1" dirty="0">
                <a:solidFill>
                  <a:srgbClr val="FFFFFF"/>
                </a:solidFill>
                <a:latin typeface="Arial Rounded MT Bold"/>
                <a:ea typeface="Arial Rounded MT Bold" charset="0"/>
                <a:cs typeface="Arial Rounded MT Bold" charset="0"/>
              </a:rPr>
              <a:t>    3/6</a:t>
            </a:r>
            <a:endParaRPr lang="it-IT" sz="2000" dirty="0">
              <a:solidFill>
                <a:schemeClr val="bg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="" xmlns:a16="http://schemas.microsoft.com/office/drawing/2014/main" id="{45A293F7-918E-4E96-82F2-8FDB17CDCCF5}"/>
              </a:ext>
            </a:extLst>
          </p:cNvPr>
          <p:cNvSpPr txBox="1"/>
          <p:nvPr/>
        </p:nvSpPr>
        <p:spPr>
          <a:xfrm>
            <a:off x="3749040" y="863865"/>
            <a:ext cx="2297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u="sng" dirty="0"/>
              <a:t>ROD </a:t>
            </a:r>
            <a:r>
              <a:rPr lang="it-IT" b="1" i="1" u="sng" dirty="0"/>
              <a:t>(Return On </a:t>
            </a:r>
            <a:r>
              <a:rPr lang="it-IT" b="1" i="1" u="sng" dirty="0" err="1"/>
              <a:t>Debt</a:t>
            </a:r>
            <a:r>
              <a:rPr lang="it-IT" b="1" i="1" u="sng" dirty="0"/>
              <a:t>)</a:t>
            </a:r>
            <a:endParaRPr lang="it-IT" b="1" u="sng" dirty="0"/>
          </a:p>
        </p:txBody>
      </p:sp>
      <p:sp>
        <p:nvSpPr>
          <p:cNvPr id="9" name="CasellaDiTesto 8">
            <a:extLst>
              <a:ext uri="{FF2B5EF4-FFF2-40B4-BE49-F238E27FC236}">
                <a16:creationId xmlns="" xmlns:a16="http://schemas.microsoft.com/office/drawing/2014/main" id="{2D94EF76-A20A-4C82-B30F-A4D3DE5EF89C}"/>
              </a:ext>
            </a:extLst>
          </p:cNvPr>
          <p:cNvSpPr txBox="1"/>
          <p:nvPr/>
        </p:nvSpPr>
        <p:spPr>
          <a:xfrm>
            <a:off x="785921" y="1189336"/>
            <a:ext cx="75356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Risulta dal rapporto tra: gli </a:t>
            </a:r>
            <a:r>
              <a:rPr lang="it-IT" i="1" dirty="0"/>
              <a:t>oneri finanziari</a:t>
            </a:r>
            <a:r>
              <a:rPr lang="it-IT" dirty="0"/>
              <a:t> pagati per i mezzi di terzi e i Mezzi di Terzi. In pratica il risultato misura il tasso di interesse medio «</a:t>
            </a:r>
            <a:r>
              <a:rPr lang="it-IT" i="1" dirty="0"/>
              <a:t>i</a:t>
            </a:r>
            <a:r>
              <a:rPr lang="it-IT" dirty="0"/>
              <a:t>» praticato sui mezzi di terzi (prestiti bancari e altri).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B9333094-2D2F-4957-A794-CDA9F3E69D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65" y="2112666"/>
            <a:ext cx="4617562" cy="2520843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="" xmlns:a16="http://schemas.microsoft.com/office/drawing/2014/main" id="{CC9C51BE-2447-4917-92EC-9E0E4D0A39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6609" y="2266839"/>
            <a:ext cx="4434726" cy="2841388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="" xmlns:a16="http://schemas.microsoft.com/office/drawing/2014/main" id="{DE4D9307-4742-4FC8-82E2-F71A88862B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3909" y="1862403"/>
            <a:ext cx="3962400" cy="394320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="" xmlns:a16="http://schemas.microsoft.com/office/drawing/2014/main" id="{9180A495-D53C-4C3E-BC9C-DB05FD0994DA}"/>
              </a:ext>
            </a:extLst>
          </p:cNvPr>
          <p:cNvSpPr txBox="1"/>
          <p:nvPr/>
        </p:nvSpPr>
        <p:spPr>
          <a:xfrm>
            <a:off x="1628188" y="5556839"/>
            <a:ext cx="7457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Nel 2015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="" xmlns:a16="http://schemas.microsoft.com/office/drawing/2014/main" id="{3931ED5E-D5F2-476D-9C50-8B71A3E38968}"/>
              </a:ext>
            </a:extLst>
          </p:cNvPr>
          <p:cNvSpPr txBox="1"/>
          <p:nvPr/>
        </p:nvSpPr>
        <p:spPr>
          <a:xfrm>
            <a:off x="2459105" y="5512978"/>
            <a:ext cx="781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ROD =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="" xmlns:a16="http://schemas.microsoft.com/office/drawing/2014/main" id="{61771F00-D46A-479D-8428-A949C3FEB70D}"/>
              </a:ext>
            </a:extLst>
          </p:cNvPr>
          <p:cNvSpPr txBox="1"/>
          <p:nvPr/>
        </p:nvSpPr>
        <p:spPr>
          <a:xfrm>
            <a:off x="3241050" y="5331614"/>
            <a:ext cx="1625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Oneri finanziari</a:t>
            </a:r>
          </a:p>
        </p:txBody>
      </p:sp>
      <p:cxnSp>
        <p:nvCxnSpPr>
          <p:cNvPr id="19" name="Connettore diritto 18">
            <a:extLst>
              <a:ext uri="{FF2B5EF4-FFF2-40B4-BE49-F238E27FC236}">
                <a16:creationId xmlns="" xmlns:a16="http://schemas.microsoft.com/office/drawing/2014/main" id="{6CDC97A1-8286-41F8-AD8E-AD3491A0E3F5}"/>
              </a:ext>
            </a:extLst>
          </p:cNvPr>
          <p:cNvCxnSpPr>
            <a:cxnSpLocks/>
          </p:cNvCxnSpPr>
          <p:nvPr/>
        </p:nvCxnSpPr>
        <p:spPr>
          <a:xfrm>
            <a:off x="3301869" y="5700946"/>
            <a:ext cx="156494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>
            <a:extLst>
              <a:ext uri="{FF2B5EF4-FFF2-40B4-BE49-F238E27FC236}">
                <a16:creationId xmlns="" xmlns:a16="http://schemas.microsoft.com/office/drawing/2014/main" id="{1B6B4280-A3FD-4858-B1B5-ED8C9C31DC96}"/>
              </a:ext>
            </a:extLst>
          </p:cNvPr>
          <p:cNvSpPr txBox="1"/>
          <p:nvPr/>
        </p:nvSpPr>
        <p:spPr>
          <a:xfrm>
            <a:off x="3341205" y="5739667"/>
            <a:ext cx="1425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Mezzi di terzi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="" xmlns:a16="http://schemas.microsoft.com/office/drawing/2014/main" id="{AD11F547-554F-4986-963C-A1D9C9D82A77}"/>
              </a:ext>
            </a:extLst>
          </p:cNvPr>
          <p:cNvSpPr txBox="1"/>
          <p:nvPr/>
        </p:nvSpPr>
        <p:spPr>
          <a:xfrm>
            <a:off x="5090726" y="550041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=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="" xmlns:a16="http://schemas.microsoft.com/office/drawing/2014/main" id="{09058E12-F922-4A32-998A-D69E4D83BF8B}"/>
              </a:ext>
            </a:extLst>
          </p:cNvPr>
          <p:cNvSpPr txBox="1"/>
          <p:nvPr/>
        </p:nvSpPr>
        <p:spPr>
          <a:xfrm>
            <a:off x="5717197" y="5249945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390.587</a:t>
            </a:r>
          </a:p>
        </p:txBody>
      </p:sp>
      <p:cxnSp>
        <p:nvCxnSpPr>
          <p:cNvPr id="25" name="Connettore diritto 24">
            <a:extLst>
              <a:ext uri="{FF2B5EF4-FFF2-40B4-BE49-F238E27FC236}">
                <a16:creationId xmlns="" xmlns:a16="http://schemas.microsoft.com/office/drawing/2014/main" id="{908D1EC0-00AD-4244-97DD-4D8277A6D196}"/>
              </a:ext>
            </a:extLst>
          </p:cNvPr>
          <p:cNvCxnSpPr>
            <a:cxnSpLocks/>
          </p:cNvCxnSpPr>
          <p:nvPr/>
        </p:nvCxnSpPr>
        <p:spPr>
          <a:xfrm>
            <a:off x="5581998" y="5672551"/>
            <a:ext cx="121488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CasellaDiTesto 25">
            <a:extLst>
              <a:ext uri="{FF2B5EF4-FFF2-40B4-BE49-F238E27FC236}">
                <a16:creationId xmlns="" xmlns:a16="http://schemas.microsoft.com/office/drawing/2014/main" id="{7F7A6EC0-A5A5-4C0D-A51A-0F951FFB43EE}"/>
              </a:ext>
            </a:extLst>
          </p:cNvPr>
          <p:cNvSpPr txBox="1"/>
          <p:nvPr/>
        </p:nvSpPr>
        <p:spPr>
          <a:xfrm>
            <a:off x="5560651" y="5792371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7.000.228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="" xmlns:a16="http://schemas.microsoft.com/office/drawing/2014/main" id="{7AEE0517-7C33-4D68-B250-786D1A3B6EF7}"/>
              </a:ext>
            </a:extLst>
          </p:cNvPr>
          <p:cNvSpPr txBox="1"/>
          <p:nvPr/>
        </p:nvSpPr>
        <p:spPr>
          <a:xfrm>
            <a:off x="6927027" y="548532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=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="" xmlns:a16="http://schemas.microsoft.com/office/drawing/2014/main" id="{1616717E-EB5C-4F21-ABF9-38D2A5E1D471}"/>
              </a:ext>
            </a:extLst>
          </p:cNvPr>
          <p:cNvSpPr txBox="1"/>
          <p:nvPr/>
        </p:nvSpPr>
        <p:spPr>
          <a:xfrm>
            <a:off x="7387232" y="5484280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5,58%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="" xmlns:a16="http://schemas.microsoft.com/office/drawing/2014/main" id="{E7932310-EFB6-4C62-9175-D509D7E3E387}"/>
              </a:ext>
            </a:extLst>
          </p:cNvPr>
          <p:cNvSpPr txBox="1"/>
          <p:nvPr/>
        </p:nvSpPr>
        <p:spPr>
          <a:xfrm>
            <a:off x="1628188" y="6312037"/>
            <a:ext cx="7457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Nel 2014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="" xmlns:a16="http://schemas.microsoft.com/office/drawing/2014/main" id="{6310DC21-FAF2-4AC0-B807-55F3167392FD}"/>
              </a:ext>
            </a:extLst>
          </p:cNvPr>
          <p:cNvSpPr txBox="1"/>
          <p:nvPr/>
        </p:nvSpPr>
        <p:spPr>
          <a:xfrm>
            <a:off x="2721683" y="6312037"/>
            <a:ext cx="3849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……………………………………………………………</a:t>
            </a:r>
          </a:p>
        </p:txBody>
      </p:sp>
      <p:sp>
        <p:nvSpPr>
          <p:cNvPr id="32" name="Ovale 31">
            <a:extLst>
              <a:ext uri="{FF2B5EF4-FFF2-40B4-BE49-F238E27FC236}">
                <a16:creationId xmlns="" xmlns:a16="http://schemas.microsoft.com/office/drawing/2014/main" id="{DF33FAC6-451C-4E97-9B35-4258A47BB4BC}"/>
              </a:ext>
            </a:extLst>
          </p:cNvPr>
          <p:cNvSpPr/>
          <p:nvPr/>
        </p:nvSpPr>
        <p:spPr>
          <a:xfrm>
            <a:off x="3341205" y="3947093"/>
            <a:ext cx="889643" cy="207023"/>
          </a:xfrm>
          <a:prstGeom prst="ellipse">
            <a:avLst/>
          </a:prstGeom>
          <a:noFill/>
          <a:ln w="19050">
            <a:solidFill>
              <a:srgbClr val="2CFC8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Ovale 32">
            <a:extLst>
              <a:ext uri="{FF2B5EF4-FFF2-40B4-BE49-F238E27FC236}">
                <a16:creationId xmlns="" xmlns:a16="http://schemas.microsoft.com/office/drawing/2014/main" id="{30073199-B78A-4B68-BAE6-5205912F6DB6}"/>
              </a:ext>
            </a:extLst>
          </p:cNvPr>
          <p:cNvSpPr/>
          <p:nvPr/>
        </p:nvSpPr>
        <p:spPr>
          <a:xfrm>
            <a:off x="7767826" y="2614364"/>
            <a:ext cx="765514" cy="166559"/>
          </a:xfrm>
          <a:prstGeom prst="ellipse">
            <a:avLst/>
          </a:prstGeom>
          <a:noFill/>
          <a:ln w="19050">
            <a:solidFill>
              <a:srgbClr val="2CFC8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Ovale 36">
            <a:extLst>
              <a:ext uri="{FF2B5EF4-FFF2-40B4-BE49-F238E27FC236}">
                <a16:creationId xmlns="" xmlns:a16="http://schemas.microsoft.com/office/drawing/2014/main" id="{3FC077BA-740C-433B-BF39-9AAB87F3D6EB}"/>
              </a:ext>
            </a:extLst>
          </p:cNvPr>
          <p:cNvSpPr/>
          <p:nvPr/>
        </p:nvSpPr>
        <p:spPr>
          <a:xfrm>
            <a:off x="7767826" y="2766764"/>
            <a:ext cx="765514" cy="166559"/>
          </a:xfrm>
          <a:prstGeom prst="ellipse">
            <a:avLst/>
          </a:prstGeom>
          <a:noFill/>
          <a:ln w="19050">
            <a:solidFill>
              <a:srgbClr val="2CFC8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Ovale 37">
            <a:extLst>
              <a:ext uri="{FF2B5EF4-FFF2-40B4-BE49-F238E27FC236}">
                <a16:creationId xmlns="" xmlns:a16="http://schemas.microsoft.com/office/drawing/2014/main" id="{289A5A7F-1AF4-4151-9B90-E31FAD548179}"/>
              </a:ext>
            </a:extLst>
          </p:cNvPr>
          <p:cNvSpPr/>
          <p:nvPr/>
        </p:nvSpPr>
        <p:spPr>
          <a:xfrm>
            <a:off x="7762160" y="4070837"/>
            <a:ext cx="765514" cy="166559"/>
          </a:xfrm>
          <a:prstGeom prst="ellipse">
            <a:avLst/>
          </a:prstGeom>
          <a:noFill/>
          <a:ln w="19050">
            <a:solidFill>
              <a:srgbClr val="2CFC8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Ovale 38">
            <a:extLst>
              <a:ext uri="{FF2B5EF4-FFF2-40B4-BE49-F238E27FC236}">
                <a16:creationId xmlns="" xmlns:a16="http://schemas.microsoft.com/office/drawing/2014/main" id="{1CF28D5A-CD1F-4679-A071-A99BBD32CF66}"/>
              </a:ext>
            </a:extLst>
          </p:cNvPr>
          <p:cNvSpPr/>
          <p:nvPr/>
        </p:nvSpPr>
        <p:spPr>
          <a:xfrm>
            <a:off x="7770249" y="4250566"/>
            <a:ext cx="765514" cy="166559"/>
          </a:xfrm>
          <a:prstGeom prst="ellipse">
            <a:avLst/>
          </a:prstGeom>
          <a:noFill/>
          <a:ln w="19050">
            <a:solidFill>
              <a:srgbClr val="2CFC8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5419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22" grpId="0"/>
      <p:bldP spid="23" grpId="0"/>
      <p:bldP spid="24" grpId="0"/>
      <p:bldP spid="26" grpId="0"/>
      <p:bldP spid="27" grpId="0"/>
      <p:bldP spid="28" grpId="0"/>
      <p:bldP spid="29" grpId="0"/>
      <p:bldP spid="31" grpId="0"/>
      <p:bldP spid="32" grpId="0" animBg="1"/>
      <p:bldP spid="33" grpId="0" animBg="1"/>
      <p:bldP spid="37" grpId="0" animBg="1"/>
      <p:bldP spid="38" grpId="0" animBg="1"/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512" y="-4517"/>
            <a:ext cx="9180512" cy="6872633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8255000" y="6366466"/>
            <a:ext cx="280763" cy="501650"/>
          </a:xfrm>
          <a:prstGeom prst="rect">
            <a:avLst/>
          </a:prstGeom>
          <a:solidFill>
            <a:srgbClr val="00305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3257"/>
              </a:solidFill>
            </a:endParaRP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6402163" y="6356350"/>
            <a:ext cx="2133600" cy="365125"/>
          </a:xfrm>
        </p:spPr>
        <p:txBody>
          <a:bodyPr/>
          <a:lstStyle/>
          <a:p>
            <a:fld id="{8EB8520A-26EA-DE4B-B141-4532FC98FF0E}" type="slidenum">
              <a:rPr lang="it-IT" b="1" smtClean="0">
                <a:solidFill>
                  <a:schemeClr val="bg1"/>
                </a:solidFill>
                <a:latin typeface="Arial"/>
                <a:cs typeface="Arial"/>
              </a:rPr>
              <a:pPr/>
              <a:t>11</a:t>
            </a:fld>
            <a:endParaRPr lang="it-IT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="" xmlns:a16="http://schemas.microsoft.com/office/drawing/2014/main" id="{9B65E617-9CCE-43D0-88F9-0CB73A0015BB}"/>
              </a:ext>
            </a:extLst>
          </p:cNvPr>
          <p:cNvSpPr txBox="1"/>
          <p:nvPr/>
        </p:nvSpPr>
        <p:spPr>
          <a:xfrm>
            <a:off x="2184134" y="160020"/>
            <a:ext cx="6959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err="1">
                <a:solidFill>
                  <a:srgbClr val="FFFFFF"/>
                </a:solidFill>
                <a:latin typeface="Arial Rounded MT Bold"/>
                <a:ea typeface="Arial Rounded MT Bold" charset="0"/>
                <a:cs typeface="Arial Rounded MT Bold" charset="0"/>
              </a:rPr>
              <a:t>Vediamo</a:t>
            </a:r>
            <a:r>
              <a:rPr lang="en-US" sz="2000" b="1" dirty="0">
                <a:solidFill>
                  <a:srgbClr val="FFFFFF"/>
                </a:solidFill>
                <a:latin typeface="Arial Rounded MT Bold"/>
                <a:ea typeface="Arial Rounded MT Bold" charset="0"/>
                <a:cs typeface="Arial Rounded MT Bold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Arial Rounded MT Bold"/>
                <a:ea typeface="Arial Rounded MT Bold" charset="0"/>
                <a:cs typeface="Arial Rounded MT Bold" charset="0"/>
              </a:rPr>
              <a:t>gli</a:t>
            </a:r>
            <a:r>
              <a:rPr lang="en-US" sz="2000" b="1" dirty="0">
                <a:solidFill>
                  <a:srgbClr val="FFFFFF"/>
                </a:solidFill>
                <a:latin typeface="Arial Rounded MT Bold"/>
                <a:ea typeface="Arial Rounded MT Bold" charset="0"/>
                <a:cs typeface="Arial Rounded MT Bold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Arial Rounded MT Bold"/>
                <a:ea typeface="Arial Rounded MT Bold" charset="0"/>
                <a:cs typeface="Arial Rounded MT Bold" charset="0"/>
              </a:rPr>
              <a:t>indicatori</a:t>
            </a:r>
            <a:r>
              <a:rPr lang="en-US" sz="2000" b="1" dirty="0">
                <a:solidFill>
                  <a:srgbClr val="FFFFFF"/>
                </a:solidFill>
                <a:latin typeface="Arial Rounded MT Bold"/>
                <a:ea typeface="Arial Rounded MT Bold" charset="0"/>
                <a:cs typeface="Arial Rounded MT Bold" charset="0"/>
              </a:rPr>
              <a:t> di </a:t>
            </a:r>
            <a:r>
              <a:rPr lang="en-US" sz="2000" b="1" dirty="0" err="1">
                <a:solidFill>
                  <a:srgbClr val="FFFFFF"/>
                </a:solidFill>
                <a:latin typeface="Arial Rounded MT Bold"/>
                <a:ea typeface="Arial Rounded MT Bold" charset="0"/>
                <a:cs typeface="Arial Rounded MT Bold" charset="0"/>
              </a:rPr>
              <a:t>redditività</a:t>
            </a:r>
            <a:r>
              <a:rPr lang="en-US" sz="2000" b="1" dirty="0">
                <a:solidFill>
                  <a:srgbClr val="FFFFFF"/>
                </a:solidFill>
                <a:latin typeface="Arial Rounded MT Bold"/>
                <a:ea typeface="Arial Rounded MT Bold" charset="0"/>
                <a:cs typeface="Arial Rounded MT Bold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Arial Rounded MT Bold"/>
                <a:ea typeface="Arial Rounded MT Bold" charset="0"/>
                <a:cs typeface="Arial Rounded MT Bold" charset="0"/>
              </a:rPr>
              <a:t>più</a:t>
            </a:r>
            <a:r>
              <a:rPr lang="en-US" sz="2000" b="1" dirty="0">
                <a:solidFill>
                  <a:srgbClr val="FFFFFF"/>
                </a:solidFill>
                <a:latin typeface="Arial Rounded MT Bold"/>
                <a:ea typeface="Arial Rounded MT Bold" charset="0"/>
                <a:cs typeface="Arial Rounded MT Bold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Arial Rounded MT Bold"/>
                <a:ea typeface="Arial Rounded MT Bold" charset="0"/>
                <a:cs typeface="Arial Rounded MT Bold" charset="0"/>
              </a:rPr>
              <a:t>utilizzati</a:t>
            </a:r>
            <a:r>
              <a:rPr lang="en-US" sz="2000" b="1" dirty="0">
                <a:solidFill>
                  <a:srgbClr val="FFFFFF"/>
                </a:solidFill>
                <a:latin typeface="Arial Rounded MT Bold"/>
                <a:ea typeface="Arial Rounded MT Bold" charset="0"/>
                <a:cs typeface="Arial Rounded MT Bold" charset="0"/>
              </a:rPr>
              <a:t>    4/6</a:t>
            </a:r>
            <a:endParaRPr lang="it-IT" sz="2000" dirty="0">
              <a:solidFill>
                <a:schemeClr val="bg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="" xmlns:a16="http://schemas.microsoft.com/office/drawing/2014/main" id="{EA859C46-E77E-4007-A8DD-2CFFB53ABF82}"/>
              </a:ext>
            </a:extLst>
          </p:cNvPr>
          <p:cNvSpPr txBox="1"/>
          <p:nvPr/>
        </p:nvSpPr>
        <p:spPr>
          <a:xfrm>
            <a:off x="5285180" y="760095"/>
            <a:ext cx="2290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u="sng" dirty="0"/>
              <a:t>ROS </a:t>
            </a:r>
            <a:r>
              <a:rPr lang="it-IT" b="1" i="1" u="sng" dirty="0"/>
              <a:t>(Return On Sales)</a:t>
            </a:r>
            <a:endParaRPr lang="it-IT" b="1" u="sng" dirty="0"/>
          </a:p>
        </p:txBody>
      </p:sp>
      <p:sp>
        <p:nvSpPr>
          <p:cNvPr id="9" name="CasellaDiTesto 8">
            <a:extLst>
              <a:ext uri="{FF2B5EF4-FFF2-40B4-BE49-F238E27FC236}">
                <a16:creationId xmlns="" xmlns:a16="http://schemas.microsoft.com/office/drawing/2014/main" id="{F57D579D-828C-47BE-9FDE-FF0E0A80A9D4}"/>
              </a:ext>
            </a:extLst>
          </p:cNvPr>
          <p:cNvSpPr txBox="1"/>
          <p:nvPr/>
        </p:nvSpPr>
        <p:spPr>
          <a:xfrm>
            <a:off x="5129266" y="1178436"/>
            <a:ext cx="271443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Risulta dal rapporto tra: il </a:t>
            </a:r>
            <a:r>
              <a:rPr lang="it-IT" i="1" dirty="0"/>
              <a:t>flusso di reddito </a:t>
            </a:r>
            <a:r>
              <a:rPr lang="it-IT" dirty="0"/>
              <a:t>derivante dalla </a:t>
            </a:r>
            <a:r>
              <a:rPr lang="it-IT" i="1" dirty="0"/>
              <a:t>gestione operativa </a:t>
            </a:r>
            <a:r>
              <a:rPr lang="it-IT" dirty="0"/>
              <a:t>(Reddito Operativo) e le vendite (Ricavi di vendita). In pratica indica la cd. «marginalità delle vendite» e quindi quanto dei ricavi di vendita rimane dopo aver coperto i costi operativi. 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="" xmlns:a16="http://schemas.microsoft.com/office/drawing/2014/main" id="{A3809A65-CBB7-4CDA-A74F-65D9D2B0580A}"/>
              </a:ext>
            </a:extLst>
          </p:cNvPr>
          <p:cNvSpPr txBox="1"/>
          <p:nvPr/>
        </p:nvSpPr>
        <p:spPr>
          <a:xfrm>
            <a:off x="4796202" y="4439499"/>
            <a:ext cx="7457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Nel 2015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="" xmlns:a16="http://schemas.microsoft.com/office/drawing/2014/main" id="{61C25860-7DAE-4C71-812E-76FD73D31F41}"/>
              </a:ext>
            </a:extLst>
          </p:cNvPr>
          <p:cNvSpPr txBox="1"/>
          <p:nvPr/>
        </p:nvSpPr>
        <p:spPr>
          <a:xfrm>
            <a:off x="5450545" y="4359180"/>
            <a:ext cx="745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ROS =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="" xmlns:a16="http://schemas.microsoft.com/office/drawing/2014/main" id="{C1DE84E2-31BD-4E7A-99FB-664E3BAFD951}"/>
              </a:ext>
            </a:extLst>
          </p:cNvPr>
          <p:cNvSpPr txBox="1"/>
          <p:nvPr/>
        </p:nvSpPr>
        <p:spPr>
          <a:xfrm>
            <a:off x="6207973" y="4160952"/>
            <a:ext cx="459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RO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="" xmlns:a16="http://schemas.microsoft.com/office/drawing/2014/main" id="{0274C424-C75B-46EF-B585-DAADA7294D9D}"/>
              </a:ext>
            </a:extLst>
          </p:cNvPr>
          <p:cNvSpPr txBox="1"/>
          <p:nvPr/>
        </p:nvSpPr>
        <p:spPr>
          <a:xfrm>
            <a:off x="6146833" y="4613129"/>
            <a:ext cx="722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Ricavi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="" xmlns:a16="http://schemas.microsoft.com/office/drawing/2014/main" id="{70E31DC9-78B6-44EB-8FB5-6A547CAEA01A}"/>
              </a:ext>
            </a:extLst>
          </p:cNvPr>
          <p:cNvSpPr txBox="1"/>
          <p:nvPr/>
        </p:nvSpPr>
        <p:spPr>
          <a:xfrm>
            <a:off x="6770760" y="433863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=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="" xmlns:a16="http://schemas.microsoft.com/office/drawing/2014/main" id="{77B994D0-0A8E-42C4-85C3-BAF7711100F3}"/>
              </a:ext>
            </a:extLst>
          </p:cNvPr>
          <p:cNvSpPr txBox="1"/>
          <p:nvPr/>
        </p:nvSpPr>
        <p:spPr>
          <a:xfrm>
            <a:off x="7153565" y="4126802"/>
            <a:ext cx="8611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/>
              <a:t>432.040</a:t>
            </a:r>
          </a:p>
        </p:txBody>
      </p:sp>
      <p:cxnSp>
        <p:nvCxnSpPr>
          <p:cNvPr id="20" name="Connettore diritto 19">
            <a:extLst>
              <a:ext uri="{FF2B5EF4-FFF2-40B4-BE49-F238E27FC236}">
                <a16:creationId xmlns="" xmlns:a16="http://schemas.microsoft.com/office/drawing/2014/main" id="{105905FB-771F-48B2-AF4C-F28FA25DD348}"/>
              </a:ext>
            </a:extLst>
          </p:cNvPr>
          <p:cNvCxnSpPr>
            <a:cxnSpLocks/>
          </p:cNvCxnSpPr>
          <p:nvPr/>
        </p:nvCxnSpPr>
        <p:spPr>
          <a:xfrm>
            <a:off x="7141815" y="4520648"/>
            <a:ext cx="916335" cy="26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>
            <a:extLst>
              <a:ext uri="{FF2B5EF4-FFF2-40B4-BE49-F238E27FC236}">
                <a16:creationId xmlns="" xmlns:a16="http://schemas.microsoft.com/office/drawing/2014/main" id="{34C8DB29-D195-4A0D-98E3-A992623DD75F}"/>
              </a:ext>
            </a:extLst>
          </p:cNvPr>
          <p:cNvSpPr txBox="1"/>
          <p:nvPr/>
        </p:nvSpPr>
        <p:spPr>
          <a:xfrm>
            <a:off x="7064379" y="4611470"/>
            <a:ext cx="11208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/>
              <a:t>16.734.982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="" xmlns:a16="http://schemas.microsoft.com/office/drawing/2014/main" id="{8A81FB52-6CAC-4B74-B647-BC9DBF6002A5}"/>
              </a:ext>
            </a:extLst>
          </p:cNvPr>
          <p:cNvSpPr txBox="1"/>
          <p:nvPr/>
        </p:nvSpPr>
        <p:spPr>
          <a:xfrm>
            <a:off x="8140873" y="4298297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= 2,53%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="" xmlns:a16="http://schemas.microsoft.com/office/drawing/2014/main" id="{22191DB2-343A-4E9E-AEED-D34BDDF7A80C}"/>
              </a:ext>
            </a:extLst>
          </p:cNvPr>
          <p:cNvSpPr txBox="1"/>
          <p:nvPr/>
        </p:nvSpPr>
        <p:spPr>
          <a:xfrm>
            <a:off x="4782909" y="5508750"/>
            <a:ext cx="7457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Nel 2014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="" xmlns:a16="http://schemas.microsoft.com/office/drawing/2014/main" id="{CEAC5AD3-2B49-4ABE-97D7-3629FE57E72F}"/>
              </a:ext>
            </a:extLst>
          </p:cNvPr>
          <p:cNvSpPr txBox="1"/>
          <p:nvPr/>
        </p:nvSpPr>
        <p:spPr>
          <a:xfrm>
            <a:off x="5326785" y="5774713"/>
            <a:ext cx="3849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……………………………………………………………</a:t>
            </a:r>
          </a:p>
        </p:txBody>
      </p:sp>
      <p:cxnSp>
        <p:nvCxnSpPr>
          <p:cNvPr id="26" name="Connettore diritto 25">
            <a:extLst>
              <a:ext uri="{FF2B5EF4-FFF2-40B4-BE49-F238E27FC236}">
                <a16:creationId xmlns="" xmlns:a16="http://schemas.microsoft.com/office/drawing/2014/main" id="{8C0682FC-E475-4DBA-AF03-AF60937D3FE7}"/>
              </a:ext>
            </a:extLst>
          </p:cNvPr>
          <p:cNvCxnSpPr>
            <a:cxnSpLocks/>
          </p:cNvCxnSpPr>
          <p:nvPr/>
        </p:nvCxnSpPr>
        <p:spPr>
          <a:xfrm>
            <a:off x="6207973" y="4540265"/>
            <a:ext cx="55702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Immagine 26">
            <a:extLst>
              <a:ext uri="{FF2B5EF4-FFF2-40B4-BE49-F238E27FC236}">
                <a16:creationId xmlns="" xmlns:a16="http://schemas.microsoft.com/office/drawing/2014/main" id="{28C85901-EF73-4E2D-9BF3-963BD06428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91" y="833611"/>
            <a:ext cx="4791098" cy="5478314"/>
          </a:xfrm>
          <a:prstGeom prst="rect">
            <a:avLst/>
          </a:prstGeom>
        </p:spPr>
      </p:pic>
      <p:sp>
        <p:nvSpPr>
          <p:cNvPr id="28" name="CasellaDiTesto 27">
            <a:extLst>
              <a:ext uri="{FF2B5EF4-FFF2-40B4-BE49-F238E27FC236}">
                <a16:creationId xmlns="" xmlns:a16="http://schemas.microsoft.com/office/drawing/2014/main" id="{1E3C84BB-8DFD-47E6-9740-8C1B146E35FC}"/>
              </a:ext>
            </a:extLst>
          </p:cNvPr>
          <p:cNvSpPr txBox="1"/>
          <p:nvPr/>
        </p:nvSpPr>
        <p:spPr>
          <a:xfrm>
            <a:off x="7556598" y="654989"/>
            <a:ext cx="1677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>
                <a:solidFill>
                  <a:schemeClr val="bg1"/>
                </a:solidFill>
                <a:highlight>
                  <a:srgbClr val="134979"/>
                </a:highlight>
              </a:rPr>
              <a:t>Analisi di Redditività</a:t>
            </a:r>
          </a:p>
        </p:txBody>
      </p:sp>
      <p:sp>
        <p:nvSpPr>
          <p:cNvPr id="29" name="Ovale 28">
            <a:extLst>
              <a:ext uri="{FF2B5EF4-FFF2-40B4-BE49-F238E27FC236}">
                <a16:creationId xmlns="" xmlns:a16="http://schemas.microsoft.com/office/drawing/2014/main" id="{5DEE9C54-07D9-4E6B-B118-22EB1C7D8B06}"/>
              </a:ext>
            </a:extLst>
          </p:cNvPr>
          <p:cNvSpPr/>
          <p:nvPr/>
        </p:nvSpPr>
        <p:spPr>
          <a:xfrm>
            <a:off x="3427158" y="4775438"/>
            <a:ext cx="889643" cy="207023"/>
          </a:xfrm>
          <a:prstGeom prst="ellipse">
            <a:avLst/>
          </a:prstGeom>
          <a:noFill/>
          <a:ln w="19050">
            <a:solidFill>
              <a:srgbClr val="2CFC8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Ovale 29">
            <a:extLst>
              <a:ext uri="{FF2B5EF4-FFF2-40B4-BE49-F238E27FC236}">
                <a16:creationId xmlns="" xmlns:a16="http://schemas.microsoft.com/office/drawing/2014/main" id="{1AE5D855-EB3D-43E6-84E6-C8B1DF247D30}"/>
              </a:ext>
            </a:extLst>
          </p:cNvPr>
          <p:cNvSpPr/>
          <p:nvPr/>
        </p:nvSpPr>
        <p:spPr>
          <a:xfrm>
            <a:off x="3407563" y="1455353"/>
            <a:ext cx="889643" cy="207023"/>
          </a:xfrm>
          <a:prstGeom prst="ellipse">
            <a:avLst/>
          </a:prstGeom>
          <a:noFill/>
          <a:ln w="19050">
            <a:solidFill>
              <a:srgbClr val="2CFC8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3681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18" grpId="0"/>
      <p:bldP spid="19" grpId="0"/>
      <p:bldP spid="21" grpId="0"/>
      <p:bldP spid="23" grpId="0"/>
      <p:bldP spid="24" grpId="0"/>
      <p:bldP spid="25" grpId="0"/>
      <p:bldP spid="29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512" y="-4517"/>
            <a:ext cx="9180512" cy="6872633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8255000" y="6366466"/>
            <a:ext cx="280763" cy="501650"/>
          </a:xfrm>
          <a:prstGeom prst="rect">
            <a:avLst/>
          </a:prstGeom>
          <a:solidFill>
            <a:srgbClr val="00305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3257"/>
              </a:solidFill>
            </a:endParaRP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6402163" y="6356350"/>
            <a:ext cx="2133600" cy="365125"/>
          </a:xfrm>
        </p:spPr>
        <p:txBody>
          <a:bodyPr/>
          <a:lstStyle/>
          <a:p>
            <a:fld id="{8EB8520A-26EA-DE4B-B141-4532FC98FF0E}" type="slidenum">
              <a:rPr lang="it-IT" b="1" smtClean="0">
                <a:solidFill>
                  <a:schemeClr val="bg1"/>
                </a:solidFill>
                <a:latin typeface="Arial"/>
                <a:cs typeface="Arial"/>
              </a:rPr>
              <a:pPr/>
              <a:t>12</a:t>
            </a:fld>
            <a:endParaRPr lang="it-IT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59B8CACC-3713-4B61-8A5A-B796D2272C28}"/>
              </a:ext>
            </a:extLst>
          </p:cNvPr>
          <p:cNvSpPr txBox="1"/>
          <p:nvPr/>
        </p:nvSpPr>
        <p:spPr>
          <a:xfrm>
            <a:off x="2184134" y="160020"/>
            <a:ext cx="6959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err="1">
                <a:solidFill>
                  <a:srgbClr val="FFFFFF"/>
                </a:solidFill>
                <a:latin typeface="Arial Rounded MT Bold"/>
                <a:ea typeface="Arial Rounded MT Bold" charset="0"/>
                <a:cs typeface="Arial Rounded MT Bold" charset="0"/>
              </a:rPr>
              <a:t>Vediamo</a:t>
            </a:r>
            <a:r>
              <a:rPr lang="en-US" sz="2000" b="1" dirty="0">
                <a:solidFill>
                  <a:srgbClr val="FFFFFF"/>
                </a:solidFill>
                <a:latin typeface="Arial Rounded MT Bold"/>
                <a:ea typeface="Arial Rounded MT Bold" charset="0"/>
                <a:cs typeface="Arial Rounded MT Bold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Arial Rounded MT Bold"/>
                <a:ea typeface="Arial Rounded MT Bold" charset="0"/>
                <a:cs typeface="Arial Rounded MT Bold" charset="0"/>
              </a:rPr>
              <a:t>gli</a:t>
            </a:r>
            <a:r>
              <a:rPr lang="en-US" sz="2000" b="1" dirty="0">
                <a:solidFill>
                  <a:srgbClr val="FFFFFF"/>
                </a:solidFill>
                <a:latin typeface="Arial Rounded MT Bold"/>
                <a:ea typeface="Arial Rounded MT Bold" charset="0"/>
                <a:cs typeface="Arial Rounded MT Bold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Arial Rounded MT Bold"/>
                <a:ea typeface="Arial Rounded MT Bold" charset="0"/>
                <a:cs typeface="Arial Rounded MT Bold" charset="0"/>
              </a:rPr>
              <a:t>indicatori</a:t>
            </a:r>
            <a:r>
              <a:rPr lang="en-US" sz="2000" b="1" dirty="0">
                <a:solidFill>
                  <a:srgbClr val="FFFFFF"/>
                </a:solidFill>
                <a:latin typeface="Arial Rounded MT Bold"/>
                <a:ea typeface="Arial Rounded MT Bold" charset="0"/>
                <a:cs typeface="Arial Rounded MT Bold" charset="0"/>
              </a:rPr>
              <a:t> di </a:t>
            </a:r>
            <a:r>
              <a:rPr lang="en-US" sz="2000" b="1" dirty="0" err="1">
                <a:solidFill>
                  <a:srgbClr val="FFFFFF"/>
                </a:solidFill>
                <a:latin typeface="Arial Rounded MT Bold"/>
                <a:ea typeface="Arial Rounded MT Bold" charset="0"/>
                <a:cs typeface="Arial Rounded MT Bold" charset="0"/>
              </a:rPr>
              <a:t>redditività</a:t>
            </a:r>
            <a:r>
              <a:rPr lang="en-US" sz="2000" b="1" dirty="0">
                <a:solidFill>
                  <a:srgbClr val="FFFFFF"/>
                </a:solidFill>
                <a:latin typeface="Arial Rounded MT Bold"/>
                <a:ea typeface="Arial Rounded MT Bold" charset="0"/>
                <a:cs typeface="Arial Rounded MT Bold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Arial Rounded MT Bold"/>
                <a:ea typeface="Arial Rounded MT Bold" charset="0"/>
                <a:cs typeface="Arial Rounded MT Bold" charset="0"/>
              </a:rPr>
              <a:t>più</a:t>
            </a:r>
            <a:r>
              <a:rPr lang="en-US" sz="2000" b="1" dirty="0">
                <a:solidFill>
                  <a:srgbClr val="FFFFFF"/>
                </a:solidFill>
                <a:latin typeface="Arial Rounded MT Bold"/>
                <a:ea typeface="Arial Rounded MT Bold" charset="0"/>
                <a:cs typeface="Arial Rounded MT Bold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Arial Rounded MT Bold"/>
                <a:ea typeface="Arial Rounded MT Bold" charset="0"/>
                <a:cs typeface="Arial Rounded MT Bold" charset="0"/>
              </a:rPr>
              <a:t>utilizzati</a:t>
            </a:r>
            <a:r>
              <a:rPr lang="en-US" sz="2000" b="1" dirty="0">
                <a:solidFill>
                  <a:srgbClr val="FFFFFF"/>
                </a:solidFill>
                <a:latin typeface="Arial Rounded MT Bold"/>
                <a:ea typeface="Arial Rounded MT Bold" charset="0"/>
                <a:cs typeface="Arial Rounded MT Bold" charset="0"/>
              </a:rPr>
              <a:t>    5/6</a:t>
            </a:r>
            <a:endParaRPr lang="it-IT" sz="2000" dirty="0">
              <a:solidFill>
                <a:schemeClr val="bg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="" xmlns:a16="http://schemas.microsoft.com/office/drawing/2014/main" id="{23B4D4E6-F275-4340-849E-D123789D5407}"/>
              </a:ext>
            </a:extLst>
          </p:cNvPr>
          <p:cNvSpPr txBox="1"/>
          <p:nvPr/>
        </p:nvSpPr>
        <p:spPr>
          <a:xfrm>
            <a:off x="6026946" y="1172884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u="sng" dirty="0"/>
              <a:t>IGE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="" xmlns:a16="http://schemas.microsoft.com/office/drawing/2014/main" id="{B8012E95-496B-4328-B665-91DDDA2A0686}"/>
              </a:ext>
            </a:extLst>
          </p:cNvPr>
          <p:cNvSpPr txBox="1"/>
          <p:nvPr/>
        </p:nvSpPr>
        <p:spPr>
          <a:xfrm>
            <a:off x="5144683" y="1683589"/>
            <a:ext cx="31257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Misura quanto rimane del Reddito Operativo in seguito all'incidenza dell'area finanziaria, straordinaria e fiscale.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="" xmlns:a16="http://schemas.microsoft.com/office/drawing/2014/main" id="{59E09A79-D36B-4433-B1BB-1EACB196E0EE}"/>
              </a:ext>
            </a:extLst>
          </p:cNvPr>
          <p:cNvSpPr txBox="1"/>
          <p:nvPr/>
        </p:nvSpPr>
        <p:spPr>
          <a:xfrm>
            <a:off x="4796202" y="4439499"/>
            <a:ext cx="7457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Nel 2015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="" xmlns:a16="http://schemas.microsoft.com/office/drawing/2014/main" id="{0E4AC4F2-E274-4FEE-BF01-A56140FA1BA3}"/>
              </a:ext>
            </a:extLst>
          </p:cNvPr>
          <p:cNvSpPr txBox="1"/>
          <p:nvPr/>
        </p:nvSpPr>
        <p:spPr>
          <a:xfrm>
            <a:off x="5450545" y="4359180"/>
            <a:ext cx="6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IGE =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="" xmlns:a16="http://schemas.microsoft.com/office/drawing/2014/main" id="{9FF3F9A8-C904-48AD-85DC-B0AB869C331C}"/>
              </a:ext>
            </a:extLst>
          </p:cNvPr>
          <p:cNvSpPr txBox="1"/>
          <p:nvPr/>
        </p:nvSpPr>
        <p:spPr>
          <a:xfrm>
            <a:off x="6207973" y="4160952"/>
            <a:ext cx="458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RN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="" xmlns:a16="http://schemas.microsoft.com/office/drawing/2014/main" id="{95AFAA31-895A-4AC4-8483-73144A3D06D3}"/>
              </a:ext>
            </a:extLst>
          </p:cNvPr>
          <p:cNvSpPr txBox="1"/>
          <p:nvPr/>
        </p:nvSpPr>
        <p:spPr>
          <a:xfrm>
            <a:off x="6239557" y="4603491"/>
            <a:ext cx="459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RO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="" xmlns:a16="http://schemas.microsoft.com/office/drawing/2014/main" id="{485C138A-066A-4B16-A3EA-C9258FE14EA9}"/>
              </a:ext>
            </a:extLst>
          </p:cNvPr>
          <p:cNvSpPr txBox="1"/>
          <p:nvPr/>
        </p:nvSpPr>
        <p:spPr>
          <a:xfrm>
            <a:off x="6770760" y="433863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=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="" xmlns:a16="http://schemas.microsoft.com/office/drawing/2014/main" id="{52F2052D-9AC9-46A3-97A5-5B4CE828FC82}"/>
              </a:ext>
            </a:extLst>
          </p:cNvPr>
          <p:cNvSpPr txBox="1"/>
          <p:nvPr/>
        </p:nvSpPr>
        <p:spPr>
          <a:xfrm>
            <a:off x="7153565" y="4126802"/>
            <a:ext cx="7569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/>
              <a:t>24.971</a:t>
            </a:r>
          </a:p>
        </p:txBody>
      </p:sp>
      <p:cxnSp>
        <p:nvCxnSpPr>
          <p:cNvPr id="19" name="Connettore diritto 18">
            <a:extLst>
              <a:ext uri="{FF2B5EF4-FFF2-40B4-BE49-F238E27FC236}">
                <a16:creationId xmlns="" xmlns:a16="http://schemas.microsoft.com/office/drawing/2014/main" id="{733CE533-53F4-4366-9B69-2FB844FEACEB}"/>
              </a:ext>
            </a:extLst>
          </p:cNvPr>
          <p:cNvCxnSpPr>
            <a:cxnSpLocks/>
          </p:cNvCxnSpPr>
          <p:nvPr/>
        </p:nvCxnSpPr>
        <p:spPr>
          <a:xfrm>
            <a:off x="7141815" y="4520648"/>
            <a:ext cx="916335" cy="26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>
            <a:extLst>
              <a:ext uri="{FF2B5EF4-FFF2-40B4-BE49-F238E27FC236}">
                <a16:creationId xmlns="" xmlns:a16="http://schemas.microsoft.com/office/drawing/2014/main" id="{CE92C3C6-A9AD-431F-8FEA-D82A5A541CCD}"/>
              </a:ext>
            </a:extLst>
          </p:cNvPr>
          <p:cNvSpPr txBox="1"/>
          <p:nvPr/>
        </p:nvSpPr>
        <p:spPr>
          <a:xfrm>
            <a:off x="7064379" y="4611470"/>
            <a:ext cx="8611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/>
              <a:t>423.040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="" xmlns:a16="http://schemas.microsoft.com/office/drawing/2014/main" id="{6BABCC0C-56A5-4010-849D-1E067FF82A53}"/>
              </a:ext>
            </a:extLst>
          </p:cNvPr>
          <p:cNvSpPr txBox="1"/>
          <p:nvPr/>
        </p:nvSpPr>
        <p:spPr>
          <a:xfrm>
            <a:off x="8140873" y="4298297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= 5,90%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="" xmlns:a16="http://schemas.microsoft.com/office/drawing/2014/main" id="{77C74B9E-E97B-48D4-9407-6FBFA215DCD1}"/>
              </a:ext>
            </a:extLst>
          </p:cNvPr>
          <p:cNvSpPr txBox="1"/>
          <p:nvPr/>
        </p:nvSpPr>
        <p:spPr>
          <a:xfrm>
            <a:off x="4782909" y="5508750"/>
            <a:ext cx="7457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Nel 2014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="" xmlns:a16="http://schemas.microsoft.com/office/drawing/2014/main" id="{C18C1803-CA6E-4B36-A5BE-1E8F0F8A99B1}"/>
              </a:ext>
            </a:extLst>
          </p:cNvPr>
          <p:cNvSpPr txBox="1"/>
          <p:nvPr/>
        </p:nvSpPr>
        <p:spPr>
          <a:xfrm>
            <a:off x="5326785" y="5774713"/>
            <a:ext cx="3849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……………………………………………………………</a:t>
            </a:r>
          </a:p>
        </p:txBody>
      </p:sp>
      <p:cxnSp>
        <p:nvCxnSpPr>
          <p:cNvPr id="24" name="Connettore diritto 23">
            <a:extLst>
              <a:ext uri="{FF2B5EF4-FFF2-40B4-BE49-F238E27FC236}">
                <a16:creationId xmlns="" xmlns:a16="http://schemas.microsoft.com/office/drawing/2014/main" id="{9F8FF909-86E8-4774-B4FE-008D16890A03}"/>
              </a:ext>
            </a:extLst>
          </p:cNvPr>
          <p:cNvCxnSpPr>
            <a:cxnSpLocks/>
          </p:cNvCxnSpPr>
          <p:nvPr/>
        </p:nvCxnSpPr>
        <p:spPr>
          <a:xfrm>
            <a:off x="6207973" y="4540265"/>
            <a:ext cx="55702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Immagine 24">
            <a:extLst>
              <a:ext uri="{FF2B5EF4-FFF2-40B4-BE49-F238E27FC236}">
                <a16:creationId xmlns="" xmlns:a16="http://schemas.microsoft.com/office/drawing/2014/main" id="{28E844CF-1737-4F17-9B7E-4E4476AD4C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91" y="833611"/>
            <a:ext cx="4791098" cy="5478314"/>
          </a:xfrm>
          <a:prstGeom prst="rect">
            <a:avLst/>
          </a:prstGeom>
        </p:spPr>
      </p:pic>
      <p:sp>
        <p:nvSpPr>
          <p:cNvPr id="42" name="CasellaDiTesto 41">
            <a:extLst>
              <a:ext uri="{FF2B5EF4-FFF2-40B4-BE49-F238E27FC236}">
                <a16:creationId xmlns="" xmlns:a16="http://schemas.microsoft.com/office/drawing/2014/main" id="{5C650B20-EA4B-4074-881F-1F70D6308808}"/>
              </a:ext>
            </a:extLst>
          </p:cNvPr>
          <p:cNvSpPr txBox="1"/>
          <p:nvPr/>
        </p:nvSpPr>
        <p:spPr>
          <a:xfrm>
            <a:off x="7556598" y="654989"/>
            <a:ext cx="1677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>
                <a:solidFill>
                  <a:schemeClr val="bg1"/>
                </a:solidFill>
                <a:highlight>
                  <a:srgbClr val="134979"/>
                </a:highlight>
              </a:rPr>
              <a:t>Analisi di Redditività</a:t>
            </a:r>
          </a:p>
        </p:txBody>
      </p:sp>
      <p:sp>
        <p:nvSpPr>
          <p:cNvPr id="43" name="Ovale 42">
            <a:extLst>
              <a:ext uri="{FF2B5EF4-FFF2-40B4-BE49-F238E27FC236}">
                <a16:creationId xmlns="" xmlns:a16="http://schemas.microsoft.com/office/drawing/2014/main" id="{1797C0AC-17AB-491C-9EAE-831C7512AEDF}"/>
              </a:ext>
            </a:extLst>
          </p:cNvPr>
          <p:cNvSpPr/>
          <p:nvPr/>
        </p:nvSpPr>
        <p:spPr>
          <a:xfrm>
            <a:off x="3427158" y="4775438"/>
            <a:ext cx="889643" cy="207023"/>
          </a:xfrm>
          <a:prstGeom prst="ellipse">
            <a:avLst/>
          </a:prstGeom>
          <a:noFill/>
          <a:ln w="19050">
            <a:solidFill>
              <a:srgbClr val="2CFC8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" name="Ovale 43">
            <a:extLst>
              <a:ext uri="{FF2B5EF4-FFF2-40B4-BE49-F238E27FC236}">
                <a16:creationId xmlns="" xmlns:a16="http://schemas.microsoft.com/office/drawing/2014/main" id="{B2E01CD1-8257-4D32-B2EF-4EEEB42AF5A1}"/>
              </a:ext>
            </a:extLst>
          </p:cNvPr>
          <p:cNvSpPr/>
          <p:nvPr/>
        </p:nvSpPr>
        <p:spPr>
          <a:xfrm>
            <a:off x="3427157" y="6104902"/>
            <a:ext cx="889643" cy="207023"/>
          </a:xfrm>
          <a:prstGeom prst="ellipse">
            <a:avLst/>
          </a:prstGeom>
          <a:noFill/>
          <a:ln w="19050">
            <a:solidFill>
              <a:srgbClr val="2CFC8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9089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/>
      <p:bldP spid="15" grpId="0"/>
      <p:bldP spid="17" grpId="0"/>
      <p:bldP spid="18" grpId="0"/>
      <p:bldP spid="20" grpId="0"/>
      <p:bldP spid="21" grpId="0"/>
      <p:bldP spid="22" grpId="0"/>
      <p:bldP spid="23" grpId="0"/>
      <p:bldP spid="43" grpId="0" animBg="1"/>
      <p:bldP spid="4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512" y="33583"/>
            <a:ext cx="9180512" cy="6872633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8255000" y="6366466"/>
            <a:ext cx="280763" cy="501650"/>
          </a:xfrm>
          <a:prstGeom prst="rect">
            <a:avLst/>
          </a:prstGeom>
          <a:solidFill>
            <a:srgbClr val="00305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3257"/>
              </a:solidFill>
            </a:endParaRP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6402163" y="6356350"/>
            <a:ext cx="2133600" cy="365125"/>
          </a:xfrm>
        </p:spPr>
        <p:txBody>
          <a:bodyPr/>
          <a:lstStyle/>
          <a:p>
            <a:fld id="{8EB8520A-26EA-DE4B-B141-4532FC98FF0E}" type="slidenum">
              <a:rPr lang="it-IT" b="1" smtClean="0">
                <a:solidFill>
                  <a:schemeClr val="bg1"/>
                </a:solidFill>
                <a:latin typeface="Arial"/>
                <a:cs typeface="Arial"/>
              </a:rPr>
              <a:pPr/>
              <a:t>13</a:t>
            </a:fld>
            <a:endParaRPr lang="it-IT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611103B4-2783-4905-8D5B-E80A6134BFE2}"/>
              </a:ext>
            </a:extLst>
          </p:cNvPr>
          <p:cNvSpPr txBox="1"/>
          <p:nvPr/>
        </p:nvSpPr>
        <p:spPr>
          <a:xfrm>
            <a:off x="2184134" y="160020"/>
            <a:ext cx="6959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err="1">
                <a:solidFill>
                  <a:srgbClr val="FFFFFF"/>
                </a:solidFill>
                <a:latin typeface="Arial Rounded MT Bold"/>
                <a:ea typeface="Arial Rounded MT Bold" charset="0"/>
                <a:cs typeface="Arial Rounded MT Bold" charset="0"/>
              </a:rPr>
              <a:t>Vediamo</a:t>
            </a:r>
            <a:r>
              <a:rPr lang="en-US" sz="2000" b="1" dirty="0">
                <a:solidFill>
                  <a:srgbClr val="FFFFFF"/>
                </a:solidFill>
                <a:latin typeface="Arial Rounded MT Bold"/>
                <a:ea typeface="Arial Rounded MT Bold" charset="0"/>
                <a:cs typeface="Arial Rounded MT Bold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Arial Rounded MT Bold"/>
                <a:ea typeface="Arial Rounded MT Bold" charset="0"/>
                <a:cs typeface="Arial Rounded MT Bold" charset="0"/>
              </a:rPr>
              <a:t>gli</a:t>
            </a:r>
            <a:r>
              <a:rPr lang="en-US" sz="2000" b="1" dirty="0">
                <a:solidFill>
                  <a:srgbClr val="FFFFFF"/>
                </a:solidFill>
                <a:latin typeface="Arial Rounded MT Bold"/>
                <a:ea typeface="Arial Rounded MT Bold" charset="0"/>
                <a:cs typeface="Arial Rounded MT Bold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Arial Rounded MT Bold"/>
                <a:ea typeface="Arial Rounded MT Bold" charset="0"/>
                <a:cs typeface="Arial Rounded MT Bold" charset="0"/>
              </a:rPr>
              <a:t>indicatori</a:t>
            </a:r>
            <a:r>
              <a:rPr lang="en-US" sz="2000" b="1" dirty="0">
                <a:solidFill>
                  <a:srgbClr val="FFFFFF"/>
                </a:solidFill>
                <a:latin typeface="Arial Rounded MT Bold"/>
                <a:ea typeface="Arial Rounded MT Bold" charset="0"/>
                <a:cs typeface="Arial Rounded MT Bold" charset="0"/>
              </a:rPr>
              <a:t> di </a:t>
            </a:r>
            <a:r>
              <a:rPr lang="en-US" sz="2000" b="1" dirty="0" err="1">
                <a:solidFill>
                  <a:srgbClr val="FFFFFF"/>
                </a:solidFill>
                <a:latin typeface="Arial Rounded MT Bold"/>
                <a:ea typeface="Arial Rounded MT Bold" charset="0"/>
                <a:cs typeface="Arial Rounded MT Bold" charset="0"/>
              </a:rPr>
              <a:t>redditività</a:t>
            </a:r>
            <a:r>
              <a:rPr lang="en-US" sz="2000" b="1" dirty="0">
                <a:solidFill>
                  <a:srgbClr val="FFFFFF"/>
                </a:solidFill>
                <a:latin typeface="Arial Rounded MT Bold"/>
                <a:ea typeface="Arial Rounded MT Bold" charset="0"/>
                <a:cs typeface="Arial Rounded MT Bold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Arial Rounded MT Bold"/>
                <a:ea typeface="Arial Rounded MT Bold" charset="0"/>
                <a:cs typeface="Arial Rounded MT Bold" charset="0"/>
              </a:rPr>
              <a:t>più</a:t>
            </a:r>
            <a:r>
              <a:rPr lang="en-US" sz="2000" b="1" dirty="0">
                <a:solidFill>
                  <a:srgbClr val="FFFFFF"/>
                </a:solidFill>
                <a:latin typeface="Arial Rounded MT Bold"/>
                <a:ea typeface="Arial Rounded MT Bold" charset="0"/>
                <a:cs typeface="Arial Rounded MT Bold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Arial Rounded MT Bold"/>
                <a:ea typeface="Arial Rounded MT Bold" charset="0"/>
                <a:cs typeface="Arial Rounded MT Bold" charset="0"/>
              </a:rPr>
              <a:t>utilizzati</a:t>
            </a:r>
            <a:r>
              <a:rPr lang="en-US" sz="2000" b="1" dirty="0">
                <a:solidFill>
                  <a:srgbClr val="FFFFFF"/>
                </a:solidFill>
                <a:latin typeface="Arial Rounded MT Bold"/>
                <a:ea typeface="Arial Rounded MT Bold" charset="0"/>
                <a:cs typeface="Arial Rounded MT Bold" charset="0"/>
              </a:rPr>
              <a:t>    5/6</a:t>
            </a:r>
            <a:endParaRPr lang="it-IT" sz="2000" dirty="0">
              <a:solidFill>
                <a:schemeClr val="bg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="" xmlns:a16="http://schemas.microsoft.com/office/drawing/2014/main" id="{BD35DDFF-0060-4ED6-838D-90E88BE24037}"/>
              </a:ext>
            </a:extLst>
          </p:cNvPr>
          <p:cNvSpPr txBox="1"/>
          <p:nvPr/>
        </p:nvSpPr>
        <p:spPr>
          <a:xfrm>
            <a:off x="3751473" y="808877"/>
            <a:ext cx="1031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u="sng" dirty="0"/>
              <a:t>Leverage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="" xmlns:a16="http://schemas.microsoft.com/office/drawing/2014/main" id="{54ACA06B-EDBF-4E55-BD02-3187DE88CCF5}"/>
              </a:ext>
            </a:extLst>
          </p:cNvPr>
          <p:cNvSpPr txBox="1"/>
          <p:nvPr/>
        </p:nvSpPr>
        <p:spPr>
          <a:xfrm>
            <a:off x="379379" y="1203691"/>
            <a:ext cx="8341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Misura il grado di indipendenza finanziaria  (nel ns caso si rileva una forte dipendenza)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="" xmlns:a16="http://schemas.microsoft.com/office/drawing/2014/main" id="{9B73664E-DA3A-41B2-8E4A-72A587F5BBF9}"/>
              </a:ext>
            </a:extLst>
          </p:cNvPr>
          <p:cNvSpPr txBox="1"/>
          <p:nvPr/>
        </p:nvSpPr>
        <p:spPr>
          <a:xfrm>
            <a:off x="1481230" y="5708813"/>
            <a:ext cx="7457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Nel 2015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="" xmlns:a16="http://schemas.microsoft.com/office/drawing/2014/main" id="{7B426853-B56F-44A7-AAAD-F1FFEC4C0E17}"/>
              </a:ext>
            </a:extLst>
          </p:cNvPr>
          <p:cNvSpPr txBox="1"/>
          <p:nvPr/>
        </p:nvSpPr>
        <p:spPr>
          <a:xfrm>
            <a:off x="2593045" y="5616480"/>
            <a:ext cx="1199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Leverage =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="" xmlns:a16="http://schemas.microsoft.com/office/drawing/2014/main" id="{3FAC24A2-F2EF-4D40-ABB9-3FC330B9D335}"/>
              </a:ext>
            </a:extLst>
          </p:cNvPr>
          <p:cNvSpPr txBox="1"/>
          <p:nvPr/>
        </p:nvSpPr>
        <p:spPr>
          <a:xfrm>
            <a:off x="4291590" y="5338078"/>
            <a:ext cx="4780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/>
              <a:t>CIN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="" xmlns:a16="http://schemas.microsoft.com/office/drawing/2014/main" id="{0961BC51-5814-40E1-BAF3-B0D264696F69}"/>
              </a:ext>
            </a:extLst>
          </p:cNvPr>
          <p:cNvSpPr txBox="1"/>
          <p:nvPr/>
        </p:nvSpPr>
        <p:spPr>
          <a:xfrm>
            <a:off x="3872416" y="5847312"/>
            <a:ext cx="12261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/>
              <a:t>Mezzi Propri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="" xmlns:a16="http://schemas.microsoft.com/office/drawing/2014/main" id="{321C3EB0-B8E2-44E6-AE81-18E4B5E2A51C}"/>
              </a:ext>
            </a:extLst>
          </p:cNvPr>
          <p:cNvSpPr txBox="1"/>
          <p:nvPr/>
        </p:nvSpPr>
        <p:spPr>
          <a:xfrm>
            <a:off x="5049244" y="558797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=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="" xmlns:a16="http://schemas.microsoft.com/office/drawing/2014/main" id="{243202AF-F999-4365-BE62-DD2F28D20639}"/>
              </a:ext>
            </a:extLst>
          </p:cNvPr>
          <p:cNvSpPr txBox="1"/>
          <p:nvPr/>
        </p:nvSpPr>
        <p:spPr>
          <a:xfrm>
            <a:off x="5689896" y="5384244"/>
            <a:ext cx="11670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14.643.340</a:t>
            </a:r>
          </a:p>
        </p:txBody>
      </p:sp>
      <p:cxnSp>
        <p:nvCxnSpPr>
          <p:cNvPr id="19" name="Connettore diritto 18">
            <a:extLst>
              <a:ext uri="{FF2B5EF4-FFF2-40B4-BE49-F238E27FC236}">
                <a16:creationId xmlns="" xmlns:a16="http://schemas.microsoft.com/office/drawing/2014/main" id="{A8892F98-C076-46DB-BE2F-4AD2EFEA68E1}"/>
              </a:ext>
            </a:extLst>
          </p:cNvPr>
          <p:cNvCxnSpPr>
            <a:cxnSpLocks/>
          </p:cNvCxnSpPr>
          <p:nvPr/>
        </p:nvCxnSpPr>
        <p:spPr>
          <a:xfrm>
            <a:off x="5467806" y="5781912"/>
            <a:ext cx="13891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>
            <a:extLst>
              <a:ext uri="{FF2B5EF4-FFF2-40B4-BE49-F238E27FC236}">
                <a16:creationId xmlns="" xmlns:a16="http://schemas.microsoft.com/office/drawing/2014/main" id="{69F79D77-DB12-410D-A39D-786B1FF2642D}"/>
              </a:ext>
            </a:extLst>
          </p:cNvPr>
          <p:cNvSpPr txBox="1"/>
          <p:nvPr/>
        </p:nvSpPr>
        <p:spPr>
          <a:xfrm>
            <a:off x="5757127" y="5825961"/>
            <a:ext cx="10166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/>
              <a:t>1.825.805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="" xmlns:a16="http://schemas.microsoft.com/office/drawing/2014/main" id="{BE477511-70D3-4D59-A29C-E0FB52683486}"/>
              </a:ext>
            </a:extLst>
          </p:cNvPr>
          <p:cNvSpPr txBox="1"/>
          <p:nvPr/>
        </p:nvSpPr>
        <p:spPr>
          <a:xfrm>
            <a:off x="6856956" y="5600288"/>
            <a:ext cx="2309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= </a:t>
            </a:r>
            <a:r>
              <a:rPr lang="it-IT" b="1" dirty="0" smtClean="0"/>
              <a:t>802,02% (8,02 volte)</a:t>
            </a:r>
            <a:endParaRPr lang="it-IT" b="1" dirty="0"/>
          </a:p>
        </p:txBody>
      </p:sp>
      <p:sp>
        <p:nvSpPr>
          <p:cNvPr id="22" name="CasellaDiTesto 21">
            <a:extLst>
              <a:ext uri="{FF2B5EF4-FFF2-40B4-BE49-F238E27FC236}">
                <a16:creationId xmlns="" xmlns:a16="http://schemas.microsoft.com/office/drawing/2014/main" id="{EFD6CDB4-97F3-40AA-9FAB-16B168862562}"/>
              </a:ext>
            </a:extLst>
          </p:cNvPr>
          <p:cNvSpPr txBox="1"/>
          <p:nvPr/>
        </p:nvSpPr>
        <p:spPr>
          <a:xfrm>
            <a:off x="1836303" y="6356350"/>
            <a:ext cx="7457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Nel 2014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="" xmlns:a16="http://schemas.microsoft.com/office/drawing/2014/main" id="{57EA4466-B37C-4489-99DD-AB9DB9E04ACF}"/>
              </a:ext>
            </a:extLst>
          </p:cNvPr>
          <p:cNvSpPr txBox="1"/>
          <p:nvPr/>
        </p:nvSpPr>
        <p:spPr>
          <a:xfrm>
            <a:off x="2647434" y="6289029"/>
            <a:ext cx="3849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……………………………………………………………</a:t>
            </a:r>
          </a:p>
        </p:txBody>
      </p:sp>
      <p:cxnSp>
        <p:nvCxnSpPr>
          <p:cNvPr id="24" name="Connettore diritto 23">
            <a:extLst>
              <a:ext uri="{FF2B5EF4-FFF2-40B4-BE49-F238E27FC236}">
                <a16:creationId xmlns="" xmlns:a16="http://schemas.microsoft.com/office/drawing/2014/main" id="{B1E382BB-9075-4B44-B01E-E255E99A4EAB}"/>
              </a:ext>
            </a:extLst>
          </p:cNvPr>
          <p:cNvCxnSpPr>
            <a:cxnSpLocks/>
          </p:cNvCxnSpPr>
          <p:nvPr/>
        </p:nvCxnSpPr>
        <p:spPr>
          <a:xfrm>
            <a:off x="4043345" y="5784568"/>
            <a:ext cx="97490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>
            <a:extLst>
              <a:ext uri="{FF2B5EF4-FFF2-40B4-BE49-F238E27FC236}">
                <a16:creationId xmlns="" xmlns:a16="http://schemas.microsoft.com/office/drawing/2014/main" id="{2DAE68C5-9B2F-4080-9894-E59C426CED98}"/>
              </a:ext>
            </a:extLst>
          </p:cNvPr>
          <p:cNvSpPr txBox="1"/>
          <p:nvPr/>
        </p:nvSpPr>
        <p:spPr>
          <a:xfrm>
            <a:off x="7556598" y="654989"/>
            <a:ext cx="1677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>
                <a:solidFill>
                  <a:schemeClr val="bg1"/>
                </a:solidFill>
                <a:highlight>
                  <a:srgbClr val="134979"/>
                </a:highlight>
              </a:rPr>
              <a:t>Analisi di Redditività</a:t>
            </a:r>
          </a:p>
        </p:txBody>
      </p:sp>
      <p:pic>
        <p:nvPicPr>
          <p:cNvPr id="26" name="Immagine 25">
            <a:extLst>
              <a:ext uri="{FF2B5EF4-FFF2-40B4-BE49-F238E27FC236}">
                <a16:creationId xmlns="" xmlns:a16="http://schemas.microsoft.com/office/drawing/2014/main" id="{429432DF-05A5-4505-936A-0DD80AB1A5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64" y="1561583"/>
            <a:ext cx="9013468" cy="3728023"/>
          </a:xfrm>
          <a:prstGeom prst="rect">
            <a:avLst/>
          </a:prstGeom>
        </p:spPr>
      </p:pic>
      <p:sp>
        <p:nvSpPr>
          <p:cNvPr id="28" name="Ovale 27">
            <a:extLst>
              <a:ext uri="{FF2B5EF4-FFF2-40B4-BE49-F238E27FC236}">
                <a16:creationId xmlns="" xmlns:a16="http://schemas.microsoft.com/office/drawing/2014/main" id="{5A5BD67C-9843-4E2F-AD93-1BBD7108D207}"/>
              </a:ext>
            </a:extLst>
          </p:cNvPr>
          <p:cNvSpPr/>
          <p:nvPr/>
        </p:nvSpPr>
        <p:spPr>
          <a:xfrm>
            <a:off x="2749033" y="5062907"/>
            <a:ext cx="889643" cy="207023"/>
          </a:xfrm>
          <a:prstGeom prst="ellipse">
            <a:avLst/>
          </a:prstGeom>
          <a:noFill/>
          <a:ln w="19050">
            <a:solidFill>
              <a:srgbClr val="2CFC8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Ovale 28">
            <a:extLst>
              <a:ext uri="{FF2B5EF4-FFF2-40B4-BE49-F238E27FC236}">
                <a16:creationId xmlns="" xmlns:a16="http://schemas.microsoft.com/office/drawing/2014/main" id="{D90B8F9E-144E-4F66-9C25-355D5B4522A0}"/>
              </a:ext>
            </a:extLst>
          </p:cNvPr>
          <p:cNvSpPr/>
          <p:nvPr/>
        </p:nvSpPr>
        <p:spPr>
          <a:xfrm>
            <a:off x="7552477" y="4866826"/>
            <a:ext cx="889643" cy="207023"/>
          </a:xfrm>
          <a:prstGeom prst="ellipse">
            <a:avLst/>
          </a:prstGeom>
          <a:noFill/>
          <a:ln w="19050">
            <a:solidFill>
              <a:srgbClr val="2CFC8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5249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/>
      <p:bldP spid="15" grpId="0"/>
      <p:bldP spid="17" grpId="0"/>
      <p:bldP spid="18" grpId="0"/>
      <p:bldP spid="20" grpId="0"/>
      <p:bldP spid="21" grpId="0"/>
      <p:bldP spid="22" grpId="0"/>
      <p:bldP spid="23" grpId="0"/>
      <p:bldP spid="28" grpId="0" animBg="1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512" y="-27333"/>
            <a:ext cx="9180512" cy="6872633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8255000" y="6366466"/>
            <a:ext cx="280763" cy="501650"/>
          </a:xfrm>
          <a:prstGeom prst="rect">
            <a:avLst/>
          </a:prstGeom>
          <a:solidFill>
            <a:srgbClr val="00305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3257"/>
              </a:solidFill>
            </a:endParaRP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6402163" y="6356350"/>
            <a:ext cx="2133600" cy="365125"/>
          </a:xfrm>
        </p:spPr>
        <p:txBody>
          <a:bodyPr/>
          <a:lstStyle/>
          <a:p>
            <a:fld id="{8EB8520A-26EA-DE4B-B141-4532FC98FF0E}" type="slidenum">
              <a:rPr lang="it-IT" b="1" smtClean="0">
                <a:solidFill>
                  <a:schemeClr val="bg1"/>
                </a:solidFill>
                <a:latin typeface="Arial"/>
                <a:cs typeface="Arial"/>
              </a:rPr>
              <a:pPr/>
              <a:t>14</a:t>
            </a:fld>
            <a:endParaRPr lang="it-IT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2184134" y="160020"/>
            <a:ext cx="6959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rgbClr val="FFFFFF"/>
                </a:solidFill>
                <a:latin typeface="Arial Rounded MT Bold"/>
                <a:ea typeface="Arial Rounded MT Bold" charset="0"/>
                <a:cs typeface="Arial Rounded MT Bold" charset="0"/>
              </a:rPr>
              <a:t>Una </a:t>
            </a:r>
            <a:r>
              <a:rPr lang="en-US" sz="2000" b="1" dirty="0" err="1">
                <a:solidFill>
                  <a:srgbClr val="FFFFFF"/>
                </a:solidFill>
                <a:latin typeface="Arial Rounded MT Bold"/>
                <a:ea typeface="Arial Rounded MT Bold" charset="0"/>
                <a:cs typeface="Arial Rounded MT Bold" charset="0"/>
              </a:rPr>
              <a:t>scomposizione</a:t>
            </a:r>
            <a:r>
              <a:rPr lang="en-US" sz="2000" b="1" dirty="0">
                <a:solidFill>
                  <a:srgbClr val="FFFFFF"/>
                </a:solidFill>
                <a:latin typeface="Arial Rounded MT Bold"/>
                <a:ea typeface="Arial Rounded MT Bold" charset="0"/>
                <a:cs typeface="Arial Rounded MT Bold" charset="0"/>
              </a:rPr>
              <a:t> del ROE</a:t>
            </a:r>
            <a:endParaRPr lang="it-IT" sz="2000" dirty="0">
              <a:solidFill>
                <a:schemeClr val="bg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="" xmlns:a16="http://schemas.microsoft.com/office/drawing/2014/main" id="{D3E82F1D-450F-4FAE-AB48-798CCD3CFA3C}"/>
              </a:ext>
            </a:extLst>
          </p:cNvPr>
          <p:cNvSpPr txBox="1"/>
          <p:nvPr/>
        </p:nvSpPr>
        <p:spPr>
          <a:xfrm>
            <a:off x="1771521" y="2596634"/>
            <a:ext cx="740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ROE =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="" xmlns:a16="http://schemas.microsoft.com/office/drawing/2014/main" id="{2F1E7B08-5B67-4DDC-BB1A-0F386D516DB1}"/>
              </a:ext>
            </a:extLst>
          </p:cNvPr>
          <p:cNvSpPr txBox="1"/>
          <p:nvPr/>
        </p:nvSpPr>
        <p:spPr>
          <a:xfrm>
            <a:off x="2948940" y="2400300"/>
            <a:ext cx="459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RO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="" xmlns:a16="http://schemas.microsoft.com/office/drawing/2014/main" id="{6422011C-BAEB-4CC6-A910-894C4C4CD7E9}"/>
              </a:ext>
            </a:extLst>
          </p:cNvPr>
          <p:cNvSpPr txBox="1"/>
          <p:nvPr/>
        </p:nvSpPr>
        <p:spPr>
          <a:xfrm>
            <a:off x="4636649" y="2403602"/>
            <a:ext cx="51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CIN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="" xmlns:a16="http://schemas.microsoft.com/office/drawing/2014/main" id="{22C04094-411B-44F4-9A83-E6D52884D387}"/>
              </a:ext>
            </a:extLst>
          </p:cNvPr>
          <p:cNvSpPr txBox="1"/>
          <p:nvPr/>
        </p:nvSpPr>
        <p:spPr>
          <a:xfrm>
            <a:off x="2948940" y="2781300"/>
            <a:ext cx="534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CIN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="" xmlns:a16="http://schemas.microsoft.com/office/drawing/2014/main" id="{DC1EFD40-3C09-4269-817E-7521B8EE6DA7}"/>
              </a:ext>
            </a:extLst>
          </p:cNvPr>
          <p:cNvSpPr txBox="1"/>
          <p:nvPr/>
        </p:nvSpPr>
        <p:spPr>
          <a:xfrm>
            <a:off x="4188865" y="2804398"/>
            <a:ext cx="1355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Mezzi Propri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="" xmlns:a16="http://schemas.microsoft.com/office/drawing/2014/main" id="{C5C57AE6-B6EC-44E3-917B-4880413446E9}"/>
              </a:ext>
            </a:extLst>
          </p:cNvPr>
          <p:cNvSpPr txBox="1"/>
          <p:nvPr/>
        </p:nvSpPr>
        <p:spPr>
          <a:xfrm>
            <a:off x="6560359" y="2390386"/>
            <a:ext cx="458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RN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="" xmlns:a16="http://schemas.microsoft.com/office/drawing/2014/main" id="{8CB9E234-2673-42B5-A5C4-86276BDF39D0}"/>
              </a:ext>
            </a:extLst>
          </p:cNvPr>
          <p:cNvSpPr txBox="1"/>
          <p:nvPr/>
        </p:nvSpPr>
        <p:spPr>
          <a:xfrm>
            <a:off x="6546849" y="2785348"/>
            <a:ext cx="459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RO</a:t>
            </a:r>
          </a:p>
        </p:txBody>
      </p:sp>
      <p:cxnSp>
        <p:nvCxnSpPr>
          <p:cNvPr id="7" name="Connettore diritto 6">
            <a:extLst>
              <a:ext uri="{FF2B5EF4-FFF2-40B4-BE49-F238E27FC236}">
                <a16:creationId xmlns="" xmlns:a16="http://schemas.microsoft.com/office/drawing/2014/main" id="{2ACC6A8B-0297-4479-927F-CDEA816B6DB5}"/>
              </a:ext>
            </a:extLst>
          </p:cNvPr>
          <p:cNvCxnSpPr/>
          <p:nvPr/>
        </p:nvCxnSpPr>
        <p:spPr>
          <a:xfrm>
            <a:off x="2743200" y="2767846"/>
            <a:ext cx="83439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diritto 18">
            <a:extLst>
              <a:ext uri="{FF2B5EF4-FFF2-40B4-BE49-F238E27FC236}">
                <a16:creationId xmlns="" xmlns:a16="http://schemas.microsoft.com/office/drawing/2014/main" id="{DDBBF93C-94E9-4C86-A7C7-9F73C49E6148}"/>
              </a:ext>
            </a:extLst>
          </p:cNvPr>
          <p:cNvCxnSpPr/>
          <p:nvPr/>
        </p:nvCxnSpPr>
        <p:spPr>
          <a:xfrm>
            <a:off x="4449324" y="2769632"/>
            <a:ext cx="83439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19">
            <a:extLst>
              <a:ext uri="{FF2B5EF4-FFF2-40B4-BE49-F238E27FC236}">
                <a16:creationId xmlns="" xmlns:a16="http://schemas.microsoft.com/office/drawing/2014/main" id="{BEB1524D-A741-4A2D-A4E7-255188418031}"/>
              </a:ext>
            </a:extLst>
          </p:cNvPr>
          <p:cNvCxnSpPr/>
          <p:nvPr/>
        </p:nvCxnSpPr>
        <p:spPr>
          <a:xfrm>
            <a:off x="6341920" y="2759718"/>
            <a:ext cx="83439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>
            <a:extLst>
              <a:ext uri="{FF2B5EF4-FFF2-40B4-BE49-F238E27FC236}">
                <a16:creationId xmlns="" xmlns:a16="http://schemas.microsoft.com/office/drawing/2014/main" id="{2B6A7234-1E47-4DD7-860E-975A4D724314}"/>
              </a:ext>
            </a:extLst>
          </p:cNvPr>
          <p:cNvSpPr txBox="1"/>
          <p:nvPr/>
        </p:nvSpPr>
        <p:spPr>
          <a:xfrm>
            <a:off x="5637714" y="259663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*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="" xmlns:a16="http://schemas.microsoft.com/office/drawing/2014/main" id="{D2F48466-78C2-436B-9324-29D72AF59580}"/>
              </a:ext>
            </a:extLst>
          </p:cNvPr>
          <p:cNvSpPr txBox="1"/>
          <p:nvPr/>
        </p:nvSpPr>
        <p:spPr>
          <a:xfrm>
            <a:off x="3823424" y="260961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*</a:t>
            </a:r>
          </a:p>
        </p:txBody>
      </p:sp>
      <p:cxnSp>
        <p:nvCxnSpPr>
          <p:cNvPr id="22" name="Connettore diritto 21">
            <a:extLst>
              <a:ext uri="{FF2B5EF4-FFF2-40B4-BE49-F238E27FC236}">
                <a16:creationId xmlns="" xmlns:a16="http://schemas.microsoft.com/office/drawing/2014/main" id="{FC1687D4-F7D3-484D-B461-37D783629C1A}"/>
              </a:ext>
            </a:extLst>
          </p:cNvPr>
          <p:cNvCxnSpPr>
            <a:cxnSpLocks/>
          </p:cNvCxnSpPr>
          <p:nvPr/>
        </p:nvCxnSpPr>
        <p:spPr>
          <a:xfrm flipH="1">
            <a:off x="2984161" y="2411730"/>
            <a:ext cx="308610" cy="361204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4" name="Connettore diritto 23">
            <a:extLst>
              <a:ext uri="{FF2B5EF4-FFF2-40B4-BE49-F238E27FC236}">
                <a16:creationId xmlns="" xmlns:a16="http://schemas.microsoft.com/office/drawing/2014/main" id="{2AFE2ED4-1877-44EB-BADB-6D6C70D6C49E}"/>
              </a:ext>
            </a:extLst>
          </p:cNvPr>
          <p:cNvCxnSpPr>
            <a:cxnSpLocks/>
          </p:cNvCxnSpPr>
          <p:nvPr/>
        </p:nvCxnSpPr>
        <p:spPr>
          <a:xfrm flipH="1">
            <a:off x="4712213" y="2443194"/>
            <a:ext cx="308610" cy="361204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5" name="Connettore diritto 24">
            <a:extLst>
              <a:ext uri="{FF2B5EF4-FFF2-40B4-BE49-F238E27FC236}">
                <a16:creationId xmlns="" xmlns:a16="http://schemas.microsoft.com/office/drawing/2014/main" id="{71D3EEA1-8C42-4E0B-9106-806D731C8A3B}"/>
              </a:ext>
            </a:extLst>
          </p:cNvPr>
          <p:cNvCxnSpPr>
            <a:cxnSpLocks/>
          </p:cNvCxnSpPr>
          <p:nvPr/>
        </p:nvCxnSpPr>
        <p:spPr>
          <a:xfrm flipH="1">
            <a:off x="3013476" y="2819909"/>
            <a:ext cx="308610" cy="361204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6" name="Connettore diritto 25">
            <a:extLst>
              <a:ext uri="{FF2B5EF4-FFF2-40B4-BE49-F238E27FC236}">
                <a16:creationId xmlns="" xmlns:a16="http://schemas.microsoft.com/office/drawing/2014/main" id="{B2D6BFC1-37B0-456F-A322-B6CB596D6BE5}"/>
              </a:ext>
            </a:extLst>
          </p:cNvPr>
          <p:cNvCxnSpPr>
            <a:cxnSpLocks/>
          </p:cNvCxnSpPr>
          <p:nvPr/>
        </p:nvCxnSpPr>
        <p:spPr>
          <a:xfrm flipH="1">
            <a:off x="6617835" y="2774196"/>
            <a:ext cx="308610" cy="361204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7" name="CasellaDiTesto 26">
            <a:extLst>
              <a:ext uri="{FF2B5EF4-FFF2-40B4-BE49-F238E27FC236}">
                <a16:creationId xmlns="" xmlns:a16="http://schemas.microsoft.com/office/drawing/2014/main" id="{A92ADCA3-8905-4F22-AF02-2CE8D98CE64B}"/>
              </a:ext>
            </a:extLst>
          </p:cNvPr>
          <p:cNvSpPr txBox="1"/>
          <p:nvPr/>
        </p:nvSpPr>
        <p:spPr>
          <a:xfrm>
            <a:off x="307709" y="4780044"/>
            <a:ext cx="30401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rgbClr val="FF0000"/>
                </a:solidFill>
              </a:rPr>
              <a:t>Infatti il nostro ROE di prima era….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="" xmlns:a16="http://schemas.microsoft.com/office/drawing/2014/main" id="{9F381848-4B73-452F-A944-A1B6F2B1E320}"/>
              </a:ext>
            </a:extLst>
          </p:cNvPr>
          <p:cNvSpPr txBox="1"/>
          <p:nvPr/>
        </p:nvSpPr>
        <p:spPr>
          <a:xfrm>
            <a:off x="1683891" y="5382379"/>
            <a:ext cx="740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ROE =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="" xmlns:a16="http://schemas.microsoft.com/office/drawing/2014/main" id="{285324F6-3DD5-4311-8AE0-371215C3E9F8}"/>
              </a:ext>
            </a:extLst>
          </p:cNvPr>
          <p:cNvSpPr txBox="1"/>
          <p:nvPr/>
        </p:nvSpPr>
        <p:spPr>
          <a:xfrm>
            <a:off x="2828852" y="5170298"/>
            <a:ext cx="458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RN</a:t>
            </a:r>
          </a:p>
        </p:txBody>
      </p:sp>
      <p:cxnSp>
        <p:nvCxnSpPr>
          <p:cNvPr id="33" name="Connettore diritto 32">
            <a:extLst>
              <a:ext uri="{FF2B5EF4-FFF2-40B4-BE49-F238E27FC236}">
                <a16:creationId xmlns="" xmlns:a16="http://schemas.microsoft.com/office/drawing/2014/main" id="{3178E359-2700-40F6-B25B-6B89CEB652DB}"/>
              </a:ext>
            </a:extLst>
          </p:cNvPr>
          <p:cNvCxnSpPr>
            <a:cxnSpLocks/>
          </p:cNvCxnSpPr>
          <p:nvPr/>
        </p:nvCxnSpPr>
        <p:spPr>
          <a:xfrm flipV="1">
            <a:off x="2511788" y="5553083"/>
            <a:ext cx="1065802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CasellaDiTesto 33">
            <a:extLst>
              <a:ext uri="{FF2B5EF4-FFF2-40B4-BE49-F238E27FC236}">
                <a16:creationId xmlns="" xmlns:a16="http://schemas.microsoft.com/office/drawing/2014/main" id="{784F68B8-FD1E-4C61-9886-E6180C329752}"/>
              </a:ext>
            </a:extLst>
          </p:cNvPr>
          <p:cNvSpPr txBox="1"/>
          <p:nvPr/>
        </p:nvSpPr>
        <p:spPr>
          <a:xfrm>
            <a:off x="2388519" y="5651544"/>
            <a:ext cx="1355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Mezzi Propri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="" xmlns:a16="http://schemas.microsoft.com/office/drawing/2014/main" id="{484B762B-02C0-47AF-8DDD-B5D5E38EDD16}"/>
              </a:ext>
            </a:extLst>
          </p:cNvPr>
          <p:cNvSpPr txBox="1"/>
          <p:nvPr/>
        </p:nvSpPr>
        <p:spPr>
          <a:xfrm>
            <a:off x="1771520" y="3908544"/>
            <a:ext cx="740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ROE =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="" xmlns:a16="http://schemas.microsoft.com/office/drawing/2014/main" id="{3051EDAB-8163-4CEE-86D4-8A5AB1E21989}"/>
              </a:ext>
            </a:extLst>
          </p:cNvPr>
          <p:cNvSpPr txBox="1"/>
          <p:nvPr/>
        </p:nvSpPr>
        <p:spPr>
          <a:xfrm>
            <a:off x="2686901" y="3908544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2,89%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="" xmlns:a16="http://schemas.microsoft.com/office/drawing/2014/main" id="{EA906B46-DC7F-44EF-B29C-0E56D2B929F9}"/>
              </a:ext>
            </a:extLst>
          </p:cNvPr>
          <p:cNvSpPr txBox="1"/>
          <p:nvPr/>
        </p:nvSpPr>
        <p:spPr>
          <a:xfrm>
            <a:off x="4487247" y="3876278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802,02%</a:t>
            </a:r>
            <a:endParaRPr lang="it-IT" dirty="0"/>
          </a:p>
        </p:txBody>
      </p:sp>
      <p:sp>
        <p:nvSpPr>
          <p:cNvPr id="38" name="CasellaDiTesto 37">
            <a:extLst>
              <a:ext uri="{FF2B5EF4-FFF2-40B4-BE49-F238E27FC236}">
                <a16:creationId xmlns="" xmlns:a16="http://schemas.microsoft.com/office/drawing/2014/main" id="{58A98B8A-C823-41A2-86FE-F9A41A30E50E}"/>
              </a:ext>
            </a:extLst>
          </p:cNvPr>
          <p:cNvSpPr txBox="1"/>
          <p:nvPr/>
        </p:nvSpPr>
        <p:spPr>
          <a:xfrm>
            <a:off x="6321255" y="3813659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5,90%</a:t>
            </a:r>
          </a:p>
        </p:txBody>
      </p:sp>
      <p:sp>
        <p:nvSpPr>
          <p:cNvPr id="39" name="CasellaDiTesto 38">
            <a:extLst>
              <a:ext uri="{FF2B5EF4-FFF2-40B4-BE49-F238E27FC236}">
                <a16:creationId xmlns="" xmlns:a16="http://schemas.microsoft.com/office/drawing/2014/main" id="{90637725-C845-444A-951E-34DDF9AAF016}"/>
              </a:ext>
            </a:extLst>
          </p:cNvPr>
          <p:cNvSpPr txBox="1"/>
          <p:nvPr/>
        </p:nvSpPr>
        <p:spPr>
          <a:xfrm>
            <a:off x="3740668" y="390854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*</a:t>
            </a:r>
          </a:p>
        </p:txBody>
      </p:sp>
      <p:sp>
        <p:nvSpPr>
          <p:cNvPr id="40" name="CasellaDiTesto 39">
            <a:extLst>
              <a:ext uri="{FF2B5EF4-FFF2-40B4-BE49-F238E27FC236}">
                <a16:creationId xmlns="" xmlns:a16="http://schemas.microsoft.com/office/drawing/2014/main" id="{625C34E9-85FE-4C4A-9067-DB4C4C214CD3}"/>
              </a:ext>
            </a:extLst>
          </p:cNvPr>
          <p:cNvSpPr txBox="1"/>
          <p:nvPr/>
        </p:nvSpPr>
        <p:spPr>
          <a:xfrm>
            <a:off x="5664067" y="388810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*</a:t>
            </a:r>
          </a:p>
        </p:txBody>
      </p:sp>
      <p:sp>
        <p:nvSpPr>
          <p:cNvPr id="41" name="CasellaDiTesto 40">
            <a:extLst>
              <a:ext uri="{FF2B5EF4-FFF2-40B4-BE49-F238E27FC236}">
                <a16:creationId xmlns="" xmlns:a16="http://schemas.microsoft.com/office/drawing/2014/main" id="{38195B05-407E-4763-BDE4-863D04398B91}"/>
              </a:ext>
            </a:extLst>
          </p:cNvPr>
          <p:cNvSpPr txBox="1"/>
          <p:nvPr/>
        </p:nvSpPr>
        <p:spPr>
          <a:xfrm>
            <a:off x="7622020" y="3796684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= 1,37% </a:t>
            </a:r>
          </a:p>
        </p:txBody>
      </p:sp>
      <p:sp>
        <p:nvSpPr>
          <p:cNvPr id="42" name="CasellaDiTesto 41">
            <a:extLst>
              <a:ext uri="{FF2B5EF4-FFF2-40B4-BE49-F238E27FC236}">
                <a16:creationId xmlns="" xmlns:a16="http://schemas.microsoft.com/office/drawing/2014/main" id="{C02F800E-FDC1-4979-88D3-344C37C9499B}"/>
              </a:ext>
            </a:extLst>
          </p:cNvPr>
          <p:cNvSpPr txBox="1"/>
          <p:nvPr/>
        </p:nvSpPr>
        <p:spPr>
          <a:xfrm>
            <a:off x="3706247" y="5354964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= 1,37% </a:t>
            </a:r>
          </a:p>
        </p:txBody>
      </p:sp>
      <p:pic>
        <p:nvPicPr>
          <p:cNvPr id="46" name="Immagine 45">
            <a:extLst>
              <a:ext uri="{FF2B5EF4-FFF2-40B4-BE49-F238E27FC236}">
                <a16:creationId xmlns="" xmlns:a16="http://schemas.microsoft.com/office/drawing/2014/main" id="{88513167-CD28-4743-A5E2-03E7DF54D7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4516" y="1374041"/>
            <a:ext cx="5724640" cy="499915"/>
          </a:xfrm>
          <a:prstGeom prst="rect">
            <a:avLst/>
          </a:prstGeom>
        </p:spPr>
      </p:pic>
      <p:sp>
        <p:nvSpPr>
          <p:cNvPr id="47" name="CasellaDiTesto 46">
            <a:extLst>
              <a:ext uri="{FF2B5EF4-FFF2-40B4-BE49-F238E27FC236}">
                <a16:creationId xmlns="" xmlns:a16="http://schemas.microsoft.com/office/drawing/2014/main" id="{37B52ADF-3918-4696-B5A8-403E3775513A}"/>
              </a:ext>
            </a:extLst>
          </p:cNvPr>
          <p:cNvSpPr txBox="1"/>
          <p:nvPr/>
        </p:nvSpPr>
        <p:spPr>
          <a:xfrm>
            <a:off x="7471979" y="252023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=</a:t>
            </a:r>
          </a:p>
        </p:txBody>
      </p:sp>
      <p:sp>
        <p:nvSpPr>
          <p:cNvPr id="48" name="CasellaDiTesto 47">
            <a:extLst>
              <a:ext uri="{FF2B5EF4-FFF2-40B4-BE49-F238E27FC236}">
                <a16:creationId xmlns="" xmlns:a16="http://schemas.microsoft.com/office/drawing/2014/main" id="{52429360-D0CB-4D0B-BD8B-EE7D09643732}"/>
              </a:ext>
            </a:extLst>
          </p:cNvPr>
          <p:cNvSpPr txBox="1"/>
          <p:nvPr/>
        </p:nvSpPr>
        <p:spPr>
          <a:xfrm>
            <a:off x="8193332" y="2316608"/>
            <a:ext cx="458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RN</a:t>
            </a:r>
          </a:p>
        </p:txBody>
      </p:sp>
      <p:cxnSp>
        <p:nvCxnSpPr>
          <p:cNvPr id="49" name="Connettore diritto 48">
            <a:extLst>
              <a:ext uri="{FF2B5EF4-FFF2-40B4-BE49-F238E27FC236}">
                <a16:creationId xmlns="" xmlns:a16="http://schemas.microsoft.com/office/drawing/2014/main" id="{86FB1A51-3C3A-4E53-9FBB-C80346AE0060}"/>
              </a:ext>
            </a:extLst>
          </p:cNvPr>
          <p:cNvCxnSpPr>
            <a:cxnSpLocks/>
          </p:cNvCxnSpPr>
          <p:nvPr/>
        </p:nvCxnSpPr>
        <p:spPr>
          <a:xfrm flipV="1">
            <a:off x="7876268" y="2699393"/>
            <a:ext cx="1065802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CasellaDiTesto 49">
            <a:extLst>
              <a:ext uri="{FF2B5EF4-FFF2-40B4-BE49-F238E27FC236}">
                <a16:creationId xmlns="" xmlns:a16="http://schemas.microsoft.com/office/drawing/2014/main" id="{9865F3A3-1ABE-443E-A3C8-F84C43FFF800}"/>
              </a:ext>
            </a:extLst>
          </p:cNvPr>
          <p:cNvSpPr txBox="1"/>
          <p:nvPr/>
        </p:nvSpPr>
        <p:spPr>
          <a:xfrm>
            <a:off x="7752999" y="2797854"/>
            <a:ext cx="1355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Mezzi Propri</a:t>
            </a:r>
          </a:p>
        </p:txBody>
      </p:sp>
    </p:spTree>
    <p:extLst>
      <p:ext uri="{BB962C8B-B14F-4D97-AF65-F5344CB8AC3E}">
        <p14:creationId xmlns:p14="http://schemas.microsoft.com/office/powerpoint/2010/main" val="790707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4" grpId="0"/>
      <p:bldP spid="15" grpId="0"/>
      <p:bldP spid="17" grpId="0"/>
      <p:bldP spid="18" grpId="0"/>
      <p:bldP spid="8" grpId="0"/>
      <p:bldP spid="21" grpId="0"/>
      <p:bldP spid="27" grpId="0"/>
      <p:bldP spid="28" grpId="0"/>
      <p:bldP spid="32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7" grpId="0"/>
      <p:bldP spid="48" grpId="0"/>
      <p:bldP spid="5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512" y="-4517"/>
            <a:ext cx="9180512" cy="6872633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8255000" y="6366466"/>
            <a:ext cx="280763" cy="501650"/>
          </a:xfrm>
          <a:prstGeom prst="rect">
            <a:avLst/>
          </a:prstGeom>
          <a:solidFill>
            <a:srgbClr val="00305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3257"/>
              </a:solidFill>
            </a:endParaRP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6402163" y="6356350"/>
            <a:ext cx="2133600" cy="365125"/>
          </a:xfrm>
        </p:spPr>
        <p:txBody>
          <a:bodyPr/>
          <a:lstStyle/>
          <a:p>
            <a:fld id="{8EB8520A-26EA-DE4B-B141-4532FC98FF0E}" type="slidenum">
              <a:rPr lang="it-IT" b="1" smtClean="0">
                <a:solidFill>
                  <a:schemeClr val="bg1"/>
                </a:solidFill>
                <a:latin typeface="Arial"/>
                <a:cs typeface="Arial"/>
              </a:rPr>
              <a:pPr/>
              <a:t>15</a:t>
            </a:fld>
            <a:endParaRPr lang="it-IT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2184134" y="160020"/>
            <a:ext cx="6959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rgbClr val="FFFFFF"/>
                </a:solidFill>
                <a:latin typeface="Arial Rounded MT Bold"/>
                <a:ea typeface="Arial Rounded MT Bold" charset="0"/>
                <a:cs typeface="Arial Rounded MT Bold" charset="0"/>
              </a:rPr>
              <a:t>End</a:t>
            </a:r>
            <a:endParaRPr lang="it-IT" sz="2000" dirty="0">
              <a:solidFill>
                <a:schemeClr val="bg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="" xmlns:a16="http://schemas.microsoft.com/office/drawing/2014/main" id="{D0E85B5F-2DA3-4A18-91C6-6E67DDE23B1B}"/>
              </a:ext>
            </a:extLst>
          </p:cNvPr>
          <p:cNvSpPr txBox="1"/>
          <p:nvPr/>
        </p:nvSpPr>
        <p:spPr>
          <a:xfrm>
            <a:off x="2982118" y="2504132"/>
            <a:ext cx="37158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Grazie per l’</a:t>
            </a:r>
            <a:r>
              <a:rPr lang="it-IT" sz="2800" b="1" dirty="0"/>
              <a:t>Attenzione</a:t>
            </a:r>
            <a:r>
              <a:rPr lang="it-IT" sz="2800" dirty="0"/>
              <a:t> e per la </a:t>
            </a:r>
            <a:r>
              <a:rPr lang="it-IT" sz="2800" b="1" dirty="0"/>
              <a:t>Collaborazione!</a:t>
            </a:r>
          </a:p>
        </p:txBody>
      </p:sp>
    </p:spTree>
    <p:extLst>
      <p:ext uri="{BB962C8B-B14F-4D97-AF65-F5344CB8AC3E}">
        <p14:creationId xmlns:p14="http://schemas.microsoft.com/office/powerpoint/2010/main" val="1373307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512" y="-4517"/>
            <a:ext cx="9180512" cy="6872633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8255000" y="6366466"/>
            <a:ext cx="280763" cy="501650"/>
          </a:xfrm>
          <a:prstGeom prst="rect">
            <a:avLst/>
          </a:prstGeom>
          <a:solidFill>
            <a:srgbClr val="00305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3257"/>
              </a:solidFill>
            </a:endParaRP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6402163" y="6356350"/>
            <a:ext cx="2133600" cy="365125"/>
          </a:xfrm>
        </p:spPr>
        <p:txBody>
          <a:bodyPr/>
          <a:lstStyle/>
          <a:p>
            <a:fld id="{8EB8520A-26EA-DE4B-B141-4532FC98FF0E}" type="slidenum">
              <a:rPr lang="it-IT" b="1" smtClean="0">
                <a:solidFill>
                  <a:schemeClr val="bg1"/>
                </a:solidFill>
                <a:latin typeface="Arial"/>
                <a:cs typeface="Arial"/>
              </a:rPr>
              <a:pPr/>
              <a:t>2</a:t>
            </a:fld>
            <a:endParaRPr lang="it-IT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="" xmlns:a16="http://schemas.microsoft.com/office/drawing/2014/main" id="{4AC667E3-D797-469F-8471-736C9921799F}"/>
              </a:ext>
            </a:extLst>
          </p:cNvPr>
          <p:cNvSpPr txBox="1"/>
          <p:nvPr/>
        </p:nvSpPr>
        <p:spPr>
          <a:xfrm>
            <a:off x="2184134" y="160020"/>
            <a:ext cx="6959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err="1">
                <a:solidFill>
                  <a:srgbClr val="FFFFFF"/>
                </a:solidFill>
                <a:latin typeface="Arial Rounded MT Bold"/>
                <a:ea typeface="Arial Rounded MT Bold" charset="0"/>
                <a:cs typeface="Arial Rounded MT Bold" charset="0"/>
              </a:rPr>
              <a:t>Informazioni</a:t>
            </a:r>
            <a:r>
              <a:rPr lang="en-US" sz="2000" b="1" dirty="0">
                <a:solidFill>
                  <a:srgbClr val="FFFFFF"/>
                </a:solidFill>
                <a:latin typeface="Arial Rounded MT Bold"/>
                <a:ea typeface="Arial Rounded MT Bold" charset="0"/>
                <a:cs typeface="Arial Rounded MT Bold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Arial Rounded MT Bold"/>
                <a:ea typeface="Arial Rounded MT Bold" charset="0"/>
                <a:cs typeface="Arial Rounded MT Bold" charset="0"/>
              </a:rPr>
              <a:t>sull’impresa</a:t>
            </a:r>
            <a:r>
              <a:rPr lang="en-US" sz="2000" b="1" dirty="0">
                <a:solidFill>
                  <a:srgbClr val="FFFFFF"/>
                </a:solidFill>
                <a:latin typeface="Arial Rounded MT Bold"/>
                <a:ea typeface="Arial Rounded MT Bold" charset="0"/>
                <a:cs typeface="Arial Rounded MT Bold" charset="0"/>
              </a:rPr>
              <a:t> ALFA S.p.A.</a:t>
            </a:r>
            <a:endParaRPr lang="it-IT" sz="2000" dirty="0">
              <a:solidFill>
                <a:schemeClr val="bg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="" xmlns:a16="http://schemas.microsoft.com/office/drawing/2014/main" id="{61694D10-1161-4720-B735-04901700D68C}"/>
              </a:ext>
            </a:extLst>
          </p:cNvPr>
          <p:cNvSpPr txBox="1"/>
          <p:nvPr/>
        </p:nvSpPr>
        <p:spPr>
          <a:xfrm>
            <a:off x="1463040" y="2136338"/>
            <a:ext cx="637211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dirty="0"/>
              <a:t>ALFA S.p.A., denominazione filtrata per privacy</a:t>
            </a:r>
          </a:p>
          <a:p>
            <a:pPr marL="285750" indent="-285750">
              <a:buFontTx/>
              <a:buChar char="-"/>
            </a:pPr>
            <a:endParaRPr lang="it-IT" dirty="0"/>
          </a:p>
          <a:p>
            <a:pPr marL="285750" indent="-285750">
              <a:buFontTx/>
              <a:buChar char="-"/>
            </a:pPr>
            <a:r>
              <a:rPr lang="it-IT" dirty="0"/>
              <a:t>Attività realmente esistente</a:t>
            </a:r>
          </a:p>
          <a:p>
            <a:pPr marL="285750" indent="-285750">
              <a:buFontTx/>
              <a:buChar char="-"/>
            </a:pPr>
            <a:endParaRPr lang="it-IT" dirty="0"/>
          </a:p>
          <a:p>
            <a:pPr marL="285750" indent="-285750">
              <a:buFontTx/>
              <a:buChar char="-"/>
            </a:pPr>
            <a:r>
              <a:rPr lang="it-IT" dirty="0"/>
              <a:t>Azienda collocata in Toscana </a:t>
            </a:r>
          </a:p>
          <a:p>
            <a:pPr marL="285750" indent="-285750">
              <a:buFontTx/>
              <a:buChar char="-"/>
            </a:pPr>
            <a:endParaRPr lang="it-IT" dirty="0"/>
          </a:p>
          <a:p>
            <a:pPr marL="285750" indent="-285750">
              <a:buFontTx/>
              <a:buChar char="-"/>
            </a:pPr>
            <a:r>
              <a:rPr lang="it-IT" dirty="0"/>
              <a:t>Settore alimentare (produce pizze, panini, focacce ecc.)</a:t>
            </a:r>
          </a:p>
          <a:p>
            <a:pPr marL="285750" indent="-285750">
              <a:buFontTx/>
              <a:buChar char="-"/>
            </a:pPr>
            <a:endParaRPr lang="it-IT" dirty="0"/>
          </a:p>
          <a:p>
            <a:pPr marL="285750" indent="-285750">
              <a:buFontTx/>
              <a:buChar char="-"/>
            </a:pPr>
            <a:r>
              <a:rPr lang="it-IT" dirty="0"/>
              <a:t>Dati di bilancio: Stato Patrimoniale e Conto Economico per gli esercizi chiusi al 31/12/2015  e 31/12/2014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="" xmlns:a16="http://schemas.microsoft.com/office/drawing/2014/main" id="{398406FE-9B3C-49A0-9C57-3E29EEAEFF27}"/>
              </a:ext>
            </a:extLst>
          </p:cNvPr>
          <p:cNvSpPr txBox="1"/>
          <p:nvPr/>
        </p:nvSpPr>
        <p:spPr>
          <a:xfrm>
            <a:off x="7556598" y="654989"/>
            <a:ext cx="1677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>
                <a:solidFill>
                  <a:schemeClr val="bg1"/>
                </a:solidFill>
                <a:highlight>
                  <a:srgbClr val="134979"/>
                </a:highlight>
              </a:rPr>
              <a:t>Analisi di Redditività</a:t>
            </a:r>
          </a:p>
        </p:txBody>
      </p:sp>
    </p:spTree>
    <p:extLst>
      <p:ext uri="{BB962C8B-B14F-4D97-AF65-F5344CB8AC3E}">
        <p14:creationId xmlns:p14="http://schemas.microsoft.com/office/powerpoint/2010/main" val="1161675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512" y="-4517"/>
            <a:ext cx="9180512" cy="6872633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8255000" y="6366466"/>
            <a:ext cx="280763" cy="501650"/>
          </a:xfrm>
          <a:prstGeom prst="rect">
            <a:avLst/>
          </a:prstGeom>
          <a:solidFill>
            <a:srgbClr val="00305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3257"/>
              </a:solidFill>
            </a:endParaRP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6402163" y="6356350"/>
            <a:ext cx="2133600" cy="365125"/>
          </a:xfrm>
        </p:spPr>
        <p:txBody>
          <a:bodyPr/>
          <a:lstStyle/>
          <a:p>
            <a:fld id="{8EB8520A-26EA-DE4B-B141-4532FC98FF0E}" type="slidenum">
              <a:rPr lang="it-IT" b="1" smtClean="0">
                <a:solidFill>
                  <a:schemeClr val="bg1"/>
                </a:solidFill>
                <a:latin typeface="Arial"/>
                <a:cs typeface="Arial"/>
              </a:rPr>
              <a:pPr/>
              <a:t>3</a:t>
            </a:fld>
            <a:endParaRPr lang="it-IT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2184134" y="160020"/>
            <a:ext cx="6959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b="1" dirty="0">
                <a:solidFill>
                  <a:srgbClr val="FFFFFF"/>
                </a:solidFill>
                <a:latin typeface="Arial Rounded MT Bold"/>
                <a:ea typeface="Arial Rounded MT Bold" charset="0"/>
                <a:cs typeface="Arial Rounded MT Bold" charset="0"/>
              </a:rPr>
              <a:t>Cosa ci serve per l’Analisi della Redditività?  1/2</a:t>
            </a:r>
            <a:endParaRPr lang="it-IT" sz="2000" dirty="0">
              <a:solidFill>
                <a:schemeClr val="bg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34D39FA8-BF39-4BF2-B425-02DD50D40C6A}"/>
              </a:ext>
            </a:extLst>
          </p:cNvPr>
          <p:cNvSpPr txBox="1"/>
          <p:nvPr/>
        </p:nvSpPr>
        <p:spPr>
          <a:xfrm>
            <a:off x="7556598" y="654989"/>
            <a:ext cx="1677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>
                <a:solidFill>
                  <a:schemeClr val="bg1"/>
                </a:solidFill>
                <a:highlight>
                  <a:srgbClr val="134979"/>
                </a:highlight>
              </a:rPr>
              <a:t>Analisi di Redditività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="" xmlns:a16="http://schemas.microsoft.com/office/drawing/2014/main" id="{AF72821B-0674-4EEE-9AA7-3A9EACCF72E4}"/>
              </a:ext>
            </a:extLst>
          </p:cNvPr>
          <p:cNvSpPr txBox="1"/>
          <p:nvPr/>
        </p:nvSpPr>
        <p:spPr>
          <a:xfrm>
            <a:off x="1131570" y="1090412"/>
            <a:ext cx="6959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Servono i dati di bilancio opportunamente riclassificati:</a:t>
            </a:r>
          </a:p>
          <a:p>
            <a:endParaRPr lang="it-IT" dirty="0"/>
          </a:p>
          <a:p>
            <a:endParaRPr lang="it-IT" dirty="0"/>
          </a:p>
          <a:p>
            <a:pPr marL="285750" indent="-285750">
              <a:buFontTx/>
              <a:buChar char="-"/>
            </a:pPr>
            <a:r>
              <a:rPr lang="it-IT" b="1" dirty="0"/>
              <a:t>Stato Patrimoniale riclassificato </a:t>
            </a:r>
            <a:r>
              <a:rPr lang="it-IT" dirty="0"/>
              <a:t>per liquidità decrescente</a:t>
            </a:r>
          </a:p>
        </p:txBody>
      </p:sp>
      <p:graphicFrame>
        <p:nvGraphicFramePr>
          <p:cNvPr id="3" name="Tabella 2">
            <a:extLst>
              <a:ext uri="{FF2B5EF4-FFF2-40B4-BE49-F238E27FC236}">
                <a16:creationId xmlns="" xmlns:a16="http://schemas.microsoft.com/office/drawing/2014/main" id="{5AED8451-B458-458F-9DF5-706DA271C7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8474954"/>
              </p:ext>
            </p:extLst>
          </p:nvPr>
        </p:nvGraphicFramePr>
        <p:xfrm>
          <a:off x="1563503" y="2535199"/>
          <a:ext cx="6096000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="" xmlns:a16="http://schemas.microsoft.com/office/drawing/2014/main" val="1249381216"/>
                    </a:ext>
                  </a:extLst>
                </a:gridCol>
                <a:gridCol w="3048000">
                  <a:extLst>
                    <a:ext uri="{9D8B030D-6E8A-4147-A177-3AD203B41FA5}">
                      <a16:colId xmlns="" xmlns:a16="http://schemas.microsoft.com/office/drawing/2014/main" val="36784001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ATTIVO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PASSIVO E NETTO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686612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/>
                        <a:t>Attività correnti: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it-IT" dirty="0"/>
                        <a:t>liquidità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it-IT" dirty="0"/>
                        <a:t>crediti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it-IT" dirty="0"/>
                        <a:t>magazzino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it-IT" dirty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it-IT" b="1" dirty="0"/>
                        <a:t>Attività</a:t>
                      </a:r>
                      <a:r>
                        <a:rPr lang="it-IT" dirty="0"/>
                        <a:t> </a:t>
                      </a:r>
                      <a:r>
                        <a:rPr lang="it-IT" b="1" dirty="0"/>
                        <a:t>immobilizzate</a:t>
                      </a:r>
                      <a:r>
                        <a:rPr lang="it-IT" dirty="0"/>
                        <a:t>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it-IT" dirty="0"/>
                        <a:t>materiali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it-IT" dirty="0"/>
                        <a:t>immateriali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it-IT" dirty="0"/>
                        <a:t>finanziarie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Passività correnti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it-IT" b="0" dirty="0"/>
                        <a:t>debiti bancari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it-IT" b="0" dirty="0"/>
                        <a:t>fornitori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it-IT" b="0" dirty="0"/>
                        <a:t>altri </a:t>
                      </a:r>
                      <a:endParaRPr lang="it-IT" b="1" dirty="0"/>
                    </a:p>
                    <a:p>
                      <a:r>
                        <a:rPr lang="it-IT" b="1" dirty="0"/>
                        <a:t>Passività a medio/lungo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it-IT" b="0" dirty="0"/>
                        <a:t>debiti bancari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it-IT" b="0" dirty="0"/>
                        <a:t>altri a m/l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it-IT" b="1" dirty="0"/>
                    </a:p>
                    <a:p>
                      <a:r>
                        <a:rPr lang="it-IT" b="1" dirty="0"/>
                        <a:t>Mezzi Propri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67603345"/>
                  </a:ext>
                </a:extLst>
              </a:tr>
            </a:tbl>
          </a:graphicData>
        </a:graphic>
      </p:graphicFrame>
      <p:cxnSp>
        <p:nvCxnSpPr>
          <p:cNvPr id="5" name="Connettore 2 4">
            <a:extLst>
              <a:ext uri="{FF2B5EF4-FFF2-40B4-BE49-F238E27FC236}">
                <a16:creationId xmlns="" xmlns:a16="http://schemas.microsoft.com/office/drawing/2014/main" id="{998C5D34-2BDE-4173-B874-719A905641C7}"/>
              </a:ext>
            </a:extLst>
          </p:cNvPr>
          <p:cNvCxnSpPr>
            <a:cxnSpLocks/>
          </p:cNvCxnSpPr>
          <p:nvPr/>
        </p:nvCxnSpPr>
        <p:spPr>
          <a:xfrm>
            <a:off x="1325880" y="3006090"/>
            <a:ext cx="0" cy="244387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>
            <a:extLst>
              <a:ext uri="{FF2B5EF4-FFF2-40B4-BE49-F238E27FC236}">
                <a16:creationId xmlns="" xmlns:a16="http://schemas.microsoft.com/office/drawing/2014/main" id="{7C6E88BF-7D39-406B-BD1C-A6C3A3F5E146}"/>
              </a:ext>
            </a:extLst>
          </p:cNvPr>
          <p:cNvSpPr txBox="1"/>
          <p:nvPr/>
        </p:nvSpPr>
        <p:spPr>
          <a:xfrm>
            <a:off x="381711" y="3861880"/>
            <a:ext cx="9441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200" dirty="0"/>
              <a:t>liquidità</a:t>
            </a:r>
          </a:p>
          <a:p>
            <a:pPr algn="ctr"/>
            <a:r>
              <a:rPr lang="it-IT" sz="1200" dirty="0"/>
              <a:t>decrescente</a:t>
            </a:r>
          </a:p>
        </p:txBody>
      </p:sp>
      <p:cxnSp>
        <p:nvCxnSpPr>
          <p:cNvPr id="14" name="Connettore 2 13">
            <a:extLst>
              <a:ext uri="{FF2B5EF4-FFF2-40B4-BE49-F238E27FC236}">
                <a16:creationId xmlns="" xmlns:a16="http://schemas.microsoft.com/office/drawing/2014/main" id="{D4302C17-B3AE-49AC-8A47-B2F499F6A3DF}"/>
              </a:ext>
            </a:extLst>
          </p:cNvPr>
          <p:cNvCxnSpPr>
            <a:cxnSpLocks/>
          </p:cNvCxnSpPr>
          <p:nvPr/>
        </p:nvCxnSpPr>
        <p:spPr>
          <a:xfrm>
            <a:off x="7856220" y="3006090"/>
            <a:ext cx="0" cy="244387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>
            <a:extLst>
              <a:ext uri="{FF2B5EF4-FFF2-40B4-BE49-F238E27FC236}">
                <a16:creationId xmlns="" xmlns:a16="http://schemas.microsoft.com/office/drawing/2014/main" id="{14C1C799-CAF2-4A09-819D-5F10BF20A41D}"/>
              </a:ext>
            </a:extLst>
          </p:cNvPr>
          <p:cNvSpPr txBox="1"/>
          <p:nvPr/>
        </p:nvSpPr>
        <p:spPr>
          <a:xfrm>
            <a:off x="7860029" y="3861879"/>
            <a:ext cx="9441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200" dirty="0"/>
              <a:t>esigibilità</a:t>
            </a:r>
          </a:p>
          <a:p>
            <a:pPr algn="ctr"/>
            <a:r>
              <a:rPr lang="it-IT" sz="1200" dirty="0"/>
              <a:t>decrescente</a:t>
            </a:r>
          </a:p>
        </p:txBody>
      </p:sp>
    </p:spTree>
    <p:extLst>
      <p:ext uri="{BB962C8B-B14F-4D97-AF65-F5344CB8AC3E}">
        <p14:creationId xmlns:p14="http://schemas.microsoft.com/office/powerpoint/2010/main" val="240304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512" y="-4517"/>
            <a:ext cx="9180512" cy="6872633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8255000" y="6366466"/>
            <a:ext cx="280763" cy="501650"/>
          </a:xfrm>
          <a:prstGeom prst="rect">
            <a:avLst/>
          </a:prstGeom>
          <a:solidFill>
            <a:srgbClr val="00305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3257"/>
              </a:solidFill>
            </a:endParaRP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6402163" y="6356350"/>
            <a:ext cx="2133600" cy="365125"/>
          </a:xfrm>
        </p:spPr>
        <p:txBody>
          <a:bodyPr/>
          <a:lstStyle/>
          <a:p>
            <a:fld id="{8EB8520A-26EA-DE4B-B141-4532FC98FF0E}" type="slidenum">
              <a:rPr lang="it-IT" b="1" smtClean="0">
                <a:solidFill>
                  <a:schemeClr val="bg1"/>
                </a:solidFill>
                <a:latin typeface="Arial"/>
                <a:cs typeface="Arial"/>
              </a:rPr>
              <a:pPr/>
              <a:t>4</a:t>
            </a:fld>
            <a:endParaRPr lang="it-IT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D210925C-C938-47E7-AA4C-4E2FC03C5036}"/>
              </a:ext>
            </a:extLst>
          </p:cNvPr>
          <p:cNvSpPr txBox="1"/>
          <p:nvPr/>
        </p:nvSpPr>
        <p:spPr>
          <a:xfrm>
            <a:off x="7556598" y="654989"/>
            <a:ext cx="1677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>
                <a:solidFill>
                  <a:schemeClr val="bg1"/>
                </a:solidFill>
                <a:highlight>
                  <a:srgbClr val="134979"/>
                </a:highlight>
              </a:rPr>
              <a:t>Analisi di Redditività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="" xmlns:a16="http://schemas.microsoft.com/office/drawing/2014/main" id="{712B541D-8B01-48A9-B96A-AB36F7252DB5}"/>
              </a:ext>
            </a:extLst>
          </p:cNvPr>
          <p:cNvSpPr txBox="1"/>
          <p:nvPr/>
        </p:nvSpPr>
        <p:spPr>
          <a:xfrm>
            <a:off x="2184134" y="160020"/>
            <a:ext cx="6959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b="1" dirty="0">
                <a:solidFill>
                  <a:srgbClr val="FFFFFF"/>
                </a:solidFill>
                <a:latin typeface="Arial Rounded MT Bold"/>
                <a:ea typeface="Arial Rounded MT Bold" charset="0"/>
                <a:cs typeface="Arial Rounded MT Bold" charset="0"/>
              </a:rPr>
              <a:t>Cosa ci serve per l’Analisi della Redditività?  2/2</a:t>
            </a:r>
            <a:endParaRPr lang="it-IT" sz="2000" dirty="0">
              <a:solidFill>
                <a:schemeClr val="bg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="" xmlns:a16="http://schemas.microsoft.com/office/drawing/2014/main" id="{2B428102-B805-4E36-8180-A364057B6A7F}"/>
              </a:ext>
            </a:extLst>
          </p:cNvPr>
          <p:cNvSpPr txBox="1"/>
          <p:nvPr/>
        </p:nvSpPr>
        <p:spPr>
          <a:xfrm>
            <a:off x="754380" y="781285"/>
            <a:ext cx="8241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Servono i dati di bilancio opportunamente riclassificati:</a:t>
            </a:r>
          </a:p>
          <a:p>
            <a:pPr marL="285750" indent="-285750">
              <a:buFontTx/>
              <a:buChar char="-"/>
            </a:pPr>
            <a:r>
              <a:rPr lang="it-IT" b="1" dirty="0"/>
              <a:t>Conto Economico riclassificato </a:t>
            </a:r>
            <a:r>
              <a:rPr lang="it-IT" dirty="0"/>
              <a:t>per mettere in evidenza alcuni risultati intermedi:</a:t>
            </a:r>
          </a:p>
        </p:txBody>
      </p:sp>
      <p:graphicFrame>
        <p:nvGraphicFramePr>
          <p:cNvPr id="2" name="Tabella 1">
            <a:extLst>
              <a:ext uri="{FF2B5EF4-FFF2-40B4-BE49-F238E27FC236}">
                <a16:creationId xmlns="" xmlns:a16="http://schemas.microsoft.com/office/drawing/2014/main" id="{1A4F3EC2-8199-4A36-A6C6-73E00534CF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2324607"/>
              </p:ext>
            </p:extLst>
          </p:nvPr>
        </p:nvGraphicFramePr>
        <p:xfrm>
          <a:off x="1826894" y="1413313"/>
          <a:ext cx="6096000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="" xmlns:a16="http://schemas.microsoft.com/office/drawing/2014/main" val="7429066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CONTO ECONOMICO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7392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/>
                        <a:t>Ricavi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560440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- </a:t>
                      </a:r>
                      <a:r>
                        <a:rPr lang="it-IT" b="0" i="1" dirty="0"/>
                        <a:t>Costi esterni della produzione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88665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= </a:t>
                      </a:r>
                      <a:r>
                        <a:rPr lang="it-IT" b="1" dirty="0"/>
                        <a:t>VALORE</a:t>
                      </a:r>
                      <a:r>
                        <a:rPr lang="it-IT" dirty="0"/>
                        <a:t> </a:t>
                      </a:r>
                      <a:r>
                        <a:rPr lang="it-IT" b="1" dirty="0"/>
                        <a:t>AGGIUNTO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85454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it-IT" i="1" dirty="0"/>
                        <a:t>- Costo del personale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326756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= </a:t>
                      </a:r>
                      <a:r>
                        <a:rPr lang="it-IT" b="1" dirty="0"/>
                        <a:t>MARGINE OPERATIVO LORDO (MOL)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548355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- </a:t>
                      </a:r>
                      <a:r>
                        <a:rPr lang="it-IT" i="1" dirty="0"/>
                        <a:t>Ammortamenti e accantonamenti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603909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= </a:t>
                      </a:r>
                      <a:r>
                        <a:rPr lang="it-IT" b="1" dirty="0"/>
                        <a:t>MARGINE OPERATIVO NETTO (MON) o Reddito Operativo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258184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- </a:t>
                      </a:r>
                      <a:r>
                        <a:rPr lang="it-IT" i="1" dirty="0"/>
                        <a:t>Saldo gestione finanziaria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22003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= </a:t>
                      </a:r>
                      <a:r>
                        <a:rPr lang="it-IT" b="1" dirty="0"/>
                        <a:t>RISULTATO GESTIONE ORDINARIA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13421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- </a:t>
                      </a:r>
                      <a:r>
                        <a:rPr lang="it-IT" i="1" dirty="0"/>
                        <a:t>Saldo gestione straordinaria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8852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= </a:t>
                      </a:r>
                      <a:r>
                        <a:rPr lang="it-IT" b="1" dirty="0"/>
                        <a:t>RISULTATO ANTE-IMPOSTE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30495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- </a:t>
                      </a:r>
                      <a:r>
                        <a:rPr lang="it-IT" i="1" dirty="0"/>
                        <a:t>Imposte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454885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= </a:t>
                      </a:r>
                      <a:r>
                        <a:rPr lang="it-IT" b="1" dirty="0"/>
                        <a:t>RISULTATO NETTO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72999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2539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512" y="-4517"/>
            <a:ext cx="9180512" cy="6872633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8255000" y="6366466"/>
            <a:ext cx="280763" cy="501650"/>
          </a:xfrm>
          <a:prstGeom prst="rect">
            <a:avLst/>
          </a:prstGeom>
          <a:solidFill>
            <a:srgbClr val="00305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3257"/>
              </a:solidFill>
            </a:endParaRP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6402163" y="6356350"/>
            <a:ext cx="2133600" cy="365125"/>
          </a:xfrm>
        </p:spPr>
        <p:txBody>
          <a:bodyPr/>
          <a:lstStyle/>
          <a:p>
            <a:fld id="{8EB8520A-26EA-DE4B-B141-4532FC98FF0E}" type="slidenum">
              <a:rPr lang="it-IT" b="1" smtClean="0">
                <a:solidFill>
                  <a:schemeClr val="bg1"/>
                </a:solidFill>
                <a:latin typeface="Arial"/>
                <a:cs typeface="Arial"/>
              </a:rPr>
              <a:pPr/>
              <a:t>5</a:t>
            </a:fld>
            <a:endParaRPr lang="it-IT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2184134" y="160020"/>
            <a:ext cx="6959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b="1" dirty="0">
                <a:solidFill>
                  <a:srgbClr val="FFFFFF"/>
                </a:solidFill>
                <a:latin typeface="Arial Rounded MT Bold"/>
                <a:ea typeface="Arial Rounded MT Bold" charset="0"/>
                <a:cs typeface="Arial Rounded MT Bold" charset="0"/>
              </a:rPr>
              <a:t>I dati della nostra impresa ALFA S.p.A.    1/2</a:t>
            </a:r>
            <a:endParaRPr lang="it-IT" sz="2000" dirty="0">
              <a:solidFill>
                <a:schemeClr val="bg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6D2687B4-01D7-417A-B10C-A8D50DCB236B}"/>
              </a:ext>
            </a:extLst>
          </p:cNvPr>
          <p:cNvSpPr txBox="1"/>
          <p:nvPr/>
        </p:nvSpPr>
        <p:spPr>
          <a:xfrm>
            <a:off x="7556598" y="654989"/>
            <a:ext cx="1677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>
                <a:solidFill>
                  <a:schemeClr val="bg1"/>
                </a:solidFill>
                <a:highlight>
                  <a:srgbClr val="134979"/>
                </a:highlight>
              </a:rPr>
              <a:t>Analisi di Redditività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="" xmlns:a16="http://schemas.microsoft.com/office/drawing/2014/main" id="{069AD763-ABD5-4E54-B8E6-5C156886D1F8}"/>
              </a:ext>
            </a:extLst>
          </p:cNvPr>
          <p:cNvSpPr txBox="1"/>
          <p:nvPr/>
        </p:nvSpPr>
        <p:spPr>
          <a:xfrm>
            <a:off x="2023110" y="14744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B815DF63-C9EC-45BE-B222-8B96AA534A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66" y="962766"/>
            <a:ext cx="9013468" cy="3728023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="" xmlns:a16="http://schemas.microsoft.com/office/drawing/2014/main" id="{423AA126-E648-4F86-B6A7-058CDE8580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8217" y="4763335"/>
            <a:ext cx="5535533" cy="203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953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512" y="-4517"/>
            <a:ext cx="9180512" cy="6872633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8255000" y="6366466"/>
            <a:ext cx="280763" cy="501650"/>
          </a:xfrm>
          <a:prstGeom prst="rect">
            <a:avLst/>
          </a:prstGeom>
          <a:solidFill>
            <a:srgbClr val="00305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3257"/>
              </a:solidFill>
            </a:endParaRP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6402163" y="6356350"/>
            <a:ext cx="2133600" cy="365125"/>
          </a:xfrm>
        </p:spPr>
        <p:txBody>
          <a:bodyPr/>
          <a:lstStyle/>
          <a:p>
            <a:fld id="{8EB8520A-26EA-DE4B-B141-4532FC98FF0E}" type="slidenum">
              <a:rPr lang="it-IT" b="1" smtClean="0">
                <a:solidFill>
                  <a:schemeClr val="bg1"/>
                </a:solidFill>
                <a:latin typeface="Arial"/>
                <a:cs typeface="Arial"/>
              </a:rPr>
              <a:pPr/>
              <a:t>6</a:t>
            </a:fld>
            <a:endParaRPr lang="it-IT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B00762C3-7F04-463C-B376-413E611D4C86}"/>
              </a:ext>
            </a:extLst>
          </p:cNvPr>
          <p:cNvSpPr txBox="1"/>
          <p:nvPr/>
        </p:nvSpPr>
        <p:spPr>
          <a:xfrm>
            <a:off x="7556598" y="654989"/>
            <a:ext cx="1677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>
                <a:solidFill>
                  <a:schemeClr val="bg1"/>
                </a:solidFill>
                <a:highlight>
                  <a:srgbClr val="134979"/>
                </a:highlight>
              </a:rPr>
              <a:t>Analisi di Redditività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="" xmlns:a16="http://schemas.microsoft.com/office/drawing/2014/main" id="{DB7F73A5-8219-4880-AFA9-3CA692E0AEAF}"/>
              </a:ext>
            </a:extLst>
          </p:cNvPr>
          <p:cNvSpPr txBox="1"/>
          <p:nvPr/>
        </p:nvSpPr>
        <p:spPr>
          <a:xfrm>
            <a:off x="2184134" y="160020"/>
            <a:ext cx="6959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b="1" dirty="0">
                <a:solidFill>
                  <a:srgbClr val="FFFFFF"/>
                </a:solidFill>
                <a:latin typeface="Arial Rounded MT Bold"/>
                <a:ea typeface="Arial Rounded MT Bold" charset="0"/>
                <a:cs typeface="Arial Rounded MT Bold" charset="0"/>
              </a:rPr>
              <a:t>I dati della nostra impresa ALFA S.p.A.     2/2</a:t>
            </a:r>
            <a:endParaRPr lang="it-IT" sz="2000" dirty="0">
              <a:solidFill>
                <a:schemeClr val="bg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D57C45D1-CB6D-4CBE-9988-1A9124BA1C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670" y="769239"/>
            <a:ext cx="5135279" cy="5871863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="" xmlns:a16="http://schemas.microsoft.com/office/drawing/2014/main" id="{2C21020D-EDA3-458E-ABED-A4232D8486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2416" y="1805941"/>
            <a:ext cx="3538844" cy="307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019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512" y="-4517"/>
            <a:ext cx="9180512" cy="6872633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8255000" y="6366466"/>
            <a:ext cx="280763" cy="501650"/>
          </a:xfrm>
          <a:prstGeom prst="rect">
            <a:avLst/>
          </a:prstGeom>
          <a:solidFill>
            <a:srgbClr val="00305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3257"/>
              </a:solidFill>
            </a:endParaRP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6402163" y="6356350"/>
            <a:ext cx="2133600" cy="365125"/>
          </a:xfrm>
        </p:spPr>
        <p:txBody>
          <a:bodyPr/>
          <a:lstStyle/>
          <a:p>
            <a:fld id="{8EB8520A-26EA-DE4B-B141-4532FC98FF0E}" type="slidenum">
              <a:rPr lang="it-IT" b="1" smtClean="0">
                <a:solidFill>
                  <a:schemeClr val="bg1"/>
                </a:solidFill>
                <a:latin typeface="Arial"/>
                <a:cs typeface="Arial"/>
              </a:rPr>
              <a:pPr/>
              <a:t>7</a:t>
            </a:fld>
            <a:endParaRPr lang="it-IT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2184134" y="160020"/>
            <a:ext cx="6959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rgbClr val="FFFFFF"/>
                </a:solidFill>
                <a:latin typeface="Arial Rounded MT Bold"/>
                <a:ea typeface="Arial Rounded MT Bold" charset="0"/>
                <a:cs typeface="Arial Rounded MT Bold" charset="0"/>
              </a:rPr>
              <a:t>Cosa </a:t>
            </a:r>
            <a:r>
              <a:rPr lang="en-US" sz="2000" b="1" dirty="0" err="1">
                <a:solidFill>
                  <a:srgbClr val="FFFFFF"/>
                </a:solidFill>
                <a:latin typeface="Arial Rounded MT Bold"/>
                <a:ea typeface="Arial Rounded MT Bold" charset="0"/>
                <a:cs typeface="Arial Rounded MT Bold" charset="0"/>
              </a:rPr>
              <a:t>significa</a:t>
            </a:r>
            <a:r>
              <a:rPr lang="en-US" sz="2000" b="1" dirty="0">
                <a:solidFill>
                  <a:srgbClr val="FFFFFF"/>
                </a:solidFill>
                <a:latin typeface="Arial Rounded MT Bold"/>
                <a:ea typeface="Arial Rounded MT Bold" charset="0"/>
                <a:cs typeface="Arial Rounded MT Bold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Arial Rounded MT Bold"/>
                <a:ea typeface="Arial Rounded MT Bold" charset="0"/>
                <a:cs typeface="Arial Rounded MT Bold" charset="0"/>
              </a:rPr>
              <a:t>analizzare</a:t>
            </a:r>
            <a:r>
              <a:rPr lang="en-US" sz="2000" b="1" dirty="0">
                <a:solidFill>
                  <a:srgbClr val="FFFFFF"/>
                </a:solidFill>
                <a:latin typeface="Arial Rounded MT Bold"/>
                <a:ea typeface="Arial Rounded MT Bold" charset="0"/>
                <a:cs typeface="Arial Rounded MT Bold" charset="0"/>
              </a:rPr>
              <a:t> la </a:t>
            </a:r>
            <a:r>
              <a:rPr lang="en-US" sz="2000" b="1" dirty="0" err="1">
                <a:solidFill>
                  <a:srgbClr val="FFFFFF"/>
                </a:solidFill>
                <a:latin typeface="Arial Rounded MT Bold"/>
                <a:ea typeface="Arial Rounded MT Bold" charset="0"/>
                <a:cs typeface="Arial Rounded MT Bold" charset="0"/>
              </a:rPr>
              <a:t>Redditività</a:t>
            </a:r>
            <a:r>
              <a:rPr lang="en-US" sz="2000" b="1" dirty="0">
                <a:solidFill>
                  <a:srgbClr val="FFFFFF"/>
                </a:solidFill>
                <a:latin typeface="Arial Rounded MT Bold"/>
                <a:ea typeface="Arial Rounded MT Bold" charset="0"/>
                <a:cs typeface="Arial Rounded MT Bold" charset="0"/>
              </a:rPr>
              <a:t>?</a:t>
            </a:r>
            <a:endParaRPr lang="it-IT" sz="2000" dirty="0">
              <a:solidFill>
                <a:schemeClr val="bg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0E16C9DA-E3DC-4AC3-857C-0F7E2976CFE6}"/>
              </a:ext>
            </a:extLst>
          </p:cNvPr>
          <p:cNvSpPr txBox="1"/>
          <p:nvPr/>
        </p:nvSpPr>
        <p:spPr>
          <a:xfrm>
            <a:off x="7556598" y="654989"/>
            <a:ext cx="1677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>
                <a:solidFill>
                  <a:schemeClr val="bg1"/>
                </a:solidFill>
                <a:highlight>
                  <a:srgbClr val="134979"/>
                </a:highlight>
              </a:rPr>
              <a:t>Analisi di Redditività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="" xmlns:a16="http://schemas.microsoft.com/office/drawing/2014/main" id="{E1520767-EDD6-480F-95B2-F0470E36C323}"/>
              </a:ext>
            </a:extLst>
          </p:cNvPr>
          <p:cNvSpPr txBox="1"/>
          <p:nvPr/>
        </p:nvSpPr>
        <p:spPr>
          <a:xfrm>
            <a:off x="628650" y="1968281"/>
            <a:ext cx="81953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it-IT" dirty="0"/>
              <a:t>Anzitutto, come abbiamo già detto, occorre una corretta riclassificazione dei bilanci che consenta di evidenziare il contributo delle diverse aree gestionali (caratteristica, finanziaria, straordinaria, patrimoniale e fiscale)</a:t>
            </a:r>
          </a:p>
          <a:p>
            <a:pPr marL="342900" indent="-342900">
              <a:buAutoNum type="arabicParenR"/>
            </a:pPr>
            <a:endParaRPr lang="it-IT" dirty="0"/>
          </a:p>
          <a:p>
            <a:pPr marL="342900" indent="-342900">
              <a:buAutoNum type="arabicParenR"/>
            </a:pPr>
            <a:r>
              <a:rPr lang="it-IT" dirty="0"/>
              <a:t>Utilizzare i risultati di queste riclassificazioni per costruire dei rapporti che danno come risultato degli </a:t>
            </a:r>
            <a:r>
              <a:rPr lang="it-IT" i="1" dirty="0"/>
              <a:t>indicatori </a:t>
            </a:r>
            <a:r>
              <a:rPr lang="it-IT" dirty="0"/>
              <a:t>economico-finanziari.</a:t>
            </a:r>
          </a:p>
        </p:txBody>
      </p:sp>
    </p:spTree>
    <p:extLst>
      <p:ext uri="{BB962C8B-B14F-4D97-AF65-F5344CB8AC3E}">
        <p14:creationId xmlns:p14="http://schemas.microsoft.com/office/powerpoint/2010/main" val="1180566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512" y="-4517"/>
            <a:ext cx="9180512" cy="6872633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8255000" y="6366466"/>
            <a:ext cx="280763" cy="501650"/>
          </a:xfrm>
          <a:prstGeom prst="rect">
            <a:avLst/>
          </a:prstGeom>
          <a:solidFill>
            <a:srgbClr val="00305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3257"/>
              </a:solidFill>
            </a:endParaRP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6402163" y="6356350"/>
            <a:ext cx="2133600" cy="365125"/>
          </a:xfrm>
        </p:spPr>
        <p:txBody>
          <a:bodyPr/>
          <a:lstStyle/>
          <a:p>
            <a:fld id="{8EB8520A-26EA-DE4B-B141-4532FC98FF0E}" type="slidenum">
              <a:rPr lang="it-IT" b="1" smtClean="0">
                <a:solidFill>
                  <a:schemeClr val="bg1"/>
                </a:solidFill>
                <a:latin typeface="Arial"/>
                <a:cs typeface="Arial"/>
              </a:rPr>
              <a:pPr/>
              <a:t>8</a:t>
            </a:fld>
            <a:endParaRPr lang="it-IT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3A8AD1C8-AA22-4F12-BE75-67F7F5D10FFE}"/>
              </a:ext>
            </a:extLst>
          </p:cNvPr>
          <p:cNvSpPr txBox="1"/>
          <p:nvPr/>
        </p:nvSpPr>
        <p:spPr>
          <a:xfrm>
            <a:off x="7556598" y="654989"/>
            <a:ext cx="1677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>
                <a:solidFill>
                  <a:schemeClr val="bg1"/>
                </a:solidFill>
                <a:highlight>
                  <a:srgbClr val="134979"/>
                </a:highlight>
              </a:rPr>
              <a:t>Analisi di Redditività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="" xmlns:a16="http://schemas.microsoft.com/office/drawing/2014/main" id="{A02E3148-45A7-4075-B133-92F89FE2273E}"/>
              </a:ext>
            </a:extLst>
          </p:cNvPr>
          <p:cNvSpPr txBox="1"/>
          <p:nvPr/>
        </p:nvSpPr>
        <p:spPr>
          <a:xfrm>
            <a:off x="2184134" y="160020"/>
            <a:ext cx="6959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err="1">
                <a:solidFill>
                  <a:srgbClr val="FFFFFF"/>
                </a:solidFill>
                <a:latin typeface="Arial Rounded MT Bold"/>
                <a:ea typeface="Arial Rounded MT Bold" charset="0"/>
                <a:cs typeface="Arial Rounded MT Bold" charset="0"/>
              </a:rPr>
              <a:t>Vediamo</a:t>
            </a:r>
            <a:r>
              <a:rPr lang="en-US" sz="2000" b="1" dirty="0">
                <a:solidFill>
                  <a:srgbClr val="FFFFFF"/>
                </a:solidFill>
                <a:latin typeface="Arial Rounded MT Bold"/>
                <a:ea typeface="Arial Rounded MT Bold" charset="0"/>
                <a:cs typeface="Arial Rounded MT Bold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Arial Rounded MT Bold"/>
                <a:ea typeface="Arial Rounded MT Bold" charset="0"/>
                <a:cs typeface="Arial Rounded MT Bold" charset="0"/>
              </a:rPr>
              <a:t>gli</a:t>
            </a:r>
            <a:r>
              <a:rPr lang="en-US" sz="2000" b="1" dirty="0">
                <a:solidFill>
                  <a:srgbClr val="FFFFFF"/>
                </a:solidFill>
                <a:latin typeface="Arial Rounded MT Bold"/>
                <a:ea typeface="Arial Rounded MT Bold" charset="0"/>
                <a:cs typeface="Arial Rounded MT Bold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Arial Rounded MT Bold"/>
                <a:ea typeface="Arial Rounded MT Bold" charset="0"/>
                <a:cs typeface="Arial Rounded MT Bold" charset="0"/>
              </a:rPr>
              <a:t>indicatori</a:t>
            </a:r>
            <a:r>
              <a:rPr lang="en-US" sz="2000" b="1" dirty="0">
                <a:solidFill>
                  <a:srgbClr val="FFFFFF"/>
                </a:solidFill>
                <a:latin typeface="Arial Rounded MT Bold"/>
                <a:ea typeface="Arial Rounded MT Bold" charset="0"/>
                <a:cs typeface="Arial Rounded MT Bold" charset="0"/>
              </a:rPr>
              <a:t> di </a:t>
            </a:r>
            <a:r>
              <a:rPr lang="en-US" sz="2000" b="1" dirty="0" err="1">
                <a:solidFill>
                  <a:srgbClr val="FFFFFF"/>
                </a:solidFill>
                <a:latin typeface="Arial Rounded MT Bold"/>
                <a:ea typeface="Arial Rounded MT Bold" charset="0"/>
                <a:cs typeface="Arial Rounded MT Bold" charset="0"/>
              </a:rPr>
              <a:t>redditività</a:t>
            </a:r>
            <a:r>
              <a:rPr lang="en-US" sz="2000" b="1" dirty="0">
                <a:solidFill>
                  <a:srgbClr val="FFFFFF"/>
                </a:solidFill>
                <a:latin typeface="Arial Rounded MT Bold"/>
                <a:ea typeface="Arial Rounded MT Bold" charset="0"/>
                <a:cs typeface="Arial Rounded MT Bold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Arial Rounded MT Bold"/>
                <a:ea typeface="Arial Rounded MT Bold" charset="0"/>
                <a:cs typeface="Arial Rounded MT Bold" charset="0"/>
              </a:rPr>
              <a:t>più</a:t>
            </a:r>
            <a:r>
              <a:rPr lang="en-US" sz="2000" b="1" dirty="0">
                <a:solidFill>
                  <a:srgbClr val="FFFFFF"/>
                </a:solidFill>
                <a:latin typeface="Arial Rounded MT Bold"/>
                <a:ea typeface="Arial Rounded MT Bold" charset="0"/>
                <a:cs typeface="Arial Rounded MT Bold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Arial Rounded MT Bold"/>
                <a:ea typeface="Arial Rounded MT Bold" charset="0"/>
                <a:cs typeface="Arial Rounded MT Bold" charset="0"/>
              </a:rPr>
              <a:t>utilizzati</a:t>
            </a:r>
            <a:r>
              <a:rPr lang="en-US" sz="2000" b="1" dirty="0">
                <a:solidFill>
                  <a:srgbClr val="FFFFFF"/>
                </a:solidFill>
                <a:latin typeface="Arial Rounded MT Bold"/>
                <a:ea typeface="Arial Rounded MT Bold" charset="0"/>
                <a:cs typeface="Arial Rounded MT Bold" charset="0"/>
              </a:rPr>
              <a:t>    1/6</a:t>
            </a:r>
            <a:endParaRPr lang="it-IT" sz="2000" dirty="0">
              <a:solidFill>
                <a:schemeClr val="bg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="" xmlns:a16="http://schemas.microsoft.com/office/drawing/2014/main" id="{503BD94F-B9C5-4D4C-9B25-AA1659AC2097}"/>
              </a:ext>
            </a:extLst>
          </p:cNvPr>
          <p:cNvSpPr txBox="1"/>
          <p:nvPr/>
        </p:nvSpPr>
        <p:spPr>
          <a:xfrm>
            <a:off x="3749040" y="988272"/>
            <a:ext cx="2399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u="sng" dirty="0"/>
              <a:t>ROE </a:t>
            </a:r>
            <a:r>
              <a:rPr lang="it-IT" b="1" i="1" u="sng" dirty="0"/>
              <a:t>(Return On Equity)</a:t>
            </a:r>
            <a:endParaRPr lang="it-IT" b="1" u="sng" dirty="0"/>
          </a:p>
        </p:txBody>
      </p:sp>
      <p:sp>
        <p:nvSpPr>
          <p:cNvPr id="3" name="CasellaDiTesto 2">
            <a:extLst>
              <a:ext uri="{FF2B5EF4-FFF2-40B4-BE49-F238E27FC236}">
                <a16:creationId xmlns="" xmlns:a16="http://schemas.microsoft.com/office/drawing/2014/main" id="{75F2DF55-26C1-4650-AE83-72D2A557B998}"/>
              </a:ext>
            </a:extLst>
          </p:cNvPr>
          <p:cNvSpPr txBox="1"/>
          <p:nvPr/>
        </p:nvSpPr>
        <p:spPr>
          <a:xfrm>
            <a:off x="822961" y="1464138"/>
            <a:ext cx="7432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Risulta dal rapporto tra: il </a:t>
            </a:r>
            <a:r>
              <a:rPr lang="it-IT" b="1" i="1" dirty="0"/>
              <a:t>flusso</a:t>
            </a:r>
            <a:r>
              <a:rPr lang="it-IT" i="1" dirty="0"/>
              <a:t> di reddito</a:t>
            </a:r>
            <a:r>
              <a:rPr lang="it-IT" dirty="0"/>
              <a:t> </a:t>
            </a:r>
            <a:r>
              <a:rPr lang="it-IT" i="1" dirty="0"/>
              <a:t>netto</a:t>
            </a:r>
            <a:r>
              <a:rPr lang="it-IT" dirty="0"/>
              <a:t> (Reddito Netto) che l’attività ha generato rispetto all’</a:t>
            </a:r>
            <a:r>
              <a:rPr lang="it-IT" i="1" dirty="0"/>
              <a:t>investimento</a:t>
            </a:r>
            <a:r>
              <a:rPr lang="it-IT" dirty="0"/>
              <a:t> fatto dalla proprietà (Mezzi Propri). In pratica quanto «rende» l’aver investito i propri soldi nell’impresa.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="" xmlns:a16="http://schemas.microsoft.com/office/drawing/2014/main" id="{67ADBD75-8F6D-4958-97B3-8455851FA6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85" y="2431803"/>
            <a:ext cx="4514191" cy="1994393"/>
          </a:xfrm>
          <a:prstGeom prst="rect">
            <a:avLst/>
          </a:prstGeom>
        </p:spPr>
      </p:pic>
      <p:pic>
        <p:nvPicPr>
          <p:cNvPr id="22" name="Immagine 21">
            <a:extLst>
              <a:ext uri="{FF2B5EF4-FFF2-40B4-BE49-F238E27FC236}">
                <a16:creationId xmlns="" xmlns:a16="http://schemas.microsoft.com/office/drawing/2014/main" id="{7D4BDC87-FD1F-4171-AF1B-85400760FB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6658" y="2431803"/>
            <a:ext cx="4462659" cy="1682642"/>
          </a:xfrm>
          <a:prstGeom prst="rect">
            <a:avLst/>
          </a:prstGeom>
        </p:spPr>
      </p:pic>
      <p:sp>
        <p:nvSpPr>
          <p:cNvPr id="23" name="CasellaDiTesto 22">
            <a:extLst>
              <a:ext uri="{FF2B5EF4-FFF2-40B4-BE49-F238E27FC236}">
                <a16:creationId xmlns="" xmlns:a16="http://schemas.microsoft.com/office/drawing/2014/main" id="{04A8CE83-E01F-45E3-B357-0D2974F8E2C4}"/>
              </a:ext>
            </a:extLst>
          </p:cNvPr>
          <p:cNvSpPr txBox="1"/>
          <p:nvPr/>
        </p:nvSpPr>
        <p:spPr>
          <a:xfrm>
            <a:off x="2517369" y="5001086"/>
            <a:ext cx="801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ROE = 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="" xmlns:a16="http://schemas.microsoft.com/office/drawing/2014/main" id="{B7028124-B0C0-449B-A41F-1D78C2797CAD}"/>
              </a:ext>
            </a:extLst>
          </p:cNvPr>
          <p:cNvSpPr txBox="1"/>
          <p:nvPr/>
        </p:nvSpPr>
        <p:spPr>
          <a:xfrm>
            <a:off x="3678076" y="4774614"/>
            <a:ext cx="458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RN</a:t>
            </a:r>
          </a:p>
        </p:txBody>
      </p:sp>
      <p:cxnSp>
        <p:nvCxnSpPr>
          <p:cNvPr id="26" name="Connettore diritto 25">
            <a:extLst>
              <a:ext uri="{FF2B5EF4-FFF2-40B4-BE49-F238E27FC236}">
                <a16:creationId xmlns="" xmlns:a16="http://schemas.microsoft.com/office/drawing/2014/main" id="{2DEDADA7-9F74-470E-813B-6ECFACEA5CD8}"/>
              </a:ext>
            </a:extLst>
          </p:cNvPr>
          <p:cNvCxnSpPr>
            <a:cxnSpLocks/>
          </p:cNvCxnSpPr>
          <p:nvPr/>
        </p:nvCxnSpPr>
        <p:spPr>
          <a:xfrm>
            <a:off x="3318550" y="5185752"/>
            <a:ext cx="122043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CasellaDiTesto 26">
            <a:extLst>
              <a:ext uri="{FF2B5EF4-FFF2-40B4-BE49-F238E27FC236}">
                <a16:creationId xmlns="" xmlns:a16="http://schemas.microsoft.com/office/drawing/2014/main" id="{DFB2B368-23D6-4D77-8EEB-E8B82570D89A}"/>
              </a:ext>
            </a:extLst>
          </p:cNvPr>
          <p:cNvSpPr txBox="1"/>
          <p:nvPr/>
        </p:nvSpPr>
        <p:spPr>
          <a:xfrm>
            <a:off x="3241025" y="5269366"/>
            <a:ext cx="1355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Mezzi Propri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="" xmlns:a16="http://schemas.microsoft.com/office/drawing/2014/main" id="{703246FC-E256-41BB-AFD2-7B545D5D9D1D}"/>
              </a:ext>
            </a:extLst>
          </p:cNvPr>
          <p:cNvSpPr txBox="1"/>
          <p:nvPr/>
        </p:nvSpPr>
        <p:spPr>
          <a:xfrm>
            <a:off x="4712314" y="497792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=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="" xmlns:a16="http://schemas.microsoft.com/office/drawing/2014/main" id="{9A5A2933-0752-42F1-AA1E-32AACC34B47B}"/>
              </a:ext>
            </a:extLst>
          </p:cNvPr>
          <p:cNvSpPr txBox="1"/>
          <p:nvPr/>
        </p:nvSpPr>
        <p:spPr>
          <a:xfrm>
            <a:off x="5663252" y="4748085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24.971</a:t>
            </a:r>
          </a:p>
        </p:txBody>
      </p:sp>
      <p:cxnSp>
        <p:nvCxnSpPr>
          <p:cNvPr id="30" name="Connettore diritto 29">
            <a:extLst>
              <a:ext uri="{FF2B5EF4-FFF2-40B4-BE49-F238E27FC236}">
                <a16:creationId xmlns="" xmlns:a16="http://schemas.microsoft.com/office/drawing/2014/main" id="{06D5FEAF-DACF-4232-9023-C0D8673388B4}"/>
              </a:ext>
            </a:extLst>
          </p:cNvPr>
          <p:cNvCxnSpPr>
            <a:cxnSpLocks/>
          </p:cNvCxnSpPr>
          <p:nvPr/>
        </p:nvCxnSpPr>
        <p:spPr>
          <a:xfrm>
            <a:off x="5365161" y="5168537"/>
            <a:ext cx="135982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CasellaDiTesto 33">
            <a:extLst>
              <a:ext uri="{FF2B5EF4-FFF2-40B4-BE49-F238E27FC236}">
                <a16:creationId xmlns="" xmlns:a16="http://schemas.microsoft.com/office/drawing/2014/main" id="{317A925B-906F-434D-9BEB-6493BFC2FA8B}"/>
              </a:ext>
            </a:extLst>
          </p:cNvPr>
          <p:cNvSpPr txBox="1"/>
          <p:nvPr/>
        </p:nvSpPr>
        <p:spPr>
          <a:xfrm>
            <a:off x="5547456" y="5221525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1.825.805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="" xmlns:a16="http://schemas.microsoft.com/office/drawing/2014/main" id="{22C9154B-8B44-4325-8B05-EA7264F9F6E6}"/>
              </a:ext>
            </a:extLst>
          </p:cNvPr>
          <p:cNvSpPr txBox="1"/>
          <p:nvPr/>
        </p:nvSpPr>
        <p:spPr>
          <a:xfrm>
            <a:off x="6942646" y="494750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=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="" xmlns:a16="http://schemas.microsoft.com/office/drawing/2014/main" id="{5BF3CFF9-FEAB-4143-9F97-80F42C4C787A}"/>
              </a:ext>
            </a:extLst>
          </p:cNvPr>
          <p:cNvSpPr txBox="1"/>
          <p:nvPr/>
        </p:nvSpPr>
        <p:spPr>
          <a:xfrm>
            <a:off x="7434335" y="4937282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1,37%</a:t>
            </a:r>
          </a:p>
        </p:txBody>
      </p:sp>
      <p:sp>
        <p:nvSpPr>
          <p:cNvPr id="40" name="CasellaDiTesto 39">
            <a:extLst>
              <a:ext uri="{FF2B5EF4-FFF2-40B4-BE49-F238E27FC236}">
                <a16:creationId xmlns="" xmlns:a16="http://schemas.microsoft.com/office/drawing/2014/main" id="{B775EE91-26B0-4651-9463-19EC69109277}"/>
              </a:ext>
            </a:extLst>
          </p:cNvPr>
          <p:cNvSpPr txBox="1"/>
          <p:nvPr/>
        </p:nvSpPr>
        <p:spPr>
          <a:xfrm>
            <a:off x="1369517" y="5031864"/>
            <a:ext cx="8370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Nel 2015</a:t>
            </a:r>
          </a:p>
        </p:txBody>
      </p:sp>
      <p:sp>
        <p:nvSpPr>
          <p:cNvPr id="41" name="CasellaDiTesto 40">
            <a:extLst>
              <a:ext uri="{FF2B5EF4-FFF2-40B4-BE49-F238E27FC236}">
                <a16:creationId xmlns="" xmlns:a16="http://schemas.microsoft.com/office/drawing/2014/main" id="{652B9B22-511C-40D7-B3AB-1FB6EEC5B131}"/>
              </a:ext>
            </a:extLst>
          </p:cNvPr>
          <p:cNvSpPr txBox="1"/>
          <p:nvPr/>
        </p:nvSpPr>
        <p:spPr>
          <a:xfrm>
            <a:off x="1369516" y="6043333"/>
            <a:ext cx="8370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Nel 2014</a:t>
            </a:r>
          </a:p>
        </p:txBody>
      </p:sp>
      <p:sp>
        <p:nvSpPr>
          <p:cNvPr id="42" name="CasellaDiTesto 41">
            <a:extLst>
              <a:ext uri="{FF2B5EF4-FFF2-40B4-BE49-F238E27FC236}">
                <a16:creationId xmlns="" xmlns:a16="http://schemas.microsoft.com/office/drawing/2014/main" id="{3B3D3967-C513-4E7E-ADCA-5F79D0D454E8}"/>
              </a:ext>
            </a:extLst>
          </p:cNvPr>
          <p:cNvSpPr txBox="1"/>
          <p:nvPr/>
        </p:nvSpPr>
        <p:spPr>
          <a:xfrm>
            <a:off x="2370016" y="6098814"/>
            <a:ext cx="4483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………………………………………………………………………</a:t>
            </a:r>
          </a:p>
        </p:txBody>
      </p:sp>
      <p:sp>
        <p:nvSpPr>
          <p:cNvPr id="43" name="Ovale 42">
            <a:extLst>
              <a:ext uri="{FF2B5EF4-FFF2-40B4-BE49-F238E27FC236}">
                <a16:creationId xmlns="" xmlns:a16="http://schemas.microsoft.com/office/drawing/2014/main" id="{A8C9ADDA-C8F5-459F-B5D9-2102AF8154A0}"/>
              </a:ext>
            </a:extLst>
          </p:cNvPr>
          <p:cNvSpPr/>
          <p:nvPr/>
        </p:nvSpPr>
        <p:spPr>
          <a:xfrm>
            <a:off x="3230088" y="4191998"/>
            <a:ext cx="889643" cy="270530"/>
          </a:xfrm>
          <a:prstGeom prst="ellipse">
            <a:avLst/>
          </a:prstGeom>
          <a:noFill/>
          <a:ln w="19050">
            <a:solidFill>
              <a:srgbClr val="2CFC8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" name="Ovale 43">
            <a:extLst>
              <a:ext uri="{FF2B5EF4-FFF2-40B4-BE49-F238E27FC236}">
                <a16:creationId xmlns="" xmlns:a16="http://schemas.microsoft.com/office/drawing/2014/main" id="{04D34EA9-9A5A-4AD2-AFFE-1CF48C1745A3}"/>
              </a:ext>
            </a:extLst>
          </p:cNvPr>
          <p:cNvSpPr/>
          <p:nvPr/>
        </p:nvSpPr>
        <p:spPr>
          <a:xfrm>
            <a:off x="7567703" y="3668950"/>
            <a:ext cx="889643" cy="270530"/>
          </a:xfrm>
          <a:prstGeom prst="ellipse">
            <a:avLst/>
          </a:prstGeom>
          <a:noFill/>
          <a:ln w="19050">
            <a:solidFill>
              <a:srgbClr val="2CFC8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9017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7" grpId="0"/>
      <p:bldP spid="28" grpId="0"/>
      <p:bldP spid="29" grpId="0"/>
      <p:bldP spid="34" grpId="0"/>
      <p:bldP spid="36" grpId="0"/>
      <p:bldP spid="38" grpId="0"/>
      <p:bldP spid="40" grpId="0"/>
      <p:bldP spid="41" grpId="0"/>
      <p:bldP spid="42" grpId="0"/>
      <p:bldP spid="43" grpId="0" animBg="1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512" y="-4517"/>
            <a:ext cx="9180512" cy="6872633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8255000" y="6366466"/>
            <a:ext cx="280763" cy="501650"/>
          </a:xfrm>
          <a:prstGeom prst="rect">
            <a:avLst/>
          </a:prstGeom>
          <a:solidFill>
            <a:srgbClr val="00305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3257"/>
              </a:solidFill>
            </a:endParaRP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6402163" y="6356350"/>
            <a:ext cx="2133600" cy="365125"/>
          </a:xfrm>
        </p:spPr>
        <p:txBody>
          <a:bodyPr/>
          <a:lstStyle/>
          <a:p>
            <a:fld id="{8EB8520A-26EA-DE4B-B141-4532FC98FF0E}" type="slidenum">
              <a:rPr lang="it-IT" b="1" smtClean="0">
                <a:solidFill>
                  <a:schemeClr val="bg1"/>
                </a:solidFill>
                <a:latin typeface="Arial"/>
                <a:cs typeface="Arial"/>
              </a:rPr>
              <a:pPr/>
              <a:t>9</a:t>
            </a:fld>
            <a:endParaRPr lang="it-IT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8C6205F7-2658-481A-A766-8D8D49455370}"/>
              </a:ext>
            </a:extLst>
          </p:cNvPr>
          <p:cNvSpPr txBox="1"/>
          <p:nvPr/>
        </p:nvSpPr>
        <p:spPr>
          <a:xfrm>
            <a:off x="7556598" y="654989"/>
            <a:ext cx="1677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>
                <a:solidFill>
                  <a:schemeClr val="bg1"/>
                </a:solidFill>
                <a:highlight>
                  <a:srgbClr val="134979"/>
                </a:highlight>
              </a:rPr>
              <a:t>Analisi di Redditività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="" xmlns:a16="http://schemas.microsoft.com/office/drawing/2014/main" id="{9684C66B-B84F-42AC-A422-D1FBBB5C5957}"/>
              </a:ext>
            </a:extLst>
          </p:cNvPr>
          <p:cNvSpPr txBox="1"/>
          <p:nvPr/>
        </p:nvSpPr>
        <p:spPr>
          <a:xfrm>
            <a:off x="2184134" y="160020"/>
            <a:ext cx="6959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err="1">
                <a:solidFill>
                  <a:srgbClr val="FFFFFF"/>
                </a:solidFill>
                <a:latin typeface="Arial Rounded MT Bold"/>
                <a:ea typeface="Arial Rounded MT Bold" charset="0"/>
                <a:cs typeface="Arial Rounded MT Bold" charset="0"/>
              </a:rPr>
              <a:t>Vediamo</a:t>
            </a:r>
            <a:r>
              <a:rPr lang="en-US" sz="2000" b="1" dirty="0">
                <a:solidFill>
                  <a:srgbClr val="FFFFFF"/>
                </a:solidFill>
                <a:latin typeface="Arial Rounded MT Bold"/>
                <a:ea typeface="Arial Rounded MT Bold" charset="0"/>
                <a:cs typeface="Arial Rounded MT Bold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Arial Rounded MT Bold"/>
                <a:ea typeface="Arial Rounded MT Bold" charset="0"/>
                <a:cs typeface="Arial Rounded MT Bold" charset="0"/>
              </a:rPr>
              <a:t>gli</a:t>
            </a:r>
            <a:r>
              <a:rPr lang="en-US" sz="2000" b="1" dirty="0">
                <a:solidFill>
                  <a:srgbClr val="FFFFFF"/>
                </a:solidFill>
                <a:latin typeface="Arial Rounded MT Bold"/>
                <a:ea typeface="Arial Rounded MT Bold" charset="0"/>
                <a:cs typeface="Arial Rounded MT Bold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Arial Rounded MT Bold"/>
                <a:ea typeface="Arial Rounded MT Bold" charset="0"/>
                <a:cs typeface="Arial Rounded MT Bold" charset="0"/>
              </a:rPr>
              <a:t>indicatori</a:t>
            </a:r>
            <a:r>
              <a:rPr lang="en-US" sz="2000" b="1" dirty="0">
                <a:solidFill>
                  <a:srgbClr val="FFFFFF"/>
                </a:solidFill>
                <a:latin typeface="Arial Rounded MT Bold"/>
                <a:ea typeface="Arial Rounded MT Bold" charset="0"/>
                <a:cs typeface="Arial Rounded MT Bold" charset="0"/>
              </a:rPr>
              <a:t> di </a:t>
            </a:r>
            <a:r>
              <a:rPr lang="en-US" sz="2000" b="1" dirty="0" err="1">
                <a:solidFill>
                  <a:srgbClr val="FFFFFF"/>
                </a:solidFill>
                <a:latin typeface="Arial Rounded MT Bold"/>
                <a:ea typeface="Arial Rounded MT Bold" charset="0"/>
                <a:cs typeface="Arial Rounded MT Bold" charset="0"/>
              </a:rPr>
              <a:t>redditività</a:t>
            </a:r>
            <a:r>
              <a:rPr lang="en-US" sz="2000" b="1" dirty="0">
                <a:solidFill>
                  <a:srgbClr val="FFFFFF"/>
                </a:solidFill>
                <a:latin typeface="Arial Rounded MT Bold"/>
                <a:ea typeface="Arial Rounded MT Bold" charset="0"/>
                <a:cs typeface="Arial Rounded MT Bold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Arial Rounded MT Bold"/>
                <a:ea typeface="Arial Rounded MT Bold" charset="0"/>
                <a:cs typeface="Arial Rounded MT Bold" charset="0"/>
              </a:rPr>
              <a:t>più</a:t>
            </a:r>
            <a:r>
              <a:rPr lang="en-US" sz="2000" b="1" dirty="0">
                <a:solidFill>
                  <a:srgbClr val="FFFFFF"/>
                </a:solidFill>
                <a:latin typeface="Arial Rounded MT Bold"/>
                <a:ea typeface="Arial Rounded MT Bold" charset="0"/>
                <a:cs typeface="Arial Rounded MT Bold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Arial Rounded MT Bold"/>
                <a:ea typeface="Arial Rounded MT Bold" charset="0"/>
                <a:cs typeface="Arial Rounded MT Bold" charset="0"/>
              </a:rPr>
              <a:t>utilizzati</a:t>
            </a:r>
            <a:r>
              <a:rPr lang="en-US" sz="2000" b="1" dirty="0">
                <a:solidFill>
                  <a:srgbClr val="FFFFFF"/>
                </a:solidFill>
                <a:latin typeface="Arial Rounded MT Bold"/>
                <a:ea typeface="Arial Rounded MT Bold" charset="0"/>
                <a:cs typeface="Arial Rounded MT Bold" charset="0"/>
              </a:rPr>
              <a:t>    2/6</a:t>
            </a:r>
            <a:endParaRPr lang="it-IT" sz="2000" dirty="0">
              <a:solidFill>
                <a:schemeClr val="bg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="" xmlns:a16="http://schemas.microsoft.com/office/drawing/2014/main" id="{39ADB75C-AEA4-4C17-A8FF-75E22E03604D}"/>
              </a:ext>
            </a:extLst>
          </p:cNvPr>
          <p:cNvSpPr txBox="1"/>
          <p:nvPr/>
        </p:nvSpPr>
        <p:spPr>
          <a:xfrm>
            <a:off x="3749040" y="988272"/>
            <a:ext cx="2822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u="sng" dirty="0"/>
              <a:t>ROI </a:t>
            </a:r>
            <a:r>
              <a:rPr lang="it-IT" b="1" i="1" u="sng" dirty="0"/>
              <a:t>(Return On </a:t>
            </a:r>
            <a:r>
              <a:rPr lang="it-IT" b="1" i="1" u="sng" dirty="0" err="1"/>
              <a:t>Investment</a:t>
            </a:r>
            <a:r>
              <a:rPr lang="it-IT" b="1" i="1" u="sng" dirty="0"/>
              <a:t>)</a:t>
            </a:r>
            <a:endParaRPr lang="it-IT" b="1" u="sng" dirty="0"/>
          </a:p>
        </p:txBody>
      </p:sp>
      <p:sp>
        <p:nvSpPr>
          <p:cNvPr id="9" name="CasellaDiTesto 8">
            <a:extLst>
              <a:ext uri="{FF2B5EF4-FFF2-40B4-BE49-F238E27FC236}">
                <a16:creationId xmlns="" xmlns:a16="http://schemas.microsoft.com/office/drawing/2014/main" id="{7BA08335-9661-4AF2-AC50-E9252E37D4C6}"/>
              </a:ext>
            </a:extLst>
          </p:cNvPr>
          <p:cNvSpPr txBox="1"/>
          <p:nvPr/>
        </p:nvSpPr>
        <p:spPr>
          <a:xfrm>
            <a:off x="822960" y="1547581"/>
            <a:ext cx="75356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Risulta dal rapporto tra: il risultato della </a:t>
            </a:r>
            <a:r>
              <a:rPr lang="it-IT" i="1" dirty="0"/>
              <a:t>gestione caratteristica </a:t>
            </a:r>
            <a:r>
              <a:rPr lang="it-IT" dirty="0"/>
              <a:t>(Reddito Operativo) rispetto al capitale totale investito nella gestione caratteristica (CIN), a prescindere dalle fonti di finanziamento (mezzi propri e mezzi di terzi).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="" xmlns:a16="http://schemas.microsoft.com/office/drawing/2014/main" id="{7C0B115A-BB5F-4E34-BE87-BDDBDA7EA9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577" y="2479817"/>
            <a:ext cx="4383404" cy="2414225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="" xmlns:a16="http://schemas.microsoft.com/office/drawing/2014/main" id="{F7A827FC-CF32-46DB-891D-76216F072E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2479817"/>
            <a:ext cx="4560203" cy="1981372"/>
          </a:xfrm>
          <a:prstGeom prst="rect">
            <a:avLst/>
          </a:prstGeom>
        </p:spPr>
      </p:pic>
      <p:sp>
        <p:nvSpPr>
          <p:cNvPr id="19" name="CasellaDiTesto 18">
            <a:extLst>
              <a:ext uri="{FF2B5EF4-FFF2-40B4-BE49-F238E27FC236}">
                <a16:creationId xmlns="" xmlns:a16="http://schemas.microsoft.com/office/drawing/2014/main" id="{B590E03D-8479-4C5D-B792-5CF00C9E8206}"/>
              </a:ext>
            </a:extLst>
          </p:cNvPr>
          <p:cNvSpPr txBox="1"/>
          <p:nvPr/>
        </p:nvSpPr>
        <p:spPr>
          <a:xfrm>
            <a:off x="2690341" y="5310419"/>
            <a:ext cx="749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ROI  =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="" xmlns:a16="http://schemas.microsoft.com/office/drawing/2014/main" id="{35603A24-A385-48B6-8441-F1D88CAB59F3}"/>
              </a:ext>
            </a:extLst>
          </p:cNvPr>
          <p:cNvSpPr txBox="1"/>
          <p:nvPr/>
        </p:nvSpPr>
        <p:spPr>
          <a:xfrm>
            <a:off x="3519169" y="5059945"/>
            <a:ext cx="459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RO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="" xmlns:a16="http://schemas.microsoft.com/office/drawing/2014/main" id="{0613CECC-9455-4916-BA91-D3B1B365330F}"/>
              </a:ext>
            </a:extLst>
          </p:cNvPr>
          <p:cNvSpPr txBox="1"/>
          <p:nvPr/>
        </p:nvSpPr>
        <p:spPr>
          <a:xfrm>
            <a:off x="1687801" y="5337515"/>
            <a:ext cx="8370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Nel 2015</a:t>
            </a:r>
          </a:p>
        </p:txBody>
      </p:sp>
      <p:cxnSp>
        <p:nvCxnSpPr>
          <p:cNvPr id="23" name="Connettore diritto 22">
            <a:extLst>
              <a:ext uri="{FF2B5EF4-FFF2-40B4-BE49-F238E27FC236}">
                <a16:creationId xmlns="" xmlns:a16="http://schemas.microsoft.com/office/drawing/2014/main" id="{83F37263-C4CD-4B8C-93C2-7A92F1B0F3BC}"/>
              </a:ext>
            </a:extLst>
          </p:cNvPr>
          <p:cNvCxnSpPr/>
          <p:nvPr/>
        </p:nvCxnSpPr>
        <p:spPr>
          <a:xfrm>
            <a:off x="3519169" y="5491403"/>
            <a:ext cx="4597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CasellaDiTesto 23">
            <a:extLst>
              <a:ext uri="{FF2B5EF4-FFF2-40B4-BE49-F238E27FC236}">
                <a16:creationId xmlns="" xmlns:a16="http://schemas.microsoft.com/office/drawing/2014/main" id="{C936CA69-22C3-4334-ACEE-6332998B577D}"/>
              </a:ext>
            </a:extLst>
          </p:cNvPr>
          <p:cNvSpPr txBox="1"/>
          <p:nvPr/>
        </p:nvSpPr>
        <p:spPr>
          <a:xfrm>
            <a:off x="3491596" y="5580205"/>
            <a:ext cx="51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CIN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="" xmlns:a16="http://schemas.microsoft.com/office/drawing/2014/main" id="{495D813F-D002-4E09-B1C5-7CA6A4B85A25}"/>
              </a:ext>
            </a:extLst>
          </p:cNvPr>
          <p:cNvSpPr txBox="1"/>
          <p:nvPr/>
        </p:nvSpPr>
        <p:spPr>
          <a:xfrm>
            <a:off x="4176324" y="531041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=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="" xmlns:a16="http://schemas.microsoft.com/office/drawing/2014/main" id="{B1375E91-5FEB-4BC3-9FEE-FB976D49E964}"/>
              </a:ext>
            </a:extLst>
          </p:cNvPr>
          <p:cNvSpPr txBox="1"/>
          <p:nvPr/>
        </p:nvSpPr>
        <p:spPr>
          <a:xfrm>
            <a:off x="4802795" y="5059945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423.040</a:t>
            </a:r>
          </a:p>
        </p:txBody>
      </p:sp>
      <p:cxnSp>
        <p:nvCxnSpPr>
          <p:cNvPr id="27" name="Connettore diritto 26">
            <a:extLst>
              <a:ext uri="{FF2B5EF4-FFF2-40B4-BE49-F238E27FC236}">
                <a16:creationId xmlns="" xmlns:a16="http://schemas.microsoft.com/office/drawing/2014/main" id="{7A6BEBE6-704D-42C0-B94B-EAA02CEA4868}"/>
              </a:ext>
            </a:extLst>
          </p:cNvPr>
          <p:cNvCxnSpPr>
            <a:cxnSpLocks/>
          </p:cNvCxnSpPr>
          <p:nvPr/>
        </p:nvCxnSpPr>
        <p:spPr>
          <a:xfrm>
            <a:off x="4667596" y="5482551"/>
            <a:ext cx="121488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CasellaDiTesto 28">
            <a:extLst>
              <a:ext uri="{FF2B5EF4-FFF2-40B4-BE49-F238E27FC236}">
                <a16:creationId xmlns="" xmlns:a16="http://schemas.microsoft.com/office/drawing/2014/main" id="{811EA3BA-722C-470D-B420-07103A61CB53}"/>
              </a:ext>
            </a:extLst>
          </p:cNvPr>
          <p:cNvSpPr txBox="1"/>
          <p:nvPr/>
        </p:nvSpPr>
        <p:spPr>
          <a:xfrm>
            <a:off x="4646249" y="5602371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14.643.340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="" xmlns:a16="http://schemas.microsoft.com/office/drawing/2014/main" id="{69195649-6688-4AF2-8D91-EE3261ABAEFA}"/>
              </a:ext>
            </a:extLst>
          </p:cNvPr>
          <p:cNvSpPr txBox="1"/>
          <p:nvPr/>
        </p:nvSpPr>
        <p:spPr>
          <a:xfrm>
            <a:off x="6012625" y="529532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=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="" xmlns:a16="http://schemas.microsoft.com/office/drawing/2014/main" id="{DE6A61C2-9F20-44F1-8E92-421796A4D8F3}"/>
              </a:ext>
            </a:extLst>
          </p:cNvPr>
          <p:cNvSpPr txBox="1"/>
          <p:nvPr/>
        </p:nvSpPr>
        <p:spPr>
          <a:xfrm>
            <a:off x="6472830" y="5294280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2,89%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="" xmlns:a16="http://schemas.microsoft.com/office/drawing/2014/main" id="{7BA1611D-1BF3-4FB8-A81A-D862C719BC16}"/>
              </a:ext>
            </a:extLst>
          </p:cNvPr>
          <p:cNvSpPr txBox="1"/>
          <p:nvPr/>
        </p:nvSpPr>
        <p:spPr>
          <a:xfrm>
            <a:off x="1676688" y="6188926"/>
            <a:ext cx="8370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Nel 2014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="" xmlns:a16="http://schemas.microsoft.com/office/drawing/2014/main" id="{214818A5-C766-42BC-93C0-F9D943E380A5}"/>
              </a:ext>
            </a:extLst>
          </p:cNvPr>
          <p:cNvSpPr txBox="1"/>
          <p:nvPr/>
        </p:nvSpPr>
        <p:spPr>
          <a:xfrm>
            <a:off x="2721683" y="6312037"/>
            <a:ext cx="3849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……………………………………………………………</a:t>
            </a:r>
          </a:p>
        </p:txBody>
      </p:sp>
      <p:sp>
        <p:nvSpPr>
          <p:cNvPr id="36" name="Ovale 35">
            <a:extLst>
              <a:ext uri="{FF2B5EF4-FFF2-40B4-BE49-F238E27FC236}">
                <a16:creationId xmlns="" xmlns:a16="http://schemas.microsoft.com/office/drawing/2014/main" id="{03D6AE26-8DF1-4515-B411-76B43FA91ADD}"/>
              </a:ext>
            </a:extLst>
          </p:cNvPr>
          <p:cNvSpPr/>
          <p:nvPr/>
        </p:nvSpPr>
        <p:spPr>
          <a:xfrm>
            <a:off x="3188969" y="3470503"/>
            <a:ext cx="889643" cy="270530"/>
          </a:xfrm>
          <a:prstGeom prst="ellipse">
            <a:avLst/>
          </a:prstGeom>
          <a:noFill/>
          <a:ln w="19050">
            <a:solidFill>
              <a:srgbClr val="2CFC8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Ovale 36">
            <a:extLst>
              <a:ext uri="{FF2B5EF4-FFF2-40B4-BE49-F238E27FC236}">
                <a16:creationId xmlns="" xmlns:a16="http://schemas.microsoft.com/office/drawing/2014/main" id="{0D216977-68A1-4B0C-A0BF-DF92392F0968}"/>
              </a:ext>
            </a:extLst>
          </p:cNvPr>
          <p:cNvSpPr/>
          <p:nvPr/>
        </p:nvSpPr>
        <p:spPr>
          <a:xfrm>
            <a:off x="7468963" y="4203475"/>
            <a:ext cx="889643" cy="270530"/>
          </a:xfrm>
          <a:prstGeom prst="ellipse">
            <a:avLst/>
          </a:prstGeom>
          <a:noFill/>
          <a:ln w="19050">
            <a:solidFill>
              <a:srgbClr val="2CFC8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0142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4" grpId="0"/>
      <p:bldP spid="25" grpId="0"/>
      <p:bldP spid="26" grpId="0"/>
      <p:bldP spid="29" grpId="0"/>
      <p:bldP spid="32" grpId="0"/>
      <p:bldP spid="33" grpId="0"/>
      <p:bldP spid="34" grpId="0"/>
      <p:bldP spid="35" grpId="0"/>
      <p:bldP spid="36" grpId="0" animBg="1"/>
      <p:bldP spid="37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1999</TotalTime>
  <Words>963</Words>
  <Application>Microsoft Macintosh PowerPoint</Application>
  <PresentationFormat>Presentazione su schermo (4:3)</PresentationFormat>
  <Paragraphs>221</Paragraphs>
  <Slides>15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Tema di Office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susanna</dc:creator>
  <cp:lastModifiedBy>disei</cp:lastModifiedBy>
  <cp:revision>176</cp:revision>
  <cp:lastPrinted>2017-05-05T08:55:03Z</cp:lastPrinted>
  <dcterms:created xsi:type="dcterms:W3CDTF">2012-12-06T09:21:12Z</dcterms:created>
  <dcterms:modified xsi:type="dcterms:W3CDTF">2019-04-16T09:37:18Z</dcterms:modified>
</cp:coreProperties>
</file>