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99" r:id="rId1"/>
  </p:sldMasterIdLst>
  <p:notesMasterIdLst>
    <p:notesMasterId r:id="rId15"/>
  </p:notesMasterIdLst>
  <p:sldIdLst>
    <p:sldId id="256" r:id="rId2"/>
    <p:sldId id="301" r:id="rId3"/>
    <p:sldId id="312" r:id="rId4"/>
    <p:sldId id="313" r:id="rId5"/>
    <p:sldId id="302" r:id="rId6"/>
    <p:sldId id="305" r:id="rId7"/>
    <p:sldId id="303" r:id="rId8"/>
    <p:sldId id="311" r:id="rId9"/>
    <p:sldId id="309" r:id="rId10"/>
    <p:sldId id="308" r:id="rId11"/>
    <p:sldId id="306" r:id="rId12"/>
    <p:sldId id="307" r:id="rId13"/>
    <p:sldId id="31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09E160F-D5CB-7346-B319-707C0062B5A1}">
          <p14:sldIdLst>
            <p14:sldId id="256"/>
            <p14:sldId id="301"/>
            <p14:sldId id="312"/>
            <p14:sldId id="313"/>
            <p14:sldId id="302"/>
            <p14:sldId id="305"/>
            <p14:sldId id="303"/>
          </p14:sldIdLst>
        </p14:section>
        <p14:section name="Untitled Section" id="{C112333F-CD00-EF40-BBA5-D532291AFEA4}">
          <p14:sldIdLst>
            <p14:sldId id="311"/>
            <p14:sldId id="309"/>
            <p14:sldId id="308"/>
            <p14:sldId id="306"/>
            <p14:sldId id="307"/>
            <p14:sldId id="310"/>
          </p14:sldIdLst>
        </p14:section>
        <p14:section name="Untitled Section" id="{94E3EC9A-DC51-6249-8E2D-856C1A52E97B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9638" autoAdjust="0"/>
  </p:normalViewPr>
  <p:slideViewPr>
    <p:cSldViewPr snapToGrid="0" snapToObjects="1">
      <p:cViewPr>
        <p:scale>
          <a:sx n="100" d="100"/>
          <a:sy n="100" d="100"/>
        </p:scale>
        <p:origin x="-480" y="-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5" d="100"/>
          <a:sy n="75" d="100"/>
        </p:scale>
        <p:origin x="-3808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D78FFF-CBB2-3B42-9A19-70A021BDB26C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FABBA7-DE0F-7546-9C4C-E5DA7BDEE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820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ABBA7-DE0F-7546-9C4C-E5DA7BDEECF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026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ABBA7-DE0F-7546-9C4C-E5DA7BDEECF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6078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DALL’AEUROPA A</a:t>
            </a:r>
            <a:r>
              <a:rPr lang="en-US" baseline="0" dirty="0" smtClean="0"/>
              <a:t> OLTREOCEANO</a:t>
            </a:r>
          </a:p>
          <a:p>
            <a:r>
              <a:rPr lang="en-US" dirty="0" smtClean="0"/>
              <a:t>CAMPO D’INDAGINE PECULIARE, CON UN APPARATO CONCETTUALE E METODI D’INDAGINE SPECIFICI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MUMFORD: OROLOGIO PRIMA E PIU’ IMPORTANTE MACCHINA DELL’EPOCA MODERNA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SOROKIN E MERTON: CONCETTO DI «TEMPO SOCIALE»: CONCETTO CHE COMPLETA IL TEMPO ASTRONOMICO. APPROCCIO FUNZIONALISTA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SENZA LA FILOSOFIA SI VA POCO LONTANO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ABBA7-DE0F-7546-9C4C-E5DA7BDEECF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8617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Weber, </a:t>
            </a:r>
            <a:r>
              <a:rPr lang="en-US" dirty="0" err="1" smtClean="0"/>
              <a:t>Sombart</a:t>
            </a:r>
            <a:r>
              <a:rPr lang="en-US" dirty="0" smtClean="0"/>
              <a:t>, Panofsky, Le Goff,</a:t>
            </a:r>
            <a:r>
              <a:rPr lang="en-US" baseline="0" dirty="0" smtClean="0"/>
              <a:t> </a:t>
            </a:r>
          </a:p>
          <a:p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nuova concezione che sostiene e accompagna i cambiamenti sociali ed economici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nuovo modello di uso del tempo e dello spazio (</a:t>
            </a:r>
            <a:r>
              <a:rPr lang="it-IT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 </a:t>
            </a:r>
            <a:r>
              <a:rPr lang="it-IT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Goff</a:t>
            </a:r>
            <a:r>
              <a:rPr lang="it-IT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it-IT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Garin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it-IT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Leon battista Alberti: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motivi fondamentali della nuova concezione temporale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Città rinascimentale/prime manifatture:  nuova disciplina temporale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it-IT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Tempo tipicamente urbano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it-IT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-Flusso regolare e uniforme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-divisibile in parti uguali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non più incerto ed episodico (campane della chiesa)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rete cronologica che inquadri e disciplini  l’attività economica (lavorativa)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organizza la razionalità economica del nascente capitalismo mercantile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it-IT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dispositivo fondamentale per la vita della città moderna fin dagli albori (orologio cittadino)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ABBA7-DE0F-7546-9C4C-E5DA7BDEECF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175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ESPRESSIONE ORGANICA</a:t>
            </a:r>
            <a:r>
              <a:rPr lang="en-US" baseline="0" dirty="0" smtClean="0"/>
              <a:t> DELLA MORALE CALCOLATRICE DELLA BORGHESIA MERCANTILE FIORENTINA E DEL SUO ATTEGGIAMENTO NEI CONFRONTI DEL TEMPO</a:t>
            </a:r>
          </a:p>
          <a:p>
            <a:r>
              <a:rPr lang="en-US" dirty="0" smtClean="0"/>
              <a:t>IMPIEGO</a:t>
            </a:r>
            <a:r>
              <a:rPr lang="en-US" baseline="0" dirty="0" smtClean="0"/>
              <a:t> RAZIONALE E PIANIFICATO, OCUALATA AMMINISTRAZIONE (MASSAIO), </a:t>
            </a:r>
          </a:p>
          <a:p>
            <a:r>
              <a:rPr lang="en-US" baseline="0" dirty="0" smtClean="0"/>
              <a:t>CONNOTAZIONE PRODUTTIVA DELL’USO DEL TEMPO:  COME UN BENE, UNA RISORSA DI CUI L’UOMO HA PIENO POSSESSO</a:t>
            </a:r>
          </a:p>
          <a:p>
            <a:r>
              <a:rPr lang="en-US" baseline="0" dirty="0" smtClean="0"/>
              <a:t>WEBER </a:t>
            </a:r>
            <a:r>
              <a:rPr lang="en-US" baseline="0" dirty="0" err="1" smtClean="0"/>
              <a:t>Vs</a:t>
            </a:r>
            <a:r>
              <a:rPr lang="en-US" baseline="0" dirty="0" smtClean="0"/>
              <a:t> SOMBART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 regular and uniform flow,  precisely evenly divisible, objectified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ABBA7-DE0F-7546-9C4C-E5DA7BDEECF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24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547C-877F-0D49-85C5-192EE72FB906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547C-877F-0D49-85C5-192EE72FB906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FA51-50C3-0745-A1B0-3570AD132A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it-IT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547C-877F-0D49-85C5-192EE72FB906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6FA51-50C3-0745-A1B0-3570AD132A1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547C-877F-0D49-85C5-192EE72FB906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6FA51-50C3-0745-A1B0-3570AD132A1D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547C-877F-0D49-85C5-192EE72FB906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6FA51-50C3-0745-A1B0-3570AD132A1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547C-877F-0D49-85C5-192EE72FB906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6FA51-50C3-0745-A1B0-3570AD132A1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547C-877F-0D49-85C5-192EE72FB906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6FA51-50C3-0745-A1B0-3570AD132A1D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547C-877F-0D49-85C5-192EE72FB906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6FA51-50C3-0745-A1B0-3570AD132A1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547C-877F-0D49-85C5-192EE72FB906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6FA51-50C3-0745-A1B0-3570AD132A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547C-877F-0D49-85C5-192EE72FB906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A547C-877F-0D49-85C5-192EE72FB906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6FA51-50C3-0745-A1B0-3570AD132A1D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it-IT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CA547C-877F-0D49-85C5-192EE72FB906}" type="datetimeFigureOut">
              <a:rPr lang="en-US" smtClean="0"/>
              <a:t>17/03/20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0976FA51-50C3-0745-A1B0-3570AD132A1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00" r:id="rId1"/>
    <p:sldLayoutId id="2147484101" r:id="rId2"/>
    <p:sldLayoutId id="2147484102" r:id="rId3"/>
    <p:sldLayoutId id="2147484103" r:id="rId4"/>
    <p:sldLayoutId id="2147484104" r:id="rId5"/>
    <p:sldLayoutId id="2147484105" r:id="rId6"/>
    <p:sldLayoutId id="2147484106" r:id="rId7"/>
    <p:sldLayoutId id="2147484107" r:id="rId8"/>
    <p:sldLayoutId id="2147484108" r:id="rId9"/>
    <p:sldLayoutId id="2147484109" r:id="rId10"/>
    <p:sldLayoutId id="2147484110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4" Type="http://schemas.openxmlformats.org/officeDocument/2006/relationships/image" Target="../media/image13.jp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5" Type="http://schemas.openxmlformats.org/officeDocument/2006/relationships/image" Target="../media/image8.jpeg"/><Relationship Id="rId6" Type="http://schemas.openxmlformats.org/officeDocument/2006/relationships/image" Target="../media/image9.jpeg"/><Relationship Id="rId7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Vertical Title 26"/>
          <p:cNvSpPr>
            <a:spLocks noGrp="1"/>
          </p:cNvSpPr>
          <p:nvPr>
            <p:ph type="title" orient="vert"/>
          </p:nvPr>
        </p:nvSpPr>
        <p:spPr>
          <a:xfrm>
            <a:off x="241300" y="685801"/>
            <a:ext cx="2146300" cy="51054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pple Symbols"/>
                <a:cs typeface="Apple Symbols"/>
              </a:rPr>
              <a:t>TEMPO &amp; SPAZIO NELLE </a:t>
            </a:r>
            <a:br>
              <a:rPr lang="en-US" dirty="0" smtClean="0">
                <a:latin typeface="Apple Symbols"/>
                <a:cs typeface="Apple Symbols"/>
              </a:rPr>
            </a:br>
            <a:r>
              <a:rPr lang="en-US" dirty="0" smtClean="0">
                <a:latin typeface="Apple Symbols"/>
                <a:cs typeface="Apple Symbols"/>
              </a:rPr>
              <a:t>SCIENZE SOCIALI </a:t>
            </a:r>
            <a:r>
              <a:rPr lang="en-US" dirty="0" smtClean="0">
                <a:latin typeface="Avenir Black Oblique"/>
                <a:cs typeface="Avenir Black Oblique"/>
              </a:rPr>
              <a:t/>
            </a:r>
            <a:br>
              <a:rPr lang="en-US" dirty="0" smtClean="0">
                <a:latin typeface="Avenir Black Oblique"/>
                <a:cs typeface="Avenir Black Oblique"/>
              </a:rPr>
            </a:br>
            <a:r>
              <a:rPr lang="en-US" sz="2000" dirty="0">
                <a:latin typeface="Apple Symbols"/>
                <a:cs typeface="Apple Symbols"/>
              </a:rPr>
              <a:t>G</a:t>
            </a:r>
            <a:r>
              <a:rPr lang="en-US" sz="2000" dirty="0" smtClean="0">
                <a:latin typeface="Apple Symbols"/>
                <a:cs typeface="Apple Symbols"/>
              </a:rPr>
              <a:t>abriella </a:t>
            </a:r>
            <a:r>
              <a:rPr lang="en-US" sz="2000" dirty="0">
                <a:latin typeface="Apple Symbols"/>
                <a:cs typeface="Apple Symbols"/>
              </a:rPr>
              <a:t>P</a:t>
            </a:r>
            <a:r>
              <a:rPr lang="en-US" sz="2000" dirty="0" smtClean="0">
                <a:latin typeface="Apple Symbols"/>
                <a:cs typeface="Apple Symbols"/>
              </a:rPr>
              <a:t>aolucci </a:t>
            </a:r>
            <a:br>
              <a:rPr lang="en-US" sz="2000" dirty="0" smtClean="0">
                <a:latin typeface="Apple Symbols"/>
                <a:cs typeface="Apple Symbols"/>
              </a:rPr>
            </a:br>
            <a:r>
              <a:rPr lang="en-US" sz="2000" dirty="0" err="1" smtClean="0">
                <a:latin typeface="Apple Symbols"/>
                <a:cs typeface="Apple Symbols"/>
              </a:rPr>
              <a:t>Corso</a:t>
            </a:r>
            <a:r>
              <a:rPr lang="en-US" sz="2000" dirty="0" smtClean="0">
                <a:latin typeface="Apple Symbols"/>
                <a:cs typeface="Apple Symbols"/>
              </a:rPr>
              <a:t> di </a:t>
            </a:r>
            <a:r>
              <a:rPr lang="en-US" sz="2000" dirty="0" err="1" smtClean="0">
                <a:latin typeface="Apple Symbols"/>
                <a:cs typeface="Apple Symbols"/>
              </a:rPr>
              <a:t>Sociologia</a:t>
            </a:r>
            <a:r>
              <a:rPr lang="en-US" sz="2000" dirty="0" smtClean="0">
                <a:latin typeface="Apple Symbols"/>
                <a:cs typeface="Apple Symbols"/>
              </a:rPr>
              <a:t> </a:t>
            </a:r>
            <a:r>
              <a:rPr lang="en-US" sz="2000" dirty="0" err="1" smtClean="0">
                <a:latin typeface="Apple Symbols"/>
                <a:cs typeface="Apple Symbols"/>
              </a:rPr>
              <a:t>Generale</a:t>
            </a:r>
            <a:r>
              <a:rPr lang="en-US" sz="2000" dirty="0" smtClean="0">
                <a:latin typeface="Apple Symbols"/>
                <a:cs typeface="Apple Symbols"/>
              </a:rPr>
              <a:t> </a:t>
            </a:r>
            <a:r>
              <a:rPr lang="mr-IN" sz="2000" dirty="0" smtClean="0">
                <a:latin typeface="Apple Symbols"/>
                <a:cs typeface="Apple Symbols"/>
              </a:rPr>
              <a:t>–</a:t>
            </a:r>
            <a:r>
              <a:rPr lang="en-US" sz="2000" dirty="0" smtClean="0">
                <a:latin typeface="Apple Symbols"/>
                <a:cs typeface="Apple Symbols"/>
              </a:rPr>
              <a:t> 2019-2020</a:t>
            </a:r>
            <a:endParaRPr lang="en-US" dirty="0">
              <a:latin typeface="Avenir Black Oblique"/>
              <a:cs typeface="Avenir Black Oblique"/>
            </a:endParaRPr>
          </a:p>
        </p:txBody>
      </p:sp>
      <p:pic>
        <p:nvPicPr>
          <p:cNvPr id="28" name="Picture 27" descr="René-Magritte-–-Il-tempo-trafitto-–-1938-–-The-Art-Institute-Chicago-@-VBK-Wien-2011-–-in-René-Magritte-all’Albertina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7600" y="190500"/>
            <a:ext cx="435102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603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1" y="2425700"/>
            <a:ext cx="88519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ALLE ORIGINI DEL TEMPO E DELLO SPAZIO MODERNI:</a:t>
            </a:r>
          </a:p>
          <a:p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 smtClean="0">
                <a:solidFill>
                  <a:schemeClr val="tx2"/>
                </a:solidFill>
              </a:rPr>
              <a:t>IL RINASCIMENTO E LEON BATTISTA ALBERTI</a:t>
            </a:r>
            <a:endParaRPr lang="en-US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6906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Abadi MT Condensed Light"/>
                <a:cs typeface="Abadi MT Condensed Light"/>
              </a:rPr>
              <a:t>La </a:t>
            </a:r>
            <a:r>
              <a:rPr lang="en-US" sz="3200" dirty="0" err="1" smtClean="0">
                <a:latin typeface="Abadi MT Condensed Light"/>
                <a:cs typeface="Abadi MT Condensed Light"/>
              </a:rPr>
              <a:t>nascita</a:t>
            </a:r>
            <a:r>
              <a:rPr lang="en-US" sz="3200" dirty="0" smtClean="0">
                <a:latin typeface="Abadi MT Condensed Light"/>
                <a:cs typeface="Abadi MT Condensed Light"/>
              </a:rPr>
              <a:t> </a:t>
            </a:r>
            <a:r>
              <a:rPr lang="en-US" sz="3200" dirty="0" err="1" smtClean="0">
                <a:latin typeface="Abadi MT Condensed Light"/>
                <a:cs typeface="Abadi MT Condensed Light"/>
              </a:rPr>
              <a:t>dell’idea</a:t>
            </a:r>
            <a:r>
              <a:rPr lang="en-US" sz="3200" dirty="0" smtClean="0">
                <a:latin typeface="Abadi MT Condensed Light"/>
                <a:cs typeface="Abadi MT Condensed Light"/>
              </a:rPr>
              <a:t> </a:t>
            </a:r>
            <a:r>
              <a:rPr lang="en-US" sz="3200" dirty="0" err="1" smtClean="0">
                <a:latin typeface="Abadi MT Condensed Light"/>
                <a:cs typeface="Abadi MT Condensed Light"/>
              </a:rPr>
              <a:t>moderna</a:t>
            </a:r>
            <a:r>
              <a:rPr lang="en-US" sz="3200" dirty="0" smtClean="0">
                <a:latin typeface="Abadi MT Condensed Light"/>
                <a:cs typeface="Abadi MT Condensed Light"/>
              </a:rPr>
              <a:t> di tempo</a:t>
            </a:r>
            <a:endParaRPr lang="en-US" sz="3200" dirty="0">
              <a:latin typeface="Abadi MT Condensed Light"/>
              <a:cs typeface="Abadi MT Condensed Light"/>
            </a:endParaRPr>
          </a:p>
        </p:txBody>
      </p:sp>
      <p:pic>
        <p:nvPicPr>
          <p:cNvPr id="10" name="Content Placeholder 9" descr="LIBRI FAMIGLIA.jpeg"/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1" b="721"/>
          <a:stretch>
            <a:fillRect/>
          </a:stretch>
        </p:blipFill>
        <p:spPr>
          <a:xfrm>
            <a:off x="815626" y="1513084"/>
            <a:ext cx="2956274" cy="4370498"/>
          </a:xfrm>
        </p:spPr>
      </p:pic>
      <p:pic>
        <p:nvPicPr>
          <p:cNvPr id="5" name="Content Placeholder 20" descr="Alberti.jpg"/>
          <p:cNvPicPr>
            <a:picLocks noGrp="1" noChangeAspect="1"/>
          </p:cNvPicPr>
          <p:nvPr>
            <p:ph sz="quarter" idx="1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38" r="16538"/>
          <a:stretch>
            <a:fillRect/>
          </a:stretch>
        </p:blipFill>
        <p:spPr>
          <a:xfrm>
            <a:off x="5003800" y="877937"/>
            <a:ext cx="3683000" cy="412745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57200" y="6450013"/>
            <a:ext cx="11582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1433-37</a:t>
            </a:r>
            <a:endParaRPr lang="en-US" sz="1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902053" y="5514250"/>
            <a:ext cx="3626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LEON BATTISTA ALBERTI 1404- 1472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50629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7000" y="77979"/>
            <a:ext cx="8652131" cy="5909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it-IT" dirty="0" smtClean="0">
                <a:latin typeface="Arial"/>
                <a:cs typeface="Arial"/>
              </a:rPr>
              <a:t>S’egli è chi adoperi il tempo in imparare, pensare ed </a:t>
            </a:r>
            <a:r>
              <a:rPr lang="it-IT" dirty="0" err="1" smtClean="0">
                <a:latin typeface="Arial"/>
                <a:cs typeface="Arial"/>
              </a:rPr>
              <a:t>essercitare</a:t>
            </a:r>
            <a:r>
              <a:rPr lang="it-IT" dirty="0" smtClean="0">
                <a:latin typeface="Arial"/>
                <a:cs typeface="Arial"/>
              </a:rPr>
              <a:t> cose lodevoli, costui ha il tempo essere suo proprio; e chi lascia </a:t>
            </a:r>
            <a:r>
              <a:rPr lang="it-IT" dirty="0" err="1" smtClean="0">
                <a:latin typeface="Arial"/>
                <a:cs typeface="Arial"/>
              </a:rPr>
              <a:t>transcorrere</a:t>
            </a:r>
            <a:r>
              <a:rPr lang="it-IT" dirty="0" smtClean="0">
                <a:latin typeface="Arial"/>
                <a:cs typeface="Arial"/>
              </a:rPr>
              <a:t> l’una ora dopo l’altra oziosa senza alcuno onesto </a:t>
            </a:r>
            <a:r>
              <a:rPr lang="it-IT" dirty="0" err="1" smtClean="0">
                <a:latin typeface="Arial"/>
                <a:cs typeface="Arial"/>
              </a:rPr>
              <a:t>essercizio</a:t>
            </a:r>
            <a:r>
              <a:rPr lang="it-IT" dirty="0" smtClean="0">
                <a:latin typeface="Arial"/>
                <a:cs typeface="Arial"/>
              </a:rPr>
              <a:t>, costui certo lo perde. </a:t>
            </a:r>
            <a:r>
              <a:rPr lang="it-IT" dirty="0" err="1" smtClean="0">
                <a:latin typeface="Arial"/>
                <a:cs typeface="Arial"/>
              </a:rPr>
              <a:t>Perdesi</a:t>
            </a:r>
            <a:r>
              <a:rPr lang="it-IT" dirty="0" smtClean="0">
                <a:latin typeface="Arial"/>
                <a:cs typeface="Arial"/>
              </a:rPr>
              <a:t> </a:t>
            </a:r>
            <a:r>
              <a:rPr lang="it-IT" dirty="0">
                <a:latin typeface="Arial"/>
                <a:cs typeface="Arial"/>
              </a:rPr>
              <a:t>adunque il tempo </a:t>
            </a:r>
            <a:r>
              <a:rPr lang="it-IT" dirty="0" err="1">
                <a:latin typeface="Arial"/>
                <a:cs typeface="Arial"/>
              </a:rPr>
              <a:t>nollo</a:t>
            </a:r>
            <a:r>
              <a:rPr lang="it-IT" dirty="0">
                <a:latin typeface="Arial"/>
                <a:cs typeface="Arial"/>
              </a:rPr>
              <a:t> adoperandolo, e di colui sarà il tempo che saprà adoperarlo. Il tempo quanto </a:t>
            </a:r>
            <a:r>
              <a:rPr lang="it-IT" dirty="0" err="1">
                <a:latin typeface="Arial"/>
                <a:cs typeface="Arial"/>
              </a:rPr>
              <a:t>a’</a:t>
            </a:r>
            <a:r>
              <a:rPr lang="it-IT" dirty="0">
                <a:latin typeface="Arial"/>
                <a:cs typeface="Arial"/>
              </a:rPr>
              <a:t> beni del corpo e alla felicità dell’anima sia necessario, voi stessi potete ripensarvi, e troverete il tempo essere cosa molto preziosissima. Di queste adunque si vuole esser massaio tanto più diligente quanto elle più sono nostre che altra cosa alcuna. </a:t>
            </a:r>
            <a:endParaRPr lang="it-IT" dirty="0" smtClean="0">
              <a:latin typeface="Arial"/>
              <a:cs typeface="Arial"/>
            </a:endParaRPr>
          </a:p>
          <a:p>
            <a:pPr lvl="1" algn="just"/>
            <a:r>
              <a:rPr lang="it-IT" dirty="0" smtClean="0">
                <a:latin typeface="Arial"/>
                <a:cs typeface="Arial"/>
              </a:rPr>
              <a:t>Adunque </a:t>
            </a:r>
            <a:r>
              <a:rPr lang="it-IT" dirty="0">
                <a:latin typeface="Arial"/>
                <a:cs typeface="Arial"/>
              </a:rPr>
              <a:t>io quanto al tempo cerco adoperarlo bene, e studio di perderne mai nulla. Adopero il tempo in </a:t>
            </a:r>
            <a:r>
              <a:rPr lang="it-IT" dirty="0" err="1">
                <a:latin typeface="Arial"/>
                <a:cs typeface="Arial"/>
              </a:rPr>
              <a:t>essercizii</a:t>
            </a:r>
            <a:r>
              <a:rPr lang="it-IT" dirty="0">
                <a:latin typeface="Arial"/>
                <a:cs typeface="Arial"/>
              </a:rPr>
              <a:t> lodati; non l’adopero in cose vili, non </a:t>
            </a:r>
            <a:r>
              <a:rPr lang="it-IT" dirty="0" smtClean="0">
                <a:latin typeface="Arial"/>
                <a:cs typeface="Arial"/>
              </a:rPr>
              <a:t>spendo </a:t>
            </a:r>
            <a:r>
              <a:rPr lang="it-IT" dirty="0">
                <a:latin typeface="Arial"/>
                <a:cs typeface="Arial"/>
              </a:rPr>
              <a:t>più tempo alle cose che ivi si </a:t>
            </a:r>
            <a:r>
              <a:rPr lang="it-IT" dirty="0" err="1">
                <a:latin typeface="Arial"/>
                <a:cs typeface="Arial"/>
              </a:rPr>
              <a:t>richiegga</a:t>
            </a:r>
            <a:r>
              <a:rPr lang="it-IT" dirty="0">
                <a:latin typeface="Arial"/>
                <a:cs typeface="Arial"/>
              </a:rPr>
              <a:t> a farle bene. E per non perdere di cosa sì preziosa punto, io pongo in me questa regola: mai mi lascio stare in ozio, fuggo il sonno, né giaccio se non vinto dalla stracchezza. [</a:t>
            </a:r>
            <a:r>
              <a:rPr lang="mr-IN" dirty="0">
                <a:latin typeface="Arial"/>
                <a:cs typeface="Arial"/>
              </a:rPr>
              <a:t>…</a:t>
            </a:r>
            <a:r>
              <a:rPr lang="it-IT" dirty="0">
                <a:latin typeface="Arial"/>
                <a:cs typeface="Arial"/>
              </a:rPr>
              <a:t>] Così adunque fo: fuggo il </a:t>
            </a:r>
            <a:r>
              <a:rPr lang="it-IT" dirty="0" smtClean="0">
                <a:latin typeface="Arial"/>
                <a:cs typeface="Arial"/>
              </a:rPr>
              <a:t>sonno </a:t>
            </a:r>
            <a:r>
              <a:rPr lang="it-IT" dirty="0">
                <a:latin typeface="Arial"/>
                <a:cs typeface="Arial"/>
              </a:rPr>
              <a:t>e l’ozio, sempre </a:t>
            </a:r>
            <a:r>
              <a:rPr lang="it-IT" dirty="0" err="1">
                <a:latin typeface="Arial"/>
                <a:cs typeface="Arial"/>
              </a:rPr>
              <a:t>faccendo</a:t>
            </a:r>
            <a:r>
              <a:rPr lang="it-IT" dirty="0">
                <a:latin typeface="Arial"/>
                <a:cs typeface="Arial"/>
              </a:rPr>
              <a:t> qualche </a:t>
            </a:r>
            <a:r>
              <a:rPr lang="it-IT" dirty="0" err="1" smtClean="0">
                <a:latin typeface="Arial"/>
                <a:cs typeface="Arial"/>
              </a:rPr>
              <a:t>cosa.ò</a:t>
            </a:r>
            <a:r>
              <a:rPr lang="it-IT" dirty="0" smtClean="0">
                <a:latin typeface="Arial"/>
                <a:cs typeface="Arial"/>
              </a:rPr>
              <a:t> da fare? E perché una faccenda non mi confonda con l’altra</a:t>
            </a:r>
            <a:r>
              <a:rPr lang="mr-IN" dirty="0" smtClean="0">
                <a:latin typeface="Arial"/>
                <a:cs typeface="Arial"/>
              </a:rPr>
              <a:t>…</a:t>
            </a:r>
            <a:r>
              <a:rPr lang="it-IT" dirty="0" smtClean="0">
                <a:latin typeface="Arial"/>
                <a:cs typeface="Arial"/>
              </a:rPr>
              <a:t>sapete voi figlioli miei che io fo? La mattina, prima, quando io mi levo, così fra me stessi penso: oggi in che arò da fare? Tante cose: </a:t>
            </a:r>
            <a:r>
              <a:rPr lang="it-IT" dirty="0" err="1" smtClean="0">
                <a:latin typeface="Arial"/>
                <a:cs typeface="Arial"/>
              </a:rPr>
              <a:t>annòverotole</a:t>
            </a:r>
            <a:r>
              <a:rPr lang="it-IT" dirty="0" smtClean="0">
                <a:latin typeface="Arial"/>
                <a:cs typeface="Arial"/>
              </a:rPr>
              <a:t>, </a:t>
            </a:r>
            <a:r>
              <a:rPr lang="it-IT" dirty="0" err="1" smtClean="0">
                <a:latin typeface="Arial"/>
                <a:cs typeface="Arial"/>
              </a:rPr>
              <a:t>pensovi</a:t>
            </a:r>
            <a:r>
              <a:rPr lang="it-IT" dirty="0" smtClean="0">
                <a:latin typeface="Arial"/>
                <a:cs typeface="Arial"/>
              </a:rPr>
              <a:t>, e a ciascuna assegno il tempo suo: questo stamane, quello oggi, quell’altra stasera. E a quello modo mi viene fatto con ordine ogni faccenda quasi con niuna fatica.</a:t>
            </a:r>
          </a:p>
          <a:p>
            <a:pPr lvl="1" algn="just"/>
            <a:r>
              <a:rPr lang="it-IT" dirty="0" smtClean="0">
                <a:latin typeface="Arial"/>
                <a:cs typeface="Arial"/>
              </a:rPr>
              <a:t>Per questo si vuole osservare il tempo, e secondo il tempo distribuire le cose, darsi alle faccende, mai perdere una ora di tempo.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32310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1300" y="1511300"/>
            <a:ext cx="8280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PER SINTETIZZARE</a:t>
            </a:r>
          </a:p>
          <a:p>
            <a:endParaRPr lang="it-IT" dirty="0" smtClean="0"/>
          </a:p>
          <a:p>
            <a:r>
              <a:rPr lang="it-IT" dirty="0" smtClean="0"/>
              <a:t>I CARATTERI DEL TEMPO MODERNO ALL’INIZIO DELL’ERA MODERNA</a:t>
            </a:r>
          </a:p>
          <a:p>
            <a:endParaRPr lang="it-IT" dirty="0" smtClean="0"/>
          </a:p>
          <a:p>
            <a:endParaRPr lang="it-IT" dirty="0" smtClean="0"/>
          </a:p>
          <a:p>
            <a:pPr lvl="2"/>
            <a:r>
              <a:rPr lang="it-IT" dirty="0" smtClean="0"/>
              <a:t>. Dal tempo come «dono di dio» a risorsa al servizio dell’uomo</a:t>
            </a:r>
          </a:p>
          <a:p>
            <a:pPr lvl="2"/>
            <a:r>
              <a:rPr lang="it-IT" dirty="0" smtClean="0"/>
              <a:t>. Flusso regolare e uniforme, divisibile in parti uguali</a:t>
            </a:r>
          </a:p>
          <a:p>
            <a:pPr lvl="2"/>
            <a:r>
              <a:rPr lang="it-IT" dirty="0" smtClean="0"/>
              <a:t>. Risorsa da utilizzare e pianificare oculatamente e con razionalità</a:t>
            </a:r>
          </a:p>
          <a:p>
            <a:pPr lvl="2"/>
            <a:r>
              <a:rPr lang="it-IT" dirty="0" smtClean="0"/>
              <a:t>. Strumento della società urbana del Rinascimento (tempo &amp; spazio)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921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dirty="0" smtClean="0"/>
          </a:p>
          <a:p>
            <a:pPr algn="just"/>
            <a:r>
              <a:rPr lang="it-IT" dirty="0" smtClean="0">
                <a:latin typeface="Abadi MT Condensed Light"/>
                <a:cs typeface="Abadi MT Condensed Light"/>
              </a:rPr>
              <a:t>In termini generali tempo e spazio possono essere considerati come costruzioni sociali: civiltà diverse producono concezioni e usi del tempo e dello spazio differenti.</a:t>
            </a:r>
          </a:p>
          <a:p>
            <a:pPr algn="just"/>
            <a:r>
              <a:rPr lang="it-IT" dirty="0" smtClean="0">
                <a:latin typeface="Abadi MT Condensed Light"/>
                <a:cs typeface="Abadi MT Condensed Light"/>
              </a:rPr>
              <a:t>Esistono società che non usano la parola ‘tempo’,</a:t>
            </a:r>
            <a:r>
              <a:rPr lang="it-IT" dirty="0">
                <a:latin typeface="Abadi MT Condensed Light"/>
                <a:cs typeface="Abadi MT Condensed Light"/>
              </a:rPr>
              <a:t> </a:t>
            </a:r>
            <a:r>
              <a:rPr lang="it-IT" dirty="0" smtClean="0">
                <a:latin typeface="Abadi MT Condensed Light"/>
                <a:cs typeface="Abadi MT Condensed Light"/>
              </a:rPr>
              <a:t>mentre in altre società il tempo è un vero e proprio problema della vita quotidiana. Ciò mostra che l’idea di tempo – l’esperienza temporale – dipende dalle condizioni storiche, geografiche, economiche di una società. </a:t>
            </a:r>
          </a:p>
          <a:p>
            <a:pPr algn="just"/>
            <a:r>
              <a:rPr lang="it-IT" dirty="0" smtClean="0">
                <a:latin typeface="Abadi MT Condensed Light"/>
                <a:cs typeface="Abadi MT Condensed Light"/>
              </a:rPr>
              <a:t>Il tempo è costruito e prodotto attraverso la gestione dello spazio.</a:t>
            </a:r>
          </a:p>
          <a:p>
            <a:pPr algn="just"/>
            <a:r>
              <a:rPr lang="it-IT" dirty="0" smtClean="0">
                <a:latin typeface="Abadi MT Condensed Light"/>
                <a:cs typeface="Abadi MT Condensed Light"/>
              </a:rPr>
              <a:t>Ciò mostra l’intreccio tra tempo e spazio</a:t>
            </a:r>
          </a:p>
          <a:p>
            <a:pPr algn="just"/>
            <a:endParaRPr lang="it-IT" dirty="0" smtClean="0">
              <a:latin typeface="Abadi MT Condensed Light"/>
              <a:cs typeface="Abadi MT Condensed Light"/>
            </a:endParaRPr>
          </a:p>
          <a:p>
            <a:endParaRPr lang="it-IT" dirty="0">
              <a:latin typeface="Abadi MT Condensed Light"/>
              <a:cs typeface="Abadi MT Condensed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 smtClean="0">
                <a:solidFill>
                  <a:schemeClr val="accent4"/>
                </a:solidFill>
              </a:rPr>
              <a:t>	</a:t>
            </a:r>
            <a:r>
              <a:rPr lang="it-IT" sz="3100" b="1" dirty="0" smtClean="0">
                <a:solidFill>
                  <a:schemeClr val="accent4"/>
                </a:solidFill>
                <a:latin typeface="Abadi MT Condensed Light"/>
                <a:cs typeface="Abadi MT Condensed Light"/>
              </a:rPr>
              <a:t>Il tempo – e lo spazio – sono  costruzioni sociali</a:t>
            </a:r>
            <a:endParaRPr lang="it-IT" sz="3100" b="1" dirty="0">
              <a:solidFill>
                <a:schemeClr val="accent4"/>
              </a:solidFill>
              <a:latin typeface="Abadi MT Condensed Light"/>
              <a:cs typeface="Abadi MT Condensed Ligh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955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200" dirty="0" smtClean="0">
                <a:latin typeface="Abadi MT Condensed Light"/>
                <a:cs typeface="Abadi MT Condensed Light"/>
              </a:rPr>
              <a:t>Il tempo e lo spazio sono fonti e strumenti di potere</a:t>
            </a:r>
          </a:p>
          <a:p>
            <a:endParaRPr lang="it-IT" sz="2200" dirty="0" smtClean="0">
              <a:latin typeface="Abadi MT Condensed Light"/>
              <a:cs typeface="Abadi MT Condensed Light"/>
            </a:endParaRPr>
          </a:p>
          <a:p>
            <a:endParaRPr lang="it-IT" sz="2200" dirty="0" smtClean="0">
              <a:latin typeface="Abadi MT Condensed Light"/>
              <a:cs typeface="Abadi MT Condensed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31800"/>
            <a:ext cx="7543800" cy="812800"/>
          </a:xfrm>
        </p:spPr>
        <p:txBody>
          <a:bodyPr>
            <a:normAutofit/>
          </a:bodyPr>
          <a:lstStyle/>
          <a:p>
            <a:pPr algn="ctr"/>
            <a:r>
              <a:rPr lang="it-IT" sz="3200" b="1" dirty="0" smtClean="0">
                <a:solidFill>
                  <a:schemeClr val="tx1"/>
                </a:solidFill>
                <a:latin typeface="Abadi MT Condensed Light"/>
                <a:cs typeface="Abadi MT Condensed Light"/>
              </a:rPr>
              <a:t>Tempo, spazio e potere</a:t>
            </a:r>
            <a:endParaRPr lang="it-IT" sz="3200" b="1" dirty="0">
              <a:solidFill>
                <a:schemeClr val="tx1"/>
              </a:solidFill>
              <a:latin typeface="Abadi MT Condensed Light"/>
              <a:cs typeface="Abadi MT Condensed Ligh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r"/>
            <a:endParaRPr lang="it-IT" dirty="0"/>
          </a:p>
          <a:p>
            <a:pPr algn="r"/>
            <a:endParaRPr lang="en-US" dirty="0"/>
          </a:p>
        </p:txBody>
      </p:sp>
      <p:pic>
        <p:nvPicPr>
          <p:cNvPr id="6" name="Picture 5" descr="David_Harvey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5200" y="2595598"/>
            <a:ext cx="3009900" cy="220119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562600" y="5207000"/>
            <a:ext cx="22225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David Harvey</a:t>
            </a:r>
          </a:p>
          <a:p>
            <a:r>
              <a:rPr lang="en-US" dirty="0" smtClean="0"/>
              <a:t>1935 -</a:t>
            </a:r>
            <a:endParaRPr lang="en-US" dirty="0"/>
          </a:p>
        </p:txBody>
      </p:sp>
      <p:pic>
        <p:nvPicPr>
          <p:cNvPr id="8" name="Picture 7" descr="Lefebvre_+1975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1" y="2595598"/>
            <a:ext cx="2158999" cy="231159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006600" y="5499100"/>
            <a:ext cx="16987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Henri Lefebvre</a:t>
            </a:r>
          </a:p>
          <a:p>
            <a:r>
              <a:rPr lang="en-US" dirty="0" smtClean="0"/>
              <a:t>1901-1991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464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397000"/>
            <a:ext cx="6096000" cy="3683000"/>
          </a:xfrm>
        </p:spPr>
        <p:txBody>
          <a:bodyPr>
            <a:normAutofit fontScale="92500"/>
          </a:bodyPr>
          <a:lstStyle/>
          <a:p>
            <a:r>
              <a:rPr lang="it-IT" dirty="0" smtClean="0">
                <a:latin typeface="Abadi MT Condensed Light"/>
                <a:cs typeface="Abadi MT Condensed Light"/>
              </a:rPr>
              <a:t>Henry Lefebvre ha sottolineato come il controllo sullo spazio sia una fondamentale fonte di potere (</a:t>
            </a:r>
            <a:r>
              <a:rPr lang="it-IT" i="1" dirty="0" smtClean="0">
                <a:latin typeface="Abadi MT Condensed Light"/>
                <a:cs typeface="Abadi MT Condensed Light"/>
              </a:rPr>
              <a:t>La produzione dello spazio, </a:t>
            </a:r>
            <a:r>
              <a:rPr lang="it-IT" dirty="0" smtClean="0">
                <a:latin typeface="Abadi MT Condensed Light"/>
                <a:cs typeface="Abadi MT Condensed Light"/>
              </a:rPr>
              <a:t>1974).</a:t>
            </a:r>
          </a:p>
          <a:p>
            <a:endParaRPr lang="it-IT" dirty="0" smtClean="0">
              <a:latin typeface="Abadi MT Condensed Light"/>
              <a:cs typeface="Abadi MT Condensed Light"/>
            </a:endParaRPr>
          </a:p>
          <a:p>
            <a:r>
              <a:rPr lang="it-IT" dirty="0" smtClean="0">
                <a:latin typeface="Abadi MT Condensed Light"/>
                <a:cs typeface="Abadi MT Condensed Light"/>
              </a:rPr>
              <a:t>Qualche decennio più tardi, David Harvey: «Nelle economie monetarie in generale, e nelle economie capitalistiche in particolare, l’intreccio tra controllo del denaro, dello spazio e del tempo costituisce il fulcro del potere sociale che non possiamo forma permetterci di ignorare» [</a:t>
            </a:r>
            <a:r>
              <a:rPr lang="it-IT" i="1" dirty="0" smtClean="0">
                <a:latin typeface="Abadi MT Condensed Light"/>
                <a:cs typeface="Abadi MT Condensed Light"/>
              </a:rPr>
              <a:t>The </a:t>
            </a:r>
            <a:r>
              <a:rPr lang="it-IT" i="1" dirty="0" err="1" smtClean="0">
                <a:latin typeface="Abadi MT Condensed Light"/>
                <a:cs typeface="Abadi MT Condensed Light"/>
              </a:rPr>
              <a:t>condition</a:t>
            </a:r>
            <a:r>
              <a:rPr lang="it-IT" i="1" dirty="0" smtClean="0">
                <a:latin typeface="Abadi MT Condensed Light"/>
                <a:cs typeface="Abadi MT Condensed Light"/>
              </a:rPr>
              <a:t> of </a:t>
            </a:r>
            <a:r>
              <a:rPr lang="it-IT" i="1" dirty="0" err="1" smtClean="0">
                <a:latin typeface="Abadi MT Condensed Light"/>
                <a:cs typeface="Abadi MT Condensed Light"/>
              </a:rPr>
              <a:t>postmodernity</a:t>
            </a:r>
            <a:r>
              <a:rPr lang="it-IT" i="1" dirty="0" smtClean="0">
                <a:latin typeface="Abadi MT Condensed Light"/>
                <a:cs typeface="Abadi MT Condensed Light"/>
              </a:rPr>
              <a:t>, </a:t>
            </a:r>
            <a:r>
              <a:rPr lang="it-IT" dirty="0" smtClean="0">
                <a:latin typeface="Abadi MT Condensed Light"/>
                <a:cs typeface="Abadi MT Condensed Light"/>
              </a:rPr>
              <a:t>1989]. </a:t>
            </a:r>
          </a:p>
          <a:p>
            <a:endParaRPr lang="it-IT" dirty="0" smtClean="0">
              <a:latin typeface="Abadi MT Condensed Light"/>
              <a:cs typeface="Abadi MT Condensed Light"/>
            </a:endParaRPr>
          </a:p>
          <a:p>
            <a:r>
              <a:rPr lang="it-IT" dirty="0" smtClean="0">
                <a:latin typeface="Abadi MT Condensed Light"/>
                <a:cs typeface="Abadi MT Condensed Light"/>
              </a:rPr>
              <a:t>In ogni società, chi ha la sovranità sul tempo e sullo spazio, esercita una qualche forma di potere. 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362200" y="406400"/>
            <a:ext cx="47731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>
                <a:latin typeface="Abadi MT Condensed Light"/>
                <a:cs typeface="Abadi MT Condensed Light"/>
              </a:rPr>
              <a:t>Tempo, spazio e potere: alcune analisi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25277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9700"/>
            <a:ext cx="8229600" cy="48133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it-IT" sz="2400" dirty="0" smtClean="0">
              <a:latin typeface="Abadi MT Condensed Light"/>
              <a:cs typeface="Abadi MT Condensed Light"/>
            </a:endParaRPr>
          </a:p>
          <a:p>
            <a:pPr marL="0" indent="0" algn="just">
              <a:buNone/>
            </a:pPr>
            <a:endParaRPr lang="it-IT" sz="2400" dirty="0" smtClean="0">
              <a:latin typeface="Abadi MT Condensed Light"/>
              <a:cs typeface="Abadi MT Condensed Light"/>
            </a:endParaRPr>
          </a:p>
          <a:p>
            <a:pPr marL="0" indent="0" algn="just">
              <a:buNone/>
            </a:pPr>
            <a:endParaRPr lang="it-IT" sz="2400" dirty="0">
              <a:latin typeface="Abadi MT Condensed Light"/>
              <a:cs typeface="Abadi MT Condensed Light"/>
            </a:endParaRPr>
          </a:p>
          <a:p>
            <a:pPr marL="0" indent="0" algn="just">
              <a:buNone/>
            </a:pPr>
            <a:endParaRPr lang="it-IT" sz="2400" dirty="0" smtClean="0">
              <a:latin typeface="Abadi MT Condensed Light"/>
              <a:cs typeface="Abadi MT Condensed Light"/>
            </a:endParaRPr>
          </a:p>
          <a:p>
            <a:pPr marL="0" indent="0" algn="just">
              <a:buNone/>
            </a:pPr>
            <a:r>
              <a:rPr lang="it-IT" sz="2400" dirty="0" smtClean="0">
                <a:latin typeface="Abadi MT Condensed Light"/>
                <a:cs typeface="Abadi MT Condensed Light"/>
              </a:rPr>
              <a:t>Che cos’è il tempo? Qual è la sua natura? </a:t>
            </a:r>
          </a:p>
          <a:p>
            <a:pPr marL="0" indent="0" algn="just">
              <a:buNone/>
            </a:pPr>
            <a:r>
              <a:rPr lang="it-IT" sz="2400" dirty="0" smtClean="0">
                <a:latin typeface="Abadi MT Condensed Light"/>
                <a:cs typeface="Abadi MT Condensed Light"/>
              </a:rPr>
              <a:t>Il tempo, non è</a:t>
            </a:r>
            <a:r>
              <a:rPr lang="it-IT" sz="2400" dirty="0">
                <a:latin typeface="Abadi MT Condensed Light"/>
                <a:cs typeface="Abadi MT Condensed Light"/>
              </a:rPr>
              <a:t> </a:t>
            </a:r>
            <a:r>
              <a:rPr lang="it-IT" sz="2400" dirty="0" smtClean="0">
                <a:latin typeface="Abadi MT Condensed Light"/>
                <a:cs typeface="Abadi MT Condensed Light"/>
              </a:rPr>
              <a:t>qualcosa di oggettivo, di esterno a noi. </a:t>
            </a:r>
          </a:p>
          <a:p>
            <a:pPr marL="0" indent="0" algn="just">
              <a:buNone/>
            </a:pPr>
            <a:r>
              <a:rPr lang="it-IT" sz="2400" dirty="0" smtClean="0">
                <a:latin typeface="Abadi MT Condensed Light"/>
                <a:cs typeface="Abadi MT Condensed Light"/>
              </a:rPr>
              <a:t>Piuttosto, è «una conquista dell’uomo che può essere compresa in connessione con alcuni processi dello sviluppo sociale» (</a:t>
            </a:r>
            <a:r>
              <a:rPr lang="it-IT" sz="2400" i="1" dirty="0" smtClean="0">
                <a:latin typeface="Abadi MT Condensed Light"/>
                <a:cs typeface="Abadi MT Condensed Light"/>
              </a:rPr>
              <a:t>Saggio sul tempo</a:t>
            </a:r>
            <a:r>
              <a:rPr lang="it-IT" sz="2400" dirty="0" smtClean="0">
                <a:latin typeface="Abadi MT Condensed Light"/>
                <a:cs typeface="Abadi MT Condensed Light"/>
              </a:rPr>
              <a:t>, 1993).</a:t>
            </a:r>
          </a:p>
          <a:p>
            <a:pPr algn="just"/>
            <a:endParaRPr lang="it-IT" sz="2100" dirty="0" smtClean="0">
              <a:latin typeface="Abadi MT Condensed Light"/>
              <a:cs typeface="Abadi MT Condensed Light"/>
            </a:endParaRPr>
          </a:p>
          <a:p>
            <a:pPr lvl="3" algn="just"/>
            <a:r>
              <a:rPr lang="it-IT" sz="1400" b="1" dirty="0" smtClean="0">
                <a:latin typeface="Abadi MT Condensed Light"/>
                <a:cs typeface="Abadi MT Condensed Light"/>
              </a:rPr>
              <a:t>Norbert Elias (1897-1990)</a:t>
            </a:r>
          </a:p>
          <a:p>
            <a:pPr algn="just"/>
            <a:endParaRPr lang="it-IT" sz="2100" dirty="0" smtClean="0">
              <a:latin typeface="Abadi MT Condensed Light"/>
              <a:cs typeface="Abadi MT Condensed Light"/>
            </a:endParaRPr>
          </a:p>
          <a:p>
            <a:pPr algn="just"/>
            <a:endParaRPr lang="it-IT" sz="2100" dirty="0" smtClean="0">
              <a:latin typeface="Abadi MT Condensed Light"/>
              <a:cs typeface="Abadi MT Condensed Light"/>
            </a:endParaRPr>
          </a:p>
          <a:p>
            <a:pPr algn="just"/>
            <a:endParaRPr lang="it-IT" sz="2100" dirty="0" smtClean="0">
              <a:latin typeface="Abadi MT Condensed Light"/>
              <a:cs typeface="Abadi MT Condensed Light"/>
            </a:endParaRPr>
          </a:p>
          <a:p>
            <a:pPr algn="just"/>
            <a:endParaRPr lang="it-IT" sz="2100" dirty="0" smtClean="0">
              <a:latin typeface="Abadi MT Condensed Light"/>
              <a:cs typeface="Abadi MT Condensed Light"/>
            </a:endParaRPr>
          </a:p>
          <a:p>
            <a:pPr algn="just"/>
            <a:endParaRPr lang="it-IT" sz="2100" dirty="0" smtClean="0">
              <a:latin typeface="Abadi MT Condensed Light"/>
              <a:cs typeface="Abadi MT Condensed Light"/>
            </a:endParaRPr>
          </a:p>
          <a:p>
            <a:pPr algn="just"/>
            <a:endParaRPr lang="it-IT" sz="2100" dirty="0" smtClean="0">
              <a:latin typeface="Abadi MT Condensed Light"/>
              <a:cs typeface="Abadi MT Condensed Light"/>
            </a:endParaRPr>
          </a:p>
          <a:p>
            <a:endParaRPr lang="it-IT" dirty="0">
              <a:latin typeface="Abadi MT Condensed Light"/>
              <a:cs typeface="Abadi MT Condensed 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it-IT" sz="2800" b="1" dirty="0" smtClean="0">
                <a:solidFill>
                  <a:schemeClr val="tx2"/>
                </a:solidFill>
                <a:latin typeface="Abadi MT Condensed Light"/>
                <a:cs typeface="Abadi MT Condensed Light"/>
              </a:rPr>
              <a:t> </a:t>
            </a:r>
            <a:r>
              <a:rPr lang="it-IT" sz="3200" b="1" dirty="0" smtClean="0">
                <a:solidFill>
                  <a:schemeClr val="tx2"/>
                </a:solidFill>
                <a:latin typeface="Abadi MT Condensed Light"/>
                <a:cs typeface="Abadi MT Condensed Light"/>
              </a:rPr>
              <a:t>Qualche riflessione preliminare sul concetto di tempo</a:t>
            </a:r>
            <a:endParaRPr lang="it-IT" sz="3200" b="1" dirty="0">
              <a:solidFill>
                <a:schemeClr val="tx2"/>
              </a:solidFill>
              <a:latin typeface="Abadi MT Condensed Light"/>
              <a:cs typeface="Abadi MT Condensed Light"/>
            </a:endParaRPr>
          </a:p>
        </p:txBody>
      </p:sp>
      <p:pic>
        <p:nvPicPr>
          <p:cNvPr id="6" name="Picture 5" descr="Elia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4035425"/>
            <a:ext cx="3048000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386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it-IT" dirty="0" smtClean="0"/>
              <a:t>-    G. </a:t>
            </a:r>
            <a:r>
              <a:rPr lang="it-IT" dirty="0" err="1" smtClean="0"/>
              <a:t>Simmel</a:t>
            </a:r>
            <a:r>
              <a:rPr lang="it-IT" dirty="0" smtClean="0"/>
              <a:t> (</a:t>
            </a:r>
            <a:r>
              <a:rPr lang="it-IT" i="1" dirty="0" smtClean="0"/>
              <a:t>Le metropoli e la vita dello spirito</a:t>
            </a:r>
            <a:r>
              <a:rPr lang="it-IT" dirty="0" smtClean="0"/>
              <a:t>)</a:t>
            </a:r>
          </a:p>
          <a:p>
            <a:pPr marL="457200" lvl="1" indent="0" algn="just">
              <a:buNone/>
            </a:pPr>
            <a:endParaRPr lang="it-IT" dirty="0" smtClean="0"/>
          </a:p>
          <a:p>
            <a:pPr marL="800100" lvl="1" indent="-342900" algn="just">
              <a:buFontTx/>
              <a:buChar char="-"/>
            </a:pPr>
            <a:r>
              <a:rPr lang="it-IT" dirty="0" smtClean="0"/>
              <a:t>E. Durkheim (</a:t>
            </a:r>
            <a:r>
              <a:rPr lang="it-IT" i="1" dirty="0" smtClean="0"/>
              <a:t>Le forme elementari della vita   religiosa</a:t>
            </a:r>
            <a:r>
              <a:rPr lang="it-IT" dirty="0" smtClean="0"/>
              <a:t>) </a:t>
            </a:r>
          </a:p>
          <a:p>
            <a:pPr marL="800100" lvl="1" indent="-342900" algn="just">
              <a:buFontTx/>
              <a:buChar char="-"/>
            </a:pPr>
            <a:endParaRPr lang="it-IT" dirty="0"/>
          </a:p>
          <a:p>
            <a:pPr marL="800100" lvl="1" indent="-342900" algn="just">
              <a:buFontTx/>
              <a:buChar char="-"/>
            </a:pPr>
            <a:r>
              <a:rPr lang="it-IT" dirty="0" err="1" smtClean="0"/>
              <a:t>W</a:t>
            </a:r>
            <a:r>
              <a:rPr lang="it-IT" dirty="0" smtClean="0"/>
              <a:t>. </a:t>
            </a:r>
            <a:r>
              <a:rPr lang="it-IT" dirty="0" err="1" smtClean="0"/>
              <a:t>Sombart</a:t>
            </a:r>
            <a:r>
              <a:rPr lang="it-IT" dirty="0" smtClean="0"/>
              <a:t> (</a:t>
            </a:r>
            <a:r>
              <a:rPr lang="it-IT" i="1" dirty="0" smtClean="0"/>
              <a:t>Il borghese</a:t>
            </a:r>
            <a:r>
              <a:rPr lang="it-IT" dirty="0" smtClean="0"/>
              <a:t>)</a:t>
            </a:r>
          </a:p>
          <a:p>
            <a:pPr marL="800100" lvl="1" indent="-342900" algn="just">
              <a:buFontTx/>
              <a:buChar char="-"/>
            </a:pPr>
            <a:endParaRPr lang="it-IT" dirty="0" smtClean="0"/>
          </a:p>
          <a:p>
            <a:pPr marL="457200" lvl="1" indent="0" algn="just">
              <a:buNone/>
            </a:pPr>
            <a:r>
              <a:rPr lang="it-IT" dirty="0" smtClean="0"/>
              <a:t>-    M. Weber (</a:t>
            </a:r>
            <a:r>
              <a:rPr lang="it-IT" i="1" dirty="0" smtClean="0"/>
              <a:t>L’etica protestante e lo spirito del capitalismo</a:t>
            </a:r>
            <a:r>
              <a:rPr lang="it-IT" dirty="0" smtClean="0"/>
              <a:t>)</a:t>
            </a:r>
          </a:p>
          <a:p>
            <a:pPr marL="457200" lvl="1" indent="0" algn="just">
              <a:buNone/>
            </a:pPr>
            <a:endParaRPr lang="it-IT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Autofit/>
          </a:bodyPr>
          <a:lstStyle/>
          <a:p>
            <a:r>
              <a:rPr lang="it-IT" sz="3600" dirty="0">
                <a:latin typeface="Abadi MT Condensed Light"/>
                <a:cs typeface="Abadi MT Condensed Light"/>
              </a:rPr>
              <a:t/>
            </a:r>
            <a:br>
              <a:rPr lang="it-IT" sz="3600" dirty="0">
                <a:latin typeface="Abadi MT Condensed Light"/>
                <a:cs typeface="Abadi MT Condensed Light"/>
              </a:rPr>
            </a:br>
            <a:r>
              <a:rPr lang="it-IT" sz="3600" dirty="0" smtClean="0">
                <a:latin typeface="Abadi MT Condensed Light"/>
                <a:cs typeface="Abadi MT Condensed Light"/>
              </a:rPr>
              <a:t>La sociologia scopre </a:t>
            </a:r>
            <a:r>
              <a:rPr lang="it-IT" sz="3600" dirty="0">
                <a:latin typeface="Abadi MT Condensed Light"/>
                <a:cs typeface="Abadi MT Condensed Light"/>
              </a:rPr>
              <a:t>la dimensione sociale del tempo. </a:t>
            </a:r>
            <a:br>
              <a:rPr lang="it-IT" sz="3600" dirty="0">
                <a:latin typeface="Abadi MT Condensed Light"/>
                <a:cs typeface="Abadi MT Condensed Light"/>
              </a:rPr>
            </a:br>
            <a:endParaRPr lang="en-US" sz="3600" dirty="0">
              <a:latin typeface="Abadi MT Condensed Light"/>
              <a:cs typeface="Abadi MT Condensed Light"/>
            </a:endParaRPr>
          </a:p>
        </p:txBody>
      </p:sp>
    </p:spTree>
    <p:extLst>
      <p:ext uri="{BB962C8B-B14F-4D97-AF65-F5344CB8AC3E}">
        <p14:creationId xmlns:p14="http://schemas.microsoft.com/office/powerpoint/2010/main" val="77023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UBERT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401" y="178881"/>
            <a:ext cx="1758956" cy="2806424"/>
          </a:xfrm>
          <a:prstGeom prst="rect">
            <a:avLst/>
          </a:prstGeom>
        </p:spPr>
      </p:pic>
      <p:pic>
        <p:nvPicPr>
          <p:cNvPr id="8" name="Picture 7" descr="DURKHEIM FORME ELEMENTARI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7038" y="191872"/>
            <a:ext cx="1875882" cy="2793433"/>
          </a:xfrm>
          <a:prstGeom prst="rect">
            <a:avLst/>
          </a:prstGeom>
        </p:spPr>
      </p:pic>
      <p:pic>
        <p:nvPicPr>
          <p:cNvPr id="9" name="Picture 8" descr="IL BORGHESE.jpe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1100" y="3354637"/>
            <a:ext cx="1874111" cy="3007048"/>
          </a:xfrm>
          <a:prstGeom prst="rect">
            <a:avLst/>
          </a:prstGeom>
        </p:spPr>
      </p:pic>
      <p:pic>
        <p:nvPicPr>
          <p:cNvPr id="11" name="Picture 10" descr="SIMMEL METROPOLI.jpe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701" y="178881"/>
            <a:ext cx="1835397" cy="2793434"/>
          </a:xfrm>
          <a:prstGeom prst="rect">
            <a:avLst/>
          </a:prstGeom>
        </p:spPr>
      </p:pic>
      <p:pic>
        <p:nvPicPr>
          <p:cNvPr id="12" name="Picture 11" descr="WEBER ETICA.jpe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8604" y="3354637"/>
            <a:ext cx="2263993" cy="300704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012701" y="2972315"/>
            <a:ext cx="110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1903</a:t>
            </a:r>
            <a:endParaRPr lang="en-US" sz="1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708401" y="2972315"/>
            <a:ext cx="9596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1909</a:t>
            </a:r>
            <a:endParaRPr lang="en-US" sz="1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437038" y="2985305"/>
            <a:ext cx="904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1912</a:t>
            </a:r>
            <a:endParaRPr lang="en-US" sz="1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628604" y="6361685"/>
            <a:ext cx="8224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1912</a:t>
            </a:r>
            <a:endParaRPr lang="en-US" sz="1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991099" y="6361685"/>
            <a:ext cx="8802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1913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35302823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46200" y="1384300"/>
            <a:ext cx="5149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L’APPORTO DELLA SOCIOLOGIA CLASSICA 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" y="2171700"/>
            <a:ext cx="1010951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Tx/>
              <a:buChar char="•"/>
            </a:pPr>
            <a:r>
              <a:rPr lang="it-IT" dirty="0" smtClean="0"/>
              <a:t>Tempo e spazio come costrutti sociali</a:t>
            </a:r>
          </a:p>
          <a:p>
            <a:pPr marL="742950" lvl="1" indent="-285750">
              <a:buFontTx/>
              <a:buChar char="•"/>
            </a:pPr>
            <a:endParaRPr lang="it-IT" dirty="0" smtClean="0"/>
          </a:p>
          <a:p>
            <a:pPr marL="742950" lvl="1" indent="-285750">
              <a:buFontTx/>
              <a:buChar char="•"/>
            </a:pPr>
            <a:r>
              <a:rPr lang="it-IT" dirty="0" smtClean="0"/>
              <a:t>La concezione del tempo in una data società  è strettamente legata ai ritmi sociali</a:t>
            </a:r>
          </a:p>
          <a:p>
            <a:pPr marL="742950" lvl="1" indent="-285750">
              <a:buFontTx/>
              <a:buChar char="•"/>
            </a:pPr>
            <a:endParaRPr lang="it-IT" dirty="0" smtClean="0"/>
          </a:p>
          <a:p>
            <a:pPr marL="742950" lvl="1" indent="-285750">
              <a:buFontTx/>
              <a:buChar char="•"/>
            </a:pPr>
            <a:r>
              <a:rPr lang="it-IT" dirty="0" smtClean="0"/>
              <a:t> Carattere normativo del tempo</a:t>
            </a:r>
          </a:p>
          <a:p>
            <a:pPr marL="742950" lvl="1" indent="-285750">
              <a:buFontTx/>
              <a:buChar char="•"/>
            </a:pPr>
            <a:endParaRPr lang="it-IT" dirty="0" smtClean="0"/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601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5918199" y="2565400"/>
            <a:ext cx="3225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latin typeface="Apple Symbols"/>
              <a:cs typeface="Apple Symbols"/>
            </a:endParaRPr>
          </a:p>
          <a:p>
            <a:endParaRPr lang="en-US" dirty="0"/>
          </a:p>
        </p:txBody>
      </p:sp>
      <p:pic>
        <p:nvPicPr>
          <p:cNvPr id="14" name="Picture 13" descr="SOCIAL TIM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809" y="1677328"/>
            <a:ext cx="2975686" cy="439114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968899" y="4923835"/>
            <a:ext cx="949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1937</a:t>
            </a:r>
            <a:endParaRPr lang="en-US" sz="1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86214" y="749300"/>
            <a:ext cx="84217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smtClean="0"/>
              <a:t>NEGLI ANNI TRENA (1937), </a:t>
            </a:r>
            <a:r>
              <a:rPr lang="en-US" dirty="0"/>
              <a:t>MERTON E SOROKIN </a:t>
            </a:r>
          </a:p>
          <a:p>
            <a:r>
              <a:rPr lang="en-US" dirty="0"/>
              <a:t>APRONO UN NUOVO </a:t>
            </a:r>
            <a:r>
              <a:rPr lang="en-US" dirty="0" smtClean="0"/>
              <a:t>SPECIFICO CAMPO </a:t>
            </a:r>
            <a:r>
              <a:rPr lang="en-US" dirty="0"/>
              <a:t>DI </a:t>
            </a:r>
            <a:r>
              <a:rPr lang="en-US" dirty="0" smtClean="0"/>
              <a:t>STUDI PER LE SCIENZE SOCIALI </a:t>
            </a:r>
            <a:r>
              <a:rPr lang="en-US" dirty="0"/>
              <a:t>: Il «TEMPO SOCIALE</a:t>
            </a:r>
            <a:r>
              <a:rPr lang="en-US" dirty="0" smtClean="0"/>
              <a:t>»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86214" y="2933700"/>
            <a:ext cx="403498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LA NOZIONE DI «TEMPO SOCIALE» IMPLICA LA PREMINENZA DELLA DIMENSIONE QUALITATIVA SU QUELLA QUANTITATIVA E ASTRONOMICA.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943713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Elemental.thmx</Template>
  <TotalTime>6811</TotalTime>
  <Words>1062</Words>
  <Application>Microsoft Macintosh PowerPoint</Application>
  <PresentationFormat>On-screen Show (4:3)</PresentationFormat>
  <Paragraphs>103</Paragraphs>
  <Slides>13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Elemental</vt:lpstr>
      <vt:lpstr>TEMPO &amp; SPAZIO NELLE  SCIENZE SOCIALI  Gabriella Paolucci  Corso di Sociologia Generale – 2019-2020</vt:lpstr>
      <vt:lpstr> Il tempo – e lo spazio – sono  costruzioni sociali</vt:lpstr>
      <vt:lpstr>Tempo, spazio e potere</vt:lpstr>
      <vt:lpstr>PowerPoint Presentation</vt:lpstr>
      <vt:lpstr> Qualche riflessione preliminare sul concetto di tempo</vt:lpstr>
      <vt:lpstr> La sociologia scopre la dimensione sociale del tempo.  </vt:lpstr>
      <vt:lpstr>PowerPoint Presentation</vt:lpstr>
      <vt:lpstr>PowerPoint Presentation</vt:lpstr>
      <vt:lpstr>PowerPoint Presentation</vt:lpstr>
      <vt:lpstr>PowerPoint Presentation</vt:lpstr>
      <vt:lpstr>La nascita dell’idea moderna di tempo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Gabriella</dc:creator>
  <cp:lastModifiedBy>Gabriella</cp:lastModifiedBy>
  <cp:revision>209</cp:revision>
  <dcterms:created xsi:type="dcterms:W3CDTF">2019-09-23T09:52:23Z</dcterms:created>
  <dcterms:modified xsi:type="dcterms:W3CDTF">2020-03-17T14:35:27Z</dcterms:modified>
</cp:coreProperties>
</file>