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sorterViewPr>
    <p:cViewPr>
      <p:scale>
        <a:sx n="100" d="100"/>
        <a:sy n="100" d="100"/>
      </p:scale>
      <p:origin x="0" y="5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C66138F0-E69C-499D-98CA-9507E5E611C8}" type="slidenum">
              <a:rPr lang="it-IT" altLang="it-IT"/>
              <a:pPr>
                <a:defRPr/>
              </a:pPr>
              <a:t>‹N›</a:t>
            </a:fld>
            <a:endParaRPr lang="it-IT" altLang="it-IT"/>
          </a:p>
        </p:txBody>
      </p:sp>
    </p:spTree>
    <p:extLst>
      <p:ext uri="{BB962C8B-B14F-4D97-AF65-F5344CB8AC3E}">
        <p14:creationId xmlns:p14="http://schemas.microsoft.com/office/powerpoint/2010/main" val="190155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EF95674D-B2C4-437F-B8EA-F99BE027C39E}" type="slidenum">
              <a:rPr lang="it-IT" altLang="it-IT"/>
              <a:pPr>
                <a:defRPr/>
              </a:pPr>
              <a:t>‹N›</a:t>
            </a:fld>
            <a:endParaRPr lang="it-IT" altLang="it-IT"/>
          </a:p>
        </p:txBody>
      </p:sp>
    </p:spTree>
    <p:extLst>
      <p:ext uri="{BB962C8B-B14F-4D97-AF65-F5344CB8AC3E}">
        <p14:creationId xmlns:p14="http://schemas.microsoft.com/office/powerpoint/2010/main" val="237160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85ADD619-F2DD-465B-95B1-2F61FCAA6034}" type="slidenum">
              <a:rPr lang="it-IT" altLang="it-IT"/>
              <a:pPr>
                <a:defRPr/>
              </a:pPr>
              <a:t>‹N›</a:t>
            </a:fld>
            <a:endParaRPr lang="it-IT" altLang="it-IT"/>
          </a:p>
        </p:txBody>
      </p:sp>
    </p:spTree>
    <p:extLst>
      <p:ext uri="{BB962C8B-B14F-4D97-AF65-F5344CB8AC3E}">
        <p14:creationId xmlns:p14="http://schemas.microsoft.com/office/powerpoint/2010/main" val="222677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C75AFF7C-B08E-4666-AEA3-CFBCD84D8A0C}" type="slidenum">
              <a:rPr lang="it-IT" altLang="it-IT"/>
              <a:pPr>
                <a:defRPr/>
              </a:pPr>
              <a:t>‹N›</a:t>
            </a:fld>
            <a:endParaRPr lang="it-IT" altLang="it-IT"/>
          </a:p>
        </p:txBody>
      </p:sp>
    </p:spTree>
    <p:extLst>
      <p:ext uri="{BB962C8B-B14F-4D97-AF65-F5344CB8AC3E}">
        <p14:creationId xmlns:p14="http://schemas.microsoft.com/office/powerpoint/2010/main" val="2149936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F0E6C6EF-8513-4C1A-B1E9-57FCAA94A2FE}" type="slidenum">
              <a:rPr lang="it-IT" altLang="it-IT"/>
              <a:pPr>
                <a:defRPr/>
              </a:pPr>
              <a:t>‹N›</a:t>
            </a:fld>
            <a:endParaRPr lang="it-IT" altLang="it-IT"/>
          </a:p>
        </p:txBody>
      </p:sp>
    </p:spTree>
    <p:extLst>
      <p:ext uri="{BB962C8B-B14F-4D97-AF65-F5344CB8AC3E}">
        <p14:creationId xmlns:p14="http://schemas.microsoft.com/office/powerpoint/2010/main" val="12283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B20DA162-C442-4527-B0D3-C14946B25C5E}" type="slidenum">
              <a:rPr lang="it-IT" altLang="it-IT"/>
              <a:pPr>
                <a:defRPr/>
              </a:pPr>
              <a:t>‹N›</a:t>
            </a:fld>
            <a:endParaRPr lang="it-IT" altLang="it-IT"/>
          </a:p>
        </p:txBody>
      </p:sp>
    </p:spTree>
    <p:extLst>
      <p:ext uri="{BB962C8B-B14F-4D97-AF65-F5344CB8AC3E}">
        <p14:creationId xmlns:p14="http://schemas.microsoft.com/office/powerpoint/2010/main" val="141309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691A543D-8DED-497D-9809-F40EB2E4819F}" type="slidenum">
              <a:rPr lang="it-IT" altLang="it-IT"/>
              <a:pPr>
                <a:defRPr/>
              </a:pPr>
              <a:t>‹N›</a:t>
            </a:fld>
            <a:endParaRPr lang="it-IT" altLang="it-IT"/>
          </a:p>
        </p:txBody>
      </p:sp>
    </p:spTree>
    <p:extLst>
      <p:ext uri="{BB962C8B-B14F-4D97-AF65-F5344CB8AC3E}">
        <p14:creationId xmlns:p14="http://schemas.microsoft.com/office/powerpoint/2010/main" val="417467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6BED5047-683A-4B25-9067-0D8D00BF434D}" type="slidenum">
              <a:rPr lang="it-IT" altLang="it-IT"/>
              <a:pPr>
                <a:defRPr/>
              </a:pPr>
              <a:t>‹N›</a:t>
            </a:fld>
            <a:endParaRPr lang="it-IT" altLang="it-IT"/>
          </a:p>
        </p:txBody>
      </p:sp>
    </p:spTree>
    <p:extLst>
      <p:ext uri="{BB962C8B-B14F-4D97-AF65-F5344CB8AC3E}">
        <p14:creationId xmlns:p14="http://schemas.microsoft.com/office/powerpoint/2010/main" val="419511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E3BED6AE-2CFA-4E0A-81B9-E69775732052}" type="slidenum">
              <a:rPr lang="it-IT" altLang="it-IT"/>
              <a:pPr>
                <a:defRPr/>
              </a:pPr>
              <a:t>‹N›</a:t>
            </a:fld>
            <a:endParaRPr lang="it-IT" altLang="it-IT"/>
          </a:p>
        </p:txBody>
      </p:sp>
    </p:spTree>
    <p:extLst>
      <p:ext uri="{BB962C8B-B14F-4D97-AF65-F5344CB8AC3E}">
        <p14:creationId xmlns:p14="http://schemas.microsoft.com/office/powerpoint/2010/main" val="4287600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2E47CD78-5633-4E0C-902F-AE1683385434}" type="slidenum">
              <a:rPr lang="it-IT" altLang="it-IT"/>
              <a:pPr>
                <a:defRPr/>
              </a:pPr>
              <a:t>‹N›</a:t>
            </a:fld>
            <a:endParaRPr lang="it-IT" altLang="it-IT"/>
          </a:p>
        </p:txBody>
      </p:sp>
    </p:spTree>
    <p:extLst>
      <p:ext uri="{BB962C8B-B14F-4D97-AF65-F5344CB8AC3E}">
        <p14:creationId xmlns:p14="http://schemas.microsoft.com/office/powerpoint/2010/main" val="1094849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218F42B9-E686-4382-8C38-0BD20FEA4411}" type="slidenum">
              <a:rPr lang="it-IT" altLang="it-IT"/>
              <a:pPr>
                <a:defRPr/>
              </a:pPr>
              <a:t>‹N›</a:t>
            </a:fld>
            <a:endParaRPr lang="it-IT" altLang="it-IT"/>
          </a:p>
        </p:txBody>
      </p:sp>
    </p:spTree>
    <p:extLst>
      <p:ext uri="{BB962C8B-B14F-4D97-AF65-F5344CB8AC3E}">
        <p14:creationId xmlns:p14="http://schemas.microsoft.com/office/powerpoint/2010/main" val="1861593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15EE5AB5-636B-48AB-87FE-D37D75C754CB}" type="slidenum">
              <a:rPr lang="it-IT" altLang="it-IT"/>
              <a:pPr fontAlgn="base">
                <a:spcBef>
                  <a:spcPct val="0"/>
                </a:spcBef>
                <a:spcAft>
                  <a:spcPct val="0"/>
                </a:spcAft>
                <a:defRPr/>
              </a:pPr>
              <a:t>‹N›</a:t>
            </a:fld>
            <a:endParaRPr lang="it-IT" altLang="it-IT"/>
          </a:p>
        </p:txBody>
      </p:sp>
    </p:spTree>
    <p:extLst>
      <p:ext uri="{BB962C8B-B14F-4D97-AF65-F5344CB8AC3E}">
        <p14:creationId xmlns:p14="http://schemas.microsoft.com/office/powerpoint/2010/main" val="730618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hyperlink" Target="http://www.nature.com/nature/journal/v413/n6856/full/413589a0.html#top"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20638" y="1785938"/>
            <a:ext cx="9072562"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dirty="0">
                <a:solidFill>
                  <a:srgbClr val="000000"/>
                </a:solidFill>
              </a:rPr>
              <a:t>La bellezza come “ricompensa”?</a:t>
            </a:r>
          </a:p>
          <a:p>
            <a:pPr algn="ctr" eaLnBrk="1" fontAlgn="base" hangingPunct="1">
              <a:spcBef>
                <a:spcPct val="0"/>
              </a:spcBef>
              <a:spcAft>
                <a:spcPct val="0"/>
              </a:spcAft>
              <a:buFontTx/>
              <a:buNone/>
            </a:pPr>
            <a:endParaRPr lang="it-IT" altLang="it-IT" sz="3600" dirty="0">
              <a:solidFill>
                <a:srgbClr val="000000"/>
              </a:solidFill>
            </a:endParaRPr>
          </a:p>
          <a:p>
            <a:pPr algn="ctr" eaLnBrk="1" fontAlgn="base" hangingPunct="1">
              <a:spcBef>
                <a:spcPct val="0"/>
              </a:spcBef>
              <a:spcAft>
                <a:spcPct val="0"/>
              </a:spcAft>
              <a:buFontTx/>
              <a:buNone/>
            </a:pPr>
            <a:endParaRPr lang="it-IT" altLang="it-IT" sz="3600" dirty="0">
              <a:solidFill>
                <a:srgbClr val="000000"/>
              </a:solidFill>
            </a:endParaRPr>
          </a:p>
          <a:p>
            <a:pPr algn="ctr" eaLnBrk="1" fontAlgn="base" hangingPunct="1">
              <a:spcBef>
                <a:spcPct val="0"/>
              </a:spcBef>
              <a:spcAft>
                <a:spcPct val="0"/>
              </a:spcAft>
              <a:buFontTx/>
              <a:buNone/>
            </a:pPr>
            <a:r>
              <a:rPr lang="it-IT" altLang="it-IT" sz="3600" dirty="0">
                <a:solidFill>
                  <a:srgbClr val="000000"/>
                </a:solidFill>
              </a:rPr>
              <a:t>Ricompense “individuali” </a:t>
            </a:r>
          </a:p>
          <a:p>
            <a:pPr algn="ctr" eaLnBrk="1" fontAlgn="base" hangingPunct="1">
              <a:spcBef>
                <a:spcPct val="0"/>
              </a:spcBef>
              <a:spcAft>
                <a:spcPct val="0"/>
              </a:spcAft>
              <a:buFontTx/>
              <a:buNone/>
            </a:pPr>
            <a:r>
              <a:rPr lang="it-IT" altLang="it-IT" sz="3600" dirty="0">
                <a:solidFill>
                  <a:srgbClr val="000000"/>
                </a:solidFill>
              </a:rPr>
              <a:t>(non innate e universali)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7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5413"/>
            <a:ext cx="9144000" cy="519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Rectangle 3"/>
          <p:cNvSpPr>
            <a:spLocks noChangeArrowheads="1"/>
          </p:cNvSpPr>
          <p:nvPr/>
        </p:nvSpPr>
        <p:spPr bwMode="auto">
          <a:xfrm>
            <a:off x="0" y="4895850"/>
            <a:ext cx="914400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a:t>
            </a:r>
            <a:r>
              <a:rPr lang="it-IT" altLang="it-IT" sz="1200" b="1">
                <a:solidFill>
                  <a:srgbClr val="000000"/>
                </a:solidFill>
              </a:rPr>
              <a:t>a</a:t>
            </a:r>
            <a:r>
              <a:rPr lang="it-IT" altLang="it-IT" sz="1200">
                <a:solidFill>
                  <a:srgbClr val="000000"/>
                </a:solidFill>
              </a:rPr>
              <a:t>) [11C]raclopride PET scan results were spatially conjoined with the fMRI results by creating a mask of significant dopamine release overlayed on BOLD response </a:t>
            </a:r>
            <a:r>
              <a:rPr lang="it-IT" altLang="it-IT" sz="1200" i="1">
                <a:solidFill>
                  <a:srgbClr val="000000"/>
                </a:solidFill>
              </a:rPr>
              <a:t>t</a:t>
            </a:r>
            <a:r>
              <a:rPr lang="it-IT" altLang="it-IT" sz="1200">
                <a:solidFill>
                  <a:srgbClr val="000000"/>
                </a:solidFill>
              </a:rPr>
              <a:t> maps during each condition. (</a:t>
            </a:r>
            <a:r>
              <a:rPr lang="it-IT" altLang="it-IT" sz="1200" b="1">
                <a:solidFill>
                  <a:srgbClr val="000000"/>
                </a:solidFill>
              </a:rPr>
              <a:t>b</a:t>
            </a:r>
            <a:r>
              <a:rPr lang="it-IT" altLang="it-IT" sz="1200">
                <a:solidFill>
                  <a:srgbClr val="000000"/>
                </a:solidFill>
              </a:rPr>
              <a:t>) </a:t>
            </a:r>
            <a:r>
              <a:rPr lang="it-IT" altLang="it-IT" sz="1200" b="1">
                <a:solidFill>
                  <a:srgbClr val="000000"/>
                </a:solidFill>
              </a:rPr>
              <a:t>Hemodynamic responses and dopamine activity were maximal in the caudate during anticipatory phases, but shifted more ventrally to NAcc during peak emotional responses</a:t>
            </a:r>
            <a:r>
              <a:rPr lang="it-IT" altLang="it-IT" sz="1200">
                <a:solidFill>
                  <a:srgbClr val="000000"/>
                </a:solidFill>
              </a:rPr>
              <a:t>. (</a:t>
            </a:r>
            <a:r>
              <a:rPr lang="it-IT" altLang="it-IT" sz="1200" b="1">
                <a:solidFill>
                  <a:srgbClr val="000000"/>
                </a:solidFill>
              </a:rPr>
              <a:t>c</a:t>
            </a:r>
            <a:r>
              <a:rPr lang="it-IT" altLang="it-IT" sz="1200">
                <a:solidFill>
                  <a:srgbClr val="000000"/>
                </a:solidFill>
              </a:rPr>
              <a:t>) Percent signal change in BOLD response relative to the mean was calculated from the peak voxel of the caudate and NAcc clusters based on the [11C]raclopride PET data. </a:t>
            </a:r>
            <a:r>
              <a:rPr lang="it-IT" altLang="it-IT" sz="2000" b="1">
                <a:solidFill>
                  <a:srgbClr val="000000"/>
                </a:solidFill>
              </a:rPr>
              <a:t>There is increased activity during anticipation (A1-A15) and decreased activity during peak emotional response (C1-C4) for the caudate, but in NAcc a maximum during peak emotional responses. </a:t>
            </a:r>
            <a:endParaRPr lang="it-IT" altLang="it-IT" sz="1200">
              <a:solidFill>
                <a:srgbClr val="000000"/>
              </a:solidFill>
            </a:endParaRPr>
          </a:p>
        </p:txBody>
      </p:sp>
      <p:sp>
        <p:nvSpPr>
          <p:cNvPr id="63492" name="CasellaDiTesto 1"/>
          <p:cNvSpPr txBox="1">
            <a:spLocks noChangeArrowheads="1"/>
          </p:cNvSpPr>
          <p:nvPr/>
        </p:nvSpPr>
        <p:spPr bwMode="auto">
          <a:xfrm>
            <a:off x="2411413" y="2781300"/>
            <a:ext cx="181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A: anticipazione</a:t>
            </a:r>
          </a:p>
          <a:p>
            <a:pPr eaLnBrk="1" fontAlgn="base" hangingPunct="1">
              <a:spcBef>
                <a:spcPct val="0"/>
              </a:spcBef>
              <a:spcAft>
                <a:spcPct val="0"/>
              </a:spcAft>
              <a:buFontTx/>
              <a:buNone/>
            </a:pPr>
            <a:r>
              <a:rPr lang="it-IT" altLang="it-IT" sz="1800">
                <a:solidFill>
                  <a:srgbClr val="000000"/>
                </a:solidFill>
              </a:rPr>
              <a:t>C: chills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5818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2700" y="65088"/>
            <a:ext cx="9144000" cy="600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000000"/>
                </a:solidFill>
              </a:rPr>
              <a:t>These results provide the first direct evidence that the intense pleasure experienced when listening to music is associated with dopamine activity in the mesolimbic reward system, including both dorsal and ventral striatum. </a:t>
            </a:r>
            <a:r>
              <a:rPr lang="it-IT" altLang="it-IT" sz="2000">
                <a:solidFill>
                  <a:srgbClr val="000000"/>
                </a:solidFill>
              </a:rPr>
              <a:t>Notably, the anticipation of an abstract reward can result in dopamine release in an anatomical pathway distinct from that associated with the peak pleasure itself. </a:t>
            </a:r>
          </a:p>
          <a:p>
            <a:pPr algn="ctr" eaLnBrk="1" fontAlgn="base" hangingPunct="1">
              <a:spcBef>
                <a:spcPct val="0"/>
              </a:spcBef>
              <a:spcAft>
                <a:spcPct val="0"/>
              </a:spcAft>
              <a:buFontTx/>
              <a:buNone/>
            </a:pPr>
            <a:endParaRPr lang="it-IT" altLang="it-IT" sz="2000">
              <a:solidFill>
                <a:srgbClr val="000000"/>
              </a:solidFill>
            </a:endParaRPr>
          </a:p>
          <a:p>
            <a:pPr algn="ctr" eaLnBrk="1" fontAlgn="base" hangingPunct="1">
              <a:spcBef>
                <a:spcPct val="0"/>
              </a:spcBef>
              <a:spcAft>
                <a:spcPct val="0"/>
              </a:spcAft>
              <a:buFontTx/>
              <a:buNone/>
            </a:pPr>
            <a:endParaRPr lang="it-IT" altLang="it-IT" sz="2000">
              <a:solidFill>
                <a:srgbClr val="000000"/>
              </a:solidFill>
            </a:endParaRPr>
          </a:p>
          <a:p>
            <a:pPr algn="ctr" eaLnBrk="1" fontAlgn="base" hangingPunct="1">
              <a:spcBef>
                <a:spcPct val="0"/>
              </a:spcBef>
              <a:spcAft>
                <a:spcPct val="0"/>
              </a:spcAft>
              <a:buFontTx/>
              <a:buNone/>
            </a:pPr>
            <a:r>
              <a:rPr lang="it-IT" altLang="it-IT" sz="2800" b="1">
                <a:solidFill>
                  <a:srgbClr val="000000"/>
                </a:solidFill>
              </a:rPr>
              <a:t>This phylogenetically ancient circuitry has evolved to reinforce basic biological behaviors with high adaptive value. </a:t>
            </a:r>
          </a:p>
          <a:p>
            <a:pPr algn="ctr" eaLnBrk="1" fontAlgn="base" hangingPunct="1">
              <a:spcBef>
                <a:spcPct val="0"/>
              </a:spcBef>
              <a:spcAft>
                <a:spcPct val="0"/>
              </a:spcAft>
              <a:buFontTx/>
              <a:buNone/>
            </a:pPr>
            <a:r>
              <a:rPr lang="it-IT" altLang="it-IT" sz="2800">
                <a:solidFill>
                  <a:srgbClr val="000000"/>
                </a:solidFill>
              </a:rPr>
              <a:t>However, the rewarding qualities of music listening are not obviously directly adaptive. </a:t>
            </a:r>
          </a:p>
          <a:p>
            <a:pPr algn="ctr" eaLnBrk="1" fontAlgn="base" hangingPunct="1">
              <a:spcBef>
                <a:spcPct val="0"/>
              </a:spcBef>
              <a:spcAft>
                <a:spcPct val="0"/>
              </a:spcAft>
              <a:buFontTx/>
              <a:buNone/>
            </a:pPr>
            <a:endParaRPr lang="it-IT" altLang="it-IT" sz="2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236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DrugDopa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34938"/>
            <a:ext cx="8713787"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131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bt1305johnshopkin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5250"/>
            <a:ext cx="91440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063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82563"/>
            <a:ext cx="9124950" cy="562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68313" y="404813"/>
            <a:ext cx="935037" cy="6477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
        <p:nvSpPr>
          <p:cNvPr id="7" name="Rettangolo 6"/>
          <p:cNvSpPr/>
          <p:nvPr/>
        </p:nvSpPr>
        <p:spPr>
          <a:xfrm>
            <a:off x="458788" y="2346325"/>
            <a:ext cx="936625" cy="6477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
        <p:nvSpPr>
          <p:cNvPr id="8" name="Rettangolo 7"/>
          <p:cNvSpPr/>
          <p:nvPr/>
        </p:nvSpPr>
        <p:spPr>
          <a:xfrm>
            <a:off x="458788" y="3429000"/>
            <a:ext cx="936625" cy="6477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
        <p:nvSpPr>
          <p:cNvPr id="9" name="Rettangolo 8"/>
          <p:cNvSpPr/>
          <p:nvPr/>
        </p:nvSpPr>
        <p:spPr>
          <a:xfrm>
            <a:off x="2771775" y="80963"/>
            <a:ext cx="936625" cy="6477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
        <p:nvSpPr>
          <p:cNvPr id="10" name="Rettangolo 9"/>
          <p:cNvSpPr/>
          <p:nvPr/>
        </p:nvSpPr>
        <p:spPr>
          <a:xfrm>
            <a:off x="5867400" y="1697038"/>
            <a:ext cx="936625" cy="649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
        <p:nvSpPr>
          <p:cNvPr id="11" name="Rettangolo 10"/>
          <p:cNvSpPr/>
          <p:nvPr/>
        </p:nvSpPr>
        <p:spPr>
          <a:xfrm>
            <a:off x="3995738" y="2492375"/>
            <a:ext cx="1052512" cy="6492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
        <p:nvSpPr>
          <p:cNvPr id="12" name="Rettangolo 11"/>
          <p:cNvSpPr/>
          <p:nvPr/>
        </p:nvSpPr>
        <p:spPr>
          <a:xfrm>
            <a:off x="4522788" y="4087813"/>
            <a:ext cx="1489075" cy="6477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343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ttangolo 1"/>
          <p:cNvSpPr>
            <a:spLocks noChangeArrowheads="1"/>
          </p:cNvSpPr>
          <p:nvPr/>
        </p:nvSpPr>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b="1">
                <a:solidFill>
                  <a:srgbClr val="000000"/>
                </a:solidFill>
              </a:rPr>
              <a:t>Didascalia figura precedente</a:t>
            </a:r>
            <a:endParaRPr lang="it-IT" altLang="it-IT" sz="1800">
              <a:solidFill>
                <a:srgbClr val="000000"/>
              </a:solidFill>
            </a:endParaRPr>
          </a:p>
          <a:p>
            <a:pPr eaLnBrk="1" fontAlgn="base" hangingPunct="1">
              <a:spcBef>
                <a:spcPct val="0"/>
              </a:spcBef>
              <a:spcAft>
                <a:spcPct val="0"/>
              </a:spcAft>
              <a:buFontTx/>
              <a:buNone/>
            </a:pPr>
            <a:r>
              <a:rPr lang="it-IT" altLang="it-IT" sz="1800" b="1">
                <a:solidFill>
                  <a:srgbClr val="000000"/>
                </a:solidFill>
              </a:rPr>
              <a:t>Drugs of abuse, despite diverse initial actions, produce some common effects on the VTA and Nac.</a:t>
            </a:r>
          </a:p>
          <a:p>
            <a:pPr eaLnBrk="1" fontAlgn="base" hangingPunct="1">
              <a:spcBef>
                <a:spcPct val="0"/>
              </a:spcBef>
              <a:spcAft>
                <a:spcPct val="0"/>
              </a:spcAft>
              <a:buFontTx/>
              <a:buNone/>
            </a:pPr>
            <a:r>
              <a:rPr lang="it-IT" altLang="it-IT" sz="1800" b="1">
                <a:solidFill>
                  <a:srgbClr val="000000"/>
                </a:solidFill>
              </a:rPr>
              <a:t>Stimulants directly increase dopaminergic transmission in the NAc</a:t>
            </a:r>
            <a:r>
              <a:rPr lang="it-IT" altLang="it-IT" sz="1800">
                <a:solidFill>
                  <a:srgbClr val="000000"/>
                </a:solidFill>
              </a:rPr>
              <a:t>. </a:t>
            </a:r>
          </a:p>
          <a:p>
            <a:pPr eaLnBrk="1" fontAlgn="base" hangingPunct="1">
              <a:spcBef>
                <a:spcPct val="0"/>
              </a:spcBef>
              <a:spcAft>
                <a:spcPct val="0"/>
              </a:spcAft>
              <a:buFontTx/>
              <a:buNone/>
            </a:pPr>
            <a:r>
              <a:rPr lang="it-IT" altLang="it-IT" sz="1800" b="1">
                <a:solidFill>
                  <a:srgbClr val="000000"/>
                </a:solidFill>
              </a:rPr>
              <a:t>Opiates do the same indirectly: they inhibit GABAergic interneurons in the VTA, which disinhibits VTA dopamine neurons</a:t>
            </a:r>
            <a:r>
              <a:rPr lang="it-IT" altLang="it-IT" sz="1800">
                <a:solidFill>
                  <a:srgbClr val="000000"/>
                </a:solidFill>
              </a:rPr>
              <a:t>. </a:t>
            </a:r>
            <a:r>
              <a:rPr lang="it-IT" altLang="it-IT" sz="1800" b="1">
                <a:solidFill>
                  <a:srgbClr val="000000"/>
                </a:solidFill>
              </a:rPr>
              <a:t>Opiates also directly act on opioid receptors on NAc neurons, </a:t>
            </a:r>
            <a:r>
              <a:rPr lang="it-IT" altLang="it-IT" sz="1800">
                <a:solidFill>
                  <a:srgbClr val="000000"/>
                </a:solidFill>
              </a:rPr>
              <a:t>and opioid receptors, like D2 dopamine (DA) receptors, signal via Gi; hence, the two mechanisms converge within some NAc neurons. The actions of the other drugs remain more conjectural. </a:t>
            </a:r>
          </a:p>
          <a:p>
            <a:pPr eaLnBrk="1" fontAlgn="base" hangingPunct="1">
              <a:spcBef>
                <a:spcPct val="0"/>
              </a:spcBef>
              <a:spcAft>
                <a:spcPct val="0"/>
              </a:spcAft>
              <a:buFontTx/>
              <a:buNone/>
            </a:pPr>
            <a:r>
              <a:rPr lang="it-IT" altLang="it-IT" sz="1800" b="1">
                <a:solidFill>
                  <a:srgbClr val="000000"/>
                </a:solidFill>
              </a:rPr>
              <a:t>Nicotine seems to activate VTA dopamine neurons directly </a:t>
            </a:r>
            <a:r>
              <a:rPr lang="it-IT" altLang="it-IT" sz="1800">
                <a:solidFill>
                  <a:srgbClr val="000000"/>
                </a:solidFill>
              </a:rPr>
              <a:t>via stimulation of nicotinic cholinergic receptors on those neurons </a:t>
            </a:r>
            <a:r>
              <a:rPr lang="it-IT" altLang="it-IT" sz="1800" b="1">
                <a:solidFill>
                  <a:srgbClr val="000000"/>
                </a:solidFill>
              </a:rPr>
              <a:t>and indirectly </a:t>
            </a:r>
            <a:r>
              <a:rPr lang="it-IT" altLang="it-IT" sz="1800">
                <a:solidFill>
                  <a:srgbClr val="000000"/>
                </a:solidFill>
              </a:rPr>
              <a:t>via stimulation of its receptors on glutamatergic nerve terminals that innervate the dopamine cells.</a:t>
            </a:r>
          </a:p>
          <a:p>
            <a:pPr eaLnBrk="1" fontAlgn="base" hangingPunct="1">
              <a:spcBef>
                <a:spcPct val="0"/>
              </a:spcBef>
              <a:spcAft>
                <a:spcPct val="0"/>
              </a:spcAft>
              <a:buFontTx/>
              <a:buNone/>
            </a:pPr>
            <a:r>
              <a:rPr lang="it-IT" altLang="it-IT" sz="1800" b="1">
                <a:solidFill>
                  <a:srgbClr val="000000"/>
                </a:solidFill>
              </a:rPr>
              <a:t>Alcohol, </a:t>
            </a:r>
            <a:r>
              <a:rPr lang="it-IT" altLang="it-IT" sz="1800">
                <a:solidFill>
                  <a:srgbClr val="000000"/>
                </a:solidFill>
              </a:rPr>
              <a:t>by promoting GABAA receptor function, may inhibit GABAergic terminals in VTA and hence </a:t>
            </a:r>
            <a:r>
              <a:rPr lang="it-IT" altLang="it-IT" sz="1800" b="1">
                <a:solidFill>
                  <a:srgbClr val="000000"/>
                </a:solidFill>
              </a:rPr>
              <a:t>disinhibit VTA dopamine neurons</a:t>
            </a:r>
            <a:r>
              <a:rPr lang="it-IT" altLang="it-IT" sz="1800">
                <a:solidFill>
                  <a:srgbClr val="000000"/>
                </a:solidFill>
              </a:rPr>
              <a:t>. It may similarly inhibit glutamatergic terminals that innervate NAc neurons. Many additional mechanisms (not shown) are proposed for alcohol. </a:t>
            </a:r>
          </a:p>
          <a:p>
            <a:pPr eaLnBrk="1" fontAlgn="base" hangingPunct="1">
              <a:spcBef>
                <a:spcPct val="0"/>
              </a:spcBef>
              <a:spcAft>
                <a:spcPct val="0"/>
              </a:spcAft>
              <a:buFontTx/>
              <a:buNone/>
            </a:pPr>
            <a:r>
              <a:rPr lang="it-IT" altLang="it-IT" sz="1800" b="1">
                <a:solidFill>
                  <a:srgbClr val="000000"/>
                </a:solidFill>
              </a:rPr>
              <a:t>Cannabinoid</a:t>
            </a:r>
            <a:r>
              <a:rPr lang="it-IT" altLang="it-IT" sz="1800">
                <a:solidFill>
                  <a:srgbClr val="000000"/>
                </a:solidFill>
              </a:rPr>
              <a:t> mechanisms seem complex, and they involve </a:t>
            </a:r>
            <a:r>
              <a:rPr lang="it-IT" altLang="it-IT" sz="1800" b="1">
                <a:solidFill>
                  <a:srgbClr val="000000"/>
                </a:solidFill>
              </a:rPr>
              <a:t>activation of CB1 </a:t>
            </a:r>
            <a:r>
              <a:rPr lang="it-IT" altLang="it-IT" sz="1800">
                <a:solidFill>
                  <a:srgbClr val="000000"/>
                </a:solidFill>
              </a:rPr>
              <a:t>receptors (which, like D2 and opioid receptors, are Gi linked</a:t>
            </a:r>
            <a:r>
              <a:rPr lang="it-IT" altLang="it-IT" sz="1800" b="1">
                <a:solidFill>
                  <a:srgbClr val="000000"/>
                </a:solidFill>
              </a:rPr>
              <a:t>) on glutamatergic and GABAergic nerve terminals in the NAc, and on NAc neurons themselves</a:t>
            </a:r>
            <a:r>
              <a:rPr lang="it-IT" altLang="it-IT" sz="1800">
                <a:solidFill>
                  <a:srgbClr val="000000"/>
                </a:solidFill>
              </a:rPr>
              <a:t>. </a:t>
            </a:r>
            <a:r>
              <a:rPr lang="it-IT" altLang="it-IT" sz="1800" b="1">
                <a:solidFill>
                  <a:srgbClr val="000000"/>
                </a:solidFill>
              </a:rPr>
              <a:t>Phencyclidine (PCP) </a:t>
            </a:r>
            <a:r>
              <a:rPr lang="it-IT" altLang="it-IT" sz="1800">
                <a:solidFill>
                  <a:srgbClr val="000000"/>
                </a:solidFill>
              </a:rPr>
              <a:t>may act by </a:t>
            </a:r>
            <a:r>
              <a:rPr lang="it-IT" altLang="it-IT" sz="1800" b="1">
                <a:solidFill>
                  <a:srgbClr val="000000"/>
                </a:solidFill>
              </a:rPr>
              <a:t>inhibiting postsynaptic NMDA glutamate receptors </a:t>
            </a:r>
            <a:r>
              <a:rPr lang="it-IT" altLang="it-IT" sz="1800">
                <a:solidFill>
                  <a:srgbClr val="000000"/>
                </a:solidFill>
              </a:rPr>
              <a:t>in the </a:t>
            </a:r>
            <a:r>
              <a:rPr lang="it-IT" altLang="it-IT" sz="1800" b="1">
                <a:solidFill>
                  <a:srgbClr val="000000"/>
                </a:solidFill>
              </a:rPr>
              <a:t>NAc.</a:t>
            </a:r>
            <a:r>
              <a:rPr lang="it-IT" altLang="it-IT" sz="1800">
                <a:solidFill>
                  <a:srgbClr val="000000"/>
                </a:solidFill>
              </a:rPr>
              <a:t> Finally, there is some evidence that nicotine and alcohol may activate endogenous opioid pathways and that these and other drugs of abuse (such as opiates) may activate endogenous cannabinoid pathways (not shown). </a:t>
            </a:r>
          </a:p>
          <a:p>
            <a:pPr eaLnBrk="1" fontAlgn="base" hangingPunct="1">
              <a:spcBef>
                <a:spcPct val="0"/>
              </a:spcBef>
              <a:spcAft>
                <a:spcPct val="0"/>
              </a:spcAft>
              <a:buFontTx/>
              <a:buNone/>
            </a:pPr>
            <a:r>
              <a:rPr lang="it-IT" altLang="it-IT" sz="1800">
                <a:solidFill>
                  <a:srgbClr val="000000"/>
                </a:solidFill>
              </a:rPr>
              <a:t>PPT/LDT, peduncular pontine tegmentum/lateral dorsal tegmentum.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58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0" y="188913"/>
            <a:ext cx="914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rPr>
              <a:t>Knut K. W. Kampe, Chris D. Frith, Raymond J. Dolan &amp; Uta Frith</a:t>
            </a:r>
            <a:endParaRPr lang="it-IT" altLang="it-IT" sz="2400">
              <a:solidFill>
                <a:srgbClr val="000000"/>
              </a:solidFill>
              <a:hlinkClick r:id="rId4"/>
            </a:endParaRPr>
          </a:p>
          <a:p>
            <a:pP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600">
                <a:solidFill>
                  <a:srgbClr val="000000"/>
                </a:solidFill>
              </a:rPr>
              <a:t>Making eye contact enhances the appeal of a pleasing face, irrespective of gender.</a:t>
            </a:r>
            <a:endParaRPr lang="it-IT" altLang="it-IT" sz="2600">
              <a:solidFill>
                <a:srgbClr val="000000"/>
              </a:solidFill>
              <a:hlinkClick r:id="rId4"/>
            </a:endParaRPr>
          </a:p>
          <a:p>
            <a:pPr eaLnBrk="1" fontAlgn="base" hangingPunct="1">
              <a:spcBef>
                <a:spcPct val="0"/>
              </a:spcBef>
              <a:spcAft>
                <a:spcPct val="0"/>
              </a:spcAft>
              <a:buFontTx/>
              <a:buNone/>
            </a:pPr>
            <a:r>
              <a:rPr lang="it-IT" altLang="it-IT" sz="2400">
                <a:solidFill>
                  <a:srgbClr val="000000"/>
                </a:solidFill>
              </a:rPr>
              <a:t>Nature, 2001.</a:t>
            </a:r>
          </a:p>
        </p:txBody>
      </p:sp>
      <p:pic>
        <p:nvPicPr>
          <p:cNvPr id="552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492375"/>
            <a:ext cx="2593975"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08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83175"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Text Box 3"/>
          <p:cNvSpPr txBox="1">
            <a:spLocks noChangeArrowheads="1"/>
          </p:cNvSpPr>
          <p:nvPr/>
        </p:nvSpPr>
        <p:spPr bwMode="auto">
          <a:xfrm>
            <a:off x="5003800" y="188913"/>
            <a:ext cx="4140200"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Faces were counterbalanced for head position, sex and, for non-eye-contact images, gaze direction (right or left). </a:t>
            </a:r>
          </a:p>
          <a:p>
            <a:pPr eaLnBrk="1" fontAlgn="base" hangingPunct="1">
              <a:spcBef>
                <a:spcPct val="0"/>
              </a:spcBef>
              <a:spcAft>
                <a:spcPct val="0"/>
              </a:spcAft>
              <a:buFontTx/>
              <a:buNone/>
            </a:pPr>
            <a:endParaRPr lang="it-IT" altLang="it-IT" sz="1600">
              <a:solidFill>
                <a:srgbClr val="000000"/>
              </a:solidFill>
            </a:endParaRPr>
          </a:p>
          <a:p>
            <a:pPr eaLnBrk="1" fontAlgn="base" hangingPunct="1">
              <a:spcBef>
                <a:spcPct val="0"/>
              </a:spcBef>
              <a:spcAft>
                <a:spcPct val="0"/>
              </a:spcAft>
              <a:buFontTx/>
              <a:buNone/>
            </a:pPr>
            <a:r>
              <a:rPr lang="it-IT" altLang="it-IT" sz="1600">
                <a:solidFill>
                  <a:srgbClr val="000000"/>
                </a:solidFill>
              </a:rPr>
              <a:t>During each scanning session, subjects were presented with 2 runs of 80 faces and 40 scrambled control faces in a randomized, event-related design (new image every 3.5 s; presentation time, 1.2 s, with intervening scrambled images). </a:t>
            </a:r>
          </a:p>
          <a:p>
            <a:pPr eaLnBrk="1" fontAlgn="base" hangingPunct="1">
              <a:spcBef>
                <a:spcPct val="0"/>
              </a:spcBef>
              <a:spcAft>
                <a:spcPct val="0"/>
              </a:spcAft>
              <a:buFontTx/>
              <a:buNone/>
            </a:pPr>
            <a:endParaRPr lang="it-IT" altLang="it-IT" sz="1600">
              <a:solidFill>
                <a:srgbClr val="000000"/>
              </a:solidFill>
            </a:endParaRPr>
          </a:p>
          <a:p>
            <a:pPr eaLnBrk="1" fontAlgn="base" hangingPunct="1">
              <a:spcBef>
                <a:spcPct val="0"/>
              </a:spcBef>
              <a:spcAft>
                <a:spcPct val="0"/>
              </a:spcAft>
              <a:buFontTx/>
              <a:buNone/>
            </a:pPr>
            <a:r>
              <a:rPr lang="it-IT" altLang="it-IT" sz="1600">
                <a:solidFill>
                  <a:srgbClr val="000000"/>
                </a:solidFill>
              </a:rPr>
              <a:t>No task was required from subjects while they viewed these images, but to secure and test their attention, six target images (faces with closed eyes) were included, to which subjects were asked to respond by pressing a button. In statistical analysis, these latter images were modelled as events of no interest and excluded from further evaluation. </a:t>
            </a:r>
          </a:p>
          <a:p>
            <a:pPr eaLnBrk="1" fontAlgn="base" hangingPunct="1">
              <a:spcBef>
                <a:spcPct val="0"/>
              </a:spcBef>
              <a:spcAft>
                <a:spcPct val="0"/>
              </a:spcAft>
              <a:buFontTx/>
              <a:buNone/>
            </a:pPr>
            <a:r>
              <a:rPr lang="it-IT" altLang="it-IT" sz="1600">
                <a:solidFill>
                  <a:srgbClr val="000000"/>
                </a:solidFill>
              </a:rPr>
              <a:t>After scanning, subjects rated the attractiveness of the 40 faces on a scale from 1 to 10. There were no significant differences between ratings by male and female subjects, or between ratings on male and female faces.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71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350"/>
            <a:ext cx="320992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Text Box 3"/>
          <p:cNvSpPr txBox="1">
            <a:spLocks noChangeArrowheads="1"/>
          </p:cNvSpPr>
          <p:nvPr/>
        </p:nvSpPr>
        <p:spPr bwMode="auto">
          <a:xfrm>
            <a:off x="0" y="4797425"/>
            <a:ext cx="90820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000000"/>
                </a:solidFill>
              </a:rPr>
              <a:t>When eye gaze is directed at a subject, the degree of attractiveness of individual faces correlates positively with brain activity in the ventral striatum. </a:t>
            </a:r>
          </a:p>
          <a:p>
            <a:pPr eaLnBrk="1" fontAlgn="base" hangingPunct="1">
              <a:spcBef>
                <a:spcPct val="0"/>
              </a:spcBef>
              <a:spcAft>
                <a:spcPct val="0"/>
              </a:spcAft>
              <a:buFontTx/>
              <a:buNone/>
            </a:pPr>
            <a:r>
              <a:rPr lang="it-IT" altLang="it-IT" sz="1400">
                <a:solidFill>
                  <a:srgbClr val="000000"/>
                </a:solidFill>
              </a:rPr>
              <a:t>(in yellow areas in which activity surpasses the threshold of </a:t>
            </a:r>
            <a:r>
              <a:rPr lang="it-IT" altLang="it-IT" sz="1400" i="1">
                <a:solidFill>
                  <a:srgbClr val="000000"/>
                </a:solidFill>
              </a:rPr>
              <a:t>P</a:t>
            </a:r>
            <a:r>
              <a:rPr lang="it-IT" altLang="it-IT" sz="1400">
                <a:solidFill>
                  <a:srgbClr val="000000"/>
                </a:solidFill>
              </a:rPr>
              <a:t> = 0.05).</a:t>
            </a:r>
            <a:r>
              <a:rPr lang="it-IT" altLang="it-IT" sz="2400">
                <a:solidFill>
                  <a:srgbClr val="000000"/>
                </a:solidFill>
              </a:rPr>
              <a:t> </a:t>
            </a:r>
          </a:p>
        </p:txBody>
      </p:sp>
      <p:sp>
        <p:nvSpPr>
          <p:cNvPr id="57348" name="Text Box 4"/>
          <p:cNvSpPr txBox="1">
            <a:spLocks noChangeArrowheads="1"/>
          </p:cNvSpPr>
          <p:nvPr/>
        </p:nvSpPr>
        <p:spPr bwMode="auto">
          <a:xfrm>
            <a:off x="3348038" y="765175"/>
            <a:ext cx="5795962"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b="1">
                <a:solidFill>
                  <a:srgbClr val="000000"/>
                </a:solidFill>
              </a:rPr>
              <a:t>Eye gaze directed to the observer enhances pleasantness of a face.</a:t>
            </a:r>
          </a:p>
          <a:p>
            <a:pPr algn="ctr" eaLnBrk="1" fontAlgn="base" hangingPunct="1">
              <a:spcBef>
                <a:spcPct val="0"/>
              </a:spcBef>
              <a:spcAft>
                <a:spcPct val="0"/>
              </a:spcAft>
              <a:buFontTx/>
              <a:buNone/>
            </a:pPr>
            <a:r>
              <a:rPr lang="it-IT" altLang="it-IT" sz="2800" b="1">
                <a:solidFill>
                  <a:srgbClr val="000000"/>
                </a:solidFill>
              </a:rPr>
              <a:t>This is correlated with activity in the reward system.</a:t>
            </a:r>
          </a:p>
        </p:txBody>
      </p:sp>
      <p:sp>
        <p:nvSpPr>
          <p:cNvPr id="57349" name="Line 5"/>
          <p:cNvSpPr>
            <a:spLocks noChangeShapeType="1"/>
          </p:cNvSpPr>
          <p:nvPr/>
        </p:nvSpPr>
        <p:spPr bwMode="auto">
          <a:xfrm flipH="1" flipV="1">
            <a:off x="1835150" y="1844675"/>
            <a:ext cx="1081088" cy="14398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57350" name="Text Box 6"/>
          <p:cNvSpPr txBox="1">
            <a:spLocks noChangeArrowheads="1"/>
          </p:cNvSpPr>
          <p:nvPr/>
        </p:nvSpPr>
        <p:spPr bwMode="auto">
          <a:xfrm>
            <a:off x="2916238" y="32131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FF0000"/>
                </a:solidFill>
              </a:rPr>
              <a:t>Striato ventrale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027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333375"/>
            <a:ext cx="9144000" cy="527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000000"/>
                </a:solidFill>
              </a:rPr>
              <a:t>Perceived attractiveness of an unfamiliar face increases brain activity in the ventral striatum (dopamine) of the viewer when meeting the person's eye.</a:t>
            </a:r>
          </a:p>
          <a:p>
            <a:pPr algn="ctr" eaLnBrk="1" fontAlgn="base" hangingPunct="1">
              <a:spcBef>
                <a:spcPct val="0"/>
              </a:spcBef>
              <a:spcAft>
                <a:spcPct val="0"/>
              </a:spcAft>
              <a:buFontTx/>
              <a:buNone/>
            </a:pPr>
            <a:endParaRPr lang="it-IT" altLang="it-IT" sz="1000">
              <a:solidFill>
                <a:srgbClr val="000000"/>
              </a:solidFill>
            </a:endParaRPr>
          </a:p>
          <a:p>
            <a:pPr algn="ctr" eaLnBrk="1" fontAlgn="base" hangingPunct="1">
              <a:spcBef>
                <a:spcPct val="0"/>
              </a:spcBef>
              <a:spcAft>
                <a:spcPct val="0"/>
              </a:spcAft>
              <a:buFontTx/>
              <a:buNone/>
            </a:pPr>
            <a:endParaRPr lang="it-IT" altLang="it-IT" sz="1000">
              <a:solidFill>
                <a:srgbClr val="000000"/>
              </a:solidFill>
            </a:endParaRPr>
          </a:p>
          <a:p>
            <a:pPr algn="ctr" eaLnBrk="1" fontAlgn="base" hangingPunct="1">
              <a:spcBef>
                <a:spcPct val="0"/>
              </a:spcBef>
              <a:spcAft>
                <a:spcPct val="0"/>
              </a:spcAft>
              <a:buFontTx/>
              <a:buNone/>
            </a:pPr>
            <a:r>
              <a:rPr lang="it-IT" altLang="it-IT">
                <a:solidFill>
                  <a:srgbClr val="000000"/>
                </a:solidFill>
              </a:rPr>
              <a:t>Depending on the direction of gaze, attractiveness can thus activate dopaminergic regions that are strongly linked to reward prediction, and influence attractiveness judgement itself.</a:t>
            </a:r>
          </a:p>
          <a:p>
            <a:pPr algn="ctr" eaLnBrk="1" fontAlgn="base" hangingPunct="1">
              <a:spcBef>
                <a:spcPct val="0"/>
              </a:spcBef>
              <a:spcAft>
                <a:spcPct val="0"/>
              </a:spcAft>
              <a:buFontTx/>
              <a:buNone/>
            </a:pPr>
            <a:endParaRPr lang="it-IT" alt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39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0" y="400050"/>
            <a:ext cx="9144000" cy="417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b="1">
                <a:solidFill>
                  <a:srgbClr val="000000"/>
                </a:solidFill>
              </a:rPr>
              <a:t>Salimpoor et al., 2011, emotional reaction to music</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Using the neurochemical specificity of [11C]raclopride positron emission tomography scanning, combined with psychophysiological measures of autonomic nervous system activity, it was found that </a:t>
            </a:r>
            <a:r>
              <a:rPr lang="it-IT" altLang="it-IT" sz="2400" b="1">
                <a:solidFill>
                  <a:srgbClr val="000000"/>
                </a:solidFill>
              </a:rPr>
              <a:t>endogenous dopamine is released in the striatum at peak emotional arousal during music listening.</a:t>
            </a:r>
            <a:r>
              <a:rPr lang="it-IT" altLang="it-IT" sz="2400">
                <a:solidFill>
                  <a:srgbClr val="000000"/>
                </a:solidFill>
              </a:rPr>
              <a:t>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To examine the time course of dopamine release, the authors used functional magnetic resonance imaging.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858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9688" y="268288"/>
            <a:ext cx="9144001" cy="655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000000"/>
                </a:solidFill>
              </a:rPr>
              <a:t>It has been empirically demonstrated that </a:t>
            </a:r>
            <a:r>
              <a:rPr lang="it-IT" altLang="it-IT" sz="2800" b="1">
                <a:solidFill>
                  <a:srgbClr val="000000"/>
                </a:solidFill>
              </a:rPr>
              <a:t>music can effectively elicit highly pleasurable emotional responses </a:t>
            </a:r>
            <a:r>
              <a:rPr lang="it-IT" altLang="it-IT" sz="2800">
                <a:solidFill>
                  <a:srgbClr val="000000"/>
                </a:solidFill>
              </a:rPr>
              <a:t>and previous neuroimaging studies have implicated </a:t>
            </a:r>
            <a:r>
              <a:rPr lang="it-IT" altLang="it-IT" sz="2800" b="1">
                <a:solidFill>
                  <a:srgbClr val="000000"/>
                </a:solidFill>
              </a:rPr>
              <a:t>emotion and reward circuits of the brain during pleasurable music listening</a:t>
            </a:r>
            <a:r>
              <a:rPr lang="it-IT" altLang="it-IT" sz="2800">
                <a:solidFill>
                  <a:srgbClr val="000000"/>
                </a:solidFill>
              </a:rPr>
              <a:t>, particularly the ventral striatum, suggesting the possible involvement of dopaminergic mechanisms. However, </a:t>
            </a:r>
            <a:r>
              <a:rPr lang="it-IT" altLang="it-IT" sz="2800" b="1">
                <a:solidFill>
                  <a:srgbClr val="000000"/>
                </a:solidFill>
              </a:rPr>
              <a:t>the role of dopamine has never been directly tested</a:t>
            </a:r>
            <a:r>
              <a:rPr lang="it-IT" altLang="it-IT" sz="2800">
                <a:solidFill>
                  <a:srgbClr val="000000"/>
                </a:solidFill>
              </a:rPr>
              <a:t>. </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217 individuals responded to advertisements requesting people who experience </a:t>
            </a:r>
            <a:r>
              <a:rPr lang="it-IT" altLang="it-IT" sz="2800" b="1">
                <a:solidFill>
                  <a:srgbClr val="000000"/>
                </a:solidFill>
              </a:rPr>
              <a:t>chills</a:t>
            </a:r>
            <a:r>
              <a:rPr lang="it-IT" altLang="it-IT" sz="2800">
                <a:solidFill>
                  <a:srgbClr val="000000"/>
                </a:solidFill>
              </a:rPr>
              <a:t> to music; after five rounds of screening, the final group included eight participants. Individuals provided ten pieces of instrumental music to which they experience intense pleasure and “chills” without restrictions to the genre of music.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2341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t="57361"/>
          <a:stretch>
            <a:fillRect/>
          </a:stretch>
        </p:blipFill>
        <p:spPr bwMode="auto">
          <a:xfrm>
            <a:off x="0" y="3368675"/>
            <a:ext cx="45720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Text Box 3"/>
          <p:cNvSpPr txBox="1">
            <a:spLocks noChangeArrowheads="1"/>
          </p:cNvSpPr>
          <p:nvPr/>
        </p:nvSpPr>
        <p:spPr bwMode="auto">
          <a:xfrm>
            <a:off x="4572000" y="115888"/>
            <a:ext cx="4572000"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b="1">
                <a:solidFill>
                  <a:srgbClr val="000000"/>
                </a:solidFill>
              </a:rPr>
              <a:t>Correlation between reported chills and psychophysical measurements</a:t>
            </a:r>
          </a:p>
          <a:p>
            <a:pPr algn="ctr" eaLnBrk="1" fontAlgn="base" hangingPunct="1">
              <a:spcBef>
                <a:spcPct val="0"/>
              </a:spcBef>
              <a:spcAft>
                <a:spcPct val="0"/>
              </a:spcAft>
              <a:buFontTx/>
              <a:buNone/>
            </a:pPr>
            <a:endParaRPr lang="it-IT" altLang="it-IT" sz="2400" b="1">
              <a:solidFill>
                <a:srgbClr val="000000"/>
              </a:solidFill>
            </a:endParaRPr>
          </a:p>
          <a:p>
            <a:pPr algn="ctr" eaLnBrk="1" fontAlgn="base" hangingPunct="1">
              <a:spcBef>
                <a:spcPct val="0"/>
              </a:spcBef>
              <a:spcAft>
                <a:spcPct val="0"/>
              </a:spcAft>
              <a:buFontTx/>
              <a:buNone/>
            </a:pPr>
            <a:r>
              <a:rPr lang="it-IT" altLang="it-IT" sz="2400">
                <a:solidFill>
                  <a:srgbClr val="000000"/>
                </a:solidFill>
              </a:rPr>
              <a:t>The </a:t>
            </a:r>
            <a:r>
              <a:rPr lang="it-IT" altLang="it-IT" sz="2400" b="1">
                <a:solidFill>
                  <a:srgbClr val="000000"/>
                </a:solidFill>
              </a:rPr>
              <a:t>mean intensity of chills </a:t>
            </a:r>
            <a:r>
              <a:rPr lang="it-IT" altLang="it-IT" sz="2400">
                <a:solidFill>
                  <a:srgbClr val="000000"/>
                </a:solidFill>
              </a:rPr>
              <a:t>reported by each participant during the PET scanning </a:t>
            </a:r>
            <a:r>
              <a:rPr lang="it-IT" altLang="it-IT" sz="2400" b="1">
                <a:solidFill>
                  <a:srgbClr val="000000"/>
                </a:solidFill>
              </a:rPr>
              <a:t>session was significantly correlated with psychophysiological measurements</a:t>
            </a:r>
            <a:r>
              <a:rPr lang="it-IT" altLang="it-IT" sz="2400">
                <a:solidFill>
                  <a:srgbClr val="000000"/>
                </a:solidFill>
              </a:rPr>
              <a:t> that were also acquired during the scan. </a:t>
            </a:r>
          </a:p>
          <a:p>
            <a:pPr algn="ctr" eaLnBrk="1" fontAlgn="base" hangingPunct="1">
              <a:spcBef>
                <a:spcPct val="0"/>
              </a:spcBef>
              <a:spcAft>
                <a:spcPct val="0"/>
              </a:spcAft>
              <a:buFontTx/>
              <a:buNone/>
            </a:pPr>
            <a:r>
              <a:rPr lang="it-IT" altLang="it-IT" sz="2400">
                <a:solidFill>
                  <a:srgbClr val="000000"/>
                </a:solidFill>
              </a:rPr>
              <a:t>These </a:t>
            </a:r>
            <a:r>
              <a:rPr lang="it-IT" altLang="it-IT" sz="2400" b="1">
                <a:solidFill>
                  <a:srgbClr val="000000"/>
                </a:solidFill>
              </a:rPr>
              <a:t>are indicative of increased sympathetic nervous system activity,</a:t>
            </a:r>
            <a:r>
              <a:rPr lang="it-IT" altLang="it-IT" sz="2400">
                <a:solidFill>
                  <a:srgbClr val="000000"/>
                </a:solidFill>
              </a:rPr>
              <a:t> suggesting that the intensity of chills is a good marker of peak emotional arousal </a:t>
            </a:r>
          </a:p>
        </p:txBody>
      </p:sp>
      <p:pic>
        <p:nvPicPr>
          <p:cNvPr id="61444" name="Picture 4"/>
          <p:cNvPicPr>
            <a:picLocks noChangeAspect="1" noChangeArrowheads="1"/>
          </p:cNvPicPr>
          <p:nvPr/>
        </p:nvPicPr>
        <p:blipFill>
          <a:blip r:embed="rId4">
            <a:extLst>
              <a:ext uri="{28A0092B-C50C-407E-A947-70E740481C1C}">
                <a14:useLocalDpi xmlns:a14="http://schemas.microsoft.com/office/drawing/2010/main" val="0"/>
              </a:ext>
            </a:extLst>
          </a:blip>
          <a:srcRect b="60509"/>
          <a:stretch>
            <a:fillRect/>
          </a:stretch>
        </p:blipFill>
        <p:spPr bwMode="auto">
          <a:xfrm>
            <a:off x="0" y="150813"/>
            <a:ext cx="4572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273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4">
            <a:extLst>
              <a:ext uri="{28A0092B-C50C-407E-A947-70E740481C1C}">
                <a14:useLocalDpi xmlns:a14="http://schemas.microsoft.com/office/drawing/2010/main" val="0"/>
              </a:ext>
            </a:extLst>
          </a:blip>
          <a:srcRect r="38976"/>
          <a:stretch>
            <a:fillRect/>
          </a:stretch>
        </p:blipFill>
        <p:spPr bwMode="auto">
          <a:xfrm>
            <a:off x="0" y="0"/>
            <a:ext cx="6281738"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7" name="Rectangle 3"/>
          <p:cNvSpPr>
            <a:spLocks noChangeArrowheads="1"/>
          </p:cNvSpPr>
          <p:nvPr/>
        </p:nvSpPr>
        <p:spPr bwMode="auto">
          <a:xfrm>
            <a:off x="6156325" y="-36513"/>
            <a:ext cx="2987675" cy="691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b="1">
                <a:solidFill>
                  <a:srgbClr val="000000"/>
                </a:solidFill>
              </a:rPr>
              <a:t>Evidence for dopamine release during pleasurable music listening.</a:t>
            </a:r>
            <a:r>
              <a:rPr lang="it-IT" altLang="it-IT" sz="2000">
                <a:solidFill>
                  <a:srgbClr val="000000"/>
                </a:solidFill>
              </a:rPr>
              <a:t> </a:t>
            </a:r>
          </a:p>
          <a:p>
            <a:pPr algn="ctr" eaLnBrk="1" fontAlgn="base" hangingPunct="1">
              <a:spcBef>
                <a:spcPct val="0"/>
              </a:spcBef>
              <a:spcAft>
                <a:spcPct val="0"/>
              </a:spcAft>
              <a:buFontTx/>
              <a:buNone/>
            </a:pPr>
            <a:endParaRPr lang="it-IT" altLang="it-IT" sz="1200">
              <a:solidFill>
                <a:srgbClr val="000000"/>
              </a:solidFill>
            </a:endParaRPr>
          </a:p>
          <a:p>
            <a:pPr algn="ctr" eaLnBrk="1" fontAlgn="base" hangingPunct="1">
              <a:spcBef>
                <a:spcPct val="0"/>
              </a:spcBef>
              <a:spcAft>
                <a:spcPct val="0"/>
              </a:spcAft>
              <a:buFontTx/>
              <a:buNone/>
            </a:pPr>
            <a:r>
              <a:rPr lang="it-IT" altLang="it-IT" sz="2000">
                <a:solidFill>
                  <a:srgbClr val="000000"/>
                </a:solidFill>
              </a:rPr>
              <a:t>Statistical parametric maps (</a:t>
            </a:r>
            <a:r>
              <a:rPr lang="it-IT" altLang="it-IT" sz="2000" i="1">
                <a:solidFill>
                  <a:srgbClr val="000000"/>
                </a:solidFill>
              </a:rPr>
              <a:t>t</a:t>
            </a:r>
            <a:r>
              <a:rPr lang="it-IT" altLang="it-IT" sz="2000">
                <a:solidFill>
                  <a:srgbClr val="000000"/>
                </a:solidFill>
              </a:rPr>
              <a:t> statistic on sagittal, coronal and axial slices) reveal significant (</a:t>
            </a:r>
            <a:r>
              <a:rPr lang="it-IT" altLang="it-IT" sz="2000" i="1">
                <a:solidFill>
                  <a:srgbClr val="000000"/>
                </a:solidFill>
              </a:rPr>
              <a:t>P</a:t>
            </a:r>
            <a:r>
              <a:rPr lang="it-IT" altLang="it-IT" sz="2000">
                <a:solidFill>
                  <a:srgbClr val="000000"/>
                </a:solidFill>
              </a:rPr>
              <a:t> &lt; 0.001) [</a:t>
            </a:r>
            <a:r>
              <a:rPr lang="it-IT" altLang="it-IT" sz="2000" b="1">
                <a:solidFill>
                  <a:srgbClr val="000000"/>
                </a:solidFill>
              </a:rPr>
              <a:t>11C]raclopride binding</a:t>
            </a:r>
            <a:r>
              <a:rPr lang="it-IT" altLang="it-IT" sz="2000">
                <a:solidFill>
                  <a:srgbClr val="000000"/>
                </a:solidFill>
              </a:rPr>
              <a:t> potential (BP) </a:t>
            </a:r>
            <a:r>
              <a:rPr lang="it-IT" altLang="it-IT" sz="2000" b="1">
                <a:solidFill>
                  <a:srgbClr val="000000"/>
                </a:solidFill>
              </a:rPr>
              <a:t>decreases bilaterally in the caudate, putamen and NAcc (white arrows)</a:t>
            </a:r>
            <a:r>
              <a:rPr lang="it-IT" altLang="it-IT" sz="2000">
                <a:solidFill>
                  <a:srgbClr val="000000"/>
                </a:solidFill>
              </a:rPr>
              <a:t> during pleasurable compared with neutral music listening, indicating </a:t>
            </a:r>
            <a:r>
              <a:rPr lang="it-IT" altLang="it-IT" sz="2000" b="1">
                <a:solidFill>
                  <a:srgbClr val="000000"/>
                </a:solidFill>
              </a:rPr>
              <a:t>increased dopamine release during pleasurable music</a:t>
            </a:r>
            <a:r>
              <a:rPr lang="it-IT" altLang="it-IT" sz="200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4208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453</TotalTime>
  <Words>1144</Words>
  <Application>Microsoft Office PowerPoint</Application>
  <PresentationFormat>Presentazione su schermo (4:3)</PresentationFormat>
  <Paragraphs>55</Paragraphs>
  <Slides>15</Slides>
  <Notes>0</Notes>
  <HiddenSlides>0</HiddenSlides>
  <MMClips>15</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4</cp:revision>
  <dcterms:created xsi:type="dcterms:W3CDTF">2020-04-24T09:54:17Z</dcterms:created>
  <dcterms:modified xsi:type="dcterms:W3CDTF">2020-04-24T17:35:11Z</dcterms:modified>
</cp:coreProperties>
</file>