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2"/>
  </p:notesMasterIdLst>
  <p:handoutMasterIdLst>
    <p:handoutMasterId r:id="rId23"/>
  </p:handoutMasterIdLst>
  <p:sldIdLst>
    <p:sldId id="445" r:id="rId2"/>
    <p:sldId id="446" r:id="rId3"/>
    <p:sldId id="256" r:id="rId4"/>
    <p:sldId id="259" r:id="rId5"/>
    <p:sldId id="260" r:id="rId6"/>
    <p:sldId id="285" r:id="rId7"/>
    <p:sldId id="289" r:id="rId8"/>
    <p:sldId id="266" r:id="rId9"/>
    <p:sldId id="430" r:id="rId10"/>
    <p:sldId id="390" r:id="rId11"/>
    <p:sldId id="257" r:id="rId12"/>
    <p:sldId id="431" r:id="rId13"/>
    <p:sldId id="438" r:id="rId14"/>
    <p:sldId id="448" r:id="rId15"/>
    <p:sldId id="405" r:id="rId16"/>
    <p:sldId id="262" r:id="rId17"/>
    <p:sldId id="263" r:id="rId18"/>
    <p:sldId id="443" r:id="rId19"/>
    <p:sldId id="449" r:id="rId20"/>
    <p:sldId id="264" r:id="rId21"/>
  </p:sldIdLst>
  <p:sldSz cx="9144000" cy="6858000" type="screen4x3"/>
  <p:notesSz cx="7315200" cy="96012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800000"/>
    <a:srgbClr val="F6882E"/>
    <a:srgbClr val="F8A45E"/>
    <a:srgbClr val="F8A7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210" autoAdjust="0"/>
    <p:restoredTop sz="86330" autoAdjust="0"/>
  </p:normalViewPr>
  <p:slideViewPr>
    <p:cSldViewPr>
      <p:cViewPr varScale="1">
        <p:scale>
          <a:sx n="100" d="100"/>
          <a:sy n="100" d="100"/>
        </p:scale>
        <p:origin x="680" y="160"/>
      </p:cViewPr>
      <p:guideLst>
        <p:guide orient="horz" pos="2160"/>
        <p:guide pos="2880"/>
      </p:guideLst>
    </p:cSldViewPr>
  </p:slideViewPr>
  <p:outlineViewPr>
    <p:cViewPr>
      <p:scale>
        <a:sx n="33" d="100"/>
        <a:sy n="33" d="100"/>
      </p:scale>
      <p:origin x="258" y="1572"/>
    </p:cViewPr>
  </p:outlineViewPr>
  <p:notesTextViewPr>
    <p:cViewPr>
      <p:scale>
        <a:sx n="100" d="100"/>
        <a:sy n="100" d="100"/>
      </p:scale>
      <p:origin x="0" y="0"/>
    </p:cViewPr>
  </p:notesTextViewPr>
  <p:sorterViewPr>
    <p:cViewPr>
      <p:scale>
        <a:sx n="66" d="100"/>
        <a:sy n="66" d="100"/>
      </p:scale>
      <p:origin x="0" y="54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624D6A-EEDE-4A0C-BC2D-6F8458289056}" type="doc">
      <dgm:prSet loTypeId="urn:microsoft.com/office/officeart/2005/8/layout/hList1" loCatId="list" qsTypeId="urn:microsoft.com/office/officeart/2005/8/quickstyle/simple1" qsCatId="simple" csTypeId="urn:microsoft.com/office/officeart/2005/8/colors/accent6_1" csCatId="accent6" phldr="1"/>
      <dgm:spPr/>
      <dgm:t>
        <a:bodyPr/>
        <a:lstStyle/>
        <a:p>
          <a:endParaRPr lang="it-IT"/>
        </a:p>
      </dgm:t>
    </dgm:pt>
    <dgm:pt modelId="{A5309FEE-7B35-4F75-B1A4-9DCCE4791763}">
      <dgm:prSet custT="1"/>
      <dgm:spPr>
        <a:solidFill>
          <a:schemeClr val="accent6">
            <a:lumMod val="75000"/>
          </a:schemeClr>
        </a:solidFill>
      </dgm:spPr>
      <dgm:t>
        <a:bodyPr/>
        <a:lstStyle/>
        <a:p>
          <a:pPr rtl="0"/>
          <a:r>
            <a:rPr lang="it-IT" sz="2200" b="1" dirty="0">
              <a:latin typeface="Arial" pitchFamily="34" charset="0"/>
              <a:cs typeface="Arial" pitchFamily="34" charset="0"/>
            </a:rPr>
            <a:t>SOCRATICI (APORETICI)</a:t>
          </a:r>
        </a:p>
        <a:p>
          <a:pPr rtl="0"/>
          <a:r>
            <a:rPr lang="it-IT" sz="2200" b="0" dirty="0">
              <a:latin typeface="Arial" pitchFamily="34" charset="0"/>
              <a:cs typeface="Arial" pitchFamily="34" charset="0"/>
            </a:rPr>
            <a:t>(399-388 </a:t>
          </a:r>
          <a:r>
            <a:rPr lang="it-IT" sz="2200" b="0" dirty="0" err="1">
              <a:latin typeface="Arial" pitchFamily="34" charset="0"/>
              <a:cs typeface="Arial" pitchFamily="34" charset="0"/>
            </a:rPr>
            <a:t>a.C</a:t>
          </a:r>
          <a:r>
            <a:rPr lang="it-IT" sz="2200" b="0" dirty="0">
              <a:latin typeface="Arial" pitchFamily="34" charset="0"/>
              <a:cs typeface="Arial" pitchFamily="34" charset="0"/>
            </a:rPr>
            <a:t>)</a:t>
          </a:r>
        </a:p>
      </dgm:t>
    </dgm:pt>
    <dgm:pt modelId="{EBF3D287-29E3-4B56-BE3C-86B9A153788C}" type="parTrans" cxnId="{0014C3A7-130B-4BF9-9FDB-4EBF71D90D51}">
      <dgm:prSet/>
      <dgm:spPr/>
      <dgm:t>
        <a:bodyPr/>
        <a:lstStyle/>
        <a:p>
          <a:endParaRPr lang="it-IT"/>
        </a:p>
      </dgm:t>
    </dgm:pt>
    <dgm:pt modelId="{4A8851E5-F0AB-435E-94C0-AD715B0E797C}" type="sibTrans" cxnId="{0014C3A7-130B-4BF9-9FDB-4EBF71D90D51}">
      <dgm:prSet/>
      <dgm:spPr/>
      <dgm:t>
        <a:bodyPr/>
        <a:lstStyle/>
        <a:p>
          <a:endParaRPr lang="it-IT"/>
        </a:p>
      </dgm:t>
    </dgm:pt>
    <dgm:pt modelId="{1D914E54-B1B9-4656-9BD8-BDE509211E1F}">
      <dgm:prSet custT="1"/>
      <dgm:spPr>
        <a:solidFill>
          <a:schemeClr val="accent6">
            <a:lumMod val="75000"/>
          </a:schemeClr>
        </a:solidFill>
      </dgm:spPr>
      <dgm:t>
        <a:bodyPr/>
        <a:lstStyle/>
        <a:p>
          <a:pPr rtl="0"/>
          <a:r>
            <a:rPr lang="it-IT" sz="2200" b="1" dirty="0">
              <a:latin typeface="Arial" pitchFamily="34" charset="0"/>
              <a:cs typeface="Arial" pitchFamily="34" charset="0"/>
            </a:rPr>
            <a:t>DELLA MATURITÀ                                                                                                                                                                                                                                                                                                                                                                                                                                                                                                                                                                                 </a:t>
          </a:r>
        </a:p>
        <a:p>
          <a:pPr rtl="0"/>
          <a:r>
            <a:rPr lang="it-IT" sz="2200" b="0" dirty="0">
              <a:latin typeface="Arial" pitchFamily="34" charset="0"/>
              <a:cs typeface="Arial" pitchFamily="34" charset="0"/>
            </a:rPr>
            <a:t>(387/367 </a:t>
          </a:r>
          <a:r>
            <a:rPr lang="it-IT" sz="2200" b="0" dirty="0" err="1">
              <a:latin typeface="Arial" pitchFamily="34" charset="0"/>
              <a:cs typeface="Arial" pitchFamily="34" charset="0"/>
            </a:rPr>
            <a:t>a.C</a:t>
          </a:r>
          <a:r>
            <a:rPr lang="it-IT" sz="2200" b="0" dirty="0">
              <a:latin typeface="Arial" pitchFamily="34" charset="0"/>
              <a:cs typeface="Arial" pitchFamily="34" charset="0"/>
            </a:rPr>
            <a:t>)</a:t>
          </a:r>
        </a:p>
      </dgm:t>
    </dgm:pt>
    <dgm:pt modelId="{963C38B9-4AEF-406F-AE3D-1ABAF770B6D2}" type="parTrans" cxnId="{8A6FD93F-A75D-406C-8D31-D020B584F857}">
      <dgm:prSet/>
      <dgm:spPr/>
      <dgm:t>
        <a:bodyPr/>
        <a:lstStyle/>
        <a:p>
          <a:endParaRPr lang="it-IT"/>
        </a:p>
      </dgm:t>
    </dgm:pt>
    <dgm:pt modelId="{30DC14BA-7AF6-4955-84D2-50850F02CC49}" type="sibTrans" cxnId="{8A6FD93F-A75D-406C-8D31-D020B584F857}">
      <dgm:prSet/>
      <dgm:spPr/>
      <dgm:t>
        <a:bodyPr/>
        <a:lstStyle/>
        <a:p>
          <a:endParaRPr lang="it-IT"/>
        </a:p>
      </dgm:t>
    </dgm:pt>
    <dgm:pt modelId="{394F5E8A-B68D-41EB-AC3B-AA641FB10FAE}">
      <dgm:prSet custT="1"/>
      <dgm:spPr>
        <a:solidFill>
          <a:schemeClr val="accent6">
            <a:lumMod val="75000"/>
          </a:schemeClr>
        </a:solidFill>
      </dgm:spPr>
      <dgm:t>
        <a:bodyPr/>
        <a:lstStyle/>
        <a:p>
          <a:pPr rtl="0"/>
          <a:r>
            <a:rPr lang="it-IT" sz="2200" b="1" dirty="0">
              <a:latin typeface="Arial" pitchFamily="34" charset="0"/>
              <a:cs typeface="Arial" pitchFamily="34" charset="0"/>
            </a:rPr>
            <a:t>DELL’ULTIMO PERIODO</a:t>
          </a:r>
        </a:p>
        <a:p>
          <a:pPr rtl="0"/>
          <a:r>
            <a:rPr lang="it-IT" sz="2200" b="0" dirty="0">
              <a:latin typeface="Arial" pitchFamily="34" charset="0"/>
              <a:cs typeface="Arial" pitchFamily="34" charset="0"/>
            </a:rPr>
            <a:t>(367-348 a. C)</a:t>
          </a:r>
        </a:p>
      </dgm:t>
    </dgm:pt>
    <dgm:pt modelId="{26669CD5-213D-4DD9-B13D-013E3CC2AFDA}" type="parTrans" cxnId="{412861BE-58C1-4783-9E82-BFE255601499}">
      <dgm:prSet/>
      <dgm:spPr/>
      <dgm:t>
        <a:bodyPr/>
        <a:lstStyle/>
        <a:p>
          <a:endParaRPr lang="it-IT"/>
        </a:p>
      </dgm:t>
    </dgm:pt>
    <dgm:pt modelId="{3A28F653-305F-48F8-9647-F5BC7826F70E}" type="sibTrans" cxnId="{412861BE-58C1-4783-9E82-BFE255601499}">
      <dgm:prSet/>
      <dgm:spPr/>
      <dgm:t>
        <a:bodyPr/>
        <a:lstStyle/>
        <a:p>
          <a:endParaRPr lang="it-IT"/>
        </a:p>
      </dgm:t>
    </dgm:pt>
    <dgm:pt modelId="{3E4491EE-C0D2-42F1-BA1D-3579C6B85FD1}">
      <dgm:prSet custT="1"/>
      <dgm:spPr>
        <a:solidFill>
          <a:schemeClr val="accent6">
            <a:lumMod val="40000"/>
            <a:lumOff val="60000"/>
            <a:alpha val="90000"/>
          </a:schemeClr>
        </a:solidFill>
      </dgm:spPr>
      <dgm:t>
        <a:bodyPr/>
        <a:lstStyle/>
        <a:p>
          <a:pPr rtl="0"/>
          <a:r>
            <a:rPr lang="it-IT" sz="2200" b="0">
              <a:latin typeface="Arial" pitchFamily="34" charset="0"/>
              <a:cs typeface="Arial" pitchFamily="34" charset="0"/>
            </a:rPr>
            <a:t>Parmenide </a:t>
          </a:r>
          <a:endParaRPr lang="it-IT" sz="2200" b="0" dirty="0">
            <a:latin typeface="Arial" pitchFamily="34" charset="0"/>
            <a:cs typeface="Arial" pitchFamily="34" charset="0"/>
          </a:endParaRPr>
        </a:p>
      </dgm:t>
    </dgm:pt>
    <dgm:pt modelId="{2CA66DF2-95A6-46EB-99DA-CFA0B7CA7EC9}" type="parTrans" cxnId="{51EB3BB4-6863-4245-9815-083D7E9C7ABC}">
      <dgm:prSet/>
      <dgm:spPr/>
      <dgm:t>
        <a:bodyPr/>
        <a:lstStyle/>
        <a:p>
          <a:endParaRPr lang="it-IT"/>
        </a:p>
      </dgm:t>
    </dgm:pt>
    <dgm:pt modelId="{0C423926-34B2-40A9-A5B1-34E024045A1B}" type="sibTrans" cxnId="{51EB3BB4-6863-4245-9815-083D7E9C7ABC}">
      <dgm:prSet/>
      <dgm:spPr/>
      <dgm:t>
        <a:bodyPr/>
        <a:lstStyle/>
        <a:p>
          <a:endParaRPr lang="it-IT"/>
        </a:p>
      </dgm:t>
    </dgm:pt>
    <dgm:pt modelId="{91898B84-73FD-4497-94C1-983E9BE0944E}">
      <dgm:prSet custT="1"/>
      <dgm:spPr>
        <a:solidFill>
          <a:schemeClr val="accent6">
            <a:lumMod val="40000"/>
            <a:lumOff val="60000"/>
            <a:alpha val="90000"/>
          </a:schemeClr>
        </a:solidFill>
      </dgm:spPr>
      <dgm:t>
        <a:bodyPr/>
        <a:lstStyle/>
        <a:p>
          <a:r>
            <a:rPr lang="it-IT" sz="2200" dirty="0" err="1">
              <a:latin typeface="Arial" pitchFamily="34" charset="0"/>
              <a:cs typeface="Arial" pitchFamily="34" charset="0"/>
            </a:rPr>
            <a:t>Menone</a:t>
          </a:r>
          <a:endParaRPr lang="it-IT" sz="2200" dirty="0">
            <a:latin typeface="Arial" pitchFamily="34" charset="0"/>
            <a:cs typeface="Arial" pitchFamily="34" charset="0"/>
          </a:endParaRPr>
        </a:p>
      </dgm:t>
    </dgm:pt>
    <dgm:pt modelId="{A3D9C450-3C1D-4DDD-9A31-4CE466173A9B}" type="parTrans" cxnId="{CE56741B-C907-470F-8FBA-3E2A9BC38E5D}">
      <dgm:prSet/>
      <dgm:spPr/>
      <dgm:t>
        <a:bodyPr/>
        <a:lstStyle/>
        <a:p>
          <a:endParaRPr lang="it-IT"/>
        </a:p>
      </dgm:t>
    </dgm:pt>
    <dgm:pt modelId="{D22122B6-695A-4D65-8E19-4E01EFF2FB4C}" type="sibTrans" cxnId="{CE56741B-C907-470F-8FBA-3E2A9BC38E5D}">
      <dgm:prSet/>
      <dgm:spPr/>
      <dgm:t>
        <a:bodyPr/>
        <a:lstStyle/>
        <a:p>
          <a:endParaRPr lang="it-IT"/>
        </a:p>
      </dgm:t>
    </dgm:pt>
    <dgm:pt modelId="{3883B02B-D06D-479B-BEF0-417C355CDC92}">
      <dgm:prSet custT="1"/>
      <dgm:spPr>
        <a:solidFill>
          <a:schemeClr val="accent6">
            <a:lumMod val="40000"/>
            <a:lumOff val="60000"/>
            <a:alpha val="90000"/>
          </a:schemeClr>
        </a:solidFill>
      </dgm:spPr>
      <dgm:t>
        <a:bodyPr/>
        <a:lstStyle/>
        <a:p>
          <a:r>
            <a:rPr lang="it-IT" sz="2200" dirty="0" err="1">
              <a:latin typeface="Arial" pitchFamily="34" charset="0"/>
              <a:cs typeface="Arial" pitchFamily="34" charset="0"/>
            </a:rPr>
            <a:t>Cratilo</a:t>
          </a:r>
          <a:endParaRPr lang="it-IT" sz="2200" dirty="0">
            <a:latin typeface="Arial" pitchFamily="34" charset="0"/>
            <a:cs typeface="Arial" pitchFamily="34" charset="0"/>
          </a:endParaRPr>
        </a:p>
      </dgm:t>
    </dgm:pt>
    <dgm:pt modelId="{38406B6B-FFEC-4F65-A3DD-CD659AE6A401}" type="parTrans" cxnId="{A3E7E29E-D9CF-4287-9B6D-E64CCBCA8A29}">
      <dgm:prSet/>
      <dgm:spPr/>
      <dgm:t>
        <a:bodyPr/>
        <a:lstStyle/>
        <a:p>
          <a:endParaRPr lang="it-IT"/>
        </a:p>
      </dgm:t>
    </dgm:pt>
    <dgm:pt modelId="{03A845C9-1FC1-49EB-A6EA-F5329C624356}" type="sibTrans" cxnId="{A3E7E29E-D9CF-4287-9B6D-E64CCBCA8A29}">
      <dgm:prSet/>
      <dgm:spPr/>
      <dgm:t>
        <a:bodyPr/>
        <a:lstStyle/>
        <a:p>
          <a:endParaRPr lang="it-IT"/>
        </a:p>
      </dgm:t>
    </dgm:pt>
    <dgm:pt modelId="{982E2540-EDEA-4B96-AC09-8BB1DC142713}">
      <dgm:prSet custT="1"/>
      <dgm:spPr>
        <a:solidFill>
          <a:schemeClr val="accent6">
            <a:lumMod val="40000"/>
            <a:lumOff val="60000"/>
            <a:alpha val="90000"/>
          </a:schemeClr>
        </a:solidFill>
      </dgm:spPr>
      <dgm:t>
        <a:bodyPr/>
        <a:lstStyle/>
        <a:p>
          <a:r>
            <a:rPr lang="it-IT" sz="2200" dirty="0" err="1">
              <a:latin typeface="Arial" pitchFamily="34" charset="0"/>
              <a:cs typeface="Arial" pitchFamily="34" charset="0"/>
            </a:rPr>
            <a:t>Fedone</a:t>
          </a:r>
          <a:endParaRPr lang="it-IT" sz="2200" dirty="0">
            <a:latin typeface="Arial" pitchFamily="34" charset="0"/>
            <a:cs typeface="Arial" pitchFamily="34" charset="0"/>
          </a:endParaRPr>
        </a:p>
      </dgm:t>
    </dgm:pt>
    <dgm:pt modelId="{9BBC699D-C0E8-40B6-B42D-99BF51A12761}" type="parTrans" cxnId="{5B86841A-9149-4B9D-8A1C-59976F32DD30}">
      <dgm:prSet/>
      <dgm:spPr/>
      <dgm:t>
        <a:bodyPr/>
        <a:lstStyle/>
        <a:p>
          <a:endParaRPr lang="it-IT"/>
        </a:p>
      </dgm:t>
    </dgm:pt>
    <dgm:pt modelId="{A92340E9-3920-4CAC-B099-8BAC69C7B774}" type="sibTrans" cxnId="{5B86841A-9149-4B9D-8A1C-59976F32DD30}">
      <dgm:prSet/>
      <dgm:spPr/>
      <dgm:t>
        <a:bodyPr/>
        <a:lstStyle/>
        <a:p>
          <a:endParaRPr lang="it-IT"/>
        </a:p>
      </dgm:t>
    </dgm:pt>
    <dgm:pt modelId="{767540FA-D231-45C8-877B-3ECBDABBB5EB}">
      <dgm:prSet custT="1"/>
      <dgm:spPr>
        <a:solidFill>
          <a:schemeClr val="accent6">
            <a:lumMod val="40000"/>
            <a:lumOff val="60000"/>
            <a:alpha val="90000"/>
          </a:schemeClr>
        </a:solidFill>
      </dgm:spPr>
      <dgm:t>
        <a:bodyPr/>
        <a:lstStyle/>
        <a:p>
          <a:r>
            <a:rPr lang="it-IT" sz="2800" b="1" dirty="0">
              <a:latin typeface="Arial" pitchFamily="34" charset="0"/>
              <a:cs typeface="Arial" pitchFamily="34" charset="0"/>
            </a:rPr>
            <a:t>Simposio</a:t>
          </a:r>
          <a:r>
            <a:rPr lang="it-IT" sz="2200" b="1" dirty="0">
              <a:latin typeface="Arial" pitchFamily="34" charset="0"/>
              <a:cs typeface="Arial" pitchFamily="34" charset="0"/>
            </a:rPr>
            <a:t> </a:t>
          </a:r>
        </a:p>
      </dgm:t>
    </dgm:pt>
    <dgm:pt modelId="{03D67F9D-8BFF-480E-9FC6-EB6281A98111}" type="parTrans" cxnId="{2C15721F-52BA-4E73-913A-347A8B46E172}">
      <dgm:prSet/>
      <dgm:spPr/>
      <dgm:t>
        <a:bodyPr/>
        <a:lstStyle/>
        <a:p>
          <a:endParaRPr lang="it-IT"/>
        </a:p>
      </dgm:t>
    </dgm:pt>
    <dgm:pt modelId="{C5FC9E71-FF25-4466-987E-81B5E5B28812}" type="sibTrans" cxnId="{2C15721F-52BA-4E73-913A-347A8B46E172}">
      <dgm:prSet/>
      <dgm:spPr/>
      <dgm:t>
        <a:bodyPr/>
        <a:lstStyle/>
        <a:p>
          <a:endParaRPr lang="it-IT"/>
        </a:p>
      </dgm:t>
    </dgm:pt>
    <dgm:pt modelId="{9B873534-C42D-47EE-AF3F-CE8442AF0D3D}">
      <dgm:prSet custT="1"/>
      <dgm:spPr>
        <a:solidFill>
          <a:schemeClr val="accent6">
            <a:lumMod val="40000"/>
            <a:lumOff val="60000"/>
            <a:alpha val="90000"/>
          </a:schemeClr>
        </a:solidFill>
      </dgm:spPr>
      <dgm:t>
        <a:bodyPr/>
        <a:lstStyle/>
        <a:p>
          <a:r>
            <a:rPr lang="it-IT" sz="2200" dirty="0">
              <a:latin typeface="Arial" pitchFamily="34" charset="0"/>
              <a:cs typeface="Arial" pitchFamily="34" charset="0"/>
            </a:rPr>
            <a:t>Repubblica</a:t>
          </a:r>
        </a:p>
      </dgm:t>
    </dgm:pt>
    <dgm:pt modelId="{DDEEFA5A-1CDE-4076-8AAB-BCCA131A101D}" type="parTrans" cxnId="{419FAC6C-5438-4549-81BD-BEDE010FACF3}">
      <dgm:prSet/>
      <dgm:spPr/>
      <dgm:t>
        <a:bodyPr/>
        <a:lstStyle/>
        <a:p>
          <a:endParaRPr lang="it-IT"/>
        </a:p>
      </dgm:t>
    </dgm:pt>
    <dgm:pt modelId="{7CF20BF4-F6DF-4CDD-A831-5D3164D4129E}" type="sibTrans" cxnId="{419FAC6C-5438-4549-81BD-BEDE010FACF3}">
      <dgm:prSet/>
      <dgm:spPr/>
      <dgm:t>
        <a:bodyPr/>
        <a:lstStyle/>
        <a:p>
          <a:endParaRPr lang="it-IT"/>
        </a:p>
      </dgm:t>
    </dgm:pt>
    <dgm:pt modelId="{4746C0D0-041A-47AD-AFE7-C520A7AE61D3}">
      <dgm:prSet custT="1"/>
      <dgm:spPr>
        <a:solidFill>
          <a:schemeClr val="accent6">
            <a:lumMod val="40000"/>
            <a:lumOff val="60000"/>
            <a:alpha val="90000"/>
          </a:schemeClr>
        </a:solidFill>
      </dgm:spPr>
      <dgm:t>
        <a:bodyPr/>
        <a:lstStyle/>
        <a:p>
          <a:r>
            <a:rPr lang="it-IT" sz="2200" dirty="0">
              <a:latin typeface="Arial" pitchFamily="34" charset="0"/>
              <a:cs typeface="Arial" pitchFamily="34" charset="0"/>
            </a:rPr>
            <a:t>Fedro</a:t>
          </a:r>
        </a:p>
      </dgm:t>
    </dgm:pt>
    <dgm:pt modelId="{C8E8F7DC-3F41-4528-A2D6-E38B0B52CB72}" type="parTrans" cxnId="{6D5E5C12-BE9E-408B-B419-392FE2F4A01E}">
      <dgm:prSet/>
      <dgm:spPr/>
      <dgm:t>
        <a:bodyPr/>
        <a:lstStyle/>
        <a:p>
          <a:endParaRPr lang="it-IT"/>
        </a:p>
      </dgm:t>
    </dgm:pt>
    <dgm:pt modelId="{3108561F-0FD7-4ECD-89C5-86A7C6702DAD}" type="sibTrans" cxnId="{6D5E5C12-BE9E-408B-B419-392FE2F4A01E}">
      <dgm:prSet/>
      <dgm:spPr/>
      <dgm:t>
        <a:bodyPr/>
        <a:lstStyle/>
        <a:p>
          <a:endParaRPr lang="it-IT"/>
        </a:p>
      </dgm:t>
    </dgm:pt>
    <dgm:pt modelId="{B0747DC0-21E8-4899-B0FA-58F5CD00C3A0}">
      <dgm:prSet custT="1"/>
      <dgm:spPr>
        <a:solidFill>
          <a:schemeClr val="accent6">
            <a:lumMod val="40000"/>
            <a:lumOff val="60000"/>
            <a:alpha val="90000"/>
          </a:schemeClr>
        </a:solidFill>
      </dgm:spPr>
      <dgm:t>
        <a:bodyPr/>
        <a:lstStyle/>
        <a:p>
          <a:r>
            <a:rPr lang="it-IT" sz="2200" u="none" dirty="0">
              <a:latin typeface="Arial" pitchFamily="34" charset="0"/>
              <a:cs typeface="Arial" pitchFamily="34" charset="0"/>
            </a:rPr>
            <a:t>Apologia</a:t>
          </a:r>
        </a:p>
      </dgm:t>
    </dgm:pt>
    <dgm:pt modelId="{07DB0C76-F975-43C2-A78A-08263EA1E109}" type="parTrans" cxnId="{C52FDF11-F217-4FBD-B8AE-64E568CCCE9B}">
      <dgm:prSet/>
      <dgm:spPr/>
      <dgm:t>
        <a:bodyPr/>
        <a:lstStyle/>
        <a:p>
          <a:endParaRPr lang="it-IT"/>
        </a:p>
      </dgm:t>
    </dgm:pt>
    <dgm:pt modelId="{EEA7240E-44BF-4F0A-9073-F31F504EC06B}" type="sibTrans" cxnId="{C52FDF11-F217-4FBD-B8AE-64E568CCCE9B}">
      <dgm:prSet/>
      <dgm:spPr/>
      <dgm:t>
        <a:bodyPr/>
        <a:lstStyle/>
        <a:p>
          <a:endParaRPr lang="it-IT"/>
        </a:p>
      </dgm:t>
    </dgm:pt>
    <dgm:pt modelId="{35EFC600-3E21-473E-8A0C-A2B63E2859D0}">
      <dgm:prSet custT="1"/>
      <dgm:spPr>
        <a:solidFill>
          <a:schemeClr val="accent6">
            <a:lumMod val="40000"/>
            <a:lumOff val="60000"/>
            <a:alpha val="90000"/>
          </a:schemeClr>
        </a:solidFill>
      </dgm:spPr>
      <dgm:t>
        <a:bodyPr/>
        <a:lstStyle/>
        <a:p>
          <a:r>
            <a:rPr lang="it-IT" sz="2200" u="none" dirty="0" err="1">
              <a:latin typeface="Arial" pitchFamily="34" charset="0"/>
              <a:cs typeface="Arial" pitchFamily="34" charset="0"/>
            </a:rPr>
            <a:t>Critone</a:t>
          </a:r>
          <a:endParaRPr lang="it-IT" sz="2200" u="none" dirty="0">
            <a:latin typeface="Arial" pitchFamily="34" charset="0"/>
            <a:cs typeface="Arial" pitchFamily="34" charset="0"/>
          </a:endParaRPr>
        </a:p>
      </dgm:t>
    </dgm:pt>
    <dgm:pt modelId="{087839B0-8BF2-4CE4-B8FA-1F892BADE73D}" type="parTrans" cxnId="{CE529E6A-4CB2-4EE6-B68E-EB5B5A83830D}">
      <dgm:prSet/>
      <dgm:spPr/>
      <dgm:t>
        <a:bodyPr/>
        <a:lstStyle/>
        <a:p>
          <a:endParaRPr lang="it-IT"/>
        </a:p>
      </dgm:t>
    </dgm:pt>
    <dgm:pt modelId="{54F803D9-473F-4366-BD88-B0D5F148D4C8}" type="sibTrans" cxnId="{CE529E6A-4CB2-4EE6-B68E-EB5B5A83830D}">
      <dgm:prSet/>
      <dgm:spPr/>
      <dgm:t>
        <a:bodyPr/>
        <a:lstStyle/>
        <a:p>
          <a:endParaRPr lang="it-IT"/>
        </a:p>
      </dgm:t>
    </dgm:pt>
    <dgm:pt modelId="{17B8FF4B-AE27-4F06-B7BE-EEA2386D62A3}">
      <dgm:prSet custT="1"/>
      <dgm:spPr>
        <a:solidFill>
          <a:schemeClr val="accent6">
            <a:lumMod val="40000"/>
            <a:lumOff val="60000"/>
            <a:alpha val="90000"/>
          </a:schemeClr>
        </a:solidFill>
      </dgm:spPr>
      <dgm:t>
        <a:bodyPr/>
        <a:lstStyle/>
        <a:p>
          <a:r>
            <a:rPr lang="it-IT" sz="2200" u="none" dirty="0" err="1">
              <a:latin typeface="Arial" pitchFamily="34" charset="0"/>
              <a:cs typeface="Arial" pitchFamily="34" charset="0"/>
            </a:rPr>
            <a:t>Eutifrone</a:t>
          </a:r>
          <a:r>
            <a:rPr lang="it-IT" sz="2200" u="none" dirty="0">
              <a:latin typeface="Arial" pitchFamily="34" charset="0"/>
              <a:cs typeface="Arial" pitchFamily="34" charset="0"/>
            </a:rPr>
            <a:t> </a:t>
          </a:r>
        </a:p>
      </dgm:t>
    </dgm:pt>
    <dgm:pt modelId="{3056357D-E28A-4FE4-810C-7E9EEBBD481D}" type="parTrans" cxnId="{2A0F4B7E-DCFA-465C-9FCB-48B91595A530}">
      <dgm:prSet/>
      <dgm:spPr/>
      <dgm:t>
        <a:bodyPr/>
        <a:lstStyle/>
        <a:p>
          <a:endParaRPr lang="it-IT"/>
        </a:p>
      </dgm:t>
    </dgm:pt>
    <dgm:pt modelId="{73CD91AE-0532-44D8-A0EC-A5B522731E5A}" type="sibTrans" cxnId="{2A0F4B7E-DCFA-465C-9FCB-48B91595A530}">
      <dgm:prSet/>
      <dgm:spPr/>
      <dgm:t>
        <a:bodyPr/>
        <a:lstStyle/>
        <a:p>
          <a:endParaRPr lang="it-IT"/>
        </a:p>
      </dgm:t>
    </dgm:pt>
    <dgm:pt modelId="{31FCAA3F-E6FF-494F-8AAD-C57F6AB18440}">
      <dgm:prSet custT="1"/>
      <dgm:spPr>
        <a:solidFill>
          <a:schemeClr val="accent6">
            <a:lumMod val="40000"/>
            <a:lumOff val="60000"/>
            <a:alpha val="90000"/>
          </a:schemeClr>
        </a:solidFill>
      </dgm:spPr>
      <dgm:t>
        <a:bodyPr/>
        <a:lstStyle/>
        <a:p>
          <a:r>
            <a:rPr lang="it-IT" sz="2200" u="none" dirty="0" err="1">
              <a:latin typeface="Arial" pitchFamily="34" charset="0"/>
              <a:cs typeface="Arial" pitchFamily="34" charset="0"/>
            </a:rPr>
            <a:t>Lachete</a:t>
          </a:r>
          <a:r>
            <a:rPr lang="it-IT" sz="2200" u="none" dirty="0">
              <a:latin typeface="Arial" pitchFamily="34" charset="0"/>
              <a:cs typeface="Arial" pitchFamily="34" charset="0"/>
            </a:rPr>
            <a:t> </a:t>
          </a:r>
        </a:p>
      </dgm:t>
    </dgm:pt>
    <dgm:pt modelId="{2E78B456-16F8-4E61-9A5D-B19FA5CC4003}" type="parTrans" cxnId="{F0B6C959-924A-4FA0-BF35-5A805C04B669}">
      <dgm:prSet/>
      <dgm:spPr/>
      <dgm:t>
        <a:bodyPr/>
        <a:lstStyle/>
        <a:p>
          <a:endParaRPr lang="it-IT"/>
        </a:p>
      </dgm:t>
    </dgm:pt>
    <dgm:pt modelId="{20ACB8BF-51E0-471C-83A4-02C404DA003B}" type="sibTrans" cxnId="{F0B6C959-924A-4FA0-BF35-5A805C04B669}">
      <dgm:prSet/>
      <dgm:spPr/>
      <dgm:t>
        <a:bodyPr/>
        <a:lstStyle/>
        <a:p>
          <a:endParaRPr lang="it-IT"/>
        </a:p>
      </dgm:t>
    </dgm:pt>
    <dgm:pt modelId="{D577DBCB-1EFD-4C9C-A022-5270B647B1CA}">
      <dgm:prSet custT="1"/>
      <dgm:spPr>
        <a:solidFill>
          <a:schemeClr val="accent6">
            <a:lumMod val="40000"/>
            <a:lumOff val="60000"/>
            <a:alpha val="90000"/>
          </a:schemeClr>
        </a:solidFill>
      </dgm:spPr>
      <dgm:t>
        <a:bodyPr/>
        <a:lstStyle/>
        <a:p>
          <a:r>
            <a:rPr lang="it-IT" sz="2200" u="none" dirty="0">
              <a:latin typeface="Arial" pitchFamily="34" charset="0"/>
              <a:cs typeface="Arial" pitchFamily="34" charset="0"/>
            </a:rPr>
            <a:t>Ione</a:t>
          </a:r>
        </a:p>
      </dgm:t>
    </dgm:pt>
    <dgm:pt modelId="{1732C030-38F8-4EC9-9CB4-79F76473706E}" type="parTrans" cxnId="{BD332C6B-5F2B-41BE-90D5-5C5CDED8E3CB}">
      <dgm:prSet/>
      <dgm:spPr/>
      <dgm:t>
        <a:bodyPr/>
        <a:lstStyle/>
        <a:p>
          <a:endParaRPr lang="it-IT"/>
        </a:p>
      </dgm:t>
    </dgm:pt>
    <dgm:pt modelId="{C4200345-5E18-430C-8469-AAF7173B22C3}" type="sibTrans" cxnId="{BD332C6B-5F2B-41BE-90D5-5C5CDED8E3CB}">
      <dgm:prSet/>
      <dgm:spPr/>
      <dgm:t>
        <a:bodyPr/>
        <a:lstStyle/>
        <a:p>
          <a:endParaRPr lang="it-IT"/>
        </a:p>
      </dgm:t>
    </dgm:pt>
    <dgm:pt modelId="{02C5997D-4B32-49EC-BD4A-3A419C9B6AAA}">
      <dgm:prSet custT="1"/>
      <dgm:spPr>
        <a:solidFill>
          <a:schemeClr val="accent6">
            <a:lumMod val="40000"/>
            <a:lumOff val="60000"/>
            <a:alpha val="90000"/>
          </a:schemeClr>
        </a:solidFill>
      </dgm:spPr>
      <dgm:t>
        <a:bodyPr/>
        <a:lstStyle/>
        <a:p>
          <a:r>
            <a:rPr lang="it-IT" sz="2200" u="none" dirty="0" err="1">
              <a:latin typeface="Arial" pitchFamily="34" charset="0"/>
              <a:cs typeface="Arial" pitchFamily="34" charset="0"/>
            </a:rPr>
            <a:t>Ippia</a:t>
          </a:r>
          <a:r>
            <a:rPr lang="it-IT" sz="2200" u="none" dirty="0">
              <a:latin typeface="Arial" pitchFamily="34" charset="0"/>
              <a:cs typeface="Arial" pitchFamily="34" charset="0"/>
            </a:rPr>
            <a:t> maggiore </a:t>
          </a:r>
        </a:p>
      </dgm:t>
    </dgm:pt>
    <dgm:pt modelId="{FF3C4F22-0624-42F6-9EC1-54A6F7376D4D}" type="parTrans" cxnId="{A807E0E7-9D00-43FE-B0F7-B21AC6617ED8}">
      <dgm:prSet/>
      <dgm:spPr/>
      <dgm:t>
        <a:bodyPr/>
        <a:lstStyle/>
        <a:p>
          <a:endParaRPr lang="it-IT"/>
        </a:p>
      </dgm:t>
    </dgm:pt>
    <dgm:pt modelId="{DC59732B-F976-4CC4-B28C-7AF2ADD1D209}" type="sibTrans" cxnId="{A807E0E7-9D00-43FE-B0F7-B21AC6617ED8}">
      <dgm:prSet/>
      <dgm:spPr/>
      <dgm:t>
        <a:bodyPr/>
        <a:lstStyle/>
        <a:p>
          <a:endParaRPr lang="it-IT"/>
        </a:p>
      </dgm:t>
    </dgm:pt>
    <dgm:pt modelId="{19CE70DD-0FAD-4303-BCAC-D0DD31F64E4A}">
      <dgm:prSet custT="1"/>
      <dgm:spPr>
        <a:solidFill>
          <a:schemeClr val="accent6">
            <a:lumMod val="40000"/>
            <a:lumOff val="60000"/>
            <a:alpha val="90000"/>
          </a:schemeClr>
        </a:solidFill>
      </dgm:spPr>
      <dgm:t>
        <a:bodyPr/>
        <a:lstStyle/>
        <a:p>
          <a:r>
            <a:rPr lang="it-IT" sz="2200" u="none" dirty="0" err="1">
              <a:latin typeface="Arial" pitchFamily="34" charset="0"/>
              <a:cs typeface="Arial" pitchFamily="34" charset="0"/>
            </a:rPr>
            <a:t>Carmide</a:t>
          </a:r>
          <a:endParaRPr lang="it-IT" sz="2200" u="none" dirty="0">
            <a:latin typeface="Arial" pitchFamily="34" charset="0"/>
            <a:cs typeface="Arial" pitchFamily="34" charset="0"/>
          </a:endParaRPr>
        </a:p>
      </dgm:t>
    </dgm:pt>
    <dgm:pt modelId="{02CF4C14-A191-4C07-B99E-2B4EBB9E62DA}" type="parTrans" cxnId="{1345F0B2-E664-4F43-A413-33277E83B2C9}">
      <dgm:prSet/>
      <dgm:spPr/>
      <dgm:t>
        <a:bodyPr/>
        <a:lstStyle/>
        <a:p>
          <a:endParaRPr lang="it-IT"/>
        </a:p>
      </dgm:t>
    </dgm:pt>
    <dgm:pt modelId="{48F537F5-AA15-454C-8805-C3D49E7A13B5}" type="sibTrans" cxnId="{1345F0B2-E664-4F43-A413-33277E83B2C9}">
      <dgm:prSet/>
      <dgm:spPr/>
      <dgm:t>
        <a:bodyPr/>
        <a:lstStyle/>
        <a:p>
          <a:endParaRPr lang="it-IT"/>
        </a:p>
      </dgm:t>
    </dgm:pt>
    <dgm:pt modelId="{2BEF8576-AF26-4724-BA6C-6ADD56382089}">
      <dgm:prSet custT="1"/>
      <dgm:spPr>
        <a:solidFill>
          <a:schemeClr val="accent6">
            <a:lumMod val="40000"/>
            <a:lumOff val="60000"/>
            <a:alpha val="90000"/>
          </a:schemeClr>
        </a:solidFill>
      </dgm:spPr>
      <dgm:t>
        <a:bodyPr/>
        <a:lstStyle/>
        <a:p>
          <a:r>
            <a:rPr lang="it-IT" sz="2200" u="none" dirty="0" err="1">
              <a:latin typeface="Arial" pitchFamily="34" charset="0"/>
              <a:cs typeface="Arial" pitchFamily="34" charset="0"/>
            </a:rPr>
            <a:t>Protagora</a:t>
          </a:r>
          <a:endParaRPr lang="it-IT" sz="2200" u="none" dirty="0">
            <a:latin typeface="Arial" pitchFamily="34" charset="0"/>
            <a:cs typeface="Arial" pitchFamily="34" charset="0"/>
          </a:endParaRPr>
        </a:p>
      </dgm:t>
    </dgm:pt>
    <dgm:pt modelId="{FBCB8385-C221-424B-8700-00F0961A9846}" type="parTrans" cxnId="{E40993E0-1C29-4856-84BD-F1B6E62CB1DA}">
      <dgm:prSet/>
      <dgm:spPr/>
      <dgm:t>
        <a:bodyPr/>
        <a:lstStyle/>
        <a:p>
          <a:endParaRPr lang="it-IT"/>
        </a:p>
      </dgm:t>
    </dgm:pt>
    <dgm:pt modelId="{E70DF0B7-EC12-43A8-B6CD-47CB4F451BAB}" type="sibTrans" cxnId="{E40993E0-1C29-4856-84BD-F1B6E62CB1DA}">
      <dgm:prSet/>
      <dgm:spPr/>
      <dgm:t>
        <a:bodyPr/>
        <a:lstStyle/>
        <a:p>
          <a:endParaRPr lang="it-IT"/>
        </a:p>
      </dgm:t>
    </dgm:pt>
    <dgm:pt modelId="{2631F528-F99F-46B1-8387-DD7F6AA25978}">
      <dgm:prSet custT="1"/>
      <dgm:spPr>
        <a:solidFill>
          <a:schemeClr val="accent6">
            <a:lumMod val="40000"/>
            <a:lumOff val="60000"/>
            <a:alpha val="90000"/>
          </a:schemeClr>
        </a:solidFill>
      </dgm:spPr>
      <dgm:t>
        <a:bodyPr/>
        <a:lstStyle/>
        <a:p>
          <a:r>
            <a:rPr lang="it-IT" sz="2200" u="none" dirty="0">
              <a:latin typeface="Arial" pitchFamily="34" charset="0"/>
              <a:cs typeface="Arial" pitchFamily="34" charset="0"/>
            </a:rPr>
            <a:t>Gorgia.</a:t>
          </a:r>
        </a:p>
      </dgm:t>
    </dgm:pt>
    <dgm:pt modelId="{7453C740-B7DB-4431-B864-09861FD61312}" type="parTrans" cxnId="{010D1794-6287-4722-A6A3-A70D04E476D5}">
      <dgm:prSet/>
      <dgm:spPr/>
      <dgm:t>
        <a:bodyPr/>
        <a:lstStyle/>
        <a:p>
          <a:endParaRPr lang="it-IT"/>
        </a:p>
      </dgm:t>
    </dgm:pt>
    <dgm:pt modelId="{B50E82A2-AF1A-4DD0-B409-68CEFE67B9FD}" type="sibTrans" cxnId="{010D1794-6287-4722-A6A3-A70D04E476D5}">
      <dgm:prSet/>
      <dgm:spPr/>
      <dgm:t>
        <a:bodyPr/>
        <a:lstStyle/>
        <a:p>
          <a:endParaRPr lang="it-IT"/>
        </a:p>
      </dgm:t>
    </dgm:pt>
    <dgm:pt modelId="{373A8209-87C9-4BDE-9044-FAD20BEEFF47}">
      <dgm:prSet custT="1"/>
      <dgm:spPr>
        <a:solidFill>
          <a:schemeClr val="accent6">
            <a:lumMod val="40000"/>
            <a:lumOff val="60000"/>
            <a:alpha val="90000"/>
          </a:schemeClr>
        </a:solidFill>
      </dgm:spPr>
      <dgm:t>
        <a:bodyPr/>
        <a:lstStyle/>
        <a:p>
          <a:pPr rtl="0"/>
          <a:r>
            <a:rPr lang="it-IT" sz="2200" b="0" dirty="0">
              <a:latin typeface="Arial" pitchFamily="34" charset="0"/>
              <a:cs typeface="Arial" pitchFamily="34" charset="0"/>
            </a:rPr>
            <a:t>Leggi</a:t>
          </a:r>
        </a:p>
      </dgm:t>
    </dgm:pt>
    <dgm:pt modelId="{303DACD9-4032-4B6E-BDEF-1C2BDFCAA6DA}" type="sibTrans" cxnId="{684186E1-FF3D-40BD-81E5-F2C1B4AF0D4C}">
      <dgm:prSet/>
      <dgm:spPr/>
      <dgm:t>
        <a:bodyPr/>
        <a:lstStyle/>
        <a:p>
          <a:endParaRPr lang="it-IT"/>
        </a:p>
      </dgm:t>
    </dgm:pt>
    <dgm:pt modelId="{B1F44729-0BD9-479A-9F58-BFD67CD212EA}" type="parTrans" cxnId="{684186E1-FF3D-40BD-81E5-F2C1B4AF0D4C}">
      <dgm:prSet/>
      <dgm:spPr/>
      <dgm:t>
        <a:bodyPr/>
        <a:lstStyle/>
        <a:p>
          <a:endParaRPr lang="it-IT"/>
        </a:p>
      </dgm:t>
    </dgm:pt>
    <dgm:pt modelId="{F3B2ADCC-4A85-4153-8B99-AC124F790E7B}">
      <dgm:prSet custT="1"/>
      <dgm:spPr>
        <a:solidFill>
          <a:schemeClr val="accent6">
            <a:lumMod val="40000"/>
            <a:lumOff val="60000"/>
            <a:alpha val="90000"/>
          </a:schemeClr>
        </a:solidFill>
      </dgm:spPr>
      <dgm:t>
        <a:bodyPr/>
        <a:lstStyle/>
        <a:p>
          <a:pPr rtl="0"/>
          <a:r>
            <a:rPr lang="it-IT" sz="2200" b="0" dirty="0" err="1">
              <a:latin typeface="Arial" pitchFamily="34" charset="0"/>
              <a:cs typeface="Arial" pitchFamily="34" charset="0"/>
            </a:rPr>
            <a:t>Crizia</a:t>
          </a:r>
          <a:r>
            <a:rPr lang="it-IT" sz="2200" b="0" dirty="0">
              <a:latin typeface="Arial" pitchFamily="34" charset="0"/>
              <a:cs typeface="Arial" pitchFamily="34" charset="0"/>
            </a:rPr>
            <a:t> </a:t>
          </a:r>
        </a:p>
      </dgm:t>
    </dgm:pt>
    <dgm:pt modelId="{1D3B66E1-5F12-4051-B40A-66006565C507}" type="sibTrans" cxnId="{36D9FB01-BA3F-47C1-9CBF-131B21A675EA}">
      <dgm:prSet/>
      <dgm:spPr/>
      <dgm:t>
        <a:bodyPr/>
        <a:lstStyle/>
        <a:p>
          <a:endParaRPr lang="it-IT"/>
        </a:p>
      </dgm:t>
    </dgm:pt>
    <dgm:pt modelId="{7984DDC9-DE49-4439-968A-A2116DA82B4D}" type="parTrans" cxnId="{36D9FB01-BA3F-47C1-9CBF-131B21A675EA}">
      <dgm:prSet/>
      <dgm:spPr/>
      <dgm:t>
        <a:bodyPr/>
        <a:lstStyle/>
        <a:p>
          <a:endParaRPr lang="it-IT"/>
        </a:p>
      </dgm:t>
    </dgm:pt>
    <dgm:pt modelId="{2A14A441-34DC-4FDC-A3F4-FA296F6B6E09}">
      <dgm:prSet custT="1"/>
      <dgm:spPr>
        <a:solidFill>
          <a:schemeClr val="accent6">
            <a:lumMod val="40000"/>
            <a:lumOff val="60000"/>
            <a:alpha val="90000"/>
          </a:schemeClr>
        </a:solidFill>
      </dgm:spPr>
      <dgm:t>
        <a:bodyPr/>
        <a:lstStyle/>
        <a:p>
          <a:pPr rtl="0"/>
          <a:r>
            <a:rPr lang="it-IT" sz="2200" b="0" dirty="0" err="1">
              <a:latin typeface="Arial" pitchFamily="34" charset="0"/>
              <a:cs typeface="Arial" pitchFamily="34" charset="0"/>
            </a:rPr>
            <a:t>Timeo</a:t>
          </a:r>
          <a:endParaRPr lang="it-IT" sz="2200" b="0" dirty="0">
            <a:latin typeface="Arial" pitchFamily="34" charset="0"/>
            <a:cs typeface="Arial" pitchFamily="34" charset="0"/>
          </a:endParaRPr>
        </a:p>
      </dgm:t>
    </dgm:pt>
    <dgm:pt modelId="{0F32895D-CAB2-48BD-A5A2-0EFB53234693}" type="sibTrans" cxnId="{E32B79BA-3F67-4E9A-8E8B-26CD7F240740}">
      <dgm:prSet/>
      <dgm:spPr/>
      <dgm:t>
        <a:bodyPr/>
        <a:lstStyle/>
        <a:p>
          <a:endParaRPr lang="it-IT"/>
        </a:p>
      </dgm:t>
    </dgm:pt>
    <dgm:pt modelId="{6A674F18-EB6D-40A0-88DD-7E88B2492DA3}" type="parTrans" cxnId="{E32B79BA-3F67-4E9A-8E8B-26CD7F240740}">
      <dgm:prSet/>
      <dgm:spPr/>
      <dgm:t>
        <a:bodyPr/>
        <a:lstStyle/>
        <a:p>
          <a:endParaRPr lang="it-IT"/>
        </a:p>
      </dgm:t>
    </dgm:pt>
    <dgm:pt modelId="{FA429931-0D0A-4133-9817-18EBC5E0911C}">
      <dgm:prSet custT="1"/>
      <dgm:spPr>
        <a:solidFill>
          <a:schemeClr val="accent6">
            <a:lumMod val="40000"/>
            <a:lumOff val="60000"/>
            <a:alpha val="90000"/>
          </a:schemeClr>
        </a:solidFill>
      </dgm:spPr>
      <dgm:t>
        <a:bodyPr/>
        <a:lstStyle/>
        <a:p>
          <a:pPr rtl="0"/>
          <a:r>
            <a:rPr lang="it-IT" sz="2200" b="0" dirty="0" err="1">
              <a:latin typeface="Arial" pitchFamily="34" charset="0"/>
              <a:cs typeface="Arial" pitchFamily="34" charset="0"/>
            </a:rPr>
            <a:t>Filebo</a:t>
          </a:r>
          <a:r>
            <a:rPr lang="it-IT" sz="2200" b="0" dirty="0">
              <a:latin typeface="Arial" pitchFamily="34" charset="0"/>
              <a:cs typeface="Arial" pitchFamily="34" charset="0"/>
            </a:rPr>
            <a:t> </a:t>
          </a:r>
        </a:p>
      </dgm:t>
    </dgm:pt>
    <dgm:pt modelId="{CE66A9C5-481D-4541-BA42-1F8C2ADFCB3E}" type="sibTrans" cxnId="{0658324B-5D3F-4EA5-A88C-0D5A2FFB6A83}">
      <dgm:prSet/>
      <dgm:spPr/>
      <dgm:t>
        <a:bodyPr/>
        <a:lstStyle/>
        <a:p>
          <a:endParaRPr lang="it-IT"/>
        </a:p>
      </dgm:t>
    </dgm:pt>
    <dgm:pt modelId="{9F7F95B5-607A-4CFE-BB61-09A669606CD2}" type="parTrans" cxnId="{0658324B-5D3F-4EA5-A88C-0D5A2FFB6A83}">
      <dgm:prSet/>
      <dgm:spPr/>
      <dgm:t>
        <a:bodyPr/>
        <a:lstStyle/>
        <a:p>
          <a:endParaRPr lang="it-IT"/>
        </a:p>
      </dgm:t>
    </dgm:pt>
    <dgm:pt modelId="{BB1BC0B1-EDBB-4364-A6F9-06823A09CB80}">
      <dgm:prSet custT="1"/>
      <dgm:spPr>
        <a:solidFill>
          <a:schemeClr val="accent6">
            <a:lumMod val="40000"/>
            <a:lumOff val="60000"/>
            <a:alpha val="90000"/>
          </a:schemeClr>
        </a:solidFill>
      </dgm:spPr>
      <dgm:t>
        <a:bodyPr/>
        <a:lstStyle/>
        <a:p>
          <a:pPr rtl="0"/>
          <a:r>
            <a:rPr lang="it-IT" sz="2200" b="0" dirty="0">
              <a:latin typeface="Arial" pitchFamily="34" charset="0"/>
              <a:cs typeface="Arial" pitchFamily="34" charset="0"/>
            </a:rPr>
            <a:t>Politico </a:t>
          </a:r>
        </a:p>
      </dgm:t>
    </dgm:pt>
    <dgm:pt modelId="{752A2596-7414-46E9-921E-52E9330472C5}" type="sibTrans" cxnId="{B911396F-A03B-4857-9976-3B0D8A591B1F}">
      <dgm:prSet/>
      <dgm:spPr/>
      <dgm:t>
        <a:bodyPr/>
        <a:lstStyle/>
        <a:p>
          <a:endParaRPr lang="it-IT"/>
        </a:p>
      </dgm:t>
    </dgm:pt>
    <dgm:pt modelId="{7F31018F-985E-48F0-82A5-6FDBAB37A687}" type="parTrans" cxnId="{B911396F-A03B-4857-9976-3B0D8A591B1F}">
      <dgm:prSet/>
      <dgm:spPr/>
      <dgm:t>
        <a:bodyPr/>
        <a:lstStyle/>
        <a:p>
          <a:endParaRPr lang="it-IT"/>
        </a:p>
      </dgm:t>
    </dgm:pt>
    <dgm:pt modelId="{1A3C75E1-5C71-4122-BCC0-C4F27E704842}">
      <dgm:prSet custT="1"/>
      <dgm:spPr>
        <a:solidFill>
          <a:schemeClr val="accent6">
            <a:lumMod val="40000"/>
            <a:lumOff val="60000"/>
            <a:alpha val="90000"/>
          </a:schemeClr>
        </a:solidFill>
      </dgm:spPr>
      <dgm:t>
        <a:bodyPr/>
        <a:lstStyle/>
        <a:p>
          <a:pPr rtl="0"/>
          <a:r>
            <a:rPr lang="it-IT" sz="2200" b="0" dirty="0">
              <a:latin typeface="Arial" pitchFamily="34" charset="0"/>
              <a:cs typeface="Arial" pitchFamily="34" charset="0"/>
            </a:rPr>
            <a:t>Sofista </a:t>
          </a:r>
        </a:p>
      </dgm:t>
    </dgm:pt>
    <dgm:pt modelId="{A54A4667-CF04-4511-8175-C77F832AB35E}" type="sibTrans" cxnId="{260C4CF2-2EF6-491B-A62E-FF47247E577C}">
      <dgm:prSet/>
      <dgm:spPr/>
      <dgm:t>
        <a:bodyPr/>
        <a:lstStyle/>
        <a:p>
          <a:endParaRPr lang="it-IT"/>
        </a:p>
      </dgm:t>
    </dgm:pt>
    <dgm:pt modelId="{E9DD9537-3EDB-4979-A65B-BACB11DAA143}" type="parTrans" cxnId="{260C4CF2-2EF6-491B-A62E-FF47247E577C}">
      <dgm:prSet/>
      <dgm:spPr/>
      <dgm:t>
        <a:bodyPr/>
        <a:lstStyle/>
        <a:p>
          <a:endParaRPr lang="it-IT"/>
        </a:p>
      </dgm:t>
    </dgm:pt>
    <dgm:pt modelId="{C937ACB0-BE80-4346-A894-95D3329BF1F7}">
      <dgm:prSet custT="1"/>
      <dgm:spPr>
        <a:solidFill>
          <a:schemeClr val="accent6">
            <a:lumMod val="40000"/>
            <a:lumOff val="60000"/>
            <a:alpha val="90000"/>
          </a:schemeClr>
        </a:solidFill>
      </dgm:spPr>
      <dgm:t>
        <a:bodyPr/>
        <a:lstStyle/>
        <a:p>
          <a:pPr rtl="0"/>
          <a:r>
            <a:rPr lang="it-IT" sz="2200" b="0">
              <a:latin typeface="Arial" pitchFamily="34" charset="0"/>
              <a:cs typeface="Arial" pitchFamily="34" charset="0"/>
            </a:rPr>
            <a:t>Teeteto </a:t>
          </a:r>
          <a:endParaRPr lang="it-IT" sz="2200" b="0" dirty="0">
            <a:latin typeface="Arial" pitchFamily="34" charset="0"/>
            <a:cs typeface="Arial" pitchFamily="34" charset="0"/>
          </a:endParaRPr>
        </a:p>
      </dgm:t>
    </dgm:pt>
    <dgm:pt modelId="{2648495A-AE00-452A-8518-004D157B370B}" type="sibTrans" cxnId="{BEBF1E0C-DCA9-48C2-B1BF-A4C3A49A45F8}">
      <dgm:prSet/>
      <dgm:spPr/>
      <dgm:t>
        <a:bodyPr/>
        <a:lstStyle/>
        <a:p>
          <a:endParaRPr lang="it-IT"/>
        </a:p>
      </dgm:t>
    </dgm:pt>
    <dgm:pt modelId="{1901B765-A879-47CC-8AC8-0D7CCC52FBBC}" type="parTrans" cxnId="{BEBF1E0C-DCA9-48C2-B1BF-A4C3A49A45F8}">
      <dgm:prSet/>
      <dgm:spPr/>
      <dgm:t>
        <a:bodyPr/>
        <a:lstStyle/>
        <a:p>
          <a:endParaRPr lang="it-IT"/>
        </a:p>
      </dgm:t>
    </dgm:pt>
    <dgm:pt modelId="{A95AC178-6FE4-40B4-ACB5-71DCBC540C60}">
      <dgm:prSet custT="1"/>
      <dgm:spPr>
        <a:solidFill>
          <a:schemeClr val="accent6">
            <a:lumMod val="40000"/>
            <a:lumOff val="60000"/>
            <a:alpha val="90000"/>
          </a:schemeClr>
        </a:solidFill>
      </dgm:spPr>
      <dgm:t>
        <a:bodyPr/>
        <a:lstStyle/>
        <a:p>
          <a:r>
            <a:rPr lang="it-IT" sz="2200" u="none" dirty="0" err="1">
              <a:latin typeface="Arial" pitchFamily="34" charset="0"/>
              <a:cs typeface="Arial" pitchFamily="34" charset="0"/>
            </a:rPr>
            <a:t>Liside</a:t>
          </a:r>
          <a:endParaRPr lang="it-IT" sz="2200" u="none" dirty="0">
            <a:latin typeface="Arial" pitchFamily="34" charset="0"/>
            <a:cs typeface="Arial" pitchFamily="34" charset="0"/>
          </a:endParaRPr>
        </a:p>
      </dgm:t>
    </dgm:pt>
    <dgm:pt modelId="{04D5D27E-AF0E-4AC8-A4BA-489583552791}" type="parTrans" cxnId="{0D2F6B03-A821-4B7D-8C81-48651A5CD6BD}">
      <dgm:prSet/>
      <dgm:spPr/>
      <dgm:t>
        <a:bodyPr/>
        <a:lstStyle/>
        <a:p>
          <a:endParaRPr lang="it-IT"/>
        </a:p>
      </dgm:t>
    </dgm:pt>
    <dgm:pt modelId="{A7B53C18-08D1-4BE5-BB05-F59616589E65}" type="sibTrans" cxnId="{0D2F6B03-A821-4B7D-8C81-48651A5CD6BD}">
      <dgm:prSet/>
      <dgm:spPr/>
      <dgm:t>
        <a:bodyPr/>
        <a:lstStyle/>
        <a:p>
          <a:endParaRPr lang="it-IT"/>
        </a:p>
      </dgm:t>
    </dgm:pt>
    <dgm:pt modelId="{08384304-287D-42FC-988C-718412DC7824}">
      <dgm:prSet custT="1"/>
      <dgm:spPr>
        <a:solidFill>
          <a:schemeClr val="accent6">
            <a:lumMod val="40000"/>
            <a:lumOff val="60000"/>
            <a:alpha val="90000"/>
          </a:schemeClr>
        </a:solidFill>
      </dgm:spPr>
      <dgm:t>
        <a:bodyPr/>
        <a:lstStyle/>
        <a:p>
          <a:r>
            <a:rPr lang="it-IT" sz="2200" u="none" dirty="0" err="1">
              <a:latin typeface="Arial" pitchFamily="34" charset="0"/>
              <a:cs typeface="Arial" pitchFamily="34" charset="0"/>
            </a:rPr>
            <a:t>Ippia</a:t>
          </a:r>
          <a:r>
            <a:rPr lang="it-IT" sz="2200" u="none" dirty="0">
              <a:latin typeface="Arial" pitchFamily="34" charset="0"/>
              <a:cs typeface="Arial" pitchFamily="34" charset="0"/>
            </a:rPr>
            <a:t> minore</a:t>
          </a:r>
        </a:p>
      </dgm:t>
    </dgm:pt>
    <dgm:pt modelId="{91E3B08B-2926-42CD-98B2-06BA8408F448}" type="parTrans" cxnId="{99DE9972-CFCB-4A05-833C-1F73311323D4}">
      <dgm:prSet/>
      <dgm:spPr/>
    </dgm:pt>
    <dgm:pt modelId="{8E4B2570-A8FD-4B28-AAEE-B694A7FF1161}" type="sibTrans" cxnId="{99DE9972-CFCB-4A05-833C-1F73311323D4}">
      <dgm:prSet/>
      <dgm:spPr/>
    </dgm:pt>
    <dgm:pt modelId="{C6AFF6B2-A398-46AA-8432-FFEA5007E255}">
      <dgm:prSet custT="1"/>
      <dgm:spPr>
        <a:solidFill>
          <a:schemeClr val="accent6">
            <a:lumMod val="40000"/>
            <a:lumOff val="60000"/>
            <a:alpha val="90000"/>
          </a:schemeClr>
        </a:solidFill>
      </dgm:spPr>
      <dgm:t>
        <a:bodyPr/>
        <a:lstStyle/>
        <a:p>
          <a:r>
            <a:rPr lang="it-IT" sz="2200" dirty="0" err="1">
              <a:latin typeface="Arial" pitchFamily="34" charset="0"/>
              <a:cs typeface="Arial" pitchFamily="34" charset="0"/>
            </a:rPr>
            <a:t>Eutidemo</a:t>
          </a:r>
          <a:endParaRPr lang="it-IT" sz="2200" dirty="0">
            <a:latin typeface="Arial" pitchFamily="34" charset="0"/>
            <a:cs typeface="Arial" pitchFamily="34" charset="0"/>
          </a:endParaRPr>
        </a:p>
      </dgm:t>
    </dgm:pt>
    <dgm:pt modelId="{CCA143AC-C4DC-4AB1-8D45-FEA3183317C2}" type="parTrans" cxnId="{CB855444-D4BC-4BB7-918B-87E6ADA1DDA1}">
      <dgm:prSet/>
      <dgm:spPr/>
    </dgm:pt>
    <dgm:pt modelId="{DDE77AD4-4F77-4A89-9A4E-A76B1082311D}" type="sibTrans" cxnId="{CB855444-D4BC-4BB7-918B-87E6ADA1DDA1}">
      <dgm:prSet/>
      <dgm:spPr/>
    </dgm:pt>
    <dgm:pt modelId="{16B0FF5E-0097-4B1A-9354-13DB121F3858}" type="pres">
      <dgm:prSet presAssocID="{D1624D6A-EEDE-4A0C-BC2D-6F8458289056}" presName="Name0" presStyleCnt="0">
        <dgm:presLayoutVars>
          <dgm:dir/>
          <dgm:animLvl val="lvl"/>
          <dgm:resizeHandles val="exact"/>
        </dgm:presLayoutVars>
      </dgm:prSet>
      <dgm:spPr/>
    </dgm:pt>
    <dgm:pt modelId="{18FD6CF1-C40C-4F15-BC07-220A7422C61A}" type="pres">
      <dgm:prSet presAssocID="{A5309FEE-7B35-4F75-B1A4-9DCCE4791763}" presName="composite" presStyleCnt="0"/>
      <dgm:spPr/>
    </dgm:pt>
    <dgm:pt modelId="{E6325105-7546-43D8-BEF8-251EF879CA88}" type="pres">
      <dgm:prSet presAssocID="{A5309FEE-7B35-4F75-B1A4-9DCCE4791763}" presName="parTx" presStyleLbl="alignNode1" presStyleIdx="0" presStyleCnt="3">
        <dgm:presLayoutVars>
          <dgm:chMax val="0"/>
          <dgm:chPref val="0"/>
          <dgm:bulletEnabled val="1"/>
        </dgm:presLayoutVars>
      </dgm:prSet>
      <dgm:spPr/>
    </dgm:pt>
    <dgm:pt modelId="{F273109F-F4F2-4F47-B792-B0458FBCB61D}" type="pres">
      <dgm:prSet presAssocID="{A5309FEE-7B35-4F75-B1A4-9DCCE4791763}" presName="desTx" presStyleLbl="alignAccFollowNode1" presStyleIdx="0" presStyleCnt="3">
        <dgm:presLayoutVars>
          <dgm:bulletEnabled val="1"/>
        </dgm:presLayoutVars>
      </dgm:prSet>
      <dgm:spPr/>
    </dgm:pt>
    <dgm:pt modelId="{1E8F6AAF-000A-45BA-B54E-23953FCEEAE6}" type="pres">
      <dgm:prSet presAssocID="{4A8851E5-F0AB-435E-94C0-AD715B0E797C}" presName="space" presStyleCnt="0"/>
      <dgm:spPr/>
    </dgm:pt>
    <dgm:pt modelId="{5387440D-8B1C-45A5-97AD-4D0F0A3E87B6}" type="pres">
      <dgm:prSet presAssocID="{1D914E54-B1B9-4656-9BD8-BDE509211E1F}" presName="composite" presStyleCnt="0"/>
      <dgm:spPr/>
    </dgm:pt>
    <dgm:pt modelId="{C509DFD1-AE6A-46BC-9319-2D51ED424FCA}" type="pres">
      <dgm:prSet presAssocID="{1D914E54-B1B9-4656-9BD8-BDE509211E1F}" presName="parTx" presStyleLbl="alignNode1" presStyleIdx="1" presStyleCnt="3">
        <dgm:presLayoutVars>
          <dgm:chMax val="0"/>
          <dgm:chPref val="0"/>
          <dgm:bulletEnabled val="1"/>
        </dgm:presLayoutVars>
      </dgm:prSet>
      <dgm:spPr/>
    </dgm:pt>
    <dgm:pt modelId="{ED561A99-0382-4C5E-B3CF-19A0DA0E88D7}" type="pres">
      <dgm:prSet presAssocID="{1D914E54-B1B9-4656-9BD8-BDE509211E1F}" presName="desTx" presStyleLbl="alignAccFollowNode1" presStyleIdx="1" presStyleCnt="3">
        <dgm:presLayoutVars>
          <dgm:bulletEnabled val="1"/>
        </dgm:presLayoutVars>
      </dgm:prSet>
      <dgm:spPr/>
    </dgm:pt>
    <dgm:pt modelId="{91E0A8AC-5C47-4CD8-9045-DF2E12CD1CCF}" type="pres">
      <dgm:prSet presAssocID="{30DC14BA-7AF6-4955-84D2-50850F02CC49}" presName="space" presStyleCnt="0"/>
      <dgm:spPr/>
    </dgm:pt>
    <dgm:pt modelId="{ECEBDBCE-1D6E-4410-B09E-C3CBC3DFC947}" type="pres">
      <dgm:prSet presAssocID="{394F5E8A-B68D-41EB-AC3B-AA641FB10FAE}" presName="composite" presStyleCnt="0"/>
      <dgm:spPr/>
    </dgm:pt>
    <dgm:pt modelId="{9445EB73-4E8B-4984-9482-509704968C4D}" type="pres">
      <dgm:prSet presAssocID="{394F5E8A-B68D-41EB-AC3B-AA641FB10FAE}" presName="parTx" presStyleLbl="alignNode1" presStyleIdx="2" presStyleCnt="3">
        <dgm:presLayoutVars>
          <dgm:chMax val="0"/>
          <dgm:chPref val="0"/>
          <dgm:bulletEnabled val="1"/>
        </dgm:presLayoutVars>
      </dgm:prSet>
      <dgm:spPr/>
    </dgm:pt>
    <dgm:pt modelId="{9DE83A62-0234-4271-9456-330B8CD8193D}" type="pres">
      <dgm:prSet presAssocID="{394F5E8A-B68D-41EB-AC3B-AA641FB10FAE}" presName="desTx" presStyleLbl="alignAccFollowNode1" presStyleIdx="2" presStyleCnt="3">
        <dgm:presLayoutVars>
          <dgm:bulletEnabled val="1"/>
        </dgm:presLayoutVars>
      </dgm:prSet>
      <dgm:spPr/>
    </dgm:pt>
  </dgm:ptLst>
  <dgm:cxnLst>
    <dgm:cxn modelId="{36D9FB01-BA3F-47C1-9CBF-131B21A675EA}" srcId="{394F5E8A-B68D-41EB-AC3B-AA641FB10FAE}" destId="{F3B2ADCC-4A85-4153-8B99-AC124F790E7B}" srcOrd="6" destOrd="0" parTransId="{7984DDC9-DE49-4439-968A-A2116DA82B4D}" sibTransId="{1D3B66E1-5F12-4051-B40A-66006565C507}"/>
    <dgm:cxn modelId="{0D2F6B03-A821-4B7D-8C81-48651A5CD6BD}" srcId="{A5309FEE-7B35-4F75-B1A4-9DCCE4791763}" destId="{A95AC178-6FE4-40B4-ACB5-71DCBC540C60}" srcOrd="4" destOrd="0" parTransId="{04D5D27E-AF0E-4AC8-A4BA-489583552791}" sibTransId="{A7B53C18-08D1-4BE5-BB05-F59616589E65}"/>
    <dgm:cxn modelId="{B3FF9603-1CF6-4D15-8CF9-955BB47930AF}" type="presOf" srcId="{D1624D6A-EEDE-4A0C-BC2D-6F8458289056}" destId="{16B0FF5E-0097-4B1A-9354-13DB121F3858}" srcOrd="0" destOrd="0" presId="urn:microsoft.com/office/officeart/2005/8/layout/hList1"/>
    <dgm:cxn modelId="{BEBF1E0C-DCA9-48C2-B1BF-A4C3A49A45F8}" srcId="{394F5E8A-B68D-41EB-AC3B-AA641FB10FAE}" destId="{C937ACB0-BE80-4346-A894-95D3329BF1F7}" srcOrd="1" destOrd="0" parTransId="{1901B765-A879-47CC-8AC8-0D7CCC52FBBC}" sibTransId="{2648495A-AE00-452A-8518-004D157B370B}"/>
    <dgm:cxn modelId="{C52FDF11-F217-4FBD-B8AE-64E568CCCE9B}" srcId="{A5309FEE-7B35-4F75-B1A4-9DCCE4791763}" destId="{B0747DC0-21E8-4899-B0FA-58F5CD00C3A0}" srcOrd="0" destOrd="0" parTransId="{07DB0C76-F975-43C2-A78A-08263EA1E109}" sibTransId="{EEA7240E-44BF-4F0A-9073-F31F504EC06B}"/>
    <dgm:cxn modelId="{6D5E5C12-BE9E-408B-B419-392FE2F4A01E}" srcId="{1D914E54-B1B9-4656-9BD8-BDE509211E1F}" destId="{4746C0D0-041A-47AD-AFE7-C520A7AE61D3}" srcOrd="6" destOrd="0" parTransId="{C8E8F7DC-3F41-4528-A2D6-E38B0B52CB72}" sibTransId="{3108561F-0FD7-4ECD-89C5-86A7C6702DAD}"/>
    <dgm:cxn modelId="{67C74B18-1A28-47E3-BE0F-9D396F0CC67B}" type="presOf" srcId="{35EFC600-3E21-473E-8A0C-A2B63E2859D0}" destId="{F273109F-F4F2-4F47-B792-B0458FBCB61D}" srcOrd="0" destOrd="1" presId="urn:microsoft.com/office/officeart/2005/8/layout/hList1"/>
    <dgm:cxn modelId="{5B86841A-9149-4B9D-8A1C-59976F32DD30}" srcId="{1D914E54-B1B9-4656-9BD8-BDE509211E1F}" destId="{982E2540-EDEA-4B96-AC09-8BB1DC142713}" srcOrd="3" destOrd="0" parTransId="{9BBC699D-C0E8-40B6-B42D-99BF51A12761}" sibTransId="{A92340E9-3920-4CAC-B099-8BAC69C7B774}"/>
    <dgm:cxn modelId="{7685721B-B432-485C-9327-9A2115F0022F}" type="presOf" srcId="{31FCAA3F-E6FF-494F-8AAD-C57F6AB18440}" destId="{F273109F-F4F2-4F47-B792-B0458FBCB61D}" srcOrd="0" destOrd="3" presId="urn:microsoft.com/office/officeart/2005/8/layout/hList1"/>
    <dgm:cxn modelId="{CE56741B-C907-470F-8FBA-3E2A9BC38E5D}" srcId="{1D914E54-B1B9-4656-9BD8-BDE509211E1F}" destId="{91898B84-73FD-4497-94C1-983E9BE0944E}" srcOrd="0" destOrd="0" parTransId="{A3D9C450-3C1D-4DDD-9A31-4CE466173A9B}" sibTransId="{D22122B6-695A-4D65-8E19-4E01EFF2FB4C}"/>
    <dgm:cxn modelId="{2C15721F-52BA-4E73-913A-347A8B46E172}" srcId="{1D914E54-B1B9-4656-9BD8-BDE509211E1F}" destId="{767540FA-D231-45C8-877B-3ECBDABBB5EB}" srcOrd="4" destOrd="0" parTransId="{03D67F9D-8BFF-480E-9FC6-EB6281A98111}" sibTransId="{C5FC9E71-FF25-4466-987E-81B5E5B28812}"/>
    <dgm:cxn modelId="{0D134228-30E9-481D-B9F3-BAA25D00F990}" type="presOf" srcId="{BB1BC0B1-EDBB-4364-A6F9-06823A09CB80}" destId="{9DE83A62-0234-4271-9456-330B8CD8193D}" srcOrd="0" destOrd="3" presId="urn:microsoft.com/office/officeart/2005/8/layout/hList1"/>
    <dgm:cxn modelId="{E0CA802F-914C-4E1E-81F7-E46D8D335CF3}" type="presOf" srcId="{3883B02B-D06D-479B-BEF0-417C355CDC92}" destId="{ED561A99-0382-4C5E-B3CF-19A0DA0E88D7}" srcOrd="0" destOrd="2" presId="urn:microsoft.com/office/officeart/2005/8/layout/hList1"/>
    <dgm:cxn modelId="{1CAE0236-8034-4B8A-ACCD-4C8F3022B98A}" type="presOf" srcId="{A5309FEE-7B35-4F75-B1A4-9DCCE4791763}" destId="{E6325105-7546-43D8-BEF8-251EF879CA88}" srcOrd="0" destOrd="0" presId="urn:microsoft.com/office/officeart/2005/8/layout/hList1"/>
    <dgm:cxn modelId="{B1819136-8D04-4DE8-B4F6-0AA45C423E18}" type="presOf" srcId="{FA429931-0D0A-4133-9817-18EBC5E0911C}" destId="{9DE83A62-0234-4271-9456-330B8CD8193D}" srcOrd="0" destOrd="4" presId="urn:microsoft.com/office/officeart/2005/8/layout/hList1"/>
    <dgm:cxn modelId="{1D0BBB39-563E-45E3-A512-00FB0026A9BA}" type="presOf" srcId="{91898B84-73FD-4497-94C1-983E9BE0944E}" destId="{ED561A99-0382-4C5E-B3CF-19A0DA0E88D7}" srcOrd="0" destOrd="0" presId="urn:microsoft.com/office/officeart/2005/8/layout/hList1"/>
    <dgm:cxn modelId="{ABD7133B-C1E8-460B-9850-DBDC550935D6}" type="presOf" srcId="{1A3C75E1-5C71-4122-BCC0-C4F27E704842}" destId="{9DE83A62-0234-4271-9456-330B8CD8193D}" srcOrd="0" destOrd="2" presId="urn:microsoft.com/office/officeart/2005/8/layout/hList1"/>
    <dgm:cxn modelId="{8A6FD93F-A75D-406C-8D31-D020B584F857}" srcId="{D1624D6A-EEDE-4A0C-BC2D-6F8458289056}" destId="{1D914E54-B1B9-4656-9BD8-BDE509211E1F}" srcOrd="1" destOrd="0" parTransId="{963C38B9-4AEF-406F-AE3D-1ABAF770B6D2}" sibTransId="{30DC14BA-7AF6-4955-84D2-50850F02CC49}"/>
    <dgm:cxn modelId="{0F6E2140-A001-4D01-8CA3-F3857EED9613}" type="presOf" srcId="{373A8209-87C9-4BDE-9044-FAD20BEEFF47}" destId="{9DE83A62-0234-4271-9456-330B8CD8193D}" srcOrd="0" destOrd="7" presId="urn:microsoft.com/office/officeart/2005/8/layout/hList1"/>
    <dgm:cxn modelId="{CB855444-D4BC-4BB7-918B-87E6ADA1DDA1}" srcId="{1D914E54-B1B9-4656-9BD8-BDE509211E1F}" destId="{C6AFF6B2-A398-46AA-8432-FFEA5007E255}" srcOrd="1" destOrd="0" parTransId="{CCA143AC-C4DC-4AB1-8D45-FEA3183317C2}" sibTransId="{DDE77AD4-4F77-4A89-9A4E-A76B1082311D}"/>
    <dgm:cxn modelId="{D3BA1C49-DC3A-465A-8FA7-3CA4AEF23CFB}" type="presOf" srcId="{F3B2ADCC-4A85-4153-8B99-AC124F790E7B}" destId="{9DE83A62-0234-4271-9456-330B8CD8193D}" srcOrd="0" destOrd="6" presId="urn:microsoft.com/office/officeart/2005/8/layout/hList1"/>
    <dgm:cxn modelId="{E642C249-560E-4EB9-A941-C1093F93AD47}" type="presOf" srcId="{2A14A441-34DC-4FDC-A3F4-FA296F6B6E09}" destId="{9DE83A62-0234-4271-9456-330B8CD8193D}" srcOrd="0" destOrd="5" presId="urn:microsoft.com/office/officeart/2005/8/layout/hList1"/>
    <dgm:cxn modelId="{0658324B-5D3F-4EA5-A88C-0D5A2FFB6A83}" srcId="{394F5E8A-B68D-41EB-AC3B-AA641FB10FAE}" destId="{FA429931-0D0A-4133-9817-18EBC5E0911C}" srcOrd="4" destOrd="0" parTransId="{9F7F95B5-607A-4CFE-BB61-09A669606CD2}" sibTransId="{CE66A9C5-481D-4541-BA42-1F8C2ADFCB3E}"/>
    <dgm:cxn modelId="{F0B6C959-924A-4FA0-BF35-5A805C04B669}" srcId="{A5309FEE-7B35-4F75-B1A4-9DCCE4791763}" destId="{31FCAA3F-E6FF-494F-8AAD-C57F6AB18440}" srcOrd="3" destOrd="0" parTransId="{2E78B456-16F8-4E61-9A5D-B19FA5CC4003}" sibTransId="{20ACB8BF-51E0-471C-83A4-02C404DA003B}"/>
    <dgm:cxn modelId="{BBF9C268-69DF-492C-878A-5C02C579A4C9}" type="presOf" srcId="{767540FA-D231-45C8-877B-3ECBDABBB5EB}" destId="{ED561A99-0382-4C5E-B3CF-19A0DA0E88D7}" srcOrd="0" destOrd="4" presId="urn:microsoft.com/office/officeart/2005/8/layout/hList1"/>
    <dgm:cxn modelId="{CE529E6A-4CB2-4EE6-B68E-EB5B5A83830D}" srcId="{A5309FEE-7B35-4F75-B1A4-9DCCE4791763}" destId="{35EFC600-3E21-473E-8A0C-A2B63E2859D0}" srcOrd="1" destOrd="0" parTransId="{087839B0-8BF2-4CE4-B8FA-1F892BADE73D}" sibTransId="{54F803D9-473F-4366-BD88-B0D5F148D4C8}"/>
    <dgm:cxn modelId="{BD332C6B-5F2B-41BE-90D5-5C5CDED8E3CB}" srcId="{A5309FEE-7B35-4F75-B1A4-9DCCE4791763}" destId="{D577DBCB-1EFD-4C9C-A022-5270B647B1CA}" srcOrd="5" destOrd="0" parTransId="{1732C030-38F8-4EC9-9CB4-79F76473706E}" sibTransId="{C4200345-5E18-430C-8469-AAF7173B22C3}"/>
    <dgm:cxn modelId="{419FAC6C-5438-4549-81BD-BEDE010FACF3}" srcId="{1D914E54-B1B9-4656-9BD8-BDE509211E1F}" destId="{9B873534-C42D-47EE-AF3F-CE8442AF0D3D}" srcOrd="5" destOrd="0" parTransId="{DDEEFA5A-1CDE-4076-8AAB-BCCA131A101D}" sibTransId="{7CF20BF4-F6DF-4CDD-A831-5D3164D4129E}"/>
    <dgm:cxn modelId="{B911396F-A03B-4857-9976-3B0D8A591B1F}" srcId="{394F5E8A-B68D-41EB-AC3B-AA641FB10FAE}" destId="{BB1BC0B1-EDBB-4364-A6F9-06823A09CB80}" srcOrd="3" destOrd="0" parTransId="{7F31018F-985E-48F0-82A5-6FDBAB37A687}" sibTransId="{752A2596-7414-46E9-921E-52E9330472C5}"/>
    <dgm:cxn modelId="{99DE9972-CFCB-4A05-833C-1F73311323D4}" srcId="{A5309FEE-7B35-4F75-B1A4-9DCCE4791763}" destId="{08384304-287D-42FC-988C-718412DC7824}" srcOrd="6" destOrd="0" parTransId="{91E3B08B-2926-42CD-98B2-06BA8408F448}" sibTransId="{8E4B2570-A8FD-4B28-AAEE-B694A7FF1161}"/>
    <dgm:cxn modelId="{40AC6D7A-8AB8-42B6-B798-A1F2245E205A}" type="presOf" srcId="{17B8FF4B-AE27-4F06-B7BE-EEA2386D62A3}" destId="{F273109F-F4F2-4F47-B792-B0458FBCB61D}" srcOrd="0" destOrd="2" presId="urn:microsoft.com/office/officeart/2005/8/layout/hList1"/>
    <dgm:cxn modelId="{2A0F4B7E-DCFA-465C-9FCB-48B91595A530}" srcId="{A5309FEE-7B35-4F75-B1A4-9DCCE4791763}" destId="{17B8FF4B-AE27-4F06-B7BE-EEA2386D62A3}" srcOrd="2" destOrd="0" parTransId="{3056357D-E28A-4FE4-810C-7E9EEBBD481D}" sibTransId="{73CD91AE-0532-44D8-A0EC-A5B522731E5A}"/>
    <dgm:cxn modelId="{3F216282-760F-4384-B736-5D781F451375}" type="presOf" srcId="{2BEF8576-AF26-4724-BA6C-6ADD56382089}" destId="{F273109F-F4F2-4F47-B792-B0458FBCB61D}" srcOrd="0" destOrd="9" presId="urn:microsoft.com/office/officeart/2005/8/layout/hList1"/>
    <dgm:cxn modelId="{95E6F08B-096B-439B-953C-B636E22B36B0}" type="presOf" srcId="{9B873534-C42D-47EE-AF3F-CE8442AF0D3D}" destId="{ED561A99-0382-4C5E-B3CF-19A0DA0E88D7}" srcOrd="0" destOrd="5" presId="urn:microsoft.com/office/officeart/2005/8/layout/hList1"/>
    <dgm:cxn modelId="{010D1794-6287-4722-A6A3-A70D04E476D5}" srcId="{A5309FEE-7B35-4F75-B1A4-9DCCE4791763}" destId="{2631F528-F99F-46B1-8387-DD7F6AA25978}" srcOrd="10" destOrd="0" parTransId="{7453C740-B7DB-4431-B864-09861FD61312}" sibTransId="{B50E82A2-AF1A-4DD0-B409-68CEFE67B9FD}"/>
    <dgm:cxn modelId="{6E3EB395-7FA4-4DA3-8674-37A410FA5A72}" type="presOf" srcId="{B0747DC0-21E8-4899-B0FA-58F5CD00C3A0}" destId="{F273109F-F4F2-4F47-B792-B0458FBCB61D}" srcOrd="0" destOrd="0" presId="urn:microsoft.com/office/officeart/2005/8/layout/hList1"/>
    <dgm:cxn modelId="{7D3BBD97-F2E8-44F6-BD34-E79ABB4D9C8D}" type="presOf" srcId="{C6AFF6B2-A398-46AA-8432-FFEA5007E255}" destId="{ED561A99-0382-4C5E-B3CF-19A0DA0E88D7}" srcOrd="0" destOrd="1" presId="urn:microsoft.com/office/officeart/2005/8/layout/hList1"/>
    <dgm:cxn modelId="{A3E7E29E-D9CF-4287-9B6D-E64CCBCA8A29}" srcId="{1D914E54-B1B9-4656-9BD8-BDE509211E1F}" destId="{3883B02B-D06D-479B-BEF0-417C355CDC92}" srcOrd="2" destOrd="0" parTransId="{38406B6B-FFEC-4F65-A3DD-CD659AE6A401}" sibTransId="{03A845C9-1FC1-49EB-A6EA-F5329C624356}"/>
    <dgm:cxn modelId="{0AB228A3-E029-4FE7-A683-5F9C4CFD159B}" type="presOf" srcId="{C937ACB0-BE80-4346-A894-95D3329BF1F7}" destId="{9DE83A62-0234-4271-9456-330B8CD8193D}" srcOrd="0" destOrd="1" presId="urn:microsoft.com/office/officeart/2005/8/layout/hList1"/>
    <dgm:cxn modelId="{0014C3A7-130B-4BF9-9FDB-4EBF71D90D51}" srcId="{D1624D6A-EEDE-4A0C-BC2D-6F8458289056}" destId="{A5309FEE-7B35-4F75-B1A4-9DCCE4791763}" srcOrd="0" destOrd="0" parTransId="{EBF3D287-29E3-4B56-BE3C-86B9A153788C}" sibTransId="{4A8851E5-F0AB-435E-94C0-AD715B0E797C}"/>
    <dgm:cxn modelId="{1345F0B2-E664-4F43-A413-33277E83B2C9}" srcId="{A5309FEE-7B35-4F75-B1A4-9DCCE4791763}" destId="{19CE70DD-0FAD-4303-BCAC-D0DD31F64E4A}" srcOrd="8" destOrd="0" parTransId="{02CF4C14-A191-4C07-B99E-2B4EBB9E62DA}" sibTransId="{48F537F5-AA15-454C-8805-C3D49E7A13B5}"/>
    <dgm:cxn modelId="{51EB3BB4-6863-4245-9815-083D7E9C7ABC}" srcId="{394F5E8A-B68D-41EB-AC3B-AA641FB10FAE}" destId="{3E4491EE-C0D2-42F1-BA1D-3579C6B85FD1}" srcOrd="0" destOrd="0" parTransId="{2CA66DF2-95A6-46EB-99DA-CFA0B7CA7EC9}" sibTransId="{0C423926-34B2-40A9-A5B1-34E024045A1B}"/>
    <dgm:cxn modelId="{E32B79BA-3F67-4E9A-8E8B-26CD7F240740}" srcId="{394F5E8A-B68D-41EB-AC3B-AA641FB10FAE}" destId="{2A14A441-34DC-4FDC-A3F4-FA296F6B6E09}" srcOrd="5" destOrd="0" parTransId="{6A674F18-EB6D-40A0-88DD-7E88B2492DA3}" sibTransId="{0F32895D-CAB2-48BD-A5A2-0EFB53234693}"/>
    <dgm:cxn modelId="{412861BE-58C1-4783-9E82-BFE255601499}" srcId="{D1624D6A-EEDE-4A0C-BC2D-6F8458289056}" destId="{394F5E8A-B68D-41EB-AC3B-AA641FB10FAE}" srcOrd="2" destOrd="0" parTransId="{26669CD5-213D-4DD9-B13D-013E3CC2AFDA}" sibTransId="{3A28F653-305F-48F8-9647-F5BC7826F70E}"/>
    <dgm:cxn modelId="{2B731BC2-1054-4664-BFA9-B73A3D4FD794}" type="presOf" srcId="{3E4491EE-C0D2-42F1-BA1D-3579C6B85FD1}" destId="{9DE83A62-0234-4271-9456-330B8CD8193D}" srcOrd="0" destOrd="0" presId="urn:microsoft.com/office/officeart/2005/8/layout/hList1"/>
    <dgm:cxn modelId="{C46A38C6-A3E7-462C-9EC4-32805977B410}" type="presOf" srcId="{1D914E54-B1B9-4656-9BD8-BDE509211E1F}" destId="{C509DFD1-AE6A-46BC-9319-2D51ED424FCA}" srcOrd="0" destOrd="0" presId="urn:microsoft.com/office/officeart/2005/8/layout/hList1"/>
    <dgm:cxn modelId="{8EF4B1C6-98D7-47CA-B52F-A6EA5E761C0E}" type="presOf" srcId="{982E2540-EDEA-4B96-AC09-8BB1DC142713}" destId="{ED561A99-0382-4C5E-B3CF-19A0DA0E88D7}" srcOrd="0" destOrd="3" presId="urn:microsoft.com/office/officeart/2005/8/layout/hList1"/>
    <dgm:cxn modelId="{8DDEFAC8-38F7-4614-90DD-F41A20BA3D90}" type="presOf" srcId="{4746C0D0-041A-47AD-AFE7-C520A7AE61D3}" destId="{ED561A99-0382-4C5E-B3CF-19A0DA0E88D7}" srcOrd="0" destOrd="6" presId="urn:microsoft.com/office/officeart/2005/8/layout/hList1"/>
    <dgm:cxn modelId="{B3956BCE-E5A8-4434-93AE-B51CC6D24CC6}" type="presOf" srcId="{2631F528-F99F-46B1-8387-DD7F6AA25978}" destId="{F273109F-F4F2-4F47-B792-B0458FBCB61D}" srcOrd="0" destOrd="10" presId="urn:microsoft.com/office/officeart/2005/8/layout/hList1"/>
    <dgm:cxn modelId="{A4C0D7CF-D91B-4F47-923C-3ADBB889EC10}" type="presOf" srcId="{02C5997D-4B32-49EC-BD4A-3A419C9B6AAA}" destId="{F273109F-F4F2-4F47-B792-B0458FBCB61D}" srcOrd="0" destOrd="7" presId="urn:microsoft.com/office/officeart/2005/8/layout/hList1"/>
    <dgm:cxn modelId="{8CED56D0-DD10-44B1-90C8-197996EFEA70}" type="presOf" srcId="{08384304-287D-42FC-988C-718412DC7824}" destId="{F273109F-F4F2-4F47-B792-B0458FBCB61D}" srcOrd="0" destOrd="6" presId="urn:microsoft.com/office/officeart/2005/8/layout/hList1"/>
    <dgm:cxn modelId="{B5C29FDC-47FA-4627-9361-3765C9FA7F3E}" type="presOf" srcId="{394F5E8A-B68D-41EB-AC3B-AA641FB10FAE}" destId="{9445EB73-4E8B-4984-9482-509704968C4D}" srcOrd="0" destOrd="0" presId="urn:microsoft.com/office/officeart/2005/8/layout/hList1"/>
    <dgm:cxn modelId="{E40993E0-1C29-4856-84BD-F1B6E62CB1DA}" srcId="{A5309FEE-7B35-4F75-B1A4-9DCCE4791763}" destId="{2BEF8576-AF26-4724-BA6C-6ADD56382089}" srcOrd="9" destOrd="0" parTransId="{FBCB8385-C221-424B-8700-00F0961A9846}" sibTransId="{E70DF0B7-EC12-43A8-B6CD-47CB4F451BAB}"/>
    <dgm:cxn modelId="{684186E1-FF3D-40BD-81E5-F2C1B4AF0D4C}" srcId="{394F5E8A-B68D-41EB-AC3B-AA641FB10FAE}" destId="{373A8209-87C9-4BDE-9044-FAD20BEEFF47}" srcOrd="7" destOrd="0" parTransId="{B1F44729-0BD9-479A-9F58-BFD67CD212EA}" sibTransId="{303DACD9-4032-4B6E-BDEF-1C2BDFCAA6DA}"/>
    <dgm:cxn modelId="{A807E0E7-9D00-43FE-B0F7-B21AC6617ED8}" srcId="{A5309FEE-7B35-4F75-B1A4-9DCCE4791763}" destId="{02C5997D-4B32-49EC-BD4A-3A419C9B6AAA}" srcOrd="7" destOrd="0" parTransId="{FF3C4F22-0624-42F6-9EC1-54A6F7376D4D}" sibTransId="{DC59732B-F976-4CC4-B28C-7AF2ADD1D209}"/>
    <dgm:cxn modelId="{50D26AEC-8869-422D-9CC9-D0CE1733AC7C}" type="presOf" srcId="{19CE70DD-0FAD-4303-BCAC-D0DD31F64E4A}" destId="{F273109F-F4F2-4F47-B792-B0458FBCB61D}" srcOrd="0" destOrd="8" presId="urn:microsoft.com/office/officeart/2005/8/layout/hList1"/>
    <dgm:cxn modelId="{260C4CF2-2EF6-491B-A62E-FF47247E577C}" srcId="{394F5E8A-B68D-41EB-AC3B-AA641FB10FAE}" destId="{1A3C75E1-5C71-4122-BCC0-C4F27E704842}" srcOrd="2" destOrd="0" parTransId="{E9DD9537-3EDB-4979-A65B-BACB11DAA143}" sibTransId="{A54A4667-CF04-4511-8175-C77F832AB35E}"/>
    <dgm:cxn modelId="{E2AED9F3-EAFE-4403-82C0-12236342F09C}" type="presOf" srcId="{D577DBCB-1EFD-4C9C-A022-5270B647B1CA}" destId="{F273109F-F4F2-4F47-B792-B0458FBCB61D}" srcOrd="0" destOrd="5" presId="urn:microsoft.com/office/officeart/2005/8/layout/hList1"/>
    <dgm:cxn modelId="{D5E241F5-50E9-43B8-BE91-D3F1AAF50451}" type="presOf" srcId="{A95AC178-6FE4-40B4-ACB5-71DCBC540C60}" destId="{F273109F-F4F2-4F47-B792-B0458FBCB61D}" srcOrd="0" destOrd="4" presId="urn:microsoft.com/office/officeart/2005/8/layout/hList1"/>
    <dgm:cxn modelId="{F0B91FFD-8A6F-4330-B3EF-C2FB6F39F2AE}" type="presParOf" srcId="{16B0FF5E-0097-4B1A-9354-13DB121F3858}" destId="{18FD6CF1-C40C-4F15-BC07-220A7422C61A}" srcOrd="0" destOrd="0" presId="urn:microsoft.com/office/officeart/2005/8/layout/hList1"/>
    <dgm:cxn modelId="{09F40833-C792-4ECB-B61F-883D5DC71A95}" type="presParOf" srcId="{18FD6CF1-C40C-4F15-BC07-220A7422C61A}" destId="{E6325105-7546-43D8-BEF8-251EF879CA88}" srcOrd="0" destOrd="0" presId="urn:microsoft.com/office/officeart/2005/8/layout/hList1"/>
    <dgm:cxn modelId="{92A142E7-F36D-4E56-B5EB-C0697F027BC0}" type="presParOf" srcId="{18FD6CF1-C40C-4F15-BC07-220A7422C61A}" destId="{F273109F-F4F2-4F47-B792-B0458FBCB61D}" srcOrd="1" destOrd="0" presId="urn:microsoft.com/office/officeart/2005/8/layout/hList1"/>
    <dgm:cxn modelId="{C65D123C-995A-4A9F-9D40-863F9038394A}" type="presParOf" srcId="{16B0FF5E-0097-4B1A-9354-13DB121F3858}" destId="{1E8F6AAF-000A-45BA-B54E-23953FCEEAE6}" srcOrd="1" destOrd="0" presId="urn:microsoft.com/office/officeart/2005/8/layout/hList1"/>
    <dgm:cxn modelId="{8957BB8D-5E8B-42BF-9950-1E0D320A6257}" type="presParOf" srcId="{16B0FF5E-0097-4B1A-9354-13DB121F3858}" destId="{5387440D-8B1C-45A5-97AD-4D0F0A3E87B6}" srcOrd="2" destOrd="0" presId="urn:microsoft.com/office/officeart/2005/8/layout/hList1"/>
    <dgm:cxn modelId="{519EAA43-A31A-45DC-A4A8-AD9312CC908A}" type="presParOf" srcId="{5387440D-8B1C-45A5-97AD-4D0F0A3E87B6}" destId="{C509DFD1-AE6A-46BC-9319-2D51ED424FCA}" srcOrd="0" destOrd="0" presId="urn:microsoft.com/office/officeart/2005/8/layout/hList1"/>
    <dgm:cxn modelId="{551E1C0A-BDB7-47E9-9C61-A22E0EDB805D}" type="presParOf" srcId="{5387440D-8B1C-45A5-97AD-4D0F0A3E87B6}" destId="{ED561A99-0382-4C5E-B3CF-19A0DA0E88D7}" srcOrd="1" destOrd="0" presId="urn:microsoft.com/office/officeart/2005/8/layout/hList1"/>
    <dgm:cxn modelId="{4C9F8F94-23A9-454C-BE20-05177D389445}" type="presParOf" srcId="{16B0FF5E-0097-4B1A-9354-13DB121F3858}" destId="{91E0A8AC-5C47-4CD8-9045-DF2E12CD1CCF}" srcOrd="3" destOrd="0" presId="urn:microsoft.com/office/officeart/2005/8/layout/hList1"/>
    <dgm:cxn modelId="{277AEDE0-FBDA-4AA5-8ECE-C53E228F410C}" type="presParOf" srcId="{16B0FF5E-0097-4B1A-9354-13DB121F3858}" destId="{ECEBDBCE-1D6E-4410-B09E-C3CBC3DFC947}" srcOrd="4" destOrd="0" presId="urn:microsoft.com/office/officeart/2005/8/layout/hList1"/>
    <dgm:cxn modelId="{CF1EE62E-EF50-40CE-8195-8D0F6AFD1E18}" type="presParOf" srcId="{ECEBDBCE-1D6E-4410-B09E-C3CBC3DFC947}" destId="{9445EB73-4E8B-4984-9482-509704968C4D}" srcOrd="0" destOrd="0" presId="urn:microsoft.com/office/officeart/2005/8/layout/hList1"/>
    <dgm:cxn modelId="{3D26D827-EF82-489A-B433-00F612D1A581}" type="presParOf" srcId="{ECEBDBCE-1D6E-4410-B09E-C3CBC3DFC947}" destId="{9DE83A62-0234-4271-9456-330B8CD8193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325105-7546-43D8-BEF8-251EF879CA88}">
      <dsp:nvSpPr>
        <dsp:cNvPr id="0" name=""/>
        <dsp:cNvSpPr/>
      </dsp:nvSpPr>
      <dsp:spPr>
        <a:xfrm>
          <a:off x="2723" y="198946"/>
          <a:ext cx="2655484" cy="1062193"/>
        </a:xfrm>
        <a:prstGeom prst="rect">
          <a:avLst/>
        </a:prstGeom>
        <a:solidFill>
          <a:schemeClr val="accent6">
            <a:lumMod val="7500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rtl="0">
            <a:lnSpc>
              <a:spcPct val="90000"/>
            </a:lnSpc>
            <a:spcBef>
              <a:spcPct val="0"/>
            </a:spcBef>
            <a:spcAft>
              <a:spcPct val="35000"/>
            </a:spcAft>
            <a:buNone/>
          </a:pPr>
          <a:r>
            <a:rPr lang="it-IT" sz="2200" b="1" kern="1200" dirty="0">
              <a:latin typeface="Arial" pitchFamily="34" charset="0"/>
              <a:cs typeface="Arial" pitchFamily="34" charset="0"/>
            </a:rPr>
            <a:t>SOCRATICI (APORETICI)</a:t>
          </a:r>
        </a:p>
        <a:p>
          <a:pPr marL="0" lvl="0" indent="0" algn="ctr" defTabSz="977900" rtl="0">
            <a:lnSpc>
              <a:spcPct val="90000"/>
            </a:lnSpc>
            <a:spcBef>
              <a:spcPct val="0"/>
            </a:spcBef>
            <a:spcAft>
              <a:spcPct val="35000"/>
            </a:spcAft>
            <a:buNone/>
          </a:pPr>
          <a:r>
            <a:rPr lang="it-IT" sz="2200" b="0" kern="1200" dirty="0">
              <a:latin typeface="Arial" pitchFamily="34" charset="0"/>
              <a:cs typeface="Arial" pitchFamily="34" charset="0"/>
            </a:rPr>
            <a:t>(399-388 </a:t>
          </a:r>
          <a:r>
            <a:rPr lang="it-IT" sz="2200" b="0" kern="1200" dirty="0" err="1">
              <a:latin typeface="Arial" pitchFamily="34" charset="0"/>
              <a:cs typeface="Arial" pitchFamily="34" charset="0"/>
            </a:rPr>
            <a:t>a.C</a:t>
          </a:r>
          <a:r>
            <a:rPr lang="it-IT" sz="2200" b="0" kern="1200" dirty="0">
              <a:latin typeface="Arial" pitchFamily="34" charset="0"/>
              <a:cs typeface="Arial" pitchFamily="34" charset="0"/>
            </a:rPr>
            <a:t>)</a:t>
          </a:r>
        </a:p>
      </dsp:txBody>
      <dsp:txXfrm>
        <a:off x="2723" y="198946"/>
        <a:ext cx="2655484" cy="1062193"/>
      </dsp:txXfrm>
    </dsp:sp>
    <dsp:sp modelId="{F273109F-F4F2-4F47-B792-B0458FBCB61D}">
      <dsp:nvSpPr>
        <dsp:cNvPr id="0" name=""/>
        <dsp:cNvSpPr/>
      </dsp:nvSpPr>
      <dsp:spPr>
        <a:xfrm>
          <a:off x="2723" y="1261139"/>
          <a:ext cx="2655484" cy="4040640"/>
        </a:xfrm>
        <a:prstGeom prst="rect">
          <a:avLst/>
        </a:prstGeom>
        <a:solidFill>
          <a:schemeClr val="accent6">
            <a:lumMod val="40000"/>
            <a:lumOff val="60000"/>
            <a:alpha val="90000"/>
          </a:schemeClr>
        </a:solidFill>
        <a:ln w="25400" cap="flat" cmpd="sng" algn="ctr">
          <a:solidFill>
            <a:schemeClr val="accent6">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it-IT" sz="2200" u="none" kern="1200" dirty="0">
              <a:latin typeface="Arial" pitchFamily="34" charset="0"/>
              <a:cs typeface="Arial" pitchFamily="34" charset="0"/>
            </a:rPr>
            <a:t>Apologia</a:t>
          </a:r>
        </a:p>
        <a:p>
          <a:pPr marL="228600" lvl="1" indent="-228600" algn="l" defTabSz="977900">
            <a:lnSpc>
              <a:spcPct val="90000"/>
            </a:lnSpc>
            <a:spcBef>
              <a:spcPct val="0"/>
            </a:spcBef>
            <a:spcAft>
              <a:spcPct val="15000"/>
            </a:spcAft>
            <a:buChar char="•"/>
          </a:pPr>
          <a:r>
            <a:rPr lang="it-IT" sz="2200" u="none" kern="1200" dirty="0" err="1">
              <a:latin typeface="Arial" pitchFamily="34" charset="0"/>
              <a:cs typeface="Arial" pitchFamily="34" charset="0"/>
            </a:rPr>
            <a:t>Critone</a:t>
          </a:r>
          <a:endParaRPr lang="it-IT" sz="2200" u="none" kern="1200" dirty="0">
            <a:latin typeface="Arial" pitchFamily="34" charset="0"/>
            <a:cs typeface="Arial" pitchFamily="34" charset="0"/>
          </a:endParaRPr>
        </a:p>
        <a:p>
          <a:pPr marL="228600" lvl="1" indent="-228600" algn="l" defTabSz="977900">
            <a:lnSpc>
              <a:spcPct val="90000"/>
            </a:lnSpc>
            <a:spcBef>
              <a:spcPct val="0"/>
            </a:spcBef>
            <a:spcAft>
              <a:spcPct val="15000"/>
            </a:spcAft>
            <a:buChar char="•"/>
          </a:pPr>
          <a:r>
            <a:rPr lang="it-IT" sz="2200" u="none" kern="1200" dirty="0" err="1">
              <a:latin typeface="Arial" pitchFamily="34" charset="0"/>
              <a:cs typeface="Arial" pitchFamily="34" charset="0"/>
            </a:rPr>
            <a:t>Eutifrone</a:t>
          </a:r>
          <a:r>
            <a:rPr lang="it-IT" sz="2200" u="none" kern="1200" dirty="0">
              <a:latin typeface="Arial" pitchFamily="34" charset="0"/>
              <a:cs typeface="Arial" pitchFamily="34" charset="0"/>
            </a:rPr>
            <a:t> </a:t>
          </a:r>
        </a:p>
        <a:p>
          <a:pPr marL="228600" lvl="1" indent="-228600" algn="l" defTabSz="977900">
            <a:lnSpc>
              <a:spcPct val="90000"/>
            </a:lnSpc>
            <a:spcBef>
              <a:spcPct val="0"/>
            </a:spcBef>
            <a:spcAft>
              <a:spcPct val="15000"/>
            </a:spcAft>
            <a:buChar char="•"/>
          </a:pPr>
          <a:r>
            <a:rPr lang="it-IT" sz="2200" u="none" kern="1200" dirty="0" err="1">
              <a:latin typeface="Arial" pitchFamily="34" charset="0"/>
              <a:cs typeface="Arial" pitchFamily="34" charset="0"/>
            </a:rPr>
            <a:t>Lachete</a:t>
          </a:r>
          <a:r>
            <a:rPr lang="it-IT" sz="2200" u="none" kern="1200" dirty="0">
              <a:latin typeface="Arial" pitchFamily="34" charset="0"/>
              <a:cs typeface="Arial" pitchFamily="34" charset="0"/>
            </a:rPr>
            <a:t> </a:t>
          </a:r>
        </a:p>
        <a:p>
          <a:pPr marL="228600" lvl="1" indent="-228600" algn="l" defTabSz="977900">
            <a:lnSpc>
              <a:spcPct val="90000"/>
            </a:lnSpc>
            <a:spcBef>
              <a:spcPct val="0"/>
            </a:spcBef>
            <a:spcAft>
              <a:spcPct val="15000"/>
            </a:spcAft>
            <a:buChar char="•"/>
          </a:pPr>
          <a:r>
            <a:rPr lang="it-IT" sz="2200" u="none" kern="1200" dirty="0" err="1">
              <a:latin typeface="Arial" pitchFamily="34" charset="0"/>
              <a:cs typeface="Arial" pitchFamily="34" charset="0"/>
            </a:rPr>
            <a:t>Liside</a:t>
          </a:r>
          <a:endParaRPr lang="it-IT" sz="2200" u="none" kern="1200" dirty="0">
            <a:latin typeface="Arial" pitchFamily="34" charset="0"/>
            <a:cs typeface="Arial" pitchFamily="34" charset="0"/>
          </a:endParaRPr>
        </a:p>
        <a:p>
          <a:pPr marL="228600" lvl="1" indent="-228600" algn="l" defTabSz="977900">
            <a:lnSpc>
              <a:spcPct val="90000"/>
            </a:lnSpc>
            <a:spcBef>
              <a:spcPct val="0"/>
            </a:spcBef>
            <a:spcAft>
              <a:spcPct val="15000"/>
            </a:spcAft>
            <a:buChar char="•"/>
          </a:pPr>
          <a:r>
            <a:rPr lang="it-IT" sz="2200" u="none" kern="1200" dirty="0">
              <a:latin typeface="Arial" pitchFamily="34" charset="0"/>
              <a:cs typeface="Arial" pitchFamily="34" charset="0"/>
            </a:rPr>
            <a:t>Ione</a:t>
          </a:r>
        </a:p>
        <a:p>
          <a:pPr marL="228600" lvl="1" indent="-228600" algn="l" defTabSz="977900">
            <a:lnSpc>
              <a:spcPct val="90000"/>
            </a:lnSpc>
            <a:spcBef>
              <a:spcPct val="0"/>
            </a:spcBef>
            <a:spcAft>
              <a:spcPct val="15000"/>
            </a:spcAft>
            <a:buChar char="•"/>
          </a:pPr>
          <a:r>
            <a:rPr lang="it-IT" sz="2200" u="none" kern="1200" dirty="0" err="1">
              <a:latin typeface="Arial" pitchFamily="34" charset="0"/>
              <a:cs typeface="Arial" pitchFamily="34" charset="0"/>
            </a:rPr>
            <a:t>Ippia</a:t>
          </a:r>
          <a:r>
            <a:rPr lang="it-IT" sz="2200" u="none" kern="1200" dirty="0">
              <a:latin typeface="Arial" pitchFamily="34" charset="0"/>
              <a:cs typeface="Arial" pitchFamily="34" charset="0"/>
            </a:rPr>
            <a:t> minore</a:t>
          </a:r>
        </a:p>
        <a:p>
          <a:pPr marL="228600" lvl="1" indent="-228600" algn="l" defTabSz="977900">
            <a:lnSpc>
              <a:spcPct val="90000"/>
            </a:lnSpc>
            <a:spcBef>
              <a:spcPct val="0"/>
            </a:spcBef>
            <a:spcAft>
              <a:spcPct val="15000"/>
            </a:spcAft>
            <a:buChar char="•"/>
          </a:pPr>
          <a:r>
            <a:rPr lang="it-IT" sz="2200" u="none" kern="1200" dirty="0" err="1">
              <a:latin typeface="Arial" pitchFamily="34" charset="0"/>
              <a:cs typeface="Arial" pitchFamily="34" charset="0"/>
            </a:rPr>
            <a:t>Ippia</a:t>
          </a:r>
          <a:r>
            <a:rPr lang="it-IT" sz="2200" u="none" kern="1200" dirty="0">
              <a:latin typeface="Arial" pitchFamily="34" charset="0"/>
              <a:cs typeface="Arial" pitchFamily="34" charset="0"/>
            </a:rPr>
            <a:t> maggiore </a:t>
          </a:r>
        </a:p>
        <a:p>
          <a:pPr marL="228600" lvl="1" indent="-228600" algn="l" defTabSz="977900">
            <a:lnSpc>
              <a:spcPct val="90000"/>
            </a:lnSpc>
            <a:spcBef>
              <a:spcPct val="0"/>
            </a:spcBef>
            <a:spcAft>
              <a:spcPct val="15000"/>
            </a:spcAft>
            <a:buChar char="•"/>
          </a:pPr>
          <a:r>
            <a:rPr lang="it-IT" sz="2200" u="none" kern="1200" dirty="0" err="1">
              <a:latin typeface="Arial" pitchFamily="34" charset="0"/>
              <a:cs typeface="Arial" pitchFamily="34" charset="0"/>
            </a:rPr>
            <a:t>Carmide</a:t>
          </a:r>
          <a:endParaRPr lang="it-IT" sz="2200" u="none" kern="1200" dirty="0">
            <a:latin typeface="Arial" pitchFamily="34" charset="0"/>
            <a:cs typeface="Arial" pitchFamily="34" charset="0"/>
          </a:endParaRPr>
        </a:p>
        <a:p>
          <a:pPr marL="228600" lvl="1" indent="-228600" algn="l" defTabSz="977900">
            <a:lnSpc>
              <a:spcPct val="90000"/>
            </a:lnSpc>
            <a:spcBef>
              <a:spcPct val="0"/>
            </a:spcBef>
            <a:spcAft>
              <a:spcPct val="15000"/>
            </a:spcAft>
            <a:buChar char="•"/>
          </a:pPr>
          <a:r>
            <a:rPr lang="it-IT" sz="2200" u="none" kern="1200" dirty="0" err="1">
              <a:latin typeface="Arial" pitchFamily="34" charset="0"/>
              <a:cs typeface="Arial" pitchFamily="34" charset="0"/>
            </a:rPr>
            <a:t>Protagora</a:t>
          </a:r>
          <a:endParaRPr lang="it-IT" sz="2200" u="none" kern="1200" dirty="0">
            <a:latin typeface="Arial" pitchFamily="34" charset="0"/>
            <a:cs typeface="Arial" pitchFamily="34" charset="0"/>
          </a:endParaRPr>
        </a:p>
        <a:p>
          <a:pPr marL="228600" lvl="1" indent="-228600" algn="l" defTabSz="977900">
            <a:lnSpc>
              <a:spcPct val="90000"/>
            </a:lnSpc>
            <a:spcBef>
              <a:spcPct val="0"/>
            </a:spcBef>
            <a:spcAft>
              <a:spcPct val="15000"/>
            </a:spcAft>
            <a:buChar char="•"/>
          </a:pPr>
          <a:r>
            <a:rPr lang="it-IT" sz="2200" u="none" kern="1200" dirty="0">
              <a:latin typeface="Arial" pitchFamily="34" charset="0"/>
              <a:cs typeface="Arial" pitchFamily="34" charset="0"/>
            </a:rPr>
            <a:t>Gorgia.</a:t>
          </a:r>
        </a:p>
      </dsp:txBody>
      <dsp:txXfrm>
        <a:off x="2723" y="1261139"/>
        <a:ext cx="2655484" cy="4040640"/>
      </dsp:txXfrm>
    </dsp:sp>
    <dsp:sp modelId="{C509DFD1-AE6A-46BC-9319-2D51ED424FCA}">
      <dsp:nvSpPr>
        <dsp:cNvPr id="0" name=""/>
        <dsp:cNvSpPr/>
      </dsp:nvSpPr>
      <dsp:spPr>
        <a:xfrm>
          <a:off x="3029975" y="198946"/>
          <a:ext cx="2655484" cy="1062193"/>
        </a:xfrm>
        <a:prstGeom prst="rect">
          <a:avLst/>
        </a:prstGeom>
        <a:solidFill>
          <a:schemeClr val="accent6">
            <a:lumMod val="7500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rtl="0">
            <a:lnSpc>
              <a:spcPct val="90000"/>
            </a:lnSpc>
            <a:spcBef>
              <a:spcPct val="0"/>
            </a:spcBef>
            <a:spcAft>
              <a:spcPct val="35000"/>
            </a:spcAft>
            <a:buNone/>
          </a:pPr>
          <a:r>
            <a:rPr lang="it-IT" sz="2200" b="1" kern="1200" dirty="0">
              <a:latin typeface="Arial" pitchFamily="34" charset="0"/>
              <a:cs typeface="Arial" pitchFamily="34" charset="0"/>
            </a:rPr>
            <a:t>DELLA MATURITÀ                                                                                                                                                                                                                                                                                                                                                                                                                                                                                                                                                                                 </a:t>
          </a:r>
        </a:p>
        <a:p>
          <a:pPr marL="0" lvl="0" indent="0" algn="ctr" defTabSz="977900" rtl="0">
            <a:lnSpc>
              <a:spcPct val="90000"/>
            </a:lnSpc>
            <a:spcBef>
              <a:spcPct val="0"/>
            </a:spcBef>
            <a:spcAft>
              <a:spcPct val="35000"/>
            </a:spcAft>
            <a:buNone/>
          </a:pPr>
          <a:r>
            <a:rPr lang="it-IT" sz="2200" b="0" kern="1200" dirty="0">
              <a:latin typeface="Arial" pitchFamily="34" charset="0"/>
              <a:cs typeface="Arial" pitchFamily="34" charset="0"/>
            </a:rPr>
            <a:t>(387/367 </a:t>
          </a:r>
          <a:r>
            <a:rPr lang="it-IT" sz="2200" b="0" kern="1200" dirty="0" err="1">
              <a:latin typeface="Arial" pitchFamily="34" charset="0"/>
              <a:cs typeface="Arial" pitchFamily="34" charset="0"/>
            </a:rPr>
            <a:t>a.C</a:t>
          </a:r>
          <a:r>
            <a:rPr lang="it-IT" sz="2200" b="0" kern="1200" dirty="0">
              <a:latin typeface="Arial" pitchFamily="34" charset="0"/>
              <a:cs typeface="Arial" pitchFamily="34" charset="0"/>
            </a:rPr>
            <a:t>)</a:t>
          </a:r>
        </a:p>
      </dsp:txBody>
      <dsp:txXfrm>
        <a:off x="3029975" y="198946"/>
        <a:ext cx="2655484" cy="1062193"/>
      </dsp:txXfrm>
    </dsp:sp>
    <dsp:sp modelId="{ED561A99-0382-4C5E-B3CF-19A0DA0E88D7}">
      <dsp:nvSpPr>
        <dsp:cNvPr id="0" name=""/>
        <dsp:cNvSpPr/>
      </dsp:nvSpPr>
      <dsp:spPr>
        <a:xfrm>
          <a:off x="3029975" y="1261139"/>
          <a:ext cx="2655484" cy="4040640"/>
        </a:xfrm>
        <a:prstGeom prst="rect">
          <a:avLst/>
        </a:prstGeom>
        <a:solidFill>
          <a:schemeClr val="accent6">
            <a:lumMod val="40000"/>
            <a:lumOff val="60000"/>
            <a:alpha val="90000"/>
          </a:schemeClr>
        </a:solidFill>
        <a:ln w="25400" cap="flat" cmpd="sng" algn="ctr">
          <a:solidFill>
            <a:schemeClr val="accent6">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it-IT" sz="2200" kern="1200" dirty="0" err="1">
              <a:latin typeface="Arial" pitchFamily="34" charset="0"/>
              <a:cs typeface="Arial" pitchFamily="34" charset="0"/>
            </a:rPr>
            <a:t>Menone</a:t>
          </a:r>
          <a:endParaRPr lang="it-IT" sz="2200" kern="1200" dirty="0">
            <a:latin typeface="Arial" pitchFamily="34" charset="0"/>
            <a:cs typeface="Arial" pitchFamily="34" charset="0"/>
          </a:endParaRPr>
        </a:p>
        <a:p>
          <a:pPr marL="228600" lvl="1" indent="-228600" algn="l" defTabSz="977900">
            <a:lnSpc>
              <a:spcPct val="90000"/>
            </a:lnSpc>
            <a:spcBef>
              <a:spcPct val="0"/>
            </a:spcBef>
            <a:spcAft>
              <a:spcPct val="15000"/>
            </a:spcAft>
            <a:buChar char="•"/>
          </a:pPr>
          <a:r>
            <a:rPr lang="it-IT" sz="2200" kern="1200" dirty="0" err="1">
              <a:latin typeface="Arial" pitchFamily="34" charset="0"/>
              <a:cs typeface="Arial" pitchFamily="34" charset="0"/>
            </a:rPr>
            <a:t>Eutidemo</a:t>
          </a:r>
          <a:endParaRPr lang="it-IT" sz="2200" kern="1200" dirty="0">
            <a:latin typeface="Arial" pitchFamily="34" charset="0"/>
            <a:cs typeface="Arial" pitchFamily="34" charset="0"/>
          </a:endParaRPr>
        </a:p>
        <a:p>
          <a:pPr marL="228600" lvl="1" indent="-228600" algn="l" defTabSz="977900">
            <a:lnSpc>
              <a:spcPct val="90000"/>
            </a:lnSpc>
            <a:spcBef>
              <a:spcPct val="0"/>
            </a:spcBef>
            <a:spcAft>
              <a:spcPct val="15000"/>
            </a:spcAft>
            <a:buChar char="•"/>
          </a:pPr>
          <a:r>
            <a:rPr lang="it-IT" sz="2200" kern="1200" dirty="0" err="1">
              <a:latin typeface="Arial" pitchFamily="34" charset="0"/>
              <a:cs typeface="Arial" pitchFamily="34" charset="0"/>
            </a:rPr>
            <a:t>Cratilo</a:t>
          </a:r>
          <a:endParaRPr lang="it-IT" sz="2200" kern="1200" dirty="0">
            <a:latin typeface="Arial" pitchFamily="34" charset="0"/>
            <a:cs typeface="Arial" pitchFamily="34" charset="0"/>
          </a:endParaRPr>
        </a:p>
        <a:p>
          <a:pPr marL="228600" lvl="1" indent="-228600" algn="l" defTabSz="977900">
            <a:lnSpc>
              <a:spcPct val="90000"/>
            </a:lnSpc>
            <a:spcBef>
              <a:spcPct val="0"/>
            </a:spcBef>
            <a:spcAft>
              <a:spcPct val="15000"/>
            </a:spcAft>
            <a:buChar char="•"/>
          </a:pPr>
          <a:r>
            <a:rPr lang="it-IT" sz="2200" kern="1200" dirty="0" err="1">
              <a:latin typeface="Arial" pitchFamily="34" charset="0"/>
              <a:cs typeface="Arial" pitchFamily="34" charset="0"/>
            </a:rPr>
            <a:t>Fedone</a:t>
          </a:r>
          <a:endParaRPr lang="it-IT" sz="2200" kern="1200" dirty="0">
            <a:latin typeface="Arial" pitchFamily="34" charset="0"/>
            <a:cs typeface="Arial" pitchFamily="34" charset="0"/>
          </a:endParaRPr>
        </a:p>
        <a:p>
          <a:pPr marL="285750" lvl="1" indent="-285750" algn="l" defTabSz="1244600">
            <a:lnSpc>
              <a:spcPct val="90000"/>
            </a:lnSpc>
            <a:spcBef>
              <a:spcPct val="0"/>
            </a:spcBef>
            <a:spcAft>
              <a:spcPct val="15000"/>
            </a:spcAft>
            <a:buChar char="•"/>
          </a:pPr>
          <a:r>
            <a:rPr lang="it-IT" sz="2800" b="1" kern="1200" dirty="0">
              <a:latin typeface="Arial" pitchFamily="34" charset="0"/>
              <a:cs typeface="Arial" pitchFamily="34" charset="0"/>
            </a:rPr>
            <a:t>Simposio</a:t>
          </a:r>
          <a:r>
            <a:rPr lang="it-IT" sz="2200" b="1" kern="1200" dirty="0">
              <a:latin typeface="Arial" pitchFamily="34" charset="0"/>
              <a:cs typeface="Arial" pitchFamily="34" charset="0"/>
            </a:rPr>
            <a:t> </a:t>
          </a:r>
        </a:p>
        <a:p>
          <a:pPr marL="228600" lvl="1" indent="-228600" algn="l" defTabSz="977900">
            <a:lnSpc>
              <a:spcPct val="90000"/>
            </a:lnSpc>
            <a:spcBef>
              <a:spcPct val="0"/>
            </a:spcBef>
            <a:spcAft>
              <a:spcPct val="15000"/>
            </a:spcAft>
            <a:buChar char="•"/>
          </a:pPr>
          <a:r>
            <a:rPr lang="it-IT" sz="2200" kern="1200" dirty="0">
              <a:latin typeface="Arial" pitchFamily="34" charset="0"/>
              <a:cs typeface="Arial" pitchFamily="34" charset="0"/>
            </a:rPr>
            <a:t>Repubblica</a:t>
          </a:r>
        </a:p>
        <a:p>
          <a:pPr marL="228600" lvl="1" indent="-228600" algn="l" defTabSz="977900">
            <a:lnSpc>
              <a:spcPct val="90000"/>
            </a:lnSpc>
            <a:spcBef>
              <a:spcPct val="0"/>
            </a:spcBef>
            <a:spcAft>
              <a:spcPct val="15000"/>
            </a:spcAft>
            <a:buChar char="•"/>
          </a:pPr>
          <a:r>
            <a:rPr lang="it-IT" sz="2200" kern="1200" dirty="0">
              <a:latin typeface="Arial" pitchFamily="34" charset="0"/>
              <a:cs typeface="Arial" pitchFamily="34" charset="0"/>
            </a:rPr>
            <a:t>Fedro</a:t>
          </a:r>
        </a:p>
      </dsp:txBody>
      <dsp:txXfrm>
        <a:off x="3029975" y="1261139"/>
        <a:ext cx="2655484" cy="4040640"/>
      </dsp:txXfrm>
    </dsp:sp>
    <dsp:sp modelId="{9445EB73-4E8B-4984-9482-509704968C4D}">
      <dsp:nvSpPr>
        <dsp:cNvPr id="0" name=""/>
        <dsp:cNvSpPr/>
      </dsp:nvSpPr>
      <dsp:spPr>
        <a:xfrm>
          <a:off x="6057228" y="198946"/>
          <a:ext cx="2655484" cy="1062193"/>
        </a:xfrm>
        <a:prstGeom prst="rect">
          <a:avLst/>
        </a:prstGeom>
        <a:solidFill>
          <a:schemeClr val="accent6">
            <a:lumMod val="7500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rtl="0">
            <a:lnSpc>
              <a:spcPct val="90000"/>
            </a:lnSpc>
            <a:spcBef>
              <a:spcPct val="0"/>
            </a:spcBef>
            <a:spcAft>
              <a:spcPct val="35000"/>
            </a:spcAft>
            <a:buNone/>
          </a:pPr>
          <a:r>
            <a:rPr lang="it-IT" sz="2200" b="1" kern="1200" dirty="0">
              <a:latin typeface="Arial" pitchFamily="34" charset="0"/>
              <a:cs typeface="Arial" pitchFamily="34" charset="0"/>
            </a:rPr>
            <a:t>DELL’ULTIMO PERIODO</a:t>
          </a:r>
        </a:p>
        <a:p>
          <a:pPr marL="0" lvl="0" indent="0" algn="ctr" defTabSz="977900" rtl="0">
            <a:lnSpc>
              <a:spcPct val="90000"/>
            </a:lnSpc>
            <a:spcBef>
              <a:spcPct val="0"/>
            </a:spcBef>
            <a:spcAft>
              <a:spcPct val="35000"/>
            </a:spcAft>
            <a:buNone/>
          </a:pPr>
          <a:r>
            <a:rPr lang="it-IT" sz="2200" b="0" kern="1200" dirty="0">
              <a:latin typeface="Arial" pitchFamily="34" charset="0"/>
              <a:cs typeface="Arial" pitchFamily="34" charset="0"/>
            </a:rPr>
            <a:t>(367-348 a. C)</a:t>
          </a:r>
        </a:p>
      </dsp:txBody>
      <dsp:txXfrm>
        <a:off x="6057228" y="198946"/>
        <a:ext cx="2655484" cy="1062193"/>
      </dsp:txXfrm>
    </dsp:sp>
    <dsp:sp modelId="{9DE83A62-0234-4271-9456-330B8CD8193D}">
      <dsp:nvSpPr>
        <dsp:cNvPr id="0" name=""/>
        <dsp:cNvSpPr/>
      </dsp:nvSpPr>
      <dsp:spPr>
        <a:xfrm>
          <a:off x="6057228" y="1261139"/>
          <a:ext cx="2655484" cy="4040640"/>
        </a:xfrm>
        <a:prstGeom prst="rect">
          <a:avLst/>
        </a:prstGeom>
        <a:solidFill>
          <a:schemeClr val="accent6">
            <a:lumMod val="40000"/>
            <a:lumOff val="60000"/>
            <a:alpha val="90000"/>
          </a:schemeClr>
        </a:solidFill>
        <a:ln w="25400" cap="flat" cmpd="sng" algn="ctr">
          <a:solidFill>
            <a:schemeClr val="accent6">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rtl="0">
            <a:lnSpc>
              <a:spcPct val="90000"/>
            </a:lnSpc>
            <a:spcBef>
              <a:spcPct val="0"/>
            </a:spcBef>
            <a:spcAft>
              <a:spcPct val="15000"/>
            </a:spcAft>
            <a:buChar char="•"/>
          </a:pPr>
          <a:r>
            <a:rPr lang="it-IT" sz="2200" b="0" kern="1200">
              <a:latin typeface="Arial" pitchFamily="34" charset="0"/>
              <a:cs typeface="Arial" pitchFamily="34" charset="0"/>
            </a:rPr>
            <a:t>Parmenide </a:t>
          </a:r>
          <a:endParaRPr lang="it-IT" sz="2200" b="0" kern="1200" dirty="0">
            <a:latin typeface="Arial" pitchFamily="34" charset="0"/>
            <a:cs typeface="Arial" pitchFamily="34" charset="0"/>
          </a:endParaRPr>
        </a:p>
        <a:p>
          <a:pPr marL="228600" lvl="1" indent="-228600" algn="l" defTabSz="977900" rtl="0">
            <a:lnSpc>
              <a:spcPct val="90000"/>
            </a:lnSpc>
            <a:spcBef>
              <a:spcPct val="0"/>
            </a:spcBef>
            <a:spcAft>
              <a:spcPct val="15000"/>
            </a:spcAft>
            <a:buChar char="•"/>
          </a:pPr>
          <a:r>
            <a:rPr lang="it-IT" sz="2200" b="0" kern="1200">
              <a:latin typeface="Arial" pitchFamily="34" charset="0"/>
              <a:cs typeface="Arial" pitchFamily="34" charset="0"/>
            </a:rPr>
            <a:t>Teeteto </a:t>
          </a:r>
          <a:endParaRPr lang="it-IT" sz="2200" b="0" kern="1200" dirty="0">
            <a:latin typeface="Arial" pitchFamily="34" charset="0"/>
            <a:cs typeface="Arial" pitchFamily="34" charset="0"/>
          </a:endParaRPr>
        </a:p>
        <a:p>
          <a:pPr marL="228600" lvl="1" indent="-228600" algn="l" defTabSz="977900" rtl="0">
            <a:lnSpc>
              <a:spcPct val="90000"/>
            </a:lnSpc>
            <a:spcBef>
              <a:spcPct val="0"/>
            </a:spcBef>
            <a:spcAft>
              <a:spcPct val="15000"/>
            </a:spcAft>
            <a:buChar char="•"/>
          </a:pPr>
          <a:r>
            <a:rPr lang="it-IT" sz="2200" b="0" kern="1200" dirty="0">
              <a:latin typeface="Arial" pitchFamily="34" charset="0"/>
              <a:cs typeface="Arial" pitchFamily="34" charset="0"/>
            </a:rPr>
            <a:t>Sofista </a:t>
          </a:r>
        </a:p>
        <a:p>
          <a:pPr marL="228600" lvl="1" indent="-228600" algn="l" defTabSz="977900" rtl="0">
            <a:lnSpc>
              <a:spcPct val="90000"/>
            </a:lnSpc>
            <a:spcBef>
              <a:spcPct val="0"/>
            </a:spcBef>
            <a:spcAft>
              <a:spcPct val="15000"/>
            </a:spcAft>
            <a:buChar char="•"/>
          </a:pPr>
          <a:r>
            <a:rPr lang="it-IT" sz="2200" b="0" kern="1200" dirty="0">
              <a:latin typeface="Arial" pitchFamily="34" charset="0"/>
              <a:cs typeface="Arial" pitchFamily="34" charset="0"/>
            </a:rPr>
            <a:t>Politico </a:t>
          </a:r>
        </a:p>
        <a:p>
          <a:pPr marL="228600" lvl="1" indent="-228600" algn="l" defTabSz="977900" rtl="0">
            <a:lnSpc>
              <a:spcPct val="90000"/>
            </a:lnSpc>
            <a:spcBef>
              <a:spcPct val="0"/>
            </a:spcBef>
            <a:spcAft>
              <a:spcPct val="15000"/>
            </a:spcAft>
            <a:buChar char="•"/>
          </a:pPr>
          <a:r>
            <a:rPr lang="it-IT" sz="2200" b="0" kern="1200" dirty="0" err="1">
              <a:latin typeface="Arial" pitchFamily="34" charset="0"/>
              <a:cs typeface="Arial" pitchFamily="34" charset="0"/>
            </a:rPr>
            <a:t>Filebo</a:t>
          </a:r>
          <a:r>
            <a:rPr lang="it-IT" sz="2200" b="0" kern="1200" dirty="0">
              <a:latin typeface="Arial" pitchFamily="34" charset="0"/>
              <a:cs typeface="Arial" pitchFamily="34" charset="0"/>
            </a:rPr>
            <a:t> </a:t>
          </a:r>
        </a:p>
        <a:p>
          <a:pPr marL="228600" lvl="1" indent="-228600" algn="l" defTabSz="977900" rtl="0">
            <a:lnSpc>
              <a:spcPct val="90000"/>
            </a:lnSpc>
            <a:spcBef>
              <a:spcPct val="0"/>
            </a:spcBef>
            <a:spcAft>
              <a:spcPct val="15000"/>
            </a:spcAft>
            <a:buChar char="•"/>
          </a:pPr>
          <a:r>
            <a:rPr lang="it-IT" sz="2200" b="0" kern="1200" dirty="0" err="1">
              <a:latin typeface="Arial" pitchFamily="34" charset="0"/>
              <a:cs typeface="Arial" pitchFamily="34" charset="0"/>
            </a:rPr>
            <a:t>Timeo</a:t>
          </a:r>
          <a:endParaRPr lang="it-IT" sz="2200" b="0" kern="1200" dirty="0">
            <a:latin typeface="Arial" pitchFamily="34" charset="0"/>
            <a:cs typeface="Arial" pitchFamily="34" charset="0"/>
          </a:endParaRPr>
        </a:p>
        <a:p>
          <a:pPr marL="228600" lvl="1" indent="-228600" algn="l" defTabSz="977900" rtl="0">
            <a:lnSpc>
              <a:spcPct val="90000"/>
            </a:lnSpc>
            <a:spcBef>
              <a:spcPct val="0"/>
            </a:spcBef>
            <a:spcAft>
              <a:spcPct val="15000"/>
            </a:spcAft>
            <a:buChar char="•"/>
          </a:pPr>
          <a:r>
            <a:rPr lang="it-IT" sz="2200" b="0" kern="1200" dirty="0" err="1">
              <a:latin typeface="Arial" pitchFamily="34" charset="0"/>
              <a:cs typeface="Arial" pitchFamily="34" charset="0"/>
            </a:rPr>
            <a:t>Crizia</a:t>
          </a:r>
          <a:r>
            <a:rPr lang="it-IT" sz="2200" b="0" kern="1200" dirty="0">
              <a:latin typeface="Arial" pitchFamily="34" charset="0"/>
              <a:cs typeface="Arial" pitchFamily="34" charset="0"/>
            </a:rPr>
            <a:t> </a:t>
          </a:r>
        </a:p>
        <a:p>
          <a:pPr marL="228600" lvl="1" indent="-228600" algn="l" defTabSz="977900" rtl="0">
            <a:lnSpc>
              <a:spcPct val="90000"/>
            </a:lnSpc>
            <a:spcBef>
              <a:spcPct val="0"/>
            </a:spcBef>
            <a:spcAft>
              <a:spcPct val="15000"/>
            </a:spcAft>
            <a:buChar char="•"/>
          </a:pPr>
          <a:r>
            <a:rPr lang="it-IT" sz="2200" b="0" kern="1200" dirty="0">
              <a:latin typeface="Arial" pitchFamily="34" charset="0"/>
              <a:cs typeface="Arial" pitchFamily="34" charset="0"/>
            </a:rPr>
            <a:t>Leggi</a:t>
          </a:r>
        </a:p>
      </dsp:txBody>
      <dsp:txXfrm>
        <a:off x="6057228" y="1261139"/>
        <a:ext cx="2655484" cy="404064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170238" cy="479425"/>
          </a:xfrm>
          <a:prstGeom prst="rect">
            <a:avLst/>
          </a:prstGeom>
        </p:spPr>
        <p:txBody>
          <a:bodyPr vert="horz" lIns="96661" tIns="48331" rIns="96661" bIns="48331" rtlCol="0"/>
          <a:lstStyle>
            <a:lvl1pPr algn="l">
              <a:defRPr sz="1300"/>
            </a:lvl1pPr>
          </a:lstStyle>
          <a:p>
            <a:pPr>
              <a:defRPr/>
            </a:pPr>
            <a:endParaRPr lang="it-IT"/>
          </a:p>
        </p:txBody>
      </p:sp>
      <p:sp>
        <p:nvSpPr>
          <p:cNvPr id="3" name="Segnaposto data 2"/>
          <p:cNvSpPr>
            <a:spLocks noGrp="1"/>
          </p:cNvSpPr>
          <p:nvPr>
            <p:ph type="dt" sz="quarter" idx="1"/>
          </p:nvPr>
        </p:nvSpPr>
        <p:spPr>
          <a:xfrm>
            <a:off x="4143375" y="0"/>
            <a:ext cx="3170238" cy="479425"/>
          </a:xfrm>
          <a:prstGeom prst="rect">
            <a:avLst/>
          </a:prstGeom>
        </p:spPr>
        <p:txBody>
          <a:bodyPr vert="horz" lIns="96661" tIns="48331" rIns="96661" bIns="48331" rtlCol="0"/>
          <a:lstStyle>
            <a:lvl1pPr algn="r">
              <a:defRPr sz="1300"/>
            </a:lvl1pPr>
          </a:lstStyle>
          <a:p>
            <a:pPr>
              <a:defRPr/>
            </a:pPr>
            <a:fld id="{5741613A-EAB3-4BFD-B5A7-403B8BB3FF8D}" type="datetimeFigureOut">
              <a:rPr lang="it-IT"/>
              <a:pPr>
                <a:defRPr/>
              </a:pPr>
              <a:t>23/09/19</a:t>
            </a:fld>
            <a:endParaRPr lang="it-IT"/>
          </a:p>
        </p:txBody>
      </p:sp>
      <p:sp>
        <p:nvSpPr>
          <p:cNvPr id="4" name="Segnaposto piè di pagina 3"/>
          <p:cNvSpPr>
            <a:spLocks noGrp="1"/>
          </p:cNvSpPr>
          <p:nvPr>
            <p:ph type="ftr" sz="quarter" idx="2"/>
          </p:nvPr>
        </p:nvSpPr>
        <p:spPr>
          <a:xfrm>
            <a:off x="0" y="9120188"/>
            <a:ext cx="3170238" cy="479425"/>
          </a:xfrm>
          <a:prstGeom prst="rect">
            <a:avLst/>
          </a:prstGeom>
        </p:spPr>
        <p:txBody>
          <a:bodyPr vert="horz" lIns="96661" tIns="48331" rIns="96661" bIns="48331" rtlCol="0" anchor="b"/>
          <a:lstStyle>
            <a:lvl1pPr algn="l">
              <a:defRPr sz="1300"/>
            </a:lvl1pPr>
          </a:lstStyle>
          <a:p>
            <a:pPr>
              <a:defRPr/>
            </a:pPr>
            <a:endParaRPr lang="it-IT"/>
          </a:p>
        </p:txBody>
      </p:sp>
      <p:sp>
        <p:nvSpPr>
          <p:cNvPr id="5" name="Segnaposto numero diapositiva 4"/>
          <p:cNvSpPr>
            <a:spLocks noGrp="1"/>
          </p:cNvSpPr>
          <p:nvPr>
            <p:ph type="sldNum" sz="quarter" idx="3"/>
          </p:nvPr>
        </p:nvSpPr>
        <p:spPr>
          <a:xfrm>
            <a:off x="4143375" y="9120188"/>
            <a:ext cx="3170238" cy="479425"/>
          </a:xfrm>
          <a:prstGeom prst="rect">
            <a:avLst/>
          </a:prstGeom>
        </p:spPr>
        <p:txBody>
          <a:bodyPr vert="horz" lIns="96661" tIns="48331" rIns="96661" bIns="48331" rtlCol="0" anchor="b"/>
          <a:lstStyle>
            <a:lvl1pPr algn="r">
              <a:defRPr sz="1300"/>
            </a:lvl1pPr>
          </a:lstStyle>
          <a:p>
            <a:pPr>
              <a:defRPr/>
            </a:pPr>
            <a:fld id="{CF0A1C2D-5A0C-4A5F-8F93-B61C48C70516}" type="slidenum">
              <a:rPr lang="it-IT"/>
              <a:pPr>
                <a:defRPr/>
              </a:pPr>
              <a:t>‹N›</a:t>
            </a:fld>
            <a:endParaRPr lang="it-IT"/>
          </a:p>
        </p:txBody>
      </p:sp>
    </p:spTree>
    <p:extLst>
      <p:ext uri="{BB962C8B-B14F-4D97-AF65-F5344CB8AC3E}">
        <p14:creationId xmlns:p14="http://schemas.microsoft.com/office/powerpoint/2010/main" val="36023952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5AA0C06D-97EC-9447-88E4-61F87995AA90}" type="datetimeFigureOut">
              <a:rPr lang="it-IT" smtClean="0"/>
              <a:t>23/09/19</a:t>
            </a:fld>
            <a:endParaRPr lang="it-IT"/>
          </a:p>
        </p:txBody>
      </p:sp>
      <p:sp>
        <p:nvSpPr>
          <p:cNvPr id="4" name="Segnaposto immagine diapositiva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731838" y="4621213"/>
            <a:ext cx="5851525" cy="3779837"/>
          </a:xfrm>
          <a:prstGeom prst="rect">
            <a:avLst/>
          </a:prstGeom>
        </p:spPr>
        <p:txBody>
          <a:bodyPr vert="horz" lIns="91440" tIns="45720" rIns="91440" bIns="45720" rtlCol="0"/>
          <a:lstStyle/>
          <a:p>
            <a:r>
              <a:rPr lang="it-IT"/>
              <a:t>Modifica gli stili del testo dello schema
Secondo livello
Terzo livello
Quarto livello
Quinto livello</a:t>
            </a:r>
          </a:p>
        </p:txBody>
      </p:sp>
      <p:sp>
        <p:nvSpPr>
          <p:cNvPr id="6" name="Segnaposto piè di pagina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D75E19D8-EFB9-784A-9EF0-13C350E2F782}" type="slidenum">
              <a:rPr lang="it-IT" smtClean="0"/>
              <a:t>‹N›</a:t>
            </a:fld>
            <a:endParaRPr lang="it-IT"/>
          </a:p>
        </p:txBody>
      </p:sp>
    </p:spTree>
    <p:extLst>
      <p:ext uri="{BB962C8B-B14F-4D97-AF65-F5344CB8AC3E}">
        <p14:creationId xmlns:p14="http://schemas.microsoft.com/office/powerpoint/2010/main" val="3440876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501ADED1-E9DD-4334-A529-B073F8FD24E5}" type="datetimeFigureOut">
              <a:rPr lang="it-IT"/>
              <a:pPr>
                <a:defRPr/>
              </a:pPr>
              <a:t>23/09/19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F0A62A82-9E8B-4D29-ACE9-D991AE2C1DB6}"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BF4A06A5-8FAA-47F0-A304-CE7D6E91DD84}" type="datetimeFigureOut">
              <a:rPr lang="it-IT"/>
              <a:pPr>
                <a:defRPr/>
              </a:pPr>
              <a:t>23/09/19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A6000C69-B687-49BE-9045-4F38A4A279F2}"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124E8245-07AF-4D5B-9176-3E367D67E3C5}" type="datetimeFigureOut">
              <a:rPr lang="it-IT"/>
              <a:pPr>
                <a:defRPr/>
              </a:pPr>
              <a:t>23/09/19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98F243D6-BEC4-432F-A52F-77F92857B3A6}"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9F5730EC-A420-4CD6-ADB2-377D5EBB60C6}" type="datetimeFigureOut">
              <a:rPr lang="it-IT"/>
              <a:pPr>
                <a:defRPr/>
              </a:pPr>
              <a:t>23/09/19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9F36822E-B485-4851-B8AD-924ED0B5DA33}"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B86E4590-B57D-43E4-A63E-5C5DBB677F43}" type="datetimeFigureOut">
              <a:rPr lang="it-IT"/>
              <a:pPr>
                <a:defRPr/>
              </a:pPr>
              <a:t>23/09/19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721BBCD9-D00C-43A7-86E2-E869F0F69335}"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04954908-2F38-4248-AB1A-5FCAD3B8DED8}" type="datetimeFigureOut">
              <a:rPr lang="it-IT"/>
              <a:pPr>
                <a:defRPr/>
              </a:pPr>
              <a:t>23/09/19</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7C72E3A7-35A0-44F6-8323-E21661B5145B}"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1C57C628-5FA4-47B7-8474-BB6619A5A925}" type="datetimeFigureOut">
              <a:rPr lang="it-IT"/>
              <a:pPr>
                <a:defRPr/>
              </a:pPr>
              <a:t>23/09/19</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9CFF0303-DEBD-4943-B2AB-F8B4FA3A0E8E}"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9A54A7A9-B40B-4450-8D9A-1C14BDED318E}" type="datetimeFigureOut">
              <a:rPr lang="it-IT"/>
              <a:pPr>
                <a:defRPr/>
              </a:pPr>
              <a:t>23/09/19</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A033F874-3FB6-4747-B45A-C87E6C249E40}"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A8861E9D-C0BA-443B-8A00-C49ACFEF95A8}" type="datetimeFigureOut">
              <a:rPr lang="it-IT"/>
              <a:pPr>
                <a:defRPr/>
              </a:pPr>
              <a:t>23/09/19</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F7FA58DB-F8AA-47CA-83F6-3B3967CC4217}"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3E8616A6-9643-4DF8-9A29-28CCABB3A42A}" type="datetimeFigureOut">
              <a:rPr lang="it-IT"/>
              <a:pPr>
                <a:defRPr/>
              </a:pPr>
              <a:t>23/09/19</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4E16ADC-A045-4781-8CD1-DC1A6180EFA3}"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DF4A280E-1BB3-4B64-8BDA-6A447361A572}" type="datetimeFigureOut">
              <a:rPr lang="it-IT"/>
              <a:pPr>
                <a:defRPr/>
              </a:pPr>
              <a:t>23/09/19</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F0A4D580-EB0F-456A-B894-6EE02C60AB54}"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6C1C420F-44C0-4F07-8348-F293E0C696CA}" type="datetimeFigureOut">
              <a:rPr lang="it-IT"/>
              <a:pPr>
                <a:defRPr/>
              </a:pPr>
              <a:t>23/09/19</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7D33391-1680-4123-A955-2CD11B8640EA}"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F211D3-F761-2648-9400-30B267B2D98A}"/>
              </a:ext>
            </a:extLst>
          </p:cNvPr>
          <p:cNvSpPr>
            <a:spLocks noGrp="1"/>
          </p:cNvSpPr>
          <p:nvPr>
            <p:ph type="title"/>
          </p:nvPr>
        </p:nvSpPr>
        <p:spPr/>
        <p:txBody>
          <a:bodyPr/>
          <a:lstStyle/>
          <a:p>
            <a:r>
              <a:rPr lang="it-IT" b="1" dirty="0"/>
              <a:t>Eros e poesia: mania e desiderio</a:t>
            </a:r>
          </a:p>
        </p:txBody>
      </p:sp>
      <p:sp>
        <p:nvSpPr>
          <p:cNvPr id="3" name="Segnaposto contenuto 2">
            <a:extLst>
              <a:ext uri="{FF2B5EF4-FFF2-40B4-BE49-F238E27FC236}">
                <a16:creationId xmlns:a16="http://schemas.microsoft.com/office/drawing/2014/main" id="{C8DFC33A-EBB8-9E4B-A8D3-2CDC5B4FE679}"/>
              </a:ext>
            </a:extLst>
          </p:cNvPr>
          <p:cNvSpPr>
            <a:spLocks noGrp="1"/>
          </p:cNvSpPr>
          <p:nvPr>
            <p:ph idx="1"/>
          </p:nvPr>
        </p:nvSpPr>
        <p:spPr>
          <a:xfrm>
            <a:off x="323528" y="1600200"/>
            <a:ext cx="8640960" cy="4525963"/>
          </a:xfrm>
        </p:spPr>
        <p:txBody>
          <a:bodyPr/>
          <a:lstStyle/>
          <a:p>
            <a:pPr marL="0" indent="0">
              <a:buNone/>
            </a:pPr>
            <a:r>
              <a:rPr lang="it-IT" sz="2600" dirty="0"/>
              <a:t>«Il delirio non è invariabilmente un male»</a:t>
            </a:r>
          </a:p>
          <a:p>
            <a:pPr marL="0" indent="0">
              <a:buNone/>
            </a:pPr>
            <a:r>
              <a:rPr lang="it-IT" sz="2600" dirty="0"/>
              <a:t>Nel </a:t>
            </a:r>
            <a:r>
              <a:rPr lang="it-IT" sz="2600" i="1" dirty="0"/>
              <a:t>Fedro</a:t>
            </a:r>
            <a:r>
              <a:rPr lang="it-IT" sz="2600" dirty="0"/>
              <a:t>, Platone distingue </a:t>
            </a:r>
            <a:r>
              <a:rPr lang="it-IT" sz="2600" b="1" dirty="0"/>
              <a:t>quattro</a:t>
            </a:r>
            <a:r>
              <a:rPr lang="it-IT" sz="2600" dirty="0"/>
              <a:t> specie di delirio, o mania:</a:t>
            </a:r>
          </a:p>
          <a:p>
            <a:pPr marL="0" indent="0">
              <a:buNone/>
            </a:pPr>
            <a:r>
              <a:rPr lang="it-IT" sz="2600" dirty="0"/>
              <a:t>«gli antichi artefici dei nomi non tennero il delirio dell’esaltazione né in vergogna né in disprezzo, perché altrimenti non avrebbero connesso questo stesso nome con l’arte bellissima, per la quale si discerne il futuro, chiamandola esaltazione </a:t>
            </a:r>
            <a:r>
              <a:rPr lang="it-IT" sz="2600" b="1" dirty="0"/>
              <a:t>profetica</a:t>
            </a:r>
            <a:r>
              <a:rPr lang="it-IT" sz="2600" dirty="0"/>
              <a:t> («manica») […] In secondo luogo, in occasione di malattie e pene grandissime, che colpirono i membri di certe stirpi, l’esaltazione divina apparve in coloro in cui doveva e, profetando, assicurò la </a:t>
            </a:r>
            <a:r>
              <a:rPr lang="it-IT" sz="2600" b="1" dirty="0"/>
              <a:t>liberazione dai mali </a:t>
            </a:r>
            <a:r>
              <a:rPr lang="it-IT" sz="2600" dirty="0"/>
              <a:t>[…] Vi è una terza forma di esaltazione e  delirio, di cui sono autrici le </a:t>
            </a:r>
            <a:r>
              <a:rPr lang="it-IT" sz="2600" b="1" dirty="0"/>
              <a:t>Muse</a:t>
            </a:r>
            <a:r>
              <a:rPr lang="it-IT" sz="2600" dirty="0"/>
              <a:t>»; la quarta forma di </a:t>
            </a:r>
            <a:r>
              <a:rPr lang="it-IT" sz="2600" dirty="0" err="1"/>
              <a:t>manìa</a:t>
            </a:r>
            <a:r>
              <a:rPr lang="it-IT" sz="2600" dirty="0"/>
              <a:t> è quella erotica (</a:t>
            </a:r>
            <a:r>
              <a:rPr lang="it-IT" sz="2600" b="1" dirty="0"/>
              <a:t>amore</a:t>
            </a:r>
            <a:r>
              <a:rPr lang="it-IT" sz="2600" dirty="0"/>
              <a:t>).  </a:t>
            </a:r>
          </a:p>
          <a:p>
            <a:pPr marL="0" indent="0">
              <a:buNone/>
            </a:pPr>
            <a:r>
              <a:rPr lang="it-IT" sz="2600" dirty="0"/>
              <a:t> </a:t>
            </a:r>
          </a:p>
        </p:txBody>
      </p:sp>
    </p:spTree>
    <p:extLst>
      <p:ext uri="{BB962C8B-B14F-4D97-AF65-F5344CB8AC3E}">
        <p14:creationId xmlns:p14="http://schemas.microsoft.com/office/powerpoint/2010/main" val="11834583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2E88E9-5B7F-FC4C-A8A9-A595B4B09039}"/>
              </a:ext>
            </a:extLst>
          </p:cNvPr>
          <p:cNvSpPr>
            <a:spLocks noGrp="1"/>
          </p:cNvSpPr>
          <p:nvPr>
            <p:ph type="title"/>
          </p:nvPr>
        </p:nvSpPr>
        <p:spPr>
          <a:xfrm>
            <a:off x="490240" y="0"/>
            <a:ext cx="8229600" cy="1143000"/>
          </a:xfrm>
        </p:spPr>
        <p:txBody>
          <a:bodyPr/>
          <a:lstStyle/>
          <a:p>
            <a:r>
              <a:rPr lang="it-IT" b="1" dirty="0"/>
              <a:t>LE MASCHERE</a:t>
            </a:r>
          </a:p>
        </p:txBody>
      </p:sp>
      <p:sp>
        <p:nvSpPr>
          <p:cNvPr id="3" name="Segnaposto contenuto 2">
            <a:extLst>
              <a:ext uri="{FF2B5EF4-FFF2-40B4-BE49-F238E27FC236}">
                <a16:creationId xmlns:a16="http://schemas.microsoft.com/office/drawing/2014/main" id="{9951490B-4D35-9048-A1BE-1654EBC74AD0}"/>
              </a:ext>
            </a:extLst>
          </p:cNvPr>
          <p:cNvSpPr>
            <a:spLocks noGrp="1"/>
          </p:cNvSpPr>
          <p:nvPr>
            <p:ph idx="1"/>
          </p:nvPr>
        </p:nvSpPr>
        <p:spPr>
          <a:xfrm>
            <a:off x="490240" y="908720"/>
            <a:ext cx="8229600" cy="4886003"/>
          </a:xfrm>
        </p:spPr>
        <p:txBody>
          <a:bodyPr/>
          <a:lstStyle/>
          <a:p>
            <a:pPr marL="0" indent="0">
              <a:buNone/>
            </a:pPr>
            <a:r>
              <a:rPr lang="it-IT" sz="2200" b="1" dirty="0"/>
              <a:t>Fedro</a:t>
            </a:r>
            <a:r>
              <a:rPr lang="it-IT" sz="2200" dirty="0"/>
              <a:t>, il retore-poeta; colui che parla elegantemente</a:t>
            </a:r>
          </a:p>
          <a:p>
            <a:pPr marL="0" indent="0">
              <a:buNone/>
            </a:pPr>
            <a:r>
              <a:rPr lang="it-IT" sz="2200" b="1" dirty="0"/>
              <a:t>Pausania</a:t>
            </a:r>
            <a:r>
              <a:rPr lang="it-IT" sz="2200" dirty="0"/>
              <a:t>, il retore-politico; dimensione politico-sociale di Amore</a:t>
            </a:r>
          </a:p>
          <a:p>
            <a:pPr marL="0" indent="0">
              <a:buNone/>
            </a:pPr>
            <a:r>
              <a:rPr lang="it-IT" sz="2200" b="1" dirty="0" err="1"/>
              <a:t>Erissimaco</a:t>
            </a:r>
            <a:r>
              <a:rPr lang="it-IT" sz="2200" dirty="0"/>
              <a:t>: medico; filosofo naturalista; Amore come forza cosmica</a:t>
            </a:r>
          </a:p>
          <a:p>
            <a:pPr marL="0" indent="0">
              <a:buNone/>
            </a:pPr>
            <a:r>
              <a:rPr lang="it-IT" sz="2200" b="1" dirty="0"/>
              <a:t>Aristofane,</a:t>
            </a:r>
            <a:r>
              <a:rPr lang="it-IT" sz="2200" dirty="0"/>
              <a:t> la maschera della musa della commedia</a:t>
            </a:r>
          </a:p>
          <a:p>
            <a:pPr marL="0" indent="0">
              <a:buNone/>
            </a:pPr>
            <a:r>
              <a:rPr lang="it-IT" sz="2200" b="1" dirty="0"/>
              <a:t>Agatone,</a:t>
            </a:r>
            <a:r>
              <a:rPr lang="it-IT" sz="2200" dirty="0"/>
              <a:t> la maschera della musa della tragedia; formazione sofistica (Gorgia)</a:t>
            </a:r>
          </a:p>
          <a:p>
            <a:pPr marL="0" indent="0">
              <a:buNone/>
            </a:pPr>
            <a:r>
              <a:rPr lang="it-IT" sz="2200" b="1" dirty="0"/>
              <a:t>Socrate,</a:t>
            </a:r>
            <a:r>
              <a:rPr lang="it-IT" sz="2200" dirty="0"/>
              <a:t> incarnazione del filosofo, che - nel momento della «rivelazione più alta» -  non parla direttamente ma sotto la maschera di </a:t>
            </a:r>
            <a:r>
              <a:rPr lang="it-IT" sz="2200" dirty="0" err="1"/>
              <a:t>Diotima</a:t>
            </a:r>
            <a:endParaRPr lang="it-IT" sz="2200" dirty="0"/>
          </a:p>
          <a:p>
            <a:pPr marL="0" indent="0">
              <a:buNone/>
            </a:pPr>
            <a:r>
              <a:rPr lang="it-IT" sz="2200" b="1" dirty="0"/>
              <a:t>Alcibiade, </a:t>
            </a:r>
            <a:r>
              <a:rPr lang="it-IT" sz="2200" dirty="0"/>
              <a:t>il giovane di splendide speranze, ancora incerto circa il convertirsi o meno alla filosofia</a:t>
            </a:r>
          </a:p>
          <a:p>
            <a:pPr marL="0" indent="0">
              <a:buNone/>
            </a:pPr>
            <a:r>
              <a:rPr lang="it-IT" sz="2200" b="1" dirty="0"/>
              <a:t>4</a:t>
            </a:r>
            <a:r>
              <a:rPr lang="it-IT" sz="2200" dirty="0"/>
              <a:t> di loro (Fedro, Pausania, </a:t>
            </a:r>
            <a:r>
              <a:rPr lang="it-IT" sz="2200" dirty="0" err="1"/>
              <a:t>Erissimaco</a:t>
            </a:r>
            <a:r>
              <a:rPr lang="it-IT" sz="2200" dirty="0"/>
              <a:t> e Agatone) diranno ciò che Eros non è – oppure ciò che è, ma in un’ottica errata o parziale; 4 (Aristofane, Socrate, </a:t>
            </a:r>
            <a:r>
              <a:rPr lang="it-IT" sz="2200" dirty="0" err="1"/>
              <a:t>Diotima</a:t>
            </a:r>
            <a:r>
              <a:rPr lang="it-IT" sz="2200" dirty="0"/>
              <a:t> e Alcibiade) diranno ciò che Eros veramente è. </a:t>
            </a:r>
          </a:p>
          <a:p>
            <a:pPr marL="0" indent="0">
              <a:buNone/>
            </a:pPr>
            <a:endParaRPr lang="it-IT" sz="2800" dirty="0"/>
          </a:p>
        </p:txBody>
      </p:sp>
    </p:spTree>
    <p:extLst>
      <p:ext uri="{BB962C8B-B14F-4D97-AF65-F5344CB8AC3E}">
        <p14:creationId xmlns:p14="http://schemas.microsoft.com/office/powerpoint/2010/main" val="2250168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descr="Rappresetazione di un simposio.jpg"/>
          <p:cNvPicPr>
            <a:picLocks noChangeAspect="1"/>
          </p:cNvPicPr>
          <p:nvPr/>
        </p:nvPicPr>
        <p:blipFill>
          <a:blip r:embed="rId2" cstate="print">
            <a:duotone>
              <a:schemeClr val="accent6">
                <a:shade val="45000"/>
                <a:satMod val="135000"/>
              </a:schemeClr>
              <a:prstClr val="white"/>
            </a:duotone>
            <a:lum bright="51000"/>
          </a:blip>
          <a:stretch>
            <a:fillRect/>
          </a:stretch>
        </p:blipFill>
        <p:spPr>
          <a:xfrm>
            <a:off x="0" y="0"/>
            <a:ext cx="9144000" cy="6857999"/>
          </a:xfrm>
          <a:prstGeom prst="rect">
            <a:avLst/>
          </a:prstGeom>
          <a:ln>
            <a:noFill/>
          </a:ln>
          <a:effectLst>
            <a:softEdge rad="112500"/>
          </a:effectLst>
        </p:spPr>
      </p:pic>
      <p:sp>
        <p:nvSpPr>
          <p:cNvPr id="2" name="Titolo 1"/>
          <p:cNvSpPr>
            <a:spLocks noGrp="1"/>
          </p:cNvSpPr>
          <p:nvPr>
            <p:ph type="title"/>
          </p:nvPr>
        </p:nvSpPr>
        <p:spPr>
          <a:xfrm>
            <a:off x="285750" y="214313"/>
            <a:ext cx="8643938" cy="642937"/>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eaLnBrk="1" fontAlgn="auto" hangingPunct="1">
              <a:spcAft>
                <a:spcPts val="0"/>
              </a:spcAft>
              <a:defRPr/>
            </a:pPr>
            <a:r>
              <a:rPr lang="it-IT" b="1" dirty="0"/>
              <a:t>Struttura del </a:t>
            </a:r>
            <a:r>
              <a:rPr lang="it-IT" b="1" i="1" dirty="0"/>
              <a:t>Simposio</a:t>
            </a:r>
          </a:p>
        </p:txBody>
      </p:sp>
      <p:sp>
        <p:nvSpPr>
          <p:cNvPr id="37892" name="Segnaposto contenuto 2"/>
          <p:cNvSpPr>
            <a:spLocks noGrp="1"/>
          </p:cNvSpPr>
          <p:nvPr>
            <p:ph idx="1"/>
          </p:nvPr>
        </p:nvSpPr>
        <p:spPr>
          <a:xfrm>
            <a:off x="71438" y="1214422"/>
            <a:ext cx="4357687" cy="5429266"/>
          </a:xfrm>
          <a:ln>
            <a:noFill/>
          </a:ln>
        </p:spPr>
        <p:txBody>
          <a:bodyPr anchor="ctr"/>
          <a:lstStyle/>
          <a:p>
            <a:pPr eaLnBrk="1" hangingPunct="1">
              <a:lnSpc>
                <a:spcPct val="80000"/>
              </a:lnSpc>
            </a:pPr>
            <a:r>
              <a:rPr lang="it-IT" sz="3000" b="1" dirty="0"/>
              <a:t>Prologo</a:t>
            </a:r>
          </a:p>
          <a:p>
            <a:pPr eaLnBrk="1" hangingPunct="1">
              <a:lnSpc>
                <a:spcPct val="80000"/>
              </a:lnSpc>
            </a:pPr>
            <a:r>
              <a:rPr lang="it-IT" sz="3000" b="1" dirty="0"/>
              <a:t>Discorso di Fedro</a:t>
            </a:r>
          </a:p>
          <a:p>
            <a:pPr eaLnBrk="1" hangingPunct="1">
              <a:lnSpc>
                <a:spcPct val="80000"/>
              </a:lnSpc>
            </a:pPr>
            <a:r>
              <a:rPr lang="it-IT" sz="3000" b="1" dirty="0"/>
              <a:t>Discorso di Pausania</a:t>
            </a:r>
          </a:p>
          <a:p>
            <a:pPr eaLnBrk="1" hangingPunct="1">
              <a:lnSpc>
                <a:spcPct val="80000"/>
              </a:lnSpc>
            </a:pPr>
            <a:r>
              <a:rPr lang="it-IT" sz="3000" b="1" dirty="0"/>
              <a:t>(singhiozzo di Aristofane)</a:t>
            </a:r>
          </a:p>
          <a:p>
            <a:pPr eaLnBrk="1" hangingPunct="1">
              <a:lnSpc>
                <a:spcPct val="80000"/>
              </a:lnSpc>
            </a:pPr>
            <a:r>
              <a:rPr lang="it-IT" sz="3000" b="1" dirty="0"/>
              <a:t>Discorso di </a:t>
            </a:r>
            <a:r>
              <a:rPr lang="it-IT" sz="3000" b="1" dirty="0" err="1"/>
              <a:t>Erissimaco</a:t>
            </a:r>
            <a:endParaRPr lang="it-IT" sz="3000" b="1" dirty="0"/>
          </a:p>
          <a:p>
            <a:pPr eaLnBrk="1" hangingPunct="1">
              <a:lnSpc>
                <a:spcPct val="80000"/>
              </a:lnSpc>
            </a:pPr>
            <a:r>
              <a:rPr lang="it-IT" sz="3000" b="1" dirty="0"/>
              <a:t>Discorso di Aristofane</a:t>
            </a:r>
          </a:p>
          <a:p>
            <a:pPr eaLnBrk="1" hangingPunct="1">
              <a:lnSpc>
                <a:spcPct val="80000"/>
              </a:lnSpc>
            </a:pPr>
            <a:r>
              <a:rPr lang="it-IT" sz="3000" b="1" dirty="0"/>
              <a:t>Discorso di Agatone</a:t>
            </a:r>
          </a:p>
        </p:txBody>
      </p:sp>
      <p:sp>
        <p:nvSpPr>
          <p:cNvPr id="5" name="Segnaposto contenuto 2"/>
          <p:cNvSpPr txBox="1">
            <a:spLocks/>
          </p:cNvSpPr>
          <p:nvPr/>
        </p:nvSpPr>
        <p:spPr bwMode="auto">
          <a:xfrm>
            <a:off x="4429125" y="1214422"/>
            <a:ext cx="4608513" cy="5429266"/>
          </a:xfrm>
          <a:prstGeom prst="rect">
            <a:avLst/>
          </a:prstGeom>
          <a:noFill/>
          <a:ln w="9525">
            <a:noFill/>
            <a:miter lim="800000"/>
            <a:headEnd/>
            <a:tailEnd/>
          </a:ln>
        </p:spPr>
        <p:txBody>
          <a:bodyPr anchor="ctr"/>
          <a:lstStyle/>
          <a:p>
            <a:pPr marL="342900" indent="-342900" defTabSz="1080000" fontAlgn="auto">
              <a:lnSpc>
                <a:spcPct val="80000"/>
              </a:lnSpc>
              <a:spcBef>
                <a:spcPct val="20000"/>
              </a:spcBef>
              <a:spcAft>
                <a:spcPts val="0"/>
              </a:spcAft>
              <a:buFont typeface="Arial" pitchFamily="34" charset="0"/>
              <a:buChar char="•"/>
              <a:defRPr/>
            </a:pPr>
            <a:r>
              <a:rPr lang="it-IT" sz="3000" b="1" dirty="0">
                <a:latin typeface="+mn-lt"/>
              </a:rPr>
              <a:t>Discorso di Socrate</a:t>
            </a:r>
          </a:p>
          <a:p>
            <a:pPr marL="742950" lvl="1" indent="-285750" defTabSz="1080000" fontAlgn="auto">
              <a:lnSpc>
                <a:spcPct val="80000"/>
              </a:lnSpc>
              <a:spcBef>
                <a:spcPct val="20000"/>
              </a:spcBef>
              <a:spcAft>
                <a:spcPts val="0"/>
              </a:spcAft>
              <a:buFont typeface="Arial" pitchFamily="34" charset="0"/>
              <a:buChar char="»"/>
              <a:defRPr/>
            </a:pPr>
            <a:r>
              <a:rPr lang="it-IT" sz="3000" b="1" dirty="0">
                <a:latin typeface="+mn-lt"/>
              </a:rPr>
              <a:t>Primo approccio confutatorio ad Agatone</a:t>
            </a:r>
          </a:p>
          <a:p>
            <a:pPr marL="742950" lvl="1" indent="-285750" defTabSz="1080000" fontAlgn="auto">
              <a:lnSpc>
                <a:spcPct val="80000"/>
              </a:lnSpc>
              <a:spcBef>
                <a:spcPct val="20000"/>
              </a:spcBef>
              <a:spcAft>
                <a:spcPts val="0"/>
              </a:spcAft>
              <a:buFont typeface="Arial" pitchFamily="34" charset="0"/>
              <a:buChar char="»"/>
              <a:defRPr/>
            </a:pPr>
            <a:r>
              <a:rPr lang="it-IT" sz="3000" b="1" dirty="0">
                <a:latin typeface="+mn-lt"/>
              </a:rPr>
              <a:t>Discorso di </a:t>
            </a:r>
            <a:r>
              <a:rPr lang="it-IT" sz="3000" b="1" dirty="0" err="1">
                <a:latin typeface="+mn-lt"/>
              </a:rPr>
              <a:t>Diotima</a:t>
            </a:r>
            <a:endParaRPr lang="it-IT" sz="3000" b="1" dirty="0">
              <a:latin typeface="+mn-lt"/>
            </a:endParaRPr>
          </a:p>
          <a:p>
            <a:pPr marL="342900" indent="-342900" defTabSz="1080000" fontAlgn="auto">
              <a:lnSpc>
                <a:spcPct val="80000"/>
              </a:lnSpc>
              <a:spcBef>
                <a:spcPct val="20000"/>
              </a:spcBef>
              <a:spcAft>
                <a:spcPts val="0"/>
              </a:spcAft>
              <a:buFont typeface="Arial" pitchFamily="34" charset="0"/>
              <a:buChar char="•"/>
              <a:defRPr/>
            </a:pPr>
            <a:r>
              <a:rPr lang="it-IT" sz="3000" b="1" dirty="0">
                <a:latin typeface="+mn-lt"/>
              </a:rPr>
              <a:t>Entrata di Alcibiade</a:t>
            </a:r>
          </a:p>
          <a:p>
            <a:pPr marL="342900" indent="-342900" defTabSz="1080000" fontAlgn="auto">
              <a:lnSpc>
                <a:spcPct val="80000"/>
              </a:lnSpc>
              <a:spcBef>
                <a:spcPct val="20000"/>
              </a:spcBef>
              <a:spcAft>
                <a:spcPts val="0"/>
              </a:spcAft>
              <a:buFont typeface="Arial" pitchFamily="34" charset="0"/>
              <a:buChar char="•"/>
              <a:defRPr/>
            </a:pPr>
            <a:r>
              <a:rPr lang="it-IT" sz="3000" b="1" dirty="0">
                <a:latin typeface="+mn-lt"/>
              </a:rPr>
              <a:t>Discorso di Alcibiade</a:t>
            </a:r>
          </a:p>
          <a:p>
            <a:pPr marL="342900" indent="-342900" defTabSz="1080000" fontAlgn="auto">
              <a:lnSpc>
                <a:spcPct val="80000"/>
              </a:lnSpc>
              <a:spcBef>
                <a:spcPct val="20000"/>
              </a:spcBef>
              <a:spcAft>
                <a:spcPts val="0"/>
              </a:spcAft>
              <a:buFont typeface="Arial" pitchFamily="34" charset="0"/>
              <a:buChar char="•"/>
              <a:defRPr/>
            </a:pPr>
            <a:r>
              <a:rPr lang="it-IT" sz="3000" b="1" dirty="0">
                <a:latin typeface="+mn-lt"/>
              </a:rPr>
              <a:t>Conclusione</a:t>
            </a:r>
          </a:p>
        </p:txBody>
      </p:sp>
      <p:cxnSp>
        <p:nvCxnSpPr>
          <p:cNvPr id="7" name="Connettore 1 6"/>
          <p:cNvCxnSpPr/>
          <p:nvPr/>
        </p:nvCxnSpPr>
        <p:spPr>
          <a:xfrm rot="5400000">
            <a:off x="1679555" y="3892553"/>
            <a:ext cx="5500726" cy="1588"/>
          </a:xfrm>
          <a:prstGeom prst="line">
            <a:avLst/>
          </a:prstGeom>
          <a:ln w="285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1B7DCF-C0AB-0548-9DE4-E602DBF86700}"/>
              </a:ext>
            </a:extLst>
          </p:cNvPr>
          <p:cNvSpPr>
            <a:spLocks noGrp="1"/>
          </p:cNvSpPr>
          <p:nvPr>
            <p:ph type="title"/>
          </p:nvPr>
        </p:nvSpPr>
        <p:spPr>
          <a:xfrm>
            <a:off x="683568" y="116632"/>
            <a:ext cx="7772400" cy="1362075"/>
          </a:xfrm>
        </p:spPr>
        <p:txBody>
          <a:bodyPr/>
          <a:lstStyle/>
          <a:p>
            <a:r>
              <a:rPr lang="it-IT" dirty="0"/>
              <a:t>Narrazione di narrazione. Prologo drammaturgico</a:t>
            </a:r>
          </a:p>
        </p:txBody>
      </p:sp>
      <p:sp>
        <p:nvSpPr>
          <p:cNvPr id="4" name="CasellaDiTesto 3">
            <a:extLst>
              <a:ext uri="{FF2B5EF4-FFF2-40B4-BE49-F238E27FC236}">
                <a16:creationId xmlns:a16="http://schemas.microsoft.com/office/drawing/2014/main" id="{70582B52-27F1-7A4F-802E-47CCC51AC5E4}"/>
              </a:ext>
            </a:extLst>
          </p:cNvPr>
          <p:cNvSpPr txBox="1"/>
          <p:nvPr/>
        </p:nvSpPr>
        <p:spPr>
          <a:xfrm>
            <a:off x="357300" y="1469207"/>
            <a:ext cx="8424936" cy="5355312"/>
          </a:xfrm>
          <a:prstGeom prst="rect">
            <a:avLst/>
          </a:prstGeom>
          <a:noFill/>
        </p:spPr>
        <p:txBody>
          <a:bodyPr wrap="square" rtlCol="0">
            <a:spAutoFit/>
          </a:bodyPr>
          <a:lstStyle/>
          <a:p>
            <a:r>
              <a:rPr lang="it-IT" dirty="0"/>
              <a:t>Non si tratta di un racconto in «diretta»:</a:t>
            </a:r>
          </a:p>
          <a:p>
            <a:endParaRPr lang="it-IT" dirty="0"/>
          </a:p>
          <a:p>
            <a:r>
              <a:rPr lang="it-IT" dirty="0"/>
              <a:t>Un discepolo di Socrate, </a:t>
            </a:r>
            <a:r>
              <a:rPr lang="it-IT" b="1" dirty="0" err="1"/>
              <a:t>Apollodoro</a:t>
            </a:r>
            <a:r>
              <a:rPr lang="it-IT" dirty="0"/>
              <a:t>, è il narratore; ma egli non ha partecipato in prima persona al Simposio, bensì racconta ciò che gli ha a sua volta raccontato un altro discepolo di Socrate, </a:t>
            </a:r>
            <a:r>
              <a:rPr lang="it-IT" b="1" dirty="0"/>
              <a:t>Aristodemo</a:t>
            </a:r>
            <a:r>
              <a:rPr lang="it-IT" dirty="0"/>
              <a:t>, che vi ha invece preso parte di persona.</a:t>
            </a:r>
          </a:p>
          <a:p>
            <a:r>
              <a:rPr lang="it-IT" dirty="0" err="1"/>
              <a:t>Apollodoro</a:t>
            </a:r>
            <a:r>
              <a:rPr lang="it-IT" dirty="0"/>
              <a:t> precisa di essere ben pronto a narrare, perché ha raccontato le stesse cose il giorno prima a </a:t>
            </a:r>
            <a:r>
              <a:rPr lang="it-IT" dirty="0" err="1"/>
              <a:t>Glaucone</a:t>
            </a:r>
            <a:r>
              <a:rPr lang="it-IT" dirty="0"/>
              <a:t>, che gli aveva chiesto il racconto del Simposio in quanto insoddisfatto della narrazione imprecisa che aveva ricevuto da un amico, che aveva a sua volta udito il racconto da un certo Fenice, che lo aveva udito da Aristodemo. </a:t>
            </a:r>
          </a:p>
          <a:p>
            <a:r>
              <a:rPr lang="it-IT" b="1" dirty="0"/>
              <a:t>ORALITA</a:t>
            </a:r>
            <a:r>
              <a:rPr lang="it-IT" u="sng" dirty="0"/>
              <a:t>’: differente credibilità dei differenti canali secondo i quali l’oralità di articola e si attua</a:t>
            </a:r>
          </a:p>
          <a:p>
            <a:r>
              <a:rPr lang="it-IT" dirty="0" err="1"/>
              <a:t>Apollodoro</a:t>
            </a:r>
            <a:r>
              <a:rPr lang="it-IT" dirty="0"/>
              <a:t>, dopo aver udito la narrazione di Aristodemo, </a:t>
            </a:r>
            <a:r>
              <a:rPr lang="it-IT" b="1" u="sng" dirty="0"/>
              <a:t>chiede chiarimenti </a:t>
            </a:r>
            <a:r>
              <a:rPr lang="it-IT" b="1" dirty="0"/>
              <a:t>a Socrate stesso; inoltre, valore dell’</a:t>
            </a:r>
            <a:r>
              <a:rPr lang="it-IT" b="1" u="sng" dirty="0"/>
              <a:t>esercizio</a:t>
            </a:r>
            <a:r>
              <a:rPr lang="it-IT" b="1" dirty="0"/>
              <a:t>.  </a:t>
            </a:r>
          </a:p>
          <a:p>
            <a:endParaRPr lang="it-IT" dirty="0"/>
          </a:p>
          <a:p>
            <a:r>
              <a:rPr lang="it-IT" dirty="0"/>
              <a:t>Aristodemo non ricordava tutto ciò che era avvenuto e tutte le parti dei discorsi fatti (e il loro numero esatto); </a:t>
            </a:r>
            <a:r>
              <a:rPr lang="it-IT" dirty="0" err="1"/>
              <a:t>Apollodoro</a:t>
            </a:r>
            <a:r>
              <a:rPr lang="it-IT" dirty="0"/>
              <a:t> non ricorda tutto ciò che Aristodemo gli ha detto. </a:t>
            </a:r>
            <a:r>
              <a:rPr lang="it-IT" b="1" dirty="0"/>
              <a:t>SELEZIONE</a:t>
            </a:r>
            <a:r>
              <a:rPr lang="it-IT" dirty="0"/>
              <a:t>, non cronaca</a:t>
            </a:r>
          </a:p>
        </p:txBody>
      </p:sp>
    </p:spTree>
    <p:extLst>
      <p:ext uri="{BB962C8B-B14F-4D97-AF65-F5344CB8AC3E}">
        <p14:creationId xmlns:p14="http://schemas.microsoft.com/office/powerpoint/2010/main" val="252518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02BCAD10-8F93-2442-9D09-99FD0CF98B9B}"/>
              </a:ext>
            </a:extLst>
          </p:cNvPr>
          <p:cNvSpPr/>
          <p:nvPr/>
        </p:nvSpPr>
        <p:spPr>
          <a:xfrm>
            <a:off x="611560" y="476672"/>
            <a:ext cx="7920880" cy="5601533"/>
          </a:xfrm>
          <a:prstGeom prst="rect">
            <a:avLst/>
          </a:prstGeom>
        </p:spPr>
        <p:txBody>
          <a:bodyPr wrap="square">
            <a:spAutoFit/>
          </a:bodyPr>
          <a:lstStyle/>
          <a:p>
            <a:endParaRPr lang="it-IT" dirty="0"/>
          </a:p>
          <a:p>
            <a:r>
              <a:rPr lang="it-IT" sz="2000" dirty="0"/>
              <a:t>Aristodemo è presentato come un Socrate in piccolo, «piccolo e sempre scalzo» (ed è per questo che si tratta del testimone migliore per il discorso del Socrate «vero e proprio»)</a:t>
            </a:r>
          </a:p>
          <a:p>
            <a:endParaRPr lang="it-IT" sz="2000" dirty="0"/>
          </a:p>
          <a:p>
            <a:r>
              <a:rPr lang="it-IT" sz="2000" dirty="0"/>
              <a:t>«Perché vedi, o Fedro, </a:t>
            </a:r>
            <a:r>
              <a:rPr lang="it-IT" sz="2000" b="1" dirty="0"/>
              <a:t>la scrittura è in una strana condizione, simile veramente a quella della pittura</a:t>
            </a:r>
            <a:r>
              <a:rPr lang="it-IT" sz="2000" dirty="0"/>
              <a:t>. I prodotti cioè della pittura ci stanno davanti come se vivessero; ma se li interroghi, tengono un maestoso silenzio. Nello stesso modo si comportano le parole scritte: crederesti che potessero parlare quasi che avessero in mente qualcosa; ma se tu, volendo imparare, chiedi loro qualcosa di ciò che dicono, esse ti manifestano una cosa sola e sempre la stessa. E una volta che sia messo per iscritto, ogni discorso arriva alle mani di tutti, tanto di chi l’intende tanto di chi non ci ha nulla a che fare; né sa a chi gli convenga parlare e a chi no. Prevaricato e offeso oltre ragione </a:t>
            </a:r>
            <a:r>
              <a:rPr lang="it-IT" sz="2000" b="1" dirty="0"/>
              <a:t>esso ha sempre bisogno che il padre gli venga in aiuto, perché esso da solo non può né difendersi né aiutarsi</a:t>
            </a:r>
            <a:r>
              <a:rPr lang="it-IT" sz="2000" dirty="0"/>
              <a:t>» (</a:t>
            </a:r>
            <a:r>
              <a:rPr lang="it-IT" sz="2000" i="1" dirty="0"/>
              <a:t>Fedro</a:t>
            </a:r>
            <a:r>
              <a:rPr lang="it-IT" sz="2000" dirty="0"/>
              <a:t>, 275e)</a:t>
            </a:r>
            <a:endParaRPr lang="it-IT" dirty="0"/>
          </a:p>
        </p:txBody>
      </p:sp>
    </p:spTree>
    <p:extLst>
      <p:ext uri="{BB962C8B-B14F-4D97-AF65-F5344CB8AC3E}">
        <p14:creationId xmlns:p14="http://schemas.microsoft.com/office/powerpoint/2010/main" val="12653465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289E8851-E617-154F-BA62-91450DA1AF35}"/>
              </a:ext>
            </a:extLst>
          </p:cNvPr>
          <p:cNvSpPr txBox="1"/>
          <p:nvPr/>
        </p:nvSpPr>
        <p:spPr>
          <a:xfrm>
            <a:off x="800101" y="1079500"/>
            <a:ext cx="7588324" cy="5262979"/>
          </a:xfrm>
          <a:prstGeom prst="rect">
            <a:avLst/>
          </a:prstGeom>
          <a:noFill/>
        </p:spPr>
        <p:txBody>
          <a:bodyPr wrap="square" rtlCol="0">
            <a:spAutoFit/>
          </a:bodyPr>
          <a:lstStyle/>
          <a:p>
            <a:r>
              <a:rPr lang="it-IT" sz="2400" dirty="0"/>
              <a:t>«Fino a che non si conosce la </a:t>
            </a:r>
            <a:r>
              <a:rPr lang="it-IT" sz="2400" b="1" dirty="0"/>
              <a:t>verità</a:t>
            </a:r>
            <a:r>
              <a:rPr lang="it-IT" sz="2400" dirty="0"/>
              <a:t> sul soggetto di cui si parla o si scrive e non si è in grado, poi, di definirlo in se stesso e avendolo definito non s’è appreso come dividerlo nelle sue specie, fino a che è divisibile; se, in seguito, dopo l’analisi fondata sullo stesso metodo, della natura dell’</a:t>
            </a:r>
            <a:r>
              <a:rPr lang="it-IT" sz="2400" b="1" dirty="0"/>
              <a:t>anima</a:t>
            </a:r>
            <a:r>
              <a:rPr lang="it-IT" sz="2400" dirty="0"/>
              <a:t>, non si scopre per ciascun aspetto di questa natura il tipo di discorso che gli è adatto, e su questo non si costruisce e non si ordina il discorso, con uno stile tutto screzi e comprendente tutti i toni dell’armonia per un’anima complessa e con uno stile lineare per un’anima semplice – no, fino a questo momento non si sarà in grado di trattare l’oratoria a regola d’arte» (</a:t>
            </a:r>
            <a:r>
              <a:rPr lang="it-IT" sz="2400" i="1" dirty="0"/>
              <a:t>Fedro</a:t>
            </a:r>
            <a:r>
              <a:rPr lang="it-IT" sz="2400" dirty="0"/>
              <a:t>, 277c)</a:t>
            </a:r>
          </a:p>
        </p:txBody>
      </p:sp>
    </p:spTree>
    <p:extLst>
      <p:ext uri="{BB962C8B-B14F-4D97-AF65-F5344CB8AC3E}">
        <p14:creationId xmlns:p14="http://schemas.microsoft.com/office/powerpoint/2010/main" val="14000671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285769" y="275688"/>
            <a:ext cx="8229600" cy="641794"/>
          </a:xfrm>
          <a:solidFill>
            <a:schemeClr val="accent6">
              <a:lumMod val="20000"/>
              <a:lumOff val="80000"/>
            </a:schemeClr>
          </a:solidFill>
          <a:ln>
            <a:noFill/>
          </a:ln>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lstStyle/>
          <a:p>
            <a:r>
              <a:rPr lang="it-IT" sz="3000" b="1" dirty="0"/>
              <a:t>Prologo narrato</a:t>
            </a:r>
          </a:p>
        </p:txBody>
      </p:sp>
      <p:sp>
        <p:nvSpPr>
          <p:cNvPr id="6" name="Segnaposto contenuto 5"/>
          <p:cNvSpPr>
            <a:spLocks noGrp="1"/>
          </p:cNvSpPr>
          <p:nvPr>
            <p:ph sz="half" idx="1"/>
          </p:nvPr>
        </p:nvSpPr>
        <p:spPr>
          <a:xfrm>
            <a:off x="285769" y="1129230"/>
            <a:ext cx="8643998" cy="5643602"/>
          </a:xfrm>
        </p:spPr>
        <p:txBody>
          <a:bodyPr>
            <a:noAutofit/>
          </a:bodyPr>
          <a:lstStyle/>
          <a:p>
            <a:pPr marL="0" indent="0">
              <a:lnSpc>
                <a:spcPct val="80000"/>
              </a:lnSpc>
              <a:buNone/>
            </a:pPr>
            <a:r>
              <a:rPr lang="it-IT" sz="2600" b="1" dirty="0"/>
              <a:t>Ispirazione estatica di Socrate, che si ferma in meditazione fuori dal vestibolo della casa di Agatone</a:t>
            </a:r>
          </a:p>
          <a:p>
            <a:pPr marL="0" indent="0">
              <a:lnSpc>
                <a:spcPct val="80000"/>
              </a:lnSpc>
              <a:buNone/>
            </a:pPr>
            <a:endParaRPr lang="it-IT" sz="2600" b="1" dirty="0"/>
          </a:p>
          <a:p>
            <a:pPr marL="0" indent="0">
              <a:lnSpc>
                <a:spcPct val="80000"/>
              </a:lnSpc>
              <a:buNone/>
            </a:pPr>
            <a:endParaRPr lang="it-IT" sz="2600" b="1" dirty="0"/>
          </a:p>
          <a:p>
            <a:pPr marL="0" indent="0">
              <a:lnSpc>
                <a:spcPct val="80000"/>
              </a:lnSpc>
              <a:buNone/>
            </a:pPr>
            <a:r>
              <a:rPr lang="it-IT" sz="2600" b="1" dirty="0"/>
              <a:t>«Dici una cosa proprio strana [</a:t>
            </a:r>
            <a:r>
              <a:rPr lang="it-IT" sz="2600" b="1" dirty="0" err="1"/>
              <a:t>atopon</a:t>
            </a:r>
            <a:r>
              <a:rPr lang="it-IT" sz="2600" b="1" dirty="0"/>
              <a:t>]!»</a:t>
            </a:r>
            <a:endParaRPr lang="it-IT" sz="2400" dirty="0"/>
          </a:p>
          <a:p>
            <a:pPr marL="0" indent="0">
              <a:lnSpc>
                <a:spcPct val="80000"/>
              </a:lnSpc>
              <a:buNone/>
            </a:pPr>
            <a:r>
              <a:rPr lang="it-IT" sz="2400" b="1" dirty="0"/>
              <a:t>ATOPON</a:t>
            </a:r>
            <a:r>
              <a:rPr lang="it-IT" sz="2400" dirty="0"/>
              <a:t> </a:t>
            </a:r>
            <a:r>
              <a:rPr lang="it-IT" sz="2400" dirty="0">
                <a:latin typeface="Arial"/>
                <a:cs typeface="Arial"/>
              </a:rPr>
              <a:t>→</a:t>
            </a:r>
            <a:r>
              <a:rPr lang="it-IT" sz="2400" dirty="0"/>
              <a:t> termine greco che, composto da </a:t>
            </a:r>
            <a:r>
              <a:rPr lang="it-IT" sz="2400" i="1" dirty="0"/>
              <a:t>a</a:t>
            </a:r>
            <a:r>
              <a:rPr lang="it-IT" sz="2400" dirty="0"/>
              <a:t> (alfa)</a:t>
            </a:r>
            <a:r>
              <a:rPr lang="it-IT" sz="2400" i="1" dirty="0"/>
              <a:t> privativo </a:t>
            </a:r>
            <a:r>
              <a:rPr lang="it-IT" sz="2400" dirty="0"/>
              <a:t>+ </a:t>
            </a:r>
            <a:r>
              <a:rPr lang="it-IT" sz="2400" i="1" dirty="0"/>
              <a:t>topos </a:t>
            </a:r>
            <a:r>
              <a:rPr lang="it-IT" sz="2400" dirty="0"/>
              <a:t>“luogo”, significa “</a:t>
            </a:r>
            <a:r>
              <a:rPr lang="it-IT" sz="2400" b="1" dirty="0"/>
              <a:t>fuori luogo</a:t>
            </a:r>
            <a:r>
              <a:rPr lang="it-IT" sz="2400" dirty="0"/>
              <a:t>” </a:t>
            </a:r>
          </a:p>
          <a:p>
            <a:pPr marL="0" indent="0">
              <a:lnSpc>
                <a:spcPct val="80000"/>
              </a:lnSpc>
              <a:buNone/>
            </a:pPr>
            <a:endParaRPr lang="it-IT" sz="2400" dirty="0"/>
          </a:p>
          <a:p>
            <a:pPr marL="0" indent="0">
              <a:lnSpc>
                <a:spcPct val="80000"/>
              </a:lnSpc>
              <a:buNone/>
            </a:pPr>
            <a:r>
              <a:rPr lang="it-IT" sz="2400" dirty="0">
                <a:latin typeface="Arial"/>
                <a:cs typeface="Arial"/>
              </a:rPr>
              <a:t>→  </a:t>
            </a:r>
            <a:r>
              <a:rPr lang="it-IT" sz="2400" b="1" dirty="0"/>
              <a:t>stravaganza/eccentricità di Socrate</a:t>
            </a:r>
            <a:r>
              <a:rPr lang="it-IT" sz="2400" dirty="0"/>
              <a:t>:</a:t>
            </a:r>
          </a:p>
          <a:p>
            <a:pPr marL="457200" lvl="2" indent="-457200">
              <a:lnSpc>
                <a:spcPct val="80000"/>
              </a:lnSpc>
              <a:buFont typeface="+mj-lt"/>
              <a:buAutoNum type="arabicPeriod"/>
            </a:pPr>
            <a:r>
              <a:rPr lang="it-IT" sz="2400" dirty="0"/>
              <a:t>corruttore dei costumi e dei valori della tradizione (Aristofane, </a:t>
            </a:r>
            <a:r>
              <a:rPr lang="it-IT" sz="2400" i="1" dirty="0"/>
              <a:t>Le nuvole)</a:t>
            </a:r>
          </a:p>
          <a:p>
            <a:pPr marL="457200" lvl="2" indent="-457200">
              <a:lnSpc>
                <a:spcPct val="80000"/>
              </a:lnSpc>
              <a:buFont typeface="+mj-lt"/>
              <a:buAutoNum type="arabicPeriod"/>
            </a:pPr>
            <a:r>
              <a:rPr lang="it-IT" sz="2400" dirty="0"/>
              <a:t>maestro di virtù e di religiosità (Senofonte e Platone)</a:t>
            </a:r>
          </a:p>
          <a:p>
            <a:pPr marL="457200" lvl="2" indent="-457200">
              <a:lnSpc>
                <a:spcPct val="80000"/>
              </a:lnSpc>
              <a:buFont typeface="+mj-lt"/>
              <a:buAutoNum type="arabicPeriod"/>
            </a:pPr>
            <a:endParaRPr lang="it-IT" sz="2400" dirty="0"/>
          </a:p>
          <a:p>
            <a:pPr marL="0" lvl="2" indent="0">
              <a:lnSpc>
                <a:spcPct val="80000"/>
              </a:lnSpc>
              <a:buNone/>
            </a:pPr>
            <a:r>
              <a:rPr lang="it-IT" sz="2400" dirty="0"/>
              <a:t>Agatone e Socrate e la dimensione «fisica» della saggezza, come qualcosa che «proviene dall’esterno»; la «disputa», sin dal prologo, tra poesia e filosofia</a:t>
            </a:r>
          </a:p>
          <a:p>
            <a:pPr marL="0" indent="0">
              <a:lnSpc>
                <a:spcPct val="80000"/>
              </a:lnSpc>
              <a:buNone/>
            </a:pPr>
            <a:endParaRPr lang="it-IT" sz="2400" dirty="0"/>
          </a:p>
        </p:txBody>
      </p:sp>
      <p:cxnSp>
        <p:nvCxnSpPr>
          <p:cNvPr id="7" name="Connettore 4 6">
            <a:extLst>
              <a:ext uri="{FF2B5EF4-FFF2-40B4-BE49-F238E27FC236}">
                <a16:creationId xmlns:a16="http://schemas.microsoft.com/office/drawing/2014/main" id="{F6DC49D8-D3FD-114C-98E9-22F780822ABC}"/>
              </a:ext>
            </a:extLst>
          </p:cNvPr>
          <p:cNvCxnSpPr>
            <a:cxnSpLocks/>
          </p:cNvCxnSpPr>
          <p:nvPr/>
        </p:nvCxnSpPr>
        <p:spPr>
          <a:xfrm rot="5400000">
            <a:off x="2231616" y="2529024"/>
            <a:ext cx="468000" cy="2700000"/>
          </a:xfrm>
          <a:prstGeom prst="bentConnector3">
            <a:avLst>
              <a:gd name="adj1" fmla="val 50000"/>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90163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4313" y="214313"/>
            <a:ext cx="8715375" cy="714375"/>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algn="l" eaLnBrk="1" fontAlgn="auto" hangingPunct="1">
              <a:spcAft>
                <a:spcPts val="0"/>
              </a:spcAft>
              <a:defRPr/>
            </a:pPr>
            <a:r>
              <a:rPr lang="it-IT" b="1" dirty="0"/>
              <a:t>Discorso di Fedro</a:t>
            </a:r>
          </a:p>
        </p:txBody>
      </p:sp>
      <p:sp>
        <p:nvSpPr>
          <p:cNvPr id="33795" name="Segnaposto contenuto 2"/>
          <p:cNvSpPr>
            <a:spLocks noGrp="1"/>
          </p:cNvSpPr>
          <p:nvPr>
            <p:ph idx="1"/>
          </p:nvPr>
        </p:nvSpPr>
        <p:spPr>
          <a:xfrm>
            <a:off x="214313" y="1556792"/>
            <a:ext cx="8715375" cy="5500688"/>
          </a:xfrm>
        </p:spPr>
        <p:txBody>
          <a:bodyPr/>
          <a:lstStyle/>
          <a:p>
            <a:pPr eaLnBrk="1" hangingPunct="1"/>
            <a:r>
              <a:rPr lang="it-IT" sz="2400" b="1" dirty="0"/>
              <a:t>Discorso raffinato, ma senza addurre «le ragioni»</a:t>
            </a:r>
          </a:p>
          <a:p>
            <a:pPr eaLnBrk="1" hangingPunct="1"/>
            <a:r>
              <a:rPr lang="it-IT" sz="2400" b="1" dirty="0"/>
              <a:t>Eros è un Dio antichissimo e causa dei più grandi beni</a:t>
            </a:r>
          </a:p>
          <a:p>
            <a:pPr lvl="1" eaLnBrk="1" hangingPunct="1"/>
            <a:r>
              <a:rPr lang="it-IT" sz="2000" dirty="0"/>
              <a:t>suscita negli uomini vergogna per le azioni brutte e amore per quelle belle</a:t>
            </a:r>
          </a:p>
          <a:p>
            <a:pPr eaLnBrk="1" hangingPunct="1"/>
            <a:r>
              <a:rPr lang="it-IT" sz="2400" b="1" dirty="0"/>
              <a:t>Importanza sociale e politica di Eros</a:t>
            </a:r>
          </a:p>
          <a:p>
            <a:pPr lvl="1" eaLnBrk="1" hangingPunct="1">
              <a:lnSpc>
                <a:spcPct val="90000"/>
              </a:lnSpc>
            </a:pPr>
            <a:r>
              <a:rPr lang="it-IT" sz="2000" dirty="0"/>
              <a:t>Una città composta di soli amanti e amati verrebbe governata in modo perfetto: tutti costoro, per non sfigurare di fronte all’amato, si terrebbero lontano da ciò che è brutto e gareggerebbero tra di loro nell’onore e nella virtù</a:t>
            </a:r>
          </a:p>
          <a:p>
            <a:pPr lvl="1" eaLnBrk="1" hangingPunct="1">
              <a:lnSpc>
                <a:spcPct val="90000"/>
              </a:lnSpc>
            </a:pPr>
            <a:r>
              <a:rPr lang="it-IT" sz="2000" dirty="0"/>
              <a:t>Se un esercito fosse composto di amati e di amanti vincerebbe qualsiasi nemico: nessun innamorato sarebbe così vile da abbandonare in campo l’amato e non portargli soccorso qualora si trovasse in pericolo</a:t>
            </a:r>
          </a:p>
          <a:p>
            <a:pPr lvl="1" eaLnBrk="1" hangingPunct="1">
              <a:lnSpc>
                <a:spcPct val="90000"/>
              </a:lnSpc>
            </a:pPr>
            <a:r>
              <a:rPr lang="it-IT" sz="2000" dirty="0"/>
              <a:t>Esempi (Achille, Patroclo ecc.)</a:t>
            </a:r>
          </a:p>
          <a:p>
            <a:pPr marL="342900" lvl="1" indent="-342900" eaLnBrk="1" hangingPunct="1">
              <a:lnSpc>
                <a:spcPct val="90000"/>
              </a:lnSpc>
              <a:buFont typeface="Arial" panose="020B0604020202020204" pitchFamily="34" charset="0"/>
              <a:buChar char="•"/>
            </a:pPr>
            <a:r>
              <a:rPr lang="it-IT" sz="2400" b="1" dirty="0"/>
              <a:t>Superiorità dell’amante rispetto all’amato; </a:t>
            </a:r>
            <a:r>
              <a:rPr lang="it-IT" sz="2400" dirty="0"/>
              <a:t>«l’amante è cosa più divina dell’amato, in quanto è ispirato da un dio»</a:t>
            </a:r>
            <a:endParaRPr lang="it-IT" sz="2400" b="1" dirty="0"/>
          </a:p>
          <a:p>
            <a:pPr lvl="1" eaLnBrk="1" hangingPunct="1">
              <a:lnSpc>
                <a:spcPct val="90000"/>
              </a:lnSpc>
              <a:buFont typeface="Arial" charset="0"/>
              <a:buNone/>
            </a:pPr>
            <a:r>
              <a:rPr lang="it-IT" sz="2000" dirty="0"/>
              <a:t>					</a:t>
            </a:r>
          </a:p>
        </p:txBody>
      </p:sp>
    </p:spTree>
    <p:extLst>
      <p:ext uri="{BB962C8B-B14F-4D97-AF65-F5344CB8AC3E}">
        <p14:creationId xmlns:p14="http://schemas.microsoft.com/office/powerpoint/2010/main" val="2390208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4313" y="144463"/>
            <a:ext cx="8715375" cy="725487"/>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algn="l" eaLnBrk="1" fontAlgn="auto" hangingPunct="1">
              <a:spcAft>
                <a:spcPts val="0"/>
              </a:spcAft>
              <a:defRPr/>
            </a:pPr>
            <a:r>
              <a:rPr lang="it-IT" b="1" dirty="0"/>
              <a:t>Discorso di Pausania</a:t>
            </a:r>
          </a:p>
        </p:txBody>
      </p:sp>
      <p:sp>
        <p:nvSpPr>
          <p:cNvPr id="3" name="Segnaposto contenuto 2"/>
          <p:cNvSpPr>
            <a:spLocks noGrp="1"/>
          </p:cNvSpPr>
          <p:nvPr>
            <p:ph idx="1"/>
          </p:nvPr>
        </p:nvSpPr>
        <p:spPr>
          <a:xfrm>
            <a:off x="214313" y="928688"/>
            <a:ext cx="8715375" cy="5715000"/>
          </a:xfrm>
        </p:spPr>
        <p:txBody>
          <a:bodyPr rtlCol="0">
            <a:normAutofit fontScale="70000" lnSpcReduction="20000"/>
          </a:bodyPr>
          <a:lstStyle/>
          <a:p>
            <a:pPr eaLnBrk="1" fontAlgn="auto" hangingPunct="1">
              <a:spcAft>
                <a:spcPts val="0"/>
              </a:spcAft>
              <a:buFont typeface="Arial" pitchFamily="34" charset="0"/>
              <a:buChar char="•"/>
              <a:defRPr/>
            </a:pPr>
            <a:endParaRPr lang="it-IT" dirty="0"/>
          </a:p>
          <a:p>
            <a:pPr eaLnBrk="1" fontAlgn="auto" hangingPunct="1">
              <a:spcAft>
                <a:spcPts val="0"/>
              </a:spcAft>
              <a:buFont typeface="Arial" pitchFamily="34" charset="0"/>
              <a:buChar char="•"/>
              <a:defRPr/>
            </a:pPr>
            <a:r>
              <a:rPr lang="it-IT" dirty="0"/>
              <a:t>Discepolo del sofista </a:t>
            </a:r>
            <a:r>
              <a:rPr lang="it-IT" dirty="0" err="1"/>
              <a:t>Prodico</a:t>
            </a:r>
            <a:endParaRPr lang="it-IT" dirty="0"/>
          </a:p>
          <a:p>
            <a:pPr eaLnBrk="1" fontAlgn="auto" hangingPunct="1">
              <a:spcAft>
                <a:spcPts val="0"/>
              </a:spcAft>
              <a:buFont typeface="Arial" pitchFamily="34" charset="0"/>
              <a:buChar char="•"/>
              <a:defRPr/>
            </a:pPr>
            <a:r>
              <a:rPr lang="it-IT" dirty="0"/>
              <a:t>Errore di Fedro: «come se Eros fosse uno solo»; atteggiamento razionalistico e demitizzante: «non ogni Eros è bello né degno di essere elogiato, ma solo quello che ci spinge ad amare in modo bello»</a:t>
            </a:r>
          </a:p>
          <a:p>
            <a:pPr eaLnBrk="1" fontAlgn="auto" hangingPunct="1">
              <a:spcAft>
                <a:spcPts val="0"/>
              </a:spcAft>
              <a:buFont typeface="Arial" pitchFamily="34" charset="0"/>
              <a:buChar char="•"/>
              <a:defRPr/>
            </a:pPr>
            <a:r>
              <a:rPr lang="it-IT" dirty="0"/>
              <a:t>Distinzione tra</a:t>
            </a:r>
          </a:p>
          <a:p>
            <a:pPr marL="971550" lvl="1" indent="-514350" eaLnBrk="1" fontAlgn="auto" hangingPunct="1">
              <a:spcAft>
                <a:spcPts val="0"/>
              </a:spcAft>
              <a:buFont typeface="+mj-lt"/>
              <a:buAutoNum type="arabicPeriod"/>
              <a:defRPr/>
            </a:pPr>
            <a:r>
              <a:rPr lang="it-IT" b="1" dirty="0"/>
              <a:t>Eros Uranio</a:t>
            </a:r>
            <a:r>
              <a:rPr lang="it-IT" dirty="0"/>
              <a:t> </a:t>
            </a:r>
            <a:r>
              <a:rPr lang="it-IT" dirty="0">
                <a:latin typeface="Arial"/>
                <a:cs typeface="Arial"/>
              </a:rPr>
              <a:t>→</a:t>
            </a:r>
            <a:r>
              <a:rPr lang="it-IT" dirty="0"/>
              <a:t> legato ad Afrodite Urania, figlia di Zeus) </a:t>
            </a:r>
          </a:p>
          <a:p>
            <a:pPr marL="1371600" lvl="2" indent="-514350" eaLnBrk="1" fontAlgn="auto" hangingPunct="1">
              <a:spcAft>
                <a:spcPts val="0"/>
              </a:spcAft>
              <a:buFont typeface="Arial" pitchFamily="34" charset="0"/>
              <a:buChar char="•"/>
              <a:defRPr/>
            </a:pPr>
            <a:r>
              <a:rPr lang="it-IT" dirty="0">
                <a:latin typeface="Arial"/>
                <a:cs typeface="Arial"/>
              </a:rPr>
              <a:t>è celeste e divino (uranio: dal gr. </a:t>
            </a:r>
            <a:r>
              <a:rPr lang="it-IT" i="1" dirty="0" err="1">
                <a:latin typeface="Arial"/>
                <a:cs typeface="Arial"/>
              </a:rPr>
              <a:t>ouranos</a:t>
            </a:r>
            <a:r>
              <a:rPr lang="it-IT" dirty="0">
                <a:latin typeface="Arial"/>
                <a:cs typeface="Arial"/>
              </a:rPr>
              <a:t>, “celeste”)</a:t>
            </a:r>
          </a:p>
          <a:p>
            <a:pPr marL="1371600" lvl="2" indent="-514350" eaLnBrk="1" fontAlgn="auto" hangingPunct="1">
              <a:spcAft>
                <a:spcPts val="0"/>
              </a:spcAft>
              <a:buFont typeface="Arial" pitchFamily="34" charset="0"/>
              <a:buChar char="•"/>
              <a:defRPr/>
            </a:pPr>
            <a:r>
              <a:rPr lang="it-IT" sz="2200" dirty="0">
                <a:latin typeface="Arial"/>
                <a:cs typeface="Arial"/>
              </a:rPr>
              <a:t>È</a:t>
            </a:r>
            <a:r>
              <a:rPr lang="it-IT" dirty="0">
                <a:latin typeface="Arial"/>
                <a:cs typeface="Arial"/>
              </a:rPr>
              <a:t> consapevole dei suoi veri obbiettivi, che consistono nell’esaltazione reciproca delle qualità dell’amato e dell’amante  e nello sviluppo della virtù</a:t>
            </a:r>
          </a:p>
          <a:p>
            <a:pPr marL="857250" lvl="2" indent="0" eaLnBrk="1" fontAlgn="auto" hangingPunct="1">
              <a:spcAft>
                <a:spcPts val="0"/>
              </a:spcAft>
              <a:buNone/>
              <a:defRPr/>
            </a:pPr>
            <a:endParaRPr lang="it-IT" dirty="0"/>
          </a:p>
          <a:p>
            <a:pPr marL="971550" lvl="1" indent="-514350" eaLnBrk="1" fontAlgn="auto" hangingPunct="1">
              <a:spcAft>
                <a:spcPts val="0"/>
              </a:spcAft>
              <a:buFont typeface="+mj-lt"/>
              <a:buAutoNum type="arabicPeriod"/>
              <a:defRPr/>
            </a:pPr>
            <a:r>
              <a:rPr lang="it-IT" b="1" dirty="0"/>
              <a:t>Eros </a:t>
            </a:r>
            <a:r>
              <a:rPr lang="it-IT" b="1" dirty="0" err="1"/>
              <a:t>Pandemio</a:t>
            </a:r>
            <a:r>
              <a:rPr lang="it-IT" b="1" dirty="0"/>
              <a:t> </a:t>
            </a:r>
            <a:r>
              <a:rPr lang="it-IT" dirty="0">
                <a:latin typeface="Arial"/>
                <a:cs typeface="Arial"/>
              </a:rPr>
              <a:t>→</a:t>
            </a:r>
            <a:r>
              <a:rPr lang="it-IT" dirty="0"/>
              <a:t> legato a Afrodite Pandemia ,figlia di Zeus e della mortale </a:t>
            </a:r>
            <a:r>
              <a:rPr lang="it-IT" dirty="0" err="1"/>
              <a:t>Dione</a:t>
            </a:r>
            <a:r>
              <a:rPr lang="it-IT" dirty="0"/>
              <a:t> </a:t>
            </a:r>
          </a:p>
          <a:p>
            <a:pPr marL="1371600" lvl="2" indent="-514350" eaLnBrk="1" fontAlgn="auto" hangingPunct="1">
              <a:spcAft>
                <a:spcPts val="0"/>
              </a:spcAft>
              <a:buFont typeface="Arial" pitchFamily="34" charset="0"/>
              <a:buChar char="•"/>
              <a:defRPr/>
            </a:pPr>
            <a:r>
              <a:rPr lang="it-IT" dirty="0">
                <a:latin typeface="Arial"/>
                <a:cs typeface="Arial"/>
              </a:rPr>
              <a:t>è volgare e terreno (</a:t>
            </a:r>
            <a:r>
              <a:rPr lang="it-IT" dirty="0" err="1">
                <a:latin typeface="Arial"/>
                <a:cs typeface="Arial"/>
              </a:rPr>
              <a:t>pandemio</a:t>
            </a:r>
            <a:r>
              <a:rPr lang="it-IT" dirty="0">
                <a:latin typeface="Arial"/>
                <a:cs typeface="Arial"/>
              </a:rPr>
              <a:t>: dal gr. </a:t>
            </a:r>
            <a:r>
              <a:rPr lang="it-IT" i="1" dirty="0">
                <a:latin typeface="Arial"/>
                <a:cs typeface="Arial"/>
              </a:rPr>
              <a:t>pan</a:t>
            </a:r>
            <a:r>
              <a:rPr lang="it-IT" dirty="0">
                <a:latin typeface="Arial"/>
                <a:cs typeface="Arial"/>
              </a:rPr>
              <a:t>, “tutto” + </a:t>
            </a:r>
            <a:r>
              <a:rPr lang="it-IT" i="1" dirty="0" err="1">
                <a:latin typeface="Arial"/>
                <a:cs typeface="Arial"/>
              </a:rPr>
              <a:t>demos</a:t>
            </a:r>
            <a:r>
              <a:rPr lang="it-IT" dirty="0">
                <a:latin typeface="Arial"/>
                <a:cs typeface="Arial"/>
              </a:rPr>
              <a:t>, “popolo” → “che appartiene a tutti”)</a:t>
            </a:r>
          </a:p>
          <a:p>
            <a:pPr marL="1371600" lvl="2" indent="-514350" eaLnBrk="1" fontAlgn="auto" hangingPunct="1">
              <a:spcAft>
                <a:spcPts val="0"/>
              </a:spcAft>
              <a:buFont typeface="Arial" pitchFamily="34" charset="0"/>
              <a:buChar char="•"/>
              <a:defRPr/>
            </a:pPr>
            <a:r>
              <a:rPr lang="it-IT" dirty="0">
                <a:latin typeface="Arial"/>
                <a:cs typeface="Arial"/>
              </a:rPr>
              <a:t>è l’Eros proprio di coloro</a:t>
            </a:r>
          </a:p>
          <a:p>
            <a:pPr marL="1828800" lvl="3" indent="-514350" eaLnBrk="1" fontAlgn="auto" hangingPunct="1">
              <a:spcAft>
                <a:spcPts val="0"/>
              </a:spcAft>
              <a:buFont typeface="Arial" pitchFamily="34" charset="0"/>
              <a:buChar char="–"/>
              <a:defRPr/>
            </a:pPr>
            <a:r>
              <a:rPr lang="it-IT" dirty="0">
                <a:latin typeface="Arial"/>
                <a:cs typeface="Arial"/>
              </a:rPr>
              <a:t>che valgono poco</a:t>
            </a:r>
          </a:p>
          <a:p>
            <a:pPr marL="1828800" lvl="3" indent="-514350" eaLnBrk="1" fontAlgn="auto" hangingPunct="1">
              <a:spcAft>
                <a:spcPts val="0"/>
              </a:spcAft>
              <a:buFont typeface="Arial" pitchFamily="34" charset="0"/>
              <a:buChar char="–"/>
              <a:defRPr/>
            </a:pPr>
            <a:r>
              <a:rPr lang="it-IT" dirty="0">
                <a:latin typeface="Arial"/>
                <a:cs typeface="Arial"/>
              </a:rPr>
              <a:t>che amano i corpi più delle anime</a:t>
            </a:r>
          </a:p>
          <a:p>
            <a:pPr marL="1828800" lvl="3" indent="-514350" eaLnBrk="1" fontAlgn="auto" hangingPunct="1">
              <a:spcAft>
                <a:spcPts val="0"/>
              </a:spcAft>
              <a:buFont typeface="Arial" pitchFamily="34" charset="0"/>
              <a:buChar char="–"/>
              <a:defRPr/>
            </a:pPr>
            <a:r>
              <a:rPr lang="it-IT" dirty="0">
                <a:latin typeface="Arial"/>
                <a:cs typeface="Arial"/>
              </a:rPr>
              <a:t>che tendono a soddisfare le proprie voglie senza preoccuparsi di come agiscono</a:t>
            </a:r>
          </a:p>
          <a:p>
            <a:pPr marL="1314450" lvl="3" indent="0" eaLnBrk="1" fontAlgn="auto" hangingPunct="1">
              <a:spcAft>
                <a:spcPts val="0"/>
              </a:spcAft>
              <a:buNone/>
              <a:defRPr/>
            </a:pPr>
            <a:endParaRPr lang="it-IT" dirty="0">
              <a:latin typeface="Arial"/>
              <a:cs typeface="Arial"/>
            </a:endParaRPr>
          </a:p>
          <a:p>
            <a:pPr marL="0" lvl="3" indent="0" eaLnBrk="1" fontAlgn="auto" hangingPunct="1">
              <a:spcAft>
                <a:spcPts val="0"/>
              </a:spcAft>
              <a:buNone/>
              <a:defRPr/>
            </a:pPr>
            <a:r>
              <a:rPr lang="it-IT" sz="2300" dirty="0">
                <a:latin typeface="Arial"/>
                <a:cs typeface="Arial"/>
              </a:rPr>
              <a:t> </a:t>
            </a:r>
            <a:endParaRPr lang="it-IT" dirty="0">
              <a:latin typeface="Arial"/>
              <a:cs typeface="Arial"/>
            </a:endParaRPr>
          </a:p>
          <a:p>
            <a:pPr marL="1371600" lvl="2" indent="-514350" eaLnBrk="1" fontAlgn="auto" hangingPunct="1">
              <a:spcAft>
                <a:spcPts val="0"/>
              </a:spcAft>
              <a:buFont typeface="Arial" pitchFamily="34" charset="0"/>
              <a:buChar char="•"/>
              <a:defRPr/>
            </a:pPr>
            <a:endParaRPr lang="it-IT" dirty="0">
              <a:latin typeface="Arial"/>
              <a:cs typeface="Arial"/>
            </a:endParaRPr>
          </a:p>
          <a:p>
            <a:pPr marL="1371600" lvl="2" indent="-514350" eaLnBrk="1" fontAlgn="auto" hangingPunct="1">
              <a:spcAft>
                <a:spcPts val="0"/>
              </a:spcAft>
              <a:buFont typeface="Arial" pitchFamily="34" charset="0"/>
              <a:buChar char="•"/>
              <a:defRPr/>
            </a:pPr>
            <a:endParaRPr lang="it-IT" dirty="0"/>
          </a:p>
        </p:txBody>
      </p:sp>
    </p:spTree>
    <p:extLst>
      <p:ext uri="{BB962C8B-B14F-4D97-AF65-F5344CB8AC3E}">
        <p14:creationId xmlns:p14="http://schemas.microsoft.com/office/powerpoint/2010/main" val="1954150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4313" y="144463"/>
            <a:ext cx="8715375" cy="725487"/>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algn="l" eaLnBrk="1" fontAlgn="auto" hangingPunct="1">
              <a:spcAft>
                <a:spcPts val="0"/>
              </a:spcAft>
              <a:defRPr/>
            </a:pPr>
            <a:r>
              <a:rPr lang="it-IT" b="1" dirty="0"/>
              <a:t>Discorso di Pausania</a:t>
            </a:r>
          </a:p>
        </p:txBody>
      </p:sp>
      <p:sp>
        <p:nvSpPr>
          <p:cNvPr id="3" name="Segnaposto contenuto 2"/>
          <p:cNvSpPr>
            <a:spLocks noGrp="1"/>
          </p:cNvSpPr>
          <p:nvPr>
            <p:ph idx="1"/>
          </p:nvPr>
        </p:nvSpPr>
        <p:spPr>
          <a:xfrm>
            <a:off x="214313" y="928688"/>
            <a:ext cx="8715375" cy="5715000"/>
          </a:xfrm>
        </p:spPr>
        <p:txBody>
          <a:bodyPr rtlCol="0">
            <a:normAutofit fontScale="92500" lnSpcReduction="20000"/>
          </a:bodyPr>
          <a:lstStyle/>
          <a:p>
            <a:pPr marL="857250" lvl="2" indent="0" eaLnBrk="1" fontAlgn="auto" hangingPunct="1">
              <a:spcAft>
                <a:spcPts val="0"/>
              </a:spcAft>
              <a:buNone/>
              <a:defRPr/>
            </a:pPr>
            <a:endParaRPr lang="it-IT" dirty="0">
              <a:latin typeface="Arial"/>
              <a:cs typeface="Arial"/>
            </a:endParaRPr>
          </a:p>
          <a:p>
            <a:pPr marL="857250" lvl="2" indent="0" eaLnBrk="1" fontAlgn="auto" hangingPunct="1">
              <a:spcAft>
                <a:spcPts val="0"/>
              </a:spcAft>
              <a:buNone/>
              <a:defRPr/>
            </a:pPr>
            <a:r>
              <a:rPr lang="it-IT" dirty="0">
                <a:latin typeface="Arial"/>
                <a:cs typeface="Arial"/>
              </a:rPr>
              <a:t>«Bisogna certo lodare tutti quanti gli dei, però bisogna cercare di dire quello che è toccato in sorte a ciascuno dei due. E, in effetti, anche ogni </a:t>
            </a:r>
            <a:r>
              <a:rPr lang="it-IT" dirty="0" err="1">
                <a:latin typeface="Arial"/>
                <a:cs typeface="Arial"/>
              </a:rPr>
              <a:t>azioneè</a:t>
            </a:r>
            <a:r>
              <a:rPr lang="it-IT" dirty="0">
                <a:latin typeface="Arial"/>
                <a:cs typeface="Arial"/>
              </a:rPr>
              <a:t> così</a:t>
            </a:r>
            <a:r>
              <a:rPr lang="it-IT" b="1" dirty="0">
                <a:latin typeface="Arial"/>
                <a:cs typeface="Arial"/>
              </a:rPr>
              <a:t>: in quanto azione in sé e per sé considerata, non è né bella né brutta</a:t>
            </a:r>
            <a:r>
              <a:rPr lang="it-IT" dirty="0">
                <a:latin typeface="Arial"/>
                <a:cs typeface="Arial"/>
              </a:rPr>
              <a:t>» (181a)</a:t>
            </a:r>
          </a:p>
          <a:p>
            <a:pPr marL="857250" lvl="2" indent="0" eaLnBrk="1" fontAlgn="auto" hangingPunct="1">
              <a:spcAft>
                <a:spcPts val="0"/>
              </a:spcAft>
              <a:buNone/>
              <a:defRPr/>
            </a:pPr>
            <a:r>
              <a:rPr lang="it-IT" dirty="0">
                <a:latin typeface="Arial"/>
                <a:cs typeface="Arial"/>
              </a:rPr>
              <a:t>Le diverse valutazioni di Eros dipendono dalle istituzioni, non dalla cosa in sé: «</a:t>
            </a:r>
            <a:r>
              <a:rPr lang="it-IT" b="1" dirty="0">
                <a:latin typeface="Arial"/>
                <a:cs typeface="Arial"/>
              </a:rPr>
              <a:t>sociologia sofistica</a:t>
            </a:r>
            <a:r>
              <a:rPr lang="it-IT" dirty="0">
                <a:latin typeface="Arial"/>
                <a:cs typeface="Arial"/>
              </a:rPr>
              <a:t>»</a:t>
            </a:r>
          </a:p>
          <a:p>
            <a:pPr marL="857250" lvl="2" indent="0" eaLnBrk="1" fontAlgn="auto" hangingPunct="1">
              <a:spcAft>
                <a:spcPts val="0"/>
              </a:spcAft>
              <a:buNone/>
              <a:defRPr/>
            </a:pPr>
            <a:r>
              <a:rPr lang="it-IT" dirty="0">
                <a:latin typeface="Arial"/>
                <a:cs typeface="Arial"/>
              </a:rPr>
              <a:t>Elide Beozia (difficoltà con i discorsi)</a:t>
            </a:r>
          </a:p>
          <a:p>
            <a:pPr marL="857250" lvl="2" indent="0" eaLnBrk="1" fontAlgn="auto" hangingPunct="1">
              <a:spcAft>
                <a:spcPts val="0"/>
              </a:spcAft>
              <a:buNone/>
              <a:defRPr/>
            </a:pPr>
            <a:r>
              <a:rPr lang="it-IT" dirty="0">
                <a:latin typeface="Arial"/>
                <a:cs typeface="Arial"/>
              </a:rPr>
              <a:t>Ionia (ragioni politiche, Eros è contro i tiranni)</a:t>
            </a:r>
            <a:br>
              <a:rPr lang="it-IT" dirty="0">
                <a:latin typeface="Arial"/>
                <a:cs typeface="Arial"/>
              </a:rPr>
            </a:br>
            <a:r>
              <a:rPr lang="it-IT" dirty="0">
                <a:latin typeface="Arial"/>
                <a:cs typeface="Arial"/>
              </a:rPr>
              <a:t>Sparta e Atene</a:t>
            </a:r>
          </a:p>
          <a:p>
            <a:pPr marL="857250" lvl="2" indent="0" eaLnBrk="1" fontAlgn="auto" hangingPunct="1">
              <a:spcAft>
                <a:spcPts val="0"/>
              </a:spcAft>
              <a:buNone/>
              <a:defRPr/>
            </a:pPr>
            <a:r>
              <a:rPr lang="it-IT" dirty="0">
                <a:latin typeface="Arial"/>
                <a:cs typeface="Arial"/>
              </a:rPr>
              <a:t>Pausania cerca di «salvare» il piacere sessuale dell’Eros per i giovani nobilitandolo, ossia connettendolo con sapienza e virtù: ma questo punto verrà ribaltato da Platone (Eros sessuale è solo il primo gradino) </a:t>
            </a:r>
          </a:p>
          <a:p>
            <a:pPr marL="0" lvl="3" indent="0" eaLnBrk="1" fontAlgn="auto" hangingPunct="1">
              <a:spcAft>
                <a:spcPts val="0"/>
              </a:spcAft>
              <a:buNone/>
              <a:defRPr/>
            </a:pPr>
            <a:r>
              <a:rPr lang="it-IT" sz="2300" dirty="0">
                <a:latin typeface="Arial"/>
                <a:cs typeface="Arial"/>
              </a:rPr>
              <a:t>«</a:t>
            </a:r>
            <a:r>
              <a:rPr lang="it-IT" sz="2300" b="1" dirty="0">
                <a:latin typeface="Arial"/>
                <a:cs typeface="Arial"/>
              </a:rPr>
              <a:t>E’ cosa bella, in tutto e per tutto, concedere i propri favori all’amante in vista della virtù</a:t>
            </a:r>
            <a:r>
              <a:rPr lang="it-IT" sz="2300" dirty="0">
                <a:latin typeface="Arial"/>
                <a:cs typeface="Arial"/>
              </a:rPr>
              <a:t>» (185B)</a:t>
            </a:r>
          </a:p>
          <a:p>
            <a:pPr marL="857250" lvl="2" indent="0" eaLnBrk="1" fontAlgn="auto" hangingPunct="1">
              <a:spcAft>
                <a:spcPts val="0"/>
              </a:spcAft>
              <a:buNone/>
              <a:defRPr/>
            </a:pPr>
            <a:r>
              <a:rPr lang="it-IT" dirty="0">
                <a:latin typeface="Arial"/>
                <a:cs typeface="Arial"/>
              </a:rPr>
              <a:t>La tesi di Pausania è criticata distesamente nel discorso di Alcibiade a Socrate («armi di bronzo per armi d’oro»)</a:t>
            </a:r>
          </a:p>
          <a:p>
            <a:pPr marL="1371600" lvl="2" indent="-514350" eaLnBrk="1" fontAlgn="auto" hangingPunct="1">
              <a:spcAft>
                <a:spcPts val="0"/>
              </a:spcAft>
              <a:buFont typeface="Arial" pitchFamily="34" charset="0"/>
              <a:buChar char="•"/>
              <a:defRPr/>
            </a:pPr>
            <a:endParaRPr lang="it-IT" dirty="0">
              <a:latin typeface="Arial"/>
              <a:cs typeface="Arial"/>
            </a:endParaRPr>
          </a:p>
          <a:p>
            <a:pPr marL="1371600" lvl="2" indent="-514350" eaLnBrk="1" fontAlgn="auto" hangingPunct="1">
              <a:spcAft>
                <a:spcPts val="0"/>
              </a:spcAft>
              <a:buFont typeface="Arial" pitchFamily="34" charset="0"/>
              <a:buChar char="•"/>
              <a:defRPr/>
            </a:pPr>
            <a:endParaRPr lang="it-IT" dirty="0"/>
          </a:p>
        </p:txBody>
      </p:sp>
    </p:spTree>
    <p:extLst>
      <p:ext uri="{BB962C8B-B14F-4D97-AF65-F5344CB8AC3E}">
        <p14:creationId xmlns:p14="http://schemas.microsoft.com/office/powerpoint/2010/main" val="8814541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62ACC71-91A5-DE45-989D-548236F7738C}"/>
              </a:ext>
            </a:extLst>
          </p:cNvPr>
          <p:cNvSpPr>
            <a:spLocks noGrp="1"/>
          </p:cNvSpPr>
          <p:nvPr>
            <p:ph idx="1"/>
          </p:nvPr>
        </p:nvSpPr>
        <p:spPr/>
        <p:txBody>
          <a:bodyPr/>
          <a:lstStyle/>
          <a:p>
            <a:pPr eaLnBrk="1" fontAlgn="auto" hangingPunct="1">
              <a:spcBef>
                <a:spcPts val="0"/>
              </a:spcBef>
              <a:spcAft>
                <a:spcPts val="0"/>
              </a:spcAft>
              <a:buFont typeface="Arial" pitchFamily="34" charset="0"/>
              <a:buChar char="•"/>
              <a:defRPr/>
            </a:pPr>
            <a:r>
              <a:rPr lang="it-IT" sz="2400" dirty="0"/>
              <a:t>«Eros ha una potenza così vasta e grande, e anzi, una potenza universale. Ma l’amore </a:t>
            </a:r>
            <a:r>
              <a:rPr lang="it-IT" sz="2400" b="1" dirty="0"/>
              <a:t>che tende alle cose buone e si accompagna a temperanza e a giustizia</a:t>
            </a:r>
            <a:r>
              <a:rPr lang="it-IT" sz="2400" dirty="0"/>
              <a:t>, sia presso di noi sia presso gli dei, ha la potenza più grande e ci procura ogni felicità» (188D)</a:t>
            </a:r>
          </a:p>
          <a:p>
            <a:pPr eaLnBrk="1" fontAlgn="auto" hangingPunct="1">
              <a:spcBef>
                <a:spcPts val="0"/>
              </a:spcBef>
              <a:spcAft>
                <a:spcPts val="0"/>
              </a:spcAft>
              <a:buFont typeface="Arial" pitchFamily="34" charset="0"/>
              <a:buChar char="•"/>
              <a:defRPr/>
            </a:pPr>
            <a:r>
              <a:rPr lang="it-IT" sz="2400" dirty="0"/>
              <a:t>Distinzione tra:</a:t>
            </a:r>
          </a:p>
          <a:p>
            <a:pPr marL="971550" lvl="1" indent="-514350" eaLnBrk="1" fontAlgn="auto" hangingPunct="1">
              <a:spcBef>
                <a:spcPts val="0"/>
              </a:spcBef>
              <a:spcAft>
                <a:spcPts val="0"/>
              </a:spcAft>
              <a:buFont typeface="+mj-lt"/>
              <a:buAutoNum type="arabicPeriod"/>
              <a:defRPr/>
            </a:pPr>
            <a:r>
              <a:rPr lang="it-IT" sz="2400" b="1" i="1" dirty="0"/>
              <a:t>Eros</a:t>
            </a:r>
            <a:r>
              <a:rPr lang="it-IT" sz="2400" b="1" dirty="0"/>
              <a:t> Uranio</a:t>
            </a:r>
          </a:p>
          <a:p>
            <a:pPr lvl="2" eaLnBrk="1" fontAlgn="auto" hangingPunct="1">
              <a:spcBef>
                <a:spcPts val="0"/>
              </a:spcBef>
              <a:spcAft>
                <a:spcPts val="0"/>
              </a:spcAft>
              <a:buFont typeface="Arial" pitchFamily="34" charset="0"/>
              <a:buChar char="•"/>
              <a:defRPr/>
            </a:pPr>
            <a:r>
              <a:rPr lang="it-IT" dirty="0"/>
              <a:t>è la forza che rende concordi gli elementi discordi (cfr. musica, astronomia, mantica)</a:t>
            </a:r>
          </a:p>
          <a:p>
            <a:pPr lvl="2" eaLnBrk="1" fontAlgn="auto" hangingPunct="1">
              <a:spcBef>
                <a:spcPts val="0"/>
              </a:spcBef>
              <a:spcAft>
                <a:spcPts val="0"/>
              </a:spcAft>
              <a:buFont typeface="Arial" pitchFamily="34" charset="0"/>
              <a:buChar char="•"/>
              <a:defRPr/>
            </a:pPr>
            <a:r>
              <a:rPr lang="it-IT" dirty="0"/>
              <a:t>infonde in tutti i viventi (uomini, animali, piante) armonia e, quindi, salute/prosperità</a:t>
            </a:r>
          </a:p>
          <a:p>
            <a:pPr marL="971550" lvl="1" indent="-514350" eaLnBrk="1" fontAlgn="auto" hangingPunct="1">
              <a:spcBef>
                <a:spcPts val="0"/>
              </a:spcBef>
              <a:spcAft>
                <a:spcPts val="0"/>
              </a:spcAft>
              <a:buFont typeface="+mj-lt"/>
              <a:buAutoNum type="arabicPeriod"/>
              <a:defRPr/>
            </a:pPr>
            <a:r>
              <a:rPr lang="it-IT" sz="2400" b="1" i="1" dirty="0"/>
              <a:t>Eros</a:t>
            </a:r>
            <a:r>
              <a:rPr lang="it-IT" sz="2400" b="1" dirty="0"/>
              <a:t> Pandemio</a:t>
            </a:r>
          </a:p>
          <a:p>
            <a:pPr lvl="2" eaLnBrk="1" fontAlgn="auto" hangingPunct="1">
              <a:spcBef>
                <a:spcPts val="0"/>
              </a:spcBef>
              <a:spcAft>
                <a:spcPts val="0"/>
              </a:spcAft>
              <a:buFont typeface="Arial" pitchFamily="34" charset="0"/>
              <a:buChar char="•"/>
              <a:defRPr/>
            </a:pPr>
            <a:r>
              <a:rPr lang="it-IT" dirty="0"/>
              <a:t>è fonte di disarmonia e disaccordo</a:t>
            </a:r>
          </a:p>
          <a:p>
            <a:pPr lvl="2" eaLnBrk="1" fontAlgn="auto" hangingPunct="1">
              <a:spcBef>
                <a:spcPts val="0"/>
              </a:spcBef>
              <a:spcAft>
                <a:spcPts val="0"/>
              </a:spcAft>
              <a:buFont typeface="Arial" pitchFamily="34" charset="0"/>
              <a:buChar char="•"/>
              <a:defRPr/>
            </a:pPr>
            <a:r>
              <a:rPr lang="it-IT" dirty="0"/>
              <a:t>genera malattie e sofferenza</a:t>
            </a:r>
          </a:p>
          <a:p>
            <a:endParaRPr lang="it-IT" dirty="0"/>
          </a:p>
        </p:txBody>
      </p:sp>
      <p:sp>
        <p:nvSpPr>
          <p:cNvPr id="4" name="Titolo 1">
            <a:extLst>
              <a:ext uri="{FF2B5EF4-FFF2-40B4-BE49-F238E27FC236}">
                <a16:creationId xmlns:a16="http://schemas.microsoft.com/office/drawing/2014/main" id="{A180D4F0-6742-F244-A81B-24C9A0ACD907}"/>
              </a:ext>
            </a:extLst>
          </p:cNvPr>
          <p:cNvSpPr>
            <a:spLocks noGrp="1"/>
          </p:cNvSpPr>
          <p:nvPr>
            <p:ph type="title"/>
          </p:nvPr>
        </p:nvSpPr>
        <p:spPr>
          <a:xfrm>
            <a:off x="457200" y="274638"/>
            <a:ext cx="8229600" cy="850106"/>
          </a:xfrm>
        </p:spPr>
        <p:style>
          <a:lnRef idx="1">
            <a:schemeClr val="accent6"/>
          </a:lnRef>
          <a:fillRef idx="2">
            <a:schemeClr val="accent6"/>
          </a:fillRef>
          <a:effectRef idx="1">
            <a:schemeClr val="accent6"/>
          </a:effectRef>
          <a:fontRef idx="minor">
            <a:schemeClr val="dk1"/>
          </a:fontRef>
        </p:style>
        <p:txBody>
          <a:bodyPr rtlCol="0">
            <a:normAutofit/>
          </a:bodyPr>
          <a:lstStyle/>
          <a:p>
            <a:pPr algn="l" eaLnBrk="1" fontAlgn="auto" hangingPunct="1">
              <a:spcAft>
                <a:spcPts val="0"/>
              </a:spcAft>
              <a:defRPr/>
            </a:pPr>
            <a:r>
              <a:rPr lang="it-IT" sz="4000" b="1" dirty="0"/>
              <a:t>Discorso di </a:t>
            </a:r>
            <a:r>
              <a:rPr lang="it-IT" sz="4000" b="1" dirty="0" err="1"/>
              <a:t>Erissimaco</a:t>
            </a:r>
            <a:endParaRPr lang="it-IT" sz="4000" b="1" dirty="0"/>
          </a:p>
        </p:txBody>
      </p:sp>
    </p:spTree>
    <p:extLst>
      <p:ext uri="{BB962C8B-B14F-4D97-AF65-F5344CB8AC3E}">
        <p14:creationId xmlns:p14="http://schemas.microsoft.com/office/powerpoint/2010/main" val="4069782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8161B8-3CFE-9242-9623-8310F6F81F45}"/>
              </a:ext>
            </a:extLst>
          </p:cNvPr>
          <p:cNvSpPr>
            <a:spLocks noGrp="1"/>
          </p:cNvSpPr>
          <p:nvPr>
            <p:ph type="title"/>
          </p:nvPr>
        </p:nvSpPr>
        <p:spPr/>
        <p:txBody>
          <a:bodyPr/>
          <a:lstStyle/>
          <a:p>
            <a:r>
              <a:rPr lang="it-IT" b="1" dirty="0"/>
              <a:t>Eros e il «ritorno» delle ali</a:t>
            </a:r>
          </a:p>
        </p:txBody>
      </p:sp>
      <p:sp>
        <p:nvSpPr>
          <p:cNvPr id="3" name="Segnaposto contenuto 2">
            <a:extLst>
              <a:ext uri="{FF2B5EF4-FFF2-40B4-BE49-F238E27FC236}">
                <a16:creationId xmlns:a16="http://schemas.microsoft.com/office/drawing/2014/main" id="{8B2918CB-5C36-2948-80AD-2CF404A52DDD}"/>
              </a:ext>
            </a:extLst>
          </p:cNvPr>
          <p:cNvSpPr>
            <a:spLocks noGrp="1"/>
          </p:cNvSpPr>
          <p:nvPr>
            <p:ph idx="1"/>
          </p:nvPr>
        </p:nvSpPr>
        <p:spPr>
          <a:xfrm>
            <a:off x="457200" y="1772816"/>
            <a:ext cx="8229600" cy="4929411"/>
          </a:xfrm>
        </p:spPr>
        <p:txBody>
          <a:bodyPr/>
          <a:lstStyle/>
          <a:p>
            <a:pPr marL="0" indent="0">
              <a:buNone/>
            </a:pPr>
            <a:r>
              <a:rPr lang="it-IT" sz="2400" dirty="0"/>
              <a:t>«Ecco dove l’intero discorso viene a toccare </a:t>
            </a:r>
            <a:r>
              <a:rPr lang="it-IT" sz="2400" b="1" dirty="0"/>
              <a:t>la quarta specie di delirio</a:t>
            </a:r>
            <a:r>
              <a:rPr lang="it-IT" sz="2400" dirty="0"/>
              <a:t>: quello per cui quando uno, alla vista della bellezza terrena, riandando con il ricordo alla bellezza vera, mette le ali, e di nuovo pennuto e agognante di volare, ma impotente a farlo, come un uccello fissi l’altezza e trascuri le cose terrene, offre motivo d’essere ritenuto uscito di senno. Quel delirio, dico, che è la più nobile forma di tutti i deliri divini e procede da ciò che è più nobile, tanto per chi ne è preso quanto per chi ne partecipa; e chi conosce questo rapimento divino, ed ami la bellezza, è detto </a:t>
            </a:r>
            <a:r>
              <a:rPr lang="it-IT" sz="2400" b="1" dirty="0"/>
              <a:t>amatore</a:t>
            </a:r>
            <a:r>
              <a:rPr lang="it-IT" sz="2400" dirty="0"/>
              <a:t>» (</a:t>
            </a:r>
            <a:r>
              <a:rPr lang="it-IT" sz="2400" i="1" dirty="0"/>
              <a:t>Fedro</a:t>
            </a:r>
            <a:r>
              <a:rPr lang="it-IT" sz="2400" dirty="0"/>
              <a:t>, XXX, 249d-250a)</a:t>
            </a:r>
          </a:p>
        </p:txBody>
      </p:sp>
    </p:spTree>
    <p:extLst>
      <p:ext uri="{BB962C8B-B14F-4D97-AF65-F5344CB8AC3E}">
        <p14:creationId xmlns:p14="http://schemas.microsoft.com/office/powerpoint/2010/main" val="1781433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4313" y="144463"/>
            <a:ext cx="8715375" cy="654050"/>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algn="l" eaLnBrk="1" fontAlgn="auto" hangingPunct="1">
              <a:spcAft>
                <a:spcPts val="0"/>
              </a:spcAft>
              <a:defRPr/>
            </a:pPr>
            <a:r>
              <a:rPr lang="it-IT" b="1" dirty="0"/>
              <a:t>Discorso di </a:t>
            </a:r>
            <a:r>
              <a:rPr lang="it-IT" b="1" dirty="0" err="1"/>
              <a:t>Erissimaco</a:t>
            </a:r>
            <a:endParaRPr lang="it-IT" b="1" dirty="0"/>
          </a:p>
        </p:txBody>
      </p:sp>
      <p:sp>
        <p:nvSpPr>
          <p:cNvPr id="3" name="Segnaposto contenuto 2"/>
          <p:cNvSpPr>
            <a:spLocks noGrp="1"/>
          </p:cNvSpPr>
          <p:nvPr>
            <p:ph idx="1"/>
          </p:nvPr>
        </p:nvSpPr>
        <p:spPr>
          <a:xfrm>
            <a:off x="323528" y="1303214"/>
            <a:ext cx="8715375" cy="5519514"/>
          </a:xfrm>
        </p:spPr>
        <p:txBody>
          <a:bodyPr rtlCol="0" anchor="b">
            <a:normAutofit fontScale="85000" lnSpcReduction="20000"/>
          </a:bodyPr>
          <a:lstStyle/>
          <a:p>
            <a:pPr marL="0" indent="0" eaLnBrk="1" fontAlgn="auto" hangingPunct="1">
              <a:spcBef>
                <a:spcPts val="0"/>
              </a:spcBef>
              <a:spcAft>
                <a:spcPts val="0"/>
              </a:spcAft>
              <a:buNone/>
              <a:defRPr/>
            </a:pPr>
            <a:endParaRPr lang="it-IT" sz="3100" i="1" dirty="0"/>
          </a:p>
          <a:p>
            <a:pPr marL="0" indent="0" eaLnBrk="1" fontAlgn="auto" hangingPunct="1">
              <a:spcBef>
                <a:spcPts val="0"/>
              </a:spcBef>
              <a:spcAft>
                <a:spcPts val="0"/>
              </a:spcAft>
              <a:buNone/>
              <a:defRPr/>
            </a:pPr>
            <a:r>
              <a:rPr lang="it-IT" sz="3100" i="1" dirty="0"/>
              <a:t>Eros come </a:t>
            </a:r>
            <a:r>
              <a:rPr lang="it-IT" sz="3100" b="1" i="1" dirty="0"/>
              <a:t>forza cosmica </a:t>
            </a:r>
            <a:r>
              <a:rPr lang="it-IT" sz="3100" dirty="0"/>
              <a:t>(cfr. Esiodo, Parmenide, Empedocle, Lucrezio</a:t>
            </a:r>
          </a:p>
          <a:p>
            <a:pPr eaLnBrk="1" fontAlgn="auto" hangingPunct="1">
              <a:spcBef>
                <a:spcPts val="0"/>
              </a:spcBef>
              <a:spcAft>
                <a:spcPts val="0"/>
              </a:spcAft>
              <a:buFont typeface="Arial" pitchFamily="34" charset="0"/>
              <a:buChar char="•"/>
              <a:defRPr/>
            </a:pPr>
            <a:r>
              <a:rPr lang="it-IT" sz="3100" dirty="0"/>
              <a:t>L’arte della </a:t>
            </a:r>
            <a:r>
              <a:rPr lang="it-IT" sz="3100" b="1" dirty="0"/>
              <a:t>medicina</a:t>
            </a:r>
            <a:r>
              <a:rPr lang="it-IT" sz="3100" dirty="0"/>
              <a:t> è interamente governata da Eros: il medico è un artefice creatore di Eros (un </a:t>
            </a:r>
            <a:r>
              <a:rPr lang="it-IT" sz="3100" b="1" dirty="0" err="1"/>
              <a:t>demiurgos</a:t>
            </a:r>
            <a:r>
              <a:rPr lang="it-IT" sz="3100" dirty="0"/>
              <a:t>), non però sulla base di considerazioni politico-sociali bensì medico-fisiologiche</a:t>
            </a:r>
          </a:p>
          <a:p>
            <a:pPr eaLnBrk="1" fontAlgn="auto" hangingPunct="1">
              <a:spcBef>
                <a:spcPts val="0"/>
              </a:spcBef>
              <a:spcAft>
                <a:spcPts val="0"/>
              </a:spcAft>
              <a:buFont typeface="Arial" pitchFamily="34" charset="0"/>
              <a:buChar char="•"/>
              <a:defRPr/>
            </a:pPr>
            <a:r>
              <a:rPr lang="it-IT" sz="3100" dirty="0"/>
              <a:t>«La medicina è la scienza degli impulsi amorosi dei corpi a riempirsi e a svuotarsi» (186D)</a:t>
            </a:r>
          </a:p>
          <a:p>
            <a:pPr eaLnBrk="1" fontAlgn="auto" hangingPunct="1">
              <a:spcBef>
                <a:spcPts val="0"/>
              </a:spcBef>
              <a:spcAft>
                <a:spcPts val="0"/>
              </a:spcAft>
              <a:buFont typeface="Arial" pitchFamily="34" charset="0"/>
              <a:buChar char="•"/>
              <a:defRPr/>
            </a:pPr>
            <a:r>
              <a:rPr lang="it-IT" sz="3100" dirty="0"/>
              <a:t>La </a:t>
            </a:r>
            <a:r>
              <a:rPr lang="it-IT" sz="3100" b="1" dirty="0"/>
              <a:t>musica</a:t>
            </a:r>
            <a:r>
              <a:rPr lang="it-IT" sz="3100" dirty="0"/>
              <a:t> «è scienza degli amori di armonia e ritmo»</a:t>
            </a:r>
          </a:p>
          <a:p>
            <a:pPr eaLnBrk="1" fontAlgn="auto" hangingPunct="1">
              <a:spcBef>
                <a:spcPts val="0"/>
              </a:spcBef>
              <a:spcAft>
                <a:spcPts val="0"/>
              </a:spcAft>
              <a:buFont typeface="Arial" pitchFamily="34" charset="0"/>
              <a:buChar char="•"/>
              <a:defRPr/>
            </a:pPr>
            <a:r>
              <a:rPr lang="it-IT" sz="3100" dirty="0"/>
              <a:t>L’</a:t>
            </a:r>
            <a:r>
              <a:rPr lang="it-IT" sz="3100" b="1" dirty="0"/>
              <a:t>astronomia</a:t>
            </a:r>
            <a:r>
              <a:rPr lang="it-IT" sz="3100" dirty="0"/>
              <a:t> e «la costituzione delle stagioni dell’anno»; «quando i contrari si trovino reciprocamente uniti dall’amore ordinato, e accolgano in sé armonia e sapiente mescolanza, allora portano prosperità e salute agli uomini»</a:t>
            </a:r>
          </a:p>
          <a:p>
            <a:pPr eaLnBrk="1" fontAlgn="auto" hangingPunct="1">
              <a:spcBef>
                <a:spcPts val="0"/>
              </a:spcBef>
              <a:spcAft>
                <a:spcPts val="0"/>
              </a:spcAft>
              <a:buFont typeface="Arial" pitchFamily="34" charset="0"/>
              <a:buChar char="•"/>
              <a:defRPr/>
            </a:pPr>
            <a:r>
              <a:rPr lang="it-IT" sz="3100" dirty="0"/>
              <a:t>L’arte della </a:t>
            </a:r>
            <a:r>
              <a:rPr lang="it-IT" sz="3100" b="1" dirty="0"/>
              <a:t>divinazione</a:t>
            </a:r>
            <a:r>
              <a:rPr lang="it-IT" sz="3100" dirty="0"/>
              <a:t> «intesse amicizia tra gli dei e gli uomini»</a:t>
            </a:r>
          </a:p>
          <a:p>
            <a:pPr lvl="2" eaLnBrk="1" fontAlgn="auto" hangingPunct="1">
              <a:spcAft>
                <a:spcPts val="0"/>
              </a:spcAft>
              <a:buFont typeface="Arial" pitchFamily="34" charset="0"/>
              <a:buChar char="•"/>
              <a:defRPr/>
            </a:pPr>
            <a:endParaRPr lang="it-IT" sz="3100" dirty="0"/>
          </a:p>
        </p:txBody>
      </p:sp>
    </p:spTree>
    <p:extLst>
      <p:ext uri="{BB962C8B-B14F-4D97-AF65-F5344CB8AC3E}">
        <p14:creationId xmlns:p14="http://schemas.microsoft.com/office/powerpoint/2010/main" val="2010122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714375" y="2071688"/>
            <a:ext cx="7772400" cy="1735137"/>
          </a:xfrm>
        </p:spPr>
        <p:txBody>
          <a:bodyPr rtlCol="0">
            <a:normAutofit fontScale="90000"/>
          </a:bodyPr>
          <a:lstStyle/>
          <a:p>
            <a:pPr eaLnBrk="1" fontAlgn="auto" hangingPunct="1">
              <a:spcAft>
                <a:spcPts val="0"/>
              </a:spcAft>
              <a:defRPr/>
            </a:pPr>
            <a:br>
              <a:rPr lang="it-IT" sz="6600" b="1" spc="600" dirty="0"/>
            </a:br>
            <a:r>
              <a:rPr lang="it-IT" sz="8900" b="1" spc="600" dirty="0"/>
              <a:t>PLATONE</a:t>
            </a:r>
            <a:endParaRPr lang="it-IT" sz="6600" b="1" spc="600" dirty="0"/>
          </a:p>
        </p:txBody>
      </p:sp>
      <p:sp>
        <p:nvSpPr>
          <p:cNvPr id="3" name="Sottotitolo 2"/>
          <p:cNvSpPr>
            <a:spLocks noGrp="1"/>
          </p:cNvSpPr>
          <p:nvPr>
            <p:ph type="subTitle" idx="1"/>
          </p:nvPr>
        </p:nvSpPr>
        <p:spPr>
          <a:xfrm>
            <a:off x="1400175" y="3735388"/>
            <a:ext cx="6400800" cy="2717948"/>
          </a:xfrm>
        </p:spPr>
        <p:txBody>
          <a:bodyPr rtlCol="0">
            <a:normAutofit/>
          </a:bodyPr>
          <a:lstStyle/>
          <a:p>
            <a:pPr eaLnBrk="1" fontAlgn="auto" hangingPunct="1">
              <a:spcAft>
                <a:spcPts val="0"/>
              </a:spcAft>
              <a:buFont typeface="Arial" pitchFamily="34" charset="0"/>
              <a:buNone/>
              <a:defRPr/>
            </a:pPr>
            <a:endParaRPr lang="it-IT" b="1" dirty="0">
              <a:solidFill>
                <a:schemeClr val="tx1"/>
              </a:solidFill>
            </a:endParaRPr>
          </a:p>
          <a:p>
            <a:pPr eaLnBrk="1" fontAlgn="auto" hangingPunct="1">
              <a:spcAft>
                <a:spcPts val="0"/>
              </a:spcAft>
              <a:buFont typeface="Arial" pitchFamily="34" charset="0"/>
              <a:buNone/>
              <a:defRPr/>
            </a:pPr>
            <a:r>
              <a:rPr lang="it-IT" sz="4800" b="1" i="1" dirty="0">
                <a:solidFill>
                  <a:schemeClr val="tx1"/>
                </a:solidFill>
              </a:rPr>
              <a:t>SIMPOSIO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4313" y="214313"/>
            <a:ext cx="8715375" cy="868362"/>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eaLnBrk="1" fontAlgn="auto" hangingPunct="1">
              <a:spcAft>
                <a:spcPts val="0"/>
              </a:spcAft>
              <a:defRPr/>
            </a:pPr>
            <a:r>
              <a:rPr lang="it-IT" b="1" spc="-150" dirty="0"/>
              <a:t>Cronologia dei principali dialoghi platonici</a:t>
            </a:r>
          </a:p>
        </p:txBody>
      </p:sp>
      <p:graphicFrame>
        <p:nvGraphicFramePr>
          <p:cNvPr id="9" name="Segnaposto contenuto 8"/>
          <p:cNvGraphicFramePr>
            <a:graphicFrameLocks noGrp="1"/>
          </p:cNvGraphicFramePr>
          <p:nvPr>
            <p:ph idx="1"/>
          </p:nvPr>
        </p:nvGraphicFramePr>
        <p:xfrm>
          <a:off x="214282" y="1142984"/>
          <a:ext cx="8715436" cy="5500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Freccia in giù 10"/>
          <p:cNvSpPr/>
          <p:nvPr/>
        </p:nvSpPr>
        <p:spPr>
          <a:xfrm rot="16200000">
            <a:off x="2500312" y="1714501"/>
            <a:ext cx="1000125" cy="571500"/>
          </a:xfrm>
          <a:prstGeom prst="downArrow">
            <a:avLst>
              <a:gd name="adj1" fmla="val 34762"/>
              <a:gd name="adj2" fmla="val 5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12" name="Freccia in giù 11"/>
          <p:cNvSpPr/>
          <p:nvPr/>
        </p:nvSpPr>
        <p:spPr>
          <a:xfrm rot="16200000">
            <a:off x="5607844" y="1678782"/>
            <a:ext cx="1000125" cy="642937"/>
          </a:xfrm>
          <a:prstGeom prst="downArrow">
            <a:avLst>
              <a:gd name="adj1" fmla="val 34762"/>
              <a:gd name="adj2" fmla="val 5000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egnaposto contenuto 2"/>
          <p:cNvSpPr>
            <a:spLocks noGrp="1"/>
          </p:cNvSpPr>
          <p:nvPr>
            <p:ph idx="1"/>
          </p:nvPr>
        </p:nvSpPr>
        <p:spPr>
          <a:xfrm>
            <a:off x="323528" y="1340768"/>
            <a:ext cx="8606160" cy="5231482"/>
          </a:xfrm>
        </p:spPr>
        <p:txBody>
          <a:bodyPr/>
          <a:lstStyle/>
          <a:p>
            <a:pPr marL="0" indent="0" eaLnBrk="1" hangingPunct="1">
              <a:lnSpc>
                <a:spcPct val="90000"/>
              </a:lnSpc>
              <a:buNone/>
            </a:pPr>
            <a:r>
              <a:rPr lang="it-IT" sz="2600" dirty="0"/>
              <a:t>il </a:t>
            </a:r>
            <a:r>
              <a:rPr lang="it-IT" sz="2600" i="1" dirty="0"/>
              <a:t>Simposio</a:t>
            </a:r>
            <a:r>
              <a:rPr lang="it-IT" sz="2600" dirty="0"/>
              <a:t> di Platone ha luogo nella casa del poeta tragico Agatone, per festeggiare la vittoria la lui ottenuta (416 a.C.) con la rappresentazione della sua prima tragedia</a:t>
            </a:r>
          </a:p>
          <a:p>
            <a:pPr marL="0" indent="0" eaLnBrk="1" hangingPunct="1">
              <a:lnSpc>
                <a:spcPct val="90000"/>
              </a:lnSpc>
              <a:buNone/>
            </a:pPr>
            <a:endParaRPr lang="it-IT" sz="2600" dirty="0"/>
          </a:p>
          <a:p>
            <a:pPr marL="0" indent="0" eaLnBrk="1" hangingPunct="1">
              <a:lnSpc>
                <a:spcPct val="90000"/>
              </a:lnSpc>
              <a:buNone/>
            </a:pPr>
            <a:r>
              <a:rPr lang="it-IT" sz="2600" dirty="0"/>
              <a:t>Simposio (</a:t>
            </a:r>
            <a:r>
              <a:rPr lang="it-IT" sz="2600" i="1" dirty="0" err="1"/>
              <a:t>syn</a:t>
            </a:r>
            <a:r>
              <a:rPr lang="it-IT" sz="2600" dirty="0"/>
              <a:t> “insieme” + </a:t>
            </a:r>
            <a:r>
              <a:rPr lang="it-IT" sz="2600" i="1" dirty="0" err="1"/>
              <a:t>pìnein</a:t>
            </a:r>
            <a:r>
              <a:rPr lang="it-IT" sz="2600" dirty="0"/>
              <a:t> “bere”): riunione conviviale in uso negli ambienti aristocratici</a:t>
            </a:r>
          </a:p>
          <a:p>
            <a:pPr lvl="1" eaLnBrk="1" hangingPunct="1">
              <a:lnSpc>
                <a:spcPct val="90000"/>
              </a:lnSpc>
            </a:pPr>
            <a:r>
              <a:rPr lang="it-IT" sz="2600" dirty="0"/>
              <a:t>costituiva il secondo momento del banchetto greco: iniziava sul far del tramonto e proseguiva fino all’alba</a:t>
            </a:r>
          </a:p>
          <a:p>
            <a:pPr lvl="1" eaLnBrk="1" hangingPunct="1">
              <a:lnSpc>
                <a:spcPct val="90000"/>
              </a:lnSpc>
            </a:pPr>
            <a:r>
              <a:rPr lang="it-IT" sz="2600" dirty="0"/>
              <a:t>occasioni molteplici: </a:t>
            </a:r>
          </a:p>
          <a:p>
            <a:pPr marL="1828800" lvl="4" indent="0" eaLnBrk="1" hangingPunct="1">
              <a:lnSpc>
                <a:spcPct val="70000"/>
              </a:lnSpc>
              <a:buNone/>
            </a:pPr>
            <a:r>
              <a:rPr lang="it-IT" sz="2600" dirty="0"/>
              <a:t>riunioni di compagni d'armi; celebrazioni di carattere privato-familiare (matrimonio o funerale); prolungamento di una festività pubbliche e di riti religiosi</a:t>
            </a:r>
          </a:p>
          <a:p>
            <a:pPr eaLnBrk="1" hangingPunct="1">
              <a:buFont typeface="Arial" charset="0"/>
              <a:buNone/>
            </a:pPr>
            <a:endParaRPr lang="it-IT" dirty="0"/>
          </a:p>
        </p:txBody>
      </p:sp>
      <p:sp>
        <p:nvSpPr>
          <p:cNvPr id="2" name="Titolo 1"/>
          <p:cNvSpPr>
            <a:spLocks noGrp="1"/>
          </p:cNvSpPr>
          <p:nvPr>
            <p:ph type="title"/>
          </p:nvPr>
        </p:nvSpPr>
        <p:spPr>
          <a:xfrm>
            <a:off x="214313" y="214313"/>
            <a:ext cx="8715375" cy="725487"/>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eaLnBrk="1" fontAlgn="auto" hangingPunct="1">
              <a:spcAft>
                <a:spcPts val="0"/>
              </a:spcAft>
              <a:defRPr/>
            </a:pPr>
            <a:r>
              <a:rPr lang="it-IT" b="1" dirty="0"/>
              <a:t>Il simposio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2"/>
          <p:cNvSpPr>
            <a:spLocks noGrp="1"/>
          </p:cNvSpPr>
          <p:nvPr>
            <p:ph idx="1"/>
          </p:nvPr>
        </p:nvSpPr>
        <p:spPr>
          <a:xfrm>
            <a:off x="214313" y="1214438"/>
            <a:ext cx="8715375" cy="4911725"/>
          </a:xfrm>
        </p:spPr>
        <p:txBody>
          <a:bodyPr/>
          <a:lstStyle/>
          <a:p>
            <a:pPr eaLnBrk="1" hangingPunct="1">
              <a:lnSpc>
                <a:spcPct val="90000"/>
              </a:lnSpc>
            </a:pPr>
            <a:r>
              <a:rPr lang="it-IT" sz="2400" dirty="0"/>
              <a:t>Vi partecipavano uomini adulti per bere, cantare, suonare e conversare insieme. Le donne di condizione libera non vi prendevano parte</a:t>
            </a:r>
          </a:p>
          <a:p>
            <a:pPr eaLnBrk="1" hangingPunct="1">
              <a:lnSpc>
                <a:spcPct val="90000"/>
              </a:lnSpc>
            </a:pPr>
            <a:r>
              <a:rPr lang="it-IT" sz="2400" dirty="0"/>
              <a:t>Presenza femminile: </a:t>
            </a:r>
            <a:r>
              <a:rPr lang="it-IT" sz="2400" dirty="0" err="1"/>
              <a:t>etére</a:t>
            </a:r>
            <a:r>
              <a:rPr lang="it-IT" sz="2400" dirty="0"/>
              <a:t> (fig. 1), suonatrici di </a:t>
            </a:r>
            <a:r>
              <a:rPr lang="it-IT" sz="2400" i="1" dirty="0" err="1"/>
              <a:t>aulos</a:t>
            </a:r>
            <a:r>
              <a:rPr lang="it-IT" sz="2400" dirty="0"/>
              <a:t> (fig. 2) e danzatrici (fig. 3) [segregazione della donna; </a:t>
            </a:r>
            <a:r>
              <a:rPr lang="it-IT" sz="2400" i="1" dirty="0"/>
              <a:t>post</a:t>
            </a:r>
            <a:r>
              <a:rPr lang="it-IT" sz="2400" dirty="0"/>
              <a:t> età omerica]</a:t>
            </a:r>
          </a:p>
          <a:p>
            <a:pPr marL="0" indent="0" eaLnBrk="1" hangingPunct="1">
              <a:lnSpc>
                <a:spcPct val="90000"/>
              </a:lnSpc>
              <a:buNone/>
            </a:pPr>
            <a:endParaRPr lang="it-IT" sz="2400" dirty="0"/>
          </a:p>
          <a:p>
            <a:pPr eaLnBrk="1" hangingPunct="1">
              <a:lnSpc>
                <a:spcPct val="90000"/>
              </a:lnSpc>
            </a:pPr>
            <a:endParaRPr lang="it-IT" sz="2400" dirty="0"/>
          </a:p>
          <a:p>
            <a:pPr marL="0" indent="0" eaLnBrk="1" hangingPunct="1">
              <a:buNone/>
            </a:pPr>
            <a:endParaRPr lang="it-IT" dirty="0"/>
          </a:p>
        </p:txBody>
      </p:sp>
      <p:sp>
        <p:nvSpPr>
          <p:cNvPr id="7" name="Titolo 1"/>
          <p:cNvSpPr>
            <a:spLocks noGrp="1"/>
          </p:cNvSpPr>
          <p:nvPr>
            <p:ph type="title"/>
          </p:nvPr>
        </p:nvSpPr>
        <p:spPr>
          <a:xfrm>
            <a:off x="214313" y="214313"/>
            <a:ext cx="8715375" cy="725487"/>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eaLnBrk="1" fontAlgn="auto" hangingPunct="1">
              <a:spcAft>
                <a:spcPts val="0"/>
              </a:spcAft>
              <a:defRPr/>
            </a:pPr>
            <a:r>
              <a:rPr lang="it-IT" b="1" dirty="0"/>
              <a:t>Il simposio greco</a:t>
            </a:r>
          </a:p>
        </p:txBody>
      </p:sp>
      <p:pic>
        <p:nvPicPr>
          <p:cNvPr id="6" name="Immagine 6" descr="monaco2421a.jpg">
            <a:extLst>
              <a:ext uri="{FF2B5EF4-FFF2-40B4-BE49-F238E27FC236}">
                <a16:creationId xmlns:a16="http://schemas.microsoft.com/office/drawing/2014/main" id="{98D042EF-B4B0-4247-8D7C-807E97F7A6A1}"/>
              </a:ext>
            </a:extLst>
          </p:cNvPr>
          <p:cNvPicPr>
            <a:picLocks noChangeAspect="1"/>
          </p:cNvPicPr>
          <p:nvPr/>
        </p:nvPicPr>
        <p:blipFill>
          <a:blip r:embed="rId2" cstate="email">
            <a:extLst>
              <a:ext uri="{28A0092B-C50C-407E-A947-70E740481C1C}">
                <a14:useLocalDpi xmlns:a14="http://schemas.microsoft.com/office/drawing/2010/main"/>
              </a:ext>
            </a:extLst>
          </a:blip>
          <a:srcRect b="-55092"/>
          <a:stretch>
            <a:fillRect/>
          </a:stretch>
        </p:blipFill>
        <p:spPr bwMode="auto">
          <a:xfrm>
            <a:off x="225277" y="3175090"/>
            <a:ext cx="3167062" cy="2643206"/>
          </a:xfrm>
          <a:prstGeom prst="rect">
            <a:avLst/>
          </a:prstGeom>
          <a:noFill/>
          <a:ln w="9525">
            <a:noFill/>
            <a:miter lim="800000"/>
            <a:headEnd/>
            <a:tailEnd/>
          </a:ln>
        </p:spPr>
      </p:pic>
      <p:pic>
        <p:nvPicPr>
          <p:cNvPr id="9" name="Segnaposto contenuto 6" descr="607px-Cottabos_player_Louvre_CA1585.jpg">
            <a:extLst>
              <a:ext uri="{FF2B5EF4-FFF2-40B4-BE49-F238E27FC236}">
                <a16:creationId xmlns:a16="http://schemas.microsoft.com/office/drawing/2014/main" id="{7849D4CE-6331-9042-9B47-9A313F135E3E}"/>
              </a:ext>
            </a:extLst>
          </p:cNvPr>
          <p:cNvPicPr>
            <a:picLocks noChangeAspect="1"/>
          </p:cNvPicPr>
          <p:nvPr/>
        </p:nvPicPr>
        <p:blipFill>
          <a:blip r:embed="rId3" cstate="print"/>
          <a:srcRect/>
          <a:stretch>
            <a:fillRect/>
          </a:stretch>
        </p:blipFill>
        <p:spPr bwMode="auto">
          <a:xfrm>
            <a:off x="3563888" y="3140968"/>
            <a:ext cx="2808288" cy="2711450"/>
          </a:xfrm>
          <a:prstGeom prst="rect">
            <a:avLst/>
          </a:prstGeom>
          <a:noFill/>
          <a:ln w="9525">
            <a:noFill/>
            <a:miter lim="800000"/>
            <a:headEnd/>
            <a:tailEnd/>
          </a:ln>
        </p:spPr>
      </p:pic>
      <p:pic>
        <p:nvPicPr>
          <p:cNvPr id="12" name="Segnaposto contenuto 6" descr="607px-Cottabos_player_Louvre_CA1585.jpg">
            <a:extLst>
              <a:ext uri="{FF2B5EF4-FFF2-40B4-BE49-F238E27FC236}">
                <a16:creationId xmlns:a16="http://schemas.microsoft.com/office/drawing/2014/main" id="{D14F213F-E5E4-CB41-81A4-2003B304BB59}"/>
              </a:ext>
            </a:extLst>
          </p:cNvPr>
          <p:cNvPicPr>
            <a:picLocks noChangeAspect="1"/>
          </p:cNvPicPr>
          <p:nvPr/>
        </p:nvPicPr>
        <p:blipFill>
          <a:blip r:embed="rId4" cstate="print"/>
          <a:srcRect/>
          <a:stretch>
            <a:fillRect/>
          </a:stretch>
        </p:blipFill>
        <p:spPr bwMode="auto">
          <a:xfrm>
            <a:off x="6543725" y="3128392"/>
            <a:ext cx="2268440" cy="2269757"/>
          </a:xfrm>
          <a:prstGeom prst="rect">
            <a:avLst/>
          </a:prstGeom>
          <a:noFill/>
          <a:ln w="9525">
            <a:noFill/>
            <a:miter lim="800000"/>
            <a:headEnd/>
            <a:tailEnd/>
          </a:ln>
        </p:spPr>
      </p:pic>
      <p:sp>
        <p:nvSpPr>
          <p:cNvPr id="13" name="CasellaDiTesto 12">
            <a:extLst>
              <a:ext uri="{FF2B5EF4-FFF2-40B4-BE49-F238E27FC236}">
                <a16:creationId xmlns:a16="http://schemas.microsoft.com/office/drawing/2014/main" id="{6184E4A4-3F13-EA45-B314-740F0D292469}"/>
              </a:ext>
            </a:extLst>
          </p:cNvPr>
          <p:cNvSpPr txBox="1"/>
          <p:nvPr/>
        </p:nvSpPr>
        <p:spPr>
          <a:xfrm>
            <a:off x="647564" y="5910765"/>
            <a:ext cx="7848872" cy="738664"/>
          </a:xfrm>
          <a:prstGeom prst="rect">
            <a:avLst/>
          </a:prstGeom>
          <a:noFill/>
          <a:ln>
            <a:solidFill>
              <a:schemeClr val="tx1"/>
            </a:solidFill>
          </a:ln>
        </p:spPr>
        <p:txBody>
          <a:bodyPr wrap="square" rtlCol="0">
            <a:spAutoFit/>
          </a:bodyPr>
          <a:lstStyle/>
          <a:p>
            <a:pPr marL="144000" indent="-144000">
              <a:buFont typeface="+mj-lt"/>
              <a:buAutoNum type="arabicPeriod"/>
            </a:pPr>
            <a:r>
              <a:rPr lang="it-IT" sz="1400" dirty="0"/>
              <a:t>Etera - Kylix </a:t>
            </a:r>
            <a:r>
              <a:rPr lang="it-IT" sz="1400" dirty="0" err="1"/>
              <a:t>attica</a:t>
            </a:r>
            <a:r>
              <a:rPr lang="it-IT" sz="1400" dirty="0"/>
              <a:t> a figura rosse (510 a. C) </a:t>
            </a:r>
          </a:p>
          <a:p>
            <a:pPr marL="144000" indent="-144000">
              <a:buFont typeface="+mj-lt"/>
              <a:buAutoNum type="arabicPeriod"/>
            </a:pPr>
            <a:r>
              <a:rPr lang="it-IT" sz="1400" dirty="0"/>
              <a:t>Suonatrice di </a:t>
            </a:r>
            <a:r>
              <a:rPr lang="it-IT" sz="1400" dirty="0" err="1"/>
              <a:t>aulos</a:t>
            </a:r>
            <a:r>
              <a:rPr lang="it-IT" sz="1400" dirty="0"/>
              <a:t>  - Kylix </a:t>
            </a:r>
            <a:r>
              <a:rPr lang="it-IT" sz="1400" dirty="0" err="1"/>
              <a:t>attica</a:t>
            </a:r>
            <a:r>
              <a:rPr lang="it-IT" sz="1400" dirty="0"/>
              <a:t> a figura rosse (</a:t>
            </a:r>
            <a:r>
              <a:rPr lang="it-IT" sz="1400" dirty="0" err="1"/>
              <a:t>ca</a:t>
            </a:r>
            <a:r>
              <a:rPr lang="it-IT" sz="1400" dirty="0"/>
              <a:t> 480 a.C.)</a:t>
            </a:r>
          </a:p>
          <a:p>
            <a:pPr marL="144000" indent="-144000">
              <a:buFont typeface="+mj-lt"/>
              <a:buAutoNum type="arabicPeriod"/>
            </a:pPr>
            <a:r>
              <a:rPr lang="it-IT" sz="1400" dirty="0"/>
              <a:t>Etera danzante - Kylix </a:t>
            </a:r>
            <a:r>
              <a:rPr lang="it-IT" sz="1400" dirty="0" err="1"/>
              <a:t>attica</a:t>
            </a:r>
            <a:r>
              <a:rPr lang="it-IT" sz="1400" dirty="0"/>
              <a:t> a figura rosse (</a:t>
            </a:r>
            <a:r>
              <a:rPr lang="fr-FR" sz="1400" dirty="0"/>
              <a:t>490-480 a. C)</a:t>
            </a:r>
            <a:r>
              <a:rPr lang="it-IT" sz="14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p:cTn id="21" dur="500" fill="hold"/>
                                        <p:tgtEl>
                                          <p:spTgt spid="12"/>
                                        </p:tgtEl>
                                        <p:attrNameLst>
                                          <p:attrName>ppt_w</p:attrName>
                                        </p:attrNameLst>
                                      </p:cBhvr>
                                      <p:tavLst>
                                        <p:tav tm="0">
                                          <p:val>
                                            <p:fltVal val="0"/>
                                          </p:val>
                                        </p:tav>
                                        <p:tav tm="100000">
                                          <p:val>
                                            <p:strVal val="#ppt_w"/>
                                          </p:val>
                                        </p:tav>
                                      </p:tavLst>
                                    </p:anim>
                                    <p:anim calcmode="lin" valueType="num">
                                      <p:cBhvr>
                                        <p:cTn id="22" dur="500" fill="hold"/>
                                        <p:tgtEl>
                                          <p:spTgt spid="12"/>
                                        </p:tgtEl>
                                        <p:attrNameLst>
                                          <p:attrName>ppt_h</p:attrName>
                                        </p:attrNameLst>
                                      </p:cBhvr>
                                      <p:tavLst>
                                        <p:tav tm="0">
                                          <p:val>
                                            <p:fltVal val="0"/>
                                          </p:val>
                                        </p:tav>
                                        <p:tav tm="100000">
                                          <p:val>
                                            <p:strVal val="#ppt_h"/>
                                          </p:val>
                                        </p:tav>
                                      </p:tavLst>
                                    </p:anim>
                                    <p:animEffect transition="in" filter="fade">
                                      <p:cBhvr>
                                        <p:cTn id="2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contenuto 2"/>
          <p:cNvSpPr>
            <a:spLocks noGrp="1"/>
          </p:cNvSpPr>
          <p:nvPr>
            <p:ph idx="1"/>
          </p:nvPr>
        </p:nvSpPr>
        <p:spPr>
          <a:xfrm>
            <a:off x="323528" y="1196752"/>
            <a:ext cx="8424936" cy="5446936"/>
          </a:xfrm>
        </p:spPr>
        <p:txBody>
          <a:bodyPr/>
          <a:lstStyle/>
          <a:p>
            <a:pPr marL="0" lvl="1" indent="0" eaLnBrk="1" hangingPunct="1">
              <a:lnSpc>
                <a:spcPct val="90000"/>
              </a:lnSpc>
              <a:buNone/>
            </a:pPr>
            <a:r>
              <a:rPr lang="it-IT" sz="2600" dirty="0"/>
              <a:t>Pederastia: amante più anziano e amato più giovane (tra i 12 e i 17 anni) [da </a:t>
            </a:r>
            <a:r>
              <a:rPr lang="it-IT" sz="2600" i="1" dirty="0" err="1"/>
              <a:t>pais</a:t>
            </a:r>
            <a:r>
              <a:rPr lang="it-IT" sz="2600" i="1" dirty="0"/>
              <a:t>,</a:t>
            </a:r>
            <a:r>
              <a:rPr lang="it-IT" sz="2600" dirty="0"/>
              <a:t> “fanciullo” +  </a:t>
            </a:r>
            <a:r>
              <a:rPr lang="it-IT" sz="2600" i="1" dirty="0" err="1"/>
              <a:t>erastes</a:t>
            </a:r>
            <a:r>
              <a:rPr lang="it-IT" sz="2600" dirty="0"/>
              <a:t>, “amante” = “amore per i fanciulli”]</a:t>
            </a:r>
          </a:p>
          <a:p>
            <a:pPr marL="0" lvl="1" indent="0" eaLnBrk="1" hangingPunct="1">
              <a:lnSpc>
                <a:spcPct val="90000"/>
              </a:lnSpc>
              <a:buNone/>
            </a:pPr>
            <a:r>
              <a:rPr lang="it-IT" sz="2600" dirty="0"/>
              <a:t>Cfr. il discorso di Pausania sulla variabilità culturale delle pratiche pederastiche</a:t>
            </a:r>
          </a:p>
        </p:txBody>
      </p:sp>
      <p:sp>
        <p:nvSpPr>
          <p:cNvPr id="4" name="Titolo 1"/>
          <p:cNvSpPr>
            <a:spLocks noGrp="1"/>
          </p:cNvSpPr>
          <p:nvPr>
            <p:ph type="title"/>
          </p:nvPr>
        </p:nvSpPr>
        <p:spPr>
          <a:xfrm>
            <a:off x="214313" y="214313"/>
            <a:ext cx="8715375" cy="725487"/>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eaLnBrk="1" fontAlgn="auto" hangingPunct="1">
              <a:spcAft>
                <a:spcPts val="0"/>
              </a:spcAft>
              <a:defRPr/>
            </a:pPr>
            <a:r>
              <a:rPr lang="it-IT" b="1" dirty="0"/>
              <a:t>L’amore omosessuale e il simposio </a:t>
            </a:r>
          </a:p>
        </p:txBody>
      </p:sp>
      <p:pic>
        <p:nvPicPr>
          <p:cNvPr id="15364" name="Immagine 4" descr="Tombofthediver_banquet.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79830" y="3438266"/>
            <a:ext cx="3565525" cy="3095625"/>
          </a:xfrm>
          <a:prstGeom prst="rect">
            <a:avLst/>
          </a:prstGeom>
          <a:noFill/>
          <a:ln w="9525">
            <a:noFill/>
            <a:miter lim="800000"/>
            <a:headEnd/>
            <a:tailEnd/>
          </a:ln>
        </p:spPr>
      </p:pic>
      <p:pic>
        <p:nvPicPr>
          <p:cNvPr id="15365" name="Immagine 5" descr="image 2.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5752671" y="3340966"/>
            <a:ext cx="3348037" cy="3101975"/>
          </a:xfrm>
          <a:prstGeom prst="rect">
            <a:avLst/>
          </a:prstGeom>
          <a:noFill/>
          <a:ln w="9525">
            <a:noFill/>
            <a:miter lim="800000"/>
            <a:headEnd/>
            <a:tailEnd/>
          </a:ln>
        </p:spPr>
      </p:pic>
      <p:sp>
        <p:nvSpPr>
          <p:cNvPr id="7" name="CasellaDiTesto 6"/>
          <p:cNvSpPr txBox="1"/>
          <p:nvPr/>
        </p:nvSpPr>
        <p:spPr>
          <a:xfrm>
            <a:off x="4010345" y="3508750"/>
            <a:ext cx="1577336" cy="2954655"/>
          </a:xfrm>
          <a:prstGeom prst="rect">
            <a:avLst/>
          </a:prstGeom>
          <a:noFill/>
          <a:ln>
            <a:solidFill>
              <a:schemeClr val="tx1"/>
            </a:solidFill>
          </a:ln>
        </p:spPr>
        <p:txBody>
          <a:bodyPr wrap="square" rtlCol="0">
            <a:spAutoFit/>
          </a:bodyPr>
          <a:lstStyle/>
          <a:p>
            <a:pPr algn="ctr"/>
            <a:r>
              <a:rPr lang="it-IT" sz="1600" dirty="0"/>
              <a:t>Scene simposiache- </a:t>
            </a:r>
            <a:r>
              <a:rPr lang="it-IT" sz="1600" i="1" dirty="0" err="1"/>
              <a:t>Erastes</a:t>
            </a:r>
            <a:r>
              <a:rPr lang="it-IT" sz="1600" dirty="0"/>
              <a:t> ed </a:t>
            </a:r>
            <a:r>
              <a:rPr lang="it-IT" sz="1600" i="1" dirty="0" err="1"/>
              <a:t>eromenos</a:t>
            </a:r>
            <a:r>
              <a:rPr lang="it-IT" sz="1600" i="1" dirty="0"/>
              <a:t> </a:t>
            </a:r>
            <a:endParaRPr lang="it-IT" sz="1600" dirty="0"/>
          </a:p>
          <a:p>
            <a:pPr marL="144000" indent="-144000">
              <a:spcBef>
                <a:spcPts val="1200"/>
              </a:spcBef>
              <a:buAutoNum type="arabicPeriod"/>
            </a:pPr>
            <a:r>
              <a:rPr lang="it-IT" sz="1600" dirty="0"/>
              <a:t>Tomba del tuffatore a Paestum (470 a. C.)</a:t>
            </a:r>
          </a:p>
          <a:p>
            <a:pPr marL="144000" indent="-144000">
              <a:buAutoNum type="arabicPeriod"/>
            </a:pPr>
            <a:r>
              <a:rPr lang="it-IT" sz="1600" dirty="0"/>
              <a:t>Kylix </a:t>
            </a:r>
            <a:r>
              <a:rPr lang="it-IT" sz="1600" dirty="0" err="1"/>
              <a:t>attica</a:t>
            </a:r>
            <a:r>
              <a:rPr lang="it-IT" sz="1600" dirty="0"/>
              <a:t> a figura rosse (</a:t>
            </a:r>
            <a:r>
              <a:rPr lang="it-IT" sz="1600" dirty="0" err="1"/>
              <a:t>ca</a:t>
            </a:r>
            <a:r>
              <a:rPr lang="it-IT" sz="1600" dirty="0"/>
              <a:t> 480 a.C.)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79387" y="857250"/>
            <a:ext cx="8353053" cy="6000750"/>
          </a:xfrm>
        </p:spPr>
        <p:txBody>
          <a:bodyPr rtlCol="0" anchor="ctr">
            <a:normAutofit fontScale="92500" lnSpcReduction="10000"/>
          </a:bodyPr>
          <a:lstStyle/>
          <a:p>
            <a:pPr marL="0" eaLnBrk="1" fontAlgn="auto" hangingPunct="1">
              <a:lnSpc>
                <a:spcPct val="90000"/>
              </a:lnSpc>
              <a:spcBef>
                <a:spcPts val="0"/>
              </a:spcBef>
              <a:spcAft>
                <a:spcPts val="0"/>
              </a:spcAft>
              <a:buFont typeface="Arial" pitchFamily="34" charset="0"/>
              <a:buNone/>
              <a:defRPr/>
            </a:pPr>
            <a:endParaRPr lang="it-IT" sz="2600" dirty="0">
              <a:cs typeface="Arial" pitchFamily="34" charset="0"/>
            </a:endParaRPr>
          </a:p>
          <a:p>
            <a:pPr marL="0" eaLnBrk="1" fontAlgn="auto" hangingPunct="1">
              <a:lnSpc>
                <a:spcPct val="90000"/>
              </a:lnSpc>
              <a:spcBef>
                <a:spcPts val="0"/>
              </a:spcBef>
              <a:spcAft>
                <a:spcPts val="0"/>
              </a:spcAft>
              <a:buFont typeface="Arial" pitchFamily="34" charset="0"/>
              <a:buNone/>
              <a:defRPr/>
            </a:pPr>
            <a:r>
              <a:rPr lang="it-IT" sz="2600" dirty="0">
                <a:cs typeface="Arial" pitchFamily="34" charset="0"/>
              </a:rPr>
              <a:t>Il tema centrale del </a:t>
            </a:r>
            <a:r>
              <a:rPr lang="it-IT" sz="2600" i="1" dirty="0">
                <a:cs typeface="Arial" pitchFamily="34" charset="0"/>
              </a:rPr>
              <a:t>Simposio</a:t>
            </a:r>
            <a:r>
              <a:rPr lang="it-IT" sz="2600" dirty="0">
                <a:cs typeface="Arial" pitchFamily="34" charset="0"/>
              </a:rPr>
              <a:t> è l'</a:t>
            </a:r>
            <a:r>
              <a:rPr lang="it-IT" sz="2600" b="1" dirty="0">
                <a:cs typeface="Arial" pitchFamily="34" charset="0"/>
              </a:rPr>
              <a:t>elogio di </a:t>
            </a:r>
          </a:p>
          <a:p>
            <a:pPr marL="0" eaLnBrk="1" fontAlgn="auto" hangingPunct="1">
              <a:lnSpc>
                <a:spcPct val="90000"/>
              </a:lnSpc>
              <a:spcBef>
                <a:spcPts val="0"/>
              </a:spcBef>
              <a:spcAft>
                <a:spcPts val="0"/>
              </a:spcAft>
              <a:buFont typeface="Arial" pitchFamily="34" charset="0"/>
              <a:buNone/>
              <a:defRPr/>
            </a:pPr>
            <a:r>
              <a:rPr lang="it-IT" sz="2600" b="1" dirty="0">
                <a:cs typeface="Arial" pitchFamily="34" charset="0"/>
              </a:rPr>
              <a:t>Eros</a:t>
            </a:r>
            <a:r>
              <a:rPr lang="it-IT" sz="2600" dirty="0">
                <a:cs typeface="Arial" pitchFamily="34" charset="0"/>
              </a:rPr>
              <a:t> attraverso sei discorsi pronunciati da </a:t>
            </a:r>
          </a:p>
          <a:p>
            <a:pPr marL="0" eaLnBrk="1" fontAlgn="auto" hangingPunct="1">
              <a:lnSpc>
                <a:spcPct val="90000"/>
              </a:lnSpc>
              <a:spcBef>
                <a:spcPts val="0"/>
              </a:spcBef>
              <a:spcAft>
                <a:spcPts val="0"/>
              </a:spcAft>
              <a:buFont typeface="Arial" pitchFamily="34" charset="0"/>
              <a:buNone/>
              <a:defRPr/>
            </a:pPr>
            <a:r>
              <a:rPr lang="it-IT" sz="2600" dirty="0">
                <a:cs typeface="Arial" pitchFamily="34" charset="0"/>
              </a:rPr>
              <a:t>sei diversi personaggi </a:t>
            </a:r>
          </a:p>
          <a:p>
            <a:pPr marL="0" eaLnBrk="1" fontAlgn="auto" hangingPunct="1">
              <a:lnSpc>
                <a:spcPct val="90000"/>
              </a:lnSpc>
              <a:spcBef>
                <a:spcPts val="0"/>
              </a:spcBef>
              <a:spcAft>
                <a:spcPts val="0"/>
              </a:spcAft>
              <a:buFont typeface="Arial" pitchFamily="34" charset="0"/>
              <a:buNone/>
              <a:defRPr/>
            </a:pPr>
            <a:endParaRPr lang="it-IT" sz="2600" dirty="0">
              <a:cs typeface="Arial" pitchFamily="34" charset="0"/>
            </a:endParaRPr>
          </a:p>
          <a:p>
            <a:pPr marL="0" eaLnBrk="1" fontAlgn="auto" hangingPunct="1">
              <a:lnSpc>
                <a:spcPct val="90000"/>
              </a:lnSpc>
              <a:spcBef>
                <a:spcPts val="0"/>
              </a:spcBef>
              <a:spcAft>
                <a:spcPts val="0"/>
              </a:spcAft>
              <a:buFont typeface="Arial" pitchFamily="34" charset="0"/>
              <a:buNone/>
              <a:defRPr/>
            </a:pPr>
            <a:r>
              <a:rPr lang="it-IT" sz="2600" dirty="0">
                <a:cs typeface="Arial" pitchFamily="34" charset="0"/>
              </a:rPr>
              <a:t>Non un dialogo, bensì una </a:t>
            </a:r>
          </a:p>
          <a:p>
            <a:pPr marL="0" eaLnBrk="1" fontAlgn="auto" hangingPunct="1">
              <a:lnSpc>
                <a:spcPct val="90000"/>
              </a:lnSpc>
              <a:spcBef>
                <a:spcPts val="0"/>
              </a:spcBef>
              <a:spcAft>
                <a:spcPts val="0"/>
              </a:spcAft>
              <a:buFont typeface="Arial" pitchFamily="34" charset="0"/>
              <a:buNone/>
              <a:defRPr/>
            </a:pPr>
            <a:r>
              <a:rPr lang="it-IT" sz="2600" b="1" dirty="0">
                <a:cs typeface="Arial" pitchFamily="34" charset="0"/>
              </a:rPr>
              <a:t>successione di discorsi</a:t>
            </a:r>
          </a:p>
          <a:p>
            <a:pPr eaLnBrk="1" fontAlgn="auto" hangingPunct="1">
              <a:spcAft>
                <a:spcPts val="0"/>
              </a:spcAft>
              <a:buFont typeface="Arial" pitchFamily="34" charset="0"/>
              <a:buNone/>
              <a:defRPr/>
            </a:pPr>
            <a:endParaRPr lang="it-IT" sz="2600" dirty="0">
              <a:cs typeface="Arial" pitchFamily="34" charset="0"/>
            </a:endParaRPr>
          </a:p>
          <a:p>
            <a:pPr lvl="1" eaLnBrk="1" fontAlgn="auto" hangingPunct="1">
              <a:spcAft>
                <a:spcPts val="0"/>
              </a:spcAft>
              <a:buFont typeface="Arial" pitchFamily="34" charset="0"/>
              <a:buChar char="–"/>
              <a:defRPr/>
            </a:pPr>
            <a:r>
              <a:rPr lang="it-IT" sz="2600" b="1" dirty="0">
                <a:cs typeface="Arial" pitchFamily="34" charset="0"/>
              </a:rPr>
              <a:t>Agatone</a:t>
            </a:r>
            <a:r>
              <a:rPr lang="it-IT" sz="2600" dirty="0">
                <a:cs typeface="Arial" pitchFamily="34" charset="0"/>
              </a:rPr>
              <a:t> (il festeggiato)</a:t>
            </a:r>
          </a:p>
          <a:p>
            <a:pPr lvl="1" eaLnBrk="1" fontAlgn="auto" hangingPunct="1">
              <a:spcAft>
                <a:spcPts val="0"/>
              </a:spcAft>
              <a:buFont typeface="Arial" pitchFamily="34" charset="0"/>
              <a:buChar char="–"/>
              <a:defRPr/>
            </a:pPr>
            <a:r>
              <a:rPr lang="it-IT" sz="2600" dirty="0">
                <a:cs typeface="Arial" pitchFamily="34" charset="0"/>
              </a:rPr>
              <a:t>Cinque tra gli invitati di </a:t>
            </a:r>
            <a:r>
              <a:rPr lang="it-IT" sz="2600" dirty="0" err="1">
                <a:cs typeface="Arial" pitchFamily="34" charset="0"/>
              </a:rPr>
              <a:t>Agatone</a:t>
            </a:r>
            <a:r>
              <a:rPr lang="it-IT" sz="2600" dirty="0">
                <a:cs typeface="Arial" pitchFamily="34" charset="0"/>
              </a:rPr>
              <a:t>:</a:t>
            </a:r>
          </a:p>
          <a:p>
            <a:pPr marL="1371600" lvl="2" indent="-457200" eaLnBrk="1" fontAlgn="auto" hangingPunct="1">
              <a:spcAft>
                <a:spcPts val="0"/>
              </a:spcAft>
              <a:buFont typeface="+mj-lt"/>
              <a:buAutoNum type="arabicPeriod"/>
              <a:defRPr/>
            </a:pPr>
            <a:r>
              <a:rPr lang="it-IT" sz="2600" b="1" dirty="0">
                <a:cs typeface="Arial" pitchFamily="34" charset="0"/>
              </a:rPr>
              <a:t>Fedro</a:t>
            </a:r>
            <a:endParaRPr lang="it-IT" sz="2600" dirty="0">
              <a:cs typeface="Arial" pitchFamily="34" charset="0"/>
            </a:endParaRPr>
          </a:p>
          <a:p>
            <a:pPr marL="1371600" lvl="2" indent="-457200" eaLnBrk="1" fontAlgn="auto" hangingPunct="1">
              <a:spcAft>
                <a:spcPts val="0"/>
              </a:spcAft>
              <a:buFont typeface="+mj-lt"/>
              <a:buAutoNum type="arabicPeriod"/>
              <a:defRPr/>
            </a:pPr>
            <a:r>
              <a:rPr lang="it-IT" sz="2600" b="1" dirty="0">
                <a:cs typeface="Arial" pitchFamily="34" charset="0"/>
              </a:rPr>
              <a:t>Pausania</a:t>
            </a:r>
            <a:endParaRPr lang="it-IT" sz="2600" dirty="0">
              <a:cs typeface="Arial" pitchFamily="34" charset="0"/>
            </a:endParaRPr>
          </a:p>
          <a:p>
            <a:pPr marL="1371600" lvl="2" indent="-457200" eaLnBrk="1" fontAlgn="auto" hangingPunct="1">
              <a:spcAft>
                <a:spcPts val="0"/>
              </a:spcAft>
              <a:buFont typeface="+mj-lt"/>
              <a:buAutoNum type="arabicPeriod"/>
              <a:defRPr/>
            </a:pPr>
            <a:r>
              <a:rPr lang="it-IT" sz="2600" b="1" dirty="0" err="1">
                <a:cs typeface="Arial" pitchFamily="34" charset="0"/>
              </a:rPr>
              <a:t>Erissimaco</a:t>
            </a:r>
            <a:endParaRPr lang="it-IT" sz="2600" dirty="0">
              <a:cs typeface="Arial" pitchFamily="34" charset="0"/>
            </a:endParaRPr>
          </a:p>
          <a:p>
            <a:pPr marL="1371600" lvl="2" indent="-457200" eaLnBrk="1" fontAlgn="auto" hangingPunct="1">
              <a:spcAft>
                <a:spcPts val="0"/>
              </a:spcAft>
              <a:buFont typeface="+mj-lt"/>
              <a:buAutoNum type="arabicPeriod"/>
              <a:defRPr/>
            </a:pPr>
            <a:r>
              <a:rPr lang="it-IT" sz="2600" b="1" dirty="0">
                <a:cs typeface="Arial" pitchFamily="34" charset="0"/>
              </a:rPr>
              <a:t>Aristofane</a:t>
            </a:r>
            <a:endParaRPr lang="it-IT" sz="2600" dirty="0">
              <a:cs typeface="Arial" pitchFamily="34" charset="0"/>
            </a:endParaRPr>
          </a:p>
          <a:p>
            <a:pPr marL="1371600" lvl="2" indent="-457200" eaLnBrk="1" fontAlgn="auto" hangingPunct="1">
              <a:spcAft>
                <a:spcPts val="0"/>
              </a:spcAft>
              <a:buFont typeface="+mj-lt"/>
              <a:buAutoNum type="arabicPeriod"/>
              <a:defRPr/>
            </a:pPr>
            <a:r>
              <a:rPr lang="it-IT" sz="2600" b="1" dirty="0">
                <a:cs typeface="Arial" pitchFamily="34" charset="0"/>
              </a:rPr>
              <a:t>Socrate</a:t>
            </a:r>
          </a:p>
          <a:p>
            <a:pPr marL="914400" lvl="2" indent="0" eaLnBrk="1" fontAlgn="auto" hangingPunct="1">
              <a:spcAft>
                <a:spcPts val="0"/>
              </a:spcAft>
              <a:buNone/>
              <a:defRPr/>
            </a:pPr>
            <a:r>
              <a:rPr lang="it-IT" sz="2600" b="1" dirty="0">
                <a:cs typeface="Arial" pitchFamily="34" charset="0"/>
              </a:rPr>
              <a:t>+ </a:t>
            </a:r>
            <a:r>
              <a:rPr lang="it-IT" sz="2600" b="1" dirty="0" err="1">
                <a:cs typeface="Arial" pitchFamily="34" charset="0"/>
              </a:rPr>
              <a:t>Diotima</a:t>
            </a:r>
            <a:r>
              <a:rPr lang="it-IT" sz="2600" b="1" dirty="0">
                <a:cs typeface="Arial" pitchFamily="34" charset="0"/>
              </a:rPr>
              <a:t> e Alcibiade </a:t>
            </a:r>
            <a:endParaRPr lang="it-IT" sz="2600" dirty="0">
              <a:cs typeface="Arial" pitchFamily="34" charset="0"/>
            </a:endParaRPr>
          </a:p>
        </p:txBody>
      </p:sp>
      <p:sp>
        <p:nvSpPr>
          <p:cNvPr id="2" name="Titolo 1"/>
          <p:cNvSpPr>
            <a:spLocks noGrp="1"/>
          </p:cNvSpPr>
          <p:nvPr>
            <p:ph type="title"/>
          </p:nvPr>
        </p:nvSpPr>
        <p:spPr>
          <a:xfrm>
            <a:off x="179387" y="23813"/>
            <a:ext cx="8964613" cy="714375"/>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eaLnBrk="1" fontAlgn="auto" hangingPunct="1">
              <a:spcAft>
                <a:spcPts val="0"/>
              </a:spcAft>
              <a:defRPr/>
            </a:pPr>
            <a:r>
              <a:rPr lang="it-IT" b="1" dirty="0"/>
              <a:t>Tema</a:t>
            </a:r>
            <a:endParaRPr lang="it-IT" b="1" i="1" dirty="0"/>
          </a:p>
        </p:txBody>
      </p:sp>
      <p:pic>
        <p:nvPicPr>
          <p:cNvPr id="27652" name="Immagine 3" descr="600px-Eros_bobbin_Louvre_CA1798.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6156325" y="857250"/>
            <a:ext cx="2917825" cy="3143250"/>
          </a:xfrm>
          <a:prstGeom prst="ellipse">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1E1563-75B7-D641-BAA9-438500993559}"/>
              </a:ext>
            </a:extLst>
          </p:cNvPr>
          <p:cNvSpPr>
            <a:spLocks noGrp="1"/>
          </p:cNvSpPr>
          <p:nvPr>
            <p:ph type="title"/>
          </p:nvPr>
        </p:nvSpPr>
        <p:spPr/>
        <p:txBody>
          <a:bodyPr/>
          <a:lstStyle/>
          <a:p>
            <a:r>
              <a:rPr lang="it-IT" b="1" dirty="0"/>
              <a:t>I personaggi</a:t>
            </a:r>
          </a:p>
        </p:txBody>
      </p:sp>
      <p:sp>
        <p:nvSpPr>
          <p:cNvPr id="3" name="Segnaposto contenuto 2">
            <a:extLst>
              <a:ext uri="{FF2B5EF4-FFF2-40B4-BE49-F238E27FC236}">
                <a16:creationId xmlns:a16="http://schemas.microsoft.com/office/drawing/2014/main" id="{1BF2E1B2-73C7-7641-8E47-E7AEBA668D6C}"/>
              </a:ext>
            </a:extLst>
          </p:cNvPr>
          <p:cNvSpPr>
            <a:spLocks noGrp="1"/>
          </p:cNvSpPr>
          <p:nvPr>
            <p:ph idx="1"/>
          </p:nvPr>
        </p:nvSpPr>
        <p:spPr>
          <a:xfrm>
            <a:off x="473141" y="1328209"/>
            <a:ext cx="8229600" cy="4525963"/>
          </a:xfrm>
        </p:spPr>
        <p:txBody>
          <a:bodyPr/>
          <a:lstStyle/>
          <a:p>
            <a:pPr marL="0" indent="0">
              <a:buNone/>
            </a:pPr>
            <a:r>
              <a:rPr lang="it-IT" sz="2400" b="1" dirty="0" err="1"/>
              <a:t>Apollodoro</a:t>
            </a:r>
            <a:r>
              <a:rPr lang="it-IT" sz="2400" dirty="0"/>
              <a:t>: discepolo molto affezionato a Socrate. Viene ricordato nell’</a:t>
            </a:r>
            <a:r>
              <a:rPr lang="it-IT" sz="2400" i="1" dirty="0"/>
              <a:t>Apologia di Socrate </a:t>
            </a:r>
            <a:r>
              <a:rPr lang="it-IT" sz="2400" dirty="0"/>
              <a:t>(34 A), tra coloro che sono disposti a pagare una multa in favore di Socrate (38 B); nel Fedone è presentato come colui che, quando Socrate beve la cicuta, scoppia in un gran pianto. </a:t>
            </a:r>
          </a:p>
          <a:p>
            <a:pPr marL="0" indent="0">
              <a:buNone/>
            </a:pPr>
            <a:r>
              <a:rPr lang="it-IT" sz="2400" b="1" dirty="0"/>
              <a:t>Aristodemo</a:t>
            </a:r>
            <a:r>
              <a:rPr lang="it-IT" sz="2400" dirty="0"/>
              <a:t>, «uno dei più innamorati di Socrate» (173 A)</a:t>
            </a:r>
          </a:p>
          <a:p>
            <a:pPr marL="0" indent="0">
              <a:buNone/>
            </a:pPr>
            <a:r>
              <a:rPr lang="it-IT" sz="2400" b="1" dirty="0"/>
              <a:t>Fedro</a:t>
            </a:r>
            <a:r>
              <a:rPr lang="it-IT" sz="2400" dirty="0"/>
              <a:t>, protagonista dell’omonimo dialogo</a:t>
            </a:r>
          </a:p>
          <a:p>
            <a:pPr marL="0" indent="0">
              <a:buNone/>
            </a:pPr>
            <a:r>
              <a:rPr lang="it-IT" sz="2400" b="1" dirty="0"/>
              <a:t>Pausania</a:t>
            </a:r>
            <a:r>
              <a:rPr lang="it-IT" sz="2400" dirty="0"/>
              <a:t>, retore e politico</a:t>
            </a:r>
          </a:p>
          <a:p>
            <a:pPr marL="0" indent="0">
              <a:buNone/>
            </a:pPr>
            <a:r>
              <a:rPr lang="it-IT" sz="2400" b="1" dirty="0" err="1"/>
              <a:t>Erissimaco</a:t>
            </a:r>
            <a:r>
              <a:rPr lang="it-IT" sz="2400" dirty="0"/>
              <a:t>, medico celebre</a:t>
            </a:r>
          </a:p>
          <a:p>
            <a:pPr marL="0" indent="0">
              <a:buNone/>
            </a:pPr>
            <a:r>
              <a:rPr lang="it-IT" sz="2400" b="1" dirty="0"/>
              <a:t>Aristofane</a:t>
            </a:r>
            <a:r>
              <a:rPr lang="it-IT" sz="2400" dirty="0"/>
              <a:t>, il celebre commediografo</a:t>
            </a:r>
            <a:endParaRPr lang="it-IT" sz="2400" b="1" dirty="0"/>
          </a:p>
          <a:p>
            <a:pPr marL="0" indent="0">
              <a:buNone/>
            </a:pPr>
            <a:r>
              <a:rPr lang="it-IT" sz="2400" b="1" dirty="0"/>
              <a:t>Agatone</a:t>
            </a:r>
            <a:r>
              <a:rPr lang="it-IT" sz="2400" dirty="0"/>
              <a:t>; vincitore agli agoni tragici nel 416 a.C.; citato anche da Aristotele nella </a:t>
            </a:r>
            <a:r>
              <a:rPr lang="it-IT" sz="2400" i="1" dirty="0"/>
              <a:t>Poetica</a:t>
            </a:r>
          </a:p>
          <a:p>
            <a:pPr marL="0" indent="0">
              <a:buNone/>
            </a:pPr>
            <a:r>
              <a:rPr lang="it-IT" sz="2400" b="1" dirty="0"/>
              <a:t>Alcibiade</a:t>
            </a:r>
            <a:r>
              <a:rPr lang="it-IT" sz="2400" dirty="0"/>
              <a:t>, il celebre uomo politico ateniese</a:t>
            </a:r>
          </a:p>
        </p:txBody>
      </p:sp>
    </p:spTree>
    <p:extLst>
      <p:ext uri="{BB962C8B-B14F-4D97-AF65-F5344CB8AC3E}">
        <p14:creationId xmlns:p14="http://schemas.microsoft.com/office/powerpoint/2010/main" val="213110856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11381</TotalTime>
  <Words>2284</Words>
  <Application>Microsoft Macintosh PowerPoint</Application>
  <PresentationFormat>Presentazione su schermo (4:3)</PresentationFormat>
  <Paragraphs>191</Paragraphs>
  <Slides>20</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20</vt:i4>
      </vt:variant>
    </vt:vector>
  </HeadingPairs>
  <TitlesOfParts>
    <vt:vector size="23" baseType="lpstr">
      <vt:lpstr>Arial</vt:lpstr>
      <vt:lpstr>Calibri</vt:lpstr>
      <vt:lpstr>Tema di Office</vt:lpstr>
      <vt:lpstr>Eros e poesia: mania e desiderio</vt:lpstr>
      <vt:lpstr>Eros e il «ritorno» delle ali</vt:lpstr>
      <vt:lpstr> PLATONE</vt:lpstr>
      <vt:lpstr>Cronologia dei principali dialoghi platonici</vt:lpstr>
      <vt:lpstr>Il simposio</vt:lpstr>
      <vt:lpstr>Il simposio greco</vt:lpstr>
      <vt:lpstr>L’amore omosessuale e il simposio </vt:lpstr>
      <vt:lpstr>Tema</vt:lpstr>
      <vt:lpstr>I personaggi</vt:lpstr>
      <vt:lpstr>LE MASCHERE</vt:lpstr>
      <vt:lpstr>Struttura del Simposio</vt:lpstr>
      <vt:lpstr>Narrazione di narrazione. Prologo drammaturgico</vt:lpstr>
      <vt:lpstr>Presentazione standard di PowerPoint</vt:lpstr>
      <vt:lpstr>Presentazione standard di PowerPoint</vt:lpstr>
      <vt:lpstr>Prologo narrato</vt:lpstr>
      <vt:lpstr>Discorso di Fedro</vt:lpstr>
      <vt:lpstr>Discorso di Pausania</vt:lpstr>
      <vt:lpstr>Discorso di Pausania</vt:lpstr>
      <vt:lpstr>Discorso di Erissimaco</vt:lpstr>
      <vt:lpstr>Discorso di Erissimaco</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PLATONE</dc:title>
  <cp:lastModifiedBy>Microsoft Office User</cp:lastModifiedBy>
  <cp:revision>155</cp:revision>
  <cp:lastPrinted>2014-03-16T02:03:04Z</cp:lastPrinted>
  <dcterms:modified xsi:type="dcterms:W3CDTF">2019-09-23T08:31:15Z</dcterms:modified>
</cp:coreProperties>
</file>