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84" r:id="rId2"/>
    <p:sldId id="285" r:id="rId3"/>
    <p:sldId id="523" r:id="rId4"/>
    <p:sldId id="286" r:id="rId5"/>
    <p:sldId id="366" r:id="rId6"/>
    <p:sldId id="493" r:id="rId7"/>
    <p:sldId id="604" r:id="rId8"/>
    <p:sldId id="608" r:id="rId9"/>
    <p:sldId id="378" r:id="rId10"/>
    <p:sldId id="645" r:id="rId11"/>
    <p:sldId id="646" r:id="rId12"/>
    <p:sldId id="647" r:id="rId13"/>
    <p:sldId id="649" r:id="rId14"/>
    <p:sldId id="650" r:id="rId15"/>
    <p:sldId id="661" r:id="rId16"/>
    <p:sldId id="662" r:id="rId17"/>
    <p:sldId id="663" r:id="rId18"/>
    <p:sldId id="664" r:id="rId19"/>
    <p:sldId id="665" r:id="rId20"/>
    <p:sldId id="666" r:id="rId21"/>
    <p:sldId id="668" r:id="rId22"/>
    <p:sldId id="669" r:id="rId23"/>
    <p:sldId id="686" r:id="rId24"/>
    <p:sldId id="573" r:id="rId25"/>
    <p:sldId id="540" r:id="rId26"/>
    <p:sldId id="644" r:id="rId27"/>
    <p:sldId id="527" r:id="rId28"/>
    <p:sldId id="528" r:id="rId29"/>
    <p:sldId id="530" r:id="rId30"/>
    <p:sldId id="533" r:id="rId31"/>
    <p:sldId id="687" r:id="rId32"/>
    <p:sldId id="676" r:id="rId3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9900"/>
    <a:srgbClr val="FFCC66"/>
    <a:srgbClr val="DDDDDD"/>
    <a:srgbClr val="C0C0C0"/>
    <a:srgbClr val="00FFFF"/>
    <a:srgbClr val="A50021"/>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826" autoAdjust="0"/>
    <p:restoredTop sz="88928" autoAdjust="0"/>
  </p:normalViewPr>
  <p:slideViewPr>
    <p:cSldViewPr>
      <p:cViewPr varScale="1">
        <p:scale>
          <a:sx n="116" d="100"/>
          <a:sy n="116" d="100"/>
        </p:scale>
        <p:origin x="180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Fare clic per modificare gli stili del testo dello schema</a:t>
            </a:r>
          </a:p>
          <a:p>
            <a:pPr lvl="1"/>
            <a:r>
              <a:rPr lang="en-US" altLang="en-US" noProof="0"/>
              <a:t>Secondo livello</a:t>
            </a:r>
          </a:p>
          <a:p>
            <a:pPr lvl="2"/>
            <a:r>
              <a:rPr lang="en-US" altLang="en-US" noProof="0"/>
              <a:t>Terzo livello</a:t>
            </a:r>
          </a:p>
          <a:p>
            <a:pPr lvl="3"/>
            <a:r>
              <a:rPr lang="en-US" altLang="en-US" noProof="0"/>
              <a:t>Quarto livello</a:t>
            </a:r>
          </a:p>
          <a:p>
            <a:pPr lvl="4"/>
            <a:r>
              <a:rPr lang="en-US" altLang="en-US" noProof="0"/>
              <a:t>Quinto livello</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B127031-F04E-447D-A4C8-648031FE13D6}" type="slidenum">
              <a:rPr lang="en-US" altLang="en-US"/>
              <a:pPr>
                <a:defRPr/>
              </a:pPr>
              <a:t>‹N›</a:t>
            </a:fld>
            <a:endParaRPr lang="en-US" altLang="en-US"/>
          </a:p>
        </p:txBody>
      </p:sp>
    </p:spTree>
    <p:extLst>
      <p:ext uri="{BB962C8B-B14F-4D97-AF65-F5344CB8AC3E}">
        <p14:creationId xmlns:p14="http://schemas.microsoft.com/office/powerpoint/2010/main" val="38768380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E26F150-01EC-4BFA-828D-35F2C93747EE}" type="slidenum">
              <a:rPr lang="en-US" altLang="it-IT" smtClean="0"/>
              <a:pPr/>
              <a:t>12</a:t>
            </a:fld>
            <a:endParaRPr lang="en-US" altLang="it-IT"/>
          </a:p>
        </p:txBody>
      </p:sp>
      <p:sp>
        <p:nvSpPr>
          <p:cNvPr id="7171" name="Rectangle 2"/>
          <p:cNvSpPr>
            <a:spLocks noGrp="1" noRot="1" noChangeAspect="1" noChangeArrowheads="1" noTextEdit="1"/>
          </p:cNvSpPr>
          <p:nvPr>
            <p:ph type="sldImg"/>
          </p:nvPr>
        </p:nvSpPr>
        <p:spPr>
          <a:xfrm>
            <a:off x="992188" y="768350"/>
            <a:ext cx="5114925" cy="3836988"/>
          </a:xfrm>
          <a:ln/>
        </p:spPr>
      </p:sp>
      <p:sp>
        <p:nvSpPr>
          <p:cNvPr id="7172" name="Rectangle 3"/>
          <p:cNvSpPr>
            <a:spLocks noGrp="1" noChangeArrowheads="1"/>
          </p:cNvSpPr>
          <p:nvPr>
            <p:ph type="body" idx="1"/>
          </p:nvPr>
        </p:nvSpPr>
        <p:spPr>
          <a:noFill/>
        </p:spPr>
        <p:txBody>
          <a:bodyPr/>
          <a:lstStyle/>
          <a:p>
            <a:pPr eaLnBrk="1" hangingPunct="1"/>
            <a:r>
              <a:rPr lang="en-GB" altLang="it-IT"/>
              <a:t>The main feature characterizing the Solfatara hydrothermal system which is the large amount of gas and energy released by the fumarolic and diffuse emissions of gas which for instance is the main term in the energy balance of the caldera</a:t>
            </a:r>
          </a:p>
          <a:p>
            <a:pPr eaLnBrk="1" hangingPunct="1"/>
            <a:r>
              <a:rPr lang="en-GB" altLang="it-IT"/>
              <a:t>Click Based on our numerous geochemical studies the system is characterized by a deep part, at a depth of about 4 km, where magmatic gases accumulate and (click)  a shallower part where the magmatic fluids mix with a meteoric component generating a large subterraneous gas plume beneath Solfatara  </a:t>
            </a:r>
          </a:p>
          <a:p>
            <a:pPr eaLnBrk="1" hangingPunct="1"/>
            <a:r>
              <a:rPr lang="en-GB" altLang="it-IT"/>
              <a:t> </a:t>
            </a:r>
            <a:endParaRPr lang="en-US" altLang="it-IT"/>
          </a:p>
        </p:txBody>
      </p:sp>
    </p:spTree>
    <p:extLst>
      <p:ext uri="{BB962C8B-B14F-4D97-AF65-F5344CB8AC3E}">
        <p14:creationId xmlns:p14="http://schemas.microsoft.com/office/powerpoint/2010/main" val="1141881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31"/>
          <p:cNvSpPr>
            <a:spLocks noGrp="1" noChangeArrowheads="1"/>
          </p:cNvSpPr>
          <p:nvPr>
            <p:ph type="sldNum" sz="quarter" idx="5"/>
          </p:nvPr>
        </p:nvSpPr>
        <p:spPr>
          <a:noFill/>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2EA6648-E66A-417C-B13A-FC659F768C53}" type="slidenum">
              <a:rPr lang="en-GB" altLang="en-US" smtClean="0"/>
              <a:pPr/>
              <a:t>13</a:t>
            </a:fld>
            <a:endParaRPr lang="en-GB" altLang="en-US"/>
          </a:p>
        </p:txBody>
      </p:sp>
      <p:sp>
        <p:nvSpPr>
          <p:cNvPr id="11267" name="Rectangle 2"/>
          <p:cNvSpPr>
            <a:spLocks noGrp="1" noRot="1" noChangeAspect="1" noChangeArrowheads="1" noTextEdit="1"/>
          </p:cNvSpPr>
          <p:nvPr>
            <p:ph type="sldImg"/>
          </p:nvPr>
        </p:nvSpPr>
        <p:spPr>
          <a:xfrm>
            <a:off x="992188" y="768350"/>
            <a:ext cx="5114925" cy="3836988"/>
          </a:xfrm>
          <a:ln/>
        </p:spPr>
      </p:sp>
      <p:sp>
        <p:nvSpPr>
          <p:cNvPr id="11268" name="Rectangle 3"/>
          <p:cNvSpPr>
            <a:spLocks noGrp="1" noChangeArrowheads="1"/>
          </p:cNvSpPr>
          <p:nvPr>
            <p:ph type="body" idx="1"/>
          </p:nvPr>
        </p:nvSpPr>
        <p:spPr>
          <a:noFill/>
        </p:spPr>
        <p:txBody>
          <a:bodyPr/>
          <a:lstStyle/>
          <a:p>
            <a:r>
              <a:rPr lang="en-US" altLang="en-US"/>
              <a:t>In this chronogram are compared the ground deformations, the seismicity and the chemical variations of the main fumarole of Solfatara here represented by the variation of the CO2/H2O fumarolic ratio.</a:t>
            </a:r>
          </a:p>
          <a:p>
            <a:r>
              <a:rPr lang="en-US" altLang="en-US"/>
              <a:t>Peaks in the CO2/H2O ratio followed  the bradyseismic events suggesting that the injection of CO2 rich fluids at the base of the hydrothermal system occurred during the crisis. The delay between the ground deformation episodes and the CO2 peaks would have been caused by the time of transfer of the fluids trough the hydrothermal system.</a:t>
            </a:r>
          </a:p>
          <a:p>
            <a:r>
              <a:rPr lang="en-US" altLang="en-US"/>
              <a:t>The physical feasibility  of this conceptual model has been proved  by the application of the TOUGH2 model. The peak of CO2 are well reproduced by injecting large amount of CO2 rich fluid at the base of the computational domain ideally representing the hydrothermal system. The green line represent the simulated composition obtained increasing the injection rate during the periods highlithed by these pink bands. These periods roughly coincide with the bradyseismic crisis. I will show now that there are convincing geochemical evidences of a magmatic source of these CO2 rich fluids </a:t>
            </a:r>
          </a:p>
        </p:txBody>
      </p:sp>
    </p:spTree>
    <p:extLst>
      <p:ext uri="{BB962C8B-B14F-4D97-AF65-F5344CB8AC3E}">
        <p14:creationId xmlns:p14="http://schemas.microsoft.com/office/powerpoint/2010/main" val="1122867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031"/>
          <p:cNvSpPr>
            <a:spLocks noGrp="1" noChangeArrowheads="1"/>
          </p:cNvSpPr>
          <p:nvPr>
            <p:ph type="sldNum" sz="quarter" idx="5"/>
          </p:nvPr>
        </p:nvSpPr>
        <p:spPr>
          <a:noFill/>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90C7F12-6302-4F85-B3FE-6F4BDE922CEE}" type="slidenum">
              <a:rPr lang="en-GB" altLang="en-US" smtClean="0"/>
              <a:pPr/>
              <a:t>14</a:t>
            </a:fld>
            <a:endParaRPr lang="en-GB" altLang="en-US"/>
          </a:p>
        </p:txBody>
      </p:sp>
      <p:sp>
        <p:nvSpPr>
          <p:cNvPr id="13315" name="Rectangle 2"/>
          <p:cNvSpPr>
            <a:spLocks noGrp="1" noRot="1" noChangeAspect="1" noChangeArrowheads="1" noTextEdit="1"/>
          </p:cNvSpPr>
          <p:nvPr>
            <p:ph type="sldImg"/>
          </p:nvPr>
        </p:nvSpPr>
        <p:spPr>
          <a:xfrm>
            <a:off x="992188" y="768350"/>
            <a:ext cx="5114925" cy="3836988"/>
          </a:xfrm>
          <a:ln/>
        </p:spPr>
      </p:sp>
      <p:sp>
        <p:nvSpPr>
          <p:cNvPr id="13316" name="Rectangle 3"/>
          <p:cNvSpPr>
            <a:spLocks noGrp="1" noChangeArrowheads="1"/>
          </p:cNvSpPr>
          <p:nvPr>
            <p:ph type="body" idx="1"/>
          </p:nvPr>
        </p:nvSpPr>
        <p:spPr>
          <a:noFill/>
        </p:spPr>
        <p:txBody>
          <a:bodyPr/>
          <a:lstStyle/>
          <a:p>
            <a:r>
              <a:rPr lang="en-US" altLang="en-US"/>
              <a:t>In this chronogram are compared the ground deformations, the seismicity and the chemical variations of the main fumarole of Solfatara here represented by the variation of the CO2/H2O fumarolic ratio.</a:t>
            </a:r>
          </a:p>
          <a:p>
            <a:r>
              <a:rPr lang="en-US" altLang="en-US"/>
              <a:t>Peaks in the CO2/H2O ratio followed  the bradyseismic events suggesting that the injection of CO2 rich fluids at the base of the hydrothermal system occurred during the crisis. The delay between the ground deformation episodes and the CO2 peaks would have been caused by the time of transfer of the fluids trough the hydrothermal system.</a:t>
            </a:r>
          </a:p>
          <a:p>
            <a:r>
              <a:rPr lang="en-US" altLang="en-US"/>
              <a:t>The physical feasibility  of this conceptual model has been proved  by the application of the TOUGH2 model. The peak of CO2 are well reproduced by injecting large amount of CO2 rich fluid at the base of the computational domain ideally representing the hydrothermal system. The green line represent the simulated composition obtained increasing the injection rate during the periods highlithed by these pink bands. These periods roughly coincide with the bradyseismic crisis. I will show now that there are convincing geochemical evidences of a magmatic source of these CO2 rich fluids </a:t>
            </a:r>
          </a:p>
        </p:txBody>
      </p:sp>
    </p:spTree>
    <p:extLst>
      <p:ext uri="{BB962C8B-B14F-4D97-AF65-F5344CB8AC3E}">
        <p14:creationId xmlns:p14="http://schemas.microsoft.com/office/powerpoint/2010/main" val="360592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ABBE99D-C3AB-4DEA-929E-874AE0F52AC0}" type="slidenum">
              <a:rPr lang="en-US" altLang="it-IT" smtClean="0"/>
              <a:pPr/>
              <a:t>19</a:t>
            </a:fld>
            <a:endParaRPr lang="en-US" altLang="it-IT"/>
          </a:p>
        </p:txBody>
      </p:sp>
      <p:sp>
        <p:nvSpPr>
          <p:cNvPr id="26627" name="Rectangle 2"/>
          <p:cNvSpPr>
            <a:spLocks noGrp="1" noRot="1" noChangeAspect="1" noChangeArrowheads="1" noTextEdit="1"/>
          </p:cNvSpPr>
          <p:nvPr>
            <p:ph type="sldImg"/>
          </p:nvPr>
        </p:nvSpPr>
        <p:spPr>
          <a:xfrm>
            <a:off x="992188" y="768350"/>
            <a:ext cx="5114925" cy="3836988"/>
          </a:xfrm>
          <a:ln/>
        </p:spPr>
      </p:sp>
      <p:sp>
        <p:nvSpPr>
          <p:cNvPr id="26628" name="Rectangle 3"/>
          <p:cNvSpPr>
            <a:spLocks noGrp="1" noChangeArrowheads="1"/>
          </p:cNvSpPr>
          <p:nvPr>
            <p:ph type="body" idx="1"/>
          </p:nvPr>
        </p:nvSpPr>
        <p:spPr>
          <a:noFill/>
        </p:spPr>
        <p:txBody>
          <a:bodyPr/>
          <a:lstStyle/>
          <a:p>
            <a:pPr eaLnBrk="1" hangingPunct="1"/>
            <a:r>
              <a:rPr lang="en-US" altLang="it-IT">
                <a:solidFill>
                  <a:srgbClr val="FFFF00"/>
                </a:solidFill>
              </a:rPr>
              <a:t>In the last century the caldera has been affected by </a:t>
            </a:r>
            <a:r>
              <a:rPr lang="en-US" altLang="it-IT"/>
              <a:t>a long process of inflation which started during 1950, and is characterized by 3 main bradyseisms in 1950, 1969-70, 1982-84 and which is still ongoing. </a:t>
            </a:r>
          </a:p>
          <a:p>
            <a:pPr eaLnBrk="1" hangingPunct="1"/>
            <a:r>
              <a:rPr lang="en-US" altLang="it-IT"/>
              <a:t>Click I will describe the strict relations among the geochemical signals observed at Solfatara di Pozzuoli and the ground deformation </a:t>
            </a:r>
          </a:p>
          <a:p>
            <a:pPr eaLnBrk="1" hangingPunct="1"/>
            <a:r>
              <a:rPr lang="en-US" altLang="it-IT"/>
              <a:t>Click  In particular I will focus on a new uplift phase started in 2005. </a:t>
            </a:r>
          </a:p>
        </p:txBody>
      </p:sp>
    </p:spTree>
    <p:extLst>
      <p:ext uri="{BB962C8B-B14F-4D97-AF65-F5344CB8AC3E}">
        <p14:creationId xmlns:p14="http://schemas.microsoft.com/office/powerpoint/2010/main" val="1722741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egnaposto immagine diapositiva 1"/>
          <p:cNvSpPr>
            <a:spLocks noGrp="1" noRot="1" noChangeAspect="1" noTextEdit="1"/>
          </p:cNvSpPr>
          <p:nvPr>
            <p:ph type="sldImg"/>
          </p:nvPr>
        </p:nvSpPr>
        <p:spPr>
          <a:xfrm>
            <a:off x="992188" y="768350"/>
            <a:ext cx="5114925" cy="3836988"/>
          </a:xfrm>
          <a:ln/>
        </p:spPr>
      </p:sp>
      <p:sp>
        <p:nvSpPr>
          <p:cNvPr id="28675" name="Segnaposto note 2"/>
          <p:cNvSpPr>
            <a:spLocks noGrp="1"/>
          </p:cNvSpPr>
          <p:nvPr>
            <p:ph type="body" idx="1"/>
          </p:nvPr>
        </p:nvSpPr>
        <p:spPr>
          <a:noFill/>
        </p:spPr>
        <p:txBody>
          <a:bodyPr/>
          <a:lstStyle/>
          <a:p>
            <a:endParaRPr lang="en-GB" altLang="en-US"/>
          </a:p>
        </p:txBody>
      </p:sp>
      <p:sp>
        <p:nvSpPr>
          <p:cNvPr id="28676" name="Segnaposto numero diapositiva 3"/>
          <p:cNvSpPr>
            <a:spLocks noGrp="1"/>
          </p:cNvSpPr>
          <p:nvPr>
            <p:ph type="sldNum" sz="quarter" idx="5"/>
          </p:nvPr>
        </p:nvSpPr>
        <p:spPr>
          <a:noFill/>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8B07261-737E-4B7F-A6C9-DC4FB664EE56}" type="slidenum">
              <a:rPr lang="en-US" altLang="it-IT" smtClean="0"/>
              <a:pPr/>
              <a:t>20</a:t>
            </a:fld>
            <a:endParaRPr lang="en-US" altLang="it-IT"/>
          </a:p>
        </p:txBody>
      </p:sp>
    </p:spTree>
    <p:extLst>
      <p:ext uri="{BB962C8B-B14F-4D97-AF65-F5344CB8AC3E}">
        <p14:creationId xmlns:p14="http://schemas.microsoft.com/office/powerpoint/2010/main" val="1706949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2A38DC9-0C71-4B31-9A36-3AEABCC0E9AC}" type="slidenum">
              <a:rPr lang="en-US" altLang="it-IT" smtClean="0"/>
              <a:pPr/>
              <a:t>21</a:t>
            </a:fld>
            <a:endParaRPr lang="en-US" altLang="it-IT"/>
          </a:p>
        </p:txBody>
      </p:sp>
      <p:sp>
        <p:nvSpPr>
          <p:cNvPr id="32771" name="Rectangle 2"/>
          <p:cNvSpPr>
            <a:spLocks noGrp="1" noRot="1" noChangeAspect="1" noChangeArrowheads="1" noTextEdit="1"/>
          </p:cNvSpPr>
          <p:nvPr>
            <p:ph type="sldImg"/>
          </p:nvPr>
        </p:nvSpPr>
        <p:spPr>
          <a:xfrm>
            <a:off x="992188" y="768350"/>
            <a:ext cx="5114925" cy="3836988"/>
          </a:xfrm>
          <a:ln/>
        </p:spPr>
      </p:sp>
      <p:sp>
        <p:nvSpPr>
          <p:cNvPr id="32772" name="Rectangle 3"/>
          <p:cNvSpPr>
            <a:spLocks noGrp="1" noChangeArrowheads="1"/>
          </p:cNvSpPr>
          <p:nvPr>
            <p:ph type="body" idx="1"/>
          </p:nvPr>
        </p:nvSpPr>
        <p:spPr>
          <a:noFill/>
        </p:spPr>
        <p:txBody>
          <a:bodyPr/>
          <a:lstStyle/>
          <a:p>
            <a:pPr eaLnBrk="1" hangingPunct="1"/>
            <a:r>
              <a:rPr lang="en-GB" altLang="it-IT"/>
              <a:t>Here I show a surprising correlation among deformation data and geochemical signal</a:t>
            </a:r>
          </a:p>
          <a:p>
            <a:pPr eaLnBrk="1" hangingPunct="1"/>
            <a:r>
              <a:rPr lang="en-GB" altLang="it-IT"/>
              <a:t>Panel a shows the deformation pattern, here represented by the distance between two diverging GPS stations. The signal has been fitted with an accelerating trend</a:t>
            </a:r>
          </a:p>
          <a:p>
            <a:pPr eaLnBrk="1" hangingPunct="1"/>
            <a:r>
              <a:rPr lang="en-GB" altLang="it-IT"/>
              <a:t>Panel b shows how the variations of observed in the CO2/CH4 and He/CH4 ratios measured in the same period at Solfatara fumaroles. Click For instance these ratios are good geochemical indicators of the entering of CH4 free magmatic fluids into the hydrothermal system</a:t>
            </a:r>
          </a:p>
          <a:p>
            <a:pPr eaLnBrk="1" hangingPunct="1"/>
            <a:r>
              <a:rPr lang="en-GB" altLang="it-IT"/>
              <a:t>Panel c compare the residuals of the fitting of the deformation data with the  geochemical signals: the two curve are very similar at least until 2013 showing the same sequence of 5 positive peaks</a:t>
            </a:r>
            <a:endParaRPr lang="en-US" altLang="it-IT"/>
          </a:p>
        </p:txBody>
      </p:sp>
    </p:spTree>
    <p:extLst>
      <p:ext uri="{BB962C8B-B14F-4D97-AF65-F5344CB8AC3E}">
        <p14:creationId xmlns:p14="http://schemas.microsoft.com/office/powerpoint/2010/main" val="2537284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393AF5B-76B6-4A59-93EA-378828C5C2B5}" type="slidenum">
              <a:rPr lang="en-US" altLang="it-IT" smtClean="0"/>
              <a:pPr/>
              <a:t>22</a:t>
            </a:fld>
            <a:endParaRPr lang="en-US" altLang="it-IT"/>
          </a:p>
        </p:txBody>
      </p:sp>
      <p:sp>
        <p:nvSpPr>
          <p:cNvPr id="64515" name="Rectangle 2"/>
          <p:cNvSpPr>
            <a:spLocks noGrp="1" noRot="1" noChangeAspect="1" noChangeArrowheads="1" noTextEdit="1"/>
          </p:cNvSpPr>
          <p:nvPr>
            <p:ph type="sldImg"/>
          </p:nvPr>
        </p:nvSpPr>
        <p:spPr>
          <a:xfrm>
            <a:off x="992188" y="768350"/>
            <a:ext cx="5114925" cy="3836988"/>
          </a:xfrm>
          <a:ln/>
        </p:spPr>
      </p:sp>
      <p:sp>
        <p:nvSpPr>
          <p:cNvPr id="64516" name="Rectangle 3"/>
          <p:cNvSpPr>
            <a:spLocks noGrp="1" noChangeArrowheads="1"/>
          </p:cNvSpPr>
          <p:nvPr>
            <p:ph type="body" idx="1"/>
          </p:nvPr>
        </p:nvSpPr>
        <p:spPr>
          <a:noFill/>
        </p:spPr>
        <p:txBody>
          <a:bodyPr/>
          <a:lstStyle/>
          <a:p>
            <a:pPr eaLnBrk="1" hangingPunct="1"/>
            <a:r>
              <a:rPr lang="en-US" altLang="it-IT"/>
              <a:t>Based on this correlation we can consider the deformation pattern as due to the addition of short period signals, the residuals, and a accelerating trend</a:t>
            </a:r>
          </a:p>
          <a:p>
            <a:pPr eaLnBrk="1" hangingPunct="1"/>
            <a:r>
              <a:rPr lang="en-US" altLang="it-IT"/>
              <a:t>Click the short period pulses are generated by episodes of pressurization of the deep magmatic gas accumulation followed by the input of the fluids into the hydrothermal system</a:t>
            </a:r>
          </a:p>
          <a:p>
            <a:pPr eaLnBrk="1" hangingPunct="1"/>
            <a:r>
              <a:rPr lang="en-US" altLang="it-IT"/>
              <a:t>Click Here I show that the accelerating trend is accompanied   by an evident increase of the CO content of the fumaroles. This coincidence is relevant because CO is the fumarolic gas species more sensitive to temperature increase. </a:t>
            </a:r>
          </a:p>
        </p:txBody>
      </p:sp>
    </p:spTree>
    <p:extLst>
      <p:ext uri="{BB962C8B-B14F-4D97-AF65-F5344CB8AC3E}">
        <p14:creationId xmlns:p14="http://schemas.microsoft.com/office/powerpoint/2010/main" val="3539192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16AD2911-A963-4F6B-9FD9-C887AC757FF1}" type="slidenum">
              <a:rPr lang="en-US" altLang="en-US" sz="1200" smtClean="0"/>
              <a:pPr/>
              <a:t>27</a:t>
            </a:fld>
            <a:endParaRPr lang="en-US" altLang="en-US" sz="12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xfrm>
            <a:off x="914400" y="4343400"/>
            <a:ext cx="5029200" cy="4114800"/>
          </a:xfrm>
          <a:noFill/>
        </p:spPr>
        <p:txBody>
          <a:bodyPr/>
          <a:lstStyle/>
          <a:p>
            <a:pPr eaLnBrk="1" hangingPunct="1"/>
            <a:endParaRPr lang="it-IT" altLang="en-US"/>
          </a:p>
        </p:txBody>
      </p:sp>
    </p:spTree>
    <p:extLst>
      <p:ext uri="{BB962C8B-B14F-4D97-AF65-F5344CB8AC3E}">
        <p14:creationId xmlns:p14="http://schemas.microsoft.com/office/powerpoint/2010/main" val="3130110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A8A135FF-1F24-41A2-8D28-36C375B4CB5A}" type="slidenum">
              <a:rPr lang="en-US" altLang="en-US" sz="1200" smtClean="0"/>
              <a:pPr/>
              <a:t>28</a:t>
            </a:fld>
            <a:endParaRPr lang="en-US" altLang="en-US" sz="12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xfrm>
            <a:off x="914400" y="4343400"/>
            <a:ext cx="5029200" cy="4114800"/>
          </a:xfrm>
          <a:noFill/>
        </p:spPr>
        <p:txBody>
          <a:bodyPr/>
          <a:lstStyle/>
          <a:p>
            <a:pPr eaLnBrk="1" hangingPunct="1"/>
            <a:endParaRPr lang="it-IT" altLang="en-US"/>
          </a:p>
        </p:txBody>
      </p:sp>
    </p:spTree>
    <p:extLst>
      <p:ext uri="{BB962C8B-B14F-4D97-AF65-F5344CB8AC3E}">
        <p14:creationId xmlns:p14="http://schemas.microsoft.com/office/powerpoint/2010/main" val="3474001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endParaRPr lang="en-GB"/>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B68D205-BCE7-4D4F-BF84-09368AD4DCC6}" type="slidenum">
              <a:rPr lang="en-US" altLang="en-US"/>
              <a:pPr>
                <a:defRPr/>
              </a:pPr>
              <a:t>‹N›</a:t>
            </a:fld>
            <a:endParaRPr lang="en-US" altLang="en-US"/>
          </a:p>
        </p:txBody>
      </p:sp>
    </p:spTree>
    <p:extLst>
      <p:ext uri="{BB962C8B-B14F-4D97-AF65-F5344CB8AC3E}">
        <p14:creationId xmlns:p14="http://schemas.microsoft.com/office/powerpoint/2010/main" val="1403843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3483DAC-3424-4284-A648-BCA5C4DECE68}" type="slidenum">
              <a:rPr lang="en-US" altLang="en-US"/>
              <a:pPr>
                <a:defRPr/>
              </a:pPr>
              <a:t>‹N›</a:t>
            </a:fld>
            <a:endParaRPr lang="en-US" altLang="en-US"/>
          </a:p>
        </p:txBody>
      </p:sp>
    </p:spTree>
    <p:extLst>
      <p:ext uri="{BB962C8B-B14F-4D97-AF65-F5344CB8AC3E}">
        <p14:creationId xmlns:p14="http://schemas.microsoft.com/office/powerpoint/2010/main" val="3784289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lo stile del titolo</a:t>
            </a:r>
            <a:endParaRPr lang="en-GB"/>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753424F-7792-444E-86F5-BE84D8024894}" type="slidenum">
              <a:rPr lang="en-US" altLang="en-US"/>
              <a:pPr>
                <a:defRPr/>
              </a:pPr>
              <a:t>‹N›</a:t>
            </a:fld>
            <a:endParaRPr lang="en-US" altLang="en-US"/>
          </a:p>
        </p:txBody>
      </p:sp>
    </p:spTree>
    <p:extLst>
      <p:ext uri="{BB962C8B-B14F-4D97-AF65-F5344CB8AC3E}">
        <p14:creationId xmlns:p14="http://schemas.microsoft.com/office/powerpoint/2010/main" val="2131919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79BFC0B-31BD-4F68-B1B4-93974D369BA0}" type="slidenum">
              <a:rPr lang="en-US" altLang="en-US"/>
              <a:pPr>
                <a:defRPr/>
              </a:pPr>
              <a:t>‹N›</a:t>
            </a:fld>
            <a:endParaRPr lang="en-US" altLang="en-US"/>
          </a:p>
        </p:txBody>
      </p:sp>
    </p:spTree>
    <p:extLst>
      <p:ext uri="{BB962C8B-B14F-4D97-AF65-F5344CB8AC3E}">
        <p14:creationId xmlns:p14="http://schemas.microsoft.com/office/powerpoint/2010/main" val="4275158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endParaRPr lang="en-GB"/>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1B3C89A-83C4-4540-B0C8-2074A15C8E50}" type="slidenum">
              <a:rPr lang="en-US" altLang="en-US"/>
              <a:pPr>
                <a:defRPr/>
              </a:pPr>
              <a:t>‹N›</a:t>
            </a:fld>
            <a:endParaRPr lang="en-US" altLang="en-US"/>
          </a:p>
        </p:txBody>
      </p:sp>
    </p:spTree>
    <p:extLst>
      <p:ext uri="{BB962C8B-B14F-4D97-AF65-F5344CB8AC3E}">
        <p14:creationId xmlns:p14="http://schemas.microsoft.com/office/powerpoint/2010/main" val="1146161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sz="half" idx="1"/>
          </p:nvPr>
        </p:nvSpPr>
        <p:spPr>
          <a:xfrm>
            <a:off x="685800" y="1981200"/>
            <a:ext cx="38100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p:cNvSpPr>
            <a:spLocks noGrp="1"/>
          </p:cNvSpPr>
          <p:nvPr>
            <p:ph sz="half" idx="2"/>
          </p:nvPr>
        </p:nvSpPr>
        <p:spPr>
          <a:xfrm>
            <a:off x="4648200" y="1981200"/>
            <a:ext cx="38100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4E638A2-DB08-4807-8F8E-829926085447}" type="slidenum">
              <a:rPr lang="en-US" altLang="en-US"/>
              <a:pPr>
                <a:defRPr/>
              </a:pPr>
              <a:t>‹N›</a:t>
            </a:fld>
            <a:endParaRPr lang="en-US" altLang="en-US"/>
          </a:p>
        </p:txBody>
      </p:sp>
    </p:spTree>
    <p:extLst>
      <p:ext uri="{BB962C8B-B14F-4D97-AF65-F5344CB8AC3E}">
        <p14:creationId xmlns:p14="http://schemas.microsoft.com/office/powerpoint/2010/main" val="2900696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endParaRPr lang="en-GB"/>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C202C659-37E3-410E-80A4-EE1932378C59}" type="slidenum">
              <a:rPr lang="en-US" altLang="en-US"/>
              <a:pPr>
                <a:defRPr/>
              </a:pPr>
              <a:t>‹N›</a:t>
            </a:fld>
            <a:endParaRPr lang="en-US" altLang="en-US"/>
          </a:p>
        </p:txBody>
      </p:sp>
    </p:spTree>
    <p:extLst>
      <p:ext uri="{BB962C8B-B14F-4D97-AF65-F5344CB8AC3E}">
        <p14:creationId xmlns:p14="http://schemas.microsoft.com/office/powerpoint/2010/main" val="1640094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FBE530C6-6EAA-43F8-BFA1-987B46A5BABF}" type="slidenum">
              <a:rPr lang="en-US" altLang="en-US"/>
              <a:pPr>
                <a:defRPr/>
              </a:pPr>
              <a:t>‹N›</a:t>
            </a:fld>
            <a:endParaRPr lang="en-US" altLang="en-US"/>
          </a:p>
        </p:txBody>
      </p:sp>
    </p:spTree>
    <p:extLst>
      <p:ext uri="{BB962C8B-B14F-4D97-AF65-F5344CB8AC3E}">
        <p14:creationId xmlns:p14="http://schemas.microsoft.com/office/powerpoint/2010/main" val="1779253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3E3A33C3-7902-4AB0-9FF4-6DF1CF25E70C}" type="slidenum">
              <a:rPr lang="en-US" altLang="en-US"/>
              <a:pPr>
                <a:defRPr/>
              </a:pPr>
              <a:t>‹N›</a:t>
            </a:fld>
            <a:endParaRPr lang="en-US" altLang="en-US"/>
          </a:p>
        </p:txBody>
      </p:sp>
    </p:spTree>
    <p:extLst>
      <p:ext uri="{BB962C8B-B14F-4D97-AF65-F5344CB8AC3E}">
        <p14:creationId xmlns:p14="http://schemas.microsoft.com/office/powerpoint/2010/main" val="425553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endParaRPr lang="en-GB"/>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9C3DC9A-1957-44BA-85E3-D5AAF4CF4A7A}" type="slidenum">
              <a:rPr lang="en-US" altLang="en-US"/>
              <a:pPr>
                <a:defRPr/>
              </a:pPr>
              <a:t>‹N›</a:t>
            </a:fld>
            <a:endParaRPr lang="en-US" altLang="en-US"/>
          </a:p>
        </p:txBody>
      </p:sp>
    </p:spTree>
    <p:extLst>
      <p:ext uri="{BB962C8B-B14F-4D97-AF65-F5344CB8AC3E}">
        <p14:creationId xmlns:p14="http://schemas.microsoft.com/office/powerpoint/2010/main" val="2622768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endParaRPr lang="en-GB"/>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90CC06F-3A8A-482E-B24A-77E46DCBA8B8}" type="slidenum">
              <a:rPr lang="en-US" altLang="en-US"/>
              <a:pPr>
                <a:defRPr/>
              </a:pPr>
              <a:t>‹N›</a:t>
            </a:fld>
            <a:endParaRPr lang="en-US" altLang="en-US"/>
          </a:p>
        </p:txBody>
      </p:sp>
    </p:spTree>
    <p:extLst>
      <p:ext uri="{BB962C8B-B14F-4D97-AF65-F5344CB8AC3E}">
        <p14:creationId xmlns:p14="http://schemas.microsoft.com/office/powerpoint/2010/main" val="3515539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Fare clic per modificare lo stile del titolo</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Fare clic per modificare gli stili del testo dello schema</a:t>
            </a:r>
          </a:p>
          <a:p>
            <a:pPr lvl="1"/>
            <a:r>
              <a:rPr lang="en-US" altLang="en-US"/>
              <a:t>Secondo livello</a:t>
            </a:r>
          </a:p>
          <a:p>
            <a:pPr lvl="2"/>
            <a:r>
              <a:rPr lang="en-US" altLang="en-US"/>
              <a:t>Terzo livello</a:t>
            </a:r>
          </a:p>
          <a:p>
            <a:pPr lvl="3"/>
            <a:r>
              <a:rPr lang="en-US" altLang="en-US"/>
              <a:t>Quarto livello</a:t>
            </a:r>
          </a:p>
          <a:p>
            <a:pPr lvl="4"/>
            <a:r>
              <a:rPr lang="en-US" altLang="en-US"/>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F549CC5-E784-4809-AB3C-1B31AA8489E9}" type="slidenum">
              <a:rPr lang="en-US" altLang="en-US"/>
              <a:pPr>
                <a:defRPr/>
              </a:pPr>
              <a:t>‹N›</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2.xml"/><Relationship Id="rId7"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9.jpeg"/><Relationship Id="rId5" Type="http://schemas.openxmlformats.org/officeDocument/2006/relationships/image" Target="../media/image18.e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3.xml"/><Relationship Id="rId7"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2.png"/><Relationship Id="rId5" Type="http://schemas.openxmlformats.org/officeDocument/2006/relationships/image" Target="../media/image18.emf"/><Relationship Id="rId4" Type="http://schemas.openxmlformats.org/officeDocument/2006/relationships/oleObject" Target="../embeddings/oleObject2.bin"/><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jpeg"/><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54.jpeg"/><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3074" name="Picture 9" descr="DSC_05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4"/>
          <p:cNvSpPr>
            <a:spLocks noChangeArrowheads="1"/>
          </p:cNvSpPr>
          <p:nvPr/>
        </p:nvSpPr>
        <p:spPr bwMode="auto">
          <a:xfrm>
            <a:off x="80963" y="230614"/>
            <a:ext cx="89820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defRPr/>
            </a:pPr>
            <a:r>
              <a:rPr lang="en-GB" altLang="zh-TW" b="1" dirty="0">
                <a:solidFill>
                  <a:srgbClr val="FFFF00"/>
                </a:solidFill>
                <a:effectLst>
                  <a:outerShdw blurRad="38100" dist="38100" dir="2700000" algn="tl">
                    <a:srgbClr val="000000"/>
                  </a:outerShdw>
                </a:effectLst>
                <a:ea typeface="新細明體" panose="02020500000000000000" pitchFamily="18" charset="-120"/>
              </a:rPr>
              <a:t>Geochemical techniques for geothermal prospecting and volcanic surveillance</a:t>
            </a:r>
            <a:endParaRPr lang="en-GB" altLang="zh-TW" sz="1400" b="1" dirty="0">
              <a:solidFill>
                <a:srgbClr val="FFFF00"/>
              </a:solidFill>
              <a:effectLst>
                <a:outerShdw blurRad="38100" dist="38100" dir="2700000" algn="tl">
                  <a:srgbClr val="000000"/>
                </a:outerShdw>
              </a:effectLst>
              <a:ea typeface="新細明體" panose="02020500000000000000" pitchFamily="18" charset="-120"/>
            </a:endParaRPr>
          </a:p>
        </p:txBody>
      </p:sp>
      <p:sp>
        <p:nvSpPr>
          <p:cNvPr id="37893" name="Text Box 5"/>
          <p:cNvSpPr txBox="1">
            <a:spLocks noChangeArrowheads="1"/>
          </p:cNvSpPr>
          <p:nvPr/>
        </p:nvSpPr>
        <p:spPr bwMode="auto">
          <a:xfrm>
            <a:off x="755576" y="3106736"/>
            <a:ext cx="7488237" cy="3046988"/>
          </a:xfrm>
          <a:prstGeom prst="rect">
            <a:avLst/>
          </a:prstGeom>
          <a:solidFill>
            <a:srgbClr val="0000FF">
              <a:alpha val="56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cs typeface="Arial" panose="020B0604020202020204" pitchFamily="34" charset="0"/>
              </a:defRPr>
            </a:lvl1pPr>
            <a:lvl2pPr marL="1084263" indent="-457200">
              <a:defRPr sz="2400">
                <a:solidFill>
                  <a:schemeClr val="tx1"/>
                </a:solidFill>
                <a:latin typeface="Times New Roman" panose="02020603050405020304" pitchFamily="18" charset="0"/>
                <a:cs typeface="Arial" panose="020B0604020202020204" pitchFamily="34" charset="0"/>
              </a:defRPr>
            </a:lvl2pPr>
            <a:lvl3pPr marL="1720850" indent="-457200">
              <a:defRPr sz="2400">
                <a:solidFill>
                  <a:schemeClr val="tx1"/>
                </a:solidFill>
                <a:latin typeface="Times New Roman" panose="02020603050405020304" pitchFamily="18" charset="0"/>
                <a:cs typeface="Arial" panose="020B0604020202020204" pitchFamily="34" charset="0"/>
              </a:defRPr>
            </a:lvl3pPr>
            <a:lvl4pPr marL="2357438" indent="-457200">
              <a:defRPr sz="2400">
                <a:solidFill>
                  <a:schemeClr val="tx1"/>
                </a:solidFill>
                <a:latin typeface="Times New Roman" panose="02020603050405020304" pitchFamily="18" charset="0"/>
                <a:cs typeface="Arial" panose="020B0604020202020204" pitchFamily="34" charset="0"/>
              </a:defRPr>
            </a:lvl4pPr>
            <a:lvl5pPr marL="2994025" indent="-457200">
              <a:defRPr sz="2400">
                <a:solidFill>
                  <a:schemeClr val="tx1"/>
                </a:solidFill>
                <a:latin typeface="Times New Roman" panose="02020603050405020304" pitchFamily="18" charset="0"/>
                <a:cs typeface="Arial" panose="020B0604020202020204" pitchFamily="34" charset="0"/>
              </a:defRPr>
            </a:lvl5pPr>
            <a:lvl6pPr marL="3451225"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3908425"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4365625"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4822825"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lnSpc>
                <a:spcPct val="80000"/>
              </a:lnSpc>
              <a:buFontTx/>
              <a:buAutoNum type="arabicParenR"/>
              <a:defRPr/>
            </a:pPr>
            <a:r>
              <a:rPr lang="en-US" altLang="en-US" sz="2000" dirty="0">
                <a:solidFill>
                  <a:srgbClr val="FFFF00"/>
                </a:solidFill>
                <a:effectLst>
                  <a:outerShdw blurRad="38100" dist="38100" dir="2700000" algn="tl">
                    <a:srgbClr val="000000"/>
                  </a:outerShdw>
                </a:effectLst>
                <a:cs typeface="Times New Roman" panose="02020603050405020304" pitchFamily="18" charset="0"/>
              </a:rPr>
              <a:t>Introduction</a:t>
            </a:r>
          </a:p>
          <a:p>
            <a:pPr eaLnBrk="1" hangingPunct="1">
              <a:lnSpc>
                <a:spcPct val="80000"/>
              </a:lnSpc>
              <a:buFontTx/>
              <a:buAutoNum type="arabicParenR"/>
              <a:defRPr/>
            </a:pPr>
            <a:endParaRPr lang="en-US" altLang="en-US" sz="2000" dirty="0">
              <a:solidFill>
                <a:srgbClr val="FFFF00"/>
              </a:solidFill>
              <a:effectLst>
                <a:outerShdw blurRad="38100" dist="38100" dir="2700000" algn="tl">
                  <a:srgbClr val="000000"/>
                </a:outerShdw>
              </a:effectLst>
              <a:cs typeface="Times New Roman" panose="02020603050405020304" pitchFamily="18" charset="0"/>
            </a:endParaRPr>
          </a:p>
          <a:p>
            <a:pPr eaLnBrk="1" hangingPunct="1">
              <a:lnSpc>
                <a:spcPct val="80000"/>
              </a:lnSpc>
              <a:buFontTx/>
              <a:buAutoNum type="arabicParenR"/>
              <a:defRPr/>
            </a:pPr>
            <a:r>
              <a:rPr lang="en-US" altLang="en-US" sz="2000" dirty="0">
                <a:solidFill>
                  <a:srgbClr val="FFFF00"/>
                </a:solidFill>
                <a:effectLst>
                  <a:outerShdw blurRad="38100" dist="38100" dir="2700000" algn="tl">
                    <a:srgbClr val="000000"/>
                  </a:outerShdw>
                </a:effectLst>
                <a:cs typeface="Times New Roman" panose="02020603050405020304" pitchFamily="18" charset="0"/>
              </a:rPr>
              <a:t>Conceptual model of  hydrothermal systems</a:t>
            </a:r>
          </a:p>
          <a:p>
            <a:pPr eaLnBrk="1" hangingPunct="1">
              <a:lnSpc>
                <a:spcPct val="80000"/>
              </a:lnSpc>
              <a:buFontTx/>
              <a:buAutoNum type="arabicParenR"/>
              <a:defRPr/>
            </a:pPr>
            <a:endParaRPr lang="en-US" altLang="en-US" sz="2000" dirty="0">
              <a:solidFill>
                <a:srgbClr val="FFFF00"/>
              </a:solidFill>
              <a:effectLst>
                <a:outerShdw blurRad="38100" dist="38100" dir="2700000" algn="tl">
                  <a:srgbClr val="000000"/>
                </a:outerShdw>
              </a:effectLst>
              <a:cs typeface="Times New Roman" panose="02020603050405020304" pitchFamily="18" charset="0"/>
            </a:endParaRPr>
          </a:p>
          <a:p>
            <a:pPr eaLnBrk="1" hangingPunct="1">
              <a:lnSpc>
                <a:spcPct val="80000"/>
              </a:lnSpc>
              <a:buFontTx/>
              <a:buAutoNum type="arabicParenR"/>
              <a:defRPr/>
            </a:pPr>
            <a:r>
              <a:rPr lang="en-US" altLang="en-US" sz="2000" dirty="0">
                <a:solidFill>
                  <a:srgbClr val="FFFF00"/>
                </a:solidFill>
                <a:effectLst>
                  <a:outerShdw blurRad="38100" dist="38100" dir="2700000" algn="tl">
                    <a:srgbClr val="000000"/>
                  </a:outerShdw>
                </a:effectLst>
                <a:cs typeface="Times New Roman" panose="02020603050405020304" pitchFamily="18" charset="0"/>
              </a:rPr>
              <a:t>Hydrothermal gas equilibria </a:t>
            </a:r>
            <a:r>
              <a:rPr lang="en-US" altLang="en-US" sz="2000" dirty="0">
                <a:solidFill>
                  <a:srgbClr val="FFFF00"/>
                </a:solidFill>
                <a:effectLst>
                  <a:outerShdw blurRad="38100" dist="38100" dir="2700000" algn="tl">
                    <a:srgbClr val="000000"/>
                  </a:outerShdw>
                </a:effectLst>
              </a:rPr>
              <a:t>the H</a:t>
            </a:r>
            <a:r>
              <a:rPr lang="en-US" altLang="en-US" sz="2000" baseline="-25000" dirty="0">
                <a:solidFill>
                  <a:srgbClr val="FFFF00"/>
                </a:solidFill>
                <a:effectLst>
                  <a:outerShdw blurRad="38100" dist="38100" dir="2700000" algn="tl">
                    <a:srgbClr val="000000"/>
                  </a:outerShdw>
                </a:effectLst>
              </a:rPr>
              <a:t>2</a:t>
            </a:r>
            <a:r>
              <a:rPr lang="en-US" altLang="en-US" sz="2000" dirty="0">
                <a:solidFill>
                  <a:srgbClr val="FFFF00"/>
                </a:solidFill>
                <a:effectLst>
                  <a:outerShdw blurRad="38100" dist="38100" dir="2700000" algn="tl">
                    <a:srgbClr val="000000"/>
                  </a:outerShdw>
                </a:effectLst>
              </a:rPr>
              <a:t>O-H</a:t>
            </a:r>
            <a:r>
              <a:rPr lang="en-US" altLang="en-US" sz="2000" baseline="-25000" dirty="0">
                <a:solidFill>
                  <a:srgbClr val="FFFF00"/>
                </a:solidFill>
                <a:effectLst>
                  <a:outerShdw blurRad="38100" dist="38100" dir="2700000" algn="tl">
                    <a:srgbClr val="000000"/>
                  </a:outerShdw>
                </a:effectLst>
              </a:rPr>
              <a:t>2</a:t>
            </a:r>
            <a:r>
              <a:rPr lang="en-US" altLang="en-US" sz="2000" dirty="0">
                <a:solidFill>
                  <a:srgbClr val="FFFF00"/>
                </a:solidFill>
                <a:effectLst>
                  <a:outerShdw blurRad="38100" dist="38100" dir="2700000" algn="tl">
                    <a:srgbClr val="000000"/>
                  </a:outerShdw>
                </a:effectLst>
              </a:rPr>
              <a:t>-CO</a:t>
            </a:r>
            <a:r>
              <a:rPr lang="en-US" altLang="en-US" sz="2000" baseline="-25000" dirty="0">
                <a:solidFill>
                  <a:srgbClr val="FFFF00"/>
                </a:solidFill>
                <a:effectLst>
                  <a:outerShdw blurRad="38100" dist="38100" dir="2700000" algn="tl">
                    <a:srgbClr val="000000"/>
                  </a:outerShdw>
                </a:effectLst>
              </a:rPr>
              <a:t>2</a:t>
            </a:r>
            <a:r>
              <a:rPr lang="en-US" altLang="en-US" sz="2000" dirty="0">
                <a:solidFill>
                  <a:srgbClr val="FFFF00"/>
                </a:solidFill>
                <a:effectLst>
                  <a:outerShdw blurRad="38100" dist="38100" dir="2700000" algn="tl">
                    <a:srgbClr val="000000"/>
                  </a:outerShdw>
                </a:effectLst>
              </a:rPr>
              <a:t>-CO-CH</a:t>
            </a:r>
            <a:r>
              <a:rPr lang="en-US" altLang="en-US" sz="2000" baseline="-25000" dirty="0">
                <a:solidFill>
                  <a:srgbClr val="FFFF00"/>
                </a:solidFill>
                <a:effectLst>
                  <a:outerShdw blurRad="38100" dist="38100" dir="2700000" algn="tl">
                    <a:srgbClr val="000000"/>
                  </a:outerShdw>
                </a:effectLst>
              </a:rPr>
              <a:t>4</a:t>
            </a:r>
            <a:r>
              <a:rPr lang="en-US" altLang="en-US" sz="2000" dirty="0">
                <a:solidFill>
                  <a:srgbClr val="FFFF00"/>
                </a:solidFill>
                <a:effectLst>
                  <a:outerShdw blurRad="38100" dist="38100" dir="2700000" algn="tl">
                    <a:srgbClr val="000000"/>
                  </a:outerShdw>
                </a:effectLst>
              </a:rPr>
              <a:t> gas system</a:t>
            </a:r>
          </a:p>
          <a:p>
            <a:pPr eaLnBrk="1" hangingPunct="1">
              <a:lnSpc>
                <a:spcPct val="80000"/>
              </a:lnSpc>
              <a:buFontTx/>
              <a:buAutoNum type="arabicParenR"/>
              <a:defRPr/>
            </a:pPr>
            <a:endParaRPr lang="en-US" altLang="en-US" sz="2000" dirty="0">
              <a:solidFill>
                <a:srgbClr val="FFFF00"/>
              </a:solidFill>
              <a:effectLst>
                <a:outerShdw blurRad="38100" dist="38100" dir="2700000" algn="tl">
                  <a:srgbClr val="000000"/>
                </a:outerShdw>
              </a:effectLst>
            </a:endParaRPr>
          </a:p>
          <a:p>
            <a:pPr eaLnBrk="1" hangingPunct="1">
              <a:lnSpc>
                <a:spcPct val="80000"/>
              </a:lnSpc>
              <a:buFontTx/>
              <a:buAutoNum type="arabicParenR"/>
              <a:defRPr/>
            </a:pPr>
            <a:r>
              <a:rPr lang="en-US" altLang="en-US" sz="2000" dirty="0">
                <a:solidFill>
                  <a:srgbClr val="FFFF00"/>
                </a:solidFill>
                <a:effectLst>
                  <a:outerShdw blurRad="38100" dist="38100" dir="2700000" algn="tl">
                    <a:srgbClr val="000000"/>
                  </a:outerShdw>
                </a:effectLst>
              </a:rPr>
              <a:t>Measurement of  the amount of fluid and thermal energy naturally released by the hydrothermal systems</a:t>
            </a:r>
          </a:p>
          <a:p>
            <a:pPr eaLnBrk="1" hangingPunct="1">
              <a:lnSpc>
                <a:spcPct val="80000"/>
              </a:lnSpc>
              <a:buFontTx/>
              <a:buAutoNum type="arabicParenR"/>
              <a:defRPr/>
            </a:pPr>
            <a:endParaRPr lang="en-US" altLang="en-US" sz="2000" dirty="0">
              <a:solidFill>
                <a:srgbClr val="FFFF00"/>
              </a:solidFill>
              <a:effectLst>
                <a:outerShdw blurRad="38100" dist="38100" dir="2700000" algn="tl">
                  <a:srgbClr val="000000"/>
                </a:outerShdw>
              </a:effectLst>
              <a:cs typeface="Times New Roman" panose="02020603050405020304" pitchFamily="18" charset="0"/>
            </a:endParaRPr>
          </a:p>
          <a:p>
            <a:pPr eaLnBrk="1" hangingPunct="1">
              <a:lnSpc>
                <a:spcPct val="80000"/>
              </a:lnSpc>
              <a:buFontTx/>
              <a:buAutoNum type="arabicParenR"/>
              <a:defRPr/>
            </a:pPr>
            <a:r>
              <a:rPr lang="en-US" altLang="en-US" sz="2000" dirty="0">
                <a:solidFill>
                  <a:srgbClr val="FFFF00"/>
                </a:solidFill>
                <a:effectLst>
                  <a:outerShdw blurRad="38100" dist="38100" dir="2700000" algn="tl">
                    <a:srgbClr val="000000"/>
                  </a:outerShdw>
                </a:effectLst>
                <a:cs typeface="Times New Roman" panose="02020603050405020304" pitchFamily="18" charset="0"/>
              </a:rPr>
              <a:t>The shape of geochemical anomalies</a:t>
            </a:r>
          </a:p>
          <a:p>
            <a:pPr eaLnBrk="1" hangingPunct="1">
              <a:lnSpc>
                <a:spcPct val="80000"/>
              </a:lnSpc>
              <a:buFontTx/>
              <a:buAutoNum type="arabicParenR"/>
              <a:defRPr/>
            </a:pPr>
            <a:endParaRPr lang="en-US" altLang="en-US" sz="2000" dirty="0">
              <a:solidFill>
                <a:srgbClr val="FFFF00"/>
              </a:solidFill>
              <a:effectLst>
                <a:outerShdw blurRad="38100" dist="38100" dir="2700000" algn="tl">
                  <a:srgbClr val="000000"/>
                </a:outerShdw>
              </a:effectLst>
              <a:cs typeface="Times New Roman" panose="02020603050405020304" pitchFamily="18" charset="0"/>
            </a:endParaRPr>
          </a:p>
          <a:p>
            <a:pPr eaLnBrk="1" hangingPunct="1">
              <a:lnSpc>
                <a:spcPct val="80000"/>
              </a:lnSpc>
              <a:buFontTx/>
              <a:buAutoNum type="arabicParenR"/>
              <a:defRPr/>
            </a:pPr>
            <a:r>
              <a:rPr lang="en-US" altLang="en-US" sz="2000" dirty="0">
                <a:solidFill>
                  <a:srgbClr val="FFFF00"/>
                </a:solidFill>
                <a:effectLst>
                  <a:outerShdw blurRad="38100" dist="38100" dir="2700000" algn="tl">
                    <a:srgbClr val="000000"/>
                  </a:outerShdw>
                </a:effectLst>
                <a:cs typeface="Times New Roman" panose="02020603050405020304" pitchFamily="18" charset="0"/>
              </a:rPr>
              <a:t>The current volcanic unrest at </a:t>
            </a:r>
            <a:r>
              <a:rPr lang="en-US" altLang="en-US" sz="2000" dirty="0" err="1">
                <a:solidFill>
                  <a:srgbClr val="FFFF00"/>
                </a:solidFill>
                <a:effectLst>
                  <a:outerShdw blurRad="38100" dist="38100" dir="2700000" algn="tl">
                    <a:srgbClr val="000000"/>
                  </a:outerShdw>
                </a:effectLst>
                <a:cs typeface="Times New Roman" panose="02020603050405020304" pitchFamily="18" charset="0"/>
              </a:rPr>
              <a:t>Campi</a:t>
            </a:r>
            <a:r>
              <a:rPr lang="en-US" altLang="en-US" sz="2000" dirty="0">
                <a:solidFill>
                  <a:srgbClr val="FFFF00"/>
                </a:solidFill>
                <a:effectLst>
                  <a:outerShdw blurRad="38100" dist="38100" dir="2700000" algn="tl">
                    <a:srgbClr val="000000"/>
                  </a:outerShdw>
                </a:effectLst>
                <a:cs typeface="Times New Roman" panose="02020603050405020304" pitchFamily="18" charset="0"/>
              </a:rPr>
              <a:t> </a:t>
            </a:r>
            <a:r>
              <a:rPr lang="en-US" altLang="en-US" sz="2000" dirty="0" err="1">
                <a:solidFill>
                  <a:srgbClr val="FFFF00"/>
                </a:solidFill>
                <a:effectLst>
                  <a:outerShdw blurRad="38100" dist="38100" dir="2700000" algn="tl">
                    <a:srgbClr val="000000"/>
                  </a:outerShdw>
                </a:effectLst>
                <a:cs typeface="Times New Roman" panose="02020603050405020304" pitchFamily="18" charset="0"/>
              </a:rPr>
              <a:t>Flegrei</a:t>
            </a:r>
            <a:endParaRPr lang="en-US" altLang="en-US" sz="2000" dirty="0">
              <a:solidFill>
                <a:srgbClr val="FFFF00"/>
              </a:solidFill>
              <a:effectLst>
                <a:outerShdw blurRad="38100" dist="38100" dir="2700000" algn="tl">
                  <a:srgbClr val="000000"/>
                </a:outerShdw>
              </a:effectLst>
            </a:endParaRPr>
          </a:p>
        </p:txBody>
      </p:sp>
      <p:sp>
        <p:nvSpPr>
          <p:cNvPr id="37894" name="Text Box 6"/>
          <p:cNvSpPr txBox="1">
            <a:spLocks noChangeArrowheads="1"/>
          </p:cNvSpPr>
          <p:nvPr/>
        </p:nvSpPr>
        <p:spPr bwMode="auto">
          <a:xfrm>
            <a:off x="3563888" y="2547937"/>
            <a:ext cx="1165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en-US" b="1" dirty="0">
                <a:solidFill>
                  <a:srgbClr val="FFFF00"/>
                </a:solidFill>
                <a:effectLst>
                  <a:outerShdw blurRad="38100" dist="38100" dir="2700000" algn="tl">
                    <a:srgbClr val="000000"/>
                  </a:outerShdw>
                </a:effectLst>
              </a:rPr>
              <a:t>Outline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8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animBg="1"/>
      <p:bldP spid="3789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1"/>
          <p:cNvSpPr txBox="1">
            <a:spLocks noChangeArrowheads="1"/>
          </p:cNvSpPr>
          <p:nvPr/>
        </p:nvSpPr>
        <p:spPr bwMode="auto">
          <a:xfrm>
            <a:off x="22043" y="-2573"/>
            <a:ext cx="9091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US" sz="2400" b="1" dirty="0"/>
              <a:t>The Shape of geochemical anomalies</a:t>
            </a:r>
            <a:endParaRPr lang="en-GB" altLang="en-US" sz="2400" b="1" dirty="0"/>
          </a:p>
        </p:txBody>
      </p:sp>
      <p:sp>
        <p:nvSpPr>
          <p:cNvPr id="9" name="CasellaDiTesto 1"/>
          <p:cNvSpPr txBox="1">
            <a:spLocks noChangeArrowheads="1"/>
          </p:cNvSpPr>
          <p:nvPr/>
        </p:nvSpPr>
        <p:spPr bwMode="auto">
          <a:xfrm>
            <a:off x="179512" y="3068960"/>
            <a:ext cx="8659906" cy="2800350"/>
          </a:xfrm>
          <a:prstGeom prst="rect">
            <a:avLst/>
          </a:prstGeom>
          <a:noFill/>
          <a:ln w="25400">
            <a:noFill/>
          </a:ln>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spcBef>
                <a:spcPct val="0"/>
              </a:spcBef>
              <a:buFontTx/>
              <a:buChar char="•"/>
            </a:pPr>
            <a:r>
              <a:rPr lang="it-IT" altLang="en-US" sz="2200" b="1" dirty="0">
                <a:latin typeface="Arial" panose="020B0604020202020204" pitchFamily="34" charset="0"/>
              </a:rPr>
              <a:t>The Solfatara di Pozzuoli (Campi Flegrei)</a:t>
            </a:r>
          </a:p>
          <a:p>
            <a:pPr>
              <a:spcBef>
                <a:spcPct val="0"/>
              </a:spcBef>
              <a:buFontTx/>
              <a:buChar char="•"/>
            </a:pPr>
            <a:endParaRPr lang="it-IT" altLang="en-US" sz="2200" b="1" dirty="0">
              <a:latin typeface="Arial" panose="020B0604020202020204" pitchFamily="34" charset="0"/>
            </a:endParaRPr>
          </a:p>
          <a:p>
            <a:pPr>
              <a:spcBef>
                <a:spcPct val="0"/>
              </a:spcBef>
              <a:buFontTx/>
              <a:buChar char="•"/>
            </a:pPr>
            <a:r>
              <a:rPr lang="en-GB" altLang="en-US" sz="2200" b="1" dirty="0">
                <a:latin typeface="Arial" panose="020B0604020202020204" pitchFamily="34" charset="0"/>
              </a:rPr>
              <a:t>Time series of geochemical and geophysical signals at various volcanoes</a:t>
            </a:r>
          </a:p>
          <a:p>
            <a:pPr>
              <a:spcBef>
                <a:spcPct val="0"/>
              </a:spcBef>
              <a:buFontTx/>
              <a:buChar char="•"/>
            </a:pPr>
            <a:endParaRPr lang="en-GB" altLang="en-US" sz="2200" b="1" dirty="0">
              <a:latin typeface="Arial" panose="020B0604020202020204" pitchFamily="34" charset="0"/>
            </a:endParaRPr>
          </a:p>
          <a:p>
            <a:pPr>
              <a:spcBef>
                <a:spcPct val="0"/>
              </a:spcBef>
              <a:buFontTx/>
              <a:buChar char="•"/>
            </a:pPr>
            <a:r>
              <a:rPr lang="en-GB" altLang="en-US" sz="2200" b="1" dirty="0">
                <a:latin typeface="Arial" panose="020B0604020202020204" pitchFamily="34" charset="0"/>
              </a:rPr>
              <a:t>The shape of geochemical anomalies</a:t>
            </a:r>
          </a:p>
          <a:p>
            <a:pPr>
              <a:spcBef>
                <a:spcPct val="0"/>
              </a:spcBef>
              <a:buFontTx/>
              <a:buChar char="•"/>
            </a:pPr>
            <a:endParaRPr lang="en-GB" altLang="en-US" sz="2200" b="1" dirty="0">
              <a:latin typeface="Arial" panose="020B0604020202020204" pitchFamily="34" charset="0"/>
            </a:endParaRPr>
          </a:p>
          <a:p>
            <a:pPr>
              <a:spcBef>
                <a:spcPct val="0"/>
              </a:spcBef>
              <a:buFontTx/>
              <a:buChar char="•"/>
            </a:pPr>
            <a:r>
              <a:rPr lang="it-IT" altLang="en-US" sz="2200" b="1" dirty="0">
                <a:latin typeface="Arial" panose="020B0604020202020204" pitchFamily="34" charset="0"/>
              </a:rPr>
              <a:t>The </a:t>
            </a:r>
            <a:r>
              <a:rPr lang="it-IT" altLang="en-US" sz="2200" b="1" dirty="0" err="1">
                <a:latin typeface="Arial" panose="020B0604020202020204" pitchFamily="34" charset="0"/>
              </a:rPr>
              <a:t>current</a:t>
            </a:r>
            <a:r>
              <a:rPr lang="it-IT" altLang="en-US" sz="2200" b="1" dirty="0">
                <a:latin typeface="Arial" panose="020B0604020202020204" pitchFamily="34" charset="0"/>
              </a:rPr>
              <a:t> </a:t>
            </a:r>
            <a:r>
              <a:rPr lang="it-IT" altLang="en-US" sz="2200" b="1" dirty="0" err="1">
                <a:latin typeface="Arial" panose="020B0604020202020204" pitchFamily="34" charset="0"/>
              </a:rPr>
              <a:t>volcanic</a:t>
            </a:r>
            <a:r>
              <a:rPr lang="it-IT" altLang="en-US" sz="2200" b="1" dirty="0">
                <a:latin typeface="Arial" panose="020B0604020202020204" pitchFamily="34" charset="0"/>
              </a:rPr>
              <a:t> </a:t>
            </a:r>
            <a:r>
              <a:rPr lang="it-IT" altLang="en-US" sz="2200" b="1" dirty="0" err="1">
                <a:latin typeface="Arial" panose="020B0604020202020204" pitchFamily="34" charset="0"/>
              </a:rPr>
              <a:t>unrest</a:t>
            </a:r>
            <a:r>
              <a:rPr lang="it-IT" altLang="en-US" sz="2200" b="1" dirty="0">
                <a:latin typeface="Arial" panose="020B0604020202020204" pitchFamily="34" charset="0"/>
              </a:rPr>
              <a:t> </a:t>
            </a:r>
            <a:r>
              <a:rPr lang="it-IT" altLang="en-US" sz="2200" b="1" dirty="0" err="1">
                <a:latin typeface="Arial" panose="020B0604020202020204" pitchFamily="34" charset="0"/>
              </a:rPr>
              <a:t>at</a:t>
            </a:r>
            <a:r>
              <a:rPr lang="it-IT" altLang="en-US" sz="2200" b="1" dirty="0">
                <a:latin typeface="Arial" panose="020B0604020202020204" pitchFamily="34" charset="0"/>
              </a:rPr>
              <a:t> Campi Flegrei</a:t>
            </a:r>
            <a:endParaRPr lang="en-GB" altLang="en-US" sz="2200" b="1" dirty="0">
              <a:latin typeface="Arial" panose="020B0604020202020204" pitchFamily="34" charset="0"/>
            </a:endParaRPr>
          </a:p>
        </p:txBody>
      </p:sp>
    </p:spTree>
    <p:extLst>
      <p:ext uri="{BB962C8B-B14F-4D97-AF65-F5344CB8AC3E}">
        <p14:creationId xmlns:p14="http://schemas.microsoft.com/office/powerpoint/2010/main" val="10585290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38" y="1522413"/>
            <a:ext cx="8897938" cy="381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2"/>
          <p:cNvSpPr txBox="1">
            <a:spLocks noChangeArrowheads="1"/>
          </p:cNvSpPr>
          <p:nvPr/>
        </p:nvSpPr>
        <p:spPr bwMode="auto">
          <a:xfrm>
            <a:off x="303213" y="2809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
        <p:nvSpPr>
          <p:cNvPr id="6148" name="Rectangle 3"/>
          <p:cNvSpPr>
            <a:spLocks noChangeArrowheads="1"/>
          </p:cNvSpPr>
          <p:nvPr/>
        </p:nvSpPr>
        <p:spPr bwMode="auto">
          <a:xfrm>
            <a:off x="0" y="581025"/>
            <a:ext cx="91440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n-US" altLang="it-IT" sz="1600"/>
              <a:t>Since 1998 soil CO</a:t>
            </a:r>
            <a:r>
              <a:rPr lang="en-US" altLang="it-IT" sz="1600" baseline="-25000"/>
              <a:t>2</a:t>
            </a:r>
            <a:r>
              <a:rPr lang="en-US" altLang="it-IT" sz="1600"/>
              <a:t> fluxes are measured over an area of about    1.2 x 1.2 km</a:t>
            </a:r>
            <a:r>
              <a:rPr lang="en-US" altLang="it-IT" sz="1600" baseline="30000"/>
              <a:t>2</a:t>
            </a:r>
            <a:r>
              <a:rPr lang="en-US" altLang="it-IT" sz="1600"/>
              <a:t> including the Solfatara crater and its surroundings (</a:t>
            </a:r>
            <a:r>
              <a:rPr lang="en-US" altLang="it-IT" sz="1600" b="1"/>
              <a:t>27 surveys</a:t>
            </a:r>
            <a:r>
              <a:rPr lang="en-US" altLang="it-IT" sz="1600"/>
              <a:t>, each of 400 to 500 CO2 flux measurements, </a:t>
            </a:r>
            <a:r>
              <a:rPr lang="en-US" altLang="it-IT" sz="1600" b="1"/>
              <a:t>total   = 11400)</a:t>
            </a:r>
            <a:r>
              <a:rPr lang="en-US" altLang="it-IT" sz="1600"/>
              <a:t>. Method: “Accumulation chamber” </a:t>
            </a:r>
          </a:p>
        </p:txBody>
      </p:sp>
      <p:sp>
        <p:nvSpPr>
          <p:cNvPr id="6149" name="Text Box 4"/>
          <p:cNvSpPr txBox="1">
            <a:spLocks noChangeArrowheads="1"/>
          </p:cNvSpPr>
          <p:nvPr/>
        </p:nvSpPr>
        <p:spPr bwMode="auto">
          <a:xfrm>
            <a:off x="0" y="0"/>
            <a:ext cx="85667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it-IT" sz="2400" b="1" dirty="0"/>
              <a:t>The Solfatara of Pozzuoli: CO</a:t>
            </a:r>
            <a:r>
              <a:rPr lang="en-US" altLang="it-IT" sz="2400" b="1" baseline="-25000" dirty="0"/>
              <a:t>2</a:t>
            </a:r>
            <a:r>
              <a:rPr lang="en-US" altLang="it-IT" sz="2400" b="1" dirty="0"/>
              <a:t> fluxes from soil degassing</a:t>
            </a:r>
          </a:p>
        </p:txBody>
      </p:sp>
      <p:grpSp>
        <p:nvGrpSpPr>
          <p:cNvPr id="353286" name="Group 6"/>
          <p:cNvGrpSpPr>
            <a:grpSpLocks/>
          </p:cNvGrpSpPr>
          <p:nvPr/>
        </p:nvGrpSpPr>
        <p:grpSpPr bwMode="auto">
          <a:xfrm>
            <a:off x="1917700" y="2616200"/>
            <a:ext cx="7226300" cy="4241800"/>
            <a:chOff x="464" y="1280"/>
            <a:chExt cx="4552" cy="2672"/>
          </a:xfrm>
        </p:grpSpPr>
        <p:sp>
          <p:nvSpPr>
            <p:cNvPr id="6151" name="Rectangle 7"/>
            <p:cNvSpPr>
              <a:spLocks noChangeArrowheads="1"/>
            </p:cNvSpPr>
            <p:nvPr/>
          </p:nvSpPr>
          <p:spPr bwMode="auto">
            <a:xfrm>
              <a:off x="464" y="1280"/>
              <a:ext cx="4552" cy="267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
          <p:nvSpPr>
            <p:cNvPr id="6152" name="Text Box 8"/>
            <p:cNvSpPr txBox="1">
              <a:spLocks noChangeArrowheads="1"/>
            </p:cNvSpPr>
            <p:nvPr/>
          </p:nvSpPr>
          <p:spPr bwMode="auto">
            <a:xfrm>
              <a:off x="504" y="1318"/>
              <a:ext cx="4488" cy="5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it-IT" sz="1600"/>
                <a:t>Summing the fumarolic CO</a:t>
              </a:r>
              <a:r>
                <a:rPr lang="en-GB" altLang="it-IT" sz="1600" baseline="-25000"/>
                <a:t>2</a:t>
              </a:r>
              <a:r>
                <a:rPr lang="en-GB" altLang="it-IT" sz="1600"/>
                <a:t> output (Aiuppa et al., 2013) to the soil diffuse degassing, the total CO</a:t>
              </a:r>
              <a:r>
                <a:rPr lang="en-GB" altLang="it-IT" sz="1600" baseline="-25000"/>
                <a:t>2</a:t>
              </a:r>
              <a:r>
                <a:rPr lang="en-GB" altLang="it-IT" sz="1600"/>
                <a:t> output in the last years was roughly of </a:t>
              </a:r>
              <a:r>
                <a:rPr lang="en-GB" altLang="it-IT" sz="1600" b="1"/>
                <a:t>2000 t/d</a:t>
              </a:r>
              <a:r>
                <a:rPr lang="en-GB" altLang="it-IT" sz="1600"/>
                <a:t> . The thermal release is of about </a:t>
              </a:r>
              <a:r>
                <a:rPr lang="en-GB" altLang="it-IT" sz="1600" b="1"/>
                <a:t>100 MW</a:t>
              </a:r>
              <a:r>
                <a:rPr lang="en-GB" altLang="it-IT" sz="1600"/>
                <a:t>  (Chiodini et al., 2001)</a:t>
              </a:r>
            </a:p>
          </p:txBody>
        </p:sp>
        <p:pic>
          <p:nvPicPr>
            <p:cNvPr id="615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 y="2110"/>
              <a:ext cx="4297" cy="180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378982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32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igur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6225" y="461963"/>
            <a:ext cx="3132138" cy="372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2" name="Text Box 4"/>
          <p:cNvSpPr txBox="1">
            <a:spLocks noChangeArrowheads="1"/>
          </p:cNvSpPr>
          <p:nvPr/>
        </p:nvSpPr>
        <p:spPr bwMode="auto">
          <a:xfrm>
            <a:off x="4633913" y="4233863"/>
            <a:ext cx="4468812" cy="206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177800" indent="-177800" eaLnBrk="1" hangingPunct="1">
              <a:spcBef>
                <a:spcPct val="0"/>
              </a:spcBef>
              <a:buFontTx/>
              <a:buAutoNum type="romanLcParenBoth"/>
              <a:defRPr/>
            </a:pPr>
            <a:r>
              <a:rPr lang="en-US" altLang="ja-JP" sz="1600" dirty="0">
                <a:latin typeface="+mj-lt"/>
                <a:ea typeface="MS Mincho" panose="02020609040205080304" pitchFamily="49" charset="-128"/>
                <a:cs typeface="Times New Roman" panose="02020603050405020304" pitchFamily="18" charset="0"/>
              </a:rPr>
              <a:t> a deep gas zone (</a:t>
            </a:r>
            <a:r>
              <a:rPr lang="en-US" altLang="ja-JP" sz="1600" b="1" dirty="0">
                <a:latin typeface="+mj-lt"/>
                <a:ea typeface="MS Mincho" panose="02020609040205080304" pitchFamily="49" charset="-128"/>
                <a:cs typeface="Times New Roman" panose="02020603050405020304" pitchFamily="18" charset="0"/>
              </a:rPr>
              <a:t>‘</a:t>
            </a:r>
            <a:r>
              <a:rPr lang="en-US" altLang="ja-JP" sz="1600" b="1" dirty="0">
                <a:solidFill>
                  <a:srgbClr val="FF0000"/>
                </a:solidFill>
                <a:latin typeface="+mj-lt"/>
                <a:ea typeface="MS Mincho" panose="02020609040205080304" pitchFamily="49" charset="-128"/>
                <a:cs typeface="Times New Roman" panose="02020603050405020304" pitchFamily="18" charset="0"/>
              </a:rPr>
              <a:t>magmatic gas</a:t>
            </a:r>
            <a:r>
              <a:rPr lang="en-US" altLang="ja-JP" sz="1600" b="1" dirty="0">
                <a:latin typeface="+mj-lt"/>
                <a:ea typeface="MS Mincho" panose="02020609040205080304" pitchFamily="49" charset="-128"/>
                <a:cs typeface="Times New Roman" panose="02020603050405020304" pitchFamily="18" charset="0"/>
              </a:rPr>
              <a:t>’</a:t>
            </a:r>
            <a:r>
              <a:rPr lang="en-US" altLang="ja-JP" sz="1600" dirty="0">
                <a:latin typeface="+mj-lt"/>
                <a:ea typeface="MS Mincho" panose="02020609040205080304" pitchFamily="49" charset="-128"/>
                <a:cs typeface="Times New Roman" panose="02020603050405020304" pitchFamily="18" charset="0"/>
              </a:rPr>
              <a:t>)</a:t>
            </a:r>
            <a:r>
              <a:rPr lang="en-US" altLang="ja-JP" sz="1600" b="1" dirty="0">
                <a:latin typeface="+mj-lt"/>
                <a:ea typeface="MS Mincho" panose="02020609040205080304" pitchFamily="49" charset="-128"/>
                <a:cs typeface="Times New Roman" panose="02020603050405020304" pitchFamily="18" charset="0"/>
              </a:rPr>
              <a:t> </a:t>
            </a:r>
            <a:r>
              <a:rPr lang="en-US" altLang="ja-JP" sz="1600" dirty="0">
                <a:latin typeface="+mj-lt"/>
                <a:ea typeface="MS Mincho" panose="02020609040205080304" pitchFamily="49" charset="-128"/>
                <a:cs typeface="Times New Roman" panose="02020603050405020304" pitchFamily="18" charset="0"/>
              </a:rPr>
              <a:t>which is located at ~4 km depth (</a:t>
            </a:r>
            <a:r>
              <a:rPr lang="en-US" altLang="ja-JP" sz="1600" dirty="0" err="1">
                <a:latin typeface="+mj-lt"/>
                <a:ea typeface="MS Mincho" panose="02020609040205080304" pitchFamily="49" charset="-128"/>
                <a:cs typeface="Times New Roman" panose="02020603050405020304" pitchFamily="18" charset="0"/>
              </a:rPr>
              <a:t>Vanorio</a:t>
            </a:r>
            <a:r>
              <a:rPr lang="en-US" altLang="ja-JP" sz="1600" dirty="0">
                <a:latin typeface="+mj-lt"/>
                <a:ea typeface="MS Mincho" panose="02020609040205080304" pitchFamily="49" charset="-128"/>
                <a:cs typeface="Times New Roman" panose="02020603050405020304" pitchFamily="18" charset="0"/>
              </a:rPr>
              <a:t> et al., 2005) and which supplies hot gas to the system;</a:t>
            </a:r>
          </a:p>
          <a:p>
            <a:pPr marL="177800" indent="-177800" eaLnBrk="1" hangingPunct="1">
              <a:spcBef>
                <a:spcPct val="0"/>
              </a:spcBef>
              <a:buFontTx/>
              <a:buNone/>
              <a:defRPr/>
            </a:pPr>
            <a:r>
              <a:rPr lang="en-US" altLang="ja-JP" sz="1600" dirty="0">
                <a:latin typeface="+mj-lt"/>
                <a:ea typeface="MS Mincho" panose="02020609040205080304" pitchFamily="49" charset="-128"/>
                <a:cs typeface="Times New Roman" panose="02020603050405020304" pitchFamily="18" charset="0"/>
              </a:rPr>
              <a:t> </a:t>
            </a:r>
          </a:p>
          <a:p>
            <a:pPr marL="177800" indent="-177800" eaLnBrk="1" hangingPunct="1">
              <a:spcBef>
                <a:spcPct val="0"/>
              </a:spcBef>
              <a:buFontTx/>
              <a:buNone/>
              <a:defRPr/>
            </a:pPr>
            <a:r>
              <a:rPr lang="en-US" altLang="ja-JP" sz="1600" dirty="0">
                <a:latin typeface="+mj-lt"/>
                <a:ea typeface="MS Mincho" panose="02020609040205080304" pitchFamily="49" charset="-128"/>
                <a:cs typeface="Times New Roman" panose="02020603050405020304" pitchFamily="18" charset="0"/>
              </a:rPr>
              <a:t>(ii) a shallower part, (</a:t>
            </a:r>
            <a:r>
              <a:rPr lang="en-US" altLang="ja-JP" sz="1600" b="1" dirty="0">
                <a:latin typeface="+mj-lt"/>
                <a:ea typeface="MS Mincho" panose="02020609040205080304" pitchFamily="49" charset="-128"/>
                <a:cs typeface="Times New Roman" panose="02020603050405020304" pitchFamily="18" charset="0"/>
              </a:rPr>
              <a:t>‘</a:t>
            </a:r>
            <a:r>
              <a:rPr lang="en-US" altLang="ja-JP" sz="1600" b="1" dirty="0">
                <a:solidFill>
                  <a:srgbClr val="FF0000"/>
                </a:solidFill>
                <a:latin typeface="+mj-lt"/>
                <a:ea typeface="MS Mincho" panose="02020609040205080304" pitchFamily="49" charset="-128"/>
                <a:cs typeface="Times New Roman" panose="02020603050405020304" pitchFamily="18" charset="0"/>
              </a:rPr>
              <a:t>hydrothermal reservoir</a:t>
            </a:r>
            <a:r>
              <a:rPr lang="en-US" altLang="ja-JP" sz="1600" b="1" dirty="0">
                <a:latin typeface="+mj-lt"/>
                <a:ea typeface="MS Mincho" panose="02020609040205080304" pitchFamily="49" charset="-128"/>
                <a:cs typeface="Times New Roman" panose="02020603050405020304" pitchFamily="18" charset="0"/>
              </a:rPr>
              <a:t>’</a:t>
            </a:r>
            <a:r>
              <a:rPr lang="en-US" altLang="ja-JP" sz="1600" dirty="0">
                <a:latin typeface="+mj-lt"/>
                <a:ea typeface="MS Mincho" panose="02020609040205080304" pitchFamily="49" charset="-128"/>
                <a:cs typeface="Times New Roman" panose="02020603050405020304" pitchFamily="18" charset="0"/>
              </a:rPr>
              <a:t> ~ 2 km depth) where  magmatic fluids mix and vaporize liquids of meteoric origin forming the Solfatara gas plume.</a:t>
            </a:r>
            <a:r>
              <a:rPr lang="it-IT" altLang="ja-JP" sz="1600" dirty="0">
                <a:latin typeface="+mj-lt"/>
                <a:ea typeface="MS Mincho" panose="02020609040205080304" pitchFamily="49" charset="-128"/>
                <a:cs typeface="Times New Roman" panose="02020603050405020304" pitchFamily="18" charset="0"/>
              </a:rPr>
              <a:t> </a:t>
            </a:r>
            <a:endParaRPr lang="en-US" altLang="it-IT" sz="1600" dirty="0">
              <a:latin typeface="+mj-lt"/>
              <a:ea typeface="MS Mincho" panose="02020609040205080304" pitchFamily="49" charset="-128"/>
              <a:cs typeface="Times New Roman" panose="02020603050405020304" pitchFamily="18" charset="0"/>
            </a:endParaRPr>
          </a:p>
        </p:txBody>
      </p:sp>
      <p:sp>
        <p:nvSpPr>
          <p:cNvPr id="6148" name="Text Box 11"/>
          <p:cNvSpPr txBox="1">
            <a:spLocks noChangeArrowheads="1"/>
          </p:cNvSpPr>
          <p:nvPr/>
        </p:nvSpPr>
        <p:spPr bwMode="auto">
          <a:xfrm>
            <a:off x="0" y="0"/>
            <a:ext cx="858996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it-IT" sz="2400" b="1"/>
              <a:t>The Solfatara of Pozzuoli: conceptual model of Solfatara </a:t>
            </a:r>
            <a:r>
              <a:rPr lang="en-US" altLang="it-IT" sz="2400"/>
              <a:t> </a:t>
            </a:r>
          </a:p>
        </p:txBody>
      </p:sp>
      <p:pic>
        <p:nvPicPr>
          <p:cNvPr id="3" name="Immagin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999038"/>
            <a:ext cx="37655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asellaDiTesto 13"/>
          <p:cNvSpPr txBox="1">
            <a:spLocks noChangeArrowheads="1"/>
          </p:cNvSpPr>
          <p:nvPr/>
        </p:nvSpPr>
        <p:spPr bwMode="auto">
          <a:xfrm>
            <a:off x="3214688" y="6276975"/>
            <a:ext cx="3317875" cy="461963"/>
          </a:xfrm>
          <a:prstGeom prst="rect">
            <a:avLst/>
          </a:prstGeom>
          <a:solidFill>
            <a:srgbClr val="FFFFCC"/>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it-IT" sz="1200" i="1"/>
              <a:t>PTE and PS are the two deformation sources active at Campi Flegrei </a:t>
            </a:r>
            <a:r>
              <a:rPr lang="en-GB" altLang="it-IT" sz="1000" i="1"/>
              <a:t>(Amoruso et al., 2014)</a:t>
            </a:r>
          </a:p>
        </p:txBody>
      </p:sp>
      <p:sp>
        <p:nvSpPr>
          <p:cNvPr id="2" name="CasellaDiTesto 1"/>
          <p:cNvSpPr txBox="1">
            <a:spLocks noChangeArrowheads="1"/>
          </p:cNvSpPr>
          <p:nvPr/>
        </p:nvSpPr>
        <p:spPr bwMode="auto">
          <a:xfrm>
            <a:off x="2624138" y="4999038"/>
            <a:ext cx="901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en-US" sz="1400" i="1"/>
              <a:t>Solfatara</a:t>
            </a:r>
            <a:endParaRPr lang="en-GB" altLang="en-US" sz="1400" i="1"/>
          </a:p>
        </p:txBody>
      </p:sp>
      <p:pic>
        <p:nvPicPr>
          <p:cNvPr id="615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 y="2312988"/>
            <a:ext cx="3556000" cy="237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4200"/>
            <a:ext cx="4800600" cy="174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9251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805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2" grpId="0"/>
      <p:bldP spid="14"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0" y="-26988"/>
          <a:ext cx="9251950" cy="6878638"/>
        </p:xfrm>
        <a:graphic>
          <a:graphicData uri="http://schemas.openxmlformats.org/presentationml/2006/ole">
            <mc:AlternateContent xmlns:mc="http://schemas.openxmlformats.org/markup-compatibility/2006">
              <mc:Choice xmlns:v="urn:schemas-microsoft-com:vml" Requires="v">
                <p:oleObj spid="_x0000_s77844" name="CorelDRAW" r:id="rId4" imgW="9322679" imgH="6930541" progId="CorelDraw.Grafica.8">
                  <p:embed/>
                </p:oleObj>
              </mc:Choice>
              <mc:Fallback>
                <p:oleObj name="CorelDRAW" r:id="rId4" imgW="9322679" imgH="6930541" progId="CorelDraw.Grafica.8">
                  <p:embed/>
                  <p:pic>
                    <p:nvPicPr>
                      <p:cNvPr id="0" name=""/>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0" y="-26988"/>
                        <a:ext cx="9251950" cy="687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43" name="Picture 4" descr="chemdefseism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1995488"/>
            <a:ext cx="8820150" cy="452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5" name="Picture 5" descr="chemdefseism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1995488"/>
            <a:ext cx="8820150" cy="452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6968" name="Group 8"/>
          <p:cNvGrpSpPr>
            <a:grpSpLocks/>
          </p:cNvGrpSpPr>
          <p:nvPr/>
        </p:nvGrpSpPr>
        <p:grpSpPr bwMode="auto">
          <a:xfrm>
            <a:off x="250825" y="1995488"/>
            <a:ext cx="8820150" cy="4532312"/>
            <a:chOff x="158" y="1257"/>
            <a:chExt cx="5556" cy="2855"/>
          </a:xfrm>
        </p:grpSpPr>
        <p:pic>
          <p:nvPicPr>
            <p:cNvPr id="10248" name="Picture 6" descr="chemdefseism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 y="1257"/>
              <a:ext cx="5556" cy="2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 Box 7"/>
            <p:cNvSpPr txBox="1">
              <a:spLocks noChangeArrowheads="1"/>
            </p:cNvSpPr>
            <p:nvPr/>
          </p:nvSpPr>
          <p:spPr bwMode="auto">
            <a:xfrm>
              <a:off x="1746" y="3860"/>
              <a:ext cx="2257" cy="2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000"/>
                <a:t>of CO</a:t>
              </a:r>
              <a:r>
                <a:rPr lang="en-US" altLang="en-US" sz="2000" baseline="-25000"/>
                <a:t>2</a:t>
              </a:r>
              <a:r>
                <a:rPr lang="en-US" altLang="en-US" sz="2000"/>
                <a:t> rich fluids                     </a:t>
              </a:r>
            </a:p>
          </p:txBody>
        </p:sp>
      </p:grpSp>
      <p:sp>
        <p:nvSpPr>
          <p:cNvPr id="9" name="Text Box 10"/>
          <p:cNvSpPr txBox="1">
            <a:spLocks noChangeArrowheads="1"/>
          </p:cNvSpPr>
          <p:nvPr/>
        </p:nvSpPr>
        <p:spPr bwMode="auto">
          <a:xfrm>
            <a:off x="34925" y="419100"/>
            <a:ext cx="41052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000" b="1" dirty="0">
                <a:solidFill>
                  <a:srgbClr val="FFFF00"/>
                </a:solidFill>
                <a:effectLst>
                  <a:outerShdw blurRad="38100" dist="38100" dir="2700000" algn="tl">
                    <a:srgbClr val="000000"/>
                  </a:outerShdw>
                </a:effectLst>
              </a:rPr>
              <a:t>Time series </a:t>
            </a:r>
            <a:r>
              <a:rPr lang="en-US" altLang="en-US" sz="2000" b="1" dirty="0" err="1">
                <a:solidFill>
                  <a:srgbClr val="FFFF00"/>
                </a:solidFill>
                <a:effectLst>
                  <a:outerShdw blurRad="38100" dist="38100" dir="2700000" algn="tl">
                    <a:srgbClr val="000000"/>
                  </a:outerShdw>
                </a:effectLst>
              </a:rPr>
              <a:t>Campi</a:t>
            </a:r>
            <a:r>
              <a:rPr lang="en-US" altLang="en-US" sz="2000" b="1" dirty="0">
                <a:solidFill>
                  <a:srgbClr val="FFFF00"/>
                </a:solidFill>
                <a:effectLst>
                  <a:outerShdw blurRad="38100" dist="38100" dir="2700000" algn="tl">
                    <a:srgbClr val="000000"/>
                  </a:outerShdw>
                </a:effectLst>
              </a:rPr>
              <a:t> </a:t>
            </a:r>
            <a:r>
              <a:rPr lang="en-US" altLang="en-US" sz="2000" b="1" dirty="0" err="1">
                <a:solidFill>
                  <a:srgbClr val="FFFF00"/>
                </a:solidFill>
                <a:effectLst>
                  <a:outerShdw blurRad="38100" dist="38100" dir="2700000" algn="tl">
                    <a:srgbClr val="000000"/>
                  </a:outerShdw>
                </a:effectLst>
              </a:rPr>
              <a:t>Flegrei</a:t>
            </a:r>
            <a:r>
              <a:rPr lang="en-US" altLang="en-US" sz="2000" b="1" dirty="0">
                <a:solidFill>
                  <a:srgbClr val="FFFF00"/>
                </a:solidFill>
                <a:effectLst>
                  <a:outerShdw blurRad="38100" dist="38100" dir="2700000" algn="tl">
                    <a:srgbClr val="000000"/>
                  </a:outerShdw>
                </a:effectLst>
              </a:rPr>
              <a:t> (Italy)</a:t>
            </a:r>
          </a:p>
        </p:txBody>
      </p:sp>
      <p:sp>
        <p:nvSpPr>
          <p:cNvPr id="10" name="Text Box 11"/>
          <p:cNvSpPr txBox="1">
            <a:spLocks noChangeArrowheads="1"/>
          </p:cNvSpPr>
          <p:nvPr/>
        </p:nvSpPr>
        <p:spPr bwMode="auto">
          <a:xfrm>
            <a:off x="0" y="-26988"/>
            <a:ext cx="9144000" cy="39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000" b="1" dirty="0">
                <a:solidFill>
                  <a:srgbClr val="FFFF00"/>
                </a:solidFill>
                <a:effectLst>
                  <a:outerShdw blurRad="38100" dist="38100" dir="2700000" algn="tl">
                    <a:srgbClr val="000000"/>
                  </a:outerShdw>
                </a:effectLst>
              </a:rPr>
              <a:t>Time series of geochemical and geophysical signals at various volcanoes</a:t>
            </a:r>
          </a:p>
        </p:txBody>
      </p:sp>
    </p:spTree>
    <p:extLst>
      <p:ext uri="{BB962C8B-B14F-4D97-AF65-F5344CB8AC3E}">
        <p14:creationId xmlns:p14="http://schemas.microsoft.com/office/powerpoint/2010/main" val="1206485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696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69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2"/>
          <p:cNvGraphicFramePr>
            <a:graphicFrameLocks noChangeAspect="1"/>
          </p:cNvGraphicFramePr>
          <p:nvPr/>
        </p:nvGraphicFramePr>
        <p:xfrm>
          <a:off x="0" y="-26988"/>
          <a:ext cx="9251950" cy="6878638"/>
        </p:xfrm>
        <a:graphic>
          <a:graphicData uri="http://schemas.openxmlformats.org/presentationml/2006/ole">
            <mc:AlternateContent xmlns:mc="http://schemas.openxmlformats.org/markup-compatibility/2006">
              <mc:Choice xmlns:v="urn:schemas-microsoft-com:vml" Requires="v">
                <p:oleObj spid="_x0000_s78868" name="CorelDRAW" r:id="rId4" imgW="9322679" imgH="6930541" progId="CorelDraw.Grafica.8">
                  <p:embed/>
                </p:oleObj>
              </mc:Choice>
              <mc:Fallback>
                <p:oleObj name="CorelDRAW" r:id="rId4" imgW="9322679" imgH="6930541" progId="CorelDraw.Grafica.8">
                  <p:embed/>
                  <p:pic>
                    <p:nvPicPr>
                      <p:cNvPr id="0" name=""/>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0" y="-26988"/>
                        <a:ext cx="9251950" cy="687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Text Box 11"/>
          <p:cNvSpPr txBox="1">
            <a:spLocks noChangeArrowheads="1"/>
          </p:cNvSpPr>
          <p:nvPr/>
        </p:nvSpPr>
        <p:spPr bwMode="auto">
          <a:xfrm>
            <a:off x="0" y="-26988"/>
            <a:ext cx="9144000" cy="39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000" b="1">
                <a:solidFill>
                  <a:srgbClr val="FFFF00"/>
                </a:solidFill>
                <a:effectLst>
                  <a:outerShdw blurRad="38100" dist="38100" dir="2700000" algn="tl">
                    <a:srgbClr val="000000"/>
                  </a:outerShdw>
                </a:effectLst>
              </a:rPr>
              <a:t>Time series of geochemical and geophysical signals at various volcanoes</a:t>
            </a:r>
          </a:p>
        </p:txBody>
      </p:sp>
      <p:grpSp>
        <p:nvGrpSpPr>
          <p:cNvPr id="339980" name="Group 12"/>
          <p:cNvGrpSpPr>
            <a:grpSpLocks/>
          </p:cNvGrpSpPr>
          <p:nvPr/>
        </p:nvGrpSpPr>
        <p:grpSpPr bwMode="auto">
          <a:xfrm>
            <a:off x="179388" y="908050"/>
            <a:ext cx="5145087" cy="5905500"/>
            <a:chOff x="1066" y="391"/>
            <a:chExt cx="3311" cy="3810"/>
          </a:xfrm>
        </p:grpSpPr>
        <p:sp>
          <p:nvSpPr>
            <p:cNvPr id="12301" name="Rectangle 11"/>
            <p:cNvSpPr>
              <a:spLocks noChangeArrowheads="1"/>
            </p:cNvSpPr>
            <p:nvPr/>
          </p:nvSpPr>
          <p:spPr bwMode="auto">
            <a:xfrm>
              <a:off x="1066" y="391"/>
              <a:ext cx="3311" cy="38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GB" altLang="en-US" sz="1800"/>
            </a:p>
          </p:txBody>
        </p:sp>
        <p:sp>
          <p:nvSpPr>
            <p:cNvPr id="12302" name="Text Box 9"/>
            <p:cNvSpPr txBox="1">
              <a:spLocks noChangeArrowheads="1"/>
            </p:cNvSpPr>
            <p:nvPr/>
          </p:nvSpPr>
          <p:spPr bwMode="auto">
            <a:xfrm>
              <a:off x="1338" y="3612"/>
              <a:ext cx="2994" cy="5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700"/>
                <a:t>The input of magmatic gases should cause more oxidizing conditions and the decrease of CH</a:t>
              </a:r>
              <a:r>
                <a:rPr lang="en-US" altLang="en-US" sz="1700" baseline="-25000"/>
                <a:t>4</a:t>
              </a:r>
              <a:r>
                <a:rPr lang="en-US" altLang="en-US" sz="1700"/>
                <a:t> concentrations </a:t>
              </a:r>
            </a:p>
          </p:txBody>
        </p:sp>
        <p:pic>
          <p:nvPicPr>
            <p:cNvPr id="12303"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8" y="436"/>
              <a:ext cx="3129" cy="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39972" name="Picture 4" descr="chemdefseism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1995488"/>
            <a:ext cx="8820150" cy="452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9989" name="Group 21"/>
          <p:cNvGrpSpPr>
            <a:grpSpLocks/>
          </p:cNvGrpSpPr>
          <p:nvPr/>
        </p:nvGrpSpPr>
        <p:grpSpPr bwMode="auto">
          <a:xfrm>
            <a:off x="4608513" y="898525"/>
            <a:ext cx="4572000" cy="4689475"/>
            <a:chOff x="2903" y="566"/>
            <a:chExt cx="2880" cy="2954"/>
          </a:xfrm>
        </p:grpSpPr>
        <p:sp>
          <p:nvSpPr>
            <p:cNvPr id="12299" name="Rectangle 14"/>
            <p:cNvSpPr>
              <a:spLocks noChangeArrowheads="1"/>
            </p:cNvSpPr>
            <p:nvPr/>
          </p:nvSpPr>
          <p:spPr bwMode="auto">
            <a:xfrm>
              <a:off x="4377" y="2840"/>
              <a:ext cx="771" cy="680"/>
            </a:xfrm>
            <a:prstGeom prst="rect">
              <a:avLst/>
            </a:prstGeom>
            <a:noFill/>
            <a:ln w="254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GB" altLang="en-US" sz="1800"/>
            </a:p>
          </p:txBody>
        </p:sp>
        <p:pic>
          <p:nvPicPr>
            <p:cNvPr id="12300"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03" y="566"/>
              <a:ext cx="2880" cy="21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39988" name="Group 20"/>
          <p:cNvGrpSpPr>
            <a:grpSpLocks/>
          </p:cNvGrpSpPr>
          <p:nvPr/>
        </p:nvGrpSpPr>
        <p:grpSpPr bwMode="auto">
          <a:xfrm>
            <a:off x="250825" y="908050"/>
            <a:ext cx="4176713" cy="4679950"/>
            <a:chOff x="158" y="572"/>
            <a:chExt cx="2631" cy="2948"/>
          </a:xfrm>
        </p:grpSpPr>
        <p:pic>
          <p:nvPicPr>
            <p:cNvPr id="12297"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 y="572"/>
              <a:ext cx="2631" cy="219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8" name="Rectangle 19"/>
            <p:cNvSpPr>
              <a:spLocks noChangeArrowheads="1"/>
            </p:cNvSpPr>
            <p:nvPr/>
          </p:nvSpPr>
          <p:spPr bwMode="auto">
            <a:xfrm>
              <a:off x="1383" y="2840"/>
              <a:ext cx="817" cy="680"/>
            </a:xfrm>
            <a:prstGeom prst="rect">
              <a:avLst/>
            </a:prstGeom>
            <a:noFill/>
            <a:ln w="254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GB" altLang="en-US" sz="1800"/>
            </a:p>
          </p:txBody>
        </p:sp>
      </p:grpSp>
      <p:sp>
        <p:nvSpPr>
          <p:cNvPr id="15" name="Text Box 10"/>
          <p:cNvSpPr txBox="1">
            <a:spLocks noChangeArrowheads="1"/>
          </p:cNvSpPr>
          <p:nvPr/>
        </p:nvSpPr>
        <p:spPr bwMode="auto">
          <a:xfrm>
            <a:off x="34925" y="419100"/>
            <a:ext cx="41052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000" b="1" dirty="0">
                <a:solidFill>
                  <a:srgbClr val="FFFF00"/>
                </a:solidFill>
                <a:effectLst>
                  <a:outerShdw blurRad="38100" dist="38100" dir="2700000" algn="tl">
                    <a:srgbClr val="000000"/>
                  </a:outerShdw>
                </a:effectLst>
              </a:rPr>
              <a:t>Time series </a:t>
            </a:r>
            <a:r>
              <a:rPr lang="en-US" altLang="en-US" sz="2000" b="1" dirty="0" err="1">
                <a:solidFill>
                  <a:srgbClr val="FFFF00"/>
                </a:solidFill>
                <a:effectLst>
                  <a:outerShdw blurRad="38100" dist="38100" dir="2700000" algn="tl">
                    <a:srgbClr val="000000"/>
                  </a:outerShdw>
                </a:effectLst>
              </a:rPr>
              <a:t>Campi</a:t>
            </a:r>
            <a:r>
              <a:rPr lang="en-US" altLang="en-US" sz="2000" b="1" dirty="0">
                <a:solidFill>
                  <a:srgbClr val="FFFF00"/>
                </a:solidFill>
                <a:effectLst>
                  <a:outerShdw blurRad="38100" dist="38100" dir="2700000" algn="tl">
                    <a:srgbClr val="000000"/>
                  </a:outerShdw>
                </a:effectLst>
              </a:rPr>
              <a:t> </a:t>
            </a:r>
            <a:r>
              <a:rPr lang="en-US" altLang="en-US" sz="2000" b="1" dirty="0" err="1">
                <a:solidFill>
                  <a:srgbClr val="FFFF00"/>
                </a:solidFill>
                <a:effectLst>
                  <a:outerShdw blurRad="38100" dist="38100" dir="2700000" algn="tl">
                    <a:srgbClr val="000000"/>
                  </a:outerShdw>
                </a:effectLst>
              </a:rPr>
              <a:t>Flegrei</a:t>
            </a:r>
            <a:r>
              <a:rPr lang="en-US" altLang="en-US" sz="2000" b="1" dirty="0">
                <a:solidFill>
                  <a:srgbClr val="FFFF00"/>
                </a:solidFill>
                <a:effectLst>
                  <a:outerShdw blurRad="38100" dist="38100" dir="2700000" algn="tl">
                    <a:srgbClr val="000000"/>
                  </a:outerShdw>
                </a:effectLst>
              </a:rPr>
              <a:t> (Italy)</a:t>
            </a:r>
          </a:p>
        </p:txBody>
      </p:sp>
    </p:spTree>
    <p:extLst>
      <p:ext uri="{BB962C8B-B14F-4D97-AF65-F5344CB8AC3E}">
        <p14:creationId xmlns:p14="http://schemas.microsoft.com/office/powerpoint/2010/main" val="19703313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33998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3997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3998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399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normpeak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006600"/>
            <a:ext cx="8713788"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19" name="Picture 3" descr="normpeak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2006600"/>
            <a:ext cx="8713788"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20" name="Picture 4" descr="normpeak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2006600"/>
            <a:ext cx="8713788"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5"/>
          <p:cNvSpPr txBox="1">
            <a:spLocks noChangeArrowheads="1"/>
          </p:cNvSpPr>
          <p:nvPr/>
        </p:nvSpPr>
        <p:spPr bwMode="auto">
          <a:xfrm rot="-5400000">
            <a:off x="-1316831" y="3821907"/>
            <a:ext cx="3805237"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en-US" sz="1900">
                <a:solidFill>
                  <a:srgbClr val="000000"/>
                </a:solidFill>
              </a:rPr>
              <a:t>Height of the peak (adimensional)</a:t>
            </a:r>
          </a:p>
        </p:txBody>
      </p:sp>
      <p:sp>
        <p:nvSpPr>
          <p:cNvPr id="39942" name="Text Box 6"/>
          <p:cNvSpPr txBox="1">
            <a:spLocks noChangeArrowheads="1"/>
          </p:cNvSpPr>
          <p:nvPr/>
        </p:nvSpPr>
        <p:spPr bwMode="auto">
          <a:xfrm>
            <a:off x="179388" y="65088"/>
            <a:ext cx="7366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en-US" sz="2800" b="1"/>
              <a:t>The shape of the compositional anomalies</a:t>
            </a:r>
          </a:p>
        </p:txBody>
      </p:sp>
      <p:sp>
        <p:nvSpPr>
          <p:cNvPr id="39943" name="Text Box 7"/>
          <p:cNvSpPr txBox="1">
            <a:spLocks noChangeArrowheads="1"/>
          </p:cNvSpPr>
          <p:nvPr/>
        </p:nvSpPr>
        <p:spPr bwMode="auto">
          <a:xfrm>
            <a:off x="0" y="620713"/>
            <a:ext cx="88931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t>The anomalies simulated with the physical model have a shape similar to those measured at Solfatara, </a:t>
            </a:r>
            <a:r>
              <a:rPr lang="en-US" altLang="en-US" sz="1800" dirty="0" err="1"/>
              <a:t>Vulcano</a:t>
            </a:r>
            <a:r>
              <a:rPr lang="en-US" altLang="en-US" sz="1800" dirty="0"/>
              <a:t>, </a:t>
            </a:r>
            <a:r>
              <a:rPr lang="en-US" altLang="en-US" sz="1800" dirty="0" err="1"/>
              <a:t>Nisyros</a:t>
            </a:r>
            <a:r>
              <a:rPr lang="en-US" altLang="en-US" sz="1800" dirty="0"/>
              <a:t>, </a:t>
            </a:r>
            <a:r>
              <a:rPr lang="en-US" altLang="en-US" sz="1800" dirty="0" err="1"/>
              <a:t>Panarea</a:t>
            </a:r>
            <a:r>
              <a:rPr lang="en-US" altLang="en-US" sz="1800" dirty="0"/>
              <a:t> and Mammoth.</a:t>
            </a:r>
          </a:p>
        </p:txBody>
      </p:sp>
      <p:pic>
        <p:nvPicPr>
          <p:cNvPr id="342024" name="Picture 8" descr="normpeak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2006600"/>
            <a:ext cx="8712200" cy="480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25" name="Picture 9" descr="normpeak8"/>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2006600"/>
            <a:ext cx="8712200"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26" name="Picture 10" descr="normpeak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0825" y="2006600"/>
            <a:ext cx="8712200" cy="480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22544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20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20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4202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4202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42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p:cNvSpPr txBox="1">
            <a:spLocks noChangeArrowheads="1"/>
          </p:cNvSpPr>
          <p:nvPr/>
        </p:nvSpPr>
        <p:spPr bwMode="auto">
          <a:xfrm>
            <a:off x="50800" y="614363"/>
            <a:ext cx="4572000" cy="181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1600">
                <a:solidFill>
                  <a:srgbClr val="000000"/>
                </a:solidFill>
              </a:rPr>
              <a:t>The geochemical anomalies at Campi Flegrei, Vulcano, Nisyros, Panarea and Mammoth fit the simulated compositional changes. </a:t>
            </a:r>
          </a:p>
          <a:p>
            <a:pPr>
              <a:spcBef>
                <a:spcPct val="0"/>
              </a:spcBef>
            </a:pPr>
            <a:r>
              <a:rPr lang="en-US" altLang="en-US" sz="1600">
                <a:solidFill>
                  <a:srgbClr val="000000"/>
                </a:solidFill>
              </a:rPr>
              <a:t>In each case the geochemical anomaly is preceded by physical signals (i.e. earthquakes, ground deformations)   </a:t>
            </a:r>
            <a:r>
              <a:rPr lang="en-US" altLang="en-US" sz="1600" b="1">
                <a:solidFill>
                  <a:srgbClr val="000000"/>
                </a:solidFill>
              </a:rPr>
              <a:t> </a:t>
            </a:r>
          </a:p>
        </p:txBody>
      </p:sp>
      <p:grpSp>
        <p:nvGrpSpPr>
          <p:cNvPr id="40963" name="Group 4"/>
          <p:cNvGrpSpPr>
            <a:grpSpLocks noChangeAspect="1"/>
          </p:cNvGrpSpPr>
          <p:nvPr/>
        </p:nvGrpSpPr>
        <p:grpSpPr bwMode="auto">
          <a:xfrm>
            <a:off x="84138" y="2638425"/>
            <a:ext cx="4178300" cy="4246563"/>
            <a:chOff x="67" y="255"/>
            <a:chExt cx="2723" cy="2767"/>
          </a:xfrm>
        </p:grpSpPr>
        <p:pic>
          <p:nvPicPr>
            <p:cNvPr id="40970" name="Picture 5" descr="anomalyandsismicity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 y="255"/>
              <a:ext cx="2722" cy="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6" descr="anomalyandsismicit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 y="1521"/>
              <a:ext cx="2722" cy="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964" name="Group 7"/>
          <p:cNvGrpSpPr>
            <a:grpSpLocks/>
          </p:cNvGrpSpPr>
          <p:nvPr/>
        </p:nvGrpSpPr>
        <p:grpSpPr bwMode="auto">
          <a:xfrm>
            <a:off x="4622800" y="690563"/>
            <a:ext cx="4084638" cy="6194425"/>
            <a:chOff x="2912" y="103"/>
            <a:chExt cx="2826" cy="4189"/>
          </a:xfrm>
        </p:grpSpPr>
        <p:pic>
          <p:nvPicPr>
            <p:cNvPr id="40966" name="Picture 8" descr="anomalyandsismicity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3" y="103"/>
              <a:ext cx="2825" cy="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67" name="Group 9"/>
            <p:cNvGrpSpPr>
              <a:grpSpLocks noChangeAspect="1"/>
            </p:cNvGrpSpPr>
            <p:nvPr/>
          </p:nvGrpSpPr>
          <p:grpSpPr bwMode="auto">
            <a:xfrm>
              <a:off x="2912" y="1415"/>
              <a:ext cx="2826" cy="2877"/>
              <a:chOff x="2971" y="1203"/>
              <a:chExt cx="2722" cy="2771"/>
            </a:xfrm>
          </p:grpSpPr>
          <p:pic>
            <p:nvPicPr>
              <p:cNvPr id="40968" name="Picture 10" descr="anomalyandsismicity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 y="1203"/>
                <a:ext cx="2722" cy="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11" descr="anomalyandsismicity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 y="2473"/>
                <a:ext cx="2722" cy="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0965" name="Text Box 13"/>
          <p:cNvSpPr txBox="1">
            <a:spLocks noChangeArrowheads="1"/>
          </p:cNvSpPr>
          <p:nvPr/>
        </p:nvSpPr>
        <p:spPr bwMode="auto">
          <a:xfrm>
            <a:off x="34925" y="44450"/>
            <a:ext cx="4681538"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b="1">
                <a:solidFill>
                  <a:srgbClr val="000000"/>
                </a:solidFill>
              </a:rPr>
              <a:t>The shape of geochemical anomalies: observed and simulated anomalies</a:t>
            </a:r>
          </a:p>
        </p:txBody>
      </p:sp>
    </p:spTree>
    <p:extLst>
      <p:ext uri="{BB962C8B-B14F-4D97-AF65-F5344CB8AC3E}">
        <p14:creationId xmlns:p14="http://schemas.microsoft.com/office/powerpoint/2010/main" val="2091365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6"/>
          <p:cNvSpPr txBox="1">
            <a:spLocks noChangeArrowheads="1"/>
          </p:cNvSpPr>
          <p:nvPr/>
        </p:nvSpPr>
        <p:spPr bwMode="auto">
          <a:xfrm>
            <a:off x="179388" y="620713"/>
            <a:ext cx="88931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t>The observed geochemichal and geophysical anomalies are caused  by </a:t>
            </a:r>
            <a:r>
              <a:rPr lang="en-US" altLang="en-US" sz="1800" b="1"/>
              <a:t>episodes of magma degassing at depth</a:t>
            </a:r>
          </a:p>
        </p:txBody>
      </p:sp>
      <p:pic>
        <p:nvPicPr>
          <p:cNvPr id="23555" name="Picture 8" descr="c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628775"/>
            <a:ext cx="7634287"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628775"/>
            <a:ext cx="7634287"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10" descr="co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628775"/>
            <a:ext cx="76327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12"/>
          <p:cNvSpPr txBox="1">
            <a:spLocks noChangeArrowheads="1"/>
          </p:cNvSpPr>
          <p:nvPr/>
        </p:nvSpPr>
        <p:spPr bwMode="auto">
          <a:xfrm>
            <a:off x="0" y="3175"/>
            <a:ext cx="56197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a:t>The shape of geochemical anomalies</a:t>
            </a:r>
          </a:p>
        </p:txBody>
      </p:sp>
    </p:spTree>
    <p:extLst>
      <p:ext uri="{BB962C8B-B14F-4D97-AF65-F5344CB8AC3E}">
        <p14:creationId xmlns:p14="http://schemas.microsoft.com/office/powerpoint/2010/main" val="3025644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62" name="Picture 22" descr="TOU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2475" y="1125538"/>
            <a:ext cx="3201988"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4" name="Picture 14" descr="TOU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4063" y="1125538"/>
            <a:ext cx="3201987"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2" descr="Model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765175"/>
            <a:ext cx="5483225" cy="578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3" descr="Model_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765175"/>
            <a:ext cx="5483225" cy="578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Model_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850" y="765175"/>
            <a:ext cx="5483225" cy="578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descr="Model_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850" y="765175"/>
            <a:ext cx="5483225" cy="578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6" descr="Model_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850" y="765175"/>
            <a:ext cx="5483225" cy="578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55" name="Group 15"/>
          <p:cNvGrpSpPr>
            <a:grpSpLocks/>
          </p:cNvGrpSpPr>
          <p:nvPr/>
        </p:nvGrpSpPr>
        <p:grpSpPr bwMode="auto">
          <a:xfrm>
            <a:off x="3348038" y="4292600"/>
            <a:ext cx="2808287" cy="1498600"/>
            <a:chOff x="2109" y="2704"/>
            <a:chExt cx="1769" cy="944"/>
          </a:xfrm>
        </p:grpSpPr>
        <p:sp>
          <p:nvSpPr>
            <p:cNvPr id="24591" name="Line 16"/>
            <p:cNvSpPr>
              <a:spLocks noChangeShapeType="1"/>
            </p:cNvSpPr>
            <p:nvPr/>
          </p:nvSpPr>
          <p:spPr bwMode="auto">
            <a:xfrm flipV="1">
              <a:off x="3470" y="2704"/>
              <a:ext cx="408"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592" name="Text Box 17"/>
            <p:cNvSpPr txBox="1">
              <a:spLocks noChangeArrowheads="1"/>
            </p:cNvSpPr>
            <p:nvPr/>
          </p:nvSpPr>
          <p:spPr bwMode="auto">
            <a:xfrm>
              <a:off x="2109" y="2795"/>
              <a:ext cx="1496" cy="85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t> </a:t>
              </a:r>
              <a:r>
                <a:rPr lang="en-US" altLang="en-US" sz="1600"/>
                <a:t>Earliest variations:</a:t>
              </a:r>
            </a:p>
            <a:p>
              <a:pPr>
                <a:spcBef>
                  <a:spcPct val="0"/>
                </a:spcBef>
                <a:buFontTx/>
                <a:buNone/>
              </a:pPr>
              <a:r>
                <a:rPr lang="en-US" altLang="en-US" sz="1600"/>
                <a:t>-fluid pressure increase;</a:t>
              </a:r>
            </a:p>
            <a:p>
              <a:pPr>
                <a:spcBef>
                  <a:spcPct val="0"/>
                </a:spcBef>
                <a:buFontTx/>
                <a:buNone/>
              </a:pPr>
              <a:r>
                <a:rPr lang="en-US" altLang="en-US" sz="1600"/>
                <a:t>-gravity changes;</a:t>
              </a:r>
            </a:p>
            <a:p>
              <a:pPr>
                <a:spcBef>
                  <a:spcPct val="0"/>
                </a:spcBef>
                <a:buFontTx/>
                <a:buChar char="-"/>
              </a:pPr>
              <a:r>
                <a:rPr lang="en-US" altLang="en-US" sz="1600"/>
                <a:t>ground deformation;</a:t>
              </a:r>
            </a:p>
            <a:p>
              <a:pPr>
                <a:spcBef>
                  <a:spcPct val="0"/>
                </a:spcBef>
                <a:buFontTx/>
                <a:buChar char="-"/>
              </a:pPr>
              <a:r>
                <a:rPr lang="en-US" altLang="en-US" sz="1600"/>
                <a:t>earthquakes</a:t>
              </a:r>
            </a:p>
          </p:txBody>
        </p:sp>
      </p:grpSp>
      <p:grpSp>
        <p:nvGrpSpPr>
          <p:cNvPr id="35858" name="Group 18"/>
          <p:cNvGrpSpPr>
            <a:grpSpLocks/>
          </p:cNvGrpSpPr>
          <p:nvPr/>
        </p:nvGrpSpPr>
        <p:grpSpPr bwMode="auto">
          <a:xfrm>
            <a:off x="3563938" y="2492375"/>
            <a:ext cx="3240087" cy="1368425"/>
            <a:chOff x="2245" y="1570"/>
            <a:chExt cx="2041" cy="862"/>
          </a:xfrm>
        </p:grpSpPr>
        <p:sp>
          <p:nvSpPr>
            <p:cNvPr id="24589" name="Line 19"/>
            <p:cNvSpPr>
              <a:spLocks noChangeShapeType="1"/>
            </p:cNvSpPr>
            <p:nvPr/>
          </p:nvSpPr>
          <p:spPr bwMode="auto">
            <a:xfrm>
              <a:off x="3560" y="2069"/>
              <a:ext cx="726" cy="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590" name="Text Box 20"/>
            <p:cNvSpPr txBox="1">
              <a:spLocks noChangeArrowheads="1"/>
            </p:cNvSpPr>
            <p:nvPr/>
          </p:nvSpPr>
          <p:spPr bwMode="auto">
            <a:xfrm>
              <a:off x="2245" y="1570"/>
              <a:ext cx="1465" cy="52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600"/>
                <a:t>After some time:</a:t>
              </a:r>
            </a:p>
            <a:p>
              <a:pPr>
                <a:spcBef>
                  <a:spcPct val="0"/>
                </a:spcBef>
                <a:buFontTx/>
                <a:buNone/>
              </a:pPr>
              <a:r>
                <a:rPr lang="en-US" altLang="en-US" sz="1600"/>
                <a:t>compositional changes </a:t>
              </a:r>
            </a:p>
            <a:p>
              <a:pPr>
                <a:spcBef>
                  <a:spcPct val="0"/>
                </a:spcBef>
                <a:buFontTx/>
                <a:buNone/>
              </a:pPr>
              <a:r>
                <a:rPr lang="en-US" altLang="en-US" sz="1600"/>
                <a:t>at fumaroles;….</a:t>
              </a:r>
            </a:p>
          </p:txBody>
        </p:sp>
      </p:grpSp>
      <p:pic>
        <p:nvPicPr>
          <p:cNvPr id="35865" name="Picture 2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5200" y="1241425"/>
            <a:ext cx="6469063" cy="52387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8" name="Text Box 12"/>
          <p:cNvSpPr txBox="1">
            <a:spLocks noChangeArrowheads="1"/>
          </p:cNvSpPr>
          <p:nvPr/>
        </p:nvSpPr>
        <p:spPr bwMode="auto">
          <a:xfrm>
            <a:off x="0" y="3175"/>
            <a:ext cx="56197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a:t>The shape of geochemical anomalies</a:t>
            </a:r>
          </a:p>
        </p:txBody>
      </p:sp>
    </p:spTree>
    <p:extLst>
      <p:ext uri="{BB962C8B-B14F-4D97-AF65-F5344CB8AC3E}">
        <p14:creationId xmlns:p14="http://schemas.microsoft.com/office/powerpoint/2010/main" val="2273980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584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584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58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85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58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85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5865"/>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35858"/>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58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196" name="Group 7"/>
          <p:cNvGrpSpPr>
            <a:grpSpLocks/>
          </p:cNvGrpSpPr>
          <p:nvPr/>
        </p:nvGrpSpPr>
        <p:grpSpPr bwMode="auto">
          <a:xfrm>
            <a:off x="0" y="882650"/>
            <a:ext cx="3529013" cy="3819525"/>
            <a:chOff x="1473" y="288"/>
            <a:chExt cx="2223" cy="2406"/>
          </a:xfrm>
        </p:grpSpPr>
        <p:pic>
          <p:nvPicPr>
            <p:cNvPr id="25615" name="Picture 8" descr="Def-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3" y="288"/>
              <a:ext cx="2223" cy="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6" name="Text Box 9"/>
            <p:cNvSpPr txBox="1">
              <a:spLocks noChangeArrowheads="1"/>
            </p:cNvSpPr>
            <p:nvPr/>
          </p:nvSpPr>
          <p:spPr bwMode="auto">
            <a:xfrm>
              <a:off x="1776" y="1056"/>
              <a:ext cx="92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it-IT" sz="1000" i="1"/>
                <a:t>Redrawn from </a:t>
              </a:r>
            </a:p>
            <a:p>
              <a:pPr eaLnBrk="1" hangingPunct="1">
                <a:spcBef>
                  <a:spcPct val="0"/>
                </a:spcBef>
                <a:buFontTx/>
                <a:buNone/>
              </a:pPr>
              <a:r>
                <a:rPr lang="en-US" altLang="it-IT" sz="1000" i="1"/>
                <a:t>Del Gaudio et al., 2010</a:t>
              </a:r>
            </a:p>
          </p:txBody>
        </p:sp>
      </p:grpSp>
      <p:sp>
        <p:nvSpPr>
          <p:cNvPr id="8197" name="Text Box 6"/>
          <p:cNvSpPr txBox="1">
            <a:spLocks noChangeArrowheads="1"/>
          </p:cNvSpPr>
          <p:nvPr/>
        </p:nvSpPr>
        <p:spPr bwMode="auto">
          <a:xfrm>
            <a:off x="17463" y="4719638"/>
            <a:ext cx="6946900" cy="6508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it-IT" sz="1800"/>
              <a:t>The caldera is interested by a 64 years long process of inflation with 3 main uplift episodes in 1950, 1969-70, 1982-84.  </a:t>
            </a:r>
          </a:p>
        </p:txBody>
      </p:sp>
      <p:pic>
        <p:nvPicPr>
          <p:cNvPr id="243743" name="Picture 31" descr="RITE-u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3463" y="898525"/>
            <a:ext cx="2643187"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28" name="Text Box 16"/>
          <p:cNvSpPr txBox="1">
            <a:spLocks noChangeArrowheads="1"/>
          </p:cNvSpPr>
          <p:nvPr/>
        </p:nvSpPr>
        <p:spPr bwMode="auto">
          <a:xfrm>
            <a:off x="2925763" y="490538"/>
            <a:ext cx="3876675" cy="376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it-IT" sz="1800" b="1"/>
              <a:t>A new uplift phase started in 2005</a:t>
            </a:r>
          </a:p>
        </p:txBody>
      </p:sp>
      <p:sp>
        <p:nvSpPr>
          <p:cNvPr id="243735" name="Text Box 23"/>
          <p:cNvSpPr txBox="1">
            <a:spLocks noChangeArrowheads="1"/>
          </p:cNvSpPr>
          <p:nvPr/>
        </p:nvSpPr>
        <p:spPr bwMode="auto">
          <a:xfrm>
            <a:off x="17463" y="5402263"/>
            <a:ext cx="8753475" cy="711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it-IT" sz="2000" b="1">
                <a:ea typeface="MS Mincho" panose="02020609040205080304" pitchFamily="49" charset="-128"/>
                <a:cs typeface="Times New Roman" panose="02020603050405020304" pitchFamily="18" charset="0"/>
              </a:rPr>
              <a:t>We investigated the origin of this accelerating trend  by comparing the deformation data with the geochemical signals collected at Solfatara </a:t>
            </a:r>
          </a:p>
        </p:txBody>
      </p:sp>
      <p:sp>
        <p:nvSpPr>
          <p:cNvPr id="243738" name="Oval 26"/>
          <p:cNvSpPr>
            <a:spLocks noChangeArrowheads="1"/>
          </p:cNvSpPr>
          <p:nvPr/>
        </p:nvSpPr>
        <p:spPr bwMode="auto">
          <a:xfrm>
            <a:off x="6235700" y="3036888"/>
            <a:ext cx="1917700" cy="838200"/>
          </a:xfrm>
          <a:prstGeom prst="ellipse">
            <a:avLst/>
          </a:prstGeom>
          <a:solidFill>
            <a:srgbClr val="FFFF00">
              <a:alpha val="50195"/>
            </a:srgbClr>
          </a:solidFill>
          <a:ln w="2540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
        <p:nvSpPr>
          <p:cNvPr id="243739" name="Text Box 27"/>
          <p:cNvSpPr txBox="1">
            <a:spLocks noChangeArrowheads="1"/>
          </p:cNvSpPr>
          <p:nvPr/>
        </p:nvSpPr>
        <p:spPr bwMode="auto">
          <a:xfrm>
            <a:off x="6223000" y="3875088"/>
            <a:ext cx="1990725" cy="519112"/>
          </a:xfrm>
          <a:prstGeom prst="rect">
            <a:avLst/>
          </a:prstGeom>
          <a:solidFill>
            <a:srgbClr val="000080">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it-IT" sz="2800" b="1">
                <a:solidFill>
                  <a:srgbClr val="FFFF00"/>
                </a:solidFill>
                <a:effectLst>
                  <a:outerShdw blurRad="38100" dist="38100" dir="2700000" algn="tl">
                    <a:srgbClr val="000000"/>
                  </a:outerShdw>
                </a:effectLst>
                <a:latin typeface="Arial Unicode MS" panose="020B0604020202020204" pitchFamily="34" charset="-128"/>
              </a:rPr>
              <a:t>La Solfatara</a:t>
            </a:r>
          </a:p>
        </p:txBody>
      </p:sp>
      <p:sp>
        <p:nvSpPr>
          <p:cNvPr id="243726" name="Rectangle 14"/>
          <p:cNvSpPr>
            <a:spLocks noChangeArrowheads="1"/>
          </p:cNvSpPr>
          <p:nvPr/>
        </p:nvSpPr>
        <p:spPr bwMode="auto">
          <a:xfrm>
            <a:off x="3109913" y="1706563"/>
            <a:ext cx="381000" cy="4572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
        <p:nvSpPr>
          <p:cNvPr id="14" name="Rectangle 11"/>
          <p:cNvSpPr>
            <a:spLocks noChangeArrowheads="1"/>
          </p:cNvSpPr>
          <p:nvPr/>
        </p:nvSpPr>
        <p:spPr bwMode="auto">
          <a:xfrm>
            <a:off x="0" y="0"/>
            <a:ext cx="9144000" cy="415925"/>
          </a:xfrm>
          <a:prstGeom prst="rect">
            <a:avLst/>
          </a:prstGeom>
          <a:solidFill>
            <a:srgbClr val="000066">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defRPr/>
            </a:pPr>
            <a:r>
              <a:rPr lang="en-US" altLang="it-IT" sz="2100" b="1" dirty="0">
                <a:solidFill>
                  <a:srgbClr val="FFFF00"/>
                </a:solidFill>
                <a:effectLst>
                  <a:outerShdw blurRad="38100" dist="38100" dir="2700000" algn="tl">
                    <a:srgbClr val="000000"/>
                  </a:outerShdw>
                </a:effectLst>
              </a:rPr>
              <a:t>The current volcanic unrest at </a:t>
            </a:r>
            <a:r>
              <a:rPr lang="en-US" altLang="it-IT" sz="2100" b="1" dirty="0" err="1">
                <a:solidFill>
                  <a:srgbClr val="FFFF00"/>
                </a:solidFill>
                <a:effectLst>
                  <a:outerShdw blurRad="38100" dist="38100" dir="2700000" algn="tl">
                    <a:srgbClr val="000000"/>
                  </a:outerShdw>
                </a:effectLst>
              </a:rPr>
              <a:t>Campi</a:t>
            </a:r>
            <a:r>
              <a:rPr lang="en-US" altLang="it-IT" sz="2100" b="1" dirty="0">
                <a:solidFill>
                  <a:srgbClr val="FFFF00"/>
                </a:solidFill>
                <a:effectLst>
                  <a:outerShdw blurRad="38100" dist="38100" dir="2700000" algn="tl">
                    <a:srgbClr val="000000"/>
                  </a:outerShdw>
                </a:effectLst>
              </a:rPr>
              <a:t> </a:t>
            </a:r>
            <a:r>
              <a:rPr lang="en-US" altLang="it-IT" sz="2100" b="1" dirty="0" err="1">
                <a:solidFill>
                  <a:srgbClr val="FFFF00"/>
                </a:solidFill>
                <a:effectLst>
                  <a:outerShdw blurRad="38100" dist="38100" dir="2700000" algn="tl">
                    <a:srgbClr val="000000"/>
                  </a:outerShdw>
                </a:effectLst>
              </a:rPr>
              <a:t>Flegrei</a:t>
            </a:r>
            <a:endParaRPr lang="it-IT" altLang="it-IT" sz="2100" b="1" dirty="0">
              <a:solidFill>
                <a:srgbClr val="FFFF00"/>
              </a:solidFill>
              <a:effectLst>
                <a:outerShdw blurRad="38100" dist="38100" dir="2700000" algn="tl">
                  <a:srgbClr val="000000"/>
                </a:outerShdw>
              </a:effectLst>
            </a:endParaRPr>
          </a:p>
        </p:txBody>
      </p:sp>
      <p:pic>
        <p:nvPicPr>
          <p:cNvPr id="25612" name="Immagin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113463"/>
            <a:ext cx="9066213"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3"/>
          <p:cNvSpPr txBox="1">
            <a:spLocks noChangeArrowheads="1"/>
          </p:cNvSpPr>
          <p:nvPr/>
        </p:nvSpPr>
        <p:spPr bwMode="auto">
          <a:xfrm>
            <a:off x="7577138" y="1366838"/>
            <a:ext cx="12731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it-IT" sz="2800" b="1" dirty="0">
                <a:solidFill>
                  <a:srgbClr val="FFFF00"/>
                </a:solidFill>
                <a:effectLst>
                  <a:outerShdw blurRad="38100" dist="38100" dir="2700000" algn="tl">
                    <a:srgbClr val="000000"/>
                  </a:outerShdw>
                </a:effectLst>
              </a:rPr>
              <a:t>Napoli</a:t>
            </a:r>
          </a:p>
        </p:txBody>
      </p:sp>
      <p:sp>
        <p:nvSpPr>
          <p:cNvPr id="17" name="Text Box 5"/>
          <p:cNvSpPr txBox="1">
            <a:spLocks noChangeArrowheads="1"/>
          </p:cNvSpPr>
          <p:nvPr/>
        </p:nvSpPr>
        <p:spPr bwMode="auto">
          <a:xfrm>
            <a:off x="7534275" y="4727575"/>
            <a:ext cx="15319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it-IT" sz="2800" b="1" dirty="0">
                <a:solidFill>
                  <a:srgbClr val="FFFF00"/>
                </a:solidFill>
                <a:effectLst>
                  <a:outerShdw blurRad="38100" dist="38100" dir="2700000" algn="tl">
                    <a:srgbClr val="000000"/>
                  </a:outerShdw>
                </a:effectLst>
                <a:latin typeface="Arial Unicode MS" panose="020B0604020202020204" pitchFamily="34" charset="-128"/>
              </a:rPr>
              <a:t>Pozzuoli</a:t>
            </a:r>
          </a:p>
        </p:txBody>
      </p:sp>
    </p:spTree>
    <p:extLst>
      <p:ext uri="{BB962C8B-B14F-4D97-AF65-F5344CB8AC3E}">
        <p14:creationId xmlns:p14="http://schemas.microsoft.com/office/powerpoint/2010/main" val="17104841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9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37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37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374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37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37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37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animBg="1"/>
      <p:bldP spid="243728" grpId="0" animBg="1"/>
      <p:bldP spid="243735" grpId="0" animBg="1"/>
      <p:bldP spid="243738" grpId="0" animBg="1"/>
      <p:bldP spid="243739" grpId="0" animBg="1"/>
      <p:bldP spid="2437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vulcano tip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025" y="504825"/>
            <a:ext cx="6456363"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8" descr="vulcano tipo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025" y="504825"/>
            <a:ext cx="6456363"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4"/>
          <p:cNvSpPr txBox="1">
            <a:spLocks noChangeArrowheads="1"/>
          </p:cNvSpPr>
          <p:nvPr/>
        </p:nvSpPr>
        <p:spPr bwMode="auto">
          <a:xfrm>
            <a:off x="0" y="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t>Introduction</a:t>
            </a:r>
            <a:r>
              <a:rPr lang="en-US" altLang="en-US" sz="2400"/>
              <a:t>: the typical volcano for fluid geochemistry</a:t>
            </a:r>
          </a:p>
        </p:txBody>
      </p:sp>
      <p:grpSp>
        <p:nvGrpSpPr>
          <p:cNvPr id="38921" name="Group 9"/>
          <p:cNvGrpSpPr>
            <a:grpSpLocks/>
          </p:cNvGrpSpPr>
          <p:nvPr/>
        </p:nvGrpSpPr>
        <p:grpSpPr bwMode="auto">
          <a:xfrm>
            <a:off x="1692275" y="2565400"/>
            <a:ext cx="2087563" cy="1911350"/>
            <a:chOff x="1066" y="1616"/>
            <a:chExt cx="1315" cy="1204"/>
          </a:xfrm>
        </p:grpSpPr>
        <p:sp>
          <p:nvSpPr>
            <p:cNvPr id="4108" name="Line 10"/>
            <p:cNvSpPr>
              <a:spLocks noChangeShapeType="1"/>
            </p:cNvSpPr>
            <p:nvPr/>
          </p:nvSpPr>
          <p:spPr bwMode="auto">
            <a:xfrm flipV="1">
              <a:off x="1565" y="1616"/>
              <a:ext cx="453" cy="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09" name="Text Box 11"/>
            <p:cNvSpPr txBox="1">
              <a:spLocks noChangeArrowheads="1"/>
            </p:cNvSpPr>
            <p:nvPr/>
          </p:nvSpPr>
          <p:spPr bwMode="auto">
            <a:xfrm>
              <a:off x="1066" y="2296"/>
              <a:ext cx="1315" cy="52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it-IT" altLang="en-US" sz="1200">
                  <a:cs typeface="Times New Roman" panose="02020603050405020304" pitchFamily="18" charset="0"/>
                </a:rPr>
                <a:t>Groundwater scrubs magmatic gas until a dry pathway to the atmosphere is estabilished.</a:t>
              </a:r>
            </a:p>
            <a:p>
              <a:pPr>
                <a:spcBef>
                  <a:spcPct val="0"/>
                </a:spcBef>
                <a:buFontTx/>
                <a:buNone/>
              </a:pPr>
              <a:r>
                <a:rPr lang="it-IT" altLang="en-US" sz="1200">
                  <a:cs typeface="Times New Roman" panose="02020603050405020304" pitchFamily="18" charset="0"/>
                </a:rPr>
                <a:t>(Symonds et al., 2001)</a:t>
              </a:r>
            </a:p>
          </p:txBody>
        </p:sp>
      </p:grpSp>
      <p:sp>
        <p:nvSpPr>
          <p:cNvPr id="38924" name="Line 12"/>
          <p:cNvSpPr>
            <a:spLocks noChangeShapeType="1"/>
          </p:cNvSpPr>
          <p:nvPr/>
        </p:nvSpPr>
        <p:spPr bwMode="auto">
          <a:xfrm flipH="1">
            <a:off x="1547813" y="2060575"/>
            <a:ext cx="1800225" cy="73025"/>
          </a:xfrm>
          <a:prstGeom prst="line">
            <a:avLst/>
          </a:prstGeom>
          <a:noFill/>
          <a:ln w="9525">
            <a:solidFill>
              <a:schemeClr val="tx1"/>
            </a:solidFill>
            <a:round/>
            <a:headEnd type="arrow"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8925" name="Text Box 13"/>
          <p:cNvSpPr txBox="1">
            <a:spLocks noChangeArrowheads="1"/>
          </p:cNvSpPr>
          <p:nvPr/>
        </p:nvSpPr>
        <p:spPr bwMode="auto">
          <a:xfrm>
            <a:off x="539750" y="1700213"/>
            <a:ext cx="1028700" cy="8159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600">
                <a:latin typeface="Arial" panose="020B0604020202020204" pitchFamily="34" charset="0"/>
              </a:rPr>
              <a:t>H</a:t>
            </a:r>
            <a:r>
              <a:rPr lang="en-US" altLang="en-US" sz="1600" baseline="-25000">
                <a:latin typeface="Arial" panose="020B0604020202020204" pitchFamily="34" charset="0"/>
              </a:rPr>
              <a:t>2</a:t>
            </a:r>
            <a:r>
              <a:rPr lang="en-US" altLang="en-US" sz="1600">
                <a:latin typeface="Arial" panose="020B0604020202020204" pitchFamily="34" charset="0"/>
              </a:rPr>
              <a:t>O, CO</a:t>
            </a:r>
            <a:r>
              <a:rPr lang="en-US" altLang="en-US" sz="1600" baseline="-25000">
                <a:latin typeface="Arial" panose="020B0604020202020204" pitchFamily="34" charset="0"/>
              </a:rPr>
              <a:t>2</a:t>
            </a:r>
            <a:r>
              <a:rPr lang="en-US" altLang="en-US" sz="1600">
                <a:latin typeface="Arial" panose="020B0604020202020204" pitchFamily="34" charset="0"/>
              </a:rPr>
              <a:t>, H</a:t>
            </a:r>
            <a:r>
              <a:rPr lang="en-US" altLang="en-US" sz="1600" baseline="-25000">
                <a:latin typeface="Arial" panose="020B0604020202020204" pitchFamily="34" charset="0"/>
              </a:rPr>
              <a:t>2</a:t>
            </a:r>
            <a:r>
              <a:rPr lang="en-US" altLang="en-US" sz="1600">
                <a:latin typeface="Arial" panose="020B0604020202020204" pitchFamily="34" charset="0"/>
              </a:rPr>
              <a:t>S, CH</a:t>
            </a:r>
            <a:r>
              <a:rPr lang="en-US" altLang="en-US" sz="1600" baseline="-25000">
                <a:latin typeface="Arial" panose="020B0604020202020204" pitchFamily="34" charset="0"/>
              </a:rPr>
              <a:t>4</a:t>
            </a:r>
            <a:r>
              <a:rPr lang="en-US" altLang="en-US" sz="1600">
                <a:latin typeface="Arial" panose="020B0604020202020204" pitchFamily="34" charset="0"/>
              </a:rPr>
              <a:t>, H</a:t>
            </a:r>
            <a:r>
              <a:rPr lang="en-US" altLang="en-US" sz="1600" baseline="-25000">
                <a:latin typeface="Arial" panose="020B0604020202020204" pitchFamily="34" charset="0"/>
              </a:rPr>
              <a:t>2</a:t>
            </a:r>
            <a:r>
              <a:rPr lang="en-US" altLang="en-US" sz="1600">
                <a:latin typeface="Arial" panose="020B0604020202020204" pitchFamily="34" charset="0"/>
              </a:rPr>
              <a:t>, CO</a:t>
            </a:r>
          </a:p>
        </p:txBody>
      </p:sp>
      <p:sp>
        <p:nvSpPr>
          <p:cNvPr id="38926" name="Oval 14"/>
          <p:cNvSpPr>
            <a:spLocks noChangeArrowheads="1"/>
          </p:cNvSpPr>
          <p:nvPr/>
        </p:nvSpPr>
        <p:spPr bwMode="auto">
          <a:xfrm>
            <a:off x="3132138" y="1628775"/>
            <a:ext cx="719137" cy="720725"/>
          </a:xfrm>
          <a:prstGeom prst="ellipse">
            <a:avLst/>
          </a:prstGeom>
          <a:noFill/>
          <a:ln w="38100">
            <a:solidFill>
              <a:srgbClr val="33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GB" altLang="en-US" sz="2400"/>
          </a:p>
        </p:txBody>
      </p:sp>
      <p:sp>
        <p:nvSpPr>
          <p:cNvPr id="38927" name="Text Box 15"/>
          <p:cNvSpPr txBox="1">
            <a:spLocks noChangeArrowheads="1"/>
          </p:cNvSpPr>
          <p:nvPr/>
        </p:nvSpPr>
        <p:spPr bwMode="auto">
          <a:xfrm>
            <a:off x="1116013" y="1052513"/>
            <a:ext cx="20621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it-IT" altLang="en-US" sz="2400" b="1">
                <a:solidFill>
                  <a:schemeClr val="accent2"/>
                </a:solidFill>
              </a:rPr>
              <a:t>Hydrothermal</a:t>
            </a:r>
          </a:p>
        </p:txBody>
      </p:sp>
      <p:sp>
        <p:nvSpPr>
          <p:cNvPr id="38928" name="Oval 16"/>
          <p:cNvSpPr>
            <a:spLocks noChangeArrowheads="1"/>
          </p:cNvSpPr>
          <p:nvPr/>
        </p:nvSpPr>
        <p:spPr bwMode="auto">
          <a:xfrm>
            <a:off x="3995738" y="1268413"/>
            <a:ext cx="719137" cy="7207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GB" altLang="en-US" sz="2400"/>
          </a:p>
        </p:txBody>
      </p:sp>
      <p:sp>
        <p:nvSpPr>
          <p:cNvPr id="38929" name="Text Box 17"/>
          <p:cNvSpPr txBox="1">
            <a:spLocks noChangeArrowheads="1"/>
          </p:cNvSpPr>
          <p:nvPr/>
        </p:nvSpPr>
        <p:spPr bwMode="auto">
          <a:xfrm>
            <a:off x="4643438" y="1125538"/>
            <a:ext cx="1282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it-IT" altLang="en-US" sz="2400">
                <a:solidFill>
                  <a:srgbClr val="FF0000"/>
                </a:solidFill>
              </a:rPr>
              <a:t>Volcanic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9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9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92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9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92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9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9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4" grpId="0" animBg="1"/>
      <p:bldP spid="38925" grpId="0" animBg="1"/>
      <p:bldP spid="38926" grpId="0" animBg="1"/>
      <p:bldP spid="38927" grpId="0"/>
      <p:bldP spid="38928" grpId="0" animBg="1"/>
      <p:bldP spid="389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9" descr="Compositiona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7038"/>
            <a:ext cx="9144000" cy="593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2"/>
          <p:cNvSpPr>
            <a:spLocks noChangeArrowheads="1"/>
          </p:cNvSpPr>
          <p:nvPr/>
        </p:nvSpPr>
        <p:spPr bwMode="auto">
          <a:xfrm>
            <a:off x="2511425" y="3716338"/>
            <a:ext cx="1595438" cy="2249487"/>
          </a:xfrm>
          <a:prstGeom prst="rect">
            <a:avLst/>
          </a:prstGeom>
          <a:noFill/>
          <a:ln w="381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
        <p:nvSpPr>
          <p:cNvPr id="27652" name="Text Box 7"/>
          <p:cNvSpPr txBox="1">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it-IT" sz="2400" b="1"/>
              <a:t>Compositional variations of Solfatara fumaroles</a:t>
            </a:r>
          </a:p>
        </p:txBody>
      </p:sp>
      <p:sp>
        <p:nvSpPr>
          <p:cNvPr id="2" name="Rettangolo 1"/>
          <p:cNvSpPr/>
          <p:nvPr/>
        </p:nvSpPr>
        <p:spPr>
          <a:xfrm>
            <a:off x="4530725" y="457200"/>
            <a:ext cx="4456113" cy="6053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1250458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1" descr="aDE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3888" y="450850"/>
            <a:ext cx="3440112" cy="640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50" name="Picture 42" descr="aDEG-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3888" y="450850"/>
            <a:ext cx="3440112" cy="640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51" name="Picture 43" descr="aDEG-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3888" y="450850"/>
            <a:ext cx="3440112" cy="640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5453" name="Group 45"/>
          <p:cNvGrpSpPr>
            <a:grpSpLocks/>
          </p:cNvGrpSpPr>
          <p:nvPr/>
        </p:nvGrpSpPr>
        <p:grpSpPr bwMode="auto">
          <a:xfrm>
            <a:off x="6878638" y="1433513"/>
            <a:ext cx="2047875" cy="1016000"/>
            <a:chOff x="4333" y="903"/>
            <a:chExt cx="1290" cy="640"/>
          </a:xfrm>
        </p:grpSpPr>
        <p:grpSp>
          <p:nvGrpSpPr>
            <p:cNvPr id="31762" name="Group 44"/>
            <p:cNvGrpSpPr>
              <a:grpSpLocks/>
            </p:cNvGrpSpPr>
            <p:nvPr/>
          </p:nvGrpSpPr>
          <p:grpSpPr bwMode="auto">
            <a:xfrm>
              <a:off x="4392" y="903"/>
              <a:ext cx="980" cy="528"/>
              <a:chOff x="4392" y="903"/>
              <a:chExt cx="980" cy="528"/>
            </a:xfrm>
          </p:grpSpPr>
          <p:sp>
            <p:nvSpPr>
              <p:cNvPr id="31764" name="Line 17"/>
              <p:cNvSpPr>
                <a:spLocks noChangeShapeType="1"/>
              </p:cNvSpPr>
              <p:nvPr/>
            </p:nvSpPr>
            <p:spPr bwMode="auto">
              <a:xfrm flipV="1">
                <a:off x="4392" y="903"/>
                <a:ext cx="0" cy="48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765" name="Line 18"/>
              <p:cNvSpPr>
                <a:spLocks noChangeShapeType="1"/>
              </p:cNvSpPr>
              <p:nvPr/>
            </p:nvSpPr>
            <p:spPr bwMode="auto">
              <a:xfrm flipV="1">
                <a:off x="4604" y="1191"/>
                <a:ext cx="0" cy="192"/>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766" name="Line 19"/>
              <p:cNvSpPr>
                <a:spLocks noChangeShapeType="1"/>
              </p:cNvSpPr>
              <p:nvPr/>
            </p:nvSpPr>
            <p:spPr bwMode="auto">
              <a:xfrm flipV="1">
                <a:off x="4850" y="999"/>
                <a:ext cx="0" cy="384"/>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767" name="Line 20"/>
              <p:cNvSpPr>
                <a:spLocks noChangeShapeType="1"/>
              </p:cNvSpPr>
              <p:nvPr/>
            </p:nvSpPr>
            <p:spPr bwMode="auto">
              <a:xfrm flipV="1">
                <a:off x="5072" y="1191"/>
                <a:ext cx="0" cy="24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768" name="Line 21"/>
              <p:cNvSpPr>
                <a:spLocks noChangeShapeType="1"/>
              </p:cNvSpPr>
              <p:nvPr/>
            </p:nvSpPr>
            <p:spPr bwMode="auto">
              <a:xfrm flipV="1">
                <a:off x="5372" y="1095"/>
                <a:ext cx="0" cy="336"/>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31763" name="Text Box 22"/>
            <p:cNvSpPr txBox="1">
              <a:spLocks noChangeArrowheads="1"/>
            </p:cNvSpPr>
            <p:nvPr/>
          </p:nvSpPr>
          <p:spPr bwMode="auto">
            <a:xfrm>
              <a:off x="4333" y="1383"/>
              <a:ext cx="1290" cy="160"/>
            </a:xfrm>
            <a:prstGeom prst="rect">
              <a:avLst/>
            </a:prstGeom>
            <a:solidFill>
              <a:schemeClr val="bg1"/>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it-IT" sz="1000"/>
                <a:t>Input of CH</a:t>
              </a:r>
              <a:r>
                <a:rPr lang="en-US" altLang="it-IT" sz="1000" baseline="-25000">
                  <a:ea typeface="Arial Unicode MS" panose="020B0604020202020204" pitchFamily="34" charset="-128"/>
                  <a:cs typeface="Arial Unicode MS" panose="020B0604020202020204" pitchFamily="34" charset="-128"/>
                </a:rPr>
                <a:t>4</a:t>
              </a:r>
              <a:r>
                <a:rPr lang="en-US" altLang="it-IT" sz="1000"/>
                <a:t> free magmatic fluids</a:t>
              </a:r>
            </a:p>
          </p:txBody>
        </p:sp>
      </p:grpSp>
      <p:pic>
        <p:nvPicPr>
          <p:cNvPr id="3175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19200"/>
            <a:ext cx="5410200" cy="405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1" name="Text Box 2"/>
          <p:cNvSpPr txBox="1">
            <a:spLocks noChangeArrowheads="1"/>
          </p:cNvSpPr>
          <p:nvPr/>
        </p:nvSpPr>
        <p:spPr bwMode="auto">
          <a:xfrm>
            <a:off x="0" y="0"/>
            <a:ext cx="68818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it-IT" sz="2400" b="1"/>
              <a:t>Geochemical signals and ground deformation</a:t>
            </a:r>
            <a:endParaRPr lang="en-US" altLang="it-IT" sz="2400"/>
          </a:p>
        </p:txBody>
      </p:sp>
      <p:sp>
        <p:nvSpPr>
          <p:cNvPr id="31752" name="Line 12"/>
          <p:cNvSpPr>
            <a:spLocks noChangeShapeType="1"/>
          </p:cNvSpPr>
          <p:nvPr/>
        </p:nvSpPr>
        <p:spPr bwMode="auto">
          <a:xfrm flipH="1" flipV="1">
            <a:off x="2743200" y="2133600"/>
            <a:ext cx="1676400" cy="1143000"/>
          </a:xfrm>
          <a:prstGeom prst="line">
            <a:avLst/>
          </a:prstGeom>
          <a:noFill/>
          <a:ln w="19050">
            <a:solidFill>
              <a:srgbClr val="FFFF00"/>
            </a:solidFill>
            <a:round/>
            <a:headEnd type="arrow"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31753"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914400"/>
            <a:ext cx="2514600" cy="1808163"/>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5421" name="Oval 13"/>
          <p:cNvSpPr>
            <a:spLocks noChangeArrowheads="1"/>
          </p:cNvSpPr>
          <p:nvPr/>
        </p:nvSpPr>
        <p:spPr bwMode="auto">
          <a:xfrm>
            <a:off x="3200400" y="5105400"/>
            <a:ext cx="228600" cy="228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
        <p:nvSpPr>
          <p:cNvPr id="145422" name="Oval 14"/>
          <p:cNvSpPr>
            <a:spLocks noChangeArrowheads="1"/>
          </p:cNvSpPr>
          <p:nvPr/>
        </p:nvSpPr>
        <p:spPr bwMode="auto">
          <a:xfrm>
            <a:off x="4953000" y="3200400"/>
            <a:ext cx="228600" cy="228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
        <p:nvSpPr>
          <p:cNvPr id="145423" name="Line 15"/>
          <p:cNvSpPr>
            <a:spLocks noChangeShapeType="1"/>
          </p:cNvSpPr>
          <p:nvPr/>
        </p:nvSpPr>
        <p:spPr bwMode="auto">
          <a:xfrm flipV="1">
            <a:off x="3276600" y="3276600"/>
            <a:ext cx="1828800" cy="1981200"/>
          </a:xfrm>
          <a:prstGeom prst="line">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5424" name="Text Box 16"/>
          <p:cNvSpPr txBox="1">
            <a:spLocks noChangeArrowheads="1"/>
          </p:cNvSpPr>
          <p:nvPr/>
        </p:nvSpPr>
        <p:spPr bwMode="auto">
          <a:xfrm>
            <a:off x="1010" y="5494248"/>
            <a:ext cx="58324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Tx/>
              <a:buAutoNum type="alphaLcParenR"/>
            </a:pPr>
            <a:r>
              <a:rPr lang="en-US" altLang="it-IT" sz="1800" dirty="0">
                <a:solidFill>
                  <a:srgbClr val="990033"/>
                </a:solidFill>
              </a:rPr>
              <a:t>geochemical indicators of the input of magmatic gas</a:t>
            </a:r>
          </a:p>
          <a:p>
            <a:pPr eaLnBrk="1" hangingPunct="1">
              <a:buFontTx/>
              <a:buAutoNum type="alphaLcParenR"/>
            </a:pPr>
            <a:r>
              <a:rPr lang="en-US" altLang="it-IT" sz="1800" dirty="0">
                <a:solidFill>
                  <a:srgbClr val="990033"/>
                </a:solidFill>
              </a:rPr>
              <a:t>baseline ACAE-ARFE during 2005-2014 </a:t>
            </a:r>
          </a:p>
          <a:p>
            <a:pPr eaLnBrk="1" hangingPunct="1">
              <a:buFontTx/>
              <a:buAutoNum type="alphaLcParenR"/>
            </a:pPr>
            <a:r>
              <a:rPr lang="en-US" altLang="it-IT" sz="1800" dirty="0">
                <a:solidFill>
                  <a:srgbClr val="990033"/>
                </a:solidFill>
              </a:rPr>
              <a:t>residuals of ground deformation and geochemical signals </a:t>
            </a:r>
          </a:p>
        </p:txBody>
      </p:sp>
      <p:sp>
        <p:nvSpPr>
          <p:cNvPr id="145445" name="WordArt 37"/>
          <p:cNvSpPr>
            <a:spLocks noChangeArrowheads="1" noChangeShapeType="1" noTextEdit="1"/>
          </p:cNvSpPr>
          <p:nvPr/>
        </p:nvSpPr>
        <p:spPr bwMode="auto">
          <a:xfrm>
            <a:off x="4495800" y="2819400"/>
            <a:ext cx="541338" cy="244475"/>
          </a:xfrm>
          <a:prstGeom prst="rect">
            <a:avLst/>
          </a:prstGeom>
        </p:spPr>
        <p:txBody>
          <a:bodyPr wrap="none" fromWordArt="1">
            <a:prstTxWarp prst="textPlain">
              <a:avLst>
                <a:gd name="adj" fmla="val 50000"/>
              </a:avLst>
            </a:prstTxWarp>
          </a:bodyPr>
          <a:lstStyle/>
          <a:p>
            <a:pPr algn="ctr"/>
            <a:r>
              <a:rPr lang="en-GB" sz="1400" kern="10">
                <a:ln w="9525">
                  <a:solidFill>
                    <a:srgbClr val="000000"/>
                  </a:solidFill>
                  <a:round/>
                  <a:headEnd/>
                  <a:tailEnd/>
                </a:ln>
                <a:solidFill>
                  <a:srgbClr val="FFFF00"/>
                </a:solidFill>
                <a:latin typeface="Arial Black" panose="020B0A04020102020204" pitchFamily="34" charset="0"/>
              </a:rPr>
              <a:t>ACAE</a:t>
            </a:r>
          </a:p>
        </p:txBody>
      </p:sp>
      <p:sp>
        <p:nvSpPr>
          <p:cNvPr id="145446" name="WordArt 38"/>
          <p:cNvSpPr>
            <a:spLocks noChangeArrowheads="1" noChangeShapeType="1" noTextEdit="1"/>
          </p:cNvSpPr>
          <p:nvPr/>
        </p:nvSpPr>
        <p:spPr bwMode="auto">
          <a:xfrm>
            <a:off x="3573463" y="5013325"/>
            <a:ext cx="541337" cy="244475"/>
          </a:xfrm>
          <a:prstGeom prst="rect">
            <a:avLst/>
          </a:prstGeom>
        </p:spPr>
        <p:txBody>
          <a:bodyPr wrap="none" fromWordArt="1">
            <a:prstTxWarp prst="textPlain">
              <a:avLst>
                <a:gd name="adj" fmla="val 50000"/>
              </a:avLst>
            </a:prstTxWarp>
          </a:bodyPr>
          <a:lstStyle/>
          <a:p>
            <a:pPr algn="ctr"/>
            <a:r>
              <a:rPr lang="en-GB" sz="1400" kern="10">
                <a:ln w="9525">
                  <a:solidFill>
                    <a:srgbClr val="000000"/>
                  </a:solidFill>
                  <a:round/>
                  <a:headEnd/>
                  <a:tailEnd/>
                </a:ln>
                <a:solidFill>
                  <a:srgbClr val="FFFF00"/>
                </a:solidFill>
                <a:latin typeface="Arial Black" panose="020B0A04020102020204" pitchFamily="34" charset="0"/>
              </a:rPr>
              <a:t>ARFE</a:t>
            </a:r>
          </a:p>
        </p:txBody>
      </p:sp>
      <p:pic>
        <p:nvPicPr>
          <p:cNvPr id="23" name="Picture 3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6638" y="4291013"/>
            <a:ext cx="4479925" cy="24463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Line 38"/>
          <p:cNvSpPr>
            <a:spLocks noChangeShapeType="1"/>
          </p:cNvSpPr>
          <p:nvPr/>
        </p:nvSpPr>
        <p:spPr bwMode="auto">
          <a:xfrm flipH="1" flipV="1">
            <a:off x="5105400" y="5199063"/>
            <a:ext cx="3595688" cy="131762"/>
          </a:xfrm>
          <a:prstGeom prst="line">
            <a:avLst/>
          </a:prstGeom>
          <a:noFill/>
          <a:ln w="19050">
            <a:solidFill>
              <a:schemeClr val="tx1"/>
            </a:solidFill>
            <a:round/>
            <a:headEnd type="oval" w="med" len="me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15108896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54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542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54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54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5423"/>
                                        </p:tgtEl>
                                        <p:attrNameLst>
                                          <p:attrName>style.visibility</p:attrName>
                                        </p:attrNameLst>
                                      </p:cBhvr>
                                      <p:to>
                                        <p:strVal val="visible"/>
                                      </p:to>
                                    </p:set>
                                  </p:childTnLst>
                                </p:cTn>
                              </p:par>
                              <p:par>
                                <p:cTn id="17" presetID="3" presetClass="entr" presetSubtype="0" fill="hold" grpId="0" nodeType="withEffect">
                                  <p:stCondLst>
                                    <p:cond delay="0"/>
                                  </p:stCondLst>
                                  <p:childTnLst>
                                    <p:set>
                                      <p:cBhvr>
                                        <p:cTn id="18" dur="1" fill="hold">
                                          <p:stCondLst>
                                            <p:cond delay="0"/>
                                          </p:stCondLst>
                                        </p:cTn>
                                        <p:tgtEl>
                                          <p:spTgt spid="1454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5421"/>
                                        </p:tgtEl>
                                        <p:attrNameLst>
                                          <p:attrName>style.visibility</p:attrName>
                                        </p:attrNameLst>
                                      </p:cBhvr>
                                      <p:to>
                                        <p:strVal val="visible"/>
                                      </p:to>
                                    </p:set>
                                  </p:childTnLst>
                                </p:cTn>
                              </p:par>
                              <p:par>
                                <p:cTn id="21" presetID="3" presetClass="entr" presetSubtype="0" fill="hold" grpId="0" nodeType="withEffect">
                                  <p:stCondLst>
                                    <p:cond delay="0"/>
                                  </p:stCondLst>
                                  <p:childTnLst>
                                    <p:set>
                                      <p:cBhvr>
                                        <p:cTn id="22" dur="1" fill="hold">
                                          <p:stCondLst>
                                            <p:cond delay="0"/>
                                          </p:stCondLst>
                                        </p:cTn>
                                        <p:tgtEl>
                                          <p:spTgt spid="14544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5424">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545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21" grpId="0" animBg="1"/>
      <p:bldP spid="145422" grpId="0" animBg="1"/>
      <p:bldP spid="145423" grpId="0" animBg="1"/>
      <p:bldP spid="145445" grpId="0" animBg="1"/>
      <p:bldP spid="145446"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0" y="2565400"/>
            <a:ext cx="8626475" cy="134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 typeface="Times New Roman" panose="02020603050405020304" pitchFamily="18" charset="0"/>
              <a:buNone/>
            </a:pPr>
            <a:r>
              <a:rPr lang="en-US" altLang="it-IT" sz="1600" b="1">
                <a:latin typeface="Arial" panose="020B0604020202020204" pitchFamily="34" charset="0"/>
              </a:rPr>
              <a:t>1) The residuals of the deformation curve are controlled by episodes of pressurization of the deeper part of the hydrothermal system followed by pulsed injections of magmatic fluids into the system feeding Solfatara. The delay between the two signals represents the transfer time of the fluids from the input zone to the fumarolic discharge areas.</a:t>
            </a:r>
            <a:r>
              <a:rPr lang="en-US" altLang="it-IT" sz="1800" b="1">
                <a:latin typeface="Arial" panose="020B0604020202020204" pitchFamily="34" charset="0"/>
              </a:rPr>
              <a:t> </a:t>
            </a:r>
          </a:p>
        </p:txBody>
      </p:sp>
      <p:sp>
        <p:nvSpPr>
          <p:cNvPr id="63491" name="Text Box 3"/>
          <p:cNvSpPr txBox="1">
            <a:spLocks noChangeArrowheads="1"/>
          </p:cNvSpPr>
          <p:nvPr/>
        </p:nvSpPr>
        <p:spPr bwMode="auto">
          <a:xfrm>
            <a:off x="441325" y="3770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271364" name="Text Box 4"/>
          <p:cNvSpPr txBox="1">
            <a:spLocks noChangeArrowheads="1"/>
          </p:cNvSpPr>
          <p:nvPr/>
        </p:nvSpPr>
        <p:spPr bwMode="auto">
          <a:xfrm>
            <a:off x="0" y="4127500"/>
            <a:ext cx="4622800" cy="140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US" altLang="it-IT" sz="1600" b="1">
                <a:latin typeface="Arial" panose="020B0604020202020204" pitchFamily="34" charset="0"/>
              </a:rPr>
              <a:t>2) The accelerating trend is paralleled by an evident increase of the CO content of the fumaroles.</a:t>
            </a:r>
            <a:r>
              <a:rPr lang="en-US" altLang="it-IT" sz="1800" b="1">
                <a:latin typeface="Arial" panose="020B0604020202020204" pitchFamily="34" charset="0"/>
              </a:rPr>
              <a:t> </a:t>
            </a:r>
            <a:r>
              <a:rPr lang="en-US" altLang="it-IT" sz="1800" b="1">
                <a:solidFill>
                  <a:srgbClr val="FF0000"/>
                </a:solidFill>
                <a:latin typeface="Arial" panose="020B0604020202020204" pitchFamily="34" charset="0"/>
              </a:rPr>
              <a:t>The coincidence is relevant:  </a:t>
            </a:r>
          </a:p>
          <a:p>
            <a:pPr eaLnBrk="1" hangingPunct="1">
              <a:spcBef>
                <a:spcPct val="0"/>
              </a:spcBef>
              <a:buFontTx/>
              <a:buNone/>
            </a:pPr>
            <a:r>
              <a:rPr lang="en-US" altLang="it-IT" sz="1800" b="1">
                <a:solidFill>
                  <a:srgbClr val="FF0000"/>
                </a:solidFill>
                <a:latin typeface="Arial" panose="020B0604020202020204" pitchFamily="34" charset="0"/>
              </a:rPr>
              <a:t>CO is the fumarolic gas species more sensitive to temperature increase!</a:t>
            </a:r>
          </a:p>
        </p:txBody>
      </p:sp>
      <p:pic>
        <p:nvPicPr>
          <p:cNvPr id="2713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2788" y="3922713"/>
            <a:ext cx="4621212" cy="293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136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4064000"/>
            <a:ext cx="2819400" cy="542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5" name="Picture 8" descr="sumeff-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552450"/>
            <a:ext cx="8991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369" name="Picture 9" descr="sumeff-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552450"/>
            <a:ext cx="8991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7" name="Text Box 10"/>
          <p:cNvSpPr txBox="1">
            <a:spLocks noChangeArrowheads="1"/>
          </p:cNvSpPr>
          <p:nvPr/>
        </p:nvSpPr>
        <p:spPr bwMode="auto">
          <a:xfrm>
            <a:off x="0" y="0"/>
            <a:ext cx="84788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US" altLang="it-IT" sz="2000" b="1">
                <a:latin typeface="Arial" panose="020B0604020202020204" pitchFamily="34" charset="0"/>
              </a:rPr>
              <a:t>The 2005-2014 ground deformation pattern and geochemical signals</a:t>
            </a:r>
            <a:r>
              <a:rPr lang="en-US" altLang="it-IT" sz="2000">
                <a:latin typeface="Arial" panose="020B0604020202020204" pitchFamily="34" charset="0"/>
              </a:rPr>
              <a:t> </a:t>
            </a:r>
          </a:p>
        </p:txBody>
      </p:sp>
    </p:spTree>
    <p:extLst>
      <p:ext uri="{BB962C8B-B14F-4D97-AF65-F5344CB8AC3E}">
        <p14:creationId xmlns:p14="http://schemas.microsoft.com/office/powerpoint/2010/main" val="4092859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13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136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13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1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74" y="2981601"/>
            <a:ext cx="9054726" cy="309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4" name="Text Box 11"/>
          <p:cNvSpPr txBox="1">
            <a:spLocks noChangeArrowheads="1"/>
          </p:cNvSpPr>
          <p:nvPr/>
        </p:nvSpPr>
        <p:spPr bwMode="auto">
          <a:xfrm>
            <a:off x="54487" y="1073358"/>
            <a:ext cx="877887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ja-JP" sz="2800" b="1" i="1" dirty="0">
                <a:solidFill>
                  <a:srgbClr val="FF0000"/>
                </a:solidFill>
                <a:ea typeface="MS PGothic" panose="020B0600070205080204" pitchFamily="34" charset="-128"/>
              </a:rPr>
              <a:t>The input of magmatic steam into the geothermal system is potentially a very efficient way both for heating and for deforming the rocks. </a:t>
            </a:r>
            <a:endParaRPr lang="en-US" altLang="it-IT" sz="2800" b="1" i="1" dirty="0">
              <a:solidFill>
                <a:srgbClr val="FF0000"/>
              </a:solidFill>
            </a:endParaRPr>
          </a:p>
        </p:txBody>
      </p:sp>
      <p:sp>
        <p:nvSpPr>
          <p:cNvPr id="5" name="Text Box 9"/>
          <p:cNvSpPr txBox="1">
            <a:spLocks noChangeArrowheads="1"/>
          </p:cNvSpPr>
          <p:nvPr/>
        </p:nvSpPr>
        <p:spPr bwMode="auto">
          <a:xfrm>
            <a:off x="0" y="0"/>
            <a:ext cx="87286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it-IT" sz="2400" b="1" dirty="0"/>
              <a:t>Conclusions: clues on the current unrest of </a:t>
            </a:r>
            <a:r>
              <a:rPr lang="en-GB" altLang="it-IT" sz="2400" b="1" dirty="0" err="1"/>
              <a:t>Campi</a:t>
            </a:r>
            <a:r>
              <a:rPr lang="en-GB" altLang="it-IT" sz="2400" b="1" dirty="0"/>
              <a:t> </a:t>
            </a:r>
            <a:r>
              <a:rPr lang="en-GB" altLang="it-IT" sz="2400" b="1" dirty="0" err="1"/>
              <a:t>Flegrei</a:t>
            </a:r>
            <a:r>
              <a:rPr lang="en-GB" altLang="it-IT" sz="2400" b="1" dirty="0"/>
              <a:t> </a:t>
            </a:r>
          </a:p>
        </p:txBody>
      </p:sp>
    </p:spTree>
    <p:extLst>
      <p:ext uri="{BB962C8B-B14F-4D97-AF65-F5344CB8AC3E}">
        <p14:creationId xmlns:p14="http://schemas.microsoft.com/office/powerpoint/2010/main" val="3269561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0" y="0"/>
            <a:ext cx="924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2400" b="1"/>
              <a:t>Measuring the fluid and thermal energy output from natural systems </a:t>
            </a:r>
          </a:p>
        </p:txBody>
      </p:sp>
      <p:sp>
        <p:nvSpPr>
          <p:cNvPr id="33795" name="Text Box 3"/>
          <p:cNvSpPr txBox="1">
            <a:spLocks noChangeArrowheads="1"/>
          </p:cNvSpPr>
          <p:nvPr/>
        </p:nvSpPr>
        <p:spPr bwMode="auto">
          <a:xfrm>
            <a:off x="539750" y="1700213"/>
            <a:ext cx="8137525" cy="2062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spAutoFit/>
          </a:bodyPr>
          <a:lstStyle>
            <a:lvl1pPr marL="444500" indent="-444500">
              <a:defRPr sz="2400">
                <a:solidFill>
                  <a:schemeClr val="tx1"/>
                </a:solidFill>
                <a:latin typeface="Times New Roman" panose="02020603050405020304" pitchFamily="18" charset="0"/>
                <a:cs typeface="Arial" panose="020B0604020202020204" pitchFamily="34" charset="0"/>
              </a:defRPr>
            </a:lvl1pPr>
            <a:lvl2pPr marL="966788" indent="-342900">
              <a:defRPr sz="2400">
                <a:solidFill>
                  <a:schemeClr val="tx1"/>
                </a:solidFill>
                <a:latin typeface="Times New Roman" panose="02020603050405020304" pitchFamily="18" charset="0"/>
                <a:cs typeface="Arial" panose="020B0604020202020204" pitchFamily="34" charset="0"/>
              </a:defRPr>
            </a:lvl2pPr>
            <a:lvl3pPr marL="1257300" indent="-342900">
              <a:defRPr sz="2400">
                <a:solidFill>
                  <a:schemeClr val="tx1"/>
                </a:solidFill>
                <a:latin typeface="Times New Roman" panose="02020603050405020304" pitchFamily="18" charset="0"/>
                <a:cs typeface="Arial" panose="020B0604020202020204" pitchFamily="34" charset="0"/>
              </a:defRPr>
            </a:lvl3pPr>
            <a:lvl4pPr marL="1714500" indent="-342900">
              <a:defRPr sz="2400">
                <a:solidFill>
                  <a:schemeClr val="tx1"/>
                </a:solidFill>
                <a:latin typeface="Times New Roman" panose="02020603050405020304" pitchFamily="18" charset="0"/>
                <a:cs typeface="Arial" panose="020B0604020202020204" pitchFamily="34" charset="0"/>
              </a:defRPr>
            </a:lvl4pPr>
            <a:lvl5pPr marL="2171700" indent="-342900">
              <a:defRPr sz="2400">
                <a:solidFill>
                  <a:schemeClr val="tx1"/>
                </a:solidFill>
                <a:latin typeface="Times New Roman" panose="02020603050405020304" pitchFamily="18" charset="0"/>
                <a:cs typeface="Arial" panose="020B0604020202020204" pitchFamily="34" charset="0"/>
              </a:defRPr>
            </a:lvl5pPr>
            <a:lvl6pPr marL="2628900" indent="-3429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3086100" indent="-3429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543300" indent="-3429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4000500" indent="-3429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lnSpc>
                <a:spcPct val="150000"/>
              </a:lnSpc>
              <a:buFontTx/>
              <a:buAutoNum type="arabicPeriod"/>
            </a:pPr>
            <a:r>
              <a:rPr lang="en-US" altLang="en-US" sz="2200" b="1" dirty="0"/>
              <a:t>Diffuse CO</a:t>
            </a:r>
            <a:r>
              <a:rPr lang="en-US" altLang="en-US" sz="2200" b="1" baseline="-25000" dirty="0"/>
              <a:t>2</a:t>
            </a:r>
            <a:r>
              <a:rPr lang="en-US" altLang="en-US" sz="2200" b="1" dirty="0"/>
              <a:t> fluxes and estimation of natural heat release from hydrothermal systems </a:t>
            </a:r>
          </a:p>
          <a:p>
            <a:pPr eaLnBrk="1" hangingPunct="1">
              <a:lnSpc>
                <a:spcPct val="150000"/>
              </a:lnSpc>
              <a:buFontTx/>
              <a:buAutoNum type="arabicPeriod"/>
            </a:pPr>
            <a:r>
              <a:rPr lang="en-US" altLang="en-US" sz="2200" b="1" dirty="0"/>
              <a:t>Heat released by thermal springs: the chloride method (</a:t>
            </a:r>
            <a:r>
              <a:rPr lang="en-US" altLang="en-US" sz="2200" b="1" dirty="0" err="1"/>
              <a:t>Domuyo</a:t>
            </a:r>
            <a:r>
              <a:rPr lang="en-US" altLang="en-US" sz="2200" b="1" dirty="0"/>
              <a:t>, Argentina)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620713"/>
            <a:ext cx="8761412"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1" name="Text Box 4"/>
          <p:cNvSpPr txBox="1">
            <a:spLocks noChangeArrowheads="1"/>
          </p:cNvSpPr>
          <p:nvPr/>
        </p:nvSpPr>
        <p:spPr bwMode="auto">
          <a:xfrm>
            <a:off x="142875" y="3716338"/>
            <a:ext cx="8893175" cy="292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800"/>
              <a:t>In the hot diffuse degassing structures associated with fumarolic fields, an estimate of the thermal heat release Q</a:t>
            </a:r>
            <a:r>
              <a:rPr lang="en-US" altLang="en-US" sz="1800" baseline="-25000"/>
              <a:t>H</a:t>
            </a:r>
            <a:r>
              <a:rPr lang="en-US" altLang="en-US" sz="1800"/>
              <a:t> can be done using this simple relation:</a:t>
            </a:r>
          </a:p>
          <a:p>
            <a:pPr eaLnBrk="1" hangingPunct="1">
              <a:spcBef>
                <a:spcPct val="0"/>
              </a:spcBef>
              <a:buFontTx/>
              <a:buNone/>
            </a:pPr>
            <a:endParaRPr lang="en-US" altLang="en-US" sz="1800"/>
          </a:p>
          <a:p>
            <a:pPr eaLnBrk="1" hangingPunct="1">
              <a:spcBef>
                <a:spcPct val="0"/>
              </a:spcBef>
              <a:buFontTx/>
              <a:buNone/>
            </a:pPr>
            <a:r>
              <a:rPr lang="en-US" altLang="en-US" sz="2400"/>
              <a:t>		</a:t>
            </a:r>
            <a:r>
              <a:rPr lang="en-US" altLang="en-US" sz="2400" b="1"/>
              <a:t>Q</a:t>
            </a:r>
            <a:r>
              <a:rPr lang="en-US" altLang="en-US" sz="2400" b="1" baseline="-25000"/>
              <a:t>H</a:t>
            </a:r>
            <a:r>
              <a:rPr lang="en-US" altLang="en-US" sz="2400" b="1"/>
              <a:t> = F</a:t>
            </a:r>
            <a:r>
              <a:rPr lang="en-US" altLang="en-US" sz="2400" b="1" baseline="-25000"/>
              <a:t>CO2 </a:t>
            </a:r>
            <a:r>
              <a:rPr lang="en-US" altLang="en-US" sz="2400"/>
              <a:t>× </a:t>
            </a:r>
            <a:r>
              <a:rPr lang="en-US" altLang="en-US" sz="2400" b="1"/>
              <a:t>R</a:t>
            </a:r>
            <a:r>
              <a:rPr lang="en-US" altLang="en-US" sz="2400" b="1" baseline="-25000"/>
              <a:t>H2O/CO2 </a:t>
            </a:r>
            <a:r>
              <a:rPr lang="en-US" altLang="en-US" sz="2400"/>
              <a:t>× </a:t>
            </a:r>
            <a:r>
              <a:rPr lang="en-US" altLang="en-US" sz="2400" b="1"/>
              <a:t>(H</a:t>
            </a:r>
            <a:r>
              <a:rPr lang="en-US" altLang="en-US" sz="2400" b="1" baseline="-25000"/>
              <a:t>v,100</a:t>
            </a:r>
            <a:r>
              <a:rPr lang="en-US" altLang="en-US" sz="2400" b="1"/>
              <a:t>-H</a:t>
            </a:r>
            <a:r>
              <a:rPr lang="en-US" altLang="en-US" sz="2400" b="1" baseline="-25000"/>
              <a:t>l,20</a:t>
            </a:r>
            <a:r>
              <a:rPr lang="en-US" altLang="en-US" sz="2400" b="1"/>
              <a:t>)</a:t>
            </a:r>
          </a:p>
          <a:p>
            <a:pPr eaLnBrk="1" hangingPunct="1">
              <a:spcBef>
                <a:spcPct val="0"/>
              </a:spcBef>
              <a:buFontTx/>
              <a:buNone/>
            </a:pPr>
            <a:endParaRPr lang="en-US" altLang="en-US" sz="1800" b="1"/>
          </a:p>
          <a:p>
            <a:pPr eaLnBrk="1" hangingPunct="1">
              <a:spcBef>
                <a:spcPct val="0"/>
              </a:spcBef>
              <a:buFontTx/>
              <a:buNone/>
            </a:pPr>
            <a:r>
              <a:rPr lang="en-US" altLang="en-US" sz="1800"/>
              <a:t>F</a:t>
            </a:r>
            <a:r>
              <a:rPr lang="en-US" altLang="en-US" sz="1800" baseline="-25000"/>
              <a:t>CO2</a:t>
            </a:r>
            <a:r>
              <a:rPr lang="en-US" altLang="en-US" sz="1800"/>
              <a:t>	= total CO</a:t>
            </a:r>
            <a:r>
              <a:rPr lang="en-US" altLang="en-US" sz="1800" baseline="-25000"/>
              <a:t>2</a:t>
            </a:r>
            <a:r>
              <a:rPr lang="en-US" altLang="en-US" sz="1800"/>
              <a:t> output from the hydrothermal source (in g/s) </a:t>
            </a:r>
          </a:p>
          <a:p>
            <a:pPr eaLnBrk="1" hangingPunct="1">
              <a:spcBef>
                <a:spcPct val="0"/>
              </a:spcBef>
              <a:buFontTx/>
              <a:buNone/>
            </a:pPr>
            <a:r>
              <a:rPr lang="en-US" altLang="en-US" sz="1800"/>
              <a:t>R</a:t>
            </a:r>
            <a:r>
              <a:rPr lang="en-US" altLang="en-US" sz="1800" baseline="-25000"/>
              <a:t>H2O/CO2</a:t>
            </a:r>
            <a:r>
              <a:rPr lang="en-US" altLang="en-US" sz="1800"/>
              <a:t> 	= H</a:t>
            </a:r>
            <a:r>
              <a:rPr lang="en-US" altLang="en-US" sz="1800" baseline="-25000"/>
              <a:t>2</a:t>
            </a:r>
            <a:r>
              <a:rPr lang="en-US" altLang="en-US" sz="1800"/>
              <a:t>O/CO</a:t>
            </a:r>
            <a:r>
              <a:rPr lang="en-US" altLang="en-US" sz="1800" baseline="-25000"/>
              <a:t>2</a:t>
            </a:r>
            <a:r>
              <a:rPr lang="en-US" altLang="en-US" sz="1800"/>
              <a:t> weight ratio (estimated or measured in the fumaroles) </a:t>
            </a:r>
          </a:p>
          <a:p>
            <a:pPr eaLnBrk="1" hangingPunct="1">
              <a:spcBef>
                <a:spcPct val="0"/>
              </a:spcBef>
              <a:buFontTx/>
              <a:buNone/>
            </a:pPr>
            <a:r>
              <a:rPr lang="en-US" altLang="en-US" sz="1800"/>
              <a:t>H</a:t>
            </a:r>
            <a:r>
              <a:rPr lang="en-US" altLang="en-US" sz="1800" baseline="-25000"/>
              <a:t>v,100</a:t>
            </a:r>
            <a:r>
              <a:rPr lang="en-US" altLang="en-US" sz="1800"/>
              <a:t> 	= enthalpy of the vapor at condensation temperature (2676 J/g at 100°C)</a:t>
            </a:r>
          </a:p>
          <a:p>
            <a:pPr eaLnBrk="1" hangingPunct="1">
              <a:spcBef>
                <a:spcPct val="0"/>
              </a:spcBef>
              <a:buFontTx/>
              <a:buNone/>
            </a:pPr>
            <a:r>
              <a:rPr lang="en-US" altLang="en-US" sz="1800"/>
              <a:t>                    (or, if available, at reservoir conditions)  </a:t>
            </a:r>
          </a:p>
          <a:p>
            <a:pPr eaLnBrk="1" hangingPunct="1">
              <a:spcBef>
                <a:spcPct val="0"/>
              </a:spcBef>
              <a:buFontTx/>
              <a:buNone/>
            </a:pPr>
            <a:r>
              <a:rPr lang="en-US" altLang="en-US" sz="1800"/>
              <a:t>H</a:t>
            </a:r>
            <a:r>
              <a:rPr lang="en-US" altLang="en-US" sz="1800" baseline="-25000"/>
              <a:t>l,20</a:t>
            </a:r>
            <a:r>
              <a:rPr lang="en-US" altLang="en-US" sz="1800"/>
              <a:t> 	= enthalpy of liquid water at ambient temperature (83.94 J/g at 20°C)</a:t>
            </a:r>
          </a:p>
        </p:txBody>
      </p:sp>
      <p:sp>
        <p:nvSpPr>
          <p:cNvPr id="53252" name="Rectangle 5"/>
          <p:cNvSpPr>
            <a:spLocks noChangeArrowheads="1"/>
          </p:cNvSpPr>
          <p:nvPr/>
        </p:nvSpPr>
        <p:spPr bwMode="auto">
          <a:xfrm>
            <a:off x="0" y="0"/>
            <a:ext cx="9144000" cy="336550"/>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buFontTx/>
              <a:buNone/>
            </a:pPr>
            <a:r>
              <a:rPr lang="en-US" altLang="en-US" sz="1600">
                <a:solidFill>
                  <a:schemeClr val="bg1"/>
                </a:solidFill>
                <a:latin typeface="Arial" panose="020B0604020202020204" pitchFamily="34" charset="0"/>
              </a:rPr>
              <a:t>2) Diffuse CO</a:t>
            </a:r>
            <a:r>
              <a:rPr lang="en-US" altLang="en-US" sz="1600" baseline="-25000">
                <a:solidFill>
                  <a:schemeClr val="bg1"/>
                </a:solidFill>
                <a:latin typeface="Arial" panose="020B0604020202020204" pitchFamily="34" charset="0"/>
              </a:rPr>
              <a:t>2 </a:t>
            </a:r>
            <a:r>
              <a:rPr lang="en-US" altLang="en-US" sz="1600">
                <a:solidFill>
                  <a:schemeClr val="bg1"/>
                </a:solidFill>
                <a:latin typeface="Arial" panose="020B0604020202020204" pitchFamily="34" charset="0"/>
              </a:rPr>
              <a:t>fluxes and estimation of natural heat release from hydrothermal systems</a:t>
            </a:r>
          </a:p>
        </p:txBody>
      </p:sp>
    </p:spTree>
    <p:extLst>
      <p:ext uri="{BB962C8B-B14F-4D97-AF65-F5344CB8AC3E}">
        <p14:creationId xmlns:p14="http://schemas.microsoft.com/office/powerpoint/2010/main" val="1944636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9"/>
          <p:cNvSpPr>
            <a:spLocks noChangeArrowheads="1"/>
          </p:cNvSpPr>
          <p:nvPr/>
        </p:nvSpPr>
        <p:spPr bwMode="auto">
          <a:xfrm>
            <a:off x="0" y="0"/>
            <a:ext cx="9144000" cy="336550"/>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buFontTx/>
              <a:buNone/>
            </a:pPr>
            <a:r>
              <a:rPr lang="en-US" altLang="en-US" sz="1600">
                <a:solidFill>
                  <a:schemeClr val="bg1"/>
                </a:solidFill>
                <a:latin typeface="Arial" panose="020B0604020202020204" pitchFamily="34" charset="0"/>
              </a:rPr>
              <a:t>2) Diffuse CO</a:t>
            </a:r>
            <a:r>
              <a:rPr lang="en-US" altLang="en-US" sz="1600" baseline="-25000">
                <a:solidFill>
                  <a:schemeClr val="bg1"/>
                </a:solidFill>
                <a:latin typeface="Arial" panose="020B0604020202020204" pitchFamily="34" charset="0"/>
              </a:rPr>
              <a:t>2 </a:t>
            </a:r>
            <a:r>
              <a:rPr lang="en-US" altLang="en-US" sz="1600">
                <a:solidFill>
                  <a:schemeClr val="bg1"/>
                </a:solidFill>
                <a:latin typeface="Arial" panose="020B0604020202020204" pitchFamily="34" charset="0"/>
              </a:rPr>
              <a:t>fluxes and estimation of natural heat release from hydrothermal systems</a:t>
            </a:r>
          </a:p>
        </p:txBody>
      </p:sp>
      <p:pic>
        <p:nvPicPr>
          <p:cNvPr id="41987"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1989138"/>
            <a:ext cx="3721100" cy="394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CasellaDiTesto 2"/>
          <p:cNvSpPr txBox="1">
            <a:spLocks noChangeArrowheads="1"/>
          </p:cNvSpPr>
          <p:nvPr/>
        </p:nvSpPr>
        <p:spPr bwMode="auto">
          <a:xfrm>
            <a:off x="755650" y="908050"/>
            <a:ext cx="78678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GB" altLang="en-US" dirty="0"/>
              <a:t>Soil CO2 flux measurements in volcanic and geothermal areas</a:t>
            </a:r>
          </a:p>
        </p:txBody>
      </p:sp>
    </p:spTree>
    <p:extLst>
      <p:ext uri="{BB962C8B-B14F-4D97-AF65-F5344CB8AC3E}">
        <p14:creationId xmlns:p14="http://schemas.microsoft.com/office/powerpoint/2010/main" val="114979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geol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213" y="404813"/>
            <a:ext cx="5767387" cy="609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3"/>
          <p:cNvSpPr txBox="1">
            <a:spLocks noChangeArrowheads="1"/>
          </p:cNvSpPr>
          <p:nvPr/>
        </p:nvSpPr>
        <p:spPr bwMode="auto">
          <a:xfrm>
            <a:off x="0" y="565150"/>
            <a:ext cx="1905000" cy="143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it-IT" altLang="en-US" sz="2200"/>
              <a:t>Ischia,</a:t>
            </a:r>
          </a:p>
          <a:p>
            <a:pPr>
              <a:spcBef>
                <a:spcPct val="0"/>
              </a:spcBef>
              <a:buFontTx/>
              <a:buNone/>
            </a:pPr>
            <a:r>
              <a:rPr lang="it-IT" altLang="en-US" sz="2200"/>
              <a:t>April 2001 campaign of</a:t>
            </a:r>
          </a:p>
          <a:p>
            <a:pPr>
              <a:spcBef>
                <a:spcPct val="0"/>
              </a:spcBef>
              <a:buFontTx/>
              <a:buNone/>
            </a:pPr>
            <a:r>
              <a:rPr lang="it-IT" altLang="en-US" sz="2200"/>
              <a:t>Soil CO</a:t>
            </a:r>
            <a:r>
              <a:rPr lang="it-IT" altLang="en-US" sz="2200" baseline="-25000"/>
              <a:t>2</a:t>
            </a:r>
            <a:r>
              <a:rPr lang="it-IT" altLang="en-US" sz="2200"/>
              <a:t> flux</a:t>
            </a:r>
          </a:p>
        </p:txBody>
      </p:sp>
      <p:sp>
        <p:nvSpPr>
          <p:cNvPr id="44036" name="Rectangle 5"/>
          <p:cNvSpPr>
            <a:spLocks noChangeArrowheads="1"/>
          </p:cNvSpPr>
          <p:nvPr/>
        </p:nvSpPr>
        <p:spPr bwMode="auto">
          <a:xfrm>
            <a:off x="0" y="0"/>
            <a:ext cx="9144000" cy="336550"/>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buFontTx/>
              <a:buNone/>
            </a:pPr>
            <a:r>
              <a:rPr lang="en-US" altLang="en-US" sz="1600">
                <a:solidFill>
                  <a:schemeClr val="bg1"/>
                </a:solidFill>
                <a:latin typeface="Arial" panose="020B0604020202020204" pitchFamily="34" charset="0"/>
              </a:rPr>
              <a:t>2) Diffuse CO</a:t>
            </a:r>
            <a:r>
              <a:rPr lang="en-US" altLang="en-US" sz="1600" baseline="-25000">
                <a:solidFill>
                  <a:schemeClr val="bg1"/>
                </a:solidFill>
                <a:latin typeface="Arial" panose="020B0604020202020204" pitchFamily="34" charset="0"/>
              </a:rPr>
              <a:t>2 </a:t>
            </a:r>
            <a:r>
              <a:rPr lang="en-US" altLang="en-US" sz="1600">
                <a:solidFill>
                  <a:schemeClr val="bg1"/>
                </a:solidFill>
                <a:latin typeface="Arial" panose="020B0604020202020204" pitchFamily="34" charset="0"/>
              </a:rPr>
              <a:t>fluxes and estimation of natural heat release from hydrothermal systems</a:t>
            </a:r>
          </a:p>
        </p:txBody>
      </p:sp>
    </p:spTree>
    <p:extLst>
      <p:ext uri="{BB962C8B-B14F-4D97-AF65-F5344CB8AC3E}">
        <p14:creationId xmlns:p14="http://schemas.microsoft.com/office/powerpoint/2010/main" val="2040825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MapCO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2038" y="404813"/>
            <a:ext cx="6704012" cy="60594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95619" name="Picture 3" descr="MapCO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2038" y="404813"/>
            <a:ext cx="6704012" cy="60594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495620" name="Group 4"/>
          <p:cNvGrpSpPr>
            <a:grpSpLocks/>
          </p:cNvGrpSpPr>
          <p:nvPr/>
        </p:nvGrpSpPr>
        <p:grpSpPr bwMode="auto">
          <a:xfrm>
            <a:off x="250825" y="3068638"/>
            <a:ext cx="3954463" cy="3651250"/>
            <a:chOff x="113" y="890"/>
            <a:chExt cx="2491" cy="2300"/>
          </a:xfrm>
        </p:grpSpPr>
        <p:sp>
          <p:nvSpPr>
            <p:cNvPr id="46088" name="Rectangle 5"/>
            <p:cNvSpPr>
              <a:spLocks noChangeArrowheads="1"/>
            </p:cNvSpPr>
            <p:nvPr/>
          </p:nvSpPr>
          <p:spPr bwMode="auto">
            <a:xfrm>
              <a:off x="113" y="890"/>
              <a:ext cx="2491" cy="23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endParaRPr lang="it-IT" altLang="en-US" sz="1800"/>
            </a:p>
          </p:txBody>
        </p:sp>
        <p:pic>
          <p:nvPicPr>
            <p:cNvPr id="46089" name="Picture 6" descr="TotC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 y="912"/>
              <a:ext cx="2400" cy="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0" name="Text Box 7"/>
            <p:cNvSpPr txBox="1">
              <a:spLocks noChangeArrowheads="1"/>
            </p:cNvSpPr>
            <p:nvPr/>
          </p:nvSpPr>
          <p:spPr bwMode="auto">
            <a:xfrm>
              <a:off x="340" y="2659"/>
              <a:ext cx="1933" cy="5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it-IT" altLang="en-US" sz="2400"/>
                <a:t>Background:     23.5 t/d</a:t>
              </a:r>
            </a:p>
            <a:p>
              <a:pPr>
                <a:spcBef>
                  <a:spcPct val="0"/>
                </a:spcBef>
                <a:buFontTx/>
                <a:buNone/>
              </a:pPr>
              <a:r>
                <a:rPr lang="it-IT" altLang="en-US" sz="2400"/>
                <a:t>Hydrothermal:    9.1 t/d</a:t>
              </a:r>
            </a:p>
          </p:txBody>
        </p:sp>
      </p:grpSp>
      <p:sp>
        <p:nvSpPr>
          <p:cNvPr id="46085" name="Text Box 9"/>
          <p:cNvSpPr txBox="1">
            <a:spLocks noChangeArrowheads="1"/>
          </p:cNvSpPr>
          <p:nvPr/>
        </p:nvSpPr>
        <p:spPr bwMode="auto">
          <a:xfrm>
            <a:off x="0" y="565150"/>
            <a:ext cx="1905000" cy="143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it-IT" altLang="en-US" sz="2200"/>
              <a:t>Ischia,</a:t>
            </a:r>
          </a:p>
          <a:p>
            <a:pPr>
              <a:spcBef>
                <a:spcPct val="0"/>
              </a:spcBef>
              <a:buFontTx/>
              <a:buNone/>
            </a:pPr>
            <a:r>
              <a:rPr lang="it-IT" altLang="en-US" sz="2200"/>
              <a:t>April 2001 campaign of</a:t>
            </a:r>
          </a:p>
          <a:p>
            <a:pPr>
              <a:spcBef>
                <a:spcPct val="0"/>
              </a:spcBef>
              <a:buFontTx/>
              <a:buNone/>
            </a:pPr>
            <a:r>
              <a:rPr lang="it-IT" altLang="en-US" sz="2200"/>
              <a:t>Soil CO</a:t>
            </a:r>
            <a:r>
              <a:rPr lang="it-IT" altLang="en-US" sz="2200" baseline="-25000"/>
              <a:t>2</a:t>
            </a:r>
            <a:r>
              <a:rPr lang="it-IT" altLang="en-US" sz="2200"/>
              <a:t> flux</a:t>
            </a:r>
          </a:p>
        </p:txBody>
      </p:sp>
      <p:sp>
        <p:nvSpPr>
          <p:cNvPr id="46086" name="Rectangle 11"/>
          <p:cNvSpPr>
            <a:spLocks noChangeArrowheads="1"/>
          </p:cNvSpPr>
          <p:nvPr/>
        </p:nvSpPr>
        <p:spPr bwMode="auto">
          <a:xfrm>
            <a:off x="0" y="0"/>
            <a:ext cx="9144000" cy="336550"/>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buFontTx/>
              <a:buNone/>
            </a:pPr>
            <a:r>
              <a:rPr lang="en-US" altLang="en-US" sz="1600">
                <a:solidFill>
                  <a:schemeClr val="bg1"/>
                </a:solidFill>
                <a:latin typeface="Arial" panose="020B0604020202020204" pitchFamily="34" charset="0"/>
              </a:rPr>
              <a:t>2) Diffuse CO</a:t>
            </a:r>
            <a:r>
              <a:rPr lang="en-US" altLang="en-US" sz="1600" baseline="-25000">
                <a:solidFill>
                  <a:schemeClr val="bg1"/>
                </a:solidFill>
                <a:latin typeface="Arial" panose="020B0604020202020204" pitchFamily="34" charset="0"/>
              </a:rPr>
              <a:t>2 </a:t>
            </a:r>
            <a:r>
              <a:rPr lang="en-US" altLang="en-US" sz="1600">
                <a:solidFill>
                  <a:schemeClr val="bg1"/>
                </a:solidFill>
                <a:latin typeface="Arial" panose="020B0604020202020204" pitchFamily="34" charset="0"/>
              </a:rPr>
              <a:t>fluxes and estimation of natural heat release from hydrothermal systems</a:t>
            </a:r>
          </a:p>
        </p:txBody>
      </p:sp>
    </p:spTree>
    <p:extLst>
      <p:ext uri="{BB962C8B-B14F-4D97-AF65-F5344CB8AC3E}">
        <p14:creationId xmlns:p14="http://schemas.microsoft.com/office/powerpoint/2010/main" val="3398504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495619"/>
                                        </p:tgtEl>
                                        <p:attrNameLst>
                                          <p:attrName>style.visibility</p:attrName>
                                        </p:attrNameLst>
                                      </p:cBhvr>
                                      <p:to>
                                        <p:strVal val="visible"/>
                                      </p:to>
                                    </p:set>
                                    <p:animEffect transition="in" filter="box(out)">
                                      <p:cBhvr>
                                        <p:cTn id="7" dur="500"/>
                                        <p:tgtEl>
                                          <p:spTgt spid="4956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4956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8" name="Group 3"/>
          <p:cNvGrpSpPr>
            <a:grpSpLocks/>
          </p:cNvGrpSpPr>
          <p:nvPr/>
        </p:nvGrpSpPr>
        <p:grpSpPr bwMode="auto">
          <a:xfrm>
            <a:off x="1979612" y="692150"/>
            <a:ext cx="7272338" cy="6092825"/>
            <a:chOff x="1247" y="482"/>
            <a:chExt cx="4581" cy="3838"/>
          </a:xfrm>
        </p:grpSpPr>
        <p:sp>
          <p:nvSpPr>
            <p:cNvPr id="49160" name="Rectangle 4"/>
            <p:cNvSpPr>
              <a:spLocks noChangeArrowheads="1"/>
            </p:cNvSpPr>
            <p:nvPr/>
          </p:nvSpPr>
          <p:spPr bwMode="auto">
            <a:xfrm>
              <a:off x="1247" y="482"/>
              <a:ext cx="4581" cy="3838"/>
            </a:xfrm>
            <a:prstGeom prst="rect">
              <a:avLst/>
            </a:prstGeom>
            <a:solidFill>
              <a:srgbClr val="153133"/>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GB" altLang="en-US" sz="2400"/>
            </a:p>
          </p:txBody>
        </p:sp>
        <p:pic>
          <p:nvPicPr>
            <p:cNvPr id="49161" name="Picture 5" descr="Vulca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 y="482"/>
              <a:ext cx="3663" cy="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2" name="Text Box 6"/>
            <p:cNvSpPr txBox="1">
              <a:spLocks noChangeArrowheads="1"/>
            </p:cNvSpPr>
            <p:nvPr/>
          </p:nvSpPr>
          <p:spPr bwMode="auto">
            <a:xfrm>
              <a:off x="1973" y="1570"/>
              <a:ext cx="9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it-IT" altLang="en-US" sz="1800" b="1">
                  <a:solidFill>
                    <a:srgbClr val="FFFF00"/>
                  </a:solidFill>
                  <a:latin typeface="Arial" panose="020B0604020202020204" pitchFamily="34" charset="0"/>
                </a:rPr>
                <a:t>Fossa crater</a:t>
              </a:r>
            </a:p>
          </p:txBody>
        </p:sp>
        <p:sp>
          <p:nvSpPr>
            <p:cNvPr id="49163" name="Text Box 7"/>
            <p:cNvSpPr txBox="1">
              <a:spLocks noChangeArrowheads="1"/>
            </p:cNvSpPr>
            <p:nvPr/>
          </p:nvSpPr>
          <p:spPr bwMode="auto">
            <a:xfrm>
              <a:off x="3696" y="2024"/>
              <a:ext cx="1837" cy="25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it-IT" altLang="en-US" sz="2000"/>
                <a:t>Total CO</a:t>
              </a:r>
              <a:r>
                <a:rPr lang="it-IT" altLang="en-US" sz="2000" baseline="-15000"/>
                <a:t>2</a:t>
              </a:r>
              <a:r>
                <a:rPr lang="it-IT" altLang="en-US" sz="2000"/>
                <a:t> output ~ 200 t/d</a:t>
              </a:r>
            </a:p>
          </p:txBody>
        </p:sp>
        <p:sp>
          <p:nvSpPr>
            <p:cNvPr id="49164" name="Rectangle 8"/>
            <p:cNvSpPr>
              <a:spLocks noChangeArrowheads="1"/>
            </p:cNvSpPr>
            <p:nvPr/>
          </p:nvSpPr>
          <p:spPr bwMode="auto">
            <a:xfrm>
              <a:off x="2018" y="1797"/>
              <a:ext cx="862" cy="635"/>
            </a:xfrm>
            <a:prstGeom prst="rect">
              <a:avLst/>
            </a:prstGeom>
            <a:noFill/>
            <a:ln w="3175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GB" altLang="en-US" sz="2400"/>
            </a:p>
          </p:txBody>
        </p:sp>
        <p:sp>
          <p:nvSpPr>
            <p:cNvPr id="49165" name="Line 9"/>
            <p:cNvSpPr>
              <a:spLocks noChangeShapeType="1"/>
            </p:cNvSpPr>
            <p:nvPr/>
          </p:nvSpPr>
          <p:spPr bwMode="auto">
            <a:xfrm flipH="1" flipV="1">
              <a:off x="2880" y="2115"/>
              <a:ext cx="1270" cy="318"/>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grpSp>
          <p:nvGrpSpPr>
            <p:cNvPr id="49166" name="Group 10"/>
            <p:cNvGrpSpPr>
              <a:grpSpLocks/>
            </p:cNvGrpSpPr>
            <p:nvPr/>
          </p:nvGrpSpPr>
          <p:grpSpPr bwMode="auto">
            <a:xfrm>
              <a:off x="2949" y="2432"/>
              <a:ext cx="2834" cy="1880"/>
              <a:chOff x="2807" y="799"/>
              <a:chExt cx="2834" cy="1880"/>
            </a:xfrm>
          </p:grpSpPr>
          <p:pic>
            <p:nvPicPr>
              <p:cNvPr id="49169" name="Picture 11" descr="mapVu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7" y="799"/>
                <a:ext cx="2834" cy="1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 y="1344"/>
                <a:ext cx="434" cy="1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49167" name="Text Box 13"/>
            <p:cNvSpPr txBox="1">
              <a:spLocks noChangeArrowheads="1"/>
            </p:cNvSpPr>
            <p:nvPr/>
          </p:nvSpPr>
          <p:spPr bwMode="auto">
            <a:xfrm>
              <a:off x="3696" y="618"/>
              <a:ext cx="98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r>
                <a:rPr lang="en-US" altLang="en-US" sz="2800" b="1">
                  <a:solidFill>
                    <a:srgbClr val="FFFF00"/>
                  </a:solidFill>
                  <a:latin typeface="Arial" panose="020B0604020202020204" pitchFamily="34" charset="0"/>
                </a:rPr>
                <a:t>Vulcano</a:t>
              </a:r>
              <a:endParaRPr lang="it-IT" altLang="en-US" sz="2800" b="1">
                <a:solidFill>
                  <a:srgbClr val="FFFF00"/>
                </a:solidFill>
                <a:latin typeface="Arial" panose="020B0604020202020204" pitchFamily="34" charset="0"/>
              </a:endParaRPr>
            </a:p>
          </p:txBody>
        </p:sp>
      </p:grpSp>
      <p:sp>
        <p:nvSpPr>
          <p:cNvPr id="49156" name="Text Box 17"/>
          <p:cNvSpPr txBox="1">
            <a:spLocks noChangeArrowheads="1"/>
          </p:cNvSpPr>
          <p:nvPr/>
        </p:nvSpPr>
        <p:spPr bwMode="auto">
          <a:xfrm>
            <a:off x="107950" y="184467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it-IT" altLang="en-US" sz="1800">
              <a:latin typeface="Arial" panose="020B0604020202020204" pitchFamily="34" charset="0"/>
            </a:endParaRPr>
          </a:p>
        </p:txBody>
      </p:sp>
      <p:sp>
        <p:nvSpPr>
          <p:cNvPr id="49157" name="Rectangle 19"/>
          <p:cNvSpPr>
            <a:spLocks noChangeArrowheads="1"/>
          </p:cNvSpPr>
          <p:nvPr/>
        </p:nvSpPr>
        <p:spPr bwMode="auto">
          <a:xfrm>
            <a:off x="0" y="0"/>
            <a:ext cx="9144000" cy="336550"/>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buFontTx/>
              <a:buNone/>
            </a:pPr>
            <a:r>
              <a:rPr lang="en-US" altLang="en-US" sz="1600" dirty="0">
                <a:solidFill>
                  <a:schemeClr val="bg1"/>
                </a:solidFill>
                <a:latin typeface="Arial" panose="020B0604020202020204" pitchFamily="34" charset="0"/>
              </a:rPr>
              <a:t>2) Diffuse CO</a:t>
            </a:r>
            <a:r>
              <a:rPr lang="en-US" altLang="en-US" sz="1600" baseline="-25000" dirty="0">
                <a:solidFill>
                  <a:schemeClr val="bg1"/>
                </a:solidFill>
                <a:latin typeface="Arial" panose="020B0604020202020204" pitchFamily="34" charset="0"/>
              </a:rPr>
              <a:t>2 </a:t>
            </a:r>
            <a:r>
              <a:rPr lang="en-US" altLang="en-US" sz="1600" dirty="0">
                <a:solidFill>
                  <a:schemeClr val="bg1"/>
                </a:solidFill>
                <a:latin typeface="Arial" panose="020B0604020202020204" pitchFamily="34" charset="0"/>
              </a:rPr>
              <a:t>fluxes and estimation of natural heat release from volcanic systems</a:t>
            </a:r>
          </a:p>
        </p:txBody>
      </p:sp>
    </p:spTree>
    <p:extLst>
      <p:ext uri="{BB962C8B-B14F-4D97-AF65-F5344CB8AC3E}">
        <p14:creationId xmlns:p14="http://schemas.microsoft.com/office/powerpoint/2010/main" val="2274519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122" name="Picture 2" descr="DSC_05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9478" name="Oval 6"/>
          <p:cNvSpPr>
            <a:spLocks noChangeArrowheads="1"/>
          </p:cNvSpPr>
          <p:nvPr/>
        </p:nvSpPr>
        <p:spPr bwMode="auto">
          <a:xfrm>
            <a:off x="3851275" y="2133600"/>
            <a:ext cx="719138" cy="720725"/>
          </a:xfrm>
          <a:prstGeom prst="ellipse">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GB" altLang="en-US" sz="2400"/>
          </a:p>
        </p:txBody>
      </p:sp>
      <p:sp>
        <p:nvSpPr>
          <p:cNvPr id="489479" name="Text Box 7"/>
          <p:cNvSpPr txBox="1">
            <a:spLocks noChangeArrowheads="1"/>
          </p:cNvSpPr>
          <p:nvPr/>
        </p:nvSpPr>
        <p:spPr bwMode="auto">
          <a:xfrm>
            <a:off x="4498975" y="1990725"/>
            <a:ext cx="1317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it-IT" altLang="en-US" b="1">
                <a:solidFill>
                  <a:srgbClr val="FFFF00"/>
                </a:solidFill>
                <a:effectLst>
                  <a:outerShdw blurRad="38100" dist="38100" dir="2700000" algn="tl">
                    <a:srgbClr val="000000"/>
                  </a:outerShdw>
                </a:effectLst>
              </a:rPr>
              <a:t>Volcanic</a:t>
            </a:r>
          </a:p>
        </p:txBody>
      </p:sp>
      <p:sp>
        <p:nvSpPr>
          <p:cNvPr id="489480" name="Oval 8"/>
          <p:cNvSpPr>
            <a:spLocks noChangeArrowheads="1"/>
          </p:cNvSpPr>
          <p:nvPr/>
        </p:nvSpPr>
        <p:spPr bwMode="auto">
          <a:xfrm>
            <a:off x="7524750" y="5734050"/>
            <a:ext cx="719138" cy="720725"/>
          </a:xfrm>
          <a:prstGeom prst="ellipse">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GB" altLang="en-US" sz="2400"/>
          </a:p>
        </p:txBody>
      </p:sp>
      <p:sp>
        <p:nvSpPr>
          <p:cNvPr id="489481" name="Text Box 9"/>
          <p:cNvSpPr txBox="1">
            <a:spLocks noChangeArrowheads="1"/>
          </p:cNvSpPr>
          <p:nvPr/>
        </p:nvSpPr>
        <p:spPr bwMode="auto">
          <a:xfrm>
            <a:off x="5148263" y="5661025"/>
            <a:ext cx="20621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it-IT" altLang="en-US" b="1">
                <a:solidFill>
                  <a:srgbClr val="FFFF00"/>
                </a:solidFill>
                <a:effectLst>
                  <a:outerShdw blurRad="38100" dist="38100" dir="2700000" algn="tl">
                    <a:srgbClr val="000000"/>
                  </a:outerShdw>
                </a:effectLst>
              </a:rPr>
              <a:t>Hydrothermal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94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947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948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94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9478" grpId="0" animBg="1"/>
      <p:bldP spid="489479" grpId="0"/>
      <p:bldP spid="489480" grpId="0" animBg="1"/>
      <p:bldP spid="48948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3"/>
          <p:cNvSpPr txBox="1">
            <a:spLocks noChangeArrowheads="1"/>
          </p:cNvSpPr>
          <p:nvPr/>
        </p:nvSpPr>
        <p:spPr bwMode="auto">
          <a:xfrm>
            <a:off x="323850" y="6200775"/>
            <a:ext cx="8569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000" b="1">
                <a:latin typeface="AdvTT2cba4af3.B" charset="0"/>
              </a:rPr>
              <a:t>Figure 1.</a:t>
            </a:r>
            <a:r>
              <a:rPr lang="en-US" altLang="en-US" sz="1000">
                <a:latin typeface="AdvTT2cba4af3.B" charset="0"/>
              </a:rPr>
              <a:t> </a:t>
            </a:r>
            <a:r>
              <a:rPr lang="en-US" altLang="en-US" sz="1000">
                <a:latin typeface="AdvTT5843c571" charset="0"/>
              </a:rPr>
              <a:t>Thermal infrared images of (a) Vulcano crater, (b) Vulcano PL Beach, (c) Vesuvio crater, (d) Solfatara crater, (e) Lakki plain of Nisyros and (f) Stefanos Crater.</a:t>
            </a:r>
            <a:endParaRPr lang="en-US" altLang="en-US" sz="1000"/>
          </a:p>
        </p:txBody>
      </p:sp>
      <p:pic>
        <p:nvPicPr>
          <p:cNvPr id="512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438" y="1557338"/>
            <a:ext cx="3795712"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916113"/>
            <a:ext cx="3841750" cy="384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6" name="Text Box 6"/>
          <p:cNvSpPr txBox="1">
            <a:spLocks noChangeArrowheads="1"/>
          </p:cNvSpPr>
          <p:nvPr/>
        </p:nvSpPr>
        <p:spPr bwMode="auto">
          <a:xfrm>
            <a:off x="4500563" y="620713"/>
            <a:ext cx="42481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just">
              <a:spcBef>
                <a:spcPct val="0"/>
              </a:spcBef>
              <a:buFontTx/>
              <a:buNone/>
            </a:pPr>
            <a:r>
              <a:rPr lang="en-US" altLang="en-US" sz="1800" b="1"/>
              <a:t>IR images of diffuse degassing stractures of Vulcano (a,b), Vesuvio (c), Solfatara (d) and Nisyros (e,f)</a:t>
            </a:r>
          </a:p>
        </p:txBody>
      </p:sp>
      <p:sp>
        <p:nvSpPr>
          <p:cNvPr id="51207" name="Rectangle 8"/>
          <p:cNvSpPr>
            <a:spLocks noChangeArrowheads="1"/>
          </p:cNvSpPr>
          <p:nvPr/>
        </p:nvSpPr>
        <p:spPr bwMode="auto">
          <a:xfrm>
            <a:off x="0" y="0"/>
            <a:ext cx="9144000" cy="336550"/>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buFontTx/>
              <a:buNone/>
            </a:pPr>
            <a:r>
              <a:rPr lang="en-US" altLang="en-US" sz="1600">
                <a:solidFill>
                  <a:schemeClr val="bg1"/>
                </a:solidFill>
                <a:latin typeface="Arial" panose="020B0604020202020204" pitchFamily="34" charset="0"/>
              </a:rPr>
              <a:t>2) Diffuse CO</a:t>
            </a:r>
            <a:r>
              <a:rPr lang="en-US" altLang="en-US" sz="1600" baseline="-25000">
                <a:solidFill>
                  <a:schemeClr val="bg1"/>
                </a:solidFill>
                <a:latin typeface="Arial" panose="020B0604020202020204" pitchFamily="34" charset="0"/>
              </a:rPr>
              <a:t>2 </a:t>
            </a:r>
            <a:r>
              <a:rPr lang="en-US" altLang="en-US" sz="1600">
                <a:solidFill>
                  <a:schemeClr val="bg1"/>
                </a:solidFill>
                <a:latin typeface="Arial" panose="020B0604020202020204" pitchFamily="34" charset="0"/>
              </a:rPr>
              <a:t>fluxes and estimation of natural heat release from hydrothermal systems</a:t>
            </a:r>
          </a:p>
        </p:txBody>
      </p:sp>
    </p:spTree>
    <p:extLst>
      <p:ext uri="{BB962C8B-B14F-4D97-AF65-F5344CB8AC3E}">
        <p14:creationId xmlns:p14="http://schemas.microsoft.com/office/powerpoint/2010/main" val="2071653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2"/>
          <p:cNvSpPr txBox="1">
            <a:spLocks noChangeArrowheads="1"/>
          </p:cNvSpPr>
          <p:nvPr/>
        </p:nvSpPr>
        <p:spPr bwMode="auto">
          <a:xfrm>
            <a:off x="303213" y="2809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
        <p:nvSpPr>
          <p:cNvPr id="6148" name="Rectangle 3"/>
          <p:cNvSpPr>
            <a:spLocks noChangeArrowheads="1"/>
          </p:cNvSpPr>
          <p:nvPr/>
        </p:nvSpPr>
        <p:spPr bwMode="auto">
          <a:xfrm>
            <a:off x="0" y="581025"/>
            <a:ext cx="91440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n-US" altLang="it-IT" sz="1600"/>
              <a:t>Since 1998 soil CO</a:t>
            </a:r>
            <a:r>
              <a:rPr lang="en-US" altLang="it-IT" sz="1600" baseline="-25000"/>
              <a:t>2</a:t>
            </a:r>
            <a:r>
              <a:rPr lang="en-US" altLang="it-IT" sz="1600"/>
              <a:t> fluxes are measured over an area of about    1.2 x 1.2 km</a:t>
            </a:r>
            <a:r>
              <a:rPr lang="en-US" altLang="it-IT" sz="1600" baseline="30000"/>
              <a:t>2</a:t>
            </a:r>
            <a:r>
              <a:rPr lang="en-US" altLang="it-IT" sz="1600"/>
              <a:t> including the Solfatara crater and its surroundings (</a:t>
            </a:r>
            <a:r>
              <a:rPr lang="en-US" altLang="it-IT" sz="1600" b="1"/>
              <a:t>27 surveys</a:t>
            </a:r>
            <a:r>
              <a:rPr lang="en-US" altLang="it-IT" sz="1600"/>
              <a:t>, each of 400 to 500 CO2 flux measurements, </a:t>
            </a:r>
            <a:r>
              <a:rPr lang="en-US" altLang="it-IT" sz="1600" b="1"/>
              <a:t>total   = 11400)</a:t>
            </a:r>
            <a:r>
              <a:rPr lang="en-US" altLang="it-IT" sz="1600"/>
              <a:t>. Method: “Accumulation chamber” </a:t>
            </a:r>
          </a:p>
        </p:txBody>
      </p:sp>
      <p:sp>
        <p:nvSpPr>
          <p:cNvPr id="6149" name="Text Box 4"/>
          <p:cNvSpPr txBox="1">
            <a:spLocks noChangeArrowheads="1"/>
          </p:cNvSpPr>
          <p:nvPr/>
        </p:nvSpPr>
        <p:spPr bwMode="auto">
          <a:xfrm>
            <a:off x="0" y="0"/>
            <a:ext cx="85667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it-IT" sz="2400" b="1" dirty="0"/>
              <a:t>The Solfatara of Pozzuoli: CO</a:t>
            </a:r>
            <a:r>
              <a:rPr lang="en-US" altLang="it-IT" sz="2400" b="1" baseline="-25000" dirty="0"/>
              <a:t>2</a:t>
            </a:r>
            <a:r>
              <a:rPr lang="en-US" altLang="it-IT" sz="2400" b="1" dirty="0"/>
              <a:t> fluxes from soil degassing</a:t>
            </a:r>
          </a:p>
        </p:txBody>
      </p:sp>
      <p:pic>
        <p:nvPicPr>
          <p:cNvPr id="2" name="Immagine 1">
            <a:extLst>
              <a:ext uri="{FF2B5EF4-FFF2-40B4-BE49-F238E27FC236}">
                <a16:creationId xmlns:a16="http://schemas.microsoft.com/office/drawing/2014/main" id="{D771C67E-4EFA-4D45-8EF3-13F54BA93AB0}"/>
              </a:ext>
            </a:extLst>
          </p:cNvPr>
          <p:cNvPicPr>
            <a:picLocks noChangeAspect="1"/>
          </p:cNvPicPr>
          <p:nvPr/>
        </p:nvPicPr>
        <p:blipFill>
          <a:blip r:embed="rId2"/>
          <a:stretch>
            <a:fillRect/>
          </a:stretch>
        </p:blipFill>
        <p:spPr>
          <a:xfrm>
            <a:off x="38101" y="1493897"/>
            <a:ext cx="3741812" cy="5417680"/>
          </a:xfrm>
          <a:prstGeom prst="rect">
            <a:avLst/>
          </a:prstGeom>
        </p:spPr>
      </p:pic>
      <p:pic>
        <p:nvPicPr>
          <p:cNvPr id="3" name="Immagine 2">
            <a:extLst>
              <a:ext uri="{FF2B5EF4-FFF2-40B4-BE49-F238E27FC236}">
                <a16:creationId xmlns:a16="http://schemas.microsoft.com/office/drawing/2014/main" id="{D51F67F8-FD18-48F7-AC9E-6A21C1E4C9FC}"/>
              </a:ext>
            </a:extLst>
          </p:cNvPr>
          <p:cNvPicPr>
            <a:picLocks noChangeAspect="1"/>
          </p:cNvPicPr>
          <p:nvPr/>
        </p:nvPicPr>
        <p:blipFill>
          <a:blip r:embed="rId3"/>
          <a:stretch>
            <a:fillRect/>
          </a:stretch>
        </p:blipFill>
        <p:spPr>
          <a:xfrm>
            <a:off x="4487134" y="1962488"/>
            <a:ext cx="4474852" cy="4895512"/>
          </a:xfrm>
          <a:prstGeom prst="rect">
            <a:avLst/>
          </a:prstGeom>
        </p:spPr>
      </p:pic>
      <p:grpSp>
        <p:nvGrpSpPr>
          <p:cNvPr id="353286" name="Group 6"/>
          <p:cNvGrpSpPr>
            <a:grpSpLocks/>
          </p:cNvGrpSpPr>
          <p:nvPr/>
        </p:nvGrpSpPr>
        <p:grpSpPr bwMode="auto">
          <a:xfrm>
            <a:off x="1917700" y="2616200"/>
            <a:ext cx="7226300" cy="4241800"/>
            <a:chOff x="464" y="1280"/>
            <a:chExt cx="4552" cy="2672"/>
          </a:xfrm>
        </p:grpSpPr>
        <p:sp>
          <p:nvSpPr>
            <p:cNvPr id="6151" name="Rectangle 7"/>
            <p:cNvSpPr>
              <a:spLocks noChangeArrowheads="1"/>
            </p:cNvSpPr>
            <p:nvPr/>
          </p:nvSpPr>
          <p:spPr bwMode="auto">
            <a:xfrm>
              <a:off x="464" y="1280"/>
              <a:ext cx="4552" cy="267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
          <p:nvSpPr>
            <p:cNvPr id="6152" name="Text Box 8"/>
            <p:cNvSpPr txBox="1">
              <a:spLocks noChangeArrowheads="1"/>
            </p:cNvSpPr>
            <p:nvPr/>
          </p:nvSpPr>
          <p:spPr bwMode="auto">
            <a:xfrm>
              <a:off x="504" y="1318"/>
              <a:ext cx="4488" cy="5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it-IT" sz="1600" dirty="0"/>
                <a:t>Summing the fumarolic CO</a:t>
              </a:r>
              <a:r>
                <a:rPr lang="en-GB" altLang="it-IT" sz="1600" baseline="-25000" dirty="0"/>
                <a:t>2</a:t>
              </a:r>
              <a:r>
                <a:rPr lang="en-GB" altLang="it-IT" sz="1600" dirty="0"/>
                <a:t> output (</a:t>
              </a:r>
              <a:r>
                <a:rPr lang="en-GB" altLang="it-IT" sz="1600" dirty="0" err="1"/>
                <a:t>Aiuppa</a:t>
              </a:r>
              <a:r>
                <a:rPr lang="en-GB" altLang="it-IT" sz="1600" dirty="0"/>
                <a:t> et al., 2013) to the soil diffuse degassing, the total CO</a:t>
              </a:r>
              <a:r>
                <a:rPr lang="en-GB" altLang="it-IT" sz="1600" baseline="-25000" dirty="0"/>
                <a:t>2</a:t>
              </a:r>
              <a:r>
                <a:rPr lang="en-GB" altLang="it-IT" sz="1600" dirty="0"/>
                <a:t> output in the last years was roughly of </a:t>
              </a:r>
              <a:r>
                <a:rPr lang="en-GB" altLang="it-IT" sz="1600" b="1" dirty="0"/>
                <a:t>2000 t/d</a:t>
              </a:r>
              <a:r>
                <a:rPr lang="en-GB" altLang="it-IT" sz="1600" dirty="0"/>
                <a:t> . The thermal release is of about </a:t>
              </a:r>
              <a:r>
                <a:rPr lang="en-GB" altLang="it-IT" sz="1600" b="1" dirty="0"/>
                <a:t>100 MW</a:t>
              </a:r>
              <a:r>
                <a:rPr lang="en-GB" altLang="it-IT" sz="1600" dirty="0"/>
                <a:t>  (</a:t>
              </a:r>
              <a:r>
                <a:rPr lang="en-GB" altLang="it-IT" sz="1600" dirty="0" err="1"/>
                <a:t>Chiodini</a:t>
              </a:r>
              <a:r>
                <a:rPr lang="en-GB" altLang="it-IT" sz="1600" dirty="0"/>
                <a:t> et al., 2001)</a:t>
              </a:r>
            </a:p>
          </p:txBody>
        </p:sp>
        <p:pic>
          <p:nvPicPr>
            <p:cNvPr id="615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 y="2110"/>
              <a:ext cx="4297" cy="180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94783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32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2CF5C0C-42D3-4B66-B6F3-8342B362BA45}"/>
              </a:ext>
            </a:extLst>
          </p:cNvPr>
          <p:cNvPicPr>
            <a:picLocks noChangeAspect="1"/>
          </p:cNvPicPr>
          <p:nvPr/>
        </p:nvPicPr>
        <p:blipFill>
          <a:blip r:embed="rId2"/>
          <a:stretch>
            <a:fillRect/>
          </a:stretch>
        </p:blipFill>
        <p:spPr>
          <a:xfrm>
            <a:off x="3491880" y="0"/>
            <a:ext cx="5523526" cy="6858000"/>
          </a:xfrm>
          <a:prstGeom prst="rect">
            <a:avLst/>
          </a:prstGeom>
        </p:spPr>
      </p:pic>
      <p:sp>
        <p:nvSpPr>
          <p:cNvPr id="3" name="Text Box 4">
            <a:extLst>
              <a:ext uri="{FF2B5EF4-FFF2-40B4-BE49-F238E27FC236}">
                <a16:creationId xmlns:a16="http://schemas.microsoft.com/office/drawing/2014/main" id="{99A449B4-24CB-4A74-84D9-3E67E37AEDC6}"/>
              </a:ext>
            </a:extLst>
          </p:cNvPr>
          <p:cNvSpPr txBox="1">
            <a:spLocks noChangeArrowheads="1"/>
          </p:cNvSpPr>
          <p:nvPr/>
        </p:nvSpPr>
        <p:spPr bwMode="auto">
          <a:xfrm>
            <a:off x="160908" y="2060848"/>
            <a:ext cx="327585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it-IT" sz="2400" b="1" dirty="0"/>
              <a:t>The impressive evolution in the last 20 years</a:t>
            </a:r>
          </a:p>
        </p:txBody>
      </p:sp>
    </p:spTree>
    <p:extLst>
      <p:ext uri="{BB962C8B-B14F-4D97-AF65-F5344CB8AC3E}">
        <p14:creationId xmlns:p14="http://schemas.microsoft.com/office/powerpoint/2010/main" val="3069431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t>Introduction</a:t>
            </a:r>
            <a:r>
              <a:rPr lang="en-US" altLang="en-US" sz="2400"/>
              <a:t>: magmatic gas + groundwater, magmatic gas scrabbing </a:t>
            </a:r>
          </a:p>
        </p:txBody>
      </p:sp>
      <p:pic>
        <p:nvPicPr>
          <p:cNvPr id="6147"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620713"/>
            <a:ext cx="3600450" cy="11811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692150"/>
            <a:ext cx="4465637" cy="14335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9" name="Text Box 10"/>
          <p:cNvSpPr txBox="1">
            <a:spLocks noChangeArrowheads="1"/>
          </p:cNvSpPr>
          <p:nvPr/>
        </p:nvSpPr>
        <p:spPr bwMode="auto">
          <a:xfrm>
            <a:off x="468313" y="5957888"/>
            <a:ext cx="4319587" cy="711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400"/>
              <a:t>Changes in temperature during the progressive addition of  magmatic gas (915°C)  into 1 Kg of pure water initially at 25°C (Pressure = 1 bar).</a:t>
            </a:r>
          </a:p>
        </p:txBody>
      </p:sp>
      <p:pic>
        <p:nvPicPr>
          <p:cNvPr id="6150"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916113"/>
            <a:ext cx="4670425" cy="40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8" name="Rectangle 12"/>
          <p:cNvSpPr>
            <a:spLocks noChangeArrowheads="1"/>
          </p:cNvSpPr>
          <p:nvPr/>
        </p:nvSpPr>
        <p:spPr bwMode="auto">
          <a:xfrm>
            <a:off x="900113" y="2347913"/>
            <a:ext cx="1943100" cy="3024187"/>
          </a:xfrm>
          <a:prstGeom prst="rect">
            <a:avLst/>
          </a:prstGeom>
          <a:solidFill>
            <a:srgbClr val="3366FF">
              <a:alpha val="3019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GB" altLang="en-US" sz="2400"/>
          </a:p>
        </p:txBody>
      </p:sp>
      <p:sp>
        <p:nvSpPr>
          <p:cNvPr id="39949" name="Rectangle 13"/>
          <p:cNvSpPr>
            <a:spLocks noChangeArrowheads="1"/>
          </p:cNvSpPr>
          <p:nvPr/>
        </p:nvSpPr>
        <p:spPr bwMode="auto">
          <a:xfrm>
            <a:off x="3851275" y="2347913"/>
            <a:ext cx="865188" cy="3024187"/>
          </a:xfrm>
          <a:prstGeom prst="rect">
            <a:avLst/>
          </a:prstGeom>
          <a:solidFill>
            <a:srgbClr val="FF0000">
              <a:alpha val="3019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GB" altLang="en-US" sz="2400"/>
          </a:p>
        </p:txBody>
      </p:sp>
      <p:sp>
        <p:nvSpPr>
          <p:cNvPr id="39951" name="Text Box 15"/>
          <p:cNvSpPr txBox="1">
            <a:spLocks noChangeArrowheads="1"/>
          </p:cNvSpPr>
          <p:nvPr/>
        </p:nvSpPr>
        <p:spPr bwMode="auto">
          <a:xfrm rot="-5400000">
            <a:off x="3709987" y="3497263"/>
            <a:ext cx="1317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2400" b="1">
                <a:solidFill>
                  <a:srgbClr val="A50021"/>
                </a:solidFill>
              </a:rPr>
              <a:t>Volcanic</a:t>
            </a:r>
          </a:p>
        </p:txBody>
      </p:sp>
      <p:sp>
        <p:nvSpPr>
          <p:cNvPr id="39953" name="Text Box 17"/>
          <p:cNvSpPr txBox="1">
            <a:spLocks noChangeArrowheads="1"/>
          </p:cNvSpPr>
          <p:nvPr/>
        </p:nvSpPr>
        <p:spPr bwMode="auto">
          <a:xfrm>
            <a:off x="4968875" y="2513013"/>
            <a:ext cx="4067175"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2000"/>
              <a:t>The hydrothermal environment is characterized by the presence of the liquid phase and temperatures below the critical value. The fluid can be of any origin (meteoric, marine, magmatic)</a:t>
            </a:r>
          </a:p>
        </p:txBody>
      </p:sp>
      <p:sp>
        <p:nvSpPr>
          <p:cNvPr id="39954" name="Rectangle 18"/>
          <p:cNvSpPr>
            <a:spLocks noChangeArrowheads="1"/>
          </p:cNvSpPr>
          <p:nvPr/>
        </p:nvSpPr>
        <p:spPr bwMode="auto">
          <a:xfrm>
            <a:off x="2843213" y="2349500"/>
            <a:ext cx="982662" cy="3024188"/>
          </a:xfrm>
          <a:prstGeom prst="rect">
            <a:avLst/>
          </a:prstGeom>
          <a:solidFill>
            <a:srgbClr val="FFFF00">
              <a:alpha val="3019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GB" altLang="en-US" sz="2400"/>
          </a:p>
        </p:txBody>
      </p:sp>
      <p:sp>
        <p:nvSpPr>
          <p:cNvPr id="39950" name="Text Box 14"/>
          <p:cNvSpPr txBox="1">
            <a:spLocks noChangeArrowheads="1"/>
          </p:cNvSpPr>
          <p:nvPr/>
        </p:nvSpPr>
        <p:spPr bwMode="auto">
          <a:xfrm>
            <a:off x="1042988" y="2779713"/>
            <a:ext cx="26733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2400" b="1">
                <a:solidFill>
                  <a:schemeClr val="accent2"/>
                </a:solidFill>
              </a:rPr>
              <a:t>      Hydrothermal</a:t>
            </a:r>
          </a:p>
          <a:p>
            <a:pPr eaLnBrk="1" hangingPunct="1">
              <a:spcBef>
                <a:spcPct val="0"/>
              </a:spcBef>
              <a:buFontTx/>
              <a:buNone/>
            </a:pPr>
            <a:r>
              <a:rPr lang="en-US" altLang="en-US" sz="2400" b="1">
                <a:solidFill>
                  <a:schemeClr val="accent2"/>
                </a:solidFill>
              </a:rPr>
              <a:t>cold                    hot</a:t>
            </a:r>
          </a:p>
        </p:txBody>
      </p:sp>
      <p:sp>
        <p:nvSpPr>
          <p:cNvPr id="39956" name="Text Box 20"/>
          <p:cNvSpPr txBox="1">
            <a:spLocks noChangeArrowheads="1"/>
          </p:cNvSpPr>
          <p:nvPr/>
        </p:nvSpPr>
        <p:spPr bwMode="auto">
          <a:xfrm>
            <a:off x="5003800" y="4652963"/>
            <a:ext cx="406717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2000"/>
              <a:t>The volcanic environment is characterized by the presence of a gas  phase at high temperature. The fluid can be of any origin (meteoric, marine, magmatic)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9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9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95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9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9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9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8" grpId="0" animBg="1"/>
      <p:bldP spid="39949" grpId="0" animBg="1"/>
      <p:bldP spid="39951" grpId="0"/>
      <p:bldP spid="39953" grpId="0"/>
      <p:bldP spid="39954" grpId="0" animBg="1"/>
      <p:bldP spid="39950" grpId="0"/>
      <p:bldP spid="3995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0" y="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t>The conceptual model of  hydrothermal systems</a:t>
            </a:r>
            <a:r>
              <a:rPr lang="en-US" altLang="en-US" sz="2400"/>
              <a:t> </a:t>
            </a:r>
          </a:p>
        </p:txBody>
      </p:sp>
      <p:sp>
        <p:nvSpPr>
          <p:cNvPr id="7171" name="Line 8"/>
          <p:cNvSpPr>
            <a:spLocks noChangeShapeType="1"/>
          </p:cNvSpPr>
          <p:nvPr/>
        </p:nvSpPr>
        <p:spPr bwMode="auto">
          <a:xfrm flipH="1">
            <a:off x="1547813" y="2060575"/>
            <a:ext cx="1800225" cy="73025"/>
          </a:xfrm>
          <a:prstGeom prst="line">
            <a:avLst/>
          </a:prstGeom>
          <a:noFill/>
          <a:ln w="9525">
            <a:solidFill>
              <a:schemeClr val="tx1"/>
            </a:solidFill>
            <a:round/>
            <a:headEnd type="arrow"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172" name="Text Box 9"/>
          <p:cNvSpPr txBox="1">
            <a:spLocks noChangeArrowheads="1"/>
          </p:cNvSpPr>
          <p:nvPr/>
        </p:nvSpPr>
        <p:spPr bwMode="auto">
          <a:xfrm>
            <a:off x="539750" y="1700213"/>
            <a:ext cx="1028700" cy="8159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600">
                <a:latin typeface="Arial" panose="020B0604020202020204" pitchFamily="34" charset="0"/>
              </a:rPr>
              <a:t>H</a:t>
            </a:r>
            <a:r>
              <a:rPr lang="en-US" altLang="en-US" sz="1600" baseline="-25000">
                <a:latin typeface="Arial" panose="020B0604020202020204" pitchFamily="34" charset="0"/>
              </a:rPr>
              <a:t>2</a:t>
            </a:r>
            <a:r>
              <a:rPr lang="en-US" altLang="en-US" sz="1600">
                <a:latin typeface="Arial" panose="020B0604020202020204" pitchFamily="34" charset="0"/>
              </a:rPr>
              <a:t>O, CO</a:t>
            </a:r>
            <a:r>
              <a:rPr lang="en-US" altLang="en-US" sz="1600" baseline="-25000">
                <a:latin typeface="Arial" panose="020B0604020202020204" pitchFamily="34" charset="0"/>
              </a:rPr>
              <a:t>2</a:t>
            </a:r>
            <a:r>
              <a:rPr lang="en-US" altLang="en-US" sz="1600">
                <a:latin typeface="Arial" panose="020B0604020202020204" pitchFamily="34" charset="0"/>
              </a:rPr>
              <a:t>, H</a:t>
            </a:r>
            <a:r>
              <a:rPr lang="en-US" altLang="en-US" sz="1600" baseline="-25000">
                <a:latin typeface="Arial" panose="020B0604020202020204" pitchFamily="34" charset="0"/>
              </a:rPr>
              <a:t>2</a:t>
            </a:r>
            <a:r>
              <a:rPr lang="en-US" altLang="en-US" sz="1600">
                <a:latin typeface="Arial" panose="020B0604020202020204" pitchFamily="34" charset="0"/>
              </a:rPr>
              <a:t>S, CH</a:t>
            </a:r>
            <a:r>
              <a:rPr lang="en-US" altLang="en-US" sz="1600" baseline="-25000">
                <a:latin typeface="Arial" panose="020B0604020202020204" pitchFamily="34" charset="0"/>
              </a:rPr>
              <a:t>4</a:t>
            </a:r>
            <a:r>
              <a:rPr lang="en-US" altLang="en-US" sz="1600">
                <a:latin typeface="Arial" panose="020B0604020202020204" pitchFamily="34" charset="0"/>
              </a:rPr>
              <a:t>, H</a:t>
            </a:r>
            <a:r>
              <a:rPr lang="en-US" altLang="en-US" sz="1600" baseline="-25000">
                <a:latin typeface="Arial" panose="020B0604020202020204" pitchFamily="34" charset="0"/>
              </a:rPr>
              <a:t>2</a:t>
            </a:r>
            <a:r>
              <a:rPr lang="en-US" altLang="en-US" sz="1600">
                <a:latin typeface="Arial" panose="020B0604020202020204" pitchFamily="34" charset="0"/>
              </a:rPr>
              <a:t>, CO</a:t>
            </a:r>
          </a:p>
        </p:txBody>
      </p:sp>
      <p:pic>
        <p:nvPicPr>
          <p:cNvPr id="7173"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585913"/>
            <a:ext cx="4672013" cy="385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4" name="Text Box 11"/>
          <p:cNvSpPr txBox="1">
            <a:spLocks noChangeArrowheads="1"/>
          </p:cNvSpPr>
          <p:nvPr/>
        </p:nvSpPr>
        <p:spPr bwMode="auto">
          <a:xfrm>
            <a:off x="4787900" y="2133600"/>
            <a:ext cx="4032250" cy="327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2563" indent="-182563">
              <a:defRPr sz="2400">
                <a:solidFill>
                  <a:schemeClr val="tx1"/>
                </a:solidFill>
                <a:latin typeface="Times New Roman" panose="02020603050405020304" pitchFamily="18" charset="0"/>
                <a:cs typeface="Arial" panose="020B0604020202020204" pitchFamily="34" charset="0"/>
              </a:defRPr>
            </a:lvl1pPr>
            <a:lvl2pPr marL="1084263" indent="-457200">
              <a:defRPr sz="2400">
                <a:solidFill>
                  <a:schemeClr val="tx1"/>
                </a:solidFill>
                <a:latin typeface="Times New Roman" panose="02020603050405020304" pitchFamily="18" charset="0"/>
                <a:cs typeface="Arial" panose="020B0604020202020204" pitchFamily="34" charset="0"/>
              </a:defRPr>
            </a:lvl2pPr>
            <a:lvl3pPr marL="1720850" indent="-457200">
              <a:defRPr sz="2400">
                <a:solidFill>
                  <a:schemeClr val="tx1"/>
                </a:solidFill>
                <a:latin typeface="Times New Roman" panose="02020603050405020304" pitchFamily="18" charset="0"/>
                <a:cs typeface="Arial" panose="020B0604020202020204" pitchFamily="34" charset="0"/>
              </a:defRPr>
            </a:lvl3pPr>
            <a:lvl4pPr marL="2357438" indent="-457200">
              <a:defRPr sz="2400">
                <a:solidFill>
                  <a:schemeClr val="tx1"/>
                </a:solidFill>
                <a:latin typeface="Times New Roman" panose="02020603050405020304" pitchFamily="18" charset="0"/>
                <a:cs typeface="Arial" panose="020B0604020202020204" pitchFamily="34" charset="0"/>
              </a:defRPr>
            </a:lvl4pPr>
            <a:lvl5pPr marL="2994025" indent="-457200">
              <a:defRPr sz="2400">
                <a:solidFill>
                  <a:schemeClr val="tx1"/>
                </a:solidFill>
                <a:latin typeface="Times New Roman" panose="02020603050405020304" pitchFamily="18" charset="0"/>
                <a:cs typeface="Arial" panose="020B0604020202020204" pitchFamily="34" charset="0"/>
              </a:defRPr>
            </a:lvl5pPr>
            <a:lvl6pPr marL="3451225" indent="-4572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3908425" indent="-4572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4365625" indent="-4572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4822825" indent="-4572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just">
              <a:spcBef>
                <a:spcPct val="50000"/>
              </a:spcBef>
              <a:buFontTx/>
              <a:buAutoNum type="arabicPeriod"/>
            </a:pPr>
            <a:r>
              <a:rPr lang="en-GB" altLang="en-US" sz="1800" b="1"/>
              <a:t>What is the origin of the fluids discharged by fumaroles, thermal springs, diffuse degassing structures? </a:t>
            </a:r>
          </a:p>
          <a:p>
            <a:pPr algn="just">
              <a:spcBef>
                <a:spcPct val="50000"/>
              </a:spcBef>
              <a:buFontTx/>
              <a:buAutoNum type="arabicPeriod"/>
            </a:pPr>
            <a:r>
              <a:rPr lang="en-GB" altLang="en-US" sz="1800"/>
              <a:t>What are the temperature-pressure conditions of the hydrothermal system at depth? </a:t>
            </a:r>
          </a:p>
          <a:p>
            <a:pPr algn="just">
              <a:spcBef>
                <a:spcPct val="50000"/>
              </a:spcBef>
              <a:buFontTx/>
              <a:buAutoNum type="arabicPeriod"/>
            </a:pPr>
            <a:r>
              <a:rPr lang="en-GB" altLang="en-US" sz="1800"/>
              <a:t>How much fluid and thermal energy are naturally released by the hydrothermal systems?</a:t>
            </a:r>
          </a:p>
          <a:p>
            <a:pPr algn="just">
              <a:spcBef>
                <a:spcPct val="50000"/>
              </a:spcBef>
              <a:buFontTx/>
              <a:buAutoNum type="arabicPeriod"/>
            </a:pPr>
            <a:endParaRPr lang="en-GB" altLang="en-US" sz="1800"/>
          </a:p>
        </p:txBody>
      </p:sp>
      <p:sp>
        <p:nvSpPr>
          <p:cNvPr id="189452" name="Text Box 12"/>
          <p:cNvSpPr txBox="1">
            <a:spLocks noChangeArrowheads="1"/>
          </p:cNvSpPr>
          <p:nvPr/>
        </p:nvSpPr>
        <p:spPr bwMode="auto">
          <a:xfrm>
            <a:off x="252413" y="5734050"/>
            <a:ext cx="8712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900"/>
              <a:t>The answers to these 3 questions define the conceptual model of a hydrothermal system</a:t>
            </a:r>
          </a:p>
        </p:txBody>
      </p:sp>
      <p:sp>
        <p:nvSpPr>
          <p:cNvPr id="7176" name="Text Box 13"/>
          <p:cNvSpPr txBox="1">
            <a:spLocks noChangeArrowheads="1"/>
          </p:cNvSpPr>
          <p:nvPr/>
        </p:nvSpPr>
        <p:spPr bwMode="auto">
          <a:xfrm>
            <a:off x="250825" y="692150"/>
            <a:ext cx="84439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2000" dirty="0"/>
              <a:t>The conceptual model of hydrothermal systems is the base both for the volcanic surveillance and for geothermal exploration</a:t>
            </a:r>
          </a:p>
        </p:txBody>
      </p:sp>
      <p:sp>
        <p:nvSpPr>
          <p:cNvPr id="7177" name="Text Box 16"/>
          <p:cNvSpPr txBox="1">
            <a:spLocks noChangeArrowheads="1"/>
          </p:cNvSpPr>
          <p:nvPr/>
        </p:nvSpPr>
        <p:spPr bwMode="auto">
          <a:xfrm>
            <a:off x="4786313" y="-24471313"/>
            <a:ext cx="4032250" cy="28400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2563" indent="-182563">
              <a:defRPr sz="2400">
                <a:solidFill>
                  <a:schemeClr val="tx1"/>
                </a:solidFill>
                <a:latin typeface="Times New Roman" panose="02020603050405020304" pitchFamily="18" charset="0"/>
                <a:cs typeface="Arial" panose="020B0604020202020204" pitchFamily="34" charset="0"/>
              </a:defRPr>
            </a:lvl1pPr>
            <a:lvl2pPr marL="1084263" indent="-457200">
              <a:defRPr sz="2400">
                <a:solidFill>
                  <a:schemeClr val="tx1"/>
                </a:solidFill>
                <a:latin typeface="Times New Roman" panose="02020603050405020304" pitchFamily="18" charset="0"/>
                <a:cs typeface="Arial" panose="020B0604020202020204" pitchFamily="34" charset="0"/>
              </a:defRPr>
            </a:lvl2pPr>
            <a:lvl3pPr marL="1720850" indent="-457200">
              <a:defRPr sz="2400">
                <a:solidFill>
                  <a:schemeClr val="tx1"/>
                </a:solidFill>
                <a:latin typeface="Times New Roman" panose="02020603050405020304" pitchFamily="18" charset="0"/>
                <a:cs typeface="Arial" panose="020B0604020202020204" pitchFamily="34" charset="0"/>
              </a:defRPr>
            </a:lvl3pPr>
            <a:lvl4pPr marL="2357438" indent="-457200">
              <a:defRPr sz="2400">
                <a:solidFill>
                  <a:schemeClr val="tx1"/>
                </a:solidFill>
                <a:latin typeface="Times New Roman" panose="02020603050405020304" pitchFamily="18" charset="0"/>
                <a:cs typeface="Arial" panose="020B0604020202020204" pitchFamily="34" charset="0"/>
              </a:defRPr>
            </a:lvl4pPr>
            <a:lvl5pPr marL="2994025" indent="-457200">
              <a:defRPr sz="2400">
                <a:solidFill>
                  <a:schemeClr val="tx1"/>
                </a:solidFill>
                <a:latin typeface="Times New Roman" panose="02020603050405020304" pitchFamily="18" charset="0"/>
                <a:cs typeface="Arial" panose="020B0604020202020204" pitchFamily="34" charset="0"/>
              </a:defRPr>
            </a:lvl5pPr>
            <a:lvl6pPr marL="3451225" indent="-4572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3908425" indent="-4572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4365625" indent="-4572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4822825" indent="-4572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just">
              <a:spcBef>
                <a:spcPct val="50000"/>
              </a:spcBef>
              <a:buFontTx/>
              <a:buAutoNum type="arabicPeriod"/>
            </a:pPr>
            <a:r>
              <a:rPr lang="en-GB" altLang="en-US" sz="1800"/>
              <a:t>What is the origin of the fluids discharged by fumaroles, thermal springs, diffuse degassing structures? </a:t>
            </a:r>
          </a:p>
          <a:p>
            <a:pPr algn="just">
              <a:spcBef>
                <a:spcPct val="50000"/>
              </a:spcBef>
              <a:buFontTx/>
              <a:buAutoNum type="arabicPeriod"/>
            </a:pPr>
            <a:r>
              <a:rPr lang="en-GB" altLang="en-US" sz="1800"/>
              <a:t>What are the temperature-pressure conditions of the hydrothermal system at depth? </a:t>
            </a:r>
          </a:p>
          <a:p>
            <a:pPr algn="just">
              <a:spcBef>
                <a:spcPct val="50000"/>
              </a:spcBef>
              <a:buFontTx/>
              <a:buAutoNum type="arabicPeriod"/>
            </a:pPr>
            <a:r>
              <a:rPr lang="en-GB" altLang="en-US" sz="1800"/>
              <a:t>How much fluid and thermal energy are naturally released by the hydrothermal systems?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94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5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250825" y="152400"/>
            <a:ext cx="8785225"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latin typeface="Arial" panose="020B0604020202020204" pitchFamily="34" charset="0"/>
              </a:rPr>
              <a:t>Origin of the fluids</a:t>
            </a:r>
          </a:p>
          <a:p>
            <a:pPr>
              <a:spcBef>
                <a:spcPct val="0"/>
              </a:spcBef>
              <a:buFontTx/>
              <a:buNone/>
            </a:pPr>
            <a:endParaRPr lang="en-US" altLang="en-US" sz="2400" b="1">
              <a:latin typeface="Arial" panose="020B0604020202020204" pitchFamily="34" charset="0"/>
            </a:endParaRPr>
          </a:p>
          <a:p>
            <a:pPr>
              <a:spcBef>
                <a:spcPct val="0"/>
              </a:spcBef>
              <a:buFontTx/>
              <a:buNone/>
            </a:pPr>
            <a:r>
              <a:rPr lang="en-US" altLang="en-US" sz="2200">
                <a:latin typeface="Arial" panose="020B0604020202020204" pitchFamily="34" charset="0"/>
              </a:rPr>
              <a:t>stable isotopes of water </a:t>
            </a:r>
            <a:r>
              <a:rPr lang="it-IT" altLang="en-US" sz="2200"/>
              <a:t>(</a:t>
            </a:r>
            <a:r>
              <a:rPr lang="it-IT" altLang="en-US" sz="2200" baseline="30000"/>
              <a:t>1</a:t>
            </a:r>
            <a:r>
              <a:rPr lang="it-IT" altLang="en-US" sz="2200"/>
              <a:t>H, </a:t>
            </a:r>
            <a:r>
              <a:rPr lang="it-IT" altLang="en-US" sz="2200" baseline="30000"/>
              <a:t>2</a:t>
            </a:r>
            <a:r>
              <a:rPr lang="it-IT" altLang="en-US" sz="2200"/>
              <a:t>H, </a:t>
            </a:r>
            <a:r>
              <a:rPr lang="it-IT" altLang="en-US" sz="2200" baseline="30000"/>
              <a:t>16</a:t>
            </a:r>
            <a:r>
              <a:rPr lang="it-IT" altLang="en-US" sz="2200"/>
              <a:t>O, </a:t>
            </a:r>
            <a:r>
              <a:rPr lang="it-IT" altLang="en-US" sz="2200" baseline="30000"/>
              <a:t>18</a:t>
            </a:r>
            <a:r>
              <a:rPr lang="it-IT" altLang="en-US" sz="2200"/>
              <a:t>O)</a:t>
            </a:r>
            <a:endParaRPr lang="en-US" altLang="en-US" sz="2200">
              <a:latin typeface="Arial" panose="020B0604020202020204" pitchFamily="34" charset="0"/>
            </a:endParaRPr>
          </a:p>
          <a:p>
            <a:pPr>
              <a:spcBef>
                <a:spcPct val="0"/>
              </a:spcBef>
              <a:buFontTx/>
              <a:buNone/>
            </a:pPr>
            <a:r>
              <a:rPr lang="en-US" altLang="en-US" sz="2200">
                <a:latin typeface="Arial" panose="020B0604020202020204" pitchFamily="34" charset="0"/>
              </a:rPr>
              <a:t>inert gas species (CO</a:t>
            </a:r>
            <a:r>
              <a:rPr lang="en-US" altLang="en-US" sz="2200" baseline="-25000">
                <a:latin typeface="Arial" panose="020B0604020202020204" pitchFamily="34" charset="0"/>
              </a:rPr>
              <a:t>2</a:t>
            </a:r>
            <a:r>
              <a:rPr lang="en-US" altLang="en-US" sz="2200">
                <a:latin typeface="Arial" panose="020B0604020202020204" pitchFamily="34" charset="0"/>
              </a:rPr>
              <a:t>, He, N</a:t>
            </a:r>
            <a:r>
              <a:rPr lang="en-US" altLang="en-US" sz="2200" baseline="-25000">
                <a:latin typeface="Arial" panose="020B0604020202020204" pitchFamily="34" charset="0"/>
              </a:rPr>
              <a:t>2</a:t>
            </a:r>
            <a:r>
              <a:rPr lang="en-US" altLang="en-US" sz="2200">
                <a:latin typeface="Arial" panose="020B0604020202020204" pitchFamily="34" charset="0"/>
              </a:rPr>
              <a:t>, Ar)</a:t>
            </a:r>
          </a:p>
          <a:p>
            <a:pPr>
              <a:spcBef>
                <a:spcPct val="0"/>
              </a:spcBef>
              <a:buFontTx/>
              <a:buNone/>
            </a:pPr>
            <a:r>
              <a:rPr lang="en-US" altLang="en-US" sz="2200">
                <a:latin typeface="Arial" panose="020B0604020202020204" pitchFamily="34" charset="0"/>
              </a:rPr>
              <a:t>stable isotopes of CO</a:t>
            </a:r>
            <a:r>
              <a:rPr lang="en-US" altLang="en-US" sz="2200" baseline="-25000">
                <a:latin typeface="Arial" panose="020B0604020202020204" pitchFamily="34" charset="0"/>
              </a:rPr>
              <a:t>2</a:t>
            </a:r>
            <a:r>
              <a:rPr lang="en-US" altLang="en-US" sz="2200">
                <a:latin typeface="Arial" panose="020B0604020202020204" pitchFamily="34" charset="0"/>
              </a:rPr>
              <a:t> (</a:t>
            </a:r>
            <a:r>
              <a:rPr lang="en-US" altLang="en-US" sz="2200" baseline="30000">
                <a:latin typeface="Arial" panose="020B0604020202020204" pitchFamily="34" charset="0"/>
              </a:rPr>
              <a:t>13</a:t>
            </a:r>
            <a:r>
              <a:rPr lang="en-US" altLang="en-US" sz="2200">
                <a:latin typeface="Arial" panose="020B0604020202020204" pitchFamily="34" charset="0"/>
              </a:rPr>
              <a:t>C, </a:t>
            </a:r>
            <a:r>
              <a:rPr lang="en-US" altLang="en-US" sz="2200" baseline="30000">
                <a:latin typeface="Arial" panose="020B0604020202020204" pitchFamily="34" charset="0"/>
              </a:rPr>
              <a:t>12</a:t>
            </a:r>
            <a:r>
              <a:rPr lang="en-US" altLang="en-US" sz="2200">
                <a:latin typeface="Arial" panose="020B0604020202020204" pitchFamily="34" charset="0"/>
              </a:rPr>
              <a:t>C)</a:t>
            </a:r>
          </a:p>
          <a:p>
            <a:pPr>
              <a:spcBef>
                <a:spcPct val="0"/>
              </a:spcBef>
              <a:buFontTx/>
              <a:buNone/>
            </a:pPr>
            <a:r>
              <a:rPr lang="en-US" altLang="en-US" sz="2200">
                <a:latin typeface="Arial" panose="020B0604020202020204" pitchFamily="34" charset="0"/>
              </a:rPr>
              <a:t>stable isotopes of He (</a:t>
            </a:r>
            <a:r>
              <a:rPr lang="en-US" altLang="en-US" sz="2200" baseline="30000">
                <a:latin typeface="Arial" panose="020B0604020202020204" pitchFamily="34" charset="0"/>
              </a:rPr>
              <a:t>3</a:t>
            </a:r>
            <a:r>
              <a:rPr lang="en-US" altLang="en-US" sz="2200">
                <a:latin typeface="Arial" panose="020B0604020202020204" pitchFamily="34" charset="0"/>
              </a:rPr>
              <a:t>He, </a:t>
            </a:r>
            <a:r>
              <a:rPr lang="en-US" altLang="en-US" sz="2200" baseline="30000">
                <a:latin typeface="Arial" panose="020B0604020202020204" pitchFamily="34" charset="0"/>
              </a:rPr>
              <a:t>4</a:t>
            </a:r>
            <a:r>
              <a:rPr lang="en-US" altLang="en-US" sz="2200">
                <a:latin typeface="Arial" panose="020B0604020202020204" pitchFamily="34" charset="0"/>
              </a:rPr>
              <a:t>He)</a:t>
            </a:r>
          </a:p>
          <a:p>
            <a:pPr>
              <a:spcBef>
                <a:spcPct val="0"/>
              </a:spcBef>
              <a:buFontTx/>
              <a:buNone/>
            </a:pPr>
            <a:r>
              <a:rPr lang="en-US" altLang="en-US" sz="2200">
                <a:latin typeface="Arial" panose="020B0604020202020204" pitchFamily="34" charset="0"/>
              </a:rPr>
              <a:t>stable isotopes of N (</a:t>
            </a:r>
            <a:r>
              <a:rPr lang="en-US" altLang="en-US" sz="2200" baseline="30000">
                <a:latin typeface="Arial" panose="020B0604020202020204" pitchFamily="34" charset="0"/>
              </a:rPr>
              <a:t>14</a:t>
            </a:r>
            <a:r>
              <a:rPr lang="en-US" altLang="en-US" sz="2200">
                <a:latin typeface="Arial" panose="020B0604020202020204" pitchFamily="34" charset="0"/>
              </a:rPr>
              <a:t>N, </a:t>
            </a:r>
            <a:r>
              <a:rPr lang="en-US" altLang="en-US" sz="2200" baseline="30000">
                <a:latin typeface="Arial" panose="020B0604020202020204" pitchFamily="34" charset="0"/>
              </a:rPr>
              <a:t>15</a:t>
            </a:r>
            <a:r>
              <a:rPr lang="en-US" altLang="en-US" sz="2200">
                <a:latin typeface="Arial" panose="020B0604020202020204" pitchFamily="34" charset="0"/>
              </a:rPr>
              <a:t>N)</a:t>
            </a:r>
          </a:p>
          <a:p>
            <a:pPr>
              <a:spcBef>
                <a:spcPct val="0"/>
              </a:spcBef>
              <a:buFontTx/>
              <a:buNone/>
            </a:pPr>
            <a:r>
              <a:rPr lang="en-US" altLang="en-US" sz="2200">
                <a:latin typeface="Arial" panose="020B0604020202020204" pitchFamily="34" charset="0"/>
              </a:rPr>
              <a:t>stable isotopes of Ar (</a:t>
            </a:r>
            <a:r>
              <a:rPr lang="en-US" altLang="en-US" sz="2200" baseline="30000">
                <a:latin typeface="Arial" panose="020B0604020202020204" pitchFamily="34" charset="0"/>
              </a:rPr>
              <a:t>40</a:t>
            </a:r>
            <a:r>
              <a:rPr lang="en-US" altLang="en-US" sz="2200">
                <a:latin typeface="Arial" panose="020B0604020202020204" pitchFamily="34" charset="0"/>
              </a:rPr>
              <a:t>Ar, </a:t>
            </a:r>
            <a:r>
              <a:rPr lang="en-US" altLang="en-US" sz="2200" baseline="30000">
                <a:latin typeface="Arial" panose="020B0604020202020204" pitchFamily="34" charset="0"/>
              </a:rPr>
              <a:t>36</a:t>
            </a:r>
            <a:r>
              <a:rPr lang="en-US" altLang="en-US" sz="2200">
                <a:latin typeface="Arial" panose="020B0604020202020204" pitchFamily="34" charset="0"/>
              </a:rPr>
              <a:t>Ar)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watiso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611188"/>
            <a:ext cx="8742363" cy="484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1" name="Picture 5" descr="watiso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611188"/>
            <a:ext cx="8742363" cy="484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2" name="Picture 6" descr="watisot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0" y="611188"/>
            <a:ext cx="8742363" cy="484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3" name="Picture 7" descr="watisot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50" y="611188"/>
            <a:ext cx="8742363" cy="484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p:nvSpPr>
        <p:spPr bwMode="auto">
          <a:xfrm>
            <a:off x="0" y="0"/>
            <a:ext cx="91440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GB" altLang="en-US" b="1" dirty="0"/>
              <a:t>The origin of hydrothermal systems</a:t>
            </a:r>
            <a:endParaRPr lang="en-US" altLang="en-US" b="1" dirty="0">
              <a:effectLst>
                <a:outerShdw blurRad="38100" dist="38100" dir="2700000" algn="tl">
                  <a:srgbClr val="000000"/>
                </a:outerShdw>
              </a:effectLst>
            </a:endParaRPr>
          </a:p>
        </p:txBody>
      </p:sp>
      <p:sp>
        <p:nvSpPr>
          <p:cNvPr id="8" name="CasellaDiTesto 7"/>
          <p:cNvSpPr txBox="1">
            <a:spLocks noChangeArrowheads="1"/>
          </p:cNvSpPr>
          <p:nvPr/>
        </p:nvSpPr>
        <p:spPr bwMode="auto">
          <a:xfrm>
            <a:off x="0" y="5478463"/>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just" eaLnBrk="1" hangingPunct="1">
              <a:spcBef>
                <a:spcPct val="0"/>
              </a:spcBef>
              <a:buFontTx/>
              <a:buNone/>
            </a:pPr>
            <a:r>
              <a:rPr lang="it-IT" altLang="en-US" sz="2400">
                <a:latin typeface="Arial" panose="020B0604020202020204" pitchFamily="34" charset="0"/>
              </a:rPr>
              <a:t>The hydrothermal system which are hosted in the shallower part of volcanoes are fed by a mixture of shallow waters (meteoric, marine, etc.) and </a:t>
            </a:r>
            <a:r>
              <a:rPr lang="it-IT" altLang="en-US" sz="2400" b="1">
                <a:latin typeface="Arial" panose="020B0604020202020204" pitchFamily="34" charset="0"/>
              </a:rPr>
              <a:t>magmatic gases.</a:t>
            </a:r>
            <a:endParaRPr lang="en-GB" altLang="en-US" sz="2400" b="1">
              <a:latin typeface="Arial" panose="020B0604020202020204" pitchFamily="34" charset="0"/>
            </a:endParaRPr>
          </a:p>
        </p:txBody>
      </p:sp>
      <p:sp>
        <p:nvSpPr>
          <p:cNvPr id="10" name="CasellaDiTesto 9"/>
          <p:cNvSpPr txBox="1">
            <a:spLocks noChangeArrowheads="1"/>
          </p:cNvSpPr>
          <p:nvPr/>
        </p:nvSpPr>
        <p:spPr bwMode="auto">
          <a:xfrm>
            <a:off x="925513" y="4660900"/>
            <a:ext cx="7335837" cy="585788"/>
          </a:xfrm>
          <a:prstGeom prst="rect">
            <a:avLst/>
          </a:prstGeom>
          <a:solidFill>
            <a:srgbClr val="FFFFCC"/>
          </a:solidFill>
          <a:ln w="19050">
            <a:solidFill>
              <a:srgbClr val="C0000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r>
              <a:rPr lang="it-IT" altLang="en-US" b="1">
                <a:solidFill>
                  <a:srgbClr val="C00000"/>
                </a:solidFill>
              </a:rPr>
              <a:t>How magma release fluids at depth?</a:t>
            </a:r>
            <a:endParaRPr lang="en-GB" altLang="en-US" b="1">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77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770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770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0" y="0"/>
            <a:ext cx="8893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t>Temperature-pressure conditions of hydrothermal systems</a:t>
            </a:r>
            <a:endParaRPr lang="en-US" altLang="en-US" sz="2400"/>
          </a:p>
        </p:txBody>
      </p:sp>
      <p:sp>
        <p:nvSpPr>
          <p:cNvPr id="12291" name="Line 3"/>
          <p:cNvSpPr>
            <a:spLocks noChangeShapeType="1"/>
          </p:cNvSpPr>
          <p:nvPr/>
        </p:nvSpPr>
        <p:spPr bwMode="auto">
          <a:xfrm flipH="1">
            <a:off x="1547813" y="2060575"/>
            <a:ext cx="1800225" cy="73025"/>
          </a:xfrm>
          <a:prstGeom prst="line">
            <a:avLst/>
          </a:prstGeom>
          <a:noFill/>
          <a:ln w="9525">
            <a:solidFill>
              <a:schemeClr val="tx1"/>
            </a:solidFill>
            <a:round/>
            <a:headEnd type="arrow"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92" name="Text Box 4"/>
          <p:cNvSpPr txBox="1">
            <a:spLocks noChangeArrowheads="1"/>
          </p:cNvSpPr>
          <p:nvPr/>
        </p:nvSpPr>
        <p:spPr bwMode="auto">
          <a:xfrm>
            <a:off x="539750" y="1700213"/>
            <a:ext cx="1028700" cy="8159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600">
                <a:latin typeface="Arial" panose="020B0604020202020204" pitchFamily="34" charset="0"/>
              </a:rPr>
              <a:t>H</a:t>
            </a:r>
            <a:r>
              <a:rPr lang="en-US" altLang="en-US" sz="1600" baseline="-25000">
                <a:latin typeface="Arial" panose="020B0604020202020204" pitchFamily="34" charset="0"/>
              </a:rPr>
              <a:t>2</a:t>
            </a:r>
            <a:r>
              <a:rPr lang="en-US" altLang="en-US" sz="1600">
                <a:latin typeface="Arial" panose="020B0604020202020204" pitchFamily="34" charset="0"/>
              </a:rPr>
              <a:t>O, CO</a:t>
            </a:r>
            <a:r>
              <a:rPr lang="en-US" altLang="en-US" sz="1600" baseline="-25000">
                <a:latin typeface="Arial" panose="020B0604020202020204" pitchFamily="34" charset="0"/>
              </a:rPr>
              <a:t>2</a:t>
            </a:r>
            <a:r>
              <a:rPr lang="en-US" altLang="en-US" sz="1600">
                <a:latin typeface="Arial" panose="020B0604020202020204" pitchFamily="34" charset="0"/>
              </a:rPr>
              <a:t>, H</a:t>
            </a:r>
            <a:r>
              <a:rPr lang="en-US" altLang="en-US" sz="1600" baseline="-25000">
                <a:latin typeface="Arial" panose="020B0604020202020204" pitchFamily="34" charset="0"/>
              </a:rPr>
              <a:t>2</a:t>
            </a:r>
            <a:r>
              <a:rPr lang="en-US" altLang="en-US" sz="1600">
                <a:latin typeface="Arial" panose="020B0604020202020204" pitchFamily="34" charset="0"/>
              </a:rPr>
              <a:t>S, CH</a:t>
            </a:r>
            <a:r>
              <a:rPr lang="en-US" altLang="en-US" sz="1600" baseline="-25000">
                <a:latin typeface="Arial" panose="020B0604020202020204" pitchFamily="34" charset="0"/>
              </a:rPr>
              <a:t>4</a:t>
            </a:r>
            <a:r>
              <a:rPr lang="en-US" altLang="en-US" sz="1600">
                <a:latin typeface="Arial" panose="020B0604020202020204" pitchFamily="34" charset="0"/>
              </a:rPr>
              <a:t>, H</a:t>
            </a:r>
            <a:r>
              <a:rPr lang="en-US" altLang="en-US" sz="1600" baseline="-25000">
                <a:latin typeface="Arial" panose="020B0604020202020204" pitchFamily="34" charset="0"/>
              </a:rPr>
              <a:t>2</a:t>
            </a:r>
            <a:r>
              <a:rPr lang="en-US" altLang="en-US" sz="1600">
                <a:latin typeface="Arial" panose="020B0604020202020204" pitchFamily="34" charset="0"/>
              </a:rPr>
              <a:t>, CO</a:t>
            </a:r>
          </a:p>
        </p:txBody>
      </p:sp>
      <p:pic>
        <p:nvPicPr>
          <p:cNvPr id="122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585913"/>
            <a:ext cx="4672013" cy="385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4" name="Text Box 6"/>
          <p:cNvSpPr txBox="1">
            <a:spLocks noChangeArrowheads="1"/>
          </p:cNvSpPr>
          <p:nvPr/>
        </p:nvSpPr>
        <p:spPr bwMode="auto">
          <a:xfrm>
            <a:off x="252413" y="5734050"/>
            <a:ext cx="8712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900"/>
              <a:t>The answers to these 3 questions define the conceptual model of a hydrothermal system</a:t>
            </a:r>
          </a:p>
        </p:txBody>
      </p:sp>
      <p:sp>
        <p:nvSpPr>
          <p:cNvPr id="12295" name="Text Box 7"/>
          <p:cNvSpPr txBox="1">
            <a:spLocks noChangeArrowheads="1"/>
          </p:cNvSpPr>
          <p:nvPr/>
        </p:nvSpPr>
        <p:spPr bwMode="auto">
          <a:xfrm>
            <a:off x="250825" y="692150"/>
            <a:ext cx="84439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2000"/>
              <a:t>The conceptual model of hydrothermal systems is the base for the volcanic surveillance and for geothermal exploration</a:t>
            </a:r>
          </a:p>
        </p:txBody>
      </p:sp>
      <p:sp>
        <p:nvSpPr>
          <p:cNvPr id="12296" name="Text Box 8"/>
          <p:cNvSpPr txBox="1">
            <a:spLocks noChangeArrowheads="1"/>
          </p:cNvSpPr>
          <p:nvPr/>
        </p:nvSpPr>
        <p:spPr bwMode="auto">
          <a:xfrm>
            <a:off x="4787900" y="2133600"/>
            <a:ext cx="4032250" cy="327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2563" indent="-182563">
              <a:defRPr sz="2400">
                <a:solidFill>
                  <a:schemeClr val="tx1"/>
                </a:solidFill>
                <a:latin typeface="Times New Roman" panose="02020603050405020304" pitchFamily="18" charset="0"/>
                <a:cs typeface="Arial" panose="020B0604020202020204" pitchFamily="34" charset="0"/>
              </a:defRPr>
            </a:lvl1pPr>
            <a:lvl2pPr marL="1084263" indent="-457200">
              <a:defRPr sz="2400">
                <a:solidFill>
                  <a:schemeClr val="tx1"/>
                </a:solidFill>
                <a:latin typeface="Times New Roman" panose="02020603050405020304" pitchFamily="18" charset="0"/>
                <a:cs typeface="Arial" panose="020B0604020202020204" pitchFamily="34" charset="0"/>
              </a:defRPr>
            </a:lvl2pPr>
            <a:lvl3pPr marL="1720850" indent="-457200">
              <a:defRPr sz="2400">
                <a:solidFill>
                  <a:schemeClr val="tx1"/>
                </a:solidFill>
                <a:latin typeface="Times New Roman" panose="02020603050405020304" pitchFamily="18" charset="0"/>
                <a:cs typeface="Arial" panose="020B0604020202020204" pitchFamily="34" charset="0"/>
              </a:defRPr>
            </a:lvl3pPr>
            <a:lvl4pPr marL="2357438" indent="-457200">
              <a:defRPr sz="2400">
                <a:solidFill>
                  <a:schemeClr val="tx1"/>
                </a:solidFill>
                <a:latin typeface="Times New Roman" panose="02020603050405020304" pitchFamily="18" charset="0"/>
                <a:cs typeface="Arial" panose="020B0604020202020204" pitchFamily="34" charset="0"/>
              </a:defRPr>
            </a:lvl4pPr>
            <a:lvl5pPr marL="2994025" indent="-457200">
              <a:defRPr sz="2400">
                <a:solidFill>
                  <a:schemeClr val="tx1"/>
                </a:solidFill>
                <a:latin typeface="Times New Roman" panose="02020603050405020304" pitchFamily="18" charset="0"/>
                <a:cs typeface="Arial" panose="020B0604020202020204" pitchFamily="34" charset="0"/>
              </a:defRPr>
            </a:lvl5pPr>
            <a:lvl6pPr marL="3451225" indent="-4572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3908425" indent="-4572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4365625" indent="-4572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4822825" indent="-4572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just">
              <a:spcBef>
                <a:spcPct val="50000"/>
              </a:spcBef>
              <a:buFontTx/>
              <a:buAutoNum type="arabicPeriod"/>
            </a:pPr>
            <a:r>
              <a:rPr lang="en-GB" altLang="en-US" sz="1800"/>
              <a:t>What is the origin of the fluids discharged by fumaroles, thermal springs, diffuse degassing structures?</a:t>
            </a:r>
            <a:r>
              <a:rPr lang="en-GB" altLang="en-US" sz="1800" b="1"/>
              <a:t> </a:t>
            </a:r>
          </a:p>
          <a:p>
            <a:pPr algn="just">
              <a:spcBef>
                <a:spcPct val="50000"/>
              </a:spcBef>
              <a:buFontTx/>
              <a:buAutoNum type="arabicPeriod"/>
            </a:pPr>
            <a:r>
              <a:rPr lang="en-GB" altLang="en-US" sz="1800" b="1"/>
              <a:t>What are the temperature-pressure conditions of the hydrothermal system at depth? </a:t>
            </a:r>
          </a:p>
          <a:p>
            <a:pPr algn="just">
              <a:spcBef>
                <a:spcPct val="50000"/>
              </a:spcBef>
              <a:buFontTx/>
              <a:buAutoNum type="arabicPeriod"/>
            </a:pPr>
            <a:r>
              <a:rPr lang="en-GB" altLang="en-US" sz="1800"/>
              <a:t>How much fluid and thermal energy are naturally released by the hydrothermal systems?</a:t>
            </a:r>
          </a:p>
          <a:p>
            <a:pPr algn="just">
              <a:spcBef>
                <a:spcPct val="50000"/>
              </a:spcBef>
              <a:buFontTx/>
              <a:buAutoNum type="arabicPeriod"/>
            </a:pPr>
            <a:endParaRPr lang="en-GB" altLang="en-US" sz="1800" b="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0" y="0"/>
            <a:ext cx="8893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t>Temperature-pressure conditions of hydrothermal systems</a:t>
            </a:r>
            <a:endParaRPr lang="en-US" altLang="en-US" sz="2400"/>
          </a:p>
        </p:txBody>
      </p:sp>
      <p:sp>
        <p:nvSpPr>
          <p:cNvPr id="32771" name="Line 3"/>
          <p:cNvSpPr>
            <a:spLocks noChangeShapeType="1"/>
          </p:cNvSpPr>
          <p:nvPr/>
        </p:nvSpPr>
        <p:spPr bwMode="auto">
          <a:xfrm flipH="1">
            <a:off x="1547813" y="2060575"/>
            <a:ext cx="1800225" cy="73025"/>
          </a:xfrm>
          <a:prstGeom prst="line">
            <a:avLst/>
          </a:prstGeom>
          <a:noFill/>
          <a:ln w="9525">
            <a:solidFill>
              <a:schemeClr val="tx1"/>
            </a:solidFill>
            <a:round/>
            <a:headEnd type="arrow"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772" name="Text Box 4"/>
          <p:cNvSpPr txBox="1">
            <a:spLocks noChangeArrowheads="1"/>
          </p:cNvSpPr>
          <p:nvPr/>
        </p:nvSpPr>
        <p:spPr bwMode="auto">
          <a:xfrm>
            <a:off x="539750" y="1700213"/>
            <a:ext cx="1028700" cy="8159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600">
                <a:latin typeface="Arial" panose="020B0604020202020204" pitchFamily="34" charset="0"/>
              </a:rPr>
              <a:t>H</a:t>
            </a:r>
            <a:r>
              <a:rPr lang="en-US" altLang="en-US" sz="1600" baseline="-25000">
                <a:latin typeface="Arial" panose="020B0604020202020204" pitchFamily="34" charset="0"/>
              </a:rPr>
              <a:t>2</a:t>
            </a:r>
            <a:r>
              <a:rPr lang="en-US" altLang="en-US" sz="1600">
                <a:latin typeface="Arial" panose="020B0604020202020204" pitchFamily="34" charset="0"/>
              </a:rPr>
              <a:t>O, CO</a:t>
            </a:r>
            <a:r>
              <a:rPr lang="en-US" altLang="en-US" sz="1600" baseline="-25000">
                <a:latin typeface="Arial" panose="020B0604020202020204" pitchFamily="34" charset="0"/>
              </a:rPr>
              <a:t>2</a:t>
            </a:r>
            <a:r>
              <a:rPr lang="en-US" altLang="en-US" sz="1600">
                <a:latin typeface="Arial" panose="020B0604020202020204" pitchFamily="34" charset="0"/>
              </a:rPr>
              <a:t>, H</a:t>
            </a:r>
            <a:r>
              <a:rPr lang="en-US" altLang="en-US" sz="1600" baseline="-25000">
                <a:latin typeface="Arial" panose="020B0604020202020204" pitchFamily="34" charset="0"/>
              </a:rPr>
              <a:t>2</a:t>
            </a:r>
            <a:r>
              <a:rPr lang="en-US" altLang="en-US" sz="1600">
                <a:latin typeface="Arial" panose="020B0604020202020204" pitchFamily="34" charset="0"/>
              </a:rPr>
              <a:t>S, CH</a:t>
            </a:r>
            <a:r>
              <a:rPr lang="en-US" altLang="en-US" sz="1600" baseline="-25000">
                <a:latin typeface="Arial" panose="020B0604020202020204" pitchFamily="34" charset="0"/>
              </a:rPr>
              <a:t>4</a:t>
            </a:r>
            <a:r>
              <a:rPr lang="en-US" altLang="en-US" sz="1600">
                <a:latin typeface="Arial" panose="020B0604020202020204" pitchFamily="34" charset="0"/>
              </a:rPr>
              <a:t>, H</a:t>
            </a:r>
            <a:r>
              <a:rPr lang="en-US" altLang="en-US" sz="1600" baseline="-25000">
                <a:latin typeface="Arial" panose="020B0604020202020204" pitchFamily="34" charset="0"/>
              </a:rPr>
              <a:t>2</a:t>
            </a:r>
            <a:r>
              <a:rPr lang="en-US" altLang="en-US" sz="1600">
                <a:latin typeface="Arial" panose="020B0604020202020204" pitchFamily="34" charset="0"/>
              </a:rPr>
              <a:t>, CO</a:t>
            </a:r>
          </a:p>
        </p:txBody>
      </p:sp>
      <p:pic>
        <p:nvPicPr>
          <p:cNvPr id="327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585913"/>
            <a:ext cx="4672013" cy="385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4" name="Text Box 7"/>
          <p:cNvSpPr txBox="1">
            <a:spLocks noChangeArrowheads="1"/>
          </p:cNvSpPr>
          <p:nvPr/>
        </p:nvSpPr>
        <p:spPr bwMode="auto">
          <a:xfrm>
            <a:off x="252413" y="5734050"/>
            <a:ext cx="8712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900"/>
              <a:t>The answers to these 3 questions define the conceptual model of a hydrothermal system</a:t>
            </a:r>
          </a:p>
        </p:txBody>
      </p:sp>
      <p:sp>
        <p:nvSpPr>
          <p:cNvPr id="32775" name="Text Box 8"/>
          <p:cNvSpPr txBox="1">
            <a:spLocks noChangeArrowheads="1"/>
          </p:cNvSpPr>
          <p:nvPr/>
        </p:nvSpPr>
        <p:spPr bwMode="auto">
          <a:xfrm>
            <a:off x="250825" y="692150"/>
            <a:ext cx="84439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2000"/>
              <a:t>The conceptual model of hydrothermal systems is the base for the volcanic surveillance and for geothermal exploration</a:t>
            </a:r>
          </a:p>
        </p:txBody>
      </p:sp>
      <p:sp>
        <p:nvSpPr>
          <p:cNvPr id="32776" name="Text Box 9"/>
          <p:cNvSpPr txBox="1">
            <a:spLocks noChangeArrowheads="1"/>
          </p:cNvSpPr>
          <p:nvPr/>
        </p:nvSpPr>
        <p:spPr bwMode="auto">
          <a:xfrm>
            <a:off x="4787900" y="2133600"/>
            <a:ext cx="4032250" cy="327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2563" indent="-182563">
              <a:defRPr sz="2400">
                <a:solidFill>
                  <a:schemeClr val="tx1"/>
                </a:solidFill>
                <a:latin typeface="Times New Roman" panose="02020603050405020304" pitchFamily="18" charset="0"/>
                <a:cs typeface="Arial" panose="020B0604020202020204" pitchFamily="34" charset="0"/>
              </a:defRPr>
            </a:lvl1pPr>
            <a:lvl2pPr marL="1084263" indent="-457200">
              <a:defRPr sz="2400">
                <a:solidFill>
                  <a:schemeClr val="tx1"/>
                </a:solidFill>
                <a:latin typeface="Times New Roman" panose="02020603050405020304" pitchFamily="18" charset="0"/>
                <a:cs typeface="Arial" panose="020B0604020202020204" pitchFamily="34" charset="0"/>
              </a:defRPr>
            </a:lvl2pPr>
            <a:lvl3pPr marL="1720850" indent="-457200">
              <a:defRPr sz="2400">
                <a:solidFill>
                  <a:schemeClr val="tx1"/>
                </a:solidFill>
                <a:latin typeface="Times New Roman" panose="02020603050405020304" pitchFamily="18" charset="0"/>
                <a:cs typeface="Arial" panose="020B0604020202020204" pitchFamily="34" charset="0"/>
              </a:defRPr>
            </a:lvl3pPr>
            <a:lvl4pPr marL="2357438" indent="-457200">
              <a:defRPr sz="2400">
                <a:solidFill>
                  <a:schemeClr val="tx1"/>
                </a:solidFill>
                <a:latin typeface="Times New Roman" panose="02020603050405020304" pitchFamily="18" charset="0"/>
                <a:cs typeface="Arial" panose="020B0604020202020204" pitchFamily="34" charset="0"/>
              </a:defRPr>
            </a:lvl4pPr>
            <a:lvl5pPr marL="2994025" indent="-457200">
              <a:defRPr sz="2400">
                <a:solidFill>
                  <a:schemeClr val="tx1"/>
                </a:solidFill>
                <a:latin typeface="Times New Roman" panose="02020603050405020304" pitchFamily="18" charset="0"/>
                <a:cs typeface="Arial" panose="020B0604020202020204" pitchFamily="34" charset="0"/>
              </a:defRPr>
            </a:lvl5pPr>
            <a:lvl6pPr marL="3451225" indent="-4572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3908425" indent="-4572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4365625" indent="-4572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4822825" indent="-4572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just">
              <a:spcBef>
                <a:spcPct val="50000"/>
              </a:spcBef>
              <a:buFontTx/>
              <a:buAutoNum type="arabicPeriod"/>
            </a:pPr>
            <a:r>
              <a:rPr lang="en-GB" altLang="en-US" sz="1800"/>
              <a:t>What is the origin of the fluids discharged by fumaroles, thermal springs, diffuse degassing structures?</a:t>
            </a:r>
            <a:r>
              <a:rPr lang="en-GB" altLang="en-US" sz="1800" b="1"/>
              <a:t> </a:t>
            </a:r>
          </a:p>
          <a:p>
            <a:pPr algn="just">
              <a:spcBef>
                <a:spcPct val="50000"/>
              </a:spcBef>
              <a:buFontTx/>
              <a:buAutoNum type="arabicPeriod"/>
            </a:pPr>
            <a:r>
              <a:rPr lang="en-GB" altLang="en-US" sz="1800"/>
              <a:t>What are the temperature-pressure conditions of the hydrothermal system at depth? </a:t>
            </a:r>
          </a:p>
          <a:p>
            <a:pPr algn="just">
              <a:spcBef>
                <a:spcPct val="50000"/>
              </a:spcBef>
              <a:buFontTx/>
              <a:buAutoNum type="arabicPeriod"/>
            </a:pPr>
            <a:r>
              <a:rPr lang="en-GB" altLang="en-US" sz="1800" b="1"/>
              <a:t>How much fluid and thermal energy are naturally released by the hydrothermal systems?</a:t>
            </a:r>
          </a:p>
          <a:p>
            <a:pPr algn="just">
              <a:spcBef>
                <a:spcPct val="50000"/>
              </a:spcBef>
              <a:buFontTx/>
              <a:buAutoNum type="arabicPeriod"/>
            </a:pPr>
            <a:endParaRPr lang="en-GB" altLang="en-US" sz="1800"/>
          </a:p>
        </p:txBody>
      </p:sp>
    </p:spTree>
  </p:cSld>
  <p:clrMapOvr>
    <a:masterClrMapping/>
  </p:clrMapOvr>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2560</Words>
  <Application>Microsoft Office PowerPoint</Application>
  <PresentationFormat>Presentazione su schermo (4:3)</PresentationFormat>
  <Paragraphs>190</Paragraphs>
  <Slides>32</Slides>
  <Notes>9</Notes>
  <HiddenSlides>0</HiddenSlides>
  <MMClips>0</MMClips>
  <ScaleCrop>false</ScaleCrop>
  <HeadingPairs>
    <vt:vector size="8" baseType="variant">
      <vt:variant>
        <vt:lpstr>Caratteri utilizzati</vt:lpstr>
      </vt:variant>
      <vt:variant>
        <vt:i4>6</vt:i4>
      </vt:variant>
      <vt:variant>
        <vt:lpstr>Tema</vt:lpstr>
      </vt:variant>
      <vt:variant>
        <vt:i4>1</vt:i4>
      </vt:variant>
      <vt:variant>
        <vt:lpstr>Server OLE incorporati</vt:lpstr>
      </vt:variant>
      <vt:variant>
        <vt:i4>1</vt:i4>
      </vt:variant>
      <vt:variant>
        <vt:lpstr>Titoli diapositive</vt:lpstr>
      </vt:variant>
      <vt:variant>
        <vt:i4>32</vt:i4>
      </vt:variant>
    </vt:vector>
  </HeadingPairs>
  <TitlesOfParts>
    <vt:vector size="40" baseType="lpstr">
      <vt:lpstr>AdvTT2cba4af3.B</vt:lpstr>
      <vt:lpstr>AdvTT5843c571</vt:lpstr>
      <vt:lpstr>Arial</vt:lpstr>
      <vt:lpstr>Arial Black</vt:lpstr>
      <vt:lpstr>Arial Unicode MS</vt:lpstr>
      <vt:lpstr>Times New Roman</vt:lpstr>
      <vt:lpstr>Struttura predefinita</vt:lpstr>
      <vt:lpstr>CorelDRAW</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giovanni</dc:creator>
  <cp:lastModifiedBy>Franco Tassi</cp:lastModifiedBy>
  <cp:revision>449</cp:revision>
  <dcterms:created xsi:type="dcterms:W3CDTF">1601-01-01T00:00:00Z</dcterms:created>
  <dcterms:modified xsi:type="dcterms:W3CDTF">2020-03-08T10:57:27Z</dcterms:modified>
</cp:coreProperties>
</file>