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1" r:id="rId3"/>
    <p:sldId id="275" r:id="rId4"/>
    <p:sldId id="274" r:id="rId5"/>
    <p:sldId id="273" r:id="rId6"/>
    <p:sldId id="276" r:id="rId7"/>
    <p:sldId id="263" r:id="rId8"/>
    <p:sldId id="262" r:id="rId9"/>
    <p:sldId id="260" r:id="rId10"/>
    <p:sldId id="259" r:id="rId11"/>
    <p:sldId id="258" r:id="rId12"/>
    <p:sldId id="257" r:id="rId13"/>
    <p:sldId id="267" r:id="rId14"/>
    <p:sldId id="266" r:id="rId15"/>
    <p:sldId id="265" r:id="rId16"/>
    <p:sldId id="271" r:id="rId17"/>
    <p:sldId id="270" r:id="rId18"/>
    <p:sldId id="269" r:id="rId19"/>
    <p:sldId id="272" r:id="rId20"/>
    <p:sldId id="278" r:id="rId21"/>
    <p:sldId id="279" r:id="rId22"/>
    <p:sldId id="268" r:id="rId23"/>
    <p:sldId id="277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/>
    <p:restoredTop sz="94570"/>
  </p:normalViewPr>
  <p:slideViewPr>
    <p:cSldViewPr snapToGrid="0" snapToObjects="1">
      <p:cViewPr>
        <p:scale>
          <a:sx n="80" d="100"/>
          <a:sy n="80" d="100"/>
        </p:scale>
        <p:origin x="-125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5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80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84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5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3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65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8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54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22BD-EF0F-804E-8858-74F3499BA46C}" type="datetimeFigureOut">
              <a:rPr lang="it-IT" smtClean="0"/>
              <a:t>25/11/18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53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/>
              <a:t>Interview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Methodology</a:t>
            </a:r>
            <a:r>
              <a:rPr lang="it-IT" dirty="0" smtClean="0"/>
              <a:t> of the </a:t>
            </a:r>
            <a:r>
              <a:rPr lang="it-IT" dirty="0" err="1" smtClean="0"/>
              <a:t>research</a:t>
            </a:r>
            <a:r>
              <a:rPr lang="it-IT" dirty="0" smtClean="0"/>
              <a:t> in </a:t>
            </a:r>
            <a:r>
              <a:rPr lang="it-IT" dirty="0" err="1" smtClean="0"/>
              <a:t>Education</a:t>
            </a:r>
            <a:endParaRPr lang="it-IT" dirty="0" smtClean="0"/>
          </a:p>
          <a:p>
            <a:r>
              <a:rPr lang="it-IT" dirty="0" smtClean="0"/>
              <a:t>Prof. Vanna Boffo</a:t>
            </a:r>
          </a:p>
        </p:txBody>
      </p:sp>
    </p:spTree>
    <p:extLst>
      <p:ext uri="{BB962C8B-B14F-4D97-AF65-F5344CB8AC3E}">
        <p14:creationId xmlns:p14="http://schemas.microsoft.com/office/powerpoint/2010/main" val="2142757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Individuals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Time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Formation</a:t>
            </a:r>
            <a:r>
              <a:rPr lang="it-IT" dirty="0" smtClean="0"/>
              <a:t> and self-</a:t>
            </a:r>
            <a:r>
              <a:rPr lang="it-IT" dirty="0" err="1" smtClean="0"/>
              <a:t>formation</a:t>
            </a:r>
            <a:r>
              <a:rPr lang="it-IT" dirty="0" smtClean="0"/>
              <a:t> of personal </a:t>
            </a:r>
            <a:r>
              <a:rPr lang="it-IT" dirty="0" err="1" smtClean="0"/>
              <a:t>identity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 err="1" smtClean="0"/>
              <a:t>Episodes-orientation</a:t>
            </a:r>
            <a:r>
              <a:rPr lang="it-IT" dirty="0" smtClean="0"/>
              <a:t> VS </a:t>
            </a:r>
            <a:r>
              <a:rPr lang="it-IT" dirty="0" err="1" smtClean="0"/>
              <a:t>variables-orientation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711200"/>
            <a:ext cx="10515600" cy="979488"/>
          </a:xfrm>
        </p:spPr>
        <p:txBody>
          <a:bodyPr>
            <a:normAutofit fontScale="90000"/>
          </a:bodyPr>
          <a:lstStyle/>
          <a:p>
            <a:r>
              <a:rPr lang="it-IT" sz="3600" b="1" dirty="0" err="1" smtClean="0"/>
              <a:t>Main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aspects</a:t>
            </a:r>
            <a:r>
              <a:rPr lang="it-IT" sz="3600" b="1" dirty="0" smtClean="0"/>
              <a:t> of the life-stories</a:t>
            </a:r>
            <a:br>
              <a:rPr lang="it-IT" sz="3600" b="1" dirty="0" smtClean="0"/>
            </a:br>
            <a:r>
              <a:rPr lang="it-IT" sz="3600" b="1" dirty="0" smtClean="0"/>
              <a:t>1. </a:t>
            </a:r>
            <a:r>
              <a:rPr lang="it-IT" sz="3600" b="1" dirty="0" err="1" smtClean="0"/>
              <a:t>Individuals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</a:t>
            </a:r>
            <a:r>
              <a:rPr lang="it-IT" sz="3600" b="1" dirty="0" smtClean="0"/>
              <a:t> human </a:t>
            </a:r>
            <a:r>
              <a:rPr lang="it-IT" sz="3600" b="1" dirty="0" err="1" smtClean="0"/>
              <a:t>being</a:t>
            </a:r>
            <a:r>
              <a:rPr lang="it-IT" sz="3600" b="1" dirty="0" smtClean="0"/>
              <a:t> in </a:t>
            </a:r>
            <a:r>
              <a:rPr lang="it-IT" sz="3600" b="1" dirty="0" err="1" smtClean="0"/>
              <a:t>their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context</a:t>
            </a:r>
            <a:endParaRPr lang="it-IT" sz="3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Resources</a:t>
            </a:r>
            <a:r>
              <a:rPr lang="it-IT" dirty="0" smtClean="0"/>
              <a:t> and </a:t>
            </a:r>
            <a:r>
              <a:rPr lang="it-IT" dirty="0" err="1" smtClean="0"/>
              <a:t>restrictions</a:t>
            </a:r>
            <a:r>
              <a:rPr lang="it-IT" dirty="0" smtClean="0"/>
              <a:t>,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creation</a:t>
            </a:r>
            <a:r>
              <a:rPr lang="it-IT" dirty="0" smtClean="0"/>
              <a:t> and </a:t>
            </a:r>
            <a:r>
              <a:rPr lang="it-IT" dirty="0" err="1" smtClean="0"/>
              <a:t>trasformation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the </a:t>
            </a:r>
            <a:r>
              <a:rPr lang="it-IT" dirty="0" err="1" smtClean="0"/>
              <a:t>natural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r>
              <a:rPr lang="it-IT" dirty="0" smtClean="0"/>
              <a:t> </a:t>
            </a:r>
            <a:r>
              <a:rPr lang="it-IT" dirty="0" err="1" smtClean="0"/>
              <a:t>influence</a:t>
            </a:r>
            <a:r>
              <a:rPr lang="it-IT" dirty="0" smtClean="0"/>
              <a:t> </a:t>
            </a:r>
            <a:r>
              <a:rPr lang="it-IT" dirty="0" err="1" smtClean="0"/>
              <a:t>biographies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Study</a:t>
            </a:r>
            <a:r>
              <a:rPr lang="it-IT" dirty="0" smtClean="0"/>
              <a:t> of :</a:t>
            </a:r>
          </a:p>
          <a:p>
            <a:r>
              <a:rPr lang="it-IT" dirty="0" smtClean="0"/>
              <a:t>Blue-</a:t>
            </a:r>
            <a:r>
              <a:rPr lang="it-IT" dirty="0" err="1" smtClean="0"/>
              <a:t>collar</a:t>
            </a:r>
            <a:r>
              <a:rPr lang="it-IT" dirty="0" smtClean="0"/>
              <a:t> </a:t>
            </a:r>
            <a:r>
              <a:rPr lang="it-IT" dirty="0" err="1" smtClean="0"/>
              <a:t>workers</a:t>
            </a:r>
            <a:r>
              <a:rPr lang="it-IT" dirty="0" smtClean="0"/>
              <a:t>’ life,</a:t>
            </a:r>
          </a:p>
          <a:p>
            <a:r>
              <a:rPr lang="it-IT" dirty="0" err="1" smtClean="0"/>
              <a:t>Farmers</a:t>
            </a:r>
            <a:r>
              <a:rPr lang="it-IT" dirty="0" smtClean="0"/>
              <a:t>’ life,</a:t>
            </a:r>
          </a:p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’ life,</a:t>
            </a:r>
          </a:p>
          <a:p>
            <a:r>
              <a:rPr lang="it-IT" dirty="0" err="1"/>
              <a:t>C</a:t>
            </a:r>
            <a:r>
              <a:rPr lang="it-IT" dirty="0" err="1" smtClean="0"/>
              <a:t>hanges</a:t>
            </a:r>
            <a:r>
              <a:rPr lang="it-IT" dirty="0" smtClean="0"/>
              <a:t> </a:t>
            </a:r>
            <a:r>
              <a:rPr lang="it-IT" dirty="0"/>
              <a:t>from an </a:t>
            </a:r>
            <a:r>
              <a:rPr lang="it-IT" dirty="0" err="1"/>
              <a:t>agricultural</a:t>
            </a:r>
            <a:r>
              <a:rPr lang="it-IT" dirty="0"/>
              <a:t> </a:t>
            </a:r>
            <a:r>
              <a:rPr lang="it-IT" dirty="0" smtClean="0"/>
              <a:t>to </a:t>
            </a:r>
            <a:r>
              <a:rPr lang="it-IT" dirty="0"/>
              <a:t>an industrial </a:t>
            </a:r>
            <a:r>
              <a:rPr lang="it-IT" dirty="0" smtClean="0"/>
              <a:t>society,</a:t>
            </a:r>
          </a:p>
          <a:p>
            <a:r>
              <a:rPr lang="it-IT" dirty="0" err="1"/>
              <a:t>I</a:t>
            </a:r>
            <a:r>
              <a:rPr lang="it-IT" dirty="0" err="1" smtClean="0"/>
              <a:t>ndividual</a:t>
            </a:r>
            <a:r>
              <a:rPr lang="it-IT" dirty="0" smtClean="0"/>
              <a:t> </a:t>
            </a:r>
            <a:r>
              <a:rPr lang="it-IT" dirty="0" err="1"/>
              <a:t>repercussions</a:t>
            </a:r>
            <a:r>
              <a:rPr lang="it-IT" dirty="0"/>
              <a:t> of a </a:t>
            </a:r>
            <a:r>
              <a:rPr lang="it-IT" dirty="0" err="1"/>
              <a:t>labor</a:t>
            </a:r>
            <a:r>
              <a:rPr lang="it-IT" dirty="0"/>
              <a:t> </a:t>
            </a:r>
            <a:r>
              <a:rPr lang="it-IT" dirty="0" err="1" smtClean="0"/>
              <a:t>crisis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506538"/>
          </a:xfrm>
        </p:spPr>
        <p:txBody>
          <a:bodyPr>
            <a:normAutofit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br>
              <a:rPr lang="it-IT" sz="4000" b="1" dirty="0" smtClean="0"/>
            </a:br>
            <a:r>
              <a:rPr lang="it-IT" sz="4000" b="1" dirty="0" smtClean="0"/>
              <a:t>2. Time: </a:t>
            </a:r>
            <a:r>
              <a:rPr lang="it-IT" sz="4000" b="1" dirty="0" err="1" smtClean="0"/>
              <a:t>empirical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dimension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2324100"/>
            <a:ext cx="10515600" cy="3852862"/>
          </a:xfrm>
        </p:spPr>
        <p:txBody>
          <a:bodyPr/>
          <a:lstStyle/>
          <a:p>
            <a:r>
              <a:rPr lang="it-IT" dirty="0" err="1" smtClean="0"/>
              <a:t>Biographical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allows</a:t>
            </a:r>
            <a:r>
              <a:rPr lang="it-IT" dirty="0" smtClean="0"/>
              <a:t> an </a:t>
            </a:r>
            <a:r>
              <a:rPr lang="it-IT" dirty="0" err="1" smtClean="0"/>
              <a:t>historical</a:t>
            </a:r>
            <a:r>
              <a:rPr lang="it-IT" dirty="0" smtClean="0"/>
              <a:t>/ </a:t>
            </a:r>
            <a:r>
              <a:rPr lang="it-IT" dirty="0" err="1" smtClean="0"/>
              <a:t>consequential</a:t>
            </a:r>
            <a:r>
              <a:rPr lang="it-IT" dirty="0" smtClean="0"/>
              <a:t> </a:t>
            </a:r>
            <a:r>
              <a:rPr lang="it-IT" dirty="0" err="1" smtClean="0"/>
              <a:t>interpretation</a:t>
            </a:r>
            <a:r>
              <a:rPr lang="it-IT" dirty="0" smtClean="0"/>
              <a:t> of </a:t>
            </a:r>
            <a:r>
              <a:rPr lang="it-IT" dirty="0" err="1" smtClean="0"/>
              <a:t>events</a:t>
            </a:r>
            <a:r>
              <a:rPr lang="it-IT" dirty="0" smtClean="0"/>
              <a:t> and the </a:t>
            </a:r>
            <a:r>
              <a:rPr lang="it-IT" dirty="0" err="1" smtClean="0"/>
              <a:t>comprehension</a:t>
            </a:r>
            <a:r>
              <a:rPr lang="it-IT" dirty="0" smtClean="0"/>
              <a:t> of the </a:t>
            </a:r>
            <a:r>
              <a:rPr lang="it-IT" dirty="0" err="1" smtClean="0"/>
              <a:t>interviewee’s</a:t>
            </a:r>
            <a:r>
              <a:rPr lang="it-IT" dirty="0" smtClean="0"/>
              <a:t> </a:t>
            </a:r>
            <a:r>
              <a:rPr lang="it-IT" dirty="0" err="1" smtClean="0"/>
              <a:t>subjective</a:t>
            </a:r>
            <a:r>
              <a:rPr lang="it-IT" dirty="0" smtClean="0"/>
              <a:t> </a:t>
            </a:r>
            <a:r>
              <a:rPr lang="it-IT" dirty="0" err="1" smtClean="0"/>
              <a:t>perception</a:t>
            </a:r>
            <a:r>
              <a:rPr lang="it-IT" dirty="0" smtClean="0"/>
              <a:t>/</a:t>
            </a:r>
            <a:r>
              <a:rPr lang="it-IT" dirty="0" err="1" smtClean="0"/>
              <a:t>definition</a:t>
            </a:r>
            <a:r>
              <a:rPr lang="it-IT" dirty="0" smtClean="0"/>
              <a:t> of time.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928688"/>
          </a:xfrm>
        </p:spPr>
        <p:txBody>
          <a:bodyPr>
            <a:noAutofit/>
          </a:bodyPr>
          <a:lstStyle/>
          <a:p>
            <a:r>
              <a:rPr lang="it-IT" sz="3600" b="1" dirty="0" err="1" smtClean="0"/>
              <a:t>Main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aspects</a:t>
            </a:r>
            <a:r>
              <a:rPr lang="it-IT" sz="3600" b="1" dirty="0" smtClean="0"/>
              <a:t> of the life-stories</a:t>
            </a:r>
            <a:br>
              <a:rPr lang="it-IT" sz="3600" b="1" dirty="0" smtClean="0"/>
            </a:br>
            <a:r>
              <a:rPr lang="it-IT" sz="3600" b="1" dirty="0" smtClean="0"/>
              <a:t>3. </a:t>
            </a:r>
            <a:r>
              <a:rPr lang="it-IT" sz="3600" b="1" dirty="0" err="1" smtClean="0"/>
              <a:t>Formation</a:t>
            </a:r>
            <a:r>
              <a:rPr lang="it-IT" sz="3600" b="1" dirty="0" smtClean="0"/>
              <a:t> and self-</a:t>
            </a:r>
            <a:r>
              <a:rPr lang="it-IT" sz="3600" b="1" dirty="0" err="1" smtClean="0"/>
              <a:t>formation</a:t>
            </a:r>
            <a:r>
              <a:rPr lang="it-IT" sz="3600" b="1" dirty="0" smtClean="0"/>
              <a:t> of personal </a:t>
            </a:r>
            <a:r>
              <a:rPr lang="it-IT" sz="3600" b="1" dirty="0" err="1" smtClean="0"/>
              <a:t>identity</a:t>
            </a:r>
            <a:endParaRPr lang="it-IT" sz="3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2171699"/>
            <a:ext cx="10515600" cy="4005263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biographical</a:t>
            </a:r>
            <a:r>
              <a:rPr lang="it-IT" dirty="0"/>
              <a:t> </a:t>
            </a:r>
            <a:r>
              <a:rPr lang="it-IT" dirty="0" err="1"/>
              <a:t>interview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appropriate </a:t>
            </a:r>
            <a:r>
              <a:rPr lang="it-IT" dirty="0" err="1"/>
              <a:t>tool</a:t>
            </a:r>
            <a:r>
              <a:rPr lang="it-IT" dirty="0"/>
              <a:t> to </a:t>
            </a:r>
            <a:r>
              <a:rPr lang="it-IT" dirty="0" err="1"/>
              <a:t>analyze</a:t>
            </a:r>
            <a:r>
              <a:rPr lang="it-IT" dirty="0"/>
              <a:t> the </a:t>
            </a:r>
            <a:r>
              <a:rPr lang="it-IT" dirty="0" err="1"/>
              <a:t>process</a:t>
            </a:r>
            <a:r>
              <a:rPr lang="it-IT" dirty="0"/>
              <a:t> of </a:t>
            </a:r>
            <a:r>
              <a:rPr lang="it-IT" dirty="0" err="1"/>
              <a:t>transformation</a:t>
            </a:r>
            <a:r>
              <a:rPr lang="it-IT" dirty="0"/>
              <a:t> of </a:t>
            </a:r>
            <a:r>
              <a:rPr lang="it-IT" dirty="0" err="1" smtClean="0"/>
              <a:t>identity</a:t>
            </a:r>
            <a:r>
              <a:rPr lang="it-IT" dirty="0" smtClean="0"/>
              <a:t>, </a:t>
            </a:r>
            <a:r>
              <a:rPr lang="it-IT" dirty="0"/>
              <a:t>by </a:t>
            </a:r>
            <a:r>
              <a:rPr lang="it-IT" dirty="0" err="1" smtClean="0"/>
              <a:t>linking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/>
              <a:t>to the </a:t>
            </a:r>
            <a:r>
              <a:rPr lang="it-IT" dirty="0" err="1"/>
              <a:t>crucial</a:t>
            </a:r>
            <a:r>
              <a:rPr lang="it-IT" dirty="0"/>
              <a:t> </a:t>
            </a:r>
            <a:r>
              <a:rPr lang="it-IT" dirty="0" err="1"/>
              <a:t>moments</a:t>
            </a:r>
            <a:r>
              <a:rPr lang="it-IT" dirty="0"/>
              <a:t> of the </a:t>
            </a:r>
            <a:r>
              <a:rPr lang="it-IT" dirty="0" err="1"/>
              <a:t>biography</a:t>
            </a:r>
            <a:r>
              <a:rPr lang="it-IT" dirty="0"/>
              <a:t> </a:t>
            </a:r>
            <a:r>
              <a:rPr lang="it-IT" dirty="0" smtClean="0"/>
              <a:t>and to the </a:t>
            </a:r>
            <a:r>
              <a:rPr lang="it-IT" dirty="0" err="1"/>
              <a:t>context</a:t>
            </a:r>
            <a:r>
              <a:rPr lang="it-IT" dirty="0"/>
              <a:t>.</a:t>
            </a:r>
          </a:p>
          <a:p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 smtClean="0"/>
              <a:t>reflective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 smtClean="0"/>
              <a:t>transformations</a:t>
            </a:r>
            <a:r>
              <a:rPr lang="it-IT" dirty="0" smtClean="0"/>
              <a:t>: </a:t>
            </a:r>
            <a:r>
              <a:rPr lang="it-IT" dirty="0" err="1" smtClean="0"/>
              <a:t>linkage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identity</a:t>
            </a:r>
            <a:r>
              <a:rPr lang="it-IT" dirty="0" smtClean="0"/>
              <a:t> </a:t>
            </a:r>
            <a:r>
              <a:rPr lang="it-IT" dirty="0"/>
              <a:t>and </a:t>
            </a:r>
            <a:r>
              <a:rPr lang="it-IT" dirty="0" err="1" smtClean="0"/>
              <a:t>technique</a:t>
            </a:r>
            <a:r>
              <a:rPr lang="it-IT" dirty="0" smtClean="0"/>
              <a:t> (i.e. </a:t>
            </a:r>
            <a:r>
              <a:rPr lang="it-IT" dirty="0" err="1" smtClean="0"/>
              <a:t>methodological</a:t>
            </a:r>
            <a:r>
              <a:rPr lang="it-IT" dirty="0" smtClean="0"/>
              <a:t> </a:t>
            </a:r>
            <a:r>
              <a:rPr lang="it-IT" dirty="0" err="1"/>
              <a:t>implications</a:t>
            </a:r>
            <a:r>
              <a:rPr lang="it-IT" dirty="0"/>
              <a:t> of the </a:t>
            </a:r>
            <a:r>
              <a:rPr lang="it-IT" dirty="0" err="1"/>
              <a:t>transition</a:t>
            </a:r>
            <a:r>
              <a:rPr lang="it-IT" dirty="0"/>
              <a:t> from </a:t>
            </a:r>
            <a:r>
              <a:rPr lang="it-IT" dirty="0" err="1"/>
              <a:t>modernity</a:t>
            </a:r>
            <a:r>
              <a:rPr lang="it-IT" dirty="0"/>
              <a:t> to </a:t>
            </a:r>
            <a:r>
              <a:rPr lang="it-IT" dirty="0" err="1"/>
              <a:t>postmodernity</a:t>
            </a:r>
            <a:r>
              <a:rPr lang="it-IT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76712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852488"/>
          </a:xfrm>
        </p:spPr>
        <p:txBody>
          <a:bodyPr>
            <a:normAutofit fontScale="90000"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br>
              <a:rPr lang="it-IT" sz="4000" b="1" dirty="0" smtClean="0"/>
            </a:br>
            <a:r>
              <a:rPr lang="it-IT" sz="4000" b="1" dirty="0" smtClean="0"/>
              <a:t>4. </a:t>
            </a:r>
            <a:r>
              <a:rPr lang="it-IT" sz="4000" b="1" dirty="0" err="1" smtClean="0"/>
              <a:t>Episodes-orientation</a:t>
            </a:r>
            <a:r>
              <a:rPr lang="it-IT" sz="4000" b="1" dirty="0" smtClean="0"/>
              <a:t> VS </a:t>
            </a:r>
            <a:r>
              <a:rPr lang="it-IT" sz="4000" b="1" dirty="0" err="1" smtClean="0"/>
              <a:t>variables-orientation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 smtClean="0"/>
              <a:t>Pedagogical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primarily</a:t>
            </a:r>
            <a:r>
              <a:rPr lang="it-IT" dirty="0" smtClean="0"/>
              <a:t> </a:t>
            </a:r>
            <a:r>
              <a:rPr lang="it-IT" dirty="0" err="1" smtClean="0"/>
              <a:t>focused</a:t>
            </a:r>
            <a:r>
              <a:rPr lang="it-IT" dirty="0" smtClean="0"/>
              <a:t> on </a:t>
            </a:r>
            <a:r>
              <a:rPr lang="it-IT" dirty="0" err="1" smtClean="0"/>
              <a:t>individuals</a:t>
            </a:r>
            <a:r>
              <a:rPr lang="it-IT" dirty="0" smtClean="0"/>
              <a:t>.</a:t>
            </a:r>
          </a:p>
          <a:p>
            <a:r>
              <a:rPr lang="it-IT" dirty="0" smtClean="0"/>
              <a:t>Social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focused</a:t>
            </a:r>
            <a:r>
              <a:rPr lang="it-IT" dirty="0" smtClean="0"/>
              <a:t> on </a:t>
            </a:r>
            <a:r>
              <a:rPr lang="it-IT" dirty="0" err="1" smtClean="0"/>
              <a:t>variables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relationships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Pedagogical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deals</a:t>
            </a:r>
            <a:r>
              <a:rPr lang="it-IT" dirty="0" smtClean="0"/>
              <a:t> with </a:t>
            </a:r>
            <a:r>
              <a:rPr lang="it-IT" dirty="0" err="1" smtClean="0"/>
              <a:t>individuals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whole</a:t>
            </a:r>
            <a:r>
              <a:rPr lang="it-IT" dirty="0" smtClean="0"/>
              <a:t> and with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characteristics</a:t>
            </a:r>
            <a:r>
              <a:rPr lang="it-IT" dirty="0" smtClean="0"/>
              <a:t>. </a:t>
            </a:r>
            <a:r>
              <a:rPr lang="it-IT" dirty="0" err="1" smtClean="0"/>
              <a:t>Variables</a:t>
            </a:r>
            <a:r>
              <a:rPr lang="it-IT" dirty="0" smtClean="0"/>
              <a:t> are </a:t>
            </a:r>
            <a:r>
              <a:rPr lang="it-IT" dirty="0" err="1" smtClean="0"/>
              <a:t>observable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53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Dualism</a:t>
            </a:r>
            <a:r>
              <a:rPr lang="it-IT" sz="4000" b="1" dirty="0" smtClean="0"/>
              <a:t> of the </a:t>
            </a:r>
            <a:r>
              <a:rPr lang="it-IT" sz="4000" b="1" dirty="0" err="1" smtClean="0"/>
              <a:t>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approach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/>
              <a:t>Récit</a:t>
            </a:r>
            <a:r>
              <a:rPr lang="it-IT" b="1" dirty="0"/>
              <a:t> de </a:t>
            </a:r>
            <a:r>
              <a:rPr lang="it-IT" b="1" dirty="0" smtClean="0"/>
              <a:t>vie:</a:t>
            </a:r>
          </a:p>
          <a:p>
            <a:pPr marL="0" indent="0">
              <a:buNone/>
            </a:pPr>
            <a:r>
              <a:rPr lang="en-GB" dirty="0"/>
              <a:t>Life-story narratives and memory - facts or </a:t>
            </a:r>
            <a:r>
              <a:rPr lang="en-GB" dirty="0" smtClean="0"/>
              <a:t>fiction?</a:t>
            </a:r>
            <a:endParaRPr lang="it-IT" dirty="0"/>
          </a:p>
          <a:p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interpretation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“</a:t>
            </a:r>
            <a:r>
              <a:rPr lang="it-IT" dirty="0" err="1" smtClean="0"/>
              <a:t>version</a:t>
            </a:r>
            <a:r>
              <a:rPr lang="it-IT" dirty="0" smtClean="0"/>
              <a:t>” of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actually</a:t>
            </a:r>
            <a:r>
              <a:rPr lang="it-IT" dirty="0" smtClean="0"/>
              <a:t> </a:t>
            </a:r>
            <a:r>
              <a:rPr lang="it-IT" dirty="0" err="1" smtClean="0"/>
              <a:t>happened</a:t>
            </a:r>
            <a:r>
              <a:rPr lang="it-IT" dirty="0" smtClean="0"/>
              <a:t>. </a:t>
            </a:r>
            <a:r>
              <a:rPr lang="it-IT" dirty="0" err="1" smtClean="0"/>
              <a:t>Listener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control the </a:t>
            </a:r>
            <a:r>
              <a:rPr lang="it-IT" dirty="0" err="1" smtClean="0"/>
              <a:t>truth</a:t>
            </a:r>
            <a:r>
              <a:rPr lang="it-IT" dirty="0" smtClean="0"/>
              <a:t> (</a:t>
            </a:r>
            <a:r>
              <a:rPr lang="it-IT" dirty="0" err="1" smtClean="0"/>
              <a:t>internal</a:t>
            </a:r>
            <a:r>
              <a:rPr lang="it-IT" dirty="0" smtClean="0"/>
              <a:t> and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coherence</a:t>
            </a:r>
            <a:r>
              <a:rPr lang="it-IT" dirty="0" smtClean="0"/>
              <a:t>, </a:t>
            </a:r>
            <a:r>
              <a:rPr lang="it-IT" dirty="0" err="1" smtClean="0"/>
              <a:t>memory</a:t>
            </a:r>
            <a:r>
              <a:rPr lang="it-IT" dirty="0" smtClean="0"/>
              <a:t>).</a:t>
            </a:r>
          </a:p>
          <a:p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 smtClean="0"/>
              <a:t> can be </a:t>
            </a:r>
            <a:r>
              <a:rPr lang="it-IT" dirty="0" err="1" smtClean="0"/>
              <a:t>adopted</a:t>
            </a:r>
            <a:r>
              <a:rPr lang="it-IT" dirty="0" smtClean="0"/>
              <a:t> with a more </a:t>
            </a:r>
            <a:r>
              <a:rPr lang="it-IT" dirty="0" err="1" smtClean="0"/>
              <a:t>flexible</a:t>
            </a:r>
            <a:r>
              <a:rPr lang="it-IT" dirty="0" smtClean="0"/>
              <a:t> </a:t>
            </a:r>
            <a:r>
              <a:rPr lang="it-IT" dirty="0" err="1" smtClean="0"/>
              <a:t>approrach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426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Dualism</a:t>
            </a:r>
            <a:r>
              <a:rPr lang="it-IT" b="1" dirty="0" smtClean="0"/>
              <a:t> of the </a:t>
            </a:r>
            <a:r>
              <a:rPr lang="it-IT" b="1" dirty="0" err="1" smtClean="0"/>
              <a:t>biographical</a:t>
            </a:r>
            <a:r>
              <a:rPr lang="it-IT" b="1" dirty="0" smtClean="0"/>
              <a:t> </a:t>
            </a:r>
            <a:r>
              <a:rPr lang="it-IT" b="1" dirty="0" err="1" smtClean="0"/>
              <a:t>approach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Life </a:t>
            </a:r>
            <a:r>
              <a:rPr lang="it-IT" b="1" dirty="0" err="1" smtClean="0"/>
              <a:t>history</a:t>
            </a:r>
            <a:endParaRPr lang="it-IT" b="1" dirty="0" smtClean="0"/>
          </a:p>
          <a:p>
            <a:endParaRPr lang="it-IT" dirty="0"/>
          </a:p>
          <a:p>
            <a:r>
              <a:rPr lang="it-IT" dirty="0" err="1" smtClean="0"/>
              <a:t>Contents</a:t>
            </a:r>
            <a:r>
              <a:rPr lang="it-IT" dirty="0" smtClean="0"/>
              <a:t> (</a:t>
            </a:r>
            <a:r>
              <a:rPr lang="it-IT" dirty="0" err="1" smtClean="0"/>
              <a:t>history</a:t>
            </a:r>
            <a:r>
              <a:rPr lang="it-IT" dirty="0" smtClean="0"/>
              <a:t>) and </a:t>
            </a:r>
            <a:r>
              <a:rPr lang="it-IT" dirty="0" err="1" smtClean="0"/>
              <a:t>form</a:t>
            </a:r>
            <a:r>
              <a:rPr lang="it-IT" dirty="0" smtClean="0"/>
              <a:t> (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) </a:t>
            </a:r>
            <a:r>
              <a:rPr lang="it-IT" dirty="0" err="1" smtClean="0"/>
              <a:t>cannot</a:t>
            </a:r>
            <a:r>
              <a:rPr lang="it-IT" dirty="0" smtClean="0"/>
              <a:t> be easy </a:t>
            </a:r>
            <a:r>
              <a:rPr lang="it-IT" dirty="0" err="1" smtClean="0"/>
              <a:t>separated</a:t>
            </a:r>
            <a:r>
              <a:rPr lang="it-IT" dirty="0" smtClean="0"/>
              <a:t>.</a:t>
            </a:r>
          </a:p>
          <a:p>
            <a:r>
              <a:rPr lang="it-IT" dirty="0" err="1"/>
              <a:t>T</a:t>
            </a:r>
            <a:r>
              <a:rPr lang="it-IT" dirty="0" err="1" smtClean="0"/>
              <a:t>estimony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complex</a:t>
            </a:r>
            <a:r>
              <a:rPr lang="it-IT" dirty="0"/>
              <a:t> text </a:t>
            </a:r>
            <a:r>
              <a:rPr lang="it-IT" dirty="0" err="1" smtClean="0"/>
              <a:t>that</a:t>
            </a:r>
            <a:r>
              <a:rPr lang="it-IT" dirty="0" smtClean="0"/>
              <a:t> can be </a:t>
            </a:r>
            <a:r>
              <a:rPr lang="it-IT" dirty="0" err="1"/>
              <a:t>analyzed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levels</a:t>
            </a:r>
            <a:r>
              <a:rPr lang="it-IT" dirty="0"/>
              <a:t> and </a:t>
            </a:r>
            <a:r>
              <a:rPr lang="it-IT" dirty="0" err="1" smtClean="0"/>
              <a:t>hermeneutically</a:t>
            </a:r>
            <a:r>
              <a:rPr lang="it-IT" dirty="0" smtClean="0"/>
              <a:t> </a:t>
            </a:r>
            <a:r>
              <a:rPr lang="it-IT" dirty="0" err="1" smtClean="0"/>
              <a:t>understood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In the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/>
              <a:t> </a:t>
            </a:r>
            <a:r>
              <a:rPr lang="it-IT" dirty="0" smtClean="0"/>
              <a:t>(i.e. “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/>
              <a:t>me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life”) </a:t>
            </a:r>
            <a:r>
              <a:rPr lang="it-IT" dirty="0" err="1" smtClean="0"/>
              <a:t>factual</a:t>
            </a:r>
            <a:r>
              <a:rPr lang="it-IT" dirty="0" smtClean="0"/>
              <a:t> </a:t>
            </a:r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marginal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 smtClean="0"/>
              <a:t>lived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138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Biography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life </a:t>
            </a:r>
            <a:r>
              <a:rPr lang="it-IT" b="1" dirty="0" err="1" smtClean="0"/>
              <a:t>path</a:t>
            </a:r>
            <a:endParaRPr lang="it-IT" b="1" dirty="0" smtClean="0"/>
          </a:p>
          <a:p>
            <a:endParaRPr lang="it-IT" dirty="0"/>
          </a:p>
          <a:p>
            <a:r>
              <a:rPr lang="it-IT" dirty="0" smtClean="0"/>
              <a:t>Life </a:t>
            </a:r>
            <a:r>
              <a:rPr lang="it-IT" dirty="0" err="1" smtClean="0"/>
              <a:t>models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with </a:t>
            </a:r>
            <a:r>
              <a:rPr lang="it-IT" dirty="0" err="1" smtClean="0"/>
              <a:t>age</a:t>
            </a:r>
            <a:r>
              <a:rPr lang="it-IT" dirty="0" smtClean="0"/>
              <a:t>, social </a:t>
            </a:r>
            <a:r>
              <a:rPr lang="it-IT" dirty="0" err="1" smtClean="0"/>
              <a:t>institutions</a:t>
            </a:r>
            <a:r>
              <a:rPr lang="it-IT" dirty="0" smtClean="0"/>
              <a:t>, </a:t>
            </a:r>
            <a:r>
              <a:rPr lang="it-IT" dirty="0" err="1" smtClean="0"/>
              <a:t>history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transitions</a:t>
            </a:r>
            <a:r>
              <a:rPr lang="it-IT" dirty="0" smtClean="0"/>
              <a:t> (</a:t>
            </a:r>
            <a:r>
              <a:rPr lang="it-IT" dirty="0" err="1" smtClean="0"/>
              <a:t>according</a:t>
            </a:r>
            <a:r>
              <a:rPr lang="it-IT" dirty="0" smtClean="0"/>
              <a:t> to </a:t>
            </a:r>
            <a:r>
              <a:rPr lang="it-IT" dirty="0" err="1" smtClean="0"/>
              <a:t>age</a:t>
            </a:r>
            <a:r>
              <a:rPr lang="it-IT" dirty="0" smtClean="0"/>
              <a:t>, </a:t>
            </a:r>
            <a:r>
              <a:rPr lang="it-IT" dirty="0" err="1" smtClean="0"/>
              <a:t>roles</a:t>
            </a:r>
            <a:r>
              <a:rPr lang="it-IT" dirty="0" smtClean="0"/>
              <a:t>, society), relations and </a:t>
            </a:r>
            <a:r>
              <a:rPr lang="it-IT" dirty="0" err="1" smtClean="0"/>
              <a:t>memberships</a:t>
            </a:r>
            <a:r>
              <a:rPr lang="it-IT" dirty="0"/>
              <a:t> </a:t>
            </a:r>
            <a:r>
              <a:rPr lang="it-IT" dirty="0" smtClean="0"/>
              <a:t>(in social </a:t>
            </a:r>
            <a:r>
              <a:rPr lang="it-IT" dirty="0" err="1" smtClean="0"/>
              <a:t>groups</a:t>
            </a:r>
            <a:r>
              <a:rPr lang="it-IT" dirty="0" smtClean="0"/>
              <a:t> i.e. partnership, family,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 …)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86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/>
              <a:t>Biography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self-</a:t>
            </a:r>
            <a:r>
              <a:rPr lang="it-IT" b="1" dirty="0" err="1" smtClean="0"/>
              <a:t>representation</a:t>
            </a:r>
            <a:endParaRPr lang="it-IT" b="1" dirty="0" smtClean="0"/>
          </a:p>
          <a:p>
            <a:endParaRPr lang="it-IT" dirty="0"/>
          </a:p>
          <a:p>
            <a:r>
              <a:rPr lang="it-IT" dirty="0" smtClean="0"/>
              <a:t>Set of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</a:t>
            </a:r>
            <a:r>
              <a:rPr lang="it-IT" dirty="0" err="1"/>
              <a:t>selected</a:t>
            </a:r>
            <a:r>
              <a:rPr lang="it-IT" dirty="0"/>
              <a:t> by the </a:t>
            </a:r>
            <a:r>
              <a:rPr lang="it-IT" dirty="0" err="1"/>
              <a:t>memory</a:t>
            </a:r>
            <a:r>
              <a:rPr lang="it-IT" dirty="0"/>
              <a:t> of the </a:t>
            </a:r>
            <a:r>
              <a:rPr lang="it-IT" dirty="0" err="1" smtClean="0"/>
              <a:t>teller</a:t>
            </a:r>
            <a:r>
              <a:rPr lang="it-IT" dirty="0" smtClean="0"/>
              <a:t> :</a:t>
            </a:r>
            <a:endParaRPr lang="it-IT" dirty="0"/>
          </a:p>
          <a:p>
            <a:pPr lvl="1"/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past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of the </a:t>
            </a:r>
            <a:r>
              <a:rPr lang="it-IT" dirty="0" err="1" smtClean="0"/>
              <a:t>teller</a:t>
            </a:r>
            <a:r>
              <a:rPr lang="it-IT" dirty="0" smtClean="0"/>
              <a:t> </a:t>
            </a:r>
            <a:r>
              <a:rPr lang="it-IT" dirty="0" err="1" smtClean="0"/>
              <a:t>compared</a:t>
            </a:r>
            <a:r>
              <a:rPr lang="it-IT" dirty="0" smtClean="0"/>
              <a:t> </a:t>
            </a:r>
            <a:r>
              <a:rPr lang="it-IT" dirty="0"/>
              <a:t>to the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smtClean="0"/>
              <a:t>situation; </a:t>
            </a:r>
          </a:p>
          <a:p>
            <a:pPr lvl="1"/>
            <a:r>
              <a:rPr lang="it-IT" dirty="0" err="1" smtClean="0"/>
              <a:t>reflection</a:t>
            </a:r>
            <a:r>
              <a:rPr lang="it-IT" dirty="0" smtClean="0"/>
              <a:t> </a:t>
            </a:r>
            <a:r>
              <a:rPr lang="it-IT" dirty="0"/>
              <a:t>on </a:t>
            </a:r>
            <a:r>
              <a:rPr lang="it-IT" dirty="0" err="1"/>
              <a:t>identity</a:t>
            </a:r>
            <a:r>
              <a:rPr lang="it-IT" dirty="0"/>
              <a:t> </a:t>
            </a:r>
            <a:r>
              <a:rPr lang="it-IT" dirty="0" err="1"/>
              <a:t>formation</a:t>
            </a:r>
            <a:r>
              <a:rPr lang="it-IT" dirty="0"/>
              <a:t> or </a:t>
            </a:r>
            <a:r>
              <a:rPr lang="it-IT" dirty="0" err="1" smtClean="0"/>
              <a:t>transformation</a:t>
            </a:r>
            <a:r>
              <a:rPr lang="it-IT" dirty="0"/>
              <a:t>;</a:t>
            </a:r>
            <a:endParaRPr lang="it-IT" dirty="0" smtClean="0"/>
          </a:p>
          <a:p>
            <a:pPr lvl="1"/>
            <a:r>
              <a:rPr lang="it-IT" dirty="0" err="1" smtClean="0"/>
              <a:t>Objective</a:t>
            </a:r>
            <a:r>
              <a:rPr lang="it-IT" dirty="0" smtClean="0"/>
              <a:t> </a:t>
            </a:r>
            <a:r>
              <a:rPr lang="it-IT" dirty="0" err="1" smtClean="0"/>
              <a:t>consistency</a:t>
            </a:r>
            <a:r>
              <a:rPr lang="it-IT" dirty="0" smtClean="0"/>
              <a:t> VS </a:t>
            </a:r>
            <a:r>
              <a:rPr lang="it-IT" dirty="0" err="1" smtClean="0"/>
              <a:t>subjective</a:t>
            </a:r>
            <a:r>
              <a:rPr lang="it-IT" dirty="0" smtClean="0"/>
              <a:t> </a:t>
            </a:r>
            <a:r>
              <a:rPr lang="it-IT" dirty="0" err="1" smtClean="0"/>
              <a:t>significance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6216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Biography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self-</a:t>
            </a:r>
            <a:r>
              <a:rPr lang="it-IT" dirty="0" err="1" smtClean="0"/>
              <a:t>representation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Biography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description</a:t>
            </a:r>
            <a:r>
              <a:rPr lang="it-IT" dirty="0" smtClean="0"/>
              <a:t> of social </a:t>
            </a:r>
            <a:r>
              <a:rPr lang="it-IT" dirty="0" err="1" smtClean="0"/>
              <a:t>practises</a:t>
            </a:r>
            <a:r>
              <a:rPr lang="it-IT" dirty="0" smtClean="0"/>
              <a:t> and </a:t>
            </a:r>
            <a:r>
              <a:rPr lang="it-IT" dirty="0" err="1" smtClean="0"/>
              <a:t>contexts</a:t>
            </a:r>
            <a:r>
              <a:rPr lang="it-IT" dirty="0" smtClean="0"/>
              <a:t> (culture, social </a:t>
            </a:r>
            <a:r>
              <a:rPr lang="it-IT" dirty="0" err="1" smtClean="0"/>
              <a:t>opportunities</a:t>
            </a:r>
            <a:r>
              <a:rPr lang="it-IT" dirty="0" smtClean="0"/>
              <a:t>, .)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researcher</a:t>
            </a:r>
            <a:r>
              <a:rPr lang="it-IT" dirty="0" smtClean="0"/>
              <a:t> </a:t>
            </a:r>
            <a:r>
              <a:rPr lang="it-IT" dirty="0" err="1" smtClean="0"/>
              <a:t>give</a:t>
            </a:r>
            <a:r>
              <a:rPr lang="it-IT" dirty="0" smtClean="0"/>
              <a:t> </a:t>
            </a:r>
            <a:r>
              <a:rPr lang="it-IT" dirty="0" err="1" smtClean="0"/>
              <a:t>shape</a:t>
            </a:r>
            <a:r>
              <a:rPr lang="it-IT" dirty="0" smtClean="0"/>
              <a:t> to social and </a:t>
            </a:r>
            <a:r>
              <a:rPr lang="it-IT" dirty="0" err="1"/>
              <a:t>interpersonal</a:t>
            </a:r>
            <a:r>
              <a:rPr lang="it-IT" dirty="0"/>
              <a:t> </a:t>
            </a:r>
            <a:r>
              <a:rPr lang="it-IT" dirty="0" smtClean="0"/>
              <a:t>relations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observation</a:t>
            </a:r>
            <a:endParaRPr lang="it-IT" dirty="0" smtClean="0"/>
          </a:p>
          <a:p>
            <a:r>
              <a:rPr lang="it-IT" dirty="0" err="1"/>
              <a:t>B</a:t>
            </a:r>
            <a:r>
              <a:rPr lang="it-IT" dirty="0" err="1" smtClean="0"/>
              <a:t>iographies</a:t>
            </a:r>
            <a:r>
              <a:rPr lang="it-IT" dirty="0" smtClean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of </a:t>
            </a:r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 smtClean="0"/>
              <a:t>behaviors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5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smtClean="0"/>
              <a:t>A </a:t>
            </a:r>
            <a:r>
              <a:rPr lang="it-IT" sz="4000" b="1" dirty="0" err="1" smtClean="0"/>
              <a:t>technique</a:t>
            </a:r>
            <a:r>
              <a:rPr lang="it-IT" sz="4000" b="1" dirty="0" smtClean="0"/>
              <a:t>: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1621669"/>
          </a:xfrm>
        </p:spPr>
        <p:txBody>
          <a:bodyPr>
            <a:noAutofit/>
          </a:bodyPr>
          <a:lstStyle/>
          <a:p>
            <a:pPr lvl="0" algn="just">
              <a:lnSpc>
                <a:spcPct val="120000"/>
              </a:lnSpc>
              <a:defRPr sz="1800"/>
            </a:pPr>
            <a:r>
              <a:rPr lang="it-IT" sz="2800" dirty="0" err="1" smtClean="0"/>
              <a:t>Interview</a:t>
            </a:r>
            <a:r>
              <a:rPr lang="it-IT" sz="2800" dirty="0" smtClean="0"/>
              <a:t> </a:t>
            </a:r>
            <a:r>
              <a:rPr lang="it-IT" sz="2800" dirty="0" err="1"/>
              <a:t>is</a:t>
            </a:r>
            <a:r>
              <a:rPr lang="it-IT" sz="2800" dirty="0"/>
              <a:t> the </a:t>
            </a:r>
            <a:r>
              <a:rPr lang="it-IT" sz="2800" dirty="0" err="1"/>
              <a:t>verbal</a:t>
            </a:r>
            <a:r>
              <a:rPr lang="it-IT" sz="2800" dirty="0"/>
              <a:t> </a:t>
            </a:r>
            <a:r>
              <a:rPr lang="it-IT" sz="2800" dirty="0" err="1"/>
              <a:t>conversation</a:t>
            </a:r>
            <a:r>
              <a:rPr lang="it-IT" sz="2800" dirty="0"/>
              <a:t> </a:t>
            </a:r>
            <a:r>
              <a:rPr lang="it-IT" sz="2800" dirty="0" err="1"/>
              <a:t>between</a:t>
            </a:r>
            <a:r>
              <a:rPr lang="it-IT" sz="2800" dirty="0"/>
              <a:t> </a:t>
            </a:r>
            <a:r>
              <a:rPr lang="it-IT" sz="2800" dirty="0" err="1"/>
              <a:t>two</a:t>
            </a:r>
            <a:r>
              <a:rPr lang="it-IT" sz="2800" dirty="0"/>
              <a:t> </a:t>
            </a:r>
            <a:r>
              <a:rPr lang="it-IT" sz="2800" dirty="0" err="1"/>
              <a:t>people</a:t>
            </a:r>
            <a:r>
              <a:rPr lang="it-IT" sz="2800" dirty="0"/>
              <a:t> with the </a:t>
            </a:r>
            <a:r>
              <a:rPr lang="it-IT" sz="2800" dirty="0" err="1"/>
              <a:t>objective</a:t>
            </a:r>
            <a:r>
              <a:rPr lang="it-IT" sz="2800" dirty="0"/>
              <a:t> of </a:t>
            </a:r>
            <a:r>
              <a:rPr lang="it-IT" sz="2800" dirty="0" err="1"/>
              <a:t>collecting</a:t>
            </a:r>
            <a:r>
              <a:rPr lang="it-IT" sz="2800" dirty="0"/>
              <a:t> </a:t>
            </a:r>
            <a:r>
              <a:rPr lang="it-IT" sz="2800" dirty="0" err="1"/>
              <a:t>relevant</a:t>
            </a:r>
            <a:r>
              <a:rPr lang="it-IT" sz="2800" dirty="0"/>
              <a:t> </a:t>
            </a:r>
            <a:r>
              <a:rPr lang="it-IT" sz="2800" dirty="0" err="1"/>
              <a:t>informations</a:t>
            </a:r>
            <a:r>
              <a:rPr lang="it-IT" sz="2800" dirty="0"/>
              <a:t> for the </a:t>
            </a:r>
            <a:r>
              <a:rPr lang="it-IT" sz="2800" dirty="0" err="1"/>
              <a:t>purpose</a:t>
            </a:r>
            <a:r>
              <a:rPr lang="it-IT" sz="2800" dirty="0"/>
              <a:t> of the </a:t>
            </a:r>
            <a:r>
              <a:rPr lang="it-IT" sz="2800" dirty="0" err="1" smtClean="0"/>
              <a:t>research</a:t>
            </a:r>
            <a:r>
              <a:rPr lang="it-IT" sz="2800" dirty="0" smtClean="0"/>
              <a:t>.</a:t>
            </a:r>
            <a:endParaRPr lang="it-IT" sz="2800" dirty="0"/>
          </a:p>
          <a:p>
            <a:pPr lvl="0" algn="just">
              <a:defRPr sz="1800" b="0">
                <a:solidFill>
                  <a:srgbClr val="000000"/>
                </a:solidFill>
              </a:defRPr>
            </a:pPr>
            <a:endParaRPr lang="it-IT" sz="2800" b="1" dirty="0">
              <a:solidFill>
                <a:srgbClr val="37609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797" y="4201615"/>
            <a:ext cx="36195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7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Advantages</a:t>
            </a:r>
            <a:r>
              <a:rPr lang="it-IT" b="1" dirty="0" smtClean="0"/>
              <a:t>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Opportunity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for Feedback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provide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direct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feedback to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give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clarifications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help alleviate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misconceptions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apprehensions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over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confidentiality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that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interviewer’s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Probing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Complex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Answers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probe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respondent’s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too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brief 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unclear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.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gives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some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flexibility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dealing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with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unstructured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especially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suited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handling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complex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Length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questionnaire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very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lengthy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the personal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best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technique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getting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to cooperate,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without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overtaxing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 smtClean="0">
                <a:latin typeface="Constantia"/>
                <a:ea typeface="Constantia"/>
                <a:cs typeface="Constantia"/>
                <a:sym typeface="Constantia"/>
              </a:rPr>
              <a:t>patience</a:t>
            </a:r>
            <a:r>
              <a:rPr lang="it-IT" sz="2400" dirty="0" smtClean="0">
                <a:latin typeface="Constantia"/>
                <a:ea typeface="Constantia"/>
                <a:cs typeface="Constantia"/>
                <a:sym typeface="Constantia"/>
              </a:rPr>
              <a:t>.</a:t>
            </a: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Complete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Questionnaires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Personal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ensures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ensure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that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will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all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asked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unlike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telephone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where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up or in mail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questionnaire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where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some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go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unanswered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509206" lvl="0" indent="-509206" algn="just" defTabSz="905255">
              <a:spcBef>
                <a:spcPts val="500"/>
              </a:spcBef>
              <a:buSzTx/>
              <a:buFontTx/>
              <a:buNone/>
              <a:defRPr sz="1800"/>
            </a:pP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E. 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Visual Aids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opportunity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showing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items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such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sample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products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graphs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ands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sketches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which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aid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509206" lvl="0" indent="-509206" algn="just" defTabSz="905255">
              <a:spcBef>
                <a:spcPts val="500"/>
              </a:spcBef>
              <a:buSzTx/>
              <a:buFontTx/>
              <a:buNone/>
              <a:defRPr sz="1800"/>
            </a:pP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. 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High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Participation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personally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increase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likelihood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participation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many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people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prefer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to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communicate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directly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verbally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sharing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information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insights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with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endParaRPr lang="it-IT" dirty="0"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9569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Disdvantages</a:t>
            </a:r>
            <a:r>
              <a:rPr lang="it-IT" b="1" dirty="0" smtClean="0"/>
              <a:t>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spcBef>
                <a:spcPts val="500"/>
              </a:spcBef>
              <a:buFont typeface="+mj-lt"/>
              <a:buAutoNum type="alphaUcPeriod"/>
              <a:defRPr sz="1800"/>
            </a:pP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Cost</a:t>
            </a: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: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very</a:t>
            </a: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expensive</a:t>
            </a:r>
            <a:endParaRPr lang="it-IT" sz="2400" b="1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>
                <a:latin typeface="Constantia"/>
                <a:ea typeface="Constantia"/>
                <a:cs typeface="Constantia"/>
              </a:rPr>
              <a:t>Time: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necessary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a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lot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of time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to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interview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,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collect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 data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,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select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 data.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>
                <a:latin typeface="Constantia"/>
                <a:ea typeface="Constantia"/>
                <a:cs typeface="Constantia"/>
              </a:rPr>
              <a:t>Personal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Effect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similar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at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an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ethnographic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situation.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</a:rPr>
              <a:t>Comparison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not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possible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to compare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data. Data 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are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unique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endParaRPr lang="it-IT" dirty="0"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7138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Focus Group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defRPr sz="1800"/>
            </a:pPr>
            <a:r>
              <a:rPr lang="it-IT" sz="2000" dirty="0">
                <a:latin typeface="+mj-lt"/>
              </a:rPr>
              <a:t>Focus </a:t>
            </a:r>
            <a:r>
              <a:rPr lang="it-IT" sz="2000" dirty="0" err="1">
                <a:latin typeface="+mj-lt"/>
              </a:rPr>
              <a:t>group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 smtClean="0">
                <a:latin typeface="+mj-lt"/>
              </a:rPr>
              <a:t>is</a:t>
            </a:r>
            <a:r>
              <a:rPr lang="it-IT" sz="2000" dirty="0" smtClean="0">
                <a:latin typeface="+mj-lt"/>
              </a:rPr>
              <a:t> </a:t>
            </a:r>
            <a:r>
              <a:rPr lang="it-IT" sz="2000" dirty="0">
                <a:latin typeface="+mj-lt"/>
              </a:rPr>
              <a:t>an </a:t>
            </a:r>
            <a:r>
              <a:rPr lang="it-IT" sz="2000" dirty="0" err="1">
                <a:latin typeface="+mj-lt"/>
              </a:rPr>
              <a:t>unstructured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interview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which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involves</a:t>
            </a:r>
            <a:r>
              <a:rPr lang="it-IT" sz="2000" dirty="0">
                <a:latin typeface="+mj-lt"/>
              </a:rPr>
              <a:t> a moderator </a:t>
            </a:r>
            <a:r>
              <a:rPr lang="it-IT" sz="2000" dirty="0" err="1">
                <a:latin typeface="+mj-lt"/>
              </a:rPr>
              <a:t>leading</a:t>
            </a:r>
            <a:r>
              <a:rPr lang="it-IT" sz="2000" dirty="0">
                <a:latin typeface="+mj-lt"/>
              </a:rPr>
              <a:t> a </a:t>
            </a:r>
            <a:r>
              <a:rPr lang="it-IT" sz="2000" dirty="0" err="1">
                <a:latin typeface="+mj-lt"/>
              </a:rPr>
              <a:t>discussion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between</a:t>
            </a:r>
            <a:r>
              <a:rPr lang="it-IT" sz="2000" dirty="0">
                <a:latin typeface="+mj-lt"/>
              </a:rPr>
              <a:t> a small </a:t>
            </a:r>
            <a:r>
              <a:rPr lang="it-IT" sz="2000" dirty="0" err="1">
                <a:latin typeface="+mj-lt"/>
              </a:rPr>
              <a:t>group</a:t>
            </a:r>
            <a:r>
              <a:rPr lang="it-IT" sz="2000" dirty="0">
                <a:latin typeface="+mj-lt"/>
              </a:rPr>
              <a:t> of </a:t>
            </a:r>
            <a:r>
              <a:rPr lang="it-IT" sz="2000" dirty="0" err="1" smtClean="0">
                <a:latin typeface="+mj-lt"/>
              </a:rPr>
              <a:t>interviewees</a:t>
            </a:r>
            <a:r>
              <a:rPr lang="it-IT" sz="2000" dirty="0" smtClean="0">
                <a:latin typeface="+mj-lt"/>
              </a:rPr>
              <a:t> on </a:t>
            </a:r>
            <a:r>
              <a:rPr lang="it-IT" sz="2000" dirty="0">
                <a:latin typeface="+mj-lt"/>
              </a:rPr>
              <a:t>a </a:t>
            </a:r>
            <a:r>
              <a:rPr lang="it-IT" sz="2000" dirty="0" err="1">
                <a:latin typeface="+mj-lt"/>
              </a:rPr>
              <a:t>specific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topic</a:t>
            </a:r>
            <a:r>
              <a:rPr lang="it-IT" sz="2000" dirty="0" smtClean="0">
                <a:latin typeface="+mj-lt"/>
              </a:rPr>
              <a:t>.</a:t>
            </a:r>
          </a:p>
          <a:p>
            <a:pPr lvl="0" algn="just">
              <a:defRPr sz="1800"/>
            </a:pPr>
            <a:endParaRPr lang="it-IT" sz="2000" dirty="0">
              <a:latin typeface="+mj-lt"/>
            </a:endParaRPr>
          </a:p>
          <a:p>
            <a:pPr lvl="0" algn="just">
              <a:defRPr sz="1800"/>
            </a:pPr>
            <a:r>
              <a:rPr lang="it-IT" sz="2000" dirty="0" err="1" smtClean="0">
                <a:latin typeface="+mj-lt"/>
              </a:rPr>
              <a:t>Advantages</a:t>
            </a:r>
            <a:r>
              <a:rPr lang="it-IT" sz="2000" dirty="0" smtClean="0">
                <a:latin typeface="+mj-lt"/>
              </a:rPr>
              <a:t>: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Synergism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</a:t>
            </a:r>
          </a:p>
          <a:p>
            <a:pPr lvl="1" algn="just">
              <a:defRPr sz="1800"/>
            </a:pPr>
            <a:r>
              <a:rPr lang="it-IT" sz="2000" dirty="0" err="1">
                <a:latin typeface="+mj-lt"/>
                <a:ea typeface="Trebuchet MS Bold"/>
                <a:cs typeface="Trebuchet MS Bold"/>
                <a:sym typeface="Trebuchet MS Bold"/>
              </a:rPr>
              <a:t>S</a:t>
            </a: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nowballing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StimulationSecurity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Spontaneity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Serendipity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Specialization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Scientific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  <a:r>
              <a:rPr lang="it-IT" sz="2000" dirty="0" err="1">
                <a:latin typeface="+mj-lt"/>
                <a:ea typeface="Trebuchet MS Bold"/>
                <a:cs typeface="Trebuchet MS Bold"/>
                <a:sym typeface="Trebuchet MS Bold"/>
              </a:rPr>
              <a:t>scrutiny</a:t>
            </a:r>
            <a:r>
              <a:rPr lang="it-IT" sz="2000" dirty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  <a:endParaRPr lang="it-IT" sz="2000" dirty="0" smtClean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Structure</a:t>
            </a:r>
            <a:endParaRPr lang="it-IT" sz="2000" dirty="0" smtClean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Speed</a:t>
            </a:r>
            <a:endParaRPr lang="it-IT" sz="2000" dirty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0" algn="just">
              <a:defRPr sz="1800"/>
            </a:pPr>
            <a:endParaRPr lang="it-IT" sz="2000" dirty="0">
              <a:latin typeface="+mj-lt"/>
            </a:endParaRPr>
          </a:p>
          <a:p>
            <a:pPr marL="0" indent="0">
              <a:buNone/>
            </a:pPr>
            <a:endParaRPr lang="it-IT" sz="2000" dirty="0">
              <a:latin typeface="+mj-lt"/>
            </a:endParaRPr>
          </a:p>
          <a:p>
            <a:endParaRPr lang="it-IT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573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The </a:t>
            </a:r>
            <a:r>
              <a:rPr lang="it-IT" sz="4000" b="1" dirty="0" err="1" smtClean="0"/>
              <a:t>role</a:t>
            </a:r>
            <a:r>
              <a:rPr lang="it-IT" sz="4000" b="1" dirty="0" smtClean="0"/>
              <a:t> of the </a:t>
            </a:r>
            <a:r>
              <a:rPr lang="it-IT" sz="4000" b="1" dirty="0" err="1" smtClean="0"/>
              <a:t>Researcher</a:t>
            </a:r>
            <a:r>
              <a:rPr lang="it-IT" sz="4000" b="1" dirty="0" smtClean="0"/>
              <a:t>: the </a:t>
            </a:r>
            <a:r>
              <a:rPr lang="it-IT" sz="4000" b="1" dirty="0" err="1" smtClean="0"/>
              <a:t>listener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Risk of assumed </a:t>
            </a:r>
            <a:r>
              <a:rPr lang="en-GB" dirty="0"/>
              <a:t>expectations of the </a:t>
            </a:r>
            <a:r>
              <a:rPr lang="en-GB" dirty="0" smtClean="0"/>
              <a:t>interviewer;</a:t>
            </a:r>
          </a:p>
          <a:p>
            <a:pPr marL="0" indent="0">
              <a:buNone/>
            </a:pPr>
            <a:r>
              <a:rPr lang="en-GB" dirty="0" smtClean="0"/>
              <a:t>Risk of make the teller express unreal linkages and preferences;</a:t>
            </a:r>
          </a:p>
          <a:p>
            <a:pPr marL="0" indent="0">
              <a:buNone/>
            </a:pPr>
            <a:r>
              <a:rPr lang="en-GB" dirty="0" smtClean="0"/>
              <a:t>Create trust and intimacy without being tattler nor intrusive;</a:t>
            </a:r>
          </a:p>
          <a:p>
            <a:pPr marL="0" indent="0">
              <a:buNone/>
            </a:pPr>
            <a:r>
              <a:rPr lang="en-GB" dirty="0" smtClean="0"/>
              <a:t>Help the reconstruction of memory.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8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smtClean="0"/>
              <a:t>A </a:t>
            </a:r>
            <a:r>
              <a:rPr lang="it-IT" sz="4000" b="1" dirty="0" err="1" smtClean="0"/>
              <a:t>technique</a:t>
            </a:r>
            <a:r>
              <a:rPr lang="it-IT" sz="4000" b="1" dirty="0" smtClean="0"/>
              <a:t>: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265488"/>
            <a:ext cx="9144000" cy="3579812"/>
          </a:xfrm>
        </p:spPr>
        <p:txBody>
          <a:bodyPr>
            <a:noAutofit/>
          </a:bodyPr>
          <a:lstStyle/>
          <a:p>
            <a:pPr marL="374315" lvl="0" indent="-374315" algn="just">
              <a:lnSpc>
                <a:spcPct val="120000"/>
              </a:lnSpc>
              <a:buFontTx/>
              <a:buAutoNum type="arabicPeriod"/>
              <a:defRPr sz="1800"/>
            </a:pPr>
            <a:r>
              <a:rPr lang="it-IT" sz="2800" dirty="0" err="1"/>
              <a:t>Interviews</a:t>
            </a:r>
            <a:r>
              <a:rPr lang="it-IT" sz="2800" dirty="0"/>
              <a:t> are </a:t>
            </a:r>
            <a:r>
              <a:rPr lang="it-IT" sz="2800" dirty="0" err="1"/>
              <a:t>useful</a:t>
            </a:r>
            <a:r>
              <a:rPr lang="it-IT" sz="2800" dirty="0"/>
              <a:t> for </a:t>
            </a:r>
            <a:r>
              <a:rPr lang="it-IT" sz="2800" dirty="0" err="1"/>
              <a:t>getting</a:t>
            </a:r>
            <a:r>
              <a:rPr lang="it-IT" sz="2800" dirty="0"/>
              <a:t> the story </a:t>
            </a:r>
            <a:r>
              <a:rPr lang="it-IT" sz="2800" dirty="0" err="1"/>
              <a:t>behind</a:t>
            </a:r>
            <a:r>
              <a:rPr lang="it-IT" sz="2800" dirty="0"/>
              <a:t> a </a:t>
            </a:r>
            <a:r>
              <a:rPr lang="it-IT" sz="2800" dirty="0" err="1"/>
              <a:t>participant’s</a:t>
            </a:r>
            <a:r>
              <a:rPr lang="it-IT" sz="2800" dirty="0"/>
              <a:t> </a:t>
            </a:r>
            <a:r>
              <a:rPr lang="it-IT" sz="2800" dirty="0" err="1"/>
              <a:t>experiences</a:t>
            </a:r>
            <a:endParaRPr lang="it-IT" sz="2800" dirty="0"/>
          </a:p>
          <a:p>
            <a:pPr marL="374315" lvl="0" indent="-374315" algn="just">
              <a:buFontTx/>
              <a:buAutoNum type="arabicPeriod"/>
              <a:defRPr sz="1800"/>
            </a:pPr>
            <a:r>
              <a:rPr lang="it-IT" sz="2800" dirty="0"/>
              <a:t>The </a:t>
            </a:r>
            <a:r>
              <a:rPr lang="it-IT" sz="2800" dirty="0" err="1"/>
              <a:t>interviewer</a:t>
            </a:r>
            <a:r>
              <a:rPr lang="it-IT" sz="2800" dirty="0"/>
              <a:t> can </a:t>
            </a:r>
            <a:r>
              <a:rPr lang="it-IT" sz="2800" dirty="0" err="1"/>
              <a:t>pursue</a:t>
            </a:r>
            <a:r>
              <a:rPr lang="it-IT" sz="2800" dirty="0"/>
              <a:t> </a:t>
            </a:r>
            <a:r>
              <a:rPr lang="it-IT" sz="2800" dirty="0" err="1"/>
              <a:t>very</a:t>
            </a:r>
            <a:r>
              <a:rPr lang="it-IT" sz="2800" dirty="0"/>
              <a:t> </a:t>
            </a:r>
            <a:r>
              <a:rPr lang="it-IT" sz="2800" dirty="0" err="1"/>
              <a:t>deep</a:t>
            </a:r>
            <a:r>
              <a:rPr lang="it-IT" sz="2800" dirty="0"/>
              <a:t> information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topic</a:t>
            </a:r>
            <a:r>
              <a:rPr lang="it-IT" sz="2800" dirty="0"/>
              <a:t> and the </a:t>
            </a:r>
            <a:r>
              <a:rPr lang="it-IT" sz="2800" dirty="0" err="1"/>
              <a:t>content</a:t>
            </a:r>
            <a:r>
              <a:rPr lang="it-IT" sz="2800" dirty="0"/>
              <a:t> of the </a:t>
            </a:r>
            <a:r>
              <a:rPr lang="it-IT" sz="2800" dirty="0" err="1"/>
              <a:t>research</a:t>
            </a:r>
            <a:endParaRPr lang="it-IT" sz="2800" dirty="0"/>
          </a:p>
          <a:p>
            <a:pPr marL="374315" lvl="0" indent="-374315" algn="just">
              <a:buFontTx/>
              <a:buAutoNum type="arabicPeriod"/>
              <a:defRPr sz="1800"/>
            </a:pPr>
            <a:r>
              <a:rPr lang="it-IT" sz="2800" dirty="0" err="1"/>
              <a:t>Interviews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be </a:t>
            </a:r>
            <a:r>
              <a:rPr lang="it-IT" sz="2800" dirty="0" err="1"/>
              <a:t>useful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follow-up to </a:t>
            </a:r>
            <a:r>
              <a:rPr lang="it-IT" sz="2800" dirty="0" err="1"/>
              <a:t>certain</a:t>
            </a:r>
            <a:r>
              <a:rPr lang="it-IT" sz="2800" dirty="0"/>
              <a:t> </a:t>
            </a:r>
            <a:r>
              <a:rPr lang="it-IT" sz="2800" dirty="0" err="1"/>
              <a:t>respondents</a:t>
            </a:r>
            <a:endParaRPr lang="it-IT" sz="2800" dirty="0"/>
          </a:p>
          <a:p>
            <a:pPr lvl="0" algn="just">
              <a:defRPr sz="1800" b="0">
                <a:solidFill>
                  <a:srgbClr val="000000"/>
                </a:solidFill>
              </a:defRPr>
            </a:pPr>
            <a:endParaRPr lang="it-IT" sz="2800" b="1" dirty="0">
              <a:solidFill>
                <a:srgbClr val="37609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763588"/>
            <a:ext cx="32512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 smtClean="0"/>
              <a:t>Types</a:t>
            </a:r>
            <a:r>
              <a:rPr lang="it-IT" sz="4000" b="1" dirty="0" smtClean="0"/>
              <a:t> of </a:t>
            </a:r>
            <a:r>
              <a:rPr lang="it-IT" sz="4000" b="1" dirty="0" err="1" smtClean="0"/>
              <a:t>interview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/>
          </a:bodyPr>
          <a:lstStyle/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 smtClean="0">
                <a:latin typeface="+mj-lt"/>
                <a:ea typeface="Constantia"/>
                <a:cs typeface="Constantia"/>
                <a:sym typeface="Constantia"/>
              </a:rPr>
              <a:t>Personal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 </a:t>
            </a: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Telephone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Focus Group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Depth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Projective</a:t>
            </a: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b="1" dirty="0" err="1" smtClean="0">
                <a:latin typeface="+mj-lt"/>
                <a:ea typeface="Constantia"/>
                <a:cs typeface="Constantia"/>
                <a:sym typeface="Constantia"/>
              </a:rPr>
              <a:t>Techniques</a:t>
            </a:r>
            <a:endParaRPr lang="it-IT" sz="2800" b="1" dirty="0">
              <a:latin typeface="+mj-lt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lang="it-IT" sz="1800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3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/>
          </a:bodyPr>
          <a:lstStyle/>
          <a:p>
            <a:pPr marL="285750" lvl="0" indent="-285750" algn="just">
              <a:buClr>
                <a:srgbClr val="0BD0D9"/>
              </a:buClr>
              <a:buFont typeface="Arial" charset="0"/>
              <a:buChar char="•"/>
              <a:defRPr sz="1800"/>
            </a:pP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Face-to-face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interview</a:t>
            </a: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: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two</a:t>
            </a: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way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communication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between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the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interviewer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and the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respondents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.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, Semi-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, No-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endParaRPr lang="it-IT" sz="2800" dirty="0">
              <a:latin typeface="+mj-lt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118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/>
              <a:t>A</a:t>
            </a:r>
            <a:r>
              <a:rPr lang="it-IT" sz="4000" b="1" dirty="0" err="1" smtClean="0"/>
              <a:t>utobiographical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interview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set of </a:t>
            </a:r>
            <a:r>
              <a:rPr lang="it-IT" dirty="0" err="1"/>
              <a:t>events</a:t>
            </a:r>
            <a:r>
              <a:rPr lang="it-IT" dirty="0"/>
              <a:t> , </a:t>
            </a:r>
            <a:r>
              <a:rPr lang="it-IT" dirty="0" err="1"/>
              <a:t>experiences</a:t>
            </a:r>
            <a:r>
              <a:rPr lang="it-IT" dirty="0"/>
              <a:t>, feelings and </a:t>
            </a:r>
            <a:r>
              <a:rPr lang="it-IT" dirty="0" err="1"/>
              <a:t>strategies</a:t>
            </a:r>
            <a:r>
              <a:rPr lang="it-IT" dirty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happens</a:t>
            </a:r>
            <a:r>
              <a:rPr lang="it-IT" dirty="0" smtClean="0"/>
              <a:t> in the life </a:t>
            </a:r>
            <a:r>
              <a:rPr lang="it-IT" dirty="0" err="1" smtClean="0"/>
              <a:t>path</a:t>
            </a:r>
            <a:r>
              <a:rPr lang="it-IT" dirty="0" smtClean="0"/>
              <a:t>. </a:t>
            </a:r>
          </a:p>
          <a:p>
            <a:pPr algn="just"/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transmitted</a:t>
            </a:r>
            <a:r>
              <a:rPr lang="it-IT" dirty="0" smtClean="0"/>
              <a:t> </a:t>
            </a:r>
            <a:r>
              <a:rPr lang="it-IT" dirty="0" err="1"/>
              <a:t>directly</a:t>
            </a:r>
            <a:r>
              <a:rPr lang="it-IT" dirty="0"/>
              <a:t> or </a:t>
            </a:r>
            <a:r>
              <a:rPr lang="it-IT" dirty="0" err="1"/>
              <a:t>indirectly</a:t>
            </a:r>
            <a:r>
              <a:rPr lang="it-IT" dirty="0"/>
              <a:t> to a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. </a:t>
            </a:r>
            <a:endParaRPr lang="it-IT" dirty="0"/>
          </a:p>
          <a:p>
            <a:pPr algn="just"/>
            <a:r>
              <a:rPr lang="it-IT" dirty="0" err="1" smtClean="0"/>
              <a:t>They</a:t>
            </a:r>
            <a:r>
              <a:rPr lang="it-IT" dirty="0" smtClean="0"/>
              <a:t> are: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organized</a:t>
            </a:r>
            <a:r>
              <a:rPr lang="it-IT" dirty="0" smtClean="0"/>
              <a:t> in a </a:t>
            </a:r>
            <a:r>
              <a:rPr lang="it-IT" dirty="0" err="1" smtClean="0"/>
              <a:t>chronological</a:t>
            </a:r>
            <a:r>
              <a:rPr lang="it-IT" dirty="0" smtClean="0"/>
              <a:t>-narrative way,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spontaneous</a:t>
            </a:r>
            <a:r>
              <a:rPr lang="it-IT" dirty="0" smtClean="0"/>
              <a:t> </a:t>
            </a:r>
            <a:r>
              <a:rPr lang="it-IT" dirty="0"/>
              <a:t>or </a:t>
            </a:r>
            <a:r>
              <a:rPr lang="it-IT" dirty="0" err="1" smtClean="0"/>
              <a:t>controlled</a:t>
            </a:r>
            <a:r>
              <a:rPr lang="it-IT" dirty="0" smtClean="0"/>
              <a:t>,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Exclusive</a:t>
            </a:r>
            <a:r>
              <a:rPr lang="it-IT" dirty="0" smtClean="0"/>
              <a:t> </a:t>
            </a:r>
            <a:r>
              <a:rPr lang="it-IT" dirty="0"/>
              <a:t>or </a:t>
            </a:r>
            <a:r>
              <a:rPr lang="it-IT" dirty="0" err="1"/>
              <a:t>integrated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 smtClean="0"/>
              <a:t>sources</a:t>
            </a:r>
            <a:r>
              <a:rPr lang="it-IT" dirty="0" smtClean="0"/>
              <a:t>.</a:t>
            </a:r>
          </a:p>
          <a:p>
            <a:pPr marL="342900" indent="-342900" algn="just">
              <a:buFont typeface="Arial" charset="0"/>
              <a:buChar char="•"/>
            </a:pPr>
            <a:endParaRPr lang="it-IT" dirty="0"/>
          </a:p>
          <a:p>
            <a:pPr marL="342900" indent="-342900" algn="just">
              <a:buFont typeface="Arial" charset="0"/>
              <a:buChar char="•"/>
            </a:pPr>
            <a:endParaRPr lang="it-IT" dirty="0" smtClean="0"/>
          </a:p>
          <a:p>
            <a:pPr algn="just"/>
            <a:r>
              <a:rPr lang="it-IT" dirty="0" smtClean="0"/>
              <a:t>Source: </a:t>
            </a:r>
            <a:r>
              <a:rPr lang="it-IT" dirty="0" err="1" smtClean="0"/>
              <a:t>Olagnero</a:t>
            </a:r>
            <a:r>
              <a:rPr lang="it-IT" dirty="0" smtClean="0"/>
              <a:t> </a:t>
            </a:r>
            <a:r>
              <a:rPr lang="it-IT" dirty="0"/>
              <a:t>M., Saraceno C., </a:t>
            </a:r>
            <a:r>
              <a:rPr lang="it-IT" i="1" dirty="0"/>
              <a:t>Che vita è?, </a:t>
            </a:r>
            <a:r>
              <a:rPr lang="it-IT" dirty="0"/>
              <a:t>La Nuova Italia Scientifica, Roma, </a:t>
            </a:r>
            <a:r>
              <a:rPr lang="it-IT" dirty="0" smtClean="0"/>
              <a:t>1993. </a:t>
            </a:r>
            <a:endParaRPr lang="it-IT" dirty="0" smtClean="0">
              <a:effectLst/>
            </a:endParaRPr>
          </a:p>
          <a:p>
            <a:pPr marL="342900" indent="-342900" algn="just">
              <a:buFont typeface="Arial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653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err="1" smtClean="0"/>
              <a:t>Biographical</a:t>
            </a:r>
            <a:r>
              <a:rPr lang="it-IT" b="1" dirty="0" smtClean="0"/>
              <a:t> narrative </a:t>
            </a:r>
            <a:r>
              <a:rPr lang="it-IT" dirty="0" err="1" smtClean="0"/>
              <a:t>interview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with </a:t>
            </a:r>
            <a:r>
              <a:rPr lang="it-IT" b="1" dirty="0" smtClean="0"/>
              <a:t>the self-narrative of </a:t>
            </a:r>
            <a:r>
              <a:rPr lang="it-IT" b="1" dirty="0" err="1" smtClean="0"/>
              <a:t>someone’s</a:t>
            </a:r>
            <a:r>
              <a:rPr lang="it-IT" b="1" dirty="0" smtClean="0"/>
              <a:t> life </a:t>
            </a:r>
            <a:r>
              <a:rPr lang="it-IT" b="1" dirty="0" err="1" smtClean="0"/>
              <a:t>history</a:t>
            </a:r>
            <a:r>
              <a:rPr lang="it-IT" b="1" dirty="0" smtClean="0"/>
              <a:t> </a:t>
            </a:r>
          </a:p>
          <a:p>
            <a:r>
              <a:rPr lang="it-IT" dirty="0"/>
              <a:t>F</a:t>
            </a:r>
            <a:r>
              <a:rPr lang="it-IT" dirty="0" smtClean="0"/>
              <a:t>ocus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on the </a:t>
            </a:r>
            <a:r>
              <a:rPr lang="it-IT" b="1" dirty="0" err="1"/>
              <a:t>past</a:t>
            </a:r>
            <a:r>
              <a:rPr lang="it-IT" dirty="0"/>
              <a:t> and on the </a:t>
            </a:r>
            <a:r>
              <a:rPr lang="it-IT" dirty="0" err="1" smtClean="0"/>
              <a:t>biographical</a:t>
            </a:r>
            <a:r>
              <a:rPr lang="it-IT" dirty="0" smtClean="0"/>
              <a:t> </a:t>
            </a:r>
            <a:r>
              <a:rPr lang="it-IT" b="1" dirty="0" err="1" smtClean="0"/>
              <a:t>trajectory</a:t>
            </a:r>
            <a:r>
              <a:rPr lang="it-IT" dirty="0" smtClean="0"/>
              <a:t> of the </a:t>
            </a:r>
            <a:r>
              <a:rPr lang="it-IT" dirty="0" err="1" smtClean="0"/>
              <a:t>interviewee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Points</a:t>
            </a:r>
            <a:r>
              <a:rPr lang="it-IT" dirty="0" smtClean="0"/>
              <a:t> of </a:t>
            </a:r>
            <a:r>
              <a:rPr lang="it-IT" dirty="0" err="1" smtClean="0"/>
              <a:t>interest</a:t>
            </a:r>
            <a:r>
              <a:rPr lang="it-IT" dirty="0" smtClean="0"/>
              <a:t>:  </a:t>
            </a:r>
            <a:r>
              <a:rPr lang="it-IT" dirty="0" err="1" smtClean="0"/>
              <a:t>Biographical</a:t>
            </a:r>
            <a:r>
              <a:rPr lang="it-IT" dirty="0" smtClean="0"/>
              <a:t> narrative </a:t>
            </a:r>
            <a:r>
              <a:rPr lang="it-IT" dirty="0" err="1" smtClean="0"/>
              <a:t>interview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b="1" dirty="0" smtClean="0"/>
              <a:t>Self-</a:t>
            </a:r>
            <a:r>
              <a:rPr lang="it-IT" b="1" dirty="0" err="1" smtClean="0"/>
              <a:t>formation</a:t>
            </a:r>
            <a:r>
              <a:rPr lang="it-IT" b="1" dirty="0" smtClean="0"/>
              <a:t>:</a:t>
            </a:r>
            <a:r>
              <a:rPr lang="it-IT" dirty="0" smtClean="0"/>
              <a:t> self-</a:t>
            </a:r>
            <a:r>
              <a:rPr lang="it-IT" dirty="0" err="1" smtClean="0"/>
              <a:t>reflexivity</a:t>
            </a:r>
            <a:r>
              <a:rPr lang="it-IT" dirty="0" smtClean="0"/>
              <a:t>, self-</a:t>
            </a:r>
            <a:r>
              <a:rPr lang="it-IT" dirty="0" err="1" smtClean="0"/>
              <a:t>consciousness</a:t>
            </a:r>
            <a:r>
              <a:rPr lang="it-IT" dirty="0" smtClean="0"/>
              <a:t>, care of the self. </a:t>
            </a:r>
            <a:r>
              <a:rPr lang="it-IT" dirty="0" err="1" smtClean="0"/>
              <a:t>Reflection</a:t>
            </a:r>
            <a:r>
              <a:rPr lang="it-IT" dirty="0" smtClean="0"/>
              <a:t> and </a:t>
            </a:r>
            <a:r>
              <a:rPr lang="it-IT" dirty="0" err="1" smtClean="0"/>
              <a:t>reconstruction</a:t>
            </a:r>
            <a:r>
              <a:rPr lang="it-IT" dirty="0" smtClean="0"/>
              <a:t> of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r>
              <a:rPr lang="it-IT" dirty="0" smtClean="0"/>
              <a:t> (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trajectories</a:t>
            </a:r>
            <a:r>
              <a:rPr lang="it-IT" dirty="0"/>
              <a:t> of </a:t>
            </a:r>
            <a:r>
              <a:rPr lang="it-IT" dirty="0" err="1"/>
              <a:t>suffering</a:t>
            </a:r>
            <a:r>
              <a:rPr lang="it-IT" dirty="0"/>
              <a:t> and </a:t>
            </a:r>
            <a:r>
              <a:rPr lang="it-IT" dirty="0" err="1" smtClean="0"/>
              <a:t>metamorphosis</a:t>
            </a:r>
            <a:r>
              <a:rPr lang="it-IT" dirty="0" smtClean="0"/>
              <a:t>).  </a:t>
            </a:r>
          </a:p>
          <a:p>
            <a:pPr marL="0" indent="0">
              <a:buNone/>
            </a:pPr>
            <a:r>
              <a:rPr lang="it-IT" b="1" dirty="0" smtClean="0"/>
              <a:t>Educational </a:t>
            </a:r>
            <a:r>
              <a:rPr lang="it-IT" b="1" dirty="0" err="1" smtClean="0"/>
              <a:t>Strategy</a:t>
            </a:r>
            <a:r>
              <a:rPr lang="it-IT" dirty="0" smtClean="0"/>
              <a:t>: the life </a:t>
            </a:r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err="1" smtClean="0"/>
              <a:t>telling</a:t>
            </a:r>
            <a:r>
              <a:rPr lang="it-IT" dirty="0" smtClean="0"/>
              <a:t> </a:t>
            </a:r>
            <a:r>
              <a:rPr lang="it-IT" dirty="0" err="1" smtClean="0"/>
              <a:t>helps</a:t>
            </a:r>
            <a:r>
              <a:rPr lang="it-IT" dirty="0" smtClean="0"/>
              <a:t> the </a:t>
            </a:r>
            <a:r>
              <a:rPr lang="it-IT" dirty="0" err="1" smtClean="0"/>
              <a:t>definition</a:t>
            </a:r>
            <a:r>
              <a:rPr lang="it-IT" dirty="0" smtClean="0"/>
              <a:t> of the self  in </a:t>
            </a:r>
            <a:r>
              <a:rPr lang="it-IT" dirty="0"/>
              <a:t>a </a:t>
            </a:r>
            <a:r>
              <a:rPr lang="it-IT" dirty="0" err="1" smtClean="0"/>
              <a:t>situationally</a:t>
            </a:r>
            <a:r>
              <a:rPr lang="it-IT" dirty="0" smtClean="0"/>
              <a:t> </a:t>
            </a:r>
            <a:r>
              <a:rPr lang="it-IT" dirty="0" err="1"/>
              <a:t>adequate</a:t>
            </a:r>
            <a:r>
              <a:rPr lang="it-IT" dirty="0"/>
              <a:t> way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Life-story </a:t>
            </a:r>
            <a:r>
              <a:rPr lang="it-IT" sz="4000" b="1" dirty="0" err="1" smtClean="0"/>
              <a:t>narratives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Life history is: </a:t>
            </a:r>
          </a:p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situated </a:t>
            </a:r>
            <a:r>
              <a:rPr lang="en-GB" dirty="0" smtClean="0"/>
              <a:t>text: the subject is in his/her context (individual characteristics, family, …);</a:t>
            </a:r>
          </a:p>
          <a:p>
            <a:r>
              <a:rPr lang="en-GB" dirty="0" smtClean="0"/>
              <a:t>A tool to reconstruct the </a:t>
            </a:r>
            <a:r>
              <a:rPr lang="en-GB" dirty="0"/>
              <a:t>framing of </a:t>
            </a:r>
            <a:r>
              <a:rPr lang="en-GB" dirty="0" smtClean="0"/>
              <a:t>historical events (memory recall) and their meaning;</a:t>
            </a:r>
          </a:p>
          <a:p>
            <a:r>
              <a:rPr lang="en-GB" dirty="0" smtClean="0"/>
              <a:t>A tool to highlight the point of view of the subject with reference to choices/decisions and their meaning/interpretation of happenings.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4746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Interpretative </a:t>
            </a:r>
            <a:r>
              <a:rPr lang="it-IT" sz="4000" b="1" dirty="0" err="1" smtClean="0"/>
              <a:t>threats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Recall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: </a:t>
            </a:r>
            <a:r>
              <a:rPr lang="it-IT" dirty="0" err="1" smtClean="0"/>
              <a:t>persons</a:t>
            </a:r>
            <a:r>
              <a:rPr lang="it-IT" dirty="0" smtClean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 smtClean="0"/>
              <a:t>forget</a:t>
            </a:r>
            <a:r>
              <a:rPr lang="it-IT" dirty="0" smtClean="0"/>
              <a:t>, </a:t>
            </a:r>
            <a:r>
              <a:rPr lang="it-IT" dirty="0" err="1" smtClean="0"/>
              <a:t>underestimate</a:t>
            </a:r>
            <a:r>
              <a:rPr lang="it-IT" dirty="0" smtClean="0"/>
              <a:t>, confuse happening, </a:t>
            </a:r>
            <a:r>
              <a:rPr lang="it-IT" dirty="0" err="1" smtClean="0"/>
              <a:t>events</a:t>
            </a:r>
            <a:r>
              <a:rPr lang="it-IT" dirty="0" smtClean="0"/>
              <a:t>, </a:t>
            </a:r>
            <a:r>
              <a:rPr lang="it-IT" dirty="0" err="1" smtClean="0"/>
              <a:t>places</a:t>
            </a:r>
            <a:r>
              <a:rPr lang="it-IT" dirty="0" smtClean="0"/>
              <a:t>, </a:t>
            </a:r>
            <a:r>
              <a:rPr lang="it-IT" dirty="0" err="1" smtClean="0"/>
              <a:t>people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Hermeneutical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: </a:t>
            </a:r>
            <a:r>
              <a:rPr lang="it-IT" dirty="0" err="1" smtClean="0"/>
              <a:t>attribution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 smtClean="0"/>
              <a:t>meaning</a:t>
            </a:r>
            <a:r>
              <a:rPr lang="it-IT" dirty="0" smtClean="0"/>
              <a:t> to the </a:t>
            </a:r>
            <a:r>
              <a:rPr lang="it-IT" dirty="0" err="1" smtClean="0"/>
              <a:t>episodes</a:t>
            </a:r>
            <a:r>
              <a:rPr lang="it-IT" dirty="0" smtClean="0"/>
              <a:t> by the </a:t>
            </a:r>
            <a:r>
              <a:rPr lang="it-IT" dirty="0" err="1" smtClean="0"/>
              <a:t>interviewee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1220</Words>
  <Application>Microsoft Macintosh PowerPoint</Application>
  <PresentationFormat>Personalizzato</PresentationFormat>
  <Paragraphs>133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Interview </vt:lpstr>
      <vt:lpstr>A technique: interview</vt:lpstr>
      <vt:lpstr>A technique: interview</vt:lpstr>
      <vt:lpstr>Types of interview </vt:lpstr>
      <vt:lpstr>Interview</vt:lpstr>
      <vt:lpstr>Autobiographical interview </vt:lpstr>
      <vt:lpstr>Biographical interview</vt:lpstr>
      <vt:lpstr>Life-story narratives</vt:lpstr>
      <vt:lpstr>Interpretative threats</vt:lpstr>
      <vt:lpstr>Main aspects of the life-stories</vt:lpstr>
      <vt:lpstr>Main aspects of the life-stories 1. Individuals as human being in their context</vt:lpstr>
      <vt:lpstr>Main aspects of the life-stories 2. Time: empirical dimension</vt:lpstr>
      <vt:lpstr>Main aspects of the life-stories 3. Formation and self-formation of personal identity</vt:lpstr>
      <vt:lpstr>Main aspects of the life-stories 4. Episodes-orientation VS variables-orientation</vt:lpstr>
      <vt:lpstr>Dualism of the biographical approach</vt:lpstr>
      <vt:lpstr>Dualism of the biographical approach</vt:lpstr>
      <vt:lpstr>Use of life history</vt:lpstr>
      <vt:lpstr>Use of life history</vt:lpstr>
      <vt:lpstr>Use of life history</vt:lpstr>
      <vt:lpstr>Advantages of life history</vt:lpstr>
      <vt:lpstr>Disdvantages of life history</vt:lpstr>
      <vt:lpstr>Focus Group</vt:lpstr>
      <vt:lpstr>The role of the Researcher: the listener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gaia gioli</dc:creator>
  <cp:lastModifiedBy>Vanna Boffo</cp:lastModifiedBy>
  <cp:revision>20</cp:revision>
  <dcterms:created xsi:type="dcterms:W3CDTF">2015-10-18T17:00:32Z</dcterms:created>
  <dcterms:modified xsi:type="dcterms:W3CDTF">2018-11-25T22:29:26Z</dcterms:modified>
</cp:coreProperties>
</file>