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91" r:id="rId2"/>
    <p:sldId id="507" r:id="rId3"/>
    <p:sldId id="495" r:id="rId4"/>
    <p:sldId id="496" r:id="rId5"/>
    <p:sldId id="497" r:id="rId6"/>
    <p:sldId id="498" r:id="rId7"/>
    <p:sldId id="499" r:id="rId8"/>
    <p:sldId id="488" r:id="rId9"/>
    <p:sldId id="367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165FE0-1FA5-4DA7-9F25-4B84E0EEBA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1286DBA-E8C0-4653-B186-564DF7C7B1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BB744E8-15A8-4E2C-AA27-455C5B095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58CC8-F6D2-4C51-B8C2-F3526206C89C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300B831-203A-40C7-B3D3-7EBB957C6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1487AF9-BE62-43C2-93DB-5E372DA09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A256-EC6B-463B-9E7B-BDD394002D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3720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667199-DFA4-4BB1-8E3E-91390C84C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85D8125-32B7-4FB4-8F99-84B257766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D06FFCA-347A-40D7-9CA9-A5BFD5219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58CC8-F6D2-4C51-B8C2-F3526206C89C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A09910A-EBF0-4711-A394-1F10D69DB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E073544-5B62-429C-B5BA-6A3A04D51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A256-EC6B-463B-9E7B-BDD394002D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7251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61B6D74-CE43-4164-BCF7-1CF1926FA3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EDD24AB-FAF3-46AA-905D-3C651E6F24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FA21FFD-09EF-4683-ABFC-8AB699D67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58CC8-F6D2-4C51-B8C2-F3526206C89C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4AB6192-7191-4C55-AFAC-518AAEE2B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DF00520-FD37-4C32-B32A-DF7C76A6E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A256-EC6B-463B-9E7B-BDD394002D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3870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1244D5-4C0A-4391-8F26-6B1207A1B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043DA1-2B8C-4B73-A7D7-ECF7362DB1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9977E25-8283-4045-86E2-D8FD0961A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58CC8-F6D2-4C51-B8C2-F3526206C89C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68C9386-54CC-4F05-9145-7B5835468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A8728E-F64D-43F0-BD5F-7B416DDF4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A256-EC6B-463B-9E7B-BDD394002D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300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E638B1-1555-4D03-B644-28194470F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56BFB03-5B3E-478D-9066-3FC9A38D8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0B8DD26-1687-43FF-810D-A7FFD08E5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58CC8-F6D2-4C51-B8C2-F3526206C89C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2A777C3-8534-4A01-95B3-936CEDA0A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5575425-5338-479E-8FF0-923EBD6DF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A256-EC6B-463B-9E7B-BDD394002D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7343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6C8F01-B764-4170-AB53-4A3B10DFE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A748E3-0314-4C42-9418-45CC94ACB1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63EBBC6-D2A7-47D8-816F-24214121A8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415FAC8-BD68-40D1-89ED-56CAD50AE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58CC8-F6D2-4C51-B8C2-F3526206C89C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978FDA0-4FB0-4FB2-A6A9-1C3BFCD70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08D77F2-1300-4367-8CAF-56A24F75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A256-EC6B-463B-9E7B-BDD394002D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8538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B59605-CA61-4FD9-822D-FD3F7239E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28D27A4-4ED5-4179-A9C8-2452B1F16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F36EC99-AAED-4FFA-87B1-CF0A48F157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CAD3222-93E1-46BD-9C15-675CDB8CE6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BBA7DDD-454C-41DC-9BF0-FB0F300150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EA8A525-10A6-44DE-8A19-9049AEBE8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58CC8-F6D2-4C51-B8C2-F3526206C89C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BE6E1DB-B93A-4085-BEA1-8CBF97358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311E93E-2795-4CA6-A7CD-D698D790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A256-EC6B-463B-9E7B-BDD394002D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208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C1B10D-D1FE-47DB-9B5C-A7010B2A8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F26958E-90C8-4FC4-9851-CCDDBC3DC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58CC8-F6D2-4C51-B8C2-F3526206C89C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E8927DF-AB7E-4678-A512-87F78B2D3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40A7A8B-1E8C-499D-8997-4955926B2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A256-EC6B-463B-9E7B-BDD394002D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0995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E4B4A0F-992D-4F9B-AC9E-7CF45F12B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58CC8-F6D2-4C51-B8C2-F3526206C89C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0334F2C-9B49-480F-ADE9-C5604605F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7EAD3C-B073-4C95-88F7-D5214F56D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A256-EC6B-463B-9E7B-BDD394002D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3743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C21EEC-AA90-47A4-A4E7-DDB2199A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C20F7E9-0E68-4A6A-B269-F33950398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6F0345B-EE6C-4FFE-874D-6262A7C5A8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3E4A59E-C870-459E-952A-69EDB794E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58CC8-F6D2-4C51-B8C2-F3526206C89C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0719601-7476-4A66-AB6F-509B5D5DF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FFA3F49-1000-4D1C-86C6-0336AF453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A256-EC6B-463B-9E7B-BDD394002D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483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21A7DF-E2A8-435A-8B0B-1FA8FB272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429CBE8-A3BF-47F8-A133-008E207569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3A10C81-F3E5-4222-A75C-FB48EC4E7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5A3BB37-4B93-4859-9BCD-8FEF15B1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58CC8-F6D2-4C51-B8C2-F3526206C89C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741102D-E032-43BB-9251-F33688AFC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6B4BF42-92BC-408B-B120-323D88B5C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A256-EC6B-463B-9E7B-BDD394002D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9449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FC28BB8-A8E5-4245-A828-0BEE402D7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2FBA5F9-FB34-4CCC-A880-C71694EDF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5C89E3E-9AF8-4D2D-AFD4-4EEB0F96C5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58CC8-F6D2-4C51-B8C2-F3526206C89C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856F80A-5C44-4E56-A078-B8BE015B94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300083F-BE21-4D14-90D3-05F2898DB7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9A256-EC6B-463B-9E7B-BDD394002D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7725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olo 1">
            <a:extLst>
              <a:ext uri="{FF2B5EF4-FFF2-40B4-BE49-F238E27FC236}">
                <a16:creationId xmlns:a16="http://schemas.microsoft.com/office/drawing/2014/main" id="{BCD947A5-C744-464D-A9E8-AF448B27F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-146533"/>
            <a:ext cx="8229600" cy="1143000"/>
          </a:xfrm>
        </p:spPr>
        <p:txBody>
          <a:bodyPr/>
          <a:lstStyle/>
          <a:p>
            <a:r>
              <a:rPr lang="it-IT" altLang="it-IT" dirty="0"/>
              <a:t>….</a:t>
            </a:r>
            <a:r>
              <a:rPr lang="it-IT" altLang="it-IT" dirty="0" err="1"/>
              <a:t>perchè</a:t>
            </a:r>
            <a:r>
              <a:rPr lang="it-IT" altLang="it-IT" dirty="0"/>
              <a:t>?!</a:t>
            </a:r>
          </a:p>
        </p:txBody>
      </p:sp>
      <p:sp>
        <p:nvSpPr>
          <p:cNvPr id="15363" name="Segnaposto contenuto 2">
            <a:extLst>
              <a:ext uri="{FF2B5EF4-FFF2-40B4-BE49-F238E27FC236}">
                <a16:creationId xmlns:a16="http://schemas.microsoft.com/office/drawing/2014/main" id="{02FAF694-A1F4-4BF3-8A0A-94237EC70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536" y="863600"/>
            <a:ext cx="8229600" cy="3508375"/>
          </a:xfrm>
        </p:spPr>
        <p:txBody>
          <a:bodyPr>
            <a:normAutofit lnSpcReduction="10000"/>
          </a:bodyPr>
          <a:lstStyle/>
          <a:p>
            <a:r>
              <a:rPr lang="it-IT" altLang="it-IT" dirty="0"/>
              <a:t>La domanda “perché?” può suonare come un’accusa, come una richiesta di giustificazioni ad un comportamento.</a:t>
            </a:r>
          </a:p>
          <a:p>
            <a:r>
              <a:rPr lang="it-IT" altLang="it-IT" dirty="0"/>
              <a:t>La domanda “perché?” può avere un effetto boomerang: - esiste una causa e – quella causa va scoperta e – se non la conosco io, quella causa potrebbe conoscerla il mio counselor (“non lo so il perché, secondo lei perché?” Attenzione, perché il counselor non sa il perché!)</a:t>
            </a:r>
          </a:p>
        </p:txBody>
      </p:sp>
      <p:sp>
        <p:nvSpPr>
          <p:cNvPr id="15366" name="CasellaDiTesto 8">
            <a:extLst>
              <a:ext uri="{FF2B5EF4-FFF2-40B4-BE49-F238E27FC236}">
                <a16:creationId xmlns:a16="http://schemas.microsoft.com/office/drawing/2014/main" id="{1AAAB0BA-0739-478D-8B2D-128F8F1E8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586" y="4522741"/>
            <a:ext cx="616379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it-IT" altLang="it-IT" dirty="0"/>
              <a:t>Il counselor conosce il come arrivare alla soluzione, non il perché siamo arrivati al problema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A6BB3B9-BE87-4394-B150-3E9EED1A5E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428"/>
    </mc:Choice>
    <mc:Fallback>
      <p:transition spd="slow" advTm="178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B97654-A9B6-497A-A077-00D901164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389" y="404814"/>
            <a:ext cx="8713787" cy="936625"/>
          </a:xfrm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 algn="ctr">
              <a:defRPr/>
            </a:pPr>
            <a:r>
              <a:rPr lang="it-IT" sz="3600" dirty="0">
                <a:effectLst>
                  <a:outerShdw blurRad="38100" dist="38100" dir="2700000" algn="tl">
                    <a:srgbClr val="FFFFFF"/>
                  </a:outerShdw>
                </a:effectLst>
                <a:latin typeface="Berlin Sans FB" pitchFamily="34" charset="0"/>
              </a:rPr>
              <a:t>NON PERCHE’ MA </a:t>
            </a:r>
            <a:r>
              <a:rPr lang="it-IT" sz="3600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Berlin Sans FB" pitchFamily="34" charset="0"/>
              </a:rPr>
              <a:t>“COME?”:</a:t>
            </a:r>
            <a:br>
              <a:rPr lang="it-IT" sz="4000" u="sng" dirty="0">
                <a:latin typeface="Berlin Sans FB" pitchFamily="34" charset="0"/>
              </a:rPr>
            </a:br>
            <a:endParaRPr lang="it-IT" sz="4000" dirty="0">
              <a:latin typeface="Berlin Sans FB" pitchFamily="34" charset="0"/>
            </a:endParaRPr>
          </a:p>
        </p:txBody>
      </p:sp>
      <p:sp>
        <p:nvSpPr>
          <p:cNvPr id="16387" name="CasellaDiTesto 2">
            <a:extLst>
              <a:ext uri="{FF2B5EF4-FFF2-40B4-BE49-F238E27FC236}">
                <a16:creationId xmlns:a16="http://schemas.microsoft.com/office/drawing/2014/main" id="{29319A24-73ED-4103-82B3-B06A8C1E6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1052513"/>
            <a:ext cx="8642350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it-IT" altLang="it-IT" dirty="0">
                <a:latin typeface="Berlin Sans FB" panose="020E0602020502020306" pitchFamily="34" charset="0"/>
              </a:rPr>
              <a:t> </a:t>
            </a:r>
            <a:r>
              <a:rPr lang="it-IT" altLang="it-IT" sz="2600" dirty="0"/>
              <a:t>si possono ottenere più facilmente informazioni sulle modalità di contatto con la realtà.</a:t>
            </a:r>
          </a:p>
          <a:p>
            <a:pPr eaLnBrk="1" hangingPunct="1"/>
            <a:endParaRPr lang="it-IT" altLang="it-IT" sz="26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altLang="it-IT" sz="2600" dirty="0"/>
              <a:t> permettono di stabilire nuove vie di conoscenza circa la propria esperienza focalizzandosi su “come essa avviene” momento per momento.</a:t>
            </a:r>
          </a:p>
          <a:p>
            <a:pPr eaLnBrk="1" hangingPunct="1"/>
            <a:endParaRPr lang="it-IT" altLang="it-IT" sz="26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altLang="it-IT" sz="2600" dirty="0"/>
              <a:t> utilizzando il “COME?” per indagare i dati </a:t>
            </a:r>
            <a:r>
              <a:rPr lang="it-IT" altLang="it-IT" sz="2600" dirty="0" err="1"/>
              <a:t>esperenziali</a:t>
            </a:r>
            <a:r>
              <a:rPr lang="it-IT" altLang="it-IT" sz="2600" dirty="0"/>
              <a:t> è possibile ottenere una loro descrizione più neutrale, senza cercare immediatamente di orientarli o di spiegarli.</a:t>
            </a:r>
          </a:p>
          <a:p>
            <a:pPr eaLnBrk="1" hangingPunct="1"/>
            <a:endParaRPr lang="it-IT" altLang="it-IT" sz="26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altLang="it-IT" sz="2600" dirty="0"/>
              <a:t> maggiore contatto comunicativo: descrizione all’altro di un’esperienza attuale.</a:t>
            </a:r>
            <a:endParaRPr lang="it-IT" altLang="it-IT" sz="2600" dirty="0">
              <a:latin typeface="Century Schoolbook" panose="020406040505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7A51A11-3B45-4C50-A9A8-C9F86B50BF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9835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contenuto 2">
            <a:extLst>
              <a:ext uri="{FF2B5EF4-FFF2-40B4-BE49-F238E27FC236}">
                <a16:creationId xmlns:a16="http://schemas.microsoft.com/office/drawing/2014/main" id="{ACCBD30F-8C17-4E3B-AC2D-EA9C2B9F0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935163"/>
            <a:ext cx="8229600" cy="1370012"/>
          </a:xfrm>
        </p:spPr>
        <p:txBody>
          <a:bodyPr/>
          <a:lstStyle/>
          <a:p>
            <a:r>
              <a:rPr lang="it-IT" altLang="it-IT"/>
              <a:t>Vengono definite allusive quelle domande poste in modo da indurre una particolare risposta. Talvolta mascherano affermazioni.</a:t>
            </a: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C928A415-CC23-4A10-89C4-D28884AC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46400"/>
            <a:ext cx="8229600" cy="840230"/>
          </a:xfrm>
          <a:ln>
            <a:miter lim="800000"/>
            <a:headEnd/>
            <a:tailEnd/>
          </a:ln>
        </p:spPr>
        <p:txBody>
          <a:bodyPr vert="horz" lIns="91440" tIns="45720" rIns="91440" bIns="45720" rtlCol="0" anchor="ctr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Le domande allusive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A9725CD9-3B41-419B-B479-1E91F7B1DBC3}"/>
              </a:ext>
            </a:extLst>
          </p:cNvPr>
          <p:cNvSpPr txBox="1">
            <a:spLocks/>
          </p:cNvSpPr>
          <p:nvPr/>
        </p:nvSpPr>
        <p:spPr bwMode="auto">
          <a:xfrm>
            <a:off x="2147888" y="3690939"/>
            <a:ext cx="8229600" cy="254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it-IT" sz="2600" dirty="0"/>
              <a:t>“Non è una buona idea?”</a:t>
            </a:r>
          </a:p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it-IT" sz="2600" dirty="0"/>
              <a:t>“Il suo fidanzato è rimasto sconvolto da questo comportamento?”</a:t>
            </a:r>
          </a:p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it-IT" sz="2600" dirty="0"/>
              <a:t>“ E’ un buon piano d’azione, no?”</a:t>
            </a:r>
          </a:p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it-IT" sz="2600" dirty="0"/>
              <a:t>“Lo ha fatto per questa ragione, giusto?”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D74BDC7-5573-411D-A8EB-04E64B790B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411"/>
    </mc:Choice>
    <mc:Fallback>
      <p:transition spd="slow" advTm="60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contenuto 2">
            <a:extLst>
              <a:ext uri="{FF2B5EF4-FFF2-40B4-BE49-F238E27FC236}">
                <a16:creationId xmlns:a16="http://schemas.microsoft.com/office/drawing/2014/main" id="{EA9661A0-1456-440B-90A8-933A3844E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2625" y="641350"/>
            <a:ext cx="8229600" cy="4389438"/>
          </a:xfrm>
        </p:spPr>
        <p:txBody>
          <a:bodyPr/>
          <a:lstStyle/>
          <a:p>
            <a:r>
              <a:rPr lang="it-IT" altLang="it-IT"/>
              <a:t>Le domande allusive comunicano l’opinione e le convinzioni del counselor (una domanda che comunica un’opinione non è una domanda, è una affermazione). </a:t>
            </a:r>
          </a:p>
          <a:p>
            <a:r>
              <a:rPr lang="it-IT" altLang="it-IT"/>
              <a:t>Se comunicano l’opinione e la convinzione del counselor (tenendo conto che siamo in una relazione professionale) rimandano anche quel messaggio che vogliamo evitare: posizione di esperto/autorità.</a:t>
            </a:r>
          </a:p>
          <a:p>
            <a:r>
              <a:rPr lang="it-IT" altLang="it-IT"/>
              <a:t>Le domande allusive mettono la persona nella posizione di doversi dichiarare d’accordo.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43215F2-7B59-40C7-AFF9-51B9F458ED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696"/>
    </mc:Choice>
    <mc:Fallback>
      <p:transition spd="slow" advTm="191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egnaposto contenuto 2">
            <a:extLst>
              <a:ext uri="{FF2B5EF4-FFF2-40B4-BE49-F238E27FC236}">
                <a16:creationId xmlns:a16="http://schemas.microsoft.com/office/drawing/2014/main" id="{74DEB15E-BFEB-4984-A09A-7FA738207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7200" y="1668463"/>
            <a:ext cx="8229600" cy="736600"/>
          </a:xfrm>
        </p:spPr>
        <p:txBody>
          <a:bodyPr/>
          <a:lstStyle/>
          <a:p>
            <a:r>
              <a:rPr lang="it-IT" altLang="it-IT"/>
              <a:t>Numerose domande in una volta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5233948-950E-4154-89A9-3E1501569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Psicologia Clinica e Counseling (S.Casale)</a:t>
            </a:r>
            <a:endParaRPr lang="en-US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C1B76548-AAF6-485D-8333-F32E52EC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46400"/>
            <a:ext cx="8229600" cy="840230"/>
          </a:xfrm>
          <a:ln>
            <a:miter lim="800000"/>
            <a:headEnd/>
            <a:tailEnd/>
          </a:ln>
        </p:spPr>
        <p:txBody>
          <a:bodyPr vert="horz" lIns="91440" tIns="45720" rIns="91440" bIns="45720" rtlCol="0" anchor="ctr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Le domande MULTIPLE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BB7EF1BC-D8FD-46E1-A426-2B16602580DE}"/>
              </a:ext>
            </a:extLst>
          </p:cNvPr>
          <p:cNvSpPr txBox="1">
            <a:spLocks/>
          </p:cNvSpPr>
          <p:nvPr/>
        </p:nvSpPr>
        <p:spPr bwMode="auto">
          <a:xfrm>
            <a:off x="1879600" y="2382838"/>
            <a:ext cx="8229600" cy="6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ctr" eaLnBrk="0" hangingPunct="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it-IT" sz="2600" dirty="0"/>
              <a:t>“Hai detto che non eri sicuro di farcela. Come andò e come ti senti ora che è finita?”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A0A41CBD-A4A8-43A8-9CEC-51736435322D}"/>
              </a:ext>
            </a:extLst>
          </p:cNvPr>
          <p:cNvSpPr txBox="1">
            <a:spLocks/>
          </p:cNvSpPr>
          <p:nvPr/>
        </p:nvSpPr>
        <p:spPr bwMode="auto">
          <a:xfrm>
            <a:off x="1976438" y="3435350"/>
            <a:ext cx="822960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it-IT" sz="2600" dirty="0"/>
              <a:t>Le domande multiple creano confusione, in modo particolare nelle situazioni connotate emotivamente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3170D995-44C8-47F9-837B-D1E2096C8E91}"/>
              </a:ext>
            </a:extLst>
          </p:cNvPr>
          <p:cNvSpPr txBox="1">
            <a:spLocks/>
          </p:cNvSpPr>
          <p:nvPr/>
        </p:nvSpPr>
        <p:spPr bwMode="auto">
          <a:xfrm>
            <a:off x="1974850" y="4432300"/>
            <a:ext cx="822960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it-IT" sz="2600" dirty="0"/>
              <a:t>Le domande multiple mettono sulla difensiva, perché possono avere connotazione inquisitoria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88ED94E-7CD6-4EAE-A73C-12DD44C779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936"/>
    </mc:Choice>
    <mc:Fallback>
      <p:transition spd="slow" advTm="169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egnaposto contenuto 2">
            <a:extLst>
              <a:ext uri="{FF2B5EF4-FFF2-40B4-BE49-F238E27FC236}">
                <a16:creationId xmlns:a16="http://schemas.microsoft.com/office/drawing/2014/main" id="{313F4021-2472-4A70-B2F8-F4F1EDFEA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3741" y="836713"/>
            <a:ext cx="8229600" cy="4525963"/>
          </a:xfrm>
        </p:spPr>
        <p:txBody>
          <a:bodyPr/>
          <a:lstStyle/>
          <a:p>
            <a:r>
              <a:rPr lang="it-IT" altLang="it-IT" dirty="0"/>
              <a:t>Sono quelle domande che non chiedono risposta. Come le domande allusive, sono generalmente espressione delle opinioni personali del counselor. </a:t>
            </a:r>
          </a:p>
          <a:p>
            <a:pPr>
              <a:buFont typeface="Wingdings 2" panose="05020102010507070707" pitchFamily="18" charset="2"/>
              <a:buNone/>
            </a:pPr>
            <a:r>
              <a:rPr lang="it-IT" altLang="it-IT" dirty="0"/>
              <a:t>“Chi non vorrebbe essere felice?”</a:t>
            </a:r>
          </a:p>
          <a:p>
            <a:pPr>
              <a:buFont typeface="Wingdings 2" panose="05020102010507070707" pitchFamily="18" charset="2"/>
              <a:buNone/>
            </a:pPr>
            <a:r>
              <a:rPr lang="it-IT" altLang="it-IT" dirty="0"/>
              <a:t>Spesso gli stessi clienti usano le domande retoriche come modo indiretto per sollecitare consigli o opinioni. </a:t>
            </a:r>
          </a:p>
          <a:p>
            <a:pPr>
              <a:buFont typeface="Wingdings 2" panose="05020102010507070707" pitchFamily="18" charset="2"/>
              <a:buNone/>
            </a:pPr>
            <a:r>
              <a:rPr lang="it-IT" altLang="it-IT" dirty="0"/>
              <a:t>Esempio: “che senso avrebbe lavorare se non ci si potesse divertire spendendo quel che si guadagna?” </a:t>
            </a: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4E42D1B2-9937-4CB7-B19C-CBB723514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804" y="-15075"/>
            <a:ext cx="8229600" cy="840230"/>
          </a:xfrm>
          <a:ln>
            <a:miter lim="800000"/>
            <a:headEnd/>
            <a:tailEnd/>
          </a:ln>
        </p:spPr>
        <p:txBody>
          <a:bodyPr vert="horz" lIns="91440" tIns="45720" rIns="91440" bIns="45720" rtlCol="0" anchor="ctr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Le domande retoriche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2CAB24E-51A9-4A43-8292-263CAAE735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031"/>
    </mc:Choice>
    <mc:Fallback>
      <p:transition spd="slow" advTm="85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egnaposto contenuto 2">
            <a:extLst>
              <a:ext uri="{FF2B5EF4-FFF2-40B4-BE49-F238E27FC236}">
                <a16:creationId xmlns:a16="http://schemas.microsoft.com/office/drawing/2014/main" id="{B30793D8-9BB9-47E1-9161-EAACC03AF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1350" y="430213"/>
            <a:ext cx="8229600" cy="2355850"/>
          </a:xfrm>
        </p:spPr>
        <p:txBody>
          <a:bodyPr>
            <a:normAutofit lnSpcReduction="10000"/>
          </a:bodyPr>
          <a:lstStyle/>
          <a:p>
            <a:r>
              <a:rPr lang="it-IT" altLang="it-IT"/>
              <a:t>Di nuovo, il counselor non deve dare risposta, piuttosto deve invitare il cliente a considerare in modo più approfondito il significato di ciò che ha detto</a:t>
            </a:r>
          </a:p>
          <a:p>
            <a:pPr>
              <a:buFont typeface="Wingdings 2" panose="05020102010507070707" pitchFamily="18" charset="2"/>
              <a:buNone/>
            </a:pPr>
            <a:r>
              <a:rPr lang="it-IT" altLang="it-IT"/>
              <a:t>“Forse lei sente il bisogno di ricompensarsi per il fatto che lavora”</a:t>
            </a:r>
          </a:p>
        </p:txBody>
      </p:sp>
      <p:sp>
        <p:nvSpPr>
          <p:cNvPr id="5" name="Freccia circolare a destra 4">
            <a:extLst>
              <a:ext uri="{FF2B5EF4-FFF2-40B4-BE49-F238E27FC236}">
                <a16:creationId xmlns:a16="http://schemas.microsoft.com/office/drawing/2014/main" id="{57E960D7-411C-4990-937E-BD396B480E0E}"/>
              </a:ext>
            </a:extLst>
          </p:cNvPr>
          <p:cNvSpPr/>
          <p:nvPr/>
        </p:nvSpPr>
        <p:spPr>
          <a:xfrm>
            <a:off x="1593850" y="1096963"/>
            <a:ext cx="590550" cy="215265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21509" name="CasellaDiTesto 5">
            <a:extLst>
              <a:ext uri="{FF2B5EF4-FFF2-40B4-BE49-F238E27FC236}">
                <a16:creationId xmlns:a16="http://schemas.microsoft.com/office/drawing/2014/main" id="{0F4E29D8-D1D3-4282-83CA-2D5B25FEB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7888" y="3717033"/>
            <a:ext cx="57118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dirty="0"/>
              <a:t>Non va ignorata la domanda solo perché retorica. Probabilmente è messa sotto questa forma proprio per una difficoltà di affrontare direttamente contenuti  che creano ansia o preoccupazione.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BA3EEC9-FFC6-45E1-99E6-DBA522F207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6054"/>
    </mc:Choice>
    <mc:Fallback>
      <p:transition spd="slow" advTm="336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contenuto 2">
            <a:extLst>
              <a:ext uri="{FF2B5EF4-FFF2-40B4-BE49-F238E27FC236}">
                <a16:creationId xmlns:a16="http://schemas.microsoft.com/office/drawing/2014/main" id="{73DBF224-718B-4199-BE30-D38A7EA90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1488" y="1063625"/>
            <a:ext cx="8229600" cy="1525588"/>
          </a:xfrm>
        </p:spPr>
        <p:txBody>
          <a:bodyPr/>
          <a:lstStyle/>
          <a:p>
            <a:r>
              <a:rPr lang="it-IT" altLang="it-IT"/>
              <a:t>Si definiscono domande aperte quelle domande che offrono l’opportunità di espandere e chiarire e, più in generale, che sollecitano risposte non sintetiche 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0C11612-B9F8-4DDF-ABDA-0822C5CBAB2C}"/>
              </a:ext>
            </a:extLst>
          </p:cNvPr>
          <p:cNvSpPr/>
          <p:nvPr/>
        </p:nvSpPr>
        <p:spPr>
          <a:xfrm>
            <a:off x="2566914" y="0"/>
            <a:ext cx="648254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cs typeface="Arial" charset="0"/>
              </a:rPr>
              <a:t>Le domande APERTE</a:t>
            </a:r>
          </a:p>
        </p:txBody>
      </p:sp>
      <p:sp>
        <p:nvSpPr>
          <p:cNvPr id="11269" name="CasellaDiTesto 7">
            <a:extLst>
              <a:ext uri="{FF2B5EF4-FFF2-40B4-BE49-F238E27FC236}">
                <a16:creationId xmlns:a16="http://schemas.microsoft.com/office/drawing/2014/main" id="{DA0906F2-C3F9-4ED8-8750-EE3711A00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7986" y="3573017"/>
            <a:ext cx="57404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dirty="0"/>
              <a:t>“Potrebbe dirmi qualcosa in più sulla faccenda?”</a:t>
            </a:r>
          </a:p>
          <a:p>
            <a:pPr eaLnBrk="1" hangingPunct="1"/>
            <a:r>
              <a:rPr lang="it-IT" altLang="it-IT" dirty="0"/>
              <a:t>“Come si sente rispetto a questo?”</a:t>
            </a:r>
          </a:p>
          <a:p>
            <a:pPr eaLnBrk="1" hangingPunct="1"/>
            <a:r>
              <a:rPr lang="it-IT" altLang="it-IT" dirty="0"/>
              <a:t>“In che modo è cambiata la situazione ultimamente?”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9944868-5CC9-4A6A-A4C7-74B29B529F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104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595"/>
    </mc:Choice>
    <mc:Fallback>
      <p:transition spd="slow" advTm="101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olo 1">
            <a:extLst>
              <a:ext uri="{FF2B5EF4-FFF2-40B4-BE49-F238E27FC236}">
                <a16:creationId xmlns:a16="http://schemas.microsoft.com/office/drawing/2014/main" id="{C3B18928-A942-4910-96AB-32A8A5F2A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ESERCITAZIONE: DALLE DOMANDE CHIUSE ALLE DOMANDE APERTE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133C7D5-B09F-478B-A402-E533DB439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796" y="2229375"/>
            <a:ext cx="8229600" cy="3900488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None/>
              <a:defRPr/>
            </a:pPr>
            <a:r>
              <a:rPr lang="it-IT" dirty="0"/>
              <a:t>Riscrivete il seguente elenco facendo in modo che le domande diventino aperte:</a:t>
            </a:r>
          </a:p>
          <a:p>
            <a:pPr>
              <a:buFont typeface="Arial" charset="0"/>
              <a:buNone/>
              <a:defRPr/>
            </a:pPr>
            <a:endParaRPr lang="it-IT" dirty="0"/>
          </a:p>
          <a:p>
            <a:pPr marL="514350" indent="-514350">
              <a:buFont typeface="Wingdings 2" pitchFamily="18" charset="2"/>
              <a:buAutoNum type="arabicPeriod"/>
              <a:defRPr/>
            </a:pPr>
            <a:r>
              <a:rPr lang="it-IT" sz="2400" dirty="0"/>
              <a:t>Era sconvolto?</a:t>
            </a:r>
          </a:p>
          <a:p>
            <a:pPr marL="514350" indent="-514350">
              <a:buFont typeface="Wingdings 2" pitchFamily="18" charset="2"/>
              <a:buAutoNum type="arabicPeriod"/>
              <a:defRPr/>
            </a:pPr>
            <a:r>
              <a:rPr lang="it-IT" sz="2400" dirty="0"/>
              <a:t>Tornerà a vivere a casa dei suoi?</a:t>
            </a:r>
          </a:p>
          <a:p>
            <a:pPr marL="514350" indent="-514350">
              <a:buFont typeface="Wingdings 2" pitchFamily="18" charset="2"/>
              <a:buAutoNum type="arabicPeriod"/>
              <a:defRPr/>
            </a:pPr>
            <a:r>
              <a:rPr lang="it-IT" sz="2400" dirty="0"/>
              <a:t>Spende troppo denaro?</a:t>
            </a:r>
          </a:p>
          <a:p>
            <a:pPr marL="514350" indent="-514350">
              <a:buFont typeface="Wingdings 2" pitchFamily="18" charset="2"/>
              <a:buAutoNum type="arabicPeriod"/>
              <a:defRPr/>
            </a:pPr>
            <a:r>
              <a:rPr lang="it-IT" sz="2400" dirty="0"/>
              <a:t>La sua vita familiare è soddisfacente?</a:t>
            </a:r>
          </a:p>
          <a:p>
            <a:pPr marL="514350" indent="-514350">
              <a:buFont typeface="Wingdings 2" pitchFamily="18" charset="2"/>
              <a:buAutoNum type="arabicPeriod"/>
              <a:defRPr/>
            </a:pPr>
            <a:r>
              <a:rPr lang="it-IT" sz="2400" dirty="0"/>
              <a:t>È stato ammalato per molto tempo?</a:t>
            </a:r>
          </a:p>
          <a:p>
            <a:pPr marL="514350" indent="-514350">
              <a:buFont typeface="Wingdings 2" pitchFamily="18" charset="2"/>
              <a:buAutoNum type="arabicPeriod"/>
              <a:defRPr/>
            </a:pPr>
            <a:r>
              <a:rPr lang="it-IT" sz="2400" dirty="0"/>
              <a:t>C’è nient’altro che vuole dire?</a:t>
            </a:r>
          </a:p>
          <a:p>
            <a:pPr>
              <a:buFont typeface="Arial" charset="0"/>
              <a:buNone/>
              <a:defRPr/>
            </a:pPr>
            <a:endParaRPr lang="it-IT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B1EA1D0-0A8F-4E05-81F1-CC169FED18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499"/>
    </mc:Choice>
    <mc:Fallback>
      <p:transition spd="slow" advTm="93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621</Words>
  <Application>Microsoft Office PowerPoint</Application>
  <PresentationFormat>Widescreen</PresentationFormat>
  <Paragraphs>49</Paragraphs>
  <Slides>9</Slides>
  <Notes>0</Notes>
  <HiddenSlides>0</HiddenSlides>
  <MMClips>9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7" baseType="lpstr">
      <vt:lpstr>Arial</vt:lpstr>
      <vt:lpstr>Berlin Sans FB</vt:lpstr>
      <vt:lpstr>Calibri</vt:lpstr>
      <vt:lpstr>Calibri Light</vt:lpstr>
      <vt:lpstr>Century Schoolbook</vt:lpstr>
      <vt:lpstr>Verdana</vt:lpstr>
      <vt:lpstr>Wingdings 2</vt:lpstr>
      <vt:lpstr>Tema di Office</vt:lpstr>
      <vt:lpstr>….perchè?!</vt:lpstr>
      <vt:lpstr>NON PERCHE’ MA “COME?”: </vt:lpstr>
      <vt:lpstr>Le domande allusive</vt:lpstr>
      <vt:lpstr>Presentazione standard di PowerPoint</vt:lpstr>
      <vt:lpstr>Le domande MULTIPLE</vt:lpstr>
      <vt:lpstr>Le domande retoriche</vt:lpstr>
      <vt:lpstr>Presentazione standard di PowerPoint</vt:lpstr>
      <vt:lpstr>Presentazione standard di PowerPoint</vt:lpstr>
      <vt:lpstr>ESERCITAZIONE: DALLE DOMANDE CHIUSE ALLE DOMANDE APERTE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….perchè?!</dc:title>
  <dc:creator>Casale</dc:creator>
  <cp:lastModifiedBy>Casale</cp:lastModifiedBy>
  <cp:revision>1</cp:revision>
  <dcterms:created xsi:type="dcterms:W3CDTF">2020-03-11T10:07:52Z</dcterms:created>
  <dcterms:modified xsi:type="dcterms:W3CDTF">2020-03-11T10:11:01Z</dcterms:modified>
</cp:coreProperties>
</file>