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1054" r:id="rId3"/>
    <p:sldId id="1055" r:id="rId4"/>
    <p:sldId id="1099" r:id="rId5"/>
    <p:sldId id="1096" r:id="rId6"/>
    <p:sldId id="1097" r:id="rId7"/>
    <p:sldId id="1098" r:id="rId8"/>
    <p:sldId id="965" r:id="rId9"/>
    <p:sldId id="966" r:id="rId10"/>
    <p:sldId id="967" r:id="rId11"/>
    <p:sldId id="968" r:id="rId12"/>
    <p:sldId id="969" r:id="rId13"/>
    <p:sldId id="970" r:id="rId14"/>
    <p:sldId id="971" r:id="rId15"/>
    <p:sldId id="972" r:id="rId16"/>
    <p:sldId id="973" r:id="rId17"/>
    <p:sldId id="974" r:id="rId18"/>
    <p:sldId id="975" r:id="rId19"/>
    <p:sldId id="976" r:id="rId20"/>
    <p:sldId id="977" r:id="rId21"/>
    <p:sldId id="978" r:id="rId22"/>
    <p:sldId id="986" r:id="rId23"/>
    <p:sldId id="947" r:id="rId24"/>
    <p:sldId id="1064" r:id="rId25"/>
    <p:sldId id="1065" r:id="rId26"/>
    <p:sldId id="1066" r:id="rId27"/>
    <p:sldId id="1067" r:id="rId28"/>
    <p:sldId id="1068" r:id="rId29"/>
    <p:sldId id="1069" r:id="rId30"/>
    <p:sldId id="1070" r:id="rId31"/>
    <p:sldId id="1071" r:id="rId32"/>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87900" autoAdjust="0"/>
  </p:normalViewPr>
  <p:slideViewPr>
    <p:cSldViewPr>
      <p:cViewPr varScale="1">
        <p:scale>
          <a:sx n="65" d="100"/>
          <a:sy n="65" d="100"/>
        </p:scale>
        <p:origin x="1500" y="6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31" d="100"/>
          <a:sy n="131" d="100"/>
        </p:scale>
        <p:origin x="-948" y="21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86512D49-6833-457F-92DD-0BC36D52F269}" type="datetimeFigureOut">
              <a:rPr lang="it-IT"/>
              <a:pPr>
                <a:defRPr/>
              </a:pPr>
              <a:t>30/11/2019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15188D30-511D-4DB7-99D3-F6E38D4F7E2D}" type="slidenum">
              <a:rPr lang="it-IT" altLang="en-US"/>
              <a:pPr/>
              <a:t>‹N›</a:t>
            </a:fld>
            <a:endParaRPr lang="it-IT" altLang="en-US"/>
          </a:p>
        </p:txBody>
      </p:sp>
    </p:spTree>
    <p:extLst>
      <p:ext uri="{BB962C8B-B14F-4D97-AF65-F5344CB8AC3E}">
        <p14:creationId xmlns:p14="http://schemas.microsoft.com/office/powerpoint/2010/main" val="27113546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BE981012-3741-4EF9-9877-45F626000289}" type="slidenum">
              <a:rPr lang="it-IT" altLang="it-IT"/>
              <a:pPr algn="r" eaLnBrk="1" hangingPunct="1">
                <a:spcBef>
                  <a:spcPct val="0"/>
                </a:spcBef>
              </a:pPr>
              <a:t>1</a:t>
            </a:fld>
            <a:endParaRPr lang="it-IT" altLang="it-IT"/>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it-IT" smtClean="0"/>
          </a:p>
        </p:txBody>
      </p:sp>
    </p:spTree>
    <p:extLst>
      <p:ext uri="{BB962C8B-B14F-4D97-AF65-F5344CB8AC3E}">
        <p14:creationId xmlns:p14="http://schemas.microsoft.com/office/powerpoint/2010/main" val="3882992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A9955B97-37D1-460C-8748-0EE59BFD675A}" type="slidenum">
              <a:rPr lang="it-IT" smtClean="0"/>
              <a:pPr/>
              <a:t>2</a:t>
            </a:fld>
            <a:endParaRPr lang="it-IT" smtClean="0"/>
          </a:p>
        </p:txBody>
      </p:sp>
      <p:sp>
        <p:nvSpPr>
          <p:cNvPr id="49155" name="Rectangle 2"/>
          <p:cNvSpPr>
            <a:spLocks noGrp="1" noRot="1" noChangeAspect="1" noChangeArrowheads="1" noTextEdit="1"/>
          </p:cNvSpPr>
          <p:nvPr>
            <p:ph type="sldImg"/>
          </p:nvPr>
        </p:nvSpPr>
        <p:spPr>
          <a:xfrm>
            <a:off x="1143000" y="685800"/>
            <a:ext cx="4572000" cy="3429000"/>
          </a:xfrm>
          <a:ln/>
        </p:spPr>
      </p:sp>
      <p:sp>
        <p:nvSpPr>
          <p:cNvPr id="4915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953786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egnaposto immagine diapositiva 1"/>
          <p:cNvSpPr>
            <a:spLocks noGrp="1" noRot="1" noChangeAspect="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4E5BC718-A871-4752-98EB-CC90235D0590}" type="slidenum">
              <a:rPr lang="it-IT" smtClean="0"/>
              <a:pPr>
                <a:defRPr/>
              </a:pPr>
              <a:t>5</a:t>
            </a:fld>
            <a:endParaRPr lang="it-IT"/>
          </a:p>
        </p:txBody>
      </p:sp>
    </p:spTree>
    <p:extLst>
      <p:ext uri="{BB962C8B-B14F-4D97-AF65-F5344CB8AC3E}">
        <p14:creationId xmlns:p14="http://schemas.microsoft.com/office/powerpoint/2010/main" val="453339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egnaposto immagine diapositiva 1"/>
          <p:cNvSpPr>
            <a:spLocks noGrp="1" noRot="1" noChangeAspect="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A92A4CBB-1D56-4D22-8DCC-F937178FB4D6}" type="slidenum">
              <a:rPr lang="it-IT" smtClean="0"/>
              <a:pPr>
                <a:defRPr/>
              </a:pPr>
              <a:t>6</a:t>
            </a:fld>
            <a:endParaRPr lang="it-IT"/>
          </a:p>
        </p:txBody>
      </p:sp>
    </p:spTree>
    <p:extLst>
      <p:ext uri="{BB962C8B-B14F-4D97-AF65-F5344CB8AC3E}">
        <p14:creationId xmlns:p14="http://schemas.microsoft.com/office/powerpoint/2010/main" val="3669980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egnaposto immagine diapositiva 1"/>
          <p:cNvSpPr>
            <a:spLocks noGrp="1" noRot="1" noChangeAspect="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C512CAAF-9CE1-4A87-8138-32EC0D2817C4}" type="slidenum">
              <a:rPr lang="it-IT" smtClean="0"/>
              <a:pPr>
                <a:defRPr/>
              </a:pPr>
              <a:t>7</a:t>
            </a:fld>
            <a:endParaRPr lang="it-IT"/>
          </a:p>
        </p:txBody>
      </p:sp>
    </p:spTree>
    <p:extLst>
      <p:ext uri="{BB962C8B-B14F-4D97-AF65-F5344CB8AC3E}">
        <p14:creationId xmlns:p14="http://schemas.microsoft.com/office/powerpoint/2010/main" val="4248880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089EF477-649E-4F95-873A-7D7B759057F9}" type="slidenum">
              <a:rPr lang="en-US" altLang="en-US"/>
              <a:pPr>
                <a:spcBef>
                  <a:spcPct val="0"/>
                </a:spcBef>
              </a:pPr>
              <a:t>10</a:t>
            </a:fld>
            <a:endParaRPr lang="en-US" altLang="en-US"/>
          </a:p>
        </p:txBody>
      </p:sp>
      <p:sp>
        <p:nvSpPr>
          <p:cNvPr id="378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it-IT" b="1" smtClean="0"/>
              <a:t>Figure 6.8 (a) Labor Productivity and Wages in Mexico </a:t>
            </a:r>
            <a:r>
              <a:rPr lang="en-US" altLang="it-IT" smtClean="0"/>
              <a:t>Panel (a) shows labor productivity for workers in the maquiladora Mexican manufacturing plants and for workers in non-maquiladora plants in the rest of Mexico. </a:t>
            </a:r>
          </a:p>
          <a:p>
            <a:endParaRPr lang="en-US" altLang="it-IT" smtClean="0"/>
          </a:p>
          <a:p>
            <a:r>
              <a:rPr lang="en-US" altLang="it-IT" i="1" smtClean="0"/>
              <a:t>Source: Gary C. Hufbauer and Jeffrey J. Schott, 2005, </a:t>
            </a:r>
            <a:r>
              <a:rPr lang="en-US" altLang="it-IT" smtClean="0"/>
              <a:t>NAFTA Revisited: Achievements and Challenges, </a:t>
            </a:r>
            <a:r>
              <a:rPr lang="en-US" altLang="it-IT" i="1" smtClean="0"/>
              <a:t>Washington, D.C.: Peterson Institute for International Economics, p. 45.</a:t>
            </a:r>
          </a:p>
        </p:txBody>
      </p:sp>
    </p:spTree>
    <p:extLst>
      <p:ext uri="{BB962C8B-B14F-4D97-AF65-F5344CB8AC3E}">
        <p14:creationId xmlns:p14="http://schemas.microsoft.com/office/powerpoint/2010/main" val="2610945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297CB14-1143-4F21-8337-817FB99D17F9}" type="slidenum">
              <a:rPr lang="en-US" altLang="en-US"/>
              <a:pPr>
                <a:spcBef>
                  <a:spcPct val="0"/>
                </a:spcBef>
              </a:pPr>
              <a:t>11</a:t>
            </a:fld>
            <a:endParaRPr lang="en-US" altLang="en-US"/>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it-IT" b="1" smtClean="0"/>
              <a:t>Figure 6.8 (b) Labor Productivity and Wages in Mexico </a:t>
            </a:r>
            <a:r>
              <a:rPr lang="en-US" altLang="it-IT" smtClean="0"/>
              <a:t>Panel (b) shows wages and monthly income for workers in maquiladora and non-maquiladora plants. Productivity and real monthly income grew faster in the maquiladora plants because of increased trade with the United States.</a:t>
            </a:r>
          </a:p>
          <a:p>
            <a:endParaRPr lang="en-US" altLang="it-IT" i="1" smtClean="0"/>
          </a:p>
          <a:p>
            <a:r>
              <a:rPr lang="en-US" altLang="it-IT" i="1" smtClean="0"/>
              <a:t>Source: Gary C. Hufbauer and Jeffrey J. Schott, 2005, </a:t>
            </a:r>
            <a:r>
              <a:rPr lang="en-US" altLang="it-IT" smtClean="0"/>
              <a:t>NAFTA Revisited: Achievements and Challenges, </a:t>
            </a:r>
            <a:r>
              <a:rPr lang="en-US" altLang="it-IT" i="1" smtClean="0"/>
              <a:t>Washington, D.C.: Peterson Institute for International Economics, p. 45.</a:t>
            </a:r>
          </a:p>
        </p:txBody>
      </p:sp>
    </p:spTree>
    <p:extLst>
      <p:ext uri="{BB962C8B-B14F-4D97-AF65-F5344CB8AC3E}">
        <p14:creationId xmlns:p14="http://schemas.microsoft.com/office/powerpoint/2010/main" val="2123885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2F5A0A6D-475F-4392-B995-51C92A6D45EB}" type="slidenum">
              <a:rPr lang="en-US" altLang="en-US"/>
              <a:pPr>
                <a:spcBef>
                  <a:spcPct val="0"/>
                </a:spcBef>
              </a:pPr>
              <a:t>15</a:t>
            </a:fld>
            <a:endParaRPr lang="en-US" altLang="en-US"/>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it-IT" b="1" smtClean="0"/>
              <a:t>Table 6.3 Mexico’s Export Variety to the United States, 1990–2001 (Percent) </a:t>
            </a:r>
            <a:r>
              <a:rPr lang="en-US" altLang="it-IT" smtClean="0"/>
              <a:t>This table shows the extent of variety in Mexican exports to the United States, by industry. From 1990 to 2001, export variety grew in every industry, as U.S. tariffs were reduced due to NAFTA. All figures are percentages.</a:t>
            </a:r>
          </a:p>
          <a:p>
            <a:endParaRPr lang="en-US" altLang="it-IT" smtClean="0"/>
          </a:p>
          <a:p>
            <a:r>
              <a:rPr lang="en-US" altLang="it-IT" i="1" smtClean="0"/>
              <a:t>Source: Robert Feenstra and Hiau Looi Kee, 2007, “Trade Liberalization and Export Variety: A Comparison of Mexico and China,” </a:t>
            </a:r>
            <a:r>
              <a:rPr lang="en-US" altLang="it-IT" smtClean="0"/>
              <a:t>The World Economy, </a:t>
            </a:r>
            <a:r>
              <a:rPr lang="en-US" altLang="it-IT" i="1" smtClean="0"/>
              <a:t>30(1), 5–21.</a:t>
            </a:r>
          </a:p>
        </p:txBody>
      </p:sp>
    </p:spTree>
    <p:extLst>
      <p:ext uri="{BB962C8B-B14F-4D97-AF65-F5344CB8AC3E}">
        <p14:creationId xmlns:p14="http://schemas.microsoft.com/office/powerpoint/2010/main" val="2126030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6ECF60EF-2532-4E2E-8CC0-2A28C0CA2E1B}" type="slidenum">
              <a:rPr lang="en-US" altLang="en-US"/>
              <a:pPr>
                <a:spcBef>
                  <a:spcPct val="0"/>
                </a:spcBef>
              </a:pPr>
              <a:t>22</a:t>
            </a:fld>
            <a:endParaRPr lang="en-US" altLang="en-US"/>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smtClean="0"/>
          </a:p>
        </p:txBody>
      </p:sp>
    </p:spTree>
    <p:extLst>
      <p:ext uri="{BB962C8B-B14F-4D97-AF65-F5344CB8AC3E}">
        <p14:creationId xmlns:p14="http://schemas.microsoft.com/office/powerpoint/2010/main" val="2344346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253D2B81-C4C2-4CA7-8BA4-F1FD966D60B0}" type="datetimeFigureOut">
              <a:rPr lang="it-IT"/>
              <a:pPr>
                <a:defRPr/>
              </a:pPr>
              <a:t>30/11/2019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7C4FA687-582A-4C83-A16E-96D5C1A0D984}" type="slidenum">
              <a:rPr lang="it-IT" altLang="en-US"/>
              <a:pPr/>
              <a:t>‹N›</a:t>
            </a:fld>
            <a:endParaRPr lang="it-IT" altLang="en-US"/>
          </a:p>
        </p:txBody>
      </p:sp>
    </p:spTree>
    <p:extLst>
      <p:ext uri="{BB962C8B-B14F-4D97-AF65-F5344CB8AC3E}">
        <p14:creationId xmlns:p14="http://schemas.microsoft.com/office/powerpoint/2010/main" val="327102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E11E0D57-3F9E-4D8C-A052-2E281CDEA75B}" type="datetimeFigureOut">
              <a:rPr lang="it-IT"/>
              <a:pPr>
                <a:defRPr/>
              </a:pPr>
              <a:t>30/11/2019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517E1D77-5F8F-4449-96DC-2E4135D3AAEB}" type="slidenum">
              <a:rPr lang="it-IT" altLang="en-US"/>
              <a:pPr/>
              <a:t>‹N›</a:t>
            </a:fld>
            <a:endParaRPr lang="it-IT" altLang="en-US"/>
          </a:p>
        </p:txBody>
      </p:sp>
    </p:spTree>
    <p:extLst>
      <p:ext uri="{BB962C8B-B14F-4D97-AF65-F5344CB8AC3E}">
        <p14:creationId xmlns:p14="http://schemas.microsoft.com/office/powerpoint/2010/main" val="659362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CA99DD7-1DCE-4CCF-B949-DCFEAE487EBD}" type="datetimeFigureOut">
              <a:rPr lang="it-IT"/>
              <a:pPr>
                <a:defRPr/>
              </a:pPr>
              <a:t>30/11/2019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E0609771-57EF-4D17-A012-496C1D61ED45}" type="slidenum">
              <a:rPr lang="it-IT" altLang="en-US"/>
              <a:pPr/>
              <a:t>‹N›</a:t>
            </a:fld>
            <a:endParaRPr lang="it-IT" altLang="en-US"/>
          </a:p>
        </p:txBody>
      </p:sp>
    </p:spTree>
    <p:extLst>
      <p:ext uri="{BB962C8B-B14F-4D97-AF65-F5344CB8AC3E}">
        <p14:creationId xmlns:p14="http://schemas.microsoft.com/office/powerpoint/2010/main" val="577427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3 Título"/>
          <p:cNvSpPr>
            <a:spLocks noGrp="1"/>
          </p:cNvSpPr>
          <p:nvPr>
            <p:ph type="title"/>
          </p:nvPr>
        </p:nvSpPr>
        <p:spPr/>
        <p:txBody>
          <a:bodyPr/>
          <a:lstStyle/>
          <a:p>
            <a:r>
              <a:rPr lang="es-ES" smtClean="0"/>
              <a:t>Haga clic para modificar el estilo de título del patrón</a:t>
            </a:r>
            <a:endParaRPr lang="es-ES"/>
          </a:p>
        </p:txBody>
      </p:sp>
    </p:spTree>
    <p:extLst>
      <p:ext uri="{BB962C8B-B14F-4D97-AF65-F5344CB8AC3E}">
        <p14:creationId xmlns:p14="http://schemas.microsoft.com/office/powerpoint/2010/main" val="422516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B6914A7-24D6-4BE8-B56C-90831C3B6DE1}" type="datetimeFigureOut">
              <a:rPr lang="it-IT"/>
              <a:pPr>
                <a:defRPr/>
              </a:pPr>
              <a:t>30/11/2019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D5EB107D-053D-4D01-AD25-96DFFBE2C95A}" type="slidenum">
              <a:rPr lang="it-IT" altLang="en-US"/>
              <a:pPr/>
              <a:t>‹N›</a:t>
            </a:fld>
            <a:endParaRPr lang="it-IT" altLang="en-US"/>
          </a:p>
        </p:txBody>
      </p:sp>
    </p:spTree>
    <p:extLst>
      <p:ext uri="{BB962C8B-B14F-4D97-AF65-F5344CB8AC3E}">
        <p14:creationId xmlns:p14="http://schemas.microsoft.com/office/powerpoint/2010/main" val="1377370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412AB04E-B4F2-425F-AA69-9A278B7018CE}" type="datetimeFigureOut">
              <a:rPr lang="it-IT"/>
              <a:pPr>
                <a:defRPr/>
              </a:pPr>
              <a:t>30/11/2019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A24ED8ED-BA33-43C8-95B1-D6B14DBEFC80}" type="slidenum">
              <a:rPr lang="it-IT" altLang="en-US"/>
              <a:pPr/>
              <a:t>‹N›</a:t>
            </a:fld>
            <a:endParaRPr lang="it-IT" altLang="en-US"/>
          </a:p>
        </p:txBody>
      </p:sp>
    </p:spTree>
    <p:extLst>
      <p:ext uri="{BB962C8B-B14F-4D97-AF65-F5344CB8AC3E}">
        <p14:creationId xmlns:p14="http://schemas.microsoft.com/office/powerpoint/2010/main" val="194444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A3A48CD0-03BB-4BA3-BB8A-B09B43FF7523}" type="datetimeFigureOut">
              <a:rPr lang="it-IT"/>
              <a:pPr>
                <a:defRPr/>
              </a:pPr>
              <a:t>30/11/2019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94523915-554A-4D36-8176-0CA3696F50F4}" type="slidenum">
              <a:rPr lang="it-IT" altLang="en-US"/>
              <a:pPr/>
              <a:t>‹N›</a:t>
            </a:fld>
            <a:endParaRPr lang="it-IT" altLang="en-US"/>
          </a:p>
        </p:txBody>
      </p:sp>
    </p:spTree>
    <p:extLst>
      <p:ext uri="{BB962C8B-B14F-4D97-AF65-F5344CB8AC3E}">
        <p14:creationId xmlns:p14="http://schemas.microsoft.com/office/powerpoint/2010/main" val="2216841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A3AEC059-9022-41F5-B686-C5B9E18E1AD8}" type="datetimeFigureOut">
              <a:rPr lang="it-IT"/>
              <a:pPr>
                <a:defRPr/>
              </a:pPr>
              <a:t>30/11/2019</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fld id="{CC30D2AA-1134-414C-88F7-396734A38E34}" type="slidenum">
              <a:rPr lang="it-IT" altLang="en-US"/>
              <a:pPr/>
              <a:t>‹N›</a:t>
            </a:fld>
            <a:endParaRPr lang="it-IT" altLang="en-US"/>
          </a:p>
        </p:txBody>
      </p:sp>
    </p:spTree>
    <p:extLst>
      <p:ext uri="{BB962C8B-B14F-4D97-AF65-F5344CB8AC3E}">
        <p14:creationId xmlns:p14="http://schemas.microsoft.com/office/powerpoint/2010/main" val="46944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293D9BC7-4BED-4F06-BB7F-F56D63E22225}" type="datetimeFigureOut">
              <a:rPr lang="it-IT"/>
              <a:pPr>
                <a:defRPr/>
              </a:pPr>
              <a:t>30/11/2019</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fld id="{B9C97DFE-0437-4BD4-9322-55BC9E17A26F}" type="slidenum">
              <a:rPr lang="it-IT" altLang="en-US"/>
              <a:pPr/>
              <a:t>‹N›</a:t>
            </a:fld>
            <a:endParaRPr lang="it-IT" altLang="en-US"/>
          </a:p>
        </p:txBody>
      </p:sp>
    </p:spTree>
    <p:extLst>
      <p:ext uri="{BB962C8B-B14F-4D97-AF65-F5344CB8AC3E}">
        <p14:creationId xmlns:p14="http://schemas.microsoft.com/office/powerpoint/2010/main" val="91576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9611A91-4FFF-4778-9D39-A4A1154DD64E}" type="datetimeFigureOut">
              <a:rPr lang="it-IT"/>
              <a:pPr>
                <a:defRPr/>
              </a:pPr>
              <a:t>30/11/2019</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fld id="{D7A1FB15-459F-44D9-A5A7-759A37646408}" type="slidenum">
              <a:rPr lang="it-IT" altLang="en-US"/>
              <a:pPr/>
              <a:t>‹N›</a:t>
            </a:fld>
            <a:endParaRPr lang="it-IT" altLang="en-US"/>
          </a:p>
        </p:txBody>
      </p:sp>
    </p:spTree>
    <p:extLst>
      <p:ext uri="{BB962C8B-B14F-4D97-AF65-F5344CB8AC3E}">
        <p14:creationId xmlns:p14="http://schemas.microsoft.com/office/powerpoint/2010/main" val="1751656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27053B6-6F3E-4788-B628-0AC45FEC10C6}" type="datetimeFigureOut">
              <a:rPr lang="it-IT"/>
              <a:pPr>
                <a:defRPr/>
              </a:pPr>
              <a:t>30/11/2019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6F8BB38D-F6BD-4489-BE43-A5D9B949FE04}" type="slidenum">
              <a:rPr lang="it-IT" altLang="en-US"/>
              <a:pPr/>
              <a:t>‹N›</a:t>
            </a:fld>
            <a:endParaRPr lang="it-IT" altLang="en-US"/>
          </a:p>
        </p:txBody>
      </p:sp>
    </p:spTree>
    <p:extLst>
      <p:ext uri="{BB962C8B-B14F-4D97-AF65-F5344CB8AC3E}">
        <p14:creationId xmlns:p14="http://schemas.microsoft.com/office/powerpoint/2010/main" val="1859578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9D5F7CA6-1CBF-4E32-B2E5-8C18D35A4D45}" type="datetimeFigureOut">
              <a:rPr lang="it-IT"/>
              <a:pPr>
                <a:defRPr/>
              </a:pPr>
              <a:t>30/11/2019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8A3BA4AD-ED5F-499E-880D-74E6BAED9A01}" type="slidenum">
              <a:rPr lang="it-IT" altLang="en-US"/>
              <a:pPr/>
              <a:t>‹N›</a:t>
            </a:fld>
            <a:endParaRPr lang="it-IT" altLang="en-US"/>
          </a:p>
        </p:txBody>
      </p:sp>
    </p:spTree>
    <p:extLst>
      <p:ext uri="{BB962C8B-B14F-4D97-AF65-F5344CB8AC3E}">
        <p14:creationId xmlns:p14="http://schemas.microsoft.com/office/powerpoint/2010/main" val="1175255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4895893-CF77-41D6-87D2-301397829DB4}" type="datetimeFigureOut">
              <a:rPr lang="it-IT"/>
              <a:pPr>
                <a:defRPr/>
              </a:pPr>
              <a:t>30/11/2019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AAB39EBE-1520-4ECE-B445-41599CB2099A}" type="slidenum">
              <a:rPr lang="it-IT" altLang="en-US"/>
              <a:pPr/>
              <a:t>‹N›</a:t>
            </a:fld>
            <a:endParaRPr lang="it-IT" alt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orgia.giovannetti@unifi.i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0" y="333375"/>
            <a:ext cx="9144000" cy="2952750"/>
          </a:xfrm>
          <a:solidFill>
            <a:schemeClr val="tx2">
              <a:lumMod val="20000"/>
              <a:lumOff val="80000"/>
            </a:schemeClr>
          </a:solidFill>
          <a:ln>
            <a:solidFill>
              <a:schemeClr val="accent2">
                <a:lumMod val="20000"/>
                <a:lumOff val="80000"/>
              </a:schemeClr>
            </a:solidFill>
          </a:ln>
        </p:spPr>
        <p:txBody>
          <a:bodyPr>
            <a:normAutofit/>
          </a:bodyPr>
          <a:lstStyle/>
          <a:p>
            <a:pPr eaLnBrk="1" hangingPunct="1">
              <a:lnSpc>
                <a:spcPct val="120000"/>
              </a:lnSpc>
              <a:defRPr/>
            </a:pPr>
            <a:r>
              <a:rPr lang="en-GB" sz="4800" dirty="0" smtClean="0">
                <a:effectLst>
                  <a:outerShdw blurRad="38100" dist="38100" dir="2700000" algn="tl">
                    <a:srgbClr val="FFFFFF"/>
                  </a:outerShdw>
                </a:effectLst>
              </a:rPr>
              <a:t>E&amp;D</a:t>
            </a:r>
            <a:br>
              <a:rPr lang="en-GB" sz="4800" dirty="0" smtClean="0">
                <a:effectLst>
                  <a:outerShdw blurRad="38100" dist="38100" dir="2700000" algn="tl">
                    <a:srgbClr val="FFFFFF"/>
                  </a:outerShdw>
                </a:effectLst>
              </a:rPr>
            </a:br>
            <a:r>
              <a:rPr lang="en-GB" sz="4800" dirty="0" smtClean="0">
                <a:effectLst>
                  <a:outerShdw blurRad="38100" dist="38100" dir="2700000" algn="tl">
                    <a:srgbClr val="FFFFFF"/>
                  </a:outerShdw>
                </a:effectLst>
              </a:rPr>
              <a:t>International Trade</a:t>
            </a:r>
            <a:br>
              <a:rPr lang="en-GB" sz="4800" dirty="0" smtClean="0">
                <a:effectLst>
                  <a:outerShdw blurRad="38100" dist="38100" dir="2700000" algn="tl">
                    <a:srgbClr val="FFFFFF"/>
                  </a:outerShdw>
                </a:effectLst>
              </a:rPr>
            </a:br>
            <a:r>
              <a:rPr lang="en-GB" sz="4800" dirty="0" smtClean="0">
                <a:effectLst>
                  <a:outerShdw blurRad="38100" dist="38100" dir="2700000" algn="tl">
                    <a:srgbClr val="FFFFFF"/>
                  </a:outerShdw>
                </a:effectLst>
              </a:rPr>
              <a:t>Lecture </a:t>
            </a:r>
            <a:r>
              <a:rPr lang="en-GB" sz="4800" dirty="0" smtClean="0">
                <a:effectLst>
                  <a:outerShdw blurRad="38100" dist="38100" dir="2700000" algn="tl">
                    <a:srgbClr val="FFFFFF"/>
                  </a:outerShdw>
                </a:effectLst>
              </a:rPr>
              <a:t>15</a:t>
            </a:r>
            <a:endParaRPr lang="en-GB" sz="4800" dirty="0" smtClean="0">
              <a:effectLst>
                <a:outerShdw blurRad="38100" dist="38100" dir="2700000" algn="tl">
                  <a:srgbClr val="FFFFFF"/>
                </a:outerShdw>
              </a:effectLst>
            </a:endParaRPr>
          </a:p>
        </p:txBody>
      </p:sp>
      <p:sp>
        <p:nvSpPr>
          <p:cNvPr id="2051" name="Rectangle 3"/>
          <p:cNvSpPr>
            <a:spLocks noGrp="1" noChangeArrowheads="1"/>
          </p:cNvSpPr>
          <p:nvPr>
            <p:ph type="subTitle" idx="4294967295"/>
          </p:nvPr>
        </p:nvSpPr>
        <p:spPr>
          <a:xfrm>
            <a:off x="0" y="3286125"/>
            <a:ext cx="9144000" cy="3043238"/>
          </a:xfrm>
          <a:solidFill>
            <a:schemeClr val="accent1">
              <a:lumMod val="60000"/>
              <a:lumOff val="40000"/>
            </a:schemeClr>
          </a:solidFill>
          <a:ln>
            <a:solidFill>
              <a:schemeClr val="accent2">
                <a:lumMod val="40000"/>
                <a:lumOff val="60000"/>
              </a:schemeClr>
            </a:solidFill>
          </a:ln>
        </p:spPr>
        <p:txBody>
          <a:bodyPr rtlCol="0">
            <a:normAutofit/>
          </a:bodyPr>
          <a:lstStyle/>
          <a:p>
            <a:pPr marL="0" indent="0" algn="ctr" eaLnBrk="1" fontAlgn="auto" hangingPunct="1">
              <a:spcAft>
                <a:spcPts val="0"/>
              </a:spcAft>
              <a:buFont typeface="Arial" pitchFamily="34" charset="0"/>
              <a:buNone/>
              <a:defRPr/>
            </a:pPr>
            <a:r>
              <a:rPr lang="en-GB" b="1" dirty="0" err="1" smtClean="0">
                <a:latin typeface="Verdana" pitchFamily="34" charset="0"/>
              </a:rPr>
              <a:t>Giorgia</a:t>
            </a:r>
            <a:r>
              <a:rPr lang="en-GB" b="1" dirty="0" smtClean="0">
                <a:latin typeface="Verdana" pitchFamily="34" charset="0"/>
              </a:rPr>
              <a:t> </a:t>
            </a:r>
            <a:r>
              <a:rPr lang="en-GB" b="1" dirty="0" err="1" smtClean="0">
                <a:latin typeface="Verdana" pitchFamily="34" charset="0"/>
              </a:rPr>
              <a:t>Giovannetti</a:t>
            </a:r>
            <a:endParaRPr lang="en-GB" b="1" dirty="0" smtClean="0">
              <a:latin typeface="Verdana" pitchFamily="34" charset="0"/>
            </a:endParaRPr>
          </a:p>
          <a:p>
            <a:pPr marL="0" indent="0" algn="ctr" eaLnBrk="1" fontAlgn="auto" hangingPunct="1">
              <a:spcAft>
                <a:spcPts val="0"/>
              </a:spcAft>
              <a:buFont typeface="Arial" pitchFamily="34" charset="0"/>
              <a:buNone/>
              <a:defRPr/>
            </a:pPr>
            <a:r>
              <a:rPr lang="en-GB" sz="2400" b="1" dirty="0" smtClean="0">
                <a:latin typeface="Verdana" pitchFamily="34" charset="0"/>
              </a:rPr>
              <a:t>Professor of Economics, University of Firenze </a:t>
            </a:r>
          </a:p>
          <a:p>
            <a:pPr marL="0" indent="0" algn="ctr" eaLnBrk="1" fontAlgn="auto" hangingPunct="1">
              <a:spcAft>
                <a:spcPts val="0"/>
              </a:spcAft>
              <a:buFont typeface="Arial" pitchFamily="34" charset="0"/>
              <a:buNone/>
              <a:defRPr/>
            </a:pPr>
            <a:r>
              <a:rPr lang="en-GB" sz="2400" b="1" dirty="0" smtClean="0">
                <a:latin typeface="Verdana" pitchFamily="34" charset="0"/>
              </a:rPr>
              <a:t>E-mail: </a:t>
            </a:r>
            <a:r>
              <a:rPr lang="en-GB" sz="2400" dirty="0" smtClean="0">
                <a:solidFill>
                  <a:schemeClr val="tx1">
                    <a:tint val="75000"/>
                  </a:schemeClr>
                </a:solidFill>
                <a:latin typeface="Verdana" pitchFamily="34" charset="0"/>
                <a:hlinkClick r:id="rId3"/>
              </a:rPr>
              <a:t>giorgia.giovannetti@unifi.it</a:t>
            </a:r>
            <a:endParaRPr lang="en-GB" sz="2400" dirty="0" smtClean="0">
              <a:solidFill>
                <a:schemeClr val="tx1">
                  <a:tint val="75000"/>
                </a:schemeClr>
              </a:solidFill>
              <a:latin typeface="Verdana" pitchFamily="34" charset="0"/>
            </a:endParaRPr>
          </a:p>
          <a:p>
            <a:pPr marL="0" indent="0" algn="just" eaLnBrk="1" fontAlgn="auto" hangingPunct="1">
              <a:spcAft>
                <a:spcPts val="0"/>
              </a:spcAft>
              <a:buFont typeface="Arial" pitchFamily="34" charset="0"/>
              <a:buNone/>
              <a:defRPr/>
            </a:pPr>
            <a:endParaRPr lang="en-GB" sz="2400" dirty="0" smtClean="0">
              <a:solidFill>
                <a:srgbClr val="020202"/>
              </a:solidFill>
              <a:latin typeface="Verdana" pitchFamily="34" charset="0"/>
            </a:endParaRPr>
          </a:p>
          <a:p>
            <a:pPr marL="0" indent="0" algn="just" eaLnBrk="1" fontAlgn="auto" hangingPunct="1">
              <a:spcAft>
                <a:spcPts val="0"/>
              </a:spcAft>
              <a:buFont typeface="Arial" pitchFamily="34" charset="0"/>
              <a:buNone/>
              <a:defRPr/>
            </a:pPr>
            <a:endParaRPr lang="en-GB" sz="2400" dirty="0" smtClean="0">
              <a:solidFill>
                <a:srgbClr val="FF0000"/>
              </a:solidFill>
              <a:latin typeface="Verdana" pitchFamily="34" charset="0"/>
            </a:endParaRPr>
          </a:p>
          <a:p>
            <a:pPr marL="0" indent="0" eaLnBrk="1" fontAlgn="auto" hangingPunct="1">
              <a:spcAft>
                <a:spcPts val="0"/>
              </a:spcAft>
              <a:buFont typeface="Arial" pitchFamily="34" charset="0"/>
              <a:buNone/>
              <a:defRPr/>
            </a:pPr>
            <a:endParaRPr lang="en-GB" sz="2800" i="1" dirty="0" smtClean="0">
              <a:solidFill>
                <a:srgbClr val="0000FF"/>
              </a:solidFill>
              <a:latin typeface="Tahoma"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42875" y="214313"/>
            <a:ext cx="8543925" cy="714375"/>
          </a:xfrm>
        </p:spPr>
        <p:txBody>
          <a:bodyPr/>
          <a:lstStyle/>
          <a:p>
            <a:r>
              <a:rPr lang="en-US" altLang="it-IT" sz="3200" b="1" smtClean="0"/>
              <a:t>Empirical Results</a:t>
            </a:r>
          </a:p>
        </p:txBody>
      </p:sp>
      <p:sp>
        <p:nvSpPr>
          <p:cNvPr id="36867" name="Segnaposto testo 4"/>
          <p:cNvSpPr>
            <a:spLocks noGrp="1"/>
          </p:cNvSpPr>
          <p:nvPr>
            <p:ph type="body" idx="1"/>
          </p:nvPr>
        </p:nvSpPr>
        <p:spPr/>
        <p:txBody>
          <a:bodyPr/>
          <a:lstStyle/>
          <a:p>
            <a:endParaRPr lang="it-IT" altLang="it-IT" smtClean="0"/>
          </a:p>
        </p:txBody>
      </p:sp>
      <p:sp>
        <p:nvSpPr>
          <p:cNvPr id="35844" name="Segnaposto testo 6"/>
          <p:cNvSpPr>
            <a:spLocks noGrp="1"/>
          </p:cNvSpPr>
          <p:nvPr>
            <p:ph type="body" sz="quarter" idx="3"/>
          </p:nvPr>
        </p:nvSpPr>
        <p:spPr>
          <a:xfrm>
            <a:off x="5214938" y="928688"/>
            <a:ext cx="3684587" cy="782637"/>
          </a:xfrm>
        </p:spPr>
        <p:txBody>
          <a:bodyPr>
            <a:normAutofit lnSpcReduction="10000"/>
          </a:bodyPr>
          <a:lstStyle/>
          <a:p>
            <a:pPr>
              <a:buFont typeface="Arial" charset="0"/>
              <a:buNone/>
              <a:defRPr/>
            </a:pPr>
            <a:r>
              <a:rPr lang="en-US" smtClean="0"/>
              <a:t>Gains and Adjustment Costs for Mexico:</a:t>
            </a:r>
            <a:endParaRPr lang="it-IT" smtClean="0"/>
          </a:p>
        </p:txBody>
      </p:sp>
      <p:sp>
        <p:nvSpPr>
          <p:cNvPr id="35845" name="Segnaposto contenuto 7"/>
          <p:cNvSpPr>
            <a:spLocks noGrp="1"/>
          </p:cNvSpPr>
          <p:nvPr>
            <p:ph sz="quarter" idx="4"/>
          </p:nvPr>
        </p:nvSpPr>
        <p:spPr>
          <a:xfrm>
            <a:off x="5214938" y="1714500"/>
            <a:ext cx="3471862" cy="4411663"/>
          </a:xfrm>
        </p:spPr>
        <p:txBody>
          <a:bodyPr>
            <a:normAutofit lnSpcReduction="10000"/>
          </a:bodyPr>
          <a:lstStyle/>
          <a:p>
            <a:pPr>
              <a:buFont typeface="Arial" charset="0"/>
              <a:buChar char="•"/>
              <a:defRPr/>
            </a:pPr>
            <a:r>
              <a:rPr lang="en-US" smtClean="0"/>
              <a:t>Joining NAFTA was a way to ensure the permanence of the reforms already underway; Under NAFTA, Mexican tariffs on U.S. goods declined from an average of 14% in 1990 to 1% in 2001; In addition, U.S. tariffs on Mexican imports fell as well.</a:t>
            </a:r>
          </a:p>
          <a:p>
            <a:pPr>
              <a:buFont typeface="Arial" charset="0"/>
              <a:buChar char="•"/>
              <a:defRPr/>
            </a:pPr>
            <a:endParaRPr lang="it-IT" smtClean="0"/>
          </a:p>
        </p:txBody>
      </p:sp>
      <p:sp>
        <p:nvSpPr>
          <p:cNvPr id="36870" name="CasellaDiTesto 4"/>
          <p:cNvSpPr txBox="1">
            <a:spLocks noChangeArrowheads="1"/>
          </p:cNvSpPr>
          <p:nvPr/>
        </p:nvSpPr>
        <p:spPr bwMode="auto">
          <a:xfrm>
            <a:off x="0" y="5041900"/>
            <a:ext cx="51435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itchFamily="34" charset="0"/>
              <a:buChar char="•"/>
              <a:defRPr sz="3200">
                <a:solidFill>
                  <a:schemeClr val="tx1"/>
                </a:solidFill>
                <a:latin typeface="Calibri" pitchFamily="34" charset="0"/>
              </a:defRPr>
            </a:lvl1pPr>
            <a:lvl2pPr>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lvl="1" eaLnBrk="1" hangingPunct="1">
              <a:spcBef>
                <a:spcPct val="0"/>
              </a:spcBef>
              <a:buFontTx/>
              <a:buNone/>
            </a:pPr>
            <a:r>
              <a:rPr lang="en-US" altLang="it-IT" sz="1400">
                <a:latin typeface="Arial" pitchFamily="34" charset="0"/>
              </a:rPr>
              <a:t>Maquiladora: productivity rose 45% from 1994 to 2003—compound growth rate of 4.1%/year.</a:t>
            </a:r>
          </a:p>
          <a:p>
            <a:pPr lvl="1" eaLnBrk="1" hangingPunct="1">
              <a:spcBef>
                <a:spcPct val="0"/>
              </a:spcBef>
              <a:buFontTx/>
              <a:buNone/>
            </a:pPr>
            <a:r>
              <a:rPr lang="en-US" altLang="it-IT" sz="1400">
                <a:latin typeface="Arial" pitchFamily="34" charset="0"/>
              </a:rPr>
              <a:t>Non-maquiladora, productivity rose overall by 25%—compound growth rate of 2.5%/year.</a:t>
            </a:r>
          </a:p>
          <a:p>
            <a:pPr lvl="1" eaLnBrk="1" hangingPunct="1">
              <a:spcBef>
                <a:spcPct val="0"/>
              </a:spcBef>
              <a:buFontTx/>
              <a:buNone/>
            </a:pPr>
            <a:r>
              <a:rPr lang="en-US" altLang="it-IT" sz="1400">
                <a:latin typeface="Arial" pitchFamily="34" charset="0"/>
              </a:rPr>
              <a:t>The difference, 1.6%/year, is an estimate of the impact of NAFTA on the productivity of maquiladora plants over and above the increase in productivity that occurred in the rest of Mexico.</a:t>
            </a:r>
            <a:endParaRPr lang="it-IT" altLang="it-IT" sz="1800">
              <a:latin typeface="Arial" pitchFamily="34" charset="0"/>
            </a:endParaRPr>
          </a:p>
        </p:txBody>
      </p:sp>
      <p:pic>
        <p:nvPicPr>
          <p:cNvPr id="36871" name="Picture 9" descr="Feenstra_fi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14313" y="857250"/>
            <a:ext cx="4857750" cy="4125913"/>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0"/>
            <a:ext cx="8229600" cy="1000125"/>
          </a:xfrm>
        </p:spPr>
        <p:txBody>
          <a:bodyPr/>
          <a:lstStyle/>
          <a:p>
            <a:r>
              <a:rPr lang="en-US" altLang="it-IT" sz="3200" b="1" smtClean="0"/>
              <a:t>Empirical Results</a:t>
            </a:r>
          </a:p>
        </p:txBody>
      </p:sp>
      <p:pic>
        <p:nvPicPr>
          <p:cNvPr id="38915" name="Picture 5" descr="Feenstra_f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313" y="1000125"/>
            <a:ext cx="8259762" cy="432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CasellaDiTesto 4"/>
          <p:cNvSpPr txBox="1">
            <a:spLocks noChangeArrowheads="1"/>
          </p:cNvSpPr>
          <p:nvPr/>
        </p:nvSpPr>
        <p:spPr bwMode="auto">
          <a:xfrm>
            <a:off x="0" y="5429250"/>
            <a:ext cx="9144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itchFamily="34" charset="0"/>
              <a:buChar char="•"/>
              <a:defRPr sz="3200">
                <a:solidFill>
                  <a:schemeClr val="tx1"/>
                </a:solidFill>
                <a:latin typeface="Calibri" pitchFamily="34" charset="0"/>
              </a:defRPr>
            </a:lvl1pPr>
            <a:lvl2pPr>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lvl="1" eaLnBrk="1" hangingPunct="1">
              <a:spcBef>
                <a:spcPct val="0"/>
              </a:spcBef>
              <a:buFontTx/>
              <a:buNone/>
            </a:pPr>
            <a:r>
              <a:rPr lang="en-US" altLang="it-IT" sz="1600">
                <a:latin typeface="Arial" pitchFamily="34" charset="0"/>
              </a:rPr>
              <a:t>From 1994 to 1997, </a:t>
            </a:r>
            <a:r>
              <a:rPr lang="en-US" altLang="it-IT" sz="1600" b="1">
                <a:latin typeface="Arial" pitchFamily="34" charset="0"/>
              </a:rPr>
              <a:t>fall of over 20% in real wages in both sectors</a:t>
            </a:r>
            <a:r>
              <a:rPr lang="en-US" altLang="it-IT" sz="1600">
                <a:latin typeface="Arial" pitchFamily="34" charset="0"/>
              </a:rPr>
              <a:t>, despite increase in productivity. Not predicted by the monopolistic competition model. Shortly after joining NAFTA, </a:t>
            </a:r>
          </a:p>
          <a:p>
            <a:pPr lvl="1" eaLnBrk="1" hangingPunct="1">
              <a:spcBef>
                <a:spcPct val="0"/>
              </a:spcBef>
              <a:buFontTx/>
              <a:buNone/>
            </a:pPr>
            <a:r>
              <a:rPr lang="en-US" altLang="it-IT" sz="1600">
                <a:latin typeface="Arial" pitchFamily="34" charset="0"/>
              </a:rPr>
              <a:t>Mexico suffered a financial crisis that led to a large devaluation of the peso. This makes it </a:t>
            </a:r>
          </a:p>
          <a:p>
            <a:pPr lvl="1" eaLnBrk="1" hangingPunct="1">
              <a:spcBef>
                <a:spcPct val="0"/>
              </a:spcBef>
              <a:buFontTx/>
              <a:buNone/>
            </a:pPr>
            <a:r>
              <a:rPr lang="en-US" altLang="it-IT" sz="1600">
                <a:latin typeface="Arial" pitchFamily="34" charset="0"/>
              </a:rPr>
              <a:t>expensive for Mexico to import goods. Therefore, the Mexican consumer price index also </a:t>
            </a:r>
          </a:p>
          <a:p>
            <a:pPr lvl="1" eaLnBrk="1" hangingPunct="1">
              <a:spcBef>
                <a:spcPct val="0"/>
              </a:spcBef>
              <a:buFontTx/>
              <a:buNone/>
            </a:pPr>
            <a:r>
              <a:rPr lang="en-US" altLang="it-IT" sz="1600">
                <a:latin typeface="Arial" pitchFamily="34" charset="0"/>
              </a:rPr>
              <a:t>Increased leading to a fall in real wages.</a:t>
            </a:r>
            <a:endParaRPr lang="it-IT" altLang="it-IT" sz="1800">
              <a:latin typeface="Arial" pitchFamily="34" charset="0"/>
            </a:endParaRPr>
          </a:p>
        </p:txBody>
      </p:sp>
      <p:sp>
        <p:nvSpPr>
          <p:cNvPr id="38917" name="CasellaDiTesto 5"/>
          <p:cNvSpPr txBox="1">
            <a:spLocks noChangeArrowheads="1"/>
          </p:cNvSpPr>
          <p:nvPr/>
        </p:nvSpPr>
        <p:spPr bwMode="auto">
          <a:xfrm>
            <a:off x="5214938" y="4143375"/>
            <a:ext cx="15906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it-IT" altLang="it-IT" sz="1800">
                <a:latin typeface="Arial" pitchFamily="34" charset="0"/>
              </a:rPr>
              <a:t>More affected</a:t>
            </a:r>
          </a:p>
        </p:txBody>
      </p:sp>
      <p:sp>
        <p:nvSpPr>
          <p:cNvPr id="38918" name="CasellaDiTesto 6"/>
          <p:cNvSpPr txBox="1">
            <a:spLocks noChangeArrowheads="1"/>
          </p:cNvSpPr>
          <p:nvPr/>
        </p:nvSpPr>
        <p:spPr bwMode="auto">
          <a:xfrm>
            <a:off x="7000875" y="3286125"/>
            <a:ext cx="1916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it-IT" altLang="it-IT" sz="1800">
                <a:latin typeface="Arial" pitchFamily="34" charset="0"/>
              </a:rPr>
              <a:t>Start rising again</a:t>
            </a:r>
          </a:p>
        </p:txBody>
      </p:sp>
      <p:sp>
        <p:nvSpPr>
          <p:cNvPr id="38919" name="CasellaDiTesto 7"/>
          <p:cNvSpPr txBox="1">
            <a:spLocks noChangeArrowheads="1"/>
          </p:cNvSpPr>
          <p:nvPr/>
        </p:nvSpPr>
        <p:spPr bwMode="auto">
          <a:xfrm>
            <a:off x="7358063" y="2000250"/>
            <a:ext cx="13128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it-IT" altLang="it-IT" sz="1800">
                <a:latin typeface="Arial" pitchFamily="34" charset="0"/>
              </a:rPr>
              <a:t>Real better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0" y="142875"/>
            <a:ext cx="9144000" cy="714375"/>
          </a:xfrm>
        </p:spPr>
        <p:txBody>
          <a:bodyPr/>
          <a:lstStyle/>
          <a:p>
            <a:r>
              <a:rPr lang="en-US" altLang="it-IT" sz="3200" b="1" smtClean="0"/>
              <a:t> Adjustment Costs in Mexico</a:t>
            </a:r>
          </a:p>
        </p:txBody>
      </p:sp>
      <p:sp>
        <p:nvSpPr>
          <p:cNvPr id="40963" name="Rectangle 3"/>
          <p:cNvSpPr>
            <a:spLocks noGrp="1" noChangeArrowheads="1"/>
          </p:cNvSpPr>
          <p:nvPr>
            <p:ph type="body" idx="1"/>
          </p:nvPr>
        </p:nvSpPr>
        <p:spPr>
          <a:xfrm>
            <a:off x="0" y="928688"/>
            <a:ext cx="8929688" cy="5643562"/>
          </a:xfrm>
        </p:spPr>
        <p:txBody>
          <a:bodyPr/>
          <a:lstStyle/>
          <a:p>
            <a:pPr lvl="1">
              <a:lnSpc>
                <a:spcPct val="90000"/>
              </a:lnSpc>
              <a:buFont typeface="Arial" pitchFamily="34" charset="0"/>
              <a:buNone/>
            </a:pPr>
            <a:r>
              <a:rPr lang="en-US" altLang="it-IT" sz="2400" b="1" smtClean="0"/>
              <a:t>When Mexico joined NAFTA, agricultural sector expected to  fare worst (competition from the U.S). Tariff reductions in agriculture phased in over 15 years. Evidence: the corn farmers did not suffer as much as was feared. </a:t>
            </a:r>
          </a:p>
          <a:p>
            <a:pPr lvl="2">
              <a:lnSpc>
                <a:spcPct val="90000"/>
              </a:lnSpc>
            </a:pPr>
            <a:r>
              <a:rPr lang="en-US" altLang="it-IT" smtClean="0"/>
              <a:t>The poorest farmers consume the corn they grow, rather than sell it &amp; Mexican government able to use subsidies to offset the reduction in income for other corn farmers.</a:t>
            </a:r>
          </a:p>
          <a:p>
            <a:pPr lvl="1">
              <a:buFont typeface="Arial" pitchFamily="34" charset="0"/>
              <a:buNone/>
            </a:pPr>
            <a:r>
              <a:rPr lang="en-US" altLang="it-IT" sz="2400" b="1" smtClean="0"/>
              <a:t>Total production of corn in Mexico rose; for maquiladora plants, employment grew rapidly to a peak of 1.29 million in 2000; then, sector entered a downturn.</a:t>
            </a:r>
          </a:p>
          <a:p>
            <a:pPr lvl="2"/>
            <a:r>
              <a:rPr lang="en-US" altLang="it-IT" smtClean="0"/>
              <a:t>The U.S. entered a recession decreasing demand for Mexican exports; China was competing exporting goods similar to those sold by Mexico; The Mexican peso became over-valued, making it difficult to export abroad; Employment in the maquiladora sector fell after 2000 to 1.1 million in 2003.</a:t>
            </a:r>
          </a:p>
          <a:p>
            <a:pPr lvl="1">
              <a:lnSpc>
                <a:spcPct val="90000"/>
              </a:lnSpc>
            </a:pPr>
            <a:endParaRPr lang="en-US" altLang="it-IT"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725487"/>
          </a:xfrm>
        </p:spPr>
        <p:txBody>
          <a:bodyPr/>
          <a:lstStyle/>
          <a:p>
            <a:r>
              <a:rPr lang="en-US" altLang="it-IT" sz="3200" b="1" smtClean="0"/>
              <a:t>Adjustment Costs in Mexico &amp; US</a:t>
            </a:r>
          </a:p>
        </p:txBody>
      </p:sp>
      <p:sp>
        <p:nvSpPr>
          <p:cNvPr id="38915" name="Rectangle 3"/>
          <p:cNvSpPr>
            <a:spLocks noGrp="1" noChangeArrowheads="1"/>
          </p:cNvSpPr>
          <p:nvPr>
            <p:ph type="body" idx="1"/>
          </p:nvPr>
        </p:nvSpPr>
        <p:spPr>
          <a:xfrm>
            <a:off x="0" y="1000125"/>
            <a:ext cx="8686800" cy="5126038"/>
          </a:xfrm>
        </p:spPr>
        <p:txBody>
          <a:bodyPr>
            <a:normAutofit lnSpcReduction="10000"/>
          </a:bodyPr>
          <a:lstStyle/>
          <a:p>
            <a:pPr lvl="1">
              <a:buFont typeface="Arial" pitchFamily="34" charset="0"/>
              <a:buNone/>
              <a:defRPr/>
            </a:pPr>
            <a:r>
              <a:rPr lang="en-US" b="1" smtClean="0"/>
              <a:t>Mexico</a:t>
            </a:r>
            <a:r>
              <a:rPr lang="en-US" smtClean="0"/>
              <a:t>: The maquiladora sector faces increasing international competition; hence, the volatility of its output and employment increases. Volatility = cost of international trade for displaced workers. </a:t>
            </a:r>
          </a:p>
          <a:p>
            <a:pPr>
              <a:buFont typeface="Arial" pitchFamily="34" charset="0"/>
              <a:buNone/>
              <a:defRPr/>
            </a:pPr>
            <a:r>
              <a:rPr lang="en-US" sz="2800" b="1" smtClean="0"/>
              <a:t>Gains and Adjustment Costs for the U.S.</a:t>
            </a:r>
          </a:p>
          <a:p>
            <a:pPr lvl="1">
              <a:buFont typeface="Arial" pitchFamily="34" charset="0"/>
              <a:buNone/>
              <a:defRPr/>
            </a:pPr>
            <a:r>
              <a:rPr lang="en-US" sz="2400" smtClean="0"/>
              <a:t>Studies on the effects of NAFTA on the U.S. have not estimated its effects on the productivity of U.S. firms. It would be hard to identify the impact since Mexico and Canada are only two of many trading partners. Researchers have estimated expansion of import varieties available to consumers.</a:t>
            </a:r>
          </a:p>
          <a:p>
            <a:pPr lvl="1">
              <a:buFont typeface="Arial" charset="0"/>
              <a:buChar char="–"/>
              <a:defRPr/>
            </a:pPr>
            <a:r>
              <a:rPr lang="en-US" sz="2400" smtClean="0"/>
              <a:t>For U.S. we will compare the long-run gains to consumers due to expanded product varieties with the short-run adjustment costs from exiting firms and unemployment.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229600" cy="1000125"/>
          </a:xfrm>
        </p:spPr>
        <p:txBody>
          <a:bodyPr/>
          <a:lstStyle/>
          <a:p>
            <a:r>
              <a:rPr lang="en-US" altLang="it-IT" sz="3200" b="1" smtClean="0"/>
              <a:t>Gains and Losses for US</a:t>
            </a:r>
          </a:p>
        </p:txBody>
      </p:sp>
      <p:sp>
        <p:nvSpPr>
          <p:cNvPr id="43011" name="Rectangle 3"/>
          <p:cNvSpPr>
            <a:spLocks noGrp="1" noChangeArrowheads="1"/>
          </p:cNvSpPr>
          <p:nvPr>
            <p:ph type="body" idx="1"/>
          </p:nvPr>
        </p:nvSpPr>
        <p:spPr>
          <a:xfrm>
            <a:off x="0" y="785813"/>
            <a:ext cx="9144000" cy="5715000"/>
          </a:xfrm>
        </p:spPr>
        <p:txBody>
          <a:bodyPr/>
          <a:lstStyle/>
          <a:p>
            <a:r>
              <a:rPr lang="en-US" altLang="it-IT" sz="2800" smtClean="0"/>
              <a:t>Expansion of Variety to the U.S; To understand how NAFTA affected the range of products available in U.S., lets look at imports from Mexico (1990 and 2001).</a:t>
            </a:r>
          </a:p>
          <a:p>
            <a:pPr lvl="1"/>
            <a:r>
              <a:rPr lang="en-US" altLang="it-IT" sz="2400" smtClean="0"/>
              <a:t>Table below shows the % of all products imported to the U.S. in a particular industry that are from Mexico.This does not take into account the amount that Mexico sells of each product, </a:t>
            </a:r>
            <a:r>
              <a:rPr lang="en-US" altLang="it-IT" sz="2400" b="1" smtClean="0"/>
              <a:t>just the number of different types of products </a:t>
            </a:r>
            <a:r>
              <a:rPr lang="en-US" altLang="it-IT" sz="2400" smtClean="0"/>
              <a:t>Mexico sells to the U.S. compared to the total the U.S. imports from all countries.</a:t>
            </a:r>
            <a:endParaRPr lang="en-US" altLang="it-IT" smtClean="0"/>
          </a:p>
          <a:p>
            <a:pPr lvl="1"/>
            <a:r>
              <a:rPr lang="en-US" altLang="it-IT" sz="2400" smtClean="0"/>
              <a:t>From 1990–2000, the range of </a:t>
            </a:r>
            <a:r>
              <a:rPr lang="en-US" altLang="it-IT" sz="2400" b="1" smtClean="0"/>
              <a:t>agricultural products that Mexico exported to the U.S. expanded from 42% to 51%. </a:t>
            </a:r>
          </a:p>
          <a:p>
            <a:pPr lvl="1"/>
            <a:r>
              <a:rPr lang="en-US" altLang="it-IT" sz="2400" smtClean="0"/>
              <a:t>Export variety grew at a faster rate in the wood and paper industry, petroleum and plastics, and electronics.</a:t>
            </a:r>
          </a:p>
          <a:p>
            <a:pPr lvl="1"/>
            <a:r>
              <a:rPr lang="en-US" altLang="it-IT" sz="2400" smtClean="0"/>
              <a:t>Other areas where there had already been a lot of trade, such as machinery and transport,  slower growth in export variety.</a:t>
            </a:r>
          </a:p>
          <a:p>
            <a:pPr lvl="1"/>
            <a:endParaRPr lang="en-US" altLang="it-IT"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14313" y="274638"/>
            <a:ext cx="8929687" cy="868362"/>
          </a:xfrm>
        </p:spPr>
        <p:txBody>
          <a:bodyPr/>
          <a:lstStyle/>
          <a:p>
            <a:r>
              <a:rPr lang="en-US" altLang="it-IT" sz="3200" b="1" smtClean="0"/>
              <a:t>Mexico’s Export Variety to the United States</a:t>
            </a:r>
          </a:p>
        </p:txBody>
      </p:sp>
      <p:pic>
        <p:nvPicPr>
          <p:cNvPr id="44035" name="Picture 9" descr="Feenstra_t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7438"/>
            <a:ext cx="9094788" cy="221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CasellaDiTesto 4"/>
          <p:cNvSpPr txBox="1">
            <a:spLocks noChangeArrowheads="1"/>
          </p:cNvSpPr>
          <p:nvPr/>
        </p:nvSpPr>
        <p:spPr bwMode="auto">
          <a:xfrm>
            <a:off x="0" y="4857750"/>
            <a:ext cx="900112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lvl="1" eaLnBrk="1" hangingPunct="1">
              <a:spcBef>
                <a:spcPct val="0"/>
              </a:spcBef>
              <a:buFontTx/>
              <a:buNone/>
            </a:pPr>
            <a:r>
              <a:rPr lang="en-US" altLang="it-IT" sz="1800">
                <a:latin typeface="Arial" pitchFamily="34" charset="0"/>
              </a:rPr>
              <a:t>The increase in the variety of products imported to the U.S. under NAFTA </a:t>
            </a:r>
          </a:p>
          <a:p>
            <a:pPr lvl="1" eaLnBrk="1" hangingPunct="1">
              <a:spcBef>
                <a:spcPct val="0"/>
              </a:spcBef>
              <a:buFontTx/>
              <a:buNone/>
            </a:pPr>
            <a:r>
              <a:rPr lang="en-US" altLang="it-IT" sz="1800">
                <a:latin typeface="Arial" pitchFamily="34" charset="0"/>
              </a:rPr>
              <a:t>is a source of gains to U.S. consumers. According to one estimate, the total </a:t>
            </a:r>
          </a:p>
          <a:p>
            <a:pPr lvl="1" eaLnBrk="1" hangingPunct="1">
              <a:spcBef>
                <a:spcPct val="0"/>
              </a:spcBef>
              <a:buFontTx/>
              <a:buNone/>
            </a:pPr>
            <a:r>
              <a:rPr lang="en-US" altLang="it-IT" sz="1800">
                <a:latin typeface="Arial" pitchFamily="34" charset="0"/>
              </a:rPr>
              <a:t>number of product varieties imported into the U.S. from 1972–2001 has </a:t>
            </a:r>
          </a:p>
          <a:p>
            <a:pPr lvl="1" eaLnBrk="1" hangingPunct="1">
              <a:spcBef>
                <a:spcPct val="0"/>
              </a:spcBef>
              <a:buFontTx/>
              <a:buNone/>
            </a:pPr>
            <a:r>
              <a:rPr lang="en-US" altLang="it-IT" sz="1800">
                <a:latin typeface="Arial" pitchFamily="34" charset="0"/>
              </a:rPr>
              <a:t>increased four times. That expansion in import variety has had the same effect </a:t>
            </a:r>
          </a:p>
          <a:p>
            <a:pPr lvl="1" eaLnBrk="1" hangingPunct="1">
              <a:spcBef>
                <a:spcPct val="0"/>
              </a:spcBef>
              <a:buFontTx/>
              <a:buNone/>
            </a:pPr>
            <a:r>
              <a:rPr lang="en-US" altLang="it-IT" sz="1800">
                <a:latin typeface="Arial" pitchFamily="34" charset="0"/>
              </a:rPr>
              <a:t>as a reduction in import prices of 1.2% per year.</a:t>
            </a:r>
          </a:p>
          <a:p>
            <a:pPr eaLnBrk="1" hangingPunct="1">
              <a:spcBef>
                <a:spcPct val="0"/>
              </a:spcBef>
              <a:buFontTx/>
              <a:buNone/>
            </a:pPr>
            <a:endParaRPr lang="it-IT" altLang="it-IT" sz="1800">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0" y="0"/>
            <a:ext cx="9144000" cy="928688"/>
          </a:xfrm>
        </p:spPr>
        <p:txBody>
          <a:bodyPr/>
          <a:lstStyle/>
          <a:p>
            <a:r>
              <a:rPr lang="en-US" altLang="it-IT" sz="3200" b="1" smtClean="0"/>
              <a:t>Gain &amp; losses for US</a:t>
            </a:r>
          </a:p>
        </p:txBody>
      </p:sp>
      <p:sp>
        <p:nvSpPr>
          <p:cNvPr id="41987" name="Rectangle 3"/>
          <p:cNvSpPr>
            <a:spLocks noGrp="1" noChangeArrowheads="1"/>
          </p:cNvSpPr>
          <p:nvPr>
            <p:ph type="body" idx="1"/>
          </p:nvPr>
        </p:nvSpPr>
        <p:spPr>
          <a:xfrm>
            <a:off x="0" y="857250"/>
            <a:ext cx="9144000" cy="5643563"/>
          </a:xfrm>
        </p:spPr>
        <p:txBody>
          <a:bodyPr>
            <a:normAutofit lnSpcReduction="10000"/>
          </a:bodyPr>
          <a:lstStyle/>
          <a:p>
            <a:pPr lvl="1">
              <a:buFont typeface="Arial" pitchFamily="34" charset="0"/>
              <a:buNone/>
              <a:defRPr/>
            </a:pPr>
            <a:r>
              <a:rPr lang="en-US" sz="2400" smtClean="0"/>
              <a:t>Using the 1.2% equivalent reduction in import prices for Mexico found for all countries, we can estimate $ gains. Using an average $90 billion in U.S. imports per year and the 1.2% reduction in prices to U.S. consumers, $90(1.2%) </a:t>
            </a:r>
            <a:r>
              <a:rPr lang="en-US" sz="2400" b="1" smtClean="0"/>
              <a:t>= $1.1 billion per year in savings to consumers</a:t>
            </a:r>
            <a:r>
              <a:rPr lang="en-US" sz="2400" smtClean="0"/>
              <a:t>. </a:t>
            </a:r>
            <a:r>
              <a:rPr lang="en-US" sz="2400" b="1" smtClean="0"/>
              <a:t>These consumer savings are permanent and increase over time as export varieties grow. In 2003 </a:t>
            </a:r>
            <a:r>
              <a:rPr lang="en-US" sz="2400" smtClean="0"/>
              <a:t>(10</a:t>
            </a:r>
            <a:r>
              <a:rPr lang="en-US" sz="2400" baseline="30000" smtClean="0"/>
              <a:t>th</a:t>
            </a:r>
            <a:r>
              <a:rPr lang="en-US" sz="2400" smtClean="0"/>
              <a:t> year of NAFTA) </a:t>
            </a:r>
            <a:r>
              <a:rPr lang="en-US" sz="2400" b="1" smtClean="0"/>
              <a:t>consumers would gain $11 billion as compared to 1994</a:t>
            </a:r>
            <a:r>
              <a:rPr lang="en-US" sz="2400" smtClean="0"/>
              <a:t>. </a:t>
            </a:r>
          </a:p>
          <a:p>
            <a:pPr lvl="1">
              <a:buFont typeface="Arial" pitchFamily="34" charset="0"/>
              <a:buNone/>
              <a:defRPr/>
            </a:pPr>
            <a:r>
              <a:rPr lang="en-US" sz="2400" smtClean="0"/>
              <a:t>Losses: come as firms exit the market (import competition) and workers are temporarily unemployed. One way to measure this loss is to look at claims under the U.S. Trade Adjustment Assistance (TAA) provisions. Offers assistance to workers in manufacturing who lose their jobs due to import competition.</a:t>
            </a:r>
            <a:r>
              <a:rPr lang="en-US" sz="2400" b="1" smtClean="0"/>
              <a:t> From 1994–2002, about 525,000 workers</a:t>
            </a:r>
            <a:r>
              <a:rPr lang="en-US" sz="2400" smtClean="0"/>
              <a:t> ( 58,000 a year) lost their jobs and were certified as adversely affected by trade under the NAFTA-TAA program.</a:t>
            </a:r>
          </a:p>
          <a:p>
            <a:pPr lvl="1">
              <a:buFont typeface="Arial" pitchFamily="34" charset="0"/>
              <a:buNone/>
              <a:defRPr/>
            </a:pP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0" y="0"/>
            <a:ext cx="9144000" cy="857250"/>
          </a:xfrm>
        </p:spPr>
        <p:txBody>
          <a:bodyPr/>
          <a:lstStyle/>
          <a:p>
            <a:r>
              <a:rPr lang="en-US" altLang="it-IT" sz="3200" b="1" smtClean="0"/>
              <a:t>Gain and losses, US</a:t>
            </a:r>
          </a:p>
        </p:txBody>
      </p:sp>
      <p:sp>
        <p:nvSpPr>
          <p:cNvPr id="43011" name="Rectangle 3"/>
          <p:cNvSpPr>
            <a:spLocks noGrp="1" noChangeArrowheads="1"/>
          </p:cNvSpPr>
          <p:nvPr>
            <p:ph type="body" idx="1"/>
          </p:nvPr>
        </p:nvSpPr>
        <p:spPr>
          <a:xfrm>
            <a:off x="0" y="857250"/>
            <a:ext cx="8686800" cy="5268913"/>
          </a:xfrm>
        </p:spPr>
        <p:txBody>
          <a:bodyPr>
            <a:normAutofit lnSpcReduction="10000"/>
          </a:bodyPr>
          <a:lstStyle/>
          <a:p>
            <a:pPr lvl="1">
              <a:buFont typeface="Arial" pitchFamily="34" charset="0"/>
              <a:buNone/>
              <a:defRPr/>
            </a:pPr>
            <a:r>
              <a:rPr lang="en-US" sz="2400" smtClean="0"/>
              <a:t>Probably the most accurate estimate of the temporary unemployment caused by NAFTA. Compare this number to overall job displacement in the U.S. over the same time period. Annual number of workers displaced  (manufacturing):  4 million or 444,000 workers per year.</a:t>
            </a:r>
          </a:p>
          <a:p>
            <a:pPr lvl="1">
              <a:lnSpc>
                <a:spcPct val="90000"/>
              </a:lnSpc>
              <a:buFont typeface="Arial" pitchFamily="34" charset="0"/>
              <a:buNone/>
              <a:defRPr/>
            </a:pPr>
            <a:r>
              <a:rPr lang="en-US" sz="2400" smtClean="0"/>
              <a:t>The NAFTA layoffs of 58,000 workers were about 13% of total displacement—a substantial amount. </a:t>
            </a:r>
          </a:p>
          <a:p>
            <a:pPr lvl="1">
              <a:lnSpc>
                <a:spcPct val="90000"/>
              </a:lnSpc>
              <a:buFont typeface="Arial" pitchFamily="34" charset="0"/>
              <a:buNone/>
              <a:defRPr/>
            </a:pPr>
            <a:r>
              <a:rPr lang="en-US" sz="2400" smtClean="0"/>
              <a:t>Another way to measure effects is to compare the loss in wages from the displaced workers to the consumer gains. HP: about 2/3 of workers laid off in manufacturing are re-employed within three years; Suppose the average length of unemployment for laid off workers is 3 years; Average yearly earnings for manufacturing workers was $31,000 in 2000 so each displaced worker lost $93,000 in wages, Total losses were $5.4 billion.</a:t>
            </a:r>
          </a:p>
          <a:p>
            <a:pPr lvl="1">
              <a:buFont typeface="Arial" pitchFamily="34" charset="0"/>
              <a:buNone/>
              <a:defRPr/>
            </a:pP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725487"/>
          </a:xfrm>
        </p:spPr>
        <p:txBody>
          <a:bodyPr/>
          <a:lstStyle/>
          <a:p>
            <a:r>
              <a:rPr lang="en-US" altLang="it-IT" sz="3200" b="1" smtClean="0"/>
              <a:t>Gain &amp; losses</a:t>
            </a:r>
          </a:p>
        </p:txBody>
      </p:sp>
      <p:sp>
        <p:nvSpPr>
          <p:cNvPr id="48131" name="Rectangle 3"/>
          <p:cNvSpPr>
            <a:spLocks noGrp="1" noChangeArrowheads="1"/>
          </p:cNvSpPr>
          <p:nvPr>
            <p:ph type="body" idx="1"/>
          </p:nvPr>
        </p:nvSpPr>
        <p:spPr>
          <a:xfrm>
            <a:off x="214313" y="1143000"/>
            <a:ext cx="8643937" cy="4983163"/>
          </a:xfrm>
        </p:spPr>
        <p:txBody>
          <a:bodyPr/>
          <a:lstStyle/>
          <a:p>
            <a:pPr lvl="1">
              <a:buFont typeface="Arial" pitchFamily="34" charset="0"/>
              <a:buNone/>
            </a:pPr>
            <a:r>
              <a:rPr lang="en-US" altLang="it-IT" smtClean="0"/>
              <a:t>These private costs of $5.4 billion are nearly equal to the average welfare gains of $5.5 billion.</a:t>
            </a:r>
          </a:p>
          <a:p>
            <a:pPr lvl="1"/>
            <a:r>
              <a:rPr lang="en-US" altLang="it-IT" smtClean="0"/>
              <a:t>However, </a:t>
            </a:r>
            <a:r>
              <a:rPr lang="en-US" altLang="it-IT" b="1" smtClean="0">
                <a:solidFill>
                  <a:srgbClr val="FF0000"/>
                </a:solidFill>
              </a:rPr>
              <a:t>gains continue to grow over time and job loss was only temporary</a:t>
            </a:r>
            <a:r>
              <a:rPr lang="en-US" altLang="it-IT" smtClean="0"/>
              <a:t>. Adjustment costs due to job losses fall.</a:t>
            </a:r>
          </a:p>
          <a:p>
            <a:pPr lvl="1"/>
            <a:r>
              <a:rPr lang="en-US" altLang="it-IT" smtClean="0"/>
              <a:t>In 2002 the NAFTA-TAA program was consolidated into the general TAA program, so there is no further data specific to NAFTA.</a:t>
            </a:r>
          </a:p>
          <a:p>
            <a:pPr lvl="1"/>
            <a:r>
              <a:rPr lang="en-US" altLang="it-IT" smtClean="0"/>
              <a:t>Still limitations in addressing the needs of workers laid off due to trade competition.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0" y="0"/>
            <a:ext cx="8686800" cy="857250"/>
          </a:xfrm>
        </p:spPr>
        <p:txBody>
          <a:bodyPr/>
          <a:lstStyle/>
          <a:p>
            <a:r>
              <a:rPr lang="en-US" altLang="it-IT" sz="3200" b="1" smtClean="0"/>
              <a:t>Gain and losses: Summary of NAFTA</a:t>
            </a:r>
          </a:p>
        </p:txBody>
      </p:sp>
      <p:sp>
        <p:nvSpPr>
          <p:cNvPr id="45059" name="Rectangle 3"/>
          <p:cNvSpPr>
            <a:spLocks noGrp="1" noChangeArrowheads="1"/>
          </p:cNvSpPr>
          <p:nvPr>
            <p:ph type="body" idx="1"/>
          </p:nvPr>
        </p:nvSpPr>
        <p:spPr>
          <a:xfrm>
            <a:off x="0" y="1000125"/>
            <a:ext cx="8929688" cy="5429250"/>
          </a:xfrm>
        </p:spPr>
        <p:txBody>
          <a:bodyPr>
            <a:normAutofit lnSpcReduction="10000"/>
          </a:bodyPr>
          <a:lstStyle/>
          <a:p>
            <a:pPr lvl="1">
              <a:lnSpc>
                <a:spcPct val="90000"/>
              </a:lnSpc>
              <a:buFont typeface="Arial" pitchFamily="34" charset="0"/>
              <a:buNone/>
              <a:defRPr/>
            </a:pPr>
            <a:r>
              <a:rPr lang="en-US" sz="2400" smtClean="0"/>
              <a:t>The monopolistic competition model indicates </a:t>
            </a:r>
            <a:r>
              <a:rPr lang="en-US" sz="2400" b="1" smtClean="0">
                <a:solidFill>
                  <a:srgbClr val="FF0000"/>
                </a:solidFill>
              </a:rPr>
              <a:t>two sources of gains from trade. </a:t>
            </a:r>
            <a:r>
              <a:rPr lang="en-US" sz="2400" smtClean="0"/>
              <a:t>The rise in productivity (due to expanded output by surviving firms) leads to (i) lower prices; (ii) More varieties of products for consumers</a:t>
            </a:r>
          </a:p>
          <a:p>
            <a:pPr lvl="1">
              <a:buFont typeface="Arial" pitchFamily="34" charset="0"/>
              <a:buNone/>
              <a:defRPr/>
            </a:pPr>
            <a:r>
              <a:rPr lang="en-US" sz="2400" b="1" smtClean="0"/>
              <a:t>For Mexico and Canada</a:t>
            </a:r>
            <a:r>
              <a:rPr lang="en-US" sz="2400" smtClean="0"/>
              <a:t>, long-run gains measured by  improvement in productivity for exporters as compared to other manufacturing firms. For the </a:t>
            </a:r>
            <a:r>
              <a:rPr lang="en-US" sz="2400" b="1" smtClean="0">
                <a:solidFill>
                  <a:srgbClr val="FF0000"/>
                </a:solidFill>
              </a:rPr>
              <a:t>U.S</a:t>
            </a:r>
            <a:r>
              <a:rPr lang="en-US" sz="2400" smtClean="0"/>
              <a:t>.: long-run gains using the expansion of varieties from Mexico, and the equivalent drop in price faced by U.S. consumers.</a:t>
            </a:r>
          </a:p>
          <a:p>
            <a:pPr lvl="1">
              <a:buFont typeface="Arial" charset="0"/>
              <a:buChar char="–"/>
              <a:defRPr/>
            </a:pPr>
            <a:r>
              <a:rPr lang="en-US" sz="2400" b="1" smtClean="0">
                <a:solidFill>
                  <a:srgbClr val="FF0000"/>
                </a:solidFill>
              </a:rPr>
              <a:t>For Canada and the U.S., long-run gains considerably exceed the short-run costs. </a:t>
            </a:r>
            <a:r>
              <a:rPr lang="en-US" sz="2400" smtClean="0"/>
              <a:t>In Mexico the gains have not been reflected in the growth of real wages for production workers.</a:t>
            </a:r>
          </a:p>
          <a:p>
            <a:pPr lvl="1">
              <a:buFont typeface="Arial" charset="0"/>
              <a:buChar char="–"/>
              <a:defRPr/>
            </a:pPr>
            <a:r>
              <a:rPr lang="en-US" sz="2400" smtClean="0"/>
              <a:t>The real earnings for higher-income workers in the maquiladora sector have risen and have been the principal beneficiaries of NAFTA so far.</a:t>
            </a:r>
          </a:p>
          <a:p>
            <a:pPr lvl="1">
              <a:lnSpc>
                <a:spcPct val="90000"/>
              </a:lnSpc>
              <a:buFont typeface="Arial" charset="0"/>
              <a:buChar char="–"/>
              <a:defRPr/>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7668344" y="0"/>
            <a:ext cx="1475656" cy="646331"/>
          </a:xfrm>
          <a:prstGeom prst="rect">
            <a:avLst/>
          </a:prstGeom>
          <a:noFill/>
        </p:spPr>
        <p:txBody>
          <a:bodyPr wrap="square" rtlCol="0">
            <a:spAutoFit/>
          </a:bodyPr>
          <a:lstStyle/>
          <a:p>
            <a:r>
              <a:rPr lang="en-GB" dirty="0">
                <a:solidFill>
                  <a:srgbClr val="000099"/>
                </a:solidFill>
                <a:effectLst>
                  <a:outerShdw blurRad="38100" dist="38100" dir="2700000" algn="tl">
                    <a:srgbClr val="C0C0C0"/>
                  </a:outerShdw>
                </a:effectLst>
              </a:rPr>
              <a:t>Proposal of change</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2538508664"/>
              </p:ext>
            </p:extLst>
          </p:nvPr>
        </p:nvGraphicFramePr>
        <p:xfrm>
          <a:off x="107503" y="25524"/>
          <a:ext cx="8784976" cy="6840760"/>
        </p:xfrm>
        <a:graphic>
          <a:graphicData uri="http://schemas.openxmlformats.org/drawingml/2006/table">
            <a:tbl>
              <a:tblPr/>
              <a:tblGrid>
                <a:gridCol w="936105"/>
                <a:gridCol w="936104"/>
                <a:gridCol w="2222484"/>
                <a:gridCol w="4690283"/>
              </a:tblGrid>
              <a:tr h="179055">
                <a:tc gridSpan="4">
                  <a:txBody>
                    <a:bodyPr/>
                    <a:lstStyle/>
                    <a:p>
                      <a:pPr>
                        <a:lnSpc>
                          <a:spcPct val="115000"/>
                        </a:lnSpc>
                        <a:spcAft>
                          <a:spcPts val="0"/>
                        </a:spcAft>
                      </a:pPr>
                      <a:r>
                        <a:rPr lang="en-GB" sz="1400" b="1" kern="50" dirty="0">
                          <a:effectLst/>
                          <a:latin typeface="Times New Roman"/>
                          <a:ea typeface="SimSun"/>
                          <a:cs typeface="Lucida Sans"/>
                        </a:rPr>
                        <a:t>International </a:t>
                      </a:r>
                      <a:r>
                        <a:rPr lang="en-GB" sz="1400" b="1" kern="50" dirty="0" smtClean="0">
                          <a:effectLst/>
                          <a:latin typeface="Times New Roman"/>
                          <a:ea typeface="SimSun"/>
                          <a:cs typeface="Lucida Sans"/>
                        </a:rPr>
                        <a:t>Trade, September 16</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r>
                        <a:rPr lang="en-GB" sz="1400" b="1" kern="50" dirty="0">
                          <a:effectLst/>
                          <a:latin typeface="Times New Roman"/>
                          <a:ea typeface="SimSun"/>
                          <a:cs typeface="Lucida Sans"/>
                        </a:rPr>
                        <a:t>December </a:t>
                      </a:r>
                      <a:r>
                        <a:rPr lang="en-GB" sz="1400" b="1" kern="50" dirty="0" smtClean="0">
                          <a:effectLst/>
                          <a:latin typeface="Times New Roman"/>
                          <a:ea typeface="SimSun"/>
                          <a:cs typeface="Lucida Sans"/>
                        </a:rPr>
                        <a:t>8</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endParaRPr lang="it-IT" sz="1400" kern="50" dirty="0">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1</a:t>
                      </a:r>
                      <a:r>
                        <a:rPr lang="en-GB" sz="1400" b="1" kern="50" dirty="0">
                          <a:solidFill>
                            <a:srgbClr val="FF0000"/>
                          </a:solidFill>
                          <a:effectLst/>
                          <a:latin typeface="Times New Roman"/>
                          <a:ea typeface="SimSun"/>
                          <a:cs typeface="Lucida Sans"/>
                        </a:rPr>
                        <a:t> </a:t>
                      </a: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FF0000"/>
                          </a:solidFill>
                          <a:effectLst/>
                          <a:latin typeface="Times New Roman"/>
                          <a:ea typeface="SimSun"/>
                          <a:cs typeface="Lucida Sans"/>
                        </a:rPr>
                        <a:t>16/9</a:t>
                      </a: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The main issues </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2</a:t>
                      </a:r>
                      <a:r>
                        <a:rPr lang="en-GB" sz="1400" b="1" kern="50" dirty="0">
                          <a:solidFill>
                            <a:srgbClr val="FF0000"/>
                          </a:solidFill>
                          <a:effectLst/>
                          <a:latin typeface="Times New Roman"/>
                          <a:ea typeface="SimSun"/>
                          <a:cs typeface="Lucida Sans"/>
                        </a:rPr>
                        <a:t> </a:t>
                      </a: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19/9</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2 detailed presentation of the course</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3</a:t>
                      </a:r>
                      <a:r>
                        <a:rPr lang="en-GB" sz="1400" b="1" kern="50" dirty="0">
                          <a:solidFill>
                            <a:srgbClr val="FF0000"/>
                          </a:solidFill>
                          <a:effectLst/>
                          <a:latin typeface="Times New Roman"/>
                          <a:ea typeface="SimSun"/>
                          <a:cs typeface="Lucida Sans"/>
                        </a:rPr>
                        <a:t> </a:t>
                      </a: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23/9</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3; Measuring globalization</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4</a:t>
                      </a:r>
                      <a:r>
                        <a:rPr lang="en-GB" sz="1400" b="1" kern="50" dirty="0">
                          <a:solidFill>
                            <a:srgbClr val="FF0000"/>
                          </a:solidFill>
                          <a:effectLst/>
                          <a:latin typeface="Times New Roman"/>
                          <a:ea typeface="SimSun"/>
                          <a:cs typeface="Lucida Sans"/>
                        </a:rPr>
                        <a:t> </a:t>
                      </a: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26/9</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Measuring Globalization, </a:t>
                      </a:r>
                      <a:r>
                        <a:rPr lang="en-GB" sz="1400" b="1" kern="50" dirty="0" smtClean="0">
                          <a:solidFill>
                            <a:srgbClr val="FF0000"/>
                          </a:solidFill>
                          <a:effectLst/>
                          <a:latin typeface="Times New Roman"/>
                          <a:ea typeface="SimSun"/>
                          <a:cs typeface="Lucida Sans"/>
                        </a:rPr>
                        <a:t>(VA)</a:t>
                      </a:r>
                      <a:r>
                        <a:rPr lang="en-GB" sz="1400" b="1" kern="50" baseline="0" dirty="0" smtClean="0">
                          <a:solidFill>
                            <a:srgbClr val="FF0000"/>
                          </a:solidFill>
                          <a:effectLst/>
                          <a:latin typeface="Times New Roman"/>
                          <a:ea typeface="SimSun"/>
                          <a:cs typeface="Lucida Sans"/>
                        </a:rPr>
                        <a:t> and overview of models</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5</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30/9</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Overview trade models (Bernard et al 2007; 2011)</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6</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Gravity model</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it-IT" sz="1400" b="1" kern="50" dirty="0" err="1" smtClean="0">
                          <a:solidFill>
                            <a:srgbClr val="FF0000"/>
                          </a:solidFill>
                          <a:effectLst/>
                          <a:latin typeface="Times New Roman"/>
                          <a:ea typeface="SimSun"/>
                          <a:cs typeface="Lucida Sans"/>
                        </a:rPr>
                        <a:t>Gravity</a:t>
                      </a:r>
                      <a:r>
                        <a:rPr lang="it-IT" sz="1400" b="1" kern="50" dirty="0" smtClean="0">
                          <a:solidFill>
                            <a:srgbClr val="FF0000"/>
                          </a:solidFill>
                          <a:effectLst/>
                          <a:latin typeface="Times New Roman"/>
                          <a:ea typeface="SimSun"/>
                          <a:cs typeface="Lucida Sans"/>
                        </a:rPr>
                        <a:t>,</a:t>
                      </a:r>
                      <a:r>
                        <a:rPr lang="it-IT" sz="1400" b="1" kern="50" baseline="0" dirty="0" smtClean="0">
                          <a:solidFill>
                            <a:srgbClr val="FF0000"/>
                          </a:solidFill>
                          <a:effectLst/>
                          <a:latin typeface="Times New Roman"/>
                          <a:ea typeface="SimSun"/>
                          <a:cs typeface="Lucida Sans"/>
                        </a:rPr>
                        <a:t> </a:t>
                      </a:r>
                      <a:r>
                        <a:rPr lang="it-IT" sz="1400" b="1" kern="50" baseline="0" dirty="0" err="1" smtClean="0">
                          <a:solidFill>
                            <a:srgbClr val="FF0000"/>
                          </a:solidFill>
                          <a:effectLst/>
                          <a:latin typeface="Times New Roman"/>
                          <a:ea typeface="SimSun"/>
                          <a:cs typeface="Lucida Sans"/>
                        </a:rPr>
                        <a:t>Melitz</a:t>
                      </a:r>
                      <a:r>
                        <a:rPr lang="it-IT" sz="1400" b="1" kern="50" baseline="0" dirty="0" smtClean="0">
                          <a:solidFill>
                            <a:srgbClr val="FF0000"/>
                          </a:solidFill>
                          <a:effectLst/>
                          <a:latin typeface="Times New Roman"/>
                          <a:ea typeface="SimSun"/>
                          <a:cs typeface="Lucida Sans"/>
                        </a:rPr>
                        <a:t> intro</a:t>
                      </a:r>
                      <a:endParaRPr lang="en-GB" sz="1400" b="1"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8</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10/10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highlight>
                            <a:srgbClr val="FFFF00"/>
                          </a:highligh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Melitz</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9</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14/10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Trade models: </a:t>
                      </a:r>
                      <a:r>
                        <a:rPr lang="en-GB" sz="1400" b="1" kern="50" dirty="0" smtClean="0">
                          <a:solidFill>
                            <a:srgbClr val="FF0000"/>
                          </a:solidFill>
                          <a:effectLst/>
                          <a:latin typeface="Times New Roman"/>
                          <a:ea typeface="SimSun"/>
                          <a:cs typeface="Lucida Sans"/>
                        </a:rPr>
                        <a:t>Ricardo</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10</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17/10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kern="50" dirty="0" err="1" smtClean="0">
                          <a:solidFill>
                            <a:srgbClr val="FF0000"/>
                          </a:solidFill>
                          <a:effectLst/>
                          <a:latin typeface="Times New Roman"/>
                          <a:ea typeface="SimSun"/>
                          <a:cs typeface="Lucida Sans"/>
                        </a:rPr>
                        <a:t>Trade</a:t>
                      </a:r>
                      <a:r>
                        <a:rPr lang="it-IT" sz="1400" b="1" kern="50" dirty="0" smtClean="0">
                          <a:solidFill>
                            <a:srgbClr val="FF0000"/>
                          </a:solidFill>
                          <a:effectLst/>
                          <a:latin typeface="Times New Roman"/>
                          <a:ea typeface="SimSun"/>
                          <a:cs typeface="Lucida Sans"/>
                        </a:rPr>
                        <a:t> </a:t>
                      </a:r>
                      <a:r>
                        <a:rPr lang="it-IT" sz="1400" b="1" kern="50" dirty="0" err="1" smtClean="0">
                          <a:solidFill>
                            <a:srgbClr val="FF0000"/>
                          </a:solidFill>
                          <a:effectLst/>
                          <a:latin typeface="Times New Roman"/>
                          <a:ea typeface="SimSun"/>
                          <a:cs typeface="Lucida Sans"/>
                        </a:rPr>
                        <a:t>models</a:t>
                      </a:r>
                      <a:r>
                        <a:rPr lang="it-IT" sz="1400" b="1" kern="50" dirty="0" smtClean="0">
                          <a:solidFill>
                            <a:srgbClr val="FF0000"/>
                          </a:solidFill>
                          <a:effectLst/>
                          <a:latin typeface="Times New Roman"/>
                          <a:ea typeface="SimSun"/>
                          <a:cs typeface="Lucida Sans"/>
                        </a:rPr>
                        <a:t>: Ricardo and H-O</a:t>
                      </a:r>
                      <a:endParaRPr lang="en-GB" sz="1400" b="1"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11</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21/10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 Trade models: </a:t>
                      </a:r>
                      <a:r>
                        <a:rPr lang="en-GB" sz="1400" b="1" kern="50" dirty="0" smtClean="0">
                          <a:solidFill>
                            <a:srgbClr val="FF0000"/>
                          </a:solidFill>
                          <a:effectLst/>
                          <a:latin typeface="Times New Roman"/>
                          <a:ea typeface="SimSun"/>
                          <a:cs typeface="Lucida Sans"/>
                        </a:rPr>
                        <a:t>H-O,2, </a:t>
                      </a:r>
                      <a:r>
                        <a:rPr lang="en-GB" sz="1400" b="1" kern="50" dirty="0" err="1" smtClean="0">
                          <a:solidFill>
                            <a:srgbClr val="FF0000"/>
                          </a:solidFill>
                          <a:effectLst/>
                          <a:latin typeface="Times New Roman"/>
                          <a:ea typeface="SimSun"/>
                          <a:cs typeface="Lucida Sans"/>
                        </a:rPr>
                        <a:t>Leontieff</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12</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24/10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highlight>
                            <a:srgbClr val="00FF00"/>
                          </a:highligh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H-O, end, Trade </a:t>
                      </a:r>
                      <a:r>
                        <a:rPr lang="en-GB" sz="1400" b="1" kern="50" dirty="0">
                          <a:solidFill>
                            <a:srgbClr val="FF0000"/>
                          </a:solidFill>
                          <a:effectLst/>
                          <a:latin typeface="Times New Roman"/>
                          <a:ea typeface="SimSun"/>
                          <a:cs typeface="Lucida Sans"/>
                        </a:rPr>
                        <a:t>and Imperfect competition, 1</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13</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28/10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Trade and imperfect competition, </a:t>
                      </a:r>
                      <a:r>
                        <a:rPr lang="en-GB" sz="1400" b="1" kern="50" dirty="0" smtClean="0">
                          <a:solidFill>
                            <a:srgbClr val="FF0000"/>
                          </a:solidFill>
                          <a:effectLst/>
                          <a:latin typeface="Times New Roman"/>
                          <a:ea typeface="SimSun"/>
                          <a:cs typeface="Lucida Sans"/>
                        </a:rPr>
                        <a:t>end</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14</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31/10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it-IT" sz="1400" b="1" kern="50" dirty="0" err="1" smtClean="0">
                          <a:solidFill>
                            <a:srgbClr val="FF0000"/>
                          </a:solidFill>
                          <a:effectLst/>
                          <a:latin typeface="+mn-lt"/>
                          <a:ea typeface="SimSun"/>
                          <a:cs typeface="Lucida Sans"/>
                        </a:rPr>
                        <a:t>Mid</a:t>
                      </a:r>
                      <a:r>
                        <a:rPr lang="it-IT" sz="1400" b="1" kern="50" dirty="0" smtClean="0">
                          <a:solidFill>
                            <a:srgbClr val="FF0000"/>
                          </a:solidFill>
                          <a:effectLst/>
                          <a:latin typeface="+mn-lt"/>
                          <a:ea typeface="SimSun"/>
                          <a:cs typeface="Lucida Sans"/>
                        </a:rPr>
                        <a:t> </a:t>
                      </a:r>
                      <a:r>
                        <a:rPr lang="it-IT" sz="1400" b="1" kern="50" dirty="0" err="1" smtClean="0">
                          <a:solidFill>
                            <a:srgbClr val="FF0000"/>
                          </a:solidFill>
                          <a:effectLst/>
                          <a:latin typeface="+mn-lt"/>
                          <a:ea typeface="SimSun"/>
                          <a:cs typeface="Lucida Sans"/>
                        </a:rPr>
                        <a:t>term</a:t>
                      </a:r>
                      <a:r>
                        <a:rPr lang="it-IT" sz="1400" b="1" kern="50" dirty="0" smtClean="0">
                          <a:solidFill>
                            <a:srgbClr val="FF0000"/>
                          </a:solidFill>
                          <a:effectLst/>
                          <a:latin typeface="+mn-lt"/>
                          <a:ea typeface="SimSun"/>
                          <a:cs typeface="Lucida Sans"/>
                        </a:rPr>
                        <a:t> </a:t>
                      </a:r>
                      <a:r>
                        <a:rPr lang="en-GB" sz="1400" b="1" kern="50" dirty="0" smtClean="0">
                          <a:solidFill>
                            <a:srgbClr val="FF0000"/>
                          </a:solidFill>
                          <a:effectLst/>
                          <a:latin typeface="Times New Roman"/>
                          <a:ea typeface="SimSun"/>
                          <a:cs typeface="Lucida Sans"/>
                        </a:rPr>
                        <a:t>Hysteresis, Heterogeneous firms </a:t>
                      </a:r>
                      <a:endParaRPr lang="it-IT" sz="1400" kern="50" dirty="0" smtClean="0">
                        <a:solidFill>
                          <a:srgbClr val="FF0000"/>
                        </a:solidFill>
                        <a:effectLst/>
                        <a:latin typeface="+mn-lt"/>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US" sz="1400" b="1" kern="50" dirty="0">
                          <a:solidFill>
                            <a:srgbClr val="FF0000"/>
                          </a:solidFill>
                          <a:effectLst/>
                          <a:latin typeface="Times New Roman"/>
                          <a:ea typeface="SimSun"/>
                          <a:cs typeface="Lucida Sans"/>
                        </a:rPr>
                        <a:t> </a:t>
                      </a:r>
                      <a:r>
                        <a:rPr lang="en-US" sz="1400" b="1" kern="50" dirty="0" smtClean="0">
                          <a:solidFill>
                            <a:srgbClr val="FF0000"/>
                          </a:solidFill>
                          <a:effectLst/>
                          <a:latin typeface="Times New Roman"/>
                          <a:ea typeface="SimSun"/>
                          <a:cs typeface="Lucida Sans"/>
                        </a:rPr>
                        <a:t>15</a:t>
                      </a:r>
                      <a:endParaRPr lang="en-US"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4/11</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FF0000"/>
                          </a:solidFill>
                          <a:effectLst/>
                          <a:latin typeface="Times New Roman"/>
                          <a:ea typeface="SimSun"/>
                          <a:cs typeface="Lucida Sans"/>
                        </a:rPr>
                        <a:t>Brexit UK,</a:t>
                      </a:r>
                      <a:r>
                        <a:rPr lang="en-GB" sz="1400" b="1" kern="50" baseline="0" dirty="0" smtClean="0">
                          <a:solidFill>
                            <a:srgbClr val="FF0000"/>
                          </a:solidFill>
                          <a:effectLst/>
                          <a:latin typeface="Times New Roman"/>
                          <a:ea typeface="SimSun"/>
                          <a:cs typeface="Lucida Sans"/>
                        </a:rPr>
                        <a:t> G, I</a:t>
                      </a: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 F1</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i="0" kern="50" dirty="0">
                          <a:solidFill>
                            <a:srgbClr val="FF0000"/>
                          </a:solidFill>
                          <a:effectLst/>
                          <a:latin typeface="Times New Roman"/>
                          <a:ea typeface="SimSun"/>
                          <a:cs typeface="Lucida Sans"/>
                        </a:rPr>
                        <a:t>Hysteresis, Heterogeneous </a:t>
                      </a:r>
                      <a:r>
                        <a:rPr lang="en-GB" sz="1400" b="1" i="0" kern="50" dirty="0" smtClean="0">
                          <a:solidFill>
                            <a:srgbClr val="FF0000"/>
                          </a:solidFill>
                          <a:effectLst/>
                          <a:latin typeface="Times New Roman"/>
                          <a:ea typeface="SimSun"/>
                          <a:cs typeface="Lucida Sans"/>
                        </a:rPr>
                        <a:t>firms</a:t>
                      </a:r>
                      <a:endParaRPr lang="it-IT" sz="1400" i="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16</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7/11</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FF0000"/>
                          </a:solidFill>
                          <a:effectLst/>
                          <a:latin typeface="Times New Roman"/>
                          <a:ea typeface="SimSun"/>
                          <a:cs typeface="Lucida Sans"/>
                        </a:rPr>
                        <a:t>Brexit F2, S, S2, P</a:t>
                      </a:r>
                      <a:r>
                        <a:rPr lang="en-GB" sz="1400" b="1" kern="50" dirty="0">
                          <a:solidFill>
                            <a:srgbClr val="FF0000"/>
                          </a:solidFill>
                          <a:effectLst/>
                          <a:highlight>
                            <a:srgbClr val="FFFF00"/>
                          </a:highligh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i="0" kern="50" dirty="0">
                          <a:solidFill>
                            <a:srgbClr val="FF0000"/>
                          </a:solidFill>
                          <a:effectLst/>
                          <a:latin typeface="Times New Roman"/>
                          <a:ea typeface="SimSun"/>
                          <a:cs typeface="Lucida Sans"/>
                        </a:rPr>
                        <a:t>The Melitz model</a:t>
                      </a:r>
                      <a:endParaRPr lang="it-IT" sz="1400" i="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17</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11/11</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en-GB" sz="1400" b="1" i="1" kern="50" dirty="0" smtClean="0">
                          <a:solidFill>
                            <a:srgbClr val="FF0000"/>
                          </a:solidFill>
                          <a:effectLst/>
                          <a:latin typeface="Times New Roman"/>
                          <a:ea typeface="SimSun"/>
                          <a:cs typeface="Lucida Sans"/>
                        </a:rPr>
                        <a:t>Networks of </a:t>
                      </a:r>
                      <a:r>
                        <a:rPr lang="en-GB" sz="1400" b="1" i="1" kern="50" dirty="0" err="1" smtClean="0">
                          <a:solidFill>
                            <a:srgbClr val="FF0000"/>
                          </a:solidFill>
                          <a:effectLst/>
                          <a:latin typeface="Times New Roman"/>
                          <a:ea typeface="SimSun"/>
                          <a:cs typeface="Lucida Sans"/>
                        </a:rPr>
                        <a:t>tradeFDI</a:t>
                      </a:r>
                      <a:r>
                        <a:rPr lang="en-GB" sz="1400" b="1" i="1" kern="50" dirty="0" smtClean="0">
                          <a:solidFill>
                            <a:srgbClr val="FF0000"/>
                          </a:solidFill>
                          <a:effectLst/>
                          <a:latin typeface="Times New Roman"/>
                          <a:ea typeface="SimSun"/>
                          <a:cs typeface="Lucida Sans"/>
                        </a:rPr>
                        <a:t>/migrants</a:t>
                      </a:r>
                      <a:r>
                        <a:rPr lang="en-GB" sz="1400" b="1" kern="50" dirty="0" smtClean="0">
                          <a:solidFill>
                            <a:srgbClr val="FF0000"/>
                          </a:solidFill>
                          <a:effectLst/>
                          <a:latin typeface="Times New Roman"/>
                          <a:ea typeface="SimSun"/>
                          <a:cs typeface="Lucida Sans"/>
                        </a:rPr>
                        <a:t>/ MIDTERM</a:t>
                      </a:r>
                      <a:endParaRPr lang="it-IT" sz="1400" b="1"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18</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14/11</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400" b="1" kern="50" dirty="0" smtClean="0">
                          <a:solidFill>
                            <a:srgbClr val="FF0000"/>
                          </a:solidFill>
                          <a:effectLst/>
                          <a:latin typeface="Times New Roman"/>
                          <a:ea typeface="SimSun"/>
                          <a:cs typeface="Lucida Sans"/>
                        </a:rPr>
                        <a:t>INAUGURAL</a:t>
                      </a:r>
                      <a:r>
                        <a:rPr lang="en-GB" sz="1400" b="1" kern="50" baseline="0" dirty="0" smtClean="0">
                          <a:solidFill>
                            <a:srgbClr val="FF0000"/>
                          </a:solidFill>
                          <a:effectLst/>
                          <a:latin typeface="Times New Roman"/>
                          <a:ea typeface="SimSun"/>
                          <a:cs typeface="Lucida Sans"/>
                        </a:rPr>
                        <a:t> LECTURE/OTTAVIANO</a:t>
                      </a:r>
                      <a:endParaRPr lang="it-IT" sz="1400" kern="50" dirty="0" smtClean="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19</a:t>
                      </a:r>
                      <a:endParaRPr lang="en-US"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18/11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00B050"/>
                          </a:solidFill>
                          <a:effectLst/>
                          <a:latin typeface="Times New Roman"/>
                          <a:ea typeface="SimSun"/>
                          <a:cs typeface="Lucida Sans"/>
                        </a:rPr>
                        <a:t>GVC 1-3</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Offshoring/trade in tasks</a:t>
                      </a:r>
                      <a:endParaRPr lang="it-IT" sz="1400" kern="50" dirty="0">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20</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400" b="1" kern="50" dirty="0" smtClean="0">
                          <a:solidFill>
                            <a:srgbClr val="00B050"/>
                          </a:solidFill>
                          <a:effectLst/>
                          <a:latin typeface="Times New Roman"/>
                          <a:ea typeface="SimSun"/>
                          <a:cs typeface="Lucida Sans"/>
                        </a:rPr>
                        <a:t>Trade and w. 2 Prod </a:t>
                      </a:r>
                      <a:r>
                        <a:rPr lang="it-IT" sz="1400" b="0" kern="50" dirty="0" smtClean="0">
                          <a:solidFill>
                            <a:srgbClr val="00B050"/>
                          </a:solidFill>
                          <a:effectLst/>
                          <a:latin typeface="Times New Roman"/>
                          <a:ea typeface="SimSun"/>
                          <a:cs typeface="Lucida Sans"/>
                        </a:rPr>
                        <a:t>2</a:t>
                      </a: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i="1" kern="50" dirty="0" err="1" smtClean="0">
                          <a:solidFill>
                            <a:srgbClr val="00B0F0"/>
                          </a:solidFill>
                          <a:effectLst/>
                          <a:latin typeface="Times New Roman"/>
                          <a:ea typeface="SimSun"/>
                          <a:cs typeface="Lucida Sans"/>
                        </a:rPr>
                        <a:t>Trade</a:t>
                      </a:r>
                      <a:r>
                        <a:rPr lang="it-IT" sz="1400" b="1" i="1" kern="50" dirty="0" smtClean="0">
                          <a:solidFill>
                            <a:srgbClr val="00B0F0"/>
                          </a:solidFill>
                          <a:effectLst/>
                          <a:latin typeface="Times New Roman"/>
                          <a:ea typeface="SimSun"/>
                          <a:cs typeface="Lucida Sans"/>
                        </a:rPr>
                        <a:t> policy</a:t>
                      </a:r>
                      <a:endParaRPr lang="en-GB" sz="1400" b="1" i="1" kern="50" dirty="0">
                        <a:solidFill>
                          <a:srgbClr val="00B0F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21</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25/11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it-IT" sz="1400" kern="50" dirty="0" smtClean="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i="1" kern="50" dirty="0" err="1" smtClean="0">
                          <a:solidFill>
                            <a:srgbClr val="00B0F0"/>
                          </a:solidFill>
                          <a:effectLst/>
                          <a:latin typeface="Times New Roman"/>
                          <a:ea typeface="SimSun"/>
                          <a:cs typeface="Lucida Sans"/>
                        </a:rPr>
                        <a:t>Trade</a:t>
                      </a:r>
                      <a:r>
                        <a:rPr lang="it-IT" sz="1400" b="1" i="1" kern="50" dirty="0" smtClean="0">
                          <a:solidFill>
                            <a:srgbClr val="00B0F0"/>
                          </a:solidFill>
                          <a:effectLst/>
                          <a:latin typeface="Times New Roman"/>
                          <a:ea typeface="SimSun"/>
                          <a:cs typeface="Lucida Sans"/>
                        </a:rPr>
                        <a:t> policy- </a:t>
                      </a:r>
                      <a:r>
                        <a:rPr lang="it-IT" sz="1400" b="1" i="1" kern="50" dirty="0" err="1" smtClean="0">
                          <a:solidFill>
                            <a:srgbClr val="00B0F0"/>
                          </a:solidFill>
                          <a:effectLst/>
                          <a:latin typeface="Times New Roman"/>
                          <a:ea typeface="SimSun"/>
                          <a:cs typeface="Lucida Sans"/>
                        </a:rPr>
                        <a:t>trade</a:t>
                      </a:r>
                      <a:r>
                        <a:rPr lang="it-IT" sz="1400" b="1" i="1" kern="50" dirty="0" smtClean="0">
                          <a:solidFill>
                            <a:srgbClr val="00B0F0"/>
                          </a:solidFill>
                          <a:effectLst/>
                          <a:latin typeface="Times New Roman"/>
                          <a:ea typeface="SimSun"/>
                          <a:cs typeface="Lucida Sans"/>
                        </a:rPr>
                        <a:t> </a:t>
                      </a:r>
                      <a:r>
                        <a:rPr lang="it-IT" sz="1400" b="1" i="1" kern="50" dirty="0" err="1" smtClean="0">
                          <a:solidFill>
                            <a:srgbClr val="00B0F0"/>
                          </a:solidFill>
                          <a:effectLst/>
                          <a:latin typeface="Times New Roman"/>
                          <a:ea typeface="SimSun"/>
                          <a:cs typeface="Lucida Sans"/>
                        </a:rPr>
                        <a:t>wars</a:t>
                      </a:r>
                      <a:r>
                        <a:rPr lang="it-IT" sz="1400" b="1" kern="50" dirty="0" smtClean="0">
                          <a:solidFill>
                            <a:schemeClr val="tx1"/>
                          </a:solidFill>
                          <a:effectLst/>
                          <a:latin typeface="Times New Roman"/>
                          <a:ea typeface="SimSun"/>
                          <a:cs typeface="Lucida Sans"/>
                        </a:rPr>
                        <a:t>/ </a:t>
                      </a:r>
                      <a:r>
                        <a:rPr lang="en-GB" sz="1400" b="1" kern="50" dirty="0" smtClean="0">
                          <a:solidFill>
                            <a:srgbClr val="00B050"/>
                          </a:solidFill>
                          <a:effectLst/>
                          <a:latin typeface="Times New Roman"/>
                          <a:ea typeface="SimSun"/>
                          <a:cs typeface="Lucida Sans"/>
                        </a:rPr>
                        <a:t>FDI and Multinationals: OLI </a:t>
                      </a: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22</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400" b="1" kern="50" dirty="0">
                          <a:effectLst/>
                          <a:latin typeface="Times New Roman"/>
                          <a:ea typeface="SimSun"/>
                          <a:cs typeface="Lucida Sans"/>
                        </a:rPr>
                        <a:t>China and </a:t>
                      </a:r>
                      <a:r>
                        <a:rPr lang="en-GB" sz="1400" b="1" kern="50" dirty="0" smtClean="0">
                          <a:effectLst/>
                          <a:latin typeface="Times New Roman"/>
                          <a:ea typeface="SimSun"/>
                          <a:cs typeface="Lucida Sans"/>
                        </a:rPr>
                        <a:t>India/ </a:t>
                      </a:r>
                      <a:r>
                        <a:rPr lang="en-GB" sz="1400" b="1" kern="50" dirty="0" smtClean="0">
                          <a:solidFill>
                            <a:srgbClr val="00B050"/>
                          </a:solidFill>
                          <a:effectLst/>
                          <a:latin typeface="Times New Roman"/>
                          <a:ea typeface="SimSun"/>
                          <a:cs typeface="Lucida Sans"/>
                        </a:rPr>
                        <a:t>new </a:t>
                      </a:r>
                      <a:r>
                        <a:rPr lang="en-GB" sz="1400" b="1" kern="50" dirty="0" err="1" smtClean="0">
                          <a:solidFill>
                            <a:srgbClr val="00B050"/>
                          </a:solidFill>
                          <a:effectLst/>
                          <a:latin typeface="Times New Roman"/>
                          <a:ea typeface="SimSun"/>
                          <a:cs typeface="Lucida Sans"/>
                        </a:rPr>
                        <a:t>th.</a:t>
                      </a:r>
                      <a:r>
                        <a:rPr lang="en-GB" sz="1400" b="1" kern="50" dirty="0" smtClean="0">
                          <a:solidFill>
                            <a:srgbClr val="00B050"/>
                          </a:solidFill>
                          <a:effectLst/>
                          <a:latin typeface="Times New Roman"/>
                          <a:ea typeface="SimSun"/>
                          <a:cs typeface="Lucida Sans"/>
                        </a:rPr>
                        <a:t> FDI Offshoring/trade in tasks, </a:t>
                      </a:r>
                      <a:endParaRPr lang="it-IT" sz="1400" kern="50" dirty="0" smtClean="0">
                        <a:solidFill>
                          <a:srgbClr val="00B05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23</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2/12</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00B050"/>
                          </a:solidFill>
                          <a:effectLst/>
                          <a:latin typeface="Times New Roman"/>
                          <a:ea typeface="SimSun"/>
                          <a:cs typeface="Lucida Sans"/>
                        </a:rPr>
                        <a:t>N </a:t>
                      </a:r>
                      <a:r>
                        <a:rPr lang="en-GB" sz="1400" b="1" kern="50" dirty="0" err="1" smtClean="0">
                          <a:solidFill>
                            <a:srgbClr val="00B050"/>
                          </a:solidFill>
                          <a:effectLst/>
                          <a:latin typeface="Times New Roman"/>
                          <a:ea typeface="SimSun"/>
                          <a:cs typeface="Lucida Sans"/>
                        </a:rPr>
                        <a:t>n</a:t>
                      </a:r>
                      <a:r>
                        <a:rPr lang="en-GB" sz="1400" b="1" kern="50" dirty="0" smtClean="0">
                          <a:solidFill>
                            <a:srgbClr val="00B050"/>
                          </a:solidFill>
                          <a:effectLst/>
                          <a:latin typeface="Times New Roman"/>
                          <a:ea typeface="SimSun"/>
                          <a:cs typeface="Lucida Sans"/>
                        </a:rPr>
                        <a:t> </a:t>
                      </a:r>
                      <a:r>
                        <a:rPr lang="en-GB" sz="1400" b="1" kern="50" dirty="0" err="1" smtClean="0">
                          <a:solidFill>
                            <a:srgbClr val="00B050"/>
                          </a:solidFill>
                          <a:effectLst/>
                          <a:latin typeface="Times New Roman"/>
                          <a:ea typeface="SimSun"/>
                          <a:cs typeface="Lucida Sans"/>
                        </a:rPr>
                        <a:t>th.</a:t>
                      </a:r>
                      <a:r>
                        <a:rPr lang="en-GB" sz="1400" b="1" kern="50" dirty="0" smtClean="0">
                          <a:solidFill>
                            <a:srgbClr val="00B050"/>
                          </a:solidFill>
                          <a:effectLst/>
                          <a:latin typeface="Times New Roman"/>
                          <a:ea typeface="SimSun"/>
                          <a:cs typeface="Lucida Sans"/>
                        </a:rPr>
                        <a:t> networks, migration</a:t>
                      </a: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a:effectLst/>
                          <a:latin typeface="Times New Roman"/>
                          <a:ea typeface="SimSun"/>
                          <a:cs typeface="Lucida Sans"/>
                        </a:rPr>
                        <a:t>Granularity</a:t>
                      </a:r>
                      <a:r>
                        <a:rPr lang="it-IT" sz="1400" b="1" kern="50" dirty="0">
                          <a:effectLst/>
                          <a:latin typeface="Times New Roman"/>
                          <a:ea typeface="SimSun"/>
                          <a:cs typeface="Lucida Sans"/>
                        </a:rPr>
                        <a:t> and aggregate shocks</a:t>
                      </a:r>
                      <a:endParaRPr lang="it-IT" sz="1400" kern="50" dirty="0">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316">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24</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5/12</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smtClean="0">
                          <a:effectLst/>
                          <a:latin typeface="Times New Roman"/>
                          <a:ea typeface="SimSun"/>
                          <a:cs typeface="Lucida Sans"/>
                        </a:rPr>
                        <a:t>Final</a:t>
                      </a:r>
                      <a:r>
                        <a:rPr lang="it-IT" sz="1400" b="1" kern="50" dirty="0" smtClean="0">
                          <a:effectLst/>
                          <a:latin typeface="Times New Roman"/>
                          <a:ea typeface="SimSun"/>
                          <a:cs typeface="Lucida Sans"/>
                        </a:rPr>
                        <a:t> test</a:t>
                      </a:r>
                      <a:endParaRPr lang="it-IT" sz="1400" kern="50" dirty="0">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39938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0"/>
            <a:ext cx="8229600" cy="1071563"/>
          </a:xfrm>
        </p:spPr>
        <p:txBody>
          <a:bodyPr/>
          <a:lstStyle/>
          <a:p>
            <a:r>
              <a:rPr lang="en-US" altLang="it-IT" sz="3200" b="1" smtClean="0"/>
              <a:t>Empirical Applications of Monopolistic Competition and Trade</a:t>
            </a:r>
          </a:p>
        </p:txBody>
      </p:sp>
      <p:sp>
        <p:nvSpPr>
          <p:cNvPr id="50179" name="Rectangle 3"/>
          <p:cNvSpPr>
            <a:spLocks noGrp="1" noChangeArrowheads="1"/>
          </p:cNvSpPr>
          <p:nvPr>
            <p:ph type="body" idx="1"/>
          </p:nvPr>
        </p:nvSpPr>
        <p:spPr>
          <a:xfrm>
            <a:off x="285750" y="1071563"/>
            <a:ext cx="8858250" cy="5054600"/>
          </a:xfrm>
        </p:spPr>
        <p:txBody>
          <a:bodyPr/>
          <a:lstStyle/>
          <a:p>
            <a:r>
              <a:rPr lang="en-US" altLang="it-IT" smtClean="0"/>
              <a:t>Intra-Industry Trade</a:t>
            </a:r>
          </a:p>
          <a:p>
            <a:pPr lvl="1"/>
            <a:r>
              <a:rPr lang="en-US" altLang="it-IT" b="1" smtClean="0">
                <a:solidFill>
                  <a:srgbClr val="FF0000"/>
                </a:solidFill>
              </a:rPr>
              <a:t>Under monopolistic competition, countries will specialize in producing different varieties of a differentiated good and will trade those varieties back and forth</a:t>
            </a:r>
            <a:r>
              <a:rPr lang="en-US" altLang="it-IT" smtClean="0"/>
              <a:t>.</a:t>
            </a:r>
          </a:p>
          <a:p>
            <a:pPr lvl="1"/>
            <a:r>
              <a:rPr lang="en-US" altLang="it-IT" smtClean="0"/>
              <a:t>This common trade pattern is called </a:t>
            </a:r>
            <a:r>
              <a:rPr lang="en-US" altLang="it-IT" b="1" smtClean="0"/>
              <a:t>intra-industry trade.</a:t>
            </a:r>
            <a:endParaRPr lang="en-US" altLang="it-IT" smtClean="0"/>
          </a:p>
          <a:p>
            <a:pPr lvl="1"/>
            <a:r>
              <a:rPr lang="en-US" altLang="it-IT" smtClean="0"/>
              <a:t>The index of intra-industry trade tells us what proportion of trade in each product involves both imports and exports.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42875" y="142875"/>
            <a:ext cx="9001125" cy="714375"/>
          </a:xfrm>
        </p:spPr>
        <p:txBody>
          <a:bodyPr/>
          <a:lstStyle/>
          <a:p>
            <a:r>
              <a:rPr lang="en-US" altLang="it-IT" sz="3200" b="1" smtClean="0"/>
              <a:t>The Gravity Equation</a:t>
            </a:r>
          </a:p>
        </p:txBody>
      </p:sp>
      <p:sp>
        <p:nvSpPr>
          <p:cNvPr id="48131" name="Rectangle 3"/>
          <p:cNvSpPr>
            <a:spLocks noGrp="1" noChangeArrowheads="1"/>
          </p:cNvSpPr>
          <p:nvPr>
            <p:ph type="body" idx="1"/>
          </p:nvPr>
        </p:nvSpPr>
        <p:spPr>
          <a:xfrm>
            <a:off x="0" y="1000125"/>
            <a:ext cx="8686800" cy="5126038"/>
          </a:xfrm>
        </p:spPr>
        <p:txBody>
          <a:bodyPr>
            <a:normAutofit fontScale="92500"/>
          </a:bodyPr>
          <a:lstStyle/>
          <a:p>
            <a:pPr lvl="1">
              <a:buFont typeface="Arial" pitchFamily="34" charset="0"/>
              <a:buNone/>
              <a:defRPr/>
            </a:pPr>
            <a:r>
              <a:rPr lang="en-US" sz="2400" smtClean="0"/>
              <a:t>Trade between countries is similar to the force of gravity between objects: objects with larger mass or close together have greater gravitational pull between them.</a:t>
            </a:r>
          </a:p>
          <a:p>
            <a:pPr>
              <a:buFont typeface="Arial" charset="0"/>
              <a:buChar char="•"/>
              <a:defRPr/>
            </a:pPr>
            <a:r>
              <a:rPr lang="en-US" sz="2400" b="1" smtClean="0"/>
              <a:t>The gravity equation  states that countries with larger GDPs or  close to each other will have more trade between them</a:t>
            </a:r>
            <a:r>
              <a:rPr lang="en-US" sz="2400" smtClean="0"/>
              <a:t>. Newton’s Universal Law of Gravitation</a:t>
            </a:r>
          </a:p>
          <a:p>
            <a:pPr lvl="1">
              <a:buFont typeface="Arial" charset="0"/>
              <a:buChar char="–"/>
              <a:defRPr/>
            </a:pPr>
            <a:r>
              <a:rPr lang="en-US" sz="2400" smtClean="0"/>
              <a:t>Suppose you have two objects with masses, M</a:t>
            </a:r>
            <a:r>
              <a:rPr lang="en-US" sz="2400" baseline="-25000" smtClean="0"/>
              <a:t>1</a:t>
            </a:r>
            <a:r>
              <a:rPr lang="en-US" sz="2400" smtClean="0"/>
              <a:t> and M</a:t>
            </a:r>
            <a:r>
              <a:rPr lang="en-US" sz="2400" baseline="-25000" smtClean="0"/>
              <a:t>2</a:t>
            </a:r>
            <a:r>
              <a:rPr lang="en-US" sz="2400" smtClean="0"/>
              <a:t> and are located distance d apart.</a:t>
            </a:r>
          </a:p>
          <a:p>
            <a:pPr lvl="1">
              <a:buFont typeface="Arial" charset="0"/>
              <a:buChar char="–"/>
              <a:defRPr/>
            </a:pPr>
            <a:r>
              <a:rPr lang="en-US" sz="2400" smtClean="0"/>
              <a:t>The force of gravity between these two masses is:</a:t>
            </a:r>
          </a:p>
          <a:p>
            <a:pPr lvl="1" algn="ctr">
              <a:buFont typeface="Wingdings" pitchFamily="2" charset="2"/>
              <a:buNone/>
              <a:defRPr/>
            </a:pPr>
            <a:r>
              <a:rPr lang="en-US" sz="2400" smtClean="0"/>
              <a:t>F</a:t>
            </a:r>
            <a:r>
              <a:rPr lang="en-US" sz="2400" baseline="-25000" smtClean="0"/>
              <a:t>g</a:t>
            </a:r>
            <a:r>
              <a:rPr lang="en-US" sz="2400" smtClean="0"/>
              <a:t> = G[M</a:t>
            </a:r>
            <a:r>
              <a:rPr lang="en-US" sz="2400" baseline="-25000" smtClean="0"/>
              <a:t>1</a:t>
            </a:r>
            <a:r>
              <a:rPr lang="en-US" sz="2400" smtClean="0"/>
              <a:t>M</a:t>
            </a:r>
            <a:r>
              <a:rPr lang="en-US" sz="2400" baseline="-25000" smtClean="0"/>
              <a:t>2</a:t>
            </a:r>
            <a:r>
              <a:rPr lang="en-US" sz="2400" smtClean="0"/>
              <a:t>/d</a:t>
            </a:r>
            <a:r>
              <a:rPr lang="en-US" sz="2400" baseline="30000" smtClean="0"/>
              <a:t>2</a:t>
            </a:r>
            <a:r>
              <a:rPr lang="en-US" sz="2400" smtClean="0"/>
              <a:t>]</a:t>
            </a:r>
          </a:p>
          <a:p>
            <a:pPr lvl="2">
              <a:buFont typeface="Arial" charset="0"/>
              <a:buChar char="•"/>
              <a:defRPr/>
            </a:pPr>
            <a:r>
              <a:rPr lang="en-US" smtClean="0"/>
              <a:t>G is the constant that  tells the magnitude of the relationship.</a:t>
            </a:r>
          </a:p>
          <a:p>
            <a:pPr lvl="2">
              <a:buFont typeface="Arial" charset="0"/>
              <a:buChar char="•"/>
              <a:defRPr/>
            </a:pPr>
            <a:r>
              <a:rPr lang="en-US" smtClean="0"/>
              <a:t>The larger the objects are or the closer they are, the greater the force of gravity between them.</a:t>
            </a:r>
          </a:p>
          <a:p>
            <a:pPr lvl="1">
              <a:buFont typeface="Arial" charset="0"/>
              <a:buChar char="–"/>
              <a:defRPr/>
            </a:pP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2909887" cy="417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10000"/>
              </a:spcBef>
              <a:spcAft>
                <a:spcPct val="10000"/>
              </a:spcAft>
              <a:buFontTx/>
              <a:buNone/>
            </a:pPr>
            <a:r>
              <a:rPr lang="en-US" altLang="it-IT" sz="2000">
                <a:latin typeface="Arial" pitchFamily="34" charset="0"/>
              </a:rPr>
              <a:t>differentiated goods </a:t>
            </a:r>
          </a:p>
          <a:p>
            <a:pPr eaLnBrk="1" hangingPunct="1">
              <a:spcBef>
                <a:spcPct val="10000"/>
              </a:spcBef>
              <a:spcAft>
                <a:spcPct val="10000"/>
              </a:spcAft>
              <a:buFontTx/>
              <a:buNone/>
            </a:pPr>
            <a:r>
              <a:rPr lang="en-US" altLang="it-IT" sz="2000">
                <a:latin typeface="Arial" pitchFamily="34" charset="0"/>
              </a:rPr>
              <a:t>imperfect competition </a:t>
            </a:r>
          </a:p>
          <a:p>
            <a:pPr eaLnBrk="1" hangingPunct="1">
              <a:spcBef>
                <a:spcPct val="10000"/>
              </a:spcBef>
              <a:spcAft>
                <a:spcPct val="10000"/>
              </a:spcAft>
              <a:buFontTx/>
              <a:buNone/>
            </a:pPr>
            <a:r>
              <a:rPr lang="en-US" altLang="it-IT" sz="2000">
                <a:latin typeface="Arial" pitchFamily="34" charset="0"/>
              </a:rPr>
              <a:t>monopolistic</a:t>
            </a:r>
            <a:br>
              <a:rPr lang="en-US" altLang="it-IT" sz="2000">
                <a:latin typeface="Arial" pitchFamily="34" charset="0"/>
              </a:rPr>
            </a:br>
            <a:r>
              <a:rPr lang="en-US" altLang="it-IT" sz="2000">
                <a:latin typeface="Arial" pitchFamily="34" charset="0"/>
              </a:rPr>
              <a:t> competition</a:t>
            </a:r>
          </a:p>
          <a:p>
            <a:pPr eaLnBrk="1" hangingPunct="1">
              <a:spcBef>
                <a:spcPct val="10000"/>
              </a:spcBef>
              <a:spcAft>
                <a:spcPct val="10000"/>
              </a:spcAft>
              <a:buFontTx/>
              <a:buNone/>
            </a:pPr>
            <a:r>
              <a:rPr lang="en-US" altLang="it-IT" sz="2000">
                <a:latin typeface="Arial" pitchFamily="34" charset="0"/>
              </a:rPr>
              <a:t>increasing returns to</a:t>
            </a:r>
            <a:br>
              <a:rPr lang="en-US" altLang="it-IT" sz="2000">
                <a:latin typeface="Arial" pitchFamily="34" charset="0"/>
              </a:rPr>
            </a:br>
            <a:r>
              <a:rPr lang="en-US" altLang="it-IT" sz="2000">
                <a:latin typeface="Arial" pitchFamily="34" charset="0"/>
              </a:rPr>
              <a:t> scale</a:t>
            </a:r>
          </a:p>
          <a:p>
            <a:pPr eaLnBrk="1" hangingPunct="1">
              <a:spcBef>
                <a:spcPct val="10000"/>
              </a:spcBef>
              <a:spcAft>
                <a:spcPct val="10000"/>
              </a:spcAft>
              <a:buFontTx/>
              <a:buNone/>
            </a:pPr>
            <a:r>
              <a:rPr lang="en-US" altLang="it-IT" sz="2000">
                <a:latin typeface="Arial" pitchFamily="34" charset="0"/>
              </a:rPr>
              <a:t>intra-industry trade</a:t>
            </a:r>
          </a:p>
        </p:txBody>
      </p:sp>
      <p:sp>
        <p:nvSpPr>
          <p:cNvPr id="66563" name="Text Box 6"/>
          <p:cNvSpPr txBox="1">
            <a:spLocks noChangeArrowheads="1"/>
          </p:cNvSpPr>
          <p:nvPr/>
        </p:nvSpPr>
        <p:spPr bwMode="auto">
          <a:xfrm>
            <a:off x="541338" y="387350"/>
            <a:ext cx="30337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it-IT" sz="2400">
                <a:solidFill>
                  <a:schemeClr val="bg1"/>
                </a:solidFill>
                <a:latin typeface="Arial" pitchFamily="34" charset="0"/>
              </a:rPr>
              <a:t>K e y   T e r m </a:t>
            </a:r>
          </a:p>
        </p:txBody>
      </p:sp>
      <p:sp>
        <p:nvSpPr>
          <p:cNvPr id="8" name="Text Box 5"/>
          <p:cNvSpPr txBox="1">
            <a:spLocks noChangeArrowheads="1"/>
          </p:cNvSpPr>
          <p:nvPr/>
        </p:nvSpPr>
        <p:spPr bwMode="auto">
          <a:xfrm>
            <a:off x="566738" y="355600"/>
            <a:ext cx="26463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10000"/>
              </a:spcBef>
              <a:spcAft>
                <a:spcPct val="10000"/>
              </a:spcAft>
              <a:buFontTx/>
              <a:buNone/>
            </a:pPr>
            <a:r>
              <a:rPr lang="en-US" altLang="it-IT" sz="2400">
                <a:solidFill>
                  <a:srgbClr val="007589"/>
                </a:solidFill>
                <a:latin typeface="Arial" pitchFamily="34" charset="0"/>
              </a:rPr>
              <a:t>KEY TERMS</a:t>
            </a: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a:extLst>
            <a:ext uri="{909E8E84-426E-40DD-AFC4-6F175D3DCCD1}">
              <a14:hiddenFill xmlns:a14="http://schemas.microsoft.com/office/drawing/2010/main">
                <a:noFill/>
              </a14:hiddenFill>
            </a:ext>
          </a:extLst>
        </p:spPr>
      </p:cxnSp>
      <p:sp>
        <p:nvSpPr>
          <p:cNvPr id="6" name="Rectangle 2"/>
          <p:cNvSpPr>
            <a:spLocks noChangeArrowheads="1"/>
          </p:cNvSpPr>
          <p:nvPr/>
        </p:nvSpPr>
        <p:spPr bwMode="auto">
          <a:xfrm>
            <a:off x="3640138" y="1350963"/>
            <a:ext cx="2633662" cy="451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10000"/>
              </a:spcBef>
              <a:spcAft>
                <a:spcPct val="10000"/>
              </a:spcAft>
              <a:buFontTx/>
              <a:buNone/>
            </a:pPr>
            <a:r>
              <a:rPr lang="en-US" altLang="it-IT" sz="2000">
                <a:latin typeface="Arial" pitchFamily="34" charset="0"/>
              </a:rPr>
              <a:t>gravity equation</a:t>
            </a:r>
          </a:p>
          <a:p>
            <a:pPr eaLnBrk="1" hangingPunct="1">
              <a:spcBef>
                <a:spcPct val="10000"/>
              </a:spcBef>
              <a:spcAft>
                <a:spcPct val="10000"/>
              </a:spcAft>
              <a:buFontTx/>
              <a:buNone/>
            </a:pPr>
            <a:r>
              <a:rPr lang="en-US" altLang="it-IT" sz="2000">
                <a:latin typeface="Arial" pitchFamily="34" charset="0"/>
              </a:rPr>
              <a:t>free-trade</a:t>
            </a:r>
            <a:br>
              <a:rPr lang="en-US" altLang="it-IT" sz="2000">
                <a:latin typeface="Arial" pitchFamily="34" charset="0"/>
              </a:rPr>
            </a:br>
            <a:r>
              <a:rPr lang="en-US" altLang="it-IT" sz="2000">
                <a:latin typeface="Arial" pitchFamily="34" charset="0"/>
              </a:rPr>
              <a:t> agreements</a:t>
            </a:r>
          </a:p>
          <a:p>
            <a:pPr eaLnBrk="1" hangingPunct="1">
              <a:spcBef>
                <a:spcPct val="10000"/>
              </a:spcBef>
              <a:spcAft>
                <a:spcPct val="10000"/>
              </a:spcAft>
              <a:buFontTx/>
              <a:buNone/>
            </a:pPr>
            <a:r>
              <a:rPr lang="en-US" altLang="it-IT" sz="2000">
                <a:latin typeface="Arial" pitchFamily="34" charset="0"/>
              </a:rPr>
              <a:t>regional trade</a:t>
            </a:r>
            <a:br>
              <a:rPr lang="en-US" altLang="it-IT" sz="2000">
                <a:latin typeface="Arial" pitchFamily="34" charset="0"/>
              </a:rPr>
            </a:br>
            <a:r>
              <a:rPr lang="en-US" altLang="it-IT" sz="2000">
                <a:latin typeface="Arial" pitchFamily="34" charset="0"/>
              </a:rPr>
              <a:t> agreement</a:t>
            </a:r>
          </a:p>
          <a:p>
            <a:pPr eaLnBrk="1" hangingPunct="1">
              <a:spcBef>
                <a:spcPct val="10000"/>
              </a:spcBef>
              <a:spcAft>
                <a:spcPct val="10000"/>
              </a:spcAft>
              <a:buFontTx/>
              <a:buNone/>
            </a:pPr>
            <a:r>
              <a:rPr lang="en-US" altLang="it-IT" sz="2000">
                <a:latin typeface="Arial" pitchFamily="34" charset="0"/>
              </a:rPr>
              <a:t>duopoly</a:t>
            </a:r>
          </a:p>
          <a:p>
            <a:pPr eaLnBrk="1" hangingPunct="1">
              <a:spcBef>
                <a:spcPct val="10000"/>
              </a:spcBef>
              <a:spcAft>
                <a:spcPct val="10000"/>
              </a:spcAft>
              <a:buFontTx/>
              <a:buNone/>
            </a:pPr>
            <a:r>
              <a:rPr lang="en-US" altLang="it-IT" sz="2000">
                <a:latin typeface="Arial" pitchFamily="34" charset="0"/>
              </a:rPr>
              <a:t>marginal revenue</a:t>
            </a:r>
          </a:p>
          <a:p>
            <a:pPr eaLnBrk="1" hangingPunct="1">
              <a:spcBef>
                <a:spcPct val="10000"/>
              </a:spcBef>
              <a:spcAft>
                <a:spcPct val="10000"/>
              </a:spcAft>
              <a:buFontTx/>
              <a:buNone/>
            </a:pPr>
            <a:r>
              <a:rPr lang="en-US" altLang="it-IT" sz="2000">
                <a:latin typeface="Arial" pitchFamily="34" charset="0"/>
              </a:rPr>
              <a:t>marginal cost</a:t>
            </a:r>
          </a:p>
          <a:p>
            <a:pPr eaLnBrk="1" hangingPunct="1">
              <a:spcBef>
                <a:spcPct val="10000"/>
              </a:spcBef>
              <a:spcAft>
                <a:spcPct val="10000"/>
              </a:spcAft>
              <a:buFontTx/>
              <a:buNone/>
            </a:pPr>
            <a:r>
              <a:rPr lang="en-US" altLang="it-IT" sz="2000">
                <a:latin typeface="Arial" pitchFamily="34" charset="0"/>
              </a:rPr>
              <a:t>monopoly profits</a:t>
            </a:r>
          </a:p>
        </p:txBody>
      </p:sp>
      <p:sp>
        <p:nvSpPr>
          <p:cNvPr id="7" name="Rectangle 2"/>
          <p:cNvSpPr>
            <a:spLocks noChangeArrowheads="1"/>
          </p:cNvSpPr>
          <p:nvPr/>
        </p:nvSpPr>
        <p:spPr bwMode="auto">
          <a:xfrm>
            <a:off x="6211888" y="1350963"/>
            <a:ext cx="2889250" cy="451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10000"/>
              </a:spcBef>
              <a:spcAft>
                <a:spcPct val="10000"/>
              </a:spcAft>
              <a:buFontTx/>
              <a:buNone/>
            </a:pPr>
            <a:r>
              <a:rPr lang="en-US" altLang="it-IT" sz="2000">
                <a:latin typeface="Arial" pitchFamily="34" charset="0"/>
              </a:rPr>
              <a:t>Trade Adjustment</a:t>
            </a:r>
            <a:br>
              <a:rPr lang="en-US" altLang="it-IT" sz="2000">
                <a:latin typeface="Arial" pitchFamily="34" charset="0"/>
              </a:rPr>
            </a:br>
            <a:r>
              <a:rPr lang="en-US" altLang="it-IT" sz="2000">
                <a:latin typeface="Arial" pitchFamily="34" charset="0"/>
              </a:rPr>
              <a:t> Assistance (TAA)</a:t>
            </a:r>
          </a:p>
          <a:p>
            <a:pPr eaLnBrk="1" hangingPunct="1">
              <a:spcBef>
                <a:spcPct val="10000"/>
              </a:spcBef>
              <a:spcAft>
                <a:spcPct val="10000"/>
              </a:spcAft>
              <a:buFontTx/>
              <a:buNone/>
            </a:pPr>
            <a:r>
              <a:rPr lang="en-US" altLang="it-IT" sz="2000">
                <a:latin typeface="Arial" pitchFamily="34" charset="0"/>
              </a:rPr>
              <a:t>index of intra-industry</a:t>
            </a:r>
            <a:br>
              <a:rPr lang="en-US" altLang="it-IT" sz="2000">
                <a:latin typeface="Arial" pitchFamily="34" charset="0"/>
              </a:rPr>
            </a:br>
            <a:r>
              <a:rPr lang="en-US" altLang="it-IT" sz="2000">
                <a:latin typeface="Arial" pitchFamily="34" charset="0"/>
              </a:rPr>
              <a:t> trade </a:t>
            </a:r>
          </a:p>
          <a:p>
            <a:pPr eaLnBrk="1" hangingPunct="1">
              <a:spcBef>
                <a:spcPct val="10000"/>
              </a:spcBef>
              <a:spcAft>
                <a:spcPct val="10000"/>
              </a:spcAft>
              <a:buFontTx/>
              <a:buNone/>
            </a:pPr>
            <a:r>
              <a:rPr lang="en-US" altLang="it-IT" sz="2000">
                <a:latin typeface="Arial" pitchFamily="34" charset="0"/>
              </a:rPr>
              <a:t>border effects </a:t>
            </a:r>
          </a:p>
          <a:p>
            <a:pPr eaLnBrk="1" hangingPunct="1">
              <a:spcBef>
                <a:spcPct val="10000"/>
              </a:spcBef>
              <a:spcAft>
                <a:spcPct val="10000"/>
              </a:spcAft>
              <a:buFontTx/>
              <a:buNone/>
            </a:pPr>
            <a:r>
              <a:rPr lang="en-US" altLang="it-IT" sz="2000">
                <a:latin typeface="Arial" pitchFamily="34" charset="0"/>
              </a:rPr>
              <a:t>tariffs </a:t>
            </a:r>
          </a:p>
          <a:p>
            <a:pPr eaLnBrk="1" hangingPunct="1">
              <a:spcBef>
                <a:spcPct val="10000"/>
              </a:spcBef>
              <a:spcAft>
                <a:spcPct val="10000"/>
              </a:spcAft>
              <a:buFontTx/>
              <a:buNone/>
            </a:pPr>
            <a:r>
              <a:rPr lang="en-US" altLang="it-IT" sz="2000">
                <a:latin typeface="Arial" pitchFamily="34" charset="0"/>
              </a:rPr>
              <a:t>quotas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nodeType="afterGroup">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par>
                          <p:cTn id="17" fill="hold" nodeType="afterGroup">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nodeType="afterGroup">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P spid="6" grpId="0" bldLvl="2" autoUpdateAnimBg="0"/>
      <p:bldP spid="7" grpId="0" bldLvl="2"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olo 1"/>
          <p:cNvSpPr>
            <a:spLocks noGrp="1"/>
          </p:cNvSpPr>
          <p:nvPr>
            <p:ph type="title"/>
          </p:nvPr>
        </p:nvSpPr>
        <p:spPr>
          <a:xfrm>
            <a:off x="0" y="115888"/>
            <a:ext cx="8964613" cy="1143000"/>
          </a:xfrm>
        </p:spPr>
        <p:txBody>
          <a:bodyPr/>
          <a:lstStyle/>
          <a:p>
            <a:r>
              <a:rPr lang="it-IT" altLang="it-IT" smtClean="0"/>
              <a:t>Stylized facts: firms are heterogenous</a:t>
            </a:r>
          </a:p>
        </p:txBody>
      </p:sp>
      <p:pic>
        <p:nvPicPr>
          <p:cNvPr id="12390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050" y="1989138"/>
            <a:ext cx="8945563" cy="20764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3908" name="CasellaDiTesto 3"/>
          <p:cNvSpPr txBox="1">
            <a:spLocks noChangeArrowheads="1"/>
          </p:cNvSpPr>
          <p:nvPr/>
        </p:nvSpPr>
        <p:spPr bwMode="auto">
          <a:xfrm>
            <a:off x="539750" y="1484313"/>
            <a:ext cx="48942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it-IT" altLang="it-IT" sz="2800" b="1">
                <a:latin typeface="Arial" pitchFamily="34" charset="0"/>
              </a:rPr>
              <a:t>Standard deviations of log sales</a:t>
            </a:r>
          </a:p>
        </p:txBody>
      </p:sp>
      <p:pic>
        <p:nvPicPr>
          <p:cNvPr id="12390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50" y="3789363"/>
            <a:ext cx="8450263" cy="2025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3910" name="CasellaDiTesto 4"/>
          <p:cNvSpPr txBox="1">
            <a:spLocks noChangeArrowheads="1"/>
          </p:cNvSpPr>
          <p:nvPr/>
        </p:nvSpPr>
        <p:spPr bwMode="auto">
          <a:xfrm>
            <a:off x="103188" y="5815013"/>
            <a:ext cx="87169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it-IT" altLang="it-IT" sz="2800" b="1">
                <a:solidFill>
                  <a:srgbClr val="FF0000"/>
                </a:solidFill>
                <a:latin typeface="Arial" pitchFamily="34" charset="0"/>
              </a:rPr>
              <a:t>Exporters are a minority and are different from non exporters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1"/>
          <p:cNvSpPr>
            <a:spLocks noGrp="1"/>
          </p:cNvSpPr>
          <p:nvPr>
            <p:ph type="title"/>
          </p:nvPr>
        </p:nvSpPr>
        <p:spPr/>
        <p:txBody>
          <a:bodyPr/>
          <a:lstStyle/>
          <a:p>
            <a:r>
              <a:rPr lang="it-IT" altLang="it-IT" sz="2700" b="1"/>
              <a:t>Definition: Trade costs</a:t>
            </a:r>
          </a:p>
        </p:txBody>
      </p:sp>
      <p:sp>
        <p:nvSpPr>
          <p:cNvPr id="3" name="Segnaposto contenuto 2"/>
          <p:cNvSpPr>
            <a:spLocks noGrp="1"/>
          </p:cNvSpPr>
          <p:nvPr>
            <p:ph idx="1"/>
          </p:nvPr>
        </p:nvSpPr>
        <p:spPr>
          <a:xfrm>
            <a:off x="250826" y="1916907"/>
            <a:ext cx="8569325" cy="3942160"/>
          </a:xfrm>
        </p:spPr>
        <p:txBody>
          <a:bodyPr>
            <a:normAutofit fontScale="70000" lnSpcReduction="20000"/>
          </a:bodyPr>
          <a:lstStyle/>
          <a:p>
            <a:pPr marL="0" indent="0">
              <a:buNone/>
              <a:defRPr/>
            </a:pPr>
            <a:r>
              <a:rPr lang="en-US" b="1" dirty="0">
                <a:solidFill>
                  <a:srgbClr val="FF0000"/>
                </a:solidFill>
              </a:rPr>
              <a:t>The sum total of all of the costs that impede trade from origin </a:t>
            </a:r>
            <a:r>
              <a:rPr lang="en-US" b="1" dirty="0" smtClean="0">
                <a:solidFill>
                  <a:srgbClr val="FF0000"/>
                </a:solidFill>
              </a:rPr>
              <a:t>to destination. </a:t>
            </a:r>
            <a:r>
              <a:rPr lang="en-US" dirty="0" smtClean="0"/>
              <a:t>This </a:t>
            </a:r>
            <a:r>
              <a:rPr lang="en-US" dirty="0"/>
              <a:t>includes:</a:t>
            </a:r>
          </a:p>
          <a:p>
            <a:pPr>
              <a:buFont typeface="Arial" charset="0"/>
              <a:buChar char="•"/>
              <a:defRPr/>
            </a:pPr>
            <a:r>
              <a:rPr lang="en-US" dirty="0"/>
              <a:t>Tariffs and non-tariff barriers (quotas </a:t>
            </a:r>
            <a:r>
              <a:rPr lang="en-US" dirty="0" err="1"/>
              <a:t>etc</a:t>
            </a:r>
            <a:r>
              <a:rPr lang="en-US" dirty="0"/>
              <a:t>).</a:t>
            </a:r>
          </a:p>
          <a:p>
            <a:pPr>
              <a:buFont typeface="Arial" charset="0"/>
              <a:buChar char="•"/>
              <a:defRPr/>
            </a:pPr>
            <a:r>
              <a:rPr lang="en-US" dirty="0"/>
              <a:t>Transportation costs.</a:t>
            </a:r>
          </a:p>
          <a:p>
            <a:pPr>
              <a:buFont typeface="Arial" charset="0"/>
              <a:buChar char="•"/>
              <a:defRPr/>
            </a:pPr>
            <a:r>
              <a:rPr lang="en-US" dirty="0"/>
              <a:t>Administrative hurdles.</a:t>
            </a:r>
          </a:p>
          <a:p>
            <a:pPr>
              <a:buFont typeface="Arial" charset="0"/>
              <a:buChar char="•"/>
              <a:defRPr/>
            </a:pPr>
            <a:r>
              <a:rPr lang="en-US" dirty="0"/>
              <a:t>Corruption.</a:t>
            </a:r>
          </a:p>
          <a:p>
            <a:pPr>
              <a:buFont typeface="Arial" charset="0"/>
              <a:buChar char="•"/>
              <a:defRPr/>
            </a:pPr>
            <a:r>
              <a:rPr lang="en-US" dirty="0"/>
              <a:t>Contractual frictions.</a:t>
            </a:r>
          </a:p>
          <a:p>
            <a:pPr>
              <a:buFont typeface="Arial" charset="0"/>
              <a:buChar char="•"/>
              <a:defRPr/>
            </a:pPr>
            <a:r>
              <a:rPr lang="en-US" dirty="0"/>
              <a:t>The need to secure trade finance (working capital while goods </a:t>
            </a:r>
            <a:r>
              <a:rPr lang="en-US" dirty="0" smtClean="0"/>
              <a:t>in transit</a:t>
            </a:r>
            <a:r>
              <a:rPr lang="en-US" dirty="0"/>
              <a:t>).</a:t>
            </a:r>
          </a:p>
          <a:p>
            <a:pPr marL="0" indent="0">
              <a:buNone/>
              <a:defRPr/>
            </a:pPr>
            <a:r>
              <a:rPr lang="en-US" dirty="0"/>
              <a:t>NB: There is no reason that these ‘trade costs’ occur only </a:t>
            </a:r>
            <a:r>
              <a:rPr lang="en-US" dirty="0" smtClean="0"/>
              <a:t>on international </a:t>
            </a:r>
            <a:r>
              <a:rPr lang="en-US" dirty="0"/>
              <a:t>trade</a:t>
            </a:r>
            <a:endParaRPr lang="it-IT" dirty="0"/>
          </a:p>
        </p:txBody>
      </p:sp>
    </p:spTree>
    <p:extLst>
      <p:ext uri="{BB962C8B-B14F-4D97-AF65-F5344CB8AC3E}">
        <p14:creationId xmlns:p14="http://schemas.microsoft.com/office/powerpoint/2010/main" val="3728668024"/>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1"/>
          <p:cNvSpPr>
            <a:spLocks noGrp="1"/>
          </p:cNvSpPr>
          <p:nvPr>
            <p:ph type="title"/>
          </p:nvPr>
        </p:nvSpPr>
        <p:spPr>
          <a:xfrm>
            <a:off x="457200" y="944167"/>
            <a:ext cx="8229600" cy="648890"/>
          </a:xfrm>
        </p:spPr>
        <p:txBody>
          <a:bodyPr/>
          <a:lstStyle/>
          <a:p>
            <a:r>
              <a:rPr lang="it-IT" altLang="it-IT" sz="2700" b="1"/>
              <a:t>Trade costs, 2</a:t>
            </a:r>
          </a:p>
        </p:txBody>
      </p:sp>
      <p:sp>
        <p:nvSpPr>
          <p:cNvPr id="3" name="Segnaposto contenuto 2"/>
          <p:cNvSpPr>
            <a:spLocks noGrp="1"/>
          </p:cNvSpPr>
          <p:nvPr>
            <p:ph idx="1"/>
          </p:nvPr>
        </p:nvSpPr>
        <p:spPr>
          <a:xfrm>
            <a:off x="250826" y="1808560"/>
            <a:ext cx="8642350" cy="4105275"/>
          </a:xfrm>
        </p:spPr>
        <p:txBody>
          <a:bodyPr>
            <a:normAutofit fontScale="70000" lnSpcReduction="20000"/>
          </a:bodyPr>
          <a:lstStyle/>
          <a:p>
            <a:pPr>
              <a:buFont typeface="Arial" charset="0"/>
              <a:buChar char="•"/>
              <a:defRPr/>
            </a:pPr>
            <a:r>
              <a:rPr lang="en-US" dirty="0"/>
              <a:t>They enter many modern models of trade, so </a:t>
            </a:r>
            <a:r>
              <a:rPr lang="en-US" dirty="0" smtClean="0"/>
              <a:t>empirical implementations </a:t>
            </a:r>
            <a:r>
              <a:rPr lang="en-US" dirty="0"/>
              <a:t>of these models need an </a:t>
            </a:r>
            <a:r>
              <a:rPr lang="en-US" b="1" dirty="0">
                <a:solidFill>
                  <a:srgbClr val="FF0000"/>
                </a:solidFill>
              </a:rPr>
              <a:t>empirical metric for </a:t>
            </a:r>
            <a:r>
              <a:rPr lang="en-US" b="1" dirty="0" smtClean="0">
                <a:solidFill>
                  <a:srgbClr val="FF0000"/>
                </a:solidFill>
              </a:rPr>
              <a:t>trade costs</a:t>
            </a:r>
            <a:r>
              <a:rPr lang="en-US" dirty="0"/>
              <a:t>.</a:t>
            </a:r>
          </a:p>
          <a:p>
            <a:pPr>
              <a:buFont typeface="Arial" charset="0"/>
              <a:buChar char="•"/>
              <a:defRPr/>
            </a:pPr>
            <a:r>
              <a:rPr lang="en-US" dirty="0"/>
              <a:t>There are clear features of the international trade data that </a:t>
            </a:r>
            <a:r>
              <a:rPr lang="en-US" dirty="0" smtClean="0"/>
              <a:t>seem hard </a:t>
            </a:r>
            <a:r>
              <a:rPr lang="en-US" dirty="0"/>
              <a:t>(but not impossible) to square with a frictionless world.</a:t>
            </a:r>
          </a:p>
          <a:p>
            <a:pPr>
              <a:buFont typeface="Arial" charset="0"/>
              <a:buChar char="•"/>
              <a:defRPr/>
            </a:pPr>
            <a:r>
              <a:rPr lang="en-US" dirty="0"/>
              <a:t>As famously argued by Obstfeld and Rogoff (Brookings, 2000), </a:t>
            </a:r>
            <a:r>
              <a:rPr lang="en-US" b="1" dirty="0" smtClean="0">
                <a:solidFill>
                  <a:srgbClr val="FF0000"/>
                </a:solidFill>
              </a:rPr>
              <a:t>trade costs </a:t>
            </a:r>
            <a:r>
              <a:rPr lang="en-US" b="1" dirty="0">
                <a:solidFill>
                  <a:srgbClr val="FF0000"/>
                </a:solidFill>
              </a:rPr>
              <a:t>may explain ‘the six big puzzles of international macro</a:t>
            </a:r>
            <a:r>
              <a:rPr lang="en-US" b="1" dirty="0" smtClean="0">
                <a:solidFill>
                  <a:srgbClr val="FF0000"/>
                </a:solidFill>
              </a:rPr>
              <a:t>’. </a:t>
            </a:r>
            <a:r>
              <a:rPr lang="en-US" dirty="0" smtClean="0"/>
              <a:t>(we do not deal with these…)</a:t>
            </a:r>
          </a:p>
          <a:p>
            <a:pPr>
              <a:buFont typeface="Arial" charset="0"/>
              <a:buChar char="•"/>
              <a:defRPr/>
            </a:pPr>
            <a:r>
              <a:rPr lang="en-US" b="1" dirty="0" smtClean="0">
                <a:solidFill>
                  <a:srgbClr val="FF0000"/>
                </a:solidFill>
              </a:rPr>
              <a:t> Trade </a:t>
            </a:r>
            <a:r>
              <a:rPr lang="en-US" b="1" dirty="0">
                <a:solidFill>
                  <a:srgbClr val="FF0000"/>
                </a:solidFill>
              </a:rPr>
              <a:t>costs clearly matter for welfare calculations</a:t>
            </a:r>
            <a:r>
              <a:rPr lang="en-US" dirty="0"/>
              <a:t>.</a:t>
            </a:r>
          </a:p>
          <a:p>
            <a:pPr>
              <a:buFont typeface="Arial" charset="0"/>
              <a:buChar char="•"/>
              <a:defRPr/>
            </a:pPr>
            <a:r>
              <a:rPr lang="en-US" dirty="0"/>
              <a:t>Trade costs </a:t>
            </a:r>
            <a:r>
              <a:rPr lang="en-US" b="1" dirty="0">
                <a:solidFill>
                  <a:srgbClr val="FF0000"/>
                </a:solidFill>
              </a:rPr>
              <a:t>could be endogenous </a:t>
            </a:r>
            <a:r>
              <a:rPr lang="en-US" dirty="0"/>
              <a:t>and driven by the market </a:t>
            </a:r>
            <a:r>
              <a:rPr lang="en-US" dirty="0" smtClean="0"/>
              <a:t>structure of </a:t>
            </a:r>
            <a:r>
              <a:rPr lang="en-US" dirty="0"/>
              <a:t>the trading sector; this would affect the distribution of gains </a:t>
            </a:r>
            <a:r>
              <a:rPr lang="en-US" dirty="0" smtClean="0"/>
              <a:t>from trade</a:t>
            </a:r>
            <a:r>
              <a:rPr lang="en-US" dirty="0"/>
              <a:t>. (A monopolist on transportation could extract all of the </a:t>
            </a:r>
            <a:r>
              <a:rPr lang="en-US" dirty="0" smtClean="0"/>
              <a:t>gains from </a:t>
            </a:r>
            <a:r>
              <a:rPr lang="en-US" dirty="0"/>
              <a:t>trade.)</a:t>
            </a:r>
            <a:endParaRPr lang="it-IT" dirty="0"/>
          </a:p>
        </p:txBody>
      </p:sp>
    </p:spTree>
    <p:extLst>
      <p:ext uri="{BB962C8B-B14F-4D97-AF65-F5344CB8AC3E}">
        <p14:creationId xmlns:p14="http://schemas.microsoft.com/office/powerpoint/2010/main" val="2468726445"/>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olo 1"/>
          <p:cNvSpPr>
            <a:spLocks noGrp="1"/>
          </p:cNvSpPr>
          <p:nvPr>
            <p:ph type="title"/>
          </p:nvPr>
        </p:nvSpPr>
        <p:spPr>
          <a:xfrm>
            <a:off x="457200" y="998935"/>
            <a:ext cx="8229600" cy="647700"/>
          </a:xfrm>
        </p:spPr>
        <p:txBody>
          <a:bodyPr/>
          <a:lstStyle/>
          <a:p>
            <a:r>
              <a:rPr lang="it-IT" altLang="it-IT" b="1" smtClean="0"/>
              <a:t>Relevance of trade costs</a:t>
            </a:r>
          </a:p>
        </p:txBody>
      </p:sp>
      <p:sp>
        <p:nvSpPr>
          <p:cNvPr id="3" name="Segnaposto contenuto 2"/>
          <p:cNvSpPr>
            <a:spLocks noGrp="1"/>
          </p:cNvSpPr>
          <p:nvPr>
            <p:ph idx="1"/>
          </p:nvPr>
        </p:nvSpPr>
        <p:spPr>
          <a:xfrm>
            <a:off x="107950" y="1701404"/>
            <a:ext cx="9036050" cy="4212431"/>
          </a:xfrm>
        </p:spPr>
        <p:txBody>
          <a:bodyPr>
            <a:normAutofit fontScale="55000" lnSpcReduction="20000"/>
          </a:bodyPr>
          <a:lstStyle/>
          <a:p>
            <a:pPr marL="0" indent="0">
              <a:buNone/>
              <a:defRPr/>
            </a:pPr>
            <a:r>
              <a:rPr lang="en-US" b="1" dirty="0">
                <a:solidFill>
                  <a:srgbClr val="FF0000"/>
                </a:solidFill>
              </a:rPr>
              <a:t>Arguments in favor:</a:t>
            </a:r>
          </a:p>
          <a:p>
            <a:pPr>
              <a:buFont typeface="Arial" charset="0"/>
              <a:buChar char="•"/>
              <a:defRPr/>
            </a:pPr>
            <a:r>
              <a:rPr lang="en-US" dirty="0"/>
              <a:t>Trade falls very dramatically with </a:t>
            </a:r>
            <a:r>
              <a:rPr lang="en-US" dirty="0" smtClean="0"/>
              <a:t>distance.</a:t>
            </a:r>
            <a:endParaRPr lang="en-US" dirty="0"/>
          </a:p>
          <a:p>
            <a:pPr>
              <a:buFont typeface="Arial" charset="0"/>
              <a:buChar char="•"/>
              <a:defRPr/>
            </a:pPr>
            <a:r>
              <a:rPr lang="en-US" dirty="0"/>
              <a:t>Clearly haircuts are not very tradable but a song on iTunes is</a:t>
            </a:r>
            <a:r>
              <a:rPr lang="en-US" dirty="0" smtClean="0"/>
              <a:t>. Everything </a:t>
            </a:r>
            <a:r>
              <a:rPr lang="en-US" dirty="0"/>
              <a:t>else is in between.</a:t>
            </a:r>
          </a:p>
          <a:p>
            <a:pPr>
              <a:buFont typeface="Arial" charset="0"/>
              <a:buChar char="•"/>
              <a:defRPr/>
            </a:pPr>
            <a:r>
              <a:rPr lang="en-US" dirty="0"/>
              <a:t>Contractual frictions of sale at a distance </a:t>
            </a:r>
            <a:r>
              <a:rPr lang="en-US" dirty="0" smtClean="0"/>
              <a:t>seem </a:t>
            </a:r>
            <a:r>
              <a:rPr lang="en-US" dirty="0"/>
              <a:t>potentially severe.</a:t>
            </a:r>
          </a:p>
          <a:p>
            <a:pPr>
              <a:buFont typeface="Arial" charset="0"/>
              <a:buChar char="•"/>
              <a:defRPr/>
            </a:pPr>
            <a:r>
              <a:rPr lang="en-US" dirty="0"/>
              <a:t>One often hears the argument that a fundamental problem </a:t>
            </a:r>
            <a:r>
              <a:rPr lang="en-US" dirty="0" smtClean="0"/>
              <a:t>in developing </a:t>
            </a:r>
            <a:r>
              <a:rPr lang="en-US" dirty="0"/>
              <a:t>countries is their ‘sclerotic infrastructure’ (</a:t>
            </a:r>
            <a:r>
              <a:rPr lang="en-US" dirty="0" err="1"/>
              <a:t>ie</a:t>
            </a:r>
            <a:r>
              <a:rPr lang="en-US" dirty="0"/>
              <a:t> ports, roads</a:t>
            </a:r>
            <a:r>
              <a:rPr lang="en-US" dirty="0" smtClean="0"/>
              <a:t>, </a:t>
            </a:r>
            <a:r>
              <a:rPr lang="en-US" dirty="0" err="1" smtClean="0"/>
              <a:t>etc</a:t>
            </a:r>
            <a:r>
              <a:rPr lang="en-US" dirty="0"/>
              <a:t>). </a:t>
            </a:r>
            <a:endParaRPr lang="en-US" dirty="0" smtClean="0"/>
          </a:p>
          <a:p>
            <a:pPr marL="0" indent="0">
              <a:buNone/>
              <a:defRPr/>
            </a:pPr>
            <a:r>
              <a:rPr lang="en-US" b="1" dirty="0">
                <a:solidFill>
                  <a:srgbClr val="FF0000"/>
                </a:solidFill>
              </a:rPr>
              <a:t>Arguments against:</a:t>
            </a:r>
          </a:p>
          <a:p>
            <a:pPr>
              <a:buFont typeface="Arial" charset="0"/>
              <a:buChar char="•"/>
              <a:defRPr/>
            </a:pPr>
            <a:r>
              <a:rPr lang="en-US" dirty="0"/>
              <a:t>Inter- and intra-national shipping rates aren’t that high: in March </a:t>
            </a:r>
            <a:r>
              <a:rPr lang="en-US" dirty="0" smtClean="0"/>
              <a:t>2010 (even </a:t>
            </a:r>
            <a:r>
              <a:rPr lang="en-US" dirty="0"/>
              <a:t>at relatively high gas prices) a California-Boston </a:t>
            </a:r>
            <a:r>
              <a:rPr lang="en-US" dirty="0" smtClean="0"/>
              <a:t>refrigerated truck </a:t>
            </a:r>
            <a:r>
              <a:rPr lang="en-US" dirty="0"/>
              <a:t>journey cost around $5, 000. Fill this with grapes and they </a:t>
            </a:r>
            <a:r>
              <a:rPr lang="en-US" dirty="0" smtClean="0"/>
              <a:t>will sell </a:t>
            </a:r>
            <a:r>
              <a:rPr lang="en-US" dirty="0"/>
              <a:t>at retail for around $100, 000.</a:t>
            </a:r>
          </a:p>
          <a:p>
            <a:pPr>
              <a:buFont typeface="Arial" charset="0"/>
              <a:buChar char="•"/>
              <a:defRPr/>
            </a:pPr>
            <a:r>
              <a:rPr lang="en-US" dirty="0"/>
              <a:t>Tariffs are not that big (nowadays).</a:t>
            </a:r>
          </a:p>
          <a:p>
            <a:pPr>
              <a:buFont typeface="Arial" charset="0"/>
              <a:buChar char="•"/>
              <a:defRPr/>
            </a:pPr>
            <a:r>
              <a:rPr lang="en-US" dirty="0"/>
              <a:t>Repeated games and reputations/brand names get around any </a:t>
            </a:r>
            <a:r>
              <a:rPr lang="en-US" dirty="0" smtClean="0"/>
              <a:t>high stakes </a:t>
            </a:r>
            <a:r>
              <a:rPr lang="en-US" dirty="0"/>
              <a:t>contractual issues.</a:t>
            </a:r>
          </a:p>
          <a:p>
            <a:pPr marL="0" indent="0">
              <a:buNone/>
              <a:defRPr/>
            </a:pPr>
            <a:r>
              <a:rPr lang="en-US" dirty="0"/>
              <a:t>Surprisingly little hard evidence has been brought to bear on </a:t>
            </a:r>
            <a:r>
              <a:rPr lang="en-US" dirty="0" smtClean="0"/>
              <a:t>these issues</a:t>
            </a:r>
            <a:r>
              <a:rPr lang="en-US" dirty="0"/>
              <a:t>.</a:t>
            </a:r>
            <a:endParaRPr lang="it-IT" dirty="0"/>
          </a:p>
        </p:txBody>
      </p:sp>
    </p:spTree>
    <p:extLst>
      <p:ext uri="{BB962C8B-B14F-4D97-AF65-F5344CB8AC3E}">
        <p14:creationId xmlns:p14="http://schemas.microsoft.com/office/powerpoint/2010/main" val="2537621614"/>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olo 1"/>
          <p:cNvSpPr>
            <a:spLocks noGrp="1"/>
          </p:cNvSpPr>
          <p:nvPr>
            <p:ph type="title"/>
          </p:nvPr>
        </p:nvSpPr>
        <p:spPr>
          <a:xfrm>
            <a:off x="457200" y="857251"/>
            <a:ext cx="8229600" cy="789385"/>
          </a:xfrm>
        </p:spPr>
        <p:txBody>
          <a:bodyPr/>
          <a:lstStyle/>
          <a:p>
            <a:r>
              <a:rPr lang="it-IT" altLang="it-IT" sz="2700" b="1"/>
              <a:t>Trade falls with distance</a:t>
            </a:r>
          </a:p>
        </p:txBody>
      </p:sp>
      <p:pic>
        <p:nvPicPr>
          <p:cNvPr id="4096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1863328"/>
            <a:ext cx="3886200" cy="16430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1" y="1916907"/>
            <a:ext cx="4392613" cy="23229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6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9" y="3836195"/>
            <a:ext cx="3816350" cy="2099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3801"/>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a:xfrm>
            <a:off x="0" y="998936"/>
            <a:ext cx="8686800" cy="921544"/>
          </a:xfrm>
        </p:spPr>
        <p:txBody>
          <a:bodyPr/>
          <a:lstStyle/>
          <a:p>
            <a:r>
              <a:rPr lang="it-IT" altLang="it-IT" sz="2700" b="1"/>
              <a:t>Direct measure: airshipping prices falling</a:t>
            </a:r>
          </a:p>
        </p:txBody>
      </p:sp>
      <p:pic>
        <p:nvPicPr>
          <p:cNvPr id="4198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27088" y="1788319"/>
            <a:ext cx="7129462" cy="37433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4239176"/>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olo 1"/>
          <p:cNvSpPr>
            <a:spLocks noGrp="1"/>
          </p:cNvSpPr>
          <p:nvPr>
            <p:ph type="title"/>
          </p:nvPr>
        </p:nvSpPr>
        <p:spPr>
          <a:xfrm>
            <a:off x="4859338" y="1063229"/>
            <a:ext cx="3827462" cy="857250"/>
          </a:xfrm>
        </p:spPr>
        <p:txBody>
          <a:bodyPr/>
          <a:lstStyle/>
          <a:p>
            <a:r>
              <a:rPr lang="it-IT" altLang="it-IT" sz="2700" b="1"/>
              <a:t>Direct measure, tariffs</a:t>
            </a:r>
          </a:p>
        </p:txBody>
      </p:sp>
      <p:pic>
        <p:nvPicPr>
          <p:cNvPr id="430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451" y="1107282"/>
            <a:ext cx="4532313" cy="4751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240476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1015971816"/>
              </p:ext>
            </p:extLst>
          </p:nvPr>
        </p:nvGraphicFramePr>
        <p:xfrm>
          <a:off x="107505" y="130631"/>
          <a:ext cx="8856982" cy="5768116"/>
        </p:xfrm>
        <a:graphic>
          <a:graphicData uri="http://schemas.openxmlformats.org/drawingml/2006/table">
            <a:tbl>
              <a:tblPr firstRow="1" bandRow="1">
                <a:tableStyleId>{5C22544A-7EE6-4342-B048-85BDC9FD1C3A}</a:tableStyleId>
              </a:tblPr>
              <a:tblGrid>
                <a:gridCol w="1206429"/>
                <a:gridCol w="5353425"/>
                <a:gridCol w="445526"/>
                <a:gridCol w="1037182"/>
                <a:gridCol w="814420"/>
              </a:tblGrid>
              <a:tr h="553108">
                <a:tc>
                  <a:txBody>
                    <a:bodyPr/>
                    <a:lstStyle/>
                    <a:p>
                      <a:pPr>
                        <a:lnSpc>
                          <a:spcPct val="115000"/>
                        </a:lnSpc>
                        <a:spcAft>
                          <a:spcPts val="0"/>
                        </a:spcAft>
                      </a:pPr>
                      <a:r>
                        <a:rPr lang="it-IT" sz="1200" b="0" dirty="0" err="1">
                          <a:solidFill>
                            <a:schemeClr val="tx1"/>
                          </a:solidFill>
                          <a:effectLst/>
                          <a:latin typeface="Times New Roman" panose="02020603050405020304" pitchFamily="18" charset="0"/>
                          <a:cs typeface="Times New Roman" panose="02020603050405020304" pitchFamily="18" charset="0"/>
                        </a:rPr>
                        <a:t>Brexit</a:t>
                      </a:r>
                      <a:r>
                        <a:rPr lang="it-IT" sz="1200" b="0" dirty="0">
                          <a:solidFill>
                            <a:schemeClr val="tx1"/>
                          </a:solidFill>
                          <a:effectLst/>
                          <a:latin typeface="Times New Roman" panose="02020603050405020304" pitchFamily="18" charset="0"/>
                          <a:cs typeface="Times New Roman" panose="02020603050405020304" pitchFamily="18" charset="0"/>
                        </a:rPr>
                        <a:t> </a:t>
                      </a:r>
                    </a:p>
                    <a:p>
                      <a:pPr>
                        <a:lnSpc>
                          <a:spcPct val="115000"/>
                        </a:lnSpc>
                        <a:spcAft>
                          <a:spcPts val="0"/>
                        </a:spcAft>
                      </a:pPr>
                      <a:r>
                        <a:rPr lang="it-IT" sz="1200" b="0" dirty="0">
                          <a:solidFill>
                            <a:schemeClr val="tx1"/>
                          </a:solidFill>
                          <a:effectLst/>
                          <a:latin typeface="Times New Roman" panose="02020603050405020304" pitchFamily="18" charset="0"/>
                          <a:cs typeface="Times New Roman" panose="02020603050405020304" pitchFamily="18" charset="0"/>
                        </a:rPr>
                        <a:t>UK</a:t>
                      </a:r>
                      <a:endParaRPr lang="it-IT" sz="1200" b="0" dirty="0">
                        <a:solidFill>
                          <a:schemeClr val="tx1"/>
                        </a:solidFill>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en-US" sz="1200" b="0" dirty="0" smtClean="0">
                          <a:solidFill>
                            <a:schemeClr val="tx1"/>
                          </a:solidFill>
                          <a:effectLst/>
                          <a:latin typeface="Times New Roman" panose="02020603050405020304" pitchFamily="18" charset="0"/>
                          <a:cs typeface="Times New Roman" panose="02020603050405020304" pitchFamily="18" charset="0"/>
                        </a:rPr>
                        <a:t>S. </a:t>
                      </a:r>
                      <a:r>
                        <a:rPr lang="en-US" sz="1200" b="0" dirty="0" err="1">
                          <a:solidFill>
                            <a:schemeClr val="tx1"/>
                          </a:solidFill>
                          <a:effectLst/>
                          <a:latin typeface="Times New Roman" panose="02020603050405020304" pitchFamily="18" charset="0"/>
                          <a:cs typeface="Times New Roman" panose="02020603050405020304" pitchFamily="18" charset="0"/>
                        </a:rPr>
                        <a:t>Geyerhofer</a:t>
                      </a:r>
                      <a:r>
                        <a:rPr lang="en-US" sz="1200" b="0" dirty="0">
                          <a:solidFill>
                            <a:schemeClr val="tx1"/>
                          </a:solidFill>
                          <a:effectLst/>
                          <a:latin typeface="Times New Roman" panose="02020603050405020304" pitchFamily="18" charset="0"/>
                          <a:cs typeface="Times New Roman" panose="02020603050405020304" pitchFamily="18" charset="0"/>
                        </a:rPr>
                        <a:t> </a:t>
                      </a:r>
                      <a:r>
                        <a:rPr lang="en-US" sz="1200" b="0" dirty="0" smtClean="0">
                          <a:solidFill>
                            <a:schemeClr val="tx1"/>
                          </a:solidFill>
                          <a:effectLst/>
                          <a:latin typeface="Times New Roman" panose="02020603050405020304" pitchFamily="18" charset="0"/>
                          <a:cs typeface="Times New Roman" panose="02020603050405020304" pitchFamily="18" charset="0"/>
                        </a:rPr>
                        <a:t>(Bachelor</a:t>
                      </a:r>
                      <a:r>
                        <a:rPr lang="en-US" sz="1200" b="0" dirty="0">
                          <a:solidFill>
                            <a:schemeClr val="tx1"/>
                          </a:solidFill>
                          <a:effectLst/>
                          <a:latin typeface="Times New Roman" panose="02020603050405020304" pitchFamily="18" charset="0"/>
                          <a:cs typeface="Times New Roman" panose="02020603050405020304" pitchFamily="18" charset="0"/>
                        </a:rPr>
                        <a:t>) </a:t>
                      </a:r>
                      <a:r>
                        <a:rPr lang="en-US" sz="1200" b="0" dirty="0" smtClean="0">
                          <a:solidFill>
                            <a:schemeClr val="tx1"/>
                          </a:solidFill>
                          <a:effectLst/>
                          <a:latin typeface="Times New Roman" panose="02020603050405020304" pitchFamily="18" charset="0"/>
                          <a:cs typeface="Times New Roman" panose="02020603050405020304" pitchFamily="18" charset="0"/>
                        </a:rPr>
                        <a:t>,M.</a:t>
                      </a:r>
                      <a:r>
                        <a:rPr lang="en-US" sz="1200" b="0" baseline="0" dirty="0" smtClean="0">
                          <a:solidFill>
                            <a:schemeClr val="tx1"/>
                          </a:solidFill>
                          <a:effectLst/>
                          <a:latin typeface="Times New Roman" panose="02020603050405020304" pitchFamily="18" charset="0"/>
                          <a:cs typeface="Times New Roman" panose="02020603050405020304" pitchFamily="18" charset="0"/>
                        </a:rPr>
                        <a:t> </a:t>
                      </a:r>
                      <a:r>
                        <a:rPr lang="en-US" sz="1200" b="0" dirty="0" err="1" smtClean="0">
                          <a:solidFill>
                            <a:schemeClr val="tx1"/>
                          </a:solidFill>
                          <a:effectLst/>
                          <a:latin typeface="Times New Roman" panose="02020603050405020304" pitchFamily="18" charset="0"/>
                          <a:cs typeface="Times New Roman" panose="02020603050405020304" pitchFamily="18" charset="0"/>
                        </a:rPr>
                        <a:t>Möllnitz</a:t>
                      </a:r>
                      <a:r>
                        <a:rPr lang="en-US" sz="1200" b="0" dirty="0" smtClean="0">
                          <a:solidFill>
                            <a:schemeClr val="tx1"/>
                          </a:solidFill>
                          <a:effectLst/>
                          <a:latin typeface="Times New Roman" panose="02020603050405020304" pitchFamily="18" charset="0"/>
                          <a:cs typeface="Times New Roman" panose="02020603050405020304" pitchFamily="18" charset="0"/>
                        </a:rPr>
                        <a:t> (Master</a:t>
                      </a:r>
                      <a:r>
                        <a:rPr lang="en-US" sz="1200" b="0" dirty="0">
                          <a:solidFill>
                            <a:schemeClr val="tx1"/>
                          </a:solidFill>
                          <a:effectLst/>
                          <a:latin typeface="Times New Roman" panose="02020603050405020304" pitchFamily="18" charset="0"/>
                          <a:cs typeface="Times New Roman" panose="02020603050405020304" pitchFamily="18" charset="0"/>
                        </a:rPr>
                        <a:t>), </a:t>
                      </a:r>
                      <a:r>
                        <a:rPr lang="en-US" sz="1200" b="0" dirty="0" smtClean="0">
                          <a:solidFill>
                            <a:schemeClr val="tx1"/>
                          </a:solidFill>
                          <a:effectLst/>
                          <a:latin typeface="Times New Roman" panose="02020603050405020304" pitchFamily="18" charset="0"/>
                          <a:cs typeface="Times New Roman" panose="02020603050405020304" pitchFamily="18" charset="0"/>
                        </a:rPr>
                        <a:t>R.</a:t>
                      </a:r>
                      <a:r>
                        <a:rPr lang="en-US" sz="1200" b="0" baseline="0" dirty="0" smtClean="0">
                          <a:solidFill>
                            <a:schemeClr val="tx1"/>
                          </a:solidFill>
                          <a:effectLst/>
                          <a:latin typeface="Times New Roman" panose="02020603050405020304" pitchFamily="18" charset="0"/>
                          <a:cs typeface="Times New Roman" panose="02020603050405020304" pitchFamily="18" charset="0"/>
                        </a:rPr>
                        <a:t> </a:t>
                      </a:r>
                      <a:r>
                        <a:rPr lang="en-US" sz="1200" b="0" dirty="0" err="1" smtClean="0">
                          <a:solidFill>
                            <a:schemeClr val="tx1"/>
                          </a:solidFill>
                          <a:effectLst/>
                          <a:latin typeface="Times New Roman" panose="02020603050405020304" pitchFamily="18" charset="0"/>
                          <a:cs typeface="Times New Roman" panose="02020603050405020304" pitchFamily="18" charset="0"/>
                        </a:rPr>
                        <a:t>Stofanakova</a:t>
                      </a:r>
                      <a:r>
                        <a:rPr lang="en-US" sz="1200" b="0" dirty="0" smtClean="0">
                          <a:solidFill>
                            <a:schemeClr val="tx1"/>
                          </a:solidFill>
                          <a:effectLst/>
                          <a:latin typeface="Times New Roman" panose="02020603050405020304" pitchFamily="18" charset="0"/>
                          <a:cs typeface="Times New Roman" panose="02020603050405020304" pitchFamily="18" charset="0"/>
                        </a:rPr>
                        <a:t> (Bachelor</a:t>
                      </a:r>
                      <a:r>
                        <a:rPr lang="en-US" sz="1200" b="0" dirty="0">
                          <a:solidFill>
                            <a:schemeClr val="tx1"/>
                          </a:solidFill>
                          <a:effectLst/>
                          <a:latin typeface="Times New Roman" panose="02020603050405020304" pitchFamily="18" charset="0"/>
                          <a:cs typeface="Times New Roman" panose="02020603050405020304" pitchFamily="18" charset="0"/>
                        </a:rPr>
                        <a:t>), </a:t>
                      </a:r>
                      <a:r>
                        <a:rPr lang="en-US" sz="1200" b="0" dirty="0" smtClean="0">
                          <a:solidFill>
                            <a:schemeClr val="tx1"/>
                          </a:solidFill>
                          <a:effectLst/>
                          <a:latin typeface="Times New Roman" panose="02020603050405020304" pitchFamily="18" charset="0"/>
                          <a:cs typeface="Times New Roman" panose="02020603050405020304" pitchFamily="18" charset="0"/>
                        </a:rPr>
                        <a:t>F.</a:t>
                      </a:r>
                      <a:r>
                        <a:rPr lang="en-US" sz="1200" b="0" baseline="0" dirty="0" smtClean="0">
                          <a:solidFill>
                            <a:schemeClr val="tx1"/>
                          </a:solidFill>
                          <a:effectLst/>
                          <a:latin typeface="Times New Roman" panose="02020603050405020304" pitchFamily="18" charset="0"/>
                          <a:cs typeface="Times New Roman" panose="02020603050405020304" pitchFamily="18" charset="0"/>
                        </a:rPr>
                        <a:t> </a:t>
                      </a:r>
                      <a:r>
                        <a:rPr lang="en-US" sz="1200" b="0" dirty="0" err="1" smtClean="0">
                          <a:solidFill>
                            <a:schemeClr val="tx1"/>
                          </a:solidFill>
                          <a:effectLst/>
                          <a:latin typeface="Times New Roman" panose="02020603050405020304" pitchFamily="18" charset="0"/>
                          <a:cs typeface="Times New Roman" panose="02020603050405020304" pitchFamily="18" charset="0"/>
                        </a:rPr>
                        <a:t>Canjels</a:t>
                      </a:r>
                      <a:r>
                        <a:rPr lang="en-US" sz="1200" b="0" dirty="0" smtClean="0">
                          <a:solidFill>
                            <a:schemeClr val="tx1"/>
                          </a:solidFill>
                          <a:effectLst/>
                          <a:latin typeface="Times New Roman" panose="02020603050405020304" pitchFamily="18" charset="0"/>
                          <a:cs typeface="Times New Roman" panose="02020603050405020304" pitchFamily="18" charset="0"/>
                        </a:rPr>
                        <a:t> (</a:t>
                      </a:r>
                      <a:r>
                        <a:rPr lang="en-US" sz="1200" b="0" baseline="0" dirty="0" smtClean="0">
                          <a:solidFill>
                            <a:schemeClr val="tx1"/>
                          </a:solidFill>
                          <a:effectLst/>
                          <a:latin typeface="Times New Roman" panose="02020603050405020304" pitchFamily="18" charset="0"/>
                          <a:cs typeface="Times New Roman" panose="02020603050405020304" pitchFamily="18" charset="0"/>
                        </a:rPr>
                        <a:t>B</a:t>
                      </a:r>
                      <a:r>
                        <a:rPr lang="en-US" sz="1200" b="0" dirty="0" smtClean="0">
                          <a:solidFill>
                            <a:schemeClr val="tx1"/>
                          </a:solidFill>
                          <a:effectLst/>
                          <a:latin typeface="Times New Roman" panose="02020603050405020304" pitchFamily="18" charset="0"/>
                          <a:cs typeface="Times New Roman" panose="02020603050405020304" pitchFamily="18" charset="0"/>
                        </a:rPr>
                        <a:t>achelor</a:t>
                      </a:r>
                      <a:r>
                        <a:rPr lang="en-US" sz="1200" b="0" dirty="0">
                          <a:solidFill>
                            <a:schemeClr val="tx1"/>
                          </a:solidFill>
                          <a:effectLst/>
                          <a:latin typeface="Times New Roman" panose="02020603050405020304" pitchFamily="18" charset="0"/>
                          <a:cs typeface="Times New Roman" panose="02020603050405020304" pitchFamily="18" charset="0"/>
                        </a:rPr>
                        <a:t>)</a:t>
                      </a:r>
                      <a:endParaRPr lang="it-IT" sz="1200" b="0" dirty="0">
                        <a:solidFill>
                          <a:schemeClr val="tx1"/>
                        </a:solidFill>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pPr>
                      <a:r>
                        <a:rPr lang="it-IT" sz="1200" b="0" dirty="0" smtClean="0">
                          <a:solidFill>
                            <a:schemeClr val="tx1"/>
                          </a:solidFill>
                          <a:effectLst/>
                          <a:latin typeface="Times New Roman" panose="02020603050405020304" pitchFamily="18" charset="0"/>
                          <a:cs typeface="Times New Roman" panose="02020603050405020304" pitchFamily="18" charset="0"/>
                        </a:rPr>
                        <a:t>30</a:t>
                      </a:r>
                      <a:endParaRPr lang="it-IT" sz="1200" b="0" dirty="0">
                        <a:solidFill>
                          <a:schemeClr val="tx1"/>
                        </a:solidFill>
                        <a:effectLst/>
                        <a:latin typeface="Times New Roman" panose="02020603050405020304" pitchFamily="18" charset="0"/>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it-IT" sz="1200" b="0" kern="1200" dirty="0" smtClean="0">
                          <a:solidFill>
                            <a:schemeClr val="dk1"/>
                          </a:solidFill>
                          <a:effectLst/>
                          <a:latin typeface="Times New Roman" panose="02020603050405020304" pitchFamily="18" charset="0"/>
                          <a:ea typeface="+mn-ea"/>
                          <a:cs typeface="Times New Roman" panose="02020603050405020304" pitchFamily="18" charset="0"/>
                        </a:rPr>
                        <a:t>4 Erasmus </a:t>
                      </a:r>
                      <a:endParaRPr lang="it-IT"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it-IT" sz="1200" b="0" kern="1200" dirty="0">
                          <a:solidFill>
                            <a:schemeClr val="dk1"/>
                          </a:solidFill>
                          <a:effectLst/>
                          <a:latin typeface="Times New Roman" panose="02020603050405020304" pitchFamily="18" charset="0"/>
                          <a:ea typeface="+mn-ea"/>
                          <a:cs typeface="Times New Roman" panose="02020603050405020304" pitchFamily="18" charset="0"/>
                        </a:rPr>
                        <a:t>4/11</a:t>
                      </a:r>
                    </a:p>
                  </a:txBody>
                  <a:tcPr marL="19070" marR="19070" marT="12915" marB="12915">
                    <a:solidFill>
                      <a:schemeClr val="bg2">
                        <a:lumMod val="90000"/>
                      </a:schemeClr>
                    </a:solidFill>
                  </a:tcPr>
                </a:tc>
              </a:tr>
              <a:tr h="241001">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Germany</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en-US" sz="1200">
                          <a:effectLst/>
                          <a:latin typeface="Times New Roman" panose="02020603050405020304" pitchFamily="18" charset="0"/>
                          <a:cs typeface="Times New Roman" panose="02020603050405020304" pitchFamily="18" charset="0"/>
                        </a:rPr>
                        <a:t>Nina Kunzmann , </a:t>
                      </a:r>
                      <a:r>
                        <a:rPr lang="it-IT" sz="1200">
                          <a:effectLst/>
                          <a:latin typeface="Times New Roman" panose="02020603050405020304" pitchFamily="18" charset="0"/>
                          <a:cs typeface="Times New Roman" panose="02020603050405020304" pitchFamily="18" charset="0"/>
                        </a:rPr>
                        <a:t>Victoria Pörings, Caro Preuß</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it-IT" sz="1400" b="1" kern="1200" dirty="0" smtClean="0">
                          <a:solidFill>
                            <a:srgbClr val="FF0000"/>
                          </a:solidFill>
                          <a:effectLst/>
                          <a:latin typeface="Times New Roman" panose="02020603050405020304" pitchFamily="18" charset="0"/>
                          <a:ea typeface="+mn-ea"/>
                          <a:cs typeface="Times New Roman" panose="02020603050405020304" pitchFamily="18" charset="0"/>
                        </a:rPr>
                        <a:t>3 </a:t>
                      </a:r>
                      <a:r>
                        <a:rPr lang="it-IT" sz="1400" b="1" kern="1200" dirty="0">
                          <a:solidFill>
                            <a:srgbClr val="FF0000"/>
                          </a:solidFill>
                          <a:effectLst/>
                          <a:latin typeface="Times New Roman" panose="02020603050405020304" pitchFamily="18" charset="0"/>
                          <a:ea typeface="+mn-ea"/>
                          <a:cs typeface="Times New Roman" panose="02020603050405020304" pitchFamily="18" charset="0"/>
                        </a:rPr>
                        <a:t>Erasmus </a:t>
                      </a:r>
                    </a:p>
                  </a:txBody>
                  <a:tcPr marL="19070" marR="19070" marT="12915" marB="12915">
                    <a:solidFill>
                      <a:schemeClr val="bg2">
                        <a:lumMod val="9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4/11</a:t>
                      </a:r>
                    </a:p>
                  </a:txBody>
                  <a:tcPr marL="19070" marR="19070" marT="12915" marB="12915">
                    <a:solidFill>
                      <a:schemeClr val="bg2">
                        <a:lumMod val="90000"/>
                      </a:schemeClr>
                    </a:solidFill>
                  </a:tcPr>
                </a:tc>
              </a:tr>
              <a:tr h="313827">
                <a:tc>
                  <a:txBody>
                    <a:bodyPr/>
                    <a:lstStyle/>
                    <a:p>
                      <a:pPr>
                        <a:lnSpc>
                          <a:spcPct val="115000"/>
                        </a:lnSpc>
                        <a:spcAft>
                          <a:spcPts val="0"/>
                        </a:spcAft>
                      </a:pPr>
                      <a:r>
                        <a:rPr lang="it-IT" sz="1200" dirty="0" err="1">
                          <a:effectLst/>
                          <a:latin typeface="Times New Roman" panose="02020603050405020304" pitchFamily="18" charset="0"/>
                          <a:cs typeface="Times New Roman" panose="02020603050405020304" pitchFamily="18" charset="0"/>
                        </a:rPr>
                        <a:t>Italy</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es-ES_tradnl" sz="1200" dirty="0" smtClean="0">
                          <a:effectLst/>
                          <a:latin typeface="Times New Roman" panose="02020603050405020304" pitchFamily="18" charset="0"/>
                          <a:cs typeface="Times New Roman" panose="02020603050405020304" pitchFamily="18" charset="0"/>
                        </a:rPr>
                        <a:t>J. C.</a:t>
                      </a:r>
                      <a:r>
                        <a:rPr lang="es-ES_tradnl" sz="1200" baseline="0" dirty="0" smtClean="0">
                          <a:effectLst/>
                          <a:latin typeface="Times New Roman" panose="02020603050405020304" pitchFamily="18" charset="0"/>
                          <a:cs typeface="Times New Roman" panose="02020603050405020304" pitchFamily="18" charset="0"/>
                        </a:rPr>
                        <a:t> </a:t>
                      </a:r>
                      <a:r>
                        <a:rPr lang="es-ES_tradnl" sz="1200" dirty="0" smtClean="0">
                          <a:effectLst/>
                          <a:latin typeface="Times New Roman" panose="02020603050405020304" pitchFamily="18" charset="0"/>
                          <a:cs typeface="Times New Roman" panose="02020603050405020304" pitchFamily="18" charset="0"/>
                        </a:rPr>
                        <a:t>Cuenca </a:t>
                      </a:r>
                      <a:r>
                        <a:rPr lang="es-ES_tradnl" sz="1200" dirty="0">
                          <a:effectLst/>
                          <a:latin typeface="Times New Roman" panose="02020603050405020304" pitchFamily="18" charset="0"/>
                          <a:cs typeface="Times New Roman" panose="02020603050405020304" pitchFamily="18" charset="0"/>
                        </a:rPr>
                        <a:t>Serrano, </a:t>
                      </a:r>
                      <a:r>
                        <a:rPr lang="es-ES_tradnl" sz="1200" dirty="0" smtClean="0">
                          <a:effectLst/>
                          <a:latin typeface="Times New Roman" panose="02020603050405020304" pitchFamily="18" charset="0"/>
                          <a:cs typeface="Times New Roman" panose="02020603050405020304" pitchFamily="18" charset="0"/>
                        </a:rPr>
                        <a:t>D. </a:t>
                      </a:r>
                      <a:r>
                        <a:rPr lang="es-ES_tradnl" sz="1200" dirty="0">
                          <a:effectLst/>
                          <a:latin typeface="Times New Roman" panose="02020603050405020304" pitchFamily="18" charset="0"/>
                          <a:cs typeface="Times New Roman" panose="02020603050405020304" pitchFamily="18" charset="0"/>
                        </a:rPr>
                        <a:t>Lopez Laguardia, </a:t>
                      </a:r>
                      <a:r>
                        <a:rPr lang="es-ES_tradnl" sz="1200" dirty="0" smtClean="0">
                          <a:effectLst/>
                          <a:latin typeface="Times New Roman" panose="02020603050405020304" pitchFamily="18" charset="0"/>
                          <a:cs typeface="Times New Roman" panose="02020603050405020304" pitchFamily="18" charset="0"/>
                        </a:rPr>
                        <a:t>M. </a:t>
                      </a:r>
                      <a:r>
                        <a:rPr lang="es-ES_tradnl" sz="1200" dirty="0">
                          <a:effectLst/>
                          <a:latin typeface="Times New Roman" panose="02020603050405020304" pitchFamily="18" charset="0"/>
                          <a:cs typeface="Times New Roman" panose="02020603050405020304" pitchFamily="18" charset="0"/>
                        </a:rPr>
                        <a:t>Jimenez Nieto </a:t>
                      </a:r>
                      <a:r>
                        <a:rPr lang="es-ES_tradnl" sz="1200" dirty="0" smtClean="0">
                          <a:effectLst/>
                          <a:latin typeface="Times New Roman" panose="02020603050405020304" pitchFamily="18" charset="0"/>
                          <a:cs typeface="Times New Roman" panose="02020603050405020304" pitchFamily="18" charset="0"/>
                        </a:rPr>
                        <a:t> M. </a:t>
                      </a:r>
                      <a:r>
                        <a:rPr lang="es-ES_tradnl" sz="1200" dirty="0">
                          <a:effectLst/>
                          <a:latin typeface="Times New Roman" panose="02020603050405020304" pitchFamily="18" charset="0"/>
                          <a:cs typeface="Times New Roman" panose="02020603050405020304" pitchFamily="18" charset="0"/>
                        </a:rPr>
                        <a:t>van Nuland Azuaga.</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 </a:t>
                      </a:r>
                    </a:p>
                  </a:txBody>
                  <a:tcPr marL="19070" marR="19070" marT="12915" marB="12915">
                    <a:solidFill>
                      <a:schemeClr val="bg2">
                        <a:lumMod val="9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4/11</a:t>
                      </a:r>
                    </a:p>
                  </a:txBody>
                  <a:tcPr marL="19070" marR="19070" marT="12915" marB="12915">
                    <a:solidFill>
                      <a:schemeClr val="bg2">
                        <a:lumMod val="90000"/>
                      </a:schemeClr>
                    </a:solidFill>
                  </a:tcPr>
                </a:tc>
              </a:tr>
              <a:tr h="360040">
                <a:tc>
                  <a:txBody>
                    <a:bodyPr/>
                    <a:lstStyle/>
                    <a:p>
                      <a:pPr>
                        <a:lnSpc>
                          <a:spcPct val="115000"/>
                        </a:lnSpc>
                        <a:spcAft>
                          <a:spcPts val="0"/>
                        </a:spcAft>
                      </a:pPr>
                      <a:r>
                        <a:rPr lang="it-IT" sz="1200" dirty="0" err="1">
                          <a:effectLst/>
                          <a:latin typeface="Times New Roman" panose="02020603050405020304" pitchFamily="18" charset="0"/>
                          <a:cs typeface="Times New Roman" panose="02020603050405020304" pitchFamily="18" charset="0"/>
                        </a:rPr>
                        <a:t>Spain</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es-ES_tradnl" sz="1200" dirty="0" smtClean="0">
                          <a:effectLst/>
                          <a:latin typeface="Times New Roman" panose="02020603050405020304" pitchFamily="18" charset="0"/>
                          <a:cs typeface="Times New Roman" panose="02020603050405020304" pitchFamily="18" charset="0"/>
                        </a:rPr>
                        <a:t>A. </a:t>
                      </a:r>
                      <a:r>
                        <a:rPr lang="es-ES_tradnl" sz="1200" dirty="0">
                          <a:effectLst/>
                          <a:latin typeface="Times New Roman" panose="02020603050405020304" pitchFamily="18" charset="0"/>
                          <a:cs typeface="Times New Roman" panose="02020603050405020304" pitchFamily="18" charset="0"/>
                        </a:rPr>
                        <a:t>Simón Díaz, </a:t>
                      </a:r>
                      <a:r>
                        <a:rPr lang="es-ES_tradnl" sz="1200" dirty="0" smtClean="0">
                          <a:effectLst/>
                          <a:latin typeface="Times New Roman" panose="02020603050405020304" pitchFamily="18" charset="0"/>
                          <a:cs typeface="Times New Roman" panose="02020603050405020304" pitchFamily="18" charset="0"/>
                        </a:rPr>
                        <a:t>B. </a:t>
                      </a:r>
                      <a:r>
                        <a:rPr lang="es-ES_tradnl" sz="1200" dirty="0">
                          <a:effectLst/>
                          <a:latin typeface="Times New Roman" panose="02020603050405020304" pitchFamily="18" charset="0"/>
                          <a:cs typeface="Times New Roman" panose="02020603050405020304" pitchFamily="18" charset="0"/>
                        </a:rPr>
                        <a:t>Ramón Cienfuegos-Jovellanos, </a:t>
                      </a:r>
                      <a:r>
                        <a:rPr lang="es-ES_tradnl" sz="1200" dirty="0" smtClean="0">
                          <a:effectLst/>
                          <a:latin typeface="Times New Roman" panose="02020603050405020304" pitchFamily="18" charset="0"/>
                          <a:cs typeface="Times New Roman" panose="02020603050405020304" pitchFamily="18" charset="0"/>
                        </a:rPr>
                        <a:t>L </a:t>
                      </a:r>
                      <a:r>
                        <a:rPr lang="es-ES_tradnl" sz="1200" dirty="0">
                          <a:effectLst/>
                          <a:latin typeface="Times New Roman" panose="02020603050405020304" pitchFamily="18" charset="0"/>
                          <a:cs typeface="Times New Roman" panose="02020603050405020304" pitchFamily="18" charset="0"/>
                        </a:rPr>
                        <a:t>Porto Vergara </a:t>
                      </a:r>
                      <a:r>
                        <a:rPr lang="es-ES_tradnl" sz="1200" dirty="0" smtClean="0">
                          <a:effectLst/>
                          <a:latin typeface="Times New Roman" panose="02020603050405020304" pitchFamily="18" charset="0"/>
                          <a:cs typeface="Times New Roman" panose="02020603050405020304" pitchFamily="18" charset="0"/>
                        </a:rPr>
                        <a:t>C </a:t>
                      </a:r>
                      <a:r>
                        <a:rPr lang="es-ES_tradnl" sz="1200" dirty="0">
                          <a:effectLst/>
                          <a:latin typeface="Times New Roman" panose="02020603050405020304" pitchFamily="18" charset="0"/>
                          <a:cs typeface="Times New Roman" panose="02020603050405020304" pitchFamily="18" charset="0"/>
                        </a:rPr>
                        <a:t>Manea Surubaru.</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 </a:t>
                      </a:r>
                    </a:p>
                  </a:txBody>
                  <a:tcPr marL="19070" marR="19070" marT="12915" marB="12915">
                    <a:solidFill>
                      <a:schemeClr val="bg2">
                        <a:lumMod val="9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a:t>
                      </a:r>
                      <a:r>
                        <a:rPr lang="it-IT" sz="1200" kern="1200" dirty="0" smtClean="0">
                          <a:solidFill>
                            <a:schemeClr val="dk1"/>
                          </a:solidFill>
                          <a:effectLst/>
                          <a:latin typeface="Times New Roman" panose="02020603050405020304" pitchFamily="18" charset="0"/>
                          <a:ea typeface="+mn-ea"/>
                          <a:cs typeface="Times New Roman" panose="02020603050405020304" pitchFamily="18" charset="0"/>
                        </a:rPr>
                        <a:t>/11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bg2">
                        <a:lumMod val="90000"/>
                      </a:schemeClr>
                    </a:solidFill>
                  </a:tcPr>
                </a:tc>
              </a:tr>
              <a:tr h="373145">
                <a:tc>
                  <a:txBody>
                    <a:bodyPr/>
                    <a:lstStyle/>
                    <a:p>
                      <a:pPr>
                        <a:lnSpc>
                          <a:spcPct val="115000"/>
                        </a:lnSpc>
                        <a:spcAft>
                          <a:spcPts val="0"/>
                        </a:spcAft>
                      </a:pPr>
                      <a:r>
                        <a:rPr lang="en-GB" sz="1200" dirty="0">
                          <a:effectLst/>
                          <a:latin typeface="Times New Roman" panose="02020603050405020304" pitchFamily="18" charset="0"/>
                          <a:cs typeface="Times New Roman" panose="02020603050405020304" pitchFamily="18" charset="0"/>
                        </a:rPr>
                        <a:t>France</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200" dirty="0" smtClean="0">
                          <a:effectLst/>
                          <a:latin typeface="Times New Roman" panose="02020603050405020304" pitchFamily="18" charset="0"/>
                          <a:cs typeface="Times New Roman" panose="02020603050405020304" pitchFamily="18" charset="0"/>
                        </a:rPr>
                        <a:t>F </a:t>
                      </a:r>
                      <a:r>
                        <a:rPr lang="en-GB" sz="1200" dirty="0" err="1">
                          <a:effectLst/>
                          <a:latin typeface="Times New Roman" panose="02020603050405020304" pitchFamily="18" charset="0"/>
                          <a:cs typeface="Times New Roman" panose="02020603050405020304" pitchFamily="18" charset="0"/>
                        </a:rPr>
                        <a:t>Yskout</a:t>
                      </a:r>
                      <a:r>
                        <a:rPr lang="en-GB" sz="1200" dirty="0">
                          <a:effectLst/>
                          <a:latin typeface="Times New Roman" panose="02020603050405020304" pitchFamily="18" charset="0"/>
                          <a:cs typeface="Times New Roman" panose="02020603050405020304" pitchFamily="18" charset="0"/>
                        </a:rPr>
                        <a:t>, L, </a:t>
                      </a:r>
                      <a:r>
                        <a:rPr lang="en-GB" sz="1200" dirty="0" err="1">
                          <a:effectLst/>
                          <a:latin typeface="Times New Roman" panose="02020603050405020304" pitchFamily="18" charset="0"/>
                          <a:cs typeface="Times New Roman" panose="02020603050405020304" pitchFamily="18" charset="0"/>
                        </a:rPr>
                        <a:t>Scheldewaert</a:t>
                      </a:r>
                      <a:r>
                        <a:rPr lang="en-GB" sz="1200" dirty="0">
                          <a:effectLst/>
                          <a:latin typeface="Times New Roman" panose="02020603050405020304" pitchFamily="18" charset="0"/>
                          <a:cs typeface="Times New Roman" panose="02020603050405020304" pitchFamily="18" charset="0"/>
                        </a:rPr>
                        <a:t>, J. </a:t>
                      </a:r>
                      <a:r>
                        <a:rPr lang="en-GB" sz="1200" dirty="0" err="1">
                          <a:effectLst/>
                          <a:latin typeface="Times New Roman" panose="02020603050405020304" pitchFamily="18" charset="0"/>
                          <a:cs typeface="Times New Roman" panose="02020603050405020304" pitchFamily="18" charset="0"/>
                        </a:rPr>
                        <a:t>Puelings</a:t>
                      </a:r>
                      <a:r>
                        <a:rPr lang="en-GB" sz="1200" dirty="0">
                          <a:effectLst/>
                          <a:latin typeface="Times New Roman" panose="02020603050405020304" pitchFamily="18" charset="0"/>
                          <a:cs typeface="Times New Roman" panose="02020603050405020304" pitchFamily="18" charset="0"/>
                        </a:rPr>
                        <a:t>, M. </a:t>
                      </a:r>
                      <a:r>
                        <a:rPr lang="en-GB" sz="1200" dirty="0" err="1" smtClean="0">
                          <a:effectLst/>
                          <a:latin typeface="Times New Roman" panose="02020603050405020304" pitchFamily="18" charset="0"/>
                          <a:cs typeface="Times New Roman" panose="02020603050405020304" pitchFamily="18" charset="0"/>
                        </a:rPr>
                        <a:t>Dobblelaere</a:t>
                      </a:r>
                      <a:endParaRPr lang="it-IT" sz="1200" b="1" dirty="0">
                        <a:solidFill>
                          <a:srgbClr val="FF0000"/>
                        </a:solidFill>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30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400" b="1" kern="1200" dirty="0" smtClean="0">
                          <a:solidFill>
                            <a:srgbClr val="FF0000"/>
                          </a:solidFill>
                          <a:effectLst/>
                          <a:latin typeface="Times New Roman" panose="02020603050405020304" pitchFamily="18" charset="0"/>
                          <a:ea typeface="+mn-ea"/>
                          <a:cs typeface="Times New Roman" panose="02020603050405020304" pitchFamily="18" charset="0"/>
                        </a:rPr>
                        <a:t>4 </a:t>
                      </a:r>
                      <a:r>
                        <a:rPr lang="en-GB" sz="1400" b="1" kern="1200" dirty="0">
                          <a:solidFill>
                            <a:srgbClr val="FF0000"/>
                          </a:solidFill>
                          <a:effectLst/>
                          <a:latin typeface="Times New Roman" panose="02020603050405020304" pitchFamily="18" charset="0"/>
                          <a:ea typeface="+mn-ea"/>
                          <a:cs typeface="Times New Roman" panose="02020603050405020304" pitchFamily="18" charset="0"/>
                        </a:rPr>
                        <a:t>Erasmus</a:t>
                      </a:r>
                      <a:endParaRPr lang="it-IT" sz="14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200" kern="1200" dirty="0" smtClean="0">
                          <a:solidFill>
                            <a:schemeClr val="dk1"/>
                          </a:solidFill>
                          <a:effectLst/>
                          <a:latin typeface="Times New Roman" panose="02020603050405020304" pitchFamily="18" charset="0"/>
                          <a:ea typeface="+mn-ea"/>
                          <a:cs typeface="Times New Roman" panose="02020603050405020304" pitchFamily="18" charset="0"/>
                        </a:rPr>
                        <a:t>7/11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4">
                        <a:lumMod val="20000"/>
                        <a:lumOff val="80000"/>
                      </a:schemeClr>
                    </a:solidFill>
                  </a:tcPr>
                </a:tc>
              </a:tr>
              <a:tr h="268931">
                <a:tc>
                  <a:txBody>
                    <a:bodyPr/>
                    <a:lstStyle/>
                    <a:p>
                      <a:pPr>
                        <a:lnSpc>
                          <a:spcPct val="115000"/>
                        </a:lnSpc>
                        <a:spcAft>
                          <a:spcPts val="0"/>
                        </a:spcAft>
                      </a:pPr>
                      <a:r>
                        <a:rPr lang="it-IT" sz="1200" dirty="0" err="1">
                          <a:effectLst/>
                          <a:latin typeface="Times New Roman" panose="02020603050405020304" pitchFamily="18" charset="0"/>
                          <a:cs typeface="Times New Roman" panose="02020603050405020304" pitchFamily="18" charset="0"/>
                        </a:rPr>
                        <a:t>Netherland</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US" sz="1200" dirty="0" err="1">
                          <a:effectLst/>
                          <a:latin typeface="Times New Roman" panose="02020603050405020304" pitchFamily="18" charset="0"/>
                          <a:cs typeface="Times New Roman" panose="02020603050405020304" pitchFamily="18" charset="0"/>
                        </a:rPr>
                        <a:t>Martijn</a:t>
                      </a:r>
                      <a:r>
                        <a:rPr lang="en-US" sz="1200" dirty="0">
                          <a:effectLst/>
                          <a:latin typeface="Times New Roman" panose="02020603050405020304" pitchFamily="18" charset="0"/>
                          <a:cs typeface="Times New Roman" panose="02020603050405020304" pitchFamily="18" charset="0"/>
                        </a:rPr>
                        <a:t> van </a:t>
                      </a:r>
                      <a:r>
                        <a:rPr lang="en-US" sz="1200" dirty="0" err="1">
                          <a:effectLst/>
                          <a:latin typeface="Times New Roman" panose="02020603050405020304" pitchFamily="18" charset="0"/>
                          <a:cs typeface="Times New Roman" panose="02020603050405020304" pitchFamily="18" charset="0"/>
                        </a:rPr>
                        <a:t>Rijnsoever</a:t>
                      </a:r>
                      <a:r>
                        <a:rPr lang="en-US" sz="1200" dirty="0">
                          <a:effectLst/>
                          <a:latin typeface="Times New Roman" panose="02020603050405020304" pitchFamily="18" charset="0"/>
                          <a:cs typeface="Times New Roman" panose="02020603050405020304" pitchFamily="18" charset="0"/>
                        </a:rPr>
                        <a:t>, Thijs Kamp, Sander </a:t>
                      </a:r>
                      <a:r>
                        <a:rPr lang="en-US" sz="1200" dirty="0" err="1">
                          <a:effectLst/>
                          <a:latin typeface="Times New Roman" panose="02020603050405020304" pitchFamily="18" charset="0"/>
                          <a:cs typeface="Times New Roman" panose="02020603050405020304" pitchFamily="18" charset="0"/>
                        </a:rPr>
                        <a:t>Liesting</a:t>
                      </a:r>
                      <a:r>
                        <a:rPr lang="en-US" sz="1200" dirty="0">
                          <a:effectLst/>
                          <a:latin typeface="Times New Roman" panose="02020603050405020304" pitchFamily="18" charset="0"/>
                          <a:cs typeface="Times New Roman" panose="02020603050405020304" pitchFamily="18" charset="0"/>
                        </a:rPr>
                        <a:t> and </a:t>
                      </a:r>
                      <a:r>
                        <a:rPr lang="en-US" sz="1200" dirty="0" err="1">
                          <a:effectLst/>
                          <a:latin typeface="Times New Roman" panose="02020603050405020304" pitchFamily="18" charset="0"/>
                          <a:cs typeface="Times New Roman" panose="02020603050405020304" pitchFamily="18" charset="0"/>
                        </a:rPr>
                        <a:t>Youri</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Buskens</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200" dirty="0">
                          <a:effectLst/>
                          <a:highlight>
                            <a:srgbClr val="FFFF00"/>
                          </a:highlight>
                          <a:latin typeface="Times New Roman" panose="02020603050405020304" pitchFamily="18" charset="0"/>
                          <a:cs typeface="Times New Roman" panose="02020603050405020304" pitchFamily="18" charset="0"/>
                        </a:rPr>
                        <a:t> </a:t>
                      </a:r>
                      <a:r>
                        <a:rPr lang="en-GB" sz="1200" dirty="0" smtClean="0">
                          <a:effectLst/>
                          <a:highlight>
                            <a:srgbClr val="FFFF00"/>
                          </a:highligh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200" kern="1200" dirty="0">
                          <a:solidFill>
                            <a:schemeClr val="dk1"/>
                          </a:solidFill>
                          <a:effectLst/>
                          <a:latin typeface="Times New Roman" panose="02020603050405020304" pitchFamily="18" charset="0"/>
                          <a:ea typeface="+mn-ea"/>
                          <a:cs typeface="Times New Roman" panose="02020603050405020304" pitchFamily="18" charset="0"/>
                        </a:rPr>
                        <a:t> </a:t>
                      </a:r>
                      <a:r>
                        <a:rPr lang="en-GB" sz="1400" b="1" kern="1200" dirty="0" smtClean="0">
                          <a:solidFill>
                            <a:srgbClr val="FF0000"/>
                          </a:solidFill>
                          <a:effectLst/>
                          <a:latin typeface="Times New Roman" panose="02020603050405020304" pitchFamily="18" charset="0"/>
                          <a:ea typeface="+mn-ea"/>
                          <a:cs typeface="Times New Roman" panose="02020603050405020304" pitchFamily="18" charset="0"/>
                        </a:rPr>
                        <a:t>4 Erasmus</a:t>
                      </a:r>
                      <a:endParaRPr lang="it-IT" sz="14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200" kern="1200" dirty="0">
                          <a:solidFill>
                            <a:schemeClr val="dk1"/>
                          </a:solidFill>
                          <a:effectLst/>
                          <a:latin typeface="Times New Roman" panose="02020603050405020304" pitchFamily="18" charset="0"/>
                          <a:ea typeface="+mn-ea"/>
                          <a:cs typeface="Times New Roman" panose="02020603050405020304" pitchFamily="18" charset="0"/>
                        </a:rPr>
                        <a:t> </a:t>
                      </a:r>
                      <a:r>
                        <a:rPr lang="en-GB" sz="1200" kern="1200" dirty="0" smtClean="0">
                          <a:solidFill>
                            <a:schemeClr val="dk1"/>
                          </a:solidFill>
                          <a:effectLst/>
                          <a:latin typeface="Times New Roman" panose="02020603050405020304" pitchFamily="18" charset="0"/>
                          <a:ea typeface="+mn-ea"/>
                          <a:cs typeface="Times New Roman" panose="02020603050405020304" pitchFamily="18" charset="0"/>
                        </a:rPr>
                        <a:t>7/11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4">
                        <a:lumMod val="20000"/>
                        <a:lumOff val="80000"/>
                      </a:schemeClr>
                    </a:solidFill>
                  </a:tcPr>
                </a:tc>
              </a:tr>
              <a:tr h="382359">
                <a:tc>
                  <a:txBody>
                    <a:bodyPr/>
                    <a:lstStyle/>
                    <a:p>
                      <a:pPr>
                        <a:lnSpc>
                          <a:spcPct val="115000"/>
                        </a:lnSpc>
                        <a:spcAft>
                          <a:spcPts val="0"/>
                        </a:spcAft>
                      </a:pPr>
                      <a:r>
                        <a:rPr lang="it-IT" sz="1200">
                          <a:effectLst/>
                          <a:latin typeface="Times New Roman" panose="02020603050405020304" pitchFamily="18" charset="0"/>
                          <a:cs typeface="Times New Roman" panose="02020603050405020304" pitchFamily="18" charset="0"/>
                        </a:rPr>
                        <a:t>Ireland</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US" sz="1200" dirty="0">
                          <a:effectLst/>
                          <a:latin typeface="Times New Roman" panose="02020603050405020304" pitchFamily="18" charset="0"/>
                          <a:cs typeface="Times New Roman" panose="02020603050405020304" pitchFamily="18" charset="0"/>
                        </a:rPr>
                        <a:t>Frederique </a:t>
                      </a:r>
                      <a:r>
                        <a:rPr lang="en-US" sz="1200" dirty="0" err="1">
                          <a:effectLst/>
                          <a:latin typeface="Times New Roman" panose="02020603050405020304" pitchFamily="18" charset="0"/>
                          <a:cs typeface="Times New Roman" panose="02020603050405020304" pitchFamily="18" charset="0"/>
                        </a:rPr>
                        <a:t>Bosveld</a:t>
                      </a:r>
                      <a:r>
                        <a:rPr lang="en-US" sz="1200" dirty="0">
                          <a:effectLst/>
                          <a:latin typeface="Times New Roman" panose="02020603050405020304" pitchFamily="18" charset="0"/>
                          <a:cs typeface="Times New Roman" panose="02020603050405020304" pitchFamily="18" charset="0"/>
                        </a:rPr>
                        <a:t>, Anastasia </a:t>
                      </a:r>
                      <a:r>
                        <a:rPr lang="en-US" sz="1200" dirty="0" err="1">
                          <a:effectLst/>
                          <a:latin typeface="Times New Roman" panose="02020603050405020304" pitchFamily="18" charset="0"/>
                          <a:cs typeface="Times New Roman" panose="02020603050405020304" pitchFamily="18" charset="0"/>
                        </a:rPr>
                        <a:t>Weiz</a:t>
                      </a:r>
                      <a:r>
                        <a:rPr lang="en-US" sz="1200" dirty="0">
                          <a:effectLst/>
                          <a:latin typeface="Times New Roman" panose="02020603050405020304" pitchFamily="18" charset="0"/>
                          <a:cs typeface="Times New Roman" panose="02020603050405020304" pitchFamily="18" charset="0"/>
                        </a:rPr>
                        <a:t>, Gina </a:t>
                      </a:r>
                      <a:r>
                        <a:rPr lang="en-US" sz="1200" dirty="0" err="1">
                          <a:effectLst/>
                          <a:latin typeface="Times New Roman" panose="02020603050405020304" pitchFamily="18" charset="0"/>
                          <a:cs typeface="Times New Roman" panose="02020603050405020304" pitchFamily="18" charset="0"/>
                        </a:rPr>
                        <a:t>Kuhlmann</a:t>
                      </a:r>
                      <a:r>
                        <a:rPr lang="en-US" sz="1200" dirty="0">
                          <a:effectLst/>
                          <a:latin typeface="Times New Roman" panose="02020603050405020304" pitchFamily="18" charset="0"/>
                          <a:cs typeface="Times New Roman" panose="02020603050405020304" pitchFamily="18" charset="0"/>
                        </a:rPr>
                        <a:t> and Isabelle Schrage</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 </a:t>
                      </a:r>
                    </a:p>
                  </a:txBody>
                  <a:tcPr marL="19070" marR="19070" marT="12915" marB="12915">
                    <a:solidFill>
                      <a:schemeClr val="accent4">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7/11</a:t>
                      </a:r>
                    </a:p>
                  </a:txBody>
                  <a:tcPr marL="19070" marR="19070" marT="12915" marB="12915">
                    <a:solidFill>
                      <a:schemeClr val="accent4">
                        <a:lumMod val="20000"/>
                        <a:lumOff val="80000"/>
                      </a:schemeClr>
                    </a:solidFill>
                  </a:tcPr>
                </a:tc>
              </a:tr>
              <a:tr h="288786">
                <a:tc>
                  <a:txBody>
                    <a:bodyPr/>
                    <a:lstStyle/>
                    <a:p>
                      <a:pPr>
                        <a:lnSpc>
                          <a:spcPct val="115000"/>
                        </a:lnSpc>
                        <a:spcAft>
                          <a:spcPts val="0"/>
                        </a:spcAft>
                      </a:pPr>
                      <a:r>
                        <a:rPr lang="it-IT" sz="1200">
                          <a:effectLst/>
                          <a:latin typeface="Times New Roman" panose="02020603050405020304" pitchFamily="18" charset="0"/>
                          <a:cs typeface="Times New Roman" panose="02020603050405020304" pitchFamily="18" charset="0"/>
                        </a:rPr>
                        <a:t>Poland</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 </a:t>
                      </a:r>
                      <a:r>
                        <a:rPr lang="it-IT" sz="1200" dirty="0" smtClean="0">
                          <a:effectLst/>
                          <a:latin typeface="Times New Roman" panose="02020603050405020304" pitchFamily="18" charset="0"/>
                          <a:cs typeface="Times New Roman" panose="02020603050405020304" pitchFamily="18" charset="0"/>
                        </a:rPr>
                        <a:t>A </a:t>
                      </a:r>
                      <a:r>
                        <a:rPr lang="it-IT" sz="1200" dirty="0" err="1">
                          <a:effectLst/>
                          <a:latin typeface="Times New Roman" panose="02020603050405020304" pitchFamily="18" charset="0"/>
                          <a:cs typeface="Times New Roman" panose="02020603050405020304" pitchFamily="18" charset="0"/>
                        </a:rPr>
                        <a:t>Tereshchenko</a:t>
                      </a:r>
                      <a:r>
                        <a:rPr lang="it-IT" sz="1200" dirty="0">
                          <a:effectLst/>
                          <a:latin typeface="Times New Roman" panose="02020603050405020304" pitchFamily="18" charset="0"/>
                          <a:cs typeface="Times New Roman" panose="02020603050405020304" pitchFamily="18" charset="0"/>
                        </a:rPr>
                        <a:t> ( Erasmus, Master </a:t>
                      </a:r>
                      <a:r>
                        <a:rPr lang="it-IT" sz="1200" dirty="0" err="1">
                          <a:effectLst/>
                          <a:latin typeface="Times New Roman" panose="02020603050405020304" pitchFamily="18" charset="0"/>
                          <a:cs typeface="Times New Roman" panose="02020603050405020304" pitchFamily="18" charset="0"/>
                        </a:rPr>
                        <a:t>degree</a:t>
                      </a:r>
                      <a:r>
                        <a:rPr lang="it-IT" sz="1200" dirty="0">
                          <a:effectLst/>
                          <a:latin typeface="Times New Roman" panose="02020603050405020304" pitchFamily="18" charset="0"/>
                          <a:cs typeface="Times New Roman" panose="02020603050405020304" pitchFamily="18" charset="0"/>
                        </a:rPr>
                        <a:t>), </a:t>
                      </a:r>
                      <a:r>
                        <a:rPr lang="it-IT" sz="1200" dirty="0" err="1">
                          <a:effectLst/>
                          <a:latin typeface="Times New Roman" panose="02020603050405020304" pitchFamily="18" charset="0"/>
                          <a:cs typeface="Times New Roman" panose="02020603050405020304" pitchFamily="18" charset="0"/>
                        </a:rPr>
                        <a:t>Viktoriia</a:t>
                      </a:r>
                      <a:r>
                        <a:rPr lang="it-IT" sz="1200" dirty="0">
                          <a:effectLst/>
                          <a:latin typeface="Times New Roman" panose="02020603050405020304" pitchFamily="18" charset="0"/>
                          <a:cs typeface="Times New Roman" panose="02020603050405020304" pitchFamily="18" charset="0"/>
                        </a:rPr>
                        <a:t> </a:t>
                      </a:r>
                      <a:r>
                        <a:rPr lang="it-IT" sz="1200" dirty="0" err="1">
                          <a:effectLst/>
                          <a:latin typeface="Times New Roman" panose="02020603050405020304" pitchFamily="18" charset="0"/>
                          <a:cs typeface="Times New Roman" panose="02020603050405020304" pitchFamily="18" charset="0"/>
                        </a:rPr>
                        <a:t>Kovryha</a:t>
                      </a:r>
                      <a:r>
                        <a:rPr lang="it-IT" sz="1200" dirty="0">
                          <a:effectLst/>
                          <a:latin typeface="Times New Roman" panose="02020603050405020304" pitchFamily="18" charset="0"/>
                          <a:cs typeface="Times New Roman" panose="02020603050405020304" pitchFamily="18" charset="0"/>
                        </a:rPr>
                        <a:t> (  Erasmus, </a:t>
                      </a:r>
                      <a:r>
                        <a:rPr lang="it-IT" sz="1200" dirty="0" smtClean="0">
                          <a:effectLst/>
                          <a:latin typeface="Times New Roman" panose="02020603050405020304" pitchFamily="18" charset="0"/>
                          <a:cs typeface="Times New Roman" panose="02020603050405020304" pitchFamily="18" charset="0"/>
                        </a:rPr>
                        <a:t>Master)</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marL="0" algn="l" defTabSz="914400" rtl="0" eaLnBrk="1" latinLnBrk="0" hangingPunct="1">
                        <a:lnSpc>
                          <a:spcPct val="115000"/>
                        </a:lnSpc>
                        <a:spcAft>
                          <a:spcPts val="0"/>
                        </a:spcAft>
                      </a:pPr>
                      <a:r>
                        <a:rPr lang="it-IT" sz="1400" b="1" kern="1200" dirty="0" smtClean="0">
                          <a:solidFill>
                            <a:srgbClr val="FF0000"/>
                          </a:solidFill>
                          <a:effectLst/>
                          <a:latin typeface="Times New Roman" panose="02020603050405020304" pitchFamily="18" charset="0"/>
                          <a:ea typeface="+mn-ea"/>
                          <a:cs typeface="Times New Roman" panose="02020603050405020304" pitchFamily="18" charset="0"/>
                        </a:rPr>
                        <a:t>2 Erasmus </a:t>
                      </a:r>
                      <a:endParaRPr lang="it-IT" sz="14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7/11</a:t>
                      </a:r>
                    </a:p>
                  </a:txBody>
                  <a:tcPr marL="19070" marR="19070" marT="12915" marB="12915">
                    <a:solidFill>
                      <a:schemeClr val="accent4">
                        <a:lumMod val="20000"/>
                        <a:lumOff val="80000"/>
                      </a:schemeClr>
                    </a:solidFill>
                  </a:tcPr>
                </a:tc>
              </a:tr>
              <a:tr h="251856">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Portugal</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es-ES_tradnl" sz="1200" dirty="0">
                          <a:effectLst/>
                          <a:latin typeface="Times New Roman" panose="02020603050405020304" pitchFamily="18" charset="0"/>
                          <a:cs typeface="Times New Roman" panose="02020603050405020304" pitchFamily="18" charset="0"/>
                        </a:rPr>
                        <a:t>J. Rujas, I. Romero, Pedro  Ardiaca, Sergio Ledesma</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es-ES_tradnl" sz="1200" kern="1200" dirty="0">
                          <a:solidFill>
                            <a:schemeClr val="dk1"/>
                          </a:solidFill>
                          <a:effectLst/>
                          <a:latin typeface="Times New Roman" panose="02020603050405020304" pitchFamily="18" charset="0"/>
                          <a:ea typeface="+mn-ea"/>
                          <a:cs typeface="Times New Roman" panose="02020603050405020304" pitchFamily="18" charset="0"/>
                        </a:rPr>
                        <a:t> </a:t>
                      </a: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 </a:t>
                      </a:r>
                    </a:p>
                  </a:txBody>
                  <a:tcPr marL="19070" marR="19070" marT="12915" marB="12915">
                    <a:solidFill>
                      <a:schemeClr val="accent6">
                        <a:lumMod val="20000"/>
                        <a:lumOff val="80000"/>
                      </a:schemeClr>
                    </a:solidFill>
                  </a:tcPr>
                </a:tc>
                <a:tc>
                  <a:txBody>
                    <a:bodyPr/>
                    <a:lstStyle/>
                    <a:p>
                      <a:pPr>
                        <a:lnSpc>
                          <a:spcPct val="115000"/>
                        </a:lnSpc>
                        <a:spcAft>
                          <a:spcPts val="0"/>
                        </a:spcAft>
                      </a:pPr>
                      <a:r>
                        <a:rPr lang="en-GB" sz="1200" kern="1200" dirty="0" smtClean="0">
                          <a:solidFill>
                            <a:schemeClr val="dk1"/>
                          </a:solidFill>
                          <a:effectLst/>
                          <a:latin typeface="Times New Roman" panose="02020603050405020304" pitchFamily="18" charset="0"/>
                          <a:ea typeface="+mn-ea"/>
                          <a:cs typeface="Times New Roman" panose="02020603050405020304" pitchFamily="18" charset="0"/>
                        </a:rPr>
                        <a:t>18/11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20000"/>
                        <a:lumOff val="80000"/>
                      </a:schemeClr>
                    </a:solidFill>
                  </a:tcPr>
                </a:tc>
              </a:tr>
              <a:tr h="251856">
                <a:tc>
                  <a:txBody>
                    <a:bodyPr/>
                    <a:lstStyle/>
                    <a:p>
                      <a:pPr>
                        <a:lnSpc>
                          <a:spcPct val="115000"/>
                        </a:lnSpc>
                        <a:spcAft>
                          <a:spcPts val="0"/>
                        </a:spcAft>
                      </a:pPr>
                      <a:r>
                        <a:rPr lang="it-IT" sz="1200" dirty="0" err="1">
                          <a:effectLst/>
                          <a:latin typeface="Times New Roman" panose="02020603050405020304" pitchFamily="18" charset="0"/>
                          <a:cs typeface="Times New Roman" panose="02020603050405020304" pitchFamily="18" charset="0"/>
                        </a:rPr>
                        <a:t>GVCs</a:t>
                      </a:r>
                      <a:r>
                        <a:rPr lang="it-IT" sz="1200" dirty="0">
                          <a:effectLst/>
                          <a:latin typeface="Times New Roman" panose="02020603050405020304" pitchFamily="18" charset="0"/>
                          <a:cs typeface="Times New Roman" panose="02020603050405020304" pitchFamily="18" charset="0"/>
                        </a:rPr>
                        <a:t> 1</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en-GB" sz="1200" dirty="0">
                          <a:effectLst/>
                          <a:latin typeface="Times New Roman" panose="02020603050405020304" pitchFamily="18" charset="0"/>
                          <a:cs typeface="Times New Roman" panose="02020603050405020304" pitchFamily="18" charset="0"/>
                        </a:rPr>
                        <a:t>Kevin </a:t>
                      </a:r>
                      <a:r>
                        <a:rPr lang="en-GB" sz="1200" dirty="0" err="1">
                          <a:effectLst/>
                          <a:latin typeface="Times New Roman" panose="02020603050405020304" pitchFamily="18" charset="0"/>
                          <a:cs typeface="Times New Roman" panose="02020603050405020304" pitchFamily="18" charset="0"/>
                        </a:rPr>
                        <a:t>Mahekpreet</a:t>
                      </a:r>
                      <a:r>
                        <a:rPr lang="en-GB" sz="1200" dirty="0">
                          <a:effectLst/>
                          <a:latin typeface="Times New Roman" panose="02020603050405020304" pitchFamily="18" charset="0"/>
                          <a:cs typeface="Times New Roman" panose="02020603050405020304" pitchFamily="18" charset="0"/>
                        </a:rPr>
                        <a:t> Cheema, Moritz </a:t>
                      </a:r>
                      <a:r>
                        <a:rPr lang="en-GB" sz="1200" dirty="0" err="1">
                          <a:effectLst/>
                          <a:latin typeface="Times New Roman" panose="02020603050405020304" pitchFamily="18" charset="0"/>
                          <a:cs typeface="Times New Roman" panose="02020603050405020304" pitchFamily="18" charset="0"/>
                        </a:rPr>
                        <a:t>Pfeffer</a:t>
                      </a:r>
                      <a:r>
                        <a:rPr lang="en-GB" sz="1200" dirty="0">
                          <a:effectLst/>
                          <a:latin typeface="Times New Roman" panose="02020603050405020304" pitchFamily="18" charset="0"/>
                          <a:cs typeface="Times New Roman" panose="02020603050405020304" pitchFamily="18" charset="0"/>
                        </a:rPr>
                        <a:t>, </a:t>
                      </a:r>
                      <a:r>
                        <a:rPr lang="en-GB" sz="1200" dirty="0" smtClean="0">
                          <a:effectLst/>
                          <a:latin typeface="Times New Roman" panose="02020603050405020304" pitchFamily="18" charset="0"/>
                          <a:cs typeface="Times New Roman" panose="02020603050405020304" pitchFamily="18" charset="0"/>
                        </a:rPr>
                        <a:t>S. </a:t>
                      </a:r>
                      <a:r>
                        <a:rPr lang="en-GB" sz="1200" dirty="0">
                          <a:effectLst/>
                          <a:latin typeface="Times New Roman" panose="02020603050405020304" pitchFamily="18" charset="0"/>
                          <a:cs typeface="Times New Roman" panose="02020603050405020304" pitchFamily="18" charset="0"/>
                        </a:rPr>
                        <a:t>Munoz </a:t>
                      </a:r>
                      <a:r>
                        <a:rPr lang="en-GB" sz="1200" dirty="0" smtClean="0">
                          <a:effectLst/>
                          <a:latin typeface="Times New Roman" panose="02020603050405020304" pitchFamily="18" charset="0"/>
                          <a:cs typeface="Times New Roman" panose="02020603050405020304" pitchFamily="18" charset="0"/>
                        </a:rPr>
                        <a:t>, </a:t>
                      </a:r>
                      <a:r>
                        <a:rPr lang="en-GB" sz="1200" dirty="0">
                          <a:effectLst/>
                          <a:latin typeface="Times New Roman" panose="02020603050405020304" pitchFamily="18" charset="0"/>
                          <a:cs typeface="Times New Roman" panose="02020603050405020304" pitchFamily="18" charset="0"/>
                        </a:rPr>
                        <a:t>Keno-Leon Hartman</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a:t>
                      </a: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18/11</a:t>
                      </a:r>
                    </a:p>
                  </a:txBody>
                  <a:tcPr marL="19070" marR="19070" marT="12915" marB="12915">
                    <a:solidFill>
                      <a:schemeClr val="accent6">
                        <a:lumMod val="20000"/>
                        <a:lumOff val="80000"/>
                      </a:schemeClr>
                    </a:solidFill>
                  </a:tcPr>
                </a:tc>
              </a:tr>
              <a:tr h="284626">
                <a:tc>
                  <a:txBody>
                    <a:bodyPr/>
                    <a:lstStyle/>
                    <a:p>
                      <a:pPr>
                        <a:lnSpc>
                          <a:spcPct val="115000"/>
                        </a:lnSpc>
                        <a:spcAft>
                          <a:spcPts val="0"/>
                        </a:spcAft>
                      </a:pPr>
                      <a:r>
                        <a:rPr lang="en-GB" sz="1200" b="1" dirty="0">
                          <a:solidFill>
                            <a:schemeClr val="accent1"/>
                          </a:solidFill>
                          <a:effectLst/>
                          <a:latin typeface="Times New Roman" panose="02020603050405020304" pitchFamily="18" charset="0"/>
                          <a:cs typeface="Times New Roman" panose="02020603050405020304" pitchFamily="18" charset="0"/>
                        </a:rPr>
                        <a:t>GVC 2</a:t>
                      </a:r>
                      <a:endParaRPr lang="it-IT" sz="1200" b="1" dirty="0">
                        <a:solidFill>
                          <a:schemeClr val="accent1"/>
                        </a:solidFill>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en-GB" sz="1200" b="1" dirty="0" smtClean="0">
                          <a:solidFill>
                            <a:schemeClr val="accent1"/>
                          </a:solidFill>
                          <a:effectLst/>
                          <a:latin typeface="Times New Roman" panose="02020603050405020304" pitchFamily="18" charset="0"/>
                          <a:cs typeface="Times New Roman" panose="02020603050405020304" pitchFamily="18" charset="0"/>
                        </a:rPr>
                        <a:t>S.</a:t>
                      </a:r>
                      <a:r>
                        <a:rPr lang="en-GB" sz="1200" b="1" baseline="0" dirty="0" smtClean="0">
                          <a:solidFill>
                            <a:schemeClr val="accent1"/>
                          </a:solidFill>
                          <a:effectLst/>
                          <a:latin typeface="Times New Roman" panose="02020603050405020304" pitchFamily="18" charset="0"/>
                          <a:cs typeface="Times New Roman" panose="02020603050405020304" pitchFamily="18" charset="0"/>
                        </a:rPr>
                        <a:t> </a:t>
                      </a:r>
                      <a:r>
                        <a:rPr lang="en-GB" sz="1200" b="1" dirty="0" err="1" smtClean="0">
                          <a:solidFill>
                            <a:schemeClr val="accent1"/>
                          </a:solidFill>
                          <a:effectLst/>
                          <a:latin typeface="Times New Roman" panose="02020603050405020304" pitchFamily="18" charset="0"/>
                          <a:cs typeface="Times New Roman" panose="02020603050405020304" pitchFamily="18" charset="0"/>
                        </a:rPr>
                        <a:t>Czernatowicz</a:t>
                      </a:r>
                      <a:r>
                        <a:rPr lang="en-GB" sz="1200" b="1" dirty="0">
                          <a:solidFill>
                            <a:schemeClr val="accent1"/>
                          </a:solidFill>
                          <a:effectLst/>
                          <a:latin typeface="Times New Roman" panose="02020603050405020304" pitchFamily="18" charset="0"/>
                          <a:cs typeface="Times New Roman" panose="02020603050405020304" pitchFamily="18" charset="0"/>
                        </a:rPr>
                        <a:t>, MSC, </a:t>
                      </a:r>
                      <a:r>
                        <a:rPr lang="en-GB" sz="1200" b="1" dirty="0" smtClean="0">
                          <a:solidFill>
                            <a:schemeClr val="accent1"/>
                          </a:solidFill>
                          <a:effectLst/>
                          <a:latin typeface="Times New Roman" panose="02020603050405020304" pitchFamily="18" charset="0"/>
                          <a:cs typeface="Times New Roman" panose="02020603050405020304" pitchFamily="18" charset="0"/>
                        </a:rPr>
                        <a:t>F </a:t>
                      </a:r>
                      <a:r>
                        <a:rPr lang="en-GB" sz="1200" b="1" dirty="0" err="1">
                          <a:solidFill>
                            <a:schemeClr val="accent1"/>
                          </a:solidFill>
                          <a:effectLst/>
                          <a:latin typeface="Times New Roman" panose="02020603050405020304" pitchFamily="18" charset="0"/>
                          <a:cs typeface="Times New Roman" panose="02020603050405020304" pitchFamily="18" charset="0"/>
                        </a:rPr>
                        <a:t>Fasel</a:t>
                      </a:r>
                      <a:r>
                        <a:rPr lang="en-GB" sz="1200" b="1" dirty="0">
                          <a:solidFill>
                            <a:schemeClr val="accent1"/>
                          </a:solidFill>
                          <a:effectLst/>
                          <a:latin typeface="Times New Roman" panose="02020603050405020304" pitchFamily="18" charset="0"/>
                          <a:cs typeface="Times New Roman" panose="02020603050405020304" pitchFamily="18" charset="0"/>
                        </a:rPr>
                        <a:t>, MSC, </a:t>
                      </a:r>
                      <a:r>
                        <a:rPr lang="en-GB" sz="1200" b="1" dirty="0" smtClean="0">
                          <a:solidFill>
                            <a:schemeClr val="accent1"/>
                          </a:solidFill>
                          <a:effectLst/>
                          <a:latin typeface="Times New Roman" panose="02020603050405020304" pitchFamily="18" charset="0"/>
                          <a:cs typeface="Times New Roman" panose="02020603050405020304" pitchFamily="18" charset="0"/>
                        </a:rPr>
                        <a:t>A </a:t>
                      </a:r>
                      <a:r>
                        <a:rPr lang="en-GB" sz="1200" b="1" dirty="0">
                          <a:solidFill>
                            <a:schemeClr val="accent1"/>
                          </a:solidFill>
                          <a:effectLst/>
                          <a:latin typeface="Times New Roman" panose="02020603050405020304" pitchFamily="18" charset="0"/>
                          <a:cs typeface="Times New Roman" panose="02020603050405020304" pitchFamily="18" charset="0"/>
                        </a:rPr>
                        <a:t>Burkard, </a:t>
                      </a:r>
                      <a:r>
                        <a:rPr lang="en-GB" sz="1200" b="1" dirty="0" smtClean="0">
                          <a:solidFill>
                            <a:schemeClr val="accent1"/>
                          </a:solidFill>
                          <a:effectLst/>
                          <a:latin typeface="Times New Roman" panose="02020603050405020304" pitchFamily="18" charset="0"/>
                          <a:cs typeface="Times New Roman" panose="02020603050405020304" pitchFamily="18" charset="0"/>
                        </a:rPr>
                        <a:t>BSC,A </a:t>
                      </a:r>
                      <a:r>
                        <a:rPr lang="en-GB" sz="1200" b="1" dirty="0" err="1">
                          <a:solidFill>
                            <a:schemeClr val="accent1"/>
                          </a:solidFill>
                          <a:effectLst/>
                          <a:latin typeface="Times New Roman" panose="02020603050405020304" pitchFamily="18" charset="0"/>
                          <a:cs typeface="Times New Roman" panose="02020603050405020304" pitchFamily="18" charset="0"/>
                        </a:rPr>
                        <a:t>Gschwind</a:t>
                      </a:r>
                      <a:r>
                        <a:rPr lang="en-GB" sz="1200" b="1" dirty="0">
                          <a:solidFill>
                            <a:schemeClr val="accent1"/>
                          </a:solidFill>
                          <a:effectLst/>
                          <a:latin typeface="Times New Roman" panose="02020603050405020304" pitchFamily="18" charset="0"/>
                          <a:cs typeface="Times New Roman" panose="02020603050405020304" pitchFamily="18" charset="0"/>
                        </a:rPr>
                        <a:t>, </a:t>
                      </a:r>
                      <a:endParaRPr lang="it-IT" sz="1200" b="1" dirty="0">
                        <a:solidFill>
                          <a:schemeClr val="accent1"/>
                        </a:solidFill>
                        <a:effectLst/>
                        <a:latin typeface="Times New Roman" panose="02020603050405020304" pitchFamily="18" charset="0"/>
                        <a:ea typeface="Calibri"/>
                        <a:cs typeface="Times New Roman" panose="02020603050405020304" pitchFamily="18" charset="0"/>
                      </a:endParaRPr>
                    </a:p>
                  </a:txBody>
                  <a:tcPr marL="42680" marR="42680" marT="6054" marB="0">
                    <a:solidFill>
                      <a:schemeClr val="accent6">
                        <a:lumMod val="20000"/>
                        <a:lumOff val="80000"/>
                      </a:schemeClr>
                    </a:solidFill>
                  </a:tcPr>
                </a:tc>
                <a:tc>
                  <a:txBody>
                    <a:bodyPr/>
                    <a:lstStyle/>
                    <a:p>
                      <a:pPr>
                        <a:lnSpc>
                          <a:spcPct val="115000"/>
                        </a:lnSpc>
                      </a:pPr>
                      <a:r>
                        <a:rPr lang="it-IT" sz="1200" b="1" dirty="0" smtClean="0">
                          <a:solidFill>
                            <a:schemeClr val="accent1"/>
                          </a:solidFill>
                          <a:effectLst/>
                          <a:latin typeface="Times New Roman" panose="02020603050405020304" pitchFamily="18" charset="0"/>
                          <a:cs typeface="Times New Roman" panose="02020603050405020304" pitchFamily="18" charset="0"/>
                        </a:rPr>
                        <a:t>20</a:t>
                      </a:r>
                      <a:endParaRPr lang="it-IT" sz="1200" b="1" dirty="0">
                        <a:solidFill>
                          <a:schemeClr val="accent1"/>
                        </a:solidFill>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b="1" kern="1200" dirty="0">
                          <a:solidFill>
                            <a:schemeClr val="accent1"/>
                          </a:solidFill>
                          <a:effectLst/>
                          <a:latin typeface="Times New Roman" panose="02020603050405020304" pitchFamily="18" charset="0"/>
                          <a:ea typeface="+mn-ea"/>
                          <a:cs typeface="Times New Roman" panose="02020603050405020304" pitchFamily="18" charset="0"/>
                        </a:rPr>
                        <a:t>4 Erasmus</a:t>
                      </a: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b="1" kern="1200" dirty="0" smtClean="0">
                          <a:solidFill>
                            <a:schemeClr val="accent1"/>
                          </a:solidFill>
                          <a:effectLst/>
                          <a:latin typeface="Times New Roman" panose="02020603050405020304" pitchFamily="18" charset="0"/>
                          <a:ea typeface="+mn-ea"/>
                          <a:cs typeface="Times New Roman" panose="02020603050405020304" pitchFamily="18" charset="0"/>
                        </a:rPr>
                        <a:t>18/11 ????</a:t>
                      </a:r>
                      <a:endParaRPr lang="it-IT" sz="1200" b="1" kern="1200" dirty="0">
                        <a:solidFill>
                          <a:schemeClr val="accent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20000"/>
                        <a:lumOff val="80000"/>
                      </a:schemeClr>
                    </a:solidFill>
                  </a:tcPr>
                </a:tc>
              </a:tr>
              <a:tr h="304301">
                <a:tc>
                  <a:txBody>
                    <a:bodyPr/>
                    <a:lstStyle/>
                    <a:p>
                      <a:pPr>
                        <a:lnSpc>
                          <a:spcPct val="115000"/>
                        </a:lnSpc>
                        <a:spcAft>
                          <a:spcPts val="0"/>
                        </a:spcAft>
                      </a:pPr>
                      <a:r>
                        <a:rPr lang="en-GB" sz="1200">
                          <a:effectLst/>
                          <a:latin typeface="Times New Roman" panose="02020603050405020304" pitchFamily="18" charset="0"/>
                          <a:cs typeface="Times New Roman" panose="02020603050405020304" pitchFamily="18" charset="0"/>
                        </a:rPr>
                        <a:t>GVC 3</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Leonardo Rosini, Michele </a:t>
                      </a:r>
                      <a:r>
                        <a:rPr lang="it-IT" sz="1200" dirty="0" err="1">
                          <a:effectLst/>
                          <a:latin typeface="Times New Roman" panose="02020603050405020304" pitchFamily="18" charset="0"/>
                          <a:cs typeface="Times New Roman" panose="02020603050405020304" pitchFamily="18" charset="0"/>
                        </a:rPr>
                        <a:t>Fontani</a:t>
                      </a:r>
                      <a:r>
                        <a:rPr lang="it-IT" sz="1200" dirty="0">
                          <a:effectLst/>
                          <a:latin typeface="Times New Roman" panose="02020603050405020304" pitchFamily="18" charset="0"/>
                          <a:cs typeface="Times New Roman" panose="02020603050405020304" pitchFamily="18" charset="0"/>
                        </a:rPr>
                        <a:t> e Sharon di Cocco</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400" b="1" kern="1200" dirty="0" smtClean="0">
                          <a:solidFill>
                            <a:srgbClr val="FF0000"/>
                          </a:solidFill>
                          <a:effectLst/>
                          <a:latin typeface="Times New Roman" panose="02020603050405020304" pitchFamily="18" charset="0"/>
                          <a:ea typeface="+mn-ea"/>
                          <a:cs typeface="Times New Roman" panose="02020603050405020304" pitchFamily="18" charset="0"/>
                        </a:rPr>
                        <a:t>3</a:t>
                      </a:r>
                      <a:endParaRPr lang="it-IT" sz="14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18/11</a:t>
                      </a:r>
                    </a:p>
                  </a:txBody>
                  <a:tcPr marL="19070" marR="19070" marT="12915" marB="12915">
                    <a:solidFill>
                      <a:schemeClr val="accent6">
                        <a:lumMod val="20000"/>
                        <a:lumOff val="80000"/>
                      </a:schemeClr>
                    </a:solidFill>
                  </a:tcPr>
                </a:tc>
              </a:tr>
              <a:tr h="274026">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Productivity</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en-US" sz="1200" dirty="0" smtClean="0">
                          <a:effectLst/>
                          <a:latin typeface="Times New Roman" panose="02020603050405020304" pitchFamily="18" charset="0"/>
                          <a:cs typeface="Times New Roman" panose="02020603050405020304" pitchFamily="18" charset="0"/>
                        </a:rPr>
                        <a:t>J </a:t>
                      </a:r>
                      <a:r>
                        <a:rPr lang="en-US" sz="1200" dirty="0" err="1">
                          <a:effectLst/>
                          <a:latin typeface="Times New Roman" panose="02020603050405020304" pitchFamily="18" charset="0"/>
                          <a:cs typeface="Times New Roman" panose="02020603050405020304" pitchFamily="18" charset="0"/>
                        </a:rPr>
                        <a:t>Hauer</a:t>
                      </a:r>
                      <a:r>
                        <a:rPr lang="en-US" sz="1200" dirty="0">
                          <a:effectLst/>
                          <a:latin typeface="Times New Roman" panose="02020603050405020304" pitchFamily="18" charset="0"/>
                          <a:cs typeface="Times New Roman" panose="02020603050405020304" pitchFamily="18" charset="0"/>
                        </a:rPr>
                        <a:t> </a:t>
                      </a:r>
                      <a:r>
                        <a:rPr lang="en-US" sz="1200" dirty="0" smtClean="0">
                          <a:effectLst/>
                          <a:latin typeface="Times New Roman" panose="02020603050405020304" pitchFamily="18" charset="0"/>
                          <a:cs typeface="Times New Roman" panose="02020603050405020304" pitchFamily="18" charset="0"/>
                        </a:rPr>
                        <a:t> </a:t>
                      </a:r>
                      <a:r>
                        <a:rPr lang="es-ES_tradnl" sz="1200" dirty="0" smtClean="0">
                          <a:effectLst/>
                          <a:latin typeface="Times New Roman" panose="02020603050405020304" pitchFamily="18" charset="0"/>
                          <a:cs typeface="Times New Roman" panose="02020603050405020304" pitchFamily="18" charset="0"/>
                        </a:rPr>
                        <a:t>C </a:t>
                      </a:r>
                      <a:r>
                        <a:rPr lang="es-ES_tradnl" sz="1200" dirty="0">
                          <a:effectLst/>
                          <a:latin typeface="Times New Roman" panose="02020603050405020304" pitchFamily="18" charset="0"/>
                          <a:cs typeface="Times New Roman" panose="02020603050405020304" pitchFamily="18" charset="0"/>
                        </a:rPr>
                        <a:t>Barroso Raya, </a:t>
                      </a:r>
                      <a:r>
                        <a:rPr lang="es-ES_tradnl" sz="1200" dirty="0" smtClean="0">
                          <a:effectLst/>
                          <a:latin typeface="Times New Roman" panose="02020603050405020304" pitchFamily="18" charset="0"/>
                          <a:cs typeface="Times New Roman" panose="02020603050405020304" pitchFamily="18" charset="0"/>
                        </a:rPr>
                        <a:t>V </a:t>
                      </a:r>
                      <a:r>
                        <a:rPr lang="es-ES_tradnl" sz="1200" dirty="0">
                          <a:effectLst/>
                          <a:latin typeface="Times New Roman" panose="02020603050405020304" pitchFamily="18" charset="0"/>
                          <a:cs typeface="Times New Roman" panose="02020603050405020304" pitchFamily="18" charset="0"/>
                        </a:rPr>
                        <a:t>Martin Ortega, </a:t>
                      </a:r>
                      <a:r>
                        <a:rPr lang="es-ES_tradnl" sz="1200" dirty="0" smtClean="0">
                          <a:effectLst/>
                          <a:latin typeface="Times New Roman" panose="02020603050405020304" pitchFamily="18" charset="0"/>
                          <a:cs typeface="Times New Roman" panose="02020603050405020304" pitchFamily="18" charset="0"/>
                        </a:rPr>
                        <a:t>J A </a:t>
                      </a:r>
                      <a:r>
                        <a:rPr lang="es-ES_tradnl" sz="1200" dirty="0">
                          <a:effectLst/>
                          <a:latin typeface="Times New Roman" panose="02020603050405020304" pitchFamily="18" charset="0"/>
                          <a:cs typeface="Times New Roman" panose="02020603050405020304" pitchFamily="18" charset="0"/>
                        </a:rPr>
                        <a:t>Alonso Perez</a:t>
                      </a:r>
                      <a:endParaRPr lang="it-IT" sz="1200" dirty="0">
                        <a:effectLst/>
                        <a:latin typeface="Times New Roman" panose="02020603050405020304" pitchFamily="18" charset="0"/>
                        <a:ea typeface="Calibri"/>
                        <a:cs typeface="Times New Roman" panose="02020603050405020304" pitchFamily="18" charset="0"/>
                      </a:endParaRPr>
                    </a:p>
                  </a:txBody>
                  <a:tcPr marL="42680" marR="42680" marT="6054" marB="0">
                    <a:solidFill>
                      <a:schemeClr val="accent6">
                        <a:lumMod val="40000"/>
                        <a:lumOff val="6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b="1" kern="1200" dirty="0">
                          <a:solidFill>
                            <a:schemeClr val="tx1"/>
                          </a:solidFill>
                          <a:effectLst/>
                          <a:latin typeface="Times New Roman" panose="02020603050405020304" pitchFamily="18" charset="0"/>
                          <a:ea typeface="+mn-ea"/>
                          <a:cs typeface="Times New Roman" panose="02020603050405020304" pitchFamily="18" charset="0"/>
                        </a:rPr>
                        <a:t>4</a:t>
                      </a:r>
                      <a:r>
                        <a:rPr lang="it-IT" sz="1200" b="1" kern="1200" dirty="0" smtClean="0">
                          <a:solidFill>
                            <a:srgbClr val="FF0000"/>
                          </a:solidFill>
                          <a:effectLst/>
                          <a:latin typeface="Times New Roman" panose="02020603050405020304" pitchFamily="18" charset="0"/>
                          <a:ea typeface="+mn-ea"/>
                          <a:cs typeface="Times New Roman" panose="02020603050405020304" pitchFamily="18" charset="0"/>
                        </a:rPr>
                        <a:t> </a:t>
                      </a:r>
                      <a:endParaRPr lang="it-IT" sz="12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kern="1200">
                          <a:solidFill>
                            <a:schemeClr val="dk1"/>
                          </a:solidFill>
                          <a:effectLst/>
                          <a:latin typeface="Times New Roman" panose="02020603050405020304" pitchFamily="18" charset="0"/>
                          <a:ea typeface="+mn-ea"/>
                          <a:cs typeface="Times New Roman" panose="02020603050405020304" pitchFamily="18" charset="0"/>
                        </a:rPr>
                        <a:t>21/11</a:t>
                      </a:r>
                    </a:p>
                  </a:txBody>
                  <a:tcPr marL="19070" marR="19070" marT="12915" marB="12915">
                    <a:solidFill>
                      <a:schemeClr val="accent6">
                        <a:lumMod val="40000"/>
                        <a:lumOff val="60000"/>
                      </a:schemeClr>
                    </a:solidFill>
                  </a:tcPr>
                </a:tc>
              </a:tr>
              <a:tr h="251856">
                <a:tc>
                  <a:txBody>
                    <a:bodyPr/>
                    <a:lstStyle/>
                    <a:p>
                      <a:pPr>
                        <a:lnSpc>
                          <a:spcPct val="115000"/>
                        </a:lnSpc>
                      </a:pPr>
                      <a:endParaRPr lang="it-IT" sz="120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dirty="0" smtClean="0">
                          <a:effectLst/>
                          <a:latin typeface="Times New Roman" panose="02020603050405020304" pitchFamily="18" charset="0"/>
                          <a:cs typeface="Times New Roman" panose="02020603050405020304" pitchFamily="18" charset="0"/>
                        </a:rPr>
                        <a:t>M </a:t>
                      </a:r>
                      <a:r>
                        <a:rPr lang="it-IT" sz="1200" dirty="0" err="1">
                          <a:effectLst/>
                          <a:latin typeface="Times New Roman" panose="02020603050405020304" pitchFamily="18" charset="0"/>
                          <a:cs typeface="Times New Roman" panose="02020603050405020304" pitchFamily="18" charset="0"/>
                        </a:rPr>
                        <a:t>Chlechowitz</a:t>
                      </a:r>
                      <a:r>
                        <a:rPr lang="it-IT" sz="1200" dirty="0">
                          <a:effectLst/>
                          <a:latin typeface="Times New Roman" panose="02020603050405020304" pitchFamily="18" charset="0"/>
                          <a:cs typeface="Times New Roman" panose="02020603050405020304" pitchFamily="18" charset="0"/>
                        </a:rPr>
                        <a:t>; </a:t>
                      </a:r>
                      <a:r>
                        <a:rPr lang="it-IT" sz="1200" dirty="0" smtClean="0">
                          <a:effectLst/>
                          <a:latin typeface="Times New Roman" panose="02020603050405020304" pitchFamily="18" charset="0"/>
                          <a:cs typeface="Times New Roman" panose="02020603050405020304" pitchFamily="18" charset="0"/>
                        </a:rPr>
                        <a:t>A </a:t>
                      </a:r>
                      <a:r>
                        <a:rPr lang="it-IT" sz="1200" dirty="0" err="1" smtClean="0">
                          <a:effectLst/>
                          <a:latin typeface="Times New Roman" panose="02020603050405020304" pitchFamily="18" charset="0"/>
                          <a:cs typeface="Times New Roman" panose="02020603050405020304" pitchFamily="18" charset="0"/>
                        </a:rPr>
                        <a:t>Conde</a:t>
                      </a:r>
                      <a:r>
                        <a:rPr lang="it-IT" sz="1200" dirty="0" smtClean="0">
                          <a:effectLst/>
                          <a:latin typeface="Times New Roman" panose="02020603050405020304" pitchFamily="18" charset="0"/>
                          <a:cs typeface="Times New Roman" panose="02020603050405020304" pitchFamily="18" charset="0"/>
                        </a:rPr>
                        <a:t>//</a:t>
                      </a:r>
                      <a:r>
                        <a:rPr lang="en-GB" sz="1200" b="1" dirty="0" smtClean="0">
                          <a:solidFill>
                            <a:srgbClr val="FF0000"/>
                          </a:solidFill>
                          <a:effectLst/>
                          <a:latin typeface="Times New Roman" panose="02020603050405020304" pitchFamily="18" charset="0"/>
                          <a:cs typeface="Times New Roman" panose="02020603050405020304" pitchFamily="18" charset="0"/>
                        </a:rPr>
                        <a:t>C.</a:t>
                      </a:r>
                      <a:r>
                        <a:rPr lang="en-GB" sz="1200" b="1" baseline="0" dirty="0" smtClean="0">
                          <a:solidFill>
                            <a:srgbClr val="FF0000"/>
                          </a:solidFill>
                          <a:effectLst/>
                          <a:latin typeface="Times New Roman" panose="02020603050405020304" pitchFamily="18" charset="0"/>
                          <a:cs typeface="Times New Roman" panose="02020603050405020304" pitchFamily="18" charset="0"/>
                        </a:rPr>
                        <a:t> </a:t>
                      </a:r>
                      <a:r>
                        <a:rPr lang="en-GB" sz="1200" b="1" dirty="0" err="1" smtClean="0">
                          <a:solidFill>
                            <a:srgbClr val="FF0000"/>
                          </a:solidFill>
                          <a:effectLst/>
                          <a:latin typeface="Times New Roman" panose="02020603050405020304" pitchFamily="18" charset="0"/>
                          <a:cs typeface="Times New Roman" panose="02020603050405020304" pitchFamily="18" charset="0"/>
                        </a:rPr>
                        <a:t>Veneau</a:t>
                      </a:r>
                      <a:r>
                        <a:rPr lang="en-GB" sz="1200" b="1" dirty="0" smtClean="0">
                          <a:solidFill>
                            <a:srgbClr val="FF0000"/>
                          </a:solidFill>
                          <a:effectLst/>
                          <a:latin typeface="Times New Roman" panose="02020603050405020304" pitchFamily="18" charset="0"/>
                          <a:cs typeface="Times New Roman" panose="02020603050405020304" pitchFamily="18" charset="0"/>
                        </a:rPr>
                        <a:t> A.</a:t>
                      </a:r>
                      <a:r>
                        <a:rPr lang="en-GB" sz="1200" b="1" baseline="0" dirty="0" smtClean="0">
                          <a:solidFill>
                            <a:srgbClr val="FF0000"/>
                          </a:solidFill>
                          <a:effectLst/>
                          <a:latin typeface="Times New Roman" panose="02020603050405020304" pitchFamily="18" charset="0"/>
                          <a:cs typeface="Times New Roman" panose="02020603050405020304" pitchFamily="18" charset="0"/>
                        </a:rPr>
                        <a:t> </a:t>
                      </a:r>
                      <a:r>
                        <a:rPr lang="en-GB" sz="1200" b="1" dirty="0" err="1" smtClean="0">
                          <a:solidFill>
                            <a:srgbClr val="FF0000"/>
                          </a:solidFill>
                          <a:effectLst/>
                          <a:latin typeface="Times New Roman" panose="02020603050405020304" pitchFamily="18" charset="0"/>
                          <a:cs typeface="Times New Roman" panose="02020603050405020304" pitchFamily="18" charset="0"/>
                        </a:rPr>
                        <a:t>Bouchonnier</a:t>
                      </a:r>
                      <a:r>
                        <a:rPr lang="en-GB" sz="1200" b="1" dirty="0" smtClean="0">
                          <a:solidFill>
                            <a:srgbClr val="FF0000"/>
                          </a:solidFill>
                          <a:effectLst/>
                          <a:latin typeface="Times New Roman" panose="02020603050405020304" pitchFamily="18" charset="0"/>
                          <a:cs typeface="Times New Roman" panose="02020603050405020304" pitchFamily="18" charset="0"/>
                        </a:rPr>
                        <a:t>., C. Savelli</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15</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b="1" kern="1200" dirty="0" smtClean="0">
                          <a:solidFill>
                            <a:srgbClr val="FF0000"/>
                          </a:solidFill>
                          <a:effectLst/>
                          <a:latin typeface="Times New Roman" panose="02020603050405020304" pitchFamily="18" charset="0"/>
                          <a:ea typeface="+mn-ea"/>
                          <a:cs typeface="Times New Roman" panose="02020603050405020304" pitchFamily="18" charset="0"/>
                        </a:rPr>
                        <a:t>2</a:t>
                      </a:r>
                      <a:endParaRPr lang="it-IT" sz="12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kern="1200">
                          <a:solidFill>
                            <a:schemeClr val="dk1"/>
                          </a:solidFill>
                          <a:effectLst/>
                          <a:latin typeface="Times New Roman" panose="02020603050405020304" pitchFamily="18" charset="0"/>
                          <a:ea typeface="+mn-ea"/>
                          <a:cs typeface="Times New Roman" panose="02020603050405020304" pitchFamily="18" charset="0"/>
                        </a:rPr>
                        <a:t>21/11</a:t>
                      </a:r>
                    </a:p>
                  </a:txBody>
                  <a:tcPr marL="19070" marR="19070" marT="12915" marB="12915">
                    <a:solidFill>
                      <a:schemeClr val="accent6">
                        <a:lumMod val="40000"/>
                        <a:lumOff val="60000"/>
                      </a:schemeClr>
                    </a:solidFill>
                  </a:tcPr>
                </a:tc>
              </a:tr>
              <a:tr h="309180">
                <a:tc>
                  <a:txBody>
                    <a:bodyPr/>
                    <a:lstStyle/>
                    <a:p>
                      <a:pPr>
                        <a:lnSpc>
                          <a:spcPct val="115000"/>
                        </a:lnSpc>
                        <a:spcAft>
                          <a:spcPts val="0"/>
                        </a:spcAft>
                      </a:pPr>
                      <a:r>
                        <a:rPr lang="it-IT" sz="1200">
                          <a:effectLst/>
                          <a:latin typeface="Times New Roman" panose="02020603050405020304" pitchFamily="18" charset="0"/>
                          <a:cs typeface="Times New Roman" panose="02020603050405020304" pitchFamily="18" charset="0"/>
                        </a:rPr>
                        <a:t>Trade and wages</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Salazar E. Vania, </a:t>
                      </a:r>
                      <a:r>
                        <a:rPr lang="it-IT" sz="1200" dirty="0" err="1">
                          <a:effectLst/>
                          <a:latin typeface="Times New Roman" panose="02020603050405020304" pitchFamily="18" charset="0"/>
                          <a:cs typeface="Times New Roman" panose="02020603050405020304" pitchFamily="18" charset="0"/>
                        </a:rPr>
                        <a:t>Mejia</a:t>
                      </a:r>
                      <a:r>
                        <a:rPr lang="it-IT" sz="1200" dirty="0">
                          <a:effectLst/>
                          <a:latin typeface="Times New Roman" panose="02020603050405020304" pitchFamily="18" charset="0"/>
                          <a:cs typeface="Times New Roman" panose="02020603050405020304" pitchFamily="18" charset="0"/>
                        </a:rPr>
                        <a:t>, </a:t>
                      </a:r>
                      <a:r>
                        <a:rPr lang="it-IT" sz="1200" dirty="0" err="1">
                          <a:effectLst/>
                          <a:latin typeface="Times New Roman" panose="02020603050405020304" pitchFamily="18" charset="0"/>
                          <a:cs typeface="Times New Roman" panose="02020603050405020304" pitchFamily="18" charset="0"/>
                        </a:rPr>
                        <a:t>Isaza</a:t>
                      </a:r>
                      <a:r>
                        <a:rPr lang="it-IT" sz="1200" dirty="0">
                          <a:effectLst/>
                          <a:latin typeface="Times New Roman" panose="02020603050405020304" pitchFamily="18" charset="0"/>
                          <a:cs typeface="Times New Roman" panose="02020603050405020304" pitchFamily="18" charset="0"/>
                        </a:rPr>
                        <a:t> V., </a:t>
                      </a:r>
                      <a:r>
                        <a:rPr lang="it-IT" sz="1200" dirty="0" err="1">
                          <a:effectLst/>
                          <a:latin typeface="Times New Roman" panose="02020603050405020304" pitchFamily="18" charset="0"/>
                          <a:cs typeface="Times New Roman" panose="02020603050405020304" pitchFamily="18" charset="0"/>
                        </a:rPr>
                        <a:t>Maach</a:t>
                      </a:r>
                      <a:r>
                        <a:rPr lang="it-IT" sz="1200" dirty="0">
                          <a:effectLst/>
                          <a:latin typeface="Times New Roman" panose="02020603050405020304" pitchFamily="18" charset="0"/>
                          <a:cs typeface="Times New Roman" panose="02020603050405020304" pitchFamily="18" charset="0"/>
                        </a:rPr>
                        <a:t> Fatima </a:t>
                      </a:r>
                      <a:r>
                        <a:rPr lang="it-IT" sz="1200" dirty="0" err="1">
                          <a:effectLst/>
                          <a:latin typeface="Times New Roman" panose="02020603050405020304" pitchFamily="18" charset="0"/>
                          <a:cs typeface="Times New Roman" panose="02020603050405020304" pitchFamily="18" charset="0"/>
                        </a:rPr>
                        <a:t>Zohra</a:t>
                      </a:r>
                      <a:r>
                        <a:rPr lang="it-IT" sz="1200" dirty="0">
                          <a:effectLst/>
                          <a:latin typeface="Times New Roman" panose="02020603050405020304" pitchFamily="18" charset="0"/>
                          <a:cs typeface="Times New Roman" panose="02020603050405020304" pitchFamily="18" charset="0"/>
                        </a:rPr>
                        <a:t> S</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en-GB" sz="1200" kern="1200" dirty="0" smtClean="0">
                          <a:solidFill>
                            <a:schemeClr val="dk1"/>
                          </a:solidFill>
                          <a:effectLst/>
                          <a:latin typeface="Times New Roman" panose="02020603050405020304" pitchFamily="18" charset="0"/>
                          <a:ea typeface="+mn-ea"/>
                          <a:cs typeface="Times New Roman" panose="02020603050405020304" pitchFamily="18" charset="0"/>
                        </a:rPr>
                        <a:t>4</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en-GB" sz="1200" kern="1200" dirty="0">
                          <a:solidFill>
                            <a:schemeClr val="dk1"/>
                          </a:solidFill>
                          <a:effectLst/>
                          <a:latin typeface="Times New Roman" panose="02020603050405020304" pitchFamily="18" charset="0"/>
                          <a:ea typeface="+mn-ea"/>
                          <a:cs typeface="Times New Roman" panose="02020603050405020304" pitchFamily="18" charset="0"/>
                        </a:rPr>
                        <a:t>21/11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r>
              <a:tr h="251856">
                <a:tc>
                  <a:txBody>
                    <a:bodyPr/>
                    <a:lstStyle/>
                    <a:p>
                      <a:pPr>
                        <a:lnSpc>
                          <a:spcPct val="115000"/>
                        </a:lnSpc>
                      </a:pPr>
                      <a:endParaRPr lang="it-IT" sz="120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Carlo Poggi, -Iacopo Maria </a:t>
                      </a:r>
                      <a:r>
                        <a:rPr lang="it-IT" sz="1200" dirty="0" err="1">
                          <a:effectLst/>
                          <a:latin typeface="Times New Roman" panose="02020603050405020304" pitchFamily="18" charset="0"/>
                          <a:cs typeface="Times New Roman" panose="02020603050405020304" pitchFamily="18" charset="0"/>
                        </a:rPr>
                        <a:t>Taddei</a:t>
                      </a:r>
                      <a:r>
                        <a:rPr lang="it-IT" sz="1200" dirty="0">
                          <a:effectLst/>
                          <a:latin typeface="Times New Roman" panose="02020603050405020304" pitchFamily="18" charset="0"/>
                          <a:cs typeface="Times New Roman" panose="02020603050405020304" pitchFamily="18" charset="0"/>
                        </a:rPr>
                        <a:t>  ,Andrea </a:t>
                      </a:r>
                      <a:r>
                        <a:rPr lang="it-IT" sz="1200" dirty="0" err="1" smtClean="0">
                          <a:effectLst/>
                          <a:latin typeface="Times New Roman" panose="02020603050405020304" pitchFamily="18" charset="0"/>
                          <a:cs typeface="Times New Roman" panose="02020603050405020304" pitchFamily="18" charset="0"/>
                        </a:rPr>
                        <a:t>Cioli</a:t>
                      </a:r>
                      <a:r>
                        <a:rPr lang="it-IT" sz="1200" dirty="0" smtClean="0">
                          <a:effectLst/>
                          <a:latin typeface="Times New Roman" panose="02020603050405020304" pitchFamily="18" charset="0"/>
                          <a:cs typeface="Times New Roman" panose="02020603050405020304" pitchFamily="18" charset="0"/>
                        </a:rPr>
                        <a:t>, </a:t>
                      </a:r>
                      <a:r>
                        <a:rPr lang="it-IT" sz="1200" dirty="0" err="1" smtClean="0">
                          <a:effectLst/>
                          <a:latin typeface="Times New Roman" panose="02020603050405020304" pitchFamily="18" charset="0"/>
                          <a:cs typeface="Times New Roman" panose="02020603050405020304" pitchFamily="18" charset="0"/>
                        </a:rPr>
                        <a:t>Shafiga</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en-GB" sz="1400" b="1" kern="1200" dirty="0" smtClean="0">
                          <a:solidFill>
                            <a:srgbClr val="FF0000"/>
                          </a:solidFill>
                          <a:effectLst/>
                          <a:latin typeface="Times New Roman" panose="02020603050405020304" pitchFamily="18" charset="0"/>
                          <a:ea typeface="+mn-ea"/>
                          <a:cs typeface="Times New Roman" panose="02020603050405020304" pitchFamily="18" charset="0"/>
                        </a:rPr>
                        <a:t> 4</a:t>
                      </a:r>
                      <a:endParaRPr lang="it-IT" sz="14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en-GB" sz="1200" kern="1200" dirty="0">
                          <a:solidFill>
                            <a:schemeClr val="dk1"/>
                          </a:solidFill>
                          <a:effectLst/>
                          <a:latin typeface="Times New Roman" panose="02020603050405020304" pitchFamily="18" charset="0"/>
                          <a:ea typeface="+mn-ea"/>
                          <a:cs typeface="Times New Roman" panose="02020603050405020304" pitchFamily="18" charset="0"/>
                        </a:rPr>
                        <a:t>21/11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r>
              <a:tr h="251856">
                <a:tc>
                  <a:txBody>
                    <a:bodyPr/>
                    <a:lstStyle/>
                    <a:p>
                      <a:pPr>
                        <a:lnSpc>
                          <a:spcPct val="115000"/>
                        </a:lnSpc>
                        <a:spcAft>
                          <a:spcPts val="0"/>
                        </a:spcAft>
                      </a:pPr>
                      <a:r>
                        <a:rPr lang="en-GB" sz="1200">
                          <a:effectLst/>
                          <a:latin typeface="Times New Roman" panose="02020603050405020304" pitchFamily="18" charset="0"/>
                          <a:cs typeface="Times New Roman" panose="02020603050405020304" pitchFamily="18" charset="0"/>
                        </a:rPr>
                        <a:t>New Trade Th.</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dirty="0" err="1">
                          <a:effectLst/>
                          <a:latin typeface="Times New Roman" panose="02020603050405020304" pitchFamily="18" charset="0"/>
                          <a:cs typeface="Times New Roman" panose="02020603050405020304" pitchFamily="18" charset="0"/>
                        </a:rPr>
                        <a:t>C.Moretti</a:t>
                      </a:r>
                      <a:r>
                        <a:rPr lang="it-IT" sz="1200" dirty="0">
                          <a:effectLst/>
                          <a:latin typeface="Times New Roman" panose="02020603050405020304" pitchFamily="18" charset="0"/>
                          <a:cs typeface="Times New Roman" panose="02020603050405020304" pitchFamily="18" charset="0"/>
                        </a:rPr>
                        <a:t>, </a:t>
                      </a:r>
                      <a:r>
                        <a:rPr lang="it-IT" sz="1200" dirty="0" smtClean="0">
                          <a:effectLst/>
                          <a:latin typeface="Times New Roman" panose="02020603050405020304" pitchFamily="18" charset="0"/>
                          <a:cs typeface="Times New Roman" panose="02020603050405020304" pitchFamily="18" charset="0"/>
                        </a:rPr>
                        <a:t>F. </a:t>
                      </a:r>
                      <a:r>
                        <a:rPr lang="it-IT" sz="1200" dirty="0" err="1">
                          <a:effectLst/>
                          <a:latin typeface="Times New Roman" panose="02020603050405020304" pitchFamily="18" charset="0"/>
                          <a:cs typeface="Times New Roman" panose="02020603050405020304" pitchFamily="18" charset="0"/>
                        </a:rPr>
                        <a:t>Ciapini</a:t>
                      </a:r>
                      <a:r>
                        <a:rPr lang="it-IT" sz="1200" dirty="0">
                          <a:effectLst/>
                          <a:latin typeface="Times New Roman" panose="02020603050405020304" pitchFamily="18" charset="0"/>
                          <a:cs typeface="Times New Roman" panose="02020603050405020304" pitchFamily="18" charset="0"/>
                        </a:rPr>
                        <a:t>, Francesco </a:t>
                      </a:r>
                      <a:r>
                        <a:rPr lang="it-IT" sz="1200" dirty="0" err="1">
                          <a:effectLst/>
                          <a:latin typeface="Times New Roman" panose="02020603050405020304" pitchFamily="18" charset="0"/>
                          <a:cs typeface="Times New Roman" panose="02020603050405020304" pitchFamily="18" charset="0"/>
                        </a:rPr>
                        <a:t>Vadalà</a:t>
                      </a:r>
                      <a:r>
                        <a:rPr lang="it-IT" sz="1200" dirty="0">
                          <a:effectLst/>
                          <a:latin typeface="Times New Roman" panose="02020603050405020304" pitchFamily="18" charset="0"/>
                          <a:cs typeface="Times New Roman" panose="02020603050405020304" pitchFamily="18" charset="0"/>
                        </a:rPr>
                        <a:t>, Giovanni Cappellini</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30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tc>
                <a:tc>
                  <a:txBody>
                    <a:bodyPr/>
                    <a:lstStyle/>
                    <a:p>
                      <a:pPr>
                        <a:lnSpc>
                          <a:spcPct val="115000"/>
                        </a:lnSpc>
                        <a:spcAft>
                          <a:spcPts val="0"/>
                        </a:spcAft>
                      </a:pPr>
                      <a:r>
                        <a:rPr lang="en-GB" sz="1200" kern="1200" dirty="0" smtClean="0">
                          <a:solidFill>
                            <a:schemeClr val="dk1"/>
                          </a:solidFill>
                          <a:effectLst/>
                          <a:latin typeface="Times New Roman" panose="02020603050405020304" pitchFamily="18" charset="0"/>
                          <a:ea typeface="+mn-ea"/>
                          <a:cs typeface="Times New Roman" panose="02020603050405020304" pitchFamily="18" charset="0"/>
                        </a:rPr>
                        <a:t>4 ECO</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tc>
                <a:tc>
                  <a:txBody>
                    <a:bodyPr/>
                    <a:lstStyle/>
                    <a:p>
                      <a:pPr>
                        <a:lnSpc>
                          <a:spcPct val="115000"/>
                        </a:lnSpc>
                        <a:spcAft>
                          <a:spcPts val="0"/>
                        </a:spcAft>
                      </a:pPr>
                      <a:r>
                        <a:rPr lang="en-GB" sz="1200" kern="1200">
                          <a:solidFill>
                            <a:schemeClr val="dk1"/>
                          </a:solidFill>
                          <a:effectLst/>
                          <a:latin typeface="Times New Roman" panose="02020603050405020304" pitchFamily="18" charset="0"/>
                          <a:ea typeface="+mn-ea"/>
                          <a:cs typeface="Times New Roman" panose="02020603050405020304" pitchFamily="18" charset="0"/>
                        </a:rPr>
                        <a:t>2/12</a:t>
                      </a:r>
                      <a:endParaRPr lang="it-IT" sz="1200" kern="120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tc>
              </a:tr>
              <a:tr h="251856">
                <a:tc>
                  <a:txBody>
                    <a:bodyPr/>
                    <a:lstStyle/>
                    <a:p>
                      <a:pPr>
                        <a:lnSpc>
                          <a:spcPct val="115000"/>
                        </a:lnSpc>
                        <a:spcAft>
                          <a:spcPts val="0"/>
                        </a:spcAft>
                      </a:pPr>
                      <a:r>
                        <a:rPr lang="en-GB" sz="1200">
                          <a:effectLst/>
                          <a:latin typeface="Times New Roman" panose="02020603050405020304" pitchFamily="18" charset="0"/>
                          <a:cs typeface="Times New Roman" panose="02020603050405020304" pitchFamily="18" charset="0"/>
                        </a:rPr>
                        <a:t>Network</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Niccolò </a:t>
                      </a:r>
                      <a:r>
                        <a:rPr lang="it-IT" sz="1200" dirty="0" err="1">
                          <a:effectLst/>
                          <a:latin typeface="Times New Roman" panose="02020603050405020304" pitchFamily="18" charset="0"/>
                          <a:cs typeface="Times New Roman" panose="02020603050405020304" pitchFamily="18" charset="0"/>
                        </a:rPr>
                        <a:t>Toccafondi</a:t>
                      </a:r>
                      <a:r>
                        <a:rPr lang="it-IT" sz="1200" dirty="0">
                          <a:effectLst/>
                          <a:latin typeface="Times New Roman" panose="02020603050405020304" pitchFamily="18" charset="0"/>
                          <a:cs typeface="Times New Roman" panose="02020603050405020304" pitchFamily="18" charset="0"/>
                        </a:rPr>
                        <a:t>, Dario </a:t>
                      </a:r>
                      <a:r>
                        <a:rPr lang="it-IT" sz="1200" dirty="0" err="1">
                          <a:effectLst/>
                          <a:latin typeface="Times New Roman" panose="02020603050405020304" pitchFamily="18" charset="0"/>
                          <a:cs typeface="Times New Roman" panose="02020603050405020304" pitchFamily="18" charset="0"/>
                        </a:rPr>
                        <a:t>Gori</a:t>
                      </a:r>
                      <a:r>
                        <a:rPr lang="it-IT" sz="1200" dirty="0">
                          <a:effectLst/>
                          <a:latin typeface="Times New Roman" panose="02020603050405020304" pitchFamily="18" charset="0"/>
                          <a:cs typeface="Times New Roman" panose="02020603050405020304" pitchFamily="18" charset="0"/>
                        </a:rPr>
                        <a:t> e Simone Senesi</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dirty="0">
                          <a:effectLst/>
                          <a:highlight>
                            <a:srgbClr val="FFFF00"/>
                          </a:highlight>
                          <a:latin typeface="Times New Roman" panose="02020603050405020304" pitchFamily="18" charset="0"/>
                          <a:cs typeface="Times New Roman" panose="02020603050405020304" pitchFamily="18" charset="0"/>
                        </a:rPr>
                        <a:t> </a:t>
                      </a:r>
                      <a:r>
                        <a:rPr lang="it-IT" sz="1200" dirty="0" smtClean="0">
                          <a:effectLst/>
                          <a:highlight>
                            <a:srgbClr val="FFFF00"/>
                          </a:highlight>
                          <a:latin typeface="Times New Roman" panose="02020603050405020304" pitchFamily="18" charset="0"/>
                          <a:cs typeface="Times New Roman" panose="02020603050405020304" pitchFamily="18" charset="0"/>
                        </a:rPr>
                        <a:t>30</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 </a:t>
                      </a:r>
                      <a:r>
                        <a:rPr lang="it-IT" sz="1200" b="1" kern="1200" dirty="0" smtClean="0">
                          <a:solidFill>
                            <a:srgbClr val="FF0000"/>
                          </a:solidFill>
                          <a:effectLst/>
                          <a:latin typeface="Times New Roman" panose="02020603050405020304" pitchFamily="18" charset="0"/>
                          <a:ea typeface="+mn-ea"/>
                          <a:cs typeface="Times New Roman" panose="02020603050405020304" pitchFamily="18" charset="0"/>
                        </a:rPr>
                        <a:t>3 ECO</a:t>
                      </a:r>
                      <a:endParaRPr lang="it-IT" sz="12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 </a:t>
                      </a:r>
                      <a:r>
                        <a:rPr lang="it-IT" sz="1200" kern="1200" dirty="0" smtClean="0">
                          <a:solidFill>
                            <a:schemeClr val="dk1"/>
                          </a:solidFill>
                          <a:effectLst/>
                          <a:latin typeface="Times New Roman" panose="02020603050405020304" pitchFamily="18" charset="0"/>
                          <a:ea typeface="+mn-ea"/>
                          <a:cs typeface="Times New Roman" panose="02020603050405020304" pitchFamily="18" charset="0"/>
                        </a:rPr>
                        <a:t>2/12</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tc>
              </a:tr>
              <a:tr h="251856">
                <a:tc>
                  <a:txBody>
                    <a:bodyPr/>
                    <a:lstStyle/>
                    <a:p>
                      <a:pPr>
                        <a:lnSpc>
                          <a:spcPct val="115000"/>
                        </a:lnSpc>
                        <a:spcAft>
                          <a:spcPts val="0"/>
                        </a:spcAft>
                      </a:pPr>
                      <a:r>
                        <a:rPr lang="en-GB" sz="1200">
                          <a:effectLst/>
                          <a:latin typeface="Times New Roman" panose="02020603050405020304" pitchFamily="18" charset="0"/>
                          <a:cs typeface="Times New Roman" panose="02020603050405020304" pitchFamily="18" charset="0"/>
                        </a:rPr>
                        <a:t>Migration and FDI</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Elisa del Sordo, Selma </a:t>
                      </a:r>
                      <a:r>
                        <a:rPr lang="it-IT" sz="1200" dirty="0" err="1">
                          <a:effectLst/>
                          <a:latin typeface="Times New Roman" panose="02020603050405020304" pitchFamily="18" charset="0"/>
                          <a:cs typeface="Times New Roman" panose="02020603050405020304" pitchFamily="18" charset="0"/>
                        </a:rPr>
                        <a:t>Sbai</a:t>
                      </a:r>
                      <a:r>
                        <a:rPr lang="it-IT" sz="1200" dirty="0">
                          <a:effectLst/>
                          <a:latin typeface="Times New Roman" panose="02020603050405020304" pitchFamily="18" charset="0"/>
                          <a:cs typeface="Times New Roman" panose="02020603050405020304" pitchFamily="18" charset="0"/>
                        </a:rPr>
                        <a:t> e Matteo </a:t>
                      </a:r>
                      <a:r>
                        <a:rPr lang="it-IT" sz="1200" dirty="0" err="1">
                          <a:effectLst/>
                          <a:latin typeface="Times New Roman" panose="02020603050405020304" pitchFamily="18" charset="0"/>
                          <a:cs typeface="Times New Roman" panose="02020603050405020304" pitchFamily="18" charset="0"/>
                        </a:rPr>
                        <a:t>Zorzenon</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tc>
                <a:tc>
                  <a:txBody>
                    <a:bodyPr/>
                    <a:lstStyle/>
                    <a:p>
                      <a:pPr>
                        <a:lnSpc>
                          <a:spcPct val="115000"/>
                        </a:lnSpc>
                      </a:pPr>
                      <a:r>
                        <a:rPr lang="it-IT" sz="1200" b="1" kern="1200" dirty="0" smtClean="0">
                          <a:solidFill>
                            <a:srgbClr val="FF0000"/>
                          </a:solidFill>
                          <a:effectLst/>
                          <a:latin typeface="Times New Roman" panose="02020603050405020304" pitchFamily="18" charset="0"/>
                          <a:ea typeface="+mn-ea"/>
                          <a:cs typeface="Times New Roman" panose="02020603050405020304" pitchFamily="18" charset="0"/>
                        </a:rPr>
                        <a:t>3</a:t>
                      </a:r>
                      <a:endParaRPr lang="it-IT" sz="12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tc>
                <a:tc>
                  <a:txBody>
                    <a:bodyPr/>
                    <a:lstStyle/>
                    <a:p>
                      <a:pPr>
                        <a:lnSpc>
                          <a:spcPct val="115000"/>
                        </a:lnSpc>
                      </a:pPr>
                      <a:r>
                        <a:rPr lang="it-IT" sz="1200" kern="1200" dirty="0" smtClean="0">
                          <a:solidFill>
                            <a:schemeClr val="dk1"/>
                          </a:solidFill>
                          <a:effectLst/>
                          <a:latin typeface="Times New Roman" panose="02020603050405020304" pitchFamily="18" charset="0"/>
                          <a:ea typeface="+mn-ea"/>
                          <a:cs typeface="Times New Roman" panose="02020603050405020304" pitchFamily="18" charset="0"/>
                        </a:rPr>
                        <a:t>2/12</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tc>
              </a:tr>
            </a:tbl>
          </a:graphicData>
        </a:graphic>
      </p:graphicFrame>
    </p:spTree>
    <p:extLst>
      <p:ext uri="{BB962C8B-B14F-4D97-AF65-F5344CB8AC3E}">
        <p14:creationId xmlns:p14="http://schemas.microsoft.com/office/powerpoint/2010/main" val="3656718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950" y="1063229"/>
            <a:ext cx="9036050" cy="857250"/>
          </a:xfrm>
        </p:spPr>
        <p:txBody>
          <a:bodyPr>
            <a:normAutofit/>
          </a:bodyPr>
          <a:lstStyle/>
          <a:p>
            <a:pPr>
              <a:defRPr/>
            </a:pPr>
            <a:r>
              <a:rPr lang="it-IT" sz="3000" b="1" dirty="0"/>
              <a:t>Direct </a:t>
            </a:r>
            <a:r>
              <a:rPr lang="it-IT" sz="3000" b="1" dirty="0" err="1"/>
              <a:t>measure</a:t>
            </a:r>
            <a:r>
              <a:rPr lang="it-IT" dirty="0"/>
              <a:t>, </a:t>
            </a:r>
            <a:r>
              <a:rPr lang="it-IT" sz="2025" i="1" dirty="0" err="1"/>
              <a:t>Djankov</a:t>
            </a:r>
            <a:r>
              <a:rPr lang="it-IT" sz="2025" i="1" dirty="0"/>
              <a:t>, </a:t>
            </a:r>
            <a:r>
              <a:rPr lang="it-IT" sz="2025" i="1" dirty="0" err="1"/>
              <a:t>Freund</a:t>
            </a:r>
            <a:r>
              <a:rPr lang="it-IT" sz="2025" i="1" dirty="0"/>
              <a:t> and </a:t>
            </a:r>
            <a:r>
              <a:rPr lang="it-IT" sz="2025" i="1" dirty="0" err="1"/>
              <a:t>Pham</a:t>
            </a:r>
            <a:r>
              <a:rPr lang="it-IT" sz="2025" i="1" dirty="0"/>
              <a:t> (</a:t>
            </a:r>
            <a:r>
              <a:rPr lang="it-IT" sz="2025" i="1" dirty="0" err="1"/>
              <a:t>ReStat</a:t>
            </a:r>
            <a:r>
              <a:rPr lang="it-IT" sz="2025" i="1" dirty="0"/>
              <a:t>, 2010)</a:t>
            </a:r>
          </a:p>
        </p:txBody>
      </p:sp>
      <p:pic>
        <p:nvPicPr>
          <p:cNvPr id="4403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9751" y="2019300"/>
            <a:ext cx="8045450" cy="346233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4036" name="CasellaDiTesto 3"/>
          <p:cNvSpPr txBox="1">
            <a:spLocks noChangeArrowheads="1"/>
          </p:cNvSpPr>
          <p:nvPr/>
        </p:nvSpPr>
        <p:spPr bwMode="auto">
          <a:xfrm>
            <a:off x="827088" y="5588794"/>
            <a:ext cx="478207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it-IT" altLang="it-IT" sz="2100" b="1">
                <a:latin typeface="Arial" pitchFamily="34" charset="0"/>
              </a:rPr>
              <a:t>Also data on doing business etc etc</a:t>
            </a:r>
          </a:p>
        </p:txBody>
      </p:sp>
    </p:spTree>
    <p:extLst>
      <p:ext uri="{BB962C8B-B14F-4D97-AF65-F5344CB8AC3E}">
        <p14:creationId xmlns:p14="http://schemas.microsoft.com/office/powerpoint/2010/main" val="2798517299"/>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olo 1"/>
          <p:cNvSpPr>
            <a:spLocks noGrp="1"/>
          </p:cNvSpPr>
          <p:nvPr>
            <p:ph type="title"/>
          </p:nvPr>
        </p:nvSpPr>
        <p:spPr>
          <a:xfrm>
            <a:off x="457200" y="857251"/>
            <a:ext cx="8229600" cy="789385"/>
          </a:xfrm>
        </p:spPr>
        <p:txBody>
          <a:bodyPr/>
          <a:lstStyle/>
          <a:p>
            <a:r>
              <a:rPr lang="it-IT" altLang="it-IT" b="1" smtClean="0"/>
              <a:t>Measuring costs, end</a:t>
            </a:r>
          </a:p>
        </p:txBody>
      </p:sp>
      <p:sp>
        <p:nvSpPr>
          <p:cNvPr id="45059" name="Segnaposto contenuto 2"/>
          <p:cNvSpPr>
            <a:spLocks noGrp="1"/>
          </p:cNvSpPr>
          <p:nvPr>
            <p:ph idx="1"/>
          </p:nvPr>
        </p:nvSpPr>
        <p:spPr>
          <a:xfrm>
            <a:off x="179389" y="1593056"/>
            <a:ext cx="8856662" cy="4320779"/>
          </a:xfrm>
        </p:spPr>
        <p:txBody>
          <a:bodyPr/>
          <a:lstStyle/>
          <a:p>
            <a:pPr>
              <a:lnSpc>
                <a:spcPct val="80000"/>
              </a:lnSpc>
            </a:pPr>
            <a:r>
              <a:rPr lang="en-US" altLang="it-IT" sz="1800" b="1">
                <a:solidFill>
                  <a:srgbClr val="FF0000"/>
                </a:solidFill>
              </a:rPr>
              <a:t>Descriptive statistics can only get us so far</a:t>
            </a:r>
            <a:r>
              <a:rPr lang="en-US" altLang="it-IT" sz="1800"/>
              <a:t>. No one ever writes down the full extent of costs of trading and doing business afar. For example, in the realm of transportation-related trade costs: </a:t>
            </a:r>
            <a:r>
              <a:rPr lang="en-US" altLang="it-IT" sz="1800" b="1">
                <a:solidFill>
                  <a:srgbClr val="FF0000"/>
                </a:solidFill>
              </a:rPr>
              <a:t>the full transportation-related cost is not just the freight rate</a:t>
            </a:r>
            <a:r>
              <a:rPr lang="en-US" altLang="it-IT" sz="1800"/>
              <a:t> (which Hummels (2007) presents evidence on) but </a:t>
            </a:r>
            <a:r>
              <a:rPr lang="en-US" altLang="it-IT" sz="1800" b="1">
                <a:solidFill>
                  <a:srgbClr val="FF0000"/>
                </a:solidFill>
              </a:rPr>
              <a:t>also the time cost of goods in transit</a:t>
            </a:r>
            <a:r>
              <a:rPr lang="en-US" altLang="it-IT" sz="1800"/>
              <a:t>, etc.</a:t>
            </a:r>
          </a:p>
          <a:p>
            <a:pPr>
              <a:lnSpc>
                <a:spcPct val="80000"/>
              </a:lnSpc>
            </a:pPr>
            <a:r>
              <a:rPr lang="en-US" altLang="it-IT" sz="1800" b="1">
                <a:solidFill>
                  <a:srgbClr val="FF0000"/>
                </a:solidFill>
              </a:rPr>
              <a:t>The most commonly-employed method (by far) for measuring the full extent of trade costs is the gravity equation</a:t>
            </a:r>
            <a:r>
              <a:rPr lang="en-US" altLang="it-IT" sz="1800"/>
              <a:t>.</a:t>
            </a:r>
          </a:p>
          <a:p>
            <a:pPr>
              <a:lnSpc>
                <a:spcPct val="80000"/>
              </a:lnSpc>
            </a:pPr>
            <a:r>
              <a:rPr lang="en-US" altLang="it-IT" sz="1800"/>
              <a:t>This is a particular way of inferring trade costs from trade flows.</a:t>
            </a:r>
          </a:p>
          <a:p>
            <a:pPr>
              <a:lnSpc>
                <a:spcPct val="80000"/>
              </a:lnSpc>
            </a:pPr>
            <a:r>
              <a:rPr lang="en-US" altLang="it-IT" sz="1800"/>
              <a:t>Implicitly, </a:t>
            </a:r>
            <a:r>
              <a:rPr lang="en-US" altLang="it-IT" sz="1800" b="1">
                <a:solidFill>
                  <a:srgbClr val="FF0000"/>
                </a:solidFill>
              </a:rPr>
              <a:t>we are comparing the amount of trade we see</a:t>
            </a:r>
            <a:r>
              <a:rPr lang="en-US" altLang="it-IT" sz="1800"/>
              <a:t> in the real world </a:t>
            </a:r>
            <a:r>
              <a:rPr lang="en-US" altLang="it-IT" sz="1800" b="1">
                <a:solidFill>
                  <a:srgbClr val="FF0000"/>
                </a:solidFill>
              </a:rPr>
              <a:t>to the amount we’d expect </a:t>
            </a:r>
            <a:r>
              <a:rPr lang="en-US" altLang="it-IT" sz="1800"/>
              <a:t>to see in a frictionless world; the ‘difference’—under this logic—is trade costs.</a:t>
            </a:r>
          </a:p>
          <a:p>
            <a:pPr>
              <a:lnSpc>
                <a:spcPct val="80000"/>
              </a:lnSpc>
            </a:pPr>
            <a:r>
              <a:rPr lang="en-US" altLang="it-IT" sz="1800" b="1">
                <a:solidFill>
                  <a:srgbClr val="FF0000"/>
                </a:solidFill>
              </a:rPr>
              <a:t>Gravity models put a lot of structure on the model in order to (very transparently and easily) back out trade costs as a residual</a:t>
            </a:r>
          </a:p>
          <a:p>
            <a:pPr>
              <a:lnSpc>
                <a:spcPct val="80000"/>
              </a:lnSpc>
            </a:pPr>
            <a:r>
              <a:rPr lang="en-US" altLang="it-IT" sz="1800"/>
              <a:t>Trade costs can be estimated as residuals and with the determinant approach. We look at determinants</a:t>
            </a:r>
            <a:endParaRPr lang="it-IT" altLang="it-IT" sz="1800"/>
          </a:p>
        </p:txBody>
      </p:sp>
    </p:spTree>
    <p:extLst>
      <p:ext uri="{BB962C8B-B14F-4D97-AF65-F5344CB8AC3E}">
        <p14:creationId xmlns:p14="http://schemas.microsoft.com/office/powerpoint/2010/main" val="3464880175"/>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Students’ </a:t>
            </a:r>
            <a:r>
              <a:rPr lang="it-IT" dirty="0" err="1" smtClean="0"/>
              <a:t>presentations</a:t>
            </a:r>
            <a:endParaRPr lang="en-GB" dirty="0"/>
          </a:p>
        </p:txBody>
      </p:sp>
      <p:sp>
        <p:nvSpPr>
          <p:cNvPr id="3" name="Segnaposto contenuto 2"/>
          <p:cNvSpPr>
            <a:spLocks noGrp="1"/>
          </p:cNvSpPr>
          <p:nvPr>
            <p:ph idx="1"/>
          </p:nvPr>
        </p:nvSpPr>
        <p:spPr/>
        <p:txBody>
          <a:bodyPr/>
          <a:lstStyle/>
          <a:p>
            <a:endParaRPr lang="en-GB"/>
          </a:p>
        </p:txBody>
      </p:sp>
    </p:spTree>
    <p:extLst>
      <p:ext uri="{BB962C8B-B14F-4D97-AF65-F5344CB8AC3E}">
        <p14:creationId xmlns:p14="http://schemas.microsoft.com/office/powerpoint/2010/main" val="1026469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it-IT" smtClean="0"/>
              <a:t>Inter-industry and Intra-industry Trade</a:t>
            </a:r>
          </a:p>
        </p:txBody>
      </p:sp>
      <p:sp>
        <p:nvSpPr>
          <p:cNvPr id="34819" name="Rectangle 3"/>
          <p:cNvSpPr>
            <a:spLocks noGrp="1" noChangeArrowheads="1"/>
          </p:cNvSpPr>
          <p:nvPr>
            <p:ph type="body" idx="1"/>
          </p:nvPr>
        </p:nvSpPr>
        <p:spPr>
          <a:xfrm>
            <a:off x="250825" y="2057401"/>
            <a:ext cx="8713788" cy="3394472"/>
          </a:xfrm>
        </p:spPr>
        <p:txBody>
          <a:bodyPr/>
          <a:lstStyle/>
          <a:p>
            <a:pPr marL="400050" indent="-400050">
              <a:lnSpc>
                <a:spcPct val="90000"/>
              </a:lnSpc>
              <a:spcBef>
                <a:spcPct val="50000"/>
              </a:spcBef>
              <a:buFont typeface="Times" pitchFamily="18" charset="0"/>
              <a:buAutoNum type="arabicPeriod"/>
            </a:pPr>
            <a:r>
              <a:rPr lang="en-US" altLang="it-IT" sz="2100" b="1">
                <a:solidFill>
                  <a:srgbClr val="FF0000"/>
                </a:solidFill>
              </a:rPr>
              <a:t>Gains from inter-industry trade reflect comparative advantage.</a:t>
            </a:r>
          </a:p>
          <a:p>
            <a:pPr marL="400050" indent="-400050">
              <a:lnSpc>
                <a:spcPct val="90000"/>
              </a:lnSpc>
              <a:spcBef>
                <a:spcPct val="50000"/>
              </a:spcBef>
              <a:buFont typeface="Times" pitchFamily="18" charset="0"/>
              <a:buAutoNum type="arabicPeriod"/>
            </a:pPr>
            <a:r>
              <a:rPr lang="en-US" altLang="it-IT" sz="2100" b="1">
                <a:solidFill>
                  <a:srgbClr val="FF0000"/>
                </a:solidFill>
              </a:rPr>
              <a:t>Gains from intra-industry trade reflect economies of scale (lower costs) and wider consumer choices</a:t>
            </a:r>
            <a:r>
              <a:rPr lang="en-US" altLang="it-IT" sz="2100"/>
              <a:t>.</a:t>
            </a:r>
          </a:p>
          <a:p>
            <a:pPr marL="400050" indent="-400050">
              <a:lnSpc>
                <a:spcPct val="90000"/>
              </a:lnSpc>
              <a:spcBef>
                <a:spcPct val="50000"/>
              </a:spcBef>
              <a:buFont typeface="Times" pitchFamily="18" charset="0"/>
              <a:buAutoNum type="arabicPeriod"/>
            </a:pPr>
            <a:r>
              <a:rPr lang="en-US" altLang="it-IT" sz="2100"/>
              <a:t>The monopolistic competition model </a:t>
            </a:r>
            <a:r>
              <a:rPr lang="en-US" altLang="it-IT" sz="2100" b="1">
                <a:solidFill>
                  <a:srgbClr val="FF0000"/>
                </a:solidFill>
              </a:rPr>
              <a:t>does not predict in which country firms locate</a:t>
            </a:r>
            <a:r>
              <a:rPr lang="en-US" altLang="it-IT" sz="2100"/>
              <a:t>, but a comparative advantage in producing the differentiated good will likely cause a country to export more of that good than it imports.</a:t>
            </a:r>
          </a:p>
        </p:txBody>
      </p:sp>
    </p:spTree>
    <p:extLst>
      <p:ext uri="{BB962C8B-B14F-4D97-AF65-F5344CB8AC3E}">
        <p14:creationId xmlns:p14="http://schemas.microsoft.com/office/powerpoint/2010/main" val="3226338415"/>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it-IT" sz="2400"/>
              <a:t>Inter-industry and </a:t>
            </a:r>
            <a:br>
              <a:rPr lang="en-US" altLang="it-IT" sz="2400"/>
            </a:br>
            <a:r>
              <a:rPr lang="en-US" altLang="it-IT" sz="2400"/>
              <a:t>Intra-industry Trade (cont.)</a:t>
            </a:r>
          </a:p>
        </p:txBody>
      </p:sp>
      <p:sp>
        <p:nvSpPr>
          <p:cNvPr id="35843" name="Rectangle 3"/>
          <p:cNvSpPr>
            <a:spLocks noGrp="1" noChangeArrowheads="1"/>
          </p:cNvSpPr>
          <p:nvPr>
            <p:ph type="body" idx="1"/>
          </p:nvPr>
        </p:nvSpPr>
        <p:spPr/>
        <p:txBody>
          <a:bodyPr/>
          <a:lstStyle/>
          <a:p>
            <a:pPr marL="400050" indent="-400050">
              <a:spcBef>
                <a:spcPct val="50000"/>
              </a:spcBef>
              <a:buFont typeface="Times" pitchFamily="18" charset="0"/>
              <a:buAutoNum type="arabicPeriod" startAt="4"/>
            </a:pPr>
            <a:r>
              <a:rPr lang="en-US" altLang="it-IT" sz="1800">
                <a:solidFill>
                  <a:srgbClr val="FF0000"/>
                </a:solidFill>
              </a:rPr>
              <a:t>The relative importance of intra-industry trade depends on how similar countries are</a:t>
            </a:r>
            <a:r>
              <a:rPr lang="en-US" altLang="it-IT" sz="1800"/>
              <a:t>.</a:t>
            </a:r>
          </a:p>
          <a:p>
            <a:pPr marL="685800" lvl="1" indent="-342900">
              <a:spcBef>
                <a:spcPct val="50000"/>
              </a:spcBef>
            </a:pPr>
            <a:r>
              <a:rPr lang="en-US" altLang="it-IT" sz="1500"/>
              <a:t>Countries with </a:t>
            </a:r>
            <a:r>
              <a:rPr lang="en-US" altLang="it-IT" sz="1500" i="1"/>
              <a:t>similar</a:t>
            </a:r>
            <a:r>
              <a:rPr lang="en-US" altLang="it-IT" sz="1500"/>
              <a:t> relative amounts of factors of production are predicted to have </a:t>
            </a:r>
            <a:r>
              <a:rPr lang="en-US" altLang="it-IT" sz="1500" i="1"/>
              <a:t>intra-industry trade</a:t>
            </a:r>
            <a:r>
              <a:rPr lang="en-US" altLang="it-IT" sz="1500"/>
              <a:t>.</a:t>
            </a:r>
          </a:p>
          <a:p>
            <a:pPr marL="685800" lvl="1" indent="-342900">
              <a:spcBef>
                <a:spcPct val="50000"/>
              </a:spcBef>
            </a:pPr>
            <a:r>
              <a:rPr lang="en-US" altLang="it-IT" sz="1500"/>
              <a:t>Countries with </a:t>
            </a:r>
            <a:r>
              <a:rPr lang="en-US" altLang="it-IT" sz="1500" i="1"/>
              <a:t>different</a:t>
            </a:r>
            <a:r>
              <a:rPr lang="en-US" altLang="it-IT" sz="1500"/>
              <a:t> relative amounts of factors of production are predicted to have </a:t>
            </a:r>
            <a:r>
              <a:rPr lang="en-US" altLang="it-IT" sz="1500" i="1"/>
              <a:t>inter-industry trade</a:t>
            </a:r>
            <a:r>
              <a:rPr lang="en-US" altLang="it-IT" sz="1500"/>
              <a:t>.</a:t>
            </a:r>
          </a:p>
          <a:p>
            <a:pPr marL="400050" indent="-400050">
              <a:spcBef>
                <a:spcPct val="70000"/>
              </a:spcBef>
              <a:buFont typeface="Times" pitchFamily="18" charset="0"/>
              <a:buAutoNum type="arabicPeriod" startAt="4"/>
            </a:pPr>
            <a:r>
              <a:rPr lang="en-US" altLang="it-IT" sz="1800"/>
              <a:t>Unlike inter-industry trade in the Heckscher-Ohlin model, </a:t>
            </a:r>
            <a:r>
              <a:rPr lang="en-US" altLang="it-IT" sz="1800">
                <a:solidFill>
                  <a:srgbClr val="FF0000"/>
                </a:solidFill>
              </a:rPr>
              <a:t>income distribution effects are not predicted to occur with intra-industry trade</a:t>
            </a:r>
            <a:r>
              <a:rPr lang="en-US" altLang="it-IT" sz="1800"/>
              <a:t>.</a:t>
            </a:r>
          </a:p>
        </p:txBody>
      </p:sp>
    </p:spTree>
    <p:extLst>
      <p:ext uri="{BB962C8B-B14F-4D97-AF65-F5344CB8AC3E}">
        <p14:creationId xmlns:p14="http://schemas.microsoft.com/office/powerpoint/2010/main" val="3551202869"/>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it-IT" sz="2400"/>
              <a:t>Inter-industry and </a:t>
            </a:r>
            <a:br>
              <a:rPr lang="en-US" altLang="it-IT" sz="2400"/>
            </a:br>
            <a:r>
              <a:rPr lang="en-US" altLang="it-IT" sz="2400"/>
              <a:t>Intra-industry Trade (cont.)</a:t>
            </a:r>
          </a:p>
        </p:txBody>
      </p:sp>
      <p:sp>
        <p:nvSpPr>
          <p:cNvPr id="36867" name="Rectangle 3"/>
          <p:cNvSpPr>
            <a:spLocks noGrp="1" noChangeArrowheads="1"/>
          </p:cNvSpPr>
          <p:nvPr>
            <p:ph type="body" idx="1"/>
          </p:nvPr>
        </p:nvSpPr>
        <p:spPr/>
        <p:txBody>
          <a:bodyPr/>
          <a:lstStyle/>
          <a:p>
            <a:pPr>
              <a:lnSpc>
                <a:spcPct val="90000"/>
              </a:lnSpc>
              <a:spcBef>
                <a:spcPct val="50000"/>
              </a:spcBef>
            </a:pPr>
            <a:r>
              <a:rPr lang="en-US" altLang="it-IT" sz="2100"/>
              <a:t>About 25% of world trade is intra-industry trade according to standard industrial classifications.</a:t>
            </a:r>
          </a:p>
          <a:p>
            <a:pPr lvl="1">
              <a:lnSpc>
                <a:spcPct val="90000"/>
              </a:lnSpc>
              <a:spcBef>
                <a:spcPct val="50000"/>
              </a:spcBef>
            </a:pPr>
            <a:r>
              <a:rPr lang="en-US" altLang="it-IT" sz="1800"/>
              <a:t>But some industries have more intra-industry trade than others: those industries requiring relatively large amounts of skilled labor, technology, and physical capital exhibit intra-industry trade for </a:t>
            </a:r>
            <a:br>
              <a:rPr lang="en-US" altLang="it-IT" sz="1800"/>
            </a:br>
            <a:r>
              <a:rPr lang="en-US" altLang="it-IT" sz="1800"/>
              <a:t>the U.S.</a:t>
            </a:r>
          </a:p>
          <a:p>
            <a:pPr lvl="1">
              <a:lnSpc>
                <a:spcPct val="90000"/>
              </a:lnSpc>
              <a:spcBef>
                <a:spcPct val="50000"/>
              </a:spcBef>
            </a:pPr>
            <a:r>
              <a:rPr lang="en-US" altLang="it-IT" sz="1800"/>
              <a:t>Countries with similar relative amounts of skilled labor, technology, and physical capital engage in a large amount of intra-industry trade with the U.S.</a:t>
            </a:r>
          </a:p>
        </p:txBody>
      </p:sp>
    </p:spTree>
    <p:extLst>
      <p:ext uri="{BB962C8B-B14F-4D97-AF65-F5344CB8AC3E}">
        <p14:creationId xmlns:p14="http://schemas.microsoft.com/office/powerpoint/2010/main" val="1405083693"/>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142875"/>
            <a:ext cx="9144000" cy="1000125"/>
          </a:xfrm>
        </p:spPr>
        <p:txBody>
          <a:bodyPr>
            <a:normAutofit fontScale="90000"/>
          </a:bodyPr>
          <a:lstStyle/>
          <a:p>
            <a:pPr>
              <a:defRPr/>
            </a:pPr>
            <a:r>
              <a:rPr lang="en-US" sz="3200" b="1" smtClean="0"/>
              <a:t>Empirical Applications of Monopolistic Competition and Trade</a:t>
            </a:r>
          </a:p>
        </p:txBody>
      </p:sp>
      <p:sp>
        <p:nvSpPr>
          <p:cNvPr id="33795" name="Rectangle 3"/>
          <p:cNvSpPr>
            <a:spLocks noGrp="1" noChangeArrowheads="1"/>
          </p:cNvSpPr>
          <p:nvPr>
            <p:ph type="body" idx="1"/>
          </p:nvPr>
        </p:nvSpPr>
        <p:spPr>
          <a:xfrm>
            <a:off x="382588" y="1214438"/>
            <a:ext cx="8493125" cy="5186362"/>
          </a:xfrm>
        </p:spPr>
        <p:txBody>
          <a:bodyPr>
            <a:normAutofit lnSpcReduction="10000"/>
          </a:bodyPr>
          <a:lstStyle/>
          <a:p>
            <a:pPr>
              <a:lnSpc>
                <a:spcPct val="90000"/>
              </a:lnSpc>
              <a:buFont typeface="Arial" charset="0"/>
              <a:buChar char="•"/>
              <a:defRPr/>
            </a:pPr>
            <a:r>
              <a:rPr lang="en-US" sz="2400" smtClean="0"/>
              <a:t>The idea that free trade expands the range of products available to customers is not new—Ricardo mentions it.</a:t>
            </a:r>
          </a:p>
          <a:p>
            <a:pPr>
              <a:lnSpc>
                <a:spcPct val="90000"/>
              </a:lnSpc>
              <a:buFont typeface="Arial" charset="0"/>
              <a:buChar char="•"/>
              <a:defRPr/>
            </a:pPr>
            <a:r>
              <a:rPr lang="en-US" sz="2400" b="1" smtClean="0"/>
              <a:t>The ability to model the effects of trade under a monopolistically competitive model is new (</a:t>
            </a:r>
            <a:r>
              <a:rPr lang="en-US" sz="2000" b="1" smtClean="0"/>
              <a:t>Developed by Helpman, Krugman, and Lancaster.)</a:t>
            </a:r>
          </a:p>
          <a:p>
            <a:pPr>
              <a:lnSpc>
                <a:spcPct val="90000"/>
              </a:lnSpc>
              <a:buFont typeface="Arial" charset="0"/>
              <a:buChar char="•"/>
              <a:defRPr/>
            </a:pPr>
            <a:r>
              <a:rPr lang="en-US" sz="2400" smtClean="0"/>
              <a:t>Research used to shed light on free trade agreements, which guarantee free trade among a group of countries.</a:t>
            </a:r>
          </a:p>
          <a:p>
            <a:pPr>
              <a:lnSpc>
                <a:spcPct val="90000"/>
              </a:lnSpc>
              <a:buFont typeface="Arial" charset="0"/>
              <a:buChar char="•"/>
              <a:defRPr/>
            </a:pPr>
            <a:r>
              <a:rPr lang="en-US" sz="2400" smtClean="0"/>
              <a:t>Use NAFTA to illustrate gains and costs</a:t>
            </a:r>
          </a:p>
          <a:p>
            <a:pPr>
              <a:buFont typeface="Arial" charset="0"/>
              <a:buChar char="•"/>
              <a:defRPr/>
            </a:pPr>
            <a:r>
              <a:rPr lang="en-US" sz="2400" b="1" smtClean="0"/>
              <a:t>Gains and Adjustment Costs for Canada</a:t>
            </a:r>
          </a:p>
          <a:p>
            <a:pPr lvl="1">
              <a:buFont typeface="Arial" charset="0"/>
              <a:buChar char="–"/>
              <a:defRPr/>
            </a:pPr>
            <a:r>
              <a:rPr lang="en-US" sz="2400" smtClean="0"/>
              <a:t>Studies (1960s) predicted </a:t>
            </a:r>
            <a:r>
              <a:rPr lang="en-US" sz="2400" b="1" smtClean="0"/>
              <a:t>substantial gains from free trade </a:t>
            </a:r>
            <a:r>
              <a:rPr lang="en-US" sz="2400" smtClean="0"/>
              <a:t>with the U.S. Firms would expand their scale of operations to service the larger market and lower their costs. Studies by Harris (mid-80s) influenced Canadian policy makers to proceed with the free trade agreement with the U.S.</a:t>
            </a:r>
          </a:p>
          <a:p>
            <a:pPr>
              <a:lnSpc>
                <a:spcPct val="90000"/>
              </a:lnSpc>
              <a:buFont typeface="Arial" charset="0"/>
              <a:buChar char="•"/>
              <a:defRPr/>
            </a:pPr>
            <a:endParaRPr lang="en-US"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274638"/>
            <a:ext cx="9144000" cy="868362"/>
          </a:xfrm>
        </p:spPr>
        <p:txBody>
          <a:bodyPr/>
          <a:lstStyle/>
          <a:p>
            <a:r>
              <a:rPr lang="en-US" altLang="it-IT" sz="3600" b="1" smtClean="0"/>
              <a:t>What Happened with liberalized Trade?</a:t>
            </a:r>
          </a:p>
        </p:txBody>
      </p:sp>
      <p:sp>
        <p:nvSpPr>
          <p:cNvPr id="35843" name="Rectangle 3"/>
          <p:cNvSpPr>
            <a:spLocks noGrp="1" noChangeArrowheads="1"/>
          </p:cNvSpPr>
          <p:nvPr>
            <p:ph type="body" idx="1"/>
          </p:nvPr>
        </p:nvSpPr>
        <p:spPr>
          <a:xfrm>
            <a:off x="0" y="1357313"/>
            <a:ext cx="8929688" cy="5214937"/>
          </a:xfrm>
        </p:spPr>
        <p:txBody>
          <a:bodyPr/>
          <a:lstStyle/>
          <a:p>
            <a:pPr>
              <a:lnSpc>
                <a:spcPct val="90000"/>
              </a:lnSpc>
            </a:pPr>
            <a:r>
              <a:rPr lang="en-US" altLang="it-IT" sz="2400" b="1" smtClean="0"/>
              <a:t>Trefler,</a:t>
            </a:r>
            <a:r>
              <a:rPr lang="en-US" altLang="it-IT" sz="2400" smtClean="0"/>
              <a:t> data from 1988–1996 to estimate effects of the Canada-U.S. Free Trade Agreement.  </a:t>
            </a:r>
            <a:r>
              <a:rPr lang="en-US" altLang="it-IT" sz="2400" b="1" smtClean="0"/>
              <a:t>Main findings</a:t>
            </a:r>
            <a:r>
              <a:rPr lang="en-US" altLang="it-IT" sz="2400" smtClean="0"/>
              <a:t>: Short-run adjustment costs of 100,000 jobs, or 5% of manufacturing employment. Some industries that had very large tariff cuts saw employment fall by as much as 12% </a:t>
            </a:r>
            <a:r>
              <a:rPr lang="en-US" altLang="it-IT" sz="2400" b="1" smtClean="0">
                <a:solidFill>
                  <a:srgbClr val="FF0000"/>
                </a:solidFill>
              </a:rPr>
              <a:t>Over time, these job losses were more than made up for by creation of new jobs elsewhere in manufacturing. There were </a:t>
            </a:r>
            <a:r>
              <a:rPr lang="en-US" altLang="it-IT" sz="2400" b="1" i="1" smtClean="0">
                <a:solidFill>
                  <a:srgbClr val="FF0000"/>
                </a:solidFill>
              </a:rPr>
              <a:t>no long run job losses</a:t>
            </a:r>
            <a:r>
              <a:rPr lang="en-US" altLang="it-IT" sz="2400" b="1" smtClean="0">
                <a:solidFill>
                  <a:srgbClr val="FF0000"/>
                </a:solidFill>
              </a:rPr>
              <a:t> due to NAFTA.</a:t>
            </a:r>
          </a:p>
          <a:p>
            <a:r>
              <a:rPr lang="en-US" altLang="it-IT" sz="2400" smtClean="0"/>
              <a:t>In the long run, </a:t>
            </a:r>
            <a:r>
              <a:rPr lang="en-US" altLang="it-IT" sz="2400" b="1" smtClean="0"/>
              <a:t>large positive effects on productivity: </a:t>
            </a:r>
            <a:r>
              <a:rPr lang="en-US" altLang="it-IT" sz="2400" smtClean="0"/>
              <a:t>15% over eight years in industries most affected by tariff cuts—compound growth of 1.9%/year; 6% for manufacturing overall—compound growth of 0.7%/year;  difference of 1.2%/year is an estimate of how free trade with the U.S. affected the Canadian industries over and above the impact on other industries; Rise of 3% in real earnings over this period.</a:t>
            </a:r>
          </a:p>
          <a:p>
            <a:pPr>
              <a:lnSpc>
                <a:spcPct val="90000"/>
              </a:lnSpc>
            </a:pPr>
            <a:endParaRPr lang="en-US" altLang="it-IT" sz="2400" b="1" smtClean="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1918</TotalTime>
  <Words>3386</Words>
  <Application>Microsoft Office PowerPoint</Application>
  <PresentationFormat>Presentazione su schermo (4:3)</PresentationFormat>
  <Paragraphs>364</Paragraphs>
  <Slides>31</Slides>
  <Notes>9</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31</vt:i4>
      </vt:variant>
    </vt:vector>
  </HeadingPairs>
  <TitlesOfParts>
    <vt:vector size="41" baseType="lpstr">
      <vt:lpstr>SimSun</vt:lpstr>
      <vt:lpstr>Arial</vt:lpstr>
      <vt:lpstr>Calibri</vt:lpstr>
      <vt:lpstr>Lucida Sans</vt:lpstr>
      <vt:lpstr>Tahoma</vt:lpstr>
      <vt:lpstr>Times</vt:lpstr>
      <vt:lpstr>Times New Roman</vt:lpstr>
      <vt:lpstr>Verdana</vt:lpstr>
      <vt:lpstr>Wingdings</vt:lpstr>
      <vt:lpstr>Tema di Office</vt:lpstr>
      <vt:lpstr>E&amp;D International Trade Lecture 15</vt:lpstr>
      <vt:lpstr>Presentazione standard di PowerPoint</vt:lpstr>
      <vt:lpstr>Presentazione standard di PowerPoint</vt:lpstr>
      <vt:lpstr>Students’ presentations</vt:lpstr>
      <vt:lpstr>Inter-industry and Intra-industry Trade</vt:lpstr>
      <vt:lpstr>Inter-industry and  Intra-industry Trade (cont.)</vt:lpstr>
      <vt:lpstr>Inter-industry and  Intra-industry Trade (cont.)</vt:lpstr>
      <vt:lpstr>Empirical Applications of Monopolistic Competition and Trade</vt:lpstr>
      <vt:lpstr>What Happened with liberalized Trade?</vt:lpstr>
      <vt:lpstr>Empirical Results</vt:lpstr>
      <vt:lpstr>Empirical Results</vt:lpstr>
      <vt:lpstr> Adjustment Costs in Mexico</vt:lpstr>
      <vt:lpstr>Adjustment Costs in Mexico &amp; US</vt:lpstr>
      <vt:lpstr>Gains and Losses for US</vt:lpstr>
      <vt:lpstr>Mexico’s Export Variety to the United States</vt:lpstr>
      <vt:lpstr>Gain &amp; losses for US</vt:lpstr>
      <vt:lpstr>Gain and losses, US</vt:lpstr>
      <vt:lpstr>Gain &amp; losses</vt:lpstr>
      <vt:lpstr>Gain and losses: Summary of NAFTA</vt:lpstr>
      <vt:lpstr>Empirical Applications of Monopolistic Competition and Trade</vt:lpstr>
      <vt:lpstr>The Gravity Equation</vt:lpstr>
      <vt:lpstr>Presentazione standard di PowerPoint</vt:lpstr>
      <vt:lpstr>Stylized facts: firms are heterogenous</vt:lpstr>
      <vt:lpstr>Definition: Trade costs</vt:lpstr>
      <vt:lpstr>Trade costs, 2</vt:lpstr>
      <vt:lpstr>Relevance of trade costs</vt:lpstr>
      <vt:lpstr>Trade falls with distance</vt:lpstr>
      <vt:lpstr>Direct measure: airshipping prices falling</vt:lpstr>
      <vt:lpstr>Direct measure, tariffs</vt:lpstr>
      <vt:lpstr>Direct measure, Djankov, Freund and Pham (ReStat, 2010)</vt:lpstr>
      <vt:lpstr>Measuring costs, end</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 Economia Internazionale Lecture</dc:title>
  <dc:creator>Giovannetti</dc:creator>
  <cp:lastModifiedBy>GiorgiaG</cp:lastModifiedBy>
  <cp:revision>176</cp:revision>
  <dcterms:created xsi:type="dcterms:W3CDTF">2010-04-01T21:28:44Z</dcterms:created>
  <dcterms:modified xsi:type="dcterms:W3CDTF">2019-11-30T05:25:32Z</dcterms:modified>
</cp:coreProperties>
</file>