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40"/>
  </p:notesMasterIdLst>
  <p:handoutMasterIdLst>
    <p:handoutMasterId r:id="rId41"/>
  </p:handoutMasterIdLst>
  <p:sldIdLst>
    <p:sldId id="256" r:id="rId3"/>
    <p:sldId id="263" r:id="rId4"/>
    <p:sldId id="265" r:id="rId5"/>
    <p:sldId id="268" r:id="rId6"/>
    <p:sldId id="269" r:id="rId7"/>
    <p:sldId id="270" r:id="rId8"/>
    <p:sldId id="271" r:id="rId9"/>
    <p:sldId id="272" r:id="rId10"/>
    <p:sldId id="273" r:id="rId11"/>
    <p:sldId id="296" r:id="rId12"/>
    <p:sldId id="274" r:id="rId13"/>
    <p:sldId id="279" r:id="rId14"/>
    <p:sldId id="280" r:id="rId15"/>
    <p:sldId id="281" r:id="rId16"/>
    <p:sldId id="297" r:id="rId17"/>
    <p:sldId id="276" r:id="rId18"/>
    <p:sldId id="282" r:id="rId19"/>
    <p:sldId id="293" r:id="rId20"/>
    <p:sldId id="283" r:id="rId21"/>
    <p:sldId id="298" r:id="rId22"/>
    <p:sldId id="284" r:id="rId23"/>
    <p:sldId id="285" r:id="rId24"/>
    <p:sldId id="286" r:id="rId25"/>
    <p:sldId id="287" r:id="rId26"/>
    <p:sldId id="294" r:id="rId27"/>
    <p:sldId id="288" r:id="rId28"/>
    <p:sldId id="289" r:id="rId29"/>
    <p:sldId id="290" r:id="rId30"/>
    <p:sldId id="299" r:id="rId31"/>
    <p:sldId id="300" r:id="rId32"/>
    <p:sldId id="301" r:id="rId33"/>
    <p:sldId id="302" r:id="rId34"/>
    <p:sldId id="303" r:id="rId35"/>
    <p:sldId id="304" r:id="rId36"/>
    <p:sldId id="291" r:id="rId37"/>
    <p:sldId id="305" r:id="rId38"/>
    <p:sldId id="292" r:id="rId3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olo e introduzione" id="{E307C72A-99CF-424D-BDD4-9B56EA90C9F3}">
          <p14:sldIdLst>
            <p14:sldId id="256"/>
          </p14:sldIdLst>
        </p14:section>
        <p14:section name="Argomento" id="{291A20B7-756C-4F0B-B2C6-9E9898205BEB}">
          <p14:sldIdLst>
            <p14:sldId id="263"/>
            <p14:sldId id="265"/>
            <p14:sldId id="268"/>
            <p14:sldId id="269"/>
            <p14:sldId id="270"/>
            <p14:sldId id="271"/>
            <p14:sldId id="272"/>
            <p14:sldId id="273"/>
            <p14:sldId id="296"/>
            <p14:sldId id="274"/>
            <p14:sldId id="279"/>
            <p14:sldId id="280"/>
            <p14:sldId id="281"/>
            <p14:sldId id="297"/>
            <p14:sldId id="276"/>
            <p14:sldId id="282"/>
            <p14:sldId id="293"/>
            <p14:sldId id="283"/>
            <p14:sldId id="298"/>
            <p14:sldId id="284"/>
            <p14:sldId id="285"/>
            <p14:sldId id="286"/>
            <p14:sldId id="287"/>
            <p14:sldId id="294"/>
            <p14:sldId id="288"/>
            <p14:sldId id="289"/>
            <p14:sldId id="290"/>
            <p14:sldId id="299"/>
            <p14:sldId id="300"/>
            <p14:sldId id="301"/>
            <p14:sldId id="302"/>
            <p14:sldId id="303"/>
            <p14:sldId id="304"/>
            <p14:sldId id="291"/>
            <p14:sldId id="305"/>
            <p14:sldId id="292"/>
          </p14:sldIdLst>
        </p14:section>
        <p14:section name="Conclusioni" id="{27B0450A-17BA-46BB-8DA8-0250BD036C3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73443" autoAdjust="0"/>
  </p:normalViewPr>
  <p:slideViewPr>
    <p:cSldViewPr snapToObjects="1">
      <p:cViewPr varScale="1">
        <p:scale>
          <a:sx n="71" d="100"/>
          <a:sy n="71" d="100"/>
        </p:scale>
        <p:origin x="22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197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12A20-A70A-46FB-AB7B-A977EBA519F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CCFDDBED-C3BA-41BF-8D5B-4CB0F04CC32B}">
      <dgm:prSet/>
      <dgm:spPr/>
      <dgm:t>
        <a:bodyPr/>
        <a:lstStyle/>
        <a:p>
          <a:pPr rtl="0"/>
          <a:r>
            <a:rPr lang="it-IT" dirty="0"/>
            <a:t>La cura come </a:t>
          </a:r>
          <a:r>
            <a:rPr lang="it-IT" b="1" dirty="0"/>
            <a:t>attenzione</a:t>
          </a:r>
        </a:p>
      </dgm:t>
    </dgm:pt>
    <dgm:pt modelId="{94463BE5-FD5C-4189-94F9-6456DCA0D466}" type="parTrans" cxnId="{8A0ACFEE-FC5F-42D7-8395-14E597781663}">
      <dgm:prSet/>
      <dgm:spPr/>
      <dgm:t>
        <a:bodyPr/>
        <a:lstStyle/>
        <a:p>
          <a:endParaRPr lang="it-IT"/>
        </a:p>
      </dgm:t>
    </dgm:pt>
    <dgm:pt modelId="{E27C347E-CAF9-4111-86F5-34E68A57C971}" type="sibTrans" cxnId="{8A0ACFEE-FC5F-42D7-8395-14E597781663}">
      <dgm:prSet/>
      <dgm:spPr/>
      <dgm:t>
        <a:bodyPr/>
        <a:lstStyle/>
        <a:p>
          <a:endParaRPr lang="it-IT"/>
        </a:p>
      </dgm:t>
    </dgm:pt>
    <dgm:pt modelId="{602455EF-80A3-4311-A84C-E9A470BCD998}">
      <dgm:prSet/>
      <dgm:spPr/>
      <dgm:t>
        <a:bodyPr/>
        <a:lstStyle/>
        <a:p>
          <a:pPr rtl="0"/>
          <a:r>
            <a:rPr lang="it-IT" dirty="0"/>
            <a:t>La cura come </a:t>
          </a:r>
          <a:r>
            <a:rPr lang="it-IT" b="1" dirty="0"/>
            <a:t>competenza/abilità</a:t>
          </a:r>
        </a:p>
      </dgm:t>
    </dgm:pt>
    <dgm:pt modelId="{CCE8501E-21C4-49D1-960D-325DA99E820C}" type="parTrans" cxnId="{6EF62537-EA06-4237-AEE4-25EA5FB7074D}">
      <dgm:prSet/>
      <dgm:spPr/>
      <dgm:t>
        <a:bodyPr/>
        <a:lstStyle/>
        <a:p>
          <a:endParaRPr lang="it-IT"/>
        </a:p>
      </dgm:t>
    </dgm:pt>
    <dgm:pt modelId="{1A55009D-640D-4B39-8366-EE3C7474462C}" type="sibTrans" cxnId="{6EF62537-EA06-4237-AEE4-25EA5FB7074D}">
      <dgm:prSet/>
      <dgm:spPr/>
      <dgm:t>
        <a:bodyPr/>
        <a:lstStyle/>
        <a:p>
          <a:endParaRPr lang="it-IT"/>
        </a:p>
      </dgm:t>
    </dgm:pt>
    <dgm:pt modelId="{C037548F-A6AC-438F-85BC-D05A98BB7391}">
      <dgm:prSet/>
      <dgm:spPr/>
      <dgm:t>
        <a:bodyPr/>
        <a:lstStyle/>
        <a:p>
          <a:pPr rtl="0"/>
          <a:r>
            <a:rPr lang="it-IT" dirty="0"/>
            <a:t>La cura come </a:t>
          </a:r>
          <a:r>
            <a:rPr lang="it-IT" b="1" dirty="0"/>
            <a:t>responsabilità</a:t>
          </a:r>
        </a:p>
      </dgm:t>
    </dgm:pt>
    <dgm:pt modelId="{22461C46-0CEA-47B2-8FDD-6F47FAC8661F}" type="parTrans" cxnId="{ACD6947D-6E6F-4E78-9EDD-EC7BECB5B67A}">
      <dgm:prSet/>
      <dgm:spPr/>
      <dgm:t>
        <a:bodyPr/>
        <a:lstStyle/>
        <a:p>
          <a:endParaRPr lang="it-IT"/>
        </a:p>
      </dgm:t>
    </dgm:pt>
    <dgm:pt modelId="{319DF36C-A0D9-4CB9-A7F8-A4B69C45BD6E}" type="sibTrans" cxnId="{ACD6947D-6E6F-4E78-9EDD-EC7BECB5B67A}">
      <dgm:prSet/>
      <dgm:spPr/>
      <dgm:t>
        <a:bodyPr/>
        <a:lstStyle/>
        <a:p>
          <a:endParaRPr lang="it-IT"/>
        </a:p>
      </dgm:t>
    </dgm:pt>
    <dgm:pt modelId="{A2895E56-3CB5-4532-8D77-47320E26CDDC}">
      <dgm:prSet/>
      <dgm:spPr/>
      <dgm:t>
        <a:bodyPr/>
        <a:lstStyle/>
        <a:p>
          <a:pPr rtl="0"/>
          <a:r>
            <a:rPr lang="it-IT" dirty="0"/>
            <a:t>La cura come </a:t>
          </a:r>
          <a:r>
            <a:rPr lang="it-IT" b="1" dirty="0"/>
            <a:t>interesse per/dell’altro</a:t>
          </a:r>
        </a:p>
      </dgm:t>
    </dgm:pt>
    <dgm:pt modelId="{B094D1B7-EA5F-4E29-8BD9-F5D77FF78350}" type="parTrans" cxnId="{E283C62C-53E8-4454-9487-BA6065C79AF3}">
      <dgm:prSet/>
      <dgm:spPr/>
      <dgm:t>
        <a:bodyPr/>
        <a:lstStyle/>
        <a:p>
          <a:endParaRPr lang="it-IT"/>
        </a:p>
      </dgm:t>
    </dgm:pt>
    <dgm:pt modelId="{BA79672E-06CE-48D2-ADEC-644968F96BBE}" type="sibTrans" cxnId="{E283C62C-53E8-4454-9487-BA6065C79AF3}">
      <dgm:prSet/>
      <dgm:spPr/>
      <dgm:t>
        <a:bodyPr/>
        <a:lstStyle/>
        <a:p>
          <a:endParaRPr lang="it-IT"/>
        </a:p>
      </dgm:t>
    </dgm:pt>
    <dgm:pt modelId="{9A022F99-D2F4-4E32-B8EE-D9E402009E54}" type="pres">
      <dgm:prSet presAssocID="{B7712A20-A70A-46FB-AB7B-A977EBA519F6}" presName="linear" presStyleCnt="0">
        <dgm:presLayoutVars>
          <dgm:animLvl val="lvl"/>
          <dgm:resizeHandles val="exact"/>
        </dgm:presLayoutVars>
      </dgm:prSet>
      <dgm:spPr/>
    </dgm:pt>
    <dgm:pt modelId="{7A134191-B994-462A-A917-157D1EFED3AB}" type="pres">
      <dgm:prSet presAssocID="{CCFDDBED-C3BA-41BF-8D5B-4CB0F04CC32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C045124-06B1-41EF-993B-9E8845B530AA}" type="pres">
      <dgm:prSet presAssocID="{E27C347E-CAF9-4111-86F5-34E68A57C971}" presName="spacer" presStyleCnt="0"/>
      <dgm:spPr/>
    </dgm:pt>
    <dgm:pt modelId="{9502142C-B71A-460F-A371-D32BE40A3AE3}" type="pres">
      <dgm:prSet presAssocID="{602455EF-80A3-4311-A84C-E9A470BCD99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3ACD9A2-1793-4124-89D3-D39EF05C5ED3}" type="pres">
      <dgm:prSet presAssocID="{1A55009D-640D-4B39-8366-EE3C7474462C}" presName="spacer" presStyleCnt="0"/>
      <dgm:spPr/>
    </dgm:pt>
    <dgm:pt modelId="{4D539215-0807-4CA8-9CB3-E4C97790EAC7}" type="pres">
      <dgm:prSet presAssocID="{C037548F-A6AC-438F-85BC-D05A98BB73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8065476-A0E5-4C53-9CD3-D06F33A0645E}" type="pres">
      <dgm:prSet presAssocID="{319DF36C-A0D9-4CB9-A7F8-A4B69C45BD6E}" presName="spacer" presStyleCnt="0"/>
      <dgm:spPr/>
    </dgm:pt>
    <dgm:pt modelId="{FA3BD368-CB51-4E86-BB3C-B3750B60F751}" type="pres">
      <dgm:prSet presAssocID="{A2895E56-3CB5-4532-8D77-47320E26CDD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283C62C-53E8-4454-9487-BA6065C79AF3}" srcId="{B7712A20-A70A-46FB-AB7B-A977EBA519F6}" destId="{A2895E56-3CB5-4532-8D77-47320E26CDDC}" srcOrd="3" destOrd="0" parTransId="{B094D1B7-EA5F-4E29-8BD9-F5D77FF78350}" sibTransId="{BA79672E-06CE-48D2-ADEC-644968F96BBE}"/>
    <dgm:cxn modelId="{6EF62537-EA06-4237-AEE4-25EA5FB7074D}" srcId="{B7712A20-A70A-46FB-AB7B-A977EBA519F6}" destId="{602455EF-80A3-4311-A84C-E9A470BCD998}" srcOrd="1" destOrd="0" parTransId="{CCE8501E-21C4-49D1-960D-325DA99E820C}" sibTransId="{1A55009D-640D-4B39-8366-EE3C7474462C}"/>
    <dgm:cxn modelId="{ACD6947D-6E6F-4E78-9EDD-EC7BECB5B67A}" srcId="{B7712A20-A70A-46FB-AB7B-A977EBA519F6}" destId="{C037548F-A6AC-438F-85BC-D05A98BB7391}" srcOrd="2" destOrd="0" parTransId="{22461C46-0CEA-47B2-8FDD-6F47FAC8661F}" sibTransId="{319DF36C-A0D9-4CB9-A7F8-A4B69C45BD6E}"/>
    <dgm:cxn modelId="{524AC3C0-5908-4991-8B5E-C6FA4BC7F5FF}" type="presOf" srcId="{602455EF-80A3-4311-A84C-E9A470BCD998}" destId="{9502142C-B71A-460F-A371-D32BE40A3AE3}" srcOrd="0" destOrd="0" presId="urn:microsoft.com/office/officeart/2005/8/layout/vList2"/>
    <dgm:cxn modelId="{1C8AB4C1-469F-45A5-B167-5F6C31D933D7}" type="presOf" srcId="{A2895E56-3CB5-4532-8D77-47320E26CDDC}" destId="{FA3BD368-CB51-4E86-BB3C-B3750B60F751}" srcOrd="0" destOrd="0" presId="urn:microsoft.com/office/officeart/2005/8/layout/vList2"/>
    <dgm:cxn modelId="{81F254CA-AA06-42EF-A9FD-E7FF011F88F8}" type="presOf" srcId="{B7712A20-A70A-46FB-AB7B-A977EBA519F6}" destId="{9A022F99-D2F4-4E32-B8EE-D9E402009E54}" srcOrd="0" destOrd="0" presId="urn:microsoft.com/office/officeart/2005/8/layout/vList2"/>
    <dgm:cxn modelId="{46EB28DA-9DC2-4250-B1E7-EF46D8C99CAB}" type="presOf" srcId="{CCFDDBED-C3BA-41BF-8D5B-4CB0F04CC32B}" destId="{7A134191-B994-462A-A917-157D1EFED3AB}" srcOrd="0" destOrd="0" presId="urn:microsoft.com/office/officeart/2005/8/layout/vList2"/>
    <dgm:cxn modelId="{BCEC65E5-8779-408E-9802-D42A70A6B8C8}" type="presOf" srcId="{C037548F-A6AC-438F-85BC-D05A98BB7391}" destId="{4D539215-0807-4CA8-9CB3-E4C97790EAC7}" srcOrd="0" destOrd="0" presId="urn:microsoft.com/office/officeart/2005/8/layout/vList2"/>
    <dgm:cxn modelId="{8A0ACFEE-FC5F-42D7-8395-14E597781663}" srcId="{B7712A20-A70A-46FB-AB7B-A977EBA519F6}" destId="{CCFDDBED-C3BA-41BF-8D5B-4CB0F04CC32B}" srcOrd="0" destOrd="0" parTransId="{94463BE5-FD5C-4189-94F9-6456DCA0D466}" sibTransId="{E27C347E-CAF9-4111-86F5-34E68A57C971}"/>
    <dgm:cxn modelId="{F697F836-63DC-4134-890C-3DEB77B47CAC}" type="presParOf" srcId="{9A022F99-D2F4-4E32-B8EE-D9E402009E54}" destId="{7A134191-B994-462A-A917-157D1EFED3AB}" srcOrd="0" destOrd="0" presId="urn:microsoft.com/office/officeart/2005/8/layout/vList2"/>
    <dgm:cxn modelId="{7D85361C-A210-43F9-B37A-B5EEF4F5232F}" type="presParOf" srcId="{9A022F99-D2F4-4E32-B8EE-D9E402009E54}" destId="{AC045124-06B1-41EF-993B-9E8845B530AA}" srcOrd="1" destOrd="0" presId="urn:microsoft.com/office/officeart/2005/8/layout/vList2"/>
    <dgm:cxn modelId="{81682EA0-3B6A-4F9B-AAE7-3534F6E99583}" type="presParOf" srcId="{9A022F99-D2F4-4E32-B8EE-D9E402009E54}" destId="{9502142C-B71A-460F-A371-D32BE40A3AE3}" srcOrd="2" destOrd="0" presId="urn:microsoft.com/office/officeart/2005/8/layout/vList2"/>
    <dgm:cxn modelId="{E8009F35-6DD3-4CB5-AE51-81E9F147F88E}" type="presParOf" srcId="{9A022F99-D2F4-4E32-B8EE-D9E402009E54}" destId="{73ACD9A2-1793-4124-89D3-D39EF05C5ED3}" srcOrd="3" destOrd="0" presId="urn:microsoft.com/office/officeart/2005/8/layout/vList2"/>
    <dgm:cxn modelId="{6A8F02F3-1914-4DEE-86DB-C4FB1FE59827}" type="presParOf" srcId="{9A022F99-D2F4-4E32-B8EE-D9E402009E54}" destId="{4D539215-0807-4CA8-9CB3-E4C97790EAC7}" srcOrd="4" destOrd="0" presId="urn:microsoft.com/office/officeart/2005/8/layout/vList2"/>
    <dgm:cxn modelId="{A313CA2D-77CB-4A76-B560-6AFEE79FDAAF}" type="presParOf" srcId="{9A022F99-D2F4-4E32-B8EE-D9E402009E54}" destId="{28065476-A0E5-4C53-9CD3-D06F33A0645E}" srcOrd="5" destOrd="0" presId="urn:microsoft.com/office/officeart/2005/8/layout/vList2"/>
    <dgm:cxn modelId="{4FB6EA7E-854F-45DB-9B28-88B5394E2009}" type="presParOf" srcId="{9A022F99-D2F4-4E32-B8EE-D9E402009E54}" destId="{FA3BD368-CB51-4E86-BB3C-B3750B60F7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741B49-FB45-403D-9A14-0F61A3746D2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6D93E1DA-ECD6-424F-AF2F-61180547D77E}">
      <dgm:prSet/>
      <dgm:spPr/>
      <dgm:t>
        <a:bodyPr/>
        <a:lstStyle/>
        <a:p>
          <a:pPr rtl="0"/>
          <a:r>
            <a:rPr lang="it-IT" dirty="0"/>
            <a:t>«</a:t>
          </a:r>
          <a:r>
            <a:rPr lang="it-IT" i="1" dirty="0"/>
            <a:t>Interessarsi a</a:t>
          </a:r>
          <a:r>
            <a:rPr lang="it-IT" dirty="0"/>
            <a:t>» come ATTENZIONE</a:t>
          </a:r>
        </a:p>
      </dgm:t>
    </dgm:pt>
    <dgm:pt modelId="{42A3BD75-D1E1-4432-9A2B-C3B294F53F4E}" type="parTrans" cxnId="{4BEAA0FF-A4FF-484B-AF2D-C9BDB5AF124E}">
      <dgm:prSet/>
      <dgm:spPr/>
      <dgm:t>
        <a:bodyPr/>
        <a:lstStyle/>
        <a:p>
          <a:endParaRPr lang="it-IT"/>
        </a:p>
      </dgm:t>
    </dgm:pt>
    <dgm:pt modelId="{92EA0493-24D2-4FF3-9080-CDD83945F23A}" type="sibTrans" cxnId="{4BEAA0FF-A4FF-484B-AF2D-C9BDB5AF124E}">
      <dgm:prSet/>
      <dgm:spPr/>
      <dgm:t>
        <a:bodyPr/>
        <a:lstStyle/>
        <a:p>
          <a:endParaRPr lang="it-IT"/>
        </a:p>
      </dgm:t>
    </dgm:pt>
    <dgm:pt modelId="{11D4736D-DCDC-407C-BCCE-4EB03C4C27EC}">
      <dgm:prSet/>
      <dgm:spPr/>
      <dgm:t>
        <a:bodyPr/>
        <a:lstStyle/>
        <a:p>
          <a:pPr rtl="0"/>
          <a:r>
            <a:rPr lang="it-IT" dirty="0"/>
            <a:t>Significa riconoscere che la cura è necessaria. Implica la percezione di un bisogno e la valutazione che dovrebbe essere soddisfatto. L'interessarsi a implica l'assunzione della posizione di un'altra persona o di un gruppo. L'interessarsi a vuol dire prendere in considerazione i problemi </a:t>
          </a:r>
          <a:r>
            <a:rPr lang="it-IT" dirty="0" err="1"/>
            <a:t>dis</a:t>
          </a:r>
          <a:r>
            <a:rPr lang="it-IT" dirty="0"/>
            <a:t>-locandoci da noi stessi.  </a:t>
          </a:r>
        </a:p>
      </dgm:t>
    </dgm:pt>
    <dgm:pt modelId="{DE3BCB65-E675-4CFF-A3E8-91B8CA22D0E4}" type="parTrans" cxnId="{7B0C106F-5511-4D09-80D6-7289C3946A35}">
      <dgm:prSet/>
      <dgm:spPr/>
      <dgm:t>
        <a:bodyPr/>
        <a:lstStyle/>
        <a:p>
          <a:endParaRPr lang="it-IT"/>
        </a:p>
      </dgm:t>
    </dgm:pt>
    <dgm:pt modelId="{1D2A742E-B7B9-4469-AB67-11B387F2D348}" type="sibTrans" cxnId="{7B0C106F-5511-4D09-80D6-7289C3946A35}">
      <dgm:prSet/>
      <dgm:spPr/>
      <dgm:t>
        <a:bodyPr/>
        <a:lstStyle/>
        <a:p>
          <a:endParaRPr lang="it-IT"/>
        </a:p>
      </dgm:t>
    </dgm:pt>
    <dgm:pt modelId="{6845E147-6B72-4C65-99B7-16A8021C89CC}">
      <dgm:prSet/>
      <dgm:spPr/>
      <dgm:t>
        <a:bodyPr/>
        <a:lstStyle/>
        <a:p>
          <a:pPr rtl="0"/>
          <a:r>
            <a:rPr lang="it-IT" i="1" dirty="0" err="1"/>
            <a:t>Caring</a:t>
          </a:r>
          <a:r>
            <a:rPr lang="it-IT" i="1" dirty="0"/>
            <a:t> </a:t>
          </a:r>
          <a:r>
            <a:rPr lang="it-IT" i="1" dirty="0" err="1"/>
            <a:t>about</a:t>
          </a:r>
          <a:endParaRPr lang="it-IT" dirty="0"/>
        </a:p>
      </dgm:t>
    </dgm:pt>
    <dgm:pt modelId="{0823A8DD-C1D3-4577-B5BC-ACC6FF265F84}" type="parTrans" cxnId="{9658F05F-3AF1-4DF6-9F1E-AF702611CF70}">
      <dgm:prSet/>
      <dgm:spPr/>
      <dgm:t>
        <a:bodyPr/>
        <a:lstStyle/>
        <a:p>
          <a:endParaRPr lang="it-IT"/>
        </a:p>
      </dgm:t>
    </dgm:pt>
    <dgm:pt modelId="{BFBCADDD-8C38-499A-A529-C59EEE6B8F7B}" type="sibTrans" cxnId="{9658F05F-3AF1-4DF6-9F1E-AF702611CF70}">
      <dgm:prSet/>
      <dgm:spPr/>
      <dgm:t>
        <a:bodyPr/>
        <a:lstStyle/>
        <a:p>
          <a:endParaRPr lang="it-IT"/>
        </a:p>
      </dgm:t>
    </dgm:pt>
    <dgm:pt modelId="{9AA48B18-8FDB-4065-BC37-2118A8DB5573}" type="pres">
      <dgm:prSet presAssocID="{6E741B49-FB45-403D-9A14-0F61A3746D22}" presName="linear" presStyleCnt="0">
        <dgm:presLayoutVars>
          <dgm:dir/>
          <dgm:animLvl val="lvl"/>
          <dgm:resizeHandles val="exact"/>
        </dgm:presLayoutVars>
      </dgm:prSet>
      <dgm:spPr/>
    </dgm:pt>
    <dgm:pt modelId="{E86083D2-6860-4EA0-B566-77402DF8D129}" type="pres">
      <dgm:prSet presAssocID="{6D93E1DA-ECD6-424F-AF2F-61180547D77E}" presName="parentLin" presStyleCnt="0"/>
      <dgm:spPr/>
    </dgm:pt>
    <dgm:pt modelId="{78C56FB7-64DB-4F71-8F05-B768135CF800}" type="pres">
      <dgm:prSet presAssocID="{6D93E1DA-ECD6-424F-AF2F-61180547D77E}" presName="parentLeftMargin" presStyleLbl="node1" presStyleIdx="0" presStyleCnt="1"/>
      <dgm:spPr/>
    </dgm:pt>
    <dgm:pt modelId="{565F1E9E-7349-4246-9D84-ECEED8750DAF}" type="pres">
      <dgm:prSet presAssocID="{6D93E1DA-ECD6-424F-AF2F-61180547D77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576C772-01C2-41DB-A7AD-70B044CEF2E8}" type="pres">
      <dgm:prSet presAssocID="{6D93E1DA-ECD6-424F-AF2F-61180547D77E}" presName="negativeSpace" presStyleCnt="0"/>
      <dgm:spPr/>
    </dgm:pt>
    <dgm:pt modelId="{081087FD-007D-4CD5-BF2E-81CD5BEBDEAA}" type="pres">
      <dgm:prSet presAssocID="{6D93E1DA-ECD6-424F-AF2F-61180547D77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3F0DA30-1257-42E7-B699-3DCF84A427EC}" type="presOf" srcId="{6D93E1DA-ECD6-424F-AF2F-61180547D77E}" destId="{78C56FB7-64DB-4F71-8F05-B768135CF800}" srcOrd="0" destOrd="0" presId="urn:microsoft.com/office/officeart/2005/8/layout/list1"/>
    <dgm:cxn modelId="{4EDFDE43-C26C-4B79-97DA-4C67689A2943}" type="presOf" srcId="{6D93E1DA-ECD6-424F-AF2F-61180547D77E}" destId="{565F1E9E-7349-4246-9D84-ECEED8750DAF}" srcOrd="1" destOrd="0" presId="urn:microsoft.com/office/officeart/2005/8/layout/list1"/>
    <dgm:cxn modelId="{9658F05F-3AF1-4DF6-9F1E-AF702611CF70}" srcId="{6D93E1DA-ECD6-424F-AF2F-61180547D77E}" destId="{6845E147-6B72-4C65-99B7-16A8021C89CC}" srcOrd="1" destOrd="0" parTransId="{0823A8DD-C1D3-4577-B5BC-ACC6FF265F84}" sibTransId="{BFBCADDD-8C38-499A-A529-C59EEE6B8F7B}"/>
    <dgm:cxn modelId="{7B0C106F-5511-4D09-80D6-7289C3946A35}" srcId="{6D93E1DA-ECD6-424F-AF2F-61180547D77E}" destId="{11D4736D-DCDC-407C-BCCE-4EB03C4C27EC}" srcOrd="0" destOrd="0" parTransId="{DE3BCB65-E675-4CFF-A3E8-91B8CA22D0E4}" sibTransId="{1D2A742E-B7B9-4469-AB67-11B387F2D348}"/>
    <dgm:cxn modelId="{35BD037C-7A5A-419B-AF59-4A769EFE24EA}" type="presOf" srcId="{6E741B49-FB45-403D-9A14-0F61A3746D22}" destId="{9AA48B18-8FDB-4065-BC37-2118A8DB5573}" srcOrd="0" destOrd="0" presId="urn:microsoft.com/office/officeart/2005/8/layout/list1"/>
    <dgm:cxn modelId="{88B2357F-3B7C-43EC-AADE-C44E2F5BFBFD}" type="presOf" srcId="{6845E147-6B72-4C65-99B7-16A8021C89CC}" destId="{081087FD-007D-4CD5-BF2E-81CD5BEBDEAA}" srcOrd="0" destOrd="1" presId="urn:microsoft.com/office/officeart/2005/8/layout/list1"/>
    <dgm:cxn modelId="{2F347688-2173-4B76-B7BB-FE3B95A826A5}" type="presOf" srcId="{11D4736D-DCDC-407C-BCCE-4EB03C4C27EC}" destId="{081087FD-007D-4CD5-BF2E-81CD5BEBDEAA}" srcOrd="0" destOrd="0" presId="urn:microsoft.com/office/officeart/2005/8/layout/list1"/>
    <dgm:cxn modelId="{4BEAA0FF-A4FF-484B-AF2D-C9BDB5AF124E}" srcId="{6E741B49-FB45-403D-9A14-0F61A3746D22}" destId="{6D93E1DA-ECD6-424F-AF2F-61180547D77E}" srcOrd="0" destOrd="0" parTransId="{42A3BD75-D1E1-4432-9A2B-C3B294F53F4E}" sibTransId="{92EA0493-24D2-4FF3-9080-CDD83945F23A}"/>
    <dgm:cxn modelId="{FA6A7724-AD04-466D-91EF-22AFCFC209CF}" type="presParOf" srcId="{9AA48B18-8FDB-4065-BC37-2118A8DB5573}" destId="{E86083D2-6860-4EA0-B566-77402DF8D129}" srcOrd="0" destOrd="0" presId="urn:microsoft.com/office/officeart/2005/8/layout/list1"/>
    <dgm:cxn modelId="{B27C40F0-360E-467D-81DE-B8914954CE25}" type="presParOf" srcId="{E86083D2-6860-4EA0-B566-77402DF8D129}" destId="{78C56FB7-64DB-4F71-8F05-B768135CF800}" srcOrd="0" destOrd="0" presId="urn:microsoft.com/office/officeart/2005/8/layout/list1"/>
    <dgm:cxn modelId="{433E351B-2880-491F-8913-C9839A8C7ACB}" type="presParOf" srcId="{E86083D2-6860-4EA0-B566-77402DF8D129}" destId="{565F1E9E-7349-4246-9D84-ECEED8750DAF}" srcOrd="1" destOrd="0" presId="urn:microsoft.com/office/officeart/2005/8/layout/list1"/>
    <dgm:cxn modelId="{AC5E316F-BCDD-4CE7-9025-0C487A6D6AF5}" type="presParOf" srcId="{9AA48B18-8FDB-4065-BC37-2118A8DB5573}" destId="{4576C772-01C2-41DB-A7AD-70B044CEF2E8}" srcOrd="1" destOrd="0" presId="urn:microsoft.com/office/officeart/2005/8/layout/list1"/>
    <dgm:cxn modelId="{74D12639-6373-4708-B169-02F1E32DC2E4}" type="presParOf" srcId="{9AA48B18-8FDB-4065-BC37-2118A8DB5573}" destId="{081087FD-007D-4CD5-BF2E-81CD5BEBDEA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741B49-FB45-403D-9A14-0F61A3746D2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6D93E1DA-ECD6-424F-AF2F-61180547D77E}">
      <dgm:prSet custT="1"/>
      <dgm:spPr/>
      <dgm:t>
        <a:bodyPr/>
        <a:lstStyle/>
        <a:p>
          <a:pPr rtl="0"/>
          <a:r>
            <a:rPr lang="it-IT" altLang="it-IT" sz="2800" b="0" i="1" dirty="0">
              <a:latin typeface="+mn-lt"/>
              <a:cs typeface="Arial" panose="020B0604020202020204" pitchFamily="34" charset="0"/>
            </a:rPr>
            <a:t>«Prendersi cura di» </a:t>
          </a:r>
          <a:r>
            <a:rPr lang="it-IT" altLang="it-IT" sz="2800" b="0" dirty="0">
              <a:latin typeface="+mn-lt"/>
              <a:cs typeface="Arial" panose="020B0604020202020204" pitchFamily="34" charset="0"/>
            </a:rPr>
            <a:t>come RESPONSABILITA‘</a:t>
          </a:r>
          <a:endParaRPr lang="it-IT" sz="2800" dirty="0"/>
        </a:p>
      </dgm:t>
    </dgm:pt>
    <dgm:pt modelId="{42A3BD75-D1E1-4432-9A2B-C3B294F53F4E}" type="parTrans" cxnId="{4BEAA0FF-A4FF-484B-AF2D-C9BDB5AF124E}">
      <dgm:prSet/>
      <dgm:spPr/>
      <dgm:t>
        <a:bodyPr/>
        <a:lstStyle/>
        <a:p>
          <a:endParaRPr lang="it-IT"/>
        </a:p>
      </dgm:t>
    </dgm:pt>
    <dgm:pt modelId="{92EA0493-24D2-4FF3-9080-CDD83945F23A}" type="sibTrans" cxnId="{4BEAA0FF-A4FF-484B-AF2D-C9BDB5AF124E}">
      <dgm:prSet/>
      <dgm:spPr/>
      <dgm:t>
        <a:bodyPr/>
        <a:lstStyle/>
        <a:p>
          <a:endParaRPr lang="it-IT"/>
        </a:p>
      </dgm:t>
    </dgm:pt>
    <dgm:pt modelId="{11D4736D-DCDC-407C-BCCE-4EB03C4C27EC}">
      <dgm:prSet custT="1"/>
      <dgm:spPr/>
      <dgm:t>
        <a:bodyPr/>
        <a:lstStyle/>
        <a:p>
          <a:pPr rtl="0"/>
          <a:r>
            <a:rPr lang="it-IT" altLang="it-IT" sz="2800" b="0" dirty="0">
              <a:latin typeface="+mn-lt"/>
              <a:cs typeface="Arial" panose="020B0604020202020204" pitchFamily="34" charset="0"/>
            </a:rPr>
            <a:t>Il passo successivo del processo di cura consiste nel “prendersi cura di”. Questo comporta l'assunzione di responsabilità rispetto al bisogno identificato e la determinazione nel rispondervi. Ciò implica la possibilità di agire per andare incontro al bisogno.</a:t>
          </a:r>
          <a:endParaRPr lang="it-IT" sz="2800" dirty="0"/>
        </a:p>
      </dgm:t>
    </dgm:pt>
    <dgm:pt modelId="{DE3BCB65-E675-4CFF-A3E8-91B8CA22D0E4}" type="parTrans" cxnId="{7B0C106F-5511-4D09-80D6-7289C3946A35}">
      <dgm:prSet/>
      <dgm:spPr/>
      <dgm:t>
        <a:bodyPr/>
        <a:lstStyle/>
        <a:p>
          <a:endParaRPr lang="it-IT"/>
        </a:p>
      </dgm:t>
    </dgm:pt>
    <dgm:pt modelId="{1D2A742E-B7B9-4469-AB67-11B387F2D348}" type="sibTrans" cxnId="{7B0C106F-5511-4D09-80D6-7289C3946A35}">
      <dgm:prSet/>
      <dgm:spPr/>
      <dgm:t>
        <a:bodyPr/>
        <a:lstStyle/>
        <a:p>
          <a:endParaRPr lang="it-IT"/>
        </a:p>
      </dgm:t>
    </dgm:pt>
    <dgm:pt modelId="{EA4F9A68-856E-4BD3-B7C0-C870F572DCA6}">
      <dgm:prSet custT="1"/>
      <dgm:spPr/>
      <dgm:t>
        <a:bodyPr/>
        <a:lstStyle/>
        <a:p>
          <a:r>
            <a:rPr lang="it-IT" altLang="it-IT" sz="2800" b="0" i="1" dirty="0" err="1">
              <a:latin typeface="+mn-lt"/>
              <a:cs typeface="Arial" panose="020B0604020202020204" pitchFamily="34" charset="0"/>
            </a:rPr>
            <a:t>Taking</a:t>
          </a:r>
          <a:r>
            <a:rPr lang="it-IT" altLang="it-IT" sz="2800" b="0" i="1" dirty="0">
              <a:latin typeface="+mn-lt"/>
              <a:cs typeface="Arial" panose="020B0604020202020204" pitchFamily="34" charset="0"/>
            </a:rPr>
            <a:t> care of</a:t>
          </a:r>
          <a:endParaRPr lang="it-IT" altLang="it-IT" sz="2800" b="0" dirty="0">
            <a:latin typeface="+mn-lt"/>
            <a:cs typeface="Arial" panose="020B0604020202020204" pitchFamily="34" charset="0"/>
          </a:endParaRPr>
        </a:p>
      </dgm:t>
    </dgm:pt>
    <dgm:pt modelId="{C4C1494E-63A7-4BBD-9E62-F44F4FE7C496}" type="parTrans" cxnId="{2C141E82-9D90-4DFF-A059-A71474DCA354}">
      <dgm:prSet/>
      <dgm:spPr/>
      <dgm:t>
        <a:bodyPr/>
        <a:lstStyle/>
        <a:p>
          <a:endParaRPr lang="it-IT"/>
        </a:p>
      </dgm:t>
    </dgm:pt>
    <dgm:pt modelId="{2AAF3EBC-0A47-4687-B215-7C5F13E2175F}" type="sibTrans" cxnId="{2C141E82-9D90-4DFF-A059-A71474DCA354}">
      <dgm:prSet/>
      <dgm:spPr/>
      <dgm:t>
        <a:bodyPr/>
        <a:lstStyle/>
        <a:p>
          <a:endParaRPr lang="it-IT"/>
        </a:p>
      </dgm:t>
    </dgm:pt>
    <dgm:pt modelId="{9AA48B18-8FDB-4065-BC37-2118A8DB5573}" type="pres">
      <dgm:prSet presAssocID="{6E741B49-FB45-403D-9A14-0F61A3746D22}" presName="linear" presStyleCnt="0">
        <dgm:presLayoutVars>
          <dgm:dir/>
          <dgm:animLvl val="lvl"/>
          <dgm:resizeHandles val="exact"/>
        </dgm:presLayoutVars>
      </dgm:prSet>
      <dgm:spPr/>
    </dgm:pt>
    <dgm:pt modelId="{E86083D2-6860-4EA0-B566-77402DF8D129}" type="pres">
      <dgm:prSet presAssocID="{6D93E1DA-ECD6-424F-AF2F-61180547D77E}" presName="parentLin" presStyleCnt="0"/>
      <dgm:spPr/>
    </dgm:pt>
    <dgm:pt modelId="{78C56FB7-64DB-4F71-8F05-B768135CF800}" type="pres">
      <dgm:prSet presAssocID="{6D93E1DA-ECD6-424F-AF2F-61180547D77E}" presName="parentLeftMargin" presStyleLbl="node1" presStyleIdx="0" presStyleCnt="1"/>
      <dgm:spPr/>
    </dgm:pt>
    <dgm:pt modelId="{565F1E9E-7349-4246-9D84-ECEED8750DAF}" type="pres">
      <dgm:prSet presAssocID="{6D93E1DA-ECD6-424F-AF2F-61180547D77E}" presName="parentText" presStyleLbl="node1" presStyleIdx="0" presStyleCnt="1" custScaleX="126087">
        <dgm:presLayoutVars>
          <dgm:chMax val="0"/>
          <dgm:bulletEnabled val="1"/>
        </dgm:presLayoutVars>
      </dgm:prSet>
      <dgm:spPr/>
    </dgm:pt>
    <dgm:pt modelId="{4576C772-01C2-41DB-A7AD-70B044CEF2E8}" type="pres">
      <dgm:prSet presAssocID="{6D93E1DA-ECD6-424F-AF2F-61180547D77E}" presName="negativeSpace" presStyleCnt="0"/>
      <dgm:spPr/>
    </dgm:pt>
    <dgm:pt modelId="{081087FD-007D-4CD5-BF2E-81CD5BEBDEAA}" type="pres">
      <dgm:prSet presAssocID="{6D93E1DA-ECD6-424F-AF2F-61180547D77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3F0DA30-1257-42E7-B699-3DCF84A427EC}" type="presOf" srcId="{6D93E1DA-ECD6-424F-AF2F-61180547D77E}" destId="{78C56FB7-64DB-4F71-8F05-B768135CF800}" srcOrd="0" destOrd="0" presId="urn:microsoft.com/office/officeart/2005/8/layout/list1"/>
    <dgm:cxn modelId="{4EDFDE43-C26C-4B79-97DA-4C67689A2943}" type="presOf" srcId="{6D93E1DA-ECD6-424F-AF2F-61180547D77E}" destId="{565F1E9E-7349-4246-9D84-ECEED8750DAF}" srcOrd="1" destOrd="0" presId="urn:microsoft.com/office/officeart/2005/8/layout/list1"/>
    <dgm:cxn modelId="{7B0C106F-5511-4D09-80D6-7289C3946A35}" srcId="{6D93E1DA-ECD6-424F-AF2F-61180547D77E}" destId="{11D4736D-DCDC-407C-BCCE-4EB03C4C27EC}" srcOrd="0" destOrd="0" parTransId="{DE3BCB65-E675-4CFF-A3E8-91B8CA22D0E4}" sibTransId="{1D2A742E-B7B9-4469-AB67-11B387F2D348}"/>
    <dgm:cxn modelId="{35BD037C-7A5A-419B-AF59-4A769EFE24EA}" type="presOf" srcId="{6E741B49-FB45-403D-9A14-0F61A3746D22}" destId="{9AA48B18-8FDB-4065-BC37-2118A8DB5573}" srcOrd="0" destOrd="0" presId="urn:microsoft.com/office/officeart/2005/8/layout/list1"/>
    <dgm:cxn modelId="{2C141E82-9D90-4DFF-A059-A71474DCA354}" srcId="{6D93E1DA-ECD6-424F-AF2F-61180547D77E}" destId="{EA4F9A68-856E-4BD3-B7C0-C870F572DCA6}" srcOrd="1" destOrd="0" parTransId="{C4C1494E-63A7-4BBD-9E62-F44F4FE7C496}" sibTransId="{2AAF3EBC-0A47-4687-B215-7C5F13E2175F}"/>
    <dgm:cxn modelId="{2F347688-2173-4B76-B7BB-FE3B95A826A5}" type="presOf" srcId="{11D4736D-DCDC-407C-BCCE-4EB03C4C27EC}" destId="{081087FD-007D-4CD5-BF2E-81CD5BEBDEAA}" srcOrd="0" destOrd="0" presId="urn:microsoft.com/office/officeart/2005/8/layout/list1"/>
    <dgm:cxn modelId="{16B3C0CA-F2E9-44A0-998F-D57EF1FD6C5E}" type="presOf" srcId="{EA4F9A68-856E-4BD3-B7C0-C870F572DCA6}" destId="{081087FD-007D-4CD5-BF2E-81CD5BEBDEAA}" srcOrd="0" destOrd="1" presId="urn:microsoft.com/office/officeart/2005/8/layout/list1"/>
    <dgm:cxn modelId="{4BEAA0FF-A4FF-484B-AF2D-C9BDB5AF124E}" srcId="{6E741B49-FB45-403D-9A14-0F61A3746D22}" destId="{6D93E1DA-ECD6-424F-AF2F-61180547D77E}" srcOrd="0" destOrd="0" parTransId="{42A3BD75-D1E1-4432-9A2B-C3B294F53F4E}" sibTransId="{92EA0493-24D2-4FF3-9080-CDD83945F23A}"/>
    <dgm:cxn modelId="{FA6A7724-AD04-466D-91EF-22AFCFC209CF}" type="presParOf" srcId="{9AA48B18-8FDB-4065-BC37-2118A8DB5573}" destId="{E86083D2-6860-4EA0-B566-77402DF8D129}" srcOrd="0" destOrd="0" presId="urn:microsoft.com/office/officeart/2005/8/layout/list1"/>
    <dgm:cxn modelId="{B27C40F0-360E-467D-81DE-B8914954CE25}" type="presParOf" srcId="{E86083D2-6860-4EA0-B566-77402DF8D129}" destId="{78C56FB7-64DB-4F71-8F05-B768135CF800}" srcOrd="0" destOrd="0" presId="urn:microsoft.com/office/officeart/2005/8/layout/list1"/>
    <dgm:cxn modelId="{433E351B-2880-491F-8913-C9839A8C7ACB}" type="presParOf" srcId="{E86083D2-6860-4EA0-B566-77402DF8D129}" destId="{565F1E9E-7349-4246-9D84-ECEED8750DAF}" srcOrd="1" destOrd="0" presId="urn:microsoft.com/office/officeart/2005/8/layout/list1"/>
    <dgm:cxn modelId="{AC5E316F-BCDD-4CE7-9025-0C487A6D6AF5}" type="presParOf" srcId="{9AA48B18-8FDB-4065-BC37-2118A8DB5573}" destId="{4576C772-01C2-41DB-A7AD-70B044CEF2E8}" srcOrd="1" destOrd="0" presId="urn:microsoft.com/office/officeart/2005/8/layout/list1"/>
    <dgm:cxn modelId="{74D12639-6373-4708-B169-02F1E32DC2E4}" type="presParOf" srcId="{9AA48B18-8FDB-4065-BC37-2118A8DB5573}" destId="{081087FD-007D-4CD5-BF2E-81CD5BEBDEA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741B49-FB45-403D-9A14-0F61A3746D2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6D93E1DA-ECD6-424F-AF2F-61180547D77E}">
      <dgm:prSet custT="1"/>
      <dgm:spPr/>
      <dgm:t>
        <a:bodyPr/>
        <a:lstStyle/>
        <a:p>
          <a:pPr rtl="0"/>
          <a:r>
            <a:rPr lang="it-IT" altLang="it-IT" sz="2800" b="0" dirty="0">
              <a:latin typeface="+mn-lt"/>
              <a:cs typeface="Arial" panose="020B0604020202020204" pitchFamily="34" charset="0"/>
            </a:rPr>
            <a:t>«</a:t>
          </a:r>
          <a:r>
            <a:rPr lang="it-IT" altLang="it-IT" sz="2800" b="0" i="1" dirty="0">
              <a:latin typeface="+mn-lt"/>
              <a:cs typeface="Arial" panose="020B0604020202020204" pitchFamily="34" charset="0"/>
            </a:rPr>
            <a:t>Prestare cura</a:t>
          </a:r>
          <a:r>
            <a:rPr lang="it-IT" altLang="it-IT" sz="2800" b="0" dirty="0">
              <a:latin typeface="+mn-lt"/>
              <a:cs typeface="Arial" panose="020B0604020202020204" pitchFamily="34" charset="0"/>
            </a:rPr>
            <a:t>» come COMPETENZA</a:t>
          </a:r>
          <a:endParaRPr lang="it-IT" sz="2800" b="0" dirty="0">
            <a:latin typeface="+mn-lt"/>
          </a:endParaRPr>
        </a:p>
      </dgm:t>
    </dgm:pt>
    <dgm:pt modelId="{42A3BD75-D1E1-4432-9A2B-C3B294F53F4E}" type="parTrans" cxnId="{4BEAA0FF-A4FF-484B-AF2D-C9BDB5AF124E}">
      <dgm:prSet/>
      <dgm:spPr/>
      <dgm:t>
        <a:bodyPr/>
        <a:lstStyle/>
        <a:p>
          <a:endParaRPr lang="it-IT"/>
        </a:p>
      </dgm:t>
    </dgm:pt>
    <dgm:pt modelId="{92EA0493-24D2-4FF3-9080-CDD83945F23A}" type="sibTrans" cxnId="{4BEAA0FF-A4FF-484B-AF2D-C9BDB5AF124E}">
      <dgm:prSet/>
      <dgm:spPr/>
      <dgm:t>
        <a:bodyPr/>
        <a:lstStyle/>
        <a:p>
          <a:endParaRPr lang="it-IT"/>
        </a:p>
      </dgm:t>
    </dgm:pt>
    <dgm:pt modelId="{11D4736D-DCDC-407C-BCCE-4EB03C4C27EC}">
      <dgm:prSet custT="1"/>
      <dgm:spPr/>
      <dgm:t>
        <a:bodyPr/>
        <a:lstStyle/>
        <a:p>
          <a:pPr rtl="0"/>
          <a:r>
            <a:rPr lang="it-IT" altLang="it-IT" sz="2800" b="0" dirty="0">
              <a:latin typeface="+mn-lt"/>
              <a:cs typeface="Arial" panose="020B0604020202020204" pitchFamily="34" charset="0"/>
            </a:rPr>
            <a:t>Il prestare cura comporta il soddisfacimento diretto dei bisogni di cura.</a:t>
          </a:r>
          <a:endParaRPr lang="it-IT" sz="2800" b="0" dirty="0">
            <a:latin typeface="+mn-lt"/>
          </a:endParaRPr>
        </a:p>
      </dgm:t>
    </dgm:pt>
    <dgm:pt modelId="{DE3BCB65-E675-4CFF-A3E8-91B8CA22D0E4}" type="parTrans" cxnId="{7B0C106F-5511-4D09-80D6-7289C3946A35}">
      <dgm:prSet/>
      <dgm:spPr/>
      <dgm:t>
        <a:bodyPr/>
        <a:lstStyle/>
        <a:p>
          <a:endParaRPr lang="it-IT"/>
        </a:p>
      </dgm:t>
    </dgm:pt>
    <dgm:pt modelId="{1D2A742E-B7B9-4469-AB67-11B387F2D348}" type="sibTrans" cxnId="{7B0C106F-5511-4D09-80D6-7289C3946A35}">
      <dgm:prSet/>
      <dgm:spPr/>
      <dgm:t>
        <a:bodyPr/>
        <a:lstStyle/>
        <a:p>
          <a:endParaRPr lang="it-IT"/>
        </a:p>
      </dgm:t>
    </dgm:pt>
    <dgm:pt modelId="{E1AF605D-AD87-4E02-9F2E-F02FBEE39A4A}">
      <dgm:prSet custT="1"/>
      <dgm:spPr/>
      <dgm:t>
        <a:bodyPr/>
        <a:lstStyle/>
        <a:p>
          <a:r>
            <a:rPr lang="it-IT" altLang="it-IT" sz="2800" b="0" dirty="0">
              <a:latin typeface="+mn-lt"/>
              <a:cs typeface="Arial" panose="020B0604020202020204" pitchFamily="34" charset="0"/>
            </a:rPr>
            <a:t>Implica il lavoro fisico e richiede che chi presta cura entri in contatto con i suoi destinatari.  </a:t>
          </a:r>
          <a:endParaRPr lang="it-IT" altLang="it-IT" sz="2800" b="0" i="1" dirty="0">
            <a:latin typeface="+mn-lt"/>
            <a:cs typeface="Arial" panose="020B0604020202020204" pitchFamily="34" charset="0"/>
          </a:endParaRPr>
        </a:p>
      </dgm:t>
    </dgm:pt>
    <dgm:pt modelId="{8E4E1BF0-EA68-4181-85E2-870399D28C4B}" type="parTrans" cxnId="{DD778B1E-F2DE-4ABB-9DB8-1EF127C5D976}">
      <dgm:prSet/>
      <dgm:spPr/>
      <dgm:t>
        <a:bodyPr/>
        <a:lstStyle/>
        <a:p>
          <a:endParaRPr lang="it-IT"/>
        </a:p>
      </dgm:t>
    </dgm:pt>
    <dgm:pt modelId="{B3ABE426-B62C-4466-824A-89E7BBFEDF35}" type="sibTrans" cxnId="{DD778B1E-F2DE-4ABB-9DB8-1EF127C5D976}">
      <dgm:prSet/>
      <dgm:spPr/>
      <dgm:t>
        <a:bodyPr/>
        <a:lstStyle/>
        <a:p>
          <a:endParaRPr lang="it-IT"/>
        </a:p>
      </dgm:t>
    </dgm:pt>
    <dgm:pt modelId="{EC38B610-423B-47AB-88B5-067707D8A0EE}">
      <dgm:prSet custT="1"/>
      <dgm:spPr/>
      <dgm:t>
        <a:bodyPr/>
        <a:lstStyle/>
        <a:p>
          <a:r>
            <a:rPr lang="it-IT" altLang="it-IT" sz="2800" b="0" i="1" dirty="0">
              <a:latin typeface="+mn-lt"/>
              <a:cs typeface="Arial" panose="020B0604020202020204" pitchFamily="34" charset="0"/>
            </a:rPr>
            <a:t>Care </a:t>
          </a:r>
          <a:r>
            <a:rPr lang="it-IT" altLang="it-IT" sz="2800" b="0" i="1" dirty="0" err="1">
              <a:latin typeface="+mn-lt"/>
              <a:cs typeface="Arial" panose="020B0604020202020204" pitchFamily="34" charset="0"/>
            </a:rPr>
            <a:t>Giving</a:t>
          </a:r>
          <a:endParaRPr lang="it-IT" altLang="it-IT" sz="2800" b="0" i="1" dirty="0">
            <a:latin typeface="+mn-lt"/>
            <a:cs typeface="Arial" panose="020B0604020202020204" pitchFamily="34" charset="0"/>
          </a:endParaRPr>
        </a:p>
      </dgm:t>
    </dgm:pt>
    <dgm:pt modelId="{C19B8377-A46B-45AD-BE26-FFCE8ED4AB29}" type="parTrans" cxnId="{9AC2CDF6-DF5D-4727-9EC8-FE73FA552EAB}">
      <dgm:prSet/>
      <dgm:spPr/>
      <dgm:t>
        <a:bodyPr/>
        <a:lstStyle/>
        <a:p>
          <a:endParaRPr lang="it-IT"/>
        </a:p>
      </dgm:t>
    </dgm:pt>
    <dgm:pt modelId="{5B4A9F4C-5435-476E-B808-34D3F409B7EE}" type="sibTrans" cxnId="{9AC2CDF6-DF5D-4727-9EC8-FE73FA552EAB}">
      <dgm:prSet/>
      <dgm:spPr/>
      <dgm:t>
        <a:bodyPr/>
        <a:lstStyle/>
        <a:p>
          <a:endParaRPr lang="it-IT"/>
        </a:p>
      </dgm:t>
    </dgm:pt>
    <dgm:pt modelId="{9AA48B18-8FDB-4065-BC37-2118A8DB5573}" type="pres">
      <dgm:prSet presAssocID="{6E741B49-FB45-403D-9A14-0F61A3746D22}" presName="linear" presStyleCnt="0">
        <dgm:presLayoutVars>
          <dgm:dir/>
          <dgm:animLvl val="lvl"/>
          <dgm:resizeHandles val="exact"/>
        </dgm:presLayoutVars>
      </dgm:prSet>
      <dgm:spPr/>
    </dgm:pt>
    <dgm:pt modelId="{E86083D2-6860-4EA0-B566-77402DF8D129}" type="pres">
      <dgm:prSet presAssocID="{6D93E1DA-ECD6-424F-AF2F-61180547D77E}" presName="parentLin" presStyleCnt="0"/>
      <dgm:spPr/>
    </dgm:pt>
    <dgm:pt modelId="{78C56FB7-64DB-4F71-8F05-B768135CF800}" type="pres">
      <dgm:prSet presAssocID="{6D93E1DA-ECD6-424F-AF2F-61180547D77E}" presName="parentLeftMargin" presStyleLbl="node1" presStyleIdx="0" presStyleCnt="1"/>
      <dgm:spPr/>
    </dgm:pt>
    <dgm:pt modelId="{565F1E9E-7349-4246-9D84-ECEED8750DAF}" type="pres">
      <dgm:prSet presAssocID="{6D93E1DA-ECD6-424F-AF2F-61180547D77E}" presName="parentText" presStyleLbl="node1" presStyleIdx="0" presStyleCnt="1" custScaleX="126087" custScaleY="72129">
        <dgm:presLayoutVars>
          <dgm:chMax val="0"/>
          <dgm:bulletEnabled val="1"/>
        </dgm:presLayoutVars>
      </dgm:prSet>
      <dgm:spPr/>
    </dgm:pt>
    <dgm:pt modelId="{4576C772-01C2-41DB-A7AD-70B044CEF2E8}" type="pres">
      <dgm:prSet presAssocID="{6D93E1DA-ECD6-424F-AF2F-61180547D77E}" presName="negativeSpace" presStyleCnt="0"/>
      <dgm:spPr/>
    </dgm:pt>
    <dgm:pt modelId="{081087FD-007D-4CD5-BF2E-81CD5BEBDEAA}" type="pres">
      <dgm:prSet presAssocID="{6D93E1DA-ECD6-424F-AF2F-61180547D77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D778B1E-F2DE-4ABB-9DB8-1EF127C5D976}" srcId="{6D93E1DA-ECD6-424F-AF2F-61180547D77E}" destId="{E1AF605D-AD87-4E02-9F2E-F02FBEE39A4A}" srcOrd="1" destOrd="0" parTransId="{8E4E1BF0-EA68-4181-85E2-870399D28C4B}" sibTransId="{B3ABE426-B62C-4466-824A-89E7BBFEDF35}"/>
    <dgm:cxn modelId="{93F0DA30-1257-42E7-B699-3DCF84A427EC}" type="presOf" srcId="{6D93E1DA-ECD6-424F-AF2F-61180547D77E}" destId="{78C56FB7-64DB-4F71-8F05-B768135CF800}" srcOrd="0" destOrd="0" presId="urn:microsoft.com/office/officeart/2005/8/layout/list1"/>
    <dgm:cxn modelId="{4EDFDE43-C26C-4B79-97DA-4C67689A2943}" type="presOf" srcId="{6D93E1DA-ECD6-424F-AF2F-61180547D77E}" destId="{565F1E9E-7349-4246-9D84-ECEED8750DAF}" srcOrd="1" destOrd="0" presId="urn:microsoft.com/office/officeart/2005/8/layout/list1"/>
    <dgm:cxn modelId="{7B0C106F-5511-4D09-80D6-7289C3946A35}" srcId="{6D93E1DA-ECD6-424F-AF2F-61180547D77E}" destId="{11D4736D-DCDC-407C-BCCE-4EB03C4C27EC}" srcOrd="0" destOrd="0" parTransId="{DE3BCB65-E675-4CFF-A3E8-91B8CA22D0E4}" sibTransId="{1D2A742E-B7B9-4469-AB67-11B387F2D348}"/>
    <dgm:cxn modelId="{35BD037C-7A5A-419B-AF59-4A769EFE24EA}" type="presOf" srcId="{6E741B49-FB45-403D-9A14-0F61A3746D22}" destId="{9AA48B18-8FDB-4065-BC37-2118A8DB5573}" srcOrd="0" destOrd="0" presId="urn:microsoft.com/office/officeart/2005/8/layout/list1"/>
    <dgm:cxn modelId="{34C80081-6EAD-4CC6-9EF3-46BFE28C9880}" type="presOf" srcId="{E1AF605D-AD87-4E02-9F2E-F02FBEE39A4A}" destId="{081087FD-007D-4CD5-BF2E-81CD5BEBDEAA}" srcOrd="0" destOrd="1" presId="urn:microsoft.com/office/officeart/2005/8/layout/list1"/>
    <dgm:cxn modelId="{2F347688-2173-4B76-B7BB-FE3B95A826A5}" type="presOf" srcId="{11D4736D-DCDC-407C-BCCE-4EB03C4C27EC}" destId="{081087FD-007D-4CD5-BF2E-81CD5BEBDEAA}" srcOrd="0" destOrd="0" presId="urn:microsoft.com/office/officeart/2005/8/layout/list1"/>
    <dgm:cxn modelId="{F26DD4BB-CC71-4AF5-B284-09AB30410C7D}" type="presOf" srcId="{EC38B610-423B-47AB-88B5-067707D8A0EE}" destId="{081087FD-007D-4CD5-BF2E-81CD5BEBDEAA}" srcOrd="0" destOrd="2" presId="urn:microsoft.com/office/officeart/2005/8/layout/list1"/>
    <dgm:cxn modelId="{9AC2CDF6-DF5D-4727-9EC8-FE73FA552EAB}" srcId="{6D93E1DA-ECD6-424F-AF2F-61180547D77E}" destId="{EC38B610-423B-47AB-88B5-067707D8A0EE}" srcOrd="2" destOrd="0" parTransId="{C19B8377-A46B-45AD-BE26-FFCE8ED4AB29}" sibTransId="{5B4A9F4C-5435-476E-B808-34D3F409B7EE}"/>
    <dgm:cxn modelId="{4BEAA0FF-A4FF-484B-AF2D-C9BDB5AF124E}" srcId="{6E741B49-FB45-403D-9A14-0F61A3746D22}" destId="{6D93E1DA-ECD6-424F-AF2F-61180547D77E}" srcOrd="0" destOrd="0" parTransId="{42A3BD75-D1E1-4432-9A2B-C3B294F53F4E}" sibTransId="{92EA0493-24D2-4FF3-9080-CDD83945F23A}"/>
    <dgm:cxn modelId="{FA6A7724-AD04-466D-91EF-22AFCFC209CF}" type="presParOf" srcId="{9AA48B18-8FDB-4065-BC37-2118A8DB5573}" destId="{E86083D2-6860-4EA0-B566-77402DF8D129}" srcOrd="0" destOrd="0" presId="urn:microsoft.com/office/officeart/2005/8/layout/list1"/>
    <dgm:cxn modelId="{B27C40F0-360E-467D-81DE-B8914954CE25}" type="presParOf" srcId="{E86083D2-6860-4EA0-B566-77402DF8D129}" destId="{78C56FB7-64DB-4F71-8F05-B768135CF800}" srcOrd="0" destOrd="0" presId="urn:microsoft.com/office/officeart/2005/8/layout/list1"/>
    <dgm:cxn modelId="{433E351B-2880-491F-8913-C9839A8C7ACB}" type="presParOf" srcId="{E86083D2-6860-4EA0-B566-77402DF8D129}" destId="{565F1E9E-7349-4246-9D84-ECEED8750DAF}" srcOrd="1" destOrd="0" presId="urn:microsoft.com/office/officeart/2005/8/layout/list1"/>
    <dgm:cxn modelId="{AC5E316F-BCDD-4CE7-9025-0C487A6D6AF5}" type="presParOf" srcId="{9AA48B18-8FDB-4065-BC37-2118A8DB5573}" destId="{4576C772-01C2-41DB-A7AD-70B044CEF2E8}" srcOrd="1" destOrd="0" presId="urn:microsoft.com/office/officeart/2005/8/layout/list1"/>
    <dgm:cxn modelId="{74D12639-6373-4708-B169-02F1E32DC2E4}" type="presParOf" srcId="{9AA48B18-8FDB-4065-BC37-2118A8DB5573}" destId="{081087FD-007D-4CD5-BF2E-81CD5BEBDEA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741B49-FB45-403D-9A14-0F61A3746D2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6D93E1DA-ECD6-424F-AF2F-61180547D77E}">
      <dgm:prSet custT="1"/>
      <dgm:spPr/>
      <dgm:t>
        <a:bodyPr/>
        <a:lstStyle/>
        <a:p>
          <a:pPr rtl="0"/>
          <a:r>
            <a:rPr lang="it-IT" sz="2800" dirty="0"/>
            <a:t>«</a:t>
          </a:r>
          <a:r>
            <a:rPr lang="it-IT" sz="2800" i="1" dirty="0"/>
            <a:t>Ricevere cura da</a:t>
          </a:r>
          <a:r>
            <a:rPr lang="it-IT" sz="2800" dirty="0"/>
            <a:t>» come RE-ATTIVITA‘</a:t>
          </a:r>
          <a:endParaRPr lang="it-IT" sz="2800" b="0" dirty="0">
            <a:latin typeface="+mn-lt"/>
          </a:endParaRPr>
        </a:p>
      </dgm:t>
    </dgm:pt>
    <dgm:pt modelId="{42A3BD75-D1E1-4432-9A2B-C3B294F53F4E}" type="parTrans" cxnId="{4BEAA0FF-A4FF-484B-AF2D-C9BDB5AF124E}">
      <dgm:prSet/>
      <dgm:spPr/>
      <dgm:t>
        <a:bodyPr/>
        <a:lstStyle/>
        <a:p>
          <a:endParaRPr lang="it-IT"/>
        </a:p>
      </dgm:t>
    </dgm:pt>
    <dgm:pt modelId="{92EA0493-24D2-4FF3-9080-CDD83945F23A}" type="sibTrans" cxnId="{4BEAA0FF-A4FF-484B-AF2D-C9BDB5AF124E}">
      <dgm:prSet/>
      <dgm:spPr/>
      <dgm:t>
        <a:bodyPr/>
        <a:lstStyle/>
        <a:p>
          <a:endParaRPr lang="it-IT"/>
        </a:p>
      </dgm:t>
    </dgm:pt>
    <dgm:pt modelId="{11D4736D-DCDC-407C-BCCE-4EB03C4C27EC}">
      <dgm:prSet custT="1"/>
      <dgm:spPr/>
      <dgm:t>
        <a:bodyPr/>
        <a:lstStyle/>
        <a:p>
          <a:pPr rtl="0"/>
          <a:r>
            <a:rPr lang="it-IT" sz="2800" dirty="0"/>
            <a:t>La fase finale del processo di cura riconosce che il destinatario della cura risponderà alla cura che riceve; riconoscerà che i bisogni di cura sono stati soddisfatti.</a:t>
          </a:r>
          <a:endParaRPr lang="it-IT" sz="2800" b="0" dirty="0">
            <a:latin typeface="+mn-lt"/>
          </a:endParaRPr>
        </a:p>
      </dgm:t>
    </dgm:pt>
    <dgm:pt modelId="{DE3BCB65-E675-4CFF-A3E8-91B8CA22D0E4}" type="parTrans" cxnId="{7B0C106F-5511-4D09-80D6-7289C3946A35}">
      <dgm:prSet/>
      <dgm:spPr/>
      <dgm:t>
        <a:bodyPr/>
        <a:lstStyle/>
        <a:p>
          <a:endParaRPr lang="it-IT"/>
        </a:p>
      </dgm:t>
    </dgm:pt>
    <dgm:pt modelId="{1D2A742E-B7B9-4469-AB67-11B387F2D348}" type="sibTrans" cxnId="{7B0C106F-5511-4D09-80D6-7289C3946A35}">
      <dgm:prSet/>
      <dgm:spPr/>
      <dgm:t>
        <a:bodyPr/>
        <a:lstStyle/>
        <a:p>
          <a:endParaRPr lang="it-IT"/>
        </a:p>
      </dgm:t>
    </dgm:pt>
    <dgm:pt modelId="{9AA48B18-8FDB-4065-BC37-2118A8DB5573}" type="pres">
      <dgm:prSet presAssocID="{6E741B49-FB45-403D-9A14-0F61A3746D22}" presName="linear" presStyleCnt="0">
        <dgm:presLayoutVars>
          <dgm:dir/>
          <dgm:animLvl val="lvl"/>
          <dgm:resizeHandles val="exact"/>
        </dgm:presLayoutVars>
      </dgm:prSet>
      <dgm:spPr/>
    </dgm:pt>
    <dgm:pt modelId="{E86083D2-6860-4EA0-B566-77402DF8D129}" type="pres">
      <dgm:prSet presAssocID="{6D93E1DA-ECD6-424F-AF2F-61180547D77E}" presName="parentLin" presStyleCnt="0"/>
      <dgm:spPr/>
    </dgm:pt>
    <dgm:pt modelId="{78C56FB7-64DB-4F71-8F05-B768135CF800}" type="pres">
      <dgm:prSet presAssocID="{6D93E1DA-ECD6-424F-AF2F-61180547D77E}" presName="parentLeftMargin" presStyleLbl="node1" presStyleIdx="0" presStyleCnt="1"/>
      <dgm:spPr/>
    </dgm:pt>
    <dgm:pt modelId="{565F1E9E-7349-4246-9D84-ECEED8750DAF}" type="pres">
      <dgm:prSet presAssocID="{6D93E1DA-ECD6-424F-AF2F-61180547D77E}" presName="parentText" presStyleLbl="node1" presStyleIdx="0" presStyleCnt="1" custScaleX="126087" custScaleY="38232" custLinFactNeighborX="4887" custLinFactNeighborY="-27990">
        <dgm:presLayoutVars>
          <dgm:chMax val="0"/>
          <dgm:bulletEnabled val="1"/>
        </dgm:presLayoutVars>
      </dgm:prSet>
      <dgm:spPr/>
    </dgm:pt>
    <dgm:pt modelId="{4576C772-01C2-41DB-A7AD-70B044CEF2E8}" type="pres">
      <dgm:prSet presAssocID="{6D93E1DA-ECD6-424F-AF2F-61180547D77E}" presName="negativeSpace" presStyleCnt="0"/>
      <dgm:spPr/>
    </dgm:pt>
    <dgm:pt modelId="{081087FD-007D-4CD5-BF2E-81CD5BEBDEAA}" type="pres">
      <dgm:prSet presAssocID="{6D93E1DA-ECD6-424F-AF2F-61180547D77E}" presName="childText" presStyleLbl="conFgAcc1" presStyleIdx="0" presStyleCnt="1" custScaleY="82940">
        <dgm:presLayoutVars>
          <dgm:bulletEnabled val="1"/>
        </dgm:presLayoutVars>
      </dgm:prSet>
      <dgm:spPr/>
    </dgm:pt>
  </dgm:ptLst>
  <dgm:cxnLst>
    <dgm:cxn modelId="{93F0DA30-1257-42E7-B699-3DCF84A427EC}" type="presOf" srcId="{6D93E1DA-ECD6-424F-AF2F-61180547D77E}" destId="{78C56FB7-64DB-4F71-8F05-B768135CF800}" srcOrd="0" destOrd="0" presId="urn:microsoft.com/office/officeart/2005/8/layout/list1"/>
    <dgm:cxn modelId="{4EDFDE43-C26C-4B79-97DA-4C67689A2943}" type="presOf" srcId="{6D93E1DA-ECD6-424F-AF2F-61180547D77E}" destId="{565F1E9E-7349-4246-9D84-ECEED8750DAF}" srcOrd="1" destOrd="0" presId="urn:microsoft.com/office/officeart/2005/8/layout/list1"/>
    <dgm:cxn modelId="{7B0C106F-5511-4D09-80D6-7289C3946A35}" srcId="{6D93E1DA-ECD6-424F-AF2F-61180547D77E}" destId="{11D4736D-DCDC-407C-BCCE-4EB03C4C27EC}" srcOrd="0" destOrd="0" parTransId="{DE3BCB65-E675-4CFF-A3E8-91B8CA22D0E4}" sibTransId="{1D2A742E-B7B9-4469-AB67-11B387F2D348}"/>
    <dgm:cxn modelId="{35BD037C-7A5A-419B-AF59-4A769EFE24EA}" type="presOf" srcId="{6E741B49-FB45-403D-9A14-0F61A3746D22}" destId="{9AA48B18-8FDB-4065-BC37-2118A8DB5573}" srcOrd="0" destOrd="0" presId="urn:microsoft.com/office/officeart/2005/8/layout/list1"/>
    <dgm:cxn modelId="{2F347688-2173-4B76-B7BB-FE3B95A826A5}" type="presOf" srcId="{11D4736D-DCDC-407C-BCCE-4EB03C4C27EC}" destId="{081087FD-007D-4CD5-BF2E-81CD5BEBDEAA}" srcOrd="0" destOrd="0" presId="urn:microsoft.com/office/officeart/2005/8/layout/list1"/>
    <dgm:cxn modelId="{4BEAA0FF-A4FF-484B-AF2D-C9BDB5AF124E}" srcId="{6E741B49-FB45-403D-9A14-0F61A3746D22}" destId="{6D93E1DA-ECD6-424F-AF2F-61180547D77E}" srcOrd="0" destOrd="0" parTransId="{42A3BD75-D1E1-4432-9A2B-C3B294F53F4E}" sibTransId="{92EA0493-24D2-4FF3-9080-CDD83945F23A}"/>
    <dgm:cxn modelId="{FA6A7724-AD04-466D-91EF-22AFCFC209CF}" type="presParOf" srcId="{9AA48B18-8FDB-4065-BC37-2118A8DB5573}" destId="{E86083D2-6860-4EA0-B566-77402DF8D129}" srcOrd="0" destOrd="0" presId="urn:microsoft.com/office/officeart/2005/8/layout/list1"/>
    <dgm:cxn modelId="{B27C40F0-360E-467D-81DE-B8914954CE25}" type="presParOf" srcId="{E86083D2-6860-4EA0-B566-77402DF8D129}" destId="{78C56FB7-64DB-4F71-8F05-B768135CF800}" srcOrd="0" destOrd="0" presId="urn:microsoft.com/office/officeart/2005/8/layout/list1"/>
    <dgm:cxn modelId="{433E351B-2880-491F-8913-C9839A8C7ACB}" type="presParOf" srcId="{E86083D2-6860-4EA0-B566-77402DF8D129}" destId="{565F1E9E-7349-4246-9D84-ECEED8750DAF}" srcOrd="1" destOrd="0" presId="urn:microsoft.com/office/officeart/2005/8/layout/list1"/>
    <dgm:cxn modelId="{AC5E316F-BCDD-4CE7-9025-0C487A6D6AF5}" type="presParOf" srcId="{9AA48B18-8FDB-4065-BC37-2118A8DB5573}" destId="{4576C772-01C2-41DB-A7AD-70B044CEF2E8}" srcOrd="1" destOrd="0" presId="urn:microsoft.com/office/officeart/2005/8/layout/list1"/>
    <dgm:cxn modelId="{74D12639-6373-4708-B169-02F1E32DC2E4}" type="presParOf" srcId="{9AA48B18-8FDB-4065-BC37-2118A8DB5573}" destId="{081087FD-007D-4CD5-BF2E-81CD5BEBDEA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037FE1-C6AE-4528-A60E-929A197F600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90A4A370-9321-4ADD-A8A5-344879C37FF9}">
      <dgm:prSet/>
      <dgm:spPr/>
      <dgm:t>
        <a:bodyPr/>
        <a:lstStyle/>
        <a:p>
          <a:pPr rtl="0"/>
          <a:r>
            <a:rPr lang="it-IT" dirty="0"/>
            <a:t>Esperienza di </a:t>
          </a:r>
          <a:r>
            <a:rPr lang="it-IT" b="1" dirty="0"/>
            <a:t>empatia</a:t>
          </a:r>
          <a:r>
            <a:rPr lang="it-IT" dirty="0"/>
            <a:t> è</a:t>
          </a:r>
        </a:p>
      </dgm:t>
    </dgm:pt>
    <dgm:pt modelId="{44DE5092-E6EB-487E-B811-4A85798C0E0D}" type="parTrans" cxnId="{4FBE87A4-5039-469D-84A8-3DFA4DF275DE}">
      <dgm:prSet/>
      <dgm:spPr/>
      <dgm:t>
        <a:bodyPr/>
        <a:lstStyle/>
        <a:p>
          <a:endParaRPr lang="it-IT"/>
        </a:p>
      </dgm:t>
    </dgm:pt>
    <dgm:pt modelId="{A01EA938-1E4D-49BD-911F-70DEAA5E93B9}" type="sibTrans" cxnId="{4FBE87A4-5039-469D-84A8-3DFA4DF275DE}">
      <dgm:prSet/>
      <dgm:spPr/>
      <dgm:t>
        <a:bodyPr/>
        <a:lstStyle/>
        <a:p>
          <a:endParaRPr lang="it-IT"/>
        </a:p>
      </dgm:t>
    </dgm:pt>
    <dgm:pt modelId="{D35455FD-5FA4-4D49-B947-0C480FB87975}">
      <dgm:prSet/>
      <dgm:spPr/>
      <dgm:t>
        <a:bodyPr/>
        <a:lstStyle/>
        <a:p>
          <a:pPr rtl="0"/>
          <a:r>
            <a:rPr lang="it-IT" dirty="0"/>
            <a:t>esperienza di integrazione fra due menti</a:t>
          </a:r>
        </a:p>
      </dgm:t>
    </dgm:pt>
    <dgm:pt modelId="{5AD5CFD9-D19F-45CA-8548-264E05F8A4A1}" type="parTrans" cxnId="{5F8A9207-D2CC-4E06-8F49-31D02A323567}">
      <dgm:prSet/>
      <dgm:spPr/>
      <dgm:t>
        <a:bodyPr/>
        <a:lstStyle/>
        <a:p>
          <a:endParaRPr lang="it-IT"/>
        </a:p>
      </dgm:t>
    </dgm:pt>
    <dgm:pt modelId="{029DF656-48BA-4EF9-B771-6CB9A2C240E4}" type="sibTrans" cxnId="{5F8A9207-D2CC-4E06-8F49-31D02A323567}">
      <dgm:prSet/>
      <dgm:spPr/>
      <dgm:t>
        <a:bodyPr/>
        <a:lstStyle/>
        <a:p>
          <a:endParaRPr lang="it-IT"/>
        </a:p>
      </dgm:t>
    </dgm:pt>
    <dgm:pt modelId="{D434D9FA-B17D-4D3D-A16D-A551A79AE0B0}">
      <dgm:prSet/>
      <dgm:spPr/>
      <dgm:t>
        <a:bodyPr/>
        <a:lstStyle/>
        <a:p>
          <a:pPr rtl="0"/>
          <a:r>
            <a:rPr lang="it-IT"/>
            <a:t>esperienza di </a:t>
          </a:r>
          <a:r>
            <a:rPr lang="it-IT" dirty="0" err="1"/>
            <a:t>mentalizzazione</a:t>
          </a:r>
          <a:endParaRPr lang="it-IT" dirty="0"/>
        </a:p>
      </dgm:t>
    </dgm:pt>
    <dgm:pt modelId="{A3B62A81-C864-4008-9AAD-A206281F2C6A}" type="parTrans" cxnId="{A0DCC4E4-68C7-4DD6-91E7-AEE5C724E77F}">
      <dgm:prSet/>
      <dgm:spPr/>
      <dgm:t>
        <a:bodyPr/>
        <a:lstStyle/>
        <a:p>
          <a:endParaRPr lang="it-IT"/>
        </a:p>
      </dgm:t>
    </dgm:pt>
    <dgm:pt modelId="{CBAEFEDF-94AE-40AA-A01C-463D947CA16D}" type="sibTrans" cxnId="{A0DCC4E4-68C7-4DD6-91E7-AEE5C724E77F}">
      <dgm:prSet/>
      <dgm:spPr/>
      <dgm:t>
        <a:bodyPr/>
        <a:lstStyle/>
        <a:p>
          <a:endParaRPr lang="it-IT"/>
        </a:p>
      </dgm:t>
    </dgm:pt>
    <dgm:pt modelId="{3A9C1943-18D6-460D-B13A-0DAFD5BBB017}" type="pres">
      <dgm:prSet presAssocID="{A0037FE1-C6AE-4528-A60E-929A197F600C}" presName="linear" presStyleCnt="0">
        <dgm:presLayoutVars>
          <dgm:animLvl val="lvl"/>
          <dgm:resizeHandles val="exact"/>
        </dgm:presLayoutVars>
      </dgm:prSet>
      <dgm:spPr/>
    </dgm:pt>
    <dgm:pt modelId="{43D460DA-AA09-45F7-9AE6-EE934385B165}" type="pres">
      <dgm:prSet presAssocID="{90A4A370-9321-4ADD-A8A5-344879C37FF9}" presName="parentText" presStyleLbl="node1" presStyleIdx="0" presStyleCnt="1" custLinFactNeighborX="-209" custLinFactNeighborY="-23959">
        <dgm:presLayoutVars>
          <dgm:chMax val="0"/>
          <dgm:bulletEnabled val="1"/>
        </dgm:presLayoutVars>
      </dgm:prSet>
      <dgm:spPr/>
    </dgm:pt>
    <dgm:pt modelId="{093C52B9-EAAD-467E-A890-AFD223D7EDA2}" type="pres">
      <dgm:prSet presAssocID="{90A4A370-9321-4ADD-A8A5-344879C37FF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F8A9207-D2CC-4E06-8F49-31D02A323567}" srcId="{90A4A370-9321-4ADD-A8A5-344879C37FF9}" destId="{D35455FD-5FA4-4D49-B947-0C480FB87975}" srcOrd="1" destOrd="0" parTransId="{5AD5CFD9-D19F-45CA-8548-264E05F8A4A1}" sibTransId="{029DF656-48BA-4EF9-B771-6CB9A2C240E4}"/>
    <dgm:cxn modelId="{71171B2F-3850-476F-8773-3666D4FF21FD}" type="presOf" srcId="{A0037FE1-C6AE-4528-A60E-929A197F600C}" destId="{3A9C1943-18D6-460D-B13A-0DAFD5BBB017}" srcOrd="0" destOrd="0" presId="urn:microsoft.com/office/officeart/2005/8/layout/vList2"/>
    <dgm:cxn modelId="{4FBE87A4-5039-469D-84A8-3DFA4DF275DE}" srcId="{A0037FE1-C6AE-4528-A60E-929A197F600C}" destId="{90A4A370-9321-4ADD-A8A5-344879C37FF9}" srcOrd="0" destOrd="0" parTransId="{44DE5092-E6EB-487E-B811-4A85798C0E0D}" sibTransId="{A01EA938-1E4D-49BD-911F-70DEAA5E93B9}"/>
    <dgm:cxn modelId="{600C9AA7-FB88-499A-A2AA-6DFB14C8413E}" type="presOf" srcId="{90A4A370-9321-4ADD-A8A5-344879C37FF9}" destId="{43D460DA-AA09-45F7-9AE6-EE934385B165}" srcOrd="0" destOrd="0" presId="urn:microsoft.com/office/officeart/2005/8/layout/vList2"/>
    <dgm:cxn modelId="{A0DCC4E4-68C7-4DD6-91E7-AEE5C724E77F}" srcId="{90A4A370-9321-4ADD-A8A5-344879C37FF9}" destId="{D434D9FA-B17D-4D3D-A16D-A551A79AE0B0}" srcOrd="0" destOrd="0" parTransId="{A3B62A81-C864-4008-9AAD-A206281F2C6A}" sibTransId="{CBAEFEDF-94AE-40AA-A01C-463D947CA16D}"/>
    <dgm:cxn modelId="{64D853F5-D694-444C-A40A-913830F2DA61}" type="presOf" srcId="{D35455FD-5FA4-4D49-B947-0C480FB87975}" destId="{093C52B9-EAAD-467E-A890-AFD223D7EDA2}" srcOrd="0" destOrd="1" presId="urn:microsoft.com/office/officeart/2005/8/layout/vList2"/>
    <dgm:cxn modelId="{F451C8F9-FF76-47C5-B7F3-790031D0AB63}" type="presOf" srcId="{D434D9FA-B17D-4D3D-A16D-A551A79AE0B0}" destId="{093C52B9-EAAD-467E-A890-AFD223D7EDA2}" srcOrd="0" destOrd="0" presId="urn:microsoft.com/office/officeart/2005/8/layout/vList2"/>
    <dgm:cxn modelId="{63B65302-5927-484E-9550-780BAD03F548}" type="presParOf" srcId="{3A9C1943-18D6-460D-B13A-0DAFD5BBB017}" destId="{43D460DA-AA09-45F7-9AE6-EE934385B165}" srcOrd="0" destOrd="0" presId="urn:microsoft.com/office/officeart/2005/8/layout/vList2"/>
    <dgm:cxn modelId="{E1EE35DA-4DA1-497A-AE8E-DCF23FA3FB51}" type="presParOf" srcId="{3A9C1943-18D6-460D-B13A-0DAFD5BBB017}" destId="{093C52B9-EAAD-467E-A890-AFD223D7EDA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454691-DB0C-40C8-9AB5-2895E4F0AF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4587408-4108-453C-A6D0-E424F2037E0F}">
      <dgm:prSet/>
      <dgm:spPr/>
      <dgm:t>
        <a:bodyPr/>
        <a:lstStyle/>
        <a:p>
          <a:pPr rtl="0"/>
          <a:r>
            <a:rPr lang="it-IT" b="1"/>
            <a:t>Modalità superiori di elaborazione</a:t>
          </a:r>
          <a:endParaRPr lang="it-IT"/>
        </a:p>
      </dgm:t>
    </dgm:pt>
    <dgm:pt modelId="{15CC2CB7-BEA6-4F0D-AA79-688D1D991C43}" type="parTrans" cxnId="{B4A589FC-DA34-4703-92A8-DBDA1899B2D2}">
      <dgm:prSet/>
      <dgm:spPr/>
      <dgm:t>
        <a:bodyPr/>
        <a:lstStyle/>
        <a:p>
          <a:endParaRPr lang="it-IT"/>
        </a:p>
      </dgm:t>
    </dgm:pt>
    <dgm:pt modelId="{6E17668B-78D5-4C95-897A-8B74D0D0EE9C}" type="sibTrans" cxnId="{B4A589FC-DA34-4703-92A8-DBDA1899B2D2}">
      <dgm:prSet/>
      <dgm:spPr/>
      <dgm:t>
        <a:bodyPr/>
        <a:lstStyle/>
        <a:p>
          <a:endParaRPr lang="it-IT"/>
        </a:p>
      </dgm:t>
    </dgm:pt>
    <dgm:pt modelId="{3D3D46F7-F60E-4FD5-AF61-CD95DF794153}">
      <dgm:prSet/>
      <dgm:spPr/>
      <dgm:t>
        <a:bodyPr/>
        <a:lstStyle/>
        <a:p>
          <a:pPr rtl="0"/>
          <a:r>
            <a:rPr lang="it-IT" dirty="0"/>
            <a:t>Forme di elaborazione delle informazioni che coinvolgono i processi superiori, </a:t>
          </a:r>
          <a:r>
            <a:rPr lang="it-IT" b="1" dirty="0"/>
            <a:t>razionali</a:t>
          </a:r>
          <a:r>
            <a:rPr lang="it-IT" dirty="0"/>
            <a:t>, </a:t>
          </a:r>
          <a:r>
            <a:rPr lang="it-IT" b="1" dirty="0"/>
            <a:t>riflessivi della mente</a:t>
          </a:r>
        </a:p>
      </dgm:t>
    </dgm:pt>
    <dgm:pt modelId="{1CF4C3C1-9F37-4E83-8B7E-5F877B2E9913}" type="parTrans" cxnId="{822C96B1-9793-4345-8978-F175AE63A8B8}">
      <dgm:prSet/>
      <dgm:spPr/>
      <dgm:t>
        <a:bodyPr/>
        <a:lstStyle/>
        <a:p>
          <a:endParaRPr lang="it-IT"/>
        </a:p>
      </dgm:t>
    </dgm:pt>
    <dgm:pt modelId="{8669A0F6-C57E-481F-B535-25CD3FE62025}" type="sibTrans" cxnId="{822C96B1-9793-4345-8978-F175AE63A8B8}">
      <dgm:prSet/>
      <dgm:spPr/>
      <dgm:t>
        <a:bodyPr/>
        <a:lstStyle/>
        <a:p>
          <a:endParaRPr lang="it-IT"/>
        </a:p>
      </dgm:t>
    </dgm:pt>
    <dgm:pt modelId="{FCB53362-589A-489E-9ECD-14F60866854B}">
      <dgm:prSet/>
      <dgm:spPr/>
      <dgm:t>
        <a:bodyPr/>
        <a:lstStyle/>
        <a:p>
          <a:pPr rtl="0"/>
          <a:r>
            <a:rPr lang="it-IT" dirty="0"/>
            <a:t>Tali forme superiori permettono attenzione, flessibilità di risposta, senso integrato di autoconsapevolezza. Le modalità superiori di elaborazione coinvolgono l'attività della corteccia prefrontale</a:t>
          </a:r>
        </a:p>
      </dgm:t>
    </dgm:pt>
    <dgm:pt modelId="{117B5404-791C-4204-956E-83860A3591E5}" type="parTrans" cxnId="{0DF4ED16-118F-412D-9788-4B78522E4B76}">
      <dgm:prSet/>
      <dgm:spPr/>
      <dgm:t>
        <a:bodyPr/>
        <a:lstStyle/>
        <a:p>
          <a:endParaRPr lang="it-IT"/>
        </a:p>
      </dgm:t>
    </dgm:pt>
    <dgm:pt modelId="{E375B2B6-8311-4840-91E2-69E41602811E}" type="sibTrans" cxnId="{0DF4ED16-118F-412D-9788-4B78522E4B76}">
      <dgm:prSet/>
      <dgm:spPr/>
      <dgm:t>
        <a:bodyPr/>
        <a:lstStyle/>
        <a:p>
          <a:endParaRPr lang="it-IT"/>
        </a:p>
      </dgm:t>
    </dgm:pt>
    <dgm:pt modelId="{4A77D118-AB62-462B-80CE-4476E5F2D983}">
      <dgm:prSet/>
      <dgm:spPr/>
      <dgm:t>
        <a:bodyPr/>
        <a:lstStyle/>
        <a:p>
          <a:pPr rtl="0"/>
          <a:r>
            <a:rPr lang="it-IT" b="1"/>
            <a:t>Modalità inferiori di elaborazione</a:t>
          </a:r>
          <a:endParaRPr lang="it-IT"/>
        </a:p>
      </dgm:t>
    </dgm:pt>
    <dgm:pt modelId="{E44AAA49-72A1-4B58-82F9-900C23143D19}" type="parTrans" cxnId="{E5C7744A-2F56-4A8E-B4DA-5B3D5CB9983B}">
      <dgm:prSet/>
      <dgm:spPr/>
      <dgm:t>
        <a:bodyPr/>
        <a:lstStyle/>
        <a:p>
          <a:endParaRPr lang="it-IT"/>
        </a:p>
      </dgm:t>
    </dgm:pt>
    <dgm:pt modelId="{7E6B4FFE-0A9D-4A76-91D4-33F3EEABE570}" type="sibTrans" cxnId="{E5C7744A-2F56-4A8E-B4DA-5B3D5CB9983B}">
      <dgm:prSet/>
      <dgm:spPr/>
      <dgm:t>
        <a:bodyPr/>
        <a:lstStyle/>
        <a:p>
          <a:endParaRPr lang="it-IT"/>
        </a:p>
      </dgm:t>
    </dgm:pt>
    <dgm:pt modelId="{3178CB8B-2A92-478D-B01F-318EDFF517A3}">
      <dgm:prSet/>
      <dgm:spPr/>
      <dgm:t>
        <a:bodyPr/>
        <a:lstStyle/>
        <a:p>
          <a:pPr rtl="0"/>
          <a:r>
            <a:rPr lang="it-IT" dirty="0"/>
            <a:t>Forme di elaborazione delle informazioni che comportano l'inibizione dei processi superiori della mente e generano stati caratterizzati da </a:t>
          </a:r>
          <a:r>
            <a:rPr lang="it-IT" b="1" dirty="0"/>
            <a:t>emozioni intense, reazioni impulsive, risposte rigide e ripetitive</a:t>
          </a:r>
          <a:r>
            <a:rPr lang="it-IT" dirty="0"/>
            <a:t>, mancanza di riflessione su di sé e di considerazione dei punti di vista altrui. </a:t>
          </a:r>
        </a:p>
      </dgm:t>
    </dgm:pt>
    <dgm:pt modelId="{770FC7EA-699A-4CB2-835B-27C448B54E48}" type="parTrans" cxnId="{F10DBDEC-61AB-450A-8CC8-21A39A4BAD94}">
      <dgm:prSet/>
      <dgm:spPr/>
      <dgm:t>
        <a:bodyPr/>
        <a:lstStyle/>
        <a:p>
          <a:endParaRPr lang="it-IT"/>
        </a:p>
      </dgm:t>
    </dgm:pt>
    <dgm:pt modelId="{D3F5A0D6-287D-4F4A-B0D4-64FE7200E887}" type="sibTrans" cxnId="{F10DBDEC-61AB-450A-8CC8-21A39A4BAD94}">
      <dgm:prSet/>
      <dgm:spPr/>
      <dgm:t>
        <a:bodyPr/>
        <a:lstStyle/>
        <a:p>
          <a:endParaRPr lang="it-IT"/>
        </a:p>
      </dgm:t>
    </dgm:pt>
    <dgm:pt modelId="{7C14A35C-1E39-476B-90F2-F92CF7283FE7}">
      <dgm:prSet/>
      <dgm:spPr/>
      <dgm:t>
        <a:bodyPr/>
        <a:lstStyle/>
        <a:p>
          <a:pPr rtl="0"/>
          <a:r>
            <a:rPr lang="it-IT" dirty="0"/>
            <a:t>Negli stati in cui prevalgono le modalità inferiori di elaborazione l'attività della corteccia prefrontale è inibita</a:t>
          </a:r>
        </a:p>
      </dgm:t>
    </dgm:pt>
    <dgm:pt modelId="{EE95FA28-6CE8-4418-BF4F-6824D62B7C69}" type="parTrans" cxnId="{777976DB-E24F-4C5F-A285-EAEBA02F1A0C}">
      <dgm:prSet/>
      <dgm:spPr/>
      <dgm:t>
        <a:bodyPr/>
        <a:lstStyle/>
        <a:p>
          <a:endParaRPr lang="it-IT"/>
        </a:p>
      </dgm:t>
    </dgm:pt>
    <dgm:pt modelId="{A6D6CCBF-2038-4096-B476-1C5F9CDCF2BB}" type="sibTrans" cxnId="{777976DB-E24F-4C5F-A285-EAEBA02F1A0C}">
      <dgm:prSet/>
      <dgm:spPr/>
      <dgm:t>
        <a:bodyPr/>
        <a:lstStyle/>
        <a:p>
          <a:endParaRPr lang="it-IT"/>
        </a:p>
      </dgm:t>
    </dgm:pt>
    <dgm:pt modelId="{8424E2C8-6C0F-450B-B0FA-EAF9CAB10310}" type="pres">
      <dgm:prSet presAssocID="{35454691-DB0C-40C8-9AB5-2895E4F0AFB9}" presName="linear" presStyleCnt="0">
        <dgm:presLayoutVars>
          <dgm:animLvl val="lvl"/>
          <dgm:resizeHandles val="exact"/>
        </dgm:presLayoutVars>
      </dgm:prSet>
      <dgm:spPr/>
    </dgm:pt>
    <dgm:pt modelId="{F646BB17-C1C7-4652-989D-17200CE5C90B}" type="pres">
      <dgm:prSet presAssocID="{A4587408-4108-453C-A6D0-E424F2037E0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FBD4D5E-117C-431B-8DC3-2C564B2BBB0C}" type="pres">
      <dgm:prSet presAssocID="{A4587408-4108-453C-A6D0-E424F2037E0F}" presName="childText" presStyleLbl="revTx" presStyleIdx="0" presStyleCnt="2">
        <dgm:presLayoutVars>
          <dgm:bulletEnabled val="1"/>
        </dgm:presLayoutVars>
      </dgm:prSet>
      <dgm:spPr/>
    </dgm:pt>
    <dgm:pt modelId="{AF743BDA-9B71-4115-88B9-19C23873A8B7}" type="pres">
      <dgm:prSet presAssocID="{4A77D118-AB62-462B-80CE-4476E5F2D98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3818B13-4C91-4B7A-8BD3-3D8A9875A4D5}" type="pres">
      <dgm:prSet presAssocID="{4A77D118-AB62-462B-80CE-4476E5F2D98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828C403-D9F3-4C80-8CC0-2563B4D6150C}" type="presOf" srcId="{FCB53362-589A-489E-9ECD-14F60866854B}" destId="{BFBD4D5E-117C-431B-8DC3-2C564B2BBB0C}" srcOrd="0" destOrd="1" presId="urn:microsoft.com/office/officeart/2005/8/layout/vList2"/>
    <dgm:cxn modelId="{0DF4ED16-118F-412D-9788-4B78522E4B76}" srcId="{A4587408-4108-453C-A6D0-E424F2037E0F}" destId="{FCB53362-589A-489E-9ECD-14F60866854B}" srcOrd="1" destOrd="0" parTransId="{117B5404-791C-4204-956E-83860A3591E5}" sibTransId="{E375B2B6-8311-4840-91E2-69E41602811E}"/>
    <dgm:cxn modelId="{88F15A49-FB69-4C4F-86DD-A9081D68D87C}" type="presOf" srcId="{3D3D46F7-F60E-4FD5-AF61-CD95DF794153}" destId="{BFBD4D5E-117C-431B-8DC3-2C564B2BBB0C}" srcOrd="0" destOrd="0" presId="urn:microsoft.com/office/officeart/2005/8/layout/vList2"/>
    <dgm:cxn modelId="{E5C7744A-2F56-4A8E-B4DA-5B3D5CB9983B}" srcId="{35454691-DB0C-40C8-9AB5-2895E4F0AFB9}" destId="{4A77D118-AB62-462B-80CE-4476E5F2D983}" srcOrd="1" destOrd="0" parTransId="{E44AAA49-72A1-4B58-82F9-900C23143D19}" sibTransId="{7E6B4FFE-0A9D-4A76-91D4-33F3EEABE570}"/>
    <dgm:cxn modelId="{05A5E26A-657A-4F11-9287-6DDD737B86F1}" type="presOf" srcId="{3178CB8B-2A92-478D-B01F-318EDFF517A3}" destId="{83818B13-4C91-4B7A-8BD3-3D8A9875A4D5}" srcOrd="0" destOrd="0" presId="urn:microsoft.com/office/officeart/2005/8/layout/vList2"/>
    <dgm:cxn modelId="{E6826096-FF00-4C38-AEA2-890B15F2752C}" type="presOf" srcId="{7C14A35C-1E39-476B-90F2-F92CF7283FE7}" destId="{83818B13-4C91-4B7A-8BD3-3D8A9875A4D5}" srcOrd="0" destOrd="1" presId="urn:microsoft.com/office/officeart/2005/8/layout/vList2"/>
    <dgm:cxn modelId="{822C96B1-9793-4345-8978-F175AE63A8B8}" srcId="{A4587408-4108-453C-A6D0-E424F2037E0F}" destId="{3D3D46F7-F60E-4FD5-AF61-CD95DF794153}" srcOrd="0" destOrd="0" parTransId="{1CF4C3C1-9F37-4E83-8B7E-5F877B2E9913}" sibTransId="{8669A0F6-C57E-481F-B535-25CD3FE62025}"/>
    <dgm:cxn modelId="{AE07EFB4-F905-4E59-8D9C-9F062B904ACC}" type="presOf" srcId="{A4587408-4108-453C-A6D0-E424F2037E0F}" destId="{F646BB17-C1C7-4652-989D-17200CE5C90B}" srcOrd="0" destOrd="0" presId="urn:microsoft.com/office/officeart/2005/8/layout/vList2"/>
    <dgm:cxn modelId="{E937C0B8-9738-49EE-89EC-543E0D941F86}" type="presOf" srcId="{35454691-DB0C-40C8-9AB5-2895E4F0AFB9}" destId="{8424E2C8-6C0F-450B-B0FA-EAF9CAB10310}" srcOrd="0" destOrd="0" presId="urn:microsoft.com/office/officeart/2005/8/layout/vList2"/>
    <dgm:cxn modelId="{9148B3D0-92AD-44F5-8D14-1AB2943063C8}" type="presOf" srcId="{4A77D118-AB62-462B-80CE-4476E5F2D983}" destId="{AF743BDA-9B71-4115-88B9-19C23873A8B7}" srcOrd="0" destOrd="0" presId="urn:microsoft.com/office/officeart/2005/8/layout/vList2"/>
    <dgm:cxn modelId="{777976DB-E24F-4C5F-A285-EAEBA02F1A0C}" srcId="{4A77D118-AB62-462B-80CE-4476E5F2D983}" destId="{7C14A35C-1E39-476B-90F2-F92CF7283FE7}" srcOrd="1" destOrd="0" parTransId="{EE95FA28-6CE8-4418-BF4F-6824D62B7C69}" sibTransId="{A6D6CCBF-2038-4096-B476-1C5F9CDCF2BB}"/>
    <dgm:cxn modelId="{F10DBDEC-61AB-450A-8CC8-21A39A4BAD94}" srcId="{4A77D118-AB62-462B-80CE-4476E5F2D983}" destId="{3178CB8B-2A92-478D-B01F-318EDFF517A3}" srcOrd="0" destOrd="0" parTransId="{770FC7EA-699A-4CB2-835B-27C448B54E48}" sibTransId="{D3F5A0D6-287D-4F4A-B0D4-64FE7200E887}"/>
    <dgm:cxn modelId="{B4A589FC-DA34-4703-92A8-DBDA1899B2D2}" srcId="{35454691-DB0C-40C8-9AB5-2895E4F0AFB9}" destId="{A4587408-4108-453C-A6D0-E424F2037E0F}" srcOrd="0" destOrd="0" parTransId="{15CC2CB7-BEA6-4F0D-AA79-688D1D991C43}" sibTransId="{6E17668B-78D5-4C95-897A-8B74D0D0EE9C}"/>
    <dgm:cxn modelId="{9928BB13-43F0-4D4F-9425-D4DEC05FA815}" type="presParOf" srcId="{8424E2C8-6C0F-450B-B0FA-EAF9CAB10310}" destId="{F646BB17-C1C7-4652-989D-17200CE5C90B}" srcOrd="0" destOrd="0" presId="urn:microsoft.com/office/officeart/2005/8/layout/vList2"/>
    <dgm:cxn modelId="{E7E60280-EDAE-48C1-80C4-C2C32F3162FC}" type="presParOf" srcId="{8424E2C8-6C0F-450B-B0FA-EAF9CAB10310}" destId="{BFBD4D5E-117C-431B-8DC3-2C564B2BBB0C}" srcOrd="1" destOrd="0" presId="urn:microsoft.com/office/officeart/2005/8/layout/vList2"/>
    <dgm:cxn modelId="{A4AA7312-0266-4562-B86D-4C3C389145C8}" type="presParOf" srcId="{8424E2C8-6C0F-450B-B0FA-EAF9CAB10310}" destId="{AF743BDA-9B71-4115-88B9-19C23873A8B7}" srcOrd="2" destOrd="0" presId="urn:microsoft.com/office/officeart/2005/8/layout/vList2"/>
    <dgm:cxn modelId="{67200112-640D-4F01-979D-0B2AF4194AC1}" type="presParOf" srcId="{8424E2C8-6C0F-450B-B0FA-EAF9CAB10310}" destId="{83818B13-4C91-4B7A-8BD3-3D8A9875A4D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A177AE-5F3A-4BDC-B7BF-380A2ED0FE8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D21D154-6B4C-4C09-BB86-2F84C5B4516F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it-IT" dirty="0"/>
            <a:t>Attenzione</a:t>
          </a:r>
        </a:p>
      </dgm:t>
    </dgm:pt>
    <dgm:pt modelId="{A699B25D-2311-4A9A-B3C0-8C8379B0E83E}" type="parTrans" cxnId="{3029EF7A-43F1-4ACD-86AF-1EBB2FD72222}">
      <dgm:prSet/>
      <dgm:spPr/>
      <dgm:t>
        <a:bodyPr/>
        <a:lstStyle/>
        <a:p>
          <a:endParaRPr lang="it-IT"/>
        </a:p>
      </dgm:t>
    </dgm:pt>
    <dgm:pt modelId="{FBB3459C-5B35-41FB-A550-7C05BD145A21}" type="sibTrans" cxnId="{3029EF7A-43F1-4ACD-86AF-1EBB2FD72222}">
      <dgm:prSet/>
      <dgm:spPr/>
      <dgm:t>
        <a:bodyPr/>
        <a:lstStyle/>
        <a:p>
          <a:endParaRPr lang="it-IT"/>
        </a:p>
      </dgm:t>
    </dgm:pt>
    <dgm:pt modelId="{3809BA5B-2046-4F62-A3DE-AEDD602003C7}">
      <dgm:prSet custT="1"/>
      <dgm:spPr/>
      <dgm:t>
        <a:bodyPr/>
        <a:lstStyle/>
        <a:p>
          <a:pPr rtl="0"/>
          <a:r>
            <a:rPr lang="it-IT" sz="2100" dirty="0"/>
            <a:t>La prima forma di cura di ogni pratica educativa. Rappresenta la dimensione riflessiva della comunicazione</a:t>
          </a:r>
        </a:p>
      </dgm:t>
    </dgm:pt>
    <dgm:pt modelId="{42AC7047-FA67-4874-A2EB-9AB9993F3A0D}" type="parTrans" cxnId="{3CAEB237-D19E-4168-86AF-3409DD589E69}">
      <dgm:prSet/>
      <dgm:spPr/>
      <dgm:t>
        <a:bodyPr/>
        <a:lstStyle/>
        <a:p>
          <a:endParaRPr lang="it-IT"/>
        </a:p>
      </dgm:t>
    </dgm:pt>
    <dgm:pt modelId="{440C700C-6129-4479-B5F8-293614394DE5}" type="sibTrans" cxnId="{3CAEB237-D19E-4168-86AF-3409DD589E69}">
      <dgm:prSet/>
      <dgm:spPr/>
      <dgm:t>
        <a:bodyPr/>
        <a:lstStyle/>
        <a:p>
          <a:endParaRPr lang="it-IT"/>
        </a:p>
      </dgm:t>
    </dgm:pt>
    <dgm:pt modelId="{BC4EEB40-A01D-4912-A9FC-24938FCD798D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it-IT" dirty="0"/>
            <a:t>Ascolto</a:t>
          </a:r>
        </a:p>
      </dgm:t>
    </dgm:pt>
    <dgm:pt modelId="{B2DA3BEA-F905-4CA8-AAAD-29611B18BF00}" type="parTrans" cxnId="{EACB8AA8-A6BF-43C0-9120-904D9E9A49FD}">
      <dgm:prSet/>
      <dgm:spPr/>
      <dgm:t>
        <a:bodyPr/>
        <a:lstStyle/>
        <a:p>
          <a:endParaRPr lang="it-IT"/>
        </a:p>
      </dgm:t>
    </dgm:pt>
    <dgm:pt modelId="{D523A0F4-2D23-4347-9868-517A5F2D88CA}" type="sibTrans" cxnId="{EACB8AA8-A6BF-43C0-9120-904D9E9A49FD}">
      <dgm:prSet/>
      <dgm:spPr/>
      <dgm:t>
        <a:bodyPr/>
        <a:lstStyle/>
        <a:p>
          <a:endParaRPr lang="it-IT"/>
        </a:p>
      </dgm:t>
    </dgm:pt>
    <dgm:pt modelId="{C775E86A-FC2C-4DAA-A04F-ABEA8E4EF992}">
      <dgm:prSet/>
      <dgm:spPr/>
      <dgm:t>
        <a:bodyPr/>
        <a:lstStyle/>
        <a:p>
          <a:pPr rtl="0"/>
          <a:r>
            <a:rPr lang="it-IT" dirty="0"/>
            <a:t>La seconda forma di cura di ogni contesto educativo-formativo. Richiama il rispecchiamento dell'altro nell'atto della comunicazione</a:t>
          </a:r>
        </a:p>
      </dgm:t>
    </dgm:pt>
    <dgm:pt modelId="{F3D04FAB-97BF-4B6C-A056-9CEA0862EB04}" type="parTrans" cxnId="{AA912436-D425-45F1-9903-DBE0E4C0D45D}">
      <dgm:prSet/>
      <dgm:spPr/>
      <dgm:t>
        <a:bodyPr/>
        <a:lstStyle/>
        <a:p>
          <a:endParaRPr lang="it-IT"/>
        </a:p>
      </dgm:t>
    </dgm:pt>
    <dgm:pt modelId="{75DA1130-6598-4F16-86A7-B2BA39D21BD2}" type="sibTrans" cxnId="{AA912436-D425-45F1-9903-DBE0E4C0D45D}">
      <dgm:prSet/>
      <dgm:spPr/>
      <dgm:t>
        <a:bodyPr/>
        <a:lstStyle/>
        <a:p>
          <a:endParaRPr lang="it-IT"/>
        </a:p>
      </dgm:t>
    </dgm:pt>
    <dgm:pt modelId="{21966CE2-120A-47D6-A385-6C27607B1193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it-IT" dirty="0"/>
            <a:t>Dialogo</a:t>
          </a:r>
        </a:p>
      </dgm:t>
    </dgm:pt>
    <dgm:pt modelId="{2BB30DED-7D5C-44B7-AFBE-1DA05F35D26E}" type="parTrans" cxnId="{3DB15229-A4F9-4E5A-8007-7C07930003AB}">
      <dgm:prSet/>
      <dgm:spPr/>
      <dgm:t>
        <a:bodyPr/>
        <a:lstStyle/>
        <a:p>
          <a:endParaRPr lang="it-IT"/>
        </a:p>
      </dgm:t>
    </dgm:pt>
    <dgm:pt modelId="{793424E8-73CE-49F4-9817-DBCB5BFF1504}" type="sibTrans" cxnId="{3DB15229-A4F9-4E5A-8007-7C07930003AB}">
      <dgm:prSet/>
      <dgm:spPr/>
      <dgm:t>
        <a:bodyPr/>
        <a:lstStyle/>
        <a:p>
          <a:endParaRPr lang="it-IT"/>
        </a:p>
      </dgm:t>
    </dgm:pt>
    <dgm:pt modelId="{E3574843-A4A6-444D-BD71-4813C05583B4}">
      <dgm:prSet/>
      <dgm:spPr/>
      <dgm:t>
        <a:bodyPr/>
        <a:lstStyle/>
        <a:p>
          <a:pPr rtl="0"/>
          <a:r>
            <a:rPr lang="it-IT" dirty="0"/>
            <a:t>La parola che circola in modo coerente e congruente</a:t>
          </a:r>
        </a:p>
      </dgm:t>
    </dgm:pt>
    <dgm:pt modelId="{85F8016E-D02A-4318-8A8B-5906E8A7EC6D}" type="parTrans" cxnId="{B0874206-D051-4B4B-9A87-FC18FDDD16B0}">
      <dgm:prSet/>
      <dgm:spPr/>
      <dgm:t>
        <a:bodyPr/>
        <a:lstStyle/>
        <a:p>
          <a:endParaRPr lang="it-IT"/>
        </a:p>
      </dgm:t>
    </dgm:pt>
    <dgm:pt modelId="{3984F60C-A4F0-440F-AF9C-5708AC202E8C}" type="sibTrans" cxnId="{B0874206-D051-4B4B-9A87-FC18FDDD16B0}">
      <dgm:prSet/>
      <dgm:spPr/>
      <dgm:t>
        <a:bodyPr/>
        <a:lstStyle/>
        <a:p>
          <a:endParaRPr lang="it-IT"/>
        </a:p>
      </dgm:t>
    </dgm:pt>
    <dgm:pt modelId="{1322E332-7540-4608-A60F-76268FFC2065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it-IT" dirty="0"/>
            <a:t>Empatia</a:t>
          </a:r>
        </a:p>
      </dgm:t>
    </dgm:pt>
    <dgm:pt modelId="{22832678-F4E4-426A-A475-94652DBD3A7D}" type="parTrans" cxnId="{17873E0C-0BBD-471E-B917-70FB66488CE4}">
      <dgm:prSet/>
      <dgm:spPr/>
      <dgm:t>
        <a:bodyPr/>
        <a:lstStyle/>
        <a:p>
          <a:endParaRPr lang="it-IT"/>
        </a:p>
      </dgm:t>
    </dgm:pt>
    <dgm:pt modelId="{69ED6CFA-F831-4461-8BC9-535AEDF7E971}" type="sibTrans" cxnId="{17873E0C-0BBD-471E-B917-70FB66488CE4}">
      <dgm:prSet/>
      <dgm:spPr/>
      <dgm:t>
        <a:bodyPr/>
        <a:lstStyle/>
        <a:p>
          <a:endParaRPr lang="it-IT"/>
        </a:p>
      </dgm:t>
    </dgm:pt>
    <dgm:pt modelId="{EC53FBD0-6FB0-405E-AC49-6520C80DEAB9}">
      <dgm:prSet/>
      <dgm:spPr/>
      <dgm:t>
        <a:bodyPr/>
        <a:lstStyle/>
        <a:p>
          <a:pPr rtl="0"/>
          <a:r>
            <a:rPr lang="it-IT" dirty="0"/>
            <a:t>La forma più elevata di comunicazione umana</a:t>
          </a:r>
        </a:p>
      </dgm:t>
    </dgm:pt>
    <dgm:pt modelId="{82919880-B3E4-4008-8578-041453D86DAD}" type="parTrans" cxnId="{21C38649-DFC1-4669-9A9B-F8DD39CB21EB}">
      <dgm:prSet/>
      <dgm:spPr/>
      <dgm:t>
        <a:bodyPr/>
        <a:lstStyle/>
        <a:p>
          <a:endParaRPr lang="it-IT"/>
        </a:p>
      </dgm:t>
    </dgm:pt>
    <dgm:pt modelId="{29E625B2-867A-46AC-A5E4-BAC166F06BD2}" type="sibTrans" cxnId="{21C38649-DFC1-4669-9A9B-F8DD39CB21EB}">
      <dgm:prSet/>
      <dgm:spPr/>
      <dgm:t>
        <a:bodyPr/>
        <a:lstStyle/>
        <a:p>
          <a:endParaRPr lang="it-IT"/>
        </a:p>
      </dgm:t>
    </dgm:pt>
    <dgm:pt modelId="{A68A5131-BBCE-44AA-9EA1-B609B09D9666}" type="pres">
      <dgm:prSet presAssocID="{44A177AE-5F3A-4BDC-B7BF-380A2ED0FE81}" presName="linear" presStyleCnt="0">
        <dgm:presLayoutVars>
          <dgm:animLvl val="lvl"/>
          <dgm:resizeHandles val="exact"/>
        </dgm:presLayoutVars>
      </dgm:prSet>
      <dgm:spPr/>
    </dgm:pt>
    <dgm:pt modelId="{5C0BBDE8-41AC-4BD0-8CDA-FA4899C3E890}" type="pres">
      <dgm:prSet presAssocID="{5D21D154-6B4C-4C09-BB86-2F84C5B4516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E2F25D9-12B8-4284-9787-AED6EF2A6789}" type="pres">
      <dgm:prSet presAssocID="{5D21D154-6B4C-4C09-BB86-2F84C5B4516F}" presName="childText" presStyleLbl="revTx" presStyleIdx="0" presStyleCnt="4">
        <dgm:presLayoutVars>
          <dgm:bulletEnabled val="1"/>
        </dgm:presLayoutVars>
      </dgm:prSet>
      <dgm:spPr/>
    </dgm:pt>
    <dgm:pt modelId="{EE108912-C35E-4E80-BE05-A06DBF447305}" type="pres">
      <dgm:prSet presAssocID="{BC4EEB40-A01D-4912-A9FC-24938FCD798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8CA94FD-AAF9-4949-9E60-064901F5ED4B}" type="pres">
      <dgm:prSet presAssocID="{BC4EEB40-A01D-4912-A9FC-24938FCD798D}" presName="childText" presStyleLbl="revTx" presStyleIdx="1" presStyleCnt="4">
        <dgm:presLayoutVars>
          <dgm:bulletEnabled val="1"/>
        </dgm:presLayoutVars>
      </dgm:prSet>
      <dgm:spPr/>
    </dgm:pt>
    <dgm:pt modelId="{EB79FA07-6D1A-45C3-87AB-9FAAAAE05222}" type="pres">
      <dgm:prSet presAssocID="{21966CE2-120A-47D6-A385-6C27607B119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911218-D38C-4941-8889-8F091DAE2AB8}" type="pres">
      <dgm:prSet presAssocID="{21966CE2-120A-47D6-A385-6C27607B1193}" presName="childText" presStyleLbl="revTx" presStyleIdx="2" presStyleCnt="4">
        <dgm:presLayoutVars>
          <dgm:bulletEnabled val="1"/>
        </dgm:presLayoutVars>
      </dgm:prSet>
      <dgm:spPr/>
    </dgm:pt>
    <dgm:pt modelId="{5FEAD8BD-2171-4EE1-B29E-EFE516C16A31}" type="pres">
      <dgm:prSet presAssocID="{1322E332-7540-4608-A60F-76268FFC206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C70EF4B-0C05-410D-9EEE-07F98A1ABE87}" type="pres">
      <dgm:prSet presAssocID="{1322E332-7540-4608-A60F-76268FFC2065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B0874206-D051-4B4B-9A87-FC18FDDD16B0}" srcId="{21966CE2-120A-47D6-A385-6C27607B1193}" destId="{E3574843-A4A6-444D-BD71-4813C05583B4}" srcOrd="0" destOrd="0" parTransId="{85F8016E-D02A-4318-8A8B-5906E8A7EC6D}" sibTransId="{3984F60C-A4F0-440F-AF9C-5708AC202E8C}"/>
    <dgm:cxn modelId="{17873E0C-0BBD-471E-B917-70FB66488CE4}" srcId="{44A177AE-5F3A-4BDC-B7BF-380A2ED0FE81}" destId="{1322E332-7540-4608-A60F-76268FFC2065}" srcOrd="3" destOrd="0" parTransId="{22832678-F4E4-426A-A475-94652DBD3A7D}" sibTransId="{69ED6CFA-F831-4461-8BC9-535AEDF7E971}"/>
    <dgm:cxn modelId="{FBB2981F-906F-42F1-A8B1-2ED6EB0BBFF4}" type="presOf" srcId="{1322E332-7540-4608-A60F-76268FFC2065}" destId="{5FEAD8BD-2171-4EE1-B29E-EFE516C16A31}" srcOrd="0" destOrd="0" presId="urn:microsoft.com/office/officeart/2005/8/layout/vList2"/>
    <dgm:cxn modelId="{0561CA26-B33D-4688-896B-7E91B47271CD}" type="presOf" srcId="{3809BA5B-2046-4F62-A3DE-AEDD602003C7}" destId="{2E2F25D9-12B8-4284-9787-AED6EF2A6789}" srcOrd="0" destOrd="0" presId="urn:microsoft.com/office/officeart/2005/8/layout/vList2"/>
    <dgm:cxn modelId="{3DB15229-A4F9-4E5A-8007-7C07930003AB}" srcId="{44A177AE-5F3A-4BDC-B7BF-380A2ED0FE81}" destId="{21966CE2-120A-47D6-A385-6C27607B1193}" srcOrd="2" destOrd="0" parTransId="{2BB30DED-7D5C-44B7-AFBE-1DA05F35D26E}" sibTransId="{793424E8-73CE-49F4-9817-DBCB5BFF1504}"/>
    <dgm:cxn modelId="{D859BC35-F15A-4177-A10C-D506D3BC50B5}" type="presOf" srcId="{5D21D154-6B4C-4C09-BB86-2F84C5B4516F}" destId="{5C0BBDE8-41AC-4BD0-8CDA-FA4899C3E890}" srcOrd="0" destOrd="0" presId="urn:microsoft.com/office/officeart/2005/8/layout/vList2"/>
    <dgm:cxn modelId="{AA912436-D425-45F1-9903-DBE0E4C0D45D}" srcId="{BC4EEB40-A01D-4912-A9FC-24938FCD798D}" destId="{C775E86A-FC2C-4DAA-A04F-ABEA8E4EF992}" srcOrd="0" destOrd="0" parTransId="{F3D04FAB-97BF-4B6C-A056-9CEA0862EB04}" sibTransId="{75DA1130-6598-4F16-86A7-B2BA39D21BD2}"/>
    <dgm:cxn modelId="{3CAEB237-D19E-4168-86AF-3409DD589E69}" srcId="{5D21D154-6B4C-4C09-BB86-2F84C5B4516F}" destId="{3809BA5B-2046-4F62-A3DE-AEDD602003C7}" srcOrd="0" destOrd="0" parTransId="{42AC7047-FA67-4874-A2EB-9AB9993F3A0D}" sibTransId="{440C700C-6129-4479-B5F8-293614394DE5}"/>
    <dgm:cxn modelId="{045A0F48-5088-4EE6-970D-F9C343C0C3DA}" type="presOf" srcId="{44A177AE-5F3A-4BDC-B7BF-380A2ED0FE81}" destId="{A68A5131-BBCE-44AA-9EA1-B609B09D9666}" srcOrd="0" destOrd="0" presId="urn:microsoft.com/office/officeart/2005/8/layout/vList2"/>
    <dgm:cxn modelId="{21C38649-DFC1-4669-9A9B-F8DD39CB21EB}" srcId="{1322E332-7540-4608-A60F-76268FFC2065}" destId="{EC53FBD0-6FB0-405E-AC49-6520C80DEAB9}" srcOrd="0" destOrd="0" parTransId="{82919880-B3E4-4008-8578-041453D86DAD}" sibTransId="{29E625B2-867A-46AC-A5E4-BAC166F06BD2}"/>
    <dgm:cxn modelId="{25044A60-3C6A-4C80-9F03-35CA5AF1C14A}" type="presOf" srcId="{E3574843-A4A6-444D-BD71-4813C05583B4}" destId="{E2911218-D38C-4941-8889-8F091DAE2AB8}" srcOrd="0" destOrd="0" presId="urn:microsoft.com/office/officeart/2005/8/layout/vList2"/>
    <dgm:cxn modelId="{2413B261-8F5E-494C-8B74-4292694E9264}" type="presOf" srcId="{21966CE2-120A-47D6-A385-6C27607B1193}" destId="{EB79FA07-6D1A-45C3-87AB-9FAAAAE05222}" srcOrd="0" destOrd="0" presId="urn:microsoft.com/office/officeart/2005/8/layout/vList2"/>
    <dgm:cxn modelId="{3029EF7A-43F1-4ACD-86AF-1EBB2FD72222}" srcId="{44A177AE-5F3A-4BDC-B7BF-380A2ED0FE81}" destId="{5D21D154-6B4C-4C09-BB86-2F84C5B4516F}" srcOrd="0" destOrd="0" parTransId="{A699B25D-2311-4A9A-B3C0-8C8379B0E83E}" sibTransId="{FBB3459C-5B35-41FB-A550-7C05BD145A21}"/>
    <dgm:cxn modelId="{EACB8AA8-A6BF-43C0-9120-904D9E9A49FD}" srcId="{44A177AE-5F3A-4BDC-B7BF-380A2ED0FE81}" destId="{BC4EEB40-A01D-4912-A9FC-24938FCD798D}" srcOrd="1" destOrd="0" parTransId="{B2DA3BEA-F905-4CA8-AAAD-29611B18BF00}" sibTransId="{D523A0F4-2D23-4347-9868-517A5F2D88CA}"/>
    <dgm:cxn modelId="{63226AB4-7386-455E-A937-80B55A94A011}" type="presOf" srcId="{C775E86A-FC2C-4DAA-A04F-ABEA8E4EF992}" destId="{B8CA94FD-AAF9-4949-9E60-064901F5ED4B}" srcOrd="0" destOrd="0" presId="urn:microsoft.com/office/officeart/2005/8/layout/vList2"/>
    <dgm:cxn modelId="{5A6378E8-0782-4425-B9D5-DC24FB1F5F6F}" type="presOf" srcId="{BC4EEB40-A01D-4912-A9FC-24938FCD798D}" destId="{EE108912-C35E-4E80-BE05-A06DBF447305}" srcOrd="0" destOrd="0" presId="urn:microsoft.com/office/officeart/2005/8/layout/vList2"/>
    <dgm:cxn modelId="{10142BF4-6562-46EF-9BC1-0D941AA39493}" type="presOf" srcId="{EC53FBD0-6FB0-405E-AC49-6520C80DEAB9}" destId="{4C70EF4B-0C05-410D-9EEE-07F98A1ABE87}" srcOrd="0" destOrd="0" presId="urn:microsoft.com/office/officeart/2005/8/layout/vList2"/>
    <dgm:cxn modelId="{019619B1-7372-4B41-93C7-1E2574DFA3BF}" type="presParOf" srcId="{A68A5131-BBCE-44AA-9EA1-B609B09D9666}" destId="{5C0BBDE8-41AC-4BD0-8CDA-FA4899C3E890}" srcOrd="0" destOrd="0" presId="urn:microsoft.com/office/officeart/2005/8/layout/vList2"/>
    <dgm:cxn modelId="{1774AE0E-799B-40B5-9438-0BDF77247538}" type="presParOf" srcId="{A68A5131-BBCE-44AA-9EA1-B609B09D9666}" destId="{2E2F25D9-12B8-4284-9787-AED6EF2A6789}" srcOrd="1" destOrd="0" presId="urn:microsoft.com/office/officeart/2005/8/layout/vList2"/>
    <dgm:cxn modelId="{F7562DF8-0C15-49A3-BD2A-AD86F1401438}" type="presParOf" srcId="{A68A5131-BBCE-44AA-9EA1-B609B09D9666}" destId="{EE108912-C35E-4E80-BE05-A06DBF447305}" srcOrd="2" destOrd="0" presId="urn:microsoft.com/office/officeart/2005/8/layout/vList2"/>
    <dgm:cxn modelId="{343E95A6-EEA9-477D-966B-3CB02C1D6AEC}" type="presParOf" srcId="{A68A5131-BBCE-44AA-9EA1-B609B09D9666}" destId="{B8CA94FD-AAF9-4949-9E60-064901F5ED4B}" srcOrd="3" destOrd="0" presId="urn:microsoft.com/office/officeart/2005/8/layout/vList2"/>
    <dgm:cxn modelId="{EE5A7DAF-F60E-461E-B3B6-8EF498D51CA1}" type="presParOf" srcId="{A68A5131-BBCE-44AA-9EA1-B609B09D9666}" destId="{EB79FA07-6D1A-45C3-87AB-9FAAAAE05222}" srcOrd="4" destOrd="0" presId="urn:microsoft.com/office/officeart/2005/8/layout/vList2"/>
    <dgm:cxn modelId="{C8EFFCD1-A6FC-409D-9D82-7B65BE0E4D75}" type="presParOf" srcId="{A68A5131-BBCE-44AA-9EA1-B609B09D9666}" destId="{E2911218-D38C-4941-8889-8F091DAE2AB8}" srcOrd="5" destOrd="0" presId="urn:microsoft.com/office/officeart/2005/8/layout/vList2"/>
    <dgm:cxn modelId="{9BA13E5A-1112-47A0-9824-D393A5B7D6E0}" type="presParOf" srcId="{A68A5131-BBCE-44AA-9EA1-B609B09D9666}" destId="{5FEAD8BD-2171-4EE1-B29E-EFE516C16A31}" srcOrd="6" destOrd="0" presId="urn:microsoft.com/office/officeart/2005/8/layout/vList2"/>
    <dgm:cxn modelId="{58F02DC2-B937-4767-8584-586BAD78768B}" type="presParOf" srcId="{A68A5131-BBCE-44AA-9EA1-B609B09D9666}" destId="{4C70EF4B-0C05-410D-9EEE-07F98A1ABE8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6067C4-1325-4F73-97D9-FAAC313B7D8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2C6E0AA-2552-43B2-BA2A-19FFC5805780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it-IT" dirty="0">
              <a:solidFill>
                <a:schemeClr val="tx1"/>
              </a:solidFill>
              <a:latin typeface="+mn-lt"/>
              <a:ea typeface="Comic Sans MS Bold"/>
              <a:cs typeface="Comic Sans MS Bold"/>
              <a:sym typeface="Comic Sans MS Bold"/>
            </a:rPr>
            <a:t>«In sette anni di scuola popolare […] ho badato solo a non dire stupidaggini, a non lasciarle dire e a non perdere tempo. Poi ho badato a edificare me stesso, a essere io come avrei voluto che diventassero loro. </a:t>
          </a:r>
        </a:p>
        <a:p>
          <a:pPr rtl="0"/>
          <a:r>
            <a:rPr lang="it-IT" dirty="0">
              <a:solidFill>
                <a:schemeClr val="tx1"/>
              </a:solidFill>
              <a:latin typeface="+mn-lt"/>
              <a:ea typeface="Comic Sans MS Bold"/>
              <a:cs typeface="Comic Sans MS Bold"/>
              <a:sym typeface="Comic Sans MS Bold"/>
            </a:rPr>
            <a:t>Spesso gli amici mi chiedono come faccio a fare scuola e come faccio a averla piena. Insistono perché io scriva per loro un metodo, che io precisi i programmi, le materie, la tecnica didattica. </a:t>
          </a:r>
        </a:p>
        <a:p>
          <a:pPr rtl="0"/>
          <a:r>
            <a:rPr lang="it-IT" dirty="0">
              <a:solidFill>
                <a:schemeClr val="tx1"/>
              </a:solidFill>
              <a:latin typeface="+mn-lt"/>
              <a:ea typeface="Comic Sans MS Bold"/>
              <a:cs typeface="Comic Sans MS Bold"/>
              <a:sym typeface="Comic Sans MS Bold"/>
            </a:rPr>
            <a:t>Sbagliano la domanda, non dovrebbero preoccuparsi di cosa bisogna fare per fare scuola, ma solo di come bisogna essere per fare scuola»</a:t>
          </a:r>
          <a:endParaRPr lang="it-IT" dirty="0">
            <a:solidFill>
              <a:schemeClr val="tx1"/>
            </a:solidFill>
            <a:latin typeface="+mn-lt"/>
          </a:endParaRPr>
        </a:p>
      </dgm:t>
    </dgm:pt>
    <dgm:pt modelId="{F334E3D9-D77A-4E55-BA33-284FA8770CAC}" type="parTrans" cxnId="{772D3C58-E991-4624-AF39-8991FEB39214}">
      <dgm:prSet/>
      <dgm:spPr/>
      <dgm:t>
        <a:bodyPr/>
        <a:lstStyle/>
        <a:p>
          <a:endParaRPr lang="it-IT"/>
        </a:p>
      </dgm:t>
    </dgm:pt>
    <dgm:pt modelId="{960C14CA-F43B-4CC4-836F-3C803C279AA6}" type="sibTrans" cxnId="{772D3C58-E991-4624-AF39-8991FEB39214}">
      <dgm:prSet/>
      <dgm:spPr/>
      <dgm:t>
        <a:bodyPr/>
        <a:lstStyle/>
        <a:p>
          <a:endParaRPr lang="it-IT"/>
        </a:p>
      </dgm:t>
    </dgm:pt>
    <dgm:pt modelId="{360BC87E-E6D8-4814-B875-6F3108CEDDD4}">
      <dgm:prSet/>
      <dgm:spPr/>
      <dgm:t>
        <a:bodyPr/>
        <a:lstStyle/>
        <a:p>
          <a:pPr algn="r" rtl="0"/>
          <a:r>
            <a:rPr lang="it-IT" dirty="0">
              <a:solidFill>
                <a:schemeClr val="tx1"/>
              </a:solidFill>
              <a:latin typeface="+mn-lt"/>
              <a:ea typeface="Comic Sans MS Bold"/>
              <a:cs typeface="Comic Sans MS Bold"/>
              <a:sym typeface="Comic Sans MS Bold"/>
            </a:rPr>
            <a:t>Milani L., Esperienze pastorali, Firenze, LEF, 1958, pp. 238-240</a:t>
          </a:r>
          <a:endParaRPr lang="it-IT" dirty="0">
            <a:solidFill>
              <a:schemeClr val="tx1"/>
            </a:solidFill>
            <a:latin typeface="+mn-lt"/>
          </a:endParaRPr>
        </a:p>
      </dgm:t>
    </dgm:pt>
    <dgm:pt modelId="{386A93B6-35E7-449E-9063-F395BEDE2A5E}" type="parTrans" cxnId="{83C824BE-C266-4136-AB8F-2E93AFEE7B80}">
      <dgm:prSet/>
      <dgm:spPr/>
      <dgm:t>
        <a:bodyPr/>
        <a:lstStyle/>
        <a:p>
          <a:endParaRPr lang="it-IT"/>
        </a:p>
      </dgm:t>
    </dgm:pt>
    <dgm:pt modelId="{14991508-6AAF-4129-A99C-D8077CDE8C03}" type="sibTrans" cxnId="{83C824BE-C266-4136-AB8F-2E93AFEE7B80}">
      <dgm:prSet/>
      <dgm:spPr/>
      <dgm:t>
        <a:bodyPr/>
        <a:lstStyle/>
        <a:p>
          <a:endParaRPr lang="it-IT"/>
        </a:p>
      </dgm:t>
    </dgm:pt>
    <dgm:pt modelId="{E7EAB97E-BBDF-4955-823A-B6B8BCD5569B}" type="pres">
      <dgm:prSet presAssocID="{D96067C4-1325-4F73-97D9-FAAC313B7D89}" presName="linear" presStyleCnt="0">
        <dgm:presLayoutVars>
          <dgm:animLvl val="lvl"/>
          <dgm:resizeHandles val="exact"/>
        </dgm:presLayoutVars>
      </dgm:prSet>
      <dgm:spPr/>
    </dgm:pt>
    <dgm:pt modelId="{36A67F5D-DD7D-4EB4-BAC2-27BF8C4592CB}" type="pres">
      <dgm:prSet presAssocID="{12C6E0AA-2552-43B2-BA2A-19FFC5805780}" presName="parentText" presStyleLbl="node1" presStyleIdx="0" presStyleCnt="1" custScaleY="94290">
        <dgm:presLayoutVars>
          <dgm:chMax val="0"/>
          <dgm:bulletEnabled val="1"/>
        </dgm:presLayoutVars>
      </dgm:prSet>
      <dgm:spPr/>
    </dgm:pt>
    <dgm:pt modelId="{D6D00B83-9D88-41E5-BD30-4941643468AE}" type="pres">
      <dgm:prSet presAssocID="{12C6E0AA-2552-43B2-BA2A-19FFC5805780}" presName="childText" presStyleLbl="revTx" presStyleIdx="0" presStyleCnt="1" custLinFactNeighborX="312" custLinFactNeighborY="3246">
        <dgm:presLayoutVars>
          <dgm:bulletEnabled val="1"/>
        </dgm:presLayoutVars>
      </dgm:prSet>
      <dgm:spPr/>
    </dgm:pt>
  </dgm:ptLst>
  <dgm:cxnLst>
    <dgm:cxn modelId="{FB1E6E11-34C3-4F57-9EB3-28FF9CFADC39}" type="presOf" srcId="{360BC87E-E6D8-4814-B875-6F3108CEDDD4}" destId="{D6D00B83-9D88-41E5-BD30-4941643468AE}" srcOrd="0" destOrd="0" presId="urn:microsoft.com/office/officeart/2005/8/layout/vList2"/>
    <dgm:cxn modelId="{772D3C58-E991-4624-AF39-8991FEB39214}" srcId="{D96067C4-1325-4F73-97D9-FAAC313B7D89}" destId="{12C6E0AA-2552-43B2-BA2A-19FFC5805780}" srcOrd="0" destOrd="0" parTransId="{F334E3D9-D77A-4E55-BA33-284FA8770CAC}" sibTransId="{960C14CA-F43B-4CC4-836F-3C803C279AA6}"/>
    <dgm:cxn modelId="{8F9EE66D-65EC-4FBD-A9AE-162616DA23A9}" type="presOf" srcId="{D96067C4-1325-4F73-97D9-FAAC313B7D89}" destId="{E7EAB97E-BBDF-4955-823A-B6B8BCD5569B}" srcOrd="0" destOrd="0" presId="urn:microsoft.com/office/officeart/2005/8/layout/vList2"/>
    <dgm:cxn modelId="{801E46B3-5962-4AFA-9CAE-563C46173BB2}" type="presOf" srcId="{12C6E0AA-2552-43B2-BA2A-19FFC5805780}" destId="{36A67F5D-DD7D-4EB4-BAC2-27BF8C4592CB}" srcOrd="0" destOrd="0" presId="urn:microsoft.com/office/officeart/2005/8/layout/vList2"/>
    <dgm:cxn modelId="{83C824BE-C266-4136-AB8F-2E93AFEE7B80}" srcId="{12C6E0AA-2552-43B2-BA2A-19FFC5805780}" destId="{360BC87E-E6D8-4814-B875-6F3108CEDDD4}" srcOrd="0" destOrd="0" parTransId="{386A93B6-35E7-449E-9063-F395BEDE2A5E}" sibTransId="{14991508-6AAF-4129-A99C-D8077CDE8C03}"/>
    <dgm:cxn modelId="{7C55ACCE-54BD-48AD-8712-680965C30CC4}" type="presParOf" srcId="{E7EAB97E-BBDF-4955-823A-B6B8BCD5569B}" destId="{36A67F5D-DD7D-4EB4-BAC2-27BF8C4592CB}" srcOrd="0" destOrd="0" presId="urn:microsoft.com/office/officeart/2005/8/layout/vList2"/>
    <dgm:cxn modelId="{7DA552F6-1EF1-4080-8695-EFFE25A1A1BF}" type="presParOf" srcId="{E7EAB97E-BBDF-4955-823A-B6B8BCD5569B}" destId="{D6D00B83-9D88-41E5-BD30-4941643468A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4191-B994-462A-A917-157D1EFED3AB}">
      <dsp:nvSpPr>
        <dsp:cNvPr id="0" name=""/>
        <dsp:cNvSpPr/>
      </dsp:nvSpPr>
      <dsp:spPr>
        <a:xfrm>
          <a:off x="0" y="736795"/>
          <a:ext cx="7886700" cy="911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/>
            <a:t>La cura come </a:t>
          </a:r>
          <a:r>
            <a:rPr lang="it-IT" sz="3800" b="1" kern="1200" dirty="0"/>
            <a:t>attenzione</a:t>
          </a:r>
        </a:p>
      </dsp:txBody>
      <dsp:txXfrm>
        <a:off x="44492" y="781287"/>
        <a:ext cx="7797716" cy="822446"/>
      </dsp:txXfrm>
    </dsp:sp>
    <dsp:sp modelId="{9502142C-B71A-460F-A371-D32BE40A3AE3}">
      <dsp:nvSpPr>
        <dsp:cNvPr id="0" name=""/>
        <dsp:cNvSpPr/>
      </dsp:nvSpPr>
      <dsp:spPr>
        <a:xfrm>
          <a:off x="0" y="1757665"/>
          <a:ext cx="7886700" cy="911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/>
            <a:t>La cura come </a:t>
          </a:r>
          <a:r>
            <a:rPr lang="it-IT" sz="3800" b="1" kern="1200" dirty="0"/>
            <a:t>competenza/abilità</a:t>
          </a:r>
        </a:p>
      </dsp:txBody>
      <dsp:txXfrm>
        <a:off x="44492" y="1802157"/>
        <a:ext cx="7797716" cy="822446"/>
      </dsp:txXfrm>
    </dsp:sp>
    <dsp:sp modelId="{4D539215-0807-4CA8-9CB3-E4C97790EAC7}">
      <dsp:nvSpPr>
        <dsp:cNvPr id="0" name=""/>
        <dsp:cNvSpPr/>
      </dsp:nvSpPr>
      <dsp:spPr>
        <a:xfrm>
          <a:off x="0" y="2778535"/>
          <a:ext cx="7886700" cy="911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/>
            <a:t>La cura come </a:t>
          </a:r>
          <a:r>
            <a:rPr lang="it-IT" sz="3800" b="1" kern="1200" dirty="0"/>
            <a:t>responsabilità</a:t>
          </a:r>
        </a:p>
      </dsp:txBody>
      <dsp:txXfrm>
        <a:off x="44492" y="2823027"/>
        <a:ext cx="7797716" cy="822446"/>
      </dsp:txXfrm>
    </dsp:sp>
    <dsp:sp modelId="{FA3BD368-CB51-4E86-BB3C-B3750B60F751}">
      <dsp:nvSpPr>
        <dsp:cNvPr id="0" name=""/>
        <dsp:cNvSpPr/>
      </dsp:nvSpPr>
      <dsp:spPr>
        <a:xfrm>
          <a:off x="0" y="3799405"/>
          <a:ext cx="7886700" cy="911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/>
            <a:t>La cura come </a:t>
          </a:r>
          <a:r>
            <a:rPr lang="it-IT" sz="3800" b="1" kern="1200" dirty="0"/>
            <a:t>interesse per/dell’altro</a:t>
          </a:r>
        </a:p>
      </dsp:txBody>
      <dsp:txXfrm>
        <a:off x="44492" y="3843897"/>
        <a:ext cx="7797716" cy="82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087FD-007D-4CD5-BF2E-81CD5BEBDEAA}">
      <dsp:nvSpPr>
        <dsp:cNvPr id="0" name=""/>
        <dsp:cNvSpPr/>
      </dsp:nvSpPr>
      <dsp:spPr>
        <a:xfrm>
          <a:off x="0" y="695334"/>
          <a:ext cx="7886700" cy="4167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562356" rIns="612096" bIns="192024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 dirty="0"/>
            <a:t>Significa riconoscere che la cura è necessaria. Implica la percezione di un bisogno e la valutazione che dovrebbe essere soddisfatto. L'interessarsi a implica l'assunzione della posizione di un'altra persona o di un gruppo. L'interessarsi a vuol dire prendere in considerazione i problemi </a:t>
          </a:r>
          <a:r>
            <a:rPr lang="it-IT" sz="2700" kern="1200" dirty="0" err="1"/>
            <a:t>dis</a:t>
          </a:r>
          <a:r>
            <a:rPr lang="it-IT" sz="2700" kern="1200" dirty="0"/>
            <a:t>-locandoci da noi stessi.  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i="1" kern="1200" dirty="0" err="1"/>
            <a:t>Caring</a:t>
          </a:r>
          <a:r>
            <a:rPr lang="it-IT" sz="2700" i="1" kern="1200" dirty="0"/>
            <a:t> </a:t>
          </a:r>
          <a:r>
            <a:rPr lang="it-IT" sz="2700" i="1" kern="1200" dirty="0" err="1"/>
            <a:t>about</a:t>
          </a:r>
          <a:endParaRPr lang="it-IT" sz="2700" kern="1200" dirty="0"/>
        </a:p>
      </dsp:txBody>
      <dsp:txXfrm>
        <a:off x="0" y="695334"/>
        <a:ext cx="7886700" cy="4167450"/>
      </dsp:txXfrm>
    </dsp:sp>
    <dsp:sp modelId="{565F1E9E-7349-4246-9D84-ECEED8750DAF}">
      <dsp:nvSpPr>
        <dsp:cNvPr id="0" name=""/>
        <dsp:cNvSpPr/>
      </dsp:nvSpPr>
      <dsp:spPr>
        <a:xfrm>
          <a:off x="394335" y="296814"/>
          <a:ext cx="552069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«</a:t>
          </a:r>
          <a:r>
            <a:rPr lang="it-IT" sz="2700" i="1" kern="1200" dirty="0"/>
            <a:t>Interessarsi a</a:t>
          </a:r>
          <a:r>
            <a:rPr lang="it-IT" sz="2700" kern="1200" dirty="0"/>
            <a:t>» come ATTENZIONE</a:t>
          </a:r>
        </a:p>
      </dsp:txBody>
      <dsp:txXfrm>
        <a:off x="433243" y="335722"/>
        <a:ext cx="5442874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087FD-007D-4CD5-BF2E-81CD5BEBDEAA}">
      <dsp:nvSpPr>
        <dsp:cNvPr id="0" name=""/>
        <dsp:cNvSpPr/>
      </dsp:nvSpPr>
      <dsp:spPr>
        <a:xfrm>
          <a:off x="0" y="535222"/>
          <a:ext cx="7886700" cy="4079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728980" rIns="612096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2800" b="0" kern="1200" dirty="0">
              <a:latin typeface="+mn-lt"/>
              <a:cs typeface="Arial" panose="020B0604020202020204" pitchFamily="34" charset="0"/>
            </a:rPr>
            <a:t>Il passo successivo del processo di cura consiste nel “prendersi cura di”. Questo comporta l'assunzione di responsabilità rispetto al bisogno identificato e la determinazione nel rispondervi. Ciò implica la possibilità di agire per andare incontro al bisogno.</a:t>
          </a:r>
          <a:endParaRPr lang="it-IT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2800" b="0" i="1" kern="1200" dirty="0" err="1">
              <a:latin typeface="+mn-lt"/>
              <a:cs typeface="Arial" panose="020B0604020202020204" pitchFamily="34" charset="0"/>
            </a:rPr>
            <a:t>Taking</a:t>
          </a:r>
          <a:r>
            <a:rPr lang="it-IT" altLang="it-IT" sz="2800" b="0" i="1" kern="1200" dirty="0">
              <a:latin typeface="+mn-lt"/>
              <a:cs typeface="Arial" panose="020B0604020202020204" pitchFamily="34" charset="0"/>
            </a:rPr>
            <a:t> care of</a:t>
          </a:r>
          <a:endParaRPr lang="it-IT" altLang="it-IT" sz="2800" b="0" kern="1200" dirty="0">
            <a:latin typeface="+mn-lt"/>
            <a:cs typeface="Arial" panose="020B0604020202020204" pitchFamily="34" charset="0"/>
          </a:endParaRPr>
        </a:p>
      </dsp:txBody>
      <dsp:txXfrm>
        <a:off x="0" y="535222"/>
        <a:ext cx="7886700" cy="4079250"/>
      </dsp:txXfrm>
    </dsp:sp>
    <dsp:sp modelId="{565F1E9E-7349-4246-9D84-ECEED8750DAF}">
      <dsp:nvSpPr>
        <dsp:cNvPr id="0" name=""/>
        <dsp:cNvSpPr/>
      </dsp:nvSpPr>
      <dsp:spPr>
        <a:xfrm>
          <a:off x="394335" y="18622"/>
          <a:ext cx="6960872" cy="10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800" b="0" i="1" kern="1200" dirty="0">
              <a:latin typeface="+mn-lt"/>
              <a:cs typeface="Arial" panose="020B0604020202020204" pitchFamily="34" charset="0"/>
            </a:rPr>
            <a:t>«Prendersi cura di» </a:t>
          </a:r>
          <a:r>
            <a:rPr lang="it-IT" altLang="it-IT" sz="2800" b="0" kern="1200" dirty="0">
              <a:latin typeface="+mn-lt"/>
              <a:cs typeface="Arial" panose="020B0604020202020204" pitchFamily="34" charset="0"/>
            </a:rPr>
            <a:t>come RESPONSABILITA‘</a:t>
          </a:r>
          <a:endParaRPr lang="it-IT" sz="2800" kern="1200" dirty="0"/>
        </a:p>
      </dsp:txBody>
      <dsp:txXfrm>
        <a:off x="444772" y="69059"/>
        <a:ext cx="6859998" cy="932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087FD-007D-4CD5-BF2E-81CD5BEBDEAA}">
      <dsp:nvSpPr>
        <dsp:cNvPr id="0" name=""/>
        <dsp:cNvSpPr/>
      </dsp:nvSpPr>
      <dsp:spPr>
        <a:xfrm>
          <a:off x="0" y="333811"/>
          <a:ext cx="7886700" cy="3701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1041400" rIns="612096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2800" b="0" kern="1200" dirty="0">
              <a:latin typeface="+mn-lt"/>
              <a:cs typeface="Arial" panose="020B0604020202020204" pitchFamily="34" charset="0"/>
            </a:rPr>
            <a:t>Il prestare cura comporta il soddisfacimento diretto dei bisogni di cura.</a:t>
          </a:r>
          <a:endParaRPr lang="it-IT" sz="2800" b="0" kern="1200" dirty="0">
            <a:latin typeface="+mn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2800" b="0" kern="1200" dirty="0">
              <a:latin typeface="+mn-lt"/>
              <a:cs typeface="Arial" panose="020B0604020202020204" pitchFamily="34" charset="0"/>
            </a:rPr>
            <a:t>Implica il lavoro fisico e richiede che chi presta cura entri in contatto con i suoi destinatari.  </a:t>
          </a:r>
          <a:endParaRPr lang="it-IT" altLang="it-IT" sz="2800" b="0" i="1" kern="1200" dirty="0">
            <a:latin typeface="+mn-lt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2800" b="0" i="1" kern="1200" dirty="0">
              <a:latin typeface="+mn-lt"/>
              <a:cs typeface="Arial" panose="020B0604020202020204" pitchFamily="34" charset="0"/>
            </a:rPr>
            <a:t>Care </a:t>
          </a:r>
          <a:r>
            <a:rPr lang="it-IT" altLang="it-IT" sz="2800" b="0" i="1" kern="1200" dirty="0" err="1">
              <a:latin typeface="+mn-lt"/>
              <a:cs typeface="Arial" panose="020B0604020202020204" pitchFamily="34" charset="0"/>
            </a:rPr>
            <a:t>Giving</a:t>
          </a:r>
          <a:endParaRPr lang="it-IT" altLang="it-IT" sz="2800" b="0" i="1" kern="1200" dirty="0">
            <a:latin typeface="+mn-lt"/>
            <a:cs typeface="Arial" panose="020B0604020202020204" pitchFamily="34" charset="0"/>
          </a:endParaRPr>
        </a:p>
      </dsp:txBody>
      <dsp:txXfrm>
        <a:off x="0" y="333811"/>
        <a:ext cx="7886700" cy="3701250"/>
      </dsp:txXfrm>
    </dsp:sp>
    <dsp:sp modelId="{565F1E9E-7349-4246-9D84-ECEED8750DAF}">
      <dsp:nvSpPr>
        <dsp:cNvPr id="0" name=""/>
        <dsp:cNvSpPr/>
      </dsp:nvSpPr>
      <dsp:spPr>
        <a:xfrm>
          <a:off x="394335" y="7187"/>
          <a:ext cx="6960872" cy="10646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800" b="0" kern="1200" dirty="0">
              <a:latin typeface="+mn-lt"/>
              <a:cs typeface="Arial" panose="020B0604020202020204" pitchFamily="34" charset="0"/>
            </a:rPr>
            <a:t>«</a:t>
          </a:r>
          <a:r>
            <a:rPr lang="it-IT" altLang="it-IT" sz="2800" b="0" i="1" kern="1200" dirty="0">
              <a:latin typeface="+mn-lt"/>
              <a:cs typeface="Arial" panose="020B0604020202020204" pitchFamily="34" charset="0"/>
            </a:rPr>
            <a:t>Prestare cura</a:t>
          </a:r>
          <a:r>
            <a:rPr lang="it-IT" altLang="it-IT" sz="2800" b="0" kern="1200" dirty="0">
              <a:latin typeface="+mn-lt"/>
              <a:cs typeface="Arial" panose="020B0604020202020204" pitchFamily="34" charset="0"/>
            </a:rPr>
            <a:t>» come COMPETENZA</a:t>
          </a:r>
          <a:endParaRPr lang="it-IT" sz="2800" b="0" kern="1200" dirty="0">
            <a:latin typeface="+mn-lt"/>
          </a:endParaRPr>
        </a:p>
      </dsp:txBody>
      <dsp:txXfrm>
        <a:off x="446306" y="59158"/>
        <a:ext cx="6856930" cy="9606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087FD-007D-4CD5-BF2E-81CD5BEBDEAA}">
      <dsp:nvSpPr>
        <dsp:cNvPr id="0" name=""/>
        <dsp:cNvSpPr/>
      </dsp:nvSpPr>
      <dsp:spPr>
        <a:xfrm>
          <a:off x="0" y="725269"/>
          <a:ext cx="7886700" cy="25917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833120" rIns="612096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800" kern="1200" dirty="0"/>
            <a:t>La fase finale del processo di cura riconosce che il destinatario della cura risponderà alla cura che riceve; riconoscerà che i bisogni di cura sono stati soddisfatti.</a:t>
          </a:r>
          <a:endParaRPr lang="it-IT" sz="2800" b="0" kern="1200" dirty="0">
            <a:latin typeface="+mn-lt"/>
          </a:endParaRPr>
        </a:p>
      </dsp:txBody>
      <dsp:txXfrm>
        <a:off x="0" y="725269"/>
        <a:ext cx="7886700" cy="2591709"/>
      </dsp:txXfrm>
    </dsp:sp>
    <dsp:sp modelId="{565F1E9E-7349-4246-9D84-ECEED8750DAF}">
      <dsp:nvSpPr>
        <dsp:cNvPr id="0" name=""/>
        <dsp:cNvSpPr/>
      </dsp:nvSpPr>
      <dsp:spPr>
        <a:xfrm>
          <a:off x="413606" y="418790"/>
          <a:ext cx="6960872" cy="7223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«</a:t>
          </a:r>
          <a:r>
            <a:rPr lang="it-IT" sz="2800" i="1" kern="1200" dirty="0"/>
            <a:t>Ricevere cura da</a:t>
          </a:r>
          <a:r>
            <a:rPr lang="it-IT" sz="2800" kern="1200" dirty="0"/>
            <a:t>» come RE-ATTIVITA‘</a:t>
          </a:r>
          <a:endParaRPr lang="it-IT" sz="2800" b="0" kern="1200" dirty="0">
            <a:latin typeface="+mn-lt"/>
          </a:endParaRPr>
        </a:p>
      </dsp:txBody>
      <dsp:txXfrm>
        <a:off x="448866" y="454050"/>
        <a:ext cx="6890352" cy="6517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460DA-AA09-45F7-9AE6-EE934385B165}">
      <dsp:nvSpPr>
        <dsp:cNvPr id="0" name=""/>
        <dsp:cNvSpPr/>
      </dsp:nvSpPr>
      <dsp:spPr>
        <a:xfrm>
          <a:off x="0" y="0"/>
          <a:ext cx="7886700" cy="76752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Esperienza di </a:t>
          </a:r>
          <a:r>
            <a:rPr lang="it-IT" sz="3200" b="1" kern="1200" dirty="0"/>
            <a:t>empatia</a:t>
          </a:r>
          <a:r>
            <a:rPr lang="it-IT" sz="3200" kern="1200" dirty="0"/>
            <a:t> è</a:t>
          </a:r>
        </a:p>
      </dsp:txBody>
      <dsp:txXfrm>
        <a:off x="37467" y="37467"/>
        <a:ext cx="7811766" cy="692586"/>
      </dsp:txXfrm>
    </dsp:sp>
    <dsp:sp modelId="{093C52B9-EAAD-467E-A890-AFD223D7EDA2}">
      <dsp:nvSpPr>
        <dsp:cNvPr id="0" name=""/>
        <dsp:cNvSpPr/>
      </dsp:nvSpPr>
      <dsp:spPr>
        <a:xfrm>
          <a:off x="0" y="781292"/>
          <a:ext cx="7886700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500" kern="1200"/>
            <a:t>esperienza di </a:t>
          </a:r>
          <a:r>
            <a:rPr lang="it-IT" sz="2500" kern="1200" dirty="0" err="1"/>
            <a:t>mentalizzazione</a:t>
          </a:r>
          <a:endParaRPr lang="it-IT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500" kern="1200" dirty="0"/>
            <a:t>esperienza di integrazione fra due menti</a:t>
          </a:r>
        </a:p>
      </dsp:txBody>
      <dsp:txXfrm>
        <a:off x="0" y="781292"/>
        <a:ext cx="7886700" cy="861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6BB17-C1C7-4652-989D-17200CE5C90B}">
      <dsp:nvSpPr>
        <dsp:cNvPr id="0" name=""/>
        <dsp:cNvSpPr/>
      </dsp:nvSpPr>
      <dsp:spPr>
        <a:xfrm>
          <a:off x="0" y="45917"/>
          <a:ext cx="78867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kern="1200"/>
            <a:t>Modalità superiori di elaborazione</a:t>
          </a:r>
          <a:endParaRPr lang="it-IT" sz="2700" kern="1200"/>
        </a:p>
      </dsp:txBody>
      <dsp:txXfrm>
        <a:off x="31613" y="77530"/>
        <a:ext cx="7823474" cy="584369"/>
      </dsp:txXfrm>
    </dsp:sp>
    <dsp:sp modelId="{BFBD4D5E-117C-431B-8DC3-2C564B2BBB0C}">
      <dsp:nvSpPr>
        <dsp:cNvPr id="0" name=""/>
        <dsp:cNvSpPr/>
      </dsp:nvSpPr>
      <dsp:spPr>
        <a:xfrm>
          <a:off x="0" y="693512"/>
          <a:ext cx="7886700" cy="159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100" kern="1200" dirty="0"/>
            <a:t>Forme di elaborazione delle informazioni che coinvolgono i processi superiori, </a:t>
          </a:r>
          <a:r>
            <a:rPr lang="it-IT" sz="2100" b="1" kern="1200" dirty="0"/>
            <a:t>razionali</a:t>
          </a:r>
          <a:r>
            <a:rPr lang="it-IT" sz="2100" kern="1200" dirty="0"/>
            <a:t>, </a:t>
          </a:r>
          <a:r>
            <a:rPr lang="it-IT" sz="2100" b="1" kern="1200" dirty="0"/>
            <a:t>riflessivi della mente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100" kern="1200" dirty="0"/>
            <a:t>Tali forme superiori permettono attenzione, flessibilità di risposta, senso integrato di autoconsapevolezza. Le modalità superiori di elaborazione coinvolgono l'attività della corteccia prefrontale</a:t>
          </a:r>
        </a:p>
      </dsp:txBody>
      <dsp:txXfrm>
        <a:off x="0" y="693512"/>
        <a:ext cx="7886700" cy="1592864"/>
      </dsp:txXfrm>
    </dsp:sp>
    <dsp:sp modelId="{AF743BDA-9B71-4115-88B9-19C23873A8B7}">
      <dsp:nvSpPr>
        <dsp:cNvPr id="0" name=""/>
        <dsp:cNvSpPr/>
      </dsp:nvSpPr>
      <dsp:spPr>
        <a:xfrm>
          <a:off x="0" y="2286377"/>
          <a:ext cx="78867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kern="1200"/>
            <a:t>Modalità inferiori di elaborazione</a:t>
          </a:r>
          <a:endParaRPr lang="it-IT" sz="2700" kern="1200"/>
        </a:p>
      </dsp:txBody>
      <dsp:txXfrm>
        <a:off x="31613" y="2317990"/>
        <a:ext cx="7823474" cy="584369"/>
      </dsp:txXfrm>
    </dsp:sp>
    <dsp:sp modelId="{83818B13-4C91-4B7A-8BD3-3D8A9875A4D5}">
      <dsp:nvSpPr>
        <dsp:cNvPr id="0" name=""/>
        <dsp:cNvSpPr/>
      </dsp:nvSpPr>
      <dsp:spPr>
        <a:xfrm>
          <a:off x="0" y="2933972"/>
          <a:ext cx="7886700" cy="217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100" kern="1200" dirty="0"/>
            <a:t>Forme di elaborazione delle informazioni che comportano l'inibizione dei processi superiori della mente e generano stati caratterizzati da </a:t>
          </a:r>
          <a:r>
            <a:rPr lang="it-IT" sz="2100" b="1" kern="1200" dirty="0"/>
            <a:t>emozioni intense, reazioni impulsive, risposte rigide e ripetitive</a:t>
          </a:r>
          <a:r>
            <a:rPr lang="it-IT" sz="2100" kern="1200" dirty="0"/>
            <a:t>, mancanza di riflessione su di sé e di considerazione dei punti di vista altrui. 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100" kern="1200" dirty="0"/>
            <a:t>Negli stati in cui prevalgono le modalità inferiori di elaborazione l'attività della corteccia prefrontale è inibita</a:t>
          </a:r>
        </a:p>
      </dsp:txBody>
      <dsp:txXfrm>
        <a:off x="0" y="2933972"/>
        <a:ext cx="7886700" cy="21797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BBDE8-41AC-4BD0-8CDA-FA4899C3E890}">
      <dsp:nvSpPr>
        <dsp:cNvPr id="0" name=""/>
        <dsp:cNvSpPr/>
      </dsp:nvSpPr>
      <dsp:spPr>
        <a:xfrm>
          <a:off x="0" y="77060"/>
          <a:ext cx="7886700" cy="64759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Attenzione</a:t>
          </a:r>
        </a:p>
      </dsp:txBody>
      <dsp:txXfrm>
        <a:off x="31613" y="108673"/>
        <a:ext cx="7823474" cy="584369"/>
      </dsp:txXfrm>
    </dsp:sp>
    <dsp:sp modelId="{2E2F25D9-12B8-4284-9787-AED6EF2A6789}">
      <dsp:nvSpPr>
        <dsp:cNvPr id="0" name=""/>
        <dsp:cNvSpPr/>
      </dsp:nvSpPr>
      <dsp:spPr>
        <a:xfrm>
          <a:off x="0" y="724655"/>
          <a:ext cx="7886700" cy="64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100" kern="1200" dirty="0"/>
            <a:t>La prima forma di cura di ogni pratica educativa. Rappresenta la dimensione riflessiva della comunicazione</a:t>
          </a:r>
        </a:p>
      </dsp:txBody>
      <dsp:txXfrm>
        <a:off x="0" y="724655"/>
        <a:ext cx="7886700" cy="642734"/>
      </dsp:txXfrm>
    </dsp:sp>
    <dsp:sp modelId="{EE108912-C35E-4E80-BE05-A06DBF447305}">
      <dsp:nvSpPr>
        <dsp:cNvPr id="0" name=""/>
        <dsp:cNvSpPr/>
      </dsp:nvSpPr>
      <dsp:spPr>
        <a:xfrm>
          <a:off x="0" y="1367390"/>
          <a:ext cx="7886700" cy="64759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Ascolto</a:t>
          </a:r>
        </a:p>
      </dsp:txBody>
      <dsp:txXfrm>
        <a:off x="31613" y="1399003"/>
        <a:ext cx="7823474" cy="584369"/>
      </dsp:txXfrm>
    </dsp:sp>
    <dsp:sp modelId="{B8CA94FD-AAF9-4949-9E60-064901F5ED4B}">
      <dsp:nvSpPr>
        <dsp:cNvPr id="0" name=""/>
        <dsp:cNvSpPr/>
      </dsp:nvSpPr>
      <dsp:spPr>
        <a:xfrm>
          <a:off x="0" y="2014985"/>
          <a:ext cx="7886700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100" kern="1200" dirty="0"/>
            <a:t>La seconda forma di cura di ogni contesto educativo-formativo. Richiama il rispecchiamento dell'altro nell'atto della comunicazione</a:t>
          </a:r>
        </a:p>
      </dsp:txBody>
      <dsp:txXfrm>
        <a:off x="0" y="2014985"/>
        <a:ext cx="7886700" cy="950130"/>
      </dsp:txXfrm>
    </dsp:sp>
    <dsp:sp modelId="{EB79FA07-6D1A-45C3-87AB-9FAAAAE05222}">
      <dsp:nvSpPr>
        <dsp:cNvPr id="0" name=""/>
        <dsp:cNvSpPr/>
      </dsp:nvSpPr>
      <dsp:spPr>
        <a:xfrm>
          <a:off x="0" y="2965115"/>
          <a:ext cx="7886700" cy="64759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Dialogo</a:t>
          </a:r>
        </a:p>
      </dsp:txBody>
      <dsp:txXfrm>
        <a:off x="31613" y="2996728"/>
        <a:ext cx="7823474" cy="584369"/>
      </dsp:txXfrm>
    </dsp:sp>
    <dsp:sp modelId="{E2911218-D38C-4941-8889-8F091DAE2AB8}">
      <dsp:nvSpPr>
        <dsp:cNvPr id="0" name=""/>
        <dsp:cNvSpPr/>
      </dsp:nvSpPr>
      <dsp:spPr>
        <a:xfrm>
          <a:off x="0" y="3612710"/>
          <a:ext cx="78867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100" kern="1200" dirty="0"/>
            <a:t>La parola che circola in modo coerente e congruente</a:t>
          </a:r>
        </a:p>
      </dsp:txBody>
      <dsp:txXfrm>
        <a:off x="0" y="3612710"/>
        <a:ext cx="7886700" cy="447120"/>
      </dsp:txXfrm>
    </dsp:sp>
    <dsp:sp modelId="{5FEAD8BD-2171-4EE1-B29E-EFE516C16A31}">
      <dsp:nvSpPr>
        <dsp:cNvPr id="0" name=""/>
        <dsp:cNvSpPr/>
      </dsp:nvSpPr>
      <dsp:spPr>
        <a:xfrm>
          <a:off x="0" y="4059830"/>
          <a:ext cx="7886700" cy="64759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Empatia</a:t>
          </a:r>
        </a:p>
      </dsp:txBody>
      <dsp:txXfrm>
        <a:off x="31613" y="4091443"/>
        <a:ext cx="7823474" cy="584369"/>
      </dsp:txXfrm>
    </dsp:sp>
    <dsp:sp modelId="{4C70EF4B-0C05-410D-9EEE-07F98A1ABE87}">
      <dsp:nvSpPr>
        <dsp:cNvPr id="0" name=""/>
        <dsp:cNvSpPr/>
      </dsp:nvSpPr>
      <dsp:spPr>
        <a:xfrm>
          <a:off x="0" y="4707425"/>
          <a:ext cx="78867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100" kern="1200" dirty="0"/>
            <a:t>La forma più elevata di comunicazione umana</a:t>
          </a:r>
        </a:p>
      </dsp:txBody>
      <dsp:txXfrm>
        <a:off x="0" y="4707425"/>
        <a:ext cx="7886700" cy="447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67F5D-DD7D-4EB4-BAC2-27BF8C4592CB}">
      <dsp:nvSpPr>
        <dsp:cNvPr id="0" name=""/>
        <dsp:cNvSpPr/>
      </dsp:nvSpPr>
      <dsp:spPr>
        <a:xfrm>
          <a:off x="0" y="48516"/>
          <a:ext cx="7886700" cy="470401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schemeClr val="tx1"/>
              </a:solidFill>
              <a:latin typeface="+mn-lt"/>
              <a:ea typeface="Comic Sans MS Bold"/>
              <a:cs typeface="Comic Sans MS Bold"/>
              <a:sym typeface="Comic Sans MS Bold"/>
            </a:rPr>
            <a:t>«In sette anni di scuola popolare […] ho badato solo a non dire stupidaggini, a non lasciarle dire e a non perdere tempo. Poi ho badato a edificare me stesso, a essere io come avrei voluto che diventassero loro.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schemeClr val="tx1"/>
              </a:solidFill>
              <a:latin typeface="+mn-lt"/>
              <a:ea typeface="Comic Sans MS Bold"/>
              <a:cs typeface="Comic Sans MS Bold"/>
              <a:sym typeface="Comic Sans MS Bold"/>
            </a:rPr>
            <a:t>Spesso gli amici mi chiedono come faccio a fare scuola e come faccio a averla piena. Insistono perché io scriva per loro un metodo, che io precisi i programmi, le materie, la tecnica didattica.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schemeClr val="tx1"/>
              </a:solidFill>
              <a:latin typeface="+mn-lt"/>
              <a:ea typeface="Comic Sans MS Bold"/>
              <a:cs typeface="Comic Sans MS Bold"/>
              <a:sym typeface="Comic Sans MS Bold"/>
            </a:rPr>
            <a:t>Sbagliano la domanda, non dovrebbero preoccuparsi di cosa bisogna fare per fare scuola, ma solo di come bisogna essere per fare scuola»</a:t>
          </a:r>
          <a:endParaRPr lang="it-IT" sz="2500" kern="1200" dirty="0">
            <a:solidFill>
              <a:schemeClr val="tx1"/>
            </a:solidFill>
            <a:latin typeface="+mn-lt"/>
          </a:endParaRPr>
        </a:p>
      </dsp:txBody>
      <dsp:txXfrm>
        <a:off x="229631" y="278147"/>
        <a:ext cx="7427438" cy="4244752"/>
      </dsp:txXfrm>
    </dsp:sp>
    <dsp:sp modelId="{D6D00B83-9D88-41E5-BD30-4941643468AE}">
      <dsp:nvSpPr>
        <dsp:cNvPr id="0" name=""/>
        <dsp:cNvSpPr/>
      </dsp:nvSpPr>
      <dsp:spPr>
        <a:xfrm>
          <a:off x="0" y="4801047"/>
          <a:ext cx="78867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1750" rIns="177800" bIns="31750" numCol="1" spcCol="1270" anchor="t" anchorCtr="0">
          <a:noAutofit/>
        </a:bodyPr>
        <a:lstStyle/>
        <a:p>
          <a:pPr marL="228600" lvl="1" indent="-228600" algn="r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>
              <a:solidFill>
                <a:schemeClr val="tx1"/>
              </a:solidFill>
              <a:latin typeface="+mn-lt"/>
              <a:ea typeface="Comic Sans MS Bold"/>
              <a:cs typeface="Comic Sans MS Bold"/>
              <a:sym typeface="Comic Sans MS Bold"/>
            </a:rPr>
            <a:t>Milani L., Esperienze pastorali, Firenze, LEF, 1958, pp. 238-240</a:t>
          </a:r>
          <a:endParaRPr lang="it-IT" sz="2000" kern="1200" dirty="0">
            <a:solidFill>
              <a:schemeClr val="tx1"/>
            </a:solidFill>
            <a:latin typeface="+mn-lt"/>
          </a:endParaRPr>
        </a:p>
      </dsp:txBody>
      <dsp:txXfrm>
        <a:off x="0" y="4801047"/>
        <a:ext cx="7886700" cy="43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86C6B-B8AF-440A-B1A9-615116C0527E}" type="datetimeFigureOut">
              <a:rPr lang="it-IT" smtClean="0"/>
              <a:t>30/04/20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D3498-AFC8-41D7-82E9-BFAB5AEA34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609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0ECF8-4542-4901-9E76-8730D533FADB}" type="datetimeFigureOut">
              <a:rPr lang="it-IT" smtClean="0"/>
              <a:t>30/04/20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2CB64-8464-4FFC-B771-2C80DB4B5F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35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alt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062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54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807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78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861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474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180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098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01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640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8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140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858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396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868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995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831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959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704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746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663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154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7730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7249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6837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294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6536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3458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490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3668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09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785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7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094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92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427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60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Educatore Professionale socio-pedagogico (60 CFU)</a:t>
            </a:r>
          </a:p>
          <a:p>
            <a:r>
              <a:rPr lang="it-IT" dirty="0"/>
              <a:t>A.A. 2018/9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02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69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28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08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B8DC-24C1-4A1D-967E-8674C39DA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794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B8DC-24C1-4A1D-967E-8674C39DA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647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B8DC-24C1-4A1D-967E-8674C39DA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266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B8DC-24C1-4A1D-967E-8674C39DA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412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B8DC-24C1-4A1D-967E-8674C39DA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155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B8DC-24C1-4A1D-967E-8674C39DA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855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B8DC-24C1-4A1D-967E-8674C39DA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22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Educatore Professionale socio-pedagogico (60 CFU)</a:t>
            </a:r>
          </a:p>
          <a:p>
            <a:r>
              <a:rPr lang="it-IT" dirty="0"/>
              <a:t>A.A. 2018/9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608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B8DC-24C1-4A1D-967E-8674C39DA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036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B8DC-24C1-4A1D-967E-8674C39DA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285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B8DC-24C1-4A1D-967E-8674C39DA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885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B8DC-24C1-4A1D-967E-8674C39DA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46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62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3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34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37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37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14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magine 7" descr="salomon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163425"/>
            <a:ext cx="2163936" cy="1694575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Educatore Professionale socio-pedagogico (60 CFU)</a:t>
            </a:r>
          </a:p>
          <a:p>
            <a:r>
              <a:rPr lang="it-IT" dirty="0"/>
              <a:t>A.A. 2018/9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header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1"/>
            <a:ext cx="9144000" cy="7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9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Educatore Professionale socio-pedagogico (60 CFU) A.A. 2018/9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9B8DC-24C1-4A1D-967E-8674C39DA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94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162621"/>
          </a:xfrm>
        </p:spPr>
        <p:txBody>
          <a:bodyPr>
            <a:normAutofit fontScale="90000"/>
          </a:bodyPr>
          <a:lstStyle/>
          <a:p>
            <a:r>
              <a:rPr lang="it-IT" sz="5300" dirty="0">
                <a:solidFill>
                  <a:srgbClr val="002060"/>
                </a:solidFill>
                <a:latin typeface="+mn-lt"/>
              </a:rPr>
              <a:t>L’esperienza e la cura</a:t>
            </a:r>
            <a:br>
              <a:rPr lang="it-IT" sz="5300" dirty="0">
                <a:solidFill>
                  <a:srgbClr val="002060"/>
                </a:solidFill>
                <a:latin typeface="+mn-lt"/>
              </a:rPr>
            </a:br>
            <a:r>
              <a:rPr lang="it-IT" sz="2700" dirty="0">
                <a:solidFill>
                  <a:srgbClr val="002060"/>
                </a:solidFill>
                <a:latin typeface="+mn-lt"/>
              </a:rPr>
              <a:t>La cura di sé, la cura dell’altro, la cura del mondo: </a:t>
            </a:r>
            <a:br>
              <a:rPr lang="it-IT" sz="2700" dirty="0">
                <a:solidFill>
                  <a:srgbClr val="002060"/>
                </a:solidFill>
                <a:latin typeface="+mn-lt"/>
              </a:rPr>
            </a:br>
            <a:r>
              <a:rPr lang="it-IT" sz="2700" dirty="0">
                <a:solidFill>
                  <a:srgbClr val="002060"/>
                </a:solidFill>
                <a:latin typeface="+mn-lt"/>
              </a:rPr>
              <a:t>strumenti professionali per l’attenzione, l’ascolto, il dialogo, l’empatia</a:t>
            </a:r>
            <a:endParaRPr lang="it-IT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717032"/>
            <a:ext cx="6858000" cy="1152128"/>
          </a:xfrm>
        </p:spPr>
        <p:txBody>
          <a:bodyPr>
            <a:noAutofit/>
          </a:bodyPr>
          <a:lstStyle/>
          <a:p>
            <a:r>
              <a:rPr lang="it-IT" sz="2000" b="1" dirty="0"/>
              <a:t>Vanna </a:t>
            </a:r>
            <a:r>
              <a:rPr lang="it-IT" sz="2000" b="1" dirty="0" err="1"/>
              <a:t>Boffo</a:t>
            </a:r>
            <a:endParaRPr lang="it-IT" sz="1200" b="1" dirty="0"/>
          </a:p>
          <a:p>
            <a:r>
              <a:rPr lang="it-IT" sz="2000" dirty="0"/>
              <a:t>Università di Firenze</a:t>
            </a:r>
          </a:p>
          <a:p>
            <a:r>
              <a:rPr lang="it-IT" sz="2000" i="1" dirty="0"/>
              <a:t>vanna.boffo@unifi.it</a:t>
            </a: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152443" y="5301208"/>
            <a:ext cx="6858000" cy="907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11760" y="156171"/>
            <a:ext cx="6275040" cy="490066"/>
          </a:xfrm>
        </p:spPr>
        <p:txBody>
          <a:bodyPr>
            <a:normAutofit fontScale="90000"/>
          </a:bodyPr>
          <a:lstStyle/>
          <a:p>
            <a:pPr algn="r"/>
            <a:r>
              <a:rPr lang="it-IT" sz="4000" b="1" dirty="0">
                <a:solidFill>
                  <a:schemeClr val="bg1"/>
                </a:solidFill>
              </a:rPr>
              <a:t>L’esperienza e la cura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0" y="2886844"/>
            <a:ext cx="7567777" cy="843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051720" y="3068960"/>
            <a:ext cx="5383510" cy="66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4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ctr">
              <a:spcBef>
                <a:spcPct val="0"/>
              </a:spcBef>
              <a:buFont typeface="+mj-lt"/>
              <a:buAutoNum type="arabicPeriod" startAt="2"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Un modello per la cura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73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3200" b="1" dirty="0">
                <a:solidFill>
                  <a:schemeClr val="bg1"/>
                </a:solidFill>
              </a:rPr>
              <a:t>Un modello per la cura 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348236"/>
              </p:ext>
            </p:extLst>
          </p:nvPr>
        </p:nvGraphicFramePr>
        <p:xfrm>
          <a:off x="677956" y="1174304"/>
          <a:ext cx="7886700" cy="515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86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3200" b="1" dirty="0">
                <a:solidFill>
                  <a:schemeClr val="bg1"/>
                </a:solidFill>
              </a:rPr>
              <a:t>Un modello per la cura 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796544"/>
              </p:ext>
            </p:extLst>
          </p:nvPr>
        </p:nvGraphicFramePr>
        <p:xfrm>
          <a:off x="677956" y="1253978"/>
          <a:ext cx="7886700" cy="463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461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3200" b="1" dirty="0">
                <a:solidFill>
                  <a:schemeClr val="bg1"/>
                </a:solidFill>
              </a:rPr>
              <a:t>Un modello per la cura 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523498"/>
              </p:ext>
            </p:extLst>
          </p:nvPr>
        </p:nvGraphicFramePr>
        <p:xfrm>
          <a:off x="677956" y="1480169"/>
          <a:ext cx="7886700" cy="404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804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3200" b="1" dirty="0">
                <a:solidFill>
                  <a:schemeClr val="bg1"/>
                </a:solidFill>
              </a:rPr>
              <a:t>Un modello per la cura 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877930"/>
              </p:ext>
            </p:extLst>
          </p:nvPr>
        </p:nvGraphicFramePr>
        <p:xfrm>
          <a:off x="677956" y="1480169"/>
          <a:ext cx="7886700" cy="404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387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11760" y="156171"/>
            <a:ext cx="6275040" cy="490066"/>
          </a:xfrm>
        </p:spPr>
        <p:txBody>
          <a:bodyPr>
            <a:normAutofit fontScale="90000"/>
          </a:bodyPr>
          <a:lstStyle/>
          <a:p>
            <a:pPr algn="r"/>
            <a:r>
              <a:rPr lang="it-IT" sz="4000" b="1" dirty="0">
                <a:solidFill>
                  <a:schemeClr val="bg1"/>
                </a:solidFill>
              </a:rPr>
              <a:t>L’esperienza e la cura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0" y="2886844"/>
            <a:ext cx="7567777" cy="843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051720" y="3068960"/>
            <a:ext cx="5383510" cy="66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4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ctr">
              <a:spcBef>
                <a:spcPct val="0"/>
              </a:spcBef>
              <a:buFont typeface="+mj-lt"/>
              <a:buAutoNum type="arabicPeriod" startAt="3"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A partire dal Sé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555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3200" b="1" dirty="0">
                <a:solidFill>
                  <a:schemeClr val="bg1"/>
                </a:solidFill>
              </a:rPr>
              <a:t>A partire dal Sé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1595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sz="3200" dirty="0"/>
              <a:t>Il modello della cura prevede la </a:t>
            </a:r>
            <a:r>
              <a:rPr lang="it-IT" sz="3200" b="1" dirty="0"/>
              <a:t>centralità della relazione</a:t>
            </a:r>
            <a:r>
              <a:rPr lang="it-IT" sz="3200" dirty="0"/>
              <a:t>, al modo di Gregory </a:t>
            </a:r>
            <a:r>
              <a:rPr lang="it-IT" sz="3200" dirty="0" err="1"/>
              <a:t>Bateson</a:t>
            </a:r>
            <a:r>
              <a:rPr lang="it-IT" sz="3200" dirty="0"/>
              <a:t>, ma anche al modo di John </a:t>
            </a:r>
            <a:r>
              <a:rPr lang="it-IT" sz="3200" dirty="0" err="1"/>
              <a:t>Bowlby</a:t>
            </a:r>
            <a:r>
              <a:rPr lang="it-IT" sz="3200" dirty="0"/>
              <a:t>, di Carl </a:t>
            </a:r>
            <a:r>
              <a:rPr lang="it-IT" sz="3200" dirty="0" err="1"/>
              <a:t>Rogers</a:t>
            </a:r>
            <a:r>
              <a:rPr lang="it-IT" sz="3200" dirty="0"/>
              <a:t>, di John </a:t>
            </a:r>
            <a:r>
              <a:rPr lang="it-IT" sz="3200" dirty="0" err="1"/>
              <a:t>Dewey</a:t>
            </a:r>
            <a:r>
              <a:rPr lang="it-IT" sz="3200" dirty="0"/>
              <a:t>.</a:t>
            </a:r>
          </a:p>
          <a:p>
            <a:pPr marL="0" indent="0" algn="just">
              <a:buNone/>
            </a:pPr>
            <a:endParaRPr lang="it-IT" sz="900" dirty="0"/>
          </a:p>
          <a:p>
            <a:pPr marL="0" indent="0" algn="just">
              <a:buNone/>
            </a:pPr>
            <a:r>
              <a:rPr lang="it-IT" sz="3200" dirty="0"/>
              <a:t>L’idea che la nostra relazione, di noi con noi stessi, di noi con gli altri, di noi con i nostri genitori sia centrale per la nostra vita non è sufficientemente sviluppata.</a:t>
            </a:r>
          </a:p>
          <a:p>
            <a:pPr marL="0" indent="0" algn="just">
              <a:buNone/>
            </a:pPr>
            <a:endParaRPr lang="it-IT" sz="900" dirty="0"/>
          </a:p>
          <a:p>
            <a:pPr marL="0" indent="0" algn="just">
              <a:buNone/>
            </a:pPr>
            <a:r>
              <a:rPr lang="it-IT" sz="3200" b="1" dirty="0"/>
              <a:t>Siamo le nostre relazioni</a:t>
            </a:r>
            <a:r>
              <a:rPr lang="it-IT" sz="3200" dirty="0"/>
              <a:t>: per questo la capacità relazionale è fondamentale e risulta essere, come le ricerche sulle competenze nei luoghi di lavoro ci illustrano, la base per fondare la professionalità docente.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03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3200" b="1" dirty="0">
                <a:solidFill>
                  <a:schemeClr val="bg1"/>
                </a:solidFill>
              </a:rPr>
              <a:t>A partire dal Sé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871567"/>
          </a:xfrm>
        </p:spPr>
        <p:txBody>
          <a:bodyPr>
            <a:noAutofit/>
          </a:bodyPr>
          <a:lstStyle/>
          <a:p>
            <a:r>
              <a:rPr lang="it-IT" sz="3200" dirty="0"/>
              <a:t>La propria storia</a:t>
            </a:r>
          </a:p>
          <a:p>
            <a:r>
              <a:rPr lang="it-IT" sz="3200" dirty="0"/>
              <a:t>Approccio Neurobiologia interpersonale</a:t>
            </a:r>
          </a:p>
          <a:p>
            <a:r>
              <a:rPr lang="it-IT" sz="3200" dirty="0"/>
              <a:t>Approccio Jerome </a:t>
            </a:r>
            <a:r>
              <a:rPr lang="it-IT" sz="3200" dirty="0" err="1"/>
              <a:t>Bruner</a:t>
            </a:r>
            <a:endParaRPr lang="it-IT" sz="3200" dirty="0"/>
          </a:p>
          <a:p>
            <a:r>
              <a:rPr lang="it-IT" sz="3200" dirty="0"/>
              <a:t>Approccio Psicoanalisi delle relazioni d’oggetto</a:t>
            </a:r>
          </a:p>
          <a:p>
            <a:pPr marL="0" indent="0" algn="just">
              <a:buNone/>
            </a:pPr>
            <a:endParaRPr lang="it-IT" sz="1000" dirty="0"/>
          </a:p>
          <a:p>
            <a:pPr marL="0" indent="0" algn="just">
              <a:buNone/>
            </a:pPr>
            <a:endParaRPr lang="it-IT" sz="1000" dirty="0"/>
          </a:p>
          <a:p>
            <a:pPr marL="0" indent="0" algn="just">
              <a:buNone/>
            </a:pPr>
            <a:r>
              <a:rPr lang="it-IT" sz="3200" b="1" dirty="0"/>
              <a:t>Come? </a:t>
            </a:r>
          </a:p>
          <a:p>
            <a:pPr marL="0" indent="0" algn="just">
              <a:buNone/>
            </a:pPr>
            <a:r>
              <a:rPr lang="it-IT" sz="3200" dirty="0"/>
              <a:t>Attraverso la </a:t>
            </a:r>
            <a:r>
              <a:rPr lang="it-IT" sz="3200" b="1" dirty="0"/>
              <a:t>memoria</a:t>
            </a:r>
            <a:r>
              <a:rPr lang="it-IT" sz="3200" dirty="0"/>
              <a:t> e il </a:t>
            </a:r>
            <a:r>
              <a:rPr lang="it-IT" sz="3200" b="1" dirty="0"/>
              <a:t>ricordo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876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3200" b="1" dirty="0">
                <a:solidFill>
                  <a:schemeClr val="bg1"/>
                </a:solidFill>
              </a:rPr>
              <a:t>A partire dal Sé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7275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/>
              <a:t>La </a:t>
            </a:r>
            <a:r>
              <a:rPr lang="it-IT" sz="2800" b="1" dirty="0"/>
              <a:t>cura di sé </a:t>
            </a:r>
            <a:r>
              <a:rPr lang="it-IT" sz="2800" dirty="0"/>
              <a:t>implica un esercizio approfondito, ostinato, intenzionale e interiore sulla storia vissuta attraverso il ricordo e la memoria.</a:t>
            </a:r>
          </a:p>
          <a:p>
            <a:pPr marL="0" indent="0" algn="just">
              <a:buNone/>
            </a:pPr>
            <a:endParaRPr lang="it-IT" sz="1000" dirty="0"/>
          </a:p>
          <a:p>
            <a:pPr marL="0" indent="0" algn="just">
              <a:buNone/>
            </a:pPr>
            <a:r>
              <a:rPr lang="it-IT" sz="2800" dirty="0"/>
              <a:t>Si comincia presto: narrare le storie ai bambini, insegnare a leggere, motivare alla lettura, alla scrittura, all’apprendimento sono </a:t>
            </a:r>
            <a:r>
              <a:rPr lang="it-IT" sz="2800" b="1" dirty="0"/>
              <a:t>azioni educative che hanno a che vedere con il proprio sé</a:t>
            </a:r>
            <a:r>
              <a:rPr lang="it-IT" sz="2800" dirty="0"/>
              <a:t>.</a:t>
            </a:r>
          </a:p>
          <a:p>
            <a:pPr marL="0" indent="0" algn="just">
              <a:buNone/>
            </a:pPr>
            <a:endParaRPr lang="it-IT" sz="1000" dirty="0"/>
          </a:p>
          <a:p>
            <a:pPr marL="0" indent="0" algn="just">
              <a:buNone/>
            </a:pPr>
            <a:r>
              <a:rPr lang="it-IT" sz="2800" dirty="0"/>
              <a:t>Dobbiamo imparare a conoscerlo.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117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3200" b="1" dirty="0">
                <a:solidFill>
                  <a:schemeClr val="bg1"/>
                </a:solidFill>
              </a:rPr>
              <a:t>Il Sé e le emozioni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1595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3200" dirty="0"/>
              <a:t>Conoscersi significa scendere nelle profondità sommerse dei propri paesaggi interiori.</a:t>
            </a:r>
          </a:p>
          <a:p>
            <a:pPr marL="0" indent="0" algn="just">
              <a:buNone/>
            </a:pPr>
            <a:endParaRPr lang="it-IT" sz="900" dirty="0"/>
          </a:p>
          <a:p>
            <a:pPr marL="0" indent="0" algn="just">
              <a:buNone/>
            </a:pPr>
            <a:r>
              <a:rPr lang="it-IT" sz="3200" dirty="0"/>
              <a:t>Indagare le </a:t>
            </a:r>
            <a:r>
              <a:rPr lang="it-IT" sz="3200" b="1" dirty="0"/>
              <a:t>emozioni</a:t>
            </a:r>
            <a:r>
              <a:rPr lang="it-IT" sz="3200" dirty="0"/>
              <a:t> significa comprendere il funzionamento della propria mente.</a:t>
            </a:r>
          </a:p>
          <a:p>
            <a:pPr marL="0" indent="0" algn="just">
              <a:buNone/>
            </a:pPr>
            <a:endParaRPr lang="it-IT" sz="900" dirty="0"/>
          </a:p>
          <a:p>
            <a:pPr marL="0" indent="0" algn="just">
              <a:buNone/>
            </a:pPr>
            <a:r>
              <a:rPr lang="it-IT" sz="3200" b="1" dirty="0"/>
              <a:t>Emozioni fondamentali</a:t>
            </a:r>
          </a:p>
          <a:p>
            <a:pPr marL="0" indent="0" algn="just">
              <a:buNone/>
            </a:pPr>
            <a:r>
              <a:rPr lang="it-IT" sz="3200" dirty="0"/>
              <a:t>Perché la rabbia, quando la gioia, come la vergogna, quando il disgusto, a chi la tristezza, dove la paura, per chi la sorpresa.</a:t>
            </a:r>
          </a:p>
          <a:p>
            <a:pPr marL="0" indent="0" algn="just">
              <a:buNone/>
            </a:pPr>
            <a:endParaRPr lang="it-IT" sz="900" dirty="0"/>
          </a:p>
          <a:p>
            <a:pPr marL="0" indent="0" algn="just">
              <a:buNone/>
            </a:pPr>
            <a:r>
              <a:rPr lang="it-IT" sz="3200" dirty="0"/>
              <a:t>Emozioni primarie</a:t>
            </a:r>
          </a:p>
          <a:p>
            <a:pPr marL="0" indent="0" algn="just">
              <a:buNone/>
            </a:pPr>
            <a:r>
              <a:rPr lang="it-IT" sz="3200" dirty="0"/>
              <a:t>La musica della mente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18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11760" y="156171"/>
            <a:ext cx="6275040" cy="490066"/>
          </a:xfrm>
        </p:spPr>
        <p:txBody>
          <a:bodyPr>
            <a:normAutofit fontScale="90000"/>
          </a:bodyPr>
          <a:lstStyle/>
          <a:p>
            <a:pPr algn="r"/>
            <a:r>
              <a:rPr lang="it-IT" sz="4000" b="1" dirty="0">
                <a:solidFill>
                  <a:schemeClr val="bg1"/>
                </a:solidFill>
              </a:rPr>
              <a:t>L’esperienza e la cura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0" y="2886844"/>
            <a:ext cx="7567777" cy="843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051720" y="3068960"/>
            <a:ext cx="5383510" cy="66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4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ctr">
              <a:spcBef>
                <a:spcPct val="0"/>
              </a:spcBef>
              <a:buFontTx/>
              <a:buAutoNum type="arabicPeriod"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La cura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811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11760" y="156171"/>
            <a:ext cx="6275040" cy="490066"/>
          </a:xfrm>
        </p:spPr>
        <p:txBody>
          <a:bodyPr>
            <a:normAutofit fontScale="90000"/>
          </a:bodyPr>
          <a:lstStyle/>
          <a:p>
            <a:pPr algn="r"/>
            <a:r>
              <a:rPr lang="it-IT" sz="4000" b="1" dirty="0">
                <a:solidFill>
                  <a:schemeClr val="bg1"/>
                </a:solidFill>
              </a:rPr>
              <a:t>L’esperienza e la cura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0" y="2886844"/>
            <a:ext cx="7567777" cy="843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051720" y="3068960"/>
            <a:ext cx="5383510" cy="66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4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74E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ctr">
              <a:spcBef>
                <a:spcPct val="0"/>
              </a:spcBef>
              <a:buFont typeface="+mj-lt"/>
              <a:buAutoNum type="arabicPeriod" startAt="4"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La comunicazione integrativa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910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3200" b="1" dirty="0">
                <a:solidFill>
                  <a:schemeClr val="bg1"/>
                </a:solidFill>
              </a:rPr>
              <a:t>La comunicazione integrativa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15959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it-IT" sz="3200" dirty="0"/>
              <a:t>Entrare </a:t>
            </a:r>
            <a:r>
              <a:rPr lang="it-IT" sz="3200" b="1" dirty="0"/>
              <a:t>in sintonia con l'altro</a:t>
            </a:r>
            <a:r>
              <a:rPr lang="it-IT" sz="3200" dirty="0"/>
              <a:t> è una esperienza difficile e gratificante</a:t>
            </a:r>
          </a:p>
          <a:p>
            <a:pPr marL="514350" indent="-514350">
              <a:buFont typeface="+mj-lt"/>
              <a:buAutoNum type="arabicParenR"/>
            </a:pPr>
            <a:r>
              <a:rPr lang="it-IT" sz="3200" dirty="0"/>
              <a:t>La relazione significativa e duratura fra docente e allievo nasce dalla </a:t>
            </a:r>
            <a:r>
              <a:rPr lang="it-IT" sz="3200" b="1" dirty="0"/>
              <a:t>comunicazione integrativa</a:t>
            </a:r>
          </a:p>
          <a:p>
            <a:pPr marL="514350" indent="-514350">
              <a:buFont typeface="+mj-lt"/>
              <a:buAutoNum type="arabicParenR"/>
            </a:pPr>
            <a:r>
              <a:rPr lang="it-IT" sz="3200" dirty="0"/>
              <a:t>La risonanza fra docente e allievo conduce alla nascita di un senso di </a:t>
            </a:r>
            <a:r>
              <a:rPr lang="it-IT" sz="3200" b="1" dirty="0" err="1"/>
              <a:t>mentalizzazione</a:t>
            </a:r>
            <a:endParaRPr lang="it-IT" sz="3200" b="1" dirty="0"/>
          </a:p>
          <a:p>
            <a:pPr marL="514350" indent="-514350">
              <a:buFont typeface="+mj-lt"/>
              <a:buAutoNum type="arabicParenR"/>
            </a:pPr>
            <a:r>
              <a:rPr lang="it-IT" sz="3200" dirty="0"/>
              <a:t>La </a:t>
            </a:r>
            <a:r>
              <a:rPr lang="it-IT" sz="3200" b="1" dirty="0"/>
              <a:t>risonanza emotiva </a:t>
            </a:r>
            <a:r>
              <a:rPr lang="it-IT" sz="3200" dirty="0"/>
              <a:t>induce la comunicazione integrativa</a:t>
            </a:r>
          </a:p>
          <a:p>
            <a:pPr marL="514350" indent="-514350">
              <a:buFont typeface="+mj-lt"/>
              <a:buAutoNum type="arabicParenR"/>
            </a:pPr>
            <a:r>
              <a:rPr lang="it-IT" sz="3200" dirty="0"/>
              <a:t>La comunicazione integrativa significa “</a:t>
            </a:r>
            <a:r>
              <a:rPr lang="it-IT" sz="3200" b="1" dirty="0"/>
              <a:t>sentirsi sentiti</a:t>
            </a:r>
            <a:r>
              <a:rPr lang="it-IT" sz="3200" dirty="0"/>
              <a:t>”</a:t>
            </a:r>
          </a:p>
          <a:p>
            <a:pPr marL="514350" indent="-514350">
              <a:buFont typeface="+mj-lt"/>
              <a:buAutoNum type="arabicParenR"/>
            </a:pPr>
            <a:r>
              <a:rPr lang="it-IT" sz="3200" dirty="0"/>
              <a:t>La </a:t>
            </a:r>
            <a:r>
              <a:rPr lang="it-IT" sz="3200" b="1" dirty="0"/>
              <a:t>condivisione di emozioni </a:t>
            </a:r>
            <a:r>
              <a:rPr lang="it-IT" sz="3200" dirty="0"/>
              <a:t>costituisce il fondamento delle relazioni educative e interpersonali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325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2800" b="1" dirty="0">
                <a:solidFill>
                  <a:schemeClr val="bg1"/>
                </a:solidFill>
              </a:rPr>
              <a:t>La comunicazione coerente e contingente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1595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b="1" dirty="0"/>
              <a:t>Cosa è una comunicazione coerente?</a:t>
            </a:r>
          </a:p>
          <a:p>
            <a:pPr marL="0" indent="0" algn="just">
              <a:buNone/>
            </a:pPr>
            <a:endParaRPr lang="it-IT" sz="800" dirty="0"/>
          </a:p>
          <a:p>
            <a:pPr marL="0" indent="0" algn="just">
              <a:buNone/>
            </a:pPr>
            <a:r>
              <a:rPr lang="it-IT" sz="3200" dirty="0"/>
              <a:t>Una comunicazione è coerente quando implica la </a:t>
            </a:r>
            <a:r>
              <a:rPr lang="it-IT" sz="3200" b="1" dirty="0"/>
              <a:t>sintonia delle relazioni</a:t>
            </a:r>
            <a:r>
              <a:rPr lang="it-IT" sz="3200" dirty="0"/>
              <a:t> e lo scambio co-costruito delle esperienze di vita e di apprendimento.</a:t>
            </a:r>
          </a:p>
          <a:p>
            <a:pPr marL="0" indent="0" algn="just">
              <a:buNone/>
            </a:pPr>
            <a:endParaRPr lang="it-IT" sz="800" dirty="0"/>
          </a:p>
          <a:p>
            <a:pPr marL="0" indent="0" algn="just">
              <a:buNone/>
            </a:pPr>
            <a:r>
              <a:rPr lang="it-IT" sz="3200" dirty="0"/>
              <a:t>Conoscere il sé è un </a:t>
            </a:r>
            <a:r>
              <a:rPr lang="it-IT" sz="3200" b="1" dirty="0"/>
              <a:t>processo di costruzione congiunto</a:t>
            </a:r>
            <a:r>
              <a:rPr lang="it-IT" sz="3200" dirty="0"/>
              <a:t> fra il bambino e la madre, fra il bambino e i genitori, fra il bambino e gli altri, fra il docente e l’allievo.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261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2800" b="1" dirty="0">
                <a:solidFill>
                  <a:schemeClr val="bg1"/>
                </a:solidFill>
              </a:rPr>
              <a:t>La comunicazione coerente e contingente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30361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sz="3200" i="1" dirty="0"/>
              <a:t>Sentire i propri pensieri</a:t>
            </a:r>
          </a:p>
          <a:p>
            <a:pPr marL="0" indent="0" algn="ctr">
              <a:buNone/>
            </a:pPr>
            <a:r>
              <a:rPr lang="it-IT" sz="3200" i="1" dirty="0"/>
              <a:t>Pensare i propri sentimenti</a:t>
            </a:r>
          </a:p>
          <a:p>
            <a:pPr marL="0" indent="0" algn="ctr">
              <a:buNone/>
            </a:pPr>
            <a:r>
              <a:rPr lang="it-IT" sz="2800" dirty="0"/>
              <a:t>(Arietta </a:t>
            </a:r>
            <a:r>
              <a:rPr lang="it-IT" sz="2800" dirty="0" err="1"/>
              <a:t>Slade</a:t>
            </a:r>
            <a:r>
              <a:rPr lang="it-IT" sz="2800" dirty="0"/>
              <a:t>)</a:t>
            </a:r>
          </a:p>
          <a:p>
            <a:pPr marL="0" indent="0" algn="just">
              <a:buNone/>
            </a:pPr>
            <a:endParaRPr lang="it-IT" sz="3200" dirty="0"/>
          </a:p>
          <a:p>
            <a:pPr marL="0" indent="0" algn="just">
              <a:buNone/>
            </a:pPr>
            <a:r>
              <a:rPr lang="it-IT" sz="3200" b="1" dirty="0"/>
              <a:t>Che cosa comporta?</a:t>
            </a:r>
          </a:p>
          <a:p>
            <a:pPr marL="0" indent="0" algn="just">
              <a:buNone/>
            </a:pPr>
            <a:r>
              <a:rPr lang="it-IT" sz="3200" dirty="0"/>
              <a:t>Per sentirsi sentiti ovvero per </a:t>
            </a:r>
            <a:r>
              <a:rPr lang="it-IT" sz="3200" b="1" dirty="0"/>
              <a:t>sentirsi ascoltati, osservati, guardati </a:t>
            </a:r>
            <a:r>
              <a:rPr lang="it-IT" sz="3200" dirty="0"/>
              <a:t>è necessario entrare in sintonia, è necessario entrare in risonanza, è necessario sapere il rispecchiamento.</a:t>
            </a:r>
          </a:p>
          <a:p>
            <a:pPr marL="0" indent="0" algn="just">
              <a:buNone/>
            </a:pPr>
            <a:r>
              <a:rPr lang="it-IT" sz="3200" dirty="0"/>
              <a:t>La comunicazione autentica che è sempre una comunicazione interpersonale avviene quando </a:t>
            </a:r>
            <a:r>
              <a:rPr lang="it-IT" sz="3200" b="1" dirty="0"/>
              <a:t>due menti sono sintonizzate</a:t>
            </a:r>
            <a:r>
              <a:rPr lang="it-IT" sz="3200" dirty="0"/>
              <a:t> attraverso un gioco di rimandi emotivi che si mantengono anche a distanza.</a:t>
            </a:r>
          </a:p>
          <a:p>
            <a:pPr marL="0" indent="0" algn="just">
              <a:buNone/>
            </a:pPr>
            <a:r>
              <a:rPr lang="it-IT" sz="3200" dirty="0"/>
              <a:t>Quando il ricordo dell’altro diviene una esperienza sensoriale allora l’altro diventa parte di noi.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56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2800" b="1" dirty="0">
                <a:solidFill>
                  <a:schemeClr val="bg1"/>
                </a:solidFill>
              </a:rPr>
              <a:t>La </a:t>
            </a:r>
            <a:r>
              <a:rPr lang="it-IT" sz="2800" b="1" dirty="0" err="1">
                <a:solidFill>
                  <a:schemeClr val="bg1"/>
                </a:solidFill>
              </a:rPr>
              <a:t>mentalizzazione</a:t>
            </a:r>
            <a:r>
              <a:rPr lang="it-IT" sz="2800" b="1" dirty="0">
                <a:solidFill>
                  <a:schemeClr val="bg1"/>
                </a:solidFill>
              </a:rPr>
              <a:t> e l’empatia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180300"/>
              </p:ext>
            </p:extLst>
          </p:nvPr>
        </p:nvGraphicFramePr>
        <p:xfrm>
          <a:off x="628650" y="1129189"/>
          <a:ext cx="788670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8" name="Segnaposto contenuto 4"/>
          <p:cNvSpPr txBox="1">
            <a:spLocks/>
          </p:cNvSpPr>
          <p:nvPr/>
        </p:nvSpPr>
        <p:spPr>
          <a:xfrm>
            <a:off x="649483" y="3068961"/>
            <a:ext cx="7886700" cy="3431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200" b="1" dirty="0"/>
              <a:t>L’empatia è il livello più elevato di comunicazione interpersonale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3200" dirty="0"/>
              <a:t>La relazione educativa non potrebbe dirsi tale senza la finalità dell’empatia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9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800" dirty="0"/>
              <a:t>Le emozioni/l’attenzione/l’ascolto/la vigilanza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800" i="1" dirty="0"/>
              <a:t>Sono esperienze, azioni a cui possiamo </a:t>
            </a:r>
            <a:r>
              <a:rPr lang="it-IT" sz="2800" b="1" i="1" dirty="0"/>
              <a:t>educarci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sz="1000" b="1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800" dirty="0"/>
              <a:t>Il ricordo/la memoria/la storia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800" i="1" dirty="0"/>
              <a:t>Sono esperienze, azioni a cui possiamo </a:t>
            </a:r>
            <a:r>
              <a:rPr lang="it-IT" sz="2800" b="1" i="1" dirty="0"/>
              <a:t>formarci</a:t>
            </a:r>
          </a:p>
        </p:txBody>
      </p:sp>
    </p:spTree>
    <p:extLst>
      <p:ext uri="{BB962C8B-B14F-4D97-AF65-F5344CB8AC3E}">
        <p14:creationId xmlns:p14="http://schemas.microsoft.com/office/powerpoint/2010/main" val="2046801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2800" b="1" dirty="0">
                <a:solidFill>
                  <a:schemeClr val="bg1"/>
                </a:solidFill>
              </a:rPr>
              <a:t>La </a:t>
            </a:r>
            <a:r>
              <a:rPr lang="it-IT" sz="2800" b="1" dirty="0" err="1">
                <a:solidFill>
                  <a:schemeClr val="bg1"/>
                </a:solidFill>
              </a:rPr>
              <a:t>mentalizzazione</a:t>
            </a:r>
            <a:r>
              <a:rPr lang="it-IT" sz="2800" b="1" dirty="0">
                <a:solidFill>
                  <a:schemeClr val="bg1"/>
                </a:solidFill>
              </a:rPr>
              <a:t> e l’empatia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844824"/>
            <a:ext cx="7886700" cy="4511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La </a:t>
            </a:r>
            <a:r>
              <a:rPr lang="it-IT" sz="3200" b="1" dirty="0"/>
              <a:t>risonanza emotiva </a:t>
            </a:r>
            <a:r>
              <a:rPr lang="it-IT" sz="3200" dirty="0"/>
              <a:t>ci avvicina all’altro e ci permette di creare un senso di unione. </a:t>
            </a:r>
          </a:p>
          <a:p>
            <a:pPr marL="0" indent="0">
              <a:buNone/>
            </a:pPr>
            <a:r>
              <a:rPr lang="it-IT" sz="3200" dirty="0"/>
              <a:t>I neuroni specchio entrano in gioco negli stati di azioni agite in risonanza. L’altro, il bambino si sente «sentito»</a:t>
            </a:r>
          </a:p>
          <a:p>
            <a:pPr marL="0" indent="0">
              <a:buNone/>
            </a:pPr>
            <a:r>
              <a:rPr lang="it-IT" sz="3200" dirty="0"/>
              <a:t>Lo </a:t>
            </a:r>
            <a:r>
              <a:rPr lang="it-IT" sz="3200" b="1" dirty="0"/>
              <a:t>stato della mente </a:t>
            </a:r>
            <a:r>
              <a:rPr lang="it-IT" sz="3200" dirty="0"/>
              <a:t>dell’altro viene ricreato nella mente del bambino.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80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2800" b="1" dirty="0" err="1">
                <a:solidFill>
                  <a:schemeClr val="bg1"/>
                </a:solidFill>
              </a:rPr>
              <a:t>Mentalizzazione</a:t>
            </a:r>
            <a:r>
              <a:rPr lang="it-IT" sz="2800" b="1" dirty="0">
                <a:solidFill>
                  <a:schemeClr val="bg1"/>
                </a:solidFill>
              </a:rPr>
              <a:t> e stati della mente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6524"/>
              </p:ext>
            </p:extLst>
          </p:nvPr>
        </p:nvGraphicFramePr>
        <p:xfrm>
          <a:off x="628650" y="1196752"/>
          <a:ext cx="7886700" cy="515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509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2800" b="1" dirty="0">
                <a:solidFill>
                  <a:schemeClr val="bg1"/>
                </a:solidFill>
              </a:rPr>
              <a:t>Fasi e stati della mente: senza sintonia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1595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3200" dirty="0"/>
              <a:t>Interazioni guidate da </a:t>
            </a:r>
            <a:r>
              <a:rPr lang="it-IT" sz="3200" b="1" dirty="0"/>
              <a:t>modalità inferiori </a:t>
            </a:r>
            <a:r>
              <a:rPr lang="it-IT" sz="3200" dirty="0"/>
              <a:t>della mente e che si ripetono nel tempo, senza essere seguite da processi di riparazione, possono interferire con la costruzione dell'attaccamento</a:t>
            </a:r>
          </a:p>
          <a:p>
            <a:pPr marL="0" indent="0">
              <a:buNone/>
            </a:pPr>
            <a:endParaRPr lang="it-IT" sz="900" dirty="0"/>
          </a:p>
          <a:p>
            <a:pPr marL="0" indent="0">
              <a:buNone/>
            </a:pPr>
            <a:r>
              <a:rPr lang="it-IT" sz="3200" dirty="0"/>
              <a:t>I bambini hanno assolta necessità di </a:t>
            </a:r>
            <a:r>
              <a:rPr lang="it-IT" sz="3200" b="1" dirty="0"/>
              <a:t>sintonizzazione affettiva </a:t>
            </a:r>
            <a:r>
              <a:rPr lang="it-IT" sz="3200" dirty="0"/>
              <a:t>che permette il raggiungimento dell'equilibrio necessario per creare una </a:t>
            </a:r>
            <a:r>
              <a:rPr lang="it-IT" sz="3200" b="1" dirty="0"/>
              <a:t>mente coerente</a:t>
            </a:r>
            <a:r>
              <a:rPr lang="it-IT" sz="3200" dirty="0"/>
              <a:t>.</a:t>
            </a:r>
          </a:p>
          <a:p>
            <a:pPr marL="0" indent="0">
              <a:buNone/>
            </a:pPr>
            <a:endParaRPr lang="it-IT" sz="900" dirty="0"/>
          </a:p>
          <a:p>
            <a:pPr marL="0" indent="0">
              <a:buNone/>
            </a:pPr>
            <a:r>
              <a:rPr lang="it-IT" sz="3200" dirty="0"/>
              <a:t>La </a:t>
            </a:r>
            <a:r>
              <a:rPr lang="it-IT" sz="3200" b="1" dirty="0"/>
              <a:t>coerenza</a:t>
            </a:r>
            <a:r>
              <a:rPr lang="it-IT" sz="3200" dirty="0"/>
              <a:t> è lo stato della mente in cui il mondo interno è in grado di adattarsi al mondo esterno fatto di esperienze in continuo cambiamento. Tale coerenza corrisponde al senso di integrazione che deriva dal sentirsi in sintonia con se stessi e con gli altri.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693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2800" b="1" dirty="0">
                <a:solidFill>
                  <a:schemeClr val="bg1"/>
                </a:solidFill>
              </a:rPr>
              <a:t>La dimensione empatica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159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Comunicazioni basate su empatia e sintonia affettiva facilitano l’emergere di un </a:t>
            </a:r>
            <a:r>
              <a:rPr lang="it-IT" sz="2400" b="1" dirty="0"/>
              <a:t>sé autonomo </a:t>
            </a:r>
            <a:r>
              <a:rPr lang="it-IT" sz="2400" dirty="0"/>
              <a:t>e lo sviluppo di capacità flessibili di </a:t>
            </a:r>
            <a:r>
              <a:rPr lang="it-IT" sz="2400" b="1" dirty="0"/>
              <a:t>autoregolazione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endParaRPr lang="it-IT" sz="700" dirty="0"/>
          </a:p>
          <a:p>
            <a:pPr marL="0" indent="0">
              <a:buNone/>
            </a:pPr>
            <a:r>
              <a:rPr lang="it-IT" sz="2400" dirty="0"/>
              <a:t>Comunicazioni fondate sulla condivisione di emozioni danno origine a forme di unione che costituiscono un vero </a:t>
            </a:r>
            <a:r>
              <a:rPr lang="it-IT" sz="2400" b="1" dirty="0"/>
              <a:t>processo di integrazione</a:t>
            </a:r>
            <a:r>
              <a:rPr lang="it-IT" sz="2400" dirty="0"/>
              <a:t> in grado di dare benessere e vitalità all’insegnante, al genitore, al bambino.</a:t>
            </a:r>
          </a:p>
          <a:p>
            <a:pPr marL="0" indent="0">
              <a:buNone/>
            </a:pPr>
            <a:endParaRPr lang="it-IT" sz="900" dirty="0"/>
          </a:p>
          <a:p>
            <a:pPr marL="0" indent="0">
              <a:buNone/>
            </a:pPr>
            <a:r>
              <a:rPr lang="it-IT" sz="2400" dirty="0"/>
              <a:t>Per far questo è necessario essere consapevoli di noi, essere capaci di cura verso le proprie modalità relazionali significa essere </a:t>
            </a:r>
            <a:r>
              <a:rPr lang="it-IT" sz="2400" b="1" dirty="0"/>
              <a:t>responsabili verso il contesto</a:t>
            </a:r>
            <a:r>
              <a:rPr lang="it-IT" sz="2400" dirty="0"/>
              <a:t>, essere capaci di scegliere fra integrazione e differenziazione.</a:t>
            </a:r>
          </a:p>
          <a:p>
            <a:pPr marL="0" indent="0">
              <a:buNone/>
            </a:pPr>
            <a:r>
              <a:rPr lang="it-IT" sz="2400" b="1" dirty="0"/>
              <a:t>Significa creare il senso del NOI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888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11760" y="156171"/>
            <a:ext cx="6275040" cy="490066"/>
          </a:xfrm>
        </p:spPr>
        <p:txBody>
          <a:bodyPr>
            <a:noAutofit/>
          </a:bodyPr>
          <a:lstStyle/>
          <a:p>
            <a:pPr algn="r"/>
            <a:r>
              <a:rPr lang="it-IT" sz="3200" b="1" dirty="0">
                <a:solidFill>
                  <a:schemeClr val="bg1"/>
                </a:solidFill>
              </a:rPr>
              <a:t>Per un'etica della cura delle relazioni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588274"/>
            <a:ext cx="7886700" cy="38164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/>
              <a:t>Per portare cura è necessario</a:t>
            </a:r>
          </a:p>
          <a:p>
            <a:pPr marL="0" indent="0" algn="just">
              <a:buNone/>
            </a:pPr>
            <a:r>
              <a:rPr lang="it-IT" sz="2800" dirty="0"/>
              <a:t>1) Aver cura di sé</a:t>
            </a:r>
          </a:p>
          <a:p>
            <a:pPr marL="0" indent="0" algn="just">
              <a:buNone/>
            </a:pPr>
            <a:r>
              <a:rPr lang="it-IT" sz="2800" dirty="0"/>
              <a:t>2) Aver cura dell'altro</a:t>
            </a:r>
          </a:p>
          <a:p>
            <a:pPr marL="0" indent="0" algn="just">
              <a:buNone/>
            </a:pPr>
            <a:r>
              <a:rPr lang="it-IT" sz="2800" dirty="0"/>
              <a:t>3) Aver cura del mondo</a:t>
            </a:r>
          </a:p>
          <a:p>
            <a:pPr marL="0" indent="0" algn="just">
              <a:buNone/>
            </a:pPr>
            <a:endParaRPr lang="it-IT" sz="2800" dirty="0"/>
          </a:p>
          <a:p>
            <a:pPr marL="0" indent="0" algn="just">
              <a:buNone/>
            </a:pPr>
            <a:r>
              <a:rPr lang="it-IT" sz="2800" dirty="0"/>
              <a:t>Come?</a:t>
            </a:r>
          </a:p>
          <a:p>
            <a:pPr marL="0" indent="0" algn="just">
              <a:buNone/>
            </a:pPr>
            <a:r>
              <a:rPr lang="it-IT" sz="2800" dirty="0"/>
              <a:t>1) Educare il pensare (ovvero pensare i sentimenti)</a:t>
            </a:r>
          </a:p>
          <a:p>
            <a:pPr marL="0" indent="0" algn="just">
              <a:buNone/>
            </a:pPr>
            <a:r>
              <a:rPr lang="it-IT" sz="2800" dirty="0"/>
              <a:t>2) Conoscere le emozioni (ovvero sentire i pensieri)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Educatore professionale socio-pedagogico (60 CFU)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5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2800" b="1" dirty="0">
                <a:solidFill>
                  <a:schemeClr val="bg1"/>
                </a:solidFill>
              </a:rPr>
              <a:t>Il Processo Formativo e il Processo Educativo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5015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I due processi sono connessi a quelli di </a:t>
            </a:r>
            <a:r>
              <a:rPr lang="it-IT" sz="3200" b="1" dirty="0"/>
              <a:t>inculturazione, istruzione e apprendimento</a:t>
            </a:r>
            <a:r>
              <a:rPr lang="it-IT" sz="3200" dirty="0"/>
              <a:t>. </a:t>
            </a:r>
          </a:p>
          <a:p>
            <a:pPr marL="0" indent="0">
              <a:buNone/>
            </a:pPr>
            <a:r>
              <a:rPr lang="it-IT" sz="3200" dirty="0"/>
              <a:t>L’educazione è crescita biologica, inculturazione, istruzione/apprendimento e formazione.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/>
              <a:t>La </a:t>
            </a:r>
            <a:r>
              <a:rPr lang="it-IT" sz="3200" b="1" dirty="0"/>
              <a:t>pedagogia</a:t>
            </a:r>
            <a:r>
              <a:rPr lang="it-IT" sz="3200" dirty="0"/>
              <a:t> è la scienza dell’educazione che ha come proprio oggetto di riflessione il processo formativo.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992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11760" y="156171"/>
            <a:ext cx="6275040" cy="490066"/>
          </a:xfrm>
        </p:spPr>
        <p:txBody>
          <a:bodyPr>
            <a:noAutofit/>
          </a:bodyPr>
          <a:lstStyle/>
          <a:p>
            <a:pPr algn="r"/>
            <a:r>
              <a:rPr lang="it-IT" sz="3200" b="1" dirty="0">
                <a:solidFill>
                  <a:schemeClr val="bg1"/>
                </a:solidFill>
              </a:rPr>
              <a:t>Per un'etica della cura delle relazioni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464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3600" b="1" dirty="0"/>
              <a:t>5 Vie per le relazioni educative</a:t>
            </a:r>
          </a:p>
          <a:p>
            <a:pPr marL="0" indent="0" algn="just">
              <a:buNone/>
            </a:pPr>
            <a:br>
              <a:rPr lang="it-IT" sz="3600" dirty="0"/>
            </a:br>
            <a:r>
              <a:rPr lang="it-IT" sz="3600" dirty="0"/>
              <a:t>Consapevolezza</a:t>
            </a:r>
          </a:p>
          <a:p>
            <a:pPr marL="0" indent="0" algn="just">
              <a:buNone/>
            </a:pPr>
            <a:r>
              <a:rPr lang="it-IT" sz="3600" dirty="0"/>
              <a:t>Disponibilità ad apprendere</a:t>
            </a:r>
          </a:p>
          <a:p>
            <a:pPr marL="0" indent="0" algn="just">
              <a:buNone/>
            </a:pPr>
            <a:r>
              <a:rPr lang="it-IT" sz="3600" dirty="0"/>
              <a:t>Flessibilità di risposta</a:t>
            </a:r>
          </a:p>
          <a:p>
            <a:pPr marL="0" indent="0" algn="just">
              <a:buNone/>
            </a:pPr>
            <a:r>
              <a:rPr lang="it-IT" sz="3600" dirty="0"/>
              <a:t>Capacità di percepire le menti</a:t>
            </a:r>
          </a:p>
          <a:p>
            <a:pPr marL="0" indent="0" algn="just">
              <a:buNone/>
            </a:pPr>
            <a:r>
              <a:rPr lang="it-IT" sz="3600" dirty="0"/>
              <a:t>Gioia di vivere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Educatore professionale socio-pedagogico (60 CFU)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497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11760" y="156171"/>
            <a:ext cx="6275040" cy="490066"/>
          </a:xfrm>
        </p:spPr>
        <p:txBody>
          <a:bodyPr>
            <a:noAutofit/>
          </a:bodyPr>
          <a:lstStyle/>
          <a:p>
            <a:pPr algn="r"/>
            <a:r>
              <a:rPr lang="it-IT" sz="3600" b="1" dirty="0">
                <a:solidFill>
                  <a:schemeClr val="bg1"/>
                </a:solidFill>
              </a:rPr>
              <a:t>Consapevolezza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536504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La consapevolezza è alla base della nostra capacità di costruire relazioni</a:t>
            </a:r>
          </a:p>
          <a:p>
            <a:pPr algn="just"/>
            <a:r>
              <a:rPr lang="it-IT" sz="3200" dirty="0"/>
              <a:t>Essere consapevoli significa imparare a riconoscere i nostri stati interni</a:t>
            </a:r>
          </a:p>
          <a:p>
            <a:pPr algn="just"/>
            <a:r>
              <a:rPr lang="it-IT" sz="3200" dirty="0"/>
              <a:t>Essere consapevoli significa saper sentire i nostri sentimenti</a:t>
            </a:r>
          </a:p>
          <a:p>
            <a:pPr algn="just"/>
            <a:r>
              <a:rPr lang="it-IT" sz="3200" dirty="0"/>
              <a:t>Essere consapevoli significa percepire il qui e l'ora</a:t>
            </a:r>
          </a:p>
          <a:p>
            <a:pPr algn="just"/>
            <a:r>
              <a:rPr lang="it-IT" sz="3200" dirty="0"/>
              <a:t>Essere consapevoli significa agire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Educatore professionale socio-pedagogico (60 CFU)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133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11760" y="156171"/>
            <a:ext cx="6275040" cy="490066"/>
          </a:xfrm>
        </p:spPr>
        <p:txBody>
          <a:bodyPr>
            <a:noAutofit/>
          </a:bodyPr>
          <a:lstStyle/>
          <a:p>
            <a:pPr algn="r"/>
            <a:r>
              <a:rPr lang="it-IT" sz="3600" b="1" dirty="0">
                <a:solidFill>
                  <a:schemeClr val="bg1"/>
                </a:solidFill>
              </a:rPr>
              <a:t>Disponibilità ad apprendere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536504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Esprimere la cura della relazione significa imparare ad apprendere un nuovo modo di essere, un nuovo modo di comunicare</a:t>
            </a:r>
          </a:p>
          <a:p>
            <a:pPr algn="just"/>
            <a:r>
              <a:rPr lang="it-IT" sz="3200" dirty="0"/>
              <a:t>Il nostro cervello sviluppa nuovi stati di pensiero a partire dalle nuove esperienze</a:t>
            </a:r>
          </a:p>
          <a:p>
            <a:pPr algn="just"/>
            <a:r>
              <a:rPr lang="it-IT" sz="3200" dirty="0"/>
              <a:t>La disponibilità ad apprendere significa sviluppare una buona funzione riflessiva</a:t>
            </a:r>
          </a:p>
          <a:p>
            <a:pPr algn="just"/>
            <a:r>
              <a:rPr lang="it-IT" sz="3200" dirty="0"/>
              <a:t>Gli educatori apprendono attraverso il rispecchiamento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Educatore professionale socio-pedagogico (60 CFU)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607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11760" y="156171"/>
            <a:ext cx="6275040" cy="490066"/>
          </a:xfrm>
        </p:spPr>
        <p:txBody>
          <a:bodyPr>
            <a:noAutofit/>
          </a:bodyPr>
          <a:lstStyle/>
          <a:p>
            <a:pPr algn="r"/>
            <a:r>
              <a:rPr lang="it-IT" sz="3600" b="1" dirty="0">
                <a:solidFill>
                  <a:schemeClr val="bg1"/>
                </a:solidFill>
              </a:rPr>
              <a:t>Flessibilità di risposta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4248472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La flessibilità di risposta è la capacità di operare una selezione fra le molte risposte possibili</a:t>
            </a:r>
          </a:p>
          <a:p>
            <a:pPr algn="just"/>
            <a:r>
              <a:rPr lang="it-IT" sz="3200" dirty="0"/>
              <a:t>Quando siamo stanchi, frustrati, delusi, o arrabbiati la flessibilità di risposta può venire a mancare</a:t>
            </a:r>
          </a:p>
          <a:p>
            <a:pPr algn="just"/>
            <a:r>
              <a:rPr lang="it-IT" sz="3200" dirty="0"/>
              <a:t>La flessibilità di risposta significa mantenere un controllo emotivo</a:t>
            </a:r>
          </a:p>
          <a:p>
            <a:pPr algn="just"/>
            <a:r>
              <a:rPr lang="it-IT" sz="3200" dirty="0"/>
              <a:t>Quando i genitori rispondono in modo flessibile anche i bambini saranno capaci di comportamenti flessibili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Educatore professionale socio-pedagogico (60 CFU)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012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11760" y="156171"/>
            <a:ext cx="6275040" cy="490066"/>
          </a:xfrm>
        </p:spPr>
        <p:txBody>
          <a:bodyPr>
            <a:noAutofit/>
          </a:bodyPr>
          <a:lstStyle/>
          <a:p>
            <a:pPr algn="r"/>
            <a:r>
              <a:rPr lang="it-IT" sz="3600" b="1" dirty="0">
                <a:solidFill>
                  <a:schemeClr val="bg1"/>
                </a:solidFill>
              </a:rPr>
              <a:t>Capacità di percepire la mente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536504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La mente e i nostri modelli operativi interni</a:t>
            </a:r>
          </a:p>
          <a:p>
            <a:pPr algn="just"/>
            <a:r>
              <a:rPr lang="it-IT" sz="3200" dirty="0"/>
              <a:t>Percepire la mente del bambino significa andare a fondo: oltre la superficie dell'esperienza</a:t>
            </a:r>
          </a:p>
          <a:p>
            <a:pPr algn="just"/>
            <a:r>
              <a:rPr lang="it-IT" sz="3200" dirty="0"/>
              <a:t>Percepire la mente: </a:t>
            </a:r>
            <a:r>
              <a:rPr lang="it-IT" sz="3200" dirty="0" err="1"/>
              <a:t>mentalizzare</a:t>
            </a:r>
            <a:r>
              <a:rPr lang="it-IT" sz="3200" dirty="0"/>
              <a:t> attraverso le parole, i gesti, i comportamenti</a:t>
            </a:r>
          </a:p>
          <a:p>
            <a:pPr algn="just"/>
            <a:r>
              <a:rPr lang="it-IT" sz="3200" dirty="0" err="1"/>
              <a:t>Mentalizzare</a:t>
            </a:r>
            <a:r>
              <a:rPr lang="it-IT" sz="3200" dirty="0"/>
              <a:t> significa agire la funzione riflessiva</a:t>
            </a:r>
          </a:p>
          <a:p>
            <a:pPr algn="just"/>
            <a:r>
              <a:rPr lang="it-IT" sz="3200" dirty="0"/>
              <a:t>Percepire la mente significa comunicare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Educatore professionale socio-pedagogico (60 CFU)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690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11760" y="156171"/>
            <a:ext cx="6275040" cy="490066"/>
          </a:xfrm>
        </p:spPr>
        <p:txBody>
          <a:bodyPr>
            <a:noAutofit/>
          </a:bodyPr>
          <a:lstStyle/>
          <a:p>
            <a:pPr algn="r"/>
            <a:r>
              <a:rPr lang="it-IT" sz="3600" b="1" dirty="0">
                <a:solidFill>
                  <a:schemeClr val="bg1"/>
                </a:solidFill>
              </a:rPr>
              <a:t>Per un'etica della cura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628650" y="1124745"/>
          <a:ext cx="7886700" cy="523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Educatore professionale socio-pedagogico (60 CFU)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330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11760" y="156171"/>
            <a:ext cx="6275040" cy="490066"/>
          </a:xfrm>
        </p:spPr>
        <p:txBody>
          <a:bodyPr>
            <a:normAutofit fontScale="90000"/>
          </a:bodyPr>
          <a:lstStyle/>
          <a:p>
            <a:pPr algn="r"/>
            <a:r>
              <a:rPr lang="it-IT" sz="4000" b="1" dirty="0">
                <a:solidFill>
                  <a:schemeClr val="bg1"/>
                </a:solidFill>
              </a:rPr>
              <a:t>Per un'etica della cura</a:t>
            </a:r>
            <a:endParaRPr lang="it-IT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628650" y="1124743"/>
          <a:ext cx="7886700" cy="5231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Educatore professionale socio-pedagogico (60 CFU)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907704" y="6007293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657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2800" b="1" dirty="0">
                <a:solidFill>
                  <a:schemeClr val="bg1"/>
                </a:solidFill>
              </a:rPr>
              <a:t>La dimensione empatica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4941167"/>
            <a:ext cx="7514483" cy="1415183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it-IT" sz="2000" i="1" dirty="0"/>
              <a:t>Comunicare la propria profondità emotiva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it-IT" sz="2000" i="1" dirty="0"/>
              <a:t>rappresenta la ricerca di se stessi.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it-IT" sz="2000" i="1" dirty="0"/>
              <a:t>Tale ricerca non termina mai in noi,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it-IT" sz="2000" i="1" dirty="0"/>
              <a:t>ma si estende sempre verso un oltre,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it-IT" sz="2000" i="1" dirty="0"/>
              <a:t>verso l’altro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37</a:t>
            </a:fld>
            <a:endParaRPr lang="it-IT"/>
          </a:p>
        </p:txBody>
      </p:sp>
      <p:pic>
        <p:nvPicPr>
          <p:cNvPr id="6" name="Immagine 5" descr="Rettorato_firenze,_scale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7" y="961957"/>
            <a:ext cx="7142266" cy="385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2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3200" b="1" dirty="0">
                <a:solidFill>
                  <a:schemeClr val="bg1"/>
                </a:solidFill>
              </a:rPr>
              <a:t>I significati della cura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8715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/>
              <a:t>La formazione e l'educazione sono categorie che hanno vita  a partire dagli </a:t>
            </a:r>
            <a:r>
              <a:rPr lang="it-IT" sz="3200" b="1" dirty="0"/>
              <a:t>atti di cura</a:t>
            </a:r>
            <a:r>
              <a:rPr lang="it-IT" sz="3200" dirty="0"/>
              <a:t> che i soggetti agiscono nell'educare e nel formare, nell'essere educati e nell'essere formati.</a:t>
            </a:r>
          </a:p>
          <a:p>
            <a:pPr marL="0" indent="0" algn="just">
              <a:buNone/>
            </a:pPr>
            <a:endParaRPr lang="it-IT" sz="800" dirty="0"/>
          </a:p>
          <a:p>
            <a:pPr marL="0" indent="0" algn="just">
              <a:buNone/>
            </a:pPr>
            <a:r>
              <a:rPr lang="it-IT" sz="3200" dirty="0"/>
              <a:t>La cura dimensiona i processi educativi e formativi perché imprime a questi un </a:t>
            </a:r>
            <a:r>
              <a:rPr lang="it-IT" sz="3200" b="1" dirty="0"/>
              <a:t>orientamento di senso</a:t>
            </a:r>
            <a:r>
              <a:rPr lang="it-IT" sz="3200" dirty="0"/>
              <a:t>. La cura dà senso alla vita umana. Questa non può esistere senza “cura”.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58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3200" b="1" dirty="0">
                <a:solidFill>
                  <a:schemeClr val="bg1"/>
                </a:solidFill>
              </a:rPr>
              <a:t>Perché la cura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1595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3200" dirty="0"/>
              <a:t>Senza </a:t>
            </a:r>
            <a:r>
              <a:rPr lang="it-IT" sz="3200" b="1" dirty="0"/>
              <a:t>cura di sé</a:t>
            </a:r>
            <a:r>
              <a:rPr lang="it-IT" sz="3200" dirty="0"/>
              <a:t> non può esserci cura dell’altro </a:t>
            </a:r>
          </a:p>
          <a:p>
            <a:pPr marL="0" indent="0" algn="just">
              <a:buNone/>
            </a:pPr>
            <a:r>
              <a:rPr lang="it-IT" sz="3200" dirty="0"/>
              <a:t>Senza </a:t>
            </a:r>
            <a:r>
              <a:rPr lang="it-IT" sz="3200" b="1" dirty="0"/>
              <a:t>cura dell’altro </a:t>
            </a:r>
            <a:r>
              <a:rPr lang="it-IT" sz="3200" dirty="0"/>
              <a:t>non può esserci cura del mondo</a:t>
            </a:r>
          </a:p>
          <a:p>
            <a:pPr marL="0" indent="0" algn="just">
              <a:buNone/>
            </a:pPr>
            <a:r>
              <a:rPr lang="it-IT" sz="3200" dirty="0"/>
              <a:t>La cura è un modello che ci riguarda in quanto persone.</a:t>
            </a:r>
          </a:p>
          <a:p>
            <a:pPr marL="0" indent="0" algn="just">
              <a:buNone/>
            </a:pPr>
            <a:r>
              <a:rPr lang="it-IT" sz="3200" dirty="0"/>
              <a:t>La cura è un modello per «essere», per vivere, per formare se stessi in rapporto all’altro e al contesto.</a:t>
            </a:r>
          </a:p>
          <a:p>
            <a:pPr marL="857250" lvl="1" indent="-514350" algn="just">
              <a:buFont typeface="+mj-lt"/>
              <a:buAutoNum type="arabicParenR"/>
            </a:pPr>
            <a:r>
              <a:rPr lang="it-IT" sz="2900" dirty="0"/>
              <a:t>A partire da una dimensione di educazione all’esistenza</a:t>
            </a:r>
          </a:p>
          <a:p>
            <a:pPr marL="857250" lvl="1" indent="-514350" algn="just">
              <a:buFont typeface="+mj-lt"/>
              <a:buAutoNum type="arabicParenR"/>
            </a:pPr>
            <a:r>
              <a:rPr lang="it-IT" sz="2900" dirty="0"/>
              <a:t>A partire da una dimensione di educazione alla cittadinanza</a:t>
            </a:r>
          </a:p>
          <a:p>
            <a:pPr marL="857250" lvl="1" indent="-514350" algn="just">
              <a:buFont typeface="+mj-lt"/>
              <a:buAutoNum type="arabicParenR"/>
            </a:pPr>
            <a:r>
              <a:rPr lang="it-IT" sz="2900" dirty="0"/>
              <a:t>A partire da una dimensione di essenza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67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3200" b="1" dirty="0">
                <a:solidFill>
                  <a:schemeClr val="bg1"/>
                </a:solidFill>
              </a:rPr>
              <a:t>La cura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772816"/>
            <a:ext cx="7886700" cy="4583535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La </a:t>
            </a:r>
            <a:r>
              <a:rPr lang="it-IT" sz="3200" b="1" dirty="0"/>
              <a:t>cura</a:t>
            </a:r>
            <a:r>
              <a:rPr lang="it-IT" sz="3200" dirty="0"/>
              <a:t> (</a:t>
            </a:r>
            <a:r>
              <a:rPr lang="it-IT" sz="3200" dirty="0" err="1"/>
              <a:t>Heidegger</a:t>
            </a:r>
            <a:r>
              <a:rPr lang="it-IT" sz="3200" dirty="0"/>
              <a:t>, Tronto, </a:t>
            </a:r>
            <a:r>
              <a:rPr lang="it-IT" sz="3200" dirty="0" err="1"/>
              <a:t>Nussbaum</a:t>
            </a:r>
            <a:r>
              <a:rPr lang="it-IT" sz="3200" dirty="0"/>
              <a:t>)</a:t>
            </a:r>
          </a:p>
          <a:p>
            <a:pPr algn="just"/>
            <a:endParaRPr lang="it-IT" sz="800" dirty="0"/>
          </a:p>
          <a:p>
            <a:pPr algn="just"/>
            <a:r>
              <a:rPr lang="it-IT" sz="3200" dirty="0"/>
              <a:t>La </a:t>
            </a:r>
            <a:r>
              <a:rPr lang="it-IT" sz="3200" b="1" dirty="0"/>
              <a:t>cura di sé</a:t>
            </a:r>
            <a:r>
              <a:rPr lang="it-IT" sz="3200" dirty="0"/>
              <a:t> (Foucault, Cambi, </a:t>
            </a:r>
            <a:r>
              <a:rPr lang="it-IT" sz="3200" dirty="0" err="1"/>
              <a:t>Mortari</a:t>
            </a:r>
            <a:r>
              <a:rPr lang="it-IT" sz="3200" dirty="0"/>
              <a:t>, Pulcini) </a:t>
            </a:r>
          </a:p>
          <a:p>
            <a:pPr algn="just"/>
            <a:endParaRPr lang="it-IT" sz="800" dirty="0"/>
          </a:p>
          <a:p>
            <a:pPr algn="just"/>
            <a:r>
              <a:rPr lang="it-IT" sz="3200" dirty="0"/>
              <a:t>La </a:t>
            </a:r>
            <a:r>
              <a:rPr lang="it-IT" sz="3200" b="1" dirty="0"/>
              <a:t>cura pedagogica </a:t>
            </a:r>
            <a:r>
              <a:rPr lang="it-IT" sz="3200" dirty="0"/>
              <a:t>(Cambi, </a:t>
            </a:r>
            <a:r>
              <a:rPr lang="it-IT" sz="3200" dirty="0" err="1"/>
              <a:t>Fadda</a:t>
            </a:r>
            <a:r>
              <a:rPr lang="it-IT" sz="3200" dirty="0"/>
              <a:t>, </a:t>
            </a:r>
            <a:r>
              <a:rPr lang="it-IT" sz="3200" dirty="0" err="1"/>
              <a:t>Mortari</a:t>
            </a:r>
            <a:r>
              <a:rPr lang="it-IT" sz="3200" dirty="0"/>
              <a:t>, </a:t>
            </a:r>
            <a:r>
              <a:rPr lang="it-IT" sz="3200" dirty="0" err="1"/>
              <a:t>Iori</a:t>
            </a:r>
            <a:r>
              <a:rPr lang="it-IT" sz="3200" dirty="0"/>
              <a:t>, Bartolini, Contini)</a:t>
            </a:r>
          </a:p>
          <a:p>
            <a:pPr algn="just"/>
            <a:endParaRPr lang="it-IT" sz="800" dirty="0"/>
          </a:p>
          <a:p>
            <a:pPr algn="just"/>
            <a:r>
              <a:rPr lang="it-IT" sz="3200" dirty="0"/>
              <a:t>La </a:t>
            </a:r>
            <a:r>
              <a:rPr lang="it-IT" sz="3200" b="1" dirty="0"/>
              <a:t>cura educativa </a:t>
            </a:r>
            <a:r>
              <a:rPr lang="it-IT" sz="3200" dirty="0"/>
              <a:t>(</a:t>
            </a:r>
            <a:r>
              <a:rPr lang="it-IT" sz="3200" dirty="0" err="1"/>
              <a:t>Mortari</a:t>
            </a:r>
            <a:r>
              <a:rPr lang="it-IT" sz="3200" dirty="0"/>
              <a:t>, Cambi, Contini)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9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3200" b="1" dirty="0">
                <a:solidFill>
                  <a:schemeClr val="bg1"/>
                </a:solidFill>
              </a:rPr>
              <a:t>Che cosa è la cura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1595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3200" dirty="0"/>
              <a:t>La cura secondo </a:t>
            </a:r>
            <a:r>
              <a:rPr lang="it-IT" sz="3200" dirty="0" err="1"/>
              <a:t>Heidegger</a:t>
            </a:r>
            <a:endParaRPr lang="it-IT" sz="3200" dirty="0"/>
          </a:p>
          <a:p>
            <a:pPr marL="0" indent="0" algn="just">
              <a:buNone/>
            </a:pPr>
            <a:r>
              <a:rPr lang="it-IT" sz="2600" dirty="0"/>
              <a:t>(</a:t>
            </a:r>
            <a:r>
              <a:rPr lang="it-IT" sz="2600" i="1" dirty="0"/>
              <a:t>Essere e tempo</a:t>
            </a:r>
            <a:r>
              <a:rPr lang="it-IT" sz="2600" dirty="0"/>
              <a:t>, 2011, p. 247)</a:t>
            </a:r>
          </a:p>
          <a:p>
            <a:pPr marL="0" indent="0" algn="just">
              <a:buNone/>
            </a:pPr>
            <a:endParaRPr lang="it-IT" sz="900" dirty="0"/>
          </a:p>
          <a:p>
            <a:pPr marL="0" indent="0" algn="just">
              <a:buNone/>
            </a:pPr>
            <a:r>
              <a:rPr lang="it-IT" sz="3200" dirty="0"/>
              <a:t>La cura è sia una attività, sia una pratica, che permette il soddisfacimento dei bisogni umani </a:t>
            </a:r>
          </a:p>
          <a:p>
            <a:pPr marL="0" indent="0" algn="just">
              <a:buNone/>
            </a:pPr>
            <a:r>
              <a:rPr lang="it-IT" sz="2600" dirty="0"/>
              <a:t>L. </a:t>
            </a:r>
            <a:r>
              <a:rPr lang="it-IT" sz="2600" dirty="0" err="1"/>
              <a:t>Mortari</a:t>
            </a:r>
            <a:r>
              <a:rPr lang="it-IT" sz="2600" dirty="0"/>
              <a:t>, </a:t>
            </a:r>
            <a:r>
              <a:rPr lang="it-IT" sz="2600" i="1" dirty="0"/>
              <a:t>La pratica dell'aver cura</a:t>
            </a:r>
            <a:r>
              <a:rPr lang="it-IT" sz="2600" dirty="0"/>
              <a:t>,  Milano, Bruno Mondadori, 2006.</a:t>
            </a:r>
          </a:p>
          <a:p>
            <a:pPr marL="0" indent="0" algn="just">
              <a:buNone/>
            </a:pPr>
            <a:endParaRPr lang="it-IT" sz="900" dirty="0"/>
          </a:p>
          <a:p>
            <a:pPr marL="0" indent="0" algn="just">
              <a:buNone/>
            </a:pPr>
            <a:r>
              <a:rPr lang="it-IT" sz="3200" dirty="0"/>
              <a:t>La cura ha una posizione centrale nella vita umana, è una preoccupazione fondamentale dell'esistenza degli uomini</a:t>
            </a:r>
          </a:p>
          <a:p>
            <a:pPr marL="0" indent="0" algn="just">
              <a:buNone/>
            </a:pPr>
            <a:r>
              <a:rPr lang="it-IT" sz="2600" dirty="0"/>
              <a:t>J. Tronto, </a:t>
            </a:r>
            <a:r>
              <a:rPr lang="it-IT" sz="2600" i="1" dirty="0"/>
              <a:t>Confini Morali</a:t>
            </a:r>
            <a:r>
              <a:rPr lang="it-IT" sz="2600" dirty="0"/>
              <a:t>, (1993), </a:t>
            </a:r>
            <a:r>
              <a:rPr lang="it-IT" sz="2600" dirty="0" err="1"/>
              <a:t>Diabasis</a:t>
            </a:r>
            <a:r>
              <a:rPr lang="it-IT" sz="2600" dirty="0"/>
              <a:t>, Reggio Emilia, 2006.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979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3200" b="1" dirty="0">
                <a:solidFill>
                  <a:schemeClr val="bg1"/>
                </a:solidFill>
              </a:rPr>
              <a:t>Che cosa è la cura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799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La cura è una </a:t>
            </a:r>
            <a:r>
              <a:rPr lang="it-IT" sz="3200" b="1" dirty="0"/>
              <a:t>pratica riflessiva</a:t>
            </a:r>
            <a:r>
              <a:rPr lang="it-IT" sz="3200" dirty="0"/>
              <a:t>, implica azione critica e pensiero consapevolmente responsabile. </a:t>
            </a:r>
          </a:p>
          <a:p>
            <a:pPr marL="0" indent="0" algn="just">
              <a:buNone/>
            </a:pPr>
            <a:endParaRPr lang="it-IT" sz="800" dirty="0"/>
          </a:p>
          <a:p>
            <a:pPr marL="0" indent="0" algn="just">
              <a:buNone/>
            </a:pPr>
            <a:r>
              <a:rPr lang="it-IT" sz="3200" dirty="0"/>
              <a:t>La cura può essere considerata un'attività che include tutto ciò che facciamo per </a:t>
            </a:r>
            <a:r>
              <a:rPr lang="it-IT" sz="3200" b="1" dirty="0"/>
              <a:t>mantenere, continuare e riparare il nostro “mondo”</a:t>
            </a:r>
            <a:r>
              <a:rPr lang="it-IT" sz="3200" dirty="0"/>
              <a:t> in modo da poterci vivere nel modo migliore possibile.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00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95736" y="156171"/>
            <a:ext cx="6491064" cy="490066"/>
          </a:xfrm>
        </p:spPr>
        <p:txBody>
          <a:bodyPr>
            <a:noAutofit/>
          </a:bodyPr>
          <a:lstStyle/>
          <a:p>
            <a:pPr algn="r"/>
            <a:r>
              <a:rPr lang="it-IT" sz="3200" b="1">
                <a:solidFill>
                  <a:schemeClr val="bg1"/>
                </a:solidFill>
              </a:rPr>
              <a:t>Un modello per la cura </a:t>
            </a:r>
            <a:endParaRPr lang="it-IT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694495"/>
              </p:ext>
            </p:extLst>
          </p:nvPr>
        </p:nvGraphicFramePr>
        <p:xfrm>
          <a:off x="628650" y="908720"/>
          <a:ext cx="7886700" cy="544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5444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2222</Words>
  <Application>Microsoft Macintosh PowerPoint</Application>
  <PresentationFormat>Presentazione su schermo (4:3)</PresentationFormat>
  <Paragraphs>299</Paragraphs>
  <Slides>37</Slides>
  <Notes>37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Tema di Office</vt:lpstr>
      <vt:lpstr>Personalizza struttura</vt:lpstr>
      <vt:lpstr>L’esperienza e la cura La cura di sé, la cura dell’altro, la cura del mondo:  strumenti professionali per l’attenzione, l’ascolto, il dialogo, l’empatia</vt:lpstr>
      <vt:lpstr>L’esperienza e la cura</vt:lpstr>
      <vt:lpstr>Il Processo Formativo e il Processo Educativo</vt:lpstr>
      <vt:lpstr>I significati della cura</vt:lpstr>
      <vt:lpstr>Perché la cura</vt:lpstr>
      <vt:lpstr>La cura</vt:lpstr>
      <vt:lpstr>Che cosa è la cura</vt:lpstr>
      <vt:lpstr>Che cosa è la cura</vt:lpstr>
      <vt:lpstr>Un modello per la cura </vt:lpstr>
      <vt:lpstr>L’esperienza e la cura</vt:lpstr>
      <vt:lpstr>Un modello per la cura </vt:lpstr>
      <vt:lpstr>Un modello per la cura </vt:lpstr>
      <vt:lpstr>Un modello per la cura </vt:lpstr>
      <vt:lpstr>Un modello per la cura </vt:lpstr>
      <vt:lpstr>L’esperienza e la cura</vt:lpstr>
      <vt:lpstr>A partire dal Sé</vt:lpstr>
      <vt:lpstr>A partire dal Sé</vt:lpstr>
      <vt:lpstr>A partire dal Sé</vt:lpstr>
      <vt:lpstr>Il Sé e le emozioni</vt:lpstr>
      <vt:lpstr>L’esperienza e la cura</vt:lpstr>
      <vt:lpstr>La comunicazione integrativa</vt:lpstr>
      <vt:lpstr>La comunicazione coerente e contingente</vt:lpstr>
      <vt:lpstr>La comunicazione coerente e contingente</vt:lpstr>
      <vt:lpstr>La mentalizzazione e l’empatia</vt:lpstr>
      <vt:lpstr>La mentalizzazione e l’empatia</vt:lpstr>
      <vt:lpstr>Mentalizzazione e stati della mente</vt:lpstr>
      <vt:lpstr>Fasi e stati della mente: senza sintonia</vt:lpstr>
      <vt:lpstr>La dimensione empatica</vt:lpstr>
      <vt:lpstr>Per un'etica della cura delle relazioni</vt:lpstr>
      <vt:lpstr>Per un'etica della cura delle relazioni</vt:lpstr>
      <vt:lpstr>Consapevolezza</vt:lpstr>
      <vt:lpstr>Disponibilità ad apprendere</vt:lpstr>
      <vt:lpstr>Flessibilità di risposta</vt:lpstr>
      <vt:lpstr>Capacità di percepire la mente</vt:lpstr>
      <vt:lpstr>Per un'etica della cura</vt:lpstr>
      <vt:lpstr>Per un'etica della cura</vt:lpstr>
      <vt:lpstr>La dimensione empatica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Elena</dc:creator>
  <cp:lastModifiedBy>Microsoft Office User</cp:lastModifiedBy>
  <cp:revision>72</cp:revision>
  <dcterms:created xsi:type="dcterms:W3CDTF">2018-10-13T09:38:23Z</dcterms:created>
  <dcterms:modified xsi:type="dcterms:W3CDTF">2020-04-29T23:12:49Z</dcterms:modified>
</cp:coreProperties>
</file>