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6"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2E7A749-7E0D-49B7-8BA5-5E2749F5DE65}" type="datetimeFigureOut">
              <a:rPr lang="it-IT" smtClean="0"/>
              <a:t>30/08/2017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117366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E7A749-7E0D-49B7-8BA5-5E2749F5DE65}" type="datetimeFigureOut">
              <a:rPr lang="it-IT" smtClean="0"/>
              <a:t>30/08/2017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206630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E7A749-7E0D-49B7-8BA5-5E2749F5DE65}" type="datetimeFigureOut">
              <a:rPr lang="it-IT" smtClean="0"/>
              <a:t>30/08/2017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236058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E7A749-7E0D-49B7-8BA5-5E2749F5DE65}" type="datetimeFigureOut">
              <a:rPr lang="it-IT" smtClean="0"/>
              <a:t>30/08/2017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42606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2E7A749-7E0D-49B7-8BA5-5E2749F5DE65}" type="datetimeFigureOut">
              <a:rPr lang="it-IT" smtClean="0"/>
              <a:t>30/08/2017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24779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2E7A749-7E0D-49B7-8BA5-5E2749F5DE65}" type="datetimeFigureOut">
              <a:rPr lang="it-IT" smtClean="0"/>
              <a:t>30/08/2017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131986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2E7A749-7E0D-49B7-8BA5-5E2749F5DE65}" type="datetimeFigureOut">
              <a:rPr lang="it-IT" smtClean="0"/>
              <a:t>30/08/2017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358846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2E7A749-7E0D-49B7-8BA5-5E2749F5DE65}" type="datetimeFigureOut">
              <a:rPr lang="it-IT" smtClean="0"/>
              <a:t>30/08/2017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95224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E7A749-7E0D-49B7-8BA5-5E2749F5DE65}" type="datetimeFigureOut">
              <a:rPr lang="it-IT" smtClean="0"/>
              <a:t>30/08/2017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306204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E7A749-7E0D-49B7-8BA5-5E2749F5DE65}" type="datetimeFigureOut">
              <a:rPr lang="it-IT" smtClean="0"/>
              <a:t>30/08/2017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289945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E7A749-7E0D-49B7-8BA5-5E2749F5DE65}" type="datetimeFigureOut">
              <a:rPr lang="it-IT" smtClean="0"/>
              <a:t>30/08/2017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FF53C-C5F5-4F5C-B9D1-6D01403B6862}" type="slidenum">
              <a:rPr lang="it-IT" smtClean="0"/>
              <a:t>‹N›</a:t>
            </a:fld>
            <a:endParaRPr lang="it-IT"/>
          </a:p>
        </p:txBody>
      </p:sp>
    </p:spTree>
    <p:extLst>
      <p:ext uri="{BB962C8B-B14F-4D97-AF65-F5344CB8AC3E}">
        <p14:creationId xmlns:p14="http://schemas.microsoft.com/office/powerpoint/2010/main" val="51882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7A749-7E0D-49B7-8BA5-5E2749F5DE65}" type="datetimeFigureOut">
              <a:rPr lang="it-IT" smtClean="0"/>
              <a:t>30/08/2017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FF53C-C5F5-4F5C-B9D1-6D01403B6862}" type="slidenum">
              <a:rPr lang="it-IT" smtClean="0"/>
              <a:t>‹N›</a:t>
            </a:fld>
            <a:endParaRPr lang="it-IT"/>
          </a:p>
        </p:txBody>
      </p:sp>
    </p:spTree>
    <p:extLst>
      <p:ext uri="{BB962C8B-B14F-4D97-AF65-F5344CB8AC3E}">
        <p14:creationId xmlns:p14="http://schemas.microsoft.com/office/powerpoint/2010/main" val="140033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Promesse e quasi contratti</a:t>
            </a:r>
            <a:endParaRPr lang="it-IT" dirty="0"/>
          </a:p>
        </p:txBody>
      </p:sp>
      <p:sp>
        <p:nvSpPr>
          <p:cNvPr id="3" name="Sottotitolo 2"/>
          <p:cNvSpPr>
            <a:spLocks noGrp="1"/>
          </p:cNvSpPr>
          <p:nvPr>
            <p:ph type="subTitle" idx="1"/>
          </p:nvPr>
        </p:nvSpPr>
        <p:spPr/>
        <p:txBody>
          <a:bodyPr/>
          <a:lstStyle/>
          <a:p>
            <a:r>
              <a:rPr lang="it-IT" dirty="0" smtClean="0"/>
              <a:t>Sara Landini</a:t>
            </a:r>
            <a:endParaRPr lang="it-IT" dirty="0"/>
          </a:p>
        </p:txBody>
      </p:sp>
    </p:spTree>
    <p:extLst>
      <p:ext uri="{BB962C8B-B14F-4D97-AF65-F5344CB8AC3E}">
        <p14:creationId xmlns:p14="http://schemas.microsoft.com/office/powerpoint/2010/main" val="365867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Promessa e contratto</a:t>
            </a:r>
            <a:endParaRPr lang="it-IT" dirty="0"/>
          </a:p>
        </p:txBody>
      </p:sp>
      <p:sp>
        <p:nvSpPr>
          <p:cNvPr id="3" name="Segnaposto contenuto 2"/>
          <p:cNvSpPr>
            <a:spLocks noGrp="1"/>
          </p:cNvSpPr>
          <p:nvPr>
            <p:ph idx="1"/>
          </p:nvPr>
        </p:nvSpPr>
        <p:spPr/>
        <p:txBody>
          <a:bodyPr/>
          <a:lstStyle/>
          <a:p>
            <a:r>
              <a:rPr lang="it-IT" dirty="0" smtClean="0"/>
              <a:t>Promessa Atto Unilaterale</a:t>
            </a:r>
          </a:p>
          <a:p>
            <a:r>
              <a:rPr lang="it-IT" dirty="0" smtClean="0"/>
              <a:t>Contratto Atto bilaterale- Accordo</a:t>
            </a:r>
            <a:endParaRPr lang="it-IT" dirty="0"/>
          </a:p>
        </p:txBody>
      </p:sp>
    </p:spTree>
    <p:extLst>
      <p:ext uri="{BB962C8B-B14F-4D97-AF65-F5344CB8AC3E}">
        <p14:creationId xmlns:p14="http://schemas.microsoft.com/office/powerpoint/2010/main" val="130681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Promessa al pubblico (art. 1989)</a:t>
            </a:r>
            <a:endParaRPr lang="it-IT" dirty="0"/>
          </a:p>
        </p:txBody>
      </p:sp>
      <p:pic>
        <p:nvPicPr>
          <p:cNvPr id="8" name="Segnaposto contenuto 7"/>
          <p:cNvPicPr>
            <a:picLocks noGrp="1" noChangeAspect="1"/>
          </p:cNvPicPr>
          <p:nvPr>
            <p:ph idx="1"/>
          </p:nvPr>
        </p:nvPicPr>
        <p:blipFill>
          <a:blip r:embed="rId2"/>
          <a:stretch>
            <a:fillRect/>
          </a:stretch>
        </p:blipFill>
        <p:spPr>
          <a:xfrm>
            <a:off x="4541303" y="1825625"/>
            <a:ext cx="3109393" cy="4351338"/>
          </a:xfrm>
          <a:prstGeom prst="rect">
            <a:avLst/>
          </a:prstGeom>
        </p:spPr>
      </p:pic>
    </p:spTree>
    <p:extLst>
      <p:ext uri="{BB962C8B-B14F-4D97-AF65-F5344CB8AC3E}">
        <p14:creationId xmlns:p14="http://schemas.microsoft.com/office/powerpoint/2010/main" val="87858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819397"/>
            <a:ext cx="9144000" cy="973777"/>
          </a:xfrm>
        </p:spPr>
        <p:txBody>
          <a:bodyPr>
            <a:normAutofit fontScale="90000"/>
          </a:bodyPr>
          <a:lstStyle/>
          <a:p>
            <a:r>
              <a:rPr lang="it-IT" dirty="0" smtClean="0"/>
              <a:t>Offerta al pubblico (art. 1936)</a:t>
            </a:r>
            <a:endParaRPr lang="it-IT" dirty="0"/>
          </a:p>
        </p:txBody>
      </p:sp>
      <p:pic>
        <p:nvPicPr>
          <p:cNvPr id="4" name="Immagine 3"/>
          <p:cNvPicPr>
            <a:picLocks noChangeAspect="1"/>
          </p:cNvPicPr>
          <p:nvPr/>
        </p:nvPicPr>
        <p:blipFill>
          <a:blip r:embed="rId2"/>
          <a:stretch>
            <a:fillRect/>
          </a:stretch>
        </p:blipFill>
        <p:spPr>
          <a:xfrm>
            <a:off x="4324027" y="1921790"/>
            <a:ext cx="4306107" cy="4742482"/>
          </a:xfrm>
          <a:prstGeom prst="rect">
            <a:avLst/>
          </a:prstGeom>
        </p:spPr>
      </p:pic>
      <p:sp>
        <p:nvSpPr>
          <p:cNvPr id="3" name="Sottotitolo 2"/>
          <p:cNvSpPr>
            <a:spLocks noGrp="1"/>
          </p:cNvSpPr>
          <p:nvPr>
            <p:ph type="subTitle" idx="1"/>
          </p:nvPr>
        </p:nvSpPr>
        <p:spPr>
          <a:xfrm>
            <a:off x="1524000" y="2351314"/>
            <a:ext cx="9144000" cy="2906486"/>
          </a:xfrm>
        </p:spPr>
        <p:txBody>
          <a:bodyPr/>
          <a:lstStyle/>
          <a:p>
            <a:endParaRPr lang="it-IT" dirty="0"/>
          </a:p>
        </p:txBody>
      </p:sp>
    </p:spTree>
    <p:extLst>
      <p:ext uri="{BB962C8B-B14F-4D97-AF65-F5344CB8AC3E}">
        <p14:creationId xmlns:p14="http://schemas.microsoft.com/office/powerpoint/2010/main" val="25543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Tipicità delle promesse?</a:t>
            </a:r>
            <a:endParaRPr lang="it-IT" dirty="0"/>
          </a:p>
        </p:txBody>
      </p:sp>
      <p:sp>
        <p:nvSpPr>
          <p:cNvPr id="3" name="Segnaposto contenuto 2"/>
          <p:cNvSpPr>
            <a:spLocks noGrp="1"/>
          </p:cNvSpPr>
          <p:nvPr>
            <p:ph idx="1"/>
          </p:nvPr>
        </p:nvSpPr>
        <p:spPr/>
        <p:txBody>
          <a:bodyPr/>
          <a:lstStyle/>
          <a:p>
            <a:r>
              <a:rPr lang="it-IT" dirty="0" smtClean="0"/>
              <a:t>Art. 1987</a:t>
            </a:r>
          </a:p>
          <a:p>
            <a:r>
              <a:rPr lang="it-IT" dirty="0" smtClean="0"/>
              <a:t>«casi ammessi dalla legge»</a:t>
            </a:r>
          </a:p>
          <a:p>
            <a:pPr marL="0" indent="0">
              <a:buNone/>
            </a:pPr>
            <a:endParaRPr lang="it-IT" dirty="0"/>
          </a:p>
        </p:txBody>
      </p:sp>
    </p:spTree>
    <p:extLst>
      <p:ext uri="{BB962C8B-B14F-4D97-AF65-F5344CB8AC3E}">
        <p14:creationId xmlns:p14="http://schemas.microsoft.com/office/powerpoint/2010/main" val="382936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31376" y="139485"/>
            <a:ext cx="9159499" cy="10414861"/>
          </a:xfrm>
          <a:prstGeom prst="rect">
            <a:avLst/>
          </a:prstGeom>
        </p:spPr>
      </p:pic>
    </p:spTree>
    <p:extLst>
      <p:ext uri="{BB962C8B-B14F-4D97-AF65-F5344CB8AC3E}">
        <p14:creationId xmlns:p14="http://schemas.microsoft.com/office/powerpoint/2010/main" val="382396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Arricchimento ingiustificato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 Cassazione civile, sez. III, 13/12/2016,  n. 25503</a:t>
            </a:r>
          </a:p>
          <a:p>
            <a:endParaRPr lang="it-IT" dirty="0" smtClean="0"/>
          </a:p>
          <a:p>
            <a:r>
              <a:rPr lang="it-IT" dirty="0" smtClean="0"/>
              <a:t>    Il contratto di locazione non registrato è nullo e la prestazione compiuta in esecuzione di un contratto nullo costituisce un indebito oggettivo, con la conseguenza che, ricorrendone i presupposti, il locatore avrà diritto al risarcimento del danno ex art. 2043 c.c. o al pagamento dell'ingiustificato arricchimento ex articolo 2041 c.c.. Questo è quanto affermato dalla Cassazione che ha accolto il ricorso contro la decisione della corte di merito che aveva ritenuto solo inefficace il contratto, con la conseguenza che il canone era comunque tenuto quale corrispettivo della "detenzione intrinsecamente irrepetibile". Per i giudici di legittimità, in tema di locazione nessuna norma dà rilievo a un rapporto di fatto, talché quanto versato dal conduttore in forza di un contratto nullo costituisce un indebito oggettivo che, come tale, trova disciplina nell'art. 2033 c.c., secondo cui "chi ha eseguito un pagamento non dovuto ha diritto di ripetere ciò che ha pagato". E sarà onere del locatore chiedere e provare il danno da lui patito o l'ingiustificato arricchimento da parte del conduttore.</a:t>
            </a:r>
          </a:p>
          <a:p>
            <a:endParaRPr lang="it-IT" dirty="0"/>
          </a:p>
        </p:txBody>
      </p:sp>
    </p:spTree>
    <p:extLst>
      <p:ext uri="{BB962C8B-B14F-4D97-AF65-F5344CB8AC3E}">
        <p14:creationId xmlns:p14="http://schemas.microsoft.com/office/powerpoint/2010/main" val="71061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Gestione di affari altrui (art. 2028)</a:t>
            </a:r>
            <a:endParaRPr lang="it-IT" dirty="0"/>
          </a:p>
        </p:txBody>
      </p:sp>
      <p:sp>
        <p:nvSpPr>
          <p:cNvPr id="3" name="Segnaposto contenuto 2"/>
          <p:cNvSpPr>
            <a:spLocks noGrp="1"/>
          </p:cNvSpPr>
          <p:nvPr>
            <p:ph idx="1"/>
          </p:nvPr>
        </p:nvSpPr>
        <p:spPr/>
        <p:txBody>
          <a:bodyPr>
            <a:normAutofit fontScale="85000" lnSpcReduction="20000"/>
          </a:bodyPr>
          <a:lstStyle/>
          <a:p>
            <a:endParaRPr lang="it-IT" dirty="0" smtClean="0"/>
          </a:p>
          <a:p>
            <a:r>
              <a:rPr lang="it-IT" smtClean="0"/>
              <a:t>Cassazione </a:t>
            </a:r>
            <a:r>
              <a:rPr lang="it-IT" dirty="0" smtClean="0"/>
              <a:t>civile, sez. III, 22/12/2004,  n. 23823</a:t>
            </a:r>
          </a:p>
          <a:p>
            <a:endParaRPr lang="it-IT" dirty="0" smtClean="0"/>
          </a:p>
          <a:p>
            <a:r>
              <a:rPr lang="it-IT" dirty="0" smtClean="0"/>
              <a:t>    L'istituto della "</a:t>
            </a:r>
            <a:r>
              <a:rPr lang="it-IT" dirty="0" err="1" smtClean="0"/>
              <a:t>negotiorum</a:t>
            </a:r>
            <a:r>
              <a:rPr lang="it-IT" dirty="0" smtClean="0"/>
              <a:t> </a:t>
            </a:r>
            <a:r>
              <a:rPr lang="it-IT" dirty="0" err="1" smtClean="0"/>
              <a:t>gestio</a:t>
            </a:r>
            <a:r>
              <a:rPr lang="it-IT" dirty="0" smtClean="0"/>
              <a:t>", così come previsto e disciplinato dagli art. 2028 ss. c.c., postula uno svolgimento di attività, da parte del gestore, diretta al conseguimento dell'esclusivo interesse dell'altro soggetto, - non configurabile, quindi, nelle ipotesi in cui ricorra una contrapposizione dei rispettivi interessi di cui risultino portatori, rispettivamente il </a:t>
            </a:r>
            <a:r>
              <a:rPr lang="it-IT" dirty="0" err="1" smtClean="0"/>
              <a:t>negotiorum</a:t>
            </a:r>
            <a:r>
              <a:rPr lang="it-IT" dirty="0" smtClean="0"/>
              <a:t> gestor ed il </a:t>
            </a:r>
            <a:r>
              <a:rPr lang="it-IT" dirty="0" err="1" smtClean="0"/>
              <a:t>negotiorum</a:t>
            </a:r>
            <a:r>
              <a:rPr lang="it-IT" dirty="0" smtClean="0"/>
              <a:t> </a:t>
            </a:r>
            <a:r>
              <a:rPr lang="it-IT" dirty="0" err="1" smtClean="0"/>
              <a:t>gestus</a:t>
            </a:r>
            <a:r>
              <a:rPr lang="it-IT" dirty="0" smtClean="0"/>
              <a:t> - caratterizzato dalla spontaneità dell'intervento del gestore, e quindi dalla mancanza di un qualsivoglia rapporto giuridico in forza del quale il gestore sia tenuto ad intervenire nella sfera giuridica altrui. (Nella specie un genitore aveva agito nei confronti del genero per ottenerne la condanna al rimborso delle spese sostenute per il mantenimento della figlia, moglie separata del convenuto; la Corte </a:t>
            </a:r>
            <a:r>
              <a:rPr lang="it-IT" dirty="0" err="1" smtClean="0"/>
              <a:t>cass</a:t>
            </a:r>
            <a:r>
              <a:rPr lang="it-IT" dirty="0" smtClean="0"/>
              <a:t>., in applicazione dei principi succitati, ha ritenuto insussistenti i presupposti della "</a:t>
            </a:r>
            <a:r>
              <a:rPr lang="it-IT" dirty="0" err="1" smtClean="0"/>
              <a:t>negotiorum</a:t>
            </a:r>
            <a:r>
              <a:rPr lang="it-IT" dirty="0" smtClean="0"/>
              <a:t> </a:t>
            </a:r>
            <a:r>
              <a:rPr lang="it-IT" dirty="0" err="1" smtClean="0"/>
              <a:t>gestio</a:t>
            </a:r>
            <a:r>
              <a:rPr lang="it-IT" dirty="0" smtClean="0"/>
              <a:t>").</a:t>
            </a:r>
          </a:p>
          <a:p>
            <a:endParaRPr lang="it-IT" dirty="0"/>
          </a:p>
        </p:txBody>
      </p:sp>
    </p:spTree>
    <p:extLst>
      <p:ext uri="{BB962C8B-B14F-4D97-AF65-F5344CB8AC3E}">
        <p14:creationId xmlns:p14="http://schemas.microsoft.com/office/powerpoint/2010/main" val="4011563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419</Words>
  <Application>Microsoft Office PowerPoint</Application>
  <PresentationFormat>Widescreen</PresentationFormat>
  <Paragraphs>19</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Promesse e quasi contratti</vt:lpstr>
      <vt:lpstr>Promessa e contratto</vt:lpstr>
      <vt:lpstr>Promessa al pubblico (art. 1989)</vt:lpstr>
      <vt:lpstr>Offerta al pubblico (art. 1936)</vt:lpstr>
      <vt:lpstr>Tipicità delle promesse?</vt:lpstr>
      <vt:lpstr>Presentazione standard di PowerPoint</vt:lpstr>
      <vt:lpstr>Arricchimento ingiustificato</vt:lpstr>
      <vt:lpstr>Gestione di affari altrui (art. 2028)</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Promesse e quasi contratti</dc:title>
  <dc:creator>landini</dc:creator>
  <cp:lastModifiedBy>landini</cp:lastModifiedBy>
  <cp:revision>2</cp:revision>
  <dcterms:created xsi:type="dcterms:W3CDTF">2017-08-30T13:06:41Z</dcterms:created>
  <dcterms:modified xsi:type="dcterms:W3CDTF">2017-08-30T13:25:01Z</dcterms:modified>
</cp:coreProperties>
</file>