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82" r:id="rId2"/>
    <p:sldId id="530" r:id="rId3"/>
    <p:sldId id="531" r:id="rId4"/>
    <p:sldId id="537" r:id="rId5"/>
    <p:sldId id="534" r:id="rId6"/>
    <p:sldId id="536" r:id="rId7"/>
    <p:sldId id="532" r:id="rId8"/>
    <p:sldId id="502" r:id="rId9"/>
    <p:sldId id="503" r:id="rId10"/>
    <p:sldId id="504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33" r:id="rId20"/>
    <p:sldId id="506" r:id="rId21"/>
    <p:sldId id="547" r:id="rId22"/>
    <p:sldId id="548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523" r:id="rId40"/>
    <p:sldId id="524" r:id="rId41"/>
    <p:sldId id="525" r:id="rId42"/>
    <p:sldId id="526" r:id="rId43"/>
    <p:sldId id="527" r:id="rId44"/>
    <p:sldId id="528" r:id="rId45"/>
    <p:sldId id="529" r:id="rId46"/>
    <p:sldId id="459" r:id="rId47"/>
    <p:sldId id="460" r:id="rId48"/>
    <p:sldId id="461" r:id="rId49"/>
    <p:sldId id="462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aG\Desktop\ICE\Grafici%201.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GiorgiaG\Desktop\ICE\Grafici%201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0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1000" b="1" dirty="0" smtClean="0"/>
              <a:t>Import </a:t>
            </a:r>
            <a:r>
              <a:rPr lang="it-IT" sz="1000" b="1" dirty="0" err="1" smtClean="0"/>
              <a:t>elasticity</a:t>
            </a:r>
            <a:r>
              <a:rPr lang="it-IT" sz="1000" b="1" dirty="0" smtClean="0"/>
              <a:t> vs GDP for </a:t>
            </a:r>
            <a:r>
              <a:rPr lang="it-IT" sz="1000" b="1" dirty="0" err="1" smtClean="0"/>
              <a:t>main</a:t>
            </a:r>
            <a:r>
              <a:rPr lang="it-IT" sz="1000" b="1" dirty="0" smtClean="0"/>
              <a:t> </a:t>
            </a:r>
            <a:r>
              <a:rPr lang="it-IT" sz="1000" b="1" dirty="0" err="1" smtClean="0"/>
              <a:t>eoElasticità</a:t>
            </a:r>
            <a:r>
              <a:rPr lang="it-IT" sz="1000" b="1" dirty="0" smtClean="0"/>
              <a:t> </a:t>
            </a:r>
            <a:r>
              <a:rPr lang="it-IT" sz="1000" b="1" dirty="0"/>
              <a:t>delle importazioni rispetto al reddito per principali</a:t>
            </a:r>
            <a:r>
              <a:rPr lang="it-IT" sz="1000" b="1" baseline="0" dirty="0"/>
              <a:t> paesi e aree geo-economiche</a:t>
            </a:r>
            <a:endParaRPr lang="it-IT" sz="1000" b="1" dirty="0"/>
          </a:p>
          <a:p>
            <a:pPr algn="l">
              <a:defRPr sz="1000"/>
            </a:pPr>
            <a:r>
              <a:rPr lang="it-IT" sz="1000" dirty="0" smtClean="0"/>
              <a:t>Ratio </a:t>
            </a:r>
            <a:r>
              <a:rPr lang="it-IT" sz="1000" dirty="0" err="1" smtClean="0"/>
              <a:t>between</a:t>
            </a:r>
            <a:r>
              <a:rPr lang="it-IT" sz="1000" dirty="0" smtClean="0"/>
              <a:t> the </a:t>
            </a:r>
            <a:r>
              <a:rPr lang="it-IT" sz="1000" dirty="0" err="1" smtClean="0"/>
              <a:t>average</a:t>
            </a:r>
            <a:r>
              <a:rPr lang="it-IT" sz="1000" baseline="0" dirty="0" smtClean="0"/>
              <a:t> rate of </a:t>
            </a:r>
            <a:r>
              <a:rPr lang="it-IT" sz="1000" baseline="0" dirty="0" err="1" smtClean="0"/>
              <a:t>growth</a:t>
            </a:r>
            <a:r>
              <a:rPr lang="it-IT" sz="1000" baseline="0" dirty="0" smtClean="0"/>
              <a:t> and the </a:t>
            </a:r>
            <a:r>
              <a:rPr lang="it-IT" sz="1000" baseline="0" dirty="0" err="1" smtClean="0"/>
              <a:t>average</a:t>
            </a:r>
            <a:r>
              <a:rPr lang="it-IT" sz="1000" baseline="0" dirty="0" smtClean="0"/>
              <a:t> </a:t>
            </a:r>
            <a:r>
              <a:rPr lang="it-IT" sz="1000" baseline="0" dirty="0" err="1" smtClean="0"/>
              <a:t>annual</a:t>
            </a:r>
            <a:r>
              <a:rPr lang="it-IT" sz="1000" baseline="0" dirty="0" smtClean="0"/>
              <a:t> </a:t>
            </a:r>
            <a:r>
              <a:rPr lang="it-IT" sz="1000" baseline="0" dirty="0" err="1" smtClean="0"/>
              <a:t>growth</a:t>
            </a:r>
            <a:r>
              <a:rPr lang="it-IT" sz="1000" baseline="0" dirty="0" smtClean="0"/>
              <a:t> of </a:t>
            </a:r>
            <a:r>
              <a:rPr lang="it-IT" sz="1000" baseline="0" dirty="0" err="1" smtClean="0"/>
              <a:t>imports</a:t>
            </a:r>
            <a:r>
              <a:rPr lang="it-IT" sz="1000" baseline="0" dirty="0" smtClean="0"/>
              <a:t> </a:t>
            </a:r>
            <a:r>
              <a:rPr lang="it-IT" sz="1000" baseline="0" dirty="0" err="1" smtClean="0"/>
              <a:t>at</a:t>
            </a:r>
            <a:r>
              <a:rPr lang="it-IT" sz="1000" baseline="0" dirty="0" smtClean="0"/>
              <a:t> </a:t>
            </a:r>
            <a:r>
              <a:rPr lang="it-IT" sz="1000" baseline="0" dirty="0" err="1" smtClean="0"/>
              <a:t>constant</a:t>
            </a:r>
            <a:r>
              <a:rPr lang="it-IT" sz="1000" baseline="0" dirty="0" smtClean="0"/>
              <a:t> </a:t>
            </a:r>
            <a:r>
              <a:rPr lang="it-IT" sz="1000" baseline="0" dirty="0" err="1" smtClean="0"/>
              <a:t>prices</a:t>
            </a:r>
            <a:r>
              <a:rPr lang="it-IT" sz="1000" baseline="0" dirty="0" smtClean="0"/>
              <a:t>. </a:t>
            </a:r>
            <a:r>
              <a:rPr lang="it-IT" sz="1000" dirty="0" smtClean="0"/>
              <a:t>Rapporto </a:t>
            </a:r>
            <a:r>
              <a:rPr lang="it-IT" sz="1000" dirty="0"/>
              <a:t>tra i tassi medi</a:t>
            </a:r>
          </a:p>
        </c:rich>
      </c:tx>
      <c:layout>
        <c:manualLayout>
          <c:xMode val="edge"/>
          <c:yMode val="edge"/>
          <c:x val="0.19789892491284256"/>
          <c:y val="1.38008439128616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0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2736795136155E-2"/>
          <c:y val="0.16370545439069989"/>
          <c:w val="0.95667681493859003"/>
          <c:h val="0.65097943349660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'Dati Pil-Import'!$AF$1</c:f>
              <c:strCache>
                <c:ptCount val="1"/>
                <c:pt idx="0">
                  <c:v>1999-2008</c:v>
                </c:pt>
              </c:strCache>
            </c:strRef>
          </c:tx>
          <c:spPr>
            <a:solidFill>
              <a:srgbClr val="38572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 Pil-Import'!$AE$2:$AE$9</c:f>
              <c:strCache>
                <c:ptCount val="8"/>
                <c:pt idx="0">
                  <c:v>Giappone</c:v>
                </c:pt>
                <c:pt idx="1">
                  <c:v>Stati Uniti</c:v>
                </c:pt>
                <c:pt idx="2">
                  <c:v>Area dell'euro</c:v>
                </c:pt>
                <c:pt idx="3">
                  <c:v>Altre economie avanzate</c:v>
                </c:pt>
                <c:pt idx="4">
                  <c:v>Europa emergente ed in via di sviluppo</c:v>
                </c:pt>
                <c:pt idx="5">
                  <c:v>America Latina e Caraibi</c:v>
                </c:pt>
                <c:pt idx="6">
                  <c:v>Medio Oriente e Nord Africa</c:v>
                </c:pt>
                <c:pt idx="7">
                  <c:v>Asia emergente ed in via di sviluppo</c:v>
                </c:pt>
              </c:strCache>
            </c:strRef>
          </c:cat>
          <c:val>
            <c:numRef>
              <c:f>'Dati Pil-Import'!$AF$2:$AF$9</c:f>
              <c:numCache>
                <c:formatCode>0.0</c:formatCode>
                <c:ptCount val="8"/>
                <c:pt idx="0">
                  <c:v>3.8013400936549284</c:v>
                </c:pt>
                <c:pt idx="1">
                  <c:v>2.0067820345536598</c:v>
                </c:pt>
                <c:pt idx="2">
                  <c:v>2.6078920831832222</c:v>
                </c:pt>
                <c:pt idx="3">
                  <c:v>1.8102210635014606</c:v>
                </c:pt>
                <c:pt idx="4">
                  <c:v>2.1317032268412373</c:v>
                </c:pt>
                <c:pt idx="5">
                  <c:v>1.8049283574400106</c:v>
                </c:pt>
                <c:pt idx="6">
                  <c:v>1.990435088876751</c:v>
                </c:pt>
                <c:pt idx="7">
                  <c:v>1.5054984383198331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43-4D00-BF59-B462F9379507}"/>
            </c:ext>
          </c:extLst>
        </c:ser>
        <c:ser>
          <c:idx val="1"/>
          <c:order val="1"/>
          <c:tx>
            <c:strRef>
              <c:f>'Dati Pil-Import'!$AG$1</c:f>
              <c:strCache>
                <c:ptCount val="1"/>
                <c:pt idx="0">
                  <c:v>2012-2017*</c:v>
                </c:pt>
              </c:strCache>
            </c:strRef>
          </c:tx>
          <c:spPr>
            <a:solidFill>
              <a:srgbClr val="70AD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 Pil-Import'!$AE$2:$AE$9</c:f>
              <c:strCache>
                <c:ptCount val="8"/>
                <c:pt idx="0">
                  <c:v>Giappone</c:v>
                </c:pt>
                <c:pt idx="1">
                  <c:v>Stati Uniti</c:v>
                </c:pt>
                <c:pt idx="2">
                  <c:v>Area dell'euro</c:v>
                </c:pt>
                <c:pt idx="3">
                  <c:v>Altre economie avanzate</c:v>
                </c:pt>
                <c:pt idx="4">
                  <c:v>Europa emergente ed in via di sviluppo</c:v>
                </c:pt>
                <c:pt idx="5">
                  <c:v>America Latina e Caraibi</c:v>
                </c:pt>
                <c:pt idx="6">
                  <c:v>Medio Oriente e Nord Africa</c:v>
                </c:pt>
                <c:pt idx="7">
                  <c:v>Asia emergente ed in via di sviluppo</c:v>
                </c:pt>
              </c:strCache>
            </c:strRef>
          </c:cat>
          <c:val>
            <c:numRef>
              <c:f>'Dati Pil-Import'!$AG$2:$AG$9</c:f>
              <c:numCache>
                <c:formatCode>0.0</c:formatCode>
                <c:ptCount val="8"/>
                <c:pt idx="0">
                  <c:v>2.4263657043949904</c:v>
                </c:pt>
                <c:pt idx="1">
                  <c:v>1.3704367775403001</c:v>
                </c:pt>
                <c:pt idx="2">
                  <c:v>3.101253704513308</c:v>
                </c:pt>
                <c:pt idx="3">
                  <c:v>1.2906660221070227</c:v>
                </c:pt>
                <c:pt idx="4">
                  <c:v>1.2106898314601828</c:v>
                </c:pt>
                <c:pt idx="5">
                  <c:v>0.98684792210294425</c:v>
                </c:pt>
                <c:pt idx="6">
                  <c:v>1.2251904128777982</c:v>
                </c:pt>
                <c:pt idx="7">
                  <c:v>0.76970162796468011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43-4D00-BF59-B462F93795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5"/>
        <c:overlap val="5"/>
        <c:axId val="1872853776"/>
        <c:axId val="1872857040"/>
      </c:barChart>
      <c:catAx>
        <c:axId val="187285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2857040"/>
        <c:crosses val="autoZero"/>
        <c:auto val="1"/>
        <c:lblAlgn val="ctr"/>
        <c:lblOffset val="100"/>
        <c:noMultiLvlLbl val="0"/>
      </c:catAx>
      <c:valAx>
        <c:axId val="187285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285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618475968193124E-3"/>
          <c:y val="8.8381926444094067E-2"/>
          <c:w val="0.24044794891495236"/>
          <c:h val="3.5823349524425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831200447770101E-2"/>
          <c:y val="0.11052779071159501"/>
          <c:w val="0.91997163398053505"/>
          <c:h val="0.71780368169481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'Dati 1.11 e 1.13'!$B$2</c:f>
              <c:strCache>
                <c:ptCount val="1"/>
                <c:pt idx="0">
                  <c:v>Ide in entrata </c:v>
                </c:pt>
              </c:strCache>
            </c:strRef>
          </c:tx>
          <c:spPr>
            <a:solidFill>
              <a:srgbClr val="385723"/>
            </a:solidFill>
            <a:ln>
              <a:noFill/>
            </a:ln>
            <a:effectLst/>
          </c:spPr>
          <c:invertIfNegative val="0"/>
          <c:cat>
            <c:strRef>
              <c:f>'Dati 1.11 e 1.13'!$C$2:$P$2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'Dati 1.11 e 1.13'!$C$3:$P$3</c:f>
              <c:numCache>
                <c:formatCode>#,##0</c:formatCode>
                <c:ptCount val="11"/>
                <c:pt idx="0">
                  <c:v>1893.8151704430486</c:v>
                </c:pt>
                <c:pt idx="1">
                  <c:v>1485.2052546670113</c:v>
                </c:pt>
                <c:pt idx="2">
                  <c:v>1179.0642629638919</c:v>
                </c:pt>
                <c:pt idx="3">
                  <c:v>1371.9193679964746</c:v>
                </c:pt>
                <c:pt idx="4">
                  <c:v>1567.6765116085382</c:v>
                </c:pt>
                <c:pt idx="5">
                  <c:v>1574.7115046504973</c:v>
                </c:pt>
                <c:pt idx="6">
                  <c:v>1425.3765630931075</c:v>
                </c:pt>
                <c:pt idx="7">
                  <c:v>1338.5318122726576</c:v>
                </c:pt>
                <c:pt idx="8">
                  <c:v>1921.3055444865788</c:v>
                </c:pt>
                <c:pt idx="9">
                  <c:v>1867.5327104072283</c:v>
                </c:pt>
                <c:pt idx="10">
                  <c:v>1429.8074499971601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D3-4946-B5B7-21D42D5F7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2854864"/>
        <c:axId val="1872849424"/>
      </c:barChart>
      <c:lineChart>
        <c:grouping val="standard"/>
        <c:varyColors val="0"/>
        <c:ser>
          <c:idx val="2"/>
          <c:order val="2"/>
          <c:tx>
            <c:strRef>
              <c:f>'Dati 1.11 e 1.13'!$B$4</c:f>
              <c:strCache>
                <c:ptCount val="1"/>
                <c:pt idx="0">
                  <c:v>Paesi sviluppati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strLit>
              <c:ptCount val="11"/>
              <c:pt idx="0">
                <c:v>2007</c:v>
              </c:pt>
              <c:pt idx="1">
                <c:v>2008</c:v>
              </c:pt>
              <c:pt idx="2">
                <c:v>2009</c:v>
              </c:pt>
              <c:pt idx="3">
                <c:v>2010</c:v>
              </c:pt>
              <c:pt idx="4">
                <c:v>2011</c:v>
              </c:pt>
              <c:pt idx="5">
                <c:v>2012</c:v>
              </c:pt>
              <c:pt idx="6">
                <c:v>2013</c:v>
              </c:pt>
              <c:pt idx="7">
                <c:v>2014</c:v>
              </c:pt>
              <c:pt idx="8">
                <c:v>2015</c:v>
              </c:pt>
              <c:pt idx="9">
                <c:v>2016</c:v>
              </c:pt>
              <c:pt idx="10">
                <c:v>2017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'Dati 1.11 e 1.13'!$C$4:$P$4</c:f>
              <c:numCache>
                <c:formatCode>#,##0</c:formatCode>
                <c:ptCount val="11"/>
                <c:pt idx="0">
                  <c:v>1284.1706252689121</c:v>
                </c:pt>
                <c:pt idx="1">
                  <c:v>789.76962253334227</c:v>
                </c:pt>
                <c:pt idx="2">
                  <c:v>656.28118423414037</c:v>
                </c:pt>
                <c:pt idx="3">
                  <c:v>679.76404434506662</c:v>
                </c:pt>
                <c:pt idx="4">
                  <c:v>824.39126978975594</c:v>
                </c:pt>
                <c:pt idx="5">
                  <c:v>858.26290554706941</c:v>
                </c:pt>
                <c:pt idx="6">
                  <c:v>693.15369871558164</c:v>
                </c:pt>
                <c:pt idx="7">
                  <c:v>596.69914962848782</c:v>
                </c:pt>
                <c:pt idx="8">
                  <c:v>1141.2506221462884</c:v>
                </c:pt>
                <c:pt idx="9">
                  <c:v>1133.2452370884876</c:v>
                </c:pt>
                <c:pt idx="10">
                  <c:v>712.38291842124443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D3-4946-B5B7-21D42D5F7439}"/>
            </c:ext>
          </c:extLst>
        </c:ser>
        <c:ser>
          <c:idx val="3"/>
          <c:order val="3"/>
          <c:tx>
            <c:strRef>
              <c:f>'Dati 1.11 e 1.13'!$B$5</c:f>
              <c:strCache>
                <c:ptCount val="1"/>
                <c:pt idx="0">
                  <c:v>Paesi in via di sviluppo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Lit>
              <c:ptCount val="11"/>
              <c:pt idx="0">
                <c:v>2007</c:v>
              </c:pt>
              <c:pt idx="1">
                <c:v>2008</c:v>
              </c:pt>
              <c:pt idx="2">
                <c:v>2009</c:v>
              </c:pt>
              <c:pt idx="3">
                <c:v>2010</c:v>
              </c:pt>
              <c:pt idx="4">
                <c:v>2011</c:v>
              </c:pt>
              <c:pt idx="5">
                <c:v>2012</c:v>
              </c:pt>
              <c:pt idx="6">
                <c:v>2013</c:v>
              </c:pt>
              <c:pt idx="7">
                <c:v>2014</c:v>
              </c:pt>
              <c:pt idx="8">
                <c:v>2015</c:v>
              </c:pt>
              <c:pt idx="9">
                <c:v>2016</c:v>
              </c:pt>
              <c:pt idx="10">
                <c:v>2017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'Dati 1.11 e 1.13'!$C$5:$P$5</c:f>
              <c:numCache>
                <c:formatCode>#,##0</c:formatCode>
                <c:ptCount val="11"/>
                <c:pt idx="0">
                  <c:v>522.41131683487652</c:v>
                </c:pt>
                <c:pt idx="1">
                  <c:v>577.70243679565567</c:v>
                </c:pt>
                <c:pt idx="2">
                  <c:v>461.00440039093365</c:v>
                </c:pt>
                <c:pt idx="3">
                  <c:v>628.47991961965022</c:v>
                </c:pt>
                <c:pt idx="4">
                  <c:v>663.85572771603358</c:v>
                </c:pt>
                <c:pt idx="5">
                  <c:v>651.50037817575287</c:v>
                </c:pt>
                <c:pt idx="6">
                  <c:v>648.53852343650681</c:v>
                </c:pt>
                <c:pt idx="7">
                  <c:v>685.29196182459611</c:v>
                </c:pt>
                <c:pt idx="8">
                  <c:v>744.03247916674047</c:v>
                </c:pt>
                <c:pt idx="9">
                  <c:v>670.15818138204668</c:v>
                </c:pt>
                <c:pt idx="10">
                  <c:v>670.65799476688778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D3-4946-B5B7-21D42D5F7439}"/>
            </c:ext>
          </c:extLst>
        </c:ser>
        <c:ser>
          <c:idx val="4"/>
          <c:order val="4"/>
          <c:tx>
            <c:strRef>
              <c:f>'Dati 1.11 e 1.13'!$B$6</c:f>
              <c:strCache>
                <c:ptCount val="1"/>
                <c:pt idx="0">
                  <c:v>Paesi in transizione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Lit>
              <c:ptCount val="11"/>
              <c:pt idx="0">
                <c:v>2007</c:v>
              </c:pt>
              <c:pt idx="1">
                <c:v>2008</c:v>
              </c:pt>
              <c:pt idx="2">
                <c:v>2009</c:v>
              </c:pt>
              <c:pt idx="3">
                <c:v>2010</c:v>
              </c:pt>
              <c:pt idx="4">
                <c:v>2011</c:v>
              </c:pt>
              <c:pt idx="5">
                <c:v>2012</c:v>
              </c:pt>
              <c:pt idx="6">
                <c:v>2013</c:v>
              </c:pt>
              <c:pt idx="7">
                <c:v>2014</c:v>
              </c:pt>
              <c:pt idx="8">
                <c:v>2015</c:v>
              </c:pt>
              <c:pt idx="9">
                <c:v>2016</c:v>
              </c:pt>
              <c:pt idx="10">
                <c:v>2017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'Dati 1.11 e 1.13'!$C$6:$P$6</c:f>
              <c:numCache>
                <c:formatCode>#,##0</c:formatCode>
                <c:ptCount val="11"/>
                <c:pt idx="0">
                  <c:v>87.233228339261032</c:v>
                </c:pt>
                <c:pt idx="1">
                  <c:v>117.73319533801286</c:v>
                </c:pt>
                <c:pt idx="2">
                  <c:v>61.778678338816967</c:v>
                </c:pt>
                <c:pt idx="3">
                  <c:v>63.675404031757921</c:v>
                </c:pt>
                <c:pt idx="4">
                  <c:v>79.429514102748698</c:v>
                </c:pt>
                <c:pt idx="5">
                  <c:v>64.948220927675251</c:v>
                </c:pt>
                <c:pt idx="6">
                  <c:v>83.684340941018533</c:v>
                </c:pt>
                <c:pt idx="7">
                  <c:v>56.540700819573964</c:v>
                </c:pt>
                <c:pt idx="8">
                  <c:v>36.022443173550016</c:v>
                </c:pt>
                <c:pt idx="9">
                  <c:v>64.129291936693491</c:v>
                </c:pt>
                <c:pt idx="10">
                  <c:v>46.76653680902789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5D3-4946-B5B7-21D42D5F7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2854864"/>
        <c:axId val="187284942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'Dati 1.11 e 1.13'!$B$3</c15:sqref>
                        </c15:formulaRef>
                      </c:ext>
                    </c:extLst>
                    <c:strCache>
                      <c:ptCount val="1"/>
                      <c:pt idx="0">
                        <c:v>Mondo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'Dati 1.11 e 1.13'!$C$3:$O$3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1893.8151704430486</c:v>
                      </c:pt>
                      <c:pt idx="1">
                        <c:v>1485.2052546670113</c:v>
                      </c:pt>
                      <c:pt idx="2">
                        <c:v>1179.0642629638919</c:v>
                      </c:pt>
                      <c:pt idx="3">
                        <c:v>1371.9193679964746</c:v>
                      </c:pt>
                      <c:pt idx="4">
                        <c:v>1567.6765116085382</c:v>
                      </c:pt>
                      <c:pt idx="5">
                        <c:v>1574.7115046504973</c:v>
                      </c:pt>
                      <c:pt idx="6">
                        <c:v>1425.3765630931075</c:v>
                      </c:pt>
                      <c:pt idx="7">
                        <c:v>1338.5318122726576</c:v>
                      </c:pt>
                      <c:pt idx="8">
                        <c:v>1921.3055444865788</c:v>
                      </c:pt>
                      <c:pt idx="9">
                        <c:v>1867.5327104072283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35D3-4946-B5B7-21D42D5F7439}"/>
                  </c:ext>
                </c:extLst>
              </c15:ser>
            </c15:filteredLineSeries>
          </c:ext>
        </c:extLst>
      </c:lineChart>
      <c:catAx>
        <c:axId val="187285486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2849424"/>
        <c:crosses val="autoZero"/>
        <c:auto val="1"/>
        <c:lblAlgn val="ctr"/>
        <c:lblOffset val="100"/>
        <c:noMultiLvlLbl val="0"/>
      </c:catAx>
      <c:valAx>
        <c:axId val="1872849424"/>
        <c:scaling>
          <c:orientation val="minMax"/>
          <c:max val="200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285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100323277307603"/>
          <c:w val="0.97526253782379824"/>
          <c:h val="3.8639556943968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0.02851</cdr:x>
      <cdr:y>0.88355</cdr:y>
    </cdr:from>
    <cdr:to>
      <cdr:x>0.96386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5168" y="5356412"/>
          <a:ext cx="8699580" cy="705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i="0" dirty="0">
              <a:latin typeface="Arial" panose="020B0604020202020204" pitchFamily="34" charset="0"/>
              <a:cs typeface="Arial" panose="020B0604020202020204" pitchFamily="34" charset="0"/>
            </a:rPr>
            <a:t>Fonte: elaborazioni </a:t>
          </a:r>
          <a:r>
            <a:rPr lang="it-IT" sz="1000" i="0" dirty="0" err="1">
              <a:latin typeface="Arial" panose="020B0604020202020204" pitchFamily="34" charset="0"/>
              <a:cs typeface="Arial" panose="020B0604020202020204" pitchFamily="34" charset="0"/>
            </a:rPr>
            <a:t>Ice</a:t>
          </a:r>
          <a:r>
            <a:rPr lang="it-IT" sz="1000" i="0" dirty="0">
              <a:latin typeface="Arial" panose="020B0604020202020204" pitchFamily="34" charset="0"/>
              <a:cs typeface="Arial" panose="020B0604020202020204" pitchFamily="34" charset="0"/>
            </a:rPr>
            <a:t> su dati Fmi</a:t>
          </a:r>
        </a:p>
        <a:p xmlns:a="http://schemas.openxmlformats.org/drawingml/2006/main">
          <a:r>
            <a:rPr lang="it-IT" sz="1000" i="0" dirty="0">
              <a:latin typeface="Arial" panose="020B0604020202020204" pitchFamily="34" charset="0"/>
              <a:cs typeface="Arial" panose="020B0604020202020204" pitchFamily="34" charset="0"/>
            </a:rPr>
            <a:t>La dinamica del </a:t>
          </a:r>
          <a:r>
            <a:rPr lang="it-IT" sz="1000" i="0" dirty="0" err="1">
              <a:latin typeface="Arial" panose="020B0604020202020204" pitchFamily="34" charset="0"/>
              <a:cs typeface="Arial" panose="020B0604020202020204" pitchFamily="34" charset="0"/>
            </a:rPr>
            <a:t>Pil</a:t>
          </a:r>
          <a:r>
            <a:rPr lang="it-IT" sz="1000" i="0" dirty="0">
              <a:latin typeface="Arial" panose="020B0604020202020204" pitchFamily="34" charset="0"/>
              <a:cs typeface="Arial" panose="020B0604020202020204" pitchFamily="34" charset="0"/>
            </a:rPr>
            <a:t> per il mondo e per le altre aree geografiche è stata calcolata con dati aggregati usando i tassi di cambio a parità di poteri d'acquisto. Diversamente, nel grafico 1.4 la dinamica del </a:t>
          </a:r>
          <a:r>
            <a:rPr lang="it-IT" sz="1000" i="0" dirty="0" err="1">
              <a:latin typeface="Arial" panose="020B0604020202020204" pitchFamily="34" charset="0"/>
              <a:cs typeface="Arial" panose="020B0604020202020204" pitchFamily="34" charset="0"/>
            </a:rPr>
            <a:t>Pil</a:t>
          </a:r>
          <a:r>
            <a:rPr lang="it-IT" sz="1000" i="0" dirty="0">
              <a:latin typeface="Arial" panose="020B0604020202020204" pitchFamily="34" charset="0"/>
              <a:cs typeface="Arial" panose="020B0604020202020204" pitchFamily="34" charset="0"/>
            </a:rPr>
            <a:t> mondiale è calcolata utilizzando i tassi di cambio di mercato, per renderla meglio confrontabile con la dinamica degli scambi.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0.04843</cdr:x>
      <cdr:y>0.9493</cdr:y>
    </cdr:from>
    <cdr:to>
      <cdr:x>0.9909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763" y="5753407"/>
          <a:ext cx="8752616" cy="307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i="0">
              <a:latin typeface="Arial" panose="020B0604020202020204" pitchFamily="34" charset="0"/>
              <a:cs typeface="Arial" panose="020B0604020202020204" pitchFamily="34" charset="0"/>
            </a:rPr>
            <a:t>Fonte: elaborazioni Ice su dati Unctad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2468C-F956-4672-A5DE-8D86289EB2C6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F607C-9076-4C45-AEE1-377D10796A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19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D82CC-BCDA-48CF-A8CA-EFC54F78562A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9490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1451A-5072-4A5D-AE21-9E55AC3DB791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A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9326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CF8E7-AD14-4965-BC96-CC3482846B66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A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829664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5FC50-7AA9-49AE-8762-0D5D3CDA3572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A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9414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4A47C-C655-4B2C-8473-BEB39191B0E6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A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36083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6FCEF-9252-4C43-A0A7-4ED44C96700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11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DCEF0-C646-45E7-AA46-60C646384439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A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43327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3833E-ADA1-44F9-952B-05438DE602E9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A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1875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C23EB1-5B4A-4A53-A425-846551DDF5C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A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813046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AE819-F349-42F4-A5F5-2F74AF430123}" type="slidenum">
              <a:rPr lang="en-US" altLang="it-IT"/>
              <a:pPr/>
              <a:t>45</a:t>
            </a:fld>
            <a:endParaRPr lang="en-US" altLang="it-IT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0268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B1D95-4C55-41FF-A2AD-AF7209E6C53E}" type="slidenum">
              <a:rPr lang="en-US" altLang="it-IT"/>
              <a:pPr/>
              <a:t>46</a:t>
            </a:fld>
            <a:endParaRPr lang="en-US" altLang="it-IT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776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55B97-37D1-460C-8748-0EE59BFD675A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193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72FAF-C09B-4B33-98F1-61652B568856}" type="slidenum">
              <a:rPr lang="en-US" altLang="it-IT"/>
              <a:pPr/>
              <a:t>47</a:t>
            </a:fld>
            <a:endParaRPr lang="en-US" altLang="it-IT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1833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B2245-40F2-40FA-A4CC-28882A402225}" type="slidenum">
              <a:rPr lang="en-US" altLang="it-IT"/>
              <a:pPr/>
              <a:t>48</a:t>
            </a:fld>
            <a:endParaRPr lang="en-US" altLang="it-IT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906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462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96" eaLnBrk="0" hangingPunct="0"/>
            <a:fld id="{C69A1D76-91DF-4955-9A36-7B53EAF4E35F}" type="slidenum">
              <a:rPr lang="en-GB" smtClean="0"/>
              <a:pPr defTabSz="936396" eaLnBrk="0" hangingPunct="0"/>
              <a:t>7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676"/>
            <a:ext cx="5438140" cy="44676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18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98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36784" indent="-28337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33513" indent="-22670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86918" indent="-22670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40324" indent="-22670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93729" indent="-22670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47134" indent="-22670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00539" indent="-22670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53945" indent="-22670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698991B-E2C7-47E8-8543-78B7D37B739E}" type="slidenum">
              <a:rPr lang="en-US" altLang="it-IT" sz="1200"/>
              <a:pPr eaLnBrk="1" hangingPunct="1"/>
              <a:t>9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147124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44C81-8C46-424D-9727-D3ADD859BF40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67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236FC-EE0A-4206-8AFC-BC69E6288FB6}" type="slidenum">
              <a:rPr lang="en-US" altLang="it-IT"/>
              <a:pPr/>
              <a:t>26</a:t>
            </a:fld>
            <a:endParaRPr lang="en-US" altLang="it-IT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031" y="4694586"/>
            <a:ext cx="4925189" cy="44594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25" tIns="44443" rIns="91225" bIns="44443"/>
          <a:lstStyle/>
          <a:p>
            <a:endParaRPr lang="it-IT" altLang="it-IT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43038" y="1160463"/>
            <a:ext cx="3654425" cy="27416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252336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E017E-C32C-4DB4-8C1D-B04F06692647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A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357621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FB85E-1A45-4C43-AE7F-F4A524A65446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A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6576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8850-38C9-48F4-B025-1A21DA3E871F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0F4C-47FC-4142-B4A2-E5B1DD04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86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8850-38C9-48F4-B025-1A21DA3E871F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0F4C-47FC-4142-B4A2-E5B1DD04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4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8850-38C9-48F4-B025-1A21DA3E871F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0F4C-47FC-4142-B4A2-E5B1DD04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265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35225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20880" cy="79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solidFill>
                  <a:srgbClr val="0033CC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9388" y="6524625"/>
            <a:ext cx="7416800" cy="3603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GB"/>
              <a:t>School to work transition in developing economies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20000" y="6519863"/>
            <a:ext cx="1200150" cy="3476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Times New Roman" charset="0"/>
              </a:defRPr>
            </a:lvl1pPr>
          </a:lstStyle>
          <a:p>
            <a:pPr>
              <a:defRPr/>
            </a:pPr>
            <a:fld id="{40334F27-5F41-46BB-8D95-EA4B39085B7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1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1F547DA-F8A4-4692-8C48-8EA40890FBA8}" type="datetime1">
              <a:rPr lang="it-IT"/>
              <a:pPr/>
              <a:t>20/09/2019</a:t>
            </a:fld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607FBD-9D43-40B1-A121-06A933E84EF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6612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8850-38C9-48F4-B025-1A21DA3E871F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0F4C-47FC-4142-B4A2-E5B1DD04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11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8850-38C9-48F4-B025-1A21DA3E871F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0F4C-47FC-4142-B4A2-E5B1DD04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6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8850-38C9-48F4-B025-1A21DA3E871F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0F4C-47FC-4142-B4A2-E5B1DD04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27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8850-38C9-48F4-B025-1A21DA3E871F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0F4C-47FC-4142-B4A2-E5B1DD04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35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8850-38C9-48F4-B025-1A21DA3E871F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0F4C-47FC-4142-B4A2-E5B1DD04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63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8850-38C9-48F4-B025-1A21DA3E871F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0F4C-47FC-4142-B4A2-E5B1DD04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13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8850-38C9-48F4-B025-1A21DA3E871F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0F4C-47FC-4142-B4A2-E5B1DD04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56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8850-38C9-48F4-B025-1A21DA3E871F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0F4C-47FC-4142-B4A2-E5B1DD04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10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08850-38C9-48F4-B025-1A21DA3E871F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40F4C-47FC-4142-B4A2-E5B1DD04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orgia.giovannetti@unifi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trademap.org/Index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295275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Economics and Development International Trade</a:t>
            </a:r>
            <a:b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Lecture 2, Introduction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7563"/>
            <a:ext cx="9144000" cy="3043237"/>
          </a:xfrm>
          <a:solidFill>
            <a:schemeClr val="accent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dirty="0" err="1" smtClean="0">
                <a:solidFill>
                  <a:schemeClr val="bg1"/>
                </a:solidFill>
                <a:latin typeface="Verdana" pitchFamily="34" charset="0"/>
              </a:rPr>
              <a:t>Giorgia</a:t>
            </a: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 Giovannetti</a:t>
            </a:r>
          </a:p>
          <a:p>
            <a:pPr eaLnBrk="1" hangingPunct="1">
              <a:defRPr/>
            </a:pPr>
            <a:r>
              <a:rPr lang="en-GB" sz="2400" dirty="0" smtClean="0">
                <a:solidFill>
                  <a:schemeClr val="bg1"/>
                </a:solidFill>
                <a:latin typeface="Verdana" pitchFamily="34" charset="0"/>
              </a:rPr>
              <a:t>Professor of Economics, University of Firenze </a:t>
            </a:r>
            <a:r>
              <a:rPr lang="en-GB" sz="2400" dirty="0" smtClean="0">
                <a:latin typeface="Verdana" pitchFamily="34" charset="0"/>
                <a:hlinkClick r:id="rId3"/>
              </a:rPr>
              <a:t>giorgia.giovannetti@unifi.it</a:t>
            </a:r>
            <a:endParaRPr lang="en-GB" sz="2400" dirty="0" smtClean="0">
              <a:latin typeface="Verdana" pitchFamily="34" charset="0"/>
            </a:endParaRPr>
          </a:p>
          <a:p>
            <a:pPr algn="just" eaLnBrk="1" hangingPunct="1">
              <a:defRPr/>
            </a:pPr>
            <a:endParaRPr lang="en-GB" sz="2400" dirty="0" smtClean="0">
              <a:solidFill>
                <a:srgbClr val="020202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endParaRPr lang="en-GB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l" eaLnBrk="1" hangingPunct="1">
              <a:defRPr/>
            </a:pPr>
            <a:endParaRPr lang="en-GB" sz="2800" i="1" dirty="0" smtClean="0">
              <a:solidFill>
                <a:srgbClr val="0000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0538" y="53752"/>
            <a:ext cx="9144000" cy="1143000"/>
          </a:xfrm>
        </p:spPr>
        <p:txBody>
          <a:bodyPr/>
          <a:lstStyle/>
          <a:p>
            <a:r>
              <a:rPr lang="it-IT" dirty="0" err="1" smtClean="0"/>
              <a:t>Trade</a:t>
            </a:r>
            <a:r>
              <a:rPr lang="it-IT" dirty="0" smtClean="0"/>
              <a:t> </a:t>
            </a:r>
            <a:r>
              <a:rPr lang="it-IT" dirty="0" err="1" smtClean="0"/>
              <a:t>elasticities</a:t>
            </a:r>
            <a:r>
              <a:rPr lang="it-IT" dirty="0" smtClean="0"/>
              <a:t>, by area, </a:t>
            </a:r>
            <a:r>
              <a:rPr lang="it-IT" dirty="0" err="1" smtClean="0"/>
              <a:t>subperiods</a:t>
            </a:r>
            <a:endParaRPr lang="en-GB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669590"/>
              </p:ext>
            </p:extLst>
          </p:nvPr>
        </p:nvGraphicFramePr>
        <p:xfrm>
          <a:off x="179512" y="1196752"/>
          <a:ext cx="8712968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4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b="1" dirty="0" err="1" smtClean="0"/>
              <a:t>Which</a:t>
            </a:r>
            <a:r>
              <a:rPr lang="it-IT" b="1" dirty="0" smtClean="0"/>
              <a:t> </a:t>
            </a:r>
            <a:r>
              <a:rPr lang="it-IT" b="1" dirty="0" err="1" smtClean="0"/>
              <a:t>countries</a:t>
            </a:r>
            <a:r>
              <a:rPr lang="it-IT" b="1" dirty="0" smtClean="0"/>
              <a:t> </a:t>
            </a:r>
            <a:r>
              <a:rPr lang="it-IT" b="1" dirty="0" err="1" smtClean="0"/>
              <a:t>trade</a:t>
            </a:r>
            <a:r>
              <a:rPr lang="it-IT" b="1" dirty="0" smtClean="0"/>
              <a:t>…</a:t>
            </a:r>
            <a:endParaRPr lang="it-IT" b="1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871005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20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Exports by nation</a:t>
            </a:r>
          </a:p>
        </p:txBody>
      </p:sp>
      <p:pic>
        <p:nvPicPr>
          <p:cNvPr id="25604" name="Picture 4" descr="Exports_by_country_ma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9144000" cy="42322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311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Advantages of International Trade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Obtaining scarce goods – nations trade for goods that they can otherwise not get on their own</a:t>
            </a:r>
          </a:p>
          <a:p>
            <a:pPr lvl="1"/>
            <a:r>
              <a:rPr lang="en-US" sz="3200" dirty="0"/>
              <a:t>EX – </a:t>
            </a:r>
            <a:r>
              <a:rPr lang="en-US" sz="3200" u="sng" dirty="0"/>
              <a:t>diamonds</a:t>
            </a:r>
            <a:r>
              <a:rPr lang="en-US" sz="3200" dirty="0"/>
              <a:t> in the US, commercial aircraft to the rest of the world</a:t>
            </a:r>
          </a:p>
          <a:p>
            <a:r>
              <a:rPr lang="en-US" sz="3200" u="sng" dirty="0"/>
              <a:t>Comparative advantage – ability of one country to produce a good more efficiently than another</a:t>
            </a:r>
            <a:r>
              <a:rPr lang="en-US" sz="3200" dirty="0"/>
              <a:t>.</a:t>
            </a:r>
          </a:p>
          <a:p>
            <a:pPr lvl="1"/>
            <a:r>
              <a:rPr lang="en-US" sz="3200" u="sng" dirty="0"/>
              <a:t>Japan makes TV’s better than the US</a:t>
            </a:r>
            <a:r>
              <a:rPr lang="en-US" sz="3200" dirty="0"/>
              <a:t> does, so </a:t>
            </a:r>
            <a:r>
              <a:rPr lang="en-US" sz="3200" dirty="0" smtClean="0"/>
              <a:t>US </a:t>
            </a:r>
            <a:r>
              <a:rPr lang="en-US" sz="3200" dirty="0"/>
              <a:t>get </a:t>
            </a:r>
            <a:r>
              <a:rPr lang="en-US" sz="3200" dirty="0" smtClean="0"/>
              <a:t>TV’s </a:t>
            </a:r>
            <a:r>
              <a:rPr lang="en-US" sz="3200" dirty="0"/>
              <a:t>from them</a:t>
            </a:r>
          </a:p>
        </p:txBody>
      </p:sp>
    </p:spTree>
    <p:extLst>
      <p:ext uri="{BB962C8B-B14F-4D97-AF65-F5344CB8AC3E}">
        <p14:creationId xmlns:p14="http://schemas.microsoft.com/office/powerpoint/2010/main" val="12382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 err="1" smtClean="0"/>
              <a:t>What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Countries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trade</a:t>
            </a:r>
            <a:endParaRPr lang="it-IT" sz="4400" b="1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0751"/>
            <a:ext cx="8820472" cy="48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9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err="1" smtClean="0"/>
              <a:t>What</a:t>
            </a:r>
            <a:r>
              <a:rPr lang="it-IT" sz="4000" b="1" dirty="0" smtClean="0"/>
              <a:t> country </a:t>
            </a:r>
            <a:r>
              <a:rPr lang="it-IT" sz="4000" b="1" dirty="0" err="1" smtClean="0"/>
              <a:t>trade</a:t>
            </a:r>
            <a:r>
              <a:rPr lang="it-IT" sz="4000" b="1" dirty="0" smtClean="0"/>
              <a:t>, 2</a:t>
            </a:r>
            <a:endParaRPr lang="it-IT" sz="4000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98" y="1844824"/>
            <a:ext cx="9398058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8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A first look </a:t>
            </a:r>
            <a:r>
              <a:rPr lang="it-IT" sz="4000" b="1" dirty="0" err="1" smtClean="0"/>
              <a:t>at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GVCs</a:t>
            </a:r>
            <a:endParaRPr lang="it-IT" sz="4000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5910"/>
            <a:ext cx="7992888" cy="58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0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Global Value </a:t>
            </a:r>
            <a:r>
              <a:rPr lang="it-IT" dirty="0" err="1" smtClean="0"/>
              <a:t>Chains</a:t>
            </a:r>
            <a:r>
              <a:rPr lang="it-IT" dirty="0" smtClean="0"/>
              <a:t>, 2</a:t>
            </a:r>
            <a:endParaRPr lang="it-IT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50" y="1772816"/>
            <a:ext cx="943174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83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792088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/>
              <a:t>Network of </a:t>
            </a:r>
            <a:r>
              <a:rPr lang="it-IT" sz="4000" b="1" dirty="0" err="1" smtClean="0"/>
              <a:t>international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trade</a:t>
            </a:r>
            <a:r>
              <a:rPr lang="it-IT" sz="4000" b="1" dirty="0" smtClean="0"/>
              <a:t>, </a:t>
            </a:r>
            <a:r>
              <a:rPr lang="it-IT" sz="4000" b="1" dirty="0" err="1" smtClean="0"/>
              <a:t>three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hubs</a:t>
            </a:r>
            <a:endParaRPr lang="it-IT" sz="4000" b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7200"/>
            <a:ext cx="8280920" cy="59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40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Trade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the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internationalization</a:t>
            </a:r>
            <a:r>
              <a:rPr lang="it-IT" dirty="0" smtClean="0"/>
              <a:t> mode….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mentioned</a:t>
            </a:r>
            <a:r>
              <a:rPr lang="it-IT" dirty="0" smtClean="0"/>
              <a:t> FDI, </a:t>
            </a:r>
            <a:r>
              <a:rPr lang="it-IT" dirty="0" err="1" smtClean="0"/>
              <a:t>migration</a:t>
            </a:r>
            <a:r>
              <a:rPr lang="it-IT" dirty="0" smtClean="0"/>
              <a:t>, </a:t>
            </a:r>
            <a:r>
              <a:rPr lang="it-IT" dirty="0" err="1" smtClean="0"/>
              <a:t>ideas</a:t>
            </a:r>
            <a:r>
              <a:rPr lang="it-IT" dirty="0" smtClean="0"/>
              <a:t> </a:t>
            </a:r>
            <a:r>
              <a:rPr lang="it-IT" dirty="0" err="1" smtClean="0"/>
              <a:t>etc</a:t>
            </a:r>
            <a:r>
              <a:rPr lang="it-IT" dirty="0" smtClean="0"/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24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698298" y="332656"/>
            <a:ext cx="1470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of the </a:t>
            </a:r>
            <a:endParaRPr lang="en-GB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course/lectures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78687"/>
              </p:ext>
            </p:extLst>
          </p:nvPr>
        </p:nvGraphicFramePr>
        <p:xfrm>
          <a:off x="179512" y="116632"/>
          <a:ext cx="7518787" cy="6840760"/>
        </p:xfrm>
        <a:graphic>
          <a:graphicData uri="http://schemas.openxmlformats.org/drawingml/2006/table">
            <a:tbl>
              <a:tblPr/>
              <a:tblGrid>
                <a:gridCol w="1150513"/>
                <a:gridCol w="1256852"/>
                <a:gridCol w="323284"/>
                <a:gridCol w="4788138"/>
              </a:tblGrid>
              <a:tr h="17905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International 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Trade, September 16</a:t>
                      </a:r>
                      <a:r>
                        <a:rPr lang="en-GB" sz="1400" b="1" kern="50" baseline="3000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th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- </a:t>
                      </a: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December 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8</a:t>
                      </a:r>
                      <a:r>
                        <a:rPr lang="en-GB" sz="1400" b="1" kern="50" baseline="3000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th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 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</a:t>
                      </a:r>
                      <a:r>
                        <a:rPr lang="en-GB" sz="1400" b="1" kern="5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16/9</a:t>
                      </a:r>
                      <a:r>
                        <a:rPr lang="en-GB" sz="1400" b="1" kern="5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Introduction: The main issues </a:t>
                      </a:r>
                      <a:endParaRPr lang="it-IT" sz="1400" kern="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</a:t>
                      </a: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19/9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Introduction, 2 detailed presentation of the course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3</a:t>
                      </a: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23/9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Introduction, 3; Measuring globalization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4</a:t>
                      </a: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26/9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Measuring Globalization, 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(VA)</a:t>
                      </a:r>
                      <a:r>
                        <a:rPr lang="en-GB" sz="1400" b="1" kern="50" baseline="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 and overview of models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5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30/9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Overview trade models (Bernard et al 2007; 2011)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6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3/10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Gravity model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7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7/10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Gravity</a:t>
                      </a:r>
                      <a:r>
                        <a:rPr lang="it-IT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,</a:t>
                      </a:r>
                      <a:r>
                        <a:rPr lang="it-IT" sz="1400" b="1" kern="5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 </a:t>
                      </a:r>
                      <a:r>
                        <a:rPr lang="it-IT" sz="1400" b="1" kern="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Melitz</a:t>
                      </a:r>
                      <a:r>
                        <a:rPr lang="it-IT" sz="1400" b="1" kern="5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 intro and intro Ricardo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8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10/10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Ricardo and comparative advantage, 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9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14/10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 models: H-O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10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17/10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 Trade models: 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H-O,2, </a:t>
                      </a:r>
                      <a:r>
                        <a:rPr lang="en-GB" sz="1400" b="1" kern="50" dirty="0" err="1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Leontieff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11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21/10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 and Imperfect competition, 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12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24/10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 and imperfect competition, 2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5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13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28/10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50" dirty="0" err="1" smtClean="0">
                          <a:effectLst/>
                          <a:latin typeface="+mn-lt"/>
                          <a:ea typeface="SimSun"/>
                          <a:cs typeface="Lucida Sans"/>
                        </a:rPr>
                        <a:t>Recap</a:t>
                      </a:r>
                      <a:endParaRPr lang="it-IT" sz="1400" b="1" kern="50" dirty="0" smtClean="0">
                        <a:effectLst/>
                        <a:latin typeface="+mn-lt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14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31/10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5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Lucida Sans"/>
                        </a:rPr>
                        <a:t>Mid</a:t>
                      </a:r>
                      <a:r>
                        <a:rPr lang="it-IT" sz="1400" b="1" kern="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Lucida Sans"/>
                        </a:rPr>
                        <a:t> </a:t>
                      </a:r>
                      <a:r>
                        <a:rPr lang="it-IT" sz="1400" b="1" kern="5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Lucida Sans"/>
                        </a:rPr>
                        <a:t>term</a:t>
                      </a:r>
                      <a:r>
                        <a:rPr lang="en-GB" sz="1400" b="1" kern="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Lucida Sans"/>
                        </a:rPr>
                        <a:t> (indicators, gravity, Ricardo, H-O, imp. Comp)</a:t>
                      </a:r>
                      <a:endParaRPr lang="it-IT" sz="1400" kern="50" dirty="0" smtClean="0">
                        <a:effectLst/>
                        <a:latin typeface="+mn-lt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US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15</a:t>
                      </a:r>
                      <a:endParaRPr lang="en-US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4/11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Hysteresis, Heterogeneous firms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16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7/11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The Melitz model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17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11/11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Networks of </a:t>
                      </a:r>
                      <a:r>
                        <a:rPr lang="en-GB" sz="1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tradeFDI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/migrants</a:t>
                      </a:r>
                      <a:endParaRPr lang="it-IT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18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14/11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FDI and Multinationals: OLI theory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US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19</a:t>
                      </a:r>
                      <a:endParaRPr lang="en-US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18/11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FDI and Multinationals Offshoring/trade in tasks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20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21/11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</a:t>
                      </a:r>
                      <a:r>
                        <a:rPr lang="it-IT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 policy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21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25/11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</a:t>
                      </a:r>
                      <a:r>
                        <a:rPr lang="it-IT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 policy- </a:t>
                      </a:r>
                      <a:r>
                        <a:rPr lang="it-IT" sz="1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</a:t>
                      </a:r>
                      <a:r>
                        <a:rPr lang="it-IT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 </a:t>
                      </a:r>
                      <a:r>
                        <a:rPr lang="it-IT" sz="1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wars</a:t>
                      </a:r>
                      <a:endParaRPr lang="en-GB" sz="1400" b="1" kern="5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22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28/11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China and India (BRICS)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5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23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2/12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50" dirty="0" err="1">
                          <a:effectLst/>
                          <a:latin typeface="Times New Roman"/>
                          <a:ea typeface="SimSun"/>
                          <a:cs typeface="Lucida Sans"/>
                        </a:rPr>
                        <a:t>Granularity</a:t>
                      </a:r>
                      <a:r>
                        <a:rPr lang="it-IT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 and aggregate shocks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16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24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5/12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50" dirty="0" err="1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Final</a:t>
                      </a:r>
                      <a:r>
                        <a:rPr lang="it-IT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 test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7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1542" y="116632"/>
            <a:ext cx="77724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</a:t>
            </a: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 Investments (in)</a:t>
            </a:r>
            <a:endParaRPr lang="it-IT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1600-0000020000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9977" y="1238250"/>
          <a:ext cx="9215437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4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857250"/>
          </a:xfrm>
        </p:spPr>
        <p:txBody>
          <a:bodyPr>
            <a:normAutofit/>
          </a:bodyPr>
          <a:lstStyle/>
          <a:p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countries</a:t>
            </a:r>
            <a:r>
              <a:rPr lang="it-IT" dirty="0" smtClean="0"/>
              <a:t> </a:t>
            </a:r>
            <a:r>
              <a:rPr lang="it-IT" dirty="0" err="1" smtClean="0"/>
              <a:t>invest</a:t>
            </a:r>
            <a:r>
              <a:rPr lang="it-IT" dirty="0" smtClean="0"/>
              <a:t> (</a:t>
            </a:r>
            <a:r>
              <a:rPr lang="it-IT" dirty="0" err="1" smtClean="0"/>
              <a:t>inflows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0316"/>
            <a:ext cx="8601743" cy="535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8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0"/>
            <a:ext cx="8136904" cy="857250"/>
          </a:xfrm>
        </p:spPr>
        <p:txBody>
          <a:bodyPr>
            <a:normAutofit/>
          </a:bodyPr>
          <a:lstStyle/>
          <a:p>
            <a:r>
              <a:rPr lang="it-IT" dirty="0" smtClean="0"/>
              <a:t>FDI: </a:t>
            </a:r>
            <a:r>
              <a:rPr lang="it-IT" dirty="0" err="1" smtClean="0"/>
              <a:t>greenfield</a:t>
            </a:r>
            <a:r>
              <a:rPr lang="it-IT" dirty="0" smtClean="0"/>
              <a:t> versus M&amp;A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3" y="1150966"/>
            <a:ext cx="8744216" cy="57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sz="4000" dirty="0" smtClean="0"/>
              <a:t>Back to trade: Why do nations trade?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it-IT" sz="3200" dirty="0" smtClean="0"/>
              <a:t>“You could say…that </a:t>
            </a:r>
            <a:r>
              <a:rPr lang="en-US" altLang="it-IT" sz="3200" dirty="0" smtClean="0">
                <a:solidFill>
                  <a:srgbClr val="FF0000"/>
                </a:solidFill>
              </a:rPr>
              <a:t>globalization</a:t>
            </a:r>
            <a:r>
              <a:rPr lang="en-US" altLang="it-IT" sz="3200" dirty="0" smtClean="0"/>
              <a:t>, driven not by human goodness but by the profit motive, </a:t>
            </a:r>
            <a:r>
              <a:rPr lang="en-US" altLang="it-IT" sz="3200" dirty="0" smtClean="0">
                <a:solidFill>
                  <a:srgbClr val="FF0000"/>
                </a:solidFill>
              </a:rPr>
              <a:t>has done far more good for far more people than all the foreign aid and soft loans ever provided by well-intentioned governments and international agencies</a:t>
            </a:r>
            <a:r>
              <a:rPr lang="en-US" altLang="it-IT" sz="3200" dirty="0" smtClean="0"/>
              <a:t>.”  </a:t>
            </a:r>
          </a:p>
          <a:p>
            <a:pPr>
              <a:buFont typeface="Arial" charset="0"/>
              <a:buNone/>
            </a:pPr>
            <a:r>
              <a:rPr lang="en-US" altLang="it-IT" sz="3200" dirty="0" smtClean="0"/>
              <a:t>		</a:t>
            </a:r>
            <a:r>
              <a:rPr lang="en-US" altLang="it-IT" sz="2400" i="1" dirty="0" smtClean="0"/>
              <a:t>Paul Krugman, “The Magic Mountain,” New York Times, 		January 23, 2001</a:t>
            </a:r>
          </a:p>
        </p:txBody>
      </p:sp>
    </p:spTree>
    <p:extLst>
      <p:ext uri="{BB962C8B-B14F-4D97-AF65-F5344CB8AC3E}">
        <p14:creationId xmlns:p14="http://schemas.microsoft.com/office/powerpoint/2010/main" val="12040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7920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3600" dirty="0" smtClean="0"/>
              <a:t>Adam Smith, </a:t>
            </a:r>
            <a:r>
              <a:rPr lang="en-US" altLang="it-IT" sz="3600" i="1" dirty="0" smtClean="0"/>
              <a:t>The Wealth of Nations</a:t>
            </a:r>
            <a:br>
              <a:rPr lang="en-US" altLang="it-IT" sz="3600" i="1" dirty="0" smtClean="0"/>
            </a:br>
            <a:r>
              <a:rPr lang="en-US" altLang="it-IT" sz="2800" i="1" dirty="0" smtClean="0"/>
              <a:t>(often called the Father of Modern Economics)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it-IT" sz="1800" dirty="0" smtClean="0"/>
              <a:t>		</a:t>
            </a:r>
            <a:r>
              <a:rPr lang="en-US" altLang="it-IT" sz="2800" i="1" dirty="0" smtClean="0"/>
              <a:t>It is the maxim of every prudent </a:t>
            </a:r>
            <a:r>
              <a:rPr lang="en-US" altLang="it-IT" sz="2800" i="1" dirty="0" smtClean="0">
                <a:solidFill>
                  <a:srgbClr val="FF0000"/>
                </a:solidFill>
              </a:rPr>
              <a:t>master of a family, never to attempt to make at home what it will cost him more to make than to buy</a:t>
            </a:r>
            <a:r>
              <a:rPr lang="en-US" altLang="it-IT" sz="2800" i="1" dirty="0" smtClean="0"/>
              <a:t>.  The </a:t>
            </a:r>
            <a:r>
              <a:rPr lang="en-US" altLang="it-IT" sz="2800" i="1" dirty="0" err="1" smtClean="0"/>
              <a:t>taylor</a:t>
            </a:r>
            <a:r>
              <a:rPr lang="en-US" altLang="it-IT" sz="2800" i="1" dirty="0" smtClean="0"/>
              <a:t> does not attempt to make his own shoes, but buys them of the shoemaker.  The shoemaker does not attempt to make his own clothes, but employs a </a:t>
            </a:r>
            <a:r>
              <a:rPr lang="en-US" altLang="it-IT" sz="2800" i="1" dirty="0" err="1" smtClean="0"/>
              <a:t>taylor</a:t>
            </a:r>
            <a:r>
              <a:rPr lang="en-US" altLang="it-IT" sz="2800" i="1" dirty="0" smtClean="0"/>
              <a:t>.  The farmer attempts to make neither the one nor the other…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it-IT" sz="2800" i="1" dirty="0" smtClean="0"/>
              <a:t>		What is prudence in the conduct of every private family, can scarce be folly in that of a great kingdom.  If a foreign country can supply us with a commodity cheaper than we can make it, better buy it of them with some part of the produce of our own industry;….  (Book IV, Section ii, 12)</a:t>
            </a:r>
          </a:p>
        </p:txBody>
      </p:sp>
    </p:spTree>
    <p:extLst>
      <p:ext uri="{BB962C8B-B14F-4D97-AF65-F5344CB8AC3E}">
        <p14:creationId xmlns:p14="http://schemas.microsoft.com/office/powerpoint/2010/main" val="21315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sz="3600" b="1" dirty="0" smtClean="0"/>
              <a:t>Why do nations trade?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it-IT" sz="3200" dirty="0" smtClean="0"/>
              <a:t>Nearly all economic theories suggest that the </a:t>
            </a:r>
            <a:r>
              <a:rPr lang="en-US" altLang="it-IT" sz="3200" dirty="0" smtClean="0">
                <a:solidFill>
                  <a:srgbClr val="FF0000"/>
                </a:solidFill>
              </a:rPr>
              <a:t>benefits of international trade far exceed the costs</a:t>
            </a:r>
            <a:r>
              <a:rPr lang="en-US" altLang="it-IT" sz="3200" dirty="0" smtClean="0"/>
              <a:t>.</a:t>
            </a:r>
          </a:p>
          <a:p>
            <a:r>
              <a:rPr lang="en-US" altLang="it-IT" sz="3200" i="1" dirty="0" smtClean="0"/>
              <a:t> “Specialization and international trade increase the productivity of a nation’s resources and allow for greater total output than would otherwise be possible. “</a:t>
            </a:r>
            <a:endParaRPr lang="en-US" altLang="it-IT" sz="3200" dirty="0" smtClean="0"/>
          </a:p>
          <a:p>
            <a:pPr>
              <a:buFont typeface="Arial" charset="0"/>
              <a:buNone/>
            </a:pPr>
            <a:r>
              <a:rPr lang="en-US" altLang="it-IT" sz="3200" dirty="0" smtClean="0"/>
              <a:t>                           McConnell and Brue, 16</a:t>
            </a:r>
            <a:r>
              <a:rPr lang="en-US" altLang="it-IT" sz="3200" baseline="30000" dirty="0" smtClean="0"/>
              <a:t>th</a:t>
            </a:r>
            <a:r>
              <a:rPr lang="en-US" altLang="it-IT" sz="3200" dirty="0" smtClean="0"/>
              <a:t> edition</a:t>
            </a:r>
          </a:p>
          <a:p>
            <a:pPr>
              <a:buFont typeface="Arial" charset="0"/>
              <a:buNone/>
            </a:pPr>
            <a:r>
              <a:rPr lang="en-US" altLang="it-IT" sz="3200" dirty="0" smtClean="0"/>
              <a:t>Now briefly how trade has been explained over time….</a:t>
            </a:r>
          </a:p>
        </p:txBody>
      </p:sp>
    </p:spTree>
    <p:extLst>
      <p:ext uri="{BB962C8B-B14F-4D97-AF65-F5344CB8AC3E}">
        <p14:creationId xmlns:p14="http://schemas.microsoft.com/office/powerpoint/2010/main" val="5811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9248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it-IT" dirty="0" smtClean="0"/>
              <a:t>Mercantilism</a:t>
            </a:r>
            <a:endParaRPr lang="en-US" altLang="it-IT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43000"/>
            <a:ext cx="8507288" cy="5029200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it-IT" sz="2800" dirty="0" smtClean="0"/>
              <a:t>Not covered in the course (just for you to know what was before….)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it-IT" sz="2800" dirty="0" smtClean="0"/>
              <a:t>Prevailed </a:t>
            </a:r>
            <a:r>
              <a:rPr lang="en-US" altLang="it-IT" sz="2800" dirty="0"/>
              <a:t>in 1500 - 1800</a:t>
            </a:r>
          </a:p>
          <a:p>
            <a:pPr lvl="1">
              <a:lnSpc>
                <a:spcPct val="110000"/>
              </a:lnSpc>
            </a:pPr>
            <a:r>
              <a:rPr lang="en-US" altLang="it-IT" sz="2600" dirty="0"/>
              <a:t>Export more to “strangers” than we import to amass treasure, expand kingdom</a:t>
            </a:r>
          </a:p>
          <a:p>
            <a:pPr lvl="1">
              <a:lnSpc>
                <a:spcPct val="110000"/>
              </a:lnSpc>
            </a:pPr>
            <a:r>
              <a:rPr lang="en-US" altLang="it-IT" sz="2600" dirty="0"/>
              <a:t>Zero-sum vs positive-sum game view of trade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it-IT" sz="2800" dirty="0"/>
              <a:t>Government intervenes to achieve </a:t>
            </a:r>
            <a:r>
              <a:rPr lang="en-US" altLang="it-IT" sz="2800" dirty="0">
                <a:solidFill>
                  <a:srgbClr val="FF0000"/>
                </a:solidFill>
              </a:rPr>
              <a:t>a surplus in exports</a:t>
            </a:r>
          </a:p>
          <a:p>
            <a:pPr lvl="1">
              <a:lnSpc>
                <a:spcPct val="90000"/>
              </a:lnSpc>
            </a:pPr>
            <a:r>
              <a:rPr lang="en-US" altLang="it-IT" dirty="0"/>
              <a:t>Maximize </a:t>
            </a:r>
            <a:r>
              <a:rPr lang="en-US" altLang="it-IT" b="1" dirty="0"/>
              <a:t>exports</a:t>
            </a:r>
            <a:r>
              <a:rPr lang="en-US" altLang="it-IT" dirty="0"/>
              <a:t> through </a:t>
            </a:r>
            <a:r>
              <a:rPr lang="en-US" altLang="it-IT" b="1" dirty="0">
                <a:solidFill>
                  <a:srgbClr val="FF0000"/>
                </a:solidFill>
              </a:rPr>
              <a:t>subsidies.</a:t>
            </a:r>
          </a:p>
          <a:p>
            <a:pPr lvl="1">
              <a:lnSpc>
                <a:spcPct val="90000"/>
              </a:lnSpc>
            </a:pPr>
            <a:r>
              <a:rPr lang="en-US" altLang="it-IT" dirty="0"/>
              <a:t>Minimize i</a:t>
            </a:r>
            <a:r>
              <a:rPr lang="en-US" altLang="it-IT" b="1" dirty="0"/>
              <a:t>mports </a:t>
            </a:r>
            <a:r>
              <a:rPr lang="en-US" altLang="it-IT" dirty="0"/>
              <a:t>through </a:t>
            </a:r>
            <a:r>
              <a:rPr lang="en-US" altLang="it-IT" b="1" dirty="0">
                <a:solidFill>
                  <a:srgbClr val="FF0000"/>
                </a:solidFill>
              </a:rPr>
              <a:t>tariffs  and </a:t>
            </a:r>
            <a:r>
              <a:rPr lang="en-US" altLang="it-IT" b="1" dirty="0" smtClean="0">
                <a:solidFill>
                  <a:srgbClr val="FF0000"/>
                </a:solidFill>
              </a:rPr>
              <a:t>quotas</a:t>
            </a:r>
            <a:endParaRPr lang="en-US" altLang="it-IT" dirty="0"/>
          </a:p>
          <a:p>
            <a:r>
              <a:rPr lang="en-US" altLang="it-IT" sz="2800" i="1" dirty="0" smtClean="0">
                <a:solidFill>
                  <a:srgbClr val="FF0000"/>
                </a:solidFill>
              </a:rPr>
              <a:t>A </a:t>
            </a:r>
            <a:r>
              <a:rPr lang="en-US" altLang="it-IT" sz="2800" i="1" dirty="0">
                <a:solidFill>
                  <a:srgbClr val="FF0000"/>
                </a:solidFill>
              </a:rPr>
              <a:t>country should always have a trade surplus</a:t>
            </a:r>
            <a:r>
              <a:rPr lang="en-US" altLang="it-IT" sz="2800" dirty="0"/>
              <a:t>. 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it-IT" sz="2800" dirty="0" smtClean="0"/>
              <a:t>Today </a:t>
            </a:r>
            <a:r>
              <a:rPr lang="en-US" altLang="it-IT" sz="2800" dirty="0"/>
              <a:t>neo-mercantilists = protectionists: some segments of society shielded short term</a:t>
            </a:r>
          </a:p>
        </p:txBody>
      </p:sp>
    </p:spTree>
    <p:extLst>
      <p:ext uri="{BB962C8B-B14F-4D97-AF65-F5344CB8AC3E}">
        <p14:creationId xmlns:p14="http://schemas.microsoft.com/office/powerpoint/2010/main" val="2878746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Adam Smith and the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Attack on Mercantilism and Economic Nationalism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946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-29478" y="1340768"/>
            <a:ext cx="8991600" cy="496855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In 1776, </a:t>
            </a:r>
            <a:r>
              <a:rPr lang="en-US" sz="2400" b="1" dirty="0" smtClean="0">
                <a:latin typeface="Arial" charset="0"/>
                <a:cs typeface="Arial" charset="0"/>
              </a:rPr>
              <a:t>Adam Smith </a:t>
            </a:r>
            <a:r>
              <a:rPr lang="en-US" sz="2400" dirty="0" smtClean="0">
                <a:latin typeface="Arial" charset="0"/>
                <a:cs typeface="Arial" charset="0"/>
              </a:rPr>
              <a:t>published the first modern statement of economic theory, 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An Inquiry into the Nature and Causes of the Wealth of Nations</a:t>
            </a: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i="1" dirty="0" smtClean="0">
                <a:latin typeface="Arial" charset="0"/>
                <a:cs typeface="Arial" charset="0"/>
              </a:rPr>
              <a:t>The Wealth of Nations</a:t>
            </a:r>
            <a:r>
              <a:rPr lang="en-US" sz="2400" dirty="0" smtClean="0">
                <a:latin typeface="Arial" charset="0"/>
                <a:cs typeface="Arial" charset="0"/>
              </a:rPr>
              <a:t> attacked </a:t>
            </a:r>
            <a:r>
              <a:rPr lang="en-US" sz="2400" b="1" dirty="0" smtClean="0">
                <a:latin typeface="Arial" charset="0"/>
                <a:cs typeface="Arial" charset="0"/>
              </a:rPr>
              <a:t>mercantilism</a:t>
            </a:r>
            <a:r>
              <a:rPr lang="en-US" sz="2400" dirty="0" smtClean="0">
                <a:latin typeface="Arial" charset="0"/>
                <a:cs typeface="Arial" charset="0"/>
              </a:rPr>
              <a:t>—the system of which dominated economic thought in the 1700s</a:t>
            </a: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Smith proved wrong the belief that trade was a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zero sum game</a:t>
            </a:r>
            <a:r>
              <a:rPr lang="en-US" sz="2400" dirty="0" smtClean="0">
                <a:latin typeface="Arial" charset="0"/>
                <a:cs typeface="Arial" charset="0"/>
              </a:rPr>
              <a:t>—that the gain of one nation from trade was the loss of another </a:t>
            </a: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Voluntary exchange (trade) is a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positive sum game </a:t>
            </a:r>
            <a:r>
              <a:rPr lang="en-US" sz="2400" dirty="0" smtClean="0">
                <a:latin typeface="Arial" charset="0"/>
                <a:cs typeface="Arial" charset="0"/>
              </a:rPr>
              <a:t>—both nations can gain</a:t>
            </a:r>
          </a:p>
        </p:txBody>
      </p:sp>
    </p:spTree>
    <p:extLst>
      <p:ext uri="{BB962C8B-B14F-4D97-AF65-F5344CB8AC3E}">
        <p14:creationId xmlns:p14="http://schemas.microsoft.com/office/powerpoint/2010/main" val="108068286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792162"/>
          </a:xfrm>
        </p:spPr>
        <p:txBody>
          <a:bodyPr anchor="t"/>
          <a:lstStyle/>
          <a:p>
            <a:pPr eaLnBrk="1" hangingPunct="1"/>
            <a:r>
              <a:rPr lang="en-US" altLang="it-IT" sz="4000" b="1" smtClean="0"/>
              <a:t>Theory of absolute advantage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40768"/>
            <a:ext cx="8583488" cy="53285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t-IT" sz="2800" dirty="0" smtClean="0"/>
              <a:t>Adam Smith ideas based on…</a:t>
            </a:r>
          </a:p>
          <a:p>
            <a:pPr lvl="1" eaLnBrk="1" hangingPunct="1">
              <a:lnSpc>
                <a:spcPct val="90000"/>
              </a:lnSpc>
            </a:pPr>
            <a:endParaRPr lang="en-US" altLang="it-IT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it-IT" dirty="0" smtClean="0"/>
              <a:t>The capability of one country to produce </a:t>
            </a:r>
            <a:r>
              <a:rPr lang="en-US" altLang="it-IT" u="sng" dirty="0" smtClean="0">
                <a:solidFill>
                  <a:srgbClr val="C00000"/>
                </a:solidFill>
              </a:rPr>
              <a:t>more</a:t>
            </a:r>
            <a:r>
              <a:rPr lang="en-US" altLang="it-IT" dirty="0" smtClean="0">
                <a:solidFill>
                  <a:srgbClr val="C00000"/>
                </a:solidFill>
              </a:rPr>
              <a:t> </a:t>
            </a:r>
            <a:r>
              <a:rPr lang="en-US" altLang="it-IT" dirty="0" smtClean="0"/>
              <a:t>of a product </a:t>
            </a:r>
            <a:r>
              <a:rPr lang="en-US" altLang="it-IT" u="sng" dirty="0" smtClean="0">
                <a:solidFill>
                  <a:srgbClr val="C00000"/>
                </a:solidFill>
              </a:rPr>
              <a:t>with the same amount of input </a:t>
            </a:r>
            <a:r>
              <a:rPr lang="en-US" altLang="it-IT" dirty="0" smtClean="0"/>
              <a:t>than another country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i="1" dirty="0" smtClean="0">
                <a:solidFill>
                  <a:srgbClr val="087E13"/>
                </a:solidFill>
              </a:rPr>
              <a:t>(same thing) </a:t>
            </a:r>
            <a:r>
              <a:rPr lang="en-US" altLang="it-IT" dirty="0" smtClean="0"/>
              <a:t>The ability of a country to </a:t>
            </a:r>
            <a:r>
              <a:rPr lang="en-US" altLang="it-IT" u="sng" dirty="0" smtClean="0">
                <a:solidFill>
                  <a:srgbClr val="FF0000"/>
                </a:solidFill>
              </a:rPr>
              <a:t>produce a good using fewer resources</a:t>
            </a:r>
            <a:r>
              <a:rPr lang="en-US" altLang="it-IT" dirty="0" smtClean="0"/>
              <a:t> than another country (lower opportunity cost)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it-IT" dirty="0" smtClean="0"/>
          </a:p>
          <a:p>
            <a:pPr>
              <a:lnSpc>
                <a:spcPct val="90000"/>
              </a:lnSpc>
            </a:pPr>
            <a:r>
              <a:rPr lang="en-US" altLang="it-IT" sz="2800" dirty="0"/>
              <a:t>Adam Smith argued:</a:t>
            </a:r>
          </a:p>
          <a:p>
            <a:pPr lvl="1">
              <a:lnSpc>
                <a:spcPct val="90000"/>
              </a:lnSpc>
            </a:pPr>
            <a:endParaRPr lang="en-US" altLang="it-IT" dirty="0"/>
          </a:p>
          <a:p>
            <a:pPr lvl="1">
              <a:lnSpc>
                <a:spcPct val="90000"/>
              </a:lnSpc>
            </a:pPr>
            <a:r>
              <a:rPr lang="en-US" altLang="it-IT" dirty="0"/>
              <a:t>A country should </a:t>
            </a:r>
            <a:r>
              <a:rPr lang="en-US" altLang="it-IT" u="sng" dirty="0">
                <a:solidFill>
                  <a:srgbClr val="C00000"/>
                </a:solidFill>
              </a:rPr>
              <a:t>produce</a:t>
            </a:r>
            <a:r>
              <a:rPr lang="en-US" altLang="it-IT" dirty="0"/>
              <a:t> only goods where it is </a:t>
            </a:r>
            <a:r>
              <a:rPr lang="en-US" altLang="it-IT" u="sng" dirty="0">
                <a:solidFill>
                  <a:srgbClr val="C00000"/>
                </a:solidFill>
              </a:rPr>
              <a:t>most efficient</a:t>
            </a:r>
            <a:r>
              <a:rPr lang="en-US" altLang="it-IT" dirty="0">
                <a:solidFill>
                  <a:srgbClr val="C00000"/>
                </a:solidFill>
              </a:rPr>
              <a:t> </a:t>
            </a:r>
            <a:r>
              <a:rPr lang="en-US" altLang="it-IT" dirty="0"/>
              <a:t>…. and </a:t>
            </a:r>
            <a:r>
              <a:rPr lang="en-US" altLang="it-IT" u="sng" dirty="0">
                <a:solidFill>
                  <a:srgbClr val="C00000"/>
                </a:solidFill>
              </a:rPr>
              <a:t>trade</a:t>
            </a:r>
            <a:r>
              <a:rPr lang="en-US" altLang="it-IT" dirty="0"/>
              <a:t> for those goods where it is </a:t>
            </a:r>
            <a:r>
              <a:rPr lang="en-US" altLang="it-IT" u="sng" dirty="0">
                <a:solidFill>
                  <a:srgbClr val="C00000"/>
                </a:solidFill>
              </a:rPr>
              <a:t>not efficient</a:t>
            </a:r>
          </a:p>
          <a:p>
            <a:pPr>
              <a:lnSpc>
                <a:spcPct val="90000"/>
              </a:lnSpc>
            </a:pPr>
            <a:endParaRPr lang="en-US" altLang="it-IT" sz="2800" dirty="0"/>
          </a:p>
          <a:p>
            <a:pPr>
              <a:lnSpc>
                <a:spcPct val="90000"/>
              </a:lnSpc>
            </a:pPr>
            <a:r>
              <a:rPr lang="en-US" altLang="it-IT" sz="2800" dirty="0"/>
              <a:t>Trade between countries is, therefore, beneficial </a:t>
            </a:r>
          </a:p>
          <a:p>
            <a:pPr lvl="1" eaLnBrk="1" hangingPunct="1">
              <a:lnSpc>
                <a:spcPct val="90000"/>
              </a:lnSpc>
            </a:pPr>
            <a:endParaRPr lang="en-US" altLang="it-IT" dirty="0" smtClean="0"/>
          </a:p>
          <a:p>
            <a:pPr lvl="1" eaLnBrk="1" hangingPunct="1">
              <a:lnSpc>
                <a:spcPct val="90000"/>
              </a:lnSpc>
            </a:pPr>
            <a:endParaRPr lang="en-US" altLang="it-IT" dirty="0" smtClean="0"/>
          </a:p>
          <a:p>
            <a:pPr eaLnBrk="1" hangingPunct="1">
              <a:lnSpc>
                <a:spcPct val="90000"/>
              </a:lnSpc>
            </a:pPr>
            <a:endParaRPr lang="en-US" altLang="it-IT" sz="2400" dirty="0" smtClean="0"/>
          </a:p>
        </p:txBody>
      </p:sp>
      <p:pic>
        <p:nvPicPr>
          <p:cNvPr id="15364" name="Picture 5" descr="Chocolate comes from cocoa be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0" t="5000"/>
          <a:stretch>
            <a:fillRect/>
          </a:stretch>
        </p:blipFill>
        <p:spPr>
          <a:xfrm>
            <a:off x="7315200" y="5638800"/>
            <a:ext cx="1447800" cy="917575"/>
          </a:xfrm>
        </p:spPr>
      </p:pic>
    </p:spTree>
    <p:extLst>
      <p:ext uri="{BB962C8B-B14F-4D97-AF65-F5344CB8AC3E}">
        <p14:creationId xmlns:p14="http://schemas.microsoft.com/office/powerpoint/2010/main" val="25731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it-IT" sz="3600" b="1" dirty="0" smtClean="0"/>
              <a:t>Theory of absolute advantage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it-IT" sz="3600" dirty="0" smtClean="0"/>
              <a:t>… destroys the mercantilist idea since there are gains to be had by </a:t>
            </a:r>
            <a:r>
              <a:rPr lang="en-US" altLang="it-IT" sz="3600" b="1" u="sng" dirty="0" smtClean="0">
                <a:solidFill>
                  <a:srgbClr val="C00000"/>
                </a:solidFill>
              </a:rPr>
              <a:t>both</a:t>
            </a:r>
            <a:r>
              <a:rPr lang="en-US" altLang="it-IT" sz="3600" dirty="0" smtClean="0"/>
              <a:t> countries party to an exchange</a:t>
            </a:r>
          </a:p>
          <a:p>
            <a:pPr eaLnBrk="1" hangingPunct="1"/>
            <a:r>
              <a:rPr lang="en-US" altLang="it-IT" sz="3600" dirty="0" smtClean="0"/>
              <a:t>… questions the objective of national governments to acquire “wealth”: through restrictive trade policies</a:t>
            </a:r>
          </a:p>
          <a:p>
            <a:pPr eaLnBrk="1" hangingPunct="1"/>
            <a:r>
              <a:rPr lang="en-US" altLang="it-IT" sz="3600" dirty="0" smtClean="0"/>
              <a:t>… also measures a nation’s wealth by the living standards of its people</a:t>
            </a:r>
          </a:p>
        </p:txBody>
      </p:sp>
    </p:spTree>
    <p:extLst>
      <p:ext uri="{BB962C8B-B14F-4D97-AF65-F5344CB8AC3E}">
        <p14:creationId xmlns:p14="http://schemas.microsoft.com/office/powerpoint/2010/main" val="41228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Outline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Short </a:t>
            </a:r>
            <a:r>
              <a:rPr lang="it-IT" dirty="0" err="1" smtClean="0"/>
              <a:t>summary</a:t>
            </a:r>
            <a:r>
              <a:rPr lang="it-IT" dirty="0" smtClean="0"/>
              <a:t> of last </a:t>
            </a:r>
            <a:r>
              <a:rPr lang="it-IT" dirty="0" err="1" smtClean="0"/>
              <a:t>lecture</a:t>
            </a:r>
            <a:r>
              <a:rPr lang="it-IT" dirty="0" smtClean="0"/>
              <a:t> and some more data to </a:t>
            </a:r>
            <a:r>
              <a:rPr lang="it-IT" dirty="0" err="1" smtClean="0"/>
              <a:t>think</a:t>
            </a:r>
            <a:r>
              <a:rPr lang="it-IT" smtClean="0"/>
              <a:t>…</a:t>
            </a:r>
            <a:endParaRPr lang="it-IT" dirty="0" smtClean="0"/>
          </a:p>
          <a:p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issues</a:t>
            </a:r>
            <a:r>
              <a:rPr lang="it-IT" dirty="0" smtClean="0"/>
              <a:t>: </a:t>
            </a:r>
            <a:r>
              <a:rPr lang="it-IT" dirty="0" err="1" smtClean="0"/>
              <a:t>elasticity</a:t>
            </a:r>
            <a:r>
              <a:rPr lang="it-IT" dirty="0" smtClean="0"/>
              <a:t>, </a:t>
            </a:r>
            <a:r>
              <a:rPr lang="it-IT" dirty="0" err="1" smtClean="0"/>
              <a:t>Offshoring</a:t>
            </a:r>
            <a:endParaRPr lang="it-IT" dirty="0" smtClean="0"/>
          </a:p>
          <a:p>
            <a:r>
              <a:rPr lang="it-IT" b="1" dirty="0" err="1" smtClean="0">
                <a:solidFill>
                  <a:srgbClr val="FF0000"/>
                </a:solidFill>
              </a:rPr>
              <a:t>Why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countries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trade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/>
              <a:t>examples</a:t>
            </a:r>
            <a:r>
              <a:rPr lang="it-IT" dirty="0"/>
              <a:t> &amp; data)</a:t>
            </a:r>
          </a:p>
          <a:p>
            <a:r>
              <a:rPr lang="en-US" altLang="it-IT" dirty="0"/>
              <a:t>How do different theories explain trade flows?</a:t>
            </a:r>
          </a:p>
          <a:p>
            <a:r>
              <a:rPr lang="it-IT" b="1" dirty="0" err="1">
                <a:solidFill>
                  <a:srgbClr val="FF0000"/>
                </a:solidFill>
              </a:rPr>
              <a:t>What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countries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trade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/>
              <a:t>examples</a:t>
            </a:r>
            <a:r>
              <a:rPr lang="it-IT" dirty="0"/>
              <a:t> &amp; data &amp; </a:t>
            </a:r>
            <a:r>
              <a:rPr lang="it-IT" b="1" dirty="0" err="1">
                <a:solidFill>
                  <a:srgbClr val="FF0000"/>
                </a:solidFill>
              </a:rPr>
              <a:t>changes</a:t>
            </a:r>
            <a:r>
              <a:rPr lang="it-IT" b="1" dirty="0">
                <a:solidFill>
                  <a:srgbClr val="FF0000"/>
                </a:solidFill>
              </a:rPr>
              <a:t> over time</a:t>
            </a:r>
            <a:r>
              <a:rPr lang="it-IT" dirty="0"/>
              <a:t>)</a:t>
            </a:r>
          </a:p>
          <a:p>
            <a:r>
              <a:rPr lang="it-IT" dirty="0"/>
              <a:t>An </a:t>
            </a:r>
            <a:r>
              <a:rPr lang="it-IT" dirty="0" err="1"/>
              <a:t>introduction</a:t>
            </a:r>
            <a:r>
              <a:rPr lang="it-IT" dirty="0"/>
              <a:t> to the </a:t>
            </a:r>
            <a:r>
              <a:rPr lang="it-IT" dirty="0" err="1"/>
              <a:t>role</a:t>
            </a:r>
            <a:r>
              <a:rPr lang="it-IT" dirty="0"/>
              <a:t> of </a:t>
            </a:r>
            <a:r>
              <a:rPr lang="it-IT" dirty="0" err="1"/>
              <a:t>firms</a:t>
            </a:r>
            <a:r>
              <a:rPr lang="it-IT" dirty="0"/>
              <a:t> in </a:t>
            </a:r>
            <a:r>
              <a:rPr lang="it-IT" dirty="0" err="1"/>
              <a:t>trade</a:t>
            </a:r>
            <a:r>
              <a:rPr lang="it-IT" dirty="0"/>
              <a:t> </a:t>
            </a:r>
            <a:r>
              <a:rPr lang="it-IT" sz="2400" i="1" dirty="0"/>
              <a:t>(</a:t>
            </a:r>
            <a:r>
              <a:rPr lang="it-IT" sz="2400" i="1" dirty="0" err="1"/>
              <a:t>this</a:t>
            </a:r>
            <a:r>
              <a:rPr lang="it-IT" sz="2400" i="1" dirty="0"/>
              <a:t> part </a:t>
            </a:r>
            <a:r>
              <a:rPr lang="it-IT" sz="2400" i="1" dirty="0" err="1"/>
              <a:t>will</a:t>
            </a:r>
            <a:r>
              <a:rPr lang="it-IT" sz="2400" i="1" dirty="0"/>
              <a:t> be a </a:t>
            </a:r>
            <a:r>
              <a:rPr lang="it-IT" sz="2400" i="1" dirty="0" err="1"/>
              <a:t>substantial</a:t>
            </a:r>
            <a:r>
              <a:rPr lang="it-IT" sz="2400" i="1" dirty="0"/>
              <a:t> part of the </a:t>
            </a:r>
            <a:r>
              <a:rPr lang="it-IT" sz="2400" i="1" dirty="0" err="1"/>
              <a:t>course</a:t>
            </a:r>
            <a:r>
              <a:rPr lang="it-IT" sz="2400" i="1" dirty="0"/>
              <a:t>, </a:t>
            </a:r>
            <a:r>
              <a:rPr lang="it-IT" sz="2400" i="1" dirty="0" err="1"/>
              <a:t>but</a:t>
            </a:r>
            <a:r>
              <a:rPr lang="it-IT" sz="2400" i="1" dirty="0"/>
              <a:t> </a:t>
            </a:r>
            <a:r>
              <a:rPr lang="it-IT" sz="2400" i="1" dirty="0" err="1"/>
              <a:t>will</a:t>
            </a:r>
            <a:r>
              <a:rPr lang="it-IT" sz="2400" i="1" dirty="0"/>
              <a:t> be </a:t>
            </a:r>
            <a:r>
              <a:rPr lang="it-IT" sz="2400" i="1" dirty="0" err="1"/>
              <a:t>dealt</a:t>
            </a:r>
            <a:r>
              <a:rPr lang="it-IT" sz="2400" i="1" dirty="0"/>
              <a:t> with </a:t>
            </a:r>
            <a:r>
              <a:rPr lang="it-IT" sz="2400" i="1" dirty="0" err="1"/>
              <a:t>later</a:t>
            </a:r>
            <a:r>
              <a:rPr lang="it-IT" sz="2400" i="1" dirty="0"/>
              <a:t>)</a:t>
            </a:r>
          </a:p>
          <a:p>
            <a:r>
              <a:rPr lang="en-US" altLang="it-IT" dirty="0" smtClean="0"/>
              <a:t>Does free </a:t>
            </a:r>
            <a:r>
              <a:rPr lang="en-US" altLang="it-IT" dirty="0"/>
              <a:t>trade raise the economic welfare of all participating nations? </a:t>
            </a:r>
            <a:r>
              <a:rPr lang="en-US" altLang="it-IT" dirty="0" smtClean="0"/>
              <a:t>How? Any </a:t>
            </a:r>
            <a:r>
              <a:rPr lang="en-US" altLang="it-IT" dirty="0"/>
              <a:t>disagreements?</a:t>
            </a:r>
          </a:p>
          <a:p>
            <a:r>
              <a:rPr lang="en-US" altLang="it-IT" dirty="0"/>
              <a:t>Can government actively influence a country’s competitive advantage?</a:t>
            </a:r>
          </a:p>
          <a:p>
            <a:r>
              <a:rPr lang="en-US" altLang="it-IT" dirty="0"/>
              <a:t>Why is an understanding of trade theory important?</a:t>
            </a:r>
          </a:p>
          <a:p>
            <a:r>
              <a:rPr lang="it-IT" dirty="0" err="1"/>
              <a:t>Measuring</a:t>
            </a:r>
            <a:r>
              <a:rPr lang="it-IT" dirty="0"/>
              <a:t> </a:t>
            </a:r>
            <a:r>
              <a:rPr lang="it-IT" dirty="0" err="1"/>
              <a:t>globalization</a:t>
            </a:r>
            <a:r>
              <a:rPr lang="it-IT" dirty="0"/>
              <a:t>: first data &amp; </a:t>
            </a:r>
            <a:r>
              <a:rPr lang="it-IT" dirty="0" err="1"/>
              <a:t>indicators</a:t>
            </a: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13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244600" y="338138"/>
            <a:ext cx="7442200" cy="10795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TRADE BASED ON </a:t>
            </a:r>
            <a:br>
              <a:rPr lang="en-US" sz="3600" smtClean="0"/>
            </a:br>
            <a:r>
              <a:rPr lang="en-US" sz="3600" smtClean="0"/>
              <a:t>ABSOLUTE ADVANTAGE</a:t>
            </a:r>
          </a:p>
        </p:txBody>
      </p:sp>
      <p:graphicFrame>
        <p:nvGraphicFramePr>
          <p:cNvPr id="31851" name="Group 107"/>
          <p:cNvGraphicFramePr>
            <a:graphicFrameLocks noGrp="1"/>
          </p:cNvGraphicFramePr>
          <p:nvPr/>
        </p:nvGraphicFramePr>
        <p:xfrm>
          <a:off x="304800" y="2667000"/>
          <a:ext cx="8534400" cy="2917824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81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Person Per Day of Labor Produces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marT="45728" marB="45728"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Machines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Cloth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</a:t>
                      </a:r>
                    </a:p>
                  </a:txBody>
                  <a:tcPr marT="45728" marB="45728"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machines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yards of cloth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marT="45728" marB="45728"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machines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yards of cloth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29868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62888" cy="3938588"/>
          </a:xfrm>
        </p:spPr>
        <p:txBody>
          <a:bodyPr/>
          <a:lstStyle/>
          <a:p>
            <a:pPr eaLnBrk="1" hangingPunct="1"/>
            <a:r>
              <a:rPr lang="en-US" altLang="it-IT" sz="2800" dirty="0" smtClean="0"/>
              <a:t>The </a:t>
            </a:r>
            <a:r>
              <a:rPr lang="en-US" altLang="it-IT" sz="2800" b="1" i="1" dirty="0" smtClean="0">
                <a:solidFill>
                  <a:srgbClr val="C00000"/>
                </a:solidFill>
              </a:rPr>
              <a:t>Production Possibilities Frontier</a:t>
            </a:r>
            <a:r>
              <a:rPr lang="en-US" altLang="it-IT" sz="2800" b="1" dirty="0" smtClean="0">
                <a:solidFill>
                  <a:srgbClr val="C00000"/>
                </a:solidFill>
              </a:rPr>
              <a:t> (PPF) </a:t>
            </a:r>
            <a:r>
              <a:rPr lang="en-US" altLang="it-IT" sz="2800" dirty="0" smtClean="0"/>
              <a:t>is a curve (line) showing the various combinations of two goods that a country can produce when all of a country’s resources are fully employed and used in their most efficient manner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1181100" y="368300"/>
            <a:ext cx="7683500" cy="10414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THE PRODUCTION POSSIBILITIES FRONTIER AND CONSTANT COSTS</a:t>
            </a:r>
          </a:p>
        </p:txBody>
      </p:sp>
      <p:graphicFrame>
        <p:nvGraphicFramePr>
          <p:cNvPr id="4" name="Group 107"/>
          <p:cNvGraphicFramePr>
            <a:graphicFrameLocks noGrp="1"/>
          </p:cNvGraphicFramePr>
          <p:nvPr/>
        </p:nvGraphicFramePr>
        <p:xfrm>
          <a:off x="685800" y="4419600"/>
          <a:ext cx="8039100" cy="1866900"/>
        </p:xfrm>
        <a:graphic>
          <a:graphicData uri="http://schemas.openxmlformats.org/drawingml/2006/table">
            <a:tbl>
              <a:tblPr/>
              <a:tblGrid>
                <a:gridCol w="2679700"/>
                <a:gridCol w="2679700"/>
                <a:gridCol w="26797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Person Per Day of Labor Produces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175086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791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8400" indent="-1168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it-IT" dirty="0"/>
              <a:t>Production Possibilities Curves for the </a:t>
            </a:r>
            <a:r>
              <a:rPr lang="en-US" altLang="it-IT" dirty="0" smtClean="0"/>
              <a:t>UE and </a:t>
            </a:r>
            <a:r>
              <a:rPr lang="en-US" altLang="it-IT" dirty="0"/>
              <a:t>India</a:t>
            </a:r>
            <a:endParaRPr lang="en-US" altLang="it-IT" i="1" dirty="0">
              <a:latin typeface="Calibri" pitchFamily="34" charset="0"/>
            </a:endParaRPr>
          </a:p>
        </p:txBody>
      </p:sp>
      <p:graphicFrame>
        <p:nvGraphicFramePr>
          <p:cNvPr id="31851" name="Group 107"/>
          <p:cNvGraphicFramePr>
            <a:graphicFrameLocks noGrp="1"/>
          </p:cNvGraphicFramePr>
          <p:nvPr/>
        </p:nvGraphicFramePr>
        <p:xfrm>
          <a:off x="685800" y="228600"/>
          <a:ext cx="8039100" cy="1866900"/>
        </p:xfrm>
        <a:graphic>
          <a:graphicData uri="http://schemas.openxmlformats.org/drawingml/2006/table">
            <a:tbl>
              <a:tblPr/>
              <a:tblGrid>
                <a:gridCol w="2679700"/>
                <a:gridCol w="2679700"/>
                <a:gridCol w="26797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Person Per Day of Labor Produces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600200" y="3124200"/>
            <a:ext cx="0" cy="342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600200" y="6553200"/>
            <a:ext cx="601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7" name="TextBox 13"/>
          <p:cNvSpPr txBox="1">
            <a:spLocks noChangeArrowheads="1"/>
          </p:cNvSpPr>
          <p:nvPr/>
        </p:nvSpPr>
        <p:spPr bwMode="auto">
          <a:xfrm>
            <a:off x="304800" y="312420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/>
              <a:t>Machines</a:t>
            </a:r>
          </a:p>
        </p:txBody>
      </p:sp>
      <p:sp>
        <p:nvSpPr>
          <p:cNvPr id="21528" name="TextBox 14"/>
          <p:cNvSpPr txBox="1">
            <a:spLocks noChangeArrowheads="1"/>
          </p:cNvSpPr>
          <p:nvPr/>
        </p:nvSpPr>
        <p:spPr bwMode="auto">
          <a:xfrm>
            <a:off x="7696200" y="62484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/>
              <a:t>Cloth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00200" y="5486400"/>
            <a:ext cx="5715000" cy="1066800"/>
          </a:xfrm>
          <a:prstGeom prst="line">
            <a:avLst/>
          </a:prstGeom>
          <a:ln w="28575">
            <a:solidFill>
              <a:srgbClr val="087E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6800" y="5410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087E13"/>
                </a:solidFill>
              </a:rPr>
              <a:t>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86600" y="6488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087E13"/>
                </a:solidFill>
              </a:rPr>
              <a:t>15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600200" y="3886200"/>
            <a:ext cx="3581400" cy="2667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76800" y="6488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66800" y="3657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915816" y="4509120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UE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80112" y="583513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INDIA</a:t>
            </a:r>
            <a:endParaRPr lang="it-I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0589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3581400" cy="4191000"/>
          </a:xfrm>
          <a:ln>
            <a:solidFill>
              <a:srgbClr val="087E1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it-IT" b="1" u="sng" smtClean="0">
                <a:solidFill>
                  <a:srgbClr val="087E13"/>
                </a:solidFill>
              </a:rPr>
              <a:t>India</a:t>
            </a:r>
          </a:p>
          <a:p>
            <a:pPr>
              <a:buFont typeface="Arial" charset="0"/>
              <a:buNone/>
            </a:pPr>
            <a:r>
              <a:rPr lang="en-US" altLang="it-IT" b="1" u="sng" smtClean="0">
                <a:solidFill>
                  <a:srgbClr val="087E13"/>
                </a:solidFill>
              </a:rPr>
              <a:t>Cloth</a:t>
            </a:r>
            <a:r>
              <a:rPr lang="en-US" altLang="it-IT" b="1" smtClean="0">
                <a:solidFill>
                  <a:srgbClr val="087E13"/>
                </a:solidFill>
              </a:rPr>
              <a:t>		</a:t>
            </a:r>
            <a:r>
              <a:rPr lang="en-US" altLang="it-IT" b="1" u="sng" smtClean="0">
                <a:solidFill>
                  <a:srgbClr val="087E13"/>
                </a:solidFill>
              </a:rPr>
              <a:t>Mach</a:t>
            </a:r>
          </a:p>
          <a:p>
            <a:pPr>
              <a:buFont typeface="Arial" charset="0"/>
              <a:buNone/>
            </a:pPr>
            <a:r>
              <a:rPr lang="en-US" altLang="it-IT" b="1" smtClean="0">
                <a:solidFill>
                  <a:srgbClr val="087E13"/>
                </a:solidFill>
              </a:rPr>
              <a:t> 15		  0</a:t>
            </a:r>
          </a:p>
          <a:p>
            <a:pPr>
              <a:buFont typeface="Arial" charset="0"/>
              <a:buNone/>
            </a:pPr>
            <a:r>
              <a:rPr lang="en-US" altLang="it-IT" b="1" smtClean="0">
                <a:solidFill>
                  <a:srgbClr val="087E13"/>
                </a:solidFill>
              </a:rPr>
              <a:t>7.5		  1</a:t>
            </a:r>
          </a:p>
          <a:p>
            <a:pPr>
              <a:buFont typeface="Arial" charset="0"/>
              <a:buNone/>
            </a:pPr>
            <a:r>
              <a:rPr lang="en-US" altLang="it-IT" b="1" smtClean="0">
                <a:solidFill>
                  <a:srgbClr val="087E13"/>
                </a:solidFill>
              </a:rPr>
              <a:t>  0		 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0" y="0"/>
            <a:ext cx="3581400" cy="4648200"/>
          </a:xfrm>
          <a:prstGeom prst="rect">
            <a:avLst/>
          </a:prstGeom>
          <a:noFill/>
          <a:ln w="9525" cmpd="sng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u="sng" dirty="0">
                <a:solidFill>
                  <a:srgbClr val="C00000"/>
                </a:solidFill>
                <a:latin typeface="+mn-lt"/>
                <a:cs typeface="+mn-cs"/>
              </a:rPr>
              <a:t>EU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u="sng" dirty="0">
                <a:solidFill>
                  <a:srgbClr val="C00000"/>
                </a:solidFill>
                <a:latin typeface="+mn-lt"/>
                <a:cs typeface="+mn-cs"/>
              </a:rPr>
              <a:t>Cloth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		</a:t>
            </a:r>
            <a:r>
              <a:rPr lang="en-US" sz="3200" b="1" u="sng" dirty="0">
                <a:solidFill>
                  <a:srgbClr val="C00000"/>
                </a:solidFill>
                <a:latin typeface="+mn-lt"/>
                <a:cs typeface="+mn-cs"/>
              </a:rPr>
              <a:t>Mach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10		0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 8			1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 6			2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 4			3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 2			4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 0			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5288340"/>
            <a:ext cx="4405312" cy="1569660"/>
          </a:xfrm>
          <a:prstGeom prst="rect">
            <a:avLst/>
          </a:prstGeom>
          <a:noFill/>
          <a:ln w="9525">
            <a:solidFill>
              <a:srgbClr val="087E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087E13"/>
                </a:solidFill>
              </a:rPr>
              <a:t>India - Opportunity Costs</a:t>
            </a:r>
          </a:p>
          <a:p>
            <a:pPr eaLnBrk="1" hangingPunct="1"/>
            <a:endParaRPr lang="en-US" altLang="it-IT" b="1">
              <a:solidFill>
                <a:srgbClr val="087E13"/>
              </a:solidFill>
            </a:endParaRPr>
          </a:p>
          <a:p>
            <a:pPr eaLnBrk="1" hangingPunct="1"/>
            <a:r>
              <a:rPr lang="en-US" altLang="it-IT" b="1">
                <a:solidFill>
                  <a:srgbClr val="087E13"/>
                </a:solidFill>
              </a:rPr>
              <a:t>Machine   =    7.5   cloth </a:t>
            </a:r>
          </a:p>
          <a:p>
            <a:pPr eaLnBrk="1" hangingPunct="1"/>
            <a:r>
              <a:rPr lang="en-US" altLang="it-IT" b="1">
                <a:solidFill>
                  <a:srgbClr val="087E13"/>
                </a:solidFill>
              </a:rPr>
              <a:t>Cloth 	   =   0.133 machine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05400" y="5306733"/>
            <a:ext cx="4038600" cy="156966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 dirty="0">
                <a:solidFill>
                  <a:srgbClr val="C00000"/>
                </a:solidFill>
              </a:rPr>
              <a:t>EU - Opportunity Costs</a:t>
            </a:r>
          </a:p>
          <a:p>
            <a:pPr eaLnBrk="1" hangingPunct="1"/>
            <a:endParaRPr lang="en-US" altLang="it-IT" b="1" dirty="0">
              <a:solidFill>
                <a:srgbClr val="C00000"/>
              </a:solidFill>
            </a:endParaRPr>
          </a:p>
          <a:p>
            <a:pPr eaLnBrk="1" hangingPunct="1"/>
            <a:r>
              <a:rPr lang="en-US" altLang="it-IT" b="1" dirty="0">
                <a:solidFill>
                  <a:srgbClr val="C00000"/>
                </a:solidFill>
              </a:rPr>
              <a:t>Machine     =   2 cloth </a:t>
            </a:r>
          </a:p>
          <a:p>
            <a:pPr eaLnBrk="1" hangingPunct="1"/>
            <a:r>
              <a:rPr lang="en-US" altLang="it-IT" b="1" dirty="0">
                <a:solidFill>
                  <a:srgbClr val="C00000"/>
                </a:solidFill>
              </a:rPr>
              <a:t>Cloth 	     =   0.5 machine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1524000" y="4876800"/>
            <a:ext cx="6372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000" b="1"/>
              <a:t>“Opportunity Cost” also known as </a:t>
            </a:r>
            <a:r>
              <a:rPr lang="en-US" altLang="it-IT" sz="2000" b="1">
                <a:solidFill>
                  <a:srgbClr val="FF0000"/>
                </a:solidFill>
              </a:rPr>
              <a:t>“Relative Price”</a:t>
            </a:r>
          </a:p>
        </p:txBody>
      </p:sp>
    </p:spTree>
    <p:extLst>
      <p:ext uri="{BB962C8B-B14F-4D97-AF65-F5344CB8AC3E}">
        <p14:creationId xmlns:p14="http://schemas.microsoft.com/office/powerpoint/2010/main" val="41139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00200" y="3124200"/>
            <a:ext cx="0" cy="342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600200" y="6553200"/>
            <a:ext cx="601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extBox 13"/>
          <p:cNvSpPr txBox="1">
            <a:spLocks noChangeArrowheads="1"/>
          </p:cNvSpPr>
          <p:nvPr/>
        </p:nvSpPr>
        <p:spPr bwMode="auto">
          <a:xfrm>
            <a:off x="304800" y="312420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/>
              <a:t>Machines</a:t>
            </a:r>
          </a:p>
        </p:txBody>
      </p:sp>
      <p:sp>
        <p:nvSpPr>
          <p:cNvPr id="23557" name="TextBox 14"/>
          <p:cNvSpPr txBox="1">
            <a:spLocks noChangeArrowheads="1"/>
          </p:cNvSpPr>
          <p:nvPr/>
        </p:nvSpPr>
        <p:spPr bwMode="auto">
          <a:xfrm>
            <a:off x="7696200" y="62484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/>
              <a:t>Cloth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00200" y="6096000"/>
            <a:ext cx="5715000" cy="457200"/>
          </a:xfrm>
          <a:prstGeom prst="line">
            <a:avLst/>
          </a:prstGeom>
          <a:ln w="28575">
            <a:solidFill>
              <a:srgbClr val="087E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TextBox 17"/>
          <p:cNvSpPr txBox="1">
            <a:spLocks noChangeArrowheads="1"/>
          </p:cNvSpPr>
          <p:nvPr/>
        </p:nvSpPr>
        <p:spPr bwMode="auto">
          <a:xfrm>
            <a:off x="1066800" y="5943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087E13"/>
                </a:solidFill>
              </a:rPr>
              <a:t>2</a:t>
            </a:r>
          </a:p>
        </p:txBody>
      </p:sp>
      <p:sp>
        <p:nvSpPr>
          <p:cNvPr id="23560" name="TextBox 18"/>
          <p:cNvSpPr txBox="1">
            <a:spLocks noChangeArrowheads="1"/>
          </p:cNvSpPr>
          <p:nvPr/>
        </p:nvSpPr>
        <p:spPr bwMode="auto">
          <a:xfrm>
            <a:off x="7086600" y="6488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087E13"/>
                </a:solidFill>
              </a:rPr>
              <a:t>15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600200" y="5181600"/>
            <a:ext cx="3581400" cy="1371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21"/>
          <p:cNvSpPr txBox="1">
            <a:spLocks noChangeArrowheads="1"/>
          </p:cNvSpPr>
          <p:nvPr/>
        </p:nvSpPr>
        <p:spPr bwMode="auto">
          <a:xfrm>
            <a:off x="4876800" y="6488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3563" name="TextBox 22"/>
          <p:cNvSpPr txBox="1">
            <a:spLocks noChangeArrowheads="1"/>
          </p:cNvSpPr>
          <p:nvPr/>
        </p:nvSpPr>
        <p:spPr bwMode="auto">
          <a:xfrm>
            <a:off x="1066800" y="4953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56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2800" b="1" smtClean="0"/>
              <a:t>What Determines the Slope of the PPC? </a:t>
            </a:r>
            <a:endParaRPr lang="en-US" altLang="it-IT" sz="2000" b="1" smtClean="0"/>
          </a:p>
        </p:txBody>
      </p:sp>
      <p:sp>
        <p:nvSpPr>
          <p:cNvPr id="23565" name="TextBox 19"/>
          <p:cNvSpPr txBox="1">
            <a:spLocks noChangeArrowheads="1"/>
          </p:cNvSpPr>
          <p:nvPr/>
        </p:nvSpPr>
        <p:spPr bwMode="auto">
          <a:xfrm>
            <a:off x="1066800" y="1371600"/>
            <a:ext cx="747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000" b="1"/>
              <a:t>Slope  =  ∆Machines/∆Cloth = Opportunity Cost of Machines</a:t>
            </a:r>
          </a:p>
        </p:txBody>
      </p:sp>
      <p:sp>
        <p:nvSpPr>
          <p:cNvPr id="23566" name="TextBox 23"/>
          <p:cNvSpPr txBox="1">
            <a:spLocks noChangeArrowheads="1"/>
          </p:cNvSpPr>
          <p:nvPr/>
        </p:nvSpPr>
        <p:spPr bwMode="auto">
          <a:xfrm>
            <a:off x="1476375" y="117640"/>
            <a:ext cx="371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dirty="0"/>
              <a:t>Same graph, drawn more to scale!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86000" y="3810000"/>
            <a:ext cx="441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C00000"/>
                </a:solidFill>
              </a:rPr>
              <a:t>EU:  Slope  =  Opportunity Cost  =  -0.5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98387" y="4768056"/>
            <a:ext cx="457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 dirty="0">
                <a:solidFill>
                  <a:srgbClr val="087E13"/>
                </a:solidFill>
              </a:rPr>
              <a:t>India: Slope = Opportunity Cost = -0.133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438400" y="4267200"/>
            <a:ext cx="53340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867400" y="5334000"/>
            <a:ext cx="533400" cy="914400"/>
          </a:xfrm>
          <a:prstGeom prst="straightConnector1">
            <a:avLst/>
          </a:prstGeom>
          <a:ln w="28575">
            <a:solidFill>
              <a:srgbClr val="087E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795" y="1822532"/>
            <a:ext cx="5256567" cy="8309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dirty="0"/>
              <a:t>This slope is also known as the … </a:t>
            </a:r>
            <a:endParaRPr lang="en-US" altLang="it-IT" dirty="0" smtClean="0"/>
          </a:p>
          <a:p>
            <a:pPr eaLnBrk="1" hangingPunct="1"/>
            <a:r>
              <a:rPr lang="en-US" altLang="it-IT" b="1" dirty="0" smtClean="0">
                <a:solidFill>
                  <a:srgbClr val="C00000"/>
                </a:solidFill>
              </a:rPr>
              <a:t>Marginal </a:t>
            </a:r>
            <a:r>
              <a:rPr lang="en-US" altLang="it-IT" b="1" dirty="0">
                <a:solidFill>
                  <a:srgbClr val="C00000"/>
                </a:solidFill>
              </a:rPr>
              <a:t>Rate of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48237154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920875"/>
            <a:ext cx="8424936" cy="46720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EU workers are more productive in producing machines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The EU has an </a:t>
            </a:r>
            <a:r>
              <a:rPr lang="en-US" sz="2800" b="1" dirty="0" smtClean="0">
                <a:solidFill>
                  <a:srgbClr val="C00000"/>
                </a:solidFill>
              </a:rPr>
              <a:t>absolute advantage</a:t>
            </a:r>
            <a:r>
              <a:rPr lang="en-US" sz="2800" dirty="0" smtClean="0">
                <a:solidFill>
                  <a:srgbClr val="C00000"/>
                </a:solidFill>
              </a:rPr>
              <a:t> in machine production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087E1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87E13"/>
                </a:solidFill>
              </a:rPr>
              <a:t>Indian workers are more productive in producing cloth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87E13"/>
                </a:solidFill>
              </a:rPr>
              <a:t>India has an </a:t>
            </a:r>
            <a:r>
              <a:rPr lang="en-US" sz="2800" b="1" dirty="0" smtClean="0">
                <a:solidFill>
                  <a:srgbClr val="087E13"/>
                </a:solidFill>
              </a:rPr>
              <a:t>absolute advantage</a:t>
            </a:r>
            <a:r>
              <a:rPr lang="en-US" sz="2800" dirty="0" smtClean="0">
                <a:solidFill>
                  <a:srgbClr val="087E13"/>
                </a:solidFill>
              </a:rPr>
              <a:t> in cloth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9105" y="116632"/>
            <a:ext cx="79184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8400" indent="-1168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it-IT" sz="3200" b="1" dirty="0">
                <a:latin typeface="Calibri" pitchFamily="34" charset="0"/>
              </a:rPr>
              <a:t>Absolute Advantage</a:t>
            </a:r>
            <a:r>
              <a:rPr lang="en-US" altLang="it-IT" sz="2800" b="1" dirty="0">
                <a:latin typeface="Calibri" pitchFamily="34" charset="0"/>
              </a:rPr>
              <a:t>: </a:t>
            </a:r>
            <a:r>
              <a:rPr lang="en-US" altLang="it-IT" sz="2800" dirty="0">
                <a:latin typeface="Calibri" pitchFamily="34" charset="0"/>
              </a:rPr>
              <a:t>Production Conditions When Each Country Is More Efficient in the Production of One Commodity</a:t>
            </a:r>
          </a:p>
        </p:txBody>
      </p:sp>
    </p:spTree>
    <p:extLst>
      <p:ext uri="{BB962C8B-B14F-4D97-AF65-F5344CB8AC3E}">
        <p14:creationId xmlns:p14="http://schemas.microsoft.com/office/powerpoint/2010/main" val="63513603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8001000" cy="1490662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TRADE BASED ON </a:t>
            </a:r>
            <a:br>
              <a:rPr lang="en-US" sz="3600" dirty="0" smtClean="0"/>
            </a:br>
            <a:r>
              <a:rPr lang="en-US" sz="3600" dirty="0" smtClean="0"/>
              <a:t>ABSOLUTE ADVANTAGE … </a:t>
            </a:r>
            <a:br>
              <a:rPr lang="en-US" sz="3600" dirty="0" smtClean="0"/>
            </a:br>
            <a:r>
              <a:rPr lang="en-US" sz="3100" i="1" dirty="0" smtClean="0">
                <a:solidFill>
                  <a:srgbClr val="FF0000"/>
                </a:solidFill>
              </a:rPr>
              <a:t>Yes, maybe that was obvious to you from the beginning</a:t>
            </a:r>
            <a:r>
              <a:rPr lang="en-US" sz="3100" i="1" dirty="0" smtClean="0"/>
              <a:t>… </a:t>
            </a:r>
            <a:endParaRPr lang="en-US" sz="3600" i="1" dirty="0" smtClean="0"/>
          </a:p>
        </p:txBody>
      </p:sp>
      <p:graphicFrame>
        <p:nvGraphicFramePr>
          <p:cNvPr id="31851" name="Group 107"/>
          <p:cNvGraphicFramePr>
            <a:graphicFrameLocks noGrp="1"/>
          </p:cNvGraphicFramePr>
          <p:nvPr/>
        </p:nvGraphicFramePr>
        <p:xfrm>
          <a:off x="533400" y="2844800"/>
          <a:ext cx="8610600" cy="1866900"/>
        </p:xfrm>
        <a:graphic>
          <a:graphicData uri="http://schemas.openxmlformats.org/drawingml/2006/table">
            <a:tbl>
              <a:tblPr/>
              <a:tblGrid>
                <a:gridCol w="2133600"/>
                <a:gridCol w="2971800"/>
                <a:gridCol w="35052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Person Per Day of Labor Produces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7E13"/>
                          </a:solidFill>
                          <a:effectLst/>
                          <a:latin typeface="Arial" charset="0"/>
                        </a:rPr>
                        <a:t>15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51521" y="4797153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it-IT" sz="3200" dirty="0"/>
              <a:t>A country should produce only goods where it is </a:t>
            </a:r>
            <a:r>
              <a:rPr lang="en-US" altLang="it-IT" sz="3200" u="sng" dirty="0"/>
              <a:t>most</a:t>
            </a:r>
            <a:r>
              <a:rPr lang="en-US" altLang="it-IT" sz="3200" dirty="0"/>
              <a:t> efficient,  and trade for those goods where it is not </a:t>
            </a:r>
            <a:r>
              <a:rPr lang="en-US" altLang="it-IT" sz="3200" dirty="0" smtClean="0"/>
              <a:t>efficient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23795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7"/>
          <p:cNvGraphicFramePr>
            <a:graphicFrameLocks noGrp="1"/>
          </p:cNvGraphicFramePr>
          <p:nvPr/>
        </p:nvGraphicFramePr>
        <p:xfrm>
          <a:off x="457200" y="990600"/>
          <a:ext cx="8039100" cy="2333625"/>
        </p:xfrm>
        <a:graphic>
          <a:graphicData uri="http://schemas.openxmlformats.org/drawingml/2006/table">
            <a:tbl>
              <a:tblPr/>
              <a:tblGrid>
                <a:gridCol w="2679700"/>
                <a:gridCol w="2679700"/>
                <a:gridCol w="26797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dbl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Arial" charset="0"/>
                        </a:rPr>
                        <a:t>Two</a:t>
                      </a:r>
                      <a:r>
                        <a:rPr kumimoji="0" lang="en-US" sz="2000" b="1" i="0" u="dbl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Persons Per Day of Labor Produces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World Output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1" name="TextBox 6"/>
          <p:cNvSpPr txBox="1">
            <a:spLocks noChangeArrowheads="1"/>
          </p:cNvSpPr>
          <p:nvPr/>
        </p:nvSpPr>
        <p:spPr bwMode="auto">
          <a:xfrm>
            <a:off x="0" y="304800"/>
            <a:ext cx="9282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000" b="1"/>
              <a:t>Assume TWO Persons per day, so that each product can be fully produced</a:t>
            </a:r>
          </a:p>
        </p:txBody>
      </p:sp>
      <p:sp>
        <p:nvSpPr>
          <p:cNvPr id="27672" name="TextBox 9"/>
          <p:cNvSpPr txBox="1">
            <a:spLocks noChangeArrowheads="1"/>
          </p:cNvSpPr>
          <p:nvPr/>
        </p:nvSpPr>
        <p:spPr bwMode="auto">
          <a:xfrm>
            <a:off x="4953000" y="24384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i="1"/>
              <a:t>(and)</a:t>
            </a:r>
          </a:p>
        </p:txBody>
      </p:sp>
      <p:sp>
        <p:nvSpPr>
          <p:cNvPr id="27673" name="TextBox 10"/>
          <p:cNvSpPr txBox="1">
            <a:spLocks noChangeArrowheads="1"/>
          </p:cNvSpPr>
          <p:nvPr/>
        </p:nvSpPr>
        <p:spPr bwMode="auto">
          <a:xfrm>
            <a:off x="4876800" y="19812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i="1"/>
              <a:t>(and)</a:t>
            </a:r>
          </a:p>
        </p:txBody>
      </p:sp>
      <p:sp>
        <p:nvSpPr>
          <p:cNvPr id="27674" name="TextBox 11"/>
          <p:cNvSpPr txBox="1">
            <a:spLocks noChangeArrowheads="1"/>
          </p:cNvSpPr>
          <p:nvPr/>
        </p:nvSpPr>
        <p:spPr bwMode="auto">
          <a:xfrm>
            <a:off x="4876800" y="28956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i="1"/>
              <a:t>(and)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" y="3200400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4179888"/>
            <a:ext cx="7010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800"/>
              <a:t>This is a condition under </a:t>
            </a:r>
            <a:r>
              <a:rPr lang="en-US" altLang="it-IT" sz="2800" b="1" u="sng">
                <a:solidFill>
                  <a:srgbClr val="C00000"/>
                </a:solidFill>
              </a:rPr>
              <a:t>Autarky</a:t>
            </a:r>
            <a:r>
              <a:rPr lang="en-US" altLang="it-IT" sz="2800" i="1"/>
              <a:t>: (The complete absence of trade)</a:t>
            </a:r>
          </a:p>
          <a:p>
            <a:pPr eaLnBrk="1" hangingPunct="1">
              <a:buFont typeface="Arial" charset="0"/>
              <a:buChar char="•"/>
            </a:pPr>
            <a:endParaRPr lang="en-US" altLang="it-IT" sz="2800"/>
          </a:p>
          <a:p>
            <a:pPr lvl="1" eaLnBrk="1" hangingPunct="1">
              <a:buFont typeface="Arial" charset="0"/>
              <a:buChar char="•"/>
            </a:pPr>
            <a:r>
              <a:rPr lang="en-US" altLang="it-IT" sz="2800"/>
              <a:t>Under Autarky all nations can only consume the goods they produce at home</a:t>
            </a:r>
          </a:p>
        </p:txBody>
      </p:sp>
    </p:spTree>
    <p:extLst>
      <p:ext uri="{BB962C8B-B14F-4D97-AF65-F5344CB8AC3E}">
        <p14:creationId xmlns:p14="http://schemas.microsoft.com/office/powerpoint/2010/main" val="1737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7"/>
          <p:cNvGraphicFramePr>
            <a:graphicFrameLocks noGrp="1"/>
          </p:cNvGraphicFramePr>
          <p:nvPr/>
        </p:nvGraphicFramePr>
        <p:xfrm>
          <a:off x="457200" y="990600"/>
          <a:ext cx="8039100" cy="2333625"/>
        </p:xfrm>
        <a:graphic>
          <a:graphicData uri="http://schemas.openxmlformats.org/drawingml/2006/table">
            <a:tbl>
              <a:tblPr/>
              <a:tblGrid>
                <a:gridCol w="2679700"/>
                <a:gridCol w="2679700"/>
                <a:gridCol w="26797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dbl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Arial" charset="0"/>
                        </a:rPr>
                        <a:t>Two</a:t>
                      </a:r>
                      <a:r>
                        <a:rPr kumimoji="0" lang="en-US" sz="2000" b="1" i="0" u="dbl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Persons Per Day of Labor Produces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World Output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5" name="TextBox 6"/>
          <p:cNvSpPr txBox="1">
            <a:spLocks noChangeArrowheads="1"/>
          </p:cNvSpPr>
          <p:nvPr/>
        </p:nvSpPr>
        <p:spPr bwMode="auto">
          <a:xfrm>
            <a:off x="0" y="304800"/>
            <a:ext cx="9282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000" b="1"/>
              <a:t>Assume TWO Persons per day, so that each product can be fully produced</a:t>
            </a:r>
          </a:p>
        </p:txBody>
      </p:sp>
      <p:graphicFrame>
        <p:nvGraphicFramePr>
          <p:cNvPr id="8" name="Group 107"/>
          <p:cNvGraphicFramePr>
            <a:graphicFrameLocks noGrp="1"/>
          </p:cNvGraphicFramePr>
          <p:nvPr/>
        </p:nvGraphicFramePr>
        <p:xfrm>
          <a:off x="533400" y="4267200"/>
          <a:ext cx="8039100" cy="2333625"/>
        </p:xfrm>
        <a:graphic>
          <a:graphicData uri="http://schemas.openxmlformats.org/drawingml/2006/table">
            <a:tbl>
              <a:tblPr/>
              <a:tblGrid>
                <a:gridCol w="2679700"/>
                <a:gridCol w="2679700"/>
                <a:gridCol w="26797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dbl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Arial" charset="0"/>
                        </a:rPr>
                        <a:t>Two</a:t>
                      </a:r>
                      <a:r>
                        <a:rPr kumimoji="0" lang="en-US" sz="2000" b="1" i="0" u="dbl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Persons Per Day of Labor Produces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0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World Output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0" y="61722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i="1"/>
              <a:t>(and)</a:t>
            </a:r>
          </a:p>
        </p:txBody>
      </p:sp>
      <p:sp>
        <p:nvSpPr>
          <p:cNvPr id="28718" name="TextBox 9"/>
          <p:cNvSpPr txBox="1">
            <a:spLocks noChangeArrowheads="1"/>
          </p:cNvSpPr>
          <p:nvPr/>
        </p:nvSpPr>
        <p:spPr bwMode="auto">
          <a:xfrm>
            <a:off x="4953000" y="24384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i="1"/>
              <a:t>(and)</a:t>
            </a:r>
          </a:p>
        </p:txBody>
      </p:sp>
      <p:sp>
        <p:nvSpPr>
          <p:cNvPr id="28719" name="TextBox 10"/>
          <p:cNvSpPr txBox="1">
            <a:spLocks noChangeArrowheads="1"/>
          </p:cNvSpPr>
          <p:nvPr/>
        </p:nvSpPr>
        <p:spPr bwMode="auto">
          <a:xfrm>
            <a:off x="4876800" y="19812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i="1"/>
              <a:t>(and)</a:t>
            </a:r>
          </a:p>
        </p:txBody>
      </p:sp>
      <p:sp>
        <p:nvSpPr>
          <p:cNvPr id="28720" name="TextBox 11"/>
          <p:cNvSpPr txBox="1">
            <a:spLocks noChangeArrowheads="1"/>
          </p:cNvSpPr>
          <p:nvPr/>
        </p:nvSpPr>
        <p:spPr bwMode="auto">
          <a:xfrm>
            <a:off x="4876800" y="28956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i="1"/>
              <a:t>(and)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" y="3200400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" y="6096000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23" name="TextBox 10"/>
          <p:cNvSpPr txBox="1">
            <a:spLocks noChangeArrowheads="1"/>
          </p:cNvSpPr>
          <p:nvPr/>
        </p:nvSpPr>
        <p:spPr bwMode="auto">
          <a:xfrm>
            <a:off x="107504" y="3581400"/>
            <a:ext cx="903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400" b="1" dirty="0">
                <a:solidFill>
                  <a:srgbClr val="FF0000"/>
                </a:solidFill>
              </a:rPr>
              <a:t>However, if each  country produces to their absolute </a:t>
            </a:r>
            <a:r>
              <a:rPr lang="en-US" altLang="it-IT" sz="2400" b="1" dirty="0" smtClean="0">
                <a:solidFill>
                  <a:srgbClr val="FF0000"/>
                </a:solidFill>
              </a:rPr>
              <a:t>adv.</a:t>
            </a:r>
            <a:endParaRPr lang="en-US" altLang="it-IT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15375" y="64881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/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94763" y="5791200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9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1244600" y="338138"/>
            <a:ext cx="7442200" cy="10795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TRADE BASED ON </a:t>
            </a:r>
            <a:br>
              <a:rPr lang="en-US" sz="3600" smtClean="0"/>
            </a:br>
            <a:r>
              <a:rPr lang="en-US" sz="3600" smtClean="0"/>
              <a:t>ABSOLUTE ADVANTAGE</a:t>
            </a:r>
          </a:p>
        </p:txBody>
      </p:sp>
      <p:graphicFrame>
        <p:nvGraphicFramePr>
          <p:cNvPr id="35869" name="Group 29"/>
          <p:cNvGraphicFramePr>
            <a:graphicFrameLocks noGrp="1"/>
          </p:cNvGraphicFramePr>
          <p:nvPr>
            <p:extLst/>
          </p:nvPr>
        </p:nvGraphicFramePr>
        <p:xfrm>
          <a:off x="676275" y="2420888"/>
          <a:ext cx="8039100" cy="2333625"/>
        </p:xfrm>
        <a:graphic>
          <a:graphicData uri="http://schemas.openxmlformats.org/drawingml/2006/table">
            <a:tbl>
              <a:tblPr/>
              <a:tblGrid>
                <a:gridCol w="3136900"/>
                <a:gridCol w="2451100"/>
                <a:gridCol w="24511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in the Production of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+15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Change in World Output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+3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+5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15375" y="64881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/>
              <a:t>.</a:t>
            </a:r>
          </a:p>
        </p:txBody>
      </p:sp>
      <p:sp>
        <p:nvSpPr>
          <p:cNvPr id="29721" name="TextBox 4"/>
          <p:cNvSpPr txBox="1">
            <a:spLocks noChangeArrowheads="1"/>
          </p:cNvSpPr>
          <p:nvPr/>
        </p:nvSpPr>
        <p:spPr bwMode="auto">
          <a:xfrm>
            <a:off x="406480" y="1819193"/>
            <a:ext cx="8737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400" b="1" dirty="0">
                <a:solidFill>
                  <a:srgbClr val="FF0000"/>
                </a:solidFill>
              </a:rPr>
              <a:t>So there has obviously been an increase in World Output!!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9511" y="5006598"/>
            <a:ext cx="87851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t-IT" sz="2400" b="1" u="sng" dirty="0">
                <a:solidFill>
                  <a:srgbClr val="C00000"/>
                </a:solidFill>
              </a:rPr>
              <a:t>Both</a:t>
            </a:r>
            <a:r>
              <a:rPr lang="en-US" altLang="it-IT" sz="2400" b="1" dirty="0"/>
              <a:t> countries </a:t>
            </a:r>
            <a:r>
              <a:rPr lang="en-US" altLang="it-IT" sz="2400" b="1" u="sng" dirty="0">
                <a:solidFill>
                  <a:srgbClr val="C00000"/>
                </a:solidFill>
              </a:rPr>
              <a:t>can</a:t>
            </a:r>
            <a:r>
              <a:rPr lang="en-US" altLang="it-IT" sz="2400" b="1" dirty="0"/>
              <a:t> benefit if trade occurs</a:t>
            </a:r>
          </a:p>
          <a:p>
            <a:pPr lvl="1"/>
            <a:endParaRPr lang="en-US" altLang="it-IT" sz="2400" b="1" dirty="0"/>
          </a:p>
          <a:p>
            <a:pPr lvl="1"/>
            <a:r>
              <a:rPr lang="en-US" altLang="it-IT" sz="2400" b="1" dirty="0"/>
              <a:t>EU produces machines and exports them to India</a:t>
            </a:r>
          </a:p>
          <a:p>
            <a:pPr lvl="1"/>
            <a:r>
              <a:rPr lang="en-US" altLang="it-IT" sz="2400" b="1" dirty="0"/>
              <a:t>India produces cloth and exports it to the EU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876445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1" y="1124744"/>
            <a:ext cx="8946079" cy="551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it-IT" b="1" dirty="0" err="1" smtClean="0"/>
              <a:t>History</a:t>
            </a:r>
            <a:r>
              <a:rPr lang="it-IT" b="1" dirty="0" smtClean="0"/>
              <a:t> of </a:t>
            </a:r>
            <a:r>
              <a:rPr lang="it-IT" b="1" dirty="0" err="1" smtClean="0"/>
              <a:t>globalization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13404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600" b="1" smtClean="0"/>
              <a:t>Implications of Adam Smith’s Theory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7500" y="1803400"/>
            <a:ext cx="8505825" cy="4521200"/>
          </a:xfrm>
        </p:spPr>
        <p:txBody>
          <a:bodyPr/>
          <a:lstStyle/>
          <a:p>
            <a:pPr eaLnBrk="1" hangingPunct="1"/>
            <a:r>
              <a:rPr lang="en-US" altLang="it-IT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Access to foreign markets helps create wealth</a:t>
            </a:r>
          </a:p>
          <a:p>
            <a:pPr eaLnBrk="1" hangingPunct="1">
              <a:buFontTx/>
              <a:buNone/>
            </a:pPr>
            <a:endParaRPr lang="en-US" altLang="it-IT" sz="12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it-IT" sz="2400" dirty="0" smtClean="0">
                <a:latin typeface="Arial" charset="0"/>
                <a:cs typeface="Arial" charset="0"/>
              </a:rPr>
              <a:t>If no nation imports, every company will be limited by the size of its home country market</a:t>
            </a:r>
          </a:p>
          <a:p>
            <a:pPr lvl="1" eaLnBrk="1" hangingPunct="1">
              <a:buFontTx/>
              <a:buNone/>
            </a:pPr>
            <a:endParaRPr lang="en-US" altLang="it-IT" sz="12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it-IT" sz="2400" dirty="0" smtClean="0">
                <a:latin typeface="Arial" charset="0"/>
                <a:cs typeface="Arial" charset="0"/>
              </a:rPr>
              <a:t>Imports enable a country to obtain goods that it cannot make itself or can make only at very high costs</a:t>
            </a:r>
          </a:p>
          <a:p>
            <a:pPr lvl="1" eaLnBrk="1" hangingPunct="1">
              <a:buFontTx/>
              <a:buNone/>
            </a:pPr>
            <a:endParaRPr lang="en-US" altLang="it-IT" sz="12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it-IT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Trade barriers </a:t>
            </a:r>
            <a:r>
              <a:rPr lang="en-US" altLang="it-IT" sz="2400" dirty="0" smtClean="0">
                <a:latin typeface="Arial" charset="0"/>
                <a:cs typeface="Arial" charset="0"/>
              </a:rPr>
              <a:t>decrease the size of the potential market, hampering the prospects of specialization, technological progress, mutually beneficial exchange, and, ultimately, wealth creation</a:t>
            </a:r>
          </a:p>
        </p:txBody>
      </p:sp>
    </p:spTree>
    <p:extLst>
      <p:ext uri="{BB962C8B-B14F-4D97-AF65-F5344CB8AC3E}">
        <p14:creationId xmlns:p14="http://schemas.microsoft.com/office/powerpoint/2010/main" val="267956090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it-IT" altLang="it-IT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8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it-IT" altLang="it-IT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3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51" name="Group 107"/>
          <p:cNvGraphicFramePr>
            <a:graphicFrameLocks noGrp="1"/>
          </p:cNvGraphicFramePr>
          <p:nvPr>
            <p:extLst/>
          </p:nvPr>
        </p:nvGraphicFramePr>
        <p:xfrm>
          <a:off x="609600" y="2133600"/>
          <a:ext cx="8039100" cy="2113093"/>
        </p:xfrm>
        <a:graphic>
          <a:graphicData uri="http://schemas.openxmlformats.org/drawingml/2006/table">
            <a:tbl>
              <a:tblPr/>
              <a:tblGrid>
                <a:gridCol w="2679700"/>
                <a:gridCol w="2679700"/>
                <a:gridCol w="2679700"/>
              </a:tblGrid>
              <a:tr h="713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Person Per Day of Labor Produces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Machines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Cloth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UE</a:t>
                      </a: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machines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yards of cloth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machine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5 yards of cloth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712968" cy="1224136"/>
          </a:xfrm>
        </p:spPr>
        <p:txBody>
          <a:bodyPr anchor="b">
            <a:normAutofit fontScale="90000"/>
          </a:bodyPr>
          <a:lstStyle/>
          <a:p>
            <a:r>
              <a:rPr lang="en-US" altLang="it-IT" sz="3600" dirty="0" smtClean="0"/>
              <a:t/>
            </a:r>
            <a:br>
              <a:rPr lang="en-US" altLang="it-IT" sz="3600" dirty="0" smtClean="0"/>
            </a:br>
            <a:r>
              <a:rPr lang="en-US" altLang="it-IT" sz="3600" dirty="0"/>
              <a:t/>
            </a:r>
            <a:br>
              <a:rPr lang="en-US" altLang="it-IT" sz="3600" dirty="0"/>
            </a:br>
            <a:r>
              <a:rPr lang="en-US" altLang="it-IT" sz="3600" dirty="0" smtClean="0"/>
              <a:t/>
            </a:r>
            <a:br>
              <a:rPr lang="en-US" altLang="it-IT" sz="3600" dirty="0" smtClean="0"/>
            </a:br>
            <a:r>
              <a:rPr lang="en-US" altLang="it-IT" sz="3600" dirty="0" smtClean="0"/>
              <a:t/>
            </a:r>
            <a:br>
              <a:rPr lang="en-US" altLang="it-IT" sz="3600" dirty="0" smtClean="0"/>
            </a:br>
            <a:r>
              <a:rPr lang="en-US" altLang="it-IT" sz="3600" dirty="0" smtClean="0"/>
              <a:t>Now assume that </a:t>
            </a:r>
            <a:r>
              <a:rPr lang="en-US" altLang="it-IT" sz="3600" b="1" dirty="0" smtClean="0"/>
              <a:t>UE </a:t>
            </a:r>
            <a:r>
              <a:rPr lang="en-US" altLang="it-IT" sz="3600" b="1" dirty="0"/>
              <a:t>has an </a:t>
            </a:r>
            <a:r>
              <a:rPr lang="en-US" altLang="it-IT" sz="3600" b="1" dirty="0">
                <a:solidFill>
                  <a:srgbClr val="C00000"/>
                </a:solidFill>
              </a:rPr>
              <a:t>Absolute Advantag</a:t>
            </a:r>
            <a:r>
              <a:rPr lang="en-US" altLang="it-IT" sz="3600" b="1" dirty="0"/>
              <a:t>e in </a:t>
            </a:r>
            <a:r>
              <a:rPr lang="en-US" altLang="it-IT" sz="3600" b="1" u="sng" dirty="0"/>
              <a:t>both</a:t>
            </a:r>
            <a:r>
              <a:rPr lang="en-US" altLang="it-IT" sz="3600" b="1" dirty="0"/>
              <a:t> goods</a:t>
            </a:r>
            <a:r>
              <a:rPr lang="en-US" altLang="it-IT" sz="3600" b="1" dirty="0" smtClean="0"/>
              <a:t>.</a:t>
            </a:r>
            <a:endParaRPr lang="en-US" altLang="it-IT" sz="3600" dirty="0" smtClean="0"/>
          </a:p>
        </p:txBody>
      </p:sp>
    </p:spTree>
    <p:extLst>
      <p:ext uri="{BB962C8B-B14F-4D97-AF65-F5344CB8AC3E}">
        <p14:creationId xmlns:p14="http://schemas.microsoft.com/office/powerpoint/2010/main" val="365501977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791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8400" indent="-1168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it-IT" dirty="0"/>
              <a:t>Production Possibilities Curves for the </a:t>
            </a:r>
            <a:r>
              <a:rPr lang="en-US" altLang="it-IT" b="1" dirty="0" smtClean="0">
                <a:solidFill>
                  <a:srgbClr val="C00000"/>
                </a:solidFill>
              </a:rPr>
              <a:t>UE </a:t>
            </a:r>
            <a:r>
              <a:rPr lang="en-US" altLang="it-IT" dirty="0" smtClean="0"/>
              <a:t>and </a:t>
            </a:r>
            <a:r>
              <a:rPr lang="en-US" altLang="it-IT" b="1" dirty="0">
                <a:solidFill>
                  <a:srgbClr val="006600"/>
                </a:solidFill>
              </a:rPr>
              <a:t>India</a:t>
            </a:r>
            <a:endParaRPr lang="en-US" altLang="it-IT" b="1" i="1" dirty="0">
              <a:solidFill>
                <a:srgbClr val="006600"/>
              </a:solidFill>
              <a:latin typeface="Calibri" pitchFamily="34" charset="0"/>
            </a:endParaRPr>
          </a:p>
        </p:txBody>
      </p:sp>
      <p:graphicFrame>
        <p:nvGraphicFramePr>
          <p:cNvPr id="31851" name="Group 107"/>
          <p:cNvGraphicFramePr>
            <a:graphicFrameLocks noGrp="1"/>
          </p:cNvGraphicFramePr>
          <p:nvPr>
            <p:extLst/>
          </p:nvPr>
        </p:nvGraphicFramePr>
        <p:xfrm>
          <a:off x="685800" y="228600"/>
          <a:ext cx="8039100" cy="1866900"/>
        </p:xfrm>
        <a:graphic>
          <a:graphicData uri="http://schemas.openxmlformats.org/drawingml/2006/table">
            <a:tbl>
              <a:tblPr/>
              <a:tblGrid>
                <a:gridCol w="2679700"/>
                <a:gridCol w="2679700"/>
                <a:gridCol w="26797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Person Per Day of Labor Produces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machines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machine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19FCE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 yards of cloth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600200" y="3124200"/>
            <a:ext cx="0" cy="342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600200" y="6553200"/>
            <a:ext cx="601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7" name="TextBox 13"/>
          <p:cNvSpPr txBox="1">
            <a:spLocks noChangeArrowheads="1"/>
          </p:cNvSpPr>
          <p:nvPr/>
        </p:nvSpPr>
        <p:spPr bwMode="auto">
          <a:xfrm>
            <a:off x="304800" y="312420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/>
              <a:t>Machines</a:t>
            </a:r>
          </a:p>
        </p:txBody>
      </p:sp>
      <p:sp>
        <p:nvSpPr>
          <p:cNvPr id="6168" name="TextBox 14"/>
          <p:cNvSpPr txBox="1">
            <a:spLocks noChangeArrowheads="1"/>
          </p:cNvSpPr>
          <p:nvPr/>
        </p:nvSpPr>
        <p:spPr bwMode="auto">
          <a:xfrm>
            <a:off x="7696200" y="62484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/>
              <a:t>Cloth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00200" y="6248400"/>
            <a:ext cx="1981200" cy="304800"/>
          </a:xfrm>
          <a:prstGeom prst="line">
            <a:avLst/>
          </a:prstGeom>
          <a:ln w="28575">
            <a:solidFill>
              <a:srgbClr val="087E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6800" y="601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087E13"/>
                </a:solidFill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52800" y="64881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087E13"/>
                </a:solidFill>
              </a:rPr>
              <a:t>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600200" y="4953000"/>
            <a:ext cx="5791200" cy="1600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10400" y="6488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66800" y="4876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16378" y="2955131"/>
            <a:ext cx="5795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000" b="1" dirty="0"/>
              <a:t>Graphically obvious … </a:t>
            </a:r>
          </a:p>
          <a:p>
            <a:pPr eaLnBrk="1" hangingPunct="1"/>
            <a:r>
              <a:rPr lang="en-US" altLang="it-IT" sz="2000" b="1" dirty="0" smtClean="0"/>
              <a:t>UE has </a:t>
            </a:r>
            <a:r>
              <a:rPr lang="en-US" altLang="it-IT" sz="2000" b="1" dirty="0"/>
              <a:t>an </a:t>
            </a:r>
            <a:r>
              <a:rPr lang="en-US" altLang="it-IT" sz="2000" b="1" dirty="0">
                <a:solidFill>
                  <a:srgbClr val="C00000"/>
                </a:solidFill>
              </a:rPr>
              <a:t>Absolute Advantage </a:t>
            </a:r>
            <a:r>
              <a:rPr lang="en-US" altLang="it-IT" sz="2000" b="1" dirty="0"/>
              <a:t>in </a:t>
            </a:r>
            <a:r>
              <a:rPr lang="en-US" altLang="it-IT" sz="2000" b="1" u="sng" dirty="0"/>
              <a:t>both</a:t>
            </a:r>
            <a:r>
              <a:rPr lang="en-US" altLang="it-IT" sz="2000" b="1" dirty="0"/>
              <a:t> goods.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04800" y="3799860"/>
            <a:ext cx="8231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t-IT" sz="2000" dirty="0" smtClean="0"/>
              <a:t>To see the opportunity </a:t>
            </a:r>
            <a:r>
              <a:rPr lang="en-US" altLang="it-IT" sz="2000" dirty="0"/>
              <a:t>to </a:t>
            </a:r>
            <a:r>
              <a:rPr lang="en-US" altLang="it-IT" sz="2000" dirty="0" smtClean="0"/>
              <a:t>trade, w</a:t>
            </a:r>
            <a:r>
              <a:rPr lang="en-US" altLang="it-IT" sz="2000" dirty="0" smtClean="0">
                <a:solidFill>
                  <a:srgbClr val="C00000"/>
                </a:solidFill>
              </a:rPr>
              <a:t>e </a:t>
            </a:r>
            <a:r>
              <a:rPr lang="en-US" altLang="it-IT" sz="2000" dirty="0">
                <a:solidFill>
                  <a:srgbClr val="C00000"/>
                </a:solidFill>
              </a:rPr>
              <a:t>need to introduce the concept of:</a:t>
            </a:r>
            <a:endParaRPr lang="en-US" altLang="it-IT" sz="2000" b="1" dirty="0">
              <a:solidFill>
                <a:srgbClr val="C00000"/>
              </a:solidFill>
            </a:endParaRPr>
          </a:p>
          <a:p>
            <a:pPr algn="ctr"/>
            <a:r>
              <a:rPr lang="en-US" altLang="it-IT" sz="2000" b="1" dirty="0">
                <a:solidFill>
                  <a:srgbClr val="C00000"/>
                </a:solidFill>
              </a:rPr>
              <a:t>Comparative Advantage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2806187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it-IT"/>
              <a:t>3-</a:t>
            </a:r>
            <a:fld id="{A4ACAE3D-2642-4812-BBF2-3B2502DC3808}" type="slidenum">
              <a:rPr lang="en-US" altLang="it-IT"/>
              <a:pPr/>
              <a:t>45</a:t>
            </a:fld>
            <a:endParaRPr lang="en-CA" alt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altLang="it-IT" dirty="0" smtClean="0"/>
              <a:t>So… what </a:t>
            </a:r>
            <a:r>
              <a:rPr lang="en-US" altLang="it-IT" dirty="0"/>
              <a:t>If One Country Has Absolute Advantage in Both Goods?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687513"/>
            <a:ext cx="7893050" cy="4454525"/>
          </a:xfrm>
        </p:spPr>
        <p:txBody>
          <a:bodyPr/>
          <a:lstStyle/>
          <a:p>
            <a:r>
              <a:rPr lang="en-US" altLang="it-IT" dirty="0"/>
              <a:t>David Ricardo’s Law of </a:t>
            </a:r>
            <a:r>
              <a:rPr lang="en-US" altLang="it-IT" dirty="0">
                <a:solidFill>
                  <a:srgbClr val="FF0000"/>
                </a:solidFill>
              </a:rPr>
              <a:t>Comparative Advantage</a:t>
            </a:r>
            <a:r>
              <a:rPr lang="en-US" altLang="it-IT" dirty="0"/>
              <a:t>—countries should specialize </a:t>
            </a:r>
            <a:r>
              <a:rPr lang="en-US" altLang="it-IT" b="1" dirty="0">
                <a:solidFill>
                  <a:srgbClr val="FF0000"/>
                </a:solidFill>
              </a:rPr>
              <a:t>where they have their </a:t>
            </a:r>
            <a:r>
              <a:rPr lang="en-US" altLang="it-IT" b="1" i="1" dirty="0">
                <a:solidFill>
                  <a:srgbClr val="FF0000"/>
                </a:solidFill>
              </a:rPr>
              <a:t>greatest absolute advantage</a:t>
            </a:r>
            <a:r>
              <a:rPr lang="en-US" altLang="it-IT" b="1" dirty="0">
                <a:solidFill>
                  <a:srgbClr val="FF0000"/>
                </a:solidFill>
              </a:rPr>
              <a:t> </a:t>
            </a:r>
            <a:r>
              <a:rPr lang="en-US" altLang="it-IT" dirty="0"/>
              <a:t>(if they have absolute advantage in </a:t>
            </a:r>
            <a:r>
              <a:rPr lang="en-US" altLang="it-IT" i="1" dirty="0"/>
              <a:t>both</a:t>
            </a:r>
            <a:r>
              <a:rPr lang="en-US" altLang="it-IT" dirty="0"/>
              <a:t> goods) or in their </a:t>
            </a:r>
            <a:r>
              <a:rPr lang="en-US" altLang="it-IT" b="1" i="1" dirty="0">
                <a:solidFill>
                  <a:srgbClr val="FF0000"/>
                </a:solidFill>
              </a:rPr>
              <a:t>least absolute disadvantage</a:t>
            </a:r>
            <a:r>
              <a:rPr lang="en-US" altLang="it-IT" dirty="0"/>
              <a:t> (if they have absolute advantage in </a:t>
            </a:r>
            <a:r>
              <a:rPr lang="en-US" altLang="it-IT" i="1" dirty="0"/>
              <a:t>neither</a:t>
            </a:r>
            <a:r>
              <a:rPr lang="en-US" altLang="it-IT" dirty="0"/>
              <a:t> good).</a:t>
            </a:r>
          </a:p>
        </p:txBody>
      </p:sp>
    </p:spTree>
    <p:extLst>
      <p:ext uri="{BB962C8B-B14F-4D97-AF65-F5344CB8AC3E}">
        <p14:creationId xmlns:p14="http://schemas.microsoft.com/office/powerpoint/2010/main" val="3930568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it-IT"/>
              <a:t>3-</a:t>
            </a:r>
            <a:fld id="{9FE59959-DE55-4E44-91CE-5B07668A528B}" type="slidenum">
              <a:rPr lang="en-US" altLang="it-IT"/>
              <a:pPr/>
              <a:t>46</a:t>
            </a:fld>
            <a:endParaRPr lang="en-CA" altLang="it-IT"/>
          </a:p>
        </p:txBody>
      </p:sp>
      <p:pic>
        <p:nvPicPr>
          <p:cNvPr id="16388" name="Picture 4" descr="HustedMelvin_03T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80" y="1431925"/>
            <a:ext cx="9091130" cy="25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4509119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t-IT" dirty="0"/>
              <a:t>Country A has absolute advantage in both goods S and T.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7261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it-IT"/>
              <a:t>3-</a:t>
            </a:r>
            <a:fld id="{D29E9461-9DE0-4672-971E-E1C9D92FBBB0}" type="slidenum">
              <a:rPr lang="en-US" altLang="it-IT"/>
              <a:pPr/>
              <a:t>47</a:t>
            </a:fld>
            <a:endParaRPr lang="en-CA" altLang="it-IT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From Table 3.3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0" y="1687513"/>
            <a:ext cx="7816850" cy="46370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it-IT" sz="2800" b="1" dirty="0" smtClean="0">
                <a:solidFill>
                  <a:srgbClr val="FF0000"/>
                </a:solidFill>
              </a:rPr>
              <a:t>A </a:t>
            </a:r>
            <a:r>
              <a:rPr lang="en-US" altLang="it-IT" sz="2800" b="1" dirty="0">
                <a:solidFill>
                  <a:srgbClr val="FF0000"/>
                </a:solidFill>
              </a:rPr>
              <a:t>is 4x more efficient than B in production of good S (compare 3 hours with 12 hours).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it-IT" sz="2800" dirty="0"/>
              <a:t>A is only (4/3)x more efficient than B in production of good T.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it-IT" sz="2800" b="1" dirty="0">
                <a:solidFill>
                  <a:srgbClr val="FF0000"/>
                </a:solidFill>
              </a:rPr>
              <a:t>Thus, A has comparative advantage in 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it-IT" sz="2800" b="1" dirty="0">
                <a:solidFill>
                  <a:srgbClr val="FF0000"/>
                </a:solidFill>
              </a:rPr>
              <a:t>With trade, A will completely specialize in 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it-IT" sz="2800" dirty="0"/>
              <a:t>Do likewise for country B!</a:t>
            </a:r>
          </a:p>
        </p:txBody>
      </p:sp>
    </p:spTree>
    <p:extLst>
      <p:ext uri="{BB962C8B-B14F-4D97-AF65-F5344CB8AC3E}">
        <p14:creationId xmlns:p14="http://schemas.microsoft.com/office/powerpoint/2010/main" val="1223839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it-IT"/>
              <a:t>3-</a:t>
            </a:r>
            <a:fld id="{690C2725-BB20-481C-8645-F02A1F60E2B1}" type="slidenum">
              <a:rPr lang="en-US" altLang="it-IT"/>
              <a:pPr/>
              <a:t>48</a:t>
            </a:fld>
            <a:endParaRPr lang="en-CA" altLang="it-IT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t-IT"/>
              <a:t>Gains from Trade </a:t>
            </a:r>
            <a:br>
              <a:rPr lang="en-US" altLang="it-IT"/>
            </a:br>
            <a:r>
              <a:rPr lang="en-US" altLang="it-IT"/>
              <a:t>based on Comparative Advantage</a:t>
            </a:r>
          </a:p>
        </p:txBody>
      </p:sp>
      <p:pic>
        <p:nvPicPr>
          <p:cNvPr id="18436" name="Picture 4" descr="HustedMelvin_03T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133600"/>
            <a:ext cx="813435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710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000125"/>
          </a:xfrm>
        </p:spPr>
        <p:txBody>
          <a:bodyPr/>
          <a:lstStyle/>
          <a:p>
            <a:r>
              <a:rPr lang="it-IT" b="1" dirty="0" err="1" smtClean="0"/>
              <a:t>Why</a:t>
            </a:r>
            <a:r>
              <a:rPr lang="it-IT" b="1" dirty="0" smtClean="0"/>
              <a:t> </a:t>
            </a:r>
            <a:r>
              <a:rPr lang="it-IT" b="1" dirty="0" err="1" smtClean="0"/>
              <a:t>countries</a:t>
            </a:r>
            <a:r>
              <a:rPr lang="it-IT" b="1" dirty="0" smtClean="0"/>
              <a:t> </a:t>
            </a:r>
            <a:r>
              <a:rPr lang="it-IT" b="1" dirty="0" err="1" smtClean="0"/>
              <a:t>trade</a:t>
            </a:r>
            <a:r>
              <a:rPr lang="it-IT" b="1" dirty="0" smtClean="0"/>
              <a:t>, 2</a:t>
            </a:r>
            <a:endParaRPr lang="it-IT" dirty="0" smtClean="0"/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0" y="1214438"/>
            <a:ext cx="8858250" cy="5429250"/>
          </a:xfrm>
        </p:spPr>
        <p:txBody>
          <a:bodyPr/>
          <a:lstStyle/>
          <a:p>
            <a:r>
              <a:rPr lang="en-US" sz="2400" dirty="0" smtClean="0"/>
              <a:t>Ricardo observed that trade was driven by </a:t>
            </a:r>
            <a:r>
              <a:rPr lang="en-US" sz="2400" b="1" i="1" dirty="0" smtClean="0">
                <a:solidFill>
                  <a:srgbClr val="FF0000"/>
                </a:solidFill>
              </a:rPr>
              <a:t>comparative</a:t>
            </a:r>
            <a:r>
              <a:rPr lang="en-US" sz="2400" dirty="0" smtClean="0"/>
              <a:t> rather than </a:t>
            </a:r>
            <a:r>
              <a:rPr lang="en-US" sz="2400" b="1" i="1" dirty="0" smtClean="0">
                <a:solidFill>
                  <a:srgbClr val="FF0000"/>
                </a:solidFill>
              </a:rPr>
              <a:t>absolute</a:t>
            </a:r>
            <a:r>
              <a:rPr lang="en-US" sz="2400" dirty="0" smtClean="0"/>
              <a:t> costs (of producing a good). </a:t>
            </a:r>
          </a:p>
          <a:p>
            <a:r>
              <a:rPr lang="en-US" sz="2400" dirty="0" smtClean="0"/>
              <a:t>One country may be more productive than others in all goods: it can produce any good using fewer inputs (such as capital and labor) than other countries require to produce the same good.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Ricardo’s insight was that such a country would still benefit from trading according to its </a:t>
            </a:r>
            <a:r>
              <a:rPr lang="en-US" sz="2400" b="1" i="1" dirty="0" smtClean="0">
                <a:solidFill>
                  <a:srgbClr val="FF0000"/>
                </a:solidFill>
              </a:rPr>
              <a:t>comparative advantage</a:t>
            </a:r>
            <a:r>
              <a:rPr lang="en-US" sz="2400" b="1" dirty="0" smtClean="0">
                <a:solidFill>
                  <a:srgbClr val="FF0000"/>
                </a:solidFill>
              </a:rPr>
              <a:t>—exporting products in which its absolute advantage was greatest, and importing products in which its absolute advantage was comparatively less (even if still positive). </a:t>
            </a:r>
          </a:p>
          <a:p>
            <a:r>
              <a:rPr lang="en-US" sz="2400" dirty="0" smtClean="0"/>
              <a:t>The notion of comparative advantage also extends beyond physical goods to trade in services—such as writing computer code or providing financial products. 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7801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136232"/>
          </a:xfrm>
        </p:spPr>
        <p:txBody>
          <a:bodyPr/>
          <a:lstStyle/>
          <a:p>
            <a:pPr marL="0" indent="0">
              <a:buNone/>
            </a:pPr>
            <a:r>
              <a:rPr lang="en-US" altLang="it-IT" sz="2800" b="1" dirty="0">
                <a:solidFill>
                  <a:srgbClr val="FF0000"/>
                </a:solidFill>
              </a:rPr>
              <a:t>What is international trade? </a:t>
            </a:r>
          </a:p>
          <a:p>
            <a:pPr lvl="1"/>
            <a:r>
              <a:rPr lang="en-US" altLang="it-IT" sz="2400" dirty="0"/>
              <a:t>Exchange of raw materials and manufactured goods (and services) across national borders</a:t>
            </a:r>
          </a:p>
          <a:p>
            <a:pPr marL="0" indent="0">
              <a:buNone/>
            </a:pPr>
            <a:r>
              <a:rPr lang="en-US" altLang="it-IT" sz="2800" b="1" dirty="0" smtClean="0">
                <a:solidFill>
                  <a:srgbClr val="FF0000"/>
                </a:solidFill>
              </a:rPr>
              <a:t>How can trade be explained?</a:t>
            </a:r>
          </a:p>
          <a:p>
            <a:r>
              <a:rPr lang="en-US" altLang="it-IT" sz="2800" b="1" dirty="0" smtClean="0">
                <a:solidFill>
                  <a:srgbClr val="FF0000"/>
                </a:solidFill>
              </a:rPr>
              <a:t>Classical </a:t>
            </a:r>
            <a:r>
              <a:rPr lang="en-US" altLang="it-IT" sz="2800" b="1" dirty="0">
                <a:solidFill>
                  <a:srgbClr val="FF0000"/>
                </a:solidFill>
              </a:rPr>
              <a:t>trade theories:  </a:t>
            </a:r>
          </a:p>
          <a:p>
            <a:pPr lvl="1"/>
            <a:r>
              <a:rPr lang="en-US" altLang="it-IT" sz="2400" dirty="0"/>
              <a:t>explain national economy conditions--country advantages--that enable such exchange to happen</a:t>
            </a:r>
          </a:p>
          <a:p>
            <a:r>
              <a:rPr lang="en-US" altLang="it-IT" sz="2800" b="1" dirty="0">
                <a:solidFill>
                  <a:srgbClr val="FF0000"/>
                </a:solidFill>
              </a:rPr>
              <a:t>New trade theories: </a:t>
            </a:r>
          </a:p>
          <a:p>
            <a:pPr lvl="1"/>
            <a:r>
              <a:rPr lang="en-US" altLang="it-IT" sz="2400" dirty="0"/>
              <a:t>explain links among natural country advantages, government action, and industry characteristics that enable such exchange to happen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936104"/>
          </a:xfrm>
        </p:spPr>
        <p:txBody>
          <a:bodyPr>
            <a:normAutofit/>
          </a:bodyPr>
          <a:lstStyle/>
          <a:p>
            <a:r>
              <a:rPr lang="it-IT" sz="4400" b="1" dirty="0" err="1" smtClean="0"/>
              <a:t>Introduction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trade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302414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161" y="964406"/>
            <a:ext cx="610195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1709739" y="857250"/>
            <a:ext cx="2970610" cy="2085975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>
              <a:latin typeface="Calibri" pitchFamily="34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5813823" y="857250"/>
            <a:ext cx="702469" cy="4839891"/>
          </a:xfrm>
          <a:prstGeom prst="ellips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32261"/>
            <a:ext cx="9002333" cy="876560"/>
          </a:xfrm>
        </p:spPr>
        <p:txBody>
          <a:bodyPr/>
          <a:lstStyle/>
          <a:p>
            <a:pPr eaLnBrk="1" hangingPunct="1"/>
            <a:r>
              <a:rPr lang="en-GB" sz="21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Terminology:</a:t>
            </a:r>
            <a:br>
              <a:rPr lang="en-GB" sz="21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sz="21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offshoring &amp; </a:t>
            </a:r>
            <a:r>
              <a:rPr lang="en-GB" sz="21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outsourcing: </a:t>
            </a:r>
            <a:r>
              <a:rPr lang="en-GB" sz="21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complex modes of internationalization</a:t>
            </a:r>
            <a:endParaRPr lang="en-GB" sz="21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4873230" y="2781301"/>
            <a:ext cx="1997869" cy="2213372"/>
          </a:xfrm>
          <a:prstGeom prst="ellips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fr-FR" sz="1350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087166" y="4076701"/>
            <a:ext cx="5076825" cy="1026319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fr-FR" sz="135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85889" y="5373292"/>
            <a:ext cx="1026319" cy="21550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457200" algn="l"/>
              </a:tabLst>
              <a:defRPr sz="1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 sz="1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 sz="1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 sz="1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 sz="1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GB" sz="135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Offshoring</a:t>
            </a:r>
            <a:endParaRPr lang="en-GB" sz="135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2357437" y="4887516"/>
            <a:ext cx="1081088" cy="59412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sz="1350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6246019" y="2619375"/>
            <a:ext cx="323850" cy="409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sz="135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137672" y="2349104"/>
            <a:ext cx="12430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tabLst>
                <a:tab pos="342900" algn="l"/>
              </a:tabLst>
            </a:pPr>
            <a:r>
              <a:rPr lang="en-GB" sz="1350">
                <a:latin typeface="Arial" pitchFamily="34" charset="0"/>
                <a:cs typeface="Times New Roman" pitchFamily="18" charset="0"/>
              </a:rPr>
              <a:t>Outsourcing</a:t>
            </a:r>
            <a:endParaRPr lang="en-GB" sz="1350">
              <a:latin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503448" y="213953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fr-FR" sz="135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166813" y="2275789"/>
            <a:ext cx="184731" cy="63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42900" algn="l"/>
              </a:tabLst>
            </a:pPr>
            <a:r>
              <a:rPr lang="en-GB" sz="825">
                <a:latin typeface="Arial" pitchFamily="34" charset="0"/>
              </a:rPr>
              <a:t/>
            </a:r>
            <a:br>
              <a:rPr lang="en-GB" sz="825">
                <a:latin typeface="Arial" pitchFamily="34" charset="0"/>
              </a:rPr>
            </a:br>
            <a:endParaRPr lang="en-GB" sz="1350">
              <a:latin typeface="Arial" pitchFamily="34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GB" sz="1350">
              <a:latin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166814" y="2289572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342900" algn="l"/>
              </a:tabLst>
            </a:pPr>
            <a:endParaRPr lang="en-US" sz="1350">
              <a:latin typeface="Arial" pitchFamily="34" charset="0"/>
            </a:endParaRPr>
          </a:p>
        </p:txBody>
      </p:sp>
      <p:graphicFrame>
        <p:nvGraphicFramePr>
          <p:cNvPr id="79158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86946"/>
              </p:ext>
            </p:extLst>
          </p:nvPr>
        </p:nvGraphicFramePr>
        <p:xfrm>
          <a:off x="2033587" y="2781301"/>
          <a:ext cx="5130404" cy="2644999"/>
        </p:xfrm>
        <a:graphic>
          <a:graphicData uri="http://schemas.openxmlformats.org/drawingml/2006/table">
            <a:tbl>
              <a:tblPr/>
              <a:tblGrid>
                <a:gridCol w="769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54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5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1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the firm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outside the firm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70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the country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domestic production within the firm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domestic outsourcing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38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Outside the country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FDI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intra-firm trade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international outsourcing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arms' length trade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4503448" y="4239794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fr-FR" sz="1350"/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1143001" y="4576146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42900" algn="l"/>
              </a:tabLst>
            </a:pPr>
            <a:endParaRPr lang="en-US" sz="135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319" y="116632"/>
            <a:ext cx="7772400" cy="1143000"/>
          </a:xfrm>
        </p:spPr>
        <p:txBody>
          <a:bodyPr/>
          <a:lstStyle/>
          <a:p>
            <a:r>
              <a:rPr lang="it-IT" sz="3200" dirty="0">
                <a:hlinkClick r:id="rId2"/>
              </a:rPr>
              <a:t>https://www.trademap.org/Index.aspx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err="1" smtClean="0"/>
              <a:t>Trade</a:t>
            </a:r>
            <a:r>
              <a:rPr lang="it-IT" sz="3200" dirty="0" smtClean="0"/>
              <a:t> in </a:t>
            </a:r>
            <a:r>
              <a:rPr lang="it-IT" sz="3200" dirty="0" err="1" smtClean="0"/>
              <a:t>goods</a:t>
            </a:r>
            <a:r>
              <a:rPr lang="it-IT" sz="3200" dirty="0" smtClean="0"/>
              <a:t>, </a:t>
            </a:r>
            <a:r>
              <a:rPr lang="it-IT" sz="3200" dirty="0"/>
              <a:t>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9166"/>
            <a:ext cx="6924331" cy="5145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480" y="5959795"/>
            <a:ext cx="4385701" cy="866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468" y="1149167"/>
            <a:ext cx="834011" cy="13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Immagine 3" descr="PPT4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76110" cy="602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9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2130</Words>
  <Application>Microsoft Office PowerPoint</Application>
  <PresentationFormat>Presentazione su schermo (4:3)</PresentationFormat>
  <Paragraphs>454</Paragraphs>
  <Slides>49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8" baseType="lpstr">
      <vt:lpstr>SimSun</vt:lpstr>
      <vt:lpstr>Arial</vt:lpstr>
      <vt:lpstr>Calibri</vt:lpstr>
      <vt:lpstr>Lucida Sans</vt:lpstr>
      <vt:lpstr>Tahoma</vt:lpstr>
      <vt:lpstr>Times New Roman</vt:lpstr>
      <vt:lpstr>Verdana</vt:lpstr>
      <vt:lpstr>Wingdings</vt:lpstr>
      <vt:lpstr>Tema di Office</vt:lpstr>
      <vt:lpstr>Economics and Development International Trade Lecture 2, Introduction </vt:lpstr>
      <vt:lpstr>Presentazione standard di PowerPoint</vt:lpstr>
      <vt:lpstr>Outline</vt:lpstr>
      <vt:lpstr>History of globalization</vt:lpstr>
      <vt:lpstr>Introduction trade</vt:lpstr>
      <vt:lpstr>Presentazione standard di PowerPoint</vt:lpstr>
      <vt:lpstr>Terminology: offshoring &amp; outsourcing: complex modes of internationalization</vt:lpstr>
      <vt:lpstr>https://www.trademap.org/Index.aspx Trade in goods, 2017</vt:lpstr>
      <vt:lpstr>Presentazione standard di PowerPoint</vt:lpstr>
      <vt:lpstr>Trade elasticities, by area, subperiods</vt:lpstr>
      <vt:lpstr>Which countries trade…</vt:lpstr>
      <vt:lpstr>Exports by nation</vt:lpstr>
      <vt:lpstr>Advantages of International Trade</vt:lpstr>
      <vt:lpstr>What Countries trade</vt:lpstr>
      <vt:lpstr>What country trade, 2</vt:lpstr>
      <vt:lpstr>A first look at GVCs</vt:lpstr>
      <vt:lpstr>Global Value Chains, 2</vt:lpstr>
      <vt:lpstr>Network of international trade, three hubs</vt:lpstr>
      <vt:lpstr>Trade is not the only internationalization mode….</vt:lpstr>
      <vt:lpstr>Foreign Direct Investments (in)</vt:lpstr>
      <vt:lpstr>Where countries invest (inflows)</vt:lpstr>
      <vt:lpstr>FDI: greenfield versus M&amp;A</vt:lpstr>
      <vt:lpstr>Back to trade: Why do nations trade?</vt:lpstr>
      <vt:lpstr>Adam Smith, The Wealth of Nations (often called the Father of Modern Economics)</vt:lpstr>
      <vt:lpstr>Why do nations trade?</vt:lpstr>
      <vt:lpstr>Mercantilism</vt:lpstr>
      <vt:lpstr>Adam Smith and the  Attack on Mercantilism and Economic Nationalism</vt:lpstr>
      <vt:lpstr>Theory of absolute advantage</vt:lpstr>
      <vt:lpstr>Theory of absolute advantage</vt:lpstr>
      <vt:lpstr>TRADE BASED ON  ABSOLUTE ADVANTAGE</vt:lpstr>
      <vt:lpstr>THE PRODUCTION POSSIBILITIES FRONTIER AND CONSTANT COSTS</vt:lpstr>
      <vt:lpstr>Presentazione standard di PowerPoint</vt:lpstr>
      <vt:lpstr>Presentazione standard di PowerPoint</vt:lpstr>
      <vt:lpstr>What Determines the Slope of the PPC? </vt:lpstr>
      <vt:lpstr>Presentazione standard di PowerPoint</vt:lpstr>
      <vt:lpstr>TRADE BASED ON  ABSOLUTE ADVANTAGE …  Yes, maybe that was obvious to you from the beginning… </vt:lpstr>
      <vt:lpstr>Presentazione standard di PowerPoint</vt:lpstr>
      <vt:lpstr>Presentazione standard di PowerPoint</vt:lpstr>
      <vt:lpstr>TRADE BASED ON  ABSOLUTE ADVANTAGE</vt:lpstr>
      <vt:lpstr>Implications of Adam Smith’s Theory</vt:lpstr>
      <vt:lpstr>Presentazione standard di PowerPoint</vt:lpstr>
      <vt:lpstr>Presentazione standard di PowerPoint</vt:lpstr>
      <vt:lpstr>    Now assume that UE has an Absolute Advantage in both goods.</vt:lpstr>
      <vt:lpstr>Presentazione standard di PowerPoint</vt:lpstr>
      <vt:lpstr>So… what If One Country Has Absolute Advantage in Both Goods?</vt:lpstr>
      <vt:lpstr>Presentazione standard di PowerPoint</vt:lpstr>
      <vt:lpstr>From Table 3.3</vt:lpstr>
      <vt:lpstr>Gains from Trade  based on Comparative Advantage</vt:lpstr>
      <vt:lpstr>Why countries trade,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and Development International Economics 2 Lecture 2</dc:title>
  <dc:creator>Giorgia Giovannetti</dc:creator>
  <cp:lastModifiedBy>GiorgiaG</cp:lastModifiedBy>
  <cp:revision>61</cp:revision>
  <dcterms:created xsi:type="dcterms:W3CDTF">2016-09-18T11:00:51Z</dcterms:created>
  <dcterms:modified xsi:type="dcterms:W3CDTF">2019-09-20T05:36:08Z</dcterms:modified>
</cp:coreProperties>
</file>