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396" r:id="rId2"/>
    <p:sldId id="445" r:id="rId3"/>
    <p:sldId id="447" r:id="rId4"/>
    <p:sldId id="446" r:id="rId5"/>
    <p:sldId id="450" r:id="rId6"/>
    <p:sldId id="448" r:id="rId7"/>
    <p:sldId id="449" r:id="rId8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12" autoAdjust="0"/>
    <p:restoredTop sz="93241" autoAdjust="0"/>
  </p:normalViewPr>
  <p:slideViewPr>
    <p:cSldViewPr snapToGrid="0" snapToObjects="1">
      <p:cViewPr varScale="1">
        <p:scale>
          <a:sx n="73" d="100"/>
          <a:sy n="73" d="100"/>
        </p:scale>
        <p:origin x="160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60" d="100"/>
          <a:sy n="60" d="100"/>
        </p:scale>
        <p:origin x="-3336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4329E9-7B65-B84B-BDAB-1017F7136E96}" type="datetimeFigureOut">
              <a:rPr lang="it-IT" smtClean="0"/>
              <a:t>21/03/2019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BCC40C-7A67-754A-9ACF-12795F3ACA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0724352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7F1108-0964-F049-9CEB-F681F4C323A8}" type="datetimeFigureOut">
              <a:rPr lang="it-IT" smtClean="0"/>
              <a:t>21/03/2019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FF8C6D-F7D9-8747-B593-00CE082FD54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924411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62466" name="Segnaposto note 2"/>
          <p:cNvSpPr>
            <a:spLocks noGrp="1"/>
          </p:cNvSpPr>
          <p:nvPr>
            <p:ph type="body" idx="1"/>
          </p:nvPr>
        </p:nvSpPr>
        <p:spPr bwMode="auto">
          <a:xfrm>
            <a:off x="0" y="4343400"/>
            <a:ext cx="6856413" cy="411480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>
              <a:lnSpc>
                <a:spcPct val="80000"/>
              </a:lnSpc>
            </a:pPr>
            <a:endParaRPr lang="it-IT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2467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40E264A-E036-7C41-8347-505E9D20F5AA}" type="slidenum">
              <a:rPr lang="it-IT" sz="1200">
                <a:latin typeface="Calibri" charset="0"/>
              </a:rPr>
              <a:pPr eaLnBrk="1" hangingPunct="1"/>
              <a:t>1</a:t>
            </a:fld>
            <a:endParaRPr lang="it-IT" sz="120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90223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3047999"/>
            <a:ext cx="7543800" cy="1450976"/>
          </a:xfrm>
        </p:spPr>
        <p:txBody>
          <a:bodyPr anchor="b"/>
          <a:lstStyle>
            <a:lvl1pPr algn="ctr">
              <a:defRPr sz="3600" baseline="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it-IT" dirty="0"/>
              <a:t>Fare clic per inserire il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16131" y="4572000"/>
            <a:ext cx="3016132" cy="637338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dirty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76F3E-6495-4BF3-8DBD-F37E3DF2AF95}" type="datetime1">
              <a:rPr lang="it-IT" smtClean="0"/>
              <a:t>21/03/2019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/>
          </a:p>
        </p:txBody>
      </p:sp>
      <p:sp>
        <p:nvSpPr>
          <p:cNvPr id="8" name="Subtitle 2"/>
          <p:cNvSpPr txBox="1">
            <a:spLocks/>
          </p:cNvSpPr>
          <p:nvPr userDrawn="1"/>
        </p:nvSpPr>
        <p:spPr>
          <a:xfrm>
            <a:off x="685800" y="732118"/>
            <a:ext cx="7543799" cy="200078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000" b="1" i="0" u="none" strike="noStrike" kern="1200" cap="none" spc="0" normalizeH="0" baseline="0" noProof="0" dirty="0">
                <a:ln>
                  <a:noFill/>
                </a:ln>
                <a:solidFill>
                  <a:srgbClr val="073779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Dialoghi sulle procedure concorsuali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000" b="1" i="0" u="none" strike="noStrike" kern="1200" cap="none" spc="0" normalizeH="0" baseline="0" noProof="0" dirty="0">
                <a:ln>
                  <a:noFill/>
                </a:ln>
                <a:solidFill>
                  <a:srgbClr val="073779"/>
                </a:solidFill>
                <a:effectLst/>
                <a:uLnTx/>
                <a:uFillTx/>
                <a:latin typeface="Cambria"/>
                <a:ea typeface="+mn-ea"/>
                <a:cs typeface="+mn-cs"/>
              </a:rPr>
              <a:t>Libera Università di Bolzano</a:t>
            </a:r>
            <a:endParaRPr kumimoji="0" lang="en-US" sz="3600" b="1" i="1" u="none" strike="noStrike" kern="1200" cap="none" spc="0" normalizeH="0" baseline="0" noProof="0" dirty="0">
              <a:ln>
                <a:noFill/>
              </a:ln>
              <a:solidFill>
                <a:srgbClr val="073779"/>
              </a:solidFill>
              <a:effectLst/>
              <a:uLnTx/>
              <a:uFillTx/>
              <a:latin typeface="Cambria"/>
              <a:ea typeface="+mn-ea"/>
              <a:cs typeface="+mn-cs"/>
            </a:endParaRPr>
          </a:p>
        </p:txBody>
      </p:sp>
      <p:pic>
        <p:nvPicPr>
          <p:cNvPr id="11" name="Picture 16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099"/>
            <a:ext cx="3162537" cy="719418"/>
          </a:xfrm>
          <a:prstGeom prst="rect">
            <a:avLst/>
          </a:prstGeom>
          <a:solidFill>
            <a:srgbClr val="0000FF"/>
          </a:solidFill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5FD46-FCDA-49E3-A39E-07C5EA533531}" type="datetime1">
              <a:rPr lang="it-IT" smtClean="0"/>
              <a:t>21/03/2019</a:t>
            </a:fld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66BCE-383B-4416-8500-93CC1B34F395}" type="datetime1">
              <a:rPr lang="it-IT" smtClean="0"/>
              <a:t>21/03/2019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7FC4D-F404-4945-913A-167748AE0EA9}" type="datetime1">
              <a:rPr lang="it-IT" smtClean="0"/>
              <a:t>21/03/2019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14C5-7E06-4957-95A2-A12F826229A5}" type="datetime1">
              <a:rPr lang="it-IT" smtClean="0"/>
              <a:t>21/03/2019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97246479-9B4E-4317-A999-1625E650FF3C}" type="datetime1">
              <a:rPr lang="it-IT" smtClean="0"/>
              <a:t>21/03/2019</a:t>
            </a:fld>
            <a:endParaRPr lang="it-IT" dirty="0"/>
          </a:p>
        </p:txBody>
      </p:sp>
      <p:pic>
        <p:nvPicPr>
          <p:cNvPr id="6" name="Immagin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457450" y="0"/>
            <a:ext cx="686550" cy="680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580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20903-E04F-42D0-B10C-C7BAA9EB1959}" type="datetime1">
              <a:rPr lang="it-IT" smtClean="0"/>
              <a:t>21/03/2019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1DCF3-B286-4A64-8458-C7231E91597C}" type="datetime1">
              <a:rPr lang="it-IT" smtClean="0"/>
              <a:t>21/03/2019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619DE-CF4B-47AA-8099-D34145DFD31F}" type="datetime1">
              <a:rPr lang="it-IT" smtClean="0"/>
              <a:t>21/03/2019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14B0C-EC97-42CC-8E56-1D20221BDA7F}" type="datetime1">
              <a:rPr lang="it-IT" smtClean="0"/>
              <a:t>21/03/2019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725D3-F6A5-4332-B802-43451F7BC1B1}" type="datetime1">
              <a:rPr lang="it-IT" smtClean="0"/>
              <a:t>21/03/2019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5692D-8DE7-41CA-B0A1-B566CC9E997F}" type="datetime1">
              <a:rPr lang="it-IT" smtClean="0"/>
              <a:t>21/03/2019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‹N›</a:t>
            </a:fld>
            <a:endParaRPr lang="it-IT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dirty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672804"/>
            <a:ext cx="685800" cy="618519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F7AA945-76CB-D84C-9264-6FE1FA9D39BC}" type="slidenum">
              <a:rPr lang="it-IT" smtClean="0"/>
              <a:t>‹N›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r>
              <a:rPr lang="it-IT" smtClean="0"/>
              <a:t>Maria Lucetta Russotto</a:t>
            </a:r>
            <a:endParaRPr lang="it-I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97246479-9B4E-4317-A999-1625E650FF3C}" type="datetime1">
              <a:rPr lang="it-IT" smtClean="0"/>
              <a:t>21/03/2019</a:t>
            </a:fld>
            <a:endParaRPr lang="it-IT" dirty="0"/>
          </a:p>
        </p:txBody>
      </p:sp>
      <p:pic>
        <p:nvPicPr>
          <p:cNvPr id="10" name="Picture 15"/>
          <p:cNvPicPr/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8200" y="1"/>
            <a:ext cx="689293" cy="672803"/>
          </a:xfrm>
          <a:prstGeom prst="rect">
            <a:avLst/>
          </a:prstGeom>
          <a:solidFill>
            <a:srgbClr val="0000FF"/>
          </a:solidFill>
        </p:spPr>
      </p:pic>
      <p:pic>
        <p:nvPicPr>
          <p:cNvPr id="11" name="Immagine 10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8457450" y="0"/>
            <a:ext cx="686550" cy="68071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conomiaziendale.net/lezioni/azienda/azienda.ht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conomiaziendale.net/lezioni/finanziamenti_investimenti/immobilizzazioni_disponibilita_liquidita.ht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magine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509" y="358415"/>
            <a:ext cx="4541914" cy="975445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                       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sz="2800" dirty="0" smtClean="0"/>
          </a:p>
          <a:p>
            <a:pPr marL="114300" indent="0">
              <a:buNone/>
            </a:pPr>
            <a:r>
              <a:rPr lang="it-IT" smtClean="0"/>
              <a:t>Prof</a:t>
            </a:r>
            <a:r>
              <a:rPr lang="it-IT" dirty="0" smtClean="0"/>
              <a:t>. Maria Lucetta Russotto</a:t>
            </a:r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pPr marL="114300" indent="0">
              <a:buNone/>
            </a:pPr>
            <a:endParaRPr lang="it-IT" dirty="0" smtClean="0"/>
          </a:p>
          <a:p>
            <a:pPr marL="114300" indent="0">
              <a:buNone/>
            </a:pPr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 dirty="0"/>
          </a:p>
        </p:txBody>
      </p:sp>
      <p:sp>
        <p:nvSpPr>
          <p:cNvPr id="7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pPr/>
              <a:t>1</a:t>
            </a:fld>
            <a:endParaRPr lang="it-IT"/>
          </a:p>
        </p:txBody>
      </p:sp>
      <p:sp>
        <p:nvSpPr>
          <p:cNvPr id="6" name="Segnaposto piè di pagina 3"/>
          <p:cNvSpPr txBox="1">
            <a:spLocks/>
          </p:cNvSpPr>
          <p:nvPr/>
        </p:nvSpPr>
        <p:spPr>
          <a:xfrm rot="16200000">
            <a:off x="7739310" y="42011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it-IT"/>
            </a:defPPr>
            <a:lvl1pPr marL="0" algn="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dirty="0"/>
          </a:p>
        </p:txBody>
      </p:sp>
      <p:sp>
        <p:nvSpPr>
          <p:cNvPr id="8" name="Rettangolo 7"/>
          <p:cNvSpPr/>
          <p:nvPr/>
        </p:nvSpPr>
        <p:spPr>
          <a:xfrm>
            <a:off x="2854386" y="3244334"/>
            <a:ext cx="34352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b="1" spc="-20" dirty="0" smtClean="0">
                <a:solidFill>
                  <a:srgbClr val="FF0000"/>
                </a:solidFill>
                <a:latin typeface="Times New Roman"/>
                <a:cs typeface="Times New Roman"/>
              </a:rPr>
              <a:t>Capitale fisso e capitale circolante</a:t>
            </a:r>
            <a:endParaRPr lang="it-IT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0464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it-IT" dirty="0"/>
              <a:t>I beni che fanno parte del capitale dell’impresa, </a:t>
            </a:r>
            <a:r>
              <a:rPr lang="it-IT" u="sng" dirty="0"/>
              <a:t>sotto l’aspetto della partecipazione al processo produttivo</a:t>
            </a:r>
            <a:r>
              <a:rPr lang="it-IT" dirty="0"/>
              <a:t>, possono appartenere al:</a:t>
            </a:r>
          </a:p>
          <a:p>
            <a:pPr algn="just"/>
            <a:r>
              <a:rPr lang="it-IT" dirty="0">
                <a:solidFill>
                  <a:srgbClr val="00B050"/>
                </a:solidFill>
              </a:rPr>
              <a:t>Capitale fisso</a:t>
            </a:r>
            <a:r>
              <a:rPr lang="it-IT" dirty="0"/>
              <a:t>;</a:t>
            </a:r>
          </a:p>
          <a:p>
            <a:pPr algn="just"/>
            <a:r>
              <a:rPr lang="it-IT" dirty="0">
                <a:solidFill>
                  <a:srgbClr val="00B050"/>
                </a:solidFill>
              </a:rPr>
              <a:t>Capitale circolante</a:t>
            </a:r>
            <a:r>
              <a:rPr lang="it-IT" dirty="0"/>
              <a:t>.</a:t>
            </a:r>
          </a:p>
          <a:p>
            <a:pPr algn="just"/>
            <a:endParaRPr lang="it-IT" dirty="0"/>
          </a:p>
          <a:p>
            <a:pPr algn="just"/>
            <a:r>
              <a:rPr lang="it-IT" dirty="0"/>
              <a:t>Fanno parte del </a:t>
            </a:r>
            <a:r>
              <a:rPr lang="it-IT" dirty="0">
                <a:solidFill>
                  <a:srgbClr val="FF0000"/>
                </a:solidFill>
              </a:rPr>
              <a:t>capitale fisso</a:t>
            </a:r>
            <a:r>
              <a:rPr lang="it-IT" dirty="0"/>
              <a:t>, i beni che </a:t>
            </a:r>
            <a:r>
              <a:rPr lang="it-IT" dirty="0">
                <a:solidFill>
                  <a:srgbClr val="0070C0"/>
                </a:solidFill>
              </a:rPr>
              <a:t>partecipano più volte al processo produttivo</a:t>
            </a:r>
            <a:r>
              <a:rPr lang="it-IT" dirty="0"/>
              <a:t>, cedendo la loro utilità all’impresa in un lasso di tempo piuttosto lungo.</a:t>
            </a:r>
          </a:p>
          <a:p>
            <a:pPr algn="just"/>
            <a:endParaRPr lang="it-IT" dirty="0"/>
          </a:p>
          <a:p>
            <a:pPr algn="just"/>
            <a:r>
              <a:rPr lang="it-IT" dirty="0"/>
              <a:t>Fanno parte del </a:t>
            </a:r>
            <a:r>
              <a:rPr lang="it-IT" dirty="0">
                <a:solidFill>
                  <a:srgbClr val="FF0000"/>
                </a:solidFill>
              </a:rPr>
              <a:t>capitale circolante</a:t>
            </a:r>
            <a:r>
              <a:rPr lang="it-IT" dirty="0"/>
              <a:t>, i beni che </a:t>
            </a:r>
            <a:r>
              <a:rPr lang="it-IT" dirty="0">
                <a:solidFill>
                  <a:srgbClr val="0070C0"/>
                </a:solidFill>
              </a:rPr>
              <a:t>partecipano al processo produttivo una sola volta </a:t>
            </a:r>
            <a:r>
              <a:rPr lang="it-IT" dirty="0"/>
              <a:t>esaurendo così la loro utilità in un breve periodo di tempo.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68324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b="1" dirty="0" smtClean="0"/>
          </a:p>
          <a:p>
            <a:r>
              <a:rPr lang="it-IT" b="1" dirty="0" smtClean="0"/>
              <a:t>FATTORI </a:t>
            </a:r>
            <a:r>
              <a:rPr lang="it-IT" b="1" dirty="0"/>
              <a:t>PRODUTTIVI ACQUISTATI DALL'IMPRESA</a:t>
            </a:r>
            <a:r>
              <a:rPr lang="it-IT" dirty="0"/>
              <a:t> </a:t>
            </a:r>
          </a:p>
          <a:p>
            <a:r>
              <a:rPr lang="it-IT" dirty="0"/>
              <a:t>I</a:t>
            </a:r>
            <a:r>
              <a:rPr lang="it-IT" b="1" dirty="0"/>
              <a:t> fattori produttivi</a:t>
            </a:r>
            <a:r>
              <a:rPr lang="it-IT" dirty="0"/>
              <a:t> che l'</a:t>
            </a:r>
            <a:r>
              <a:rPr lang="it-IT" dirty="0">
                <a:hlinkClick r:id="rId2"/>
              </a:rPr>
              <a:t>azienda</a:t>
            </a:r>
            <a:r>
              <a:rPr lang="it-IT" dirty="0"/>
              <a:t> acquista possono essere di due tipi: </a:t>
            </a:r>
          </a:p>
          <a:p>
            <a:r>
              <a:rPr lang="it-IT" b="1" dirty="0"/>
              <a:t>fattori a lungo ciclo di utilizzo</a:t>
            </a:r>
            <a:r>
              <a:rPr lang="it-IT" dirty="0"/>
              <a:t>;</a:t>
            </a:r>
          </a:p>
          <a:p>
            <a:r>
              <a:rPr lang="it-IT" b="1" dirty="0"/>
              <a:t>fattori a breve ciclo di utilizzo</a:t>
            </a:r>
            <a:r>
              <a:rPr lang="it-IT" dirty="0"/>
              <a:t>.</a:t>
            </a:r>
          </a:p>
          <a:p>
            <a:pPr marL="114300" indent="0">
              <a:buNone/>
            </a:pP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835759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it-IT" sz="5100" dirty="0" smtClean="0">
                <a:solidFill>
                  <a:srgbClr val="FF0000"/>
                </a:solidFill>
              </a:rPr>
              <a:t>Capitale fisso.</a:t>
            </a:r>
          </a:p>
          <a:p>
            <a:r>
              <a:rPr lang="it-IT" b="1" dirty="0"/>
              <a:t>FATTORI PRODUTTIVI A LUNGO CICLO DI UTILIZZO</a:t>
            </a:r>
            <a:endParaRPr lang="it-IT" dirty="0"/>
          </a:p>
          <a:p>
            <a:r>
              <a:rPr lang="it-IT" dirty="0"/>
              <a:t>I </a:t>
            </a:r>
            <a:r>
              <a:rPr lang="it-IT" b="1" dirty="0"/>
              <a:t>fattori a lungo ciclo di utilizzo</a:t>
            </a:r>
            <a:r>
              <a:rPr lang="it-IT" dirty="0"/>
              <a:t> sono detti anche:</a:t>
            </a:r>
          </a:p>
          <a:p>
            <a:r>
              <a:rPr lang="it-IT" b="1" dirty="0"/>
              <a:t>fattori produttivi di uso durevole</a:t>
            </a:r>
            <a:r>
              <a:rPr lang="it-IT" dirty="0"/>
              <a:t>;</a:t>
            </a:r>
          </a:p>
          <a:p>
            <a:r>
              <a:rPr lang="it-IT" b="1" dirty="0"/>
              <a:t>beni a fecondità ripetuta</a:t>
            </a:r>
            <a:r>
              <a:rPr lang="it-IT" dirty="0"/>
              <a:t>.</a:t>
            </a:r>
          </a:p>
          <a:p>
            <a:r>
              <a:rPr lang="it-IT" dirty="0"/>
              <a:t> </a:t>
            </a:r>
          </a:p>
          <a:p>
            <a:r>
              <a:rPr lang="it-IT" dirty="0"/>
              <a:t>In questa categoria di fattori produttivi rientrano i beni destinati a</a:t>
            </a:r>
            <a:r>
              <a:rPr lang="it-IT" b="1" dirty="0"/>
              <a:t> partecipare</a:t>
            </a:r>
            <a:r>
              <a:rPr lang="it-IT" dirty="0"/>
              <a:t> al</a:t>
            </a:r>
            <a:r>
              <a:rPr lang="it-IT" b="1" dirty="0"/>
              <a:t> processo produttivo più volte</a:t>
            </a:r>
            <a:r>
              <a:rPr lang="it-IT" dirty="0"/>
              <a:t> e a cedere la loro utilità all'impresa in lunghi periodi di tempo.</a:t>
            </a:r>
          </a:p>
          <a:p>
            <a:r>
              <a:rPr lang="it-IT" dirty="0"/>
              <a:t>Rientrano tra questi beni: </a:t>
            </a:r>
          </a:p>
          <a:p>
            <a:r>
              <a:rPr lang="it-IT" i="1" dirty="0"/>
              <a:t>i terreni, i fabbricati e i capannoni;</a:t>
            </a:r>
            <a:endParaRPr lang="it-IT" dirty="0"/>
          </a:p>
          <a:p>
            <a:r>
              <a:rPr lang="it-IT" i="1" dirty="0"/>
              <a:t>gli impianti e i macchinari;</a:t>
            </a:r>
            <a:endParaRPr lang="it-IT" dirty="0"/>
          </a:p>
          <a:p>
            <a:r>
              <a:rPr lang="it-IT" i="1" dirty="0"/>
              <a:t>le attrezzature;</a:t>
            </a:r>
            <a:endParaRPr lang="it-IT" dirty="0"/>
          </a:p>
          <a:p>
            <a:r>
              <a:rPr lang="it-IT" i="1" dirty="0"/>
              <a:t>i veicoli aziendali;</a:t>
            </a:r>
            <a:endParaRPr lang="it-IT" dirty="0"/>
          </a:p>
          <a:p>
            <a:r>
              <a:rPr lang="it-IT" i="1" dirty="0"/>
              <a:t>il mobilio</a:t>
            </a:r>
            <a:endParaRPr lang="it-IT" dirty="0"/>
          </a:p>
          <a:p>
            <a:r>
              <a:rPr lang="it-IT" i="1" dirty="0" smtClean="0"/>
              <a:t>Partecipazioni</a:t>
            </a:r>
          </a:p>
          <a:p>
            <a:r>
              <a:rPr lang="it-IT" i="1" dirty="0" smtClean="0"/>
              <a:t>Marchi, bevetti, beni di proprietà intellettuale</a:t>
            </a:r>
            <a:endParaRPr lang="it-IT" dirty="0"/>
          </a:p>
          <a:p>
            <a:pPr marL="114300" indent="0">
              <a:buNone/>
            </a:pPr>
            <a:endParaRPr lang="it-IT" dirty="0"/>
          </a:p>
          <a:p>
            <a:r>
              <a:rPr lang="it-IT" dirty="0"/>
              <a:t>Questi beni sono detti anche </a:t>
            </a:r>
            <a:r>
              <a:rPr lang="it-IT" b="1" dirty="0"/>
              <a:t>beni strumentali </a:t>
            </a:r>
            <a:r>
              <a:rPr lang="it-IT" dirty="0"/>
              <a:t>o </a:t>
            </a:r>
            <a:r>
              <a:rPr lang="it-IT" b="1" dirty="0">
                <a:solidFill>
                  <a:srgbClr val="00B050"/>
                </a:solidFill>
                <a:hlinkClick r:id="rId2"/>
              </a:rPr>
              <a:t>immobilizzazioni</a:t>
            </a:r>
            <a:r>
              <a:rPr lang="it-IT" dirty="0">
                <a:solidFill>
                  <a:srgbClr val="00B050"/>
                </a:solidFill>
              </a:rPr>
              <a:t>, </a:t>
            </a:r>
            <a:r>
              <a:rPr lang="it-IT" dirty="0"/>
              <a:t>e fanno parte del </a:t>
            </a:r>
            <a:r>
              <a:rPr lang="it-IT" b="1" dirty="0"/>
              <a:t>capitale fisso</a:t>
            </a:r>
            <a:r>
              <a:rPr lang="it-IT" dirty="0"/>
              <a:t> dell'impresa.</a:t>
            </a:r>
          </a:p>
          <a:p>
            <a:pPr marL="114300" indent="0">
              <a:buNone/>
            </a:pPr>
            <a:r>
              <a:rPr lang="it-IT" dirty="0"/>
              <a:t> </a:t>
            </a:r>
          </a:p>
          <a:p>
            <a:endParaRPr lang="it-IT" dirty="0" smtClean="0"/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731517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In conclusione:</a:t>
            </a:r>
          </a:p>
          <a:p>
            <a:pPr algn="just"/>
            <a:r>
              <a:rPr lang="it-IT" dirty="0">
                <a:solidFill>
                  <a:srgbClr val="00B050"/>
                </a:solidFill>
              </a:rPr>
              <a:t>Capitale fisso</a:t>
            </a:r>
            <a:r>
              <a:rPr lang="it-IT" dirty="0"/>
              <a:t>. Il capitale fisso è l'insieme degli investimenti a medio-lungo termine ossia quelli il cui ricavo non si presenta nello stesso anno in cui viene effettuato l'investimento ma soltanto dopo diversi cicli di produzione. Il capitale fisso è impiegato per diversi cicli produttivi. Fanno parte del capitale fisso tutti i beni durevoli, gli immobili, i prodotti intermedi, le </a:t>
            </a:r>
            <a:r>
              <a:rPr lang="it-IT" strike="sngStrike" dirty="0"/>
              <a:t>materie prime</a:t>
            </a:r>
            <a:r>
              <a:rPr lang="it-IT" dirty="0"/>
              <a:t>, i macchinari a disposizione del soggetto economico per avviare la produzione e lo scambio. Nel corso del tempo il capitale fisso subisce il logoramento per utilizzo e/o diventa tecnicamente obsoleto e, pertanto, deve essere sostituito. Per far fronte alla sua sostituzione ogni anno l'impresa stanzia una somma di denaro e la accantona </a:t>
            </a:r>
            <a:r>
              <a:rPr lang="it-IT" dirty="0" smtClean="0">
                <a:solidFill>
                  <a:srgbClr val="FF0000"/>
                </a:solidFill>
              </a:rPr>
              <a:t>(ammortamento= nome dell’accantonamento) </a:t>
            </a:r>
            <a:r>
              <a:rPr lang="it-IT" dirty="0"/>
              <a:t>per la sostituzione futura del macchinario. </a:t>
            </a:r>
            <a:br>
              <a:rPr lang="it-IT" dirty="0"/>
            </a:br>
            <a:endParaRPr lang="it-IT" dirty="0"/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5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679369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Capitale circolante</a:t>
            </a:r>
          </a:p>
          <a:p>
            <a:r>
              <a:rPr lang="it-IT" b="1" dirty="0" smtClean="0"/>
              <a:t>FATTORI </a:t>
            </a:r>
            <a:r>
              <a:rPr lang="it-IT" b="1" dirty="0"/>
              <a:t>PRODUTTIVI A BREVE CICLO DI UTILIZZO</a:t>
            </a:r>
            <a:r>
              <a:rPr lang="it-IT" dirty="0"/>
              <a:t> I </a:t>
            </a:r>
            <a:r>
              <a:rPr lang="it-IT" b="1" dirty="0"/>
              <a:t>fattori produttivi a breve ciclo di utilizzo</a:t>
            </a:r>
            <a:r>
              <a:rPr lang="it-IT" dirty="0"/>
              <a:t> sono detti anche:</a:t>
            </a:r>
          </a:p>
          <a:p>
            <a:r>
              <a:rPr lang="it-IT" b="1" dirty="0"/>
              <a:t>fattori produttivi di consumo singolo</a:t>
            </a:r>
            <a:r>
              <a:rPr lang="it-IT" dirty="0"/>
              <a:t>;</a:t>
            </a:r>
          </a:p>
          <a:p>
            <a:r>
              <a:rPr lang="it-IT" b="1" dirty="0"/>
              <a:t>beni a fecondità semplice</a:t>
            </a:r>
            <a:r>
              <a:rPr lang="it-IT" dirty="0"/>
              <a:t>.</a:t>
            </a:r>
          </a:p>
          <a:p>
            <a:r>
              <a:rPr lang="it-IT" dirty="0"/>
              <a:t> </a:t>
            </a:r>
          </a:p>
          <a:p>
            <a:r>
              <a:rPr lang="it-IT" dirty="0"/>
              <a:t>In questa categoria di fattori produttivi rientrano i beni destinati a </a:t>
            </a:r>
            <a:r>
              <a:rPr lang="it-IT" b="1" dirty="0"/>
              <a:t>partecipare al processo produttivo una sola volta</a:t>
            </a:r>
            <a:r>
              <a:rPr lang="it-IT" dirty="0"/>
              <a:t>: essi, quindi, esauriscono la loro utilità in breve tempo.</a:t>
            </a:r>
          </a:p>
          <a:p>
            <a:r>
              <a:rPr lang="it-IT" dirty="0"/>
              <a:t>Rientrano tra questi beni: </a:t>
            </a:r>
          </a:p>
          <a:p>
            <a:r>
              <a:rPr lang="it-IT" i="1" dirty="0"/>
              <a:t>le merci;</a:t>
            </a:r>
            <a:endParaRPr lang="it-IT" dirty="0"/>
          </a:p>
          <a:p>
            <a:r>
              <a:rPr lang="it-IT" i="1" dirty="0"/>
              <a:t>le materie prime, sussidiarie e di consumo;</a:t>
            </a:r>
            <a:endParaRPr lang="it-IT" dirty="0"/>
          </a:p>
          <a:p>
            <a:r>
              <a:rPr lang="it-IT" i="1" dirty="0"/>
              <a:t>i prodotti finiti;</a:t>
            </a:r>
            <a:endParaRPr lang="it-IT" dirty="0"/>
          </a:p>
          <a:p>
            <a:pPr marL="114300" indent="0">
              <a:buNone/>
            </a:pPr>
            <a:endParaRPr lang="it-IT" i="1" dirty="0"/>
          </a:p>
          <a:p>
            <a:pPr marL="114300" indent="0">
              <a:buNone/>
            </a:pPr>
            <a:r>
              <a:rPr lang="it-IT" i="1" dirty="0" smtClean="0"/>
              <a:t>Liquidità</a:t>
            </a:r>
          </a:p>
          <a:p>
            <a:pPr marL="114300" indent="0">
              <a:buNone/>
            </a:pPr>
            <a:r>
              <a:rPr lang="it-IT" i="1" dirty="0" smtClean="0"/>
              <a:t>Cassa e depositi bancari ATTIVI</a:t>
            </a:r>
            <a:endParaRPr lang="it-IT" dirty="0"/>
          </a:p>
          <a:p>
            <a:pPr marL="114300" indent="0">
              <a:buNone/>
            </a:pPr>
            <a:endParaRPr lang="it-IT" dirty="0"/>
          </a:p>
          <a:p>
            <a:r>
              <a:rPr lang="it-IT" dirty="0"/>
              <a:t>Tutti questi beni fanno parte del </a:t>
            </a:r>
            <a:r>
              <a:rPr lang="it-IT" b="1" dirty="0"/>
              <a:t>capitale circolante</a:t>
            </a:r>
            <a:r>
              <a:rPr lang="it-IT" dirty="0"/>
              <a:t> dell'impresa.</a:t>
            </a:r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6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126509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>
                <a:solidFill>
                  <a:schemeClr val="accent6">
                    <a:lumMod val="75000"/>
                  </a:schemeClr>
                </a:solidFill>
              </a:rPr>
              <a:t>In conclusione:</a:t>
            </a:r>
          </a:p>
          <a:p>
            <a:pPr algn="just"/>
            <a:r>
              <a:rPr lang="it-IT" dirty="0">
                <a:solidFill>
                  <a:srgbClr val="FF0000"/>
                </a:solidFill>
              </a:rPr>
              <a:t>Capitale circolante</a:t>
            </a:r>
            <a:r>
              <a:rPr lang="it-IT" dirty="0"/>
              <a:t>. Il capitale circolante è l'insieme degli investimenti a breve termine ossia quelli il cui ricavo si presenta nello stesso anno di esercizio in cui viene effettuato l'investimento. Il capitale circolante è composto dalle entrate e dalle uscite monetarie del soggetto economico nel corso di un esercizio ( es. crediti verso i clienti, scorte di prodotti, vendite, materie prime, ecc. ) e viene consumato in un solo ciclo produttivo. </a:t>
            </a:r>
            <a:endParaRPr lang="it-IT" dirty="0" smtClean="0"/>
          </a:p>
          <a:p>
            <a:pPr algn="just"/>
            <a:r>
              <a:rPr lang="it-IT" dirty="0" smtClean="0"/>
              <a:t>Del capitale circolante fanno parte anche cassa e depositi bancari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Maria Lucetta Russotto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7AA945-76CB-D84C-9264-6FE1FA9D39BC}" type="slidenum">
              <a:rPr lang="it-IT" smtClean="0"/>
              <a:t>7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995066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iacenza">
  <a:themeElements>
    <a:clrScheme name="Cielo">
      <a:dk1>
        <a:sysClr val="windowText" lastClr="000000"/>
      </a:dk1>
      <a:lt1>
        <a:sysClr val="window" lastClr="FFFFFF"/>
      </a:lt1>
      <a:dk2>
        <a:srgbClr val="1782BF"/>
      </a:dk2>
      <a:lt2>
        <a:srgbClr val="62BCE9"/>
      </a:lt2>
      <a:accent1>
        <a:srgbClr val="073779"/>
      </a:accent1>
      <a:accent2>
        <a:srgbClr val="8FD9FB"/>
      </a:accent2>
      <a:accent3>
        <a:srgbClr val="FFCC00"/>
      </a:accent3>
      <a:accent4>
        <a:srgbClr val="EB6615"/>
      </a:accent4>
      <a:accent5>
        <a:srgbClr val="C76402"/>
      </a:accent5>
      <a:accent6>
        <a:srgbClr val="B523B4"/>
      </a:accent6>
      <a:hlink>
        <a:srgbClr val="FFDE26"/>
      </a:hlink>
      <a:folHlink>
        <a:srgbClr val="DEBE00"/>
      </a:folHlink>
    </a:clrScheme>
    <a:fontScheme name="Adiacenza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iacenz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1694</TotalTime>
  <Words>450</Words>
  <Application>Microsoft Office PowerPoint</Application>
  <PresentationFormat>Presentazione su schermo (4:3)</PresentationFormat>
  <Paragraphs>91</Paragraphs>
  <Slides>7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3" baseType="lpstr">
      <vt:lpstr>ＭＳ Ｐゴシック</vt:lpstr>
      <vt:lpstr>Arial</vt:lpstr>
      <vt:lpstr>Calibri</vt:lpstr>
      <vt:lpstr>Cambria</vt:lpstr>
      <vt:lpstr>Times New Roman</vt:lpstr>
      <vt:lpstr>Adiacenza</vt:lpstr>
      <vt:lpstr>                       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Silvia Fissi</dc:creator>
  <cp:lastModifiedBy>Maria Lucetta Russotto</cp:lastModifiedBy>
  <cp:revision>236</cp:revision>
  <cp:lastPrinted>2017-03-20T13:14:57Z</cp:lastPrinted>
  <dcterms:created xsi:type="dcterms:W3CDTF">2014-11-20T17:28:56Z</dcterms:created>
  <dcterms:modified xsi:type="dcterms:W3CDTF">2019-03-21T10:57:36Z</dcterms:modified>
</cp:coreProperties>
</file>