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48"/>
  </p:notesMasterIdLst>
  <p:sldIdLst>
    <p:sldId id="313" r:id="rId3"/>
    <p:sldId id="259" r:id="rId4"/>
    <p:sldId id="262" r:id="rId5"/>
    <p:sldId id="265" r:id="rId6"/>
    <p:sldId id="263" r:id="rId7"/>
    <p:sldId id="295" r:id="rId8"/>
    <p:sldId id="324" r:id="rId9"/>
    <p:sldId id="325" r:id="rId10"/>
    <p:sldId id="284" r:id="rId11"/>
    <p:sldId id="311" r:id="rId12"/>
    <p:sldId id="312" r:id="rId13"/>
    <p:sldId id="310" r:id="rId14"/>
    <p:sldId id="318" r:id="rId15"/>
    <p:sldId id="320" r:id="rId16"/>
    <p:sldId id="319" r:id="rId17"/>
    <p:sldId id="321" r:id="rId18"/>
    <p:sldId id="322" r:id="rId19"/>
    <p:sldId id="323" r:id="rId20"/>
    <p:sldId id="326" r:id="rId21"/>
    <p:sldId id="285" r:id="rId22"/>
    <p:sldId id="282" r:id="rId23"/>
    <p:sldId id="307" r:id="rId24"/>
    <p:sldId id="264" r:id="rId25"/>
    <p:sldId id="277" r:id="rId26"/>
    <p:sldId id="327" r:id="rId27"/>
    <p:sldId id="328" r:id="rId28"/>
    <p:sldId id="330" r:id="rId29"/>
    <p:sldId id="305" r:id="rId30"/>
    <p:sldId id="299" r:id="rId31"/>
    <p:sldId id="331" r:id="rId32"/>
    <p:sldId id="302" r:id="rId33"/>
    <p:sldId id="303" r:id="rId34"/>
    <p:sldId id="332" r:id="rId35"/>
    <p:sldId id="333" r:id="rId36"/>
    <p:sldId id="296" r:id="rId37"/>
    <p:sldId id="297" r:id="rId38"/>
    <p:sldId id="298" r:id="rId39"/>
    <p:sldId id="300" r:id="rId40"/>
    <p:sldId id="301" r:id="rId41"/>
    <p:sldId id="308" r:id="rId42"/>
    <p:sldId id="309" r:id="rId43"/>
    <p:sldId id="335" r:id="rId44"/>
    <p:sldId id="336" r:id="rId45"/>
    <p:sldId id="337" r:id="rId46"/>
    <p:sldId id="334" r:id="rId4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73" autoAdjust="0"/>
    <p:restoredTop sz="50000" autoAdjust="0"/>
  </p:normalViewPr>
  <p:slideViewPr>
    <p:cSldViewPr>
      <p:cViewPr>
        <p:scale>
          <a:sx n="103" d="100"/>
          <a:sy n="103" d="100"/>
        </p:scale>
        <p:origin x="24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notesMaster" Target="notesMasters/notesMaster1.xml"/><Relationship Id="rId49" Type="http://schemas.openxmlformats.org/officeDocument/2006/relationships/presProps" Target="pres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A8054C-372F-4068-8C2D-8A89C4B4F05A}" type="datetimeFigureOut">
              <a:rPr lang="it-IT" smtClean="0"/>
              <a:pPr/>
              <a:t>14/10/19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56B4DC-CC2A-4150-96E2-30D4F52E3549}" type="slidenum">
              <a:rPr lang="it-IT" smtClean="0"/>
              <a:pPr/>
              <a:t>‹#›</a:t>
            </a:fld>
            <a:endParaRPr lang="it-IT"/>
          </a:p>
        </p:txBody>
      </p:sp>
    </p:spTree>
    <p:extLst>
      <p:ext uri="{BB962C8B-B14F-4D97-AF65-F5344CB8AC3E}">
        <p14:creationId xmlns:p14="http://schemas.microsoft.com/office/powerpoint/2010/main" val="1859027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marL="342900" indent="-342900">
              <a:buFontTx/>
              <a:buChar char="-"/>
              <a:defRPr/>
            </a:pPr>
            <a:r>
              <a:rPr lang="en-US" i="1" dirty="0" smtClean="0"/>
              <a:t>The Daily Courant</a:t>
            </a:r>
            <a:r>
              <a:rPr lang="en-US" dirty="0" smtClean="0"/>
              <a:t> was the first English daily</a:t>
            </a:r>
          </a:p>
          <a:p>
            <a:pPr marL="342900" indent="-342900">
              <a:buFontTx/>
              <a:buChar char="-"/>
              <a:defRPr/>
            </a:pPr>
            <a:r>
              <a:rPr lang="en-US" dirty="0" smtClean="0"/>
              <a:t>Professional news writer or compiler of news: In early modern period news sources are unreliable, </a:t>
            </a:r>
          </a:p>
          <a:p>
            <a:pPr>
              <a:defRPr/>
            </a:pPr>
            <a:r>
              <a:rPr lang="en-US" dirty="0" smtClean="0"/>
              <a:t>ALSO news writer’s low status, </a:t>
            </a:r>
            <a:r>
              <a:rPr lang="en-US" dirty="0" err="1" smtClean="0"/>
              <a:t>sceptical</a:t>
            </a:r>
            <a:r>
              <a:rPr lang="en-US" dirty="0" smtClean="0"/>
              <a:t> readers.</a:t>
            </a:r>
          </a:p>
          <a:p>
            <a:pPr>
              <a:defRPr/>
            </a:pPr>
            <a:r>
              <a:rPr lang="en-US" dirty="0" smtClean="0"/>
              <a:t>Not wanting to interpret</a:t>
            </a:r>
          </a:p>
          <a:p>
            <a:pPr>
              <a:defRPr/>
            </a:pPr>
            <a:r>
              <a:rPr lang="en-US" dirty="0" smtClean="0"/>
              <a:t>The editor presents the news without comment.</a:t>
            </a:r>
          </a:p>
          <a:p>
            <a:pPr>
              <a:defRPr/>
            </a:pPr>
            <a:r>
              <a:rPr lang="en-US" dirty="0" smtClean="0"/>
              <a:t>News writers write news without comment. </a:t>
            </a:r>
          </a:p>
          <a:p>
            <a:pPr>
              <a:defRPr/>
            </a:pPr>
            <a:r>
              <a:rPr lang="en-US" dirty="0" smtClean="0"/>
              <a:t>Emphasis on factuality. </a:t>
            </a:r>
          </a:p>
          <a:p>
            <a:pPr>
              <a:defRPr/>
            </a:pPr>
            <a:endParaRPr lang="en-US" dirty="0" smtClean="0"/>
          </a:p>
          <a:p>
            <a:pPr>
              <a:defRPr/>
            </a:pPr>
            <a:r>
              <a:rPr lang="en-US" b="1" dirty="0" smtClean="0"/>
              <a:t>Handing responsibility to news reader to interpret</a:t>
            </a:r>
          </a:p>
          <a:p>
            <a:pPr>
              <a:defRPr/>
            </a:pPr>
            <a:r>
              <a:rPr lang="en-US" b="1" dirty="0" smtClean="0"/>
              <a:t>Writer not trying to assume authority/responsibility for the interpretation of news</a:t>
            </a:r>
          </a:p>
          <a:p>
            <a:pPr>
              <a:defRPr/>
            </a:pPr>
            <a:endParaRPr lang="en-US" dirty="0" smtClean="0"/>
          </a:p>
          <a:p>
            <a:pPr marL="342900" indent="-342900">
              <a:buFontTx/>
              <a:buChar char="-"/>
              <a:defRPr/>
            </a:pPr>
            <a:endParaRPr lang="en-US" dirty="0" smtClean="0"/>
          </a:p>
          <a:p>
            <a:pPr>
              <a:defRPr/>
            </a:pPr>
            <a:endParaRPr lang="en-US" dirty="0" smtClean="0"/>
          </a:p>
          <a:p>
            <a:pPr>
              <a:defRPr/>
            </a:pPr>
            <a:endParaRPr lang="en-US" dirty="0" smtClean="0"/>
          </a:p>
          <a:p>
            <a:pPr>
              <a:defRPr/>
            </a:pPr>
            <a:endParaRPr lang="en-US" dirty="0"/>
          </a:p>
        </p:txBody>
      </p:sp>
      <p:sp>
        <p:nvSpPr>
          <p:cNvPr id="77827"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endParaRPr lang="en-US" altLang="en-US"/>
          </a:p>
        </p:txBody>
      </p:sp>
      <p:sp>
        <p:nvSpPr>
          <p:cNvPr id="77828"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258EE377-33DC-174A-ADB8-63E87873C70A}" type="slidenum">
              <a:rPr lang="it-IT" altLang="it-IT"/>
              <a:pPr/>
              <a:t>17</a:t>
            </a:fld>
            <a:endParaRPr lang="it-IT" altLang="it-IT"/>
          </a:p>
        </p:txBody>
      </p:sp>
    </p:spTree>
    <p:extLst>
      <p:ext uri="{BB962C8B-B14F-4D97-AF65-F5344CB8AC3E}">
        <p14:creationId xmlns:p14="http://schemas.microsoft.com/office/powerpoint/2010/main" val="117824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2002 Film</a:t>
            </a:r>
          </a:p>
          <a:p>
            <a:r>
              <a:rPr lang="en-US" altLang="en-US"/>
              <a:t>Michael Caine’s viewpoint fits in very closely with early modern news writers. </a:t>
            </a:r>
          </a:p>
          <a:p>
            <a:r>
              <a:rPr lang="en-US" altLang="en-US"/>
              <a:t>And this form of news presentation, hard news, is still clearly found.</a:t>
            </a:r>
          </a:p>
          <a:p>
            <a:r>
              <a:rPr lang="en-US" altLang="en-US"/>
              <a:t>In the film Michael Caine is a journalist reporting the Vietnam War between the French and free Vietnam forces in the fifties.</a:t>
            </a:r>
          </a:p>
          <a:p>
            <a:r>
              <a:rPr lang="en-US" altLang="en-US" b="1"/>
              <a:t>What contextual reasons are there for him to maintain the same form of news reporting?</a:t>
            </a:r>
          </a:p>
          <a:p>
            <a:r>
              <a:rPr lang="en-US" altLang="en-US"/>
              <a:t>Is there government censorship, are there unreliable sources, is there something else in this present-day form of news presentation?</a:t>
            </a:r>
          </a:p>
          <a:p>
            <a:r>
              <a:rPr lang="en-US" altLang="en-US"/>
              <a:t>Various reasons for hard news and some of them clearly relate to the socio-historical context in which news is produced.</a:t>
            </a:r>
          </a:p>
          <a:p>
            <a:r>
              <a:rPr lang="en-US" altLang="en-US" b="1"/>
              <a:t>IndoChina War 1946-1954.</a:t>
            </a:r>
          </a:p>
          <a:p>
            <a:endParaRPr lang="en-US" altLang="en-US" b="1"/>
          </a:p>
          <a:p>
            <a:endParaRPr lang="en-US" altLang="en-US"/>
          </a:p>
          <a:p>
            <a:endParaRPr lang="en-US" altLang="en-US"/>
          </a:p>
        </p:txBody>
      </p:sp>
      <p:sp>
        <p:nvSpPr>
          <p:cNvPr id="83971"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endParaRPr lang="en-US" altLang="en-US"/>
          </a:p>
        </p:txBody>
      </p:sp>
      <p:sp>
        <p:nvSpPr>
          <p:cNvPr id="83972"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5E5FFD03-D0EB-D244-BD2D-21AE6F2BCF26}" type="slidenum">
              <a:rPr lang="it-IT" altLang="it-IT"/>
              <a:pPr/>
              <a:t>18</a:t>
            </a:fld>
            <a:endParaRPr lang="it-IT" altLang="it-IT"/>
          </a:p>
        </p:txBody>
      </p:sp>
    </p:spTree>
    <p:extLst>
      <p:ext uri="{BB962C8B-B14F-4D97-AF65-F5344CB8AC3E}">
        <p14:creationId xmlns:p14="http://schemas.microsoft.com/office/powerpoint/2010/main" val="1294290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Il ruolo dei diplomatici italiani e inglesi di quellli anni, che parte favevan loro nella scacchiera politica anglo-toscana</a:t>
            </a:r>
          </a:p>
          <a:p>
            <a:endParaRPr lang="en-US" altLang="en-US"/>
          </a:p>
          <a:p>
            <a:r>
              <a:rPr lang="en-US" altLang="en-US"/>
              <a:t>Gli anni ‘20 del ‘600</a:t>
            </a:r>
          </a:p>
          <a:p>
            <a:r>
              <a:rPr lang="en-US" altLang="en-US" b="1"/>
              <a:t>Amerigo salvetti era un diplomatico e un informatore di enorme volore e abilità</a:t>
            </a:r>
          </a:p>
          <a:p>
            <a:r>
              <a:rPr lang="en-US" altLang="en-US" b="1"/>
              <a:t>Salvetti aveva una enorme familiarità con l’establishment socio-politico inglese</a:t>
            </a:r>
          </a:p>
          <a:p>
            <a:r>
              <a:rPr lang="it-IT" altLang="en-US"/>
              <a:t>Ciò che emerge dalla corrispondenza è un diplomatico che ha esperienza, </a:t>
            </a:r>
          </a:p>
          <a:p>
            <a:r>
              <a:rPr lang="it-IT" altLang="en-US"/>
              <a:t>conosce alcuni membri importanti del governo inglese e </a:t>
            </a:r>
            <a:r>
              <a:rPr lang="it-IT" altLang="en-US" b="1"/>
              <a:t>che promuove la causa del Granducato con determinazione e successo</a:t>
            </a:r>
          </a:p>
          <a:p>
            <a:r>
              <a:rPr lang="it-IT" altLang="en-US"/>
              <a:t>Era sempre nel mirino delle autorità lucchesi che diverse volte hanno cercato di assassinarlo sia in Italia che all’estero</a:t>
            </a:r>
            <a:endParaRPr lang="en-US" altLang="en-US"/>
          </a:p>
          <a:p>
            <a:r>
              <a:rPr lang="en-US" altLang="en-US"/>
              <a:t>I rapporti tra la Toscana e l’Inghilterra si facevano sempre più fitti</a:t>
            </a:r>
          </a:p>
          <a:p>
            <a:r>
              <a:rPr lang="en-US" altLang="en-US"/>
              <a:t>Eventuale perdono del Salvetti</a:t>
            </a:r>
          </a:p>
          <a:p>
            <a:endParaRPr lang="en-US" altLang="en-US"/>
          </a:p>
          <a:p>
            <a:r>
              <a:rPr lang="en-US" altLang="en-US"/>
              <a:t>Una donna di 20 anni si sposa con un uomo di 63 soltanto per la sua bellezza fisica?</a:t>
            </a:r>
          </a:p>
          <a:p>
            <a:r>
              <a:rPr lang="en-US" altLang="en-US"/>
              <a:t>Soltanto per labellezza fisica di un uomo di 63 anni</a:t>
            </a:r>
          </a:p>
          <a:p>
            <a:endParaRPr lang="en-US" altLang="en-US"/>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93C6D1B7-3D76-7D4A-96E3-FEAEF04FEB38}" type="slidenum">
              <a:rPr lang="it-IT" altLang="it-IT"/>
              <a:pPr/>
              <a:t>30</a:t>
            </a:fld>
            <a:endParaRPr lang="it-IT" altLang="it-IT"/>
          </a:p>
        </p:txBody>
      </p:sp>
    </p:spTree>
    <p:extLst>
      <p:ext uri="{BB962C8B-B14F-4D97-AF65-F5344CB8AC3E}">
        <p14:creationId xmlns:p14="http://schemas.microsoft.com/office/powerpoint/2010/main" val="1986245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285C6D30-9009-0441-9654-3A7B09DB2C02}" type="slidenum">
              <a:rPr lang="it-IT" altLang="it-IT"/>
              <a:pPr/>
              <a:t>33</a:t>
            </a:fld>
            <a:endParaRPr lang="it-IT" altLang="it-IT"/>
          </a:p>
        </p:txBody>
      </p:sp>
    </p:spTree>
    <p:extLst>
      <p:ext uri="{BB962C8B-B14F-4D97-AF65-F5344CB8AC3E}">
        <p14:creationId xmlns:p14="http://schemas.microsoft.com/office/powerpoint/2010/main" val="818926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L’unico principe italiano che mantenne una rappresentanza diplomatica italiana in Ighilterra durante tutti gli anni della Guerra Civile e gli anni 50 del regime repubblicano era il granduca di Toscana.</a:t>
            </a:r>
          </a:p>
          <a:p>
            <a:r>
              <a:rPr lang="en-US" altLang="en-US"/>
              <a:t>Amerigo salvetti era un diplomatico e un informatore di enorme volore e abilità</a:t>
            </a:r>
          </a:p>
          <a:p>
            <a:r>
              <a:rPr lang="en-US" altLang="en-US"/>
              <a:t>I rapporti tra la Toscana e l’Inghilterra si facevano sempre più fitti</a:t>
            </a:r>
          </a:p>
          <a:p>
            <a:r>
              <a:rPr lang="en-US" altLang="en-US"/>
              <a:t>Eventuale perdono del Salvetti</a:t>
            </a:r>
          </a:p>
          <a:p>
            <a:r>
              <a:rPr lang="en-US" altLang="en-US"/>
              <a:t>Il matrimonio imparentò il Salvetti con il conte di Bolingbroke. Salvetti aveva una enorme familiarità con l’establishment politco-economico inglese</a:t>
            </a:r>
          </a:p>
          <a:p>
            <a:r>
              <a:rPr lang="en-US" altLang="en-US"/>
              <a:t>Mercante fiorention Francesco Terriesi</a:t>
            </a:r>
          </a:p>
          <a:p>
            <a:r>
              <a:rPr lang="en-US" altLang="en-US"/>
              <a:t>Il balì Giambaptista Gondi</a:t>
            </a: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8B437958-825A-E942-8E98-E3B1A2D8A2F0}" type="slidenum">
              <a:rPr lang="it-IT" altLang="it-IT"/>
              <a:pPr/>
              <a:t>34</a:t>
            </a:fld>
            <a:endParaRPr lang="it-IT" altLang="it-IT"/>
          </a:p>
        </p:txBody>
      </p:sp>
    </p:spTree>
    <p:extLst>
      <p:ext uri="{BB962C8B-B14F-4D97-AF65-F5344CB8AC3E}">
        <p14:creationId xmlns:p14="http://schemas.microsoft.com/office/powerpoint/2010/main" val="1479137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In questa lettera del 1703 Blackwell sta spiegando perché, quando scrive in italiano al Granduca e ad altri politici e diplomatici toscani,</a:t>
            </a:r>
          </a:p>
          <a:p>
            <a:r>
              <a:rPr lang="it-IT" altLang="en-US"/>
              <a:t> usa i titoli di cortesia che per ufficiali inglesi di Londra sembrano troppo ossequiosi ed esagerati. </a:t>
            </a:r>
          </a:p>
          <a:p>
            <a:r>
              <a:rPr lang="it-IT" altLang="en-US"/>
              <a:t>Il diplomatico inglese si difende dicendo che questo è il modo in cui la corrispondenza e la comunicazione si svolgono in Italia </a:t>
            </a:r>
            <a:endParaRPr lang="en-US" altLang="en-US"/>
          </a:p>
          <a:p>
            <a:endParaRPr lang="en-US" altLang="en-US"/>
          </a:p>
        </p:txBody>
      </p:sp>
      <p:sp>
        <p:nvSpPr>
          <p:cNvPr id="1064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D2F0445A-A8ED-1340-AD9C-9B18561EB6BE}" type="slidenum">
              <a:rPr lang="it-IT" altLang="it-IT"/>
              <a:pPr/>
              <a:t>40</a:t>
            </a:fld>
            <a:endParaRPr lang="it-IT" altLang="it-IT"/>
          </a:p>
        </p:txBody>
      </p:sp>
    </p:spTree>
    <p:extLst>
      <p:ext uri="{BB962C8B-B14F-4D97-AF65-F5344CB8AC3E}">
        <p14:creationId xmlns:p14="http://schemas.microsoft.com/office/powerpoint/2010/main" val="1333137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Ho chiesto a mia moglie</a:t>
            </a:r>
          </a:p>
        </p:txBody>
      </p:sp>
      <p:sp>
        <p:nvSpPr>
          <p:cNvPr id="942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BFE6D9AC-A60F-7941-8183-8669B9F9336B}" type="slidenum">
              <a:rPr lang="it-IT" altLang="it-IT"/>
              <a:pPr/>
              <a:t>43</a:t>
            </a:fld>
            <a:endParaRPr lang="it-IT" altLang="it-IT"/>
          </a:p>
        </p:txBody>
      </p:sp>
    </p:spTree>
    <p:extLst>
      <p:ext uri="{BB962C8B-B14F-4D97-AF65-F5344CB8AC3E}">
        <p14:creationId xmlns:p14="http://schemas.microsoft.com/office/powerpoint/2010/main" val="1075856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14/10/19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14/10/19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14/10/19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01A1C24-6079-4E8C-B195-D1B9A0B401E9}" type="datetimeFigureOut">
              <a:rPr lang="it-IT" smtClean="0"/>
              <a:pPr/>
              <a:t>14/10/19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633E0B-785E-4289-A03A-64C7E256CC3B}" type="slidenum">
              <a:rPr lang="it-IT" smtClean="0"/>
              <a:pPr/>
              <a:t>‹#›</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01A1C24-6079-4E8C-B195-D1B9A0B401E9}" type="datetimeFigureOut">
              <a:rPr lang="it-IT" smtClean="0"/>
              <a:pPr/>
              <a:t>14/10/19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633E0B-785E-4289-A03A-64C7E256CC3B}" type="slidenum">
              <a:rPr lang="it-IT" smtClean="0"/>
              <a:pPr/>
              <a:t>‹#›</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01A1C24-6079-4E8C-B195-D1B9A0B401E9}" type="datetimeFigureOut">
              <a:rPr lang="it-IT" smtClean="0"/>
              <a:pPr/>
              <a:t>14/10/19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633E0B-785E-4289-A03A-64C7E256CC3B}" type="slidenum">
              <a:rPr lang="it-IT" smtClean="0"/>
              <a:pPr/>
              <a:t>‹#›</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01A1C24-6079-4E8C-B195-D1B9A0B401E9}" type="datetimeFigureOut">
              <a:rPr lang="it-IT" smtClean="0"/>
              <a:pPr/>
              <a:t>14/10/19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E633E0B-785E-4289-A03A-64C7E256CC3B}" type="slidenum">
              <a:rPr lang="it-IT" smtClean="0"/>
              <a:pPr/>
              <a:t>‹#›</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01A1C24-6079-4E8C-B195-D1B9A0B401E9}" type="datetimeFigureOut">
              <a:rPr lang="it-IT" smtClean="0"/>
              <a:pPr/>
              <a:t>14/10/19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E633E0B-785E-4289-A03A-64C7E256CC3B}" type="slidenum">
              <a:rPr lang="it-IT" smtClean="0"/>
              <a:pPr/>
              <a:t>‹#›</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01A1C24-6079-4E8C-B195-D1B9A0B401E9}" type="datetimeFigureOut">
              <a:rPr lang="it-IT" smtClean="0"/>
              <a:pPr/>
              <a:t>14/10/19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E633E0B-785E-4289-A03A-64C7E256CC3B}" type="slidenum">
              <a:rPr lang="it-IT" smtClean="0"/>
              <a:pPr/>
              <a:t>‹#›</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01A1C24-6079-4E8C-B195-D1B9A0B401E9}" type="datetimeFigureOut">
              <a:rPr lang="it-IT" smtClean="0"/>
              <a:pPr/>
              <a:t>14/10/19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E633E0B-785E-4289-A03A-64C7E256CC3B}" type="slidenum">
              <a:rPr lang="it-IT" smtClean="0"/>
              <a:pPr/>
              <a:t>‹#›</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01A1C24-6079-4E8C-B195-D1B9A0B401E9}" type="datetimeFigureOut">
              <a:rPr lang="it-IT" smtClean="0"/>
              <a:pPr/>
              <a:t>14/10/19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E633E0B-785E-4289-A03A-64C7E256CC3B}"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14/10/19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01A1C24-6079-4E8C-B195-D1B9A0B401E9}" type="datetimeFigureOut">
              <a:rPr lang="it-IT" smtClean="0"/>
              <a:pPr/>
              <a:t>14/10/19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E633E0B-785E-4289-A03A-64C7E256CC3B}" type="slidenum">
              <a:rPr lang="it-IT" smtClean="0"/>
              <a:pPr/>
              <a:t>‹#›</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01A1C24-6079-4E8C-B195-D1B9A0B401E9}" type="datetimeFigureOut">
              <a:rPr lang="it-IT" smtClean="0"/>
              <a:pPr/>
              <a:t>14/10/19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633E0B-785E-4289-A03A-64C7E256CC3B}" type="slidenum">
              <a:rPr lang="it-IT" smtClean="0"/>
              <a:pPr/>
              <a:t>‹#›</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01A1C24-6079-4E8C-B195-D1B9A0B401E9}" type="datetimeFigureOut">
              <a:rPr lang="it-IT" smtClean="0"/>
              <a:pPr/>
              <a:t>14/10/19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633E0B-785E-4289-A03A-64C7E256CC3B}"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14/10/19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14/10/19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14/10/19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14/10/19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14/10/19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14/10/19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14/10/19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dirty="0" smtClean="0"/>
              <a:t/>
            </a:r>
            <a:br>
              <a:rPr lang="en-US" dirty="0" smtClean="0"/>
            </a:br>
            <a:endParaRPr lang="en-US" dirty="0" smtClean="0"/>
          </a:p>
          <a:p>
            <a:endParaRPr lang="it-IT" dirty="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14/10/19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a:t>
            </a:fld>
            <a:endParaRPr lang="it-IT"/>
          </a:p>
        </p:txBody>
      </p:sp>
      <p:pic>
        <p:nvPicPr>
          <p:cNvPr id="7" name="Immagine 6" descr="Van_Diest%2C_Battle_of_Leghorn.jpg"/>
          <p:cNvPicPr>
            <a:picLocks noChangeAspect="1"/>
          </p:cNvPicPr>
          <p:nvPr userDrawn="1"/>
        </p:nvPicPr>
        <p:blipFill>
          <a:blip r:embed="rId13"/>
          <a:stretch>
            <a:fillRect/>
          </a:stretch>
        </p:blipFill>
        <p:spPr>
          <a:xfrm>
            <a:off x="591403" y="0"/>
            <a:ext cx="7961194"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A1C24-6079-4E8C-B195-D1B9A0B401E9}" type="datetimeFigureOut">
              <a:rPr lang="it-IT" smtClean="0"/>
              <a:pPr/>
              <a:t>14/10/19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633E0B-785E-4289-A03A-64C7E256CC3B}"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british-history.ac.uk/Default.aspx"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0000"/>
                </a:solidFill>
              </a:rPr>
              <a:t>Diplomatic correspondence: </a:t>
            </a:r>
            <a:br>
              <a:rPr lang="en-US" sz="2800" b="1" dirty="0" smtClean="0">
                <a:solidFill>
                  <a:srgbClr val="FF0000"/>
                </a:solidFill>
              </a:rPr>
            </a:br>
            <a:r>
              <a:rPr lang="en-US" sz="2800" b="1" dirty="0" smtClean="0">
                <a:solidFill>
                  <a:srgbClr val="FF0000"/>
                </a:solidFill>
              </a:rPr>
              <a:t>English and Italian news dissemination in context</a:t>
            </a:r>
            <a:endParaRPr lang="en-US" sz="2800" b="1" dirty="0">
              <a:solidFill>
                <a:srgbClr val="FF0000"/>
              </a:solidFill>
            </a:endParaRPr>
          </a:p>
        </p:txBody>
      </p:sp>
      <p:sp>
        <p:nvSpPr>
          <p:cNvPr id="3" name="Content Placeholder 2"/>
          <p:cNvSpPr>
            <a:spLocks noGrp="1"/>
          </p:cNvSpPr>
          <p:nvPr>
            <p:ph idx="1"/>
          </p:nvPr>
        </p:nvSpPr>
        <p:spPr/>
        <p:txBody>
          <a:bodyPr/>
          <a:lstStyle/>
          <a:p>
            <a:pPr marL="0" indent="0" algn="ctr">
              <a:buNone/>
            </a:pPr>
            <a:r>
              <a:rPr lang="en-US" dirty="0" smtClean="0"/>
              <a:t>Historical pragmatics</a:t>
            </a:r>
          </a:p>
          <a:p>
            <a:pPr marL="0" indent="0">
              <a:buNone/>
            </a:pPr>
            <a:endParaRPr lang="en-US" sz="2800" u="sng" dirty="0" smtClean="0"/>
          </a:p>
          <a:p>
            <a:pPr marL="0" indent="0">
              <a:buNone/>
            </a:pPr>
            <a:r>
              <a:rPr lang="en-US" sz="2800" u="sng" dirty="0" smtClean="0"/>
              <a:t>Understanding</a:t>
            </a:r>
            <a:r>
              <a:rPr lang="en-US" sz="2800" dirty="0" smtClean="0"/>
              <a:t>:</a:t>
            </a:r>
          </a:p>
          <a:p>
            <a:pPr>
              <a:buFont typeface="Arial" charset="0"/>
              <a:buChar char="•"/>
            </a:pPr>
            <a:r>
              <a:rPr lang="en-US" sz="2800" dirty="0"/>
              <a:t>Contents (and presentation)</a:t>
            </a:r>
          </a:p>
          <a:p>
            <a:pPr>
              <a:buFont typeface="Arial" charset="0"/>
              <a:buChar char="•"/>
            </a:pPr>
            <a:r>
              <a:rPr lang="en-US" sz="2800" dirty="0" smtClean="0"/>
              <a:t>Layout (of diplomatic correspondence)</a:t>
            </a:r>
          </a:p>
          <a:p>
            <a:pPr>
              <a:buFont typeface="Arial" charset="0"/>
              <a:buChar char="•"/>
            </a:pPr>
            <a:r>
              <a:rPr lang="en-US" sz="2800" dirty="0" smtClean="0"/>
              <a:t>Register</a:t>
            </a:r>
          </a:p>
        </p:txBody>
      </p:sp>
    </p:spTree>
    <p:extLst>
      <p:ext uri="{BB962C8B-B14F-4D97-AF65-F5344CB8AC3E}">
        <p14:creationId xmlns:p14="http://schemas.microsoft.com/office/powerpoint/2010/main" val="63901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i="1" dirty="0" smtClean="0"/>
              <a:t>A </a:t>
            </a:r>
            <a:r>
              <a:rPr lang="it-IT" i="1" dirty="0" err="1" smtClean="0"/>
              <a:t>Remonstrance</a:t>
            </a:r>
            <a:r>
              <a:rPr lang="it-IT" i="1" dirty="0" smtClean="0"/>
              <a:t>: </a:t>
            </a:r>
            <a:br>
              <a:rPr lang="it-IT" i="1" dirty="0" smtClean="0"/>
            </a:br>
            <a:r>
              <a:rPr lang="it-IT" sz="3100" dirty="0" smtClean="0"/>
              <a:t>Henry </a:t>
            </a:r>
            <a:r>
              <a:rPr lang="it-IT" sz="3100" dirty="0" err="1" smtClean="0"/>
              <a:t>Appleton</a:t>
            </a:r>
            <a:endParaRPr lang="it-IT" sz="3100" dirty="0"/>
          </a:p>
        </p:txBody>
      </p:sp>
      <p:pic>
        <p:nvPicPr>
          <p:cNvPr id="68610" name="Picture 2"/>
          <p:cNvPicPr>
            <a:picLocks noGrp="1" noChangeAspect="1" noChangeArrowheads="1"/>
          </p:cNvPicPr>
          <p:nvPr>
            <p:ph idx="1"/>
          </p:nvPr>
        </p:nvPicPr>
        <p:blipFill>
          <a:blip r:embed="rId2" cstate="print"/>
          <a:srcRect/>
          <a:stretch>
            <a:fillRect/>
          </a:stretch>
        </p:blipFill>
        <p:spPr bwMode="auto">
          <a:xfrm>
            <a:off x="3145373" y="1600200"/>
            <a:ext cx="2853254" cy="4525963"/>
          </a:xfrm>
          <a:prstGeom prst="rect">
            <a:avLst/>
          </a:prstGeom>
          <a:noFill/>
          <a:ln w="9525">
            <a:noFill/>
            <a:miter lim="800000"/>
            <a:headEnd/>
            <a:tailEnd/>
          </a:ln>
          <a:effectLst/>
        </p:spPr>
      </p:pic>
    </p:spTree>
    <p:extLst>
      <p:ext uri="{BB962C8B-B14F-4D97-AF65-F5344CB8AC3E}">
        <p14:creationId xmlns:p14="http://schemas.microsoft.com/office/powerpoint/2010/main" val="1400660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err="1" smtClean="0"/>
              <a:t>Badiley</a:t>
            </a:r>
            <a:r>
              <a:rPr lang="it-IT" sz="4000" dirty="0" smtClean="0"/>
              <a:t>’s </a:t>
            </a:r>
            <a:r>
              <a:rPr lang="it-IT" sz="4000" i="1" dirty="0" err="1" smtClean="0"/>
              <a:t>Answer</a:t>
            </a:r>
            <a:r>
              <a:rPr lang="it-IT" sz="4000" dirty="0" smtClean="0"/>
              <a:t> </a:t>
            </a:r>
            <a:r>
              <a:rPr lang="it-IT" sz="4000" dirty="0" err="1" smtClean="0"/>
              <a:t>to</a:t>
            </a:r>
            <a:r>
              <a:rPr lang="it-IT" sz="4000" dirty="0" smtClean="0"/>
              <a:t> </a:t>
            </a:r>
            <a:r>
              <a:rPr lang="it-IT" sz="4000" i="1" dirty="0" err="1" smtClean="0"/>
              <a:t>Remonstrance</a:t>
            </a:r>
            <a:endParaRPr lang="it-IT" sz="4000" i="1" dirty="0"/>
          </a:p>
        </p:txBody>
      </p:sp>
      <p:pic>
        <p:nvPicPr>
          <p:cNvPr id="69634" name="Picture 2"/>
          <p:cNvPicPr>
            <a:picLocks noGrp="1" noChangeAspect="1" noChangeArrowheads="1"/>
          </p:cNvPicPr>
          <p:nvPr>
            <p:ph idx="1"/>
          </p:nvPr>
        </p:nvPicPr>
        <p:blipFill>
          <a:blip r:embed="rId2" cstate="print"/>
          <a:srcRect/>
          <a:stretch>
            <a:fillRect/>
          </a:stretch>
        </p:blipFill>
        <p:spPr bwMode="auto">
          <a:xfrm>
            <a:off x="2799507" y="1600200"/>
            <a:ext cx="3544986" cy="4525963"/>
          </a:xfrm>
          <a:prstGeom prst="rect">
            <a:avLst/>
          </a:prstGeom>
          <a:noFill/>
          <a:ln w="9525">
            <a:noFill/>
            <a:miter lim="800000"/>
            <a:headEnd/>
            <a:tailEnd/>
          </a:ln>
          <a:effectLst/>
        </p:spPr>
      </p:pic>
    </p:spTree>
    <p:extLst>
      <p:ext uri="{BB962C8B-B14F-4D97-AF65-F5344CB8AC3E}">
        <p14:creationId xmlns:p14="http://schemas.microsoft.com/office/powerpoint/2010/main" val="1601213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Mercurius Politicus</a:t>
            </a:r>
            <a:endParaRPr lang="it-IT"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903442" y="1600200"/>
            <a:ext cx="3337116" cy="4525963"/>
          </a:xfrm>
          <a:prstGeom prst="rect">
            <a:avLst/>
          </a:prstGeom>
          <a:noFill/>
          <a:ln w="9525">
            <a:noFill/>
            <a:miter lim="800000"/>
            <a:headEnd/>
            <a:tailEnd/>
          </a:ln>
          <a:effectLst/>
        </p:spPr>
      </p:pic>
    </p:spTree>
    <p:extLst>
      <p:ext uri="{BB962C8B-B14F-4D97-AF65-F5344CB8AC3E}">
        <p14:creationId xmlns:p14="http://schemas.microsoft.com/office/powerpoint/2010/main" val="2104306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solidFill>
                  <a:srgbClr val="FF0000"/>
                </a:solidFill>
              </a:rPr>
              <a:t>Reporting battle of Leghorn in </a:t>
            </a:r>
            <a:r>
              <a:rPr lang="en-US" sz="2800" dirty="0" err="1" smtClean="0">
                <a:solidFill>
                  <a:srgbClr val="FF0000"/>
                </a:solidFill>
              </a:rPr>
              <a:t>newsbook</a:t>
            </a:r>
            <a:r>
              <a:rPr lang="en-US" sz="2800" dirty="0" smtClean="0">
                <a:solidFill>
                  <a:srgbClr val="FF0000"/>
                </a:solidFill>
              </a:rPr>
              <a:t> </a:t>
            </a:r>
            <a:br>
              <a:rPr lang="en-US" sz="2800" dirty="0" smtClean="0">
                <a:solidFill>
                  <a:srgbClr val="FF0000"/>
                </a:solidFill>
              </a:rPr>
            </a:br>
            <a:r>
              <a:rPr lang="en-US" sz="2800" i="1" dirty="0" err="1" smtClean="0">
                <a:solidFill>
                  <a:srgbClr val="FF0000"/>
                </a:solidFill>
              </a:rPr>
              <a:t>Mercurius</a:t>
            </a:r>
            <a:r>
              <a:rPr lang="en-US" sz="2800" i="1" dirty="0" smtClean="0">
                <a:solidFill>
                  <a:srgbClr val="FF0000"/>
                </a:solidFill>
              </a:rPr>
              <a:t> </a:t>
            </a:r>
            <a:r>
              <a:rPr lang="en-US" sz="2800" i="1" dirty="0" err="1" smtClean="0">
                <a:solidFill>
                  <a:srgbClr val="FF0000"/>
                </a:solidFill>
              </a:rPr>
              <a:t>Politicus</a:t>
            </a:r>
            <a:r>
              <a:rPr lang="en-US" sz="2800" i="1" dirty="0">
                <a:solidFill>
                  <a:srgbClr val="FF0000"/>
                </a:solidFill>
              </a:rPr>
              <a:t> </a:t>
            </a:r>
            <a:r>
              <a:rPr lang="en-US" sz="2800" dirty="0" smtClean="0">
                <a:solidFill>
                  <a:srgbClr val="FF0000"/>
                </a:solidFill>
              </a:rPr>
              <a:t>(1) (Ch. 8 </a:t>
            </a:r>
            <a:r>
              <a:rPr lang="en-US" sz="2800" i="1" dirty="0" smtClean="0">
                <a:solidFill>
                  <a:srgbClr val="FF0000"/>
                </a:solidFill>
              </a:rPr>
              <a:t>Language of periodical news</a:t>
            </a:r>
            <a:r>
              <a:rPr lang="is-IS" sz="2800" dirty="0" smtClean="0">
                <a:solidFill>
                  <a:srgbClr val="FF0000"/>
                </a:solidFill>
              </a:rPr>
              <a:t>…)</a:t>
            </a:r>
            <a:endParaRPr lang="en-US" sz="28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7605641"/>
              </p:ext>
            </p:extLst>
          </p:nvPr>
        </p:nvGraphicFramePr>
        <p:xfrm>
          <a:off x="1835696" y="1459992"/>
          <a:ext cx="6178784" cy="5398008"/>
        </p:xfrm>
        <a:graphic>
          <a:graphicData uri="http://schemas.openxmlformats.org/drawingml/2006/table">
            <a:tbl>
              <a:tblPr firstRow="1" firstCol="1" bandRow="1" bandCol="1"/>
              <a:tblGrid>
                <a:gridCol w="1937667"/>
                <a:gridCol w="2304686"/>
                <a:gridCol w="1936431"/>
              </a:tblGrid>
              <a:tr h="1188455">
                <a:tc>
                  <a:txBody>
                    <a:bodyPr/>
                    <a:lstStyle/>
                    <a:p>
                      <a:pPr>
                        <a:lnSpc>
                          <a:spcPct val="115000"/>
                        </a:lnSpc>
                        <a:spcAft>
                          <a:spcPts val="0"/>
                        </a:spcAft>
                      </a:pPr>
                      <a:r>
                        <a:rPr lang="en-US" sz="1400">
                          <a:effectLst/>
                          <a:latin typeface="Times New Roman" charset="0"/>
                          <a:ea typeface="Calibri" charset="0"/>
                          <a:cs typeface="Times New Roman" charset="0"/>
                        </a:rPr>
                        <a:t>30 Sept.–7 Oct. 1652 (122)</a:t>
                      </a:r>
                      <a:endParaRPr lang="en-US" sz="1400">
                        <a:effectLst/>
                        <a:latin typeface="Calibri" charset="0"/>
                        <a:ea typeface="Calibri" charset="0"/>
                        <a:cs typeface="Times New Roman" charset="0"/>
                      </a:endParaRPr>
                    </a:p>
                    <a:p>
                      <a:pPr>
                        <a:lnSpc>
                          <a:spcPct val="115000"/>
                        </a:lnSpc>
                        <a:spcAft>
                          <a:spcPts val="0"/>
                        </a:spcAft>
                      </a:pPr>
                      <a:r>
                        <a:rPr lang="en-US" sz="1400">
                          <a:effectLst/>
                          <a:latin typeface="Times New Roman" charset="0"/>
                          <a:ea typeface="Calibri" charset="0"/>
                          <a:cs typeface="Times New Roman" charset="0"/>
                        </a:rPr>
                        <a:t>From </a:t>
                      </a:r>
                      <a:r>
                        <a:rPr lang="en-US" sz="1400" i="1">
                          <a:effectLst/>
                          <a:latin typeface="Times New Roman" charset="0"/>
                          <a:ea typeface="Calibri" charset="0"/>
                          <a:cs typeface="Times New Roman" charset="0"/>
                        </a:rPr>
                        <a:t>Legorn September</a:t>
                      </a:r>
                      <a:r>
                        <a:rPr lang="en-US" sz="1400">
                          <a:effectLst/>
                          <a:latin typeface="Times New Roman" charset="0"/>
                          <a:ea typeface="Calibri" charset="0"/>
                          <a:cs typeface="Times New Roman" charset="0"/>
                        </a:rPr>
                        <a:t> 13 </a:t>
                      </a:r>
                      <a:r>
                        <a:rPr lang="en-US" sz="1400" i="1">
                          <a:effectLst/>
                          <a:latin typeface="Times New Roman" charset="0"/>
                          <a:ea typeface="Calibri" charset="0"/>
                          <a:cs typeface="Times New Roman" charset="0"/>
                        </a:rPr>
                        <a:t>stilo novo</a:t>
                      </a:r>
                      <a:endParaRPr lang="en-US" sz="14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effectLst/>
                          <a:latin typeface="Times New Roman" charset="0"/>
                          <a:ea typeface="Calibri" charset="0"/>
                          <a:cs typeface="Times New Roman" charset="0"/>
                        </a:rPr>
                        <a:t>7 Oct.–14 Oct. 1652 </a:t>
                      </a:r>
                      <a:endParaRPr lang="en-US" sz="1400">
                        <a:effectLst/>
                        <a:latin typeface="Calibri" charset="0"/>
                        <a:ea typeface="Calibri" charset="0"/>
                        <a:cs typeface="Times New Roman" charset="0"/>
                      </a:endParaRPr>
                    </a:p>
                    <a:p>
                      <a:pPr algn="just">
                        <a:lnSpc>
                          <a:spcPct val="115000"/>
                        </a:lnSpc>
                        <a:spcAft>
                          <a:spcPts val="0"/>
                        </a:spcAft>
                      </a:pPr>
                      <a:r>
                        <a:rPr lang="en-US" sz="1400">
                          <a:effectLst/>
                          <a:latin typeface="Times New Roman" charset="0"/>
                          <a:ea typeface="Calibri" charset="0"/>
                          <a:cs typeface="Times New Roman" charset="0"/>
                        </a:rPr>
                        <a:t>(123)</a:t>
                      </a:r>
                      <a:endParaRPr lang="en-US" sz="1400">
                        <a:effectLst/>
                        <a:latin typeface="Calibri" charset="0"/>
                        <a:ea typeface="Calibri" charset="0"/>
                        <a:cs typeface="Times New Roman" charset="0"/>
                      </a:endParaRPr>
                    </a:p>
                    <a:p>
                      <a:pPr>
                        <a:lnSpc>
                          <a:spcPct val="115000"/>
                        </a:lnSpc>
                        <a:spcAft>
                          <a:spcPts val="0"/>
                        </a:spcAft>
                      </a:pPr>
                      <a:r>
                        <a:rPr lang="en-US" sz="1400" i="1">
                          <a:effectLst/>
                          <a:latin typeface="Times New Roman" charset="0"/>
                          <a:ea typeface="Calibri" charset="0"/>
                          <a:cs typeface="Times New Roman" charset="0"/>
                        </a:rPr>
                        <a:t>From Amsterdam, Octob.</a:t>
                      </a:r>
                      <a:r>
                        <a:rPr lang="en-US" sz="1400">
                          <a:effectLst/>
                          <a:latin typeface="Times New Roman" charset="0"/>
                          <a:ea typeface="Calibri" charset="0"/>
                          <a:cs typeface="Times New Roman" charset="0"/>
                        </a:rPr>
                        <a:t> 11.</a:t>
                      </a:r>
                      <a:r>
                        <a:rPr lang="en-US" sz="1400" i="1">
                          <a:effectLst/>
                          <a:latin typeface="Times New Roman" charset="0"/>
                          <a:ea typeface="Calibri" charset="0"/>
                          <a:cs typeface="Times New Roman" charset="0"/>
                        </a:rPr>
                        <a:t> stilo novo</a:t>
                      </a:r>
                      <a:endParaRPr lang="en-US" sz="1400">
                        <a:effectLst/>
                        <a:latin typeface="Calibri" charset="0"/>
                        <a:ea typeface="Calibri" charset="0"/>
                        <a:cs typeface="Times New Roman" charset="0"/>
                      </a:endParaRPr>
                    </a:p>
                    <a:p>
                      <a:pPr algn="just">
                        <a:lnSpc>
                          <a:spcPct val="115000"/>
                        </a:lnSpc>
                        <a:spcAft>
                          <a:spcPts val="0"/>
                        </a:spcAft>
                      </a:pPr>
                      <a:r>
                        <a:rPr lang="en-US" sz="1400">
                          <a:effectLst/>
                          <a:latin typeface="Times New Roman" charset="0"/>
                          <a:ea typeface="Calibri" charset="0"/>
                          <a:cs typeface="Times New Roman" charset="0"/>
                        </a:rPr>
                        <a:t> </a:t>
                      </a:r>
                      <a:endParaRPr lang="en-US" sz="14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a:effectLst/>
                          <a:latin typeface="Times New Roman" charset="0"/>
                          <a:ea typeface="Calibri" charset="0"/>
                          <a:cs typeface="Times New Roman" charset="0"/>
                        </a:rPr>
                        <a:t>14 Oct.–21 Oct. 1652 (124)</a:t>
                      </a:r>
                      <a:endParaRPr lang="en-US" sz="1400">
                        <a:effectLst/>
                        <a:latin typeface="Calibri" charset="0"/>
                        <a:ea typeface="Calibri" charset="0"/>
                        <a:cs typeface="Times New Roman" charset="0"/>
                      </a:endParaRPr>
                    </a:p>
                    <a:p>
                      <a:pPr>
                        <a:lnSpc>
                          <a:spcPct val="115000"/>
                        </a:lnSpc>
                        <a:spcAft>
                          <a:spcPts val="0"/>
                        </a:spcAft>
                      </a:pPr>
                      <a:r>
                        <a:rPr lang="en-US" sz="1400">
                          <a:effectLst/>
                          <a:latin typeface="Times New Roman" charset="0"/>
                          <a:ea typeface="Calibri" charset="0"/>
                          <a:cs typeface="Times New Roman" charset="0"/>
                        </a:rPr>
                        <a:t>From </a:t>
                      </a:r>
                      <a:r>
                        <a:rPr lang="en-US" sz="1400" i="1">
                          <a:effectLst/>
                          <a:latin typeface="Times New Roman" charset="0"/>
                          <a:ea typeface="Calibri" charset="0"/>
                          <a:cs typeface="Times New Roman" charset="0"/>
                        </a:rPr>
                        <a:t>Amsterdam</a:t>
                      </a:r>
                      <a:r>
                        <a:rPr lang="en-US" sz="1400">
                          <a:effectLst/>
                          <a:latin typeface="Times New Roman" charset="0"/>
                          <a:ea typeface="Calibri" charset="0"/>
                          <a:cs typeface="Times New Roman" charset="0"/>
                        </a:rPr>
                        <a:t>, October. 18. 1652. </a:t>
                      </a:r>
                      <a:r>
                        <a:rPr lang="en-US" sz="1400" i="1">
                          <a:effectLst/>
                          <a:latin typeface="Times New Roman" charset="0"/>
                          <a:ea typeface="Calibri" charset="0"/>
                          <a:cs typeface="Times New Roman" charset="0"/>
                        </a:rPr>
                        <a:t>stilo novo</a:t>
                      </a:r>
                      <a:endParaRPr lang="en-US" sz="14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1527">
                <a:tc>
                  <a:txBody>
                    <a:bodyPr/>
                    <a:lstStyle/>
                    <a:p>
                      <a:pPr>
                        <a:lnSpc>
                          <a:spcPct val="115000"/>
                        </a:lnSpc>
                        <a:spcAft>
                          <a:spcPts val="0"/>
                        </a:spcAft>
                      </a:pPr>
                      <a:r>
                        <a:rPr lang="en-US" sz="1400">
                          <a:effectLst/>
                          <a:latin typeface="Times New Roman" charset="0"/>
                          <a:ea typeface="Calibri" charset="0"/>
                          <a:cs typeface="Times New Roman" charset="0"/>
                        </a:rPr>
                        <a:t>4–11 Nov. 1652 </a:t>
                      </a:r>
                      <a:endParaRPr lang="en-US" sz="1400">
                        <a:effectLst/>
                        <a:latin typeface="Calibri" charset="0"/>
                        <a:ea typeface="Calibri" charset="0"/>
                        <a:cs typeface="Times New Roman" charset="0"/>
                      </a:endParaRPr>
                    </a:p>
                    <a:p>
                      <a:pPr>
                        <a:lnSpc>
                          <a:spcPct val="115000"/>
                        </a:lnSpc>
                        <a:spcAft>
                          <a:spcPts val="0"/>
                        </a:spcAft>
                      </a:pPr>
                      <a:r>
                        <a:rPr lang="en-US" sz="1400">
                          <a:effectLst/>
                          <a:latin typeface="Times New Roman" charset="0"/>
                          <a:ea typeface="Calibri" charset="0"/>
                          <a:cs typeface="Times New Roman" charset="0"/>
                        </a:rPr>
                        <a:t>(127)</a:t>
                      </a:r>
                      <a:r>
                        <a:rPr lang="en-US" sz="1400" i="1">
                          <a:effectLst/>
                          <a:latin typeface="Times New Roman" charset="0"/>
                          <a:ea typeface="Calibri" charset="0"/>
                          <a:cs typeface="Times New Roman" charset="0"/>
                        </a:rPr>
                        <a:t> </a:t>
                      </a:r>
                      <a:endParaRPr lang="en-US" sz="1400">
                        <a:effectLst/>
                        <a:latin typeface="Calibri" charset="0"/>
                        <a:ea typeface="Calibri" charset="0"/>
                        <a:cs typeface="Times New Roman" charset="0"/>
                      </a:endParaRPr>
                    </a:p>
                    <a:p>
                      <a:pPr>
                        <a:lnSpc>
                          <a:spcPct val="115000"/>
                        </a:lnSpc>
                        <a:spcAft>
                          <a:spcPts val="0"/>
                        </a:spcAft>
                      </a:pPr>
                      <a:r>
                        <a:rPr lang="en-US" sz="1400" i="1">
                          <a:effectLst/>
                          <a:latin typeface="Times New Roman" charset="0"/>
                          <a:ea typeface="Calibri" charset="0"/>
                          <a:cs typeface="Times New Roman" charset="0"/>
                        </a:rPr>
                        <a:t>- From Legorn, October</a:t>
                      </a:r>
                      <a:r>
                        <a:rPr lang="en-US" sz="1400">
                          <a:effectLst/>
                          <a:latin typeface="Times New Roman" charset="0"/>
                          <a:ea typeface="Calibri" charset="0"/>
                          <a:cs typeface="Times New Roman" charset="0"/>
                        </a:rPr>
                        <a:t> 8</a:t>
                      </a:r>
                      <a:endParaRPr lang="en-US" sz="1400">
                        <a:effectLst/>
                        <a:latin typeface="Calibri" charset="0"/>
                        <a:ea typeface="Calibri" charset="0"/>
                        <a:cs typeface="Times New Roman" charset="0"/>
                      </a:endParaRPr>
                    </a:p>
                    <a:p>
                      <a:pPr>
                        <a:lnSpc>
                          <a:spcPct val="115000"/>
                        </a:lnSpc>
                        <a:spcAft>
                          <a:spcPts val="0"/>
                        </a:spcAft>
                      </a:pPr>
                      <a:r>
                        <a:rPr lang="en-US" sz="1400">
                          <a:effectLst/>
                          <a:latin typeface="Times New Roman" charset="0"/>
                          <a:ea typeface="Calibri" charset="0"/>
                          <a:cs typeface="Times New Roman" charset="0"/>
                        </a:rPr>
                        <a:t>- From Legorn of the 18 of October, stilo novo</a:t>
                      </a:r>
                      <a:endParaRPr lang="en-US" sz="1400">
                        <a:effectLst/>
                        <a:latin typeface="Calibri" charset="0"/>
                        <a:ea typeface="Calibri" charset="0"/>
                        <a:cs typeface="Times New Roman" charset="0"/>
                      </a:endParaRPr>
                    </a:p>
                    <a:p>
                      <a:pPr>
                        <a:lnSpc>
                          <a:spcPct val="115000"/>
                        </a:lnSpc>
                        <a:spcAft>
                          <a:spcPts val="0"/>
                        </a:spcAft>
                      </a:pPr>
                      <a:r>
                        <a:rPr lang="en-US" sz="1400" i="1">
                          <a:effectLst/>
                          <a:latin typeface="Times New Roman" charset="0"/>
                          <a:ea typeface="Calibri" charset="0"/>
                          <a:cs typeface="Times New Roman" charset="0"/>
                        </a:rPr>
                        <a:t>- From Amsterdam November</a:t>
                      </a:r>
                      <a:r>
                        <a:rPr lang="en-US" sz="1400">
                          <a:effectLst/>
                          <a:latin typeface="Times New Roman" charset="0"/>
                          <a:ea typeface="Calibri" charset="0"/>
                          <a:cs typeface="Times New Roman" charset="0"/>
                        </a:rPr>
                        <a:t> 15: </a:t>
                      </a:r>
                      <a:r>
                        <a:rPr lang="en-US" sz="1400" i="1">
                          <a:effectLst/>
                          <a:latin typeface="Times New Roman" charset="0"/>
                          <a:ea typeface="Calibri" charset="0"/>
                          <a:cs typeface="Times New Roman" charset="0"/>
                        </a:rPr>
                        <a:t>stilo novo</a:t>
                      </a:r>
                      <a:r>
                        <a:rPr lang="en-US" sz="1400">
                          <a:effectLst/>
                          <a:latin typeface="Times New Roman" charset="0"/>
                          <a:ea typeface="Calibri" charset="0"/>
                          <a:cs typeface="Times New Roman" charset="0"/>
                        </a:rPr>
                        <a:t>.</a:t>
                      </a:r>
                      <a:endParaRPr lang="en-US" sz="14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a:effectLst/>
                          <a:latin typeface="Times New Roman" charset="0"/>
                          <a:ea typeface="Calibri" charset="0"/>
                          <a:cs typeface="Times New Roman" charset="0"/>
                        </a:rPr>
                        <a:t>11–18 Nov. 1652 </a:t>
                      </a:r>
                      <a:endParaRPr lang="en-US" sz="1400">
                        <a:effectLst/>
                        <a:latin typeface="Calibri" charset="0"/>
                        <a:ea typeface="Calibri" charset="0"/>
                        <a:cs typeface="Times New Roman" charset="0"/>
                      </a:endParaRPr>
                    </a:p>
                    <a:p>
                      <a:pPr>
                        <a:lnSpc>
                          <a:spcPct val="115000"/>
                        </a:lnSpc>
                        <a:spcAft>
                          <a:spcPts val="0"/>
                        </a:spcAft>
                      </a:pPr>
                      <a:r>
                        <a:rPr lang="en-US" sz="1400">
                          <a:effectLst/>
                          <a:latin typeface="Times New Roman" charset="0"/>
                          <a:ea typeface="Calibri" charset="0"/>
                          <a:cs typeface="Times New Roman" charset="0"/>
                        </a:rPr>
                        <a:t>(128)</a:t>
                      </a:r>
                      <a:endParaRPr lang="en-US" sz="1400">
                        <a:effectLst/>
                        <a:latin typeface="Calibri" charset="0"/>
                        <a:ea typeface="Calibri" charset="0"/>
                        <a:cs typeface="Times New Roman" charset="0"/>
                      </a:endParaRPr>
                    </a:p>
                    <a:p>
                      <a:pPr>
                        <a:lnSpc>
                          <a:spcPct val="115000"/>
                        </a:lnSpc>
                        <a:spcAft>
                          <a:spcPts val="0"/>
                        </a:spcAft>
                      </a:pPr>
                      <a:r>
                        <a:rPr lang="en-US" sz="1400" i="1">
                          <a:effectLst/>
                          <a:latin typeface="Times New Roman" charset="0"/>
                          <a:ea typeface="Calibri" charset="0"/>
                          <a:cs typeface="Times New Roman" charset="0"/>
                        </a:rPr>
                        <a:t>From Rotterdam, November </a:t>
                      </a:r>
                      <a:r>
                        <a:rPr lang="en-US" sz="1400">
                          <a:effectLst/>
                          <a:latin typeface="Times New Roman" charset="0"/>
                          <a:ea typeface="Calibri" charset="0"/>
                          <a:cs typeface="Times New Roman" charset="0"/>
                        </a:rPr>
                        <a:t>15 </a:t>
                      </a:r>
                      <a:r>
                        <a:rPr lang="en-US" sz="1400" i="1">
                          <a:effectLst/>
                          <a:latin typeface="Times New Roman" charset="0"/>
                          <a:ea typeface="Calibri" charset="0"/>
                          <a:cs typeface="Times New Roman" charset="0"/>
                        </a:rPr>
                        <a:t>stilo novo</a:t>
                      </a:r>
                      <a:r>
                        <a:rPr lang="en-US" sz="1400">
                          <a:effectLst/>
                          <a:latin typeface="Times New Roman" charset="0"/>
                          <a:ea typeface="Calibri" charset="0"/>
                          <a:cs typeface="Times New Roman" charset="0"/>
                        </a:rPr>
                        <a:t>.</a:t>
                      </a:r>
                      <a:endParaRPr lang="en-US" sz="14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a:effectLst/>
                          <a:latin typeface="Times New Roman" charset="0"/>
                          <a:ea typeface="Calibri" charset="0"/>
                          <a:cs typeface="Times New Roman" charset="0"/>
                        </a:rPr>
                        <a:t>25 Nov.–2 Dec. 1652 (130)</a:t>
                      </a:r>
                      <a:endParaRPr lang="en-US" sz="1400">
                        <a:effectLst/>
                        <a:latin typeface="Calibri" charset="0"/>
                        <a:ea typeface="Calibri" charset="0"/>
                        <a:cs typeface="Times New Roman" charset="0"/>
                      </a:endParaRPr>
                    </a:p>
                    <a:p>
                      <a:pPr>
                        <a:lnSpc>
                          <a:spcPct val="115000"/>
                        </a:lnSpc>
                        <a:spcAft>
                          <a:spcPts val="0"/>
                        </a:spcAft>
                      </a:pPr>
                      <a:r>
                        <a:rPr lang="en-US" sz="1400">
                          <a:effectLst/>
                          <a:latin typeface="Times New Roman" charset="0"/>
                          <a:ea typeface="Calibri" charset="0"/>
                          <a:cs typeface="Times New Roman" charset="0"/>
                        </a:rPr>
                        <a:t>From </a:t>
                      </a:r>
                      <a:r>
                        <a:rPr lang="en-US" sz="1400" i="1">
                          <a:effectLst/>
                          <a:latin typeface="Times New Roman" charset="0"/>
                          <a:ea typeface="Calibri" charset="0"/>
                          <a:cs typeface="Times New Roman" charset="0"/>
                        </a:rPr>
                        <a:t>Legorn</a:t>
                      </a:r>
                      <a:r>
                        <a:rPr lang="en-US" sz="1400">
                          <a:effectLst/>
                          <a:latin typeface="Times New Roman" charset="0"/>
                          <a:ea typeface="Calibri" charset="0"/>
                          <a:cs typeface="Times New Roman" charset="0"/>
                        </a:rPr>
                        <a:t>, Novem. 1</a:t>
                      </a:r>
                      <a:endParaRPr lang="en-US" sz="14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39218">
                <a:tc>
                  <a:txBody>
                    <a:bodyPr/>
                    <a:lstStyle/>
                    <a:p>
                      <a:pPr>
                        <a:lnSpc>
                          <a:spcPct val="115000"/>
                        </a:lnSpc>
                        <a:spcAft>
                          <a:spcPts val="0"/>
                        </a:spcAft>
                      </a:pPr>
                      <a:r>
                        <a:rPr lang="en-US" sz="1400">
                          <a:effectLst/>
                          <a:latin typeface="Times New Roman" charset="0"/>
                          <a:ea typeface="Calibri" charset="0"/>
                          <a:cs typeface="Times New Roman" charset="0"/>
                        </a:rPr>
                        <a:t>2–9 Dec. 1652 </a:t>
                      </a:r>
                      <a:endParaRPr lang="en-US" sz="1400">
                        <a:effectLst/>
                        <a:latin typeface="Calibri" charset="0"/>
                        <a:ea typeface="Calibri" charset="0"/>
                        <a:cs typeface="Times New Roman" charset="0"/>
                      </a:endParaRPr>
                    </a:p>
                    <a:p>
                      <a:pPr>
                        <a:lnSpc>
                          <a:spcPct val="115000"/>
                        </a:lnSpc>
                        <a:spcAft>
                          <a:spcPts val="0"/>
                        </a:spcAft>
                      </a:pPr>
                      <a:r>
                        <a:rPr lang="en-US" sz="1400">
                          <a:effectLst/>
                          <a:latin typeface="Times New Roman" charset="0"/>
                          <a:ea typeface="Calibri" charset="0"/>
                          <a:cs typeface="Times New Roman" charset="0"/>
                        </a:rPr>
                        <a:t>(131)</a:t>
                      </a:r>
                      <a:endParaRPr lang="en-US" sz="1400">
                        <a:effectLst/>
                        <a:latin typeface="Calibri" charset="0"/>
                        <a:ea typeface="Calibri" charset="0"/>
                        <a:cs typeface="Times New Roman" charset="0"/>
                      </a:endParaRPr>
                    </a:p>
                    <a:p>
                      <a:pPr>
                        <a:lnSpc>
                          <a:spcPct val="115000"/>
                        </a:lnSpc>
                        <a:spcAft>
                          <a:spcPts val="0"/>
                        </a:spcAft>
                      </a:pPr>
                      <a:r>
                        <a:rPr lang="en-US" sz="1400">
                          <a:effectLst/>
                          <a:latin typeface="Times New Roman" charset="0"/>
                          <a:ea typeface="Calibri" charset="0"/>
                          <a:cs typeface="Times New Roman" charset="0"/>
                        </a:rPr>
                        <a:t>By an Express from Legorn of the 29 of </a:t>
                      </a:r>
                      <a:r>
                        <a:rPr lang="en-US" sz="1400" i="1">
                          <a:effectLst/>
                          <a:latin typeface="Times New Roman" charset="0"/>
                          <a:ea typeface="Calibri" charset="0"/>
                          <a:cs typeface="Times New Roman" charset="0"/>
                        </a:rPr>
                        <a:t>Novemb</a:t>
                      </a:r>
                      <a:r>
                        <a:rPr lang="en-US" sz="1400">
                          <a:effectLst/>
                          <a:latin typeface="Times New Roman" charset="0"/>
                          <a:ea typeface="Calibri" charset="0"/>
                          <a:cs typeface="Times New Roman" charset="0"/>
                        </a:rPr>
                        <a:t>. it is certified, That […]</a:t>
                      </a:r>
                      <a:endParaRPr lang="en-US" sz="14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a:effectLst/>
                          <a:latin typeface="Times New Roman" charset="0"/>
                          <a:ea typeface="Calibri" charset="0"/>
                          <a:cs typeface="Times New Roman" charset="0"/>
                        </a:rPr>
                        <a:t>30 Dec. 1652– 6 Jan. 1653 (135)</a:t>
                      </a:r>
                      <a:endParaRPr lang="en-US" sz="1400">
                        <a:effectLst/>
                        <a:latin typeface="Calibri" charset="0"/>
                        <a:ea typeface="Calibri" charset="0"/>
                        <a:cs typeface="Times New Roman" charset="0"/>
                      </a:endParaRPr>
                    </a:p>
                    <a:p>
                      <a:pPr>
                        <a:lnSpc>
                          <a:spcPct val="115000"/>
                        </a:lnSpc>
                        <a:spcAft>
                          <a:spcPts val="0"/>
                        </a:spcAft>
                      </a:pPr>
                      <a:r>
                        <a:rPr lang="en-US" sz="1400">
                          <a:effectLst/>
                          <a:latin typeface="Times New Roman" charset="0"/>
                          <a:ea typeface="Calibri" charset="0"/>
                          <a:cs typeface="Times New Roman" charset="0"/>
                        </a:rPr>
                        <a:t>- From the English at </a:t>
                      </a:r>
                      <a:r>
                        <a:rPr lang="en-US" sz="1400" i="1">
                          <a:effectLst/>
                          <a:latin typeface="Times New Roman" charset="0"/>
                          <a:ea typeface="Calibri" charset="0"/>
                          <a:cs typeface="Times New Roman" charset="0"/>
                        </a:rPr>
                        <a:t>Portolongone</a:t>
                      </a:r>
                      <a:r>
                        <a:rPr lang="en-US" sz="1400">
                          <a:effectLst/>
                          <a:latin typeface="Times New Roman" charset="0"/>
                          <a:ea typeface="Calibri" charset="0"/>
                          <a:cs typeface="Times New Roman" charset="0"/>
                        </a:rPr>
                        <a:t>, Decem. 18. </a:t>
                      </a:r>
                      <a:r>
                        <a:rPr lang="en-US" sz="1400" i="1">
                          <a:effectLst/>
                          <a:latin typeface="Times New Roman" charset="0"/>
                          <a:ea typeface="Calibri" charset="0"/>
                          <a:cs typeface="Times New Roman" charset="0"/>
                        </a:rPr>
                        <a:t>Stilo novo</a:t>
                      </a:r>
                      <a:endParaRPr lang="en-US" sz="1400">
                        <a:effectLst/>
                        <a:latin typeface="Calibri" charset="0"/>
                        <a:ea typeface="Calibri" charset="0"/>
                        <a:cs typeface="Times New Roman" charset="0"/>
                      </a:endParaRPr>
                    </a:p>
                    <a:p>
                      <a:pPr>
                        <a:lnSpc>
                          <a:spcPct val="115000"/>
                        </a:lnSpc>
                        <a:spcAft>
                          <a:spcPts val="0"/>
                        </a:spcAft>
                      </a:pPr>
                      <a:r>
                        <a:rPr lang="en-US" sz="1400">
                          <a:effectLst/>
                          <a:latin typeface="Times New Roman" charset="0"/>
                          <a:ea typeface="Calibri" charset="0"/>
                          <a:cs typeface="Times New Roman" charset="0"/>
                        </a:rPr>
                        <a:t>- From aboard the </a:t>
                      </a:r>
                      <a:r>
                        <a:rPr lang="en-US" sz="1400" i="1">
                          <a:effectLst/>
                          <a:latin typeface="Times New Roman" charset="0"/>
                          <a:ea typeface="Calibri" charset="0"/>
                          <a:cs typeface="Times New Roman" charset="0"/>
                        </a:rPr>
                        <a:t>Phenix</a:t>
                      </a:r>
                      <a:r>
                        <a:rPr lang="en-US" sz="1400">
                          <a:effectLst/>
                          <a:latin typeface="Times New Roman" charset="0"/>
                          <a:ea typeface="Calibri" charset="0"/>
                          <a:cs typeface="Times New Roman" charset="0"/>
                        </a:rPr>
                        <a:t>-Frigot, before </a:t>
                      </a:r>
                      <a:r>
                        <a:rPr lang="en-US" sz="1400" i="1">
                          <a:effectLst/>
                          <a:latin typeface="Times New Roman" charset="0"/>
                          <a:ea typeface="Calibri" charset="0"/>
                          <a:cs typeface="Times New Roman" charset="0"/>
                        </a:rPr>
                        <a:t>Naples</a:t>
                      </a:r>
                      <a:r>
                        <a:rPr lang="en-US" sz="1400">
                          <a:effectLst/>
                          <a:latin typeface="Times New Roman" charset="0"/>
                          <a:ea typeface="Calibri" charset="0"/>
                          <a:cs typeface="Times New Roman" charset="0"/>
                        </a:rPr>
                        <a:t>, </a:t>
                      </a:r>
                      <a:r>
                        <a:rPr lang="en-US" sz="1400" i="1">
                          <a:effectLst/>
                          <a:latin typeface="Times New Roman" charset="0"/>
                          <a:ea typeface="Calibri" charset="0"/>
                          <a:cs typeface="Times New Roman" charset="0"/>
                        </a:rPr>
                        <a:t>November</a:t>
                      </a:r>
                      <a:r>
                        <a:rPr lang="en-US" sz="1400">
                          <a:effectLst/>
                          <a:latin typeface="Times New Roman" charset="0"/>
                          <a:ea typeface="Calibri" charset="0"/>
                          <a:cs typeface="Times New Roman" charset="0"/>
                        </a:rPr>
                        <a:t> 30.</a:t>
                      </a:r>
                      <a:endParaRPr lang="en-US" sz="1400">
                        <a:effectLst/>
                        <a:latin typeface="Calibri" charset="0"/>
                        <a:ea typeface="Calibri" charset="0"/>
                        <a:cs typeface="Times New Roman" charset="0"/>
                      </a:endParaRPr>
                    </a:p>
                    <a:p>
                      <a:pPr algn="just">
                        <a:lnSpc>
                          <a:spcPct val="115000"/>
                        </a:lnSpc>
                        <a:spcAft>
                          <a:spcPts val="0"/>
                        </a:spcAft>
                      </a:pPr>
                      <a:r>
                        <a:rPr lang="en-US" sz="1400">
                          <a:effectLst/>
                          <a:latin typeface="Times New Roman" charset="0"/>
                          <a:ea typeface="Calibri" charset="0"/>
                          <a:cs typeface="Times New Roman" charset="0"/>
                        </a:rPr>
                        <a:t> </a:t>
                      </a:r>
                      <a:endParaRPr lang="en-US" sz="14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dirty="0">
                          <a:effectLst/>
                          <a:latin typeface="Times New Roman" charset="0"/>
                          <a:ea typeface="Calibri" charset="0"/>
                          <a:cs typeface="Times New Roman" charset="0"/>
                        </a:rPr>
                        <a:t>13 Jan.–20 Jan. 1653  (136) [sic]</a:t>
                      </a:r>
                      <a:endParaRPr lang="en-US" sz="1400" dirty="0">
                        <a:effectLst/>
                        <a:latin typeface="Calibri" charset="0"/>
                        <a:ea typeface="Calibri" charset="0"/>
                        <a:cs typeface="Times New Roman" charset="0"/>
                      </a:endParaRPr>
                    </a:p>
                    <a:p>
                      <a:pPr>
                        <a:lnSpc>
                          <a:spcPct val="115000"/>
                        </a:lnSpc>
                        <a:spcAft>
                          <a:spcPts val="0"/>
                        </a:spcAft>
                      </a:pPr>
                      <a:r>
                        <a:rPr lang="en-US" sz="1400" i="1" dirty="0">
                          <a:effectLst/>
                          <a:latin typeface="Times New Roman" charset="0"/>
                          <a:ea typeface="Calibri" charset="0"/>
                          <a:cs typeface="Times New Roman" charset="0"/>
                        </a:rPr>
                        <a:t>- From aboard the Leopard in </a:t>
                      </a:r>
                      <a:r>
                        <a:rPr lang="en-US" sz="1400" i="1" dirty="0" err="1">
                          <a:effectLst/>
                          <a:latin typeface="Times New Roman" charset="0"/>
                          <a:ea typeface="Calibri" charset="0"/>
                          <a:cs typeface="Times New Roman" charset="0"/>
                        </a:rPr>
                        <a:t>Legorn</a:t>
                      </a:r>
                      <a:r>
                        <a:rPr lang="en-US" sz="1400" i="1" dirty="0">
                          <a:effectLst/>
                          <a:latin typeface="Times New Roman" charset="0"/>
                          <a:ea typeface="Calibri" charset="0"/>
                          <a:cs typeface="Times New Roman" charset="0"/>
                        </a:rPr>
                        <a:t> Mole, December</a:t>
                      </a:r>
                      <a:r>
                        <a:rPr lang="en-US" sz="1400" dirty="0">
                          <a:effectLst/>
                          <a:latin typeface="Times New Roman" charset="0"/>
                          <a:ea typeface="Calibri" charset="0"/>
                          <a:cs typeface="Times New Roman" charset="0"/>
                        </a:rPr>
                        <a:t> 24</a:t>
                      </a:r>
                      <a:endParaRPr lang="en-US" sz="1400" dirty="0">
                        <a:effectLst/>
                        <a:latin typeface="Calibri" charset="0"/>
                        <a:ea typeface="Calibri" charset="0"/>
                        <a:cs typeface="Times New Roman" charset="0"/>
                      </a:endParaRPr>
                    </a:p>
                    <a:p>
                      <a:pPr>
                        <a:lnSpc>
                          <a:spcPct val="115000"/>
                        </a:lnSpc>
                        <a:spcAft>
                          <a:spcPts val="0"/>
                        </a:spcAft>
                      </a:pPr>
                      <a:r>
                        <a:rPr lang="en-US" sz="1400" dirty="0">
                          <a:effectLst/>
                          <a:latin typeface="Times New Roman" charset="0"/>
                          <a:ea typeface="Calibri" charset="0"/>
                          <a:cs typeface="Times New Roman" charset="0"/>
                        </a:rPr>
                        <a:t>- From aboard the States ship the </a:t>
                      </a:r>
                      <a:r>
                        <a:rPr lang="en-US" sz="1400" i="1" dirty="0">
                          <a:effectLst/>
                          <a:latin typeface="Times New Roman" charset="0"/>
                          <a:ea typeface="Calibri" charset="0"/>
                          <a:cs typeface="Times New Roman" charset="0"/>
                        </a:rPr>
                        <a:t>Bonaventure</a:t>
                      </a:r>
                      <a:r>
                        <a:rPr lang="en-US" sz="1400" dirty="0">
                          <a:effectLst/>
                          <a:latin typeface="Times New Roman" charset="0"/>
                          <a:ea typeface="Calibri" charset="0"/>
                          <a:cs typeface="Times New Roman" charset="0"/>
                        </a:rPr>
                        <a:t> in </a:t>
                      </a:r>
                      <a:r>
                        <a:rPr lang="en-US" sz="1400" i="1" dirty="0" err="1">
                          <a:effectLst/>
                          <a:latin typeface="Times New Roman" charset="0"/>
                          <a:ea typeface="Calibri" charset="0"/>
                          <a:cs typeface="Times New Roman" charset="0"/>
                        </a:rPr>
                        <a:t>Legorn</a:t>
                      </a:r>
                      <a:r>
                        <a:rPr lang="en-US" sz="1400" dirty="0">
                          <a:effectLst/>
                          <a:latin typeface="Times New Roman" charset="0"/>
                          <a:ea typeface="Calibri" charset="0"/>
                          <a:cs typeface="Times New Roman" charset="0"/>
                        </a:rPr>
                        <a:t> Mole, December 24.</a:t>
                      </a:r>
                      <a:endParaRPr lang="en-US" sz="1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11052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0000"/>
                </a:solidFill>
              </a:rPr>
              <a:t>Reporting battle of Leghorn in </a:t>
            </a:r>
            <a:r>
              <a:rPr lang="en-US" sz="3200" dirty="0" err="1">
                <a:solidFill>
                  <a:srgbClr val="FF0000"/>
                </a:solidFill>
              </a:rPr>
              <a:t>newsbook</a:t>
            </a:r>
            <a:r>
              <a:rPr lang="en-US" sz="3200" dirty="0">
                <a:solidFill>
                  <a:srgbClr val="FF0000"/>
                </a:solidFill>
              </a:rPr>
              <a:t> </a:t>
            </a:r>
            <a:br>
              <a:rPr lang="en-US" sz="3200" dirty="0">
                <a:solidFill>
                  <a:srgbClr val="FF0000"/>
                </a:solidFill>
              </a:rPr>
            </a:br>
            <a:r>
              <a:rPr lang="en-US" sz="3200" i="1" dirty="0" err="1">
                <a:solidFill>
                  <a:srgbClr val="FF0000"/>
                </a:solidFill>
              </a:rPr>
              <a:t>Mercurius</a:t>
            </a:r>
            <a:r>
              <a:rPr lang="en-US" sz="3200" i="1" dirty="0">
                <a:solidFill>
                  <a:srgbClr val="FF0000"/>
                </a:solidFill>
              </a:rPr>
              <a:t> </a:t>
            </a:r>
            <a:r>
              <a:rPr lang="en-US" sz="3200" i="1" dirty="0" err="1">
                <a:solidFill>
                  <a:srgbClr val="FF0000"/>
                </a:solidFill>
              </a:rPr>
              <a:t>Politicus</a:t>
            </a:r>
            <a:r>
              <a:rPr lang="en-US" sz="3200" i="1" dirty="0">
                <a:solidFill>
                  <a:srgbClr val="FF0000"/>
                </a:solidFill>
              </a:rPr>
              <a:t> </a:t>
            </a:r>
            <a:r>
              <a:rPr lang="en-US" sz="3200" dirty="0" smtClean="0">
                <a:solidFill>
                  <a:srgbClr val="FF0000"/>
                </a:solidFill>
              </a:rPr>
              <a:t>(2)</a:t>
            </a:r>
            <a:endParaRPr lang="en-US" sz="32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Most of </a:t>
            </a:r>
            <a:r>
              <a:rPr lang="en-US" dirty="0"/>
              <a:t>the thirty-five separate news items regarding Leghorn comes from the conflict zone itself, with the rest of the news originating from different parts of Europe. The reader is, thus, given a wide </a:t>
            </a:r>
            <a:r>
              <a:rPr lang="en-US" dirty="0" smtClean="0"/>
              <a:t>range </a:t>
            </a:r>
            <a:r>
              <a:rPr lang="en-US" dirty="0"/>
              <a:t>of viewpoints and information, but the various news reports, dispatches, and simple news flashes are hardly ever linked up to either what has been written in the previous numbers of </a:t>
            </a:r>
            <a:r>
              <a:rPr lang="en-US" i="1" dirty="0" err="1"/>
              <a:t>Politicus</a:t>
            </a:r>
            <a:r>
              <a:rPr lang="en-US" dirty="0"/>
              <a:t> or indeed in the very same number. </a:t>
            </a:r>
          </a:p>
        </p:txBody>
      </p:sp>
    </p:spTree>
    <p:extLst>
      <p:ext uri="{BB962C8B-B14F-4D97-AF65-F5344CB8AC3E}">
        <p14:creationId xmlns:p14="http://schemas.microsoft.com/office/powerpoint/2010/main" val="1235168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FF0000"/>
                </a:solidFill>
              </a:rPr>
              <a:t>Reporting battle of Leghorn in </a:t>
            </a:r>
            <a:r>
              <a:rPr lang="en-US" sz="2400" dirty="0" err="1">
                <a:solidFill>
                  <a:srgbClr val="FF0000"/>
                </a:solidFill>
              </a:rPr>
              <a:t>newsbook</a:t>
            </a:r>
            <a:r>
              <a:rPr lang="en-US" sz="2400" dirty="0">
                <a:solidFill>
                  <a:srgbClr val="FF0000"/>
                </a:solidFill>
              </a:rPr>
              <a:t> </a:t>
            </a:r>
            <a:br>
              <a:rPr lang="en-US" sz="2400" dirty="0">
                <a:solidFill>
                  <a:srgbClr val="FF0000"/>
                </a:solidFill>
              </a:rPr>
            </a:br>
            <a:r>
              <a:rPr lang="en-US" sz="2400" i="1" dirty="0" err="1">
                <a:solidFill>
                  <a:srgbClr val="FF0000"/>
                </a:solidFill>
              </a:rPr>
              <a:t>Mercurius</a:t>
            </a:r>
            <a:r>
              <a:rPr lang="en-US" sz="2400" i="1" dirty="0">
                <a:solidFill>
                  <a:srgbClr val="FF0000"/>
                </a:solidFill>
              </a:rPr>
              <a:t> </a:t>
            </a:r>
            <a:r>
              <a:rPr lang="en-US" sz="2400" i="1" dirty="0" err="1">
                <a:solidFill>
                  <a:srgbClr val="FF0000"/>
                </a:solidFill>
              </a:rPr>
              <a:t>Politicus</a:t>
            </a:r>
            <a:r>
              <a:rPr lang="en-US" sz="2400" i="1" dirty="0">
                <a:solidFill>
                  <a:srgbClr val="FF0000"/>
                </a:solidFill>
              </a:rPr>
              <a:t> </a:t>
            </a:r>
            <a:r>
              <a:rPr lang="en-US" sz="2400" dirty="0" smtClean="0">
                <a:solidFill>
                  <a:srgbClr val="FF0000"/>
                </a:solidFill>
              </a:rPr>
              <a:t>(3)</a:t>
            </a:r>
            <a:endParaRPr lang="en-US" sz="2400"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r>
              <a:rPr lang="en-US" dirty="0"/>
              <a:t>T</a:t>
            </a:r>
            <a:r>
              <a:rPr lang="en-US" dirty="0" smtClean="0"/>
              <a:t>he </a:t>
            </a:r>
            <a:r>
              <a:rPr lang="en-US" dirty="0" err="1"/>
              <a:t>newsbook</a:t>
            </a:r>
            <a:r>
              <a:rPr lang="en-US" dirty="0"/>
              <a:t> is providing a different angle of the same event, but given that a month has passed between the publication of the first news story and the second would readers have realized on the basis of their reading of </a:t>
            </a:r>
            <a:r>
              <a:rPr lang="en-US" i="1" dirty="0" err="1"/>
              <a:t>Politicus</a:t>
            </a:r>
            <a:r>
              <a:rPr lang="en-US" dirty="0"/>
              <a:t> alone that the news referred to the same event? </a:t>
            </a:r>
            <a:endParaRPr lang="en-US" dirty="0" smtClean="0"/>
          </a:p>
          <a:p>
            <a:r>
              <a:rPr lang="en-US" dirty="0" smtClean="0"/>
              <a:t>It </a:t>
            </a:r>
            <a:r>
              <a:rPr lang="en-US" dirty="0"/>
              <a:t>is not possible to know the answer, but what is clear is that no editorial information is offered to orient the reader towards that understanding. Likewise, the reader is given no explicit information as to the identity of the addressee (the ‘you’) in the second report (“I informed you of the cruelty that the Dutch exercised</a:t>
            </a:r>
            <a:r>
              <a:rPr lang="en-US" dirty="0" smtClean="0"/>
              <a:t>”).</a:t>
            </a:r>
          </a:p>
          <a:p>
            <a:r>
              <a:rPr lang="en-US" dirty="0" smtClean="0"/>
              <a:t>In </a:t>
            </a:r>
            <a:r>
              <a:rPr lang="en-US" dirty="0"/>
              <a:t>the modern press the reader would be </a:t>
            </a:r>
            <a:r>
              <a:rPr lang="en-US" dirty="0" smtClean="0"/>
              <a:t>acquainted </a:t>
            </a:r>
            <a:r>
              <a:rPr lang="en-US" dirty="0"/>
              <a:t>with such information, in </a:t>
            </a:r>
            <a:r>
              <a:rPr lang="en-US" i="1" dirty="0" err="1"/>
              <a:t>Politicus</a:t>
            </a:r>
            <a:r>
              <a:rPr lang="en-US" dirty="0"/>
              <a:t> it was not considered essential. </a:t>
            </a:r>
            <a:r>
              <a:rPr lang="en-US" dirty="0" err="1"/>
              <a:t>Newsbook</a:t>
            </a:r>
            <a:r>
              <a:rPr lang="en-US" dirty="0"/>
              <a:t> readers at that time were accustomed to receiving news reports in </a:t>
            </a:r>
            <a:r>
              <a:rPr lang="en-US" dirty="0" smtClean="0"/>
              <a:t>different forms </a:t>
            </a:r>
            <a:r>
              <a:rPr lang="en-US" dirty="0"/>
              <a:t>and from multiple unidentified sources. </a:t>
            </a:r>
            <a:endParaRPr lang="en-US" dirty="0" smtClean="0"/>
          </a:p>
          <a:p>
            <a:r>
              <a:rPr lang="en-US" dirty="0" smtClean="0"/>
              <a:t>In </a:t>
            </a:r>
            <a:r>
              <a:rPr lang="en-US" dirty="0"/>
              <a:t>the unfolding drama of the Leghorn crisis the readers of </a:t>
            </a:r>
            <a:r>
              <a:rPr lang="en-US" i="1" dirty="0" err="1"/>
              <a:t>Politicus</a:t>
            </a:r>
            <a:r>
              <a:rPr lang="en-US" dirty="0"/>
              <a:t> were presented with many such texts. </a:t>
            </a:r>
          </a:p>
        </p:txBody>
      </p:sp>
    </p:spTree>
    <p:extLst>
      <p:ext uri="{BB962C8B-B14F-4D97-AF65-F5344CB8AC3E}">
        <p14:creationId xmlns:p14="http://schemas.microsoft.com/office/powerpoint/2010/main" val="340741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0000"/>
                </a:solidFill>
              </a:rPr>
              <a:t>Reporting battle of Leghorn in </a:t>
            </a:r>
            <a:r>
              <a:rPr lang="en-US" sz="3200" dirty="0" err="1">
                <a:solidFill>
                  <a:srgbClr val="FF0000"/>
                </a:solidFill>
              </a:rPr>
              <a:t>newsbook</a:t>
            </a:r>
            <a:r>
              <a:rPr lang="en-US" sz="3200" dirty="0">
                <a:solidFill>
                  <a:srgbClr val="FF0000"/>
                </a:solidFill>
              </a:rPr>
              <a:t> </a:t>
            </a:r>
            <a:br>
              <a:rPr lang="en-US" sz="3200" dirty="0">
                <a:solidFill>
                  <a:srgbClr val="FF0000"/>
                </a:solidFill>
              </a:rPr>
            </a:br>
            <a:r>
              <a:rPr lang="en-US" sz="3200" i="1" dirty="0" err="1">
                <a:solidFill>
                  <a:srgbClr val="FF0000"/>
                </a:solidFill>
              </a:rPr>
              <a:t>Mercurius</a:t>
            </a:r>
            <a:r>
              <a:rPr lang="en-US" sz="3200" i="1" dirty="0">
                <a:solidFill>
                  <a:srgbClr val="FF0000"/>
                </a:solidFill>
              </a:rPr>
              <a:t> </a:t>
            </a:r>
            <a:r>
              <a:rPr lang="en-US" sz="3200" i="1" dirty="0" err="1">
                <a:solidFill>
                  <a:srgbClr val="FF0000"/>
                </a:solidFill>
              </a:rPr>
              <a:t>Politicus</a:t>
            </a:r>
            <a:r>
              <a:rPr lang="en-US" sz="3200" i="1" dirty="0">
                <a:solidFill>
                  <a:srgbClr val="FF0000"/>
                </a:solidFill>
              </a:rPr>
              <a:t> </a:t>
            </a:r>
            <a:r>
              <a:rPr lang="en-US" sz="3200" dirty="0" smtClean="0">
                <a:solidFill>
                  <a:srgbClr val="FF0000"/>
                </a:solidFill>
              </a:rPr>
              <a:t>(4)</a:t>
            </a:r>
            <a:endParaRPr lang="en-US" sz="3200" dirty="0"/>
          </a:p>
        </p:txBody>
      </p:sp>
      <p:sp>
        <p:nvSpPr>
          <p:cNvPr id="3" name="Content Placeholder 2"/>
          <p:cNvSpPr>
            <a:spLocks noGrp="1"/>
          </p:cNvSpPr>
          <p:nvPr>
            <p:ph idx="1"/>
          </p:nvPr>
        </p:nvSpPr>
        <p:spPr/>
        <p:txBody>
          <a:bodyPr>
            <a:normAutofit/>
          </a:bodyPr>
          <a:lstStyle/>
          <a:p>
            <a:pPr marL="0" indent="0">
              <a:buNone/>
            </a:pPr>
            <a:r>
              <a:rPr lang="en-US" dirty="0" smtClean="0"/>
              <a:t>“</a:t>
            </a:r>
            <a:r>
              <a:rPr lang="en-US" dirty="0" err="1" smtClean="0"/>
              <a:t>therfore</a:t>
            </a:r>
            <a:r>
              <a:rPr lang="en-US" dirty="0"/>
              <a:t>, you must take things as they come represented in </a:t>
            </a:r>
            <a:r>
              <a:rPr lang="en-US" dirty="0" err="1"/>
              <a:t>parcells</a:t>
            </a:r>
            <a:r>
              <a:rPr lang="en-US" dirty="0"/>
              <a:t> from </a:t>
            </a:r>
            <a:r>
              <a:rPr lang="en-US" dirty="0" err="1"/>
              <a:t>severall</a:t>
            </a:r>
            <a:r>
              <a:rPr lang="en-US" dirty="0"/>
              <a:t> hands; which being added to what was published in the last, you may by collecting all together, have a sight (in some measure) of the late </a:t>
            </a:r>
            <a:r>
              <a:rPr lang="en-US" dirty="0" err="1"/>
              <a:t>successe</a:t>
            </a:r>
            <a:r>
              <a:rPr lang="en-US" dirty="0"/>
              <a:t> and Victory. In the first place, take this following</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1467934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2700" i="1" dirty="0" smtClean="0">
                <a:latin typeface="TimesNewRoman,Italic" charset="0"/>
              </a:rPr>
              <a:t>The Daily Courant</a:t>
            </a:r>
            <a:r>
              <a:rPr lang="en-US" sz="2700" dirty="0" smtClean="0">
                <a:latin typeface="TimesNewRoman" charset="0"/>
              </a:rPr>
              <a:t>, 1702</a:t>
            </a:r>
            <a:r>
              <a:rPr lang="en-US" dirty="0" smtClean="0"/>
              <a:t/>
            </a:r>
            <a:br>
              <a:rPr lang="en-US" dirty="0" smtClean="0"/>
            </a:br>
            <a:endParaRPr lang="en-US" dirty="0"/>
          </a:p>
        </p:txBody>
      </p:sp>
      <p:sp>
        <p:nvSpPr>
          <p:cNvPr id="76802" name="Content Placeholder 2"/>
          <p:cNvSpPr>
            <a:spLocks noGrp="1"/>
          </p:cNvSpPr>
          <p:nvPr>
            <p:ph sz="half" idx="1"/>
          </p:nvPr>
        </p:nvSpPr>
        <p:spPr>
          <a:xfrm>
            <a:off x="0" y="1574800"/>
            <a:ext cx="4922838" cy="4525963"/>
          </a:xfrm>
        </p:spPr>
        <p:txBody>
          <a:bodyPr/>
          <a:lstStyle/>
          <a:p>
            <a:endParaRPr lang="en-US" altLang="en-US" sz="1600">
              <a:latin typeface="TimesNewRoman" charset="0"/>
            </a:endParaRPr>
          </a:p>
          <a:p>
            <a:r>
              <a:rPr lang="en-US" altLang="en-US" sz="1800">
                <a:latin typeface="TimesNewRoman" charset="0"/>
              </a:rPr>
              <a:t>And for an Assurance that he {the editor} will not, under Pretence of having Private Intelligence, impose any Additions of feign'd Circumstances to an Action, but give his Extracts fairly and Impartially; </a:t>
            </a:r>
            <a:r>
              <a:rPr lang="en-US" altLang="en-US" sz="1800">
                <a:solidFill>
                  <a:srgbClr val="FF0000"/>
                </a:solidFill>
                <a:latin typeface="TimesNewRoman" charset="0"/>
              </a:rPr>
              <a:t>at the beginning of each Article he will quote the Foreign Paper from whence 'tis taken, that the Publick, seeing from what Country a piece of News comes with the Allowance of that Government, </a:t>
            </a:r>
            <a:r>
              <a:rPr lang="en-US" altLang="en-US" sz="1800" u="sng">
                <a:solidFill>
                  <a:srgbClr val="FF0000"/>
                </a:solidFill>
                <a:latin typeface="TimesNewRoman" charset="0"/>
              </a:rPr>
              <a:t>may be better able to Judge of the Credibility and Fairness of the Relation:</a:t>
            </a:r>
            <a:r>
              <a:rPr lang="en-US" altLang="en-US" sz="1800">
                <a:solidFill>
                  <a:srgbClr val="FF0000"/>
                </a:solidFill>
                <a:latin typeface="TimesNewRoman" charset="0"/>
              </a:rPr>
              <a:t> </a:t>
            </a:r>
            <a:r>
              <a:rPr lang="en-US" altLang="en-US" sz="1800">
                <a:solidFill>
                  <a:srgbClr val="00B0F0"/>
                </a:solidFill>
                <a:latin typeface="TimesNewRoman" charset="0"/>
              </a:rPr>
              <a:t>Nor will he take upon him to give any Comments or Conjectures of his own, but will relate only Matter of Fact; supposing other People to have Sense enough to make Reflections for themselves.</a:t>
            </a:r>
          </a:p>
          <a:p>
            <a:endParaRPr lang="en-US" altLang="en-US" sz="1600"/>
          </a:p>
          <a:p>
            <a:endParaRPr lang="en-US" altLang="en-US"/>
          </a:p>
        </p:txBody>
      </p:sp>
      <p:pic>
        <p:nvPicPr>
          <p:cNvPr id="76803"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89525" y="838200"/>
            <a:ext cx="3613150" cy="4759325"/>
          </a:xfrm>
        </p:spPr>
      </p:pic>
      <p:sp>
        <p:nvSpPr>
          <p:cNvPr id="7680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endParaRPr lang="en-US" altLang="en-US" sz="1000" b="0" dirty="0">
              <a:latin typeface="Calibri" charset="0"/>
            </a:endParaRPr>
          </a:p>
        </p:txBody>
      </p:sp>
      <p:sp>
        <p:nvSpPr>
          <p:cNvPr id="7680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1D7B6C29-89AE-D742-9607-19537DEF376C}" type="slidenum">
              <a:rPr lang="en-US" altLang="it-IT" sz="2400">
                <a:solidFill>
                  <a:schemeClr val="tx2"/>
                </a:solidFill>
                <a:latin typeface="Calibri" charset="0"/>
              </a:rPr>
              <a:pPr>
                <a:spcBef>
                  <a:spcPct val="0"/>
                </a:spcBef>
                <a:spcAft>
                  <a:spcPct val="0"/>
                </a:spcAft>
                <a:buFontTx/>
                <a:buNone/>
              </a:pPr>
              <a:t>17</a:t>
            </a:fld>
            <a:endParaRPr lang="en-US" altLang="it-IT" sz="2400">
              <a:solidFill>
                <a:schemeClr val="tx2"/>
              </a:solidFill>
              <a:latin typeface="Calibri" charset="0"/>
            </a:endParaRPr>
          </a:p>
        </p:txBody>
      </p:sp>
    </p:spTree>
    <p:extLst>
      <p:ext uri="{BB962C8B-B14F-4D97-AF65-F5344CB8AC3E}">
        <p14:creationId xmlns:p14="http://schemas.microsoft.com/office/powerpoint/2010/main" val="1215002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152400"/>
            <a:ext cx="8075613" cy="947738"/>
          </a:xfrm>
        </p:spPr>
        <p:txBody>
          <a:bodyPr/>
          <a:lstStyle/>
          <a:p>
            <a:pPr>
              <a:defRPr/>
            </a:pPr>
            <a:r>
              <a:rPr lang="it-IT" sz="2400" dirty="0" smtClean="0"/>
              <a:t>Reporter, </a:t>
            </a:r>
            <a:r>
              <a:rPr lang="it-IT" sz="2400" dirty="0" err="1" smtClean="0"/>
              <a:t>Correspondent</a:t>
            </a:r>
            <a:r>
              <a:rPr lang="it-IT" sz="2400" dirty="0"/>
              <a:t>/</a:t>
            </a:r>
            <a:r>
              <a:rPr lang="it-IT" sz="2400" dirty="0" smtClean="0"/>
              <a:t> Interpreter?</a:t>
            </a:r>
            <a:endParaRPr lang="it-IT" sz="2400" dirty="0"/>
          </a:p>
        </p:txBody>
      </p:sp>
      <p:sp>
        <p:nvSpPr>
          <p:cNvPr id="5" name="Segnaposto testo 4"/>
          <p:cNvSpPr>
            <a:spLocks noGrp="1"/>
          </p:cNvSpPr>
          <p:nvPr>
            <p:ph type="body" idx="1"/>
          </p:nvPr>
        </p:nvSpPr>
        <p:spPr>
          <a:xfrm>
            <a:off x="1627188" y="1573213"/>
            <a:ext cx="3292475" cy="639762"/>
          </a:xfrm>
        </p:spPr>
        <p:txBody>
          <a:bodyPr/>
          <a:lstStyle/>
          <a:p>
            <a:pPr>
              <a:defRPr/>
            </a:pPr>
            <a:endParaRPr lang="it-IT"/>
          </a:p>
        </p:txBody>
      </p:sp>
      <p:sp>
        <p:nvSpPr>
          <p:cNvPr id="7" name="Segnaposto testo 6"/>
          <p:cNvSpPr>
            <a:spLocks noGrp="1"/>
          </p:cNvSpPr>
          <p:nvPr>
            <p:ph type="body" sz="quarter" idx="3"/>
          </p:nvPr>
        </p:nvSpPr>
        <p:spPr>
          <a:xfrm>
            <a:off x="5092700" y="1524000"/>
            <a:ext cx="3292475" cy="817563"/>
          </a:xfrm>
        </p:spPr>
        <p:txBody>
          <a:bodyPr/>
          <a:lstStyle/>
          <a:p>
            <a:pPr>
              <a:defRPr/>
            </a:pPr>
            <a:r>
              <a:rPr lang="it-IT">
                <a:solidFill>
                  <a:srgbClr val="FF0000"/>
                </a:solidFill>
              </a:rPr>
              <a:t>The </a:t>
            </a:r>
            <a:r>
              <a:rPr lang="it-IT" err="1">
                <a:solidFill>
                  <a:srgbClr val="FF0000"/>
                </a:solidFill>
              </a:rPr>
              <a:t>Quiet</a:t>
            </a:r>
            <a:r>
              <a:rPr lang="it-IT">
                <a:solidFill>
                  <a:srgbClr val="FF0000"/>
                </a:solidFill>
              </a:rPr>
              <a:t> American</a:t>
            </a:r>
          </a:p>
        </p:txBody>
      </p:sp>
      <p:sp>
        <p:nvSpPr>
          <p:cNvPr id="82948" name="Content Placeholder 1"/>
          <p:cNvSpPr>
            <a:spLocks noGrp="1"/>
          </p:cNvSpPr>
          <p:nvPr>
            <p:ph sz="half" idx="2"/>
          </p:nvPr>
        </p:nvSpPr>
        <p:spPr>
          <a:xfrm>
            <a:off x="457200" y="2259013"/>
            <a:ext cx="4462463" cy="3840162"/>
          </a:xfrm>
        </p:spPr>
        <p:txBody>
          <a:bodyPr/>
          <a:lstStyle/>
          <a:p>
            <a:endParaRPr lang="en-US" altLang="en-US"/>
          </a:p>
          <a:p>
            <a:r>
              <a:rPr lang="en-US" altLang="en-US"/>
              <a:t>“Besides I have never thought of myself as a correspondent, I am just a reporter, I offer no point of view, I take no action, I don’t get involved, I just report what I see </a:t>
            </a:r>
            <a:r>
              <a:rPr lang="is-IS" altLang="en-US"/>
              <a:t>…</a:t>
            </a:r>
            <a:r>
              <a:rPr lang="en-US" altLang="en-US"/>
              <a:t>even an opinion is a form of action”</a:t>
            </a:r>
          </a:p>
        </p:txBody>
      </p:sp>
      <p:pic>
        <p:nvPicPr>
          <p:cNvPr id="82949"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919663" y="2636838"/>
            <a:ext cx="3413125" cy="3168650"/>
          </a:xfrm>
        </p:spPr>
      </p:pic>
      <p:sp>
        <p:nvSpPr>
          <p:cNvPr id="8295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endParaRPr lang="en-US" altLang="en-US" sz="1000" b="0" dirty="0">
              <a:latin typeface="Calibri" charset="0"/>
            </a:endParaRPr>
          </a:p>
        </p:txBody>
      </p:sp>
      <p:sp>
        <p:nvSpPr>
          <p:cNvPr id="8295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29CD3E99-CA03-364E-A0CF-47D5AF566581}" type="slidenum">
              <a:rPr lang="en-US" altLang="it-IT" sz="2400">
                <a:solidFill>
                  <a:schemeClr val="tx2"/>
                </a:solidFill>
                <a:latin typeface="Calibri" charset="0"/>
              </a:rPr>
              <a:pPr>
                <a:spcBef>
                  <a:spcPct val="0"/>
                </a:spcBef>
                <a:spcAft>
                  <a:spcPct val="0"/>
                </a:spcAft>
                <a:buFontTx/>
                <a:buNone/>
              </a:pPr>
              <a:t>18</a:t>
            </a:fld>
            <a:endParaRPr lang="en-US" altLang="it-IT" sz="2400">
              <a:solidFill>
                <a:schemeClr val="tx2"/>
              </a:solidFill>
              <a:latin typeface="Calibri" charset="0"/>
            </a:endParaRPr>
          </a:p>
        </p:txBody>
      </p:sp>
    </p:spTree>
    <p:extLst>
      <p:ext uri="{BB962C8B-B14F-4D97-AF65-F5344CB8AC3E}">
        <p14:creationId xmlns:p14="http://schemas.microsoft.com/office/powerpoint/2010/main" val="380202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English reporting of Battle of </a:t>
            </a:r>
            <a:r>
              <a:rPr lang="it-IT" dirty="0" err="1" smtClean="0"/>
              <a:t>Leghorn</a:t>
            </a:r>
            <a:endParaRPr lang="it-IT" dirty="0"/>
          </a:p>
        </p:txBody>
      </p:sp>
      <p:sp>
        <p:nvSpPr>
          <p:cNvPr id="3" name="Segnaposto contenuto 2"/>
          <p:cNvSpPr>
            <a:spLocks noGrp="1"/>
          </p:cNvSpPr>
          <p:nvPr>
            <p:ph idx="1"/>
          </p:nvPr>
        </p:nvSpPr>
        <p:spPr/>
        <p:txBody>
          <a:bodyPr>
            <a:normAutofit/>
          </a:bodyPr>
          <a:lstStyle/>
          <a:p>
            <a:r>
              <a:rPr lang="en-US" sz="2400" dirty="0">
                <a:latin typeface="Calibri" pitchFamily="34" charset="0"/>
                <a:cs typeface="Arial" pitchFamily="34" charset="0"/>
              </a:rPr>
              <a:t>Weekly London weekly pamphlet reporting the battle</a:t>
            </a:r>
          </a:p>
          <a:p>
            <a:r>
              <a:rPr lang="en-US" sz="2400" dirty="0">
                <a:latin typeface="Calibri" pitchFamily="34" charset="0"/>
                <a:cs typeface="Arial" pitchFamily="34" charset="0"/>
              </a:rPr>
              <a:t>London pamphlets written by Appleton and </a:t>
            </a:r>
            <a:r>
              <a:rPr lang="en-US" sz="2400" dirty="0" err="1">
                <a:latin typeface="Calibri" pitchFamily="34" charset="0"/>
                <a:cs typeface="Arial" pitchFamily="34" charset="0"/>
              </a:rPr>
              <a:t>Badiley</a:t>
            </a:r>
            <a:r>
              <a:rPr lang="en-US" sz="2400" dirty="0">
                <a:latin typeface="Calibri" pitchFamily="34" charset="0"/>
                <a:cs typeface="Arial" pitchFamily="34" charset="0"/>
              </a:rPr>
              <a:t> to defend their honour and reputation</a:t>
            </a:r>
          </a:p>
          <a:p>
            <a:r>
              <a:rPr lang="en-US" sz="2400" dirty="0" smtClean="0">
                <a:latin typeface="Calibri" pitchFamily="34" charset="0"/>
                <a:cs typeface="Arial" pitchFamily="34" charset="0"/>
              </a:rPr>
              <a:t>Weekly English newsletters sent by </a:t>
            </a:r>
            <a:r>
              <a:rPr lang="en-US" sz="2400" dirty="0">
                <a:latin typeface="Calibri" pitchFamily="34" charset="0"/>
                <a:cs typeface="Arial" pitchFamily="34" charset="0"/>
              </a:rPr>
              <a:t>England’s </a:t>
            </a:r>
            <a:r>
              <a:rPr lang="en-US" sz="2400" dirty="0" smtClean="0">
                <a:latin typeface="Calibri" pitchFamily="34" charset="0"/>
                <a:cs typeface="Arial" pitchFamily="34" charset="0"/>
              </a:rPr>
              <a:t>envoy in Leghorn, Charles Longland, to the English government</a:t>
            </a:r>
          </a:p>
          <a:p>
            <a:pPr marL="0" indent="0">
              <a:buNone/>
            </a:pPr>
            <a:r>
              <a:rPr lang="en-US" sz="2400" dirty="0" smtClean="0">
                <a:latin typeface="Calibri" pitchFamily="34" charset="0"/>
                <a:cs typeface="Arial" pitchFamily="34" charset="0"/>
              </a:rPr>
              <a:t>     (some of which wee published in </a:t>
            </a:r>
            <a:r>
              <a:rPr lang="en-US" sz="2400" i="1" dirty="0" err="1" smtClean="0">
                <a:latin typeface="Calibri" pitchFamily="34" charset="0"/>
                <a:cs typeface="Arial" pitchFamily="34" charset="0"/>
              </a:rPr>
              <a:t>Mercurius</a:t>
            </a:r>
            <a:r>
              <a:rPr lang="en-US" sz="2400" i="1" dirty="0" smtClean="0">
                <a:latin typeface="Calibri" pitchFamily="34" charset="0"/>
                <a:cs typeface="Arial" pitchFamily="34" charset="0"/>
              </a:rPr>
              <a:t> </a:t>
            </a:r>
            <a:r>
              <a:rPr lang="en-US" sz="2400" i="1" dirty="0" err="1" smtClean="0">
                <a:latin typeface="Calibri" pitchFamily="34" charset="0"/>
                <a:cs typeface="Arial" pitchFamily="34" charset="0"/>
              </a:rPr>
              <a:t>Politicus</a:t>
            </a:r>
            <a:r>
              <a:rPr lang="en-US" sz="2400" dirty="0" smtClean="0">
                <a:latin typeface="Calibri" pitchFamily="34" charset="0"/>
                <a:cs typeface="Arial" pitchFamily="34" charset="0"/>
              </a:rPr>
              <a:t>)</a:t>
            </a:r>
          </a:p>
          <a:p>
            <a:endParaRPr lang="it-IT" sz="2400" dirty="0" smtClean="0">
              <a:latin typeface="Calibri" pitchFamily="34" charset="0"/>
              <a:cs typeface="Arial" pitchFamily="34" charset="0"/>
            </a:endParaRPr>
          </a:p>
          <a:p>
            <a:r>
              <a:rPr lang="en-US" sz="2400" dirty="0" smtClean="0">
                <a:latin typeface="Calibri" pitchFamily="34" charset="0"/>
                <a:cs typeface="Arial" pitchFamily="34" charset="0"/>
              </a:rPr>
              <a:t>Occasional Italian </a:t>
            </a:r>
            <a:r>
              <a:rPr lang="en-US" sz="2400" i="1" dirty="0" err="1" smtClean="0">
                <a:latin typeface="Calibri" pitchFamily="34" charset="0"/>
                <a:cs typeface="Arial" pitchFamily="34" charset="0"/>
              </a:rPr>
              <a:t>avvisi</a:t>
            </a:r>
            <a:r>
              <a:rPr lang="en-US" sz="2400" i="1" dirty="0" smtClean="0">
                <a:latin typeface="Calibri" pitchFamily="34" charset="0"/>
                <a:cs typeface="Arial" pitchFamily="34" charset="0"/>
              </a:rPr>
              <a:t> </a:t>
            </a:r>
            <a:r>
              <a:rPr lang="en-US" sz="2400" dirty="0" smtClean="0">
                <a:latin typeface="Calibri" pitchFamily="34" charset="0"/>
                <a:cs typeface="Arial" pitchFamily="34" charset="0"/>
              </a:rPr>
              <a:t>forwarded by </a:t>
            </a:r>
            <a:r>
              <a:rPr lang="en-US" sz="2400" dirty="0" err="1" smtClean="0">
                <a:latin typeface="Calibri" pitchFamily="34" charset="0"/>
                <a:cs typeface="Arial" pitchFamily="34" charset="0"/>
              </a:rPr>
              <a:t>Longland</a:t>
            </a:r>
            <a:r>
              <a:rPr lang="en-US" sz="2400" dirty="0" smtClean="0">
                <a:latin typeface="Calibri" pitchFamily="34" charset="0"/>
                <a:cs typeface="Arial" pitchFamily="34" charset="0"/>
              </a:rPr>
              <a:t> to English government</a:t>
            </a:r>
          </a:p>
          <a:p>
            <a:endParaRPr lang="it-IT" sz="2400" dirty="0" smtClean="0">
              <a:latin typeface="Calibri" pitchFamily="34" charset="0"/>
              <a:cs typeface="Arial" pitchFamily="34" charset="0"/>
            </a:endParaRPr>
          </a:p>
          <a:p>
            <a:endParaRPr lang="it-IT" sz="2400" dirty="0">
              <a:latin typeface="Calibri" pitchFamily="34" charset="0"/>
              <a:cs typeface="Arial" pitchFamily="34" charset="0"/>
            </a:endParaRPr>
          </a:p>
          <a:p>
            <a:endParaRPr lang="it-IT" sz="2400" dirty="0" smtClean="0">
              <a:latin typeface="Calibri" pitchFamily="34" charset="0"/>
              <a:cs typeface="Arial" pitchFamily="34" charset="0"/>
            </a:endParaRPr>
          </a:p>
          <a:p>
            <a:pPr>
              <a:buNone/>
            </a:pPr>
            <a:endParaRPr lang="it-IT" dirty="0"/>
          </a:p>
        </p:txBody>
      </p:sp>
    </p:spTree>
    <p:extLst>
      <p:ext uri="{BB962C8B-B14F-4D97-AF65-F5344CB8AC3E}">
        <p14:creationId xmlns:p14="http://schemas.microsoft.com/office/powerpoint/2010/main" val="1076480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2400" dirty="0" err="1" smtClean="0"/>
              <a:t>Reporting</a:t>
            </a:r>
            <a:r>
              <a:rPr lang="it-IT" sz="2400" dirty="0" smtClean="0"/>
              <a:t> England’s </a:t>
            </a:r>
            <a:r>
              <a:rPr lang="it-IT" sz="2400" dirty="0" err="1" smtClean="0"/>
              <a:t>inglorious</a:t>
            </a:r>
            <a:r>
              <a:rPr lang="it-IT" sz="2400" dirty="0" smtClean="0"/>
              <a:t> </a:t>
            </a:r>
            <a:r>
              <a:rPr lang="it-IT" sz="2400" dirty="0" err="1" smtClean="0"/>
              <a:t>defeat</a:t>
            </a:r>
            <a:r>
              <a:rPr lang="it-IT" sz="2400" dirty="0" smtClean="0"/>
              <a:t> at the </a:t>
            </a:r>
            <a:r>
              <a:rPr lang="it-IT" sz="2400" dirty="0" err="1" smtClean="0"/>
              <a:t>Battle</a:t>
            </a:r>
            <a:r>
              <a:rPr lang="it-IT" sz="2400" dirty="0" smtClean="0"/>
              <a:t> </a:t>
            </a:r>
            <a:r>
              <a:rPr lang="it-IT" sz="2400" dirty="0" err="1" smtClean="0"/>
              <a:t>of</a:t>
            </a:r>
            <a:r>
              <a:rPr lang="it-IT" sz="2400" dirty="0" smtClean="0"/>
              <a:t> </a:t>
            </a:r>
            <a:r>
              <a:rPr lang="it-IT" sz="2400" dirty="0" err="1" smtClean="0"/>
              <a:t>Leghorn</a:t>
            </a:r>
            <a:r>
              <a:rPr lang="it-IT" sz="2400" dirty="0" smtClean="0"/>
              <a:t> 1653: </a:t>
            </a:r>
            <a:r>
              <a:rPr lang="it-IT" sz="2400" dirty="0" err="1" smtClean="0"/>
              <a:t>newsletters</a:t>
            </a:r>
            <a:r>
              <a:rPr lang="it-IT" sz="2400" dirty="0" smtClean="0"/>
              <a:t>, </a:t>
            </a:r>
            <a:r>
              <a:rPr lang="it-IT" sz="2400" dirty="0" err="1" smtClean="0"/>
              <a:t>pamphlets</a:t>
            </a:r>
            <a:r>
              <a:rPr lang="it-IT" sz="2400" dirty="0" smtClean="0"/>
              <a:t>, </a:t>
            </a:r>
            <a:r>
              <a:rPr lang="it-IT" sz="2400" i="1" dirty="0" smtClean="0"/>
              <a:t>avvisi</a:t>
            </a:r>
            <a:r>
              <a:rPr lang="it-IT" sz="2400" dirty="0" smtClean="0"/>
              <a:t> and secret </a:t>
            </a:r>
            <a:r>
              <a:rPr lang="it-IT" sz="2400" dirty="0" err="1" smtClean="0"/>
              <a:t>correspondence</a:t>
            </a:r>
            <a:endParaRPr lang="it-IT" sz="2400" dirty="0"/>
          </a:p>
        </p:txBody>
      </p:sp>
      <p:sp>
        <p:nvSpPr>
          <p:cNvPr id="3" name="Sottotitolo 2"/>
          <p:cNvSpPr>
            <a:spLocks noGrp="1"/>
          </p:cNvSpPr>
          <p:nvPr>
            <p:ph type="subTitle" idx="1"/>
          </p:nvPr>
        </p:nvSpPr>
        <p:spPr/>
        <p:txBody>
          <a:bodyPr/>
          <a:lstStyle/>
          <a:p>
            <a:r>
              <a:rPr lang="it-IT" b="1" dirty="0" smtClean="0"/>
              <a:t>Nicholas </a:t>
            </a:r>
            <a:r>
              <a:rPr lang="it-IT" b="1" dirty="0" err="1" smtClean="0"/>
              <a:t>Brownlees</a:t>
            </a:r>
            <a:endParaRPr lang="it-IT"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100" dirty="0" smtClean="0">
                <a:solidFill>
                  <a:srgbClr val="FF0000"/>
                </a:solidFill>
              </a:rPr>
              <a:t>English </a:t>
            </a:r>
            <a:r>
              <a:rPr lang="it-IT" sz="3100" dirty="0" err="1" smtClean="0">
                <a:solidFill>
                  <a:srgbClr val="FF0000"/>
                </a:solidFill>
              </a:rPr>
              <a:t>newsletters</a:t>
            </a:r>
            <a:r>
              <a:rPr lang="it-IT" sz="3100" dirty="0" smtClean="0">
                <a:solidFill>
                  <a:srgbClr val="FF0000"/>
                </a:solidFill>
              </a:rPr>
              <a:t> </a:t>
            </a:r>
            <a:r>
              <a:rPr lang="it-IT" sz="3100" dirty="0" err="1" smtClean="0">
                <a:solidFill>
                  <a:srgbClr val="FF0000"/>
                </a:solidFill>
              </a:rPr>
              <a:t>sent</a:t>
            </a:r>
            <a:r>
              <a:rPr lang="it-IT" sz="3100" dirty="0" smtClean="0">
                <a:solidFill>
                  <a:srgbClr val="FF0000"/>
                </a:solidFill>
              </a:rPr>
              <a:t> by English </a:t>
            </a:r>
            <a:r>
              <a:rPr lang="it-IT" sz="3100" dirty="0" err="1" smtClean="0">
                <a:solidFill>
                  <a:srgbClr val="FF0000"/>
                </a:solidFill>
              </a:rPr>
              <a:t>envoy</a:t>
            </a:r>
            <a:r>
              <a:rPr lang="it-IT" sz="3100" dirty="0" smtClean="0">
                <a:solidFill>
                  <a:srgbClr val="FF0000"/>
                </a:solidFill>
              </a:rPr>
              <a:t> in </a:t>
            </a:r>
            <a:r>
              <a:rPr lang="it-IT" sz="3100" dirty="0" err="1" smtClean="0">
                <a:solidFill>
                  <a:srgbClr val="FF0000"/>
                </a:solidFill>
              </a:rPr>
              <a:t>Leghorn</a:t>
            </a:r>
            <a:r>
              <a:rPr lang="it-IT" dirty="0" smtClean="0"/>
              <a:t/>
            </a:r>
            <a:br>
              <a:rPr lang="it-IT" dirty="0" smtClean="0"/>
            </a:br>
            <a:endParaRPr lang="it-IT" dirty="0"/>
          </a:p>
        </p:txBody>
      </p:sp>
      <p:sp>
        <p:nvSpPr>
          <p:cNvPr id="3" name="Segnaposto contenuto 2"/>
          <p:cNvSpPr>
            <a:spLocks noGrp="1"/>
          </p:cNvSpPr>
          <p:nvPr>
            <p:ph idx="1"/>
          </p:nvPr>
        </p:nvSpPr>
        <p:spPr/>
        <p:txBody>
          <a:bodyPr/>
          <a:lstStyle/>
          <a:p>
            <a:pPr marL="0" indent="0">
              <a:buNone/>
            </a:pPr>
            <a:endParaRPr lang="it-IT" dirty="0" smtClean="0"/>
          </a:p>
          <a:p>
            <a:r>
              <a:rPr lang="it-IT" sz="4000" dirty="0" smtClean="0"/>
              <a:t>Charles </a:t>
            </a:r>
            <a:r>
              <a:rPr lang="it-IT" sz="4000" dirty="0" err="1" smtClean="0"/>
              <a:t>Longland</a:t>
            </a:r>
            <a:endParaRPr lang="it-IT" sz="4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John </a:t>
            </a:r>
            <a:r>
              <a:rPr lang="it-IT" dirty="0" err="1" smtClean="0"/>
              <a:t>Thurloe</a:t>
            </a:r>
            <a:endParaRPr lang="it-IT" dirty="0"/>
          </a:p>
        </p:txBody>
      </p:sp>
      <p:pic>
        <p:nvPicPr>
          <p:cNvPr id="4" name="Segnaposto contenuto 3" descr="27405_1_200px.jpg"/>
          <p:cNvPicPr>
            <a:picLocks noGrp="1" noChangeAspect="1"/>
          </p:cNvPicPr>
          <p:nvPr>
            <p:ph idx="1"/>
          </p:nvPr>
        </p:nvPicPr>
        <p:blipFill>
          <a:blip r:embed="rId2"/>
          <a:stretch>
            <a:fillRect/>
          </a:stretch>
        </p:blipFill>
        <p:spPr>
          <a:xfrm>
            <a:off x="2761614" y="1600200"/>
            <a:ext cx="3620771" cy="452596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Longland as spy master</a:t>
            </a:r>
            <a:endParaRPr lang="en-US" dirty="0"/>
          </a:p>
        </p:txBody>
      </p:sp>
      <p:pic>
        <p:nvPicPr>
          <p:cNvPr id="100354"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24525" y="2205038"/>
            <a:ext cx="2655888" cy="2863850"/>
          </a:xfrm>
        </p:spPr>
      </p:pic>
      <p:sp>
        <p:nvSpPr>
          <p:cNvPr id="100355" name="Content Placeholder 7"/>
          <p:cNvSpPr>
            <a:spLocks noGrp="1"/>
          </p:cNvSpPr>
          <p:nvPr>
            <p:ph sz="half" idx="1"/>
          </p:nvPr>
        </p:nvSpPr>
        <p:spPr>
          <a:xfrm>
            <a:off x="971550" y="3141663"/>
            <a:ext cx="3384550" cy="2959100"/>
          </a:xfrm>
        </p:spPr>
        <p:txBody>
          <a:bodyPr/>
          <a:lstStyle/>
          <a:p>
            <a:r>
              <a:rPr lang="en-US" altLang="en-US" sz="2400" dirty="0" smtClean="0"/>
              <a:t>His Letters speak of need to find “good </a:t>
            </a:r>
            <a:r>
              <a:rPr lang="en-US" altLang="en-US" sz="2400" dirty="0"/>
              <a:t>spies”</a:t>
            </a:r>
          </a:p>
          <a:p>
            <a:endParaRPr lang="en-US" altLang="en-US" dirty="0"/>
          </a:p>
        </p:txBody>
      </p:sp>
    </p:spTree>
    <p:extLst>
      <p:ext uri="{BB962C8B-B14F-4D97-AF65-F5344CB8AC3E}">
        <p14:creationId xmlns:p14="http://schemas.microsoft.com/office/powerpoint/2010/main" val="19408547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Ferdinando II de’ Medici </a:t>
            </a:r>
            <a:r>
              <a:rPr lang="it-IT" sz="3200" dirty="0" err="1" smtClean="0"/>
              <a:t>Grand</a:t>
            </a:r>
            <a:r>
              <a:rPr lang="it-IT" sz="3200" dirty="0" smtClean="0"/>
              <a:t> Duke </a:t>
            </a:r>
            <a:r>
              <a:rPr lang="it-IT" sz="3200" dirty="0" err="1" smtClean="0"/>
              <a:t>of</a:t>
            </a:r>
            <a:r>
              <a:rPr lang="it-IT" sz="3200" dirty="0" smtClean="0"/>
              <a:t> </a:t>
            </a:r>
            <a:r>
              <a:rPr lang="it-IT" sz="3200" dirty="0" err="1" smtClean="0"/>
              <a:t>Tuscany</a:t>
            </a:r>
            <a:endParaRPr lang="it-IT" sz="3200" dirty="0"/>
          </a:p>
        </p:txBody>
      </p:sp>
      <p:pic>
        <p:nvPicPr>
          <p:cNvPr id="4" name="Segnaposto contenuto 3" descr="Ferdinando_II_de%27_Medici_van_Toscane.jpg"/>
          <p:cNvPicPr>
            <a:picLocks noGrp="1" noChangeAspect="1"/>
          </p:cNvPicPr>
          <p:nvPr>
            <p:ph idx="1"/>
          </p:nvPr>
        </p:nvPicPr>
        <p:blipFill>
          <a:blip r:embed="rId2"/>
          <a:stretch>
            <a:fillRect/>
          </a:stretch>
        </p:blipFill>
        <p:spPr>
          <a:xfrm>
            <a:off x="3190875" y="2005806"/>
            <a:ext cx="2762250" cy="371475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British</a:t>
            </a:r>
            <a:r>
              <a:rPr lang="it-IT" dirty="0" smtClean="0"/>
              <a:t> </a:t>
            </a:r>
            <a:r>
              <a:rPr lang="it-IT" dirty="0" err="1" smtClean="0"/>
              <a:t>History</a:t>
            </a:r>
            <a:r>
              <a:rPr lang="it-IT" dirty="0" smtClean="0"/>
              <a:t> Online </a:t>
            </a:r>
            <a:endParaRPr lang="it-IT" dirty="0"/>
          </a:p>
        </p:txBody>
      </p:sp>
      <p:sp>
        <p:nvSpPr>
          <p:cNvPr id="3" name="Segnaposto contenuto 2"/>
          <p:cNvSpPr>
            <a:spLocks noGrp="1"/>
          </p:cNvSpPr>
          <p:nvPr>
            <p:ph idx="1"/>
          </p:nvPr>
        </p:nvSpPr>
        <p:spPr/>
        <p:txBody>
          <a:bodyPr/>
          <a:lstStyle/>
          <a:p>
            <a:pPr marL="0" indent="0">
              <a:buNone/>
            </a:pPr>
            <a:endParaRPr lang="en-US" dirty="0" smtClean="0"/>
          </a:p>
          <a:p>
            <a:endParaRPr lang="en-US" dirty="0" smtClean="0"/>
          </a:p>
          <a:p>
            <a:r>
              <a:rPr lang="en-US" dirty="0" smtClean="0">
                <a:hlinkClick r:id="rId2"/>
              </a:rPr>
              <a:t>http://www.british-history.ac.uk/Default.aspx</a:t>
            </a:r>
            <a:endParaRPr lang="en-US" dirty="0" smtClean="0"/>
          </a:p>
          <a:p>
            <a:endParaRPr lang="en-US" dirty="0" smtClean="0"/>
          </a:p>
          <a:p>
            <a:r>
              <a:rPr lang="en-US" i="1" dirty="0" smtClean="0"/>
              <a:t>A Collection of the State Papers of John </a:t>
            </a:r>
            <a:r>
              <a:rPr lang="en-US" i="1" dirty="0" err="1" smtClean="0"/>
              <a:t>Thurloe</a:t>
            </a:r>
            <a:endParaRPr lang="it-IT" dirty="0" smtClean="0"/>
          </a:p>
          <a:p>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0000"/>
                </a:solidFill>
              </a:rPr>
              <a:t>Diplomatic correspondence important source for </a:t>
            </a:r>
            <a:r>
              <a:rPr lang="en-US" sz="3200" dirty="0" smtClean="0">
                <a:solidFill>
                  <a:srgbClr val="FF0000"/>
                </a:solidFill>
              </a:rPr>
              <a:t>news (1)</a:t>
            </a:r>
            <a:endParaRPr lang="en-US" sz="3200" dirty="0"/>
          </a:p>
        </p:txBody>
      </p:sp>
      <p:sp>
        <p:nvSpPr>
          <p:cNvPr id="3" name="Content Placeholder 2"/>
          <p:cNvSpPr>
            <a:spLocks noGrp="1"/>
          </p:cNvSpPr>
          <p:nvPr>
            <p:ph idx="1"/>
          </p:nvPr>
        </p:nvSpPr>
        <p:spPr/>
        <p:txBody>
          <a:bodyPr>
            <a:normAutofit fontScale="62500" lnSpcReduction="20000"/>
          </a:bodyPr>
          <a:lstStyle/>
          <a:p>
            <a:pPr marL="0" indent="0">
              <a:buNone/>
            </a:pPr>
            <a:r>
              <a:rPr lang="en-US" i="1" dirty="0" smtClean="0"/>
              <a:t>Right </a:t>
            </a:r>
            <a:r>
              <a:rPr lang="en-US" i="1" dirty="0" err="1"/>
              <a:t>Honourable</a:t>
            </a:r>
            <a:r>
              <a:rPr lang="en-US" dirty="0"/>
              <a:t>, </a:t>
            </a:r>
          </a:p>
          <a:p>
            <a:r>
              <a:rPr lang="en-US" dirty="0"/>
              <a:t>Here are still in this Port 6 Dutch Men of War, 5 of which departed this morning towards the East, to look after the </a:t>
            </a:r>
            <a:r>
              <a:rPr lang="en-US" i="1" dirty="0" err="1"/>
              <a:t>Tripoly</a:t>
            </a:r>
            <a:r>
              <a:rPr lang="en-US" dirty="0"/>
              <a:t> men, who have lately fought with a Dutch Merchant man richly laden from </a:t>
            </a:r>
            <a:r>
              <a:rPr lang="en-US" i="1" dirty="0"/>
              <a:t>Smyrna</a:t>
            </a:r>
            <a:r>
              <a:rPr lang="en-US" dirty="0"/>
              <a:t>, who fought two </a:t>
            </a:r>
            <a:r>
              <a:rPr lang="en-US" dirty="0" err="1"/>
              <a:t>dayes</a:t>
            </a:r>
            <a:r>
              <a:rPr lang="en-US" dirty="0"/>
              <a:t>, and by good hap shot down the Turks main-mast, and so got into </a:t>
            </a:r>
            <a:r>
              <a:rPr lang="en-US" i="1" dirty="0"/>
              <a:t>Messina</a:t>
            </a:r>
            <a:r>
              <a:rPr lang="en-US" dirty="0"/>
              <a:t>, whither it is said these 5 ships are gone to convey her hither. Since our Nation hath been </a:t>
            </a:r>
            <a:r>
              <a:rPr lang="en-US" dirty="0" err="1"/>
              <a:t>outed</a:t>
            </a:r>
            <a:r>
              <a:rPr lang="en-US" dirty="0"/>
              <a:t> of the </a:t>
            </a:r>
            <a:r>
              <a:rPr lang="en-US" dirty="0" err="1"/>
              <a:t>Turky</a:t>
            </a:r>
            <a:r>
              <a:rPr lang="en-US" dirty="0"/>
              <a:t> trade, the Dutch and French send twice as many ships thither as formerly; so if the Parliament should think fit to send a squadron of 20 sail into the </a:t>
            </a:r>
            <a:r>
              <a:rPr lang="en-US" dirty="0" err="1"/>
              <a:t>Streights</a:t>
            </a:r>
            <a:r>
              <a:rPr lang="en-US" dirty="0"/>
              <a:t>, your </a:t>
            </a:r>
            <a:r>
              <a:rPr lang="en-US" dirty="0" err="1"/>
              <a:t>Honours</a:t>
            </a:r>
            <a:r>
              <a:rPr lang="en-US" dirty="0"/>
              <a:t> may see what a good purchase they may be for your </a:t>
            </a:r>
            <a:r>
              <a:rPr lang="en-US" dirty="0" err="1"/>
              <a:t>Frigots</a:t>
            </a:r>
            <a:r>
              <a:rPr lang="en-US" dirty="0"/>
              <a:t> (sufficient no doubt to maintain the fleet:) many other advantages of great importance might redound to our State by keeping a powerful fleet in these Seas, as well as in relation to </a:t>
            </a:r>
            <a:r>
              <a:rPr lang="en-US" i="1" dirty="0"/>
              <a:t>France, Spain,</a:t>
            </a:r>
            <a:r>
              <a:rPr lang="en-US" dirty="0"/>
              <a:t> and </a:t>
            </a:r>
            <a:r>
              <a:rPr lang="en-US" i="1" dirty="0"/>
              <a:t>Barbary</a:t>
            </a:r>
            <a:r>
              <a:rPr lang="en-US" dirty="0"/>
              <a:t>, as to the free trade of our own Nation; all which I humbly commend unto your </a:t>
            </a:r>
            <a:r>
              <a:rPr lang="en-US" dirty="0" err="1"/>
              <a:t>Honours</a:t>
            </a:r>
            <a:r>
              <a:rPr lang="en-US" dirty="0"/>
              <a:t> consideration.</a:t>
            </a:r>
          </a:p>
          <a:p>
            <a:pPr marL="0" indent="0">
              <a:buNone/>
            </a:pPr>
            <a:r>
              <a:rPr lang="en-US" dirty="0" smtClean="0"/>
              <a:t>      (</a:t>
            </a:r>
            <a:r>
              <a:rPr lang="en-US" i="1" dirty="0" err="1" smtClean="0"/>
              <a:t>Mercurius</a:t>
            </a:r>
            <a:r>
              <a:rPr lang="en-US" dirty="0" smtClean="0"/>
              <a:t> </a:t>
            </a:r>
            <a:r>
              <a:rPr lang="en-US" i="1" dirty="0" err="1" smtClean="0"/>
              <a:t>Politicus</a:t>
            </a:r>
            <a:r>
              <a:rPr lang="en-US" dirty="0"/>
              <a:t>, 29 September–6 October 1653)</a:t>
            </a:r>
          </a:p>
          <a:p>
            <a:endParaRPr lang="en-US" dirty="0"/>
          </a:p>
        </p:txBody>
      </p:sp>
    </p:spTree>
    <p:extLst>
      <p:ext uri="{BB962C8B-B14F-4D97-AF65-F5344CB8AC3E}">
        <p14:creationId xmlns:p14="http://schemas.microsoft.com/office/powerpoint/2010/main" val="101061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0000"/>
                </a:solidFill>
              </a:rPr>
              <a:t>Diplomatic correspondence important source for news </a:t>
            </a:r>
            <a:r>
              <a:rPr lang="en-US" sz="3200" dirty="0" smtClean="0">
                <a:solidFill>
                  <a:srgbClr val="FF0000"/>
                </a:solidFill>
              </a:rPr>
              <a:t>(2)</a:t>
            </a:r>
            <a:endParaRPr lang="en-US" sz="3200"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Chas</a:t>
            </a:r>
            <a:r>
              <a:rPr lang="en-US" dirty="0"/>
              <a:t>. Longland to the Admiralty Committee. There are 6 Dutch ships in this port, although 5 departed this morning towards the east to look after the Tripoli men-of-war, who lately fought with a Dutch merchantman richly laden from Smyrna; she fought 2 days, and by good hap shot down the Turk's mainmast, and so got into Messina, and these 5 ships are gone to convoy her hither.</a:t>
            </a:r>
          </a:p>
          <a:p>
            <a:pPr marL="0" indent="0">
              <a:buNone/>
            </a:pPr>
            <a:r>
              <a:rPr lang="en-US" dirty="0"/>
              <a:t>Since our nation has been ousted of the Turkey trade, the Dutch and French send twice as many ships thither as formerly, so that if the Parliament should think fit to send a good squadron of 20 sail into these seas, you may see what good purchases there will be for your frigates, and sufficient no doubt to maintain the fleet. Many other advantages of great import might rebound to our State by keeping a powerful fleet in these seas, as well in relation to France, Spain, and Barbary, as the free trade of our own nation.</a:t>
            </a:r>
          </a:p>
          <a:p>
            <a:pPr marL="0" indent="0">
              <a:buNone/>
            </a:pPr>
            <a:r>
              <a:rPr lang="en-US" b="1" dirty="0" smtClean="0"/>
              <a:t>(</a:t>
            </a:r>
            <a:r>
              <a:rPr lang="en-US" i="1" dirty="0"/>
              <a:t>Calendar of State Papers Domestic: Interregnum, 1653-4</a:t>
            </a:r>
            <a:r>
              <a:rPr lang="en-US" dirty="0"/>
              <a:t>, Sept. 5. Leghorn</a:t>
            </a:r>
            <a:r>
              <a:rPr lang="en-US" b="1" dirty="0"/>
              <a:t>)</a:t>
            </a:r>
            <a:endParaRPr lang="en-US" dirty="0"/>
          </a:p>
          <a:p>
            <a:endParaRPr lang="en-US" dirty="0"/>
          </a:p>
        </p:txBody>
      </p:sp>
    </p:spTree>
    <p:extLst>
      <p:ext uri="{BB962C8B-B14F-4D97-AF65-F5344CB8AC3E}">
        <p14:creationId xmlns:p14="http://schemas.microsoft.com/office/powerpoint/2010/main" val="620595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Diplomatic correspondence important source for news (3)</a:t>
            </a:r>
            <a:endParaRPr lang="en-US" sz="3200" dirty="0">
              <a:solidFill>
                <a:srgbClr val="FF0000"/>
              </a:solidFill>
            </a:endParaRPr>
          </a:p>
        </p:txBody>
      </p:sp>
      <p:sp>
        <p:nvSpPr>
          <p:cNvPr id="3" name="Text Placeholder 2"/>
          <p:cNvSpPr>
            <a:spLocks noGrp="1"/>
          </p:cNvSpPr>
          <p:nvPr>
            <p:ph type="body" idx="1"/>
          </p:nvPr>
        </p:nvSpPr>
        <p:spPr/>
        <p:txBody>
          <a:bodyPr/>
          <a:lstStyle/>
          <a:p>
            <a:r>
              <a:rPr lang="en-US" dirty="0" smtClean="0"/>
              <a:t>Charles Longland letter</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a:t>There are 6 Dutch ships in this port, although 5 departed this morning towards the east to look after the Tripoli men-of-war, who lately fought with a Dutch merchantman richly laden from Smyrna; she fought 2 days, and by good hap shot down the Turk's mainmast, and so got into Messina, and these 5 ships are gone to convoy her hither.</a:t>
            </a:r>
          </a:p>
          <a:p>
            <a:endParaRPr lang="en-US" dirty="0"/>
          </a:p>
        </p:txBody>
      </p:sp>
      <p:sp>
        <p:nvSpPr>
          <p:cNvPr id="5" name="Text Placeholder 4"/>
          <p:cNvSpPr>
            <a:spLocks noGrp="1"/>
          </p:cNvSpPr>
          <p:nvPr>
            <p:ph type="body" sz="quarter" idx="3"/>
          </p:nvPr>
        </p:nvSpPr>
        <p:spPr/>
        <p:txBody>
          <a:bodyPr/>
          <a:lstStyle/>
          <a:p>
            <a:r>
              <a:rPr lang="en-US" dirty="0" smtClean="0"/>
              <a:t>Report in </a:t>
            </a:r>
            <a:r>
              <a:rPr lang="en-US" i="1" dirty="0" err="1" smtClean="0"/>
              <a:t>Mercurius</a:t>
            </a:r>
            <a:r>
              <a:rPr lang="en-US" i="1" dirty="0" smtClean="0"/>
              <a:t> </a:t>
            </a:r>
            <a:r>
              <a:rPr lang="en-US" i="1" dirty="0" err="1" smtClean="0"/>
              <a:t>Politicus</a:t>
            </a:r>
            <a:endParaRPr lang="en-US" i="1" dirty="0"/>
          </a:p>
        </p:txBody>
      </p:sp>
      <p:sp>
        <p:nvSpPr>
          <p:cNvPr id="6" name="Content Placeholder 5"/>
          <p:cNvSpPr>
            <a:spLocks noGrp="1"/>
          </p:cNvSpPr>
          <p:nvPr>
            <p:ph sz="quarter" idx="4"/>
          </p:nvPr>
        </p:nvSpPr>
        <p:spPr/>
        <p:txBody>
          <a:bodyPr>
            <a:normAutofit fontScale="92500" lnSpcReduction="20000"/>
          </a:bodyPr>
          <a:lstStyle/>
          <a:p>
            <a:r>
              <a:rPr lang="en-US" dirty="0"/>
              <a:t>Here are still in this Port 6 Dutch Men of War, 5 of which departed this morning towards the East, to look after the </a:t>
            </a:r>
            <a:r>
              <a:rPr lang="en-US" i="1" dirty="0" err="1"/>
              <a:t>Tripoly</a:t>
            </a:r>
            <a:r>
              <a:rPr lang="en-US" dirty="0"/>
              <a:t> men, who have lately fought with a Dutch Merchant man richly laden from </a:t>
            </a:r>
            <a:r>
              <a:rPr lang="en-US" i="1" dirty="0"/>
              <a:t>Smyrna</a:t>
            </a:r>
            <a:r>
              <a:rPr lang="en-US" dirty="0"/>
              <a:t>, who fought two </a:t>
            </a:r>
            <a:r>
              <a:rPr lang="en-US" dirty="0" err="1"/>
              <a:t>dayes</a:t>
            </a:r>
            <a:r>
              <a:rPr lang="en-US" dirty="0"/>
              <a:t>, and by good hap shot down the Turks main-mast, and so got into </a:t>
            </a:r>
            <a:r>
              <a:rPr lang="en-US" i="1" dirty="0"/>
              <a:t>Messina</a:t>
            </a:r>
            <a:r>
              <a:rPr lang="en-US" dirty="0"/>
              <a:t>, whither it is said these 5 ships are gone to convey her hither.</a:t>
            </a:r>
          </a:p>
          <a:p>
            <a:endParaRPr lang="en-US" dirty="0"/>
          </a:p>
        </p:txBody>
      </p:sp>
    </p:spTree>
    <p:extLst>
      <p:ext uri="{BB962C8B-B14F-4D97-AF65-F5344CB8AC3E}">
        <p14:creationId xmlns:p14="http://schemas.microsoft.com/office/powerpoint/2010/main" val="1388952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defRPr/>
            </a:pPr>
            <a:r>
              <a:rPr lang="it-IT" sz="3200" dirty="0" smtClean="0">
                <a:solidFill>
                  <a:srgbClr val="FF0000"/>
                </a:solidFill>
              </a:rPr>
              <a:t>Charles Longland’s </a:t>
            </a:r>
            <a:r>
              <a:rPr lang="it-IT" sz="3200" dirty="0" err="1" smtClean="0">
                <a:solidFill>
                  <a:srgbClr val="FF0000"/>
                </a:solidFill>
              </a:rPr>
              <a:t>need</a:t>
            </a:r>
            <a:r>
              <a:rPr lang="it-IT" sz="3200" dirty="0" smtClean="0">
                <a:solidFill>
                  <a:srgbClr val="FF0000"/>
                </a:solidFill>
              </a:rPr>
              <a:t> for news: </a:t>
            </a:r>
            <a:br>
              <a:rPr lang="it-IT" sz="3200" dirty="0" smtClean="0">
                <a:solidFill>
                  <a:srgbClr val="FF0000"/>
                </a:solidFill>
              </a:rPr>
            </a:br>
            <a:r>
              <a:rPr lang="it-IT" sz="3200" dirty="0" smtClean="0">
                <a:solidFill>
                  <a:srgbClr val="FF0000"/>
                </a:solidFill>
              </a:rPr>
              <a:t>News </a:t>
            </a:r>
            <a:r>
              <a:rPr lang="it-IT" sz="3200" dirty="0" err="1" smtClean="0">
                <a:solidFill>
                  <a:srgbClr val="FF0000"/>
                </a:solidFill>
              </a:rPr>
              <a:t>as</a:t>
            </a:r>
            <a:r>
              <a:rPr lang="it-IT" sz="3200" dirty="0" smtClean="0">
                <a:solidFill>
                  <a:srgbClr val="FF0000"/>
                </a:solidFill>
              </a:rPr>
              <a:t> commodity</a:t>
            </a:r>
            <a:endParaRPr lang="it-IT" sz="3200" dirty="0">
              <a:solidFill>
                <a:srgbClr val="FF0000"/>
              </a:solidFill>
            </a:endParaRPr>
          </a:p>
        </p:txBody>
      </p:sp>
      <p:sp>
        <p:nvSpPr>
          <p:cNvPr id="51202" name="Segnaposto contenuto 2"/>
          <p:cNvSpPr>
            <a:spLocks noGrp="1"/>
          </p:cNvSpPr>
          <p:nvPr>
            <p:ph idx="1"/>
          </p:nvPr>
        </p:nvSpPr>
        <p:spPr/>
        <p:txBody>
          <a:bodyPr>
            <a:normAutofit fontScale="92500" lnSpcReduction="20000"/>
          </a:bodyPr>
          <a:lstStyle/>
          <a:p>
            <a:r>
              <a:rPr lang="en-US" altLang="it-IT"/>
              <a:t>‘It would ad much to my credit here, as I am the state's servant, to hav frequent and good advys of al such passages at hom at the first hand: the governor and other officers wil ask me, if such and such things be so; wherunto I can say nothing but what is common upon the exchange, which if it once prov true tis six tymes the contrary: 'tis in your power to remedy this, and enable me to keep a better correspondency with the great duk's officers’ (</a:t>
            </a:r>
            <a:r>
              <a:rPr lang="en-US" altLang="it-IT" i="1"/>
              <a:t>A collection of the State Papers of John Thurloe</a:t>
            </a:r>
            <a:r>
              <a:rPr lang="en-US" altLang="it-IT"/>
              <a:t>, 1: 1638-1653 (1742), URL: http://www.british-history.ac.uk.).  </a:t>
            </a:r>
            <a:endParaRPr lang="it-IT" altLang="it-IT"/>
          </a:p>
        </p:txBody>
      </p:sp>
    </p:spTree>
    <p:extLst>
      <p:ext uri="{BB962C8B-B14F-4D97-AF65-F5344CB8AC3E}">
        <p14:creationId xmlns:p14="http://schemas.microsoft.com/office/powerpoint/2010/main" val="13599518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p:txBody>
          <a:bodyPr/>
          <a:lstStyle/>
          <a:p>
            <a:pPr eaLnBrk="1" hangingPunct="1"/>
            <a:r>
              <a:rPr lang="en-US" altLang="en-US"/>
              <a:t>Charles Longland </a:t>
            </a:r>
            <a:endParaRPr lang="it-IT" altLang="en-US"/>
          </a:p>
        </p:txBody>
      </p:sp>
      <p:sp>
        <p:nvSpPr>
          <p:cNvPr id="8195" name="Segnaposto contenuto 2"/>
          <p:cNvSpPr>
            <a:spLocks noGrp="1"/>
          </p:cNvSpPr>
          <p:nvPr>
            <p:ph idx="1"/>
          </p:nvPr>
        </p:nvSpPr>
        <p:spPr/>
        <p:txBody>
          <a:bodyPr/>
          <a:lstStyle/>
          <a:p>
            <a:pPr eaLnBrk="1" hangingPunct="1">
              <a:buFont typeface="Arial" charset="0"/>
              <a:buNone/>
            </a:pPr>
            <a:r>
              <a:rPr lang="en-US" altLang="en-US"/>
              <a:t>    “you have the Catastrophe of this Squadron who was destined to ruine, for they omitted many a better opportunity to go out of the mold, but wold not make use of any till they wer driven out, this is a sad story to give you the relation of” </a:t>
            </a:r>
            <a:endParaRPr lang="it-IT" altLang="en-US"/>
          </a:p>
          <a:p>
            <a:pPr eaLnBrk="1" hangingPunct="1"/>
            <a:endParaRPr lang="it-IT" altLang="en-US"/>
          </a:p>
        </p:txBody>
      </p:sp>
    </p:spTree>
    <p:extLst>
      <p:ext uri="{BB962C8B-B14F-4D97-AF65-F5344CB8AC3E}">
        <p14:creationId xmlns:p14="http://schemas.microsoft.com/office/powerpoint/2010/main" val="1234208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Leghorn</a:t>
            </a:r>
            <a:r>
              <a:rPr lang="it-IT" dirty="0" smtClean="0"/>
              <a:t> </a:t>
            </a:r>
            <a:endParaRPr lang="it-IT" dirty="0"/>
          </a:p>
        </p:txBody>
      </p:sp>
      <p:pic>
        <p:nvPicPr>
          <p:cNvPr id="4" name="Segnaposto contenuto 3" descr="Livorno_map_17th_Century.jpg"/>
          <p:cNvPicPr>
            <a:picLocks noGrp="1" noChangeAspect="1"/>
          </p:cNvPicPr>
          <p:nvPr>
            <p:ph idx="1"/>
          </p:nvPr>
        </p:nvPicPr>
        <p:blipFill>
          <a:blip r:embed="rId2"/>
          <a:stretch>
            <a:fillRect/>
          </a:stretch>
        </p:blipFill>
        <p:spPr>
          <a:xfrm>
            <a:off x="1123812" y="1600200"/>
            <a:ext cx="6896375" cy="4525963"/>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it-IT" dirty="0" smtClean="0"/>
              <a:t>Amerigo Salvetti </a:t>
            </a:r>
            <a:br>
              <a:rPr lang="it-IT" dirty="0" smtClean="0"/>
            </a:br>
            <a:r>
              <a:rPr lang="en-US" sz="2700" dirty="0" smtClean="0"/>
              <a:t>(1572-1657)</a:t>
            </a:r>
            <a:endParaRPr lang="en-US" dirty="0"/>
          </a:p>
        </p:txBody>
      </p:sp>
      <p:sp>
        <p:nvSpPr>
          <p:cNvPr id="4" name="Content Placeholder 3"/>
          <p:cNvSpPr>
            <a:spLocks noGrp="1"/>
          </p:cNvSpPr>
          <p:nvPr>
            <p:ph sz="half" idx="2"/>
          </p:nvPr>
        </p:nvSpPr>
        <p:spPr>
          <a:xfrm>
            <a:off x="4716463" y="1574800"/>
            <a:ext cx="3665537" cy="4525963"/>
          </a:xfrm>
        </p:spPr>
        <p:txBody>
          <a:bodyPr/>
          <a:lstStyle/>
          <a:p>
            <a:pPr marL="285750" indent="-285750">
              <a:buFont typeface="Arial" charset="0"/>
              <a:buChar char="•"/>
              <a:defRPr/>
            </a:pPr>
            <a:r>
              <a:rPr lang="en-US" altLang="en-US" sz="1800" dirty="0"/>
              <a:t>Alessandro </a:t>
            </a:r>
            <a:r>
              <a:rPr lang="en-US" altLang="en-US" sz="1800" dirty="0" err="1"/>
              <a:t>Antelminelli</a:t>
            </a:r>
            <a:r>
              <a:rPr lang="en-US" altLang="en-US" sz="1800" dirty="0"/>
              <a:t> </a:t>
            </a:r>
            <a:r>
              <a:rPr lang="en-US" altLang="en-US" sz="1800" dirty="0" err="1"/>
              <a:t>adottò</a:t>
            </a:r>
            <a:r>
              <a:rPr lang="en-US" altLang="en-US" sz="1800" dirty="0"/>
              <a:t> </a:t>
            </a:r>
            <a:r>
              <a:rPr lang="en-US" altLang="en-US" sz="1800" dirty="0" err="1"/>
              <a:t>il</a:t>
            </a:r>
            <a:r>
              <a:rPr lang="en-US" altLang="en-US" sz="1800" dirty="0"/>
              <a:t> </a:t>
            </a:r>
            <a:r>
              <a:rPr lang="en-US" altLang="en-US" sz="1800" dirty="0" err="1"/>
              <a:t>nome</a:t>
            </a:r>
            <a:r>
              <a:rPr lang="en-US" altLang="en-US" sz="1800" dirty="0"/>
              <a:t> Salvetti in </a:t>
            </a:r>
            <a:r>
              <a:rPr lang="en-US" altLang="en-US" sz="1800" dirty="0" err="1"/>
              <a:t>seguito</a:t>
            </a:r>
            <a:r>
              <a:rPr lang="en-US" altLang="en-US" sz="1800" dirty="0"/>
              <a:t> al </a:t>
            </a:r>
            <a:r>
              <a:rPr lang="en-US" altLang="en-US" sz="1800" dirty="0" err="1"/>
              <a:t>suo</a:t>
            </a:r>
            <a:r>
              <a:rPr lang="en-US" altLang="en-US" sz="1800" dirty="0"/>
              <a:t> </a:t>
            </a:r>
            <a:r>
              <a:rPr lang="en-US" altLang="en-US" sz="1800" dirty="0" err="1"/>
              <a:t>coinvolgimento</a:t>
            </a:r>
            <a:r>
              <a:rPr lang="en-US" altLang="en-US" sz="1800" dirty="0"/>
              <a:t> in </a:t>
            </a:r>
            <a:r>
              <a:rPr lang="en-US" altLang="en-US" sz="1800" dirty="0" err="1"/>
              <a:t>una</a:t>
            </a:r>
            <a:r>
              <a:rPr lang="en-US" altLang="en-US" sz="1800" dirty="0"/>
              <a:t> </a:t>
            </a:r>
            <a:r>
              <a:rPr lang="en-US" altLang="en-US" sz="1800" dirty="0" err="1"/>
              <a:t>cospirazione</a:t>
            </a:r>
            <a:r>
              <a:rPr lang="en-US" altLang="en-US" sz="1800" dirty="0"/>
              <a:t> filo-</a:t>
            </a:r>
            <a:r>
              <a:rPr lang="en-US" altLang="en-US" sz="1800" dirty="0" err="1"/>
              <a:t>fiorentina</a:t>
            </a:r>
            <a:r>
              <a:rPr lang="en-US" altLang="en-US" sz="1800" dirty="0"/>
              <a:t> </a:t>
            </a:r>
            <a:r>
              <a:rPr lang="en-US" altLang="en-US" sz="1800" dirty="0" err="1"/>
              <a:t>nel</a:t>
            </a:r>
            <a:r>
              <a:rPr lang="en-US" altLang="en-US" sz="1800" dirty="0"/>
              <a:t> 1596 a </a:t>
            </a:r>
            <a:r>
              <a:rPr lang="en-US" altLang="en-US" sz="1800" dirty="0" err="1"/>
              <a:t>danno</a:t>
            </a:r>
            <a:r>
              <a:rPr lang="en-US" altLang="en-US" sz="1800" dirty="0"/>
              <a:t> </a:t>
            </a:r>
            <a:r>
              <a:rPr lang="en-US" altLang="en-US" sz="1800" dirty="0" err="1"/>
              <a:t>della</a:t>
            </a:r>
            <a:r>
              <a:rPr lang="en-US" altLang="en-US" sz="1800" dirty="0"/>
              <a:t> </a:t>
            </a:r>
            <a:r>
              <a:rPr lang="en-US" altLang="en-US" sz="1800" dirty="0" err="1"/>
              <a:t>sua</a:t>
            </a:r>
            <a:r>
              <a:rPr lang="en-US" altLang="en-US" sz="1800" dirty="0"/>
              <a:t> </a:t>
            </a:r>
            <a:r>
              <a:rPr lang="en-US" altLang="en-US" sz="1800" dirty="0" err="1"/>
              <a:t>città</a:t>
            </a:r>
            <a:r>
              <a:rPr lang="en-US" altLang="en-US" sz="1800" dirty="0"/>
              <a:t> </a:t>
            </a:r>
            <a:r>
              <a:rPr lang="en-US" altLang="en-US" sz="1800" dirty="0" err="1"/>
              <a:t>natale</a:t>
            </a:r>
            <a:r>
              <a:rPr lang="en-US" altLang="en-US" sz="1800" dirty="0"/>
              <a:t>, Lucca</a:t>
            </a:r>
          </a:p>
          <a:p>
            <a:pPr marL="285750" indent="-285750">
              <a:buFont typeface="Arial" charset="0"/>
              <a:buChar char="•"/>
              <a:defRPr/>
            </a:pPr>
            <a:r>
              <a:rPr lang="en-US" altLang="en-US" sz="1800" dirty="0" err="1" smtClean="0"/>
              <a:t>Residente</a:t>
            </a:r>
            <a:r>
              <a:rPr lang="en-US" altLang="en-US" sz="1800" dirty="0" smtClean="0"/>
              <a:t> </a:t>
            </a:r>
            <a:r>
              <a:rPr lang="en-US" altLang="en-US" sz="1800" dirty="0"/>
              <a:t>dal 1618</a:t>
            </a:r>
          </a:p>
          <a:p>
            <a:pPr marL="285750" indent="-285750">
              <a:buFont typeface="Arial" charset="0"/>
              <a:buChar char="•"/>
              <a:defRPr/>
            </a:pPr>
            <a:r>
              <a:rPr lang="en-US" altLang="en-US" sz="1800" dirty="0" err="1" smtClean="0"/>
              <a:t>Successo</a:t>
            </a:r>
            <a:endParaRPr lang="en-US" altLang="en-US" sz="1800" dirty="0"/>
          </a:p>
          <a:p>
            <a:pPr marL="285750" indent="-285750">
              <a:buFont typeface="Arial" charset="0"/>
              <a:buChar char="•"/>
              <a:defRPr/>
            </a:pPr>
            <a:r>
              <a:rPr lang="en-US" altLang="en-US" sz="1800" dirty="0" err="1" smtClean="0"/>
              <a:t>Nozze</a:t>
            </a:r>
            <a:endParaRPr lang="en-US" altLang="en-US" sz="1800" dirty="0"/>
          </a:p>
          <a:p>
            <a:pPr>
              <a:defRPr/>
            </a:pPr>
            <a:endParaRPr lang="en-US" sz="2000" dirty="0"/>
          </a:p>
        </p:txBody>
      </p:sp>
      <p:pic>
        <p:nvPicPr>
          <p:cNvPr id="39939" name="Picture 2" descr="http://www.ferdinando.org.uk/images/london%20east%20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4213" y="2133600"/>
            <a:ext cx="3671887" cy="2863850"/>
          </a:xfrm>
          <a:noFill/>
        </p:spPr>
      </p:pic>
    </p:spTree>
    <p:extLst>
      <p:ext uri="{BB962C8B-B14F-4D97-AF65-F5344CB8AC3E}">
        <p14:creationId xmlns:p14="http://schemas.microsoft.com/office/powerpoint/2010/main" val="1522407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06774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86996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83450" cy="1371600"/>
          </a:xfrm>
        </p:spPr>
        <p:txBody>
          <a:bodyPr/>
          <a:lstStyle/>
          <a:p>
            <a:pPr>
              <a:defRPr/>
            </a:pPr>
            <a:r>
              <a:rPr lang="en-US" smtClean="0"/>
              <a:t> </a:t>
            </a:r>
            <a:endParaRPr lang="en-US" dirty="0"/>
          </a:p>
        </p:txBody>
      </p:sp>
      <p:sp>
        <p:nvSpPr>
          <p:cNvPr id="45058" name="Content Placeholder 2"/>
          <p:cNvSpPr>
            <a:spLocks noGrp="1"/>
          </p:cNvSpPr>
          <p:nvPr>
            <p:ph sz="half" idx="1"/>
          </p:nvPr>
        </p:nvSpPr>
        <p:spPr>
          <a:xfrm>
            <a:off x="611188" y="1989138"/>
            <a:ext cx="3529012" cy="4111625"/>
          </a:xfrm>
        </p:spPr>
        <p:txBody>
          <a:bodyPr/>
          <a:lstStyle/>
          <a:p>
            <a:r>
              <a:rPr lang="en-US" altLang="en-US"/>
              <a:t>Archivio di Stato, Firenze </a:t>
            </a:r>
          </a:p>
          <a:p>
            <a:endParaRPr lang="en-US" altLang="en-US"/>
          </a:p>
          <a:p>
            <a:r>
              <a:rPr lang="en-US" altLang="en-US"/>
              <a:t>Archivio Mediceo del Principato</a:t>
            </a:r>
          </a:p>
          <a:p>
            <a:endParaRPr lang="en-US" altLang="en-US"/>
          </a:p>
        </p:txBody>
      </p:sp>
      <p:pic>
        <p:nvPicPr>
          <p:cNvPr id="45059"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64163" y="2349500"/>
            <a:ext cx="3024187" cy="3095625"/>
          </a:xfrm>
        </p:spPr>
      </p:pic>
      <p:sp>
        <p:nvSpPr>
          <p:cNvPr id="45060" name="TextBox 7"/>
          <p:cNvSpPr txBox="1">
            <a:spLocks noChangeArrowheads="1"/>
          </p:cNvSpPr>
          <p:nvPr/>
        </p:nvSpPr>
        <p:spPr bwMode="auto">
          <a:xfrm>
            <a:off x="1331913" y="546100"/>
            <a:ext cx="6616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3600" b="0">
                <a:solidFill>
                  <a:srgbClr val="FF0000"/>
                </a:solidFill>
                <a:latin typeface="Calibri" charset="0"/>
              </a:rPr>
              <a:t>Lettere di Amerigo Salvetti</a:t>
            </a:r>
          </a:p>
        </p:txBody>
      </p:sp>
    </p:spTree>
    <p:extLst>
      <p:ext uri="{BB962C8B-B14F-4D97-AF65-F5344CB8AC3E}">
        <p14:creationId xmlns:p14="http://schemas.microsoft.com/office/powerpoint/2010/main" val="10477887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4688"/>
            <a:ext cx="8686800" cy="2198688"/>
          </a:xfrm>
        </p:spPr>
        <p:txBody>
          <a:bodyPr/>
          <a:lstStyle/>
          <a:p>
            <a:pPr algn="ctr">
              <a:defRPr/>
            </a:pPr>
            <a:r>
              <a:rPr lang="en-US" sz="2700" cap="none" dirty="0" smtClean="0"/>
              <a:t/>
            </a:r>
            <a:br>
              <a:rPr lang="en-US" sz="2700" cap="none" dirty="0" smtClean="0"/>
            </a:br>
            <a:r>
              <a:rPr lang="en-US" sz="2700" cap="none" dirty="0" smtClean="0"/>
              <a:t>British Library</a:t>
            </a:r>
            <a:br>
              <a:rPr lang="en-US" sz="2700" cap="none" dirty="0" smtClean="0"/>
            </a:br>
            <a:r>
              <a:rPr lang="en-US" sz="2400" cap="none" dirty="0" err="1" smtClean="0"/>
              <a:t>trascrizione</a:t>
            </a:r>
            <a:r>
              <a:rPr lang="en-US" sz="2400" cap="none" dirty="0" smtClean="0"/>
              <a:t> in </a:t>
            </a:r>
            <a:r>
              <a:rPr lang="en-US" sz="2400" cap="none" dirty="0" err="1" smtClean="0"/>
              <a:t>italiano</a:t>
            </a:r>
            <a:r>
              <a:rPr lang="en-US" sz="2400" cap="none" dirty="0" smtClean="0"/>
              <a:t> </a:t>
            </a:r>
            <a:r>
              <a:rPr lang="en-US" sz="2400" cap="none" dirty="0" err="1" smtClean="0"/>
              <a:t>standardizzato</a:t>
            </a:r>
            <a:r>
              <a:rPr lang="en-US" sz="2400" cap="none" dirty="0" smtClean="0"/>
              <a:t> </a:t>
            </a:r>
            <a:br>
              <a:rPr lang="en-US" sz="2400" cap="none" dirty="0" smtClean="0"/>
            </a:br>
            <a:r>
              <a:rPr lang="en-US" sz="2400" cap="none" dirty="0" smtClean="0"/>
              <a:t>(fine </a:t>
            </a:r>
            <a:r>
              <a:rPr lang="en-US" sz="2400" cap="none" dirty="0" err="1" smtClean="0"/>
              <a:t>Ottocento</a:t>
            </a:r>
            <a:r>
              <a:rPr lang="en-US" sz="2400" cap="none" dirty="0" smtClean="0"/>
              <a:t>)</a:t>
            </a:r>
            <a:r>
              <a:rPr lang="en-US" sz="2700" cap="none" dirty="0" smtClean="0"/>
              <a:t/>
            </a:r>
            <a:br>
              <a:rPr lang="en-US" sz="2700" cap="none" dirty="0" smtClean="0"/>
            </a:br>
            <a:endParaRPr lang="en-US" sz="2400" dirty="0"/>
          </a:p>
        </p:txBody>
      </p:sp>
      <p:sp>
        <p:nvSpPr>
          <p:cNvPr id="3" name="Text Placeholder 2"/>
          <p:cNvSpPr>
            <a:spLocks noGrp="1"/>
          </p:cNvSpPr>
          <p:nvPr>
            <p:ph type="body" idx="1"/>
          </p:nvPr>
        </p:nvSpPr>
        <p:spPr>
          <a:xfrm>
            <a:off x="827088" y="1573213"/>
            <a:ext cx="4092575" cy="639762"/>
          </a:xfrm>
        </p:spPr>
        <p:txBody>
          <a:bodyPr/>
          <a:lstStyle/>
          <a:p>
            <a:pPr>
              <a:defRPr/>
            </a:pPr>
            <a:endParaRPr lang="en-US" dirty="0"/>
          </a:p>
        </p:txBody>
      </p:sp>
      <p:pic>
        <p:nvPicPr>
          <p:cNvPr id="47107"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02163" y="2284413"/>
            <a:ext cx="3292475" cy="3360737"/>
          </a:xfrm>
        </p:spPr>
      </p:pic>
      <p:sp>
        <p:nvSpPr>
          <p:cNvPr id="5" name="Text Placeholder 4"/>
          <p:cNvSpPr>
            <a:spLocks noGrp="1"/>
          </p:cNvSpPr>
          <p:nvPr>
            <p:ph type="body" sz="quarter" idx="3"/>
          </p:nvPr>
        </p:nvSpPr>
        <p:spPr>
          <a:xfrm>
            <a:off x="5092700" y="1595438"/>
            <a:ext cx="3292475" cy="617537"/>
          </a:xfrm>
        </p:spPr>
        <p:txBody>
          <a:bodyPr/>
          <a:lstStyle/>
          <a:p>
            <a:pPr>
              <a:defRPr/>
            </a:pPr>
            <a:endParaRPr sz="1400" cap="none"/>
          </a:p>
        </p:txBody>
      </p:sp>
      <p:pic>
        <p:nvPicPr>
          <p:cNvPr id="47109"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1116013" y="2284413"/>
            <a:ext cx="2881312" cy="3600450"/>
          </a:xfrm>
        </p:spPr>
      </p:pic>
    </p:spTree>
    <p:extLst>
      <p:ext uri="{BB962C8B-B14F-4D97-AF65-F5344CB8AC3E}">
        <p14:creationId xmlns:p14="http://schemas.microsoft.com/office/powerpoint/2010/main" val="3573417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Postal</a:t>
            </a:r>
            <a:r>
              <a:rPr lang="it-IT" dirty="0" smtClean="0"/>
              <a:t> service</a:t>
            </a:r>
            <a:endParaRPr lang="it-IT" dirty="0"/>
          </a:p>
        </p:txBody>
      </p:sp>
      <p:sp>
        <p:nvSpPr>
          <p:cNvPr id="3" name="Segnaposto contenuto 2"/>
          <p:cNvSpPr>
            <a:spLocks noGrp="1"/>
          </p:cNvSpPr>
          <p:nvPr>
            <p:ph idx="1"/>
          </p:nvPr>
        </p:nvSpPr>
        <p:spPr/>
        <p:txBody>
          <a:bodyPr>
            <a:normAutofit/>
          </a:bodyPr>
          <a:lstStyle/>
          <a:p>
            <a:r>
              <a:rPr lang="it-IT" sz="4000" i="1" dirty="0" smtClean="0"/>
              <a:t>Ordinario</a:t>
            </a:r>
          </a:p>
          <a:p>
            <a:endParaRPr lang="it-IT" sz="4000" i="1" dirty="0" smtClean="0"/>
          </a:p>
          <a:p>
            <a:r>
              <a:rPr lang="it-IT" sz="4000" i="1" dirty="0" smtClean="0"/>
              <a:t>Corriere espresso</a:t>
            </a:r>
          </a:p>
          <a:p>
            <a:endParaRPr lang="it-IT" sz="4000" i="1" dirty="0" smtClean="0"/>
          </a:p>
          <a:p>
            <a:r>
              <a:rPr lang="it-IT" sz="4000" i="1" dirty="0" smtClean="0"/>
              <a:t>Corriere Trottolino</a:t>
            </a:r>
            <a:endParaRPr lang="it-IT" sz="4000" i="1" dirty="0"/>
          </a:p>
        </p:txBody>
      </p:sp>
    </p:spTree>
    <p:extLst>
      <p:ext uri="{BB962C8B-B14F-4D97-AF65-F5344CB8AC3E}">
        <p14:creationId xmlns:p14="http://schemas.microsoft.com/office/powerpoint/2010/main" val="1178078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Post Coach</a:t>
            </a:r>
            <a:endParaRPr lang="it-IT" dirty="0"/>
          </a:p>
        </p:txBody>
      </p:sp>
      <p:pic>
        <p:nvPicPr>
          <p:cNvPr id="4" name="Segnaposto contenuto 3" descr="taxispost.gif"/>
          <p:cNvPicPr>
            <a:picLocks noGrp="1" noChangeAspect="1"/>
          </p:cNvPicPr>
          <p:nvPr>
            <p:ph idx="1"/>
          </p:nvPr>
        </p:nvPicPr>
        <p:blipFill>
          <a:blip r:embed="rId2"/>
          <a:stretch>
            <a:fillRect/>
          </a:stretch>
        </p:blipFill>
        <p:spPr>
          <a:xfrm>
            <a:off x="1297040" y="1600200"/>
            <a:ext cx="6549919" cy="4525963"/>
          </a:xfrm>
        </p:spPr>
      </p:pic>
    </p:spTree>
    <p:extLst>
      <p:ext uri="{BB962C8B-B14F-4D97-AF65-F5344CB8AC3E}">
        <p14:creationId xmlns:p14="http://schemas.microsoft.com/office/powerpoint/2010/main" val="1399579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err="1" smtClean="0"/>
              <a:t>Ciphered</a:t>
            </a:r>
            <a:r>
              <a:rPr lang="it-IT" sz="3200" dirty="0" smtClean="0"/>
              <a:t> news in </a:t>
            </a:r>
            <a:r>
              <a:rPr lang="it-IT" sz="3200" dirty="0" err="1" smtClean="0"/>
              <a:t>Italian</a:t>
            </a:r>
            <a:r>
              <a:rPr lang="it-IT" sz="3200" dirty="0" smtClean="0"/>
              <a:t> </a:t>
            </a:r>
            <a:r>
              <a:rPr lang="it-IT" sz="3200" dirty="0" err="1" smtClean="0"/>
              <a:t>newsletters</a:t>
            </a:r>
            <a:r>
              <a:rPr lang="it-IT" sz="3200" dirty="0" smtClean="0"/>
              <a:t> </a:t>
            </a:r>
            <a:r>
              <a:rPr lang="it-IT" sz="3200" dirty="0" err="1" smtClean="0"/>
              <a:t>sent</a:t>
            </a:r>
            <a:r>
              <a:rPr lang="it-IT" sz="3200" dirty="0" smtClean="0"/>
              <a:t> by </a:t>
            </a:r>
            <a:r>
              <a:rPr lang="it-IT" sz="3200" dirty="0" err="1" smtClean="0"/>
              <a:t>Tuscan</a:t>
            </a:r>
            <a:r>
              <a:rPr lang="it-IT" sz="3200" dirty="0" smtClean="0"/>
              <a:t> ‘residente’ in London</a:t>
            </a:r>
            <a:endParaRPr lang="it-IT" sz="3200" dirty="0"/>
          </a:p>
        </p:txBody>
      </p:sp>
      <p:sp>
        <p:nvSpPr>
          <p:cNvPr id="3" name="Segnaposto contenuto 2"/>
          <p:cNvSpPr>
            <a:spLocks noGrp="1"/>
          </p:cNvSpPr>
          <p:nvPr>
            <p:ph idx="1"/>
          </p:nvPr>
        </p:nvSpPr>
        <p:spPr/>
        <p:txBody>
          <a:bodyPr>
            <a:normAutofit/>
          </a:bodyPr>
          <a:lstStyle/>
          <a:p>
            <a:pPr>
              <a:buNone/>
            </a:pPr>
            <a:r>
              <a:rPr lang="it-IT" dirty="0" smtClean="0"/>
              <a:t>    Ricevo in questo punto </a:t>
            </a:r>
            <a:r>
              <a:rPr lang="it-IT" dirty="0" err="1" smtClean="0"/>
              <a:t>un’Biglietto</a:t>
            </a:r>
            <a:r>
              <a:rPr lang="it-IT" dirty="0" smtClean="0"/>
              <a:t> da </a:t>
            </a:r>
          </a:p>
          <a:p>
            <a:endParaRPr lang="it-IT" dirty="0" smtClean="0"/>
          </a:p>
          <a:p>
            <a:pPr>
              <a:buNone/>
            </a:pPr>
            <a:r>
              <a:rPr lang="it-IT" dirty="0" smtClean="0"/>
              <a:t>    </a:t>
            </a:r>
            <a:r>
              <a:rPr lang="it-IT" dirty="0" err="1" smtClean="0"/>
              <a:t>un’amico</a:t>
            </a:r>
            <a:r>
              <a:rPr lang="it-IT" dirty="0" smtClean="0"/>
              <a:t> che mi accenna essersi  </a:t>
            </a:r>
          </a:p>
          <a:p>
            <a:pPr>
              <a:buNone/>
            </a:pPr>
            <a:r>
              <a:rPr lang="it-IT" dirty="0" smtClean="0"/>
              <a:t>                                   </a:t>
            </a:r>
          </a:p>
          <a:p>
            <a:pPr>
              <a:buNone/>
            </a:pPr>
            <a:r>
              <a:rPr lang="it-IT" dirty="0" smtClean="0"/>
              <a:t>                                           </a:t>
            </a:r>
            <a:r>
              <a:rPr lang="it-IT" dirty="0" smtClean="0">
                <a:latin typeface="Brush Script MT" pitchFamily="66" charset="0"/>
              </a:rPr>
              <a:t>nel parlamento</a:t>
            </a:r>
          </a:p>
          <a:p>
            <a:pPr>
              <a:buNone/>
            </a:pPr>
            <a:r>
              <a:rPr lang="it-IT" dirty="0" smtClean="0"/>
              <a:t>   </a:t>
            </a:r>
            <a:r>
              <a:rPr lang="it-IT" dirty="0" err="1" smtClean="0"/>
              <a:t>ultimam.te</a:t>
            </a:r>
            <a:r>
              <a:rPr lang="it-IT" dirty="0" smtClean="0"/>
              <a:t> disputato 13146705 </a:t>
            </a:r>
          </a:p>
          <a:p>
            <a:endParaRPr lang="it-IT" dirty="0"/>
          </a:p>
        </p:txBody>
      </p:sp>
    </p:spTree>
    <p:extLst>
      <p:ext uri="{BB962C8B-B14F-4D97-AF65-F5344CB8AC3E}">
        <p14:creationId xmlns:p14="http://schemas.microsoft.com/office/powerpoint/2010/main" val="1979764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en-US"/>
              <a:t>Dual purpose</a:t>
            </a:r>
          </a:p>
        </p:txBody>
      </p:sp>
      <p:sp>
        <p:nvSpPr>
          <p:cNvPr id="19459" name="Content Placeholder 2"/>
          <p:cNvSpPr>
            <a:spLocks noGrp="1"/>
          </p:cNvSpPr>
          <p:nvPr>
            <p:ph idx="1"/>
          </p:nvPr>
        </p:nvSpPr>
        <p:spPr/>
        <p:txBody>
          <a:bodyPr/>
          <a:lstStyle/>
          <a:p>
            <a:endParaRPr lang="en-US" altLang="en-US"/>
          </a:p>
          <a:p>
            <a:r>
              <a:rPr lang="en-US" altLang="en-US"/>
              <a:t>‘the writers regarded these [diplomatic ] letters as critically important, not for the affairs of state, but for their own fortunes and future careers’ </a:t>
            </a:r>
          </a:p>
          <a:p>
            <a:pPr>
              <a:buFont typeface="Arial" charset="0"/>
              <a:buNone/>
            </a:pPr>
            <a:r>
              <a:rPr lang="en-US" altLang="en-US"/>
              <a:t>    Fitzmaurice (2006) </a:t>
            </a:r>
            <a:endParaRPr lang="en-GB" altLang="en-US"/>
          </a:p>
        </p:txBody>
      </p:sp>
    </p:spTree>
    <p:extLst>
      <p:ext uri="{BB962C8B-B14F-4D97-AF65-F5344CB8AC3E}">
        <p14:creationId xmlns:p14="http://schemas.microsoft.com/office/powerpoint/2010/main" val="174115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a:t>Translation</a:t>
            </a:r>
          </a:p>
        </p:txBody>
      </p:sp>
      <p:sp>
        <p:nvSpPr>
          <p:cNvPr id="20483" name="Content Placeholder 2"/>
          <p:cNvSpPr>
            <a:spLocks noGrp="1"/>
          </p:cNvSpPr>
          <p:nvPr>
            <p:ph idx="1"/>
          </p:nvPr>
        </p:nvSpPr>
        <p:spPr/>
        <p:txBody>
          <a:bodyPr>
            <a:normAutofit fontScale="92500" lnSpcReduction="20000"/>
          </a:bodyPr>
          <a:lstStyle/>
          <a:p>
            <a:r>
              <a:rPr lang="en-US" altLang="en-US" sz="2800" dirty="0"/>
              <a:t>‘The particulars whereof [the affair] have </a:t>
            </a:r>
            <a:r>
              <a:rPr lang="en-US" altLang="en-US" sz="2800" dirty="0" err="1"/>
              <a:t>beene</a:t>
            </a:r>
            <a:r>
              <a:rPr lang="en-US" altLang="en-US" sz="2800" dirty="0"/>
              <a:t> represented to the </a:t>
            </a:r>
            <a:r>
              <a:rPr lang="en-US" altLang="en-US" sz="2800" dirty="0" err="1"/>
              <a:t>Parlament</a:t>
            </a:r>
            <a:r>
              <a:rPr lang="en-US" altLang="en-US" sz="2800" dirty="0"/>
              <a:t> by your letters of the 7</a:t>
            </a:r>
            <a:r>
              <a:rPr lang="en-US" altLang="en-US" sz="2800" baseline="30000" dirty="0"/>
              <a:t>th</a:t>
            </a:r>
            <a:r>
              <a:rPr lang="en-US" altLang="en-US" sz="2800" dirty="0"/>
              <a:t> and 9</a:t>
            </a:r>
            <a:r>
              <a:rPr lang="en-US" altLang="en-US" sz="2800" baseline="30000" dirty="0"/>
              <a:t>th</a:t>
            </a:r>
            <a:r>
              <a:rPr lang="en-US" altLang="en-US" sz="2800" dirty="0"/>
              <a:t> of December last, and more at large, by the worthy </a:t>
            </a:r>
            <a:r>
              <a:rPr lang="en-US" altLang="en-US" sz="2800" dirty="0" err="1"/>
              <a:t>Amerigo</a:t>
            </a:r>
            <a:r>
              <a:rPr lang="en-US" altLang="en-US" sz="2800" dirty="0"/>
              <a:t> Salvetti your Resident here, And they are so sensible of the honour of your </a:t>
            </a:r>
            <a:r>
              <a:rPr lang="en-US" altLang="en-US" sz="2800" dirty="0" err="1"/>
              <a:t>Highnesse</a:t>
            </a:r>
            <a:r>
              <a:rPr lang="en-US" altLang="en-US" sz="2800" dirty="0"/>
              <a:t> concerned therein, That they have given Order […]’ </a:t>
            </a:r>
            <a:endParaRPr lang="en-US" altLang="en-US" sz="2800" dirty="0" smtClean="0"/>
          </a:p>
          <a:p>
            <a:endParaRPr lang="en-GB" altLang="en-US" sz="2600" dirty="0"/>
          </a:p>
          <a:p>
            <a:r>
              <a:rPr lang="en-US" altLang="en-US" sz="3000" dirty="0" smtClean="0"/>
              <a:t>‘</a:t>
            </a:r>
            <a:r>
              <a:rPr lang="en-US" altLang="en-US" sz="3000" i="1" dirty="0"/>
              <a:t>le </a:t>
            </a:r>
            <a:r>
              <a:rPr lang="en-US" altLang="en-US" sz="3000" i="1" dirty="0" err="1"/>
              <a:t>particolarità</a:t>
            </a:r>
            <a:r>
              <a:rPr lang="en-US" altLang="en-US" sz="3000" i="1" dirty="0"/>
              <a:t> di </a:t>
            </a:r>
            <a:r>
              <a:rPr lang="en-US" altLang="en-US" sz="3000" i="1" dirty="0" err="1"/>
              <a:t>tutto</a:t>
            </a:r>
            <a:r>
              <a:rPr lang="en-US" altLang="en-US" sz="3000" i="1" dirty="0"/>
              <a:t> </a:t>
            </a:r>
            <a:r>
              <a:rPr lang="en-US" altLang="en-US" sz="3000" i="1" dirty="0" err="1"/>
              <a:t>essendo</a:t>
            </a:r>
            <a:r>
              <a:rPr lang="en-US" altLang="en-US" sz="3000" i="1" dirty="0"/>
              <a:t> state </a:t>
            </a:r>
            <a:r>
              <a:rPr lang="en-US" altLang="en-US" sz="3000" i="1" dirty="0" err="1"/>
              <a:t>rappresentate</a:t>
            </a:r>
            <a:r>
              <a:rPr lang="en-US" altLang="en-US" sz="3000" i="1" dirty="0"/>
              <a:t> al </a:t>
            </a:r>
            <a:r>
              <a:rPr lang="en-US" altLang="en-US" sz="3000" i="1" dirty="0" err="1"/>
              <a:t>Parlamento</a:t>
            </a:r>
            <a:r>
              <a:rPr lang="en-US" altLang="en-US" sz="3000" i="1" dirty="0"/>
              <a:t> </a:t>
            </a:r>
            <a:r>
              <a:rPr lang="en-US" altLang="en-US" sz="3000" i="1" dirty="0" err="1"/>
              <a:t>dalle</a:t>
            </a:r>
            <a:r>
              <a:rPr lang="en-US" altLang="en-US" sz="3000" i="1" dirty="0"/>
              <a:t> </a:t>
            </a:r>
            <a:r>
              <a:rPr lang="en-US" altLang="en-US" sz="3000" i="1" dirty="0" err="1"/>
              <a:t>lettere</a:t>
            </a:r>
            <a:r>
              <a:rPr lang="en-US" altLang="en-US" sz="3000" i="1" dirty="0"/>
              <a:t> di V.A. de’ 7 et 9 di </a:t>
            </a:r>
            <a:r>
              <a:rPr lang="en-US" altLang="en-US" sz="3000" i="1" dirty="0" err="1"/>
              <a:t>dicembre</a:t>
            </a:r>
            <a:r>
              <a:rPr lang="en-US" altLang="en-US" sz="3000" i="1" dirty="0"/>
              <a:t>, et </a:t>
            </a:r>
            <a:r>
              <a:rPr lang="en-US" altLang="en-US" sz="3000" i="1" dirty="0" err="1"/>
              <a:t>più</a:t>
            </a:r>
            <a:r>
              <a:rPr lang="en-US" altLang="en-US" sz="3000" i="1" dirty="0"/>
              <a:t> </a:t>
            </a:r>
            <a:r>
              <a:rPr lang="en-US" altLang="en-US" sz="3000" i="1" dirty="0" err="1"/>
              <a:t>particolarmente</a:t>
            </a:r>
            <a:r>
              <a:rPr lang="en-US" altLang="en-US" sz="3000" i="1" dirty="0"/>
              <a:t> et </a:t>
            </a:r>
            <a:r>
              <a:rPr lang="en-US" altLang="en-US" sz="3000" i="1" dirty="0" err="1"/>
              <a:t>amplamente</a:t>
            </a:r>
            <a:r>
              <a:rPr lang="en-US" altLang="en-US" sz="3000" i="1" dirty="0"/>
              <a:t> dal </a:t>
            </a:r>
            <a:r>
              <a:rPr lang="en-US" altLang="en-US" sz="3000" i="1" dirty="0" err="1"/>
              <a:t>degno</a:t>
            </a:r>
            <a:r>
              <a:rPr lang="en-US" altLang="en-US" sz="3000" i="1" dirty="0"/>
              <a:t> </a:t>
            </a:r>
            <a:r>
              <a:rPr lang="en-US" altLang="en-US" sz="3000" i="1" dirty="0" err="1"/>
              <a:t>Amerigo</a:t>
            </a:r>
            <a:r>
              <a:rPr lang="en-US" altLang="en-US" sz="3000" i="1" dirty="0"/>
              <a:t> Salvetti </a:t>
            </a:r>
            <a:r>
              <a:rPr lang="en-US" altLang="en-US" sz="3000" i="1" dirty="0" err="1"/>
              <a:t>suo</a:t>
            </a:r>
            <a:r>
              <a:rPr lang="en-US" altLang="en-US" sz="3000" i="1" dirty="0"/>
              <a:t> </a:t>
            </a:r>
            <a:r>
              <a:rPr lang="en-US" altLang="en-US" sz="3000" i="1" dirty="0" err="1"/>
              <a:t>residente</a:t>
            </a:r>
            <a:r>
              <a:rPr lang="en-US" altLang="en-US" sz="3000" i="1" dirty="0"/>
              <a:t> qui, </a:t>
            </a:r>
            <a:r>
              <a:rPr lang="en-US" altLang="en-US" sz="3000" i="1" dirty="0" err="1"/>
              <a:t>che</a:t>
            </a:r>
            <a:r>
              <a:rPr lang="en-US" altLang="en-US" sz="3000" i="1" dirty="0"/>
              <a:t> ci ha </a:t>
            </a:r>
            <a:r>
              <a:rPr lang="en-US" altLang="en-US" sz="3000" i="1" dirty="0" err="1"/>
              <a:t>resi</a:t>
            </a:r>
            <a:r>
              <a:rPr lang="en-US" altLang="en-US" sz="3000" i="1" dirty="0"/>
              <a:t> </a:t>
            </a:r>
            <a:r>
              <a:rPr lang="en-US" altLang="en-US" sz="3000" i="1" dirty="0" err="1"/>
              <a:t>tanto</a:t>
            </a:r>
            <a:r>
              <a:rPr lang="en-US" altLang="en-US" sz="3000" i="1" dirty="0"/>
              <a:t> </a:t>
            </a:r>
            <a:r>
              <a:rPr lang="en-US" altLang="en-US" sz="3000" i="1" dirty="0" err="1"/>
              <a:t>sensitivi</a:t>
            </a:r>
            <a:r>
              <a:rPr lang="en-US" altLang="en-US" sz="3000" i="1" dirty="0"/>
              <a:t> del </a:t>
            </a:r>
            <a:r>
              <a:rPr lang="en-US" altLang="en-US" sz="3000" i="1" dirty="0" err="1"/>
              <a:t>honore</a:t>
            </a:r>
            <a:r>
              <a:rPr lang="en-US" altLang="en-US" sz="3000" i="1" dirty="0"/>
              <a:t> </a:t>
            </a:r>
            <a:r>
              <a:rPr lang="en-US" altLang="en-US" sz="3000" i="1" dirty="0" err="1"/>
              <a:t>dell’A.V</a:t>
            </a:r>
            <a:r>
              <a:rPr lang="en-US" altLang="en-US" sz="3000" i="1" dirty="0"/>
              <a:t>. </a:t>
            </a:r>
            <a:r>
              <a:rPr lang="en-US" altLang="en-US" sz="3000" i="1" dirty="0" err="1"/>
              <a:t>che</a:t>
            </a:r>
            <a:r>
              <a:rPr lang="en-US" altLang="en-US" sz="3000" i="1" dirty="0"/>
              <a:t> </a:t>
            </a:r>
            <a:r>
              <a:rPr lang="en-US" altLang="en-US" sz="3000" i="1" dirty="0" err="1"/>
              <a:t>habbiamo</a:t>
            </a:r>
            <a:r>
              <a:rPr lang="en-US" altLang="en-US" sz="3000" i="1" dirty="0"/>
              <a:t> </a:t>
            </a:r>
            <a:r>
              <a:rPr lang="en-US" altLang="en-US" sz="3000" i="1" dirty="0" err="1"/>
              <a:t>subito</a:t>
            </a:r>
            <a:r>
              <a:rPr lang="en-US" altLang="en-US" sz="3000" i="1" dirty="0"/>
              <a:t> </a:t>
            </a:r>
            <a:r>
              <a:rPr lang="en-US" altLang="en-US" sz="3000" i="1" dirty="0" err="1"/>
              <a:t>dato</a:t>
            </a:r>
            <a:r>
              <a:rPr lang="en-US" altLang="en-US" sz="3000" i="1" dirty="0"/>
              <a:t> </a:t>
            </a:r>
            <a:r>
              <a:rPr lang="en-US" altLang="en-US" sz="3000" i="1" dirty="0" err="1"/>
              <a:t>ordine</a:t>
            </a:r>
            <a:r>
              <a:rPr lang="en-US" altLang="en-US" sz="3000" dirty="0"/>
              <a:t> […]’. (29/1/1653</a:t>
            </a:r>
            <a:r>
              <a:rPr lang="en-US" altLang="en-US" sz="3000" dirty="0" smtClean="0"/>
              <a:t>)</a:t>
            </a:r>
            <a:endParaRPr lang="en-GB" altLang="en-US" sz="3000" dirty="0"/>
          </a:p>
        </p:txBody>
      </p:sp>
    </p:spTree>
    <p:extLst>
      <p:ext uri="{BB962C8B-B14F-4D97-AF65-F5344CB8AC3E}">
        <p14:creationId xmlns:p14="http://schemas.microsoft.com/office/powerpoint/2010/main" val="1548055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ELBA</a:t>
            </a:r>
            <a:endParaRPr lang="it-IT" dirty="0"/>
          </a:p>
        </p:txBody>
      </p:sp>
      <p:pic>
        <p:nvPicPr>
          <p:cNvPr id="4" name="Segnaposto contenuto 3" descr="Tuscan_archipelago.png"/>
          <p:cNvPicPr>
            <a:picLocks noGrp="1" noChangeAspect="1"/>
          </p:cNvPicPr>
          <p:nvPr>
            <p:ph idx="1"/>
          </p:nvPr>
        </p:nvPicPr>
        <p:blipFill>
          <a:blip r:embed="rId2"/>
          <a:stretch>
            <a:fillRect/>
          </a:stretch>
        </p:blipFill>
        <p:spPr>
          <a:xfrm>
            <a:off x="1277995" y="1600200"/>
            <a:ext cx="6588010" cy="4525963"/>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7283450" cy="719137"/>
          </a:xfrm>
        </p:spPr>
        <p:txBody>
          <a:bodyPr>
            <a:normAutofit fontScale="90000"/>
          </a:bodyPr>
          <a:lstStyle/>
          <a:p>
            <a:pPr>
              <a:defRPr/>
            </a:pPr>
            <a:r>
              <a:rPr lang="en-US" sz="2400" dirty="0" smtClean="0">
                <a:solidFill>
                  <a:srgbClr val="FF0000"/>
                </a:solidFill>
              </a:rPr>
              <a:t>Diplomatic correspondence can also be examined for intercultural aspects (1)</a:t>
            </a:r>
            <a:endParaRPr lang="en-US" sz="2400" dirty="0">
              <a:solidFill>
                <a:srgbClr val="FF0000"/>
              </a:solidFill>
            </a:endParaRPr>
          </a:p>
        </p:txBody>
      </p:sp>
      <p:sp>
        <p:nvSpPr>
          <p:cNvPr id="105474" name="Content Placeholder 2"/>
          <p:cNvSpPr>
            <a:spLocks noGrp="1"/>
          </p:cNvSpPr>
          <p:nvPr>
            <p:ph idx="1"/>
          </p:nvPr>
        </p:nvSpPr>
        <p:spPr>
          <a:xfrm>
            <a:off x="457200" y="1196975"/>
            <a:ext cx="7620000" cy="4929188"/>
          </a:xfrm>
        </p:spPr>
        <p:txBody>
          <a:bodyPr>
            <a:normAutofit/>
          </a:bodyPr>
          <a:lstStyle/>
          <a:p>
            <a:endParaRPr lang="en-US" altLang="en-US" dirty="0"/>
          </a:p>
          <a:p>
            <a:endParaRPr lang="en-US" altLang="en-US" dirty="0"/>
          </a:p>
          <a:p>
            <a:r>
              <a:rPr lang="en-US" altLang="en-US" dirty="0" smtClean="0"/>
              <a:t>In </a:t>
            </a:r>
            <a:r>
              <a:rPr lang="en-US" altLang="en-US" dirty="0"/>
              <a:t>1703 Sir Lambert Blackwell, </a:t>
            </a:r>
            <a:r>
              <a:rPr lang="en-US" altLang="en-US" dirty="0" smtClean="0"/>
              <a:t>envoy </a:t>
            </a:r>
            <a:r>
              <a:rPr lang="en-US" altLang="en-US" dirty="0"/>
              <a:t>t</a:t>
            </a:r>
            <a:r>
              <a:rPr lang="en-US" altLang="en-US" dirty="0" smtClean="0"/>
              <a:t>o the Grand Duchy of Tuscany explains “how one </a:t>
            </a:r>
            <a:r>
              <a:rPr lang="en-US" altLang="en-US" dirty="0"/>
              <a:t>does business in Italy” </a:t>
            </a:r>
          </a:p>
          <a:p>
            <a:endParaRPr lang="en-US" altLang="en-US" dirty="0"/>
          </a:p>
          <a:p>
            <a:endParaRPr lang="en-US" altLang="en-US" dirty="0"/>
          </a:p>
          <a:p>
            <a:endParaRPr lang="en-US" altLang="en-US" dirty="0"/>
          </a:p>
          <a:p>
            <a:endParaRPr lang="en-US" altLang="en-US" dirty="0"/>
          </a:p>
          <a:p>
            <a:endParaRPr lang="en-US" altLang="en-US" dirty="0"/>
          </a:p>
        </p:txBody>
      </p:sp>
      <p:sp>
        <p:nvSpPr>
          <p:cNvPr id="4" name="Rectangle 1"/>
          <p:cNvSpPr>
            <a:spLocks noChangeArrowheads="1"/>
          </p:cNvSpPr>
          <p:nvPr/>
        </p:nvSpPr>
        <p:spPr bwMode="auto">
          <a:xfrm>
            <a:off x="-2339975" y="-3175"/>
            <a:ext cx="1008062" cy="3238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bIns="0" anchor="ctr">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endParaRPr lang="it-IT" altLang="en-US" sz="1800" b="0">
              <a:latin typeface="Calibri" charset="0"/>
            </a:endParaRPr>
          </a:p>
        </p:txBody>
      </p:sp>
      <p:sp>
        <p:nvSpPr>
          <p:cNvPr id="5" name="Rectangle 2"/>
          <p:cNvSpPr>
            <a:spLocks noChangeArrowheads="1"/>
          </p:cNvSpPr>
          <p:nvPr/>
        </p:nvSpPr>
        <p:spPr bwMode="auto">
          <a:xfrm>
            <a:off x="-2052638" y="66675"/>
            <a:ext cx="720725" cy="3238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bIns="0" anchor="ctr">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endParaRPr lang="it-IT" altLang="en-US" sz="1800" b="0">
              <a:latin typeface="Calibri" charset="0"/>
            </a:endParaRPr>
          </a:p>
        </p:txBody>
      </p:sp>
    </p:spTree>
    <p:extLst>
      <p:ext uri="{BB962C8B-B14F-4D97-AF65-F5344CB8AC3E}">
        <p14:creationId xmlns:p14="http://schemas.microsoft.com/office/powerpoint/2010/main" val="1421630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635750" cy="1371600"/>
          </a:xfrm>
        </p:spPr>
        <p:txBody>
          <a:bodyPr>
            <a:normAutofit fontScale="90000"/>
          </a:bodyPr>
          <a:lstStyle/>
          <a:p>
            <a:pPr>
              <a:defRPr/>
            </a:pPr>
            <a:r>
              <a:rPr lang="en-US" dirty="0" smtClean="0">
                <a:solidFill>
                  <a:srgbClr val="FF0000"/>
                </a:solidFill>
              </a:rPr>
              <a:t>Doing business in Italy</a:t>
            </a:r>
            <a:r>
              <a:rPr lang="is-IS" dirty="0" smtClean="0">
                <a:solidFill>
                  <a:srgbClr val="FF0000"/>
                </a:solidFill>
              </a:rPr>
              <a:t>….</a:t>
            </a:r>
            <a:r>
              <a:rPr lang="en-US" dirty="0" smtClean="0"/>
              <a:t/>
            </a:r>
            <a:br>
              <a:rPr lang="en-US" dirty="0" smtClean="0"/>
            </a:br>
            <a:endParaRPr lang="en-US" dirty="0"/>
          </a:p>
        </p:txBody>
      </p:sp>
      <p:sp>
        <p:nvSpPr>
          <p:cNvPr id="107522" name="Content Placeholder 2"/>
          <p:cNvSpPr>
            <a:spLocks noGrp="1"/>
          </p:cNvSpPr>
          <p:nvPr>
            <p:ph idx="1"/>
          </p:nvPr>
        </p:nvSpPr>
        <p:spPr/>
        <p:txBody>
          <a:bodyPr>
            <a:normAutofit lnSpcReduction="10000"/>
          </a:bodyPr>
          <a:lstStyle/>
          <a:p>
            <a:endParaRPr lang="en-US" altLang="en-US" dirty="0"/>
          </a:p>
          <a:p>
            <a:endParaRPr lang="en-US" altLang="en-US" dirty="0"/>
          </a:p>
          <a:p>
            <a:r>
              <a:rPr lang="en-US" altLang="en-US" dirty="0"/>
              <a:t>“which the Italians </a:t>
            </a:r>
            <a:r>
              <a:rPr lang="en-US" altLang="en-US" dirty="0" err="1"/>
              <a:t>tearme</a:t>
            </a:r>
            <a:r>
              <a:rPr lang="en-US" altLang="en-US" dirty="0"/>
              <a:t> doing </a:t>
            </a:r>
            <a:r>
              <a:rPr lang="en-US" altLang="en-US" dirty="0" err="1"/>
              <a:t>businesse</a:t>
            </a:r>
            <a:r>
              <a:rPr lang="en-US" altLang="en-US" dirty="0"/>
              <a:t> with soft words and hard arguments” </a:t>
            </a:r>
          </a:p>
          <a:p>
            <a:pPr marL="0" indent="0">
              <a:buNone/>
            </a:pPr>
            <a:r>
              <a:rPr lang="en-US" altLang="en-US" dirty="0"/>
              <a:t>(Sir Lambert Blackwell, 1703</a:t>
            </a:r>
            <a:r>
              <a:rPr lang="en-US" altLang="en-US" dirty="0" smtClean="0"/>
              <a:t>)</a:t>
            </a:r>
          </a:p>
          <a:p>
            <a:pPr marL="0" indent="0">
              <a:buNone/>
            </a:pPr>
            <a:r>
              <a:rPr lang="is-IS" altLang="en-US" dirty="0" smtClean="0"/>
              <a:t>…. </a:t>
            </a:r>
            <a:r>
              <a:rPr lang="en-US" altLang="en-US" dirty="0" smtClean="0"/>
              <a:t>U</a:t>
            </a:r>
            <a:r>
              <a:rPr lang="is-IS" altLang="en-US" dirty="0" smtClean="0"/>
              <a:t>nlike the English Secretary of State who does not understand or accept the need for elaborate and exceesively honorific address terms</a:t>
            </a:r>
            <a:endParaRPr lang="en-US" altLang="en-US" dirty="0"/>
          </a:p>
          <a:p>
            <a:endParaRPr lang="en-US" altLang="en-US" dirty="0"/>
          </a:p>
          <a:p>
            <a:pPr marL="0" indent="0" algn="ctr">
              <a:buNone/>
            </a:pPr>
            <a:endParaRPr lang="en-US" altLang="en-US" sz="3600" dirty="0">
              <a:solidFill>
                <a:srgbClr val="C00000"/>
              </a:solidFill>
              <a:latin typeface="Apple Chancery" charset="0"/>
              <a:ea typeface="Apple Chancery" charset="0"/>
              <a:cs typeface="Apple Chancery" charset="0"/>
            </a:endParaRPr>
          </a:p>
          <a:p>
            <a:endParaRPr lang="en-US" altLang="en-US" dirty="0"/>
          </a:p>
        </p:txBody>
      </p:sp>
    </p:spTree>
    <p:extLst>
      <p:ext uri="{BB962C8B-B14F-4D97-AF65-F5344CB8AC3E}">
        <p14:creationId xmlns:p14="http://schemas.microsoft.com/office/powerpoint/2010/main" val="4263441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it-IT" altLang="it-IT" sz="1600" dirty="0" smtClean="0"/>
              <a:t>Francesco Terriesi, Agente per il Gran Ducato di Toscana </a:t>
            </a:r>
            <a:br>
              <a:rPr lang="it-IT" altLang="it-IT" sz="1600" dirty="0" smtClean="0"/>
            </a:br>
            <a:r>
              <a:rPr lang="en-US" altLang="it-IT" sz="1600" dirty="0" smtClean="0"/>
              <a:t> (1670-1691)</a:t>
            </a:r>
            <a:r>
              <a:rPr lang="en-US" altLang="it-IT" dirty="0" smtClean="0"/>
              <a:t/>
            </a:r>
            <a:br>
              <a:rPr lang="en-US" altLang="it-IT" dirty="0" smtClean="0"/>
            </a:br>
            <a:endParaRPr lang="en-US" dirty="0"/>
          </a:p>
        </p:txBody>
      </p:sp>
      <p:sp>
        <p:nvSpPr>
          <p:cNvPr id="92162" name="Content Placeholder 2"/>
          <p:cNvSpPr>
            <a:spLocks noGrp="1"/>
          </p:cNvSpPr>
          <p:nvPr>
            <p:ph idx="1"/>
          </p:nvPr>
        </p:nvSpPr>
        <p:spPr/>
        <p:txBody>
          <a:bodyPr>
            <a:normAutofit fontScale="92500"/>
          </a:bodyPr>
          <a:lstStyle/>
          <a:p>
            <a:r>
              <a:rPr lang="is-IS" altLang="en-US" i="1"/>
              <a:t>…...</a:t>
            </a:r>
          </a:p>
          <a:p>
            <a:r>
              <a:rPr lang="en-US" altLang="en-US" i="1"/>
              <a:t>È</a:t>
            </a:r>
            <a:r>
              <a:rPr lang="it-IT" altLang="en-US" i="1"/>
              <a:t> un gran tempo che il Signor Bernardo Howard mi tormenta accio che supplichi l.ill.ma sua, a suo nome di mandarli un poco del suo </a:t>
            </a:r>
            <a:r>
              <a:rPr lang="it-IT" altLang="en-US" i="1">
                <a:solidFill>
                  <a:srgbClr val="FF0000"/>
                </a:solidFill>
              </a:rPr>
              <a:t>olio da stomaco </a:t>
            </a:r>
            <a:r>
              <a:rPr lang="it-IT" altLang="en-US" i="1"/>
              <a:t>e del suo </a:t>
            </a:r>
            <a:r>
              <a:rPr lang="it-IT" altLang="en-US" i="1">
                <a:solidFill>
                  <a:srgbClr val="FF0000"/>
                </a:solidFill>
              </a:rPr>
              <a:t>balsamo apopletico</a:t>
            </a:r>
            <a:r>
              <a:rPr lang="it-IT" altLang="en-US" i="1"/>
              <a:t>, </a:t>
            </a:r>
            <a:r>
              <a:rPr lang="it-IT" altLang="en-US" i="1">
                <a:solidFill>
                  <a:srgbClr val="FF0000"/>
                </a:solidFill>
              </a:rPr>
              <a:t>e che ora non mi lascia più vivere</a:t>
            </a:r>
            <a:r>
              <a:rPr lang="it-IT" altLang="en-US" i="1"/>
              <a:t>, non ammettendo più le mie scuse sopra la difficoltà del farlo venire, per che afferma che vuole S.A.S. farlo andare a Parigi e che da Parigi ne prenderà esso la cura</a:t>
            </a:r>
            <a:r>
              <a:rPr lang="it-IT" altLang="en-US"/>
              <a:t>.</a:t>
            </a:r>
            <a:endParaRPr lang="en-US" altLang="en-US"/>
          </a:p>
          <a:p>
            <a:endParaRPr lang="en-US" altLang="en-US"/>
          </a:p>
        </p:txBody>
      </p:sp>
    </p:spTree>
    <p:extLst>
      <p:ext uri="{BB962C8B-B14F-4D97-AF65-F5344CB8AC3E}">
        <p14:creationId xmlns:p14="http://schemas.microsoft.com/office/powerpoint/2010/main" val="8212421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16013" y="304800"/>
            <a:ext cx="5741987" cy="5143500"/>
          </a:xfrm>
          <a:prstGeom prst="rect">
            <a:avLst/>
          </a:prstGeom>
        </p:spPr>
        <p:txBody>
          <a:bodyPr>
            <a:spAutoFit/>
          </a:bodyPr>
          <a:lstStyle/>
          <a:p>
            <a:pPr marL="21590" indent="-21590" algn="just">
              <a:lnSpc>
                <a:spcPct val="107000"/>
              </a:lnSpc>
              <a:spcAft>
                <a:spcPts val="800"/>
              </a:spcAft>
              <a:defRPr/>
            </a:pPr>
            <a:endParaRPr lang="it-IT" sz="2000" i="1" dirty="0">
              <a:latin typeface="Times New Roman" panose="02020603050405020304" pitchFamily="18" charset="0"/>
              <a:ea typeface="Calibri" panose="020F0502020204030204" pitchFamily="34" charset="0"/>
              <a:cs typeface="Times New Roman" panose="02020603050405020304" pitchFamily="18" charset="0"/>
            </a:endParaRPr>
          </a:p>
          <a:p>
            <a:pPr marL="21590" indent="-21590" algn="just">
              <a:lnSpc>
                <a:spcPct val="107000"/>
              </a:lnSpc>
              <a:spcAft>
                <a:spcPts val="800"/>
              </a:spcAft>
              <a:defRPr/>
            </a:pPr>
            <a:endParaRPr lang="it-IT" sz="2000" i="1" dirty="0">
              <a:latin typeface="Times New Roman" panose="02020603050405020304" pitchFamily="18" charset="0"/>
              <a:ea typeface="Calibri" panose="020F0502020204030204" pitchFamily="34" charset="0"/>
              <a:cs typeface="Times New Roman" panose="02020603050405020304" pitchFamily="18" charset="0"/>
            </a:endParaRPr>
          </a:p>
          <a:p>
            <a:pPr marL="21590" indent="-21590" algn="just">
              <a:lnSpc>
                <a:spcPct val="107000"/>
              </a:lnSpc>
              <a:spcAft>
                <a:spcPts val="800"/>
              </a:spcAft>
              <a:defRPr/>
            </a:pPr>
            <a:r>
              <a:rPr lang="it-IT" sz="2000" i="1" dirty="0">
                <a:latin typeface="Times New Roman" panose="02020603050405020304" pitchFamily="18" charset="0"/>
                <a:ea typeface="Calibri" panose="020F0502020204030204" pitchFamily="34" charset="0"/>
                <a:cs typeface="Times New Roman" panose="02020603050405020304" pitchFamily="18" charset="0"/>
              </a:rPr>
              <a:t>Con tale arrivo mi ha tornato a fare una </a:t>
            </a:r>
            <a:r>
              <a:rPr lang="it-IT" sz="2000" i="1" dirty="0" err="1">
                <a:latin typeface="Times New Roman" panose="02020603050405020304" pitchFamily="18" charset="0"/>
                <a:ea typeface="Calibri" panose="020F0502020204030204" pitchFamily="34" charset="0"/>
                <a:cs typeface="Times New Roman" panose="02020603050405020304" pitchFamily="18" charset="0"/>
              </a:rPr>
              <a:t>dimanda</a:t>
            </a:r>
            <a:r>
              <a:rPr lang="it-IT" sz="2000" i="1" dirty="0">
                <a:latin typeface="Times New Roman" panose="02020603050405020304" pitchFamily="18" charset="0"/>
                <a:ea typeface="Calibri" panose="020F0502020204030204" pitchFamily="34" charset="0"/>
                <a:cs typeface="Times New Roman" panose="02020603050405020304" pitchFamily="18" charset="0"/>
              </a:rPr>
              <a:t> il Signor Neville che mi </a:t>
            </a:r>
            <a:r>
              <a:rPr lang="it-IT" sz="2000" i="1" dirty="0" err="1">
                <a:latin typeface="Times New Roman" panose="02020603050405020304" pitchFamily="18" charset="0"/>
                <a:ea typeface="Calibri" panose="020F0502020204030204" pitchFamily="34" charset="0"/>
                <a:cs typeface="Times New Roman" panose="02020603050405020304" pitchFamily="18" charset="0"/>
              </a:rPr>
              <a:t>haveva</a:t>
            </a:r>
            <a:r>
              <a:rPr lang="it-IT" sz="2000" i="1" dirty="0">
                <a:latin typeface="Times New Roman" panose="02020603050405020304" pitchFamily="18" charset="0"/>
                <a:ea typeface="Calibri" panose="020F0502020204030204" pitchFamily="34" charset="0"/>
                <a:cs typeface="Times New Roman" panose="02020603050405020304" pitchFamily="18" charset="0"/>
              </a:rPr>
              <a:t> fatto di </a:t>
            </a:r>
            <a:r>
              <a:rPr lang="it-IT" sz="2000" i="1" dirty="0" err="1">
                <a:latin typeface="Times New Roman" panose="02020603050405020304" pitchFamily="18" charset="0"/>
                <a:ea typeface="Calibri" panose="020F0502020204030204" pitchFamily="34" charset="0"/>
                <a:cs typeface="Times New Roman" panose="02020603050405020304" pitchFamily="18" charset="0"/>
              </a:rPr>
              <a:t>gia’</a:t>
            </a:r>
            <a:r>
              <a:rPr lang="it-IT" sz="2000" i="1" dirty="0">
                <a:latin typeface="Times New Roman" panose="02020603050405020304" pitchFamily="18" charset="0"/>
                <a:ea typeface="Calibri" panose="020F0502020204030204" pitchFamily="34" charset="0"/>
                <a:cs typeface="Times New Roman" panose="02020603050405020304" pitchFamily="18" charset="0"/>
              </a:rPr>
              <a:t> </a:t>
            </a:r>
            <a:r>
              <a:rPr lang="it-IT" sz="2000" i="1" dirty="0" err="1">
                <a:latin typeface="Times New Roman" panose="02020603050405020304" pitchFamily="18" charset="0"/>
                <a:ea typeface="Calibri" panose="020F0502020204030204" pitchFamily="34" charset="0"/>
                <a:cs typeface="Times New Roman" panose="02020603050405020304" pitchFamily="18" charset="0"/>
              </a:rPr>
              <a:t>piu’</a:t>
            </a:r>
            <a:r>
              <a:rPr lang="it-IT" sz="2000" i="1" dirty="0">
                <a:latin typeface="Times New Roman" panose="02020603050405020304" pitchFamily="18" charset="0"/>
                <a:ea typeface="Calibri" panose="020F0502020204030204" pitchFamily="34" charset="0"/>
                <a:cs typeface="Times New Roman" panose="02020603050405020304" pitchFamily="18" charset="0"/>
              </a:rPr>
              <a:t> volte, </a:t>
            </a:r>
            <a:r>
              <a:rPr lang="it-IT" sz="2000" i="1" dirty="0" err="1">
                <a:latin typeface="Times New Roman" panose="02020603050405020304" pitchFamily="18" charset="0"/>
                <a:ea typeface="Calibri" panose="020F0502020204030204" pitchFamily="34" charset="0"/>
                <a:cs typeface="Times New Roman" panose="02020603050405020304" pitchFamily="18" charset="0"/>
              </a:rPr>
              <a:t>cioe’</a:t>
            </a:r>
            <a:r>
              <a:rPr lang="it-IT" sz="2000" i="1" dirty="0">
                <a:latin typeface="Times New Roman" panose="02020603050405020304" pitchFamily="18" charset="0"/>
                <a:ea typeface="Calibri" panose="020F0502020204030204" pitchFamily="34" charset="0"/>
                <a:cs typeface="Times New Roman" panose="02020603050405020304" pitchFamily="18" charset="0"/>
              </a:rPr>
              <a:t>, se S.A.S. m’</a:t>
            </a:r>
            <a:r>
              <a:rPr lang="it-IT" sz="2000" i="1" dirty="0" err="1">
                <a:latin typeface="Times New Roman" panose="02020603050405020304" pitchFamily="18" charset="0"/>
                <a:ea typeface="Calibri" panose="020F0502020204030204" pitchFamily="34" charset="0"/>
                <a:cs typeface="Times New Roman" panose="02020603050405020304" pitchFamily="18" charset="0"/>
              </a:rPr>
              <a:t>haveva</a:t>
            </a:r>
            <a:r>
              <a:rPr lang="it-IT" sz="2000" i="1" dirty="0">
                <a:latin typeface="Times New Roman" panose="02020603050405020304" pitchFamily="18" charset="0"/>
                <a:ea typeface="Calibri" panose="020F0502020204030204" pitchFamily="34" charset="0"/>
                <a:cs typeface="Times New Roman" panose="02020603050405020304" pitchFamily="18" charset="0"/>
              </a:rPr>
              <a:t> con essa mandato una </a:t>
            </a:r>
            <a:r>
              <a:rPr lang="it-IT" sz="20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cassetta di galanterie</a:t>
            </a:r>
            <a:r>
              <a:rPr lang="it-IT" sz="2000" i="1" dirty="0">
                <a:latin typeface="Times New Roman" panose="02020603050405020304" pitchFamily="18" charset="0"/>
                <a:ea typeface="Calibri" panose="020F0502020204030204" pitchFamily="34" charset="0"/>
                <a:cs typeface="Times New Roman" panose="02020603050405020304" pitchFamily="18" charset="0"/>
              </a:rPr>
              <a:t>, che S.A. gli ha fatto sperare per una sua nipote. </a:t>
            </a:r>
            <a:r>
              <a:rPr lang="it-IT" sz="20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Gl’Inglesi sono come i bambini; </a:t>
            </a:r>
            <a:r>
              <a:rPr lang="it-IT" sz="2000" i="1" dirty="0">
                <a:latin typeface="Times New Roman" panose="02020603050405020304" pitchFamily="18" charset="0"/>
                <a:ea typeface="Calibri" panose="020F0502020204030204" pitchFamily="34" charset="0"/>
                <a:cs typeface="Times New Roman" panose="02020603050405020304" pitchFamily="18" charset="0"/>
              </a:rPr>
              <a:t>dalli quali conviene guardarsi di promettere cosa alcuna perché mai se le scordano, ne vi lasciano vivere, sin ‘a tanto che non se li </a:t>
            </a:r>
            <a:r>
              <a:rPr lang="it-IT" sz="2000" i="1" dirty="0" err="1">
                <a:latin typeface="Times New Roman" panose="02020603050405020304" pitchFamily="18" charset="0"/>
                <a:ea typeface="Calibri" panose="020F0502020204030204" pitchFamily="34" charset="0"/>
                <a:cs typeface="Times New Roman" panose="02020603050405020304" pitchFamily="18" charset="0"/>
              </a:rPr>
              <a:t>e’</a:t>
            </a:r>
            <a:r>
              <a:rPr lang="it-IT" sz="2000" i="1" dirty="0">
                <a:latin typeface="Times New Roman" panose="02020603050405020304" pitchFamily="18" charset="0"/>
                <a:ea typeface="Calibri" panose="020F0502020204030204" pitchFamily="34" charset="0"/>
                <a:cs typeface="Times New Roman" panose="02020603050405020304" pitchFamily="18" charset="0"/>
              </a:rPr>
              <a:t> data. </a:t>
            </a:r>
          </a:p>
          <a:p>
            <a:pPr marL="21590" indent="-21590" algn="just">
              <a:lnSpc>
                <a:spcPct val="107000"/>
              </a:lnSpc>
              <a:spcAft>
                <a:spcPts val="800"/>
              </a:spcAft>
              <a:defRPr/>
            </a:pPr>
            <a:r>
              <a:rPr lang="en-US" i="1" dirty="0">
                <a:latin typeface="Times New Roman" panose="02020603050405020304" pitchFamily="18" charset="0"/>
                <a:ea typeface="Calibri" panose="020F0502020204030204" pitchFamily="34" charset="0"/>
                <a:cs typeface="Times New Roman" panose="02020603050405020304" pitchFamily="18" charset="0"/>
              </a:rPr>
              <a:t>(13 January 1690)</a:t>
            </a:r>
          </a:p>
          <a:p>
            <a:pPr marL="21590" indent="-21590" algn="just">
              <a:lnSpc>
                <a:spcPct val="107000"/>
              </a:lnSpc>
              <a:spcAft>
                <a:spcPts val="800"/>
              </a:spcAft>
              <a:defRPr/>
            </a:pPr>
            <a:endParaRPr lang="en-US" sz="1600" i="1" dirty="0">
              <a:latin typeface="Times New Roman" panose="02020603050405020304" pitchFamily="18" charset="0"/>
              <a:ea typeface="Calibri" panose="020F0502020204030204" pitchFamily="34" charset="0"/>
              <a:cs typeface="Times New Roman" panose="02020603050405020304" pitchFamily="18" charset="0"/>
            </a:endParaRPr>
          </a:p>
          <a:p>
            <a:pPr marL="21590" indent="-21590" algn="just">
              <a:lnSpc>
                <a:spcPct val="107000"/>
              </a:lnSpc>
              <a:spcAft>
                <a:spcPts val="800"/>
              </a:spcAft>
              <a:defRPr/>
            </a:pPr>
            <a:r>
              <a:rPr lang="en-US" sz="1600" b="1" i="1" dirty="0" err="1">
                <a:solidFill>
                  <a:srgbClr val="FF0000"/>
                </a:solidFill>
                <a:latin typeface="+mn-lt"/>
                <a:ea typeface="Calibri" panose="020F0502020204030204" pitchFamily="34" charset="0"/>
                <a:cs typeface="Times New Roman" panose="02020603050405020304" pitchFamily="18" charset="0"/>
              </a:rPr>
              <a:t>Perché</a:t>
            </a:r>
            <a:r>
              <a:rPr lang="en-US" sz="1600" b="1" i="1" dirty="0">
                <a:solidFill>
                  <a:srgbClr val="FF0000"/>
                </a:solidFill>
                <a:latin typeface="+mn-lt"/>
                <a:ea typeface="Calibri" panose="020F0502020204030204" pitchFamily="34" charset="0"/>
                <a:cs typeface="Times New Roman" panose="02020603050405020304" pitchFamily="18" charset="0"/>
              </a:rPr>
              <a:t> </a:t>
            </a:r>
            <a:r>
              <a:rPr lang="en-US" sz="1600" b="1" i="1" dirty="0" err="1">
                <a:solidFill>
                  <a:srgbClr val="FF0000"/>
                </a:solidFill>
                <a:latin typeface="+mn-lt"/>
                <a:ea typeface="Calibri" panose="020F0502020204030204" pitchFamily="34" charset="0"/>
                <a:cs typeface="Times New Roman" panose="02020603050405020304" pitchFamily="18" charset="0"/>
              </a:rPr>
              <a:t>gli</a:t>
            </a:r>
            <a:r>
              <a:rPr lang="en-US" sz="1600" b="1" i="1" dirty="0">
                <a:solidFill>
                  <a:srgbClr val="FF0000"/>
                </a:solidFill>
                <a:latin typeface="+mn-lt"/>
                <a:ea typeface="Calibri" panose="020F0502020204030204" pitchFamily="34" charset="0"/>
                <a:cs typeface="Times New Roman" panose="02020603050405020304" pitchFamily="18" charset="0"/>
              </a:rPr>
              <a:t> </a:t>
            </a:r>
            <a:r>
              <a:rPr lang="en-US" sz="1600" b="1" i="1" dirty="0" err="1">
                <a:solidFill>
                  <a:srgbClr val="FF0000"/>
                </a:solidFill>
                <a:latin typeface="+mn-lt"/>
                <a:ea typeface="Calibri" panose="020F0502020204030204" pitchFamily="34" charset="0"/>
                <a:cs typeface="Times New Roman" panose="02020603050405020304" pitchFamily="18" charset="0"/>
              </a:rPr>
              <a:t>inglesi</a:t>
            </a:r>
            <a:r>
              <a:rPr lang="en-US" sz="1600" b="1" i="1" dirty="0">
                <a:solidFill>
                  <a:srgbClr val="FF0000"/>
                </a:solidFill>
                <a:latin typeface="+mn-lt"/>
                <a:ea typeface="Calibri" panose="020F0502020204030204" pitchFamily="34" charset="0"/>
                <a:cs typeface="Times New Roman" panose="02020603050405020304" pitchFamily="18" charset="0"/>
              </a:rPr>
              <a:t> </a:t>
            </a:r>
            <a:r>
              <a:rPr lang="en-US" sz="1600" b="1" i="1" dirty="0" err="1">
                <a:solidFill>
                  <a:srgbClr val="FF0000"/>
                </a:solidFill>
                <a:latin typeface="+mn-lt"/>
                <a:ea typeface="Calibri" panose="020F0502020204030204" pitchFamily="34" charset="0"/>
                <a:cs typeface="Times New Roman" panose="02020603050405020304" pitchFamily="18" charset="0"/>
              </a:rPr>
              <a:t>sono</a:t>
            </a:r>
            <a:r>
              <a:rPr lang="en-US" sz="1600" b="1" i="1" dirty="0">
                <a:solidFill>
                  <a:srgbClr val="FF0000"/>
                </a:solidFill>
                <a:latin typeface="+mn-lt"/>
                <a:ea typeface="Calibri" panose="020F0502020204030204" pitchFamily="34" charset="0"/>
                <a:cs typeface="Times New Roman" panose="02020603050405020304" pitchFamily="18" charset="0"/>
              </a:rPr>
              <a:t> </a:t>
            </a:r>
            <a:r>
              <a:rPr lang="en-US" sz="1600" b="1" i="1" dirty="0" err="1">
                <a:solidFill>
                  <a:srgbClr val="FF0000"/>
                </a:solidFill>
                <a:latin typeface="+mn-lt"/>
                <a:ea typeface="Calibri" panose="020F0502020204030204" pitchFamily="34" charset="0"/>
                <a:cs typeface="Times New Roman" panose="02020603050405020304" pitchFamily="18" charset="0"/>
              </a:rPr>
              <a:t>così</a:t>
            </a:r>
            <a:r>
              <a:rPr lang="en-US" sz="1600" b="1" i="1" dirty="0">
                <a:solidFill>
                  <a:srgbClr val="FF0000"/>
                </a:solidFill>
                <a:latin typeface="+mn-lt"/>
                <a:ea typeface="Calibri" panose="020F0502020204030204" pitchFamily="34" charset="0"/>
                <a:cs typeface="Times New Roman" panose="02020603050405020304" pitchFamily="18" charset="0"/>
              </a:rPr>
              <a:t>?</a:t>
            </a:r>
            <a:endParaRPr lang="it-IT" sz="1600" b="1" dirty="0">
              <a:solidFill>
                <a:srgbClr val="FF0000"/>
              </a:solidFill>
              <a:latin typeface="+mn-lt"/>
              <a:ea typeface="Calibri" panose="020F0502020204030204" pitchFamily="34" charset="0"/>
              <a:cs typeface="Times New Roman" panose="02020603050405020304" pitchFamily="18" charset="0"/>
            </a:endParaRPr>
          </a:p>
          <a:p>
            <a:pPr>
              <a:lnSpc>
                <a:spcPct val="115000"/>
              </a:lnSpc>
              <a:spcAft>
                <a:spcPts val="800"/>
              </a:spcAft>
              <a:defRPr/>
            </a:pPr>
            <a:r>
              <a:rPr lang="en-US" i="1" dirty="0">
                <a:latin typeface="Times New Roman" panose="02020603050405020304" pitchFamily="18" charset="0"/>
                <a:ea typeface="Calibri" panose="020F0502020204030204" pitchFamily="34" charset="0"/>
                <a:cs typeface="Times New Roman" panose="02020603050405020304" pitchFamily="18" charset="0"/>
              </a:rPr>
              <a:t> </a:t>
            </a:r>
            <a:endParaRPr lang="it-IT"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907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95234" name="Content Placeholder 2"/>
          <p:cNvSpPr>
            <a:spLocks noGrp="1"/>
          </p:cNvSpPr>
          <p:nvPr>
            <p:ph sz="half" idx="1"/>
          </p:nvPr>
        </p:nvSpPr>
        <p:spPr>
          <a:xfrm>
            <a:off x="1630363" y="1574800"/>
            <a:ext cx="3292475" cy="4525963"/>
          </a:xfrm>
        </p:spPr>
        <p:txBody>
          <a:bodyPr/>
          <a:lstStyle/>
          <a:p>
            <a:endParaRPr lang="en-US" altLang="en-US" sz="2000" b="0" dirty="0"/>
          </a:p>
          <a:p>
            <a:r>
              <a:rPr lang="en-US" altLang="en-US" sz="2000" b="0" dirty="0" smtClean="0"/>
              <a:t>Protestantism</a:t>
            </a:r>
            <a:endParaRPr lang="en-US" altLang="en-US" sz="2000" b="0" dirty="0"/>
          </a:p>
          <a:p>
            <a:r>
              <a:rPr lang="en-US" altLang="en-US" sz="2000" dirty="0" smtClean="0"/>
              <a:t>The Bible and the word of God</a:t>
            </a:r>
          </a:p>
          <a:p>
            <a:pPr marL="0" indent="0">
              <a:buNone/>
            </a:pPr>
            <a:r>
              <a:rPr lang="en-US" altLang="en-US" sz="2000" dirty="0" smtClean="0"/>
              <a:t>Give importance to the word</a:t>
            </a:r>
            <a:endParaRPr lang="en-US" altLang="en-US" sz="2000" dirty="0"/>
          </a:p>
        </p:txBody>
      </p:sp>
      <p:pic>
        <p:nvPicPr>
          <p:cNvPr id="9523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97513" y="2198688"/>
            <a:ext cx="2476500" cy="3276600"/>
          </a:xfrm>
        </p:spPr>
      </p:pic>
    </p:spTree>
    <p:extLst>
      <p:ext uri="{BB962C8B-B14F-4D97-AF65-F5344CB8AC3E}">
        <p14:creationId xmlns:p14="http://schemas.microsoft.com/office/powerpoint/2010/main" val="14680743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Lecture notes, pp. 52-55</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Sir Lambert Blackwell 1703 correspondence</a:t>
            </a:r>
            <a:endParaRPr lang="en-US" dirty="0"/>
          </a:p>
        </p:txBody>
      </p:sp>
    </p:spTree>
    <p:extLst>
      <p:ext uri="{BB962C8B-B14F-4D97-AF65-F5344CB8AC3E}">
        <p14:creationId xmlns:p14="http://schemas.microsoft.com/office/powerpoint/2010/main" val="214499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200" dirty="0" smtClean="0"/>
              <a:t/>
            </a:r>
            <a:br>
              <a:rPr lang="it-IT" sz="2200" dirty="0" smtClean="0"/>
            </a:br>
            <a:r>
              <a:rPr lang="it-IT" sz="3600" dirty="0" err="1" smtClean="0"/>
              <a:t>Battle</a:t>
            </a:r>
            <a:r>
              <a:rPr lang="it-IT" sz="3600" dirty="0" smtClean="0"/>
              <a:t> </a:t>
            </a:r>
            <a:r>
              <a:rPr lang="it-IT" sz="3600" dirty="0" err="1" smtClean="0"/>
              <a:t>of</a:t>
            </a:r>
            <a:r>
              <a:rPr lang="it-IT" sz="3600" dirty="0" smtClean="0"/>
              <a:t> Livorno 1653</a:t>
            </a:r>
            <a:r>
              <a:rPr lang="it-IT" sz="2200" dirty="0" smtClean="0"/>
              <a:t/>
            </a:r>
            <a:br>
              <a:rPr lang="it-IT" sz="2200" dirty="0" smtClean="0"/>
            </a:br>
            <a:r>
              <a:rPr lang="it-IT" sz="2200" dirty="0" smtClean="0"/>
              <a:t/>
            </a:r>
            <a:br>
              <a:rPr lang="it-IT" sz="2200" dirty="0" smtClean="0"/>
            </a:br>
            <a:r>
              <a:rPr lang="it-IT" sz="2200" dirty="0" smtClean="0"/>
              <a:t>(Johannes </a:t>
            </a:r>
            <a:r>
              <a:rPr lang="it-IT" sz="2200" dirty="0" err="1" smtClean="0"/>
              <a:t>Lingelbach</a:t>
            </a:r>
            <a:r>
              <a:rPr lang="it-IT" sz="2200" dirty="0" smtClean="0"/>
              <a:t>)</a:t>
            </a:r>
            <a:r>
              <a:rPr lang="it-IT" dirty="0" smtClean="0"/>
              <a:t/>
            </a:r>
            <a:br>
              <a:rPr lang="it-IT" dirty="0" smtClean="0"/>
            </a:br>
            <a:endParaRPr lang="it-IT" dirty="0"/>
          </a:p>
        </p:txBody>
      </p:sp>
      <p:pic>
        <p:nvPicPr>
          <p:cNvPr id="4" name="Segnaposto contenuto 3" descr="The_Battle_of_Livorno_%28Leghorn%29_march_14_1653_%28Johannes_Lingelbach%2C_1660%29.jpg"/>
          <p:cNvPicPr>
            <a:picLocks noGrp="1" noChangeAspect="1"/>
          </p:cNvPicPr>
          <p:nvPr>
            <p:ph idx="1"/>
          </p:nvPr>
        </p:nvPicPr>
        <p:blipFill>
          <a:blip r:embed="rId2"/>
          <a:stretch>
            <a:fillRect/>
          </a:stretch>
        </p:blipFill>
        <p:spPr>
          <a:xfrm>
            <a:off x="457200" y="1739481"/>
            <a:ext cx="8229600" cy="42474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0000"/>
                </a:solidFill>
              </a:rPr>
              <a:t>English reporting of Battle of </a:t>
            </a:r>
            <a:r>
              <a:rPr lang="it-IT" dirty="0" err="1" smtClean="0">
                <a:solidFill>
                  <a:srgbClr val="FF0000"/>
                </a:solidFill>
              </a:rPr>
              <a:t>Leghorn</a:t>
            </a:r>
            <a:endParaRPr lang="it-IT" dirty="0">
              <a:solidFill>
                <a:srgbClr val="FF0000"/>
              </a:solidFill>
            </a:endParaRPr>
          </a:p>
        </p:txBody>
      </p:sp>
      <p:sp>
        <p:nvSpPr>
          <p:cNvPr id="3" name="Segnaposto contenuto 2"/>
          <p:cNvSpPr>
            <a:spLocks noGrp="1"/>
          </p:cNvSpPr>
          <p:nvPr>
            <p:ph idx="1"/>
          </p:nvPr>
        </p:nvSpPr>
        <p:spPr/>
        <p:txBody>
          <a:bodyPr>
            <a:normAutofit/>
          </a:bodyPr>
          <a:lstStyle/>
          <a:p>
            <a:endParaRPr lang="it-IT" sz="2400" dirty="0" smtClean="0">
              <a:latin typeface="Calibri" pitchFamily="34" charset="0"/>
              <a:cs typeface="Arial" pitchFamily="34" charset="0"/>
            </a:endParaRPr>
          </a:p>
          <a:p>
            <a:r>
              <a:rPr lang="en-US" sz="2400" dirty="0">
                <a:latin typeface="Calibri" pitchFamily="34" charset="0"/>
                <a:cs typeface="Arial" pitchFamily="34" charset="0"/>
              </a:rPr>
              <a:t>Weekly London weekly pamphlet reporting the </a:t>
            </a:r>
            <a:r>
              <a:rPr lang="en-US" sz="2400" dirty="0" smtClean="0">
                <a:latin typeface="Calibri" pitchFamily="34" charset="0"/>
                <a:cs typeface="Arial" pitchFamily="34" charset="0"/>
              </a:rPr>
              <a:t>battle</a:t>
            </a:r>
          </a:p>
          <a:p>
            <a:endParaRPr lang="en-US" sz="2400" dirty="0">
              <a:latin typeface="Calibri" pitchFamily="34" charset="0"/>
              <a:cs typeface="Arial" pitchFamily="34" charset="0"/>
            </a:endParaRPr>
          </a:p>
          <a:p>
            <a:r>
              <a:rPr lang="en-US" sz="2400" dirty="0" smtClean="0">
                <a:latin typeface="Calibri" pitchFamily="34" charset="0"/>
                <a:cs typeface="Arial" pitchFamily="34" charset="0"/>
              </a:rPr>
              <a:t>London </a:t>
            </a:r>
            <a:r>
              <a:rPr lang="en-US" sz="2400" dirty="0">
                <a:latin typeface="Calibri" pitchFamily="34" charset="0"/>
                <a:cs typeface="Arial" pitchFamily="34" charset="0"/>
              </a:rPr>
              <a:t>pamphlets written by Appleton and </a:t>
            </a:r>
            <a:r>
              <a:rPr lang="en-US" sz="2400" dirty="0" err="1">
                <a:latin typeface="Calibri" pitchFamily="34" charset="0"/>
                <a:cs typeface="Arial" pitchFamily="34" charset="0"/>
              </a:rPr>
              <a:t>Badiley</a:t>
            </a:r>
            <a:r>
              <a:rPr lang="en-US" sz="2400" dirty="0">
                <a:latin typeface="Calibri" pitchFamily="34" charset="0"/>
                <a:cs typeface="Arial" pitchFamily="34" charset="0"/>
              </a:rPr>
              <a:t> to defend their honour and </a:t>
            </a:r>
            <a:r>
              <a:rPr lang="en-US" sz="2400" dirty="0" smtClean="0">
                <a:latin typeface="Calibri" pitchFamily="34" charset="0"/>
                <a:cs typeface="Arial" pitchFamily="34" charset="0"/>
              </a:rPr>
              <a:t>reputation</a:t>
            </a:r>
          </a:p>
          <a:p>
            <a:endParaRPr lang="it-IT" sz="2400" dirty="0">
              <a:latin typeface="Calibri" pitchFamily="34" charset="0"/>
              <a:cs typeface="Arial" pitchFamily="34" charset="0"/>
            </a:endParaRPr>
          </a:p>
          <a:p>
            <a:endParaRPr lang="it-IT" sz="2400" dirty="0" smtClean="0">
              <a:latin typeface="Calibri" pitchFamily="34" charset="0"/>
              <a:cs typeface="Arial" pitchFamily="34" charset="0"/>
            </a:endParaRPr>
          </a:p>
          <a:p>
            <a:pPr>
              <a:buNone/>
            </a:pPr>
            <a:endParaRPr lang="it-IT" dirty="0"/>
          </a:p>
        </p:txBody>
      </p:sp>
    </p:spTree>
    <p:extLst>
      <p:ext uri="{BB962C8B-B14F-4D97-AF65-F5344CB8AC3E}">
        <p14:creationId xmlns:p14="http://schemas.microsoft.com/office/powerpoint/2010/main" val="1220457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English reporting of Battle of </a:t>
            </a:r>
            <a:r>
              <a:rPr lang="it-IT" dirty="0" err="1" smtClean="0"/>
              <a:t>Leghorn</a:t>
            </a:r>
            <a:endParaRPr lang="it-IT" dirty="0"/>
          </a:p>
        </p:txBody>
      </p:sp>
      <p:sp>
        <p:nvSpPr>
          <p:cNvPr id="3" name="Segnaposto contenuto 2"/>
          <p:cNvSpPr>
            <a:spLocks noGrp="1"/>
          </p:cNvSpPr>
          <p:nvPr>
            <p:ph idx="1"/>
          </p:nvPr>
        </p:nvSpPr>
        <p:spPr/>
        <p:txBody>
          <a:bodyPr>
            <a:normAutofit/>
          </a:bodyPr>
          <a:lstStyle/>
          <a:p>
            <a:r>
              <a:rPr lang="en-US" sz="2400" dirty="0" smtClean="0">
                <a:latin typeface="Calibri" pitchFamily="34" charset="0"/>
                <a:cs typeface="Arial" pitchFamily="34" charset="0"/>
              </a:rPr>
              <a:t>Weekly English newsletters sent by </a:t>
            </a:r>
            <a:r>
              <a:rPr lang="en-US" sz="2400" dirty="0">
                <a:latin typeface="Calibri" pitchFamily="34" charset="0"/>
                <a:cs typeface="Arial" pitchFamily="34" charset="0"/>
              </a:rPr>
              <a:t>England’s </a:t>
            </a:r>
            <a:r>
              <a:rPr lang="en-US" sz="2400" dirty="0" smtClean="0">
                <a:latin typeface="Calibri" pitchFamily="34" charset="0"/>
                <a:cs typeface="Arial" pitchFamily="34" charset="0"/>
              </a:rPr>
              <a:t>envoy in Leghorn, Charles Longland, to the English government</a:t>
            </a:r>
          </a:p>
          <a:p>
            <a:endParaRPr lang="it-IT" sz="2400" dirty="0" smtClean="0">
              <a:latin typeface="Calibri" pitchFamily="34" charset="0"/>
              <a:cs typeface="Arial" pitchFamily="34" charset="0"/>
            </a:endParaRPr>
          </a:p>
          <a:p>
            <a:r>
              <a:rPr lang="en-US" sz="2400" dirty="0" smtClean="0">
                <a:latin typeface="Calibri" pitchFamily="34" charset="0"/>
                <a:cs typeface="Arial" pitchFamily="34" charset="0"/>
              </a:rPr>
              <a:t>Occasional Italian </a:t>
            </a:r>
            <a:r>
              <a:rPr lang="en-US" sz="2400" i="1" dirty="0" err="1" smtClean="0">
                <a:latin typeface="Calibri" pitchFamily="34" charset="0"/>
                <a:cs typeface="Arial" pitchFamily="34" charset="0"/>
              </a:rPr>
              <a:t>avvisi</a:t>
            </a:r>
            <a:r>
              <a:rPr lang="en-US" sz="2400" i="1" dirty="0" smtClean="0">
                <a:latin typeface="Calibri" pitchFamily="34" charset="0"/>
                <a:cs typeface="Arial" pitchFamily="34" charset="0"/>
              </a:rPr>
              <a:t> </a:t>
            </a:r>
            <a:r>
              <a:rPr lang="en-US" sz="2400" dirty="0" smtClean="0">
                <a:latin typeface="Calibri" pitchFamily="34" charset="0"/>
                <a:cs typeface="Arial" pitchFamily="34" charset="0"/>
              </a:rPr>
              <a:t>forwarded by </a:t>
            </a:r>
            <a:r>
              <a:rPr lang="en-US" sz="2400" dirty="0" err="1" smtClean="0">
                <a:latin typeface="Calibri" pitchFamily="34" charset="0"/>
                <a:cs typeface="Arial" pitchFamily="34" charset="0"/>
              </a:rPr>
              <a:t>Longland</a:t>
            </a:r>
            <a:r>
              <a:rPr lang="en-US" sz="2400" dirty="0" smtClean="0">
                <a:latin typeface="Calibri" pitchFamily="34" charset="0"/>
                <a:cs typeface="Arial" pitchFamily="34" charset="0"/>
              </a:rPr>
              <a:t> to English government</a:t>
            </a:r>
          </a:p>
          <a:p>
            <a:endParaRPr lang="it-IT" sz="2400" dirty="0" smtClean="0">
              <a:latin typeface="Calibri" pitchFamily="34" charset="0"/>
              <a:cs typeface="Arial" pitchFamily="34" charset="0"/>
            </a:endParaRPr>
          </a:p>
          <a:p>
            <a:r>
              <a:rPr lang="en-US" sz="2400" dirty="0">
                <a:latin typeface="Calibri" pitchFamily="34" charset="0"/>
                <a:cs typeface="Arial" pitchFamily="34" charset="0"/>
              </a:rPr>
              <a:t>London pamphlets written by Appleton and </a:t>
            </a:r>
            <a:r>
              <a:rPr lang="en-US" sz="2400" dirty="0" err="1">
                <a:latin typeface="Calibri" pitchFamily="34" charset="0"/>
                <a:cs typeface="Arial" pitchFamily="34" charset="0"/>
              </a:rPr>
              <a:t>Badiley</a:t>
            </a:r>
            <a:r>
              <a:rPr lang="en-US" sz="2400" dirty="0">
                <a:latin typeface="Calibri" pitchFamily="34" charset="0"/>
                <a:cs typeface="Arial" pitchFamily="34" charset="0"/>
              </a:rPr>
              <a:t> to defend their honour and </a:t>
            </a:r>
            <a:r>
              <a:rPr lang="en-US" sz="2400" dirty="0" smtClean="0">
                <a:latin typeface="Calibri" pitchFamily="34" charset="0"/>
                <a:cs typeface="Arial" pitchFamily="34" charset="0"/>
              </a:rPr>
              <a:t>reputation</a:t>
            </a:r>
          </a:p>
          <a:p>
            <a:endParaRPr lang="it-IT" sz="2400" dirty="0">
              <a:latin typeface="Calibri" pitchFamily="34" charset="0"/>
              <a:cs typeface="Arial" pitchFamily="34" charset="0"/>
            </a:endParaRPr>
          </a:p>
          <a:p>
            <a:r>
              <a:rPr lang="en-US" sz="2400" dirty="0" smtClean="0">
                <a:latin typeface="Calibri" pitchFamily="34" charset="0"/>
                <a:cs typeface="Arial" pitchFamily="34" charset="0"/>
              </a:rPr>
              <a:t>Weekly London weekly pamphlet reporting the battle</a:t>
            </a:r>
          </a:p>
          <a:p>
            <a:endParaRPr lang="it-IT" sz="2400" dirty="0" smtClean="0">
              <a:latin typeface="Calibri" pitchFamily="34" charset="0"/>
              <a:cs typeface="Arial" pitchFamily="34" charset="0"/>
            </a:endParaRPr>
          </a:p>
          <a:p>
            <a:pPr>
              <a:buNone/>
            </a:pPr>
            <a:endParaRPr lang="it-IT" dirty="0"/>
          </a:p>
        </p:txBody>
      </p:sp>
    </p:spTree>
    <p:extLst>
      <p:ext uri="{BB962C8B-B14F-4D97-AF65-F5344CB8AC3E}">
        <p14:creationId xmlns:p14="http://schemas.microsoft.com/office/powerpoint/2010/main" val="947089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Transmission</a:t>
            </a:r>
            <a:r>
              <a:rPr lang="it-IT" dirty="0" smtClean="0"/>
              <a:t> </a:t>
            </a:r>
            <a:r>
              <a:rPr lang="it-IT" dirty="0" err="1" smtClean="0"/>
              <a:t>of</a:t>
            </a:r>
            <a:r>
              <a:rPr lang="it-IT" dirty="0" smtClean="0"/>
              <a:t> news</a:t>
            </a:r>
            <a:endParaRPr lang="it-IT" dirty="0"/>
          </a:p>
        </p:txBody>
      </p:sp>
      <p:sp>
        <p:nvSpPr>
          <p:cNvPr id="3" name="Segnaposto contenuto 2"/>
          <p:cNvSpPr>
            <a:spLocks noGrp="1"/>
          </p:cNvSpPr>
          <p:nvPr>
            <p:ph idx="1"/>
          </p:nvPr>
        </p:nvSpPr>
        <p:spPr/>
        <p:txBody>
          <a:bodyPr/>
          <a:lstStyle/>
          <a:p>
            <a:r>
              <a:rPr lang="en-US" b="1" dirty="0" smtClean="0"/>
              <a:t>Newsletters </a:t>
            </a:r>
          </a:p>
          <a:p>
            <a:endParaRPr lang="en-US" b="1" dirty="0" smtClean="0"/>
          </a:p>
          <a:p>
            <a:r>
              <a:rPr lang="en-US" b="1" dirty="0" smtClean="0"/>
              <a:t>Pamphlets </a:t>
            </a:r>
          </a:p>
          <a:p>
            <a:endParaRPr lang="en-US" b="1" dirty="0" smtClean="0"/>
          </a:p>
          <a:p>
            <a:r>
              <a:rPr lang="en-US" b="1" i="1" dirty="0" err="1" smtClean="0"/>
              <a:t>Avvisi</a:t>
            </a:r>
            <a:endParaRPr lang="en-US" b="1" i="1" dirty="0" smtClean="0"/>
          </a:p>
          <a:p>
            <a:endParaRPr lang="en-US" b="1" i="1" dirty="0" smtClean="0"/>
          </a:p>
          <a:p>
            <a:r>
              <a:rPr lang="en-US" b="1" dirty="0" smtClean="0"/>
              <a:t>Top secret correspondence</a:t>
            </a:r>
            <a:endParaRPr lang="it-IT" dirty="0" smtClean="0"/>
          </a:p>
          <a:p>
            <a:endParaRPr lang="it-IT" dirty="0"/>
          </a:p>
        </p:txBody>
      </p:sp>
    </p:spTree>
    <p:extLst>
      <p:ext uri="{BB962C8B-B14F-4D97-AF65-F5344CB8AC3E}">
        <p14:creationId xmlns:p14="http://schemas.microsoft.com/office/powerpoint/2010/main" val="2058837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Transmission</a:t>
            </a:r>
            <a:r>
              <a:rPr lang="it-IT" dirty="0" smtClean="0"/>
              <a:t> </a:t>
            </a:r>
            <a:r>
              <a:rPr lang="it-IT" dirty="0" err="1" smtClean="0"/>
              <a:t>of</a:t>
            </a:r>
            <a:r>
              <a:rPr lang="it-IT" dirty="0" smtClean="0"/>
              <a:t> news</a:t>
            </a:r>
            <a:endParaRPr lang="it-IT" dirty="0"/>
          </a:p>
        </p:txBody>
      </p:sp>
      <p:sp>
        <p:nvSpPr>
          <p:cNvPr id="3" name="Segnaposto contenuto 2"/>
          <p:cNvSpPr>
            <a:spLocks noGrp="1"/>
          </p:cNvSpPr>
          <p:nvPr>
            <p:ph idx="1"/>
          </p:nvPr>
        </p:nvSpPr>
        <p:spPr/>
        <p:txBody>
          <a:bodyPr/>
          <a:lstStyle/>
          <a:p>
            <a:r>
              <a:rPr lang="en-US" b="1" dirty="0" smtClean="0"/>
              <a:t>Newsletters </a:t>
            </a:r>
          </a:p>
          <a:p>
            <a:endParaRPr lang="en-US" b="1" dirty="0" smtClean="0"/>
          </a:p>
          <a:p>
            <a:r>
              <a:rPr lang="en-US" b="1" dirty="0" smtClean="0"/>
              <a:t>Pamphlets </a:t>
            </a:r>
          </a:p>
          <a:p>
            <a:endParaRPr lang="en-US" b="1" dirty="0" smtClean="0"/>
          </a:p>
          <a:p>
            <a:r>
              <a:rPr lang="en-US" b="1" i="1" dirty="0" err="1" smtClean="0"/>
              <a:t>Avvisi</a:t>
            </a:r>
            <a:endParaRPr lang="en-US" b="1" i="1" dirty="0" smtClean="0"/>
          </a:p>
          <a:p>
            <a:endParaRPr lang="en-US" b="1" i="1" dirty="0" smtClean="0"/>
          </a:p>
          <a:p>
            <a:r>
              <a:rPr lang="en-US" b="1" dirty="0" smtClean="0"/>
              <a:t>Top secret correspondence</a:t>
            </a:r>
            <a:endParaRPr lang="it-IT" dirty="0" smtClean="0"/>
          </a:p>
          <a:p>
            <a:endParaRPr lang="it-IT"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TotalTime>
  <Words>2820</Words>
  <Application>Microsoft Macintosh PowerPoint</Application>
  <PresentationFormat>On-screen Show (4:3)</PresentationFormat>
  <Paragraphs>247</Paragraphs>
  <Slides>45</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45</vt:i4>
      </vt:variant>
    </vt:vector>
  </HeadingPairs>
  <TitlesOfParts>
    <vt:vector size="54" baseType="lpstr">
      <vt:lpstr>Apple Chancery</vt:lpstr>
      <vt:lpstr>Brush Script MT</vt:lpstr>
      <vt:lpstr>Calibri</vt:lpstr>
      <vt:lpstr>Times New Roman</vt:lpstr>
      <vt:lpstr>TimesNewRoman</vt:lpstr>
      <vt:lpstr>TimesNewRoman,Italic</vt:lpstr>
      <vt:lpstr>Arial</vt:lpstr>
      <vt:lpstr>Tema di Office</vt:lpstr>
      <vt:lpstr>Personalizza struttura</vt:lpstr>
      <vt:lpstr>Diplomatic correspondence:  English and Italian news dissemination in context</vt:lpstr>
      <vt:lpstr>Reporting England’s inglorious defeat at the Battle of Leghorn 1653: newsletters, pamphlets, avvisi and secret correspondence</vt:lpstr>
      <vt:lpstr>Leghorn </vt:lpstr>
      <vt:lpstr>ELBA</vt:lpstr>
      <vt:lpstr> Battle of Livorno 1653  (Johannes Lingelbach) </vt:lpstr>
      <vt:lpstr>English reporting of Battle of Leghorn</vt:lpstr>
      <vt:lpstr>English reporting of Battle of Leghorn</vt:lpstr>
      <vt:lpstr>Transmission of news</vt:lpstr>
      <vt:lpstr>Transmission of news</vt:lpstr>
      <vt:lpstr>A Remonstrance:  Henry Appleton</vt:lpstr>
      <vt:lpstr>Badiley’s Answer to Remonstrance</vt:lpstr>
      <vt:lpstr>Mercurius Politicus</vt:lpstr>
      <vt:lpstr>Reporting battle of Leghorn in newsbook  Mercurius Politicus (1) (Ch. 8 Language of periodical news…)</vt:lpstr>
      <vt:lpstr>Reporting battle of Leghorn in newsbook  Mercurius Politicus (2)</vt:lpstr>
      <vt:lpstr>Reporting battle of Leghorn in newsbook  Mercurius Politicus (3)</vt:lpstr>
      <vt:lpstr>Reporting battle of Leghorn in newsbook  Mercurius Politicus (4)</vt:lpstr>
      <vt:lpstr>The Daily Courant, 1702 </vt:lpstr>
      <vt:lpstr>Reporter, Correspondent/ Interpreter?</vt:lpstr>
      <vt:lpstr>English reporting of Battle of Leghorn</vt:lpstr>
      <vt:lpstr>English newsletters sent by English envoy in Leghorn </vt:lpstr>
      <vt:lpstr>John Thurloe</vt:lpstr>
      <vt:lpstr>Longland as spy master</vt:lpstr>
      <vt:lpstr>Ferdinando II de’ Medici Grand Duke of Tuscany</vt:lpstr>
      <vt:lpstr>British History Online </vt:lpstr>
      <vt:lpstr>Diplomatic correspondence important source for news (1)</vt:lpstr>
      <vt:lpstr>Diplomatic correspondence important source for news (2)</vt:lpstr>
      <vt:lpstr>Diplomatic correspondence important source for news (3)</vt:lpstr>
      <vt:lpstr>Charles Longland’s need for news:  News as commodity</vt:lpstr>
      <vt:lpstr>Charles Longland </vt:lpstr>
      <vt:lpstr>Amerigo Salvetti  (1572-1657)</vt:lpstr>
      <vt:lpstr>PowerPoint Presentation</vt:lpstr>
      <vt:lpstr>PowerPoint Presentation</vt:lpstr>
      <vt:lpstr> </vt:lpstr>
      <vt:lpstr> British Library trascrizione in italiano standardizzato  (fine Ottocento) </vt:lpstr>
      <vt:lpstr>Postal service</vt:lpstr>
      <vt:lpstr>Post Coach</vt:lpstr>
      <vt:lpstr>Ciphered news in Italian newsletters sent by Tuscan ‘residente’ in London</vt:lpstr>
      <vt:lpstr>Dual purpose</vt:lpstr>
      <vt:lpstr>Translation</vt:lpstr>
      <vt:lpstr>Diplomatic correspondence can also be examined for intercultural aspects (1)</vt:lpstr>
      <vt:lpstr>Doing business in Italy…. </vt:lpstr>
      <vt:lpstr>Francesco Terriesi, Agente per il Gran Ducato di Toscana   (1670-1691) </vt:lpstr>
      <vt:lpstr>PowerPoint Presentation</vt:lpstr>
      <vt:lpstr>PowerPoint Presentation</vt:lpstr>
      <vt:lpstr>Lecture notes, pp. 52-55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Reporting England’s inglorious defeat at the battle of Leghorn 1653: pamphlets, newsletters, avvisi  and secret correspondence</dc:title>
  <cp:lastModifiedBy>Microsoft Office User</cp:lastModifiedBy>
  <cp:revision>84</cp:revision>
  <dcterms:modified xsi:type="dcterms:W3CDTF">2019-10-14T01:25:43Z</dcterms:modified>
</cp:coreProperties>
</file>