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1"/>
  </p:sldMasterIdLst>
  <p:sldIdLst>
    <p:sldId id="294" r:id="rId2"/>
    <p:sldId id="265" r:id="rId3"/>
    <p:sldId id="266" r:id="rId4"/>
    <p:sldId id="267" r:id="rId5"/>
    <p:sldId id="268" r:id="rId6"/>
    <p:sldId id="269" r:id="rId7"/>
    <p:sldId id="270" r:id="rId8"/>
    <p:sldId id="377" r:id="rId9"/>
    <p:sldId id="540" r:id="rId10"/>
    <p:sldId id="378" r:id="rId11"/>
    <p:sldId id="379" r:id="rId12"/>
    <p:sldId id="541" r:id="rId13"/>
    <p:sldId id="542" r:id="rId14"/>
    <p:sldId id="543" r:id="rId15"/>
    <p:sldId id="544" r:id="rId16"/>
    <p:sldId id="545"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è Archain" initials="SA" lastIdx="1" clrIdx="0">
    <p:extLst>
      <p:ext uri="{19B8F6BF-5375-455C-9EA6-DF929625EA0E}">
        <p15:presenceInfo xmlns:p15="http://schemas.microsoft.com/office/powerpoint/2012/main" userId="Salomè Archa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49" autoAdjust="0"/>
    <p:restoredTop sz="94599"/>
  </p:normalViewPr>
  <p:slideViewPr>
    <p:cSldViewPr snapToGrid="0" snapToObjects="1">
      <p:cViewPr varScale="1">
        <p:scale>
          <a:sx n="50" d="100"/>
          <a:sy n="50" d="100"/>
        </p:scale>
        <p:origin x="72" y="49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9194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00521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470010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Modifica gli stili del testo dello schema</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13472893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303820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15277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93722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6781204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62955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449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734817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361662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90F78DCC-DB45-3E4F-9FF8-A8367E3AA3C4}" type="datetimeFigureOut">
              <a:rPr lang="it-IT" smtClean="0"/>
              <a:t>23/03/2020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6495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271154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65804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7"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811561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90F78DCC-DB45-3E4F-9FF8-A8367E3AA3C4}" type="datetimeFigureOut">
              <a:rPr lang="it-IT" smtClean="0"/>
              <a:t>23/03/2020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ABCB5D3-1347-D240-B5FC-31B79AB90B2B}" type="slidenum">
              <a:rPr lang="it-IT" smtClean="0"/>
              <a:t>‹N›</a:t>
            </a:fld>
            <a:endParaRPr lang="it-IT"/>
          </a:p>
        </p:txBody>
      </p:sp>
    </p:spTree>
    <p:extLst>
      <p:ext uri="{BB962C8B-B14F-4D97-AF65-F5344CB8AC3E}">
        <p14:creationId xmlns:p14="http://schemas.microsoft.com/office/powerpoint/2010/main" val="1926602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78DCC-DB45-3E4F-9FF8-A8367E3AA3C4}" type="datetimeFigureOut">
              <a:rPr lang="it-IT" smtClean="0"/>
              <a:t>23/03/2020</a:t>
            </a:fld>
            <a:endParaRPr lang="it-IT"/>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EABCB5D3-1347-D240-B5FC-31B79AB90B2B}" type="slidenum">
              <a:rPr lang="it-IT" smtClean="0"/>
              <a:t>‹N›</a:t>
            </a:fld>
            <a:endParaRPr lang="it-IT"/>
          </a:p>
        </p:txBody>
      </p:sp>
    </p:spTree>
    <p:extLst>
      <p:ext uri="{BB962C8B-B14F-4D97-AF65-F5344CB8AC3E}">
        <p14:creationId xmlns:p14="http://schemas.microsoft.com/office/powerpoint/2010/main" val="1931459696"/>
      </p:ext>
    </p:extLst>
  </p:cSld>
  <p:clrMap bg1="dk1" tx1="lt1" bg2="dk2" tx2="lt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0520" y="527464"/>
            <a:ext cx="8229600" cy="4989416"/>
          </a:xfrm>
        </p:spPr>
        <p:txBody>
          <a:bodyPr>
            <a:normAutofit/>
          </a:bodyPr>
          <a:lstStyle/>
          <a:p>
            <a:r>
              <a:rPr lang="it-IT" b="1" dirty="0"/>
              <a:t>DETERMINAZIONE DELLO STATO COMPETENTE ALL’ESAME DELLA DOMANDA DI PROTEZIONE INTERNAZIONALE</a:t>
            </a:r>
            <a:br>
              <a:rPr lang="it-IT" b="1" dirty="0"/>
            </a:br>
            <a:r>
              <a:rPr lang="it-IT" sz="4400" dirty="0" smtClean="0"/>
              <a:t>riferimenti </a:t>
            </a:r>
            <a:r>
              <a:rPr lang="it-IT" sz="4400" dirty="0"/>
              <a:t>normativi: Regolamento UE n. </a:t>
            </a:r>
            <a:r>
              <a:rPr lang="it-IT" sz="4400" dirty="0" smtClean="0"/>
              <a:t>604/2013 (DUBLINO III</a:t>
            </a:r>
            <a:r>
              <a:rPr lang="it-IT" sz="4400" dirty="0" smtClean="0"/>
              <a:t>)</a:t>
            </a:r>
            <a:endParaRPr lang="it-IT" b="1" dirty="0"/>
          </a:p>
        </p:txBody>
      </p:sp>
      <p:pic>
        <p:nvPicPr>
          <p:cNvPr id="3" name="Immagine 2" descr="C:\Users\santoro\appdata\roaming\qualcomm\eudora\attach\LOGO-centro+denominazione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20998" y="4846320"/>
            <a:ext cx="3176697" cy="1868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25584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EF8EAD8-3D91-471A-AB22-7794CD6EFB28}"/>
              </a:ext>
            </a:extLst>
          </p:cNvPr>
          <p:cNvSpPr>
            <a:spLocks noGrp="1"/>
          </p:cNvSpPr>
          <p:nvPr>
            <p:ph type="title"/>
          </p:nvPr>
        </p:nvSpPr>
        <p:spPr>
          <a:xfrm>
            <a:off x="484710" y="452718"/>
            <a:ext cx="7055380" cy="1269402"/>
          </a:xfrm>
        </p:spPr>
        <p:txBody>
          <a:bodyPr/>
          <a:lstStyle/>
          <a:p>
            <a:r>
              <a:rPr lang="it-IT" sz="4000" dirty="0"/>
              <a:t>MINORI non </a:t>
            </a:r>
            <a:r>
              <a:rPr lang="it-IT" sz="4000" dirty="0" smtClean="0"/>
              <a:t>accompagnati</a:t>
            </a:r>
            <a:br>
              <a:rPr lang="it-IT" sz="4000" dirty="0" smtClean="0"/>
            </a:br>
            <a:r>
              <a:rPr lang="it-IT" sz="4000" dirty="0" smtClean="0"/>
              <a:t>segue</a:t>
            </a:r>
            <a:endParaRPr lang="it-IT" sz="4000" dirty="0"/>
          </a:p>
        </p:txBody>
      </p:sp>
      <p:sp>
        <p:nvSpPr>
          <p:cNvPr id="3" name="Segnaposto contenuto 2">
            <a:extLst>
              <a:ext uri="{FF2B5EF4-FFF2-40B4-BE49-F238E27FC236}">
                <a16:creationId xmlns:a16="http://schemas.microsoft.com/office/drawing/2014/main" xmlns="" id="{478BDD87-3BC6-4D45-A6B3-DDA09C85891E}"/>
              </a:ext>
            </a:extLst>
          </p:cNvPr>
          <p:cNvSpPr>
            <a:spLocks noGrp="1"/>
          </p:cNvSpPr>
          <p:nvPr>
            <p:ph idx="1"/>
          </p:nvPr>
        </p:nvSpPr>
        <p:spPr>
          <a:xfrm>
            <a:off x="126609" y="1844040"/>
            <a:ext cx="8721969" cy="4824045"/>
          </a:xfrm>
        </p:spPr>
        <p:txBody>
          <a:bodyPr>
            <a:noAutofit/>
          </a:bodyPr>
          <a:lstStyle/>
          <a:p>
            <a:pPr algn="just"/>
            <a:r>
              <a:rPr lang="it-IT" sz="2300" dirty="0" smtClean="0"/>
              <a:t>Se </a:t>
            </a:r>
            <a:r>
              <a:rPr lang="it-IT" sz="2300" dirty="0"/>
              <a:t>uno o più dei tuoi fratelli o sorelle, anch’essi minorenni, hanno presentato domanda di asilo in altri Stati UE in date ravvicinate, è competente ad esaminare la tua domanda di asilo lo Stato in cui si trova la maggior parte di loro o il più anziano di loro, sempre che questo sia nel tuo superiore interesse</a:t>
            </a:r>
          </a:p>
          <a:p>
            <a:pPr algn="just"/>
            <a:r>
              <a:rPr lang="it-IT" sz="2300" i="1" dirty="0"/>
              <a:t>Ad es. se hai presentato domanda di asilo in Italia, ma tuo fratello e tua sorella, anch'essi minorenni, hanno presentato domanda in Francia, sarà la Francia a dover esaminare tutte le richieste.  Se invece tu hai presentato domanda in Italia e i tuoi fratelli più piccoli hanno presentato domanda uno in Austria ed uno in Ungheria, sarà l'Italia a dover valutare tutte le domande</a:t>
            </a:r>
          </a:p>
        </p:txBody>
      </p:sp>
    </p:spTree>
    <p:extLst>
      <p:ext uri="{BB962C8B-B14F-4D97-AF65-F5344CB8AC3E}">
        <p14:creationId xmlns:p14="http://schemas.microsoft.com/office/powerpoint/2010/main" val="4254011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80EE3A3-F06C-409F-A674-004F5063EE3A}"/>
              </a:ext>
            </a:extLst>
          </p:cNvPr>
          <p:cNvSpPr>
            <a:spLocks noGrp="1"/>
          </p:cNvSpPr>
          <p:nvPr>
            <p:ph type="title"/>
          </p:nvPr>
        </p:nvSpPr>
        <p:spPr>
          <a:xfrm>
            <a:off x="484710" y="452718"/>
            <a:ext cx="7055380" cy="1223682"/>
          </a:xfrm>
        </p:spPr>
        <p:txBody>
          <a:bodyPr/>
          <a:lstStyle/>
          <a:p>
            <a:r>
              <a:rPr lang="it-IT" sz="4000" dirty="0"/>
              <a:t>MINORI non </a:t>
            </a:r>
            <a:r>
              <a:rPr lang="it-IT" sz="4000" dirty="0" smtClean="0"/>
              <a:t>accompagnati</a:t>
            </a:r>
            <a:br>
              <a:rPr lang="it-IT" sz="4000" dirty="0" smtClean="0"/>
            </a:br>
            <a:r>
              <a:rPr lang="it-IT" sz="4000" dirty="0" smtClean="0"/>
              <a:t>segue</a:t>
            </a:r>
            <a:endParaRPr lang="it-IT" sz="4000" dirty="0"/>
          </a:p>
        </p:txBody>
      </p:sp>
      <p:sp>
        <p:nvSpPr>
          <p:cNvPr id="3" name="Segnaposto contenuto 2">
            <a:extLst>
              <a:ext uri="{FF2B5EF4-FFF2-40B4-BE49-F238E27FC236}">
                <a16:creationId xmlns:a16="http://schemas.microsoft.com/office/drawing/2014/main" xmlns="" id="{BB0455C7-54EE-4C56-A5F1-011C81BE6E4E}"/>
              </a:ext>
            </a:extLst>
          </p:cNvPr>
          <p:cNvSpPr>
            <a:spLocks noGrp="1"/>
          </p:cNvSpPr>
          <p:nvPr>
            <p:ph idx="1"/>
          </p:nvPr>
        </p:nvSpPr>
        <p:spPr>
          <a:xfrm>
            <a:off x="88900" y="1874519"/>
            <a:ext cx="8858152" cy="4805681"/>
          </a:xfrm>
        </p:spPr>
        <p:txBody>
          <a:bodyPr/>
          <a:lstStyle/>
          <a:p>
            <a:pPr marL="0" indent="0" algn="just">
              <a:buNone/>
            </a:pPr>
            <a:r>
              <a:rPr lang="it-IT" b="1" dirty="0"/>
              <a:t>2) In assenza di parenti regolarmente soggiornanti in uno Stato UE</a:t>
            </a:r>
          </a:p>
          <a:p>
            <a:pPr algn="just"/>
            <a:r>
              <a:rPr lang="it-IT" dirty="0"/>
              <a:t> Se sei un minore non accompagnato che si trova in Italia e non hai nessuno dei parenti elencati al punto precedente regolarmente soggiornanti in uno Stato UE, è competente per l’esame della tua domanda lo Stato in cui hai presentato la domanda d’asilo, purché questo sia nel tuo superiore interesse. </a:t>
            </a:r>
          </a:p>
          <a:p>
            <a:pPr algn="just"/>
            <a:r>
              <a:rPr lang="it-IT" dirty="0"/>
              <a:t>Se hai presentato più di una domanda di asilo in diversi Stati dell’UE, è competente ad esaminare la domanda di asilo lo Stato dell’UE nel quale ora ti trovi, dopo aver presentato la domanda. </a:t>
            </a:r>
          </a:p>
          <a:p>
            <a:pPr algn="just"/>
            <a:r>
              <a:rPr lang="it-IT" i="1" dirty="0"/>
              <a:t>Ad es. se le autorità ti hanno preso le impronte in Grecia, poi sei venuto in Italia e qui hai presentato domanda d'asilo, e infine sei andato in Francia e lì hai presentato una nuova domanda, sarà la Francia a doverla esaminare e dunque non potrai essere trasferito né in Grecia né in Italia. </a:t>
            </a:r>
          </a:p>
        </p:txBody>
      </p:sp>
    </p:spTree>
    <p:extLst>
      <p:ext uri="{BB962C8B-B14F-4D97-AF65-F5344CB8AC3E}">
        <p14:creationId xmlns:p14="http://schemas.microsoft.com/office/powerpoint/2010/main" val="3741606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a:t>Articolo 9 (Familiari beneficiari di protezione internazionale) </a:t>
            </a:r>
            <a:endParaRPr lang="it-IT" sz="3600" dirty="0"/>
          </a:p>
        </p:txBody>
      </p:sp>
      <p:sp>
        <p:nvSpPr>
          <p:cNvPr id="3" name="Segnaposto contenuto 2"/>
          <p:cNvSpPr>
            <a:spLocks noGrp="1"/>
          </p:cNvSpPr>
          <p:nvPr>
            <p:ph idx="1"/>
          </p:nvPr>
        </p:nvSpPr>
        <p:spPr/>
        <p:txBody>
          <a:bodyPr/>
          <a:lstStyle/>
          <a:p>
            <a:pPr marL="0" indent="0" algn="just">
              <a:buNone/>
            </a:pPr>
            <a:r>
              <a:rPr lang="it-IT" dirty="0"/>
              <a:t>Se un familiare del richiedente, a prescindere dal fatto che la famiglia fosse già costituita nel paese di origine, è stato autorizzato a soggiornare in qualità di beneficiario di protezione internazionale in uno Stato membro, tale Stato membro è competente per l’esame della domanda di protezione internazionale, purché gli interessati abbiano espresso tale desiderio per iscritto. </a:t>
            </a:r>
          </a:p>
          <a:p>
            <a:endParaRPr lang="it-IT" dirty="0"/>
          </a:p>
        </p:txBody>
      </p:sp>
    </p:spTree>
    <p:extLst>
      <p:ext uri="{BB962C8B-B14F-4D97-AF65-F5344CB8AC3E}">
        <p14:creationId xmlns:p14="http://schemas.microsoft.com/office/powerpoint/2010/main" val="6807840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7"/>
            <a:ext cx="7055380" cy="1713707"/>
          </a:xfrm>
        </p:spPr>
        <p:txBody>
          <a:bodyPr>
            <a:normAutofit fontScale="90000"/>
          </a:bodyPr>
          <a:lstStyle/>
          <a:p>
            <a:r>
              <a:rPr lang="it-IT" dirty="0"/>
              <a:t> </a:t>
            </a:r>
            <a:r>
              <a:rPr lang="it-IT" sz="4000" b="1" dirty="0"/>
              <a:t>Articolo 10 (Familiari richiedenti protezione internazionale)</a:t>
            </a:r>
            <a:r>
              <a:rPr lang="it-IT" sz="4000" dirty="0"/>
              <a:t/>
            </a:r>
            <a:br>
              <a:rPr lang="it-IT" sz="4000" dirty="0"/>
            </a:br>
            <a:endParaRPr lang="it-IT" sz="4000" dirty="0"/>
          </a:p>
        </p:txBody>
      </p:sp>
      <p:sp>
        <p:nvSpPr>
          <p:cNvPr id="3" name="Segnaposto contenuto 2"/>
          <p:cNvSpPr>
            <a:spLocks noGrp="1"/>
          </p:cNvSpPr>
          <p:nvPr>
            <p:ph idx="1"/>
          </p:nvPr>
        </p:nvSpPr>
        <p:spPr/>
        <p:txBody>
          <a:bodyPr/>
          <a:lstStyle/>
          <a:p>
            <a:pPr marL="0" indent="0" algn="just">
              <a:buNone/>
            </a:pPr>
            <a:endParaRPr lang="it-IT" dirty="0"/>
          </a:p>
          <a:p>
            <a:pPr marL="0" indent="0" algn="just">
              <a:buNone/>
            </a:pPr>
            <a:r>
              <a:rPr lang="it-IT" dirty="0"/>
              <a:t>Se un familiare di un richiedente ha presentato in uno Stato membro una domanda di protezione internazionale sulla quale non è ancora stata adottata una prima decisione di merito, l’esame della domanda di protezione internazionale compete a detto Stato membro, sempre che gli interessati abbiano espresso tale desiderio per iscritto.</a:t>
            </a:r>
          </a:p>
          <a:p>
            <a:endParaRPr lang="it-IT" dirty="0"/>
          </a:p>
        </p:txBody>
      </p:sp>
    </p:spTree>
    <p:extLst>
      <p:ext uri="{BB962C8B-B14F-4D97-AF65-F5344CB8AC3E}">
        <p14:creationId xmlns:p14="http://schemas.microsoft.com/office/powerpoint/2010/main" val="165494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84710" y="452718"/>
            <a:ext cx="7055380" cy="1179134"/>
          </a:xfrm>
        </p:spPr>
        <p:txBody>
          <a:bodyPr>
            <a:normAutofit fontScale="90000"/>
          </a:bodyPr>
          <a:lstStyle/>
          <a:p>
            <a:r>
              <a:rPr lang="it-IT" sz="4000" dirty="0"/>
              <a:t> </a:t>
            </a:r>
            <a:r>
              <a:rPr lang="it-IT" sz="4000" b="1" dirty="0"/>
              <a:t>Articolo 11 (Procedura familiare) </a:t>
            </a:r>
            <a:r>
              <a:rPr lang="it-IT" dirty="0"/>
              <a:t/>
            </a:r>
            <a:br>
              <a:rPr lang="it-IT" dirty="0"/>
            </a:br>
            <a:endParaRPr lang="it-IT" dirty="0"/>
          </a:p>
        </p:txBody>
      </p:sp>
      <p:sp>
        <p:nvSpPr>
          <p:cNvPr id="3" name="Segnaposto contenuto 2"/>
          <p:cNvSpPr>
            <a:spLocks noGrp="1"/>
          </p:cNvSpPr>
          <p:nvPr>
            <p:ph idx="1"/>
          </p:nvPr>
        </p:nvSpPr>
        <p:spPr>
          <a:xfrm>
            <a:off x="457200" y="1417638"/>
            <a:ext cx="8229600" cy="4708525"/>
          </a:xfrm>
        </p:spPr>
        <p:txBody>
          <a:bodyPr>
            <a:normAutofit lnSpcReduction="10000"/>
          </a:bodyPr>
          <a:lstStyle/>
          <a:p>
            <a:pPr marL="0" indent="0" algn="just">
              <a:buNone/>
            </a:pPr>
            <a:endParaRPr lang="it-IT" dirty="0"/>
          </a:p>
          <a:p>
            <a:pPr marL="0" indent="0" algn="just">
              <a:buNone/>
            </a:pPr>
            <a:r>
              <a:rPr lang="it-IT" dirty="0"/>
              <a:t>Quando diversi familiari e/o fratelli minori non coniugati presentano una domanda di protezione internazionale nel medesimo Stato membro simultaneamente, o in date sufficientemente ravvicinate perché le procedure di determinazione dello Stato competente possano essere svolte congiuntamente, e se l’applicazione dei criteri enunciati nel presente regolamento porterebbe a trattarle separatamente, la determinazione dello Stato competente si basa sulle seguenti disposizioni: a) </a:t>
            </a:r>
            <a:r>
              <a:rPr lang="it-IT" u="sng" dirty="0"/>
              <a:t>è competente per l’esame delle domande di protezione internazionale di tutti i familiari e/o di fratelli minori non coniugati lo Stato membro che i criteri designano come competente per prendere in carico il maggior numero di essi</a:t>
            </a:r>
            <a:r>
              <a:rPr lang="it-IT" dirty="0"/>
              <a:t>; b) </a:t>
            </a:r>
            <a:r>
              <a:rPr lang="it-IT" u="sng" dirty="0"/>
              <a:t>negli altri casi, è competente lo Stato membro che i criteri designano come competente per l’esame della domanda del più anziano di essi</a:t>
            </a:r>
            <a:r>
              <a:rPr lang="it-IT" dirty="0"/>
              <a:t>.</a:t>
            </a:r>
          </a:p>
          <a:p>
            <a:endParaRPr lang="it-IT" dirty="0"/>
          </a:p>
        </p:txBody>
      </p:sp>
    </p:spTree>
    <p:extLst>
      <p:ext uri="{BB962C8B-B14F-4D97-AF65-F5344CB8AC3E}">
        <p14:creationId xmlns:p14="http://schemas.microsoft.com/office/powerpoint/2010/main" val="2691795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56799"/>
            <a:ext cx="8229600" cy="1693430"/>
          </a:xfrm>
        </p:spPr>
        <p:txBody>
          <a:bodyPr>
            <a:normAutofit fontScale="90000"/>
          </a:bodyPr>
          <a:lstStyle/>
          <a:p>
            <a:r>
              <a:rPr lang="it-IT" sz="4000" b="1" dirty="0"/>
              <a:t>Articolo 13 (Ingresso e/o soggiorno) </a:t>
            </a:r>
            <a:r>
              <a:rPr lang="it-IT" sz="3600" u="sng" dirty="0"/>
              <a:t>criterio statisticamente più rilevante</a:t>
            </a:r>
            <a:r>
              <a:rPr lang="it-IT" dirty="0"/>
              <a:t/>
            </a:r>
            <a:br>
              <a:rPr lang="it-IT" dirty="0"/>
            </a:br>
            <a:endParaRPr lang="it-IT" dirty="0"/>
          </a:p>
        </p:txBody>
      </p:sp>
      <p:sp>
        <p:nvSpPr>
          <p:cNvPr id="3" name="Segnaposto contenuto 2"/>
          <p:cNvSpPr>
            <a:spLocks noGrp="1"/>
          </p:cNvSpPr>
          <p:nvPr>
            <p:ph idx="1"/>
          </p:nvPr>
        </p:nvSpPr>
        <p:spPr/>
        <p:txBody>
          <a:bodyPr>
            <a:normAutofit/>
          </a:bodyPr>
          <a:lstStyle/>
          <a:p>
            <a:pPr marL="0" indent="0" algn="just">
              <a:buNone/>
            </a:pPr>
            <a:r>
              <a:rPr lang="it-IT" dirty="0"/>
              <a:t>1. Quando è accertato, sulla base degli elementi di prova e delle circostanze indiziarie di cui ai due elenchi menzionati all’articolo 22, paragrafo 3, del presente regolamento, inclusi i dati di cui al regolamento (UE) n. 603/2013, che il richiedente ha varcato </a:t>
            </a:r>
            <a:r>
              <a:rPr lang="it-IT" u="sng" dirty="0"/>
              <a:t>illegalmente</a:t>
            </a:r>
            <a:r>
              <a:rPr lang="it-IT" dirty="0"/>
              <a:t>, per via terrestre, marittima o aerea, in provenienza da un paese terzo, la frontiera di uno Stato membro, lo Stato membro in questione è competente per l’esame della domanda di protezione internazionale. Detta responsabilità cessa 12 mesi dopo la data di attraversamento clandestino della frontiera. </a:t>
            </a:r>
          </a:p>
          <a:p>
            <a:endParaRPr lang="it-IT" dirty="0"/>
          </a:p>
        </p:txBody>
      </p:sp>
    </p:spTree>
    <p:extLst>
      <p:ext uri="{BB962C8B-B14F-4D97-AF65-F5344CB8AC3E}">
        <p14:creationId xmlns:p14="http://schemas.microsoft.com/office/powerpoint/2010/main" val="376605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392847"/>
            <a:ext cx="8229600" cy="6271114"/>
          </a:xfrm>
        </p:spPr>
        <p:txBody>
          <a:bodyPr>
            <a:normAutofit/>
          </a:bodyPr>
          <a:lstStyle/>
          <a:p>
            <a:pPr marL="0" indent="0" algn="just">
              <a:buNone/>
            </a:pPr>
            <a:r>
              <a:rPr lang="it-IT" dirty="0"/>
              <a:t>2. Quando uno Stato membro </a:t>
            </a:r>
            <a:r>
              <a:rPr lang="it-IT" u="sng" dirty="0"/>
              <a:t>non può o non può più essere ritenuto responsabile ai sensi del paragrafo 1 del presente articolo e quando è accertato</a:t>
            </a:r>
            <a:r>
              <a:rPr lang="it-IT" dirty="0"/>
              <a:t>, sulla base degli elementi di prova e delle circostanze indiziarie di cui ai due elenchi menzionati all’articolo 22, paragrafo 3, </a:t>
            </a:r>
            <a:r>
              <a:rPr lang="it-IT" u="sng" dirty="0"/>
              <a:t>che il richiedente</a:t>
            </a:r>
            <a:r>
              <a:rPr lang="it-IT" dirty="0"/>
              <a:t> - entrato illegalmente nei territori degli Stati membri o del quale non si possano accertare le circostanze dell’ingresso - </a:t>
            </a:r>
            <a:r>
              <a:rPr lang="it-IT" u="sng" dirty="0"/>
              <a:t>ha soggiornato per un periodo continuato di almeno cinque mesi </a:t>
            </a:r>
            <a:r>
              <a:rPr lang="it-IT" dirty="0"/>
              <a:t>in uno Stato membro prima di presentare domanda di protezione internazionale, detto Stato membro è competente per l’esame della domanda di protezione internazionale. Se il richiedente ha soggiornato per periodi di almeno cinque mesi in vari Stati membri, lo Stato membro in cui ha soggiornato più di recente è competente per l’esame della domanda di protezione internazionale.</a:t>
            </a:r>
          </a:p>
          <a:p>
            <a:endParaRPr lang="it-IT" dirty="0"/>
          </a:p>
        </p:txBody>
      </p:sp>
    </p:spTree>
    <p:extLst>
      <p:ext uri="{BB962C8B-B14F-4D97-AF65-F5344CB8AC3E}">
        <p14:creationId xmlns:p14="http://schemas.microsoft.com/office/powerpoint/2010/main" val="4198150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985760" cy="1005521"/>
          </a:xfrm>
        </p:spPr>
        <p:txBody>
          <a:bodyPr>
            <a:normAutofit fontScale="90000"/>
          </a:bodyPr>
          <a:lstStyle/>
          <a:p>
            <a:r>
              <a:rPr lang="it-IT" sz="3600" b="1" dirty="0" smtClean="0"/>
              <a:t>Dublino Articolo </a:t>
            </a:r>
            <a:r>
              <a:rPr lang="it-IT" sz="3600" b="1" dirty="0"/>
              <a:t>4 </a:t>
            </a:r>
            <a:r>
              <a:rPr lang="it-IT" sz="3600" b="1" dirty="0" smtClean="0"/>
              <a:t/>
            </a:r>
            <a:br>
              <a:rPr lang="it-IT" sz="3600" b="1" dirty="0" smtClean="0"/>
            </a:br>
            <a:r>
              <a:rPr lang="it-IT" sz="3600" b="1" dirty="0" smtClean="0"/>
              <a:t>Diritto </a:t>
            </a:r>
            <a:r>
              <a:rPr lang="it-IT" sz="3600" b="1" dirty="0"/>
              <a:t>di </a:t>
            </a:r>
            <a:r>
              <a:rPr lang="it-IT" sz="3600" b="1" dirty="0" smtClean="0"/>
              <a:t>informazione</a:t>
            </a:r>
            <a:endParaRPr lang="it-IT" dirty="0"/>
          </a:p>
        </p:txBody>
      </p:sp>
      <p:sp>
        <p:nvSpPr>
          <p:cNvPr id="3" name="Segnaposto contenuto 2"/>
          <p:cNvSpPr>
            <a:spLocks noGrp="1"/>
          </p:cNvSpPr>
          <p:nvPr>
            <p:ph idx="1"/>
          </p:nvPr>
        </p:nvSpPr>
        <p:spPr>
          <a:xfrm>
            <a:off x="457200" y="1645920"/>
            <a:ext cx="8534400" cy="5212080"/>
          </a:xfrm>
        </p:spPr>
        <p:txBody>
          <a:bodyPr>
            <a:normAutofit/>
          </a:bodyPr>
          <a:lstStyle/>
          <a:p>
            <a:pPr marL="0" indent="0" algn="just">
              <a:buNone/>
            </a:pPr>
            <a:r>
              <a:rPr lang="it-IT" sz="2400" dirty="0"/>
              <a:t>1. Non appena sia presentata una domanda di protezione internazionale ai sensi dell’articolo 20, paragrafo 2, in uno Stato membro, le autorità competenti dello stesso informano il richiedente dell’applicazione del presente regolamento, specificando in particolare: </a:t>
            </a:r>
          </a:p>
          <a:p>
            <a:pPr marL="0" indent="0" algn="just">
              <a:buNone/>
            </a:pPr>
            <a:r>
              <a:rPr lang="it-IT" sz="2400" dirty="0"/>
              <a:t>a) le finalità del presente regolamento e le conseguenze dell’eventuale presentazione di un’altra domanda in uno Stato membro diverso, nonché le conseguenze dello spostarsi da uno Stato membro a un altro durante le fasi in cui si determina lo Stato membro competente ai sensi del presente regolamento e in cui è esaminata la domanda di protezione internazionale; </a:t>
            </a:r>
          </a:p>
        </p:txBody>
      </p:sp>
    </p:spTree>
    <p:extLst>
      <p:ext uri="{BB962C8B-B14F-4D97-AF65-F5344CB8AC3E}">
        <p14:creationId xmlns:p14="http://schemas.microsoft.com/office/powerpoint/2010/main" val="4283817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52400" y="868680"/>
            <a:ext cx="8991600" cy="5989320"/>
          </a:xfrm>
        </p:spPr>
        <p:txBody>
          <a:bodyPr>
            <a:normAutofit/>
          </a:bodyPr>
          <a:lstStyle/>
          <a:p>
            <a:pPr marL="0" indent="0" algn="just">
              <a:buNone/>
            </a:pPr>
            <a:r>
              <a:rPr lang="it-IT" sz="2400" dirty="0"/>
              <a:t>b) i criteri di determinazione dello Stato membro competente, la gerarchia di tali criteri nelle varie fasi della procedura e la loro durata, compreso il fatto che una domanda di protezione internazionale presentata in uno Stato membro può comportare che tale Stato membro diventi competente ai sensi del presente regolamento anche se tale competenza non si basi su tali criteri; </a:t>
            </a:r>
          </a:p>
          <a:p>
            <a:pPr marL="0" indent="0" algn="just">
              <a:buNone/>
            </a:pPr>
            <a:r>
              <a:rPr lang="it-IT" sz="2400" dirty="0"/>
              <a:t>c) il colloquio personale ai sensi dell’articolo 5 e la possibilità di presentare </a:t>
            </a:r>
            <a:r>
              <a:rPr lang="it-IT" sz="2400" u="sng" dirty="0"/>
              <a:t>informazioni relative alla presenza di familiari, parenti o persone legate da altri vincoli di parentela negli Stati membri</a:t>
            </a:r>
            <a:r>
              <a:rPr lang="it-IT" sz="2400" dirty="0"/>
              <a:t>, compresi i modi in cui il richiedente può presentare tali informazioni; </a:t>
            </a:r>
          </a:p>
          <a:p>
            <a:pPr marL="0" indent="0" algn="just">
              <a:buNone/>
            </a:pPr>
            <a:r>
              <a:rPr lang="it-IT" sz="2400" dirty="0"/>
              <a:t>d) la possibilità di impugnare una decisione di trasferimento e, ove applicabile, di chiedere la sospensione del trasferimento; </a:t>
            </a:r>
          </a:p>
        </p:txBody>
      </p:sp>
    </p:spTree>
    <p:extLst>
      <p:ext uri="{BB962C8B-B14F-4D97-AF65-F5344CB8AC3E}">
        <p14:creationId xmlns:p14="http://schemas.microsoft.com/office/powerpoint/2010/main" val="2960830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50520" y="640080"/>
            <a:ext cx="8488680" cy="6355080"/>
          </a:xfrm>
        </p:spPr>
        <p:txBody>
          <a:bodyPr>
            <a:normAutofit lnSpcReduction="10000"/>
          </a:bodyPr>
          <a:lstStyle/>
          <a:p>
            <a:pPr marL="0" indent="0" algn="just">
              <a:buNone/>
            </a:pPr>
            <a:r>
              <a:rPr lang="it-IT" sz="2400" dirty="0"/>
              <a:t>e) il fatto che le autorità competenti degli Stati membri possono scambiarsi dati relativi al richiedente al solo scopo di rispettare i loro obblighi derivanti dal presente regolamento; </a:t>
            </a:r>
          </a:p>
          <a:p>
            <a:pPr marL="0" indent="0" algn="just">
              <a:buNone/>
            </a:pPr>
            <a:r>
              <a:rPr lang="it-IT" sz="2400" dirty="0" err="1"/>
              <a:t>f</a:t>
            </a:r>
            <a:r>
              <a:rPr lang="it-IT" sz="2400" dirty="0"/>
              <a:t>) il diritto di accesso ai propri dati e il diritto di chiedere che tali dati siano rettificati se inesatti o che siano cancellati se trattati illecitamente, nonché le procedure da seguire per esercitare tali diritti, compresi gli estremi delle autorità di cui all’articolo 35 e delle autorità nazionali garanti per la protezione dei dati personali che sono responsabili in merito alla tutela dei dati personali. </a:t>
            </a:r>
          </a:p>
          <a:p>
            <a:pPr marL="0" indent="0" algn="just">
              <a:buNone/>
            </a:pPr>
            <a:r>
              <a:rPr lang="it-IT" sz="2400" dirty="0"/>
              <a:t>2. Le informazioni di cui al paragrafo 1 sono fornite al richiedente </a:t>
            </a:r>
            <a:r>
              <a:rPr lang="it-IT" sz="2400" u="sng" dirty="0"/>
              <a:t>per iscritto in una lingua che il richiedente comprende o che ragionevolmente si suppone a lui comprensibile</a:t>
            </a:r>
            <a:r>
              <a:rPr lang="it-IT" sz="2400" dirty="0"/>
              <a:t>. A questo fine gli Stati membri si avvalgono dell’opuscolo comune redatto conformemente al paragrafo 3.</a:t>
            </a:r>
          </a:p>
          <a:p>
            <a:endParaRPr lang="it-IT" sz="2400" dirty="0"/>
          </a:p>
        </p:txBody>
      </p:sp>
    </p:spTree>
    <p:extLst>
      <p:ext uri="{BB962C8B-B14F-4D97-AF65-F5344CB8AC3E}">
        <p14:creationId xmlns:p14="http://schemas.microsoft.com/office/powerpoint/2010/main" val="99783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dirty="0" smtClean="0"/>
              <a:t>Dublino Articolo </a:t>
            </a:r>
            <a:r>
              <a:rPr lang="it-IT" sz="3200" dirty="0"/>
              <a:t>7 </a:t>
            </a:r>
            <a:r>
              <a:rPr lang="it-IT" sz="3200" dirty="0" smtClean="0"/>
              <a:t/>
            </a:r>
            <a:br>
              <a:rPr lang="it-IT" sz="3200" dirty="0" smtClean="0"/>
            </a:br>
            <a:r>
              <a:rPr lang="it-IT" sz="3200" b="1" dirty="0" smtClean="0"/>
              <a:t>Gerarchia </a:t>
            </a:r>
            <a:r>
              <a:rPr lang="it-IT" sz="3200" b="1" dirty="0"/>
              <a:t>dei </a:t>
            </a:r>
            <a:r>
              <a:rPr lang="it-IT" sz="3200" b="1" dirty="0" smtClean="0"/>
              <a:t>criteri</a:t>
            </a:r>
            <a:endParaRPr lang="it-IT" sz="3200" b="1" dirty="0"/>
          </a:p>
        </p:txBody>
      </p:sp>
      <p:sp>
        <p:nvSpPr>
          <p:cNvPr id="3" name="Segnaposto contenuto 2"/>
          <p:cNvSpPr>
            <a:spLocks noGrp="1"/>
          </p:cNvSpPr>
          <p:nvPr>
            <p:ph idx="1"/>
          </p:nvPr>
        </p:nvSpPr>
        <p:spPr/>
        <p:txBody>
          <a:bodyPr/>
          <a:lstStyle/>
          <a:p>
            <a:pPr marL="0" indent="0" algn="ctr">
              <a:buNone/>
            </a:pPr>
            <a:endParaRPr lang="it-IT" dirty="0"/>
          </a:p>
          <a:p>
            <a:pPr marL="0" indent="0" algn="ctr">
              <a:buNone/>
            </a:pPr>
            <a:r>
              <a:rPr lang="it-IT" sz="2800" dirty="0"/>
              <a:t>I criteri per la determinazione dello Stato membro competente si applicano nell’ordine nel quale sono definiti dal presente capo.</a:t>
            </a:r>
          </a:p>
          <a:p>
            <a:endParaRPr lang="it-IT" dirty="0"/>
          </a:p>
        </p:txBody>
      </p:sp>
    </p:spTree>
    <p:extLst>
      <p:ext uri="{BB962C8B-B14F-4D97-AF65-F5344CB8AC3E}">
        <p14:creationId xmlns:p14="http://schemas.microsoft.com/office/powerpoint/2010/main" val="2562993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889"/>
            <a:ext cx="8229600" cy="820791"/>
          </a:xfrm>
        </p:spPr>
        <p:txBody>
          <a:bodyPr>
            <a:normAutofit/>
          </a:bodyPr>
          <a:lstStyle/>
          <a:p>
            <a:r>
              <a:rPr lang="it-IT" sz="3600" dirty="0"/>
              <a:t>Dublino Articolo </a:t>
            </a:r>
            <a:r>
              <a:rPr lang="it-IT" sz="3600" dirty="0" smtClean="0"/>
              <a:t>8</a:t>
            </a:r>
            <a:r>
              <a:rPr lang="it-IT" sz="3600" b="1" dirty="0" smtClean="0"/>
              <a:t> Minori</a:t>
            </a:r>
            <a:endParaRPr lang="it-IT" sz="3600" b="1" dirty="0"/>
          </a:p>
        </p:txBody>
      </p:sp>
      <p:sp>
        <p:nvSpPr>
          <p:cNvPr id="3" name="Segnaposto contenuto 2"/>
          <p:cNvSpPr>
            <a:spLocks noGrp="1"/>
          </p:cNvSpPr>
          <p:nvPr>
            <p:ph idx="1"/>
          </p:nvPr>
        </p:nvSpPr>
        <p:spPr>
          <a:xfrm>
            <a:off x="457200" y="1127761"/>
            <a:ext cx="8229600" cy="5486400"/>
          </a:xfrm>
        </p:spPr>
        <p:txBody>
          <a:bodyPr>
            <a:normAutofit fontScale="92500" lnSpcReduction="20000"/>
          </a:bodyPr>
          <a:lstStyle/>
          <a:p>
            <a:pPr marL="0" indent="0" algn="just">
              <a:buNone/>
            </a:pPr>
            <a:r>
              <a:rPr lang="it-IT" sz="2400" dirty="0"/>
              <a:t>1. Se il richiedente è un minore non accompagnato</a:t>
            </a:r>
            <a:r>
              <a:rPr lang="it-IT" sz="2400" u="sng" dirty="0"/>
              <a:t>, è competente lo Stato membro nel quale si trova legalmente un familiare o un fratello del minore non accompagnato</a:t>
            </a:r>
            <a:r>
              <a:rPr lang="it-IT" sz="2400" dirty="0"/>
              <a:t>, purché ciò sia nell’interesse superiore del minore. Se il richiedente è un minore coniugato il cui coniuge non è legalmente presente nel territorio degli Stati membri, lo Stato membro competente è lo Stato membro in cui si trova legalmente il padre, la madre o un altro adulto responsabile per il minore, per legge o per prassi di detto Stato membro, o un fratello se legalmente presente. </a:t>
            </a:r>
          </a:p>
          <a:p>
            <a:pPr marL="0" indent="0" algn="just">
              <a:buNone/>
            </a:pPr>
            <a:r>
              <a:rPr lang="it-IT" sz="2400" dirty="0"/>
              <a:t>2. </a:t>
            </a:r>
            <a:r>
              <a:rPr lang="it-IT" sz="2400" u="sng" dirty="0"/>
              <a:t>Laddove il richiedente sia un minore non accompagnato che ha un parente presente legalmente in un altro Stato membro e qualora sia accertato in base a un esame individuale che il parente può occuparsi di lui/lei, detto Stato membro provvede al ricongiungimento del minore</a:t>
            </a:r>
            <a:r>
              <a:rPr lang="it-IT" sz="2400" dirty="0"/>
              <a:t> con il(i) parente(i) ed è lo Stato membro competente, purché ciò sia nell’interesse superiore del minore. </a:t>
            </a:r>
          </a:p>
          <a:p>
            <a:endParaRPr lang="it-IT" sz="2400" dirty="0"/>
          </a:p>
        </p:txBody>
      </p:sp>
    </p:spTree>
    <p:extLst>
      <p:ext uri="{BB962C8B-B14F-4D97-AF65-F5344CB8AC3E}">
        <p14:creationId xmlns:p14="http://schemas.microsoft.com/office/powerpoint/2010/main" val="1357524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548798"/>
            <a:ext cx="8229600" cy="5577366"/>
          </a:xfrm>
        </p:spPr>
        <p:txBody>
          <a:bodyPr>
            <a:normAutofit/>
          </a:bodyPr>
          <a:lstStyle/>
          <a:p>
            <a:pPr marL="0" indent="0" algn="just">
              <a:buNone/>
            </a:pPr>
            <a:r>
              <a:rPr lang="it-IT" sz="2400" dirty="0"/>
              <a:t>3. Se familiari, fratelli o parenti di cui ai paragrafi 1 e 2 soggiornano in più di uno Stato membro, lo Stato membro competente è determinato sulla base dell’interesse superiore del minore non accompagnato. </a:t>
            </a:r>
          </a:p>
          <a:p>
            <a:pPr marL="0" indent="0" algn="just">
              <a:buNone/>
            </a:pPr>
            <a:r>
              <a:rPr lang="it-IT" sz="2400" dirty="0"/>
              <a:t>4. In mancanza di un familiare, di un fratello o di un parente di cui ai paragrafi 1 e 2, è competente lo Stato membro in cui il minore non accompagnato ha presentato la domanda di protezione internazionale, purché ciò sia nell’interesse superiore del minore.</a:t>
            </a:r>
          </a:p>
          <a:p>
            <a:pPr marL="0" indent="0">
              <a:buNone/>
            </a:pPr>
            <a:r>
              <a:rPr lang="it-IT" dirty="0"/>
              <a:t> </a:t>
            </a:r>
          </a:p>
          <a:p>
            <a:endParaRPr lang="it-IT" dirty="0"/>
          </a:p>
          <a:p>
            <a:endParaRPr lang="it-IT" dirty="0"/>
          </a:p>
        </p:txBody>
      </p:sp>
    </p:spTree>
    <p:extLst>
      <p:ext uri="{BB962C8B-B14F-4D97-AF65-F5344CB8AC3E}">
        <p14:creationId xmlns:p14="http://schemas.microsoft.com/office/powerpoint/2010/main" val="2667847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7498C1-585B-4A9A-91DF-31014BF29517}"/>
              </a:ext>
            </a:extLst>
          </p:cNvPr>
          <p:cNvSpPr>
            <a:spLocks noGrp="1"/>
          </p:cNvSpPr>
          <p:nvPr>
            <p:ph type="title"/>
          </p:nvPr>
        </p:nvSpPr>
        <p:spPr>
          <a:xfrm>
            <a:off x="484710" y="452718"/>
            <a:ext cx="7055380" cy="1263540"/>
          </a:xfrm>
        </p:spPr>
        <p:txBody>
          <a:bodyPr/>
          <a:lstStyle/>
          <a:p>
            <a:r>
              <a:rPr lang="it-IT" sz="4000" dirty="0"/>
              <a:t>MINORI non accompagnati</a:t>
            </a:r>
          </a:p>
        </p:txBody>
      </p:sp>
      <p:sp>
        <p:nvSpPr>
          <p:cNvPr id="3" name="Segnaposto contenuto 2">
            <a:extLst>
              <a:ext uri="{FF2B5EF4-FFF2-40B4-BE49-F238E27FC236}">
                <a16:creationId xmlns:a16="http://schemas.microsoft.com/office/drawing/2014/main" xmlns="" id="{2C773042-B3C9-4AB6-8614-AFF80DACA354}"/>
              </a:ext>
            </a:extLst>
          </p:cNvPr>
          <p:cNvSpPr>
            <a:spLocks noGrp="1"/>
          </p:cNvSpPr>
          <p:nvPr>
            <p:ph idx="1"/>
          </p:nvPr>
        </p:nvSpPr>
        <p:spPr>
          <a:xfrm>
            <a:off x="154745" y="1434906"/>
            <a:ext cx="8806375" cy="5233180"/>
          </a:xfrm>
        </p:spPr>
        <p:txBody>
          <a:bodyPr>
            <a:normAutofit/>
          </a:bodyPr>
          <a:lstStyle/>
          <a:p>
            <a:pPr marL="0" indent="0" algn="just">
              <a:buNone/>
            </a:pPr>
            <a:r>
              <a:rPr lang="it-IT" sz="2400" b="1" dirty="0" smtClean="0"/>
              <a:t>1</a:t>
            </a:r>
            <a:r>
              <a:rPr lang="it-IT" sz="2400" b="1" dirty="0"/>
              <a:t>) Presenza regolare di parenti in uno Stato UE</a:t>
            </a:r>
          </a:p>
          <a:p>
            <a:pPr marL="0" indent="0" algn="just">
              <a:buNone/>
            </a:pPr>
            <a:r>
              <a:rPr lang="it-IT" sz="2400" dirty="0"/>
              <a:t> Se sei un minore non accompagnato che si trova in Italia, ma in un altro Stato dell’UE è presente regolarmente:  </a:t>
            </a:r>
          </a:p>
          <a:p>
            <a:pPr algn="just"/>
            <a:r>
              <a:rPr lang="it-IT" sz="2400" dirty="0"/>
              <a:t>- tuo padre o tua madre o un altro adulto responsabile per te in base alla legge o alla prassi dello Stato in cui si trova l’adulto, </a:t>
            </a:r>
          </a:p>
          <a:p>
            <a:pPr algn="just"/>
            <a:r>
              <a:rPr lang="it-IT" sz="2400" dirty="0"/>
              <a:t>- un tuo fratello o una tua sorella, </a:t>
            </a:r>
          </a:p>
          <a:p>
            <a:pPr algn="just"/>
            <a:r>
              <a:rPr lang="it-IT" sz="2400" dirty="0"/>
              <a:t>- un tuo zio o uno dei tuoi nonni, a condizione che possa occuparsi di te, quello Stato dell’UE è competente per l’esame della tua domanda di asilo, purché questo sia nel tuo superiore </a:t>
            </a:r>
            <a:r>
              <a:rPr lang="it-IT" sz="2400" dirty="0" smtClean="0"/>
              <a:t>interesse</a:t>
            </a:r>
            <a:endParaRPr lang="it-IT" sz="2400" dirty="0"/>
          </a:p>
        </p:txBody>
      </p:sp>
    </p:spTree>
    <p:extLst>
      <p:ext uri="{BB962C8B-B14F-4D97-AF65-F5344CB8AC3E}">
        <p14:creationId xmlns:p14="http://schemas.microsoft.com/office/powerpoint/2010/main" val="3912591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7498C1-585B-4A9A-91DF-31014BF29517}"/>
              </a:ext>
            </a:extLst>
          </p:cNvPr>
          <p:cNvSpPr>
            <a:spLocks noGrp="1"/>
          </p:cNvSpPr>
          <p:nvPr>
            <p:ph type="title"/>
          </p:nvPr>
        </p:nvSpPr>
        <p:spPr>
          <a:xfrm>
            <a:off x="484710" y="452718"/>
            <a:ext cx="7055380" cy="1263540"/>
          </a:xfrm>
        </p:spPr>
        <p:txBody>
          <a:bodyPr/>
          <a:lstStyle/>
          <a:p>
            <a:r>
              <a:rPr lang="it-IT" sz="4000" dirty="0"/>
              <a:t>MINORI non </a:t>
            </a:r>
            <a:r>
              <a:rPr lang="it-IT" sz="4000" dirty="0" smtClean="0"/>
              <a:t>accompagnati</a:t>
            </a:r>
            <a:br>
              <a:rPr lang="it-IT" sz="4000" dirty="0" smtClean="0"/>
            </a:br>
            <a:r>
              <a:rPr lang="it-IT" sz="4000" dirty="0" smtClean="0"/>
              <a:t>segue</a:t>
            </a:r>
            <a:endParaRPr lang="it-IT" sz="4000" dirty="0"/>
          </a:p>
        </p:txBody>
      </p:sp>
      <p:sp>
        <p:nvSpPr>
          <p:cNvPr id="3" name="Segnaposto contenuto 2">
            <a:extLst>
              <a:ext uri="{FF2B5EF4-FFF2-40B4-BE49-F238E27FC236}">
                <a16:creationId xmlns:a16="http://schemas.microsoft.com/office/drawing/2014/main" xmlns="" id="{2C773042-B3C9-4AB6-8614-AFF80DACA354}"/>
              </a:ext>
            </a:extLst>
          </p:cNvPr>
          <p:cNvSpPr>
            <a:spLocks noGrp="1"/>
          </p:cNvSpPr>
          <p:nvPr>
            <p:ph idx="1"/>
          </p:nvPr>
        </p:nvSpPr>
        <p:spPr>
          <a:xfrm>
            <a:off x="154745" y="1716258"/>
            <a:ext cx="8806375" cy="5141742"/>
          </a:xfrm>
        </p:spPr>
        <p:txBody>
          <a:bodyPr>
            <a:normAutofit/>
          </a:bodyPr>
          <a:lstStyle/>
          <a:p>
            <a:pPr algn="just"/>
            <a:r>
              <a:rPr lang="it-IT" sz="2200" i="1" dirty="0" smtClean="0"/>
              <a:t>Ad </a:t>
            </a:r>
            <a:r>
              <a:rPr lang="it-IT" sz="2200" i="1" dirty="0"/>
              <a:t>es. se hai presentato domanda di asilo in Italia e ti trovi in questo Paese, e hai un fratello che soggiorna regolarmente in Germania con un permesso di soggiorno per lavoro, sarà la Germania e non l'Italia a dover esaminare e decidere la tua domanda d'asilo e quindi hai diritto di essere trasferito in Germania. Lo stesso se hai uno zio in Germania, ma solo se è accertato che può occuparsi di te.  Se invece tuo fratello o tuo zio vivono in Germania irregolarmente, ovvero senza un permesso di soggiorno, oppure se hai solo un cugino in Germania, sarà l’Italia ad esaminare la tua domanda. </a:t>
            </a:r>
            <a:endParaRPr lang="it-IT" sz="2200" i="1" dirty="0" smtClean="0"/>
          </a:p>
          <a:p>
            <a:pPr algn="just"/>
            <a:r>
              <a:rPr lang="it-IT" sz="2200" dirty="0"/>
              <a:t>Se i parenti di cui sopra soggiornano in più di uno Stato dell’UE, lo Stato competente ad esaminare la tua domanda di asilo è determinato sulla base del tuo superiore interesse. </a:t>
            </a:r>
          </a:p>
          <a:p>
            <a:pPr marL="0" indent="0" algn="just">
              <a:buNone/>
            </a:pPr>
            <a:endParaRPr lang="it-IT" i="1" dirty="0"/>
          </a:p>
        </p:txBody>
      </p:sp>
    </p:spTree>
    <p:extLst>
      <p:ext uri="{BB962C8B-B14F-4D97-AF65-F5344CB8AC3E}">
        <p14:creationId xmlns:p14="http://schemas.microsoft.com/office/powerpoint/2010/main" val="374823270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8958</TotalTime>
  <Words>1752</Words>
  <Application>Microsoft Office PowerPoint</Application>
  <PresentationFormat>Presentazione su schermo (4:3)</PresentationFormat>
  <Paragraphs>47</Paragraphs>
  <Slides>16</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16</vt:i4>
      </vt:variant>
    </vt:vector>
  </HeadingPairs>
  <TitlesOfParts>
    <vt:vector size="20" baseType="lpstr">
      <vt:lpstr>Arial</vt:lpstr>
      <vt:lpstr>Century Gothic</vt:lpstr>
      <vt:lpstr>Wingdings 3</vt:lpstr>
      <vt:lpstr>Ione</vt:lpstr>
      <vt:lpstr>DETERMINAZIONE DELLO STATO COMPETENTE ALL’ESAME DELLA DOMANDA DI PROTEZIONE INTERNAZIONALE riferimenti normativi: Regolamento UE n. 604/2013 (DUBLINO III)</vt:lpstr>
      <vt:lpstr>Dublino Articolo 4  Diritto di informazione</vt:lpstr>
      <vt:lpstr>Presentazione standard di PowerPoint</vt:lpstr>
      <vt:lpstr>Presentazione standard di PowerPoint</vt:lpstr>
      <vt:lpstr>Dublino Articolo 7  Gerarchia dei criteri</vt:lpstr>
      <vt:lpstr>Dublino Articolo 8 Minori</vt:lpstr>
      <vt:lpstr>Presentazione standard di PowerPoint</vt:lpstr>
      <vt:lpstr>MINORI non accompagnati</vt:lpstr>
      <vt:lpstr>MINORI non accompagnati segue</vt:lpstr>
      <vt:lpstr>MINORI non accompagnati segue</vt:lpstr>
      <vt:lpstr>MINORI non accompagnati segue</vt:lpstr>
      <vt:lpstr>Articolo 9 (Familiari beneficiari di protezione internazionale) </vt:lpstr>
      <vt:lpstr> Articolo 10 (Familiari richiedenti protezione internazionale) </vt:lpstr>
      <vt:lpstr> Articolo 11 (Procedura familiare)  </vt:lpstr>
      <vt:lpstr>Articolo 13 (Ingresso e/o soggiorno) criterio statisticamente più rilevante </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protezione internazionale</dc:title>
  <dc:creator>Diana</dc:creator>
  <cp:lastModifiedBy>santoro</cp:lastModifiedBy>
  <cp:revision>211</cp:revision>
  <dcterms:created xsi:type="dcterms:W3CDTF">2017-01-12T15:06:45Z</dcterms:created>
  <dcterms:modified xsi:type="dcterms:W3CDTF">2020-03-23T10:27:38Z</dcterms:modified>
</cp:coreProperties>
</file>