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319" r:id="rId5"/>
    <p:sldId id="320" r:id="rId6"/>
    <p:sldId id="287" r:id="rId7"/>
    <p:sldId id="298" r:id="rId8"/>
    <p:sldId id="317" r:id="rId9"/>
    <p:sldId id="299" r:id="rId10"/>
    <p:sldId id="301" r:id="rId11"/>
    <p:sldId id="338" r:id="rId12"/>
    <p:sldId id="339" r:id="rId13"/>
    <p:sldId id="362" r:id="rId14"/>
    <p:sldId id="341" r:id="rId15"/>
    <p:sldId id="342" r:id="rId16"/>
    <p:sldId id="343" r:id="rId17"/>
    <p:sldId id="345" r:id="rId18"/>
    <p:sldId id="346" r:id="rId19"/>
    <p:sldId id="363" r:id="rId20"/>
    <p:sldId id="347" r:id="rId21"/>
    <p:sldId id="350" r:id="rId22"/>
    <p:sldId id="349" r:id="rId23"/>
    <p:sldId id="354" r:id="rId24"/>
    <p:sldId id="351" r:id="rId25"/>
    <p:sldId id="353" r:id="rId26"/>
    <p:sldId id="312" r:id="rId27"/>
    <p:sldId id="313" r:id="rId28"/>
    <p:sldId id="355" r:id="rId29"/>
    <p:sldId id="331" r:id="rId30"/>
    <p:sldId id="315" r:id="rId31"/>
    <p:sldId id="356" r:id="rId32"/>
    <p:sldId id="258" r:id="rId33"/>
    <p:sldId id="357" r:id="rId34"/>
    <p:sldId id="358" r:id="rId35"/>
    <p:sldId id="359" r:id="rId36"/>
    <p:sldId id="360" r:id="rId37"/>
    <p:sldId id="316" r:id="rId38"/>
    <p:sldId id="270"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11" name="Segnaposto numero diapositiva 10"/>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7A32C12-F536-4898-BC5E-B6B727F71A5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C343723-A6CD-4096-A3F8-584E45441E85}" type="datetimeFigureOut">
              <a:rPr lang="it-IT" smtClean="0"/>
              <a:pPr/>
              <a:t>19/03/2013</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7A32C12-F536-4898-BC5E-B6B727F71A5C}" type="slidenum">
              <a:rPr lang="it-IT" smtClean="0"/>
              <a:pPr/>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C343723-A6CD-4096-A3F8-584E45441E85}" type="datetimeFigureOut">
              <a:rPr lang="it-IT" smtClean="0"/>
              <a:pPr/>
              <a:t>19/03/2013</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7A32C12-F536-4898-BC5E-B6B727F71A5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enesserevillage.it/browse/for/Salute/Prevenzione%20malattie/ipofisi-la-ghiandola-che-controlla-sesso-e-fertilit-ODc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y-personaltrainer.it/sali-minerali/iodio.html" TargetMode="External"/><Relationship Id="rId2" Type="http://schemas.openxmlformats.org/officeDocument/2006/relationships/hyperlink" Target="http://www.my-personaltrainer.it/fisiologia/capillari.html" TargetMode="External"/><Relationship Id="rId1" Type="http://schemas.openxmlformats.org/officeDocument/2006/relationships/slideLayout" Target="../slideLayouts/slideLayout2.xml"/><Relationship Id="rId4" Type="http://schemas.openxmlformats.org/officeDocument/2006/relationships/hyperlink" Target="http://www.my-personaltrainer.it/fisiologia/ormoni/ormoni-tiroidei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8458200" cy="2870211"/>
          </a:xfrm>
        </p:spPr>
        <p:txBody>
          <a:bodyPr/>
          <a:lstStyle/>
          <a:p>
            <a:pPr algn="ctr"/>
            <a:r>
              <a:rPr lang="it-IT" dirty="0" smtClean="0"/>
              <a:t>TIROIDE E FARMACI ANTITIROIDEI</a:t>
            </a:r>
            <a:endParaRPr lang="it-IT" dirty="0"/>
          </a:p>
        </p:txBody>
      </p:sp>
      <p:sp>
        <p:nvSpPr>
          <p:cNvPr id="3" name="Sottotitolo 2"/>
          <p:cNvSpPr>
            <a:spLocks noGrp="1"/>
          </p:cNvSpPr>
          <p:nvPr>
            <p:ph type="subTitle" idx="1"/>
          </p:nvPr>
        </p:nvSpPr>
        <p:spPr>
          <a:xfrm>
            <a:off x="722376" y="2000240"/>
            <a:ext cx="7421524" cy="4071966"/>
          </a:xfrm>
        </p:spPr>
        <p:txBody>
          <a:bodyPr/>
          <a:lstStyle/>
          <a:p>
            <a:pPr algn="ct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a:buNone/>
            </a:pPr>
            <a:r>
              <a:rPr lang="it-IT" dirty="0" smtClean="0">
                <a:solidFill>
                  <a:srgbClr val="002060"/>
                </a:solidFill>
              </a:rPr>
              <a:t>  T</a:t>
            </a:r>
            <a:r>
              <a:rPr lang="it-IT" sz="1900" dirty="0" smtClean="0">
                <a:solidFill>
                  <a:srgbClr val="002060"/>
                </a:solidFill>
              </a:rPr>
              <a:t>3</a:t>
            </a:r>
            <a:r>
              <a:rPr lang="it-IT" dirty="0" smtClean="0">
                <a:solidFill>
                  <a:srgbClr val="002060"/>
                </a:solidFill>
              </a:rPr>
              <a:t> e T</a:t>
            </a:r>
            <a:r>
              <a:rPr lang="it-IT" sz="1900" dirty="0" smtClean="0">
                <a:solidFill>
                  <a:srgbClr val="002060"/>
                </a:solidFill>
              </a:rPr>
              <a:t>4</a:t>
            </a:r>
            <a:r>
              <a:rPr lang="it-IT" dirty="0" smtClean="0">
                <a:solidFill>
                  <a:srgbClr val="002060"/>
                </a:solidFill>
              </a:rPr>
              <a:t> dal  polo basale delle cellule follicolari diffondono nello spazio interstiziale e nei capillari adiacenti.</a:t>
            </a:r>
          </a:p>
          <a:p>
            <a:pPr>
              <a:buNone/>
            </a:pPr>
            <a:endParaRPr lang="it-IT" dirty="0" smtClean="0">
              <a:solidFill>
                <a:srgbClr val="002060"/>
              </a:solidFill>
            </a:endParaRPr>
          </a:p>
          <a:p>
            <a:pPr>
              <a:buNone/>
            </a:pPr>
            <a:r>
              <a:rPr lang="it-IT" b="1" dirty="0" smtClean="0">
                <a:solidFill>
                  <a:srgbClr val="FF0000"/>
                </a:solidFill>
              </a:rPr>
              <a:t>  Degli ormoni liberati solo una  piccola quota viene secreta nel sangue</a:t>
            </a:r>
            <a:r>
              <a:rPr lang="it-IT" dirty="0" smtClean="0">
                <a:solidFill>
                  <a:srgbClr val="002060"/>
                </a:solidFill>
              </a:rPr>
              <a:t>. </a:t>
            </a:r>
          </a:p>
          <a:p>
            <a:pPr>
              <a:buNone/>
            </a:pPr>
            <a:endParaRPr lang="it-IT" dirty="0" smtClean="0">
              <a:solidFill>
                <a:srgbClr val="002060"/>
              </a:solidFill>
            </a:endParaRPr>
          </a:p>
          <a:p>
            <a:pPr>
              <a:buNone/>
            </a:pPr>
            <a:r>
              <a:rPr lang="it-IT" dirty="0" smtClean="0">
                <a:solidFill>
                  <a:srgbClr val="002060"/>
                </a:solidFill>
              </a:rPr>
              <a:t>La maggior parte della </a:t>
            </a:r>
            <a:r>
              <a:rPr lang="it-IT" dirty="0" err="1" smtClean="0">
                <a:solidFill>
                  <a:srgbClr val="002060"/>
                </a:solidFill>
              </a:rPr>
              <a:t>tireoglobulina</a:t>
            </a:r>
            <a:r>
              <a:rPr lang="it-IT" dirty="0" smtClean="0">
                <a:solidFill>
                  <a:srgbClr val="002060"/>
                </a:solidFill>
              </a:rPr>
              <a:t> non viene scissa e non dà origine ad ormoni: riserva di iodio legato alla </a:t>
            </a:r>
            <a:r>
              <a:rPr lang="it-IT" dirty="0" err="1" smtClean="0">
                <a:solidFill>
                  <a:srgbClr val="002060"/>
                </a:solidFill>
              </a:rPr>
              <a:t>tireoglobulina</a:t>
            </a:r>
            <a:r>
              <a:rPr lang="it-IT" dirty="0" smtClean="0">
                <a:solidFill>
                  <a:srgbClr val="002060"/>
                </a:solidFill>
              </a:rPr>
              <a:t> (sufficiente per 50-120 giorni)!</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53966"/>
          </a:xfrm>
        </p:spPr>
        <p:txBody>
          <a:bodyPr>
            <a:normAutofit fontScale="90000"/>
          </a:bodyPr>
          <a:lstStyle/>
          <a:p>
            <a:endParaRPr lang="it-IT" dirty="0"/>
          </a:p>
        </p:txBody>
      </p:sp>
      <p:sp>
        <p:nvSpPr>
          <p:cNvPr id="3" name="Segnaposto contenuto 2"/>
          <p:cNvSpPr>
            <a:spLocks noGrp="1"/>
          </p:cNvSpPr>
          <p:nvPr>
            <p:ph sz="half" idx="1"/>
          </p:nvPr>
        </p:nvSpPr>
        <p:spPr>
          <a:xfrm>
            <a:off x="0" y="428604"/>
            <a:ext cx="4500562" cy="6215106"/>
          </a:xfrm>
        </p:spPr>
        <p:txBody>
          <a:bodyPr>
            <a:noAutofit/>
          </a:bodyPr>
          <a:lstStyle/>
          <a:p>
            <a:pPr>
              <a:buNone/>
            </a:pPr>
            <a:r>
              <a:rPr lang="it-IT" sz="1800" dirty="0" smtClean="0">
                <a:latin typeface="Verdana" pitchFamily="34" charset="0"/>
                <a:ea typeface="Verdana" pitchFamily="34" charset="0"/>
                <a:cs typeface="Verdana" pitchFamily="34" charset="0"/>
              </a:rPr>
              <a:t>    </a:t>
            </a:r>
            <a:r>
              <a:rPr lang="it-IT" sz="1600" dirty="0" smtClean="0">
                <a:latin typeface="Verdana" pitchFamily="34" charset="0"/>
                <a:ea typeface="Verdana" pitchFamily="34" charset="0"/>
                <a:cs typeface="Verdana" pitchFamily="34" charset="0"/>
              </a:rPr>
              <a:t>Gli ormoni sono dei messaggeri chimici, in grado di coordinare l’attività di cellule e tessuti diversi.</a:t>
            </a:r>
          </a:p>
          <a:p>
            <a:pPr>
              <a:buFontTx/>
              <a:buNone/>
            </a:pPr>
            <a:endParaRPr lang="it-IT" sz="1600" dirty="0" smtClean="0">
              <a:latin typeface="Verdana" pitchFamily="34" charset="0"/>
              <a:ea typeface="Verdana" pitchFamily="34" charset="0"/>
              <a:cs typeface="Verdana" pitchFamily="34" charset="0"/>
            </a:endParaRPr>
          </a:p>
          <a:p>
            <a:r>
              <a:rPr lang="it-IT" sz="1600" dirty="0" smtClean="0">
                <a:latin typeface="Verdana" pitchFamily="34" charset="0"/>
                <a:ea typeface="Verdana" pitchFamily="34" charset="0"/>
                <a:cs typeface="Verdana" pitchFamily="34" charset="0"/>
              </a:rPr>
              <a:t>Sono secreti in piccolissime quantità dalle ghiandole endocrine.</a:t>
            </a:r>
          </a:p>
          <a:p>
            <a:endParaRPr lang="it-IT" sz="1600" dirty="0" smtClean="0">
              <a:latin typeface="Verdana" pitchFamily="34" charset="0"/>
              <a:ea typeface="Verdana" pitchFamily="34" charset="0"/>
              <a:cs typeface="Verdana" pitchFamily="34" charset="0"/>
            </a:endParaRPr>
          </a:p>
          <a:p>
            <a:r>
              <a:rPr lang="it-IT" sz="1600" dirty="0" smtClean="0">
                <a:latin typeface="Verdana" pitchFamily="34" charset="0"/>
                <a:ea typeface="Verdana" pitchFamily="34" charset="0"/>
                <a:cs typeface="Verdana" pitchFamily="34" charset="0"/>
              </a:rPr>
              <a:t>La secrezione avviene in risposta a stimoli specifici, di natura chimica o nervosa.</a:t>
            </a:r>
          </a:p>
          <a:p>
            <a:endParaRPr lang="it-IT" sz="1600" dirty="0" smtClean="0">
              <a:latin typeface="Verdana" pitchFamily="34" charset="0"/>
              <a:ea typeface="Verdana" pitchFamily="34" charset="0"/>
              <a:cs typeface="Verdana" pitchFamily="34" charset="0"/>
            </a:endParaRPr>
          </a:p>
          <a:p>
            <a:r>
              <a:rPr lang="it-IT" sz="1600" dirty="0" smtClean="0">
                <a:latin typeface="Verdana" pitchFamily="34" charset="0"/>
                <a:ea typeface="Verdana" pitchFamily="34" charset="0"/>
                <a:cs typeface="Verdana" pitchFamily="34" charset="0"/>
              </a:rPr>
              <a:t>Possono agire a distanza, dopo l’immissione in circolo (</a:t>
            </a:r>
            <a:r>
              <a:rPr lang="it-IT" sz="1600" b="1" dirty="0" smtClean="0">
                <a:latin typeface="Verdana" pitchFamily="34" charset="0"/>
                <a:ea typeface="Verdana" pitchFamily="34" charset="0"/>
                <a:cs typeface="Verdana" pitchFamily="34" charset="0"/>
              </a:rPr>
              <a:t>effetto endocrino</a:t>
            </a:r>
            <a:r>
              <a:rPr lang="it-IT" sz="1600" dirty="0" smtClean="0">
                <a:latin typeface="Verdana" pitchFamily="34" charset="0"/>
                <a:ea typeface="Verdana" pitchFamily="34" charset="0"/>
                <a:cs typeface="Verdana" pitchFamily="34" charset="0"/>
              </a:rPr>
              <a:t>), sulla stessa cellula che li produce (</a:t>
            </a:r>
            <a:r>
              <a:rPr lang="it-IT" sz="1600" b="1" dirty="0" smtClean="0">
                <a:latin typeface="Verdana" pitchFamily="34" charset="0"/>
                <a:ea typeface="Verdana" pitchFamily="34" charset="0"/>
                <a:cs typeface="Verdana" pitchFamily="34" charset="0"/>
              </a:rPr>
              <a:t>effetto </a:t>
            </a:r>
            <a:r>
              <a:rPr lang="it-IT" sz="1600" b="1" dirty="0" err="1" smtClean="0">
                <a:latin typeface="Verdana" pitchFamily="34" charset="0"/>
                <a:ea typeface="Verdana" pitchFamily="34" charset="0"/>
                <a:cs typeface="Verdana" pitchFamily="34" charset="0"/>
              </a:rPr>
              <a:t>autocrino</a:t>
            </a:r>
            <a:r>
              <a:rPr lang="it-IT" sz="1600" dirty="0" smtClean="0">
                <a:latin typeface="Verdana" pitchFamily="34" charset="0"/>
                <a:ea typeface="Verdana" pitchFamily="34" charset="0"/>
                <a:cs typeface="Verdana" pitchFamily="34" charset="0"/>
              </a:rPr>
              <a:t>) o su cellule vicine (</a:t>
            </a:r>
            <a:r>
              <a:rPr lang="it-IT" sz="1600" b="1" dirty="0" smtClean="0">
                <a:latin typeface="Verdana" pitchFamily="34" charset="0"/>
                <a:ea typeface="Verdana" pitchFamily="34" charset="0"/>
                <a:cs typeface="Verdana" pitchFamily="34" charset="0"/>
              </a:rPr>
              <a:t>effetto </a:t>
            </a:r>
            <a:r>
              <a:rPr lang="it-IT" sz="1600" b="1" dirty="0" err="1" smtClean="0">
                <a:latin typeface="Verdana" pitchFamily="34" charset="0"/>
                <a:ea typeface="Verdana" pitchFamily="34" charset="0"/>
                <a:cs typeface="Verdana" pitchFamily="34" charset="0"/>
              </a:rPr>
              <a:t>paracrino</a:t>
            </a:r>
            <a:r>
              <a:rPr lang="it-IT" sz="1600" dirty="0" smtClean="0">
                <a:latin typeface="Verdana" pitchFamily="34" charset="0"/>
                <a:ea typeface="Verdana" pitchFamily="34" charset="0"/>
                <a:cs typeface="Verdana" pitchFamily="34" charset="0"/>
              </a:rPr>
              <a:t>).</a:t>
            </a:r>
          </a:p>
          <a:p>
            <a:endParaRPr lang="it-IT" sz="1600" dirty="0" smtClean="0">
              <a:latin typeface="Verdana" pitchFamily="34" charset="0"/>
              <a:ea typeface="Verdana" pitchFamily="34" charset="0"/>
              <a:cs typeface="Verdana" pitchFamily="34" charset="0"/>
            </a:endParaRPr>
          </a:p>
          <a:p>
            <a:r>
              <a:rPr lang="it-IT" sz="1600" dirty="0" smtClean="0">
                <a:latin typeface="Verdana" pitchFamily="34" charset="0"/>
                <a:ea typeface="Verdana" pitchFamily="34" charset="0"/>
                <a:cs typeface="Verdana" pitchFamily="34" charset="0"/>
              </a:rPr>
              <a:t>In circolo, migrano fino a raggiungere i vari organi o tessuti bersaglio e qui, interagendo con uno specifico recettore, ne regolano la funzionalità.</a:t>
            </a:r>
          </a:p>
          <a:p>
            <a:endParaRPr lang="it-IT" sz="1800" dirty="0"/>
          </a:p>
        </p:txBody>
      </p:sp>
      <p:pic>
        <p:nvPicPr>
          <p:cNvPr id="5" name="Picture 4" descr="http://fig.cox.miami.edu/~cmallery/150/memb/fig11x3.jpg"/>
          <p:cNvPicPr>
            <a:picLocks noGrp="1" noChangeAspect="1" noChangeArrowheads="1"/>
          </p:cNvPicPr>
          <p:nvPr>
            <p:ph sz="half" idx="2"/>
          </p:nvPr>
        </p:nvPicPr>
        <p:blipFill>
          <a:blip r:embed="rId2"/>
          <a:srcRect/>
          <a:stretch>
            <a:fillRect/>
          </a:stretch>
        </p:blipFill>
        <p:spPr bwMode="auto">
          <a:xfrm>
            <a:off x="4429124" y="928670"/>
            <a:ext cx="4714876" cy="50720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914400" y="533400"/>
            <a:ext cx="7162800" cy="2100263"/>
          </a:xfrm>
          <a:prstGeom prst="rect">
            <a:avLst/>
          </a:prstGeom>
          <a:solidFill>
            <a:srgbClr val="FFFF99"/>
          </a:solidFill>
          <a:ln w="9525">
            <a:noFill/>
            <a:miter lim="800000"/>
            <a:headEnd/>
            <a:tailEnd/>
          </a:ln>
          <a:effectLst/>
        </p:spPr>
        <p:txBody>
          <a:bodyPr>
            <a:spAutoFit/>
          </a:bodyPr>
          <a:lstStyle/>
          <a:p>
            <a:pPr>
              <a:spcBef>
                <a:spcPct val="50000"/>
              </a:spcBef>
            </a:pPr>
            <a:r>
              <a:rPr lang="it-IT"/>
              <a:t>Struttura dei recettori intracellulari.</a:t>
            </a:r>
          </a:p>
          <a:p>
            <a:pPr>
              <a:spcBef>
                <a:spcPct val="50000"/>
              </a:spcBef>
            </a:pPr>
            <a:r>
              <a:rPr lang="it-IT"/>
              <a:t>I diversi recettori intracellulari compongono una ‘superfamiglia’; hanno cioè una struttura molecolare molto simile. Inoltre, alcune regioni sono altamente  conservate. </a:t>
            </a:r>
          </a:p>
        </p:txBody>
      </p:sp>
      <p:pic>
        <p:nvPicPr>
          <p:cNvPr id="71687" name="Picture 7" descr="http://pps98.cryst.bbk.ac.uk/assignment/projects/scotti/claudia/pps9798/progpps/comparison"/>
          <p:cNvPicPr>
            <a:picLocks noChangeAspect="1" noChangeArrowheads="1"/>
          </p:cNvPicPr>
          <p:nvPr/>
        </p:nvPicPr>
        <p:blipFill>
          <a:blip r:embed="rId2"/>
          <a:srcRect/>
          <a:stretch>
            <a:fillRect/>
          </a:stretch>
        </p:blipFill>
        <p:spPr bwMode="auto">
          <a:xfrm>
            <a:off x="1371600" y="3733800"/>
            <a:ext cx="5989638" cy="2857500"/>
          </a:xfrm>
          <a:prstGeom prst="rect">
            <a:avLst/>
          </a:prstGeom>
          <a:noFill/>
        </p:spPr>
      </p:pic>
      <p:sp>
        <p:nvSpPr>
          <p:cNvPr id="71688" name="Line 8"/>
          <p:cNvSpPr>
            <a:spLocks noChangeShapeType="1"/>
          </p:cNvSpPr>
          <p:nvPr/>
        </p:nvSpPr>
        <p:spPr bwMode="auto">
          <a:xfrm flipV="1">
            <a:off x="4114800" y="3352800"/>
            <a:ext cx="0" cy="762000"/>
          </a:xfrm>
          <a:prstGeom prst="line">
            <a:avLst/>
          </a:prstGeom>
          <a:noFill/>
          <a:ln w="9525">
            <a:solidFill>
              <a:schemeClr val="tx1"/>
            </a:solidFill>
            <a:round/>
            <a:headEnd type="arrow" w="med" len="med"/>
            <a:tailEnd/>
          </a:ln>
          <a:effectLst/>
        </p:spPr>
        <p:txBody>
          <a:bodyPr/>
          <a:lstStyle/>
          <a:p>
            <a:endParaRPr lang="it-IT"/>
          </a:p>
        </p:txBody>
      </p:sp>
      <p:sp>
        <p:nvSpPr>
          <p:cNvPr id="71689" name="Text Box 9"/>
          <p:cNvSpPr txBox="1">
            <a:spLocks noChangeArrowheads="1"/>
          </p:cNvSpPr>
          <p:nvPr/>
        </p:nvSpPr>
        <p:spPr bwMode="auto">
          <a:xfrm>
            <a:off x="3352800" y="2895600"/>
            <a:ext cx="2286000" cy="641350"/>
          </a:xfrm>
          <a:prstGeom prst="rect">
            <a:avLst/>
          </a:prstGeom>
          <a:noFill/>
          <a:ln w="9525">
            <a:noFill/>
            <a:miter lim="800000"/>
            <a:headEnd/>
            <a:tailEnd/>
          </a:ln>
          <a:effectLst/>
        </p:spPr>
        <p:txBody>
          <a:bodyPr>
            <a:spAutoFit/>
          </a:bodyPr>
          <a:lstStyle/>
          <a:p>
            <a:pPr>
              <a:spcBef>
                <a:spcPct val="50000"/>
              </a:spcBef>
            </a:pPr>
            <a:r>
              <a:rPr lang="it-IT" sz="1800"/>
              <a:t>Dominio di legame al DNA</a:t>
            </a:r>
          </a:p>
        </p:txBody>
      </p:sp>
      <p:sp>
        <p:nvSpPr>
          <p:cNvPr id="71691" name="Text Box 11"/>
          <p:cNvSpPr txBox="1">
            <a:spLocks noChangeArrowheads="1"/>
          </p:cNvSpPr>
          <p:nvPr/>
        </p:nvSpPr>
        <p:spPr bwMode="auto">
          <a:xfrm>
            <a:off x="5791200" y="2971800"/>
            <a:ext cx="2438400" cy="641350"/>
          </a:xfrm>
          <a:prstGeom prst="rect">
            <a:avLst/>
          </a:prstGeom>
          <a:noFill/>
          <a:ln w="9525">
            <a:noFill/>
            <a:miter lim="800000"/>
            <a:headEnd/>
            <a:tailEnd/>
          </a:ln>
          <a:effectLst/>
        </p:spPr>
        <p:txBody>
          <a:bodyPr>
            <a:spAutoFit/>
          </a:bodyPr>
          <a:lstStyle/>
          <a:p>
            <a:pPr>
              <a:spcBef>
                <a:spcPct val="50000"/>
              </a:spcBef>
            </a:pPr>
            <a:r>
              <a:rPr lang="it-IT" sz="1800"/>
              <a:t>Dominio di legame al ligando</a:t>
            </a:r>
          </a:p>
        </p:txBody>
      </p:sp>
      <p:sp>
        <p:nvSpPr>
          <p:cNvPr id="71692" name="Line 12"/>
          <p:cNvSpPr>
            <a:spLocks noChangeShapeType="1"/>
          </p:cNvSpPr>
          <p:nvPr/>
        </p:nvSpPr>
        <p:spPr bwMode="auto">
          <a:xfrm flipH="1">
            <a:off x="5029200" y="3657600"/>
            <a:ext cx="685800" cy="609600"/>
          </a:xfrm>
          <a:prstGeom prst="line">
            <a:avLst/>
          </a:prstGeom>
          <a:noFill/>
          <a:ln w="9525">
            <a:solidFill>
              <a:schemeClr val="tx1"/>
            </a:solidFill>
            <a:round/>
            <a:headEnd/>
            <a:tailEnd type="triangle" w="med" len="med"/>
          </a:ln>
          <a:effectLst/>
        </p:spPr>
        <p:txBody>
          <a:bodyPr/>
          <a:lstStyle/>
          <a:p>
            <a:endParaRPr lang="it-IT"/>
          </a:p>
        </p:txBody>
      </p:sp>
      <p:sp>
        <p:nvSpPr>
          <p:cNvPr id="71693" name="Text Box 13"/>
          <p:cNvSpPr txBox="1">
            <a:spLocks noChangeArrowheads="1"/>
          </p:cNvSpPr>
          <p:nvPr/>
        </p:nvSpPr>
        <p:spPr bwMode="auto">
          <a:xfrm>
            <a:off x="0" y="3352800"/>
            <a:ext cx="2590800" cy="641350"/>
          </a:xfrm>
          <a:prstGeom prst="rect">
            <a:avLst/>
          </a:prstGeom>
          <a:noFill/>
          <a:ln w="9525">
            <a:noFill/>
            <a:miter lim="800000"/>
            <a:headEnd/>
            <a:tailEnd/>
          </a:ln>
          <a:effectLst/>
        </p:spPr>
        <p:txBody>
          <a:bodyPr>
            <a:spAutoFit/>
          </a:bodyPr>
          <a:lstStyle/>
          <a:p>
            <a:pPr>
              <a:spcBef>
                <a:spcPct val="50000"/>
              </a:spcBef>
            </a:pPr>
            <a:r>
              <a:rPr lang="it-IT" sz="1800"/>
              <a:t>Dominio per l’attivazione trascrizionale</a:t>
            </a:r>
          </a:p>
        </p:txBody>
      </p:sp>
      <p:sp>
        <p:nvSpPr>
          <p:cNvPr id="71694" name="Line 14"/>
          <p:cNvSpPr>
            <a:spLocks noChangeShapeType="1"/>
          </p:cNvSpPr>
          <p:nvPr/>
        </p:nvSpPr>
        <p:spPr bwMode="auto">
          <a:xfrm>
            <a:off x="1600200" y="3886200"/>
            <a:ext cx="1143000" cy="30480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1"/>
          </p:nvPr>
        </p:nvSpPr>
        <p:spPr/>
        <p:txBody>
          <a:bodyPr/>
          <a:lstStyle/>
          <a:p>
            <a:endParaRPr lang="it-IT"/>
          </a:p>
        </p:txBody>
      </p:sp>
      <p:sp>
        <p:nvSpPr>
          <p:cNvPr id="4" name="Segnaposto contenuto 3"/>
          <p:cNvSpPr>
            <a:spLocks noGrp="1"/>
          </p:cNvSpPr>
          <p:nvPr>
            <p:ph sz="quarter" idx="2"/>
          </p:nvPr>
        </p:nvSpPr>
        <p:spPr>
          <a:xfrm>
            <a:off x="607224" y="857232"/>
            <a:ext cx="2821768" cy="4857784"/>
          </a:xfrm>
        </p:spPr>
        <p:txBody>
          <a:bodyPr>
            <a:normAutofit/>
          </a:bodyPr>
          <a:lstStyle/>
          <a:p>
            <a:r>
              <a:rPr lang="it-IT" sz="1800" dirty="0" smtClean="0"/>
              <a:t>TRE:elementi </a:t>
            </a:r>
            <a:r>
              <a:rPr lang="it-IT" sz="1800" dirty="0" err="1" smtClean="0"/>
              <a:t>responsivi</a:t>
            </a:r>
            <a:r>
              <a:rPr lang="it-IT" sz="1800" dirty="0" smtClean="0"/>
              <a:t> agli ormoni tiroidei</a:t>
            </a:r>
          </a:p>
          <a:p>
            <a:r>
              <a:rPr lang="it-IT" sz="1800" dirty="0" smtClean="0"/>
              <a:t> TBP:proteine che legano gli ormoni tiroidei</a:t>
            </a:r>
          </a:p>
          <a:p>
            <a:r>
              <a:rPr lang="it-IT" sz="1800" dirty="0" smtClean="0"/>
              <a:t>TR-LDB:settore che lega il </a:t>
            </a:r>
            <a:r>
              <a:rPr lang="it-IT" sz="1800" dirty="0" err="1" smtClean="0"/>
              <a:t>ligando</a:t>
            </a:r>
            <a:r>
              <a:rPr lang="it-IT" sz="1800" dirty="0" smtClean="0"/>
              <a:t> del recettore della T</a:t>
            </a:r>
            <a:r>
              <a:rPr lang="it-IT" sz="1600" dirty="0" smtClean="0"/>
              <a:t>3</a:t>
            </a:r>
          </a:p>
          <a:p>
            <a:r>
              <a:rPr lang="it-IT" sz="1800" dirty="0" smtClean="0"/>
              <a:t>TR-DBD:settore del recettore della T</a:t>
            </a:r>
            <a:r>
              <a:rPr lang="it-IT" sz="1600" dirty="0" smtClean="0"/>
              <a:t>3 che lega il DNA</a:t>
            </a:r>
          </a:p>
          <a:p>
            <a:r>
              <a:rPr lang="it-IT" sz="1600" dirty="0" smtClean="0"/>
              <a:t>RXR-LBD: settore del recettore X dei </a:t>
            </a:r>
            <a:r>
              <a:rPr lang="it-IT" sz="1600" dirty="0" err="1" smtClean="0"/>
              <a:t>retinoidi</a:t>
            </a:r>
            <a:r>
              <a:rPr lang="it-IT" sz="1600" dirty="0" smtClean="0"/>
              <a:t> </a:t>
            </a:r>
          </a:p>
          <a:p>
            <a:r>
              <a:rPr lang="it-IT" sz="1600" dirty="0" smtClean="0"/>
              <a:t>5’</a:t>
            </a:r>
            <a:r>
              <a:rPr lang="it-IT" sz="1600" dirty="0" err="1" smtClean="0"/>
              <a:t>DI</a:t>
            </a:r>
            <a:r>
              <a:rPr lang="it-IT" sz="1600" dirty="0" smtClean="0"/>
              <a:t>: 5’ </a:t>
            </a:r>
            <a:r>
              <a:rPr lang="it-IT" sz="1600" dirty="0" err="1" smtClean="0"/>
              <a:t>deiodasi</a:t>
            </a:r>
            <a:endParaRPr lang="it-IT" sz="1800" dirty="0"/>
          </a:p>
        </p:txBody>
      </p:sp>
      <p:sp>
        <p:nvSpPr>
          <p:cNvPr id="5" name="Segnaposto testo 4"/>
          <p:cNvSpPr>
            <a:spLocks noGrp="1"/>
          </p:cNvSpPr>
          <p:nvPr>
            <p:ph type="body" sz="half" idx="3"/>
          </p:nvPr>
        </p:nvSpPr>
        <p:spPr/>
        <p:txBody>
          <a:bodyPr/>
          <a:lstStyle/>
          <a:p>
            <a:endParaRPr lang="it-IT"/>
          </a:p>
        </p:txBody>
      </p:sp>
      <p:pic>
        <p:nvPicPr>
          <p:cNvPr id="7" name="Segnaposto contenuto 6" descr="tiroid001.bmp"/>
          <p:cNvPicPr>
            <a:picLocks noGrp="1" noChangeAspect="1"/>
          </p:cNvPicPr>
          <p:nvPr>
            <p:ph sz="quarter" idx="4"/>
          </p:nvPr>
        </p:nvPicPr>
        <p:blipFill>
          <a:blip r:embed="rId2" cstate="print"/>
          <a:stretch>
            <a:fillRect/>
          </a:stretch>
        </p:blipFill>
        <p:spPr>
          <a:xfrm>
            <a:off x="3714744" y="571479"/>
            <a:ext cx="4868869" cy="542720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0"/>
            <a:ext cx="8229600" cy="1285860"/>
          </a:xfrm>
        </p:spPr>
        <p:txBody>
          <a:bodyPr>
            <a:normAutofit/>
          </a:bodyPr>
          <a:lstStyle/>
          <a:p>
            <a:r>
              <a:rPr lang="it-IT" dirty="0" smtClean="0"/>
              <a:t>RECETTORI per gli ORMONI TIROIDEI</a:t>
            </a:r>
            <a:endParaRPr lang="it-IT" dirty="0"/>
          </a:p>
        </p:txBody>
      </p:sp>
      <p:sp>
        <p:nvSpPr>
          <p:cNvPr id="3" name="Segnaposto contenuto 2"/>
          <p:cNvSpPr>
            <a:spLocks noGrp="1"/>
          </p:cNvSpPr>
          <p:nvPr>
            <p:ph idx="1"/>
          </p:nvPr>
        </p:nvSpPr>
        <p:spPr>
          <a:xfrm>
            <a:off x="0" y="1571612"/>
            <a:ext cx="9144000" cy="4525963"/>
          </a:xfrm>
        </p:spPr>
        <p:txBody>
          <a:bodyPr>
            <a:normAutofit fontScale="25000" lnSpcReduction="20000"/>
          </a:bodyPr>
          <a:lstStyle/>
          <a:p>
            <a:endParaRPr lang="it-IT" sz="9600" b="1" dirty="0" smtClean="0">
              <a:latin typeface="Comic Sans MS" pitchFamily="66" charset="0"/>
            </a:endParaRPr>
          </a:p>
          <a:p>
            <a:r>
              <a:rPr lang="it-IT" sz="9600" dirty="0" smtClean="0">
                <a:latin typeface="Comic Sans MS" pitchFamily="66" charset="0"/>
              </a:rPr>
              <a:t>Non sono complessati con le </a:t>
            </a:r>
            <a:r>
              <a:rPr lang="it-IT" sz="9600" dirty="0" err="1" smtClean="0">
                <a:latin typeface="Comic Sans MS" pitchFamily="66" charset="0"/>
              </a:rPr>
              <a:t>heat</a:t>
            </a:r>
            <a:r>
              <a:rPr lang="it-IT" sz="9600" dirty="0" smtClean="0">
                <a:latin typeface="Comic Sans MS" pitchFamily="66" charset="0"/>
              </a:rPr>
              <a:t> shock </a:t>
            </a:r>
            <a:r>
              <a:rPr lang="it-IT" sz="9600" dirty="0" err="1" smtClean="0">
                <a:latin typeface="Comic Sans MS" pitchFamily="66" charset="0"/>
              </a:rPr>
              <a:t>protein</a:t>
            </a:r>
            <a:r>
              <a:rPr lang="it-IT" sz="9600" dirty="0" smtClean="0">
                <a:latin typeface="Comic Sans MS" pitchFamily="66" charset="0"/>
              </a:rPr>
              <a:t>.</a:t>
            </a:r>
          </a:p>
          <a:p>
            <a:endParaRPr lang="it-IT" sz="9600" dirty="0" smtClean="0">
              <a:latin typeface="Comic Sans MS" pitchFamily="66" charset="0"/>
            </a:endParaRPr>
          </a:p>
          <a:p>
            <a:r>
              <a:rPr lang="it-IT" sz="9600" dirty="0" smtClean="0">
                <a:latin typeface="Comic Sans MS" pitchFamily="66" charset="0"/>
              </a:rPr>
              <a:t>Sono presenti nel nucleo </a:t>
            </a:r>
            <a:r>
              <a:rPr lang="it-IT" sz="9600" b="1" dirty="0" smtClean="0">
                <a:latin typeface="Comic Sans MS" pitchFamily="66" charset="0"/>
              </a:rPr>
              <a:t>sempre</a:t>
            </a:r>
            <a:r>
              <a:rPr lang="it-IT" sz="9600" dirty="0" smtClean="0">
                <a:latin typeface="Comic Sans MS" pitchFamily="66" charset="0"/>
              </a:rPr>
              <a:t> anche in assenza di ormoni, quindi la localizzazione è sempre nucleare e si trovano legati alla cromatina nucleare.</a:t>
            </a:r>
          </a:p>
          <a:p>
            <a:endParaRPr lang="it-IT" sz="9600" dirty="0" smtClean="0">
              <a:latin typeface="Comic Sans MS" pitchFamily="66" charset="0"/>
            </a:endParaRPr>
          </a:p>
          <a:p>
            <a:r>
              <a:rPr lang="it-IT" sz="9600" dirty="0" smtClean="0">
                <a:latin typeface="Comic Sans MS" pitchFamily="66" charset="0"/>
              </a:rPr>
              <a:t>Quando arriva l’ormone e lega il recettore, viene stabilizzato ulteriormente il legame con la cromatina a livello degli elementi di risposta all’ormone tiroideo.</a:t>
            </a:r>
          </a:p>
          <a:p>
            <a:pPr>
              <a:buNone/>
            </a:pPr>
            <a:r>
              <a:rPr lang="it-IT" sz="9600" dirty="0" smtClean="0">
                <a:latin typeface="Comic Sans MS" pitchFamily="66" charset="0"/>
              </a:rPr>
              <a:t> </a:t>
            </a:r>
          </a:p>
          <a:p>
            <a:r>
              <a:rPr lang="it-IT" sz="9600" dirty="0" smtClean="0">
                <a:latin typeface="Comic Sans MS" pitchFamily="66" charset="0"/>
              </a:rPr>
              <a:t>Reclutamento di fattori </a:t>
            </a:r>
            <a:r>
              <a:rPr lang="it-IT" sz="9600" dirty="0" err="1" smtClean="0">
                <a:latin typeface="Comic Sans MS" pitchFamily="66" charset="0"/>
              </a:rPr>
              <a:t>trascrizionali</a:t>
            </a:r>
            <a:r>
              <a:rPr lang="it-IT" sz="9600" dirty="0" smtClean="0">
                <a:latin typeface="Comic Sans MS" pitchFamily="66" charset="0"/>
              </a:rPr>
              <a:t> e attivazione della trascrizione di geni specifici per l’ormone tiroideo. Si avranno delle proteine che assolvono a diversi tipi di funzioni</a:t>
            </a:r>
            <a:r>
              <a:rPr lang="it-IT" sz="6800" dirty="0" smtClean="0">
                <a:latin typeface="Comic Sans MS" pitchFamily="66" charset="0"/>
              </a:rPr>
              <a:t>.</a:t>
            </a:r>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RECETTORI PER GLI ORMONI TIROIDEI</a:t>
            </a:r>
            <a:endParaRPr lang="it-IT" dirty="0"/>
          </a:p>
        </p:txBody>
      </p:sp>
      <p:sp>
        <p:nvSpPr>
          <p:cNvPr id="5" name="Segnaposto contenuto 4"/>
          <p:cNvSpPr>
            <a:spLocks noGrp="1"/>
          </p:cNvSpPr>
          <p:nvPr>
            <p:ph idx="1"/>
          </p:nvPr>
        </p:nvSpPr>
        <p:spPr>
          <a:xfrm>
            <a:off x="457200" y="1357298"/>
            <a:ext cx="8229600" cy="4768865"/>
          </a:xfrm>
        </p:spPr>
        <p:txBody>
          <a:bodyPr>
            <a:normAutofit lnSpcReduction="10000"/>
          </a:bodyPr>
          <a:lstStyle/>
          <a:p>
            <a:pPr>
              <a:buNone/>
            </a:pPr>
            <a:r>
              <a:rPr lang="it-IT" dirty="0" smtClean="0"/>
              <a:t>Recettori in grado di legare gli ormoni tiroidei:</a:t>
            </a:r>
          </a:p>
          <a:p>
            <a:r>
              <a:rPr lang="it-IT" b="1" dirty="0" smtClean="0"/>
              <a:t>Recettore tiroideo </a:t>
            </a:r>
            <a:r>
              <a:rPr lang="it-IT" b="1" dirty="0" smtClean="0">
                <a:latin typeface="Symbol" pitchFamily="18" charset="2"/>
              </a:rPr>
              <a:t>a</a:t>
            </a:r>
            <a:r>
              <a:rPr lang="it-IT" b="1" dirty="0" smtClean="0"/>
              <a:t>-1</a:t>
            </a:r>
            <a:r>
              <a:rPr lang="it-IT" dirty="0" smtClean="0"/>
              <a:t>: recettore ampiamente espresso e presente particolarmente nel muscolo cardiaco e scheletrico.</a:t>
            </a:r>
          </a:p>
          <a:p>
            <a:r>
              <a:rPr lang="it-IT" b="1" dirty="0" smtClean="0"/>
              <a:t>Recettore tiroideo </a:t>
            </a:r>
            <a:r>
              <a:rPr lang="it-IT" b="1" dirty="0" smtClean="0">
                <a:latin typeface="Symbol" pitchFamily="18" charset="2"/>
              </a:rPr>
              <a:t>b</a:t>
            </a:r>
            <a:r>
              <a:rPr lang="it-IT" b="1" dirty="0" smtClean="0"/>
              <a:t>-1</a:t>
            </a:r>
            <a:r>
              <a:rPr lang="it-IT" i="1" dirty="0" smtClean="0"/>
              <a:t>:</a:t>
            </a:r>
            <a:r>
              <a:rPr lang="it-IT" dirty="0" smtClean="0"/>
              <a:t> espresso principalmente nel cervello, fegato e reni.</a:t>
            </a:r>
          </a:p>
          <a:p>
            <a:r>
              <a:rPr lang="it-IT" b="1" dirty="0" smtClean="0"/>
              <a:t>Recettore </a:t>
            </a:r>
            <a:r>
              <a:rPr lang="it-IT" b="1" dirty="0" smtClean="0">
                <a:latin typeface="Symbol" pitchFamily="18" charset="2"/>
              </a:rPr>
              <a:t>b</a:t>
            </a:r>
            <a:r>
              <a:rPr lang="it-IT" b="1" dirty="0" smtClean="0"/>
              <a:t>-2</a:t>
            </a:r>
            <a:r>
              <a:rPr lang="it-IT" dirty="0" smtClean="0"/>
              <a:t>: presente in regioni limitate del corpo umano come ipotalamo  e ghiandola pituitaria.</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500222"/>
          </a:xfrm>
        </p:spPr>
        <p:txBody>
          <a:bodyPr>
            <a:normAutofit fontScale="90000"/>
          </a:bodyPr>
          <a:lstStyle/>
          <a:p>
            <a:r>
              <a:rPr lang="it-IT" sz="3100" dirty="0" smtClean="0">
                <a:latin typeface="Verdana" pitchFamily="34" charset="0"/>
                <a:ea typeface="Verdana" pitchFamily="34" charset="0"/>
                <a:cs typeface="Verdana" pitchFamily="34" charset="0"/>
              </a:rPr>
              <a:t/>
            </a:r>
            <a:br>
              <a:rPr lang="it-IT" sz="3100" dirty="0" smtClean="0">
                <a:latin typeface="Verdana" pitchFamily="34" charset="0"/>
                <a:ea typeface="Verdana" pitchFamily="34" charset="0"/>
                <a:cs typeface="Verdana" pitchFamily="34" charset="0"/>
              </a:rPr>
            </a:br>
            <a:r>
              <a:rPr lang="it-IT" sz="2700" dirty="0" smtClean="0">
                <a:latin typeface="Verdana" pitchFamily="34" charset="0"/>
                <a:ea typeface="Verdana" pitchFamily="34" charset="0"/>
                <a:cs typeface="Verdana" pitchFamily="34" charset="0"/>
              </a:rPr>
              <a:t> </a:t>
            </a:r>
            <a:br>
              <a:rPr lang="it-IT" sz="2700" dirty="0" smtClean="0">
                <a:latin typeface="Verdana" pitchFamily="34" charset="0"/>
                <a:ea typeface="Verdana" pitchFamily="34" charset="0"/>
                <a:cs typeface="Verdana" pitchFamily="34" charset="0"/>
              </a:rPr>
            </a:br>
            <a:r>
              <a:rPr lang="it-IT" sz="2700" dirty="0" smtClean="0">
                <a:latin typeface="Verdana" pitchFamily="34" charset="0"/>
                <a:ea typeface="Verdana" pitchFamily="34" charset="0"/>
                <a:cs typeface="Verdana" pitchFamily="34" charset="0"/>
              </a:rPr>
              <a:t/>
            </a:r>
            <a:br>
              <a:rPr lang="it-IT" sz="2700" dirty="0" smtClean="0">
                <a:latin typeface="Verdana" pitchFamily="34" charset="0"/>
                <a:ea typeface="Verdana" pitchFamily="34" charset="0"/>
                <a:cs typeface="Verdana" pitchFamily="34" charset="0"/>
              </a:rPr>
            </a:br>
            <a:r>
              <a:rPr lang="it-IT" sz="2700" dirty="0" smtClean="0">
                <a:latin typeface="Verdana" pitchFamily="34" charset="0"/>
                <a:ea typeface="Verdana" pitchFamily="34" charset="0"/>
                <a:cs typeface="Verdana" pitchFamily="34" charset="0"/>
              </a:rPr>
              <a:t>AZIONE DIRETTA SUI TESSUTI CARDIACI DEGLI  ORMONI TIROIDEI </a:t>
            </a:r>
            <a:r>
              <a:rPr lang="it-IT" b="1" dirty="0" smtClean="0">
                <a:latin typeface="Comic Sans MS" pitchFamily="66" charset="0"/>
              </a:rPr>
              <a:t/>
            </a:r>
            <a:br>
              <a:rPr lang="it-IT" b="1" dirty="0" smtClean="0">
                <a:latin typeface="Comic Sans MS" pitchFamily="66" charset="0"/>
              </a:rPr>
            </a:br>
            <a:endParaRPr lang="it-IT" dirty="0"/>
          </a:p>
        </p:txBody>
      </p:sp>
      <p:sp>
        <p:nvSpPr>
          <p:cNvPr id="3" name="Segnaposto contenuto 2"/>
          <p:cNvSpPr>
            <a:spLocks noGrp="1"/>
          </p:cNvSpPr>
          <p:nvPr>
            <p:ph idx="1"/>
          </p:nvPr>
        </p:nvSpPr>
        <p:spPr>
          <a:xfrm>
            <a:off x="0" y="1357298"/>
            <a:ext cx="9144000" cy="5857916"/>
          </a:xfrm>
        </p:spPr>
        <p:txBody>
          <a:bodyPr>
            <a:normAutofit/>
          </a:bodyPr>
          <a:lstStyle/>
          <a:p>
            <a:r>
              <a:rPr lang="it-IT" sz="3000" dirty="0" smtClean="0">
                <a:latin typeface="Comic Sans MS" pitchFamily="66" charset="0"/>
                <a:ea typeface="Verdana" pitchFamily="34" charset="0"/>
                <a:cs typeface="Verdana" pitchFamily="34" charset="0"/>
              </a:rPr>
              <a:t>A livello dei </a:t>
            </a:r>
            <a:r>
              <a:rPr lang="it-IT" sz="3000" dirty="0" err="1" smtClean="0">
                <a:latin typeface="Comic Sans MS" pitchFamily="66" charset="0"/>
                <a:ea typeface="Verdana" pitchFamily="34" charset="0"/>
                <a:cs typeface="Verdana" pitchFamily="34" charset="0"/>
              </a:rPr>
              <a:t>miociti</a:t>
            </a:r>
            <a:r>
              <a:rPr lang="it-IT" sz="3000" dirty="0" smtClean="0">
                <a:latin typeface="Comic Sans MS" pitchFamily="66" charset="0"/>
                <a:ea typeface="Verdana" pitchFamily="34" charset="0"/>
                <a:cs typeface="Verdana" pitchFamily="34" charset="0"/>
              </a:rPr>
              <a:t> cardiaci, la </a:t>
            </a:r>
            <a:r>
              <a:rPr lang="it-IT" sz="3000" b="1" dirty="0" err="1" smtClean="0">
                <a:latin typeface="Comic Sans MS" pitchFamily="66" charset="0"/>
                <a:ea typeface="Verdana" pitchFamily="34" charset="0"/>
                <a:cs typeface="Verdana" pitchFamily="34" charset="0"/>
              </a:rPr>
              <a:t>Triiodotironina</a:t>
            </a:r>
            <a:r>
              <a:rPr lang="it-IT" sz="3000" dirty="0" smtClean="0">
                <a:latin typeface="Comic Sans MS" pitchFamily="66" charset="0"/>
                <a:ea typeface="Verdana" pitchFamily="34" charset="0"/>
                <a:cs typeface="Verdana" pitchFamily="34" charset="0"/>
              </a:rPr>
              <a:t> (T3 ), si lega ad uno specifico recettore nucleare. Questo legame determina un aumento dell’RNA messaggero (</a:t>
            </a:r>
            <a:r>
              <a:rPr lang="it-IT" sz="3000" dirty="0" err="1" smtClean="0">
                <a:latin typeface="Comic Sans MS" pitchFamily="66" charset="0"/>
                <a:ea typeface="Verdana" pitchFamily="34" charset="0"/>
                <a:cs typeface="Verdana" pitchFamily="34" charset="0"/>
              </a:rPr>
              <a:t>mRNA</a:t>
            </a:r>
            <a:r>
              <a:rPr lang="it-IT" sz="3000" dirty="0" smtClean="0">
                <a:latin typeface="Comic Sans MS" pitchFamily="66" charset="0"/>
                <a:ea typeface="Verdana" pitchFamily="34" charset="0"/>
                <a:cs typeface="Verdana" pitchFamily="34" charset="0"/>
              </a:rPr>
              <a:t>) e di  conseguenza della sintesi di proteine. </a:t>
            </a:r>
          </a:p>
          <a:p>
            <a:r>
              <a:rPr lang="it-IT" b="1" dirty="0" smtClean="0">
                <a:latin typeface="Comic Sans MS" pitchFamily="66" charset="0"/>
              </a:rPr>
              <a:t>T3 è in grado di attivare la sintesi della  miosina </a:t>
            </a:r>
            <a:r>
              <a:rPr lang="it-IT" dirty="0" smtClean="0">
                <a:latin typeface="Comic Sans MS" pitchFamily="66" charset="0"/>
              </a:rPr>
              <a:t>(</a:t>
            </a:r>
            <a:r>
              <a:rPr lang="it-IT" i="1" dirty="0" smtClean="0">
                <a:latin typeface="Comic Sans MS" pitchFamily="66" charset="0"/>
              </a:rPr>
              <a:t>p</a:t>
            </a:r>
            <a:r>
              <a:rPr lang="it-IT" i="1" dirty="0" smtClean="0"/>
              <a:t>roteina enzimatica, presente nelle cellule </a:t>
            </a:r>
            <a:r>
              <a:rPr lang="it-IT" i="1" dirty="0" err="1" smtClean="0"/>
              <a:t>eucariotiche</a:t>
            </a:r>
            <a:r>
              <a:rPr lang="it-IT" i="1" dirty="0" smtClean="0"/>
              <a:t>, che, in associazione con l'actina, è coinvolta in quasi tutti i fenomeni di contrattilità cellulare</a:t>
            </a:r>
            <a:r>
              <a:rPr lang="it-IT" dirty="0" smtClean="0"/>
              <a:t>) </a:t>
            </a:r>
            <a:r>
              <a:rPr lang="it-IT" b="1" dirty="0" smtClean="0">
                <a:latin typeface="Comic Sans MS" pitchFamily="66" charset="0"/>
              </a:rPr>
              <a:t>e specialmente del suo isoenzima V₁, che è dotato di maggiore attività.</a:t>
            </a:r>
          </a:p>
          <a:p>
            <a:endParaRPr lang="it-IT" b="1" dirty="0" smtClean="0">
              <a:latin typeface="Comic Sans MS" pitchFamily="66" charset="0"/>
            </a:endParaRPr>
          </a:p>
          <a:p>
            <a:endParaRPr lang="it-IT" b="1" dirty="0" smtClean="0">
              <a:latin typeface="Verdana" pitchFamily="34" charset="0"/>
              <a:ea typeface="Verdana" pitchFamily="34" charset="0"/>
              <a:cs typeface="Verdana" pitchFamily="34" charset="0"/>
            </a:endParaRP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solidFill>
                  <a:srgbClr val="C00000"/>
                </a:solidFill>
              </a:rPr>
              <a:t>Gran numero di recettori nei tessuti che rispondono all’ormone (ipofisi, rene, fegato , cuore, muscoli scheletrici, polmone, intestino).</a:t>
            </a:r>
          </a:p>
          <a:p>
            <a:r>
              <a:rPr lang="it-IT" dirty="0" smtClean="0">
                <a:solidFill>
                  <a:srgbClr val="00B050"/>
                </a:solidFill>
              </a:rPr>
              <a:t>Il cervello contiene un numero intermedio di recettori.</a:t>
            </a:r>
          </a:p>
          <a:p>
            <a:pPr>
              <a:buNone/>
            </a:pP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Rettangolo 3"/>
          <p:cNvSpPr/>
          <p:nvPr/>
        </p:nvSpPr>
        <p:spPr>
          <a:xfrm>
            <a:off x="500034" y="474345"/>
            <a:ext cx="8072494" cy="5355312"/>
          </a:xfrm>
          <a:prstGeom prst="rect">
            <a:avLst/>
          </a:prstGeom>
        </p:spPr>
        <p:txBody>
          <a:bodyPr wrap="square">
            <a:spAutoFit/>
          </a:bodyPr>
          <a:lstStyle/>
          <a:p>
            <a:r>
              <a:rPr lang="it-IT" sz="2000" b="1" dirty="0" smtClean="0"/>
              <a:t>Meccanismi di controllo della funzione tiroidea</a:t>
            </a:r>
            <a:r>
              <a:rPr lang="it-IT" sz="2000" dirty="0" smtClean="0"/>
              <a:t>. </a:t>
            </a:r>
          </a:p>
          <a:p>
            <a:endParaRPr lang="it-IT" sz="2000" dirty="0" smtClean="0"/>
          </a:p>
          <a:p>
            <a:pPr marL="457200" indent="-457200"/>
            <a:r>
              <a:rPr lang="it-IT" sz="2000" dirty="0" smtClean="0"/>
              <a:t>La </a:t>
            </a:r>
            <a:r>
              <a:rPr lang="it-IT" sz="2000" b="1" dirty="0" smtClean="0">
                <a:solidFill>
                  <a:srgbClr val="FF0000"/>
                </a:solidFill>
              </a:rPr>
              <a:t>regolazione dell’attività della tiroide  è volta al mantenimento di livelli circolanti adeguati di T3 e T4 </a:t>
            </a:r>
            <a:r>
              <a:rPr lang="it-IT" sz="2000" dirty="0" smtClean="0"/>
              <a:t>ed è affidata a 3 sistemi di controllo:</a:t>
            </a:r>
          </a:p>
          <a:p>
            <a:pPr marL="457200" indent="-457200">
              <a:buFont typeface="+mj-lt"/>
              <a:buAutoNum type="arabicPeriod"/>
            </a:pPr>
            <a:r>
              <a:rPr lang="it-IT" sz="2200" dirty="0" smtClean="0"/>
              <a:t>liberazione ipofisaria di TSH, "</a:t>
            </a:r>
            <a:r>
              <a:rPr lang="it-IT" sz="2200" dirty="0" err="1" smtClean="0"/>
              <a:t>thyroid</a:t>
            </a:r>
            <a:r>
              <a:rPr lang="it-IT" sz="2200" dirty="0" smtClean="0"/>
              <a:t> </a:t>
            </a:r>
            <a:r>
              <a:rPr lang="it-IT" sz="2200" dirty="0" err="1" smtClean="0"/>
              <a:t>stimulating</a:t>
            </a:r>
            <a:r>
              <a:rPr lang="it-IT" sz="2200" dirty="0" smtClean="0"/>
              <a:t> </a:t>
            </a:r>
            <a:r>
              <a:rPr lang="it-IT" sz="2200" dirty="0" err="1" smtClean="0"/>
              <a:t>hormone</a:t>
            </a:r>
            <a:r>
              <a:rPr lang="it-IT" sz="2200" dirty="0" smtClean="0"/>
              <a:t>", (a sua volta controllato dall’ipotalamo, con meccanismo a feed-back, dal TRH, "</a:t>
            </a:r>
            <a:r>
              <a:rPr lang="it-IT" sz="2200" dirty="0" err="1" smtClean="0"/>
              <a:t>thyrotropin</a:t>
            </a:r>
            <a:r>
              <a:rPr lang="it-IT" sz="2200" dirty="0" smtClean="0"/>
              <a:t> </a:t>
            </a:r>
            <a:r>
              <a:rPr lang="it-IT" sz="2200" dirty="0" err="1" smtClean="0"/>
              <a:t>releasing</a:t>
            </a:r>
            <a:r>
              <a:rPr lang="it-IT" sz="2200" dirty="0" smtClean="0"/>
              <a:t> </a:t>
            </a:r>
            <a:r>
              <a:rPr lang="it-IT" sz="2200" dirty="0" err="1" smtClean="0"/>
              <a:t>hormone</a:t>
            </a:r>
            <a:r>
              <a:rPr lang="it-IT" sz="2200" dirty="0" smtClean="0"/>
              <a:t>")</a:t>
            </a:r>
          </a:p>
          <a:p>
            <a:pPr marL="457200" indent="-457200">
              <a:buFont typeface="+mj-lt"/>
              <a:buAutoNum type="arabicPeriod"/>
            </a:pPr>
            <a:r>
              <a:rPr lang="it-IT" sz="2200" dirty="0" smtClean="0"/>
              <a:t>possibilità di autoregolazione della liberazione di T3 e T4 in funzione dei livelli di iodio organico intracellulare; </a:t>
            </a:r>
          </a:p>
          <a:p>
            <a:pPr marL="457200" indent="-457200">
              <a:buFont typeface="+mj-lt"/>
              <a:buAutoNum type="arabicPeriod"/>
            </a:pPr>
            <a:r>
              <a:rPr lang="it-IT" sz="2200" dirty="0" smtClean="0"/>
              <a:t>il terzo, periferico, è rappresentato dall’attività delle </a:t>
            </a:r>
            <a:r>
              <a:rPr lang="it-IT" sz="2200" dirty="0" err="1" smtClean="0"/>
              <a:t>monodeiodinasi</a:t>
            </a:r>
            <a:r>
              <a:rPr lang="it-IT" sz="2200" dirty="0" smtClean="0"/>
              <a:t> </a:t>
            </a:r>
            <a:r>
              <a:rPr lang="it-IT" sz="2200" dirty="0" err="1" smtClean="0"/>
              <a:t>microsomiali</a:t>
            </a:r>
            <a:r>
              <a:rPr lang="it-IT" sz="2200" dirty="0" smtClean="0"/>
              <a:t> e dalla conseguente trasformazione della T4 in T3, biologicamente più attiva.</a:t>
            </a:r>
            <a:endParaRPr lang="it-IT"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Segnaposto contenuto 3" descr="ormoni.jpg"/>
          <p:cNvPicPr>
            <a:picLocks noChangeAspect="1"/>
          </p:cNvPicPr>
          <p:nvPr/>
        </p:nvPicPr>
        <p:blipFill>
          <a:blip r:embed="rId2"/>
          <a:stretch>
            <a:fillRect/>
          </a:stretch>
        </p:blipFill>
        <p:spPr>
          <a:xfrm>
            <a:off x="2000232" y="714356"/>
            <a:ext cx="4857784" cy="5751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571480"/>
            <a:ext cx="8229600" cy="1714512"/>
          </a:xfrm>
        </p:spPr>
        <p:txBody>
          <a:bodyPr>
            <a:normAutofit/>
          </a:bodyPr>
          <a:lstStyle/>
          <a:p>
            <a:pPr algn="l"/>
            <a:r>
              <a:rPr lang="it-IT" dirty="0" smtClean="0"/>
              <a:t>G</a:t>
            </a:r>
            <a:r>
              <a:rPr lang="it-IT" sz="2000" dirty="0" smtClean="0"/>
              <a:t>hiandola situata nel collo in posizione mediana davanti alla laringe ed alla trachea.</a:t>
            </a:r>
            <a:br>
              <a:rPr lang="it-IT" sz="2000" dirty="0" smtClean="0"/>
            </a:br>
            <a:r>
              <a:rPr lang="it-IT" sz="2000" dirty="0" smtClean="0"/>
              <a:t>La tiroide è uno degli organi più abbondantemente vascolarizzati.  </a:t>
            </a:r>
            <a:endParaRPr lang="it-IT" sz="2000" dirty="0"/>
          </a:p>
        </p:txBody>
      </p:sp>
      <p:pic>
        <p:nvPicPr>
          <p:cNvPr id="4" name="Segnaposto contenuto 3" descr="tiroide.jpg"/>
          <p:cNvPicPr>
            <a:picLocks noGrp="1" noChangeAspect="1"/>
          </p:cNvPicPr>
          <p:nvPr>
            <p:ph idx="1"/>
          </p:nvPr>
        </p:nvPicPr>
        <p:blipFill>
          <a:blip r:embed="rId2"/>
          <a:stretch>
            <a:fillRect/>
          </a:stretch>
        </p:blipFill>
        <p:spPr>
          <a:xfrm>
            <a:off x="1214414" y="2285992"/>
            <a:ext cx="6357982" cy="400050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03176"/>
            <a:ext cx="2900354" cy="6654824"/>
          </a:xfrm>
        </p:spPr>
        <p:txBody>
          <a:bodyPr>
            <a:normAutofit fontScale="90000"/>
          </a:bodyPr>
          <a:lstStyle/>
          <a:p>
            <a:r>
              <a:rPr lang="it-IT" sz="1600" dirty="0" smtClean="0">
                <a:solidFill>
                  <a:srgbClr val="002060"/>
                </a:solidFill>
              </a:rPr>
              <a:t>Asse ipotalamo-ipofisi-</a:t>
            </a:r>
            <a:br>
              <a:rPr lang="it-IT" sz="1600" dirty="0" smtClean="0">
                <a:solidFill>
                  <a:srgbClr val="002060"/>
                </a:solidFill>
              </a:rPr>
            </a:br>
            <a:r>
              <a:rPr lang="it-IT" sz="1600" dirty="0" smtClean="0">
                <a:solidFill>
                  <a:srgbClr val="002060"/>
                </a:solidFill>
              </a:rPr>
              <a:t>tiroide</a:t>
            </a:r>
            <a:br>
              <a:rPr lang="it-IT" sz="1600" dirty="0" smtClean="0">
                <a:solidFill>
                  <a:srgbClr val="002060"/>
                </a:solidFill>
              </a:rPr>
            </a:br>
            <a:r>
              <a:rPr lang="it-IT" sz="1600" dirty="0" smtClean="0">
                <a:solidFill>
                  <a:srgbClr val="002060"/>
                </a:solidFill>
              </a:rPr>
              <a:t/>
            </a:r>
            <a:br>
              <a:rPr lang="it-IT" sz="1600" dirty="0" smtClean="0">
                <a:solidFill>
                  <a:srgbClr val="002060"/>
                </a:solidFill>
              </a:rPr>
            </a:br>
            <a:r>
              <a:rPr lang="it-IT" sz="1600" dirty="0" err="1" smtClean="0">
                <a:solidFill>
                  <a:srgbClr val="002060"/>
                </a:solidFill>
              </a:rPr>
              <a:t>TRH=thyrotropine</a:t>
            </a:r>
            <a:r>
              <a:rPr lang="it-IT" sz="1600" dirty="0" smtClean="0">
                <a:solidFill>
                  <a:srgbClr val="002060"/>
                </a:solidFill>
              </a:rPr>
              <a:t> </a:t>
            </a:r>
            <a:r>
              <a:rPr lang="it-IT" sz="1600" dirty="0" err="1" smtClean="0">
                <a:solidFill>
                  <a:srgbClr val="002060"/>
                </a:solidFill>
              </a:rPr>
              <a:t>releasing</a:t>
            </a:r>
            <a:r>
              <a:rPr lang="it-IT" sz="1600" dirty="0" smtClean="0">
                <a:solidFill>
                  <a:srgbClr val="002060"/>
                </a:solidFill>
              </a:rPr>
              <a:t> </a:t>
            </a:r>
            <a:r>
              <a:rPr lang="it-IT" sz="1600" dirty="0" err="1" smtClean="0">
                <a:solidFill>
                  <a:srgbClr val="002060"/>
                </a:solidFill>
              </a:rPr>
              <a:t>hormone=</a:t>
            </a:r>
            <a:r>
              <a:rPr lang="it-IT" sz="1600" dirty="0" smtClean="0">
                <a:solidFill>
                  <a:srgbClr val="002060"/>
                </a:solidFill>
              </a:rPr>
              <a:t/>
            </a:r>
            <a:br>
              <a:rPr lang="it-IT" sz="1600" dirty="0" smtClean="0">
                <a:solidFill>
                  <a:srgbClr val="002060"/>
                </a:solidFill>
              </a:rPr>
            </a:br>
            <a:r>
              <a:rPr lang="it-IT" sz="1600" dirty="0" smtClean="0">
                <a:solidFill>
                  <a:srgbClr val="002060"/>
                </a:solidFill>
              </a:rPr>
              <a:t>ormone liberante </a:t>
            </a:r>
            <a:r>
              <a:rPr lang="it-IT" sz="1600" dirty="0" err="1" smtClean="0">
                <a:solidFill>
                  <a:srgbClr val="002060"/>
                </a:solidFill>
              </a:rPr>
              <a:t>tirotrofina</a:t>
            </a:r>
            <a:r>
              <a:rPr lang="it-IT" sz="1600" dirty="0" smtClean="0">
                <a:solidFill>
                  <a:srgbClr val="002060"/>
                </a:solidFill>
              </a:rPr>
              <a:t/>
            </a:r>
            <a:br>
              <a:rPr lang="it-IT" sz="1600" dirty="0" smtClean="0">
                <a:solidFill>
                  <a:srgbClr val="002060"/>
                </a:solidFill>
              </a:rPr>
            </a:br>
            <a:r>
              <a:rPr lang="it-IT" sz="1600" dirty="0" smtClean="0">
                <a:solidFill>
                  <a:srgbClr val="002060"/>
                </a:solidFill>
              </a:rPr>
              <a:t/>
            </a:r>
            <a:br>
              <a:rPr lang="it-IT" sz="1600" dirty="0" smtClean="0">
                <a:solidFill>
                  <a:srgbClr val="002060"/>
                </a:solidFill>
              </a:rPr>
            </a:br>
            <a:r>
              <a:rPr lang="it-IT" sz="1600" dirty="0" err="1" smtClean="0">
                <a:solidFill>
                  <a:srgbClr val="002060"/>
                </a:solidFill>
              </a:rPr>
              <a:t>TSH=thyroid</a:t>
            </a:r>
            <a:r>
              <a:rPr lang="it-IT" sz="1600" dirty="0" smtClean="0">
                <a:solidFill>
                  <a:srgbClr val="002060"/>
                </a:solidFill>
              </a:rPr>
              <a:t> </a:t>
            </a:r>
            <a:r>
              <a:rPr lang="it-IT" sz="1600" dirty="0" err="1" smtClean="0">
                <a:solidFill>
                  <a:srgbClr val="002060"/>
                </a:solidFill>
              </a:rPr>
              <a:t>stimulating</a:t>
            </a:r>
            <a:r>
              <a:rPr lang="it-IT" sz="1600" dirty="0" smtClean="0">
                <a:solidFill>
                  <a:srgbClr val="002060"/>
                </a:solidFill>
              </a:rPr>
              <a:t> </a:t>
            </a:r>
            <a:r>
              <a:rPr lang="it-IT" sz="1600" dirty="0" err="1" smtClean="0">
                <a:solidFill>
                  <a:srgbClr val="002060"/>
                </a:solidFill>
              </a:rPr>
              <a:t>hormone=</a:t>
            </a:r>
            <a:r>
              <a:rPr lang="it-IT" sz="1600" dirty="0" smtClean="0">
                <a:solidFill>
                  <a:srgbClr val="002060"/>
                </a:solidFill>
              </a:rPr>
              <a:t> ormone </a:t>
            </a:r>
            <a:r>
              <a:rPr lang="it-IT" sz="1600" dirty="0" err="1" smtClean="0">
                <a:solidFill>
                  <a:srgbClr val="002060"/>
                </a:solidFill>
              </a:rPr>
              <a:t>tirostimolante</a:t>
            </a:r>
            <a:r>
              <a:rPr lang="it-IT" sz="1600" dirty="0" smtClean="0"/>
              <a:t/>
            </a:r>
            <a:br>
              <a:rPr lang="it-IT" sz="1600" dirty="0" smtClean="0"/>
            </a:br>
            <a:r>
              <a:rPr lang="it-IT" sz="1600" dirty="0" smtClean="0"/>
              <a:t/>
            </a:r>
            <a:br>
              <a:rPr lang="it-IT" sz="1600" dirty="0" smtClean="0"/>
            </a:br>
            <a:r>
              <a:rPr lang="it-IT" sz="1600" dirty="0" smtClean="0"/>
              <a:t/>
            </a:r>
            <a:br>
              <a:rPr lang="it-IT" sz="1600" dirty="0" smtClean="0"/>
            </a:br>
            <a:r>
              <a:rPr lang="it-IT" sz="1600" dirty="0" smtClean="0"/>
              <a:t>freccia a linea intera:</a:t>
            </a:r>
            <a:br>
              <a:rPr lang="it-IT" sz="1600" dirty="0" smtClean="0"/>
            </a:br>
            <a:r>
              <a:rPr lang="it-IT" sz="1600" dirty="0" err="1" smtClean="0"/>
              <a:t>stimolatorio</a:t>
            </a:r>
            <a:r>
              <a:rPr lang="it-IT" sz="1600" dirty="0" smtClean="0"/>
              <a:t/>
            </a:r>
            <a:br>
              <a:rPr lang="it-IT" sz="1600" dirty="0" smtClean="0"/>
            </a:br>
            <a:r>
              <a:rPr lang="it-IT" sz="1600" dirty="0" smtClean="0"/>
              <a:t/>
            </a:r>
            <a:br>
              <a:rPr lang="it-IT" sz="1600" dirty="0" smtClean="0"/>
            </a:br>
            <a:r>
              <a:rPr lang="it-IT" sz="1600" dirty="0" smtClean="0"/>
              <a:t>freccia tratteggiata:</a:t>
            </a:r>
            <a:br>
              <a:rPr lang="it-IT" sz="1600" dirty="0" smtClean="0"/>
            </a:br>
            <a:r>
              <a:rPr lang="it-IT" sz="1600" dirty="0" smtClean="0"/>
              <a:t>inibitorio</a:t>
            </a:r>
            <a:br>
              <a:rPr lang="it-IT" sz="1600" dirty="0" smtClean="0"/>
            </a:br>
            <a:r>
              <a:rPr lang="it-IT" sz="1600" dirty="0" smtClean="0"/>
              <a:t/>
            </a:r>
            <a:br>
              <a:rPr lang="it-IT" sz="1600" dirty="0" smtClean="0"/>
            </a:br>
            <a:r>
              <a:rPr lang="it-IT" sz="1600" dirty="0" smtClean="0"/>
              <a:t>H:ipotalamo</a:t>
            </a:r>
            <a:br>
              <a:rPr lang="it-IT" sz="1600" dirty="0" smtClean="0"/>
            </a:br>
            <a:r>
              <a:rPr lang="it-IT" sz="1600" dirty="0" smtClean="0"/>
              <a:t>AP:ipofisi anteriore</a:t>
            </a:r>
            <a:br>
              <a:rPr lang="it-IT" sz="1600" dirty="0" smtClean="0"/>
            </a:br>
            <a:r>
              <a:rPr lang="it-IT" sz="1600" dirty="0" smtClean="0"/>
              <a:t/>
            </a:r>
            <a:br>
              <a:rPr lang="it-IT" sz="1600" dirty="0" smtClean="0"/>
            </a:br>
            <a:r>
              <a:rPr lang="it-IT" sz="1600" dirty="0" smtClean="0"/>
              <a:t>Piccole quantità di I sono necessarie per produrre l’ormone, grandi di T3 e T4 per inibirlo.</a:t>
            </a:r>
            <a:br>
              <a:rPr lang="it-IT" sz="1600" dirty="0" smtClean="0"/>
            </a:br>
            <a:r>
              <a:rPr lang="it-IT" sz="1600" dirty="0" smtClean="0"/>
              <a:t/>
            </a:r>
            <a:br>
              <a:rPr lang="it-IT" sz="1600" dirty="0" smtClean="0"/>
            </a:br>
            <a:r>
              <a:rPr lang="it-IT" sz="1600" dirty="0" smtClean="0"/>
              <a:t/>
            </a:r>
            <a:br>
              <a:rPr lang="it-IT" sz="1600" dirty="0" smtClean="0"/>
            </a:br>
            <a:r>
              <a:rPr lang="it-IT" sz="1600" dirty="0" smtClean="0"/>
              <a:t/>
            </a:r>
            <a:br>
              <a:rPr lang="it-IT" sz="1600" dirty="0" smtClean="0"/>
            </a:br>
            <a:endParaRPr lang="it-IT" sz="2400" dirty="0"/>
          </a:p>
        </p:txBody>
      </p:sp>
      <p:pic>
        <p:nvPicPr>
          <p:cNvPr id="6" name="Segnaposto contenuto 5" descr="tiroide003.jpg"/>
          <p:cNvPicPr>
            <a:picLocks noGrp="1" noChangeAspect="1"/>
          </p:cNvPicPr>
          <p:nvPr>
            <p:ph idx="1"/>
          </p:nvPr>
        </p:nvPicPr>
        <p:blipFill>
          <a:blip r:embed="rId2"/>
          <a:stretch>
            <a:fillRect/>
          </a:stretch>
        </p:blipFill>
        <p:spPr>
          <a:xfrm>
            <a:off x="3428992" y="500042"/>
            <a:ext cx="4429156" cy="521497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183880" cy="1051560"/>
          </a:xfrm>
        </p:spPr>
        <p:txBody>
          <a:bodyPr/>
          <a:lstStyle/>
          <a:p>
            <a:endParaRPr lang="it-IT" dirty="0"/>
          </a:p>
        </p:txBody>
      </p:sp>
      <p:sp>
        <p:nvSpPr>
          <p:cNvPr id="3" name="Segnaposto contenuto 2"/>
          <p:cNvSpPr>
            <a:spLocks noGrp="1"/>
          </p:cNvSpPr>
          <p:nvPr>
            <p:ph idx="1"/>
          </p:nvPr>
        </p:nvSpPr>
        <p:spPr>
          <a:xfrm>
            <a:off x="357158" y="1785926"/>
            <a:ext cx="8183880" cy="4187952"/>
          </a:xfrm>
        </p:spPr>
        <p:txBody>
          <a:bodyPr/>
          <a:lstStyle/>
          <a:p>
            <a:r>
              <a:rPr lang="it-IT" dirty="0" smtClean="0"/>
              <a:t>Gli ormoni tiroidei son responsabili della crescita, sviluppo, funzione e mantenimento ottimale di tutti i tessuti dell’organismo.</a:t>
            </a:r>
          </a:p>
          <a:p>
            <a:pPr>
              <a:buNone/>
            </a:pPr>
            <a:endParaRPr lang="it-IT" dirty="0" smtClean="0"/>
          </a:p>
          <a:p>
            <a:r>
              <a:rPr lang="it-IT" b="1" dirty="0" smtClean="0">
                <a:solidFill>
                  <a:schemeClr val="bg1"/>
                </a:solidFill>
              </a:rPr>
              <a:t>Livelli eccessivi-&gt; tireotossicosi (ipertiroidismo)</a:t>
            </a:r>
          </a:p>
          <a:p>
            <a:r>
              <a:rPr lang="it-IT" b="1" dirty="0" smtClean="0">
                <a:solidFill>
                  <a:srgbClr val="002060"/>
                </a:solidFill>
              </a:rPr>
              <a:t>Livelli inadeguati-&gt; ipotiroidismo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74638"/>
            <a:ext cx="4714908" cy="6083320"/>
          </a:xfrm>
        </p:spPr>
        <p:txBody>
          <a:bodyPr>
            <a:noAutofit/>
          </a:bodyPr>
          <a:lstStyle/>
          <a:p>
            <a:pPr algn="l"/>
            <a:r>
              <a:rPr lang="it-IT" sz="1800" b="0" dirty="0" smtClean="0">
                <a:solidFill>
                  <a:srgbClr val="FF0000"/>
                </a:solidFill>
              </a:rPr>
              <a:t>La causa più comune del gozzo è la mancanza di iodio. Questo elemento è infatti necessario per la sintesi degli ormoni tiroidei tiroxina e </a:t>
            </a:r>
            <a:r>
              <a:rPr lang="it-IT" sz="1800" b="0" dirty="0" err="1" smtClean="0">
                <a:solidFill>
                  <a:srgbClr val="FF0000"/>
                </a:solidFill>
              </a:rPr>
              <a:t>triiodotironina</a:t>
            </a:r>
            <a:r>
              <a:rPr lang="it-IT" sz="1800" b="0" dirty="0" smtClean="0">
                <a:solidFill>
                  <a:srgbClr val="FF0000"/>
                </a:solidFill>
              </a:rPr>
              <a:t>; bassi livelli di questo ormone spingono l‘ipofisi a rilasciare un particolare ormone, </a:t>
            </a:r>
            <a:r>
              <a:rPr lang="it-IT" sz="1800" b="0" dirty="0" err="1" smtClean="0">
                <a:solidFill>
                  <a:srgbClr val="FF0000"/>
                </a:solidFill>
              </a:rPr>
              <a:t>ormone</a:t>
            </a:r>
            <a:r>
              <a:rPr lang="it-IT" sz="1800" b="0" dirty="0" smtClean="0">
                <a:solidFill>
                  <a:srgbClr val="FF0000"/>
                </a:solidFill>
              </a:rPr>
              <a:t> </a:t>
            </a:r>
            <a:r>
              <a:rPr lang="it-IT" sz="1800" b="0" dirty="0" err="1" smtClean="0">
                <a:solidFill>
                  <a:srgbClr val="FF0000"/>
                </a:solidFill>
              </a:rPr>
              <a:t>tireostimolante</a:t>
            </a:r>
            <a:r>
              <a:rPr lang="it-IT" sz="1800" b="0" dirty="0" smtClean="0">
                <a:solidFill>
                  <a:srgbClr val="FF0000"/>
                </a:solidFill>
              </a:rPr>
              <a:t> o TSH (</a:t>
            </a:r>
            <a:r>
              <a:rPr lang="it-IT" sz="1800" b="0" i="1" dirty="0" err="1" smtClean="0">
                <a:solidFill>
                  <a:srgbClr val="FF0000"/>
                </a:solidFill>
              </a:rPr>
              <a:t>thyroid</a:t>
            </a:r>
            <a:r>
              <a:rPr lang="it-IT" sz="1800" b="0" i="1" dirty="0" smtClean="0">
                <a:solidFill>
                  <a:srgbClr val="FF0000"/>
                </a:solidFill>
              </a:rPr>
              <a:t> </a:t>
            </a:r>
            <a:r>
              <a:rPr lang="it-IT" sz="1800" b="0" i="1" dirty="0" err="1" smtClean="0">
                <a:solidFill>
                  <a:srgbClr val="FF0000"/>
                </a:solidFill>
              </a:rPr>
              <a:t>stimulating</a:t>
            </a:r>
            <a:r>
              <a:rPr lang="it-IT" sz="1800" b="0" i="1" dirty="0" smtClean="0">
                <a:solidFill>
                  <a:srgbClr val="FF0000"/>
                </a:solidFill>
              </a:rPr>
              <a:t> </a:t>
            </a:r>
            <a:r>
              <a:rPr lang="it-IT" sz="1800" b="0" i="1" dirty="0" err="1" smtClean="0">
                <a:solidFill>
                  <a:srgbClr val="FF0000"/>
                </a:solidFill>
              </a:rPr>
              <a:t>hormone</a:t>
            </a:r>
            <a:r>
              <a:rPr lang="it-IT" sz="1800" b="0" dirty="0" smtClean="0">
                <a:solidFill>
                  <a:srgbClr val="FF0000"/>
                </a:solidFill>
              </a:rPr>
              <a:t>). Questo ormone, che in condizioni normali stimola la produzione di tiroxina e </a:t>
            </a:r>
            <a:r>
              <a:rPr lang="it-IT" sz="1800" b="0" dirty="0" err="1" smtClean="0">
                <a:solidFill>
                  <a:srgbClr val="FF0000"/>
                </a:solidFill>
              </a:rPr>
              <a:t>triiodotiroxina</a:t>
            </a:r>
            <a:r>
              <a:rPr lang="it-IT" sz="1800" b="0" dirty="0" smtClean="0">
                <a:solidFill>
                  <a:srgbClr val="FF0000"/>
                </a:solidFill>
              </a:rPr>
              <a:t>, causa in assenza di iodio la crescita smodata della ghiandola tiroidea come meccanismo di compensazione. Altri tipi di gozzo possono essere causati da altre patologie dell'organismo; fra queste la più comune è l’ipertiroidismo causato dall'eccessiva produzione di tiroxina.</a:t>
            </a:r>
            <a:endParaRPr lang="it-IT" sz="1800" b="0" dirty="0">
              <a:solidFill>
                <a:srgbClr val="FF0000"/>
              </a:solidFill>
            </a:endParaRPr>
          </a:p>
        </p:txBody>
      </p:sp>
      <p:pic>
        <p:nvPicPr>
          <p:cNvPr id="4" name="Segnaposto contenuto 3" descr="Fig15.gif"/>
          <p:cNvPicPr>
            <a:picLocks noGrp="1" noChangeAspect="1"/>
          </p:cNvPicPr>
          <p:nvPr>
            <p:ph idx="1"/>
          </p:nvPr>
        </p:nvPicPr>
        <p:blipFill>
          <a:blip r:embed="rId2"/>
          <a:stretch>
            <a:fillRect/>
          </a:stretch>
        </p:blipFill>
        <p:spPr>
          <a:xfrm>
            <a:off x="5429256" y="857232"/>
            <a:ext cx="3257545" cy="29908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Rettangolo 3"/>
          <p:cNvSpPr/>
          <p:nvPr/>
        </p:nvSpPr>
        <p:spPr>
          <a:xfrm>
            <a:off x="357158" y="428604"/>
            <a:ext cx="8786842" cy="5078313"/>
          </a:xfrm>
          <a:prstGeom prst="rect">
            <a:avLst/>
          </a:prstGeom>
        </p:spPr>
        <p:txBody>
          <a:bodyPr wrap="square">
            <a:spAutoFit/>
          </a:bodyPr>
          <a:lstStyle/>
          <a:p>
            <a:r>
              <a:rPr lang="it-IT" dirty="0" smtClean="0"/>
              <a:t>La Tiroidite di </a:t>
            </a:r>
            <a:r>
              <a:rPr lang="it-IT" dirty="0" err="1" smtClean="0"/>
              <a:t>Hashimoto</a:t>
            </a:r>
            <a:r>
              <a:rPr lang="it-IT" dirty="0" smtClean="0"/>
              <a:t> è la causa più comune della formazione del rigonfiamento. E' una condizione autoimmune in cui vi è la distruzione della ghiandola della tiroide da parte del proprio sistema immunitario. Man mano che la ghiandola si danneggia, è sempre meno in grado di effettuare una produzione adeguata di ormone tiroideo. </a:t>
            </a:r>
            <a:r>
              <a:rPr lang="it-IT" b="1" dirty="0" smtClean="0">
                <a:solidFill>
                  <a:srgbClr val="FF0000"/>
                </a:solidFill>
              </a:rPr>
              <a:t>L'</a:t>
            </a:r>
            <a:r>
              <a:rPr lang="it-IT" b="1" dirty="0" smtClean="0">
                <a:solidFill>
                  <a:srgbClr val="FF0000"/>
                </a:solidFill>
                <a:hlinkClick r:id="rId2"/>
              </a:rPr>
              <a:t>ipofisi</a:t>
            </a:r>
            <a:r>
              <a:rPr lang="it-IT" b="1" dirty="0" smtClean="0">
                <a:solidFill>
                  <a:srgbClr val="FF0000"/>
                </a:solidFill>
              </a:rPr>
              <a:t> avverte un basso livello di ormone e secerne più TSH per stimolare la tiroide. </a:t>
            </a:r>
            <a:r>
              <a:rPr lang="it-IT" dirty="0" smtClean="0"/>
              <a:t>Questa stimolazione provoca la crescita della tiroide fino a manifestarsi nel gozzo.</a:t>
            </a:r>
          </a:p>
          <a:p>
            <a:r>
              <a:rPr lang="it-IT" dirty="0" smtClean="0"/>
              <a:t/>
            </a:r>
            <a:br>
              <a:rPr lang="it-IT" dirty="0" smtClean="0"/>
            </a:br>
            <a:r>
              <a:rPr lang="it-IT" dirty="0" smtClean="0"/>
              <a:t>Un'altra causa comune del rigonfiamento è la malattia di </a:t>
            </a:r>
            <a:r>
              <a:rPr lang="it-IT" dirty="0" err="1" smtClean="0"/>
              <a:t>Graves</a:t>
            </a:r>
            <a:r>
              <a:rPr lang="it-IT" dirty="0" smtClean="0"/>
              <a:t>. In questo caso, il proprio sistema immunitario produce una proteina, chiamata immunoglobulina stimolante la tiroide (TSI). Come con il TSH, la TSI stimola la tiroide a produrre il gozzo. Inoltre, la TSI stimola la tiroide a produrre troppo ormone tiroideo (causa di ipertiroidismo). Dal momento che la pituitaria avverte troppo ormone tiroideo, ferma la secrezione di TSH. Nonostante questo la ghiandola </a:t>
            </a:r>
            <a:r>
              <a:rPr lang="it-IT" dirty="0" err="1" smtClean="0"/>
              <a:t>tiroidale</a:t>
            </a:r>
            <a:r>
              <a:rPr lang="it-IT" dirty="0" smtClean="0"/>
              <a:t> continua a crescere e a produrre ormoni tiroidei. Pertanto, l</a:t>
            </a:r>
            <a:r>
              <a:rPr lang="it-IT" b="1" dirty="0" smtClean="0">
                <a:solidFill>
                  <a:srgbClr val="FF0000"/>
                </a:solidFill>
              </a:rPr>
              <a:t>a malattia di </a:t>
            </a:r>
            <a:r>
              <a:rPr lang="it-IT" b="1" dirty="0" err="1" smtClean="0">
                <a:solidFill>
                  <a:srgbClr val="FF0000"/>
                </a:solidFill>
              </a:rPr>
              <a:t>Graves</a:t>
            </a:r>
            <a:r>
              <a:rPr lang="it-IT" b="1" dirty="0" smtClean="0">
                <a:solidFill>
                  <a:srgbClr val="FF0000"/>
                </a:solidFill>
              </a:rPr>
              <a:t> produce sia gozzo che ipertiroidismo</a:t>
            </a:r>
            <a:r>
              <a:rPr lang="it-IT" dirty="0" smtClean="0"/>
              <a:t>.</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183880" cy="1051560"/>
          </a:xfrm>
        </p:spPr>
        <p:txBody>
          <a:bodyPr/>
          <a:lstStyle/>
          <a:p>
            <a:pPr algn="ctr"/>
            <a:r>
              <a:rPr lang="it-IT" dirty="0" smtClean="0"/>
              <a:t>ALIMENTI GOZZIGENI</a:t>
            </a:r>
            <a:endParaRPr lang="it-IT" dirty="0"/>
          </a:p>
        </p:txBody>
      </p:sp>
      <p:sp>
        <p:nvSpPr>
          <p:cNvPr id="3" name="Segnaposto contenuto 2"/>
          <p:cNvSpPr>
            <a:spLocks noGrp="1"/>
          </p:cNvSpPr>
          <p:nvPr>
            <p:ph idx="1"/>
          </p:nvPr>
        </p:nvSpPr>
        <p:spPr>
          <a:xfrm>
            <a:off x="500034" y="1785926"/>
            <a:ext cx="8183880" cy="4187952"/>
          </a:xfrm>
        </p:spPr>
        <p:txBody>
          <a:bodyPr>
            <a:normAutofit/>
          </a:bodyPr>
          <a:lstStyle/>
          <a:p>
            <a:r>
              <a:rPr lang="it-IT" dirty="0" smtClean="0"/>
              <a:t>Alcuni alimenti consumati </a:t>
            </a:r>
            <a:r>
              <a:rPr lang="it-IT" b="1" dirty="0" smtClean="0"/>
              <a:t>crudi e in grandi quantità </a:t>
            </a:r>
            <a:r>
              <a:rPr lang="it-IT" dirty="0" smtClean="0"/>
              <a:t>possono causare ipertiroidismo e gozzo.</a:t>
            </a:r>
          </a:p>
          <a:p>
            <a:r>
              <a:rPr lang="it-IT" dirty="0" smtClean="0"/>
              <a:t> I </a:t>
            </a:r>
            <a:r>
              <a:rPr lang="it-IT" b="1" dirty="0" err="1" smtClean="0">
                <a:solidFill>
                  <a:srgbClr val="FF0000"/>
                </a:solidFill>
              </a:rPr>
              <a:t>gozzigeni</a:t>
            </a:r>
            <a:r>
              <a:rPr lang="it-IT" b="1" dirty="0" smtClean="0">
                <a:solidFill>
                  <a:srgbClr val="FF0000"/>
                </a:solidFill>
              </a:rPr>
              <a:t> </a:t>
            </a:r>
            <a:r>
              <a:rPr lang="it-IT" dirty="0" smtClean="0"/>
              <a:t>sono sostanze che possono indurre il gozzo e si trovano nei seguenti alimenti: cavolo, rape, cavolfiore, arachidi, semi di sesamo, cime di rapa, verza, pesche, pere, spinaci e cavolini di Bruxelles. </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3163"/>
            <a:ext cx="8183562" cy="1052512"/>
          </a:xfrm>
        </p:spPr>
        <p:txBody>
          <a:bodyPr/>
          <a:lstStyle/>
          <a:p>
            <a:pPr fontAlgn="auto">
              <a:spcAft>
                <a:spcPts val="0"/>
              </a:spcAft>
              <a:defRPr/>
            </a:pPr>
            <a:endParaRPr lang="it-IT">
              <a:solidFill>
                <a:schemeClr val="accent1">
                  <a:tint val="88000"/>
                  <a:satMod val="150000"/>
                </a:schemeClr>
              </a:solidFill>
            </a:endParaRPr>
          </a:p>
        </p:txBody>
      </p:sp>
      <p:pic>
        <p:nvPicPr>
          <p:cNvPr id="23555" name="Segnaposto contenuto 3" descr="tiroide006.jpg"/>
          <p:cNvPicPr>
            <a:picLocks noGrp="1" noChangeAspect="1"/>
          </p:cNvPicPr>
          <p:nvPr>
            <p:ph idx="1"/>
          </p:nvPr>
        </p:nvPicPr>
        <p:blipFill>
          <a:blip r:embed="rId2"/>
          <a:srcRect/>
          <a:stretch>
            <a:fillRect/>
          </a:stretch>
        </p:blipFill>
        <p:spPr>
          <a:xfrm>
            <a:off x="0" y="428625"/>
            <a:ext cx="8786813" cy="64293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183880" cy="1051560"/>
          </a:xfrm>
        </p:spPr>
        <p:txBody>
          <a:bodyPr>
            <a:normAutofit fontScale="90000"/>
          </a:bodyPr>
          <a:lstStyle/>
          <a:p>
            <a:r>
              <a:rPr lang="it-IT" dirty="0" smtClean="0"/>
              <a:t>PREPARAZIONI DISPONIBILI Di ORMONE TIROIDEO</a:t>
            </a:r>
            <a:endParaRPr lang="it-IT" dirty="0"/>
          </a:p>
        </p:txBody>
      </p:sp>
      <p:sp>
        <p:nvSpPr>
          <p:cNvPr id="3" name="Segnaposto contenuto 2"/>
          <p:cNvSpPr>
            <a:spLocks noGrp="1"/>
          </p:cNvSpPr>
          <p:nvPr>
            <p:ph idx="1"/>
          </p:nvPr>
        </p:nvSpPr>
        <p:spPr>
          <a:xfrm>
            <a:off x="357158" y="2071678"/>
            <a:ext cx="8183880" cy="3771818"/>
          </a:xfrm>
        </p:spPr>
        <p:txBody>
          <a:bodyPr>
            <a:normAutofit fontScale="92500" lnSpcReduction="20000"/>
          </a:bodyPr>
          <a:lstStyle/>
          <a:p>
            <a:r>
              <a:rPr lang="it-IT" dirty="0" smtClean="0"/>
              <a:t>Di origine animale:tiroide secca</a:t>
            </a:r>
          </a:p>
          <a:p>
            <a:r>
              <a:rPr lang="it-IT" dirty="0" smtClean="0"/>
              <a:t>Di sintesi: </a:t>
            </a:r>
            <a:r>
              <a:rPr lang="it-IT" dirty="0" err="1" smtClean="0">
                <a:solidFill>
                  <a:srgbClr val="FF0000"/>
                </a:solidFill>
              </a:rPr>
              <a:t>levotiroxina</a:t>
            </a:r>
            <a:r>
              <a:rPr lang="it-IT" dirty="0" smtClean="0"/>
              <a:t>, </a:t>
            </a:r>
            <a:r>
              <a:rPr lang="it-IT" dirty="0" err="1" smtClean="0">
                <a:solidFill>
                  <a:srgbClr val="0070C0"/>
                </a:solidFill>
              </a:rPr>
              <a:t>liotironina</a:t>
            </a:r>
            <a:r>
              <a:rPr lang="it-IT" dirty="0" smtClean="0"/>
              <a:t>, </a:t>
            </a:r>
            <a:r>
              <a:rPr lang="it-IT" dirty="0" err="1" smtClean="0">
                <a:solidFill>
                  <a:srgbClr val="002060"/>
                </a:solidFill>
              </a:rPr>
              <a:t>liotrix</a:t>
            </a:r>
            <a:endParaRPr lang="it-IT" dirty="0" smtClean="0">
              <a:solidFill>
                <a:srgbClr val="002060"/>
              </a:solidFill>
            </a:endParaRPr>
          </a:p>
          <a:p>
            <a:endParaRPr lang="it-IT" dirty="0" smtClean="0"/>
          </a:p>
          <a:p>
            <a:r>
              <a:rPr lang="it-IT" dirty="0" err="1" smtClean="0"/>
              <a:t>Levotiroxina</a:t>
            </a:r>
            <a:r>
              <a:rPr lang="it-IT" dirty="0" smtClean="0"/>
              <a:t> (</a:t>
            </a:r>
            <a:r>
              <a:rPr lang="it-IT" dirty="0" err="1" smtClean="0"/>
              <a:t>L-tiroxina</a:t>
            </a:r>
            <a:r>
              <a:rPr lang="it-IT" dirty="0" smtClean="0"/>
              <a:t>, T</a:t>
            </a:r>
            <a:r>
              <a:rPr lang="it-IT" sz="1900" dirty="0" smtClean="0"/>
              <a:t>4</a:t>
            </a:r>
            <a:r>
              <a:rPr lang="it-IT" dirty="0" smtClean="0"/>
              <a:t>) sintetica: stabile, uniforme nella potenza, di basso costo, priva di proteine sensibilizzanti.</a:t>
            </a:r>
          </a:p>
          <a:p>
            <a:r>
              <a:rPr lang="it-IT" dirty="0" smtClean="0"/>
              <a:t>7 giorni di emivita -&gt; somministrazione giornaliera.</a:t>
            </a:r>
          </a:p>
          <a:p>
            <a:r>
              <a:rPr lang="it-IT" b="1" dirty="0" smtClean="0">
                <a:solidFill>
                  <a:srgbClr val="FFC000"/>
                </a:solidFill>
              </a:rPr>
              <a:t>Farmaco di scelta per la terapia sostitutiva</a:t>
            </a:r>
            <a:r>
              <a:rPr lang="it-IT" dirty="0" smtClean="0"/>
              <a:t>!</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183880" cy="1265874"/>
          </a:xfrm>
        </p:spPr>
        <p:txBody>
          <a:bodyPr>
            <a:noAutofit/>
          </a:bodyPr>
          <a:lstStyle/>
          <a:p>
            <a:r>
              <a:rPr lang="it-IT" sz="2400" dirty="0" smtClean="0"/>
              <a:t>PREPARAZIONI SINTETICHE </a:t>
            </a:r>
            <a:r>
              <a:rPr lang="it-IT" sz="2400" dirty="0" err="1" smtClean="0"/>
              <a:t>DI</a:t>
            </a:r>
            <a:r>
              <a:rPr lang="it-IT" sz="2400" dirty="0" smtClean="0"/>
              <a:t> ORMONE TIROIDEO DA UTILIZZARE IN CASO </a:t>
            </a:r>
            <a:r>
              <a:rPr lang="it-IT" sz="2400" dirty="0" err="1" smtClean="0"/>
              <a:t>DI</a:t>
            </a:r>
            <a:r>
              <a:rPr lang="it-IT" sz="2400" dirty="0" smtClean="0"/>
              <a:t> IPOTIROIDISMO</a:t>
            </a:r>
            <a:endParaRPr lang="it-IT" sz="2400" dirty="0"/>
          </a:p>
        </p:txBody>
      </p:sp>
      <p:sp>
        <p:nvSpPr>
          <p:cNvPr id="3" name="Segnaposto contenuto 2"/>
          <p:cNvSpPr>
            <a:spLocks noGrp="1"/>
          </p:cNvSpPr>
          <p:nvPr>
            <p:ph idx="1"/>
          </p:nvPr>
        </p:nvSpPr>
        <p:spPr>
          <a:xfrm>
            <a:off x="500034" y="1643050"/>
            <a:ext cx="8183880" cy="4187952"/>
          </a:xfrm>
        </p:spPr>
        <p:txBody>
          <a:bodyPr>
            <a:normAutofit fontScale="92500" lnSpcReduction="20000"/>
          </a:bodyPr>
          <a:lstStyle/>
          <a:p>
            <a:r>
              <a:rPr lang="it-IT" dirty="0" err="1" smtClean="0">
                <a:solidFill>
                  <a:srgbClr val="002060"/>
                </a:solidFill>
              </a:rPr>
              <a:t>Liotironina</a:t>
            </a:r>
            <a:r>
              <a:rPr lang="it-IT" dirty="0" smtClean="0">
                <a:solidFill>
                  <a:srgbClr val="002060"/>
                </a:solidFill>
              </a:rPr>
              <a:t> (</a:t>
            </a:r>
            <a:r>
              <a:rPr lang="it-IT" dirty="0" err="1" smtClean="0">
                <a:solidFill>
                  <a:srgbClr val="002060"/>
                </a:solidFill>
              </a:rPr>
              <a:t>triiodotironina</a:t>
            </a:r>
            <a:r>
              <a:rPr lang="it-IT" dirty="0" smtClean="0">
                <a:solidFill>
                  <a:srgbClr val="002060"/>
                </a:solidFill>
              </a:rPr>
              <a:t>, T</a:t>
            </a:r>
            <a:r>
              <a:rPr lang="it-IT" sz="1900" dirty="0" smtClean="0">
                <a:solidFill>
                  <a:srgbClr val="002060"/>
                </a:solidFill>
              </a:rPr>
              <a:t>3</a:t>
            </a:r>
            <a:r>
              <a:rPr lang="it-IT" dirty="0" smtClean="0">
                <a:solidFill>
                  <a:srgbClr val="002060"/>
                </a:solidFill>
              </a:rPr>
              <a:t>)</a:t>
            </a:r>
          </a:p>
          <a:p>
            <a:r>
              <a:rPr lang="it-IT" dirty="0" smtClean="0">
                <a:solidFill>
                  <a:srgbClr val="002060"/>
                </a:solidFill>
              </a:rPr>
              <a:t>3-4 volte più potente della T</a:t>
            </a:r>
            <a:r>
              <a:rPr lang="it-IT" sz="1900" dirty="0" smtClean="0">
                <a:solidFill>
                  <a:srgbClr val="002060"/>
                </a:solidFill>
              </a:rPr>
              <a:t>4</a:t>
            </a:r>
          </a:p>
          <a:p>
            <a:r>
              <a:rPr lang="it-IT" dirty="0" smtClean="0">
                <a:solidFill>
                  <a:srgbClr val="002060"/>
                </a:solidFill>
              </a:rPr>
              <a:t>Semivita 24 ore </a:t>
            </a:r>
          </a:p>
          <a:p>
            <a:r>
              <a:rPr lang="it-IT" dirty="0" smtClean="0">
                <a:solidFill>
                  <a:srgbClr val="002060"/>
                </a:solidFill>
              </a:rPr>
              <a:t>-&gt;più somministrazioni giornaliere</a:t>
            </a:r>
          </a:p>
          <a:p>
            <a:r>
              <a:rPr lang="it-IT" dirty="0" smtClean="0">
                <a:solidFill>
                  <a:srgbClr val="002060"/>
                </a:solidFill>
              </a:rPr>
              <a:t>Potenziale </a:t>
            </a:r>
            <a:r>
              <a:rPr lang="it-IT" dirty="0" err="1" smtClean="0">
                <a:solidFill>
                  <a:srgbClr val="002060"/>
                </a:solidFill>
              </a:rPr>
              <a:t>cardiotossico</a:t>
            </a:r>
            <a:r>
              <a:rPr lang="it-IT" dirty="0" smtClean="0">
                <a:solidFill>
                  <a:srgbClr val="002060"/>
                </a:solidFill>
              </a:rPr>
              <a:t> elevato</a:t>
            </a:r>
          </a:p>
          <a:p>
            <a:endParaRPr lang="it-IT" dirty="0" smtClean="0"/>
          </a:p>
          <a:p>
            <a:r>
              <a:rPr lang="it-IT" dirty="0" err="1" smtClean="0">
                <a:solidFill>
                  <a:schemeClr val="accent1">
                    <a:lumMod val="75000"/>
                  </a:schemeClr>
                </a:solidFill>
              </a:rPr>
              <a:t>Liotrix</a:t>
            </a:r>
            <a:r>
              <a:rPr lang="it-IT" dirty="0" smtClean="0">
                <a:solidFill>
                  <a:schemeClr val="accent1">
                    <a:lumMod val="75000"/>
                  </a:schemeClr>
                </a:solidFill>
              </a:rPr>
              <a:t> =T4 +T3 sintetiche (4:1)</a:t>
            </a:r>
          </a:p>
          <a:p>
            <a:r>
              <a:rPr lang="it-IT" dirty="0" smtClean="0">
                <a:solidFill>
                  <a:schemeClr val="accent1">
                    <a:lumMod val="75000"/>
                  </a:schemeClr>
                </a:solidFill>
              </a:rPr>
              <a:t>Potenza prevedibile</a:t>
            </a:r>
          </a:p>
          <a:p>
            <a:r>
              <a:rPr lang="it-IT" dirty="0" smtClean="0">
                <a:solidFill>
                  <a:schemeClr val="accent1">
                    <a:lumMod val="75000"/>
                  </a:schemeClr>
                </a:solidFill>
              </a:rPr>
              <a:t>Non </a:t>
            </a:r>
            <a:r>
              <a:rPr lang="it-IT" dirty="0" err="1" smtClean="0">
                <a:solidFill>
                  <a:schemeClr val="accent1">
                    <a:lumMod val="75000"/>
                  </a:schemeClr>
                </a:solidFill>
              </a:rPr>
              <a:t>antigenicità</a:t>
            </a:r>
            <a:endParaRPr lang="it-IT" dirty="0" smtClean="0">
              <a:solidFill>
                <a:schemeClr val="accent1">
                  <a:lumMod val="75000"/>
                </a:schemeClr>
              </a:solidFill>
            </a:endParaRPr>
          </a:p>
          <a:p>
            <a:r>
              <a:rPr lang="it-IT" dirty="0" smtClean="0">
                <a:solidFill>
                  <a:schemeClr val="accent1">
                    <a:lumMod val="75000"/>
                  </a:schemeClr>
                </a:solidFill>
              </a:rPr>
              <a:t>Facilmente monitorabile</a:t>
            </a:r>
          </a:p>
          <a:p>
            <a:r>
              <a:rPr lang="it-IT" b="1" dirty="0" smtClean="0">
                <a:solidFill>
                  <a:schemeClr val="accent1">
                    <a:lumMod val="75000"/>
                  </a:schemeClr>
                </a:solidFill>
              </a:rPr>
              <a:t>costoso</a:t>
            </a:r>
            <a:r>
              <a:rPr lang="it-IT" dirty="0" smtClean="0">
                <a:solidFill>
                  <a:schemeClr val="accent1">
                    <a:lumMod val="75000"/>
                  </a:schemeClr>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sp>
        <p:nvSpPr>
          <p:cNvPr id="3" name="Segnaposto contenuto 2"/>
          <p:cNvSpPr>
            <a:spLocks noGrp="1"/>
          </p:cNvSpPr>
          <p:nvPr>
            <p:ph idx="1"/>
          </p:nvPr>
        </p:nvSpPr>
        <p:spPr/>
        <p:txBody>
          <a:bodyPr/>
          <a:lstStyle/>
          <a:p>
            <a:r>
              <a:rPr lang="it-IT" dirty="0" smtClean="0"/>
              <a:t>PREPARAZIONI DA UTILIZZARE IN CASO </a:t>
            </a:r>
            <a:r>
              <a:rPr lang="it-IT" dirty="0" err="1" smtClean="0"/>
              <a:t>DI</a:t>
            </a:r>
            <a:r>
              <a:rPr lang="it-IT" dirty="0" smtClean="0"/>
              <a:t> IPOTIROIDISMO</a:t>
            </a:r>
            <a:endParaRPr lang="it-IT" dirty="0"/>
          </a:p>
        </p:txBody>
      </p:sp>
      <p:sp>
        <p:nvSpPr>
          <p:cNvPr id="4" name="Rettangolo 3"/>
          <p:cNvSpPr/>
          <p:nvPr/>
        </p:nvSpPr>
        <p:spPr>
          <a:xfrm>
            <a:off x="714348" y="1214422"/>
            <a:ext cx="6643734" cy="3416320"/>
          </a:xfrm>
          <a:prstGeom prst="rect">
            <a:avLst/>
          </a:prstGeom>
        </p:spPr>
        <p:txBody>
          <a:bodyPr wrap="square">
            <a:spAutoFit/>
          </a:bodyPr>
          <a:lstStyle/>
          <a:p>
            <a:endParaRPr lang="it-IT" sz="2400" dirty="0" smtClean="0">
              <a:solidFill>
                <a:schemeClr val="accent1">
                  <a:lumMod val="75000"/>
                </a:schemeClr>
              </a:solidFill>
            </a:endParaRPr>
          </a:p>
          <a:p>
            <a:endParaRPr lang="it-IT" sz="2400" dirty="0" smtClean="0">
              <a:solidFill>
                <a:schemeClr val="accent1">
                  <a:lumMod val="75000"/>
                </a:schemeClr>
              </a:solidFill>
            </a:endParaRPr>
          </a:p>
          <a:p>
            <a:endParaRPr lang="it-IT" sz="2400" dirty="0" smtClean="0">
              <a:solidFill>
                <a:schemeClr val="accent1">
                  <a:lumMod val="75000"/>
                </a:schemeClr>
              </a:solidFill>
            </a:endParaRPr>
          </a:p>
          <a:p>
            <a:endParaRPr lang="it-IT" sz="2400" dirty="0" smtClean="0">
              <a:solidFill>
                <a:schemeClr val="accent1">
                  <a:lumMod val="75000"/>
                </a:schemeClr>
              </a:solidFill>
            </a:endParaRPr>
          </a:p>
          <a:p>
            <a:r>
              <a:rPr lang="it-IT" sz="2400" dirty="0" smtClean="0">
                <a:solidFill>
                  <a:schemeClr val="accent1">
                    <a:lumMod val="75000"/>
                  </a:schemeClr>
                </a:solidFill>
              </a:rPr>
              <a:t>Tiroide secca</a:t>
            </a:r>
          </a:p>
          <a:p>
            <a:pPr>
              <a:buFont typeface="Arial" pitchFamily="34" charset="0"/>
              <a:buChar char="•"/>
            </a:pPr>
            <a:r>
              <a:rPr lang="it-IT" sz="2400" dirty="0" smtClean="0">
                <a:solidFill>
                  <a:schemeClr val="accent1">
                    <a:lumMod val="75000"/>
                  </a:schemeClr>
                </a:solidFill>
              </a:rPr>
              <a:t>Basso costo</a:t>
            </a:r>
          </a:p>
          <a:p>
            <a:pPr>
              <a:buFont typeface="Arial" pitchFamily="34" charset="0"/>
              <a:buChar char="•"/>
            </a:pPr>
            <a:r>
              <a:rPr lang="it-IT" sz="2400" dirty="0" smtClean="0">
                <a:solidFill>
                  <a:schemeClr val="accent1">
                    <a:lumMod val="75000"/>
                  </a:schemeClr>
                </a:solidFill>
              </a:rPr>
              <a:t>Instabilità</a:t>
            </a:r>
          </a:p>
          <a:p>
            <a:pPr>
              <a:buFont typeface="Arial" pitchFamily="34" charset="0"/>
              <a:buChar char="•"/>
            </a:pPr>
            <a:r>
              <a:rPr lang="it-IT" sz="2400" dirty="0" err="1" smtClean="0">
                <a:solidFill>
                  <a:schemeClr val="accent1">
                    <a:lumMod val="75000"/>
                  </a:schemeClr>
                </a:solidFill>
              </a:rPr>
              <a:t>Antigenicità</a:t>
            </a:r>
            <a:endParaRPr lang="it-IT" sz="2400" dirty="0" smtClean="0">
              <a:solidFill>
                <a:schemeClr val="accent1">
                  <a:lumMod val="75000"/>
                </a:schemeClr>
              </a:solidFill>
            </a:endParaRPr>
          </a:p>
          <a:p>
            <a:pPr>
              <a:buFont typeface="Arial" pitchFamily="34" charset="0"/>
              <a:buChar char="•"/>
            </a:pPr>
            <a:r>
              <a:rPr lang="it-IT" sz="2400" dirty="0" smtClean="0">
                <a:solidFill>
                  <a:schemeClr val="accent1">
                    <a:lumMod val="75000"/>
                  </a:schemeClr>
                </a:solidFill>
              </a:rPr>
              <a:t>Difficoltà nel controllo di laboratorio </a:t>
            </a:r>
            <a:endParaRPr lang="it-IT"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357166"/>
            <a:ext cx="8183880" cy="1051560"/>
          </a:xfrm>
        </p:spPr>
        <p:txBody>
          <a:bodyPr>
            <a:normAutofit fontScale="90000"/>
          </a:bodyPr>
          <a:lstStyle/>
          <a:p>
            <a:r>
              <a:rPr lang="it-IT" dirty="0" smtClean="0"/>
              <a:t>PARAMETRI FARMACOCINETICI</a:t>
            </a:r>
            <a:endParaRPr lang="it-IT" dirty="0"/>
          </a:p>
        </p:txBody>
      </p:sp>
      <p:pic>
        <p:nvPicPr>
          <p:cNvPr id="4" name="Segnaposto contenuto 3" descr="tiroide002.jpg"/>
          <p:cNvPicPr>
            <a:picLocks noGrp="1" noChangeAspect="1"/>
          </p:cNvPicPr>
          <p:nvPr>
            <p:ph idx="1"/>
          </p:nvPr>
        </p:nvPicPr>
        <p:blipFill>
          <a:blip r:embed="rId2"/>
          <a:stretch>
            <a:fillRect/>
          </a:stretch>
        </p:blipFill>
        <p:spPr>
          <a:xfrm>
            <a:off x="1428728" y="1500174"/>
            <a:ext cx="5715040" cy="471490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703242"/>
            <a:ext cx="3757610" cy="6154758"/>
          </a:xfrm>
        </p:spPr>
        <p:txBody>
          <a:bodyPr>
            <a:normAutofit fontScale="90000"/>
          </a:bodyPr>
          <a:lstStyle/>
          <a:p>
            <a:r>
              <a:rPr lang="it-IT" sz="2200" b="1" dirty="0" smtClean="0"/>
              <a:t>Follicoli tiroidei:</a:t>
            </a:r>
            <a:r>
              <a:rPr lang="it-IT" sz="2200" dirty="0" smtClean="0"/>
              <a:t/>
            </a:r>
            <a:br>
              <a:rPr lang="it-IT" sz="2200" dirty="0" smtClean="0"/>
            </a:br>
            <a:r>
              <a:rPr lang="it-IT" sz="2200" b="1" dirty="0" smtClean="0"/>
              <a:t>“FABBRICA”</a:t>
            </a:r>
            <a:r>
              <a:rPr lang="it-IT" sz="2200" dirty="0" smtClean="0"/>
              <a:t/>
            </a:r>
            <a:br>
              <a:rPr lang="it-IT" sz="2200" dirty="0" smtClean="0"/>
            </a:br>
            <a:r>
              <a:rPr lang="it-IT" sz="2200" b="1" dirty="0" smtClean="0"/>
              <a:t>e </a:t>
            </a:r>
            <a:r>
              <a:rPr lang="it-IT" sz="2200" dirty="0" smtClean="0"/>
              <a:t/>
            </a:r>
            <a:br>
              <a:rPr lang="it-IT" sz="2200" dirty="0" smtClean="0"/>
            </a:br>
            <a:r>
              <a:rPr lang="it-IT" sz="2200" b="1" dirty="0" smtClean="0"/>
              <a:t>“MAGAZZINO”</a:t>
            </a:r>
            <a:r>
              <a:rPr lang="it-IT" sz="2200" dirty="0" smtClean="0"/>
              <a:t/>
            </a:r>
            <a:br>
              <a:rPr lang="it-IT" sz="2200" dirty="0" smtClean="0"/>
            </a:br>
            <a:r>
              <a:rPr lang="it-IT" sz="2200" b="1" dirty="0" smtClean="0"/>
              <a:t>degli ormoni</a:t>
            </a:r>
            <a:br>
              <a:rPr lang="it-IT" sz="2200" b="1" dirty="0" smtClean="0"/>
            </a:br>
            <a:r>
              <a:rPr lang="it-IT" sz="2200" b="1" dirty="0" smtClean="0"/>
              <a:t/>
            </a:r>
            <a:br>
              <a:rPr lang="it-IT" sz="2200" b="1" dirty="0" smtClean="0"/>
            </a:br>
            <a:r>
              <a:rPr lang="it-IT" sz="2200" dirty="0" smtClean="0"/>
              <a:t> La tiroide è costituita da tante piccole formazioni rotondeggianti (follicoli),ciascuna delle quali presenta una cavità interna, piena di una sostanza detta colloide (contenente </a:t>
            </a:r>
            <a:r>
              <a:rPr lang="it-IT" sz="2200" dirty="0" err="1" smtClean="0"/>
              <a:t>tireoglobulina</a:t>
            </a:r>
            <a:r>
              <a:rPr lang="it-IT" sz="2200" dirty="0" smtClean="0"/>
              <a:t> che agisce come precursore degli ormoni </a:t>
            </a:r>
            <a:r>
              <a:rPr lang="it-IT" sz="2200" i="1" dirty="0" smtClean="0"/>
              <a:t>tiroidei</a:t>
            </a:r>
            <a:r>
              <a:rPr lang="it-IT" sz="2200" dirty="0" smtClean="0"/>
              <a:t>), e un involucro di cellule epiteliali che secernono l'ormone tiroideo. </a:t>
            </a:r>
            <a:r>
              <a:rPr lang="it-IT" sz="2400" b="1" dirty="0" smtClean="0"/>
              <a:t/>
            </a:r>
            <a:br>
              <a:rPr lang="it-IT" sz="2400" b="1" dirty="0" smtClean="0"/>
            </a:br>
            <a:r>
              <a:rPr lang="it-IT" sz="2400" dirty="0" smtClean="0"/>
              <a:t> </a:t>
            </a:r>
            <a:br>
              <a:rPr lang="it-IT" sz="2400" dirty="0" smtClean="0"/>
            </a:br>
            <a:endParaRPr lang="it-IT" sz="2400" dirty="0"/>
          </a:p>
        </p:txBody>
      </p:sp>
      <p:pic>
        <p:nvPicPr>
          <p:cNvPr id="4" name="Segnaposto contenuto 3" descr="follicolo2.jpg"/>
          <p:cNvPicPr>
            <a:picLocks noGrp="1" noChangeAspect="1"/>
          </p:cNvPicPr>
          <p:nvPr>
            <p:ph idx="1"/>
          </p:nvPr>
        </p:nvPicPr>
        <p:blipFill>
          <a:blip r:embed="rId2"/>
          <a:stretch>
            <a:fillRect/>
          </a:stretch>
        </p:blipFill>
        <p:spPr>
          <a:xfrm>
            <a:off x="4357686" y="1500174"/>
            <a:ext cx="3143272" cy="374810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642918"/>
            <a:ext cx="8183880" cy="820090"/>
          </a:xfrm>
        </p:spPr>
        <p:txBody>
          <a:bodyPr>
            <a:normAutofit fontScale="90000"/>
          </a:bodyPr>
          <a:lstStyle/>
          <a:p>
            <a:pPr algn="ctr"/>
            <a:r>
              <a:rPr lang="it-IT" b="0" dirty="0" smtClean="0"/>
              <a:t>ANTAGONISTI  (IN CASO </a:t>
            </a:r>
            <a:r>
              <a:rPr lang="it-IT" b="0" dirty="0" err="1" smtClean="0"/>
              <a:t>DI</a:t>
            </a:r>
            <a:r>
              <a:rPr lang="it-IT" b="0" dirty="0" smtClean="0"/>
              <a:t> IPERTIROIDISMO)</a:t>
            </a:r>
            <a:endParaRPr lang="it-IT" dirty="0"/>
          </a:p>
        </p:txBody>
      </p:sp>
      <p:sp>
        <p:nvSpPr>
          <p:cNvPr id="3" name="Segnaposto contenuto 2"/>
          <p:cNvSpPr>
            <a:spLocks noGrp="1"/>
          </p:cNvSpPr>
          <p:nvPr>
            <p:ph idx="1"/>
          </p:nvPr>
        </p:nvSpPr>
        <p:spPr>
          <a:xfrm>
            <a:off x="571472" y="1500174"/>
            <a:ext cx="8183880" cy="4214842"/>
          </a:xfrm>
        </p:spPr>
        <p:txBody>
          <a:bodyPr>
            <a:normAutofit fontScale="70000" lnSpcReduction="20000"/>
          </a:bodyPr>
          <a:lstStyle/>
          <a:p>
            <a:pPr>
              <a:buNone/>
            </a:pPr>
            <a:endParaRPr lang="it-IT" sz="3000" b="1" dirty="0" smtClean="0">
              <a:solidFill>
                <a:schemeClr val="accent1">
                  <a:lumMod val="75000"/>
                </a:schemeClr>
              </a:solidFill>
            </a:endParaRPr>
          </a:p>
          <a:p>
            <a:pPr algn="ctr">
              <a:buNone/>
            </a:pPr>
            <a:r>
              <a:rPr lang="it-IT" sz="3200" b="1" dirty="0" smtClean="0">
                <a:solidFill>
                  <a:srgbClr val="FF0000"/>
                </a:solidFill>
              </a:rPr>
              <a:t>Mezzi di contrasto iodati </a:t>
            </a:r>
          </a:p>
          <a:p>
            <a:pPr>
              <a:buNone/>
            </a:pPr>
            <a:r>
              <a:rPr lang="it-IT" sz="3000" b="1" dirty="0" smtClean="0">
                <a:solidFill>
                  <a:schemeClr val="accent1">
                    <a:lumMod val="75000"/>
                  </a:schemeClr>
                </a:solidFill>
              </a:rPr>
              <a:t>Ipodato, acido </a:t>
            </a:r>
            <a:r>
              <a:rPr lang="it-IT" sz="3000" b="1" dirty="0" err="1" smtClean="0">
                <a:solidFill>
                  <a:schemeClr val="accent1">
                    <a:lumMod val="75000"/>
                  </a:schemeClr>
                </a:solidFill>
              </a:rPr>
              <a:t>iopanoico</a:t>
            </a:r>
            <a:r>
              <a:rPr lang="it-IT" sz="3000" b="1" dirty="0" smtClean="0">
                <a:solidFill>
                  <a:schemeClr val="accent1">
                    <a:lumMod val="75000"/>
                  </a:schemeClr>
                </a:solidFill>
              </a:rPr>
              <a:t> per </a:t>
            </a:r>
            <a:r>
              <a:rPr lang="it-IT" sz="3000" b="1" dirty="0" err="1" smtClean="0">
                <a:solidFill>
                  <a:schemeClr val="accent1">
                    <a:lumMod val="75000"/>
                  </a:schemeClr>
                </a:solidFill>
              </a:rPr>
              <a:t>os</a:t>
            </a:r>
            <a:r>
              <a:rPr lang="it-IT" sz="3000" b="1" dirty="0" smtClean="0">
                <a:solidFill>
                  <a:schemeClr val="accent1">
                    <a:lumMod val="75000"/>
                  </a:schemeClr>
                </a:solidFill>
              </a:rPr>
              <a:t> </a:t>
            </a:r>
          </a:p>
          <a:p>
            <a:pPr>
              <a:buNone/>
            </a:pPr>
            <a:r>
              <a:rPr lang="it-IT" sz="3000" b="1" dirty="0" err="1" smtClean="0">
                <a:solidFill>
                  <a:schemeClr val="accent1">
                    <a:lumMod val="75000"/>
                  </a:schemeClr>
                </a:solidFill>
              </a:rPr>
              <a:t>Diatrizoato</a:t>
            </a:r>
            <a:r>
              <a:rPr lang="it-IT" sz="3000" b="1" dirty="0" smtClean="0">
                <a:solidFill>
                  <a:schemeClr val="accent1">
                    <a:lumMod val="75000"/>
                  </a:schemeClr>
                </a:solidFill>
              </a:rPr>
              <a:t> endovena</a:t>
            </a:r>
          </a:p>
          <a:p>
            <a:r>
              <a:rPr lang="it-IT" dirty="0" smtClean="0"/>
              <a:t>Inibiscono la conversione della T</a:t>
            </a:r>
            <a:r>
              <a:rPr lang="it-IT" sz="1900" dirty="0" smtClean="0"/>
              <a:t>4</a:t>
            </a:r>
            <a:r>
              <a:rPr lang="it-IT" dirty="0" smtClean="0"/>
              <a:t> a T</a:t>
            </a:r>
            <a:r>
              <a:rPr lang="it-IT" sz="1900" dirty="0" smtClean="0"/>
              <a:t>3</a:t>
            </a:r>
            <a:r>
              <a:rPr lang="it-IT" dirty="0" smtClean="0"/>
              <a:t> nel fegato, rene, ipofisi e cervello.</a:t>
            </a:r>
          </a:p>
          <a:p>
            <a:r>
              <a:rPr lang="it-IT" dirty="0" smtClean="0"/>
              <a:t>I livelli di T</a:t>
            </a:r>
            <a:r>
              <a:rPr lang="it-IT" sz="1900" dirty="0" smtClean="0"/>
              <a:t>3</a:t>
            </a:r>
            <a:r>
              <a:rPr lang="it-IT" dirty="0" smtClean="0"/>
              <a:t> tornano normali dopo 3 giorni di somministrazione.</a:t>
            </a:r>
          </a:p>
          <a:p>
            <a:r>
              <a:rPr lang="it-IT" dirty="0" smtClean="0"/>
              <a:t>Sono relativamente non tossici.</a:t>
            </a:r>
          </a:p>
          <a:p>
            <a:r>
              <a:rPr lang="it-IT" dirty="0" smtClean="0"/>
              <a:t>Utili nella tempesta tiroidea.</a:t>
            </a:r>
          </a:p>
          <a:p>
            <a:r>
              <a:rPr lang="it-IT" dirty="0" smtClean="0"/>
              <a:t>NB:non sono approvati per il trattamento dell’ipertiroidismo. </a:t>
            </a:r>
          </a:p>
          <a:p>
            <a:r>
              <a:rPr lang="it-IT" dirty="0" smtClean="0">
                <a:solidFill>
                  <a:srgbClr val="00B050"/>
                </a:solidFill>
              </a:rPr>
              <a:t>Possono indurre eruzioni simili ad acne, ulcerazioni delle mucose e delle ghiandole salivari </a:t>
            </a:r>
            <a:endParaRPr lang="it-IT"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caso di ipertiroidismo</a:t>
            </a:r>
            <a:endParaRPr lang="it-IT" dirty="0"/>
          </a:p>
        </p:txBody>
      </p:sp>
      <p:sp>
        <p:nvSpPr>
          <p:cNvPr id="3" name="Segnaposto contenuto 2"/>
          <p:cNvSpPr>
            <a:spLocks noGrp="1"/>
          </p:cNvSpPr>
          <p:nvPr>
            <p:ph idx="1"/>
          </p:nvPr>
        </p:nvSpPr>
        <p:spPr/>
        <p:txBody>
          <a:bodyPr>
            <a:normAutofit fontScale="62500" lnSpcReduction="20000"/>
          </a:bodyPr>
          <a:lstStyle/>
          <a:p>
            <a:pPr>
              <a:buNone/>
            </a:pPr>
            <a:r>
              <a:rPr lang="it-IT" dirty="0" smtClean="0"/>
              <a:t>L</a:t>
            </a:r>
            <a:r>
              <a:rPr lang="it-IT" dirty="0" smtClean="0"/>
              <a:t>e </a:t>
            </a:r>
            <a:r>
              <a:rPr lang="it-IT" dirty="0" smtClean="0"/>
              <a:t>indicazioni all’uso dei farmaci antitiroidei sono simili in tutte le età. Esse sono</a:t>
            </a:r>
            <a:r>
              <a:rPr lang="it-IT" dirty="0" smtClean="0"/>
              <a:t>:</a:t>
            </a:r>
          </a:p>
          <a:p>
            <a:pPr>
              <a:buNone/>
            </a:pPr>
            <a:endParaRPr lang="it-IT" dirty="0" smtClean="0"/>
          </a:p>
          <a:p>
            <a:r>
              <a:rPr lang="it-IT" dirty="0" smtClean="0"/>
              <a:t> rifiuto dello </a:t>
            </a:r>
            <a:r>
              <a:rPr lang="it-IT" baseline="30000" dirty="0" smtClean="0"/>
              <a:t>131</a:t>
            </a:r>
            <a:r>
              <a:rPr lang="it-IT" dirty="0" smtClean="0"/>
              <a:t>I da parte del </a:t>
            </a:r>
            <a:r>
              <a:rPr lang="it-IT" dirty="0" smtClean="0"/>
              <a:t>paziente; </a:t>
            </a:r>
          </a:p>
          <a:p>
            <a:endParaRPr lang="it-IT" dirty="0" smtClean="0"/>
          </a:p>
          <a:p>
            <a:r>
              <a:rPr lang="it-IT" dirty="0" smtClean="0"/>
              <a:t>prima </a:t>
            </a:r>
            <a:r>
              <a:rPr lang="it-IT" dirty="0" smtClean="0"/>
              <a:t>di un intervento chirurgico di tiroidectomia subtotale</a:t>
            </a:r>
            <a:r>
              <a:rPr lang="it-IT" dirty="0" smtClean="0"/>
              <a:t>;</a:t>
            </a:r>
          </a:p>
          <a:p>
            <a:endParaRPr lang="it-IT" dirty="0" smtClean="0"/>
          </a:p>
          <a:p>
            <a:r>
              <a:rPr lang="it-IT" dirty="0" smtClean="0"/>
              <a:t>come </a:t>
            </a:r>
            <a:r>
              <a:rPr lang="it-IT" dirty="0" smtClean="0"/>
              <a:t>terapia primaria a lungo termine, per cercare di mantenere il paziente in stato </a:t>
            </a:r>
            <a:r>
              <a:rPr lang="it-IT" dirty="0" err="1" smtClean="0"/>
              <a:t>eutiroideo</a:t>
            </a:r>
            <a:r>
              <a:rPr lang="it-IT" dirty="0" smtClean="0"/>
              <a:t> finché non si ottenga la remissione della patologia sottostante. Il vantaggio dell’impiego di tali farmaci prima di somministrare dello </a:t>
            </a:r>
            <a:r>
              <a:rPr lang="it-IT" baseline="30000" dirty="0" smtClean="0"/>
              <a:t>131</a:t>
            </a:r>
            <a:r>
              <a:rPr lang="it-IT" dirty="0" smtClean="0"/>
              <a:t>I sta nel fatto che non solo il paziente diventa </a:t>
            </a:r>
            <a:r>
              <a:rPr lang="it-IT" dirty="0" err="1" smtClean="0"/>
              <a:t>eutiroideo</a:t>
            </a:r>
            <a:r>
              <a:rPr lang="it-IT" dirty="0" smtClean="0"/>
              <a:t>, ma che, inoltre,</a:t>
            </a:r>
            <a:r>
              <a:rPr lang="it-IT" b="1" dirty="0" smtClean="0">
                <a:solidFill>
                  <a:srgbClr val="FF0000"/>
                </a:solidFill>
              </a:rPr>
              <a:t> la terapia fa esaurire alla tiroide i suoi depositi ormonali</a:t>
            </a:r>
            <a:r>
              <a:rPr lang="it-IT" dirty="0" smtClean="0"/>
              <a:t>, minimizzando il rischio di ipertiroidismo dovuto al loro “svuotamento” nel circolo ematico dopo la terapia con </a:t>
            </a:r>
            <a:r>
              <a:rPr lang="it-IT" baseline="30000" dirty="0" smtClean="0"/>
              <a:t>131</a:t>
            </a:r>
            <a:r>
              <a:rPr lang="it-IT" dirty="0" smtClean="0"/>
              <a:t>I. </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dirty="0"/>
          </a:p>
        </p:txBody>
      </p:sp>
      <p:sp>
        <p:nvSpPr>
          <p:cNvPr id="3" name="Segnaposto contenuto 2"/>
          <p:cNvSpPr>
            <a:spLocks noGrp="1"/>
          </p:cNvSpPr>
          <p:nvPr>
            <p:ph sz="half" idx="1"/>
          </p:nvPr>
        </p:nvSpPr>
        <p:spPr>
          <a:xfrm>
            <a:off x="514352" y="530352"/>
            <a:ext cx="3931920" cy="5541854"/>
          </a:xfrm>
        </p:spPr>
        <p:txBody>
          <a:bodyPr>
            <a:normAutofit fontScale="70000" lnSpcReduction="20000"/>
          </a:bodyPr>
          <a:lstStyle/>
          <a:p>
            <a:endParaRPr lang="it-IT" dirty="0" smtClean="0">
              <a:solidFill>
                <a:schemeClr val="tx2">
                  <a:lumMod val="75000"/>
                  <a:lumOff val="25000"/>
                </a:schemeClr>
              </a:solidFill>
            </a:endParaRPr>
          </a:p>
          <a:p>
            <a:pPr algn="ctr">
              <a:buNone/>
            </a:pPr>
            <a:r>
              <a:rPr lang="it-IT" sz="3200" b="1" dirty="0" err="1" smtClean="0">
                <a:solidFill>
                  <a:schemeClr val="tx2">
                    <a:lumMod val="75000"/>
                    <a:lumOff val="25000"/>
                  </a:schemeClr>
                </a:solidFill>
              </a:rPr>
              <a:t>Tioamidi</a:t>
            </a:r>
            <a:r>
              <a:rPr lang="it-IT" sz="3200" b="1" dirty="0" smtClean="0">
                <a:solidFill>
                  <a:schemeClr val="tx2">
                    <a:lumMod val="75000"/>
                    <a:lumOff val="25000"/>
                  </a:schemeClr>
                </a:solidFill>
              </a:rPr>
              <a:t> </a:t>
            </a:r>
            <a:r>
              <a:rPr lang="it-IT" sz="3200" dirty="0" smtClean="0"/>
              <a:t>(</a:t>
            </a:r>
            <a:r>
              <a:rPr lang="it-IT" sz="3000" b="1" dirty="0" err="1" smtClean="0">
                <a:solidFill>
                  <a:srgbClr val="FF0000"/>
                </a:solidFill>
              </a:rPr>
              <a:t>Propiltiouracile</a:t>
            </a:r>
            <a:r>
              <a:rPr lang="it-IT" sz="3000" b="1" dirty="0" smtClean="0"/>
              <a:t>,</a:t>
            </a:r>
            <a:r>
              <a:rPr lang="it-IT" sz="3000" b="1" dirty="0" smtClean="0">
                <a:solidFill>
                  <a:srgbClr val="FF0000"/>
                </a:solidFill>
              </a:rPr>
              <a:t> </a:t>
            </a:r>
            <a:r>
              <a:rPr lang="it-IT" sz="3000" b="1" dirty="0" err="1" smtClean="0">
                <a:solidFill>
                  <a:srgbClr val="FF0000"/>
                </a:solidFill>
              </a:rPr>
              <a:t>Metimazolo</a:t>
            </a:r>
            <a:r>
              <a:rPr lang="it-IT" sz="3200" dirty="0" smtClean="0"/>
              <a:t>) </a:t>
            </a:r>
            <a:r>
              <a:rPr lang="it-IT" dirty="0" smtClean="0">
                <a:solidFill>
                  <a:schemeClr val="tx2">
                    <a:lumMod val="75000"/>
                    <a:lumOff val="25000"/>
                  </a:schemeClr>
                </a:solidFill>
              </a:rPr>
              <a:t>sono i farmaci più importanti per il trattamento della tireotossicosi.</a:t>
            </a:r>
          </a:p>
          <a:p>
            <a:pPr>
              <a:buNone/>
            </a:pPr>
            <a:r>
              <a:rPr lang="it-IT" b="1" dirty="0" smtClean="0">
                <a:solidFill>
                  <a:schemeClr val="tx2">
                    <a:lumMod val="75000"/>
                    <a:lumOff val="25000"/>
                  </a:schemeClr>
                </a:solidFill>
              </a:rPr>
              <a:t>Meccanismo </a:t>
            </a:r>
            <a:r>
              <a:rPr lang="it-IT" b="1" dirty="0" smtClean="0">
                <a:solidFill>
                  <a:schemeClr val="tx2">
                    <a:lumMod val="75000"/>
                    <a:lumOff val="25000"/>
                  </a:schemeClr>
                </a:solidFill>
              </a:rPr>
              <a:t>d’azione multiplo</a:t>
            </a:r>
          </a:p>
          <a:p>
            <a:r>
              <a:rPr lang="it-IT" sz="2400" dirty="0" smtClean="0">
                <a:solidFill>
                  <a:schemeClr val="tx2">
                    <a:lumMod val="75000"/>
                    <a:lumOff val="25000"/>
                  </a:schemeClr>
                </a:solidFill>
              </a:rPr>
              <a:t>Inibizione delle reazioni catalizzate dalla </a:t>
            </a:r>
            <a:r>
              <a:rPr lang="it-IT" sz="2400" dirty="0" err="1" smtClean="0">
                <a:solidFill>
                  <a:schemeClr val="tx2">
                    <a:lumMod val="75000"/>
                    <a:lumOff val="25000"/>
                  </a:schemeClr>
                </a:solidFill>
              </a:rPr>
              <a:t>perossidasi</a:t>
            </a:r>
            <a:r>
              <a:rPr lang="it-IT" sz="2400" dirty="0" smtClean="0">
                <a:solidFill>
                  <a:schemeClr val="tx2">
                    <a:lumMod val="75000"/>
                    <a:lumOff val="25000"/>
                  </a:schemeClr>
                </a:solidFill>
              </a:rPr>
              <a:t>.</a:t>
            </a:r>
          </a:p>
          <a:p>
            <a:r>
              <a:rPr lang="it-IT" sz="2400" dirty="0" smtClean="0">
                <a:solidFill>
                  <a:schemeClr val="tx2">
                    <a:lumMod val="75000"/>
                    <a:lumOff val="25000"/>
                  </a:schemeClr>
                </a:solidFill>
              </a:rPr>
              <a:t>Blocco dell’</a:t>
            </a:r>
            <a:r>
              <a:rPr lang="it-IT" sz="2400" dirty="0" err="1" smtClean="0">
                <a:solidFill>
                  <a:schemeClr val="tx2">
                    <a:lumMod val="75000"/>
                    <a:lumOff val="25000"/>
                  </a:schemeClr>
                </a:solidFill>
              </a:rPr>
              <a:t>organificazione</a:t>
            </a:r>
            <a:r>
              <a:rPr lang="it-IT" sz="2400" dirty="0" smtClean="0">
                <a:solidFill>
                  <a:schemeClr val="tx2">
                    <a:lumMod val="75000"/>
                    <a:lumOff val="25000"/>
                  </a:schemeClr>
                </a:solidFill>
              </a:rPr>
              <a:t> dello iodio.</a:t>
            </a:r>
          </a:p>
          <a:p>
            <a:r>
              <a:rPr lang="it-IT" sz="2400" dirty="0" smtClean="0">
                <a:solidFill>
                  <a:schemeClr val="tx2">
                    <a:lumMod val="75000"/>
                    <a:lumOff val="25000"/>
                  </a:schemeClr>
                </a:solidFill>
              </a:rPr>
              <a:t>Blocco dell’accoppiamento delle </a:t>
            </a:r>
            <a:r>
              <a:rPr lang="it-IT" sz="2400" dirty="0" err="1" smtClean="0">
                <a:solidFill>
                  <a:schemeClr val="tx2">
                    <a:lumMod val="75000"/>
                    <a:lumOff val="25000"/>
                  </a:schemeClr>
                </a:solidFill>
              </a:rPr>
              <a:t>iodotirosine</a:t>
            </a:r>
            <a:r>
              <a:rPr lang="it-IT" sz="2400" dirty="0" smtClean="0">
                <a:solidFill>
                  <a:schemeClr val="tx2">
                    <a:lumMod val="75000"/>
                    <a:lumOff val="25000"/>
                  </a:schemeClr>
                </a:solidFill>
              </a:rPr>
              <a:t>.</a:t>
            </a:r>
          </a:p>
          <a:p>
            <a:r>
              <a:rPr lang="it-IT" sz="2400" dirty="0" smtClean="0">
                <a:solidFill>
                  <a:schemeClr val="tx2">
                    <a:lumMod val="75000"/>
                    <a:lumOff val="25000"/>
                  </a:schemeClr>
                </a:solidFill>
              </a:rPr>
              <a:t>Non bloccano la cattura degli ioduri!</a:t>
            </a:r>
          </a:p>
          <a:p>
            <a:r>
              <a:rPr lang="it-IT" sz="2400" dirty="0" smtClean="0">
                <a:solidFill>
                  <a:srgbClr val="0070C0"/>
                </a:solidFill>
              </a:rPr>
              <a:t>Possono indurre eruzioni cutanee pruriginose e agranulocitosi</a:t>
            </a:r>
          </a:p>
          <a:p>
            <a:endParaRPr lang="it-IT" dirty="0" smtClean="0">
              <a:solidFill>
                <a:schemeClr val="tx2">
                  <a:lumMod val="75000"/>
                  <a:lumOff val="25000"/>
                </a:schemeClr>
              </a:solidFill>
            </a:endParaRPr>
          </a:p>
          <a:p>
            <a:pPr>
              <a:buNone/>
            </a:pPr>
            <a:endParaRPr lang="it-IT" dirty="0" smtClean="0">
              <a:solidFill>
                <a:schemeClr val="tx2">
                  <a:lumMod val="75000"/>
                  <a:lumOff val="25000"/>
                </a:schemeClr>
              </a:solidFill>
            </a:endParaRPr>
          </a:p>
          <a:p>
            <a:pPr>
              <a:buNone/>
            </a:pPr>
            <a:endParaRPr lang="it-IT" dirty="0" smtClean="0">
              <a:solidFill>
                <a:schemeClr val="tx2">
                  <a:lumMod val="75000"/>
                  <a:lumOff val="25000"/>
                </a:schemeClr>
              </a:solidFill>
            </a:endParaRPr>
          </a:p>
          <a:p>
            <a:pPr>
              <a:buNone/>
            </a:pPr>
            <a:endParaRPr lang="it-IT" dirty="0" smtClean="0">
              <a:solidFill>
                <a:schemeClr val="tx2">
                  <a:lumMod val="75000"/>
                  <a:lumOff val="25000"/>
                </a:schemeClr>
              </a:solidFill>
            </a:endParaRPr>
          </a:p>
          <a:p>
            <a:pPr>
              <a:buNone/>
            </a:pPr>
            <a:endParaRPr lang="it-IT" dirty="0" smtClean="0">
              <a:solidFill>
                <a:schemeClr val="tx2">
                  <a:lumMod val="75000"/>
                  <a:lumOff val="25000"/>
                </a:schemeClr>
              </a:solidFill>
            </a:endParaRPr>
          </a:p>
          <a:p>
            <a:endParaRPr lang="it-IT" dirty="0">
              <a:solidFill>
                <a:schemeClr val="tx2">
                  <a:lumMod val="75000"/>
                  <a:lumOff val="25000"/>
                </a:schemeClr>
              </a:solidFill>
            </a:endParaRPr>
          </a:p>
        </p:txBody>
      </p:sp>
      <p:pic>
        <p:nvPicPr>
          <p:cNvPr id="6" name="Segnaposto contenuto 3" descr="tiroide001.jpg"/>
          <p:cNvPicPr>
            <a:picLocks noGrp="1" noChangeAspect="1"/>
          </p:cNvPicPr>
          <p:nvPr>
            <p:ph sz="half" idx="2"/>
          </p:nvPr>
        </p:nvPicPr>
        <p:blipFill>
          <a:blip r:embed="rId2" cstate="print"/>
          <a:stretch>
            <a:fillRect/>
          </a:stretch>
        </p:blipFill>
        <p:spPr>
          <a:xfrm>
            <a:off x="4714876" y="865534"/>
            <a:ext cx="3971924" cy="470660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02920" y="530352"/>
            <a:ext cx="8183880" cy="5113226"/>
          </a:xfrm>
        </p:spPr>
        <p:txBody>
          <a:bodyPr>
            <a:normAutofit fontScale="85000" lnSpcReduction="20000"/>
          </a:bodyPr>
          <a:lstStyle/>
          <a:p>
            <a:r>
              <a:rPr lang="it-IT" dirty="0" smtClean="0"/>
              <a:t>Come terapia di prima scelta, negli anziani i farmaci antitiroidei vengono somministrati nella stessa maniera delle persone più giovani. Il </a:t>
            </a:r>
            <a:r>
              <a:rPr lang="it-IT" b="1" dirty="0" err="1" smtClean="0"/>
              <a:t>propiltiouracile</a:t>
            </a:r>
            <a:r>
              <a:rPr lang="it-IT" dirty="0" smtClean="0"/>
              <a:t> viene somministrato inizialmente al dosaggio di 150-300 mg/</a:t>
            </a:r>
            <a:r>
              <a:rPr lang="it-IT" dirty="0" err="1" smtClean="0"/>
              <a:t>die</a:t>
            </a:r>
            <a:r>
              <a:rPr lang="it-IT" dirty="0" smtClean="0"/>
              <a:t> PO, in dosi frazionate q 8 h</a:t>
            </a:r>
            <a:r>
              <a:rPr lang="it-IT" dirty="0" smtClean="0"/>
              <a:t>.</a:t>
            </a:r>
          </a:p>
          <a:p>
            <a:endParaRPr lang="it-IT" dirty="0" smtClean="0"/>
          </a:p>
          <a:p>
            <a:pPr>
              <a:buNone/>
            </a:pPr>
            <a:r>
              <a:rPr lang="it-IT" dirty="0" smtClean="0"/>
              <a:t> </a:t>
            </a:r>
            <a:r>
              <a:rPr lang="it-IT" dirty="0" smtClean="0"/>
              <a:t>Il dosaggio di mantenimento oscilla tra i 100 e i 150 mg/</a:t>
            </a:r>
            <a:r>
              <a:rPr lang="it-IT" dirty="0" err="1" smtClean="0"/>
              <a:t>die</a:t>
            </a:r>
            <a:r>
              <a:rPr lang="it-IT" dirty="0" smtClean="0"/>
              <a:t>, in dosi frazionate q 8-12 h. Questo regime viene ridotto sequenzialmente sulla base dei sintomi, dei segni e dei livelli </a:t>
            </a:r>
            <a:r>
              <a:rPr lang="it-IT" dirty="0" err="1" smtClean="0"/>
              <a:t>sierici</a:t>
            </a:r>
            <a:r>
              <a:rPr lang="it-IT" dirty="0" smtClean="0"/>
              <a:t> ormonali, che vengono controllati ogni 2 mesi</a:t>
            </a:r>
            <a:r>
              <a:rPr lang="it-IT" dirty="0" smtClean="0"/>
              <a:t>.</a:t>
            </a:r>
          </a:p>
          <a:p>
            <a:pPr>
              <a:buNone/>
            </a:pPr>
            <a:endParaRPr lang="it-IT" dirty="0" smtClean="0"/>
          </a:p>
          <a:p>
            <a:pPr>
              <a:buNone/>
            </a:pPr>
            <a:r>
              <a:rPr lang="it-IT" dirty="0" smtClean="0"/>
              <a:t> </a:t>
            </a:r>
            <a:r>
              <a:rPr lang="it-IT" dirty="0" smtClean="0"/>
              <a:t>È utile tenere sotto controllo anche il TSH. Se la risposta alla terapia è insufficiente, il dosaggio può essere portato a 300 mg q 8 h.</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02920" y="530352"/>
            <a:ext cx="8183880" cy="4898912"/>
          </a:xfrm>
        </p:spPr>
        <p:txBody>
          <a:bodyPr>
            <a:normAutofit fontScale="92500" lnSpcReduction="10000"/>
          </a:bodyPr>
          <a:lstStyle/>
          <a:p>
            <a:r>
              <a:rPr lang="it-IT" dirty="0" smtClean="0"/>
              <a:t>Il </a:t>
            </a:r>
            <a:r>
              <a:rPr lang="it-IT" b="1" dirty="0" err="1" smtClean="0"/>
              <a:t>metimazolo</a:t>
            </a:r>
            <a:r>
              <a:rPr lang="it-IT" dirty="0" smtClean="0"/>
              <a:t> può essere somministrato in un’unica dose giornaliera; il dosaggio iniziale varia tra 15-40 mg/</a:t>
            </a:r>
            <a:r>
              <a:rPr lang="it-IT" dirty="0" err="1" smtClean="0"/>
              <a:t>die</a:t>
            </a:r>
            <a:r>
              <a:rPr lang="it-IT" dirty="0" smtClean="0"/>
              <a:t>.</a:t>
            </a:r>
          </a:p>
          <a:p>
            <a:endParaRPr lang="it-IT" dirty="0" smtClean="0"/>
          </a:p>
          <a:p>
            <a:pPr>
              <a:buNone/>
            </a:pPr>
            <a:r>
              <a:rPr lang="it-IT" dirty="0" smtClean="0"/>
              <a:t> </a:t>
            </a:r>
            <a:r>
              <a:rPr lang="it-IT" dirty="0" smtClean="0"/>
              <a:t>Le dosi vanno regolate ogni 1-2 mesi, a seconda della risposta. Se con il </a:t>
            </a:r>
            <a:r>
              <a:rPr lang="it-IT" dirty="0" err="1" smtClean="0"/>
              <a:t>metimazolo</a:t>
            </a:r>
            <a:r>
              <a:rPr lang="it-IT" dirty="0" smtClean="0"/>
              <a:t> o il </a:t>
            </a:r>
            <a:r>
              <a:rPr lang="it-IT" dirty="0" err="1" smtClean="0"/>
              <a:t>propiltiouracile</a:t>
            </a:r>
            <a:r>
              <a:rPr lang="it-IT" dirty="0" smtClean="0"/>
              <a:t> il decorso del paziente è irregolare (p. es., il paziente scivola rapidamente nell’ipotiroidismo dopo piccoli aumenti di dosaggio), la soluzione più semplice è quella di </a:t>
            </a:r>
            <a:r>
              <a:rPr lang="it-IT" b="1" dirty="0" smtClean="0">
                <a:solidFill>
                  <a:srgbClr val="FF0000"/>
                </a:solidFill>
              </a:rPr>
              <a:t>aggiungere alla terapia una piccola dose di </a:t>
            </a:r>
            <a:r>
              <a:rPr lang="it-IT" b="1" dirty="0" err="1" smtClean="0">
                <a:solidFill>
                  <a:srgbClr val="FF0000"/>
                </a:solidFill>
              </a:rPr>
              <a:t>levotiroxina</a:t>
            </a:r>
            <a:r>
              <a:rPr lang="it-IT" b="1" dirty="0" smtClean="0">
                <a:solidFill>
                  <a:srgbClr val="FF0000"/>
                </a:solidFill>
              </a:rPr>
              <a:t> sodica</a:t>
            </a:r>
            <a:r>
              <a:rPr lang="it-IT" dirty="0" smtClean="0"/>
              <a:t>, di solito 0,05 mg/</a:t>
            </a:r>
            <a:r>
              <a:rPr lang="it-IT" dirty="0" err="1" smtClean="0"/>
              <a:t>die</a:t>
            </a:r>
            <a:r>
              <a:rPr lang="it-IT" dirty="0" smtClean="0"/>
              <a:t>.</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testo 5"/>
          <p:cNvSpPr>
            <a:spLocks noGrp="1"/>
          </p:cNvSpPr>
          <p:nvPr>
            <p:ph type="body" idx="1"/>
          </p:nvPr>
        </p:nvSpPr>
        <p:spPr/>
        <p:txBody>
          <a:bodyPr/>
          <a:lstStyle/>
          <a:p>
            <a:endParaRPr lang="it-IT" dirty="0"/>
          </a:p>
        </p:txBody>
      </p:sp>
      <p:sp>
        <p:nvSpPr>
          <p:cNvPr id="8" name="Segnaposto testo 7"/>
          <p:cNvSpPr>
            <a:spLocks noGrp="1"/>
          </p:cNvSpPr>
          <p:nvPr>
            <p:ph type="body" sz="half" idx="3"/>
          </p:nvPr>
        </p:nvSpPr>
        <p:spPr/>
        <p:txBody>
          <a:bodyPr/>
          <a:lstStyle/>
          <a:p>
            <a:endParaRPr lang="it-IT"/>
          </a:p>
        </p:txBody>
      </p:sp>
      <p:sp>
        <p:nvSpPr>
          <p:cNvPr id="7" name="Segnaposto contenuto 6"/>
          <p:cNvSpPr>
            <a:spLocks noGrp="1"/>
          </p:cNvSpPr>
          <p:nvPr>
            <p:ph sz="quarter" idx="2"/>
          </p:nvPr>
        </p:nvSpPr>
        <p:spPr/>
        <p:txBody>
          <a:bodyPr/>
          <a:lstStyle/>
          <a:p>
            <a:endParaRPr lang="it-IT"/>
          </a:p>
        </p:txBody>
      </p:sp>
      <p:sp>
        <p:nvSpPr>
          <p:cNvPr id="4" name="Rettangolo 3"/>
          <p:cNvSpPr/>
          <p:nvPr/>
        </p:nvSpPr>
        <p:spPr>
          <a:xfrm>
            <a:off x="571472" y="928670"/>
            <a:ext cx="4071966" cy="5078313"/>
          </a:xfrm>
          <a:prstGeom prst="rect">
            <a:avLst/>
          </a:prstGeom>
        </p:spPr>
        <p:txBody>
          <a:bodyPr wrap="square">
            <a:spAutoFit/>
          </a:bodyPr>
          <a:lstStyle/>
          <a:p>
            <a:r>
              <a:rPr lang="it-IT" dirty="0" smtClean="0"/>
              <a:t>Una dose farmacologica di </a:t>
            </a:r>
            <a:r>
              <a:rPr lang="it-IT" b="1" dirty="0" smtClean="0"/>
              <a:t>ioduro inorganico</a:t>
            </a:r>
            <a:r>
              <a:rPr lang="it-IT" dirty="0" smtClean="0"/>
              <a:t> (qualunque dose &gt; 6 mg/</a:t>
            </a:r>
            <a:r>
              <a:rPr lang="it-IT" dirty="0" err="1" smtClean="0"/>
              <a:t>die</a:t>
            </a:r>
            <a:r>
              <a:rPr lang="it-IT" dirty="0" smtClean="0"/>
              <a:t>) agisce inibendo il rilascio degli ormoni tiroidei. In genere la dose ha effetto solo per 10-14 gg. Lo ioduro può essere somministrato come soluzione di </a:t>
            </a:r>
            <a:r>
              <a:rPr lang="it-IT" dirty="0" err="1" smtClean="0"/>
              <a:t>Lugol</a:t>
            </a:r>
            <a:r>
              <a:rPr lang="it-IT" dirty="0" smtClean="0"/>
              <a:t> (5% di iodio e 10% di potassio ioduro), da 2 a 6 gocce </a:t>
            </a:r>
            <a:r>
              <a:rPr lang="it-IT" dirty="0" err="1" smtClean="0"/>
              <a:t>tid</a:t>
            </a:r>
            <a:r>
              <a:rPr lang="it-IT" dirty="0" smtClean="0"/>
              <a:t> (da 50 a 150 mg/</a:t>
            </a:r>
            <a:r>
              <a:rPr lang="it-IT" dirty="0" err="1" smtClean="0"/>
              <a:t>die</a:t>
            </a:r>
            <a:r>
              <a:rPr lang="it-IT" dirty="0" smtClean="0"/>
              <a:t>) oppure sotto forma di soluzione satura di potassio ioduro (1 g di potassio ioduro/ml); la dose raccomandata varia da 5 a 10 gocce </a:t>
            </a:r>
            <a:r>
              <a:rPr lang="it-IT" dirty="0" err="1" smtClean="0"/>
              <a:t>tid</a:t>
            </a:r>
            <a:r>
              <a:rPr lang="it-IT" dirty="0" smtClean="0"/>
              <a:t>, anche se questi dosaggi sono molto superiori al necessario (da 750 a 1500 mg/</a:t>
            </a:r>
            <a:r>
              <a:rPr lang="it-IT" dirty="0" err="1" smtClean="0"/>
              <a:t>die</a:t>
            </a:r>
            <a:r>
              <a:rPr lang="it-IT" dirty="0" smtClean="0"/>
              <a:t>).</a:t>
            </a:r>
            <a:endParaRPr lang="it-IT" dirty="0"/>
          </a:p>
        </p:txBody>
      </p:sp>
      <p:pic>
        <p:nvPicPr>
          <p:cNvPr id="10" name="Segnaposto contenuto 3" descr="tiroide001.jpg"/>
          <p:cNvPicPr>
            <a:picLocks noGrp="1" noChangeAspect="1"/>
          </p:cNvPicPr>
          <p:nvPr>
            <p:ph sz="quarter" idx="4"/>
          </p:nvPr>
        </p:nvPicPr>
        <p:blipFill>
          <a:blip r:embed="rId2" cstate="print"/>
          <a:stretch>
            <a:fillRect/>
          </a:stretch>
        </p:blipFill>
        <p:spPr>
          <a:xfrm>
            <a:off x="4929190" y="1071546"/>
            <a:ext cx="3797298" cy="43285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pPr>
              <a:buNone/>
            </a:pPr>
            <a:r>
              <a:rPr lang="it-IT" b="1" dirty="0" smtClean="0"/>
              <a:t>Terapia sintomatica</a:t>
            </a:r>
            <a:r>
              <a:rPr lang="it-IT" b="1" dirty="0" smtClean="0"/>
              <a:t>:</a:t>
            </a:r>
          </a:p>
          <a:p>
            <a:pPr>
              <a:buNone/>
            </a:pPr>
            <a:endParaRPr lang="it-IT" b="1" dirty="0" smtClean="0"/>
          </a:p>
          <a:p>
            <a:pPr>
              <a:buNone/>
            </a:pPr>
            <a:endParaRPr lang="it-IT" b="1" dirty="0" smtClean="0"/>
          </a:p>
          <a:p>
            <a:pPr>
              <a:buNone/>
            </a:pPr>
            <a:r>
              <a:rPr lang="it-IT" dirty="0" smtClean="0"/>
              <a:t>L’ipodato </a:t>
            </a:r>
            <a:r>
              <a:rPr lang="it-IT" dirty="0" smtClean="0"/>
              <a:t>sodico (non disponibile in Italia, N.d.T.) e l’acido </a:t>
            </a:r>
            <a:r>
              <a:rPr lang="it-IT" dirty="0" err="1" smtClean="0"/>
              <a:t>iopanoico</a:t>
            </a:r>
            <a:r>
              <a:rPr lang="it-IT" dirty="0" smtClean="0"/>
              <a:t> (mezzi di contrasto </a:t>
            </a:r>
            <a:r>
              <a:rPr lang="it-IT" dirty="0" err="1" smtClean="0"/>
              <a:t>colecistografici</a:t>
            </a:r>
            <a:r>
              <a:rPr lang="it-IT" dirty="0" smtClean="0"/>
              <a:t>) sono estremamente efficaci per ridurre il livello </a:t>
            </a:r>
            <a:r>
              <a:rPr lang="it-IT" dirty="0" err="1" smtClean="0"/>
              <a:t>sierico</a:t>
            </a:r>
            <a:r>
              <a:rPr lang="it-IT" dirty="0" smtClean="0"/>
              <a:t> di T</a:t>
            </a:r>
            <a:r>
              <a:rPr lang="it-IT" baseline="-25000" dirty="0" smtClean="0"/>
              <a:t>3</a:t>
            </a:r>
            <a:r>
              <a:rPr lang="it-IT" dirty="0" smtClean="0"/>
              <a:t> ai valori normali entro 48-72 h (sebbene non siano approvati negli USA per la terapia dell’ipertiroidismo). Nei pazienti con fibrillazione atriale e alti livelli ormonali tiroidei, è bene non tentare la cardioversione finché non si sia ottenuto uno stato di </a:t>
            </a:r>
            <a:r>
              <a:rPr lang="it-IT" dirty="0" err="1" smtClean="0"/>
              <a:t>eutiroidismo</a:t>
            </a:r>
            <a:r>
              <a:rPr lang="it-IT" dirty="0" smtClean="0"/>
              <a:t>. Una volta ottenutolo, in circa due terzi dei pazienti il ritmo atriale ritorna spontaneamente alla norma. La sintomatologia psichiatrica di solito regredisce quando il paziente diventa </a:t>
            </a:r>
            <a:r>
              <a:rPr lang="it-IT" dirty="0" err="1" smtClean="0"/>
              <a:t>eutiroideo</a:t>
            </a:r>
            <a:r>
              <a:rPr lang="it-IT" dirty="0" smtClean="0"/>
              <a:t>, ma in caso di necessità deve essere trattata. È indicata l’applicazione dei provvedimenti terapeutici standard per la prevenzione dell’osteoporosi, particolarmente nelle donne anziane.</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183880" cy="1051560"/>
          </a:xfrm>
        </p:spPr>
        <p:txBody>
          <a:bodyPr/>
          <a:lstStyle/>
          <a:p>
            <a:pPr algn="ctr"/>
            <a:r>
              <a:rPr lang="it-IT" dirty="0" smtClean="0"/>
              <a:t>IODIO RADIOATTIVO</a:t>
            </a:r>
            <a:endParaRPr lang="it-IT" dirty="0"/>
          </a:p>
        </p:txBody>
      </p:sp>
      <p:sp>
        <p:nvSpPr>
          <p:cNvPr id="3" name="Segnaposto contenuto 2"/>
          <p:cNvSpPr>
            <a:spLocks noGrp="1"/>
          </p:cNvSpPr>
          <p:nvPr>
            <p:ph idx="1"/>
          </p:nvPr>
        </p:nvSpPr>
        <p:spPr>
          <a:xfrm>
            <a:off x="357158" y="1357298"/>
            <a:ext cx="8183880" cy="4398846"/>
          </a:xfrm>
        </p:spPr>
        <p:txBody>
          <a:bodyPr>
            <a:normAutofit fontScale="92500" lnSpcReduction="20000"/>
          </a:bodyPr>
          <a:lstStyle/>
          <a:p>
            <a:pPr>
              <a:buNone/>
            </a:pPr>
            <a:r>
              <a:rPr lang="it-IT" dirty="0" smtClean="0">
                <a:solidFill>
                  <a:schemeClr val="tx1">
                    <a:lumMod val="75000"/>
                    <a:lumOff val="25000"/>
                  </a:schemeClr>
                </a:solidFill>
              </a:rPr>
              <a:t>Lo iodio 131 (</a:t>
            </a:r>
            <a:r>
              <a:rPr lang="it-IT" sz="1600" dirty="0" smtClean="0">
                <a:solidFill>
                  <a:schemeClr val="tx1">
                    <a:lumMod val="75000"/>
                    <a:lumOff val="25000"/>
                  </a:schemeClr>
                </a:solidFill>
              </a:rPr>
              <a:t>131</a:t>
            </a:r>
            <a:r>
              <a:rPr lang="it-IT" dirty="0" smtClean="0">
                <a:solidFill>
                  <a:schemeClr val="tx1">
                    <a:lumMod val="75000"/>
                    <a:lumOff val="25000"/>
                  </a:schemeClr>
                </a:solidFill>
              </a:rPr>
              <a:t>I) è l’unico isotopo utilizzato per il trattamento della tireotossicosi. Viene somministrato per </a:t>
            </a:r>
            <a:r>
              <a:rPr lang="it-IT" dirty="0" err="1" smtClean="0">
                <a:solidFill>
                  <a:schemeClr val="tx1">
                    <a:lumMod val="75000"/>
                    <a:lumOff val="25000"/>
                  </a:schemeClr>
                </a:solidFill>
              </a:rPr>
              <a:t>os</a:t>
            </a:r>
            <a:r>
              <a:rPr lang="it-IT" dirty="0" smtClean="0">
                <a:solidFill>
                  <a:schemeClr val="tx1">
                    <a:lumMod val="75000"/>
                    <a:lumOff val="25000"/>
                  </a:schemeClr>
                </a:solidFill>
              </a:rPr>
              <a:t>, assorbito rapidamente dai follicoli.</a:t>
            </a:r>
          </a:p>
          <a:p>
            <a:r>
              <a:rPr lang="it-IT" dirty="0" smtClean="0">
                <a:solidFill>
                  <a:srgbClr val="FF0000"/>
                </a:solidFill>
              </a:rPr>
              <a:t>Distruzione del parenchima tiroideo dopo poche settimane.</a:t>
            </a:r>
          </a:p>
          <a:p>
            <a:r>
              <a:rPr lang="it-IT" dirty="0" smtClean="0">
                <a:solidFill>
                  <a:srgbClr val="FF0000"/>
                </a:solidFill>
              </a:rPr>
              <a:t>Facilità di somministrazione</a:t>
            </a:r>
          </a:p>
          <a:p>
            <a:r>
              <a:rPr lang="it-IT" dirty="0" smtClean="0">
                <a:solidFill>
                  <a:srgbClr val="FF0000"/>
                </a:solidFill>
              </a:rPr>
              <a:t>Efficacia</a:t>
            </a:r>
          </a:p>
          <a:p>
            <a:r>
              <a:rPr lang="it-IT" dirty="0" smtClean="0">
                <a:solidFill>
                  <a:srgbClr val="FF0000"/>
                </a:solidFill>
              </a:rPr>
              <a:t>Basso costo</a:t>
            </a:r>
          </a:p>
          <a:p>
            <a:r>
              <a:rPr lang="it-IT" dirty="0" smtClean="0">
                <a:solidFill>
                  <a:srgbClr val="FF0000"/>
                </a:solidFill>
              </a:rPr>
              <a:t>Assenza di dolore </a:t>
            </a:r>
          </a:p>
          <a:p>
            <a:r>
              <a:rPr lang="it-IT" dirty="0" smtClean="0">
                <a:solidFill>
                  <a:srgbClr val="FF0000"/>
                </a:solidFill>
              </a:rPr>
              <a:t>Non ha mai causato danno genetico nei pazienti trattati</a:t>
            </a:r>
          </a:p>
          <a:p>
            <a:pPr>
              <a:buNone/>
            </a:pPr>
            <a:endParaRPr lang="it-IT" dirty="0" smtClean="0">
              <a:solidFill>
                <a:schemeClr val="tx1">
                  <a:lumMod val="75000"/>
                  <a:lumOff val="25000"/>
                </a:schemeClr>
              </a:solidFill>
            </a:endParaRPr>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400" b="0" dirty="0" err="1" smtClean="0">
                <a:solidFill>
                  <a:schemeClr val="tx1"/>
                </a:solidFill>
              </a:rPr>
              <a:t>TBG=tyroxine</a:t>
            </a:r>
            <a:r>
              <a:rPr lang="it-IT" sz="1400" b="0" dirty="0" smtClean="0">
                <a:solidFill>
                  <a:schemeClr val="tx1"/>
                </a:solidFill>
              </a:rPr>
              <a:t> </a:t>
            </a:r>
            <a:r>
              <a:rPr lang="it-IT" sz="1400" b="0" dirty="0" err="1" smtClean="0">
                <a:solidFill>
                  <a:schemeClr val="tx1"/>
                </a:solidFill>
              </a:rPr>
              <a:t>binding</a:t>
            </a:r>
            <a:r>
              <a:rPr lang="it-IT" sz="1400" b="0" dirty="0" smtClean="0">
                <a:solidFill>
                  <a:schemeClr val="tx1"/>
                </a:solidFill>
              </a:rPr>
              <a:t> </a:t>
            </a:r>
            <a:r>
              <a:rPr lang="it-IT" sz="1400" b="0" dirty="0" err="1" smtClean="0">
                <a:solidFill>
                  <a:schemeClr val="tx1"/>
                </a:solidFill>
              </a:rPr>
              <a:t>protein</a:t>
            </a:r>
            <a:endParaRPr lang="it-IT" sz="1400" b="0" dirty="0">
              <a:solidFill>
                <a:schemeClr val="tx1"/>
              </a:solidFill>
            </a:endParaRPr>
          </a:p>
        </p:txBody>
      </p:sp>
      <p:pic>
        <p:nvPicPr>
          <p:cNvPr id="4" name="Segnaposto contenuto 3" descr="tiroide004.jpg"/>
          <p:cNvPicPr>
            <a:picLocks noGrp="1" noChangeAspect="1"/>
          </p:cNvPicPr>
          <p:nvPr>
            <p:ph idx="1"/>
          </p:nvPr>
        </p:nvPicPr>
        <p:blipFill>
          <a:blip r:embed="rId2" cstate="print"/>
          <a:stretch>
            <a:fillRect/>
          </a:stretch>
        </p:blipFill>
        <p:spPr>
          <a:xfrm>
            <a:off x="785786" y="357166"/>
            <a:ext cx="7858180" cy="489903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dirty="0" smtClean="0"/>
              <a:t>              </a:t>
            </a:r>
            <a:r>
              <a:rPr lang="it-IT" b="1" dirty="0" smtClean="0">
                <a:solidFill>
                  <a:srgbClr val="FFC000"/>
                </a:solidFill>
              </a:rPr>
              <a:t>TIREOGLOBULINA</a:t>
            </a:r>
            <a:endParaRPr lang="it-IT" b="1" dirty="0">
              <a:solidFill>
                <a:srgbClr val="FFC000"/>
              </a:solidFill>
            </a:endParaRPr>
          </a:p>
        </p:txBody>
      </p:sp>
      <p:sp>
        <p:nvSpPr>
          <p:cNvPr id="4" name="Rettangolo 3"/>
          <p:cNvSpPr/>
          <p:nvPr/>
        </p:nvSpPr>
        <p:spPr>
          <a:xfrm>
            <a:off x="500034" y="1142984"/>
            <a:ext cx="8001056" cy="3416320"/>
          </a:xfrm>
          <a:prstGeom prst="rect">
            <a:avLst/>
          </a:prstGeom>
        </p:spPr>
        <p:txBody>
          <a:bodyPr wrap="square">
            <a:spAutoFit/>
          </a:bodyPr>
          <a:lstStyle/>
          <a:p>
            <a:r>
              <a:rPr lang="it-IT" sz="2400" dirty="0" smtClean="0"/>
              <a:t>Sintetizzata dalle cellule epiteliali del follicolo, a loro volta circondate da una fitta </a:t>
            </a:r>
            <a:r>
              <a:rPr lang="it-IT" sz="2400" u="sng" dirty="0" smtClean="0">
                <a:solidFill>
                  <a:srgbClr val="FF0000"/>
                </a:solidFill>
                <a:hlinkClick r:id="rId2" action="ppaction://hlinkfile"/>
              </a:rPr>
              <a:t>rete capillare</a:t>
            </a:r>
            <a:r>
              <a:rPr lang="it-IT" sz="2400" dirty="0" smtClean="0"/>
              <a:t>, che rende la tiroide una delle strutture più vascolarizzate dell'organismo. Proprio attraverso il flusso sanguigno lo </a:t>
            </a:r>
            <a:r>
              <a:rPr lang="it-IT" sz="2400" dirty="0" smtClean="0">
                <a:hlinkClick r:id="rId3" action="ppaction://hlinkfile"/>
              </a:rPr>
              <a:t>iodio</a:t>
            </a:r>
            <a:r>
              <a:rPr lang="it-IT" sz="2400" dirty="0" smtClean="0"/>
              <a:t> giunge al follicolo; a questo livello risulta infatti essenziale per la </a:t>
            </a:r>
            <a:r>
              <a:rPr lang="it-IT" sz="2400" dirty="0" smtClean="0">
                <a:hlinkClick r:id="rId4" action="ppaction://hlinkfile"/>
              </a:rPr>
              <a:t>sintesi degli ormoni tiroidei</a:t>
            </a:r>
            <a:r>
              <a:rPr lang="it-IT" sz="2400" dirty="0" smtClean="0"/>
              <a:t>, che parte dalla </a:t>
            </a:r>
            <a:r>
              <a:rPr lang="it-IT" sz="2400" dirty="0" err="1" smtClean="0"/>
              <a:t>ionidazione</a:t>
            </a:r>
            <a:r>
              <a:rPr lang="it-IT" sz="2400" dirty="0" smtClean="0"/>
              <a:t> della </a:t>
            </a:r>
            <a:r>
              <a:rPr lang="it-IT" sz="2400" dirty="0" err="1" smtClean="0"/>
              <a:t>tireoglobulina</a:t>
            </a:r>
            <a:r>
              <a:rPr lang="it-IT" sz="2400" dirty="0" smtClean="0"/>
              <a:t> ad opera dell'enzima </a:t>
            </a:r>
            <a:r>
              <a:rPr lang="it-IT" sz="2400" dirty="0" err="1" smtClean="0"/>
              <a:t>iodinasi</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920" y="857232"/>
            <a:ext cx="8183880" cy="1571636"/>
          </a:xfrm>
        </p:spPr>
        <p:txBody>
          <a:bodyPr>
            <a:normAutofit/>
          </a:bodyPr>
          <a:lstStyle/>
          <a:p>
            <a:pPr algn="l"/>
            <a:r>
              <a:rPr lang="it-IT" dirty="0" smtClean="0"/>
              <a:t>Ormoni tiroidei secreti dalla ghiandola tiroide</a:t>
            </a:r>
            <a:endParaRPr lang="it-IT" dirty="0"/>
          </a:p>
        </p:txBody>
      </p:sp>
      <p:sp>
        <p:nvSpPr>
          <p:cNvPr id="3" name="Segnaposto contenuto 2"/>
          <p:cNvSpPr>
            <a:spLocks noGrp="1"/>
          </p:cNvSpPr>
          <p:nvPr>
            <p:ph idx="1"/>
          </p:nvPr>
        </p:nvSpPr>
        <p:spPr>
          <a:xfrm>
            <a:off x="502920" y="3071810"/>
            <a:ext cx="8183880" cy="3286148"/>
          </a:xfrm>
        </p:spPr>
        <p:txBody>
          <a:bodyPr>
            <a:noAutofit/>
          </a:bodyPr>
          <a:lstStyle/>
          <a:p>
            <a:r>
              <a:rPr lang="it-IT" b="1" dirty="0" err="1" smtClean="0">
                <a:solidFill>
                  <a:schemeClr val="accent1"/>
                </a:solidFill>
              </a:rPr>
              <a:t>Triiodotironina</a:t>
            </a:r>
            <a:r>
              <a:rPr lang="it-IT" b="1" dirty="0" smtClean="0">
                <a:solidFill>
                  <a:schemeClr val="accent1"/>
                </a:solidFill>
              </a:rPr>
              <a:t> </a:t>
            </a:r>
            <a:r>
              <a:rPr lang="it-IT" dirty="0" smtClean="0"/>
              <a:t>(T</a:t>
            </a:r>
            <a:r>
              <a:rPr lang="it-IT" sz="1800" dirty="0" smtClean="0"/>
              <a:t>3</a:t>
            </a:r>
            <a:r>
              <a:rPr lang="it-IT" dirty="0" smtClean="0"/>
              <a:t>). Contiene iodio al 59%.</a:t>
            </a:r>
          </a:p>
          <a:p>
            <a:pPr>
              <a:buNone/>
            </a:pPr>
            <a:endParaRPr lang="it-IT" dirty="0" smtClean="0"/>
          </a:p>
          <a:p>
            <a:r>
              <a:rPr lang="it-IT" b="1" dirty="0" err="1" smtClean="0">
                <a:solidFill>
                  <a:srgbClr val="FFC000"/>
                </a:solidFill>
              </a:rPr>
              <a:t>Tetraiodotironina</a:t>
            </a:r>
            <a:r>
              <a:rPr lang="it-IT" dirty="0" smtClean="0"/>
              <a:t> (T</a:t>
            </a:r>
            <a:r>
              <a:rPr lang="it-IT" sz="1800" dirty="0" smtClean="0"/>
              <a:t>4</a:t>
            </a:r>
            <a:r>
              <a:rPr lang="it-IT" dirty="0" smtClean="0"/>
              <a:t>, tiroxina). Contiene iodio al 65%. </a:t>
            </a:r>
          </a:p>
          <a:p>
            <a:pPr>
              <a:buNone/>
            </a:pPr>
            <a:endParaRPr lang="it-IT" dirty="0" smtClean="0"/>
          </a:p>
          <a:p>
            <a:r>
              <a:rPr lang="it-IT" b="1" dirty="0" smtClean="0">
                <a:solidFill>
                  <a:srgbClr val="FF0000"/>
                </a:solidFill>
              </a:rPr>
              <a:t>Calcitonina</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68280"/>
          </a:xfrm>
        </p:spPr>
        <p:txBody>
          <a:bodyPr>
            <a:normAutofit fontScale="90000"/>
          </a:bodyPr>
          <a:lstStyle/>
          <a:p>
            <a:endParaRPr lang="it-IT" dirty="0"/>
          </a:p>
        </p:txBody>
      </p:sp>
      <p:sp>
        <p:nvSpPr>
          <p:cNvPr id="3" name="Segnaposto contenuto 2"/>
          <p:cNvSpPr>
            <a:spLocks noGrp="1"/>
          </p:cNvSpPr>
          <p:nvPr>
            <p:ph idx="1"/>
          </p:nvPr>
        </p:nvSpPr>
        <p:spPr>
          <a:xfrm>
            <a:off x="457200" y="928670"/>
            <a:ext cx="8229600" cy="5197493"/>
          </a:xfrm>
        </p:spPr>
        <p:txBody>
          <a:bodyPr>
            <a:normAutofit fontScale="62500" lnSpcReduction="20000"/>
          </a:bodyPr>
          <a:lstStyle/>
          <a:p>
            <a:r>
              <a:rPr lang="it-IT" dirty="0" smtClean="0">
                <a:solidFill>
                  <a:srgbClr val="0070C0"/>
                </a:solidFill>
              </a:rPr>
              <a:t>     </a:t>
            </a:r>
            <a:r>
              <a:rPr lang="it-IT" sz="3400" dirty="0" smtClean="0">
                <a:solidFill>
                  <a:srgbClr val="0070C0"/>
                </a:solidFill>
              </a:rPr>
              <a:t>Tutti i tipi di fauna marina, animale e vegetale assorbono iodio dall’acqua di mare e sono ottime fonti di questo minerale.</a:t>
            </a:r>
          </a:p>
          <a:p>
            <a:r>
              <a:rPr lang="it-IT" sz="3400" dirty="0" smtClean="0">
                <a:solidFill>
                  <a:srgbClr val="0070C0"/>
                </a:solidFill>
              </a:rPr>
              <a:t>     Il pesce di acque profonde, le alghe </a:t>
            </a:r>
            <a:r>
              <a:rPr lang="it-IT" sz="3400" dirty="0" err="1" smtClean="0">
                <a:solidFill>
                  <a:srgbClr val="0070C0"/>
                </a:solidFill>
              </a:rPr>
              <a:t>kelp</a:t>
            </a:r>
            <a:r>
              <a:rPr lang="it-IT" sz="3400" dirty="0" smtClean="0">
                <a:solidFill>
                  <a:srgbClr val="0070C0"/>
                </a:solidFill>
              </a:rPr>
              <a:t>, l’aglio, i fagioli di Spagna, i semi di sesamo, i fagioli di soia, gli spinaci, le bietole, le zucchine bianche e le cime di rapa sono buone fonti.</a:t>
            </a:r>
          </a:p>
          <a:p>
            <a:r>
              <a:rPr lang="it-IT" sz="3400" dirty="0" smtClean="0">
                <a:solidFill>
                  <a:srgbClr val="0070C0"/>
                </a:solidFill>
              </a:rPr>
              <a:t>      Lo iodio si trova anche nei fertilizzanti, nei mangimi per animali, e nell’acqua di mare che arricchisce il terreno e l’aria delle zone circostanti. </a:t>
            </a:r>
          </a:p>
          <a:p>
            <a:r>
              <a:rPr lang="it-IT" sz="3400" dirty="0" smtClean="0">
                <a:solidFill>
                  <a:srgbClr val="0070C0"/>
                </a:solidFill>
              </a:rPr>
              <a:t>     Lo iodio viene talvolta usato anche dai panettieri che lo aggiungono all’impasto come sostanza stabilizzante, e si trova di solito in quantità di 150 microgrammi per fetta.</a:t>
            </a:r>
          </a:p>
          <a:p>
            <a:r>
              <a:rPr lang="it-IT" sz="3400" dirty="0" smtClean="0">
                <a:solidFill>
                  <a:srgbClr val="0070C0"/>
                </a:solidFill>
              </a:rPr>
              <a:t>     Il consumo di 3,4 grammi di sale al giorno dà 260 microgrammi di iodio.</a:t>
            </a:r>
          </a:p>
          <a:p>
            <a:r>
              <a:rPr lang="it-IT" sz="3400" dirty="0" smtClean="0">
                <a:solidFill>
                  <a:srgbClr val="0070C0"/>
                </a:solidFill>
              </a:rPr>
              <a:t>Il fabbisogno consigliato per un adulto è 150</a:t>
            </a:r>
            <a:r>
              <a:rPr lang="it-IT" sz="3400" dirty="0" smtClean="0">
                <a:solidFill>
                  <a:srgbClr val="0070C0"/>
                </a:solidFill>
                <a:latin typeface="Symbol" pitchFamily="18" charset="2"/>
              </a:rPr>
              <a:t>m</a:t>
            </a:r>
            <a:r>
              <a:rPr lang="it-IT" sz="3400" dirty="0" smtClean="0">
                <a:solidFill>
                  <a:srgbClr val="0070C0"/>
                </a:solidFill>
              </a:rPr>
              <a:t>g (200 in gravidanza)</a:t>
            </a:r>
            <a:endParaRPr lang="it-IT"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428604"/>
            <a:ext cx="8183880" cy="1051560"/>
          </a:xfrm>
        </p:spPr>
        <p:txBody>
          <a:bodyPr/>
          <a:lstStyle/>
          <a:p>
            <a:endParaRPr lang="it-IT" dirty="0"/>
          </a:p>
        </p:txBody>
      </p:sp>
      <p:sp>
        <p:nvSpPr>
          <p:cNvPr id="3" name="Segnaposto contenuto 2"/>
          <p:cNvSpPr>
            <a:spLocks noGrp="1"/>
          </p:cNvSpPr>
          <p:nvPr>
            <p:ph idx="1"/>
          </p:nvPr>
        </p:nvSpPr>
        <p:spPr>
          <a:xfrm>
            <a:off x="502920" y="857232"/>
            <a:ext cx="8183880" cy="4929222"/>
          </a:xfrm>
        </p:spPr>
        <p:txBody>
          <a:bodyPr>
            <a:normAutofit/>
          </a:bodyPr>
          <a:lstStyle/>
          <a:p>
            <a:pPr>
              <a:buNone/>
            </a:pPr>
            <a:r>
              <a:rPr lang="it-IT" dirty="0" smtClean="0"/>
              <a:t>  </a:t>
            </a:r>
            <a:r>
              <a:rPr lang="it-IT" dirty="0" smtClean="0">
                <a:solidFill>
                  <a:srgbClr val="7030A0"/>
                </a:solidFill>
              </a:rPr>
              <a:t>Lo iodio viene prontamente assorbito attraverso la pelle o nel tratto gastro-intestinale e viene trasportato attraverso il flusso sanguigno alla ghiandola tiroide.</a:t>
            </a:r>
          </a:p>
          <a:p>
            <a:pPr>
              <a:buNone/>
            </a:pPr>
            <a:endParaRPr lang="it-IT" dirty="0" smtClean="0">
              <a:solidFill>
                <a:srgbClr val="7030A0"/>
              </a:solidFill>
            </a:endParaRPr>
          </a:p>
          <a:p>
            <a:pPr>
              <a:buNone/>
            </a:pPr>
            <a:r>
              <a:rPr lang="it-IT" dirty="0" smtClean="0">
                <a:solidFill>
                  <a:srgbClr val="7030A0"/>
                </a:solidFill>
              </a:rPr>
              <a:t>  Circa il 30% dello iodio nel sangue viene assorbito dalla tiroide, il resto viene assorbito dai reni ed eliminato prevalentemente con le urine. Una piccola parte viene eliminata anche con il sudore, le lacrime, la saliva e la bile.</a:t>
            </a:r>
            <a:endParaRPr lang="it-IT"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02920" y="530352"/>
            <a:ext cx="8183880" cy="5541854"/>
          </a:xfrm>
        </p:spPr>
        <p:txBody>
          <a:bodyPr/>
          <a:lstStyle/>
          <a:p>
            <a:endParaRPr lang="it-IT" dirty="0"/>
          </a:p>
        </p:txBody>
      </p:sp>
      <p:sp>
        <p:nvSpPr>
          <p:cNvPr id="4" name="Rettangolo 3"/>
          <p:cNvSpPr/>
          <p:nvPr/>
        </p:nvSpPr>
        <p:spPr>
          <a:xfrm>
            <a:off x="642910" y="928670"/>
            <a:ext cx="8215370" cy="5016758"/>
          </a:xfrm>
          <a:prstGeom prst="rect">
            <a:avLst/>
          </a:prstGeom>
        </p:spPr>
        <p:txBody>
          <a:bodyPr wrap="square">
            <a:spAutoFit/>
          </a:bodyPr>
          <a:lstStyle/>
          <a:p>
            <a:pPr marL="457200" indent="-457200">
              <a:buFont typeface="+mj-lt"/>
              <a:buAutoNum type="arabicPeriod"/>
            </a:pPr>
            <a:r>
              <a:rPr lang="it-IT" sz="2000" dirty="0" smtClean="0"/>
              <a:t>La tiroide è avida di iodio e capta  lo iodio a disposizione in circolo (trappola degli ioduri), in virtù di un meccanismo a pompa di trasporto attivo energia-dipendente. </a:t>
            </a:r>
          </a:p>
          <a:p>
            <a:pPr marL="457200" indent="-457200"/>
            <a:endParaRPr lang="it-IT" sz="2000" dirty="0" smtClean="0"/>
          </a:p>
          <a:p>
            <a:pPr marL="457200" indent="-457200">
              <a:buFont typeface="+mj-lt"/>
              <a:buAutoNum type="arabicPeriod"/>
            </a:pPr>
            <a:r>
              <a:rPr lang="it-IT" sz="2000" dirty="0" smtClean="0"/>
              <a:t>Lo iodio captato viene, a sua volta, inglobato nei radicali </a:t>
            </a:r>
            <a:r>
              <a:rPr lang="it-IT" sz="2000" dirty="0" err="1" smtClean="0"/>
              <a:t>tirosinici</a:t>
            </a:r>
            <a:r>
              <a:rPr lang="it-IT" sz="2000" dirty="0" smtClean="0"/>
              <a:t> della </a:t>
            </a:r>
            <a:r>
              <a:rPr lang="it-IT" sz="2000" dirty="0" err="1" smtClean="0"/>
              <a:t>tireoglobulina</a:t>
            </a:r>
            <a:r>
              <a:rPr lang="it-IT" sz="2000" dirty="0" smtClean="0"/>
              <a:t>, tramite un processo di ossidazione, catalizzato da un sistema </a:t>
            </a:r>
            <a:r>
              <a:rPr lang="it-IT" sz="2000" dirty="0" err="1" smtClean="0"/>
              <a:t>perossidasico</a:t>
            </a:r>
            <a:r>
              <a:rPr lang="it-IT" sz="2000" dirty="0" smtClean="0"/>
              <a:t>. </a:t>
            </a:r>
          </a:p>
          <a:p>
            <a:pPr marL="457200" indent="-457200">
              <a:buFont typeface="+mj-lt"/>
              <a:buAutoNum type="arabicPeriod"/>
            </a:pPr>
            <a:endParaRPr lang="it-IT" sz="2000" dirty="0" smtClean="0"/>
          </a:p>
          <a:p>
            <a:pPr marL="457200" indent="-457200">
              <a:buFont typeface="+mj-lt"/>
              <a:buAutoNum type="arabicPeriod"/>
            </a:pPr>
            <a:r>
              <a:rPr lang="it-IT" sz="2000" dirty="0" smtClean="0"/>
              <a:t>Lo iodio verrà depositato come tiroxina o T4, con 4 molecole di iodio, o </a:t>
            </a:r>
            <a:r>
              <a:rPr lang="it-IT" sz="2000" dirty="0" err="1" smtClean="0"/>
              <a:t>triiodotironina</a:t>
            </a:r>
            <a:r>
              <a:rPr lang="it-IT" sz="2000" dirty="0" smtClean="0"/>
              <a:t> o T3 con 3 molecole di iodio, nell’ambito della molecola di </a:t>
            </a:r>
            <a:r>
              <a:rPr lang="it-IT" sz="2000" dirty="0" err="1" smtClean="0"/>
              <a:t>tireoglobulina</a:t>
            </a:r>
            <a:r>
              <a:rPr lang="it-IT" sz="2000" dirty="0" smtClean="0"/>
              <a:t>. </a:t>
            </a:r>
          </a:p>
          <a:p>
            <a:pPr marL="457200" indent="-457200"/>
            <a:endParaRPr lang="it-IT" sz="2000" dirty="0" smtClean="0"/>
          </a:p>
          <a:p>
            <a:pPr marL="457200" indent="-457200">
              <a:buFont typeface="+mj-lt"/>
              <a:buAutoNum type="arabicPeriod"/>
            </a:pPr>
            <a:r>
              <a:rPr lang="it-IT" sz="2000" dirty="0" smtClean="0"/>
              <a:t>La liberazione degli ormoni tiroidei avverrà tramite la proteolisi della </a:t>
            </a:r>
            <a:r>
              <a:rPr lang="it-IT" sz="2000" dirty="0" err="1" smtClean="0"/>
              <a:t>tireoglobulina</a:t>
            </a:r>
            <a:r>
              <a:rPr lang="it-IT" sz="2000" dirty="0" smtClean="0"/>
              <a:t> ad opera di </a:t>
            </a:r>
            <a:r>
              <a:rPr lang="it-IT" sz="2000" dirty="0" err="1" smtClean="0"/>
              <a:t>proteasi</a:t>
            </a:r>
            <a:r>
              <a:rPr lang="it-IT" sz="2000" dirty="0" smtClean="0"/>
              <a:t> e peptidasi, con T3 e T4 liberi. Ma è la T3 il vero ormone attivo.</a:t>
            </a:r>
            <a:endParaRPr lang="it-IT"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714620"/>
            <a:ext cx="2928958" cy="5072098"/>
          </a:xfrm>
        </p:spPr>
        <p:txBody>
          <a:bodyPr>
            <a:normAutofit fontScale="90000"/>
          </a:bodyPr>
          <a:lstStyle/>
          <a:p>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solidFill>
                  <a:srgbClr val="002060"/>
                </a:solidFill>
              </a:rPr>
              <a:t/>
            </a:r>
            <a:br>
              <a:rPr lang="it-IT" sz="1400" dirty="0" smtClean="0">
                <a:solidFill>
                  <a:srgbClr val="002060"/>
                </a:solidFill>
              </a:rPr>
            </a:br>
            <a:r>
              <a:rPr lang="it-IT" sz="1800" dirty="0" smtClean="0">
                <a:solidFill>
                  <a:srgbClr val="002060"/>
                </a:solidFill>
              </a:rPr>
              <a:t>Biosintesi degli ormoni   tiroidei/</a:t>
            </a:r>
            <a:r>
              <a:rPr lang="it-IT" sz="1800" dirty="0" err="1" smtClean="0">
                <a:solidFill>
                  <a:srgbClr val="002060"/>
                </a:solidFill>
              </a:rPr>
              <a:t>organificazione</a:t>
            </a:r>
            <a:r>
              <a:rPr lang="it-IT" sz="1800" dirty="0" smtClean="0">
                <a:solidFill>
                  <a:srgbClr val="002060"/>
                </a:solidFill>
              </a:rPr>
              <a:t> dello ioduro</a:t>
            </a:r>
            <a:br>
              <a:rPr lang="it-IT" sz="1800" dirty="0" smtClean="0">
                <a:solidFill>
                  <a:srgbClr val="002060"/>
                </a:solidFill>
              </a:rPr>
            </a:br>
            <a:r>
              <a:rPr lang="it-IT" sz="1800" dirty="0" smtClean="0">
                <a:solidFill>
                  <a:srgbClr val="002060"/>
                </a:solidFill>
              </a:rPr>
              <a:t/>
            </a:r>
            <a:br>
              <a:rPr lang="it-IT" sz="1800" dirty="0" smtClean="0">
                <a:solidFill>
                  <a:srgbClr val="002060"/>
                </a:solidFill>
              </a:rPr>
            </a:br>
            <a:r>
              <a:rPr lang="it-IT" sz="1400" dirty="0" err="1" smtClean="0">
                <a:solidFill>
                  <a:srgbClr val="002060"/>
                </a:solidFill>
              </a:rPr>
              <a:t>NIS=Natrium</a:t>
            </a:r>
            <a:r>
              <a:rPr lang="it-IT" sz="1400" dirty="0" smtClean="0">
                <a:solidFill>
                  <a:srgbClr val="002060"/>
                </a:solidFill>
              </a:rPr>
              <a:t>/</a:t>
            </a:r>
            <a:r>
              <a:rPr lang="it-IT" sz="1400" dirty="0" err="1" smtClean="0">
                <a:solidFill>
                  <a:srgbClr val="002060"/>
                </a:solidFill>
              </a:rPr>
              <a:t>iodide</a:t>
            </a:r>
            <a:r>
              <a:rPr lang="it-IT" sz="1400" dirty="0" smtClean="0">
                <a:solidFill>
                  <a:srgbClr val="002060"/>
                </a:solidFill>
              </a:rPr>
              <a:t> </a:t>
            </a:r>
            <a:r>
              <a:rPr lang="it-IT" sz="1400" dirty="0" err="1" smtClean="0">
                <a:solidFill>
                  <a:srgbClr val="002060"/>
                </a:solidFill>
              </a:rPr>
              <a:t>Symporter=cotrasportatore</a:t>
            </a:r>
            <a:r>
              <a:rPr lang="it-IT" sz="1400" dirty="0" smtClean="0">
                <a:solidFill>
                  <a:srgbClr val="002060"/>
                </a:solidFill>
              </a:rPr>
              <a:t> sodio/ioduro</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400" dirty="0" smtClean="0">
                <a:solidFill>
                  <a:srgbClr val="002060"/>
                </a:solidFill>
              </a:rPr>
              <a:t>SCN-:</a:t>
            </a:r>
            <a:r>
              <a:rPr lang="it-IT" sz="1400" dirty="0" err="1" smtClean="0">
                <a:solidFill>
                  <a:srgbClr val="002060"/>
                </a:solidFill>
              </a:rPr>
              <a:t>tiocianato</a:t>
            </a:r>
            <a:r>
              <a:rPr lang="it-IT" sz="1400" dirty="0" smtClean="0">
                <a:solidFill>
                  <a:srgbClr val="002060"/>
                </a:solidFill>
              </a:rPr>
              <a:t/>
            </a:r>
            <a:br>
              <a:rPr lang="it-IT" sz="1400" dirty="0" smtClean="0">
                <a:solidFill>
                  <a:srgbClr val="002060"/>
                </a:solidFill>
              </a:rPr>
            </a:br>
            <a:r>
              <a:rPr lang="it-IT" sz="1400" dirty="0" smtClean="0">
                <a:solidFill>
                  <a:srgbClr val="002060"/>
                </a:solidFill>
              </a:rPr>
              <a:t>CIO4:perclorato</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400" dirty="0" err="1" smtClean="0">
                <a:solidFill>
                  <a:srgbClr val="002060"/>
                </a:solidFill>
              </a:rPr>
              <a:t>Pendrina</a:t>
            </a:r>
            <a:r>
              <a:rPr lang="it-IT" sz="1400" dirty="0" smtClean="0">
                <a:solidFill>
                  <a:srgbClr val="002060"/>
                </a:solidFill>
              </a:rPr>
              <a:t>: controllo il flusso di I- attraverso la membrana</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400" dirty="0" smtClean="0">
                <a:solidFill>
                  <a:srgbClr val="002060"/>
                </a:solidFill>
              </a:rPr>
              <a:t>1MIT + 1DIT-&gt; T3 (</a:t>
            </a:r>
            <a:r>
              <a:rPr lang="it-IT" sz="1400" dirty="0" err="1" smtClean="0">
                <a:solidFill>
                  <a:srgbClr val="002060"/>
                </a:solidFill>
              </a:rPr>
              <a:t>triiodotironina</a:t>
            </a:r>
            <a:r>
              <a:rPr lang="it-IT" sz="1400" dirty="0" smtClean="0">
                <a:solidFill>
                  <a:srgbClr val="002060"/>
                </a:solidFill>
              </a:rPr>
              <a:t>)</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400" dirty="0" smtClean="0">
                <a:solidFill>
                  <a:srgbClr val="002060"/>
                </a:solidFill>
              </a:rPr>
              <a:t>1DIT+1DIT-&gt;T4                  (</a:t>
            </a:r>
            <a:r>
              <a:rPr lang="it-IT" sz="1400" dirty="0" err="1" smtClean="0">
                <a:solidFill>
                  <a:srgbClr val="002060"/>
                </a:solidFill>
              </a:rPr>
              <a:t>L-tiroxina</a:t>
            </a:r>
            <a:r>
              <a:rPr lang="it-IT" sz="1400" dirty="0" smtClean="0">
                <a:solidFill>
                  <a:srgbClr val="002060"/>
                </a:solidFill>
              </a:rPr>
              <a:t>) </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400" dirty="0" err="1" smtClean="0">
                <a:solidFill>
                  <a:srgbClr val="002060"/>
                </a:solidFill>
              </a:rPr>
              <a:t>MIT=monoiodotyrosine</a:t>
            </a:r>
            <a:r>
              <a:rPr lang="it-IT" sz="1400" dirty="0" smtClean="0">
                <a:solidFill>
                  <a:srgbClr val="002060"/>
                </a:solidFill>
              </a:rPr>
              <a:t/>
            </a:r>
            <a:br>
              <a:rPr lang="it-IT" sz="1400" dirty="0" smtClean="0">
                <a:solidFill>
                  <a:srgbClr val="002060"/>
                </a:solidFill>
              </a:rPr>
            </a:br>
            <a:r>
              <a:rPr lang="it-IT" sz="1400" dirty="0" err="1" smtClean="0">
                <a:solidFill>
                  <a:srgbClr val="002060"/>
                </a:solidFill>
              </a:rPr>
              <a:t>DIT=diiodotyrosine</a:t>
            </a:r>
            <a:r>
              <a:rPr lang="it-IT" sz="1400" dirty="0" smtClean="0">
                <a:solidFill>
                  <a:srgbClr val="002060"/>
                </a:solidFill>
              </a:rPr>
              <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400" dirty="0" smtClean="0">
                <a:solidFill>
                  <a:srgbClr val="002060"/>
                </a:solidFill>
              </a:rPr>
              <a:t>T4/T3=5:1</a:t>
            </a:r>
            <a:br>
              <a:rPr lang="it-IT" sz="1400" dirty="0" smtClean="0">
                <a:solidFill>
                  <a:srgbClr val="002060"/>
                </a:solidFill>
              </a:rPr>
            </a:br>
            <a:r>
              <a:rPr lang="it-IT" sz="1400" dirty="0" smtClean="0">
                <a:solidFill>
                  <a:srgbClr val="002060"/>
                </a:solidFill>
              </a:rPr>
              <a:t/>
            </a:r>
            <a:br>
              <a:rPr lang="it-IT" sz="1400" dirty="0" smtClean="0">
                <a:solidFill>
                  <a:srgbClr val="002060"/>
                </a:solidFill>
              </a:rPr>
            </a:br>
            <a:r>
              <a:rPr lang="it-IT" sz="1300" b="0" i="1" dirty="0" smtClean="0">
                <a:solidFill>
                  <a:schemeClr val="tx1">
                    <a:lumMod val="95000"/>
                    <a:lumOff val="5000"/>
                  </a:schemeClr>
                </a:solidFill>
              </a:rPr>
              <a:t> </a:t>
            </a:r>
            <a:r>
              <a:rPr lang="it-IT" sz="1300" b="0" i="1" dirty="0" err="1" smtClean="0">
                <a:solidFill>
                  <a:schemeClr val="tx1">
                    <a:lumMod val="95000"/>
                    <a:lumOff val="5000"/>
                  </a:schemeClr>
                </a:solidFill>
              </a:rPr>
              <a:t>Tireoglobulina</a:t>
            </a:r>
            <a:r>
              <a:rPr lang="it-IT" sz="1300" b="0" dirty="0" smtClean="0">
                <a:solidFill>
                  <a:schemeClr val="tx1">
                    <a:lumMod val="95000"/>
                    <a:lumOff val="5000"/>
                  </a:schemeClr>
                </a:solidFill>
              </a:rPr>
              <a:t> è il maggior componente della colloide contenuta nei follicoli tiroidei. </a:t>
            </a:r>
            <a:r>
              <a:rPr lang="it-IT" sz="1300" dirty="0" smtClean="0">
                <a:solidFill>
                  <a:schemeClr val="tx1">
                    <a:lumMod val="95000"/>
                    <a:lumOff val="5000"/>
                  </a:schemeClr>
                </a:solidFill>
              </a:rPr>
              <a:t/>
            </a:r>
            <a:br>
              <a:rPr lang="it-IT" sz="1300" dirty="0" smtClean="0">
                <a:solidFill>
                  <a:schemeClr val="tx1">
                    <a:lumMod val="95000"/>
                    <a:lumOff val="5000"/>
                  </a:schemeClr>
                </a:solidFill>
              </a:rPr>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800" dirty="0" smtClean="0"/>
              <a:t/>
            </a:r>
            <a:br>
              <a:rPr lang="it-IT" sz="1800" dirty="0" smtClean="0"/>
            </a:br>
            <a:r>
              <a:rPr lang="it-IT" sz="1800" dirty="0" smtClean="0"/>
              <a:t/>
            </a:r>
            <a:br>
              <a:rPr lang="it-IT" sz="1800" dirty="0" smtClean="0"/>
            </a:br>
            <a:r>
              <a:rPr lang="it-IT" sz="1800" dirty="0" smtClean="0"/>
              <a:t/>
            </a:r>
            <a:br>
              <a:rPr lang="it-IT" sz="1800" dirty="0" smtClean="0"/>
            </a:br>
            <a:endParaRPr lang="it-IT" sz="1800" dirty="0"/>
          </a:p>
        </p:txBody>
      </p:sp>
      <p:pic>
        <p:nvPicPr>
          <p:cNvPr id="4" name="Segnaposto contenuto 3" descr="tiroide001.jpg"/>
          <p:cNvPicPr>
            <a:picLocks noGrp="1" noChangeAspect="1"/>
          </p:cNvPicPr>
          <p:nvPr>
            <p:ph idx="1"/>
          </p:nvPr>
        </p:nvPicPr>
        <p:blipFill>
          <a:blip r:embed="rId2" cstate="print"/>
          <a:stretch>
            <a:fillRect/>
          </a:stretch>
        </p:blipFill>
        <p:spPr>
          <a:xfrm>
            <a:off x="3357554" y="1761584"/>
            <a:ext cx="4857784" cy="459637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1314</TotalTime>
  <Words>1902</Words>
  <Application>Microsoft Office PowerPoint</Application>
  <PresentationFormat>Presentazione su schermo (4:3)</PresentationFormat>
  <Paragraphs>173</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Astro</vt:lpstr>
      <vt:lpstr>TIROIDE E FARMACI ANTITIROIDEI</vt:lpstr>
      <vt:lpstr>Ghiandola situata nel collo in posizione mediana davanti alla laringe ed alla trachea. La tiroide è uno degli organi più abbondantemente vascolarizzati.  </vt:lpstr>
      <vt:lpstr>Follicoli tiroidei: “FABBRICA” e  “MAGAZZINO” degli ormoni   La tiroide è costituita da tante piccole formazioni rotondeggianti (follicoli),ciascuna delle quali presenta una cavità interna, piena di una sostanza detta colloide (contenente tireoglobulina che agisce come precursore degli ormoni tiroidei), e un involucro di cellule epiteliali che secernono l'ormone tiroideo.    </vt:lpstr>
      <vt:lpstr>Diapositiva 4</vt:lpstr>
      <vt:lpstr>Ormoni tiroidei secreti dalla ghiandola tiroide</vt:lpstr>
      <vt:lpstr>Diapositiva 6</vt:lpstr>
      <vt:lpstr>Diapositiva 7</vt:lpstr>
      <vt:lpstr>Diapositiva 8</vt:lpstr>
      <vt:lpstr>         Biosintesi degli ormoni   tiroidei/organificazione dello ioduro  NIS=Natrium/iodide Symporter=cotrasportatore sodio/ioduro  SCN-:tiocianato CIO4:perclorato  Pendrina: controllo il flusso di I- attraverso la membrana  1MIT + 1DIT-&gt; T3 (triiodotironina)  1DIT+1DIT-&gt;T4                  (L-tiroxina)   MIT=monoiodotyrosine DIT=diiodotyrosine  T4/T3=5:1   Tireoglobulina è il maggior componente della colloide contenuta nei follicoli tiroidei.          </vt:lpstr>
      <vt:lpstr>Diapositiva 10</vt:lpstr>
      <vt:lpstr>Diapositiva 11</vt:lpstr>
      <vt:lpstr>Diapositiva 12</vt:lpstr>
      <vt:lpstr>Diapositiva 13</vt:lpstr>
      <vt:lpstr>RECETTORI per gli ORMONI TIROIDEI</vt:lpstr>
      <vt:lpstr>RECETTORI PER GLI ORMONI TIROIDEI</vt:lpstr>
      <vt:lpstr>    AZIONE DIRETTA SUI TESSUTI CARDIACI DEGLI  ORMONI TIROIDEI  </vt:lpstr>
      <vt:lpstr>Diapositiva 17</vt:lpstr>
      <vt:lpstr>Diapositiva 18</vt:lpstr>
      <vt:lpstr>Diapositiva 19</vt:lpstr>
      <vt:lpstr>Asse ipotalamo-ipofisi- tiroide  TRH=thyrotropine releasing hormone= ormone liberante tirotrofina  TSH=thyroid stimulating hormone= ormone tirostimolante   freccia a linea intera: stimolatorio  freccia tratteggiata: inibitorio  H:ipotalamo AP:ipofisi anteriore  Piccole quantità di I sono necessarie per produrre l’ormone, grandi di T3 e T4 per inibirlo.    </vt:lpstr>
      <vt:lpstr>Diapositiva 21</vt:lpstr>
      <vt:lpstr>La causa più comune del gozzo è la mancanza di iodio. Questo elemento è infatti necessario per la sintesi degli ormoni tiroidei tiroxina e triiodotironina; bassi livelli di questo ormone spingono l‘ipofisi a rilasciare un particolare ormone, ormone tireostimolante o TSH (thyroid stimulating hormone). Questo ormone, che in condizioni normali stimola la produzione di tiroxina e triiodotiroxina, causa in assenza di iodio la crescita smodata della ghiandola tiroidea come meccanismo di compensazione. Altri tipi di gozzo possono essere causati da altre patologie dell'organismo; fra queste la più comune è l’ipertiroidismo causato dall'eccessiva produzione di tiroxina.</vt:lpstr>
      <vt:lpstr>Diapositiva 23</vt:lpstr>
      <vt:lpstr>ALIMENTI GOZZIGENI</vt:lpstr>
      <vt:lpstr>Diapositiva 25</vt:lpstr>
      <vt:lpstr>PREPARAZIONI DISPONIBILI Di ORMONE TIROIDEO</vt:lpstr>
      <vt:lpstr>PREPARAZIONI SINTETICHE DI ORMONE TIROIDEO DA UTILIZZARE IN CASO DI IPOTIROIDISMO</vt:lpstr>
      <vt:lpstr>Diapositiva 28</vt:lpstr>
      <vt:lpstr>PARAMETRI FARMACOCINETICI</vt:lpstr>
      <vt:lpstr>ANTAGONISTI  (IN CASO DI IPERTIROIDISMO)</vt:lpstr>
      <vt:lpstr>In caso di ipertiroidismo</vt:lpstr>
      <vt:lpstr>Diapositiva 32</vt:lpstr>
      <vt:lpstr>Diapositiva 33</vt:lpstr>
      <vt:lpstr>Diapositiva 34</vt:lpstr>
      <vt:lpstr>Diapositiva 35</vt:lpstr>
      <vt:lpstr>Diapositiva 36</vt:lpstr>
      <vt:lpstr>IODIO RADIOATTIVO</vt:lpstr>
      <vt:lpstr>TBG=tyroxine binding protein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TIROIDE E FARMACI ANTITIROIDEI</dc:title>
  <dc:creator>Enrica</dc:creator>
  <cp:lastModifiedBy>Utente</cp:lastModifiedBy>
  <cp:revision>71</cp:revision>
  <dcterms:created xsi:type="dcterms:W3CDTF">2008-05-08T15:30:11Z</dcterms:created>
  <dcterms:modified xsi:type="dcterms:W3CDTF">2013-03-19T10:48:02Z</dcterms:modified>
</cp:coreProperties>
</file>