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434" r:id="rId2"/>
    <p:sldId id="435" r:id="rId3"/>
    <p:sldId id="400" r:id="rId4"/>
    <p:sldId id="437" r:id="rId5"/>
    <p:sldId id="436" r:id="rId6"/>
    <p:sldId id="438" r:id="rId7"/>
    <p:sldId id="439" r:id="rId8"/>
    <p:sldId id="257" r:id="rId9"/>
    <p:sldId id="262" r:id="rId10"/>
    <p:sldId id="264" r:id="rId11"/>
    <p:sldId id="265" r:id="rId12"/>
    <p:sldId id="266" r:id="rId13"/>
    <p:sldId id="258" r:id="rId14"/>
    <p:sldId id="268" r:id="rId15"/>
    <p:sldId id="270" r:id="rId16"/>
    <p:sldId id="440" r:id="rId17"/>
    <p:sldId id="275" r:id="rId18"/>
    <p:sldId id="276" r:id="rId19"/>
    <p:sldId id="277" r:id="rId20"/>
    <p:sldId id="279" r:id="rId21"/>
    <p:sldId id="280" r:id="rId22"/>
    <p:sldId id="283"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26"/>
    <p:restoredTop sz="93016"/>
  </p:normalViewPr>
  <p:slideViewPr>
    <p:cSldViewPr snapToGrid="0" snapToObjects="1">
      <p:cViewPr varScale="1">
        <p:scale>
          <a:sx n="103" d="100"/>
          <a:sy n="103" d="100"/>
        </p:scale>
        <p:origin x="200"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6105F-2684-7745-8629-762486B17F94}" type="datetimeFigureOut">
              <a:rPr lang="it-IT" smtClean="0"/>
              <a:t>30/09/19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0B2C4A-500B-2243-9417-8714ED5C6BE2}" type="slidenum">
              <a:rPr lang="it-IT" smtClean="0"/>
              <a:t>‹N›</a:t>
            </a:fld>
            <a:endParaRPr lang="it-IT"/>
          </a:p>
        </p:txBody>
      </p:sp>
    </p:spTree>
    <p:extLst>
      <p:ext uri="{BB962C8B-B14F-4D97-AF65-F5344CB8AC3E}">
        <p14:creationId xmlns:p14="http://schemas.microsoft.com/office/powerpoint/2010/main" val="1738193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64ACD1-CAF4-EE41-AA4E-02B571D4223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2FCE86F-E063-8845-895D-8F2328B2E7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8E09E01-0E14-3B4B-9AAC-6CE5F555EF9D}"/>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5" name="Segnaposto piè di pagina 4">
            <a:extLst>
              <a:ext uri="{FF2B5EF4-FFF2-40B4-BE49-F238E27FC236}">
                <a16:creationId xmlns:a16="http://schemas.microsoft.com/office/drawing/2014/main" id="{40F3D5E8-B6C1-DB4C-B07A-B3129250A6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5865B8E-31BA-9140-A0C4-D313A466F737}"/>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690142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00B594-15D6-BC4D-A1A9-4351E67229F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E9ED00B-5367-F648-8742-C6D0ABC68966}"/>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572BAA86-5E07-594F-A589-717D96C61485}"/>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5" name="Segnaposto piè di pagina 4">
            <a:extLst>
              <a:ext uri="{FF2B5EF4-FFF2-40B4-BE49-F238E27FC236}">
                <a16:creationId xmlns:a16="http://schemas.microsoft.com/office/drawing/2014/main" id="{3EBFAE74-97EA-D947-8F2E-F26C331910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04240C7-ABD7-4F49-A841-84566C780DDF}"/>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258484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8D00B4D-C4E4-C647-80FB-706EDD527B2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0F118E5-A704-CA46-963F-3ED5B61595DE}"/>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FF6F6692-7552-9A4B-B255-31EBCC97205D}"/>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5" name="Segnaposto piè di pagina 4">
            <a:extLst>
              <a:ext uri="{FF2B5EF4-FFF2-40B4-BE49-F238E27FC236}">
                <a16:creationId xmlns:a16="http://schemas.microsoft.com/office/drawing/2014/main" id="{C5DAC2F4-735D-A447-BDCC-F691F870244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8ACA21E-83BC-784E-99A8-606AFE6E6640}"/>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3466962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87AC08-3385-A246-9D48-2978DD3E3F2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D2C51D2-C0F9-D041-8D0F-351BC345A40A}"/>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6C037BE3-8673-CB49-BA21-4CD1AC3938D7}"/>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5" name="Segnaposto piè di pagina 4">
            <a:extLst>
              <a:ext uri="{FF2B5EF4-FFF2-40B4-BE49-F238E27FC236}">
                <a16:creationId xmlns:a16="http://schemas.microsoft.com/office/drawing/2014/main" id="{1511EE92-89A8-9549-BD09-3D2E4569E72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80FD9D-CD34-A04D-93C3-64832512D6DE}"/>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3214818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F02200-F4BC-6C40-A00A-F72519AE265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CED435B-C338-B542-9A22-E3BEB18052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62FFCF1-C584-3D43-A809-45A2D3E04AA7}"/>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5" name="Segnaposto piè di pagina 4">
            <a:extLst>
              <a:ext uri="{FF2B5EF4-FFF2-40B4-BE49-F238E27FC236}">
                <a16:creationId xmlns:a16="http://schemas.microsoft.com/office/drawing/2014/main" id="{45B69183-A584-774F-8B52-648C5564FE6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34904D7-E308-2342-9A3F-5BD018FAB0A8}"/>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700002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83A3C6-FBAD-E145-85ED-40BB7ADF6A3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3B4294-FDCA-1E44-B976-67C35EAA0026}"/>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B220555C-0DBF-4649-9444-5B0743E45AEB}"/>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91309CD7-5C11-BF49-A13D-C6F59CEFB0D5}"/>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6" name="Segnaposto piè di pagina 5">
            <a:extLst>
              <a:ext uri="{FF2B5EF4-FFF2-40B4-BE49-F238E27FC236}">
                <a16:creationId xmlns:a16="http://schemas.microsoft.com/office/drawing/2014/main" id="{B40BD996-80C6-2D46-A735-DCCF24F6664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F2EBF79-644C-2645-8B1B-DC8D72BF59AB}"/>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831137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749460-EA3A-6548-B3C9-E77AF2E61D6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9A1DAE0-A7AB-E041-A4F5-27776565BA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38FB1A9F-7A9B-334D-A1B4-BC79E6FCE10A}"/>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F6F1FD88-B9DC-0449-9906-E3D7F4AFE2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A16D9EC2-076D-414C-AB3D-2CB16E8C24F5}"/>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0E26D9E5-E511-8048-9FF3-34E01A39123C}"/>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8" name="Segnaposto piè di pagina 7">
            <a:extLst>
              <a:ext uri="{FF2B5EF4-FFF2-40B4-BE49-F238E27FC236}">
                <a16:creationId xmlns:a16="http://schemas.microsoft.com/office/drawing/2014/main" id="{FA06E693-1616-714C-9BF0-C035450490E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F9940DF1-930E-E042-B71A-F7381D6FA458}"/>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60202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384EE3-7E07-D24E-9594-322BC0CA216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5CEB918-FD51-D149-9BAF-96E59613C3BD}"/>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4" name="Segnaposto piè di pagina 3">
            <a:extLst>
              <a:ext uri="{FF2B5EF4-FFF2-40B4-BE49-F238E27FC236}">
                <a16:creationId xmlns:a16="http://schemas.microsoft.com/office/drawing/2014/main" id="{64E86408-6722-954C-B4E0-B7037F43DA0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D551838-71A1-5645-90B2-77A9BFC51C13}"/>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3562788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9020539-4E13-F04F-83D0-933E3F4BBACD}"/>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3" name="Segnaposto piè di pagina 2">
            <a:extLst>
              <a:ext uri="{FF2B5EF4-FFF2-40B4-BE49-F238E27FC236}">
                <a16:creationId xmlns:a16="http://schemas.microsoft.com/office/drawing/2014/main" id="{1E59DBEC-BD98-6D46-BB5F-5F6C2B447D0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D31FF47-2AA7-FA4F-AFEE-F8D1735B602E}"/>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710766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F4A5CD-E946-AD45-82FA-F060B350D94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5179A44-6100-CA4F-9DDD-CA05D0FB32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123187B2-9E8E-1344-9623-0530730ECE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F0502200-E490-1C45-BE99-D3BA14801467}"/>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6" name="Segnaposto piè di pagina 5">
            <a:extLst>
              <a:ext uri="{FF2B5EF4-FFF2-40B4-BE49-F238E27FC236}">
                <a16:creationId xmlns:a16="http://schemas.microsoft.com/office/drawing/2014/main" id="{6D37DCB0-15D1-2247-B42D-780D9FCAC9A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B9D5556-62A6-B148-9E7C-750C1F8C172F}"/>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3619494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8F553E-3552-AA4E-A2AE-82865BA5805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257134A-2ADA-6A4C-A5DA-A3A23162B2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B7851E4-343D-7F49-BABC-6F5377B111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94B1B625-6329-D24A-B840-92B71DD61776}"/>
              </a:ext>
            </a:extLst>
          </p:cNvPr>
          <p:cNvSpPr>
            <a:spLocks noGrp="1"/>
          </p:cNvSpPr>
          <p:nvPr>
            <p:ph type="dt" sz="half" idx="10"/>
          </p:nvPr>
        </p:nvSpPr>
        <p:spPr/>
        <p:txBody>
          <a:bodyPr/>
          <a:lstStyle/>
          <a:p>
            <a:fld id="{A268A885-CA65-9941-AEE4-A14BC513CFAD}" type="datetimeFigureOut">
              <a:rPr lang="it-IT" smtClean="0"/>
              <a:t>30/09/19</a:t>
            </a:fld>
            <a:endParaRPr lang="it-IT"/>
          </a:p>
        </p:txBody>
      </p:sp>
      <p:sp>
        <p:nvSpPr>
          <p:cNvPr id="6" name="Segnaposto piè di pagina 5">
            <a:extLst>
              <a:ext uri="{FF2B5EF4-FFF2-40B4-BE49-F238E27FC236}">
                <a16:creationId xmlns:a16="http://schemas.microsoft.com/office/drawing/2014/main" id="{5ADC5C89-30D4-D64F-A9A7-A92E4A2DEE2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0F1E82-F3A3-FD49-B541-291A25454CFE}"/>
              </a:ext>
            </a:extLst>
          </p:cNvPr>
          <p:cNvSpPr>
            <a:spLocks noGrp="1"/>
          </p:cNvSpPr>
          <p:nvPr>
            <p:ph type="sldNum" sz="quarter" idx="12"/>
          </p:nvPr>
        </p:nvSpPr>
        <p:spPr/>
        <p:txBody>
          <a:bodyPr/>
          <a:lstStyle/>
          <a:p>
            <a:fld id="{1DC63049-A643-F44E-B475-0CC3BAF7DED0}" type="slidenum">
              <a:rPr lang="it-IT" smtClean="0"/>
              <a:t>‹N›</a:t>
            </a:fld>
            <a:endParaRPr lang="it-IT"/>
          </a:p>
        </p:txBody>
      </p:sp>
    </p:spTree>
    <p:extLst>
      <p:ext uri="{BB962C8B-B14F-4D97-AF65-F5344CB8AC3E}">
        <p14:creationId xmlns:p14="http://schemas.microsoft.com/office/powerpoint/2010/main" val="892581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26F3369-8305-144E-BB6B-4E71AB188C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388F47E-FC43-9242-A58E-A0BA69E314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B384C729-7A64-A144-97C7-DDC14CF1BF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68A885-CA65-9941-AEE4-A14BC513CFAD}" type="datetimeFigureOut">
              <a:rPr lang="it-IT" smtClean="0"/>
              <a:t>30/09/19</a:t>
            </a:fld>
            <a:endParaRPr lang="it-IT"/>
          </a:p>
        </p:txBody>
      </p:sp>
      <p:sp>
        <p:nvSpPr>
          <p:cNvPr id="5" name="Segnaposto piè di pagina 4">
            <a:extLst>
              <a:ext uri="{FF2B5EF4-FFF2-40B4-BE49-F238E27FC236}">
                <a16:creationId xmlns:a16="http://schemas.microsoft.com/office/drawing/2014/main" id="{6D60B1FE-A8CE-884C-880F-AA511D1807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6794FB31-150E-FD41-87CA-438201DB69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C63049-A643-F44E-B475-0CC3BAF7DED0}" type="slidenum">
              <a:rPr lang="it-IT" smtClean="0"/>
              <a:t>‹N›</a:t>
            </a:fld>
            <a:endParaRPr lang="it-IT"/>
          </a:p>
        </p:txBody>
      </p:sp>
    </p:spTree>
    <p:extLst>
      <p:ext uri="{BB962C8B-B14F-4D97-AF65-F5344CB8AC3E}">
        <p14:creationId xmlns:p14="http://schemas.microsoft.com/office/powerpoint/2010/main" val="21204423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4478F5-1701-A842-A6F8-36115BC91E07}"/>
              </a:ext>
            </a:extLst>
          </p:cNvPr>
          <p:cNvSpPr>
            <a:spLocks noGrp="1"/>
          </p:cNvSpPr>
          <p:nvPr>
            <p:ph type="title"/>
          </p:nvPr>
        </p:nvSpPr>
        <p:spPr>
          <a:xfrm>
            <a:off x="689919" y="142703"/>
            <a:ext cx="10515600" cy="1325563"/>
          </a:xfrm>
        </p:spPr>
        <p:txBody>
          <a:bodyPr/>
          <a:lstStyle/>
          <a:p>
            <a:r>
              <a:rPr lang="it-IT" b="1" dirty="0" err="1">
                <a:solidFill>
                  <a:srgbClr val="C00000"/>
                </a:solidFill>
              </a:rPr>
              <a:t>Plotino</a:t>
            </a:r>
            <a:endParaRPr lang="it-IT" b="1" dirty="0">
              <a:solidFill>
                <a:srgbClr val="C00000"/>
              </a:solidFill>
            </a:endParaRPr>
          </a:p>
        </p:txBody>
      </p:sp>
      <p:sp>
        <p:nvSpPr>
          <p:cNvPr id="3" name="Segnaposto contenuto 2">
            <a:extLst>
              <a:ext uri="{FF2B5EF4-FFF2-40B4-BE49-F238E27FC236}">
                <a16:creationId xmlns:a16="http://schemas.microsoft.com/office/drawing/2014/main" id="{4E12E4B5-7814-6B49-9ABA-25572793359A}"/>
              </a:ext>
            </a:extLst>
          </p:cNvPr>
          <p:cNvSpPr>
            <a:spLocks noGrp="1"/>
          </p:cNvSpPr>
          <p:nvPr>
            <p:ph idx="1"/>
          </p:nvPr>
        </p:nvSpPr>
        <p:spPr>
          <a:xfrm>
            <a:off x="689919" y="1468265"/>
            <a:ext cx="10515600" cy="4623615"/>
          </a:xfrm>
        </p:spPr>
        <p:txBody>
          <a:bodyPr>
            <a:normAutofit fontScale="92500" lnSpcReduction="10000"/>
          </a:bodyPr>
          <a:lstStyle/>
          <a:p>
            <a:pPr marL="0" indent="0">
              <a:buNone/>
            </a:pPr>
            <a:r>
              <a:rPr lang="it-IT" dirty="0" err="1"/>
              <a:t>Plotino</a:t>
            </a:r>
            <a:r>
              <a:rPr lang="it-IT" dirty="0"/>
              <a:t> (</a:t>
            </a:r>
            <a:r>
              <a:rPr lang="it-IT" dirty="0" err="1"/>
              <a:t>Licopoli</a:t>
            </a:r>
            <a:r>
              <a:rPr lang="it-IT" dirty="0"/>
              <a:t> [Egitto], 205 </a:t>
            </a:r>
            <a:r>
              <a:rPr lang="it-IT" dirty="0" err="1"/>
              <a:t>ca</a:t>
            </a:r>
            <a:r>
              <a:rPr lang="it-IT" dirty="0"/>
              <a:t>.-Campania, 270 </a:t>
            </a:r>
            <a:r>
              <a:rPr lang="it-IT" dirty="0" err="1"/>
              <a:t>ca</a:t>
            </a:r>
            <a:r>
              <a:rPr lang="it-IT" dirty="0"/>
              <a:t>. d.C.)</a:t>
            </a:r>
          </a:p>
          <a:p>
            <a:pPr marL="0" indent="0">
              <a:buNone/>
            </a:pPr>
            <a:r>
              <a:rPr lang="it-IT" dirty="0"/>
              <a:t>Enneadi (54 = 6 X </a:t>
            </a:r>
            <a:r>
              <a:rPr lang="it-IT" b="1" dirty="0"/>
              <a:t>9</a:t>
            </a:r>
            <a:r>
              <a:rPr lang="it-IT" dirty="0"/>
              <a:t>), trattati ordinati dall’allievo Porfirio; </a:t>
            </a:r>
            <a:r>
              <a:rPr lang="it-IT" i="1" dirty="0"/>
              <a:t>Perì </a:t>
            </a:r>
            <a:r>
              <a:rPr lang="it-IT" i="1" dirty="0" err="1"/>
              <a:t>tou</a:t>
            </a:r>
            <a:r>
              <a:rPr lang="it-IT" i="1" dirty="0"/>
              <a:t> </a:t>
            </a:r>
            <a:r>
              <a:rPr lang="it-IT" i="1" dirty="0" err="1"/>
              <a:t>kalou</a:t>
            </a:r>
            <a:r>
              <a:rPr lang="it-IT" dirty="0"/>
              <a:t> (Sul bello, Enneadi, I, 6) e </a:t>
            </a:r>
            <a:r>
              <a:rPr lang="it-IT" i="1" dirty="0"/>
              <a:t>Perì </a:t>
            </a:r>
            <a:r>
              <a:rPr lang="it-IT" i="1" dirty="0" err="1"/>
              <a:t>tou</a:t>
            </a:r>
            <a:r>
              <a:rPr lang="it-IT" i="1" dirty="0"/>
              <a:t> </a:t>
            </a:r>
            <a:r>
              <a:rPr lang="it-IT" i="1" dirty="0" err="1"/>
              <a:t>uoetou</a:t>
            </a:r>
            <a:r>
              <a:rPr lang="it-IT" i="1" dirty="0"/>
              <a:t> </a:t>
            </a:r>
            <a:r>
              <a:rPr lang="it-IT" i="1" dirty="0" err="1"/>
              <a:t>kalous</a:t>
            </a:r>
            <a:r>
              <a:rPr lang="it-IT" i="1" dirty="0"/>
              <a:t> </a:t>
            </a:r>
            <a:r>
              <a:rPr lang="it-IT" dirty="0"/>
              <a:t>(Sul bello intelligibile, Enneadi, V, 8)</a:t>
            </a:r>
          </a:p>
          <a:p>
            <a:pPr marL="0" indent="0">
              <a:buNone/>
            </a:pPr>
            <a:endParaRPr lang="it-IT" dirty="0"/>
          </a:p>
          <a:p>
            <a:pPr>
              <a:buFontTx/>
              <a:buChar char="-"/>
            </a:pPr>
            <a:r>
              <a:rPr lang="it-IT" dirty="0"/>
              <a:t>Netta distinzione tra </a:t>
            </a:r>
            <a:r>
              <a:rPr lang="it-IT" b="1" dirty="0"/>
              <a:t>mondo sensibile e mondo intellegibile</a:t>
            </a:r>
          </a:p>
          <a:p>
            <a:pPr>
              <a:buFontTx/>
              <a:buChar char="-"/>
            </a:pPr>
            <a:r>
              <a:rPr lang="it-IT" dirty="0"/>
              <a:t>Schema </a:t>
            </a:r>
            <a:r>
              <a:rPr lang="it-IT" b="1" dirty="0"/>
              <a:t>triadico</a:t>
            </a:r>
            <a:r>
              <a:rPr lang="it-IT" dirty="0"/>
              <a:t> e «processione per sovrabbondanza» delle ipostasi intellegibili; l’Uno come potenza produttrice sempre in atto</a:t>
            </a:r>
          </a:p>
          <a:p>
            <a:pPr>
              <a:buFontTx/>
              <a:buChar char="-"/>
            </a:pPr>
            <a:r>
              <a:rPr lang="it-IT" dirty="0"/>
              <a:t>La </a:t>
            </a:r>
            <a:r>
              <a:rPr lang="it-IT" b="1" dirty="0"/>
              <a:t>materia</a:t>
            </a:r>
            <a:r>
              <a:rPr lang="it-IT" dirty="0"/>
              <a:t> sensibile non costituisce un principio di per sé, ma procede essa stessa dall’ultima delle ipostasi</a:t>
            </a:r>
          </a:p>
          <a:p>
            <a:pPr>
              <a:buFontTx/>
              <a:buChar char="-"/>
            </a:pPr>
            <a:r>
              <a:rPr lang="it-IT" dirty="0"/>
              <a:t>L’</a:t>
            </a:r>
            <a:r>
              <a:rPr lang="it-IT" b="1" dirty="0"/>
              <a:t>esperienza estetica </a:t>
            </a:r>
            <a:r>
              <a:rPr lang="it-IT" dirty="0"/>
              <a:t>è intesa come conoscenza mistico-metafisica</a:t>
            </a:r>
          </a:p>
          <a:p>
            <a:endParaRPr lang="it-IT" dirty="0"/>
          </a:p>
        </p:txBody>
      </p:sp>
    </p:spTree>
    <p:extLst>
      <p:ext uri="{BB962C8B-B14F-4D97-AF65-F5344CB8AC3E}">
        <p14:creationId xmlns:p14="http://schemas.microsoft.com/office/powerpoint/2010/main" val="2061677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93A690-9B45-FC40-A4B6-D2B161AFFCCC}"/>
              </a:ext>
            </a:extLst>
          </p:cNvPr>
          <p:cNvSpPr>
            <a:spLocks noGrp="1"/>
          </p:cNvSpPr>
          <p:nvPr>
            <p:ph type="title"/>
          </p:nvPr>
        </p:nvSpPr>
        <p:spPr>
          <a:xfrm>
            <a:off x="695325" y="365125"/>
            <a:ext cx="10515600" cy="1325563"/>
          </a:xfrm>
        </p:spPr>
        <p:txBody>
          <a:bodyPr/>
          <a:lstStyle/>
          <a:p>
            <a:r>
              <a:rPr lang="it-IT" b="1" dirty="0">
                <a:solidFill>
                  <a:srgbClr val="C00000"/>
                </a:solidFill>
              </a:rPr>
              <a:t>Non creatività dell’arte</a:t>
            </a:r>
          </a:p>
        </p:txBody>
      </p:sp>
      <p:sp>
        <p:nvSpPr>
          <p:cNvPr id="3" name="Segnaposto contenuto 2">
            <a:extLst>
              <a:ext uri="{FF2B5EF4-FFF2-40B4-BE49-F238E27FC236}">
                <a16:creationId xmlns:a16="http://schemas.microsoft.com/office/drawing/2014/main" id="{3AE2999E-6CEA-CD43-8423-DDC09418FCBC}"/>
              </a:ext>
            </a:extLst>
          </p:cNvPr>
          <p:cNvSpPr>
            <a:spLocks noGrp="1"/>
          </p:cNvSpPr>
          <p:nvPr>
            <p:ph idx="1"/>
          </p:nvPr>
        </p:nvSpPr>
        <p:spPr/>
        <p:txBody>
          <a:bodyPr>
            <a:normAutofit fontScale="92500" lnSpcReduction="10000"/>
          </a:bodyPr>
          <a:lstStyle/>
          <a:p>
            <a:pPr marL="0" indent="0">
              <a:buNone/>
            </a:pPr>
            <a:r>
              <a:rPr lang="it-IT" dirty="0"/>
              <a:t>«Ricorda che non puoi fare nulla da solo, rifletti sul fatto che tu non hai e non pensi niente se non ciò che è voluto da Dio, ma credendo, avendo fede e rendendo grazia, devi alla divina compassione qualunque cosa tu sappia o sia in grado di fare»</a:t>
            </a:r>
          </a:p>
          <a:p>
            <a:pPr marL="0" indent="0">
              <a:buNone/>
            </a:pPr>
            <a:r>
              <a:rPr lang="it-IT" i="1" dirty="0"/>
              <a:t>Schedula </a:t>
            </a:r>
            <a:r>
              <a:rPr lang="it-IT" i="1" dirty="0" err="1"/>
              <a:t>diversarum</a:t>
            </a:r>
            <a:r>
              <a:rPr lang="it-IT" i="1" dirty="0"/>
              <a:t> </a:t>
            </a:r>
            <a:r>
              <a:rPr lang="it-IT" i="1" dirty="0" err="1"/>
              <a:t>artium</a:t>
            </a:r>
            <a:r>
              <a:rPr lang="it-IT" i="1" dirty="0"/>
              <a:t> </a:t>
            </a:r>
            <a:r>
              <a:rPr lang="it-IT" dirty="0"/>
              <a:t>(1125 </a:t>
            </a:r>
            <a:r>
              <a:rPr lang="it-IT" dirty="0" err="1"/>
              <a:t>ca</a:t>
            </a:r>
            <a:r>
              <a:rPr lang="it-IT" dirty="0"/>
              <a:t>.), padre </a:t>
            </a:r>
            <a:r>
              <a:rPr lang="it-IT" dirty="0" err="1"/>
              <a:t>Teoﬁlo</a:t>
            </a:r>
            <a:r>
              <a:rPr lang="it-IT" dirty="0"/>
              <a:t>, prologo libro terzo</a:t>
            </a:r>
          </a:p>
          <a:p>
            <a:pPr marL="0" indent="0">
              <a:buNone/>
            </a:pPr>
            <a:endParaRPr lang="it-IT" dirty="0"/>
          </a:p>
          <a:p>
            <a:pPr marL="0" indent="0">
              <a:buNone/>
            </a:pPr>
            <a:r>
              <a:rPr lang="it-IT" dirty="0"/>
              <a:t>Roman de la Rose; 1237, Guillaume de </a:t>
            </a:r>
            <a:r>
              <a:rPr lang="it-IT" dirty="0" err="1"/>
              <a:t>Lorris</a:t>
            </a:r>
            <a:r>
              <a:rPr lang="it-IT" dirty="0"/>
              <a:t>; portato a compimento da Jean de </a:t>
            </a:r>
            <a:r>
              <a:rPr lang="it-IT" dirty="0" err="1"/>
              <a:t>Meun</a:t>
            </a:r>
            <a:r>
              <a:rPr lang="it-IT" dirty="0"/>
              <a:t> tra 1275 e 1280: descrive l’arte come un mendicante che, povero di scienza ma </a:t>
            </a:r>
            <a:r>
              <a:rPr lang="it-IT" b="1" dirty="0"/>
              <a:t>desideroso di imitare la capacità generativa della Natura</a:t>
            </a:r>
            <a:r>
              <a:rPr lang="it-IT" dirty="0"/>
              <a:t>, prega la ministra di Dio perché gli insegni quella scienza divina che le permette di conferire vita a ciò che produce</a:t>
            </a:r>
          </a:p>
          <a:p>
            <a:endParaRPr lang="it-IT" dirty="0"/>
          </a:p>
          <a:p>
            <a:endParaRPr lang="it-IT" dirty="0"/>
          </a:p>
        </p:txBody>
      </p:sp>
    </p:spTree>
    <p:extLst>
      <p:ext uri="{BB962C8B-B14F-4D97-AF65-F5344CB8AC3E}">
        <p14:creationId xmlns:p14="http://schemas.microsoft.com/office/powerpoint/2010/main" val="907044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F05C0A-BA45-9B40-BAD1-DC0E1A7EE948}"/>
              </a:ext>
            </a:extLst>
          </p:cNvPr>
          <p:cNvSpPr>
            <a:spLocks noGrp="1"/>
          </p:cNvSpPr>
          <p:nvPr>
            <p:ph type="title"/>
          </p:nvPr>
        </p:nvSpPr>
        <p:spPr>
          <a:xfrm>
            <a:off x="557213" y="365125"/>
            <a:ext cx="10796587" cy="1325563"/>
          </a:xfrm>
        </p:spPr>
        <p:txBody>
          <a:bodyPr/>
          <a:lstStyle/>
          <a:p>
            <a:r>
              <a:rPr lang="it-IT" b="1" dirty="0">
                <a:solidFill>
                  <a:srgbClr val="C00000"/>
                </a:solidFill>
              </a:rPr>
              <a:t>Funzione allegorica delle arti plastico-figurative</a:t>
            </a:r>
          </a:p>
        </p:txBody>
      </p:sp>
      <p:sp>
        <p:nvSpPr>
          <p:cNvPr id="3" name="Segnaposto contenuto 2">
            <a:extLst>
              <a:ext uri="{FF2B5EF4-FFF2-40B4-BE49-F238E27FC236}">
                <a16:creationId xmlns:a16="http://schemas.microsoft.com/office/drawing/2014/main" id="{5B50CABF-1D07-1A4E-8570-EC5A3726EA7C}"/>
              </a:ext>
            </a:extLst>
          </p:cNvPr>
          <p:cNvSpPr>
            <a:spLocks noGrp="1"/>
          </p:cNvSpPr>
          <p:nvPr>
            <p:ph idx="1"/>
          </p:nvPr>
        </p:nvSpPr>
        <p:spPr>
          <a:xfrm>
            <a:off x="697706" y="1578490"/>
            <a:ext cx="10515600" cy="4797596"/>
          </a:xfrm>
        </p:spPr>
        <p:txBody>
          <a:bodyPr>
            <a:normAutofit fontScale="92500" lnSpcReduction="20000"/>
          </a:bodyPr>
          <a:lstStyle/>
          <a:p>
            <a:pPr marL="0" indent="0">
              <a:buNone/>
            </a:pPr>
            <a:r>
              <a:rPr lang="it-IT" dirty="0"/>
              <a:t>La teoria patristica dei quattro sensi delle Sacre Scritture viene applicata non solo alla natura, </a:t>
            </a:r>
            <a:r>
              <a:rPr lang="it-IT" b="1" dirty="0"/>
              <a:t>ma anche all’arte</a:t>
            </a:r>
          </a:p>
          <a:p>
            <a:pPr marL="0" indent="0">
              <a:buNone/>
            </a:pPr>
            <a:r>
              <a:rPr lang="it-IT" dirty="0"/>
              <a:t>Le arti plastico-figurative hanno un </a:t>
            </a:r>
            <a:r>
              <a:rPr lang="it-IT" dirty="0" err="1"/>
              <a:t>ﬁne</a:t>
            </a:r>
            <a:r>
              <a:rPr lang="it-IT" dirty="0"/>
              <a:t> pedagogico-contemplativo: sculture, pitture, architetture acquistano valore solo in quanto assumono un </a:t>
            </a:r>
            <a:r>
              <a:rPr lang="it-IT" dirty="0" err="1"/>
              <a:t>signiﬁcato</a:t>
            </a:r>
            <a:r>
              <a:rPr lang="it-IT" dirty="0"/>
              <a:t> che va al di là del semplice piacere che offrono ai nostri sensi </a:t>
            </a:r>
          </a:p>
          <a:p>
            <a:pPr marL="0" indent="0">
              <a:buNone/>
            </a:pPr>
            <a:endParaRPr lang="it-IT" dirty="0"/>
          </a:p>
          <a:p>
            <a:pPr marL="0" indent="0">
              <a:buNone/>
            </a:pPr>
            <a:endParaRPr lang="it-IT" dirty="0"/>
          </a:p>
          <a:p>
            <a:pPr marL="0" indent="0">
              <a:buNone/>
            </a:pPr>
            <a:r>
              <a:rPr lang="it-IT" dirty="0"/>
              <a:t>rappresentazioni caratterizzate da un netto antinaturalismo e universo di forme visionarie che non appartengono più ordine naturale, bensì a quello soprannaturale</a:t>
            </a:r>
          </a:p>
          <a:p>
            <a:pPr marL="0" indent="0">
              <a:buNone/>
            </a:pPr>
            <a:r>
              <a:rPr lang="it-IT" dirty="0"/>
              <a:t>                                     </a:t>
            </a:r>
          </a:p>
          <a:p>
            <a:pPr marL="0" indent="0" algn="ctr">
              <a:buNone/>
            </a:pPr>
            <a:r>
              <a:rPr lang="it-IT" sz="3200" dirty="0"/>
              <a:t>Valore letterale, morale, allegorico [teologico-spirituale] e anagogico</a:t>
            </a:r>
          </a:p>
          <a:p>
            <a:endParaRPr lang="it-IT" sz="3200" dirty="0"/>
          </a:p>
          <a:p>
            <a:endParaRPr lang="it-IT" dirty="0"/>
          </a:p>
        </p:txBody>
      </p:sp>
      <p:sp>
        <p:nvSpPr>
          <p:cNvPr id="5" name="Freccia giù 4">
            <a:extLst>
              <a:ext uri="{FF2B5EF4-FFF2-40B4-BE49-F238E27FC236}">
                <a16:creationId xmlns:a16="http://schemas.microsoft.com/office/drawing/2014/main" id="{C3D68913-6F70-F647-9513-2F20CA887E29}"/>
              </a:ext>
            </a:extLst>
          </p:cNvPr>
          <p:cNvSpPr/>
          <p:nvPr/>
        </p:nvSpPr>
        <p:spPr>
          <a:xfrm>
            <a:off x="4880919" y="3310023"/>
            <a:ext cx="358346" cy="6672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60312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83579E-283A-5A44-8D8F-7B21CA1AC0FD}"/>
              </a:ext>
            </a:extLst>
          </p:cNvPr>
          <p:cNvSpPr>
            <a:spLocks noGrp="1"/>
          </p:cNvSpPr>
          <p:nvPr>
            <p:ph type="title"/>
          </p:nvPr>
        </p:nvSpPr>
        <p:spPr>
          <a:xfrm>
            <a:off x="481012" y="0"/>
            <a:ext cx="10515600" cy="1325563"/>
          </a:xfrm>
        </p:spPr>
        <p:txBody>
          <a:bodyPr/>
          <a:lstStyle/>
          <a:p>
            <a:r>
              <a:rPr lang="it-IT" b="1" dirty="0">
                <a:solidFill>
                  <a:srgbClr val="C00000"/>
                </a:solidFill>
              </a:rPr>
              <a:t>Trivio e quadrivio</a:t>
            </a:r>
          </a:p>
        </p:txBody>
      </p:sp>
      <p:sp>
        <p:nvSpPr>
          <p:cNvPr id="3" name="Segnaposto contenuto 2">
            <a:extLst>
              <a:ext uri="{FF2B5EF4-FFF2-40B4-BE49-F238E27FC236}">
                <a16:creationId xmlns:a16="http://schemas.microsoft.com/office/drawing/2014/main" id="{96BE0065-8268-0247-8706-E0406826E731}"/>
              </a:ext>
            </a:extLst>
          </p:cNvPr>
          <p:cNvSpPr>
            <a:spLocks noGrp="1"/>
          </p:cNvSpPr>
          <p:nvPr>
            <p:ph idx="1"/>
          </p:nvPr>
        </p:nvSpPr>
        <p:spPr>
          <a:xfrm>
            <a:off x="481012" y="1200150"/>
            <a:ext cx="10701338" cy="4476750"/>
          </a:xfrm>
        </p:spPr>
        <p:txBody>
          <a:bodyPr>
            <a:noAutofit/>
          </a:bodyPr>
          <a:lstStyle/>
          <a:p>
            <a:pPr marL="0" indent="0">
              <a:buNone/>
            </a:pPr>
            <a:r>
              <a:rPr lang="it-IT" sz="2600" b="1" dirty="0"/>
              <a:t>«Trivio» </a:t>
            </a:r>
            <a:r>
              <a:rPr lang="it-IT" sz="2600" dirty="0"/>
              <a:t>(grammatica, retorica e dialettica [poesia]) </a:t>
            </a:r>
            <a:r>
              <a:rPr lang="it-IT" sz="2600" b="1" dirty="0"/>
              <a:t>e «quadrivio» </a:t>
            </a:r>
            <a:r>
              <a:rPr lang="it-IT" sz="2600" dirty="0"/>
              <a:t>(geometria, aritmetica, astronomia, musica): insegnate nelle scuole nate intorno ai monasteri e alle cattedrali </a:t>
            </a:r>
          </a:p>
          <a:p>
            <a:pPr marL="0" indent="0">
              <a:buNone/>
            </a:pPr>
            <a:r>
              <a:rPr lang="it-IT" sz="2600" dirty="0"/>
              <a:t>Costituiscono la </a:t>
            </a:r>
            <a:r>
              <a:rPr lang="it-IT" sz="2600" i="1" dirty="0" err="1"/>
              <a:t>ﬁlosoﬁa</a:t>
            </a:r>
            <a:r>
              <a:rPr lang="it-IT" sz="2600" dirty="0"/>
              <a:t>, cioè il sapere preparatorio allo studio della teologia, che consiste nella lettura e meditazione delle Sacre Scritture.</a:t>
            </a:r>
          </a:p>
          <a:p>
            <a:pPr marL="0" indent="0">
              <a:buNone/>
            </a:pPr>
            <a:endParaRPr lang="it-IT" sz="2600" dirty="0"/>
          </a:p>
          <a:p>
            <a:pPr marL="0" indent="0">
              <a:buNone/>
            </a:pPr>
            <a:r>
              <a:rPr lang="it-IT" sz="2600" dirty="0" err="1"/>
              <a:t>Macrobio</a:t>
            </a:r>
            <a:r>
              <a:rPr lang="it-IT" sz="2600" dirty="0"/>
              <a:t> (V sec.): </a:t>
            </a:r>
            <a:r>
              <a:rPr lang="it-IT" sz="2600" b="1" dirty="0"/>
              <a:t>poesia</a:t>
            </a:r>
            <a:r>
              <a:rPr lang="it-IT" sz="2600" dirty="0"/>
              <a:t> antica preparazione allo studio delle Sacre Scritture; sapienza antichissima che prepara alla meditazione biblica</a:t>
            </a:r>
          </a:p>
          <a:p>
            <a:pPr marL="0" indent="0">
              <a:buNone/>
            </a:pPr>
            <a:r>
              <a:rPr lang="it-IT" sz="2600" b="1" dirty="0"/>
              <a:t>Con una differenza</a:t>
            </a:r>
            <a:r>
              <a:rPr lang="it-IT" sz="2600" dirty="0"/>
              <a:t>: le Sacre Scritture raccontano fatti storicamente avvenuti, la poesia fatti puramente inventati e, quindi, menzogneri</a:t>
            </a:r>
          </a:p>
        </p:txBody>
      </p:sp>
    </p:spTree>
    <p:extLst>
      <p:ext uri="{BB962C8B-B14F-4D97-AF65-F5344CB8AC3E}">
        <p14:creationId xmlns:p14="http://schemas.microsoft.com/office/powerpoint/2010/main" val="342824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E34FB3-ABE5-3E48-ACF9-61A87BF8D7D9}"/>
              </a:ext>
            </a:extLst>
          </p:cNvPr>
          <p:cNvSpPr>
            <a:spLocks noGrp="1"/>
          </p:cNvSpPr>
          <p:nvPr>
            <p:ph type="title"/>
          </p:nvPr>
        </p:nvSpPr>
        <p:spPr>
          <a:xfrm>
            <a:off x="638175" y="265113"/>
            <a:ext cx="10515600" cy="1325563"/>
          </a:xfrm>
        </p:spPr>
        <p:txBody>
          <a:bodyPr>
            <a:normAutofit fontScale="90000"/>
          </a:bodyPr>
          <a:lstStyle/>
          <a:p>
            <a:br>
              <a:rPr lang="it-IT" b="1" dirty="0">
                <a:solidFill>
                  <a:srgbClr val="C00000"/>
                </a:solidFill>
              </a:rPr>
            </a:br>
            <a:r>
              <a:rPr lang="it-IT" b="1" dirty="0">
                <a:solidFill>
                  <a:srgbClr val="C00000"/>
                </a:solidFill>
              </a:rPr>
              <a:t>Agostino d’Ippona (354-430)</a:t>
            </a:r>
            <a:br>
              <a:rPr lang="it-IT" dirty="0"/>
            </a:br>
            <a:endParaRPr lang="it-IT" dirty="0"/>
          </a:p>
        </p:txBody>
      </p:sp>
      <p:sp>
        <p:nvSpPr>
          <p:cNvPr id="3" name="Segnaposto contenuto 2">
            <a:extLst>
              <a:ext uri="{FF2B5EF4-FFF2-40B4-BE49-F238E27FC236}">
                <a16:creationId xmlns:a16="http://schemas.microsoft.com/office/drawing/2014/main" id="{FD040893-1E21-6B48-99C5-5A72F67B2DCE}"/>
              </a:ext>
            </a:extLst>
          </p:cNvPr>
          <p:cNvSpPr>
            <a:spLocks noGrp="1"/>
          </p:cNvSpPr>
          <p:nvPr>
            <p:ph idx="1"/>
          </p:nvPr>
        </p:nvSpPr>
        <p:spPr>
          <a:xfrm>
            <a:off x="638175" y="1771651"/>
            <a:ext cx="10715625" cy="4876800"/>
          </a:xfrm>
        </p:spPr>
        <p:txBody>
          <a:bodyPr>
            <a:normAutofit/>
          </a:bodyPr>
          <a:lstStyle/>
          <a:p>
            <a:pPr marL="0" indent="0">
              <a:buNone/>
            </a:pPr>
            <a:r>
              <a:rPr lang="it-IT" dirty="0"/>
              <a:t>Perduta la sua opera dedicata </a:t>
            </a:r>
            <a:r>
              <a:rPr lang="it-IT" dirty="0" err="1"/>
              <a:t>speciﬁcamente</a:t>
            </a:r>
            <a:r>
              <a:rPr lang="it-IT" dirty="0"/>
              <a:t> al problema del bello, il </a:t>
            </a:r>
            <a:r>
              <a:rPr lang="it-IT" i="1" dirty="0"/>
              <a:t>De </a:t>
            </a:r>
            <a:r>
              <a:rPr lang="it-IT" i="1" dirty="0" err="1"/>
              <a:t>pulchro</a:t>
            </a:r>
            <a:r>
              <a:rPr lang="it-IT" i="1" dirty="0"/>
              <a:t> et </a:t>
            </a:r>
            <a:r>
              <a:rPr lang="it-IT" i="1" dirty="0" err="1"/>
              <a:t>apto</a:t>
            </a:r>
            <a:r>
              <a:rPr lang="it-IT" i="1" dirty="0"/>
              <a:t>, </a:t>
            </a:r>
            <a:r>
              <a:rPr lang="it-IT" dirty="0"/>
              <a:t>ma bellezza tema centrale in </a:t>
            </a:r>
            <a:r>
              <a:rPr lang="it-IT" i="1" dirty="0"/>
              <a:t>De ordine</a:t>
            </a:r>
            <a:r>
              <a:rPr lang="it-IT" dirty="0"/>
              <a:t>, il </a:t>
            </a:r>
            <a:r>
              <a:rPr lang="it-IT" i="1" dirty="0"/>
              <a:t>De musica</a:t>
            </a:r>
            <a:r>
              <a:rPr lang="it-IT" dirty="0"/>
              <a:t>, </a:t>
            </a:r>
            <a:r>
              <a:rPr lang="it-IT" i="1" dirty="0" err="1"/>
              <a:t>Confessiones</a:t>
            </a:r>
            <a:r>
              <a:rPr lang="it-IT" dirty="0"/>
              <a:t>, </a:t>
            </a:r>
            <a:r>
              <a:rPr lang="it-IT" i="1" dirty="0"/>
              <a:t>De vera religione</a:t>
            </a:r>
            <a:r>
              <a:rPr lang="it-IT" dirty="0"/>
              <a:t>, </a:t>
            </a:r>
            <a:r>
              <a:rPr lang="it-IT" i="1" dirty="0"/>
              <a:t>De </a:t>
            </a:r>
            <a:r>
              <a:rPr lang="it-IT" i="1" dirty="0" err="1"/>
              <a:t>doctrina</a:t>
            </a:r>
            <a:r>
              <a:rPr lang="it-IT" i="1" dirty="0"/>
              <a:t> </a:t>
            </a:r>
            <a:r>
              <a:rPr lang="it-IT" i="1" dirty="0" err="1"/>
              <a:t>christiana</a:t>
            </a:r>
            <a:r>
              <a:rPr lang="it-IT" i="1" dirty="0"/>
              <a:t> </a:t>
            </a:r>
            <a:r>
              <a:rPr lang="it-IT" dirty="0"/>
              <a:t>e </a:t>
            </a:r>
            <a:r>
              <a:rPr lang="it-IT" i="1" dirty="0"/>
              <a:t>De </a:t>
            </a:r>
            <a:r>
              <a:rPr lang="it-IT" i="1" dirty="0" err="1"/>
              <a:t>civitate</a:t>
            </a:r>
            <a:r>
              <a:rPr lang="it-IT" i="1" dirty="0"/>
              <a:t> Dei</a:t>
            </a:r>
          </a:p>
          <a:p>
            <a:pPr marL="0" indent="0">
              <a:buNone/>
            </a:pPr>
            <a:r>
              <a:rPr lang="it-IT" dirty="0"/>
              <a:t>Idea antico-classica del bello come </a:t>
            </a:r>
            <a:r>
              <a:rPr lang="it-IT" b="1" dirty="0"/>
              <a:t>armonia</a:t>
            </a:r>
            <a:r>
              <a:rPr lang="it-IT" dirty="0"/>
              <a:t> fondata sulla </a:t>
            </a:r>
            <a:r>
              <a:rPr lang="it-IT" b="1" dirty="0"/>
              <a:t>proporzione o </a:t>
            </a:r>
            <a:r>
              <a:rPr lang="it-IT" b="1" i="1" dirty="0" err="1"/>
              <a:t>consonantia</a:t>
            </a:r>
            <a:endParaRPr lang="it-IT" b="1" i="1" dirty="0"/>
          </a:p>
          <a:p>
            <a:pPr marL="0" indent="0">
              <a:buNone/>
            </a:pPr>
            <a:r>
              <a:rPr lang="it-IT" dirty="0"/>
              <a:t>A questa concezione del bello come armonia si </a:t>
            </a:r>
            <a:r>
              <a:rPr lang="it-IT" dirty="0" err="1"/>
              <a:t>afﬁanca</a:t>
            </a:r>
            <a:r>
              <a:rPr lang="it-IT" dirty="0"/>
              <a:t> l’idea, prettamente neoplatonica, secondo cui il bello consiste nella </a:t>
            </a:r>
            <a:r>
              <a:rPr lang="it-IT" b="1" dirty="0"/>
              <a:t>luce</a:t>
            </a:r>
            <a:r>
              <a:rPr lang="it-IT" dirty="0"/>
              <a:t> o </a:t>
            </a:r>
            <a:r>
              <a:rPr lang="it-IT" b="1" i="1" dirty="0" err="1"/>
              <a:t>claritas</a:t>
            </a:r>
            <a:endParaRPr lang="it-IT" b="1" i="1" dirty="0"/>
          </a:p>
          <a:p>
            <a:pPr marL="0" indent="0">
              <a:buNone/>
            </a:pPr>
            <a:r>
              <a:rPr lang="it-IT" dirty="0"/>
              <a:t>Dicotomia di </a:t>
            </a:r>
            <a:r>
              <a:rPr lang="it-IT" b="1" u="sng" dirty="0"/>
              <a:t>Bellezza sensibile </a:t>
            </a:r>
            <a:r>
              <a:rPr lang="it-IT" dirty="0"/>
              <a:t>e </a:t>
            </a:r>
            <a:r>
              <a:rPr lang="it-IT" b="1" u="sng" dirty="0"/>
              <a:t>bellezza intelligibile </a:t>
            </a:r>
            <a:r>
              <a:rPr lang="it-IT" dirty="0"/>
              <a:t>(es. musica)</a:t>
            </a:r>
          </a:p>
          <a:p>
            <a:endParaRPr lang="it-IT" dirty="0"/>
          </a:p>
        </p:txBody>
      </p:sp>
    </p:spTree>
    <p:extLst>
      <p:ext uri="{BB962C8B-B14F-4D97-AF65-F5344CB8AC3E}">
        <p14:creationId xmlns:p14="http://schemas.microsoft.com/office/powerpoint/2010/main" val="2532388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2A2582-271D-E34D-BE10-FB83DCDC76AC}"/>
              </a:ext>
            </a:extLst>
          </p:cNvPr>
          <p:cNvSpPr>
            <a:spLocks noGrp="1"/>
          </p:cNvSpPr>
          <p:nvPr>
            <p:ph type="title"/>
          </p:nvPr>
        </p:nvSpPr>
        <p:spPr/>
        <p:txBody>
          <a:bodyPr/>
          <a:lstStyle/>
          <a:p>
            <a:r>
              <a:rPr lang="it-IT" b="1" dirty="0">
                <a:solidFill>
                  <a:srgbClr val="C00000"/>
                </a:solidFill>
              </a:rPr>
              <a:t>Claritas di una </a:t>
            </a:r>
            <a:r>
              <a:rPr lang="it-IT" b="1" dirty="0" err="1">
                <a:solidFill>
                  <a:srgbClr val="C00000"/>
                </a:solidFill>
              </a:rPr>
              <a:t>species</a:t>
            </a:r>
            <a:r>
              <a:rPr lang="it-IT" b="1" dirty="0">
                <a:solidFill>
                  <a:srgbClr val="C00000"/>
                </a:solidFill>
              </a:rPr>
              <a:t> intellegibile</a:t>
            </a:r>
          </a:p>
        </p:txBody>
      </p:sp>
      <p:sp>
        <p:nvSpPr>
          <p:cNvPr id="3" name="Segnaposto contenuto 2">
            <a:extLst>
              <a:ext uri="{FF2B5EF4-FFF2-40B4-BE49-F238E27FC236}">
                <a16:creationId xmlns:a16="http://schemas.microsoft.com/office/drawing/2014/main" id="{21A2C157-56B4-9842-B7CB-3C0F0671EAC1}"/>
              </a:ext>
            </a:extLst>
          </p:cNvPr>
          <p:cNvSpPr>
            <a:spLocks noGrp="1"/>
          </p:cNvSpPr>
          <p:nvPr>
            <p:ph idx="1"/>
          </p:nvPr>
        </p:nvSpPr>
        <p:spPr/>
        <p:txBody>
          <a:bodyPr>
            <a:normAutofit/>
          </a:bodyPr>
          <a:lstStyle/>
          <a:p>
            <a:pPr marL="0" indent="0">
              <a:buNone/>
            </a:pPr>
            <a:r>
              <a:rPr lang="it-IT" dirty="0"/>
              <a:t>La bellezza: </a:t>
            </a:r>
            <a:r>
              <a:rPr lang="it-IT" b="1" dirty="0" err="1"/>
              <a:t>claritas</a:t>
            </a:r>
            <a:r>
              <a:rPr lang="it-IT" dirty="0"/>
              <a:t> di una </a:t>
            </a:r>
            <a:r>
              <a:rPr lang="it-IT" dirty="0" err="1"/>
              <a:t>species</a:t>
            </a:r>
            <a:r>
              <a:rPr lang="it-IT" dirty="0"/>
              <a:t> o forma intelligibile che custodisce la </a:t>
            </a:r>
            <a:r>
              <a:rPr lang="it-IT" b="1" dirty="0"/>
              <a:t>verità</a:t>
            </a:r>
            <a:r>
              <a:rPr lang="it-IT" dirty="0"/>
              <a:t> interiore della cosa</a:t>
            </a:r>
          </a:p>
          <a:p>
            <a:pPr marL="0" indent="0">
              <a:buNone/>
            </a:pPr>
            <a:r>
              <a:rPr lang="it-IT" dirty="0"/>
              <a:t>L’apprensione della </a:t>
            </a:r>
            <a:r>
              <a:rPr lang="it-IT" b="1" dirty="0"/>
              <a:t>(vera) bellezza </a:t>
            </a:r>
            <a:r>
              <a:rPr lang="it-IT" dirty="0"/>
              <a:t>è un atto </a:t>
            </a:r>
            <a:r>
              <a:rPr lang="it-IT" b="1" dirty="0"/>
              <a:t>intellettuale</a:t>
            </a:r>
            <a:r>
              <a:rPr lang="it-IT" dirty="0"/>
              <a:t>, anche se a spingerci a cercare la bellezza è la </a:t>
            </a:r>
            <a:r>
              <a:rPr lang="it-IT" b="1" dirty="0"/>
              <a:t>bellezza sensibile</a:t>
            </a:r>
          </a:p>
          <a:p>
            <a:pPr marL="0" indent="0">
              <a:buNone/>
            </a:pPr>
            <a:r>
              <a:rPr lang="it-IT" b="1" dirty="0"/>
              <a:t>Caratteri </a:t>
            </a:r>
            <a:r>
              <a:rPr lang="it-IT" dirty="0"/>
              <a:t>della bellezza, secondo Agostino: </a:t>
            </a:r>
            <a:r>
              <a:rPr lang="it-IT" b="1" dirty="0"/>
              <a:t>eguaglianza</a:t>
            </a:r>
            <a:r>
              <a:rPr lang="it-IT" dirty="0"/>
              <a:t> (</a:t>
            </a:r>
            <a:r>
              <a:rPr lang="it-IT" dirty="0" err="1"/>
              <a:t>aequalitas</a:t>
            </a:r>
            <a:r>
              <a:rPr lang="it-IT" dirty="0"/>
              <a:t>), </a:t>
            </a:r>
            <a:r>
              <a:rPr lang="it-IT" b="1" dirty="0"/>
              <a:t>corrispondenza</a:t>
            </a:r>
            <a:r>
              <a:rPr lang="it-IT" dirty="0"/>
              <a:t> (</a:t>
            </a:r>
            <a:r>
              <a:rPr lang="it-IT" dirty="0" err="1"/>
              <a:t>similitudo</a:t>
            </a:r>
            <a:r>
              <a:rPr lang="it-IT" dirty="0"/>
              <a:t>) e </a:t>
            </a:r>
            <a:r>
              <a:rPr lang="it-IT" b="1" dirty="0"/>
              <a:t>congruenza</a:t>
            </a:r>
            <a:r>
              <a:rPr lang="it-IT" dirty="0"/>
              <a:t> (</a:t>
            </a:r>
            <a:r>
              <a:rPr lang="it-IT" dirty="0" err="1"/>
              <a:t>consonantia</a:t>
            </a:r>
            <a:r>
              <a:rPr lang="it-IT" dirty="0"/>
              <a:t>) riscontrabili nelle cose</a:t>
            </a:r>
          </a:p>
          <a:p>
            <a:pPr marL="0" indent="0">
              <a:buNone/>
            </a:pPr>
            <a:r>
              <a:rPr lang="it-IT" i="1" dirty="0"/>
              <a:t>De vera religione</a:t>
            </a:r>
            <a:r>
              <a:rPr lang="it-IT" dirty="0"/>
              <a:t>, «</a:t>
            </a:r>
            <a:r>
              <a:rPr lang="it-IT" b="1" dirty="0"/>
              <a:t>le cose non sono belle perché piacciono, bensì piacciono perché sono belle</a:t>
            </a:r>
            <a:r>
              <a:rPr lang="it-IT" dirty="0"/>
              <a:t>»</a:t>
            </a:r>
          </a:p>
        </p:txBody>
      </p:sp>
    </p:spTree>
    <p:extLst>
      <p:ext uri="{BB962C8B-B14F-4D97-AF65-F5344CB8AC3E}">
        <p14:creationId xmlns:p14="http://schemas.microsoft.com/office/powerpoint/2010/main" val="1053017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379A0E-7EC5-7147-BF34-3C882A5F2297}"/>
              </a:ext>
            </a:extLst>
          </p:cNvPr>
          <p:cNvSpPr>
            <a:spLocks noGrp="1"/>
          </p:cNvSpPr>
          <p:nvPr>
            <p:ph type="title"/>
          </p:nvPr>
        </p:nvSpPr>
        <p:spPr>
          <a:xfrm>
            <a:off x="494270" y="0"/>
            <a:ext cx="10515600" cy="1325563"/>
          </a:xfrm>
        </p:spPr>
        <p:txBody>
          <a:bodyPr/>
          <a:lstStyle/>
          <a:p>
            <a:r>
              <a:rPr lang="it-IT" b="1" dirty="0">
                <a:solidFill>
                  <a:srgbClr val="C00000"/>
                </a:solidFill>
              </a:rPr>
              <a:t>Struttura teocentrica della bellezza</a:t>
            </a:r>
          </a:p>
        </p:txBody>
      </p:sp>
      <p:sp>
        <p:nvSpPr>
          <p:cNvPr id="3" name="Segnaposto contenuto 2">
            <a:extLst>
              <a:ext uri="{FF2B5EF4-FFF2-40B4-BE49-F238E27FC236}">
                <a16:creationId xmlns:a16="http://schemas.microsoft.com/office/drawing/2014/main" id="{80CD2B03-6B7C-1347-ACC0-9241B6C51820}"/>
              </a:ext>
            </a:extLst>
          </p:cNvPr>
          <p:cNvSpPr>
            <a:spLocks noGrp="1"/>
          </p:cNvSpPr>
          <p:nvPr>
            <p:ph idx="1"/>
          </p:nvPr>
        </p:nvSpPr>
        <p:spPr>
          <a:xfrm>
            <a:off x="494270" y="1445740"/>
            <a:ext cx="10859530" cy="5152767"/>
          </a:xfrm>
        </p:spPr>
        <p:txBody>
          <a:bodyPr>
            <a:normAutofit fontScale="92500"/>
          </a:bodyPr>
          <a:lstStyle/>
          <a:p>
            <a:pPr marL="0" indent="0">
              <a:buNone/>
            </a:pPr>
            <a:r>
              <a:rPr lang="it-IT" dirty="0"/>
              <a:t>Se il mondo è bello perché rispecchia la </a:t>
            </a:r>
            <a:r>
              <a:rPr lang="it-IT" b="1" dirty="0" err="1"/>
              <a:t>proportio</a:t>
            </a:r>
            <a:r>
              <a:rPr lang="it-IT" b="1" dirty="0"/>
              <a:t> divina</a:t>
            </a:r>
            <a:r>
              <a:rPr lang="it-IT" dirty="0"/>
              <a:t>, allora movimento di </a:t>
            </a:r>
            <a:r>
              <a:rPr lang="it-IT" dirty="0" err="1"/>
              <a:t>puriﬁcazione</a:t>
            </a:r>
            <a:r>
              <a:rPr lang="it-IT" dirty="0"/>
              <a:t> dal basso (sensibilità) all’alto (Dio)</a:t>
            </a:r>
          </a:p>
          <a:p>
            <a:pPr marL="0" indent="0">
              <a:buNone/>
            </a:pPr>
            <a:r>
              <a:rPr lang="it-IT" dirty="0"/>
              <a:t>«È grande la bellezza della terra, ma ha un </a:t>
            </a:r>
            <a:r>
              <a:rPr lang="it-IT" dirty="0" err="1"/>
              <a:t>arteﬁce</a:t>
            </a:r>
            <a:r>
              <a:rPr lang="it-IT" dirty="0"/>
              <a:t>. Grandi prodigi sono quelli dei semi e delle piante che crescono, ma tutte queste cose hanno un creatore. Contemplo la grandezza del mare che mi sta intorno, mi stupisco, ammiro; cerco l’</a:t>
            </a:r>
            <a:r>
              <a:rPr lang="it-IT" dirty="0" err="1"/>
              <a:t>arteﬁce</a:t>
            </a:r>
            <a:r>
              <a:rPr lang="it-IT" dirty="0"/>
              <a:t>. Levo gli occhi al cielo e alla bellezza delle stelle; ammiro lo splendore del sole, capace di illuminare il giorno, e la luna che consola le tenebre notturne. Sono cose meravigliose, degne di lode, anzi stupende e, non più terrene, sono già celesti. Ma non si placa qui la mia sete; le lodo, le ammiro, ma è di chi le ha fatte che ho sete» (</a:t>
            </a:r>
            <a:r>
              <a:rPr lang="it-IT" i="1" dirty="0" err="1"/>
              <a:t>Enarrationes</a:t>
            </a:r>
            <a:r>
              <a:rPr lang="it-IT" i="1" dirty="0"/>
              <a:t> in </a:t>
            </a:r>
            <a:r>
              <a:rPr lang="it-IT" i="1" dirty="0" err="1"/>
              <a:t>Psalmos</a:t>
            </a:r>
            <a:r>
              <a:rPr lang="it-IT" dirty="0"/>
              <a:t>, 4, 7)</a:t>
            </a:r>
          </a:p>
          <a:p>
            <a:pPr marL="0" indent="0">
              <a:buNone/>
            </a:pPr>
            <a:r>
              <a:rPr lang="it-IT" b="1" dirty="0"/>
              <a:t>Ascesa spirituale</a:t>
            </a:r>
            <a:r>
              <a:rPr lang="it-IT" dirty="0"/>
              <a:t> e di conversione interiore in cui l’anima umana, rientrata in se stessa nel distacco dai sensi e riconosciuto in Dio il principio di ogni bellezza, si ricongiunge a Dio, in cui trova appagamento e pace nella verità</a:t>
            </a:r>
          </a:p>
          <a:p>
            <a:pPr marL="0" indent="0">
              <a:buNone/>
            </a:pPr>
            <a:endParaRPr lang="it-IT" dirty="0"/>
          </a:p>
        </p:txBody>
      </p:sp>
    </p:spTree>
    <p:extLst>
      <p:ext uri="{BB962C8B-B14F-4D97-AF65-F5344CB8AC3E}">
        <p14:creationId xmlns:p14="http://schemas.microsoft.com/office/powerpoint/2010/main" val="2128966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B16DD5-DC20-E044-8672-601E2DD4BED2}"/>
              </a:ext>
            </a:extLst>
          </p:cNvPr>
          <p:cNvSpPr>
            <a:spLocks noGrp="1"/>
          </p:cNvSpPr>
          <p:nvPr>
            <p:ph type="title"/>
          </p:nvPr>
        </p:nvSpPr>
        <p:spPr/>
        <p:txBody>
          <a:bodyPr/>
          <a:lstStyle/>
          <a:p>
            <a:r>
              <a:rPr lang="it-IT" b="1" dirty="0">
                <a:solidFill>
                  <a:srgbClr val="C00000"/>
                </a:solidFill>
              </a:rPr>
              <a:t>Il brutto</a:t>
            </a:r>
          </a:p>
        </p:txBody>
      </p:sp>
      <p:sp>
        <p:nvSpPr>
          <p:cNvPr id="3" name="Segnaposto contenuto 2">
            <a:extLst>
              <a:ext uri="{FF2B5EF4-FFF2-40B4-BE49-F238E27FC236}">
                <a16:creationId xmlns:a16="http://schemas.microsoft.com/office/drawing/2014/main" id="{DDF4E7B0-0189-2F4E-AC74-7AEF62BC5B89}"/>
              </a:ext>
            </a:extLst>
          </p:cNvPr>
          <p:cNvSpPr>
            <a:spLocks noGrp="1"/>
          </p:cNvSpPr>
          <p:nvPr>
            <p:ph idx="1"/>
          </p:nvPr>
        </p:nvSpPr>
        <p:spPr/>
        <p:txBody>
          <a:bodyPr>
            <a:normAutofit fontScale="85000" lnSpcReduction="10000"/>
          </a:bodyPr>
          <a:lstStyle/>
          <a:p>
            <a:pPr marL="0" indent="0">
              <a:buNone/>
            </a:pPr>
            <a:r>
              <a:rPr lang="it-IT" dirty="0"/>
              <a:t>Se il bello consiste in proporzione e ordine, cioè nell’intimo legame tra gli aspetti di un singolo fenomeno e tra questo e tutti gli altri, allora nulla nel mondo può essere detto brutto in assoluto, perché tutto rientra nell’ordine divino.</a:t>
            </a:r>
          </a:p>
          <a:p>
            <a:pPr marL="0" indent="0">
              <a:buNone/>
            </a:pPr>
            <a:r>
              <a:rPr lang="it-IT" dirty="0"/>
              <a:t>Persino l’essere più miserevole e basso è bello nel proprio genere e, se esso ci appare brutto, è perché </a:t>
            </a:r>
            <a:r>
              <a:rPr lang="it-IT" b="1" dirty="0"/>
              <a:t>non riusciamo </a:t>
            </a:r>
            <a:r>
              <a:rPr lang="it-IT" dirty="0"/>
              <a:t>a coglierne il rapporto con l’insieme totale.</a:t>
            </a:r>
          </a:p>
          <a:p>
            <a:pPr marL="0" indent="0">
              <a:buNone/>
            </a:pPr>
            <a:endParaRPr lang="it-IT" dirty="0"/>
          </a:p>
          <a:p>
            <a:pPr marL="0" indent="0">
              <a:buNone/>
            </a:pPr>
            <a:r>
              <a:rPr lang="it-IT" dirty="0"/>
              <a:t>Ma allora ci sono diverse gradazioni di bellezza? E il male?</a:t>
            </a:r>
          </a:p>
          <a:p>
            <a:pPr marL="0" indent="0">
              <a:buNone/>
            </a:pPr>
            <a:r>
              <a:rPr lang="it-IT" dirty="0"/>
              <a:t>«Il male di cui cercavo l’origine </a:t>
            </a:r>
            <a:r>
              <a:rPr lang="it-IT" b="1" dirty="0"/>
              <a:t>non è una sostanza</a:t>
            </a:r>
            <a:r>
              <a:rPr lang="it-IT" dirty="0"/>
              <a:t>, perché, se fosse una sostanza, sarebbe un bene. E invero o sarebbe una sostanza incorruttibile e perciò senz’altro un bene grande, o una sostanza corruttibile e perciò un bene che, altrimenti, non potrebbe andar soggetto a corruzione. Perciò vidi chiaramente come tu facesti buone tutte le cose» (</a:t>
            </a:r>
            <a:r>
              <a:rPr lang="it-IT" i="1" dirty="0"/>
              <a:t>Confessioni</a:t>
            </a:r>
            <a:r>
              <a:rPr lang="it-IT" dirty="0"/>
              <a:t>, VII, 12)</a:t>
            </a:r>
          </a:p>
          <a:p>
            <a:endParaRPr lang="it-IT" dirty="0"/>
          </a:p>
        </p:txBody>
      </p:sp>
    </p:spTree>
    <p:extLst>
      <p:ext uri="{BB962C8B-B14F-4D97-AF65-F5344CB8AC3E}">
        <p14:creationId xmlns:p14="http://schemas.microsoft.com/office/powerpoint/2010/main" val="1155714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B001D5-3942-F14D-B450-21EB57B9CCF4}"/>
              </a:ext>
            </a:extLst>
          </p:cNvPr>
          <p:cNvSpPr>
            <a:spLocks noGrp="1"/>
          </p:cNvSpPr>
          <p:nvPr>
            <p:ph type="title"/>
          </p:nvPr>
        </p:nvSpPr>
        <p:spPr>
          <a:xfrm>
            <a:off x="566738" y="165100"/>
            <a:ext cx="10515600" cy="1325563"/>
          </a:xfrm>
        </p:spPr>
        <p:txBody>
          <a:bodyPr/>
          <a:lstStyle/>
          <a:p>
            <a:r>
              <a:rPr lang="it-IT" b="1" dirty="0">
                <a:solidFill>
                  <a:srgbClr val="C00000"/>
                </a:solidFill>
              </a:rPr>
              <a:t>Tommaso d’Aquino e il </a:t>
            </a:r>
            <a:r>
              <a:rPr lang="it-IT" b="1" i="1" dirty="0">
                <a:solidFill>
                  <a:srgbClr val="C00000"/>
                </a:solidFill>
              </a:rPr>
              <a:t>De ente et </a:t>
            </a:r>
            <a:r>
              <a:rPr lang="it-IT" b="1" i="1" dirty="0" err="1">
                <a:solidFill>
                  <a:srgbClr val="C00000"/>
                </a:solidFill>
              </a:rPr>
              <a:t>essentia</a:t>
            </a:r>
            <a:endParaRPr lang="it-IT" b="1" i="1" dirty="0">
              <a:solidFill>
                <a:srgbClr val="C00000"/>
              </a:solidFill>
            </a:endParaRPr>
          </a:p>
        </p:txBody>
      </p:sp>
      <p:sp>
        <p:nvSpPr>
          <p:cNvPr id="3" name="Segnaposto contenuto 2">
            <a:extLst>
              <a:ext uri="{FF2B5EF4-FFF2-40B4-BE49-F238E27FC236}">
                <a16:creationId xmlns:a16="http://schemas.microsoft.com/office/drawing/2014/main" id="{38F2CD25-F962-2E48-AF60-D7D697D93A47}"/>
              </a:ext>
            </a:extLst>
          </p:cNvPr>
          <p:cNvSpPr>
            <a:spLocks noGrp="1"/>
          </p:cNvSpPr>
          <p:nvPr>
            <p:ph idx="1"/>
          </p:nvPr>
        </p:nvSpPr>
        <p:spPr>
          <a:xfrm>
            <a:off x="566738" y="1371600"/>
            <a:ext cx="11149012" cy="5115697"/>
          </a:xfrm>
        </p:spPr>
        <p:txBody>
          <a:bodyPr>
            <a:normAutofit fontScale="92500" lnSpcReduction="20000"/>
          </a:bodyPr>
          <a:lstStyle/>
          <a:p>
            <a:pPr marL="0" indent="0">
              <a:buNone/>
            </a:pPr>
            <a:r>
              <a:rPr lang="it-IT" dirty="0"/>
              <a:t>L’essenza di una cosa è diversa dalla sua esistenza: l’essenza </a:t>
            </a:r>
            <a:r>
              <a:rPr lang="it-IT" dirty="0" err="1"/>
              <a:t>deﬁnisce</a:t>
            </a:r>
            <a:r>
              <a:rPr lang="it-IT" dirty="0"/>
              <a:t> «che cosa» una cosa è, cioè ciò che </a:t>
            </a:r>
            <a:r>
              <a:rPr lang="it-IT" b="1" dirty="0"/>
              <a:t>la definisce in quanto la cosa che è e non qualcosa d’altro</a:t>
            </a:r>
            <a:r>
              <a:rPr lang="it-IT" dirty="0"/>
              <a:t>.</a:t>
            </a:r>
          </a:p>
          <a:p>
            <a:pPr marL="0" indent="0">
              <a:buNone/>
            </a:pPr>
            <a:r>
              <a:rPr lang="it-IT" dirty="0"/>
              <a:t>Il </a:t>
            </a:r>
            <a:r>
              <a:rPr lang="it-IT" i="1" dirty="0"/>
              <a:t>quid est</a:t>
            </a:r>
            <a:r>
              <a:rPr lang="it-IT" dirty="0"/>
              <a:t>, cioè ciò che la cosa è (la sua </a:t>
            </a:r>
            <a:r>
              <a:rPr lang="it-IT" i="1" dirty="0" err="1"/>
              <a:t>quidditas</a:t>
            </a:r>
            <a:r>
              <a:rPr lang="it-IT" dirty="0"/>
              <a:t>) non spiega ancora nulla della sua esistenza concreta e materiale.</a:t>
            </a:r>
          </a:p>
          <a:p>
            <a:pPr marL="0" indent="0">
              <a:buNone/>
            </a:pPr>
            <a:r>
              <a:rPr lang="it-IT" dirty="0"/>
              <a:t>Questa, per realizzarsi, ha bisogno dell’intervento della volontà personale di Dio, che è l’unico essere in cui essenza ed esistenza coincidono.</a:t>
            </a:r>
          </a:p>
          <a:p>
            <a:pPr marL="0" indent="0">
              <a:buNone/>
            </a:pPr>
            <a:r>
              <a:rPr lang="it-IT" dirty="0"/>
              <a:t>Dio </a:t>
            </a:r>
            <a:r>
              <a:rPr lang="it-IT" b="1" dirty="0"/>
              <a:t>è</a:t>
            </a:r>
            <a:r>
              <a:rPr lang="it-IT" dirty="0"/>
              <a:t> essere, ogni realtà creata </a:t>
            </a:r>
            <a:r>
              <a:rPr lang="it-IT" b="1" dirty="0"/>
              <a:t>ha</a:t>
            </a:r>
            <a:r>
              <a:rPr lang="it-IT" dirty="0"/>
              <a:t> invece l’essere. </a:t>
            </a:r>
          </a:p>
          <a:p>
            <a:pPr marL="0" indent="0">
              <a:buNone/>
            </a:pPr>
            <a:r>
              <a:rPr lang="it-IT" dirty="0"/>
              <a:t>In tutti gli esseri creati l’essenza rappresenta il loro essere </a:t>
            </a:r>
            <a:r>
              <a:rPr lang="it-IT" b="1" dirty="0"/>
              <a:t>in potenza</a:t>
            </a:r>
            <a:r>
              <a:rPr lang="it-IT" dirty="0"/>
              <a:t>, mentre l’esistenza costituisce il loro essere in atto che, realizzato da Dio liberamente, risulta più perfetto della potenzialità di esistere.</a:t>
            </a:r>
          </a:p>
          <a:p>
            <a:pPr marL="0" indent="0">
              <a:buNone/>
            </a:pPr>
            <a:r>
              <a:rPr lang="it-IT" b="1" dirty="0"/>
              <a:t>Quindi l’essenza (forma) si realizza pienamente (cioè passa dalla potenza all’atto) solo nell’unione a una materia</a:t>
            </a:r>
          </a:p>
          <a:p>
            <a:pPr marL="0" indent="0">
              <a:buNone/>
            </a:pPr>
            <a:r>
              <a:rPr lang="it-IT" b="1" dirty="0"/>
              <a:t>La bellezza = splendore della forma, ma forma è sempre + materia, nel vivo organismo</a:t>
            </a:r>
          </a:p>
        </p:txBody>
      </p:sp>
    </p:spTree>
    <p:extLst>
      <p:ext uri="{BB962C8B-B14F-4D97-AF65-F5344CB8AC3E}">
        <p14:creationId xmlns:p14="http://schemas.microsoft.com/office/powerpoint/2010/main" val="232525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D8F126-E51B-6041-BAD4-D98218960E33}"/>
              </a:ext>
            </a:extLst>
          </p:cNvPr>
          <p:cNvSpPr>
            <a:spLocks noGrp="1"/>
          </p:cNvSpPr>
          <p:nvPr>
            <p:ph type="title"/>
          </p:nvPr>
        </p:nvSpPr>
        <p:spPr>
          <a:xfrm>
            <a:off x="838199" y="293687"/>
            <a:ext cx="10515600" cy="1325563"/>
          </a:xfrm>
        </p:spPr>
        <p:txBody>
          <a:bodyPr/>
          <a:lstStyle/>
          <a:p>
            <a:r>
              <a:rPr lang="it-IT" b="1" dirty="0" err="1">
                <a:solidFill>
                  <a:srgbClr val="C00000"/>
                </a:solidFill>
              </a:rPr>
              <a:t>Integritas</a:t>
            </a:r>
            <a:r>
              <a:rPr lang="it-IT" b="1" dirty="0">
                <a:solidFill>
                  <a:srgbClr val="C00000"/>
                </a:solidFill>
              </a:rPr>
              <a:t>, </a:t>
            </a:r>
            <a:r>
              <a:rPr lang="it-IT" b="1" dirty="0" err="1">
                <a:solidFill>
                  <a:srgbClr val="C00000"/>
                </a:solidFill>
              </a:rPr>
              <a:t>proportio</a:t>
            </a:r>
            <a:r>
              <a:rPr lang="it-IT" b="1" dirty="0">
                <a:solidFill>
                  <a:srgbClr val="C00000"/>
                </a:solidFill>
              </a:rPr>
              <a:t>, </a:t>
            </a:r>
            <a:r>
              <a:rPr lang="it-IT" b="1" dirty="0" err="1">
                <a:solidFill>
                  <a:srgbClr val="C00000"/>
                </a:solidFill>
              </a:rPr>
              <a:t>claritas</a:t>
            </a:r>
            <a:endParaRPr lang="it-IT" b="1" dirty="0">
              <a:solidFill>
                <a:srgbClr val="C00000"/>
              </a:solidFill>
            </a:endParaRPr>
          </a:p>
        </p:txBody>
      </p:sp>
      <p:sp>
        <p:nvSpPr>
          <p:cNvPr id="3" name="Segnaposto contenuto 2">
            <a:extLst>
              <a:ext uri="{FF2B5EF4-FFF2-40B4-BE49-F238E27FC236}">
                <a16:creationId xmlns:a16="http://schemas.microsoft.com/office/drawing/2014/main" id="{527D7447-00E4-8E4F-8E00-D3A0B197F9A2}"/>
              </a:ext>
            </a:extLst>
          </p:cNvPr>
          <p:cNvSpPr>
            <a:spLocks noGrp="1"/>
          </p:cNvSpPr>
          <p:nvPr>
            <p:ph idx="1"/>
          </p:nvPr>
        </p:nvSpPr>
        <p:spPr>
          <a:xfrm>
            <a:off x="838199" y="1825624"/>
            <a:ext cx="10748963" cy="4689475"/>
          </a:xfrm>
        </p:spPr>
        <p:txBody>
          <a:bodyPr>
            <a:normAutofit fontScale="92500" lnSpcReduction="20000"/>
          </a:bodyPr>
          <a:lstStyle/>
          <a:p>
            <a:pPr marL="0" indent="0">
              <a:buNone/>
            </a:pPr>
            <a:r>
              <a:rPr lang="it-IT" dirty="0"/>
              <a:t>I tre caratteri propri del bello o </a:t>
            </a:r>
            <a:r>
              <a:rPr lang="it-IT" dirty="0" err="1"/>
              <a:t>pulchrum</a:t>
            </a:r>
            <a:r>
              <a:rPr lang="it-IT" dirty="0"/>
              <a:t>: </a:t>
            </a:r>
            <a:r>
              <a:rPr lang="it-IT" dirty="0" err="1"/>
              <a:t>proportio</a:t>
            </a:r>
            <a:r>
              <a:rPr lang="it-IT" dirty="0"/>
              <a:t>, </a:t>
            </a:r>
            <a:r>
              <a:rPr lang="it-IT" dirty="0" err="1"/>
              <a:t>integritas</a:t>
            </a:r>
            <a:r>
              <a:rPr lang="it-IT" dirty="0"/>
              <a:t> e </a:t>
            </a:r>
            <a:r>
              <a:rPr lang="it-IT" dirty="0" err="1"/>
              <a:t>claritas</a:t>
            </a:r>
            <a:r>
              <a:rPr lang="it-IT" dirty="0"/>
              <a:t>.</a:t>
            </a:r>
          </a:p>
          <a:p>
            <a:r>
              <a:rPr lang="it-IT" i="1" dirty="0" err="1"/>
              <a:t>Proportio</a:t>
            </a:r>
            <a:r>
              <a:rPr lang="it-IT" dirty="0"/>
              <a:t> (</a:t>
            </a:r>
            <a:r>
              <a:rPr lang="it-IT" i="1" dirty="0" err="1"/>
              <a:t>consonantia</a:t>
            </a:r>
            <a:r>
              <a:rPr lang="it-IT" dirty="0"/>
              <a:t> di sé a sé, perfetta adeguazione di sé alla propria forma, che fa sì che una cosa sia ciò che è e non un altro): </a:t>
            </a:r>
            <a:r>
              <a:rPr lang="it-IT" i="1" dirty="0" err="1"/>
              <a:t>perfectio</a:t>
            </a:r>
            <a:r>
              <a:rPr lang="it-IT" i="1" dirty="0"/>
              <a:t> prima </a:t>
            </a:r>
            <a:r>
              <a:rPr lang="it-IT" dirty="0"/>
              <a:t>e </a:t>
            </a:r>
            <a:r>
              <a:rPr lang="it-IT" i="1" dirty="0" err="1"/>
              <a:t>perfectio</a:t>
            </a:r>
            <a:r>
              <a:rPr lang="it-IT" i="1" dirty="0"/>
              <a:t> </a:t>
            </a:r>
            <a:r>
              <a:rPr lang="it-IT" i="1" dirty="0" err="1"/>
              <a:t>secunda</a:t>
            </a:r>
            <a:r>
              <a:rPr lang="it-IT" dirty="0"/>
              <a:t>, realizzazione perfetta della propria </a:t>
            </a:r>
            <a:r>
              <a:rPr lang="it-IT" b="1" dirty="0"/>
              <a:t>forma</a:t>
            </a:r>
            <a:r>
              <a:rPr lang="it-IT" dirty="0"/>
              <a:t> e realizzazione perfetta del proprio </a:t>
            </a:r>
            <a:r>
              <a:rPr lang="it-IT" b="1" dirty="0"/>
              <a:t>fine</a:t>
            </a:r>
            <a:endParaRPr lang="it-IT" dirty="0"/>
          </a:p>
          <a:p>
            <a:r>
              <a:rPr lang="it-IT" dirty="0" err="1"/>
              <a:t>Integritas</a:t>
            </a:r>
            <a:r>
              <a:rPr lang="it-IT" dirty="0"/>
              <a:t>: </a:t>
            </a:r>
            <a:r>
              <a:rPr lang="it-IT" b="1" dirty="0"/>
              <a:t>nessuna parte mancante</a:t>
            </a:r>
            <a:r>
              <a:rPr lang="it-IT" dirty="0"/>
              <a:t> </a:t>
            </a:r>
          </a:p>
          <a:p>
            <a:r>
              <a:rPr lang="it-IT" dirty="0" err="1"/>
              <a:t>Proportio</a:t>
            </a:r>
            <a:r>
              <a:rPr lang="it-IT" dirty="0"/>
              <a:t> + </a:t>
            </a:r>
            <a:r>
              <a:rPr lang="it-IT" dirty="0" err="1"/>
              <a:t>integritas</a:t>
            </a:r>
            <a:r>
              <a:rPr lang="it-IT" dirty="0"/>
              <a:t> = </a:t>
            </a:r>
            <a:r>
              <a:rPr lang="it-IT" b="1" dirty="0" err="1"/>
              <a:t>claritas</a:t>
            </a:r>
            <a:r>
              <a:rPr lang="it-IT" dirty="0"/>
              <a:t>, splendore della forma delle cose che emerge dal loro interno, cioè dall’integrazione armonica di forma e materia [</a:t>
            </a:r>
            <a:r>
              <a:rPr lang="it-IT" b="1" dirty="0"/>
              <a:t>bello</a:t>
            </a:r>
            <a:r>
              <a:rPr lang="it-IT" dirty="0"/>
              <a:t>: </a:t>
            </a:r>
            <a:r>
              <a:rPr lang="it-IT" b="1" dirty="0"/>
              <a:t>riconoscimento dell’unità formale dell’oggetto</a:t>
            </a:r>
            <a:r>
              <a:rPr lang="it-IT" dirty="0"/>
              <a:t>]</a:t>
            </a:r>
          </a:p>
          <a:p>
            <a:pPr marL="0" indent="0">
              <a:buNone/>
            </a:pPr>
            <a:r>
              <a:rPr lang="it-IT" dirty="0"/>
              <a:t>«Ad </a:t>
            </a:r>
            <a:r>
              <a:rPr lang="it-IT" dirty="0" err="1"/>
              <a:t>pulchritudinem</a:t>
            </a:r>
            <a:r>
              <a:rPr lang="it-IT" dirty="0"/>
              <a:t> tria </a:t>
            </a:r>
            <a:r>
              <a:rPr lang="it-IT" dirty="0" err="1"/>
              <a:t>requiruntur</a:t>
            </a:r>
            <a:r>
              <a:rPr lang="it-IT" dirty="0"/>
              <a:t>. Primo </a:t>
            </a:r>
            <a:r>
              <a:rPr lang="it-IT" dirty="0" err="1"/>
              <a:t>quidem</a:t>
            </a:r>
            <a:r>
              <a:rPr lang="it-IT" dirty="0"/>
              <a:t> </a:t>
            </a:r>
            <a:r>
              <a:rPr lang="it-IT" dirty="0" err="1"/>
              <a:t>integritas</a:t>
            </a:r>
            <a:r>
              <a:rPr lang="it-IT" dirty="0"/>
              <a:t>, </a:t>
            </a:r>
            <a:r>
              <a:rPr lang="it-IT" dirty="0" err="1"/>
              <a:t>sive</a:t>
            </a:r>
            <a:r>
              <a:rPr lang="it-IT" dirty="0"/>
              <a:t> </a:t>
            </a:r>
            <a:r>
              <a:rPr lang="it-IT" dirty="0" err="1"/>
              <a:t>perfectio</a:t>
            </a:r>
            <a:r>
              <a:rPr lang="it-IT" dirty="0"/>
              <a:t>: </a:t>
            </a:r>
            <a:r>
              <a:rPr lang="it-IT" dirty="0" err="1"/>
              <a:t>quae</a:t>
            </a:r>
            <a:r>
              <a:rPr lang="it-IT" dirty="0"/>
              <a:t> </a:t>
            </a:r>
            <a:r>
              <a:rPr lang="it-IT" dirty="0" err="1"/>
              <a:t>enim</a:t>
            </a:r>
            <a:r>
              <a:rPr lang="it-IT" dirty="0"/>
              <a:t> </a:t>
            </a:r>
            <a:r>
              <a:rPr lang="it-IT" dirty="0" err="1"/>
              <a:t>diminuta</a:t>
            </a:r>
            <a:r>
              <a:rPr lang="it-IT" dirty="0"/>
              <a:t> </a:t>
            </a:r>
            <a:r>
              <a:rPr lang="it-IT" dirty="0" err="1"/>
              <a:t>sunt</a:t>
            </a:r>
            <a:r>
              <a:rPr lang="it-IT" dirty="0"/>
              <a:t>, hoc ipso </a:t>
            </a:r>
            <a:r>
              <a:rPr lang="it-IT" dirty="0" err="1"/>
              <a:t>turpia</a:t>
            </a:r>
            <a:r>
              <a:rPr lang="it-IT" dirty="0"/>
              <a:t> </a:t>
            </a:r>
            <a:r>
              <a:rPr lang="it-IT" dirty="0" err="1"/>
              <a:t>sunt</a:t>
            </a:r>
            <a:r>
              <a:rPr lang="it-IT" dirty="0"/>
              <a:t>. Et debita </a:t>
            </a:r>
            <a:r>
              <a:rPr lang="it-IT" dirty="0" err="1"/>
              <a:t>proportio</a:t>
            </a:r>
            <a:r>
              <a:rPr lang="it-IT" dirty="0"/>
              <a:t> </a:t>
            </a:r>
            <a:r>
              <a:rPr lang="it-IT" dirty="0" err="1"/>
              <a:t>sive</a:t>
            </a:r>
            <a:r>
              <a:rPr lang="it-IT" dirty="0"/>
              <a:t> </a:t>
            </a:r>
            <a:r>
              <a:rPr lang="it-IT" dirty="0" err="1"/>
              <a:t>consonantia</a:t>
            </a:r>
            <a:r>
              <a:rPr lang="it-IT" dirty="0"/>
              <a:t>. Et </a:t>
            </a:r>
            <a:r>
              <a:rPr lang="it-IT" dirty="0" err="1"/>
              <a:t>iterum</a:t>
            </a:r>
            <a:r>
              <a:rPr lang="it-IT" dirty="0"/>
              <a:t> </a:t>
            </a:r>
            <a:r>
              <a:rPr lang="it-IT" dirty="0" err="1"/>
              <a:t>claritas</a:t>
            </a:r>
            <a:r>
              <a:rPr lang="it-IT" dirty="0"/>
              <a:t>; </a:t>
            </a:r>
            <a:r>
              <a:rPr lang="it-IT" dirty="0" err="1"/>
              <a:t>unde</a:t>
            </a:r>
            <a:r>
              <a:rPr lang="it-IT" dirty="0"/>
              <a:t> </a:t>
            </a:r>
            <a:r>
              <a:rPr lang="it-IT" dirty="0" err="1"/>
              <a:t>quae</a:t>
            </a:r>
            <a:r>
              <a:rPr lang="it-IT" dirty="0"/>
              <a:t> </a:t>
            </a:r>
            <a:r>
              <a:rPr lang="it-IT" dirty="0" err="1"/>
              <a:t>habent</a:t>
            </a:r>
            <a:r>
              <a:rPr lang="it-IT" dirty="0"/>
              <a:t> </a:t>
            </a:r>
            <a:r>
              <a:rPr lang="it-IT" dirty="0" err="1"/>
              <a:t>colorem</a:t>
            </a:r>
            <a:r>
              <a:rPr lang="it-IT" dirty="0"/>
              <a:t> </a:t>
            </a:r>
            <a:r>
              <a:rPr lang="it-IT" dirty="0" err="1"/>
              <a:t>nitidum</a:t>
            </a:r>
            <a:r>
              <a:rPr lang="it-IT" dirty="0"/>
              <a:t>, </a:t>
            </a:r>
            <a:r>
              <a:rPr lang="it-IT" dirty="0" err="1"/>
              <a:t>pulchra</a:t>
            </a:r>
            <a:r>
              <a:rPr lang="it-IT" dirty="0"/>
              <a:t> esse </a:t>
            </a:r>
            <a:r>
              <a:rPr lang="it-IT" dirty="0" err="1"/>
              <a:t>dicuntur</a:t>
            </a:r>
            <a:r>
              <a:rPr lang="it-IT" dirty="0"/>
              <a:t>»</a:t>
            </a:r>
          </a:p>
          <a:p>
            <a:pPr marL="0" indent="0">
              <a:buNone/>
            </a:pPr>
            <a:r>
              <a:rPr lang="it-IT" dirty="0"/>
              <a:t>Fine dell’universo allegorico medievale: estetica della forma organica</a:t>
            </a:r>
          </a:p>
        </p:txBody>
      </p:sp>
    </p:spTree>
    <p:extLst>
      <p:ext uri="{BB962C8B-B14F-4D97-AF65-F5344CB8AC3E}">
        <p14:creationId xmlns:p14="http://schemas.microsoft.com/office/powerpoint/2010/main" val="1204996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CEBC3C-2F83-6143-98EF-042862043D18}"/>
              </a:ext>
            </a:extLst>
          </p:cNvPr>
          <p:cNvSpPr>
            <a:spLocks noGrp="1"/>
          </p:cNvSpPr>
          <p:nvPr>
            <p:ph type="title"/>
          </p:nvPr>
        </p:nvSpPr>
        <p:spPr/>
        <p:txBody>
          <a:bodyPr/>
          <a:lstStyle/>
          <a:p>
            <a:r>
              <a:rPr lang="it-IT" b="1" dirty="0">
                <a:solidFill>
                  <a:srgbClr val="C00000"/>
                </a:solidFill>
              </a:rPr>
              <a:t>Piacere estetico</a:t>
            </a:r>
          </a:p>
        </p:txBody>
      </p:sp>
      <p:sp>
        <p:nvSpPr>
          <p:cNvPr id="3" name="Segnaposto contenuto 2">
            <a:extLst>
              <a:ext uri="{FF2B5EF4-FFF2-40B4-BE49-F238E27FC236}">
                <a16:creationId xmlns:a16="http://schemas.microsoft.com/office/drawing/2014/main" id="{0D0A81A2-C2F0-C04F-8864-BA7EF0D9BBCA}"/>
              </a:ext>
            </a:extLst>
          </p:cNvPr>
          <p:cNvSpPr>
            <a:spLocks noGrp="1"/>
          </p:cNvSpPr>
          <p:nvPr>
            <p:ph idx="1"/>
          </p:nvPr>
        </p:nvSpPr>
        <p:spPr/>
        <p:txBody>
          <a:bodyPr>
            <a:normAutofit lnSpcReduction="10000"/>
          </a:bodyPr>
          <a:lstStyle/>
          <a:p>
            <a:pPr marL="0" indent="0">
              <a:buNone/>
            </a:pPr>
            <a:r>
              <a:rPr lang="it-IT" dirty="0"/>
              <a:t>«</a:t>
            </a:r>
            <a:r>
              <a:rPr lang="it-IT" dirty="0" err="1"/>
              <a:t>pulchra</a:t>
            </a:r>
            <a:r>
              <a:rPr lang="it-IT" dirty="0"/>
              <a:t> </a:t>
            </a:r>
            <a:r>
              <a:rPr lang="it-IT" dirty="0" err="1"/>
              <a:t>dicuntur</a:t>
            </a:r>
            <a:r>
              <a:rPr lang="it-IT" dirty="0"/>
              <a:t> </a:t>
            </a:r>
            <a:r>
              <a:rPr lang="it-IT" dirty="0" err="1"/>
              <a:t>quae</a:t>
            </a:r>
            <a:r>
              <a:rPr lang="it-IT" dirty="0"/>
              <a:t> visa </a:t>
            </a:r>
            <a:r>
              <a:rPr lang="it-IT" dirty="0" err="1"/>
              <a:t>placent</a:t>
            </a:r>
            <a:r>
              <a:rPr lang="it-IT" dirty="0"/>
              <a:t>»: dimensione percettiva essenziale alla manifestazione della bellezza di una cosa, al pari di </a:t>
            </a:r>
            <a:r>
              <a:rPr lang="it-IT" i="1" dirty="0" err="1"/>
              <a:t>proportio</a:t>
            </a:r>
            <a:r>
              <a:rPr lang="it-IT" i="1" dirty="0"/>
              <a:t>, </a:t>
            </a:r>
            <a:r>
              <a:rPr lang="it-IT" i="1" dirty="0" err="1"/>
              <a:t>integritas</a:t>
            </a:r>
            <a:r>
              <a:rPr lang="it-IT" i="1" dirty="0"/>
              <a:t> e </a:t>
            </a:r>
            <a:r>
              <a:rPr lang="it-IT" i="1" dirty="0" err="1"/>
              <a:t>claritas</a:t>
            </a:r>
            <a:endParaRPr lang="it-IT" dirty="0"/>
          </a:p>
          <a:p>
            <a:pPr marL="0" indent="0">
              <a:buNone/>
            </a:pPr>
            <a:r>
              <a:rPr lang="it-IT" b="1" dirty="0"/>
              <a:t>PIACERE ESTETICO </a:t>
            </a:r>
            <a:r>
              <a:rPr lang="it-IT" dirty="0"/>
              <a:t>(vista e udito; non gusto né odorato) =/= DESIDERIO; è appagamento della pura </a:t>
            </a:r>
            <a:r>
              <a:rPr lang="it-IT" b="1" dirty="0"/>
              <a:t>unità</a:t>
            </a:r>
            <a:r>
              <a:rPr lang="it-IT" dirty="0"/>
              <a:t> formale dell’oggetto</a:t>
            </a:r>
          </a:p>
          <a:p>
            <a:pPr marL="0" indent="0">
              <a:buNone/>
            </a:pPr>
            <a:r>
              <a:rPr lang="it-IT" dirty="0"/>
              <a:t>«Proprio perché implica riconoscimento dell’unità formale dell’oggetto (è in questo riconoscimento che consiste propriamente il piacere estetico), essa è una sorta di </a:t>
            </a:r>
            <a:r>
              <a:rPr lang="it-IT" b="1" dirty="0"/>
              <a:t>percezione riflessa</a:t>
            </a:r>
            <a:r>
              <a:rPr lang="it-IT" dirty="0"/>
              <a:t>, in cui sensibilità e intelletto, sensazione e giudizio concorrono insieme all’individuazione dell’oggetto e alla considerazione della sua forma»</a:t>
            </a:r>
          </a:p>
          <a:p>
            <a:pPr marL="0" indent="0">
              <a:buNone/>
            </a:pPr>
            <a:r>
              <a:rPr lang="it-IT" b="1" dirty="0"/>
              <a:t>INTUIZIONE E CONOSCENZA, SENSO E RAGIONE</a:t>
            </a:r>
          </a:p>
          <a:p>
            <a:pPr marL="0" indent="0">
              <a:buNone/>
            </a:pPr>
            <a:endParaRPr lang="it-IT" dirty="0"/>
          </a:p>
        </p:txBody>
      </p:sp>
    </p:spTree>
    <p:extLst>
      <p:ext uri="{BB962C8B-B14F-4D97-AF65-F5344CB8AC3E}">
        <p14:creationId xmlns:p14="http://schemas.microsoft.com/office/powerpoint/2010/main" val="3149600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D8DCD5-D1A3-5A46-AD2B-DCCDF84CD016}"/>
              </a:ext>
            </a:extLst>
          </p:cNvPr>
          <p:cNvSpPr>
            <a:spLocks noGrp="1"/>
          </p:cNvSpPr>
          <p:nvPr>
            <p:ph type="title"/>
          </p:nvPr>
        </p:nvSpPr>
        <p:spPr>
          <a:xfrm>
            <a:off x="628135" y="0"/>
            <a:ext cx="10515600" cy="1325563"/>
          </a:xfrm>
        </p:spPr>
        <p:txBody>
          <a:bodyPr/>
          <a:lstStyle/>
          <a:p>
            <a:r>
              <a:rPr lang="it-IT" b="1" dirty="0">
                <a:solidFill>
                  <a:srgbClr val="C00000"/>
                </a:solidFill>
              </a:rPr>
              <a:t>Il bello come splendore della forma</a:t>
            </a:r>
          </a:p>
        </p:txBody>
      </p:sp>
      <p:sp>
        <p:nvSpPr>
          <p:cNvPr id="3" name="Segnaposto contenuto 2">
            <a:extLst>
              <a:ext uri="{FF2B5EF4-FFF2-40B4-BE49-F238E27FC236}">
                <a16:creationId xmlns:a16="http://schemas.microsoft.com/office/drawing/2014/main" id="{E895ECBB-AC4F-7646-86E2-AB85CAF5155F}"/>
              </a:ext>
            </a:extLst>
          </p:cNvPr>
          <p:cNvSpPr>
            <a:spLocks noGrp="1"/>
          </p:cNvSpPr>
          <p:nvPr>
            <p:ph idx="1"/>
          </p:nvPr>
        </p:nvSpPr>
        <p:spPr>
          <a:xfrm>
            <a:off x="838200" y="1454921"/>
            <a:ext cx="7650892" cy="4908807"/>
          </a:xfrm>
        </p:spPr>
        <p:txBody>
          <a:bodyPr>
            <a:normAutofit fontScale="85000" lnSpcReduction="20000"/>
          </a:bodyPr>
          <a:lstStyle/>
          <a:p>
            <a:pPr marL="0" indent="0">
              <a:buNone/>
            </a:pPr>
            <a:r>
              <a:rPr lang="it-IT" dirty="0"/>
              <a:t>Riprende da Platone il tema del Bello come splendore di un’idea intelligibile, ma trasforma la dimensione estetica in un’esperienza di carattere mistico destinata, da un lato, a </a:t>
            </a:r>
            <a:r>
              <a:rPr lang="it-IT" b="1" dirty="0"/>
              <a:t>condurre l’anima a farsi una sola cosa con il divino </a:t>
            </a:r>
            <a:r>
              <a:rPr lang="it-IT" dirty="0"/>
              <a:t>e, dall’altro, </a:t>
            </a:r>
            <a:r>
              <a:rPr lang="it-IT" b="1" dirty="0"/>
              <a:t>a sottrarre il bello alla dimensione materiale, dell’ordine e della misura</a:t>
            </a:r>
            <a:r>
              <a:rPr lang="it-IT" dirty="0"/>
              <a:t>.</a:t>
            </a:r>
          </a:p>
          <a:p>
            <a:pPr marL="0" indent="0">
              <a:buNone/>
            </a:pPr>
            <a:endParaRPr lang="it-IT" dirty="0"/>
          </a:p>
          <a:p>
            <a:pPr marL="0" indent="0">
              <a:buNone/>
            </a:pPr>
            <a:r>
              <a:rPr lang="it-IT" dirty="0"/>
              <a:t>Uno [ogni ente è ciò che è sono in virtù dell’unità; se si spezza tale unità, l’ente cessa di essere] – </a:t>
            </a:r>
            <a:r>
              <a:rPr lang="it-IT" dirty="0" err="1"/>
              <a:t>Nous</a:t>
            </a:r>
            <a:r>
              <a:rPr lang="it-IT" dirty="0"/>
              <a:t> (Spirito) – Anima (materia)</a:t>
            </a:r>
          </a:p>
          <a:p>
            <a:pPr marL="0" indent="0">
              <a:buNone/>
            </a:pPr>
            <a:endParaRPr lang="it-IT" dirty="0"/>
          </a:p>
          <a:p>
            <a:pPr marL="0" indent="0">
              <a:buNone/>
            </a:pPr>
            <a:r>
              <a:rPr lang="it-IT" dirty="0"/>
              <a:t>Bello: traccia dell’Uno (</a:t>
            </a:r>
            <a:r>
              <a:rPr lang="it-IT" i="1" dirty="0"/>
              <a:t>to </a:t>
            </a:r>
            <a:r>
              <a:rPr lang="it-IT" i="1" dirty="0" err="1"/>
              <a:t>Hen</a:t>
            </a:r>
            <a:r>
              <a:rPr lang="it-IT" dirty="0"/>
              <a:t>), del supremo principio intellegibile della realtà, che è al di là dell’essere e del pensiero; </a:t>
            </a:r>
            <a:r>
              <a:rPr lang="it-IT" b="1" dirty="0"/>
              <a:t>visibilità di una forma nella materia</a:t>
            </a:r>
            <a:r>
              <a:rPr lang="it-IT" dirty="0"/>
              <a:t>, che in se stessa, come privazione di ogni forma, non possiede alcuna bellezza, venendo a coincidere con il </a:t>
            </a:r>
            <a:r>
              <a:rPr lang="it-IT" b="1" dirty="0"/>
              <a:t>brutto assolu</a:t>
            </a:r>
            <a:r>
              <a:rPr lang="it-IT" dirty="0"/>
              <a:t>to</a:t>
            </a:r>
          </a:p>
          <a:p>
            <a:endParaRPr lang="it-IT" dirty="0"/>
          </a:p>
        </p:txBody>
      </p:sp>
      <p:sp>
        <p:nvSpPr>
          <p:cNvPr id="4" name="CasellaDiTesto 3">
            <a:extLst>
              <a:ext uri="{FF2B5EF4-FFF2-40B4-BE49-F238E27FC236}">
                <a16:creationId xmlns:a16="http://schemas.microsoft.com/office/drawing/2014/main" id="{BF006EB7-B555-F344-AB6C-86D20B348374}"/>
              </a:ext>
            </a:extLst>
          </p:cNvPr>
          <p:cNvSpPr txBox="1"/>
          <p:nvPr/>
        </p:nvSpPr>
        <p:spPr>
          <a:xfrm>
            <a:off x="8847436" y="1488815"/>
            <a:ext cx="3089190" cy="3693319"/>
          </a:xfrm>
          <a:prstGeom prst="rect">
            <a:avLst/>
          </a:prstGeom>
          <a:noFill/>
        </p:spPr>
        <p:txBody>
          <a:bodyPr wrap="square" rtlCol="0">
            <a:spAutoFit/>
          </a:bodyPr>
          <a:lstStyle/>
          <a:p>
            <a:r>
              <a:rPr lang="it-IT" i="1" dirty="0"/>
              <a:t>Che cosa potrebbe esserci se non fosse unità? Tant’è vero che, privati appena dell’unità che vien loro attribuita, gli enti non sono più quelli. Esemplificando, non si ha esercito se esso non sa presentarsi uno, né si ha coro né gregge se non sono «uno». Anzi, una casa o nave se non hanno unità […]»</a:t>
            </a:r>
            <a:r>
              <a:rPr lang="it-IT" dirty="0"/>
              <a:t> non saranno più né casa né nave. </a:t>
            </a:r>
          </a:p>
          <a:p>
            <a:r>
              <a:rPr lang="it-IT" dirty="0"/>
              <a:t>Enneadi, VI, 9 </a:t>
            </a:r>
          </a:p>
        </p:txBody>
      </p:sp>
    </p:spTree>
    <p:extLst>
      <p:ext uri="{BB962C8B-B14F-4D97-AF65-F5344CB8AC3E}">
        <p14:creationId xmlns:p14="http://schemas.microsoft.com/office/powerpoint/2010/main" val="3286027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6EA4A1-D7B3-2E4D-A761-89C460F31DC1}"/>
              </a:ext>
            </a:extLst>
          </p:cNvPr>
          <p:cNvSpPr>
            <a:spLocks noGrp="1"/>
          </p:cNvSpPr>
          <p:nvPr>
            <p:ph type="title"/>
          </p:nvPr>
        </p:nvSpPr>
        <p:spPr/>
        <p:txBody>
          <a:bodyPr/>
          <a:lstStyle/>
          <a:p>
            <a:r>
              <a:rPr lang="it-IT" b="1" dirty="0">
                <a:solidFill>
                  <a:srgbClr val="C00000"/>
                </a:solidFill>
              </a:rPr>
              <a:t>Non creatività dell’arte</a:t>
            </a:r>
          </a:p>
        </p:txBody>
      </p:sp>
      <p:sp>
        <p:nvSpPr>
          <p:cNvPr id="3" name="Segnaposto contenuto 2">
            <a:extLst>
              <a:ext uri="{FF2B5EF4-FFF2-40B4-BE49-F238E27FC236}">
                <a16:creationId xmlns:a16="http://schemas.microsoft.com/office/drawing/2014/main" id="{D963EDA2-4BB7-4040-9BAA-36BD7355C5D7}"/>
              </a:ext>
            </a:extLst>
          </p:cNvPr>
          <p:cNvSpPr>
            <a:spLocks noGrp="1"/>
          </p:cNvSpPr>
          <p:nvPr>
            <p:ph idx="1"/>
          </p:nvPr>
        </p:nvSpPr>
        <p:spPr>
          <a:xfrm>
            <a:off x="838200" y="1553777"/>
            <a:ext cx="10515600" cy="4649316"/>
          </a:xfrm>
        </p:spPr>
        <p:txBody>
          <a:bodyPr>
            <a:normAutofit fontScale="92500" lnSpcReduction="20000"/>
          </a:bodyPr>
          <a:lstStyle/>
          <a:p>
            <a:r>
              <a:rPr lang="it-IT" sz="3100" dirty="0"/>
              <a:t>L’arte non è creativa a livello materiale:</a:t>
            </a:r>
          </a:p>
          <a:p>
            <a:pPr>
              <a:buFontTx/>
              <a:buChar char="-"/>
            </a:pPr>
            <a:r>
              <a:rPr lang="it-IT" sz="3100" dirty="0"/>
              <a:t>Vincolo imposto dalla materia</a:t>
            </a:r>
          </a:p>
          <a:p>
            <a:pPr>
              <a:buFontTx/>
              <a:buChar char="-"/>
            </a:pPr>
            <a:r>
              <a:rPr lang="it-IT" sz="3100" dirty="0"/>
              <a:t>La forma applicata dall’artista è forma </a:t>
            </a:r>
            <a:r>
              <a:rPr lang="it-IT" sz="3100" b="1" dirty="0"/>
              <a:t>accidentale</a:t>
            </a:r>
            <a:r>
              <a:rPr lang="it-IT" sz="3100" dirty="0"/>
              <a:t>, non forma sostanzial</a:t>
            </a:r>
            <a:r>
              <a:rPr lang="it-IT" dirty="0"/>
              <a:t>e</a:t>
            </a:r>
          </a:p>
          <a:p>
            <a:pPr marL="0" indent="0">
              <a:buNone/>
            </a:pPr>
            <a:endParaRPr lang="it-IT" dirty="0"/>
          </a:p>
          <a:p>
            <a:r>
              <a:rPr lang="it-IT" dirty="0"/>
              <a:t>L’arte non è creativa a livello di </a:t>
            </a:r>
            <a:r>
              <a:rPr lang="it-IT" b="1" dirty="0"/>
              <a:t>ideazione</a:t>
            </a:r>
            <a:r>
              <a:rPr lang="it-IT" dirty="0"/>
              <a:t>: </a:t>
            </a:r>
          </a:p>
          <a:p>
            <a:pPr marL="0" indent="0">
              <a:buNone/>
            </a:pPr>
            <a:r>
              <a:rPr lang="it-IT" dirty="0"/>
              <a:t>- Le forme esemplari che l’</a:t>
            </a:r>
            <a:r>
              <a:rPr lang="it-IT" dirty="0" err="1"/>
              <a:t>arteﬁce</a:t>
            </a:r>
            <a:r>
              <a:rPr lang="it-IT" dirty="0"/>
              <a:t> concepisce nella sua mente sono di due tipi: </a:t>
            </a:r>
          </a:p>
          <a:p>
            <a:pPr marL="0" indent="0">
              <a:buNone/>
            </a:pPr>
            <a:r>
              <a:rPr lang="it-IT" dirty="0"/>
              <a:t>o si riferiscono a cose già esistenti in natura (l’idea di un uomo, di una rosa ecc.), per imitazione </a:t>
            </a:r>
          </a:p>
          <a:p>
            <a:pPr marL="0" indent="0">
              <a:buNone/>
            </a:pPr>
            <a:r>
              <a:rPr lang="it-IT" dirty="0"/>
              <a:t>oppure si riferiscono a qualcosa che non esiste in natura (ad esempio una favola o un essere mostruoso), per ricombinazione immaginifica o fantastica</a:t>
            </a:r>
          </a:p>
        </p:txBody>
      </p:sp>
    </p:spTree>
    <p:extLst>
      <p:ext uri="{BB962C8B-B14F-4D97-AF65-F5344CB8AC3E}">
        <p14:creationId xmlns:p14="http://schemas.microsoft.com/office/powerpoint/2010/main" val="3112989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7B6B67-2BBB-5143-A29B-7B1669DAD593}"/>
              </a:ext>
            </a:extLst>
          </p:cNvPr>
          <p:cNvSpPr>
            <a:spLocks noGrp="1"/>
          </p:cNvSpPr>
          <p:nvPr>
            <p:ph type="title"/>
          </p:nvPr>
        </p:nvSpPr>
        <p:spPr/>
        <p:txBody>
          <a:bodyPr/>
          <a:lstStyle/>
          <a:p>
            <a:r>
              <a:rPr lang="it-IT" b="1" dirty="0">
                <a:solidFill>
                  <a:srgbClr val="C00000"/>
                </a:solidFill>
              </a:rPr>
              <a:t>Poesia come infima </a:t>
            </a:r>
            <a:r>
              <a:rPr lang="it-IT" b="1" dirty="0" err="1">
                <a:solidFill>
                  <a:srgbClr val="C00000"/>
                </a:solidFill>
              </a:rPr>
              <a:t>doctrina</a:t>
            </a:r>
            <a:endParaRPr lang="it-IT" b="1" dirty="0">
              <a:solidFill>
                <a:srgbClr val="C00000"/>
              </a:solidFill>
            </a:endParaRPr>
          </a:p>
        </p:txBody>
      </p:sp>
      <p:sp>
        <p:nvSpPr>
          <p:cNvPr id="3" name="Segnaposto contenuto 2">
            <a:extLst>
              <a:ext uri="{FF2B5EF4-FFF2-40B4-BE49-F238E27FC236}">
                <a16:creationId xmlns:a16="http://schemas.microsoft.com/office/drawing/2014/main" id="{41DD3B5D-73F4-B44D-A2AC-0A08DA441509}"/>
              </a:ext>
            </a:extLst>
          </p:cNvPr>
          <p:cNvSpPr>
            <a:spLocks noGrp="1"/>
          </p:cNvSpPr>
          <p:nvPr>
            <p:ph idx="1"/>
          </p:nvPr>
        </p:nvSpPr>
        <p:spPr/>
        <p:txBody>
          <a:bodyPr/>
          <a:lstStyle/>
          <a:p>
            <a:pPr marL="0" indent="0">
              <a:buNone/>
            </a:pPr>
            <a:r>
              <a:rPr lang="it-IT" dirty="0"/>
              <a:t>La più «incorporea» delle arti liberali, ma anche la più lontana dal vero</a:t>
            </a:r>
          </a:p>
          <a:p>
            <a:pPr>
              <a:buFontTx/>
              <a:buChar char="-"/>
            </a:pPr>
            <a:r>
              <a:rPr lang="it-IT" dirty="0"/>
              <a:t>Vicinanza solo apparente tra la poesia antica e la Sacra Scrittura</a:t>
            </a:r>
          </a:p>
          <a:p>
            <a:pPr>
              <a:buFontTx/>
              <a:buChar char="-"/>
            </a:pPr>
            <a:r>
              <a:rPr lang="it-IT" b="1" dirty="0"/>
              <a:t>Autore</a:t>
            </a:r>
            <a:r>
              <a:rPr lang="it-IT" dirty="0"/>
              <a:t>: Dio/uomo</a:t>
            </a:r>
          </a:p>
          <a:p>
            <a:pPr>
              <a:buFontTx/>
              <a:buChar char="-"/>
            </a:pPr>
            <a:r>
              <a:rPr lang="it-IT" b="1" dirty="0"/>
              <a:t>Verità</a:t>
            </a:r>
            <a:r>
              <a:rPr lang="it-IT" dirty="0"/>
              <a:t>/menzogna</a:t>
            </a:r>
          </a:p>
          <a:p>
            <a:pPr>
              <a:buFontTx/>
              <a:buChar char="-"/>
            </a:pPr>
            <a:r>
              <a:rPr lang="it-IT" dirty="0"/>
              <a:t>LA POESIA non ha valore conoscitivo</a:t>
            </a:r>
          </a:p>
          <a:p>
            <a:pPr marL="0" indent="0">
              <a:buNone/>
            </a:pPr>
            <a:endParaRPr lang="it-IT" dirty="0"/>
          </a:p>
          <a:p>
            <a:pPr marL="0" indent="0">
              <a:buNone/>
            </a:pPr>
            <a:r>
              <a:rPr lang="it-IT" dirty="0"/>
              <a:t>Cfr. Dante Alighieri: </a:t>
            </a:r>
            <a:r>
              <a:rPr lang="it-IT" i="1" dirty="0"/>
              <a:t>Convivio</a:t>
            </a:r>
            <a:r>
              <a:rPr lang="it-IT" dirty="0"/>
              <a:t> (1307/1308), distinzione tra allegoria dei teologi e allegoria dei poeti; </a:t>
            </a:r>
            <a:r>
              <a:rPr lang="it-IT" i="1" dirty="0"/>
              <a:t>Epistola</a:t>
            </a:r>
            <a:r>
              <a:rPr lang="it-IT" dirty="0"/>
              <a:t> a </a:t>
            </a:r>
            <a:r>
              <a:rPr lang="it-IT" dirty="0" err="1"/>
              <a:t>Cangrande</a:t>
            </a:r>
            <a:r>
              <a:rPr lang="it-IT" dirty="0"/>
              <a:t> della Scala, polisemia della Scrittura estesa alla poesia </a:t>
            </a:r>
          </a:p>
        </p:txBody>
      </p:sp>
    </p:spTree>
    <p:extLst>
      <p:ext uri="{BB962C8B-B14F-4D97-AF65-F5344CB8AC3E}">
        <p14:creationId xmlns:p14="http://schemas.microsoft.com/office/powerpoint/2010/main" val="6631181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33144CC-7030-B243-BBBA-F209D85CF30E}"/>
              </a:ext>
            </a:extLst>
          </p:cNvPr>
          <p:cNvSpPr>
            <a:spLocks noGrp="1"/>
          </p:cNvSpPr>
          <p:nvPr>
            <p:ph idx="1"/>
          </p:nvPr>
        </p:nvSpPr>
        <p:spPr>
          <a:xfrm>
            <a:off x="471488" y="371475"/>
            <a:ext cx="10882312" cy="6229349"/>
          </a:xfrm>
        </p:spPr>
        <p:txBody>
          <a:bodyPr>
            <a:normAutofit fontScale="92500" lnSpcReduction="10000"/>
          </a:bodyPr>
          <a:lstStyle/>
          <a:p>
            <a:pPr marL="0" indent="0">
              <a:buNone/>
            </a:pPr>
            <a:r>
              <a:rPr lang="it-IT" dirty="0"/>
              <a:t>«Per rendere ben comprensibili le cose che si diranno occorre sapere che il senso di quest’opera [la Divina Commedia] non è unico, anzi può essere </a:t>
            </a:r>
            <a:r>
              <a:rPr lang="it-IT" dirty="0" err="1"/>
              <a:t>deﬁnito</a:t>
            </a:r>
            <a:r>
              <a:rPr lang="it-IT" dirty="0"/>
              <a:t> </a:t>
            </a:r>
            <a:r>
              <a:rPr lang="it-IT" i="1" dirty="0" err="1"/>
              <a:t>polisemo</a:t>
            </a:r>
            <a:r>
              <a:rPr lang="it-IT" dirty="0"/>
              <a:t>, ossia di più </a:t>
            </a:r>
            <a:r>
              <a:rPr lang="it-IT" dirty="0" err="1"/>
              <a:t>signiﬁcati</a:t>
            </a:r>
            <a:r>
              <a:rPr lang="it-IT" dirty="0"/>
              <a:t>; </a:t>
            </a:r>
          </a:p>
          <a:p>
            <a:pPr marL="0" indent="0">
              <a:buNone/>
            </a:pPr>
            <a:r>
              <a:rPr lang="it-IT" dirty="0"/>
              <a:t>un primo </a:t>
            </a:r>
            <a:r>
              <a:rPr lang="it-IT" dirty="0" err="1"/>
              <a:t>signiﬁcato</a:t>
            </a:r>
            <a:r>
              <a:rPr lang="it-IT" dirty="0"/>
              <a:t> è quello che viene prodotto per mezzo della lettera, un altro </a:t>
            </a:r>
            <a:r>
              <a:rPr lang="it-IT" dirty="0" err="1"/>
              <a:t>èquello</a:t>
            </a:r>
            <a:r>
              <a:rPr lang="it-IT" dirty="0"/>
              <a:t> che viene prodotto per mezzo delle cose </a:t>
            </a:r>
            <a:r>
              <a:rPr lang="it-IT" dirty="0" err="1"/>
              <a:t>signiﬁcate</a:t>
            </a:r>
            <a:r>
              <a:rPr lang="it-IT" dirty="0"/>
              <a:t> dalla lettera. E il primo è chiamato letterale, ma il secondo allegorico o morale o anagogico» </a:t>
            </a:r>
          </a:p>
          <a:p>
            <a:pPr marL="0" indent="0">
              <a:buNone/>
            </a:pPr>
            <a:r>
              <a:rPr lang="it-IT" dirty="0"/>
              <a:t>Es. uscita degli israeliti dall’Egitto: «Se guardiamo la sola lettera, ci è enunciata l’uscita dei </a:t>
            </a:r>
            <a:r>
              <a:rPr lang="it-IT" dirty="0" err="1"/>
              <a:t>ﬁgli</a:t>
            </a:r>
            <a:r>
              <a:rPr lang="it-IT" dirty="0"/>
              <a:t> di Israele dall’Egitto al tempo di Mosè; se all’allegoria, ci è enunciata la nostra redenzione prodotta per mezzo del Cristo; se al senso morale, ci è enunciata la conversione dell’anima dal lutto e dall’infelicità del peccato allo stato di grazia; se al senso anagogico, </a:t>
            </a:r>
            <a:r>
              <a:rPr lang="it-IT" dirty="0" err="1"/>
              <a:t>ciè</a:t>
            </a:r>
            <a:r>
              <a:rPr lang="it-IT" dirty="0"/>
              <a:t>. enunciata l’uscita dell’anima santa dalla schiavitù della presente corruzione all’eterna libertà dello stato di Gloria. </a:t>
            </a:r>
          </a:p>
          <a:p>
            <a:pPr marL="0" indent="0">
              <a:buNone/>
            </a:pPr>
            <a:r>
              <a:rPr lang="it-IT" dirty="0"/>
              <a:t>E come questi sensi mistici vengono designati con diversi termini, possono tutti essere detti in generale allegorici, dato che divergono dal senso letterale o storico. Infatti si dice allegoria dal greco «</a:t>
            </a:r>
            <a:r>
              <a:rPr lang="it-IT" dirty="0" err="1"/>
              <a:t>alleon</a:t>
            </a:r>
            <a:r>
              <a:rPr lang="it-IT" dirty="0"/>
              <a:t>», che in latino suona «</a:t>
            </a:r>
            <a:r>
              <a:rPr lang="it-IT" dirty="0" err="1"/>
              <a:t>alienum</a:t>
            </a:r>
            <a:r>
              <a:rPr lang="it-IT" dirty="0"/>
              <a:t>» o «</a:t>
            </a:r>
            <a:r>
              <a:rPr lang="it-IT" dirty="0" err="1"/>
              <a:t>diversum</a:t>
            </a:r>
            <a:r>
              <a:rPr lang="it-IT" dirty="0"/>
              <a:t>»</a:t>
            </a:r>
          </a:p>
          <a:p>
            <a:endParaRPr lang="it-IT" dirty="0"/>
          </a:p>
        </p:txBody>
      </p:sp>
    </p:spTree>
    <p:extLst>
      <p:ext uri="{BB962C8B-B14F-4D97-AF65-F5344CB8AC3E}">
        <p14:creationId xmlns:p14="http://schemas.microsoft.com/office/powerpoint/2010/main" val="2864403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5CE8507-E9BD-5E47-9AE7-00C06F0E7F12}"/>
              </a:ext>
            </a:extLst>
          </p:cNvPr>
          <p:cNvSpPr>
            <a:spLocks noGrp="1"/>
          </p:cNvSpPr>
          <p:nvPr>
            <p:ph idx="1"/>
          </p:nvPr>
        </p:nvSpPr>
        <p:spPr>
          <a:xfrm>
            <a:off x="304800" y="659265"/>
            <a:ext cx="11887200" cy="6198735"/>
          </a:xfrm>
        </p:spPr>
        <p:txBody>
          <a:bodyPr>
            <a:normAutofit fontScale="92500" lnSpcReduction="10000"/>
          </a:bodyPr>
          <a:lstStyle/>
          <a:p>
            <a:pPr marL="0" indent="0">
              <a:buNone/>
            </a:pPr>
            <a:r>
              <a:rPr lang="it-IT" dirty="0"/>
              <a:t>«Che cos’è dunque questa bellezza nei corpi? Questo noi dovremo indagare innanzitutto [...]. Tutti, per così dire, affermano che la bellezza visibile consiste in una simmetria delle parti, le une rispetto alle altre e all’insieme, cui si aggiungono delle belle tinte; e così negli esseri considerati come in tutti gli altri la bellezza consisterebbe nella loro simmetria e nella loro misura; per costoro l’essere bello non sarà semplice, ma soltanto e necessariamente composto; il tutto poi sarà bello, ma le sue parti, singolarmente prese, non saranno belle, ma solo nella loro unione, perché questa sia bella. Però è  necessario che anche le parti siano belle, se è bello l’insieme: una cosa bella difatti non </a:t>
            </a:r>
            <a:r>
              <a:rPr lang="it-IT" dirty="0" err="1"/>
              <a:t>é</a:t>
            </a:r>
            <a:r>
              <a:rPr lang="it-IT" dirty="0"/>
              <a:t> composta di parti brutte, ma tutto ciò che vi è contenuto è bello. </a:t>
            </a:r>
          </a:p>
          <a:p>
            <a:pPr marL="0" indent="0">
              <a:buNone/>
            </a:pPr>
            <a:r>
              <a:rPr lang="it-IT" dirty="0"/>
              <a:t>E poi per costoro, i bei colori, come la luce del sole, sarebbero privi di bellezza perché sono semplici e non traggono la loro bellezza dalla simmetria delle parti. E l’oro, come è bello? E lo splendore degli astri che si vede di notte, perché bello? Similmente la bellezza di un suono semplice sarà tolta  eppure ciascuno dei suoni che fanno parte di un bello insieme, è spesso bello in sé. E quando lo stesso viso, rimanendo sempre identica la sua simmetria, ci appare ora brutto ora bello, non si dovrà forse dire che la bellezza che è nelle proporzioni è diversa da queste e che il viso ben proporzionato è bello per altra cosa?» (I, 6, I)</a:t>
            </a:r>
          </a:p>
          <a:p>
            <a:endParaRPr lang="it-IT" dirty="0"/>
          </a:p>
          <a:p>
            <a:endParaRPr lang="it-IT" dirty="0"/>
          </a:p>
        </p:txBody>
      </p:sp>
    </p:spTree>
    <p:extLst>
      <p:ext uri="{BB962C8B-B14F-4D97-AF65-F5344CB8AC3E}">
        <p14:creationId xmlns:p14="http://schemas.microsoft.com/office/powerpoint/2010/main" val="3676762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B1648E-0FD2-234D-AC97-A651AE148451}"/>
              </a:ext>
            </a:extLst>
          </p:cNvPr>
          <p:cNvSpPr>
            <a:spLocks noGrp="1"/>
          </p:cNvSpPr>
          <p:nvPr>
            <p:ph type="title"/>
          </p:nvPr>
        </p:nvSpPr>
        <p:spPr>
          <a:xfrm>
            <a:off x="838200" y="93276"/>
            <a:ext cx="10515600" cy="1325563"/>
          </a:xfrm>
        </p:spPr>
        <p:txBody>
          <a:bodyPr/>
          <a:lstStyle/>
          <a:p>
            <a:r>
              <a:rPr lang="it-IT" b="1" dirty="0">
                <a:solidFill>
                  <a:srgbClr val="C00000"/>
                </a:solidFill>
              </a:rPr>
              <a:t>Forma e creatività nell’arte</a:t>
            </a:r>
          </a:p>
        </p:txBody>
      </p:sp>
      <p:sp>
        <p:nvSpPr>
          <p:cNvPr id="3" name="Segnaposto contenuto 2">
            <a:extLst>
              <a:ext uri="{FF2B5EF4-FFF2-40B4-BE49-F238E27FC236}">
                <a16:creationId xmlns:a16="http://schemas.microsoft.com/office/drawing/2014/main" id="{3A4838B8-654C-D647-B535-327DD0439B0A}"/>
              </a:ext>
            </a:extLst>
          </p:cNvPr>
          <p:cNvSpPr>
            <a:spLocks noGrp="1"/>
          </p:cNvSpPr>
          <p:nvPr>
            <p:ph idx="1"/>
          </p:nvPr>
        </p:nvSpPr>
        <p:spPr>
          <a:xfrm>
            <a:off x="838200" y="1332342"/>
            <a:ext cx="10515600" cy="5167312"/>
          </a:xfrm>
        </p:spPr>
        <p:txBody>
          <a:bodyPr>
            <a:normAutofit fontScale="92500" lnSpcReduction="20000"/>
          </a:bodyPr>
          <a:lstStyle/>
          <a:p>
            <a:pPr marL="0" indent="0">
              <a:buNone/>
            </a:pPr>
            <a:r>
              <a:rPr lang="it-IT" dirty="0"/>
              <a:t>«Poniamo, se così piace, due blocchi di marmo, l’uno accanto all’altro: l’uno è ancora grezzo e non lavorato, l’altro ha subito l’opera dell’artista ed è diventato la statua di un dio o di un uomo: di un dio, come di una Grazia o di una Musa; di un uomo, ma non di un uomo qualsiasi, ma di uno che l’arte abbia adornato di ogni bellezza. È evidente che il marmo, che ha accolto in sé, per opera dell’arte, la bellezza della forma, è bello non perché è pietra [...] ma </a:t>
            </a:r>
            <a:r>
              <a:rPr lang="it-IT" b="1" dirty="0"/>
              <a:t>a causa della forma di cui l’arte lo rivestì</a:t>
            </a:r>
            <a:r>
              <a:rPr lang="it-IT" dirty="0"/>
              <a:t>; questa forma non c’era, prima, nella materia, ma era nella mente dell’artista ancor prima di entrare nel marmo»</a:t>
            </a:r>
          </a:p>
          <a:p>
            <a:pPr marL="0" indent="0">
              <a:buNone/>
            </a:pPr>
            <a:r>
              <a:rPr lang="it-IT" dirty="0"/>
              <a:t>L’artista </a:t>
            </a:r>
            <a:r>
              <a:rPr lang="it-IT" b="1" dirty="0"/>
              <a:t>partecipa al principio generativo </a:t>
            </a:r>
            <a:r>
              <a:rPr lang="it-IT" dirty="0"/>
              <a:t>che è alla base della realtà: come l’Uno informa la materia attraverso il </a:t>
            </a:r>
            <a:r>
              <a:rPr lang="it-IT" dirty="0" err="1"/>
              <a:t>Nous</a:t>
            </a:r>
            <a:r>
              <a:rPr lang="it-IT" dirty="0"/>
              <a:t> e l’Anima, così l’artista lavora la materia grazie alle idee che ha nella sua mente (ma che </a:t>
            </a:r>
            <a:r>
              <a:rPr lang="it-IT" b="1" dirty="0"/>
              <a:t>non</a:t>
            </a:r>
            <a:r>
              <a:rPr lang="it-IT" dirty="0"/>
              <a:t> inventa!)</a:t>
            </a:r>
          </a:p>
          <a:p>
            <a:pPr marL="0" indent="0">
              <a:buNone/>
            </a:pPr>
            <a:r>
              <a:rPr lang="it-IT" dirty="0"/>
              <a:t>«</a:t>
            </a:r>
            <a:r>
              <a:rPr lang="it-IT" b="1" dirty="0"/>
              <a:t>Le arti non imitano </a:t>
            </a:r>
            <a:r>
              <a:rPr lang="it-IT" dirty="0"/>
              <a:t>semplicemente le cose che si vedono, ma si elevano alle forme ideali, dalle quali deriva la natura [...]. Così Fidia creò il suo Zeus senza guardare a un modello sensibile, ma lo colse quale sarebbe apparso, qualora Zeus stesso consentisse ad apparire ai nostri occhi»: ESTENSIONE ALLE ARTI </a:t>
            </a:r>
            <a:r>
              <a:rPr lang="it-IT" b="1" dirty="0"/>
              <a:t>FIGURATIVE</a:t>
            </a:r>
            <a:r>
              <a:rPr lang="it-IT" dirty="0"/>
              <a:t> DELLO STATO DI «INVASAMENTO» delle arti </a:t>
            </a:r>
            <a:r>
              <a:rPr lang="it-IT" b="1" dirty="0"/>
              <a:t>musive</a:t>
            </a:r>
          </a:p>
          <a:p>
            <a:pPr marL="0" indent="0">
              <a:buNone/>
            </a:pPr>
            <a:endParaRPr lang="it-IT" dirty="0"/>
          </a:p>
        </p:txBody>
      </p:sp>
    </p:spTree>
    <p:extLst>
      <p:ext uri="{BB962C8B-B14F-4D97-AF65-F5344CB8AC3E}">
        <p14:creationId xmlns:p14="http://schemas.microsoft.com/office/powerpoint/2010/main" val="2671206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3322F0-7702-A24F-80C9-C7694C4032E0}"/>
              </a:ext>
            </a:extLst>
          </p:cNvPr>
          <p:cNvSpPr>
            <a:spLocks noGrp="1"/>
          </p:cNvSpPr>
          <p:nvPr>
            <p:ph type="title"/>
          </p:nvPr>
        </p:nvSpPr>
        <p:spPr/>
        <p:txBody>
          <a:bodyPr/>
          <a:lstStyle/>
          <a:p>
            <a:r>
              <a:rPr lang="it-IT" b="1" dirty="0">
                <a:solidFill>
                  <a:srgbClr val="C00000"/>
                </a:solidFill>
              </a:rPr>
              <a:t>L’informe genera la forma</a:t>
            </a:r>
          </a:p>
        </p:txBody>
      </p:sp>
      <p:sp>
        <p:nvSpPr>
          <p:cNvPr id="3" name="Segnaposto contenuto 2">
            <a:extLst>
              <a:ext uri="{FF2B5EF4-FFF2-40B4-BE49-F238E27FC236}">
                <a16:creationId xmlns:a16="http://schemas.microsoft.com/office/drawing/2014/main" id="{F4341579-890B-8F43-A9FD-63530EE382F2}"/>
              </a:ext>
            </a:extLst>
          </p:cNvPr>
          <p:cNvSpPr>
            <a:spLocks noGrp="1"/>
          </p:cNvSpPr>
          <p:nvPr>
            <p:ph idx="1"/>
          </p:nvPr>
        </p:nvSpPr>
        <p:spPr/>
        <p:txBody>
          <a:bodyPr>
            <a:normAutofit fontScale="92500" lnSpcReduction="10000"/>
          </a:bodyPr>
          <a:lstStyle/>
          <a:p>
            <a:pPr marL="0" indent="0">
              <a:buNone/>
            </a:pPr>
            <a:r>
              <a:rPr lang="it-IT" dirty="0"/>
              <a:t>«La realtà vera o ciò che è al di là del bello non può essere misurato: perciò non deve avere una forma, né essere una idea. Perciò colui che è la realtà prima ed è il Primo, è senza forma [...]. La forma infatti è la traccia dell’informe, poiché è questo che genera la forma, non la forma che genera l’informe»</a:t>
            </a:r>
          </a:p>
          <a:p>
            <a:pPr marL="0" indent="0">
              <a:buNone/>
            </a:pPr>
            <a:endParaRPr lang="it-IT" dirty="0"/>
          </a:p>
          <a:p>
            <a:pPr marL="0" indent="0">
              <a:buNone/>
            </a:pPr>
            <a:r>
              <a:rPr lang="it-IT" u="sng" dirty="0"/>
              <a:t>Platone e </a:t>
            </a:r>
            <a:r>
              <a:rPr lang="it-IT" u="sng" dirty="0" err="1"/>
              <a:t>Plotino</a:t>
            </a:r>
            <a:r>
              <a:rPr lang="it-IT" u="sng" dirty="0"/>
              <a:t>:</a:t>
            </a:r>
          </a:p>
          <a:p>
            <a:pPr marL="0" indent="0">
              <a:buNone/>
            </a:pPr>
            <a:r>
              <a:rPr lang="it-IT" dirty="0"/>
              <a:t>Se per Platone l’esperienza estetica guidava l’anima all’interno verso </a:t>
            </a:r>
            <a:r>
              <a:rPr lang="it-IT" b="1" dirty="0"/>
              <a:t>l’ordine e la misura</a:t>
            </a:r>
            <a:r>
              <a:rPr lang="it-IT" dirty="0"/>
              <a:t>, per </a:t>
            </a:r>
            <a:r>
              <a:rPr lang="it-IT" dirty="0" err="1"/>
              <a:t>Plotino</a:t>
            </a:r>
            <a:r>
              <a:rPr lang="it-IT" dirty="0"/>
              <a:t> invece essa </a:t>
            </a:r>
            <a:r>
              <a:rPr lang="it-IT" b="1" dirty="0"/>
              <a:t>ha come suo termine l’affermarsi dell’incommensurabile</a:t>
            </a:r>
            <a:r>
              <a:rPr lang="it-IT" dirty="0"/>
              <a:t>, cioè l’Uno in quanto sorgente di ogni vita, di ogni forma e, quindi, di ogni bellezza.</a:t>
            </a:r>
          </a:p>
          <a:p>
            <a:pPr marL="0" indent="0">
              <a:buNone/>
            </a:pPr>
            <a:endParaRPr lang="it-IT" dirty="0"/>
          </a:p>
        </p:txBody>
      </p:sp>
    </p:spTree>
    <p:extLst>
      <p:ext uri="{BB962C8B-B14F-4D97-AF65-F5344CB8AC3E}">
        <p14:creationId xmlns:p14="http://schemas.microsoft.com/office/powerpoint/2010/main" val="194657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2C9B7C-F5BC-5F43-998F-AC26B03B308F}"/>
              </a:ext>
            </a:extLst>
          </p:cNvPr>
          <p:cNvSpPr>
            <a:spLocks noGrp="1"/>
          </p:cNvSpPr>
          <p:nvPr>
            <p:ph type="title"/>
          </p:nvPr>
        </p:nvSpPr>
        <p:spPr/>
        <p:txBody>
          <a:bodyPr/>
          <a:lstStyle/>
          <a:p>
            <a:r>
              <a:rPr lang="it-IT" b="1" dirty="0">
                <a:solidFill>
                  <a:srgbClr val="C00000"/>
                </a:solidFill>
              </a:rPr>
              <a:t>L’arte come via d’ascesa all’Uno</a:t>
            </a:r>
          </a:p>
        </p:txBody>
      </p:sp>
      <p:sp>
        <p:nvSpPr>
          <p:cNvPr id="3" name="Segnaposto contenuto 2">
            <a:extLst>
              <a:ext uri="{FF2B5EF4-FFF2-40B4-BE49-F238E27FC236}">
                <a16:creationId xmlns:a16="http://schemas.microsoft.com/office/drawing/2014/main" id="{B48C53C5-8F74-AF46-B7EB-CC6DDCE11EB1}"/>
              </a:ext>
            </a:extLst>
          </p:cNvPr>
          <p:cNvSpPr>
            <a:spLocks noGrp="1"/>
          </p:cNvSpPr>
          <p:nvPr>
            <p:ph idx="1"/>
          </p:nvPr>
        </p:nvSpPr>
        <p:spPr/>
        <p:txBody>
          <a:bodyPr>
            <a:normAutofit fontScale="92500" lnSpcReduction="10000"/>
          </a:bodyPr>
          <a:lstStyle/>
          <a:p>
            <a:pPr marL="0" indent="0">
              <a:buNone/>
            </a:pPr>
            <a:r>
              <a:rPr lang="it-IT" dirty="0"/>
              <a:t>L’irrisolvibile </a:t>
            </a:r>
            <a:r>
              <a:rPr lang="it-IT" b="1" dirty="0"/>
              <a:t>conflitto</a:t>
            </a:r>
            <a:r>
              <a:rPr lang="it-IT" dirty="0"/>
              <a:t> di materia e forma nell’arte</a:t>
            </a:r>
          </a:p>
          <a:p>
            <a:pPr marL="0" indent="0">
              <a:buNone/>
            </a:pPr>
            <a:r>
              <a:rPr lang="it-IT" dirty="0"/>
              <a:t>Per la bellezza artistica vale ciò che </a:t>
            </a:r>
            <a:r>
              <a:rPr lang="it-IT" dirty="0" err="1"/>
              <a:t>Plotino</a:t>
            </a:r>
            <a:r>
              <a:rPr lang="it-IT" dirty="0"/>
              <a:t> afferma per la bellezza del corpo: «Chi considera la bellezza corporea non deve perdersi in quella ma riconoscere che essa è </a:t>
            </a:r>
            <a:r>
              <a:rPr lang="it-IT" b="1" dirty="0"/>
              <a:t>un’immagine, un’orma, un’ombra</a:t>
            </a:r>
            <a:r>
              <a:rPr lang="it-IT" dirty="0"/>
              <a:t>, e correre col pensiero a ciò di cui essa rappresenta l’effigie»</a:t>
            </a:r>
          </a:p>
          <a:p>
            <a:pPr marL="0" indent="0">
              <a:buNone/>
            </a:pPr>
            <a:r>
              <a:rPr lang="it-IT" dirty="0"/>
              <a:t>Ripresa delle riflessioni platoniche sulla </a:t>
            </a:r>
            <a:r>
              <a:rPr lang="it-IT" dirty="0" err="1"/>
              <a:t>mimesis</a:t>
            </a:r>
            <a:r>
              <a:rPr lang="it-IT" dirty="0"/>
              <a:t> icastica: </a:t>
            </a:r>
          </a:p>
          <a:p>
            <a:pPr marL="0" indent="0">
              <a:buNone/>
            </a:pPr>
            <a:r>
              <a:rPr lang="it-IT" dirty="0"/>
              <a:t>l’arte deve svincolarsi da ogni istanza naturalistica, risultando tanto più perfetta quanto più si allontanerà dal modo in cui le cose ci appaiono ai sensi. </a:t>
            </a:r>
          </a:p>
          <a:p>
            <a:pPr marL="0" indent="0">
              <a:buNone/>
            </a:pPr>
            <a:r>
              <a:rPr lang="it-IT" dirty="0"/>
              <a:t>Si prepara la fine dell’arte classica e le basi dell’arte bizantina (e dell’allegorismo medievale)</a:t>
            </a:r>
          </a:p>
        </p:txBody>
      </p:sp>
    </p:spTree>
    <p:extLst>
      <p:ext uri="{BB962C8B-B14F-4D97-AF65-F5344CB8AC3E}">
        <p14:creationId xmlns:p14="http://schemas.microsoft.com/office/powerpoint/2010/main" val="3315115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a:extLst>
              <a:ext uri="{FF2B5EF4-FFF2-40B4-BE49-F238E27FC236}">
                <a16:creationId xmlns:a16="http://schemas.microsoft.com/office/drawing/2014/main" id="{169E4316-EE6C-1B4B-B285-0084174F3CA0}"/>
              </a:ext>
            </a:extLst>
          </p:cNvPr>
          <p:cNvPicPr>
            <a:picLocks noGrp="1" noChangeAspect="1"/>
          </p:cNvPicPr>
          <p:nvPr>
            <p:ph idx="1"/>
          </p:nvPr>
        </p:nvPicPr>
        <p:blipFill>
          <a:blip r:embed="rId2"/>
          <a:stretch>
            <a:fillRect/>
          </a:stretch>
        </p:blipFill>
        <p:spPr>
          <a:xfrm>
            <a:off x="230165" y="787173"/>
            <a:ext cx="5543105" cy="4351338"/>
          </a:xfrm>
        </p:spPr>
      </p:pic>
      <p:pic>
        <p:nvPicPr>
          <p:cNvPr id="9" name="Immagine 8">
            <a:extLst>
              <a:ext uri="{FF2B5EF4-FFF2-40B4-BE49-F238E27FC236}">
                <a16:creationId xmlns:a16="http://schemas.microsoft.com/office/drawing/2014/main" id="{6F0C3967-3A78-EF4A-B838-A90F4171BAFB}"/>
              </a:ext>
            </a:extLst>
          </p:cNvPr>
          <p:cNvPicPr>
            <a:picLocks noChangeAspect="1"/>
          </p:cNvPicPr>
          <p:nvPr/>
        </p:nvPicPr>
        <p:blipFill>
          <a:blip r:embed="rId3"/>
          <a:stretch>
            <a:fillRect/>
          </a:stretch>
        </p:blipFill>
        <p:spPr>
          <a:xfrm>
            <a:off x="6399678" y="787173"/>
            <a:ext cx="5557407" cy="4836092"/>
          </a:xfrm>
          <a:prstGeom prst="rect">
            <a:avLst/>
          </a:prstGeom>
        </p:spPr>
      </p:pic>
      <p:sp>
        <p:nvSpPr>
          <p:cNvPr id="10" name="CasellaDiTesto 9">
            <a:extLst>
              <a:ext uri="{FF2B5EF4-FFF2-40B4-BE49-F238E27FC236}">
                <a16:creationId xmlns:a16="http://schemas.microsoft.com/office/drawing/2014/main" id="{C64DD008-58BA-8F43-91C8-F162E1BAD462}"/>
              </a:ext>
            </a:extLst>
          </p:cNvPr>
          <p:cNvSpPr txBox="1"/>
          <p:nvPr/>
        </p:nvSpPr>
        <p:spPr>
          <a:xfrm>
            <a:off x="230165" y="6017712"/>
            <a:ext cx="7412350" cy="369332"/>
          </a:xfrm>
          <a:prstGeom prst="rect">
            <a:avLst/>
          </a:prstGeom>
          <a:noFill/>
        </p:spPr>
        <p:txBody>
          <a:bodyPr wrap="none" rtlCol="0">
            <a:spAutoFit/>
          </a:bodyPr>
          <a:lstStyle/>
          <a:p>
            <a:r>
              <a:rPr lang="it-IT" dirty="0"/>
              <a:t>Sant’Apollinare Nuovo, Ravenna,  VI-VII secolo, La </a:t>
            </a:r>
            <a:r>
              <a:rPr lang="it-IT" i="1" dirty="0"/>
              <a:t>samaritana</a:t>
            </a:r>
            <a:r>
              <a:rPr lang="it-IT" dirty="0"/>
              <a:t> e </a:t>
            </a:r>
            <a:r>
              <a:rPr lang="it-IT" i="1" dirty="0"/>
              <a:t>L’ultima cena </a:t>
            </a:r>
          </a:p>
        </p:txBody>
      </p:sp>
    </p:spTree>
    <p:extLst>
      <p:ext uri="{BB962C8B-B14F-4D97-AF65-F5344CB8AC3E}">
        <p14:creationId xmlns:p14="http://schemas.microsoft.com/office/powerpoint/2010/main" val="906861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4D7EFE-C039-7643-B791-A4CFDE0BA2B0}"/>
              </a:ext>
            </a:extLst>
          </p:cNvPr>
          <p:cNvSpPr>
            <a:spLocks noGrp="1"/>
          </p:cNvSpPr>
          <p:nvPr>
            <p:ph type="title"/>
          </p:nvPr>
        </p:nvSpPr>
        <p:spPr>
          <a:xfrm>
            <a:off x="413657" y="365125"/>
            <a:ext cx="10940143" cy="1325563"/>
          </a:xfrm>
        </p:spPr>
        <p:txBody>
          <a:bodyPr/>
          <a:lstStyle/>
          <a:p>
            <a:r>
              <a:rPr lang="it-IT" b="1" dirty="0">
                <a:solidFill>
                  <a:srgbClr val="C00000"/>
                </a:solidFill>
              </a:rPr>
              <a:t>Analogia tra mondo e Dio e oggettività del Bello</a:t>
            </a:r>
          </a:p>
        </p:txBody>
      </p:sp>
      <p:sp>
        <p:nvSpPr>
          <p:cNvPr id="3" name="Segnaposto contenuto 2">
            <a:extLst>
              <a:ext uri="{FF2B5EF4-FFF2-40B4-BE49-F238E27FC236}">
                <a16:creationId xmlns:a16="http://schemas.microsoft.com/office/drawing/2014/main" id="{1DCE458B-B047-F942-A6AB-8F91A9AE4A50}"/>
              </a:ext>
            </a:extLst>
          </p:cNvPr>
          <p:cNvSpPr>
            <a:spLocks noGrp="1"/>
          </p:cNvSpPr>
          <p:nvPr>
            <p:ph idx="1"/>
          </p:nvPr>
        </p:nvSpPr>
        <p:spPr>
          <a:xfrm>
            <a:off x="413657" y="1690688"/>
            <a:ext cx="11408229" cy="4884283"/>
          </a:xfrm>
        </p:spPr>
        <p:txBody>
          <a:bodyPr>
            <a:normAutofit/>
          </a:bodyPr>
          <a:lstStyle/>
          <a:p>
            <a:pPr marL="0" indent="0" algn="ctr">
              <a:buNone/>
            </a:pPr>
            <a:r>
              <a:rPr lang="it-IT" sz="3200" b="1" dirty="0"/>
              <a:t>Creazione</a:t>
            </a:r>
            <a:r>
              <a:rPr lang="it-IT" sz="3200" dirty="0"/>
              <a:t> </a:t>
            </a:r>
          </a:p>
          <a:p>
            <a:pPr marL="0" indent="0">
              <a:buNone/>
            </a:pPr>
            <a:endParaRPr lang="it-IT" dirty="0"/>
          </a:p>
          <a:p>
            <a:pPr marL="0" indent="0">
              <a:buNone/>
            </a:pPr>
            <a:r>
              <a:rPr lang="it-IT" dirty="0"/>
              <a:t>Il Dio cristiano </a:t>
            </a:r>
            <a:r>
              <a:rPr lang="it-IT" b="1" dirty="0"/>
              <a:t>non è un demiurgo</a:t>
            </a:r>
            <a:r>
              <a:rPr lang="it-IT" dirty="0"/>
              <a:t>: generazione </a:t>
            </a:r>
            <a:r>
              <a:rPr lang="it-IT" i="1" dirty="0"/>
              <a:t>ex nihilo </a:t>
            </a:r>
            <a:r>
              <a:rPr lang="it-IT" dirty="0"/>
              <a:t>e </a:t>
            </a:r>
            <a:r>
              <a:rPr lang="it-IT" b="1" dirty="0"/>
              <a:t>contingenza</a:t>
            </a:r>
            <a:r>
              <a:rPr lang="it-IT" dirty="0"/>
              <a:t> del mondo</a:t>
            </a:r>
          </a:p>
          <a:p>
            <a:pPr marL="0" indent="0">
              <a:buNone/>
            </a:pPr>
            <a:r>
              <a:rPr lang="it-IT" dirty="0"/>
              <a:t>San Paolo, </a:t>
            </a:r>
            <a:r>
              <a:rPr lang="it-IT" i="1" dirty="0"/>
              <a:t>Nuovo Testamento </a:t>
            </a:r>
            <a:r>
              <a:rPr lang="it-IT" dirty="0"/>
              <a:t>«Ciò che di Dio si può conoscere, è [...] </a:t>
            </a:r>
            <a:r>
              <a:rPr lang="it-IT" b="1" dirty="0"/>
              <a:t>manifesto</a:t>
            </a:r>
            <a:r>
              <a:rPr lang="it-IT" dirty="0"/>
              <a:t>; Dio stesso lo ha [...] manifestato. Infatti, dalla creazione del mondo in poi, le sue perfezioni invisibili possono essere contemplate con l’intelletto nelle opere da lui compiute, come la sua eterna potenza e divinità» </a:t>
            </a:r>
          </a:p>
          <a:p>
            <a:pPr marL="0" indent="0">
              <a:buNone/>
            </a:pPr>
            <a:r>
              <a:rPr lang="it-IT" dirty="0"/>
              <a:t>«La creazione, come le parole di un libro, rimanda [...] al suo Signore e Creatore» Atanasio, patriarca di Alessandria, III secolo d.C. </a:t>
            </a:r>
          </a:p>
          <a:p>
            <a:endParaRPr lang="it-IT" dirty="0"/>
          </a:p>
          <a:p>
            <a:endParaRPr lang="it-IT" dirty="0"/>
          </a:p>
          <a:p>
            <a:pPr marL="0" indent="0">
              <a:buNone/>
            </a:pPr>
            <a:endParaRPr lang="it-IT" dirty="0"/>
          </a:p>
        </p:txBody>
      </p:sp>
    </p:spTree>
    <p:extLst>
      <p:ext uri="{BB962C8B-B14F-4D97-AF65-F5344CB8AC3E}">
        <p14:creationId xmlns:p14="http://schemas.microsoft.com/office/powerpoint/2010/main" val="399541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A824F-6FE3-CB45-99D2-E486206A9254}"/>
              </a:ext>
            </a:extLst>
          </p:cNvPr>
          <p:cNvSpPr>
            <a:spLocks noGrp="1"/>
          </p:cNvSpPr>
          <p:nvPr>
            <p:ph type="title"/>
          </p:nvPr>
        </p:nvSpPr>
        <p:spPr>
          <a:xfrm>
            <a:off x="217713" y="0"/>
            <a:ext cx="12083143" cy="1325563"/>
          </a:xfrm>
        </p:spPr>
        <p:txBody>
          <a:bodyPr/>
          <a:lstStyle/>
          <a:p>
            <a:r>
              <a:rPr lang="it-IT" b="1" dirty="0">
                <a:solidFill>
                  <a:srgbClr val="C00000"/>
                </a:solidFill>
              </a:rPr>
              <a:t>Analogia tra mondo e Dio e oggettività del Bello (II)</a:t>
            </a:r>
          </a:p>
        </p:txBody>
      </p:sp>
      <p:sp>
        <p:nvSpPr>
          <p:cNvPr id="3" name="Segnaposto contenuto 2">
            <a:extLst>
              <a:ext uri="{FF2B5EF4-FFF2-40B4-BE49-F238E27FC236}">
                <a16:creationId xmlns:a16="http://schemas.microsoft.com/office/drawing/2014/main" id="{FC27042E-797D-EC4F-8564-E1782B29AD3F}"/>
              </a:ext>
            </a:extLst>
          </p:cNvPr>
          <p:cNvSpPr>
            <a:spLocks noGrp="1"/>
          </p:cNvSpPr>
          <p:nvPr>
            <p:ph idx="1"/>
          </p:nvPr>
        </p:nvSpPr>
        <p:spPr>
          <a:xfrm>
            <a:off x="478971" y="1325564"/>
            <a:ext cx="11560629" cy="5532436"/>
          </a:xfrm>
        </p:spPr>
        <p:txBody>
          <a:bodyPr>
            <a:normAutofit/>
          </a:bodyPr>
          <a:lstStyle/>
          <a:p>
            <a:pPr marL="0" indent="0">
              <a:buNone/>
            </a:pPr>
            <a:r>
              <a:rPr lang="it-IT" dirty="0"/>
              <a:t>Il mondo è bello in quanto creato da Dio (la bellezza è uno dei trascendentali dell’essere): </a:t>
            </a:r>
            <a:r>
              <a:rPr lang="it-IT" b="1" dirty="0"/>
              <a:t>la bellezza è oggettiva e tutto ciò che esiste al mondo ci parla del suo artefice:</a:t>
            </a:r>
          </a:p>
          <a:p>
            <a:pPr marL="0" indent="0">
              <a:buNone/>
            </a:pPr>
            <a:r>
              <a:rPr lang="it-IT" dirty="0"/>
              <a:t>«Davvero stolti per natura tutti gli uomini / che vivono nell’ignoranza di Dio, / e dai beni visibili non riconobbero colui che è, / non riconobbero l’artefice, pur considerandone le opere. / Ma o il fuoco o il vento o l’aria sottile / o la volta stellata o l’acqua impetuosa / o i luminari del cielo / considerarono come </a:t>
            </a:r>
            <a:r>
              <a:rPr lang="it-IT" dirty="0" err="1"/>
              <a:t>dèi</a:t>
            </a:r>
            <a:r>
              <a:rPr lang="it-IT" dirty="0"/>
              <a:t>, reggitori del mondo. / Se stupiti della loro bellezza, li hanno presi per </a:t>
            </a:r>
            <a:r>
              <a:rPr lang="it-IT" dirty="0" err="1"/>
              <a:t>dèi</a:t>
            </a:r>
            <a:r>
              <a:rPr lang="it-IT" dirty="0"/>
              <a:t> / pensino quanto è superiore il loro Signore, / perché  li ha creati lo stesso autore della bellezza» (</a:t>
            </a:r>
            <a:r>
              <a:rPr lang="it-IT" i="1" dirty="0"/>
              <a:t>Sapienza</a:t>
            </a:r>
            <a:r>
              <a:rPr lang="it-IT" dirty="0"/>
              <a:t>, Vecchio Testamento)</a:t>
            </a:r>
          </a:p>
          <a:p>
            <a:pPr marL="0" indent="0">
              <a:buNone/>
            </a:pPr>
            <a:r>
              <a:rPr lang="it-IT" dirty="0"/>
              <a:t>Analogia alla base della concezione allegorico-simbolica del mondo in quanto opera divina: </a:t>
            </a:r>
            <a:r>
              <a:rPr lang="it-IT" b="1" dirty="0"/>
              <a:t>rapporto di somiglianza </a:t>
            </a:r>
            <a:r>
              <a:rPr lang="it-IT" dirty="0"/>
              <a:t>ma anche di </a:t>
            </a:r>
            <a:r>
              <a:rPr lang="it-IT" b="1" u="sng" dirty="0"/>
              <a:t>dissomiglianza</a:t>
            </a:r>
            <a:r>
              <a:rPr lang="it-IT" dirty="0"/>
              <a:t>.</a:t>
            </a:r>
          </a:p>
          <a:p>
            <a:pPr marL="0" indent="0">
              <a:buNone/>
            </a:pPr>
            <a:endParaRPr lang="it-IT" dirty="0"/>
          </a:p>
        </p:txBody>
      </p:sp>
    </p:spTree>
    <p:extLst>
      <p:ext uri="{BB962C8B-B14F-4D97-AF65-F5344CB8AC3E}">
        <p14:creationId xmlns:p14="http://schemas.microsoft.com/office/powerpoint/2010/main" val="44008522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4052</TotalTime>
  <Words>3121</Words>
  <Application>Microsoft Macintosh PowerPoint</Application>
  <PresentationFormat>Widescreen</PresentationFormat>
  <Paragraphs>125</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Calibri Light</vt:lpstr>
      <vt:lpstr>Tema di Office</vt:lpstr>
      <vt:lpstr>Plotino</vt:lpstr>
      <vt:lpstr>Il bello come splendore della forma</vt:lpstr>
      <vt:lpstr>Presentazione standard di PowerPoint</vt:lpstr>
      <vt:lpstr>Forma e creatività nell’arte</vt:lpstr>
      <vt:lpstr>L’informe genera la forma</vt:lpstr>
      <vt:lpstr>L’arte come via d’ascesa all’Uno</vt:lpstr>
      <vt:lpstr>Presentazione standard di PowerPoint</vt:lpstr>
      <vt:lpstr>Analogia tra mondo e Dio e oggettività del Bello</vt:lpstr>
      <vt:lpstr>Analogia tra mondo e Dio e oggettività del Bello (II)</vt:lpstr>
      <vt:lpstr>Non creatività dell’arte</vt:lpstr>
      <vt:lpstr>Funzione allegorica delle arti plastico-figurative</vt:lpstr>
      <vt:lpstr>Trivio e quadrivio</vt:lpstr>
      <vt:lpstr> Agostino d’Ippona (354-430) </vt:lpstr>
      <vt:lpstr>Claritas di una species intellegibile</vt:lpstr>
      <vt:lpstr>Struttura teocentrica della bellezza</vt:lpstr>
      <vt:lpstr>Il brutto</vt:lpstr>
      <vt:lpstr>Tommaso d’Aquino e il De ente et essentia</vt:lpstr>
      <vt:lpstr>Integritas, proportio, claritas</vt:lpstr>
      <vt:lpstr>Piacere estetico</vt:lpstr>
      <vt:lpstr>Non creatività dell’arte</vt:lpstr>
      <vt:lpstr>Poesia come infima doctrina</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Microsoft Office User</cp:lastModifiedBy>
  <cp:revision>117</cp:revision>
  <dcterms:created xsi:type="dcterms:W3CDTF">2019-05-05T11:05:27Z</dcterms:created>
  <dcterms:modified xsi:type="dcterms:W3CDTF">2019-09-30T08:22:29Z</dcterms:modified>
</cp:coreProperties>
</file>