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6"/>
  </p:notesMasterIdLst>
  <p:sldIdLst>
    <p:sldId id="309" r:id="rId2"/>
    <p:sldId id="412" r:id="rId3"/>
    <p:sldId id="308" r:id="rId4"/>
    <p:sldId id="620" r:id="rId5"/>
    <p:sldId id="621" r:id="rId6"/>
    <p:sldId id="615" r:id="rId7"/>
    <p:sldId id="616" r:id="rId8"/>
    <p:sldId id="275" r:id="rId9"/>
    <p:sldId id="278" r:id="rId10"/>
    <p:sldId id="301" r:id="rId11"/>
    <p:sldId id="281" r:id="rId12"/>
    <p:sldId id="617" r:id="rId13"/>
    <p:sldId id="619" r:id="rId14"/>
    <p:sldId id="618" r:id="rId15"/>
    <p:sldId id="302" r:id="rId16"/>
    <p:sldId id="314" r:id="rId17"/>
    <p:sldId id="299" r:id="rId18"/>
    <p:sldId id="310" r:id="rId19"/>
    <p:sldId id="379" r:id="rId20"/>
    <p:sldId id="377" r:id="rId21"/>
    <p:sldId id="366" r:id="rId22"/>
    <p:sldId id="372" r:id="rId23"/>
    <p:sldId id="381" r:id="rId24"/>
    <p:sldId id="368" r:id="rId25"/>
    <p:sldId id="370" r:id="rId26"/>
    <p:sldId id="371" r:id="rId27"/>
    <p:sldId id="303" r:id="rId28"/>
    <p:sldId id="374" r:id="rId29"/>
    <p:sldId id="376" r:id="rId30"/>
    <p:sldId id="375" r:id="rId31"/>
    <p:sldId id="378" r:id="rId32"/>
    <p:sldId id="387" r:id="rId33"/>
    <p:sldId id="386" r:id="rId34"/>
    <p:sldId id="384" r:id="rId35"/>
    <p:sldId id="352" r:id="rId36"/>
    <p:sldId id="276" r:id="rId37"/>
    <p:sldId id="338" r:id="rId38"/>
    <p:sldId id="262" r:id="rId39"/>
    <p:sldId id="611" r:id="rId40"/>
    <p:sldId id="439" r:id="rId41"/>
    <p:sldId id="440" r:id="rId42"/>
    <p:sldId id="612" r:id="rId43"/>
    <p:sldId id="613" r:id="rId44"/>
    <p:sldId id="614" r:id="rId45"/>
    <p:sldId id="474" r:id="rId46"/>
    <p:sldId id="289" r:id="rId47"/>
    <p:sldId id="272" r:id="rId48"/>
    <p:sldId id="475" r:id="rId49"/>
    <p:sldId id="315" r:id="rId50"/>
    <p:sldId id="479" r:id="rId51"/>
    <p:sldId id="480" r:id="rId52"/>
    <p:sldId id="481" r:id="rId53"/>
    <p:sldId id="482" r:id="rId54"/>
    <p:sldId id="483" r:id="rId55"/>
    <p:sldId id="484" r:id="rId56"/>
    <p:sldId id="485" r:id="rId57"/>
    <p:sldId id="486" r:id="rId58"/>
    <p:sldId id="487" r:id="rId59"/>
    <p:sldId id="488" r:id="rId60"/>
    <p:sldId id="610" r:id="rId61"/>
    <p:sldId id="461" r:id="rId62"/>
    <p:sldId id="451" r:id="rId63"/>
    <p:sldId id="462" r:id="rId64"/>
    <p:sldId id="463" r:id="rId65"/>
    <p:sldId id="464" r:id="rId66"/>
    <p:sldId id="443" r:id="rId67"/>
    <p:sldId id="452" r:id="rId68"/>
    <p:sldId id="453" r:id="rId69"/>
    <p:sldId id="454" r:id="rId70"/>
    <p:sldId id="465" r:id="rId71"/>
    <p:sldId id="466" r:id="rId72"/>
    <p:sldId id="467" r:id="rId73"/>
    <p:sldId id="468" r:id="rId74"/>
    <p:sldId id="469" r:id="rId75"/>
    <p:sldId id="470" r:id="rId76"/>
    <p:sldId id="471" r:id="rId77"/>
    <p:sldId id="455" r:id="rId78"/>
    <p:sldId id="456" r:id="rId79"/>
    <p:sldId id="457" r:id="rId80"/>
    <p:sldId id="458" r:id="rId81"/>
    <p:sldId id="472" r:id="rId82"/>
    <p:sldId id="459" r:id="rId83"/>
    <p:sldId id="473" r:id="rId84"/>
    <p:sldId id="460" r:id="rId85"/>
    <p:sldId id="609" r:id="rId86"/>
    <p:sldId id="493" r:id="rId87"/>
    <p:sldId id="277" r:id="rId88"/>
    <p:sldId id="585" r:id="rId89"/>
    <p:sldId id="586" r:id="rId90"/>
    <p:sldId id="587" r:id="rId91"/>
    <p:sldId id="588" r:id="rId92"/>
    <p:sldId id="589" r:id="rId93"/>
    <p:sldId id="590" r:id="rId94"/>
    <p:sldId id="591" r:id="rId95"/>
    <p:sldId id="273" r:id="rId96"/>
    <p:sldId id="416" r:id="rId97"/>
    <p:sldId id="421" r:id="rId98"/>
    <p:sldId id="422" r:id="rId99"/>
    <p:sldId id="423" r:id="rId100"/>
    <p:sldId id="424" r:id="rId101"/>
    <p:sldId id="559" r:id="rId102"/>
    <p:sldId id="565" r:id="rId103"/>
    <p:sldId id="577" r:id="rId104"/>
    <p:sldId id="581" r:id="rId105"/>
    <p:sldId id="583" r:id="rId106"/>
    <p:sldId id="624" r:id="rId107"/>
    <p:sldId id="626" r:id="rId108"/>
    <p:sldId id="563" r:id="rId109"/>
    <p:sldId id="560" r:id="rId110"/>
    <p:sldId id="568" r:id="rId111"/>
    <p:sldId id="567" r:id="rId112"/>
    <p:sldId id="566" r:id="rId113"/>
    <p:sldId id="570" r:id="rId114"/>
    <p:sldId id="571" r:id="rId115"/>
    <p:sldId id="572" r:id="rId116"/>
    <p:sldId id="574" r:id="rId117"/>
    <p:sldId id="573" r:id="rId118"/>
    <p:sldId id="575" r:id="rId119"/>
    <p:sldId id="584" r:id="rId120"/>
    <p:sldId id="608" r:id="rId121"/>
    <p:sldId id="445" r:id="rId122"/>
    <p:sldId id="261" r:id="rId123"/>
    <p:sldId id="258" r:id="rId124"/>
    <p:sldId id="259" r:id="rId125"/>
    <p:sldId id="592" r:id="rId126"/>
    <p:sldId id="593" r:id="rId127"/>
    <p:sldId id="264" r:id="rId128"/>
    <p:sldId id="265" r:id="rId129"/>
    <p:sldId id="260" r:id="rId130"/>
    <p:sldId id="594" r:id="rId131"/>
    <p:sldId id="266" r:id="rId132"/>
    <p:sldId id="290" r:id="rId133"/>
    <p:sldId id="292" r:id="rId134"/>
    <p:sldId id="595" r:id="rId135"/>
    <p:sldId id="596" r:id="rId136"/>
    <p:sldId id="282" r:id="rId137"/>
    <p:sldId id="298" r:id="rId138"/>
    <p:sldId id="268" r:id="rId139"/>
    <p:sldId id="304" r:id="rId140"/>
    <p:sldId id="271" r:id="rId141"/>
    <p:sldId id="305" r:id="rId142"/>
    <p:sldId id="324" r:id="rId143"/>
    <p:sldId id="601" r:id="rId144"/>
    <p:sldId id="602" r:id="rId145"/>
    <p:sldId id="311" r:id="rId146"/>
    <p:sldId id="607" r:id="rId147"/>
    <p:sldId id="476" r:id="rId148"/>
    <p:sldId id="446" r:id="rId149"/>
    <p:sldId id="312" r:id="rId150"/>
    <p:sldId id="477" r:id="rId151"/>
    <p:sldId id="478" r:id="rId152"/>
    <p:sldId id="327" r:id="rId153"/>
    <p:sldId id="313" r:id="rId154"/>
    <p:sldId id="447" r:id="rId155"/>
  </p:sldIdLst>
  <p:sldSz cx="9144000" cy="6858000" type="screen4x3"/>
  <p:notesSz cx="7102475" cy="10234613"/>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990099"/>
    <a:srgbClr val="66FF33"/>
    <a:srgbClr val="99CCFF"/>
    <a:srgbClr val="FF3300"/>
    <a:srgbClr val="FF66CC"/>
    <a:srgbClr val="FF006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929F9F4-4A8F-4326-A1B4-22849713DDAB}" styleName="Stile scuro 1 - Colore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1" autoAdjust="0"/>
    <p:restoredTop sz="75000" autoAdjust="0"/>
  </p:normalViewPr>
  <p:slideViewPr>
    <p:cSldViewPr>
      <p:cViewPr varScale="1">
        <p:scale>
          <a:sx n="123" d="100"/>
          <a:sy n="123" d="100"/>
        </p:scale>
        <p:origin x="335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85.xml"/><Relationship Id="rId7" Type="http://schemas.openxmlformats.org/officeDocument/2006/relationships/slide" Target="slides/slide121.xml"/><Relationship Id="rId2" Type="http://schemas.openxmlformats.org/officeDocument/2006/relationships/slide" Target="slides/slide60.xml"/><Relationship Id="rId1" Type="http://schemas.openxmlformats.org/officeDocument/2006/relationships/slide" Target="slides/slide39.xml"/><Relationship Id="rId6" Type="http://schemas.openxmlformats.org/officeDocument/2006/relationships/slide" Target="slides/slide120.xml"/><Relationship Id="rId5" Type="http://schemas.openxmlformats.org/officeDocument/2006/relationships/slide" Target="slides/slide96.xml"/><Relationship Id="rId4"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3361AA-EB1F-46E6-86D0-8B1FE7C6A1A0}" type="doc">
      <dgm:prSet loTypeId="urn:microsoft.com/office/officeart/2005/8/layout/orgChart1" loCatId="hierarchy" qsTypeId="urn:microsoft.com/office/officeart/2005/8/quickstyle/simple1" qsCatId="simple" csTypeId="urn:microsoft.com/office/officeart/2005/8/colors/accent1_2" csCatId="accent1"/>
      <dgm:spPr/>
    </dgm:pt>
    <dgm:pt modelId="{44EF94CB-49B4-4626-85E1-BD4612455B0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Biomasse</a:t>
          </a:r>
        </a:p>
      </dgm:t>
    </dgm:pt>
    <dgm:pt modelId="{D7336553-8B61-4CF7-BA52-13E5FD9AAC2C}" type="parTrans" cxnId="{D9C08912-2B4F-4195-904E-3DAA104AA8FF}">
      <dgm:prSet/>
      <dgm:spPr/>
      <dgm:t>
        <a:bodyPr/>
        <a:lstStyle/>
        <a:p>
          <a:endParaRPr lang="it-IT"/>
        </a:p>
      </dgm:t>
    </dgm:pt>
    <dgm:pt modelId="{A761DE1C-AB6C-4A99-A401-9C1023884AB6}" type="sibTrans" cxnId="{D9C08912-2B4F-4195-904E-3DAA104AA8FF}">
      <dgm:prSet/>
      <dgm:spPr/>
      <dgm:t>
        <a:bodyPr/>
        <a:lstStyle/>
        <a:p>
          <a:endParaRPr lang="it-IT"/>
        </a:p>
      </dgm:t>
    </dgm:pt>
    <dgm:pt modelId="{AF80263D-9A95-43B7-8009-5EB52B3F9AD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Residui organici</a:t>
          </a:r>
        </a:p>
      </dgm:t>
    </dgm:pt>
    <dgm:pt modelId="{538D777F-69CC-4136-8C8A-253E81440504}" type="parTrans" cxnId="{95487E2F-9037-4375-836A-E626AD36D47E}">
      <dgm:prSet/>
      <dgm:spPr/>
      <dgm:t>
        <a:bodyPr/>
        <a:lstStyle/>
        <a:p>
          <a:endParaRPr lang="it-IT"/>
        </a:p>
      </dgm:t>
    </dgm:pt>
    <dgm:pt modelId="{B22B7C51-2053-4499-AAD1-2304C3814A82}" type="sibTrans" cxnId="{95487E2F-9037-4375-836A-E626AD36D47E}">
      <dgm:prSet/>
      <dgm:spPr/>
      <dgm:t>
        <a:bodyPr/>
        <a:lstStyle/>
        <a:p>
          <a:endParaRPr lang="it-IT"/>
        </a:p>
      </dgm:t>
    </dgm:pt>
    <dgm:pt modelId="{785D510F-FF56-4635-812A-BB2CDA19B46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forestali</a:t>
          </a:r>
        </a:p>
      </dgm:t>
    </dgm:pt>
    <dgm:pt modelId="{5D982A58-4591-44DB-968C-D8FC4AB321F9}" type="parTrans" cxnId="{AAA3D58A-57CC-4D45-A44E-517DD00FC598}">
      <dgm:prSet/>
      <dgm:spPr/>
      <dgm:t>
        <a:bodyPr/>
        <a:lstStyle/>
        <a:p>
          <a:endParaRPr lang="it-IT"/>
        </a:p>
      </dgm:t>
    </dgm:pt>
    <dgm:pt modelId="{6CFD8EB8-F24D-4891-B8CE-19EE3105D75E}" type="sibTrans" cxnId="{AAA3D58A-57CC-4D45-A44E-517DD00FC598}">
      <dgm:prSet/>
      <dgm:spPr/>
      <dgm:t>
        <a:bodyPr/>
        <a:lstStyle/>
        <a:p>
          <a:endParaRPr lang="it-IT"/>
        </a:p>
      </dgm:t>
    </dgm:pt>
    <dgm:pt modelId="{E434C0A6-CED7-433B-ACC4-03CD0A989A86}">
      <dgm:prSet/>
      <dgm:spPr/>
      <dgm: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it-IT" altLang="it-IT" b="0" i="0" u="none" strike="noStrike" cap="none" normalizeH="0" baseline="0">
              <a:ln>
                <a:noFill/>
              </a:ln>
              <a:solidFill>
                <a:schemeClr val="tx1"/>
              </a:solidFill>
              <a:effectLst/>
              <a:latin typeface="Arial" panose="020B0604020202020204" pitchFamily="34" charset="0"/>
            </a:rPr>
            <a:t> vegetali</a:t>
          </a:r>
        </a:p>
      </dgm:t>
    </dgm:pt>
    <dgm:pt modelId="{58DD8B4B-7889-487A-BEA8-F135445F1687}" type="parTrans" cxnId="{99322F4D-9510-4D90-A5B8-9A3C85A3717E}">
      <dgm:prSet/>
      <dgm:spPr/>
      <dgm:t>
        <a:bodyPr/>
        <a:lstStyle/>
        <a:p>
          <a:endParaRPr lang="it-IT"/>
        </a:p>
      </dgm:t>
    </dgm:pt>
    <dgm:pt modelId="{95104BCF-8375-46FA-872D-D798838CDA12}" type="sibTrans" cxnId="{99322F4D-9510-4D90-A5B8-9A3C85A3717E}">
      <dgm:prSet/>
      <dgm:spPr/>
      <dgm:t>
        <a:bodyPr/>
        <a:lstStyle/>
        <a:p>
          <a:endParaRPr lang="it-IT"/>
        </a:p>
      </dgm:t>
    </dgm:pt>
    <dgm:pt modelId="{EAEBA3EA-69C6-4C85-BD2E-04291F04A7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Trasformazione tecnologica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di prodotti e consumi</a:t>
          </a:r>
        </a:p>
      </dgm:t>
    </dgm:pt>
    <dgm:pt modelId="{DC250E13-FD26-4B77-BEEA-488011567CC6}" type="parTrans" cxnId="{82CF9810-53F7-4944-A753-9EE2DB85AA5D}">
      <dgm:prSet/>
      <dgm:spPr/>
      <dgm:t>
        <a:bodyPr/>
        <a:lstStyle/>
        <a:p>
          <a:endParaRPr lang="it-IT"/>
        </a:p>
      </dgm:t>
    </dgm:pt>
    <dgm:pt modelId="{9978B756-48D6-45B4-90EE-3BED54F747C9}" type="sibTrans" cxnId="{82CF9810-53F7-4944-A753-9EE2DB85AA5D}">
      <dgm:prSet/>
      <dgm:spPr/>
      <dgm:t>
        <a:bodyPr/>
        <a:lstStyle/>
        <a:p>
          <a:endParaRPr lang="it-IT"/>
        </a:p>
      </dgm:t>
    </dgm:pt>
    <dgm:pt modelId="{156BAB27-D9A5-4E36-8974-9618B6E537C2}">
      <dgm:prSet/>
      <dgm:spPr/>
      <dgm: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it-IT" altLang="it-IT" b="0" i="0" u="none" strike="noStrike" cap="none" normalizeH="0" baseline="0">
              <a:ln>
                <a:noFill/>
              </a:ln>
              <a:solidFill>
                <a:schemeClr val="tx1"/>
              </a:solidFill>
              <a:effectLst/>
              <a:latin typeface="Arial" panose="020B0604020202020204" pitchFamily="34" charset="0"/>
            </a:rPr>
            <a:t>Alimentari</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it-IT" altLang="it-IT" b="0" i="0" u="none" strike="noStrike" cap="none" normalizeH="0" baseline="0">
              <a:ln>
                <a:noFill/>
              </a:ln>
              <a:solidFill>
                <a:schemeClr val="tx1"/>
              </a:solidFill>
              <a:effectLst/>
              <a:latin typeface="Arial" panose="020B0604020202020204" pitchFamily="34" charset="0"/>
            </a:rPr>
            <a:t>Non alimentari</a:t>
          </a:r>
        </a:p>
      </dgm:t>
    </dgm:pt>
    <dgm:pt modelId="{51762E84-69D5-451C-9FED-33347C307068}" type="parTrans" cxnId="{143FAD49-1CE9-4F71-BE19-B765DD219B73}">
      <dgm:prSet/>
      <dgm:spPr/>
      <dgm:t>
        <a:bodyPr/>
        <a:lstStyle/>
        <a:p>
          <a:endParaRPr lang="it-IT"/>
        </a:p>
      </dgm:t>
    </dgm:pt>
    <dgm:pt modelId="{5444353A-8EB5-4336-84E4-4A991A78BF97}" type="sibTrans" cxnId="{143FAD49-1CE9-4F71-BE19-B765DD219B73}">
      <dgm:prSet/>
      <dgm:spPr/>
      <dgm:t>
        <a:bodyPr/>
        <a:lstStyle/>
        <a:p>
          <a:endParaRPr lang="it-IT"/>
        </a:p>
      </dgm:t>
    </dgm:pt>
    <dgm:pt modelId="{2C1E548D-B78F-4641-B884-2D715795333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agricoli</a:t>
          </a:r>
        </a:p>
      </dgm:t>
    </dgm:pt>
    <dgm:pt modelId="{693FDB75-F508-4DCC-A79B-6A4D23E8766C}" type="parTrans" cxnId="{C2BFC630-D02E-4B7E-8C3B-32FCFC936F08}">
      <dgm:prSet/>
      <dgm:spPr/>
      <dgm:t>
        <a:bodyPr/>
        <a:lstStyle/>
        <a:p>
          <a:endParaRPr lang="it-IT"/>
        </a:p>
      </dgm:t>
    </dgm:pt>
    <dgm:pt modelId="{C8636A70-9CA6-4D92-9A39-FCA42872AF97}" type="sibTrans" cxnId="{C2BFC630-D02E-4B7E-8C3B-32FCFC936F08}">
      <dgm:prSet/>
      <dgm:spPr/>
      <dgm:t>
        <a:bodyPr/>
        <a:lstStyle/>
        <a:p>
          <a:endParaRPr lang="it-IT"/>
        </a:p>
      </dgm:t>
    </dgm:pt>
    <dgm:pt modelId="{B266F12C-A49B-4DF4-A608-02560C7E7A0A}">
      <dgm:prSet/>
      <dgm:spPr/>
      <dgm: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it-IT" altLang="it-IT" b="0" i="0" u="none" strike="noStrike" cap="none" normalizeH="0" baseline="0">
              <a:ln>
                <a:noFill/>
              </a:ln>
              <a:solidFill>
                <a:schemeClr val="tx1"/>
              </a:solidFill>
              <a:effectLst/>
              <a:latin typeface="Arial" panose="020B0604020202020204" pitchFamily="34" charset="0"/>
            </a:rPr>
            <a:t>Animali</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it-IT" altLang="it-IT" b="0" i="0" u="none" strike="noStrike" cap="none" normalizeH="0" baseline="0">
              <a:ln>
                <a:noFill/>
              </a:ln>
              <a:solidFill>
                <a:schemeClr val="tx1"/>
              </a:solidFill>
              <a:effectLst/>
              <a:latin typeface="Arial" panose="020B0604020202020204" pitchFamily="34" charset="0"/>
            </a:rPr>
            <a:t>Vegetali</a:t>
          </a:r>
        </a:p>
      </dgm:t>
    </dgm:pt>
    <dgm:pt modelId="{AB97272B-0B3B-4BD2-B98C-DE378A472918}" type="parTrans" cxnId="{7E762819-AB0A-4154-AF99-A251C930B40A}">
      <dgm:prSet/>
      <dgm:spPr/>
      <dgm:t>
        <a:bodyPr/>
        <a:lstStyle/>
        <a:p>
          <a:endParaRPr lang="it-IT"/>
        </a:p>
      </dgm:t>
    </dgm:pt>
    <dgm:pt modelId="{3139B91C-EC50-47B5-BD4F-F25067B9437E}" type="sibTrans" cxnId="{7E762819-AB0A-4154-AF99-A251C930B40A}">
      <dgm:prSet/>
      <dgm:spPr/>
      <dgm:t>
        <a:bodyPr/>
        <a:lstStyle/>
        <a:p>
          <a:endParaRPr lang="it-IT"/>
        </a:p>
      </dgm:t>
    </dgm:pt>
    <dgm:pt modelId="{AAF51630-BC88-4C25-9D97-6C06A947834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Colture energetiche</a:t>
          </a:r>
        </a:p>
      </dgm:t>
    </dgm:pt>
    <dgm:pt modelId="{7205A718-3C85-4A6B-ADD3-25CE0CBD4324}" type="parTrans" cxnId="{F2CB1BEA-9734-49AD-AA72-3214511E2E67}">
      <dgm:prSet/>
      <dgm:spPr/>
      <dgm:t>
        <a:bodyPr/>
        <a:lstStyle/>
        <a:p>
          <a:endParaRPr lang="it-IT"/>
        </a:p>
      </dgm:t>
    </dgm:pt>
    <dgm:pt modelId="{C36EB16C-780C-4C9B-A32C-B3A1B2C0412B}" type="sibTrans" cxnId="{F2CB1BEA-9734-49AD-AA72-3214511E2E67}">
      <dgm:prSet/>
      <dgm:spPr/>
      <dgm:t>
        <a:bodyPr/>
        <a:lstStyle/>
        <a:p>
          <a:endParaRPr lang="it-IT"/>
        </a:p>
      </dgm:t>
    </dgm:pt>
    <dgm:pt modelId="{B13EC45F-BB79-4906-8CBA-1A4E225AE04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acquatiche</a:t>
          </a:r>
        </a:p>
      </dgm:t>
    </dgm:pt>
    <dgm:pt modelId="{3D689678-0A2E-459A-A55B-41C83C4F449B}" type="parTrans" cxnId="{C5697858-E34C-4950-A638-D24A3058DEEA}">
      <dgm:prSet/>
      <dgm:spPr/>
      <dgm:t>
        <a:bodyPr/>
        <a:lstStyle/>
        <a:p>
          <a:endParaRPr lang="it-IT"/>
        </a:p>
      </dgm:t>
    </dgm:pt>
    <dgm:pt modelId="{552327CE-535B-42B3-8A56-EACC30DE8C39}" type="sibTrans" cxnId="{C5697858-E34C-4950-A638-D24A3058DEEA}">
      <dgm:prSet/>
      <dgm:spPr/>
      <dgm:t>
        <a:bodyPr/>
        <a:lstStyle/>
        <a:p>
          <a:endParaRPr lang="it-IT"/>
        </a:p>
      </dgm:t>
    </dgm:pt>
    <dgm:pt modelId="{9838047E-F48D-4B7F-8EB6-471B76508B7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b="1" i="0" u="none" strike="noStrike" cap="none" normalizeH="0" baseline="0">
              <a:ln>
                <a:noFill/>
              </a:ln>
              <a:solidFill>
                <a:schemeClr val="tx1"/>
              </a:solidFill>
              <a:effectLst/>
              <a:latin typeface="Arial" panose="020B0604020202020204" pitchFamily="34" charset="0"/>
            </a:rPr>
            <a:t>terrestri</a:t>
          </a:r>
        </a:p>
      </dgm:t>
    </dgm:pt>
    <dgm:pt modelId="{FD64B864-064E-449A-838A-550A9CA0509E}" type="parTrans" cxnId="{935ABEB5-DBDB-4AB7-8DBA-CD3CB6B03C37}">
      <dgm:prSet/>
      <dgm:spPr/>
      <dgm:t>
        <a:bodyPr/>
        <a:lstStyle/>
        <a:p>
          <a:endParaRPr lang="it-IT"/>
        </a:p>
      </dgm:t>
    </dgm:pt>
    <dgm:pt modelId="{39356A81-A2EF-49E8-99DC-0BCE0A41BFBB}" type="sibTrans" cxnId="{935ABEB5-DBDB-4AB7-8DBA-CD3CB6B03C37}">
      <dgm:prSet/>
      <dgm:spPr/>
      <dgm:t>
        <a:bodyPr/>
        <a:lstStyle/>
        <a:p>
          <a:endParaRPr lang="it-IT"/>
        </a:p>
      </dgm:t>
    </dgm:pt>
    <dgm:pt modelId="{95B8F504-05A2-4D40-B6CF-CD5DB33B9DB5}" type="pres">
      <dgm:prSet presAssocID="{C83361AA-EB1F-46E6-86D0-8B1FE7C6A1A0}" presName="hierChild1" presStyleCnt="0">
        <dgm:presLayoutVars>
          <dgm:orgChart val="1"/>
          <dgm:chPref val="1"/>
          <dgm:dir/>
          <dgm:animOne val="branch"/>
          <dgm:animLvl val="lvl"/>
          <dgm:resizeHandles/>
        </dgm:presLayoutVars>
      </dgm:prSet>
      <dgm:spPr/>
    </dgm:pt>
    <dgm:pt modelId="{8C294083-37E4-40A0-8E52-241C2B552A48}" type="pres">
      <dgm:prSet presAssocID="{44EF94CB-49B4-4626-85E1-BD4612455B06}" presName="hierRoot1" presStyleCnt="0">
        <dgm:presLayoutVars>
          <dgm:hierBranch/>
        </dgm:presLayoutVars>
      </dgm:prSet>
      <dgm:spPr/>
    </dgm:pt>
    <dgm:pt modelId="{BA8B9555-CD78-48F3-8ECE-E5C0B65C9902}" type="pres">
      <dgm:prSet presAssocID="{44EF94CB-49B4-4626-85E1-BD4612455B06}" presName="rootComposite1" presStyleCnt="0"/>
      <dgm:spPr/>
    </dgm:pt>
    <dgm:pt modelId="{F06477E1-C7CF-453D-9D9E-ABC13984C105}" type="pres">
      <dgm:prSet presAssocID="{44EF94CB-49B4-4626-85E1-BD4612455B06}" presName="rootText1" presStyleLbl="node0" presStyleIdx="0" presStyleCnt="1">
        <dgm:presLayoutVars>
          <dgm:chPref val="3"/>
        </dgm:presLayoutVars>
      </dgm:prSet>
      <dgm:spPr/>
    </dgm:pt>
    <dgm:pt modelId="{26A48DDE-6A3F-4CAB-85D8-C7AFC17C22CB}" type="pres">
      <dgm:prSet presAssocID="{44EF94CB-49B4-4626-85E1-BD4612455B06}" presName="rootConnector1" presStyleLbl="node1" presStyleIdx="0" presStyleCnt="0"/>
      <dgm:spPr/>
    </dgm:pt>
    <dgm:pt modelId="{A1E3C76A-928E-4E3A-B12D-D829B3F8410E}" type="pres">
      <dgm:prSet presAssocID="{44EF94CB-49B4-4626-85E1-BD4612455B06}" presName="hierChild2" presStyleCnt="0"/>
      <dgm:spPr/>
    </dgm:pt>
    <dgm:pt modelId="{C77C7CA0-B580-402A-931F-044533ECDAA0}" type="pres">
      <dgm:prSet presAssocID="{538D777F-69CC-4136-8C8A-253E81440504}" presName="Name35" presStyleLbl="parChTrans1D2" presStyleIdx="0" presStyleCnt="2"/>
      <dgm:spPr/>
    </dgm:pt>
    <dgm:pt modelId="{54E433D2-5C35-497F-931D-CA5497A9DD10}" type="pres">
      <dgm:prSet presAssocID="{AF80263D-9A95-43B7-8009-5EB52B3F9ADF}" presName="hierRoot2" presStyleCnt="0">
        <dgm:presLayoutVars>
          <dgm:hierBranch/>
        </dgm:presLayoutVars>
      </dgm:prSet>
      <dgm:spPr/>
    </dgm:pt>
    <dgm:pt modelId="{B6B91A4B-5364-4D7D-B9CE-97F4C2CB804A}" type="pres">
      <dgm:prSet presAssocID="{AF80263D-9A95-43B7-8009-5EB52B3F9ADF}" presName="rootComposite" presStyleCnt="0"/>
      <dgm:spPr/>
    </dgm:pt>
    <dgm:pt modelId="{B363299A-7C2A-4748-849E-E55991EF71BF}" type="pres">
      <dgm:prSet presAssocID="{AF80263D-9A95-43B7-8009-5EB52B3F9ADF}" presName="rootText" presStyleLbl="node2" presStyleIdx="0" presStyleCnt="2">
        <dgm:presLayoutVars>
          <dgm:chPref val="3"/>
        </dgm:presLayoutVars>
      </dgm:prSet>
      <dgm:spPr/>
    </dgm:pt>
    <dgm:pt modelId="{18CBD8CA-B0C4-45FD-AAD0-F28ED5D382B5}" type="pres">
      <dgm:prSet presAssocID="{AF80263D-9A95-43B7-8009-5EB52B3F9ADF}" presName="rootConnector" presStyleLbl="node2" presStyleIdx="0" presStyleCnt="2"/>
      <dgm:spPr/>
    </dgm:pt>
    <dgm:pt modelId="{A7287D6F-A30C-435C-B5FE-0BAEA1206852}" type="pres">
      <dgm:prSet presAssocID="{AF80263D-9A95-43B7-8009-5EB52B3F9ADF}" presName="hierChild4" presStyleCnt="0"/>
      <dgm:spPr/>
    </dgm:pt>
    <dgm:pt modelId="{9E7D0A79-0C58-4D36-BFAA-8B694EEE9C97}" type="pres">
      <dgm:prSet presAssocID="{5D982A58-4591-44DB-968C-D8FC4AB321F9}" presName="Name35" presStyleLbl="parChTrans1D3" presStyleIdx="0" presStyleCnt="5"/>
      <dgm:spPr/>
    </dgm:pt>
    <dgm:pt modelId="{A2532A1A-8494-4A04-8EBA-72DE5BBCF825}" type="pres">
      <dgm:prSet presAssocID="{785D510F-FF56-4635-812A-BB2CDA19B463}" presName="hierRoot2" presStyleCnt="0">
        <dgm:presLayoutVars>
          <dgm:hierBranch val="r"/>
        </dgm:presLayoutVars>
      </dgm:prSet>
      <dgm:spPr/>
    </dgm:pt>
    <dgm:pt modelId="{B99D2057-552D-43DB-8EEC-C05F30F9778D}" type="pres">
      <dgm:prSet presAssocID="{785D510F-FF56-4635-812A-BB2CDA19B463}" presName="rootComposite" presStyleCnt="0"/>
      <dgm:spPr/>
    </dgm:pt>
    <dgm:pt modelId="{A7BBAC35-E714-4EAF-A1A3-F59C9A72BDAF}" type="pres">
      <dgm:prSet presAssocID="{785D510F-FF56-4635-812A-BB2CDA19B463}" presName="rootText" presStyleLbl="node3" presStyleIdx="0" presStyleCnt="5">
        <dgm:presLayoutVars>
          <dgm:chPref val="3"/>
        </dgm:presLayoutVars>
      </dgm:prSet>
      <dgm:spPr/>
    </dgm:pt>
    <dgm:pt modelId="{C9864885-3491-410C-9805-399B25ED267E}" type="pres">
      <dgm:prSet presAssocID="{785D510F-FF56-4635-812A-BB2CDA19B463}" presName="rootConnector" presStyleLbl="node3" presStyleIdx="0" presStyleCnt="5"/>
      <dgm:spPr/>
    </dgm:pt>
    <dgm:pt modelId="{E4CD9B37-6A47-45AA-BDF9-FC4DB80FD200}" type="pres">
      <dgm:prSet presAssocID="{785D510F-FF56-4635-812A-BB2CDA19B463}" presName="hierChild4" presStyleCnt="0"/>
      <dgm:spPr/>
    </dgm:pt>
    <dgm:pt modelId="{1013C1A3-0BAD-49F2-8BE3-DB3856B8ED9C}" type="pres">
      <dgm:prSet presAssocID="{58DD8B4B-7889-487A-BEA8-F135445F1687}" presName="Name50" presStyleLbl="parChTrans1D4" presStyleIdx="0" presStyleCnt="3"/>
      <dgm:spPr/>
    </dgm:pt>
    <dgm:pt modelId="{5C49A519-DEA8-448D-89B1-DDD5B43D358F}" type="pres">
      <dgm:prSet presAssocID="{E434C0A6-CED7-433B-ACC4-03CD0A989A86}" presName="hierRoot2" presStyleCnt="0">
        <dgm:presLayoutVars>
          <dgm:hierBranch val="r"/>
        </dgm:presLayoutVars>
      </dgm:prSet>
      <dgm:spPr/>
    </dgm:pt>
    <dgm:pt modelId="{A75DC5C7-3B9B-49D3-A9FB-1ACE8399148F}" type="pres">
      <dgm:prSet presAssocID="{E434C0A6-CED7-433B-ACC4-03CD0A989A86}" presName="rootComposite" presStyleCnt="0"/>
      <dgm:spPr/>
    </dgm:pt>
    <dgm:pt modelId="{291046D1-9FA8-4C73-A76D-7779EA2FF520}" type="pres">
      <dgm:prSet presAssocID="{E434C0A6-CED7-433B-ACC4-03CD0A989A86}" presName="rootText" presStyleLbl="node4" presStyleIdx="0" presStyleCnt="3">
        <dgm:presLayoutVars>
          <dgm:chPref val="3"/>
        </dgm:presLayoutVars>
      </dgm:prSet>
      <dgm:spPr/>
    </dgm:pt>
    <dgm:pt modelId="{C219DC55-97F8-4118-96CC-E22FB3C62EEB}" type="pres">
      <dgm:prSet presAssocID="{E434C0A6-CED7-433B-ACC4-03CD0A989A86}" presName="rootConnector" presStyleLbl="node4" presStyleIdx="0" presStyleCnt="3"/>
      <dgm:spPr/>
    </dgm:pt>
    <dgm:pt modelId="{BB1E298C-2AE0-4828-BE6F-C0A9BE3768AC}" type="pres">
      <dgm:prSet presAssocID="{E434C0A6-CED7-433B-ACC4-03CD0A989A86}" presName="hierChild4" presStyleCnt="0"/>
      <dgm:spPr/>
    </dgm:pt>
    <dgm:pt modelId="{EC6982A5-0C2C-481A-AE05-36EAB9206143}" type="pres">
      <dgm:prSet presAssocID="{E434C0A6-CED7-433B-ACC4-03CD0A989A86}" presName="hierChild5" presStyleCnt="0"/>
      <dgm:spPr/>
    </dgm:pt>
    <dgm:pt modelId="{7807A29C-6EB2-4DBE-87DC-D848080769BB}" type="pres">
      <dgm:prSet presAssocID="{785D510F-FF56-4635-812A-BB2CDA19B463}" presName="hierChild5" presStyleCnt="0"/>
      <dgm:spPr/>
    </dgm:pt>
    <dgm:pt modelId="{D7D05003-EB84-4632-A72C-A762CF7D27DC}" type="pres">
      <dgm:prSet presAssocID="{DC250E13-FD26-4B77-BEEA-488011567CC6}" presName="Name35" presStyleLbl="parChTrans1D3" presStyleIdx="1" presStyleCnt="5"/>
      <dgm:spPr/>
    </dgm:pt>
    <dgm:pt modelId="{405DAD0B-AE77-43F8-A57E-D615B8A3C8C7}" type="pres">
      <dgm:prSet presAssocID="{EAEBA3EA-69C6-4C85-BD2E-04291F04A783}" presName="hierRoot2" presStyleCnt="0">
        <dgm:presLayoutVars>
          <dgm:hierBranch val="r"/>
        </dgm:presLayoutVars>
      </dgm:prSet>
      <dgm:spPr/>
    </dgm:pt>
    <dgm:pt modelId="{7367D806-5DD1-47DA-BB9D-9AB2D696BA75}" type="pres">
      <dgm:prSet presAssocID="{EAEBA3EA-69C6-4C85-BD2E-04291F04A783}" presName="rootComposite" presStyleCnt="0"/>
      <dgm:spPr/>
    </dgm:pt>
    <dgm:pt modelId="{A37AB663-112F-4E39-A338-CCA054955F8A}" type="pres">
      <dgm:prSet presAssocID="{EAEBA3EA-69C6-4C85-BD2E-04291F04A783}" presName="rootText" presStyleLbl="node3" presStyleIdx="1" presStyleCnt="5">
        <dgm:presLayoutVars>
          <dgm:chPref val="3"/>
        </dgm:presLayoutVars>
      </dgm:prSet>
      <dgm:spPr/>
    </dgm:pt>
    <dgm:pt modelId="{5056C66C-F2A9-4DF4-915A-BDE37ED3910E}" type="pres">
      <dgm:prSet presAssocID="{EAEBA3EA-69C6-4C85-BD2E-04291F04A783}" presName="rootConnector" presStyleLbl="node3" presStyleIdx="1" presStyleCnt="5"/>
      <dgm:spPr/>
    </dgm:pt>
    <dgm:pt modelId="{3DE7DD5A-FC78-446C-9B2D-0C9567D90CCA}" type="pres">
      <dgm:prSet presAssocID="{EAEBA3EA-69C6-4C85-BD2E-04291F04A783}" presName="hierChild4" presStyleCnt="0"/>
      <dgm:spPr/>
    </dgm:pt>
    <dgm:pt modelId="{D5903C7C-43D9-4455-A6BA-DFFD2CA56496}" type="pres">
      <dgm:prSet presAssocID="{51762E84-69D5-451C-9FED-33347C307068}" presName="Name50" presStyleLbl="parChTrans1D4" presStyleIdx="1" presStyleCnt="3"/>
      <dgm:spPr/>
    </dgm:pt>
    <dgm:pt modelId="{B438D380-5F27-4132-A280-066B684C8700}" type="pres">
      <dgm:prSet presAssocID="{156BAB27-D9A5-4E36-8974-9618B6E537C2}" presName="hierRoot2" presStyleCnt="0">
        <dgm:presLayoutVars>
          <dgm:hierBranch val="r"/>
        </dgm:presLayoutVars>
      </dgm:prSet>
      <dgm:spPr/>
    </dgm:pt>
    <dgm:pt modelId="{2039D9CD-4684-4DD8-A4EE-530396BBBDF4}" type="pres">
      <dgm:prSet presAssocID="{156BAB27-D9A5-4E36-8974-9618B6E537C2}" presName="rootComposite" presStyleCnt="0"/>
      <dgm:spPr/>
    </dgm:pt>
    <dgm:pt modelId="{5EAF7AE0-755C-4C8A-9798-193284D69730}" type="pres">
      <dgm:prSet presAssocID="{156BAB27-D9A5-4E36-8974-9618B6E537C2}" presName="rootText" presStyleLbl="node4" presStyleIdx="1" presStyleCnt="3">
        <dgm:presLayoutVars>
          <dgm:chPref val="3"/>
        </dgm:presLayoutVars>
      </dgm:prSet>
      <dgm:spPr/>
    </dgm:pt>
    <dgm:pt modelId="{0051B5FF-1056-4DA2-8A27-8E3BD2B786B7}" type="pres">
      <dgm:prSet presAssocID="{156BAB27-D9A5-4E36-8974-9618B6E537C2}" presName="rootConnector" presStyleLbl="node4" presStyleIdx="1" presStyleCnt="3"/>
      <dgm:spPr/>
    </dgm:pt>
    <dgm:pt modelId="{36C1B571-1191-4BCD-B0AC-4BCF6532623D}" type="pres">
      <dgm:prSet presAssocID="{156BAB27-D9A5-4E36-8974-9618B6E537C2}" presName="hierChild4" presStyleCnt="0"/>
      <dgm:spPr/>
    </dgm:pt>
    <dgm:pt modelId="{34E3645B-E9C4-4A26-8B2C-C97D6E296698}" type="pres">
      <dgm:prSet presAssocID="{156BAB27-D9A5-4E36-8974-9618B6E537C2}" presName="hierChild5" presStyleCnt="0"/>
      <dgm:spPr/>
    </dgm:pt>
    <dgm:pt modelId="{62868B3D-FC1E-4372-9462-60082EF0C780}" type="pres">
      <dgm:prSet presAssocID="{EAEBA3EA-69C6-4C85-BD2E-04291F04A783}" presName="hierChild5" presStyleCnt="0"/>
      <dgm:spPr/>
    </dgm:pt>
    <dgm:pt modelId="{F38F5D7B-8AE5-4C19-B12E-4278F06339A5}" type="pres">
      <dgm:prSet presAssocID="{693FDB75-F508-4DCC-A79B-6A4D23E8766C}" presName="Name35" presStyleLbl="parChTrans1D3" presStyleIdx="2" presStyleCnt="5"/>
      <dgm:spPr/>
    </dgm:pt>
    <dgm:pt modelId="{6761B212-DF18-4695-B210-1EBC0287DB4B}" type="pres">
      <dgm:prSet presAssocID="{2C1E548D-B78F-4641-B884-2D7157953330}" presName="hierRoot2" presStyleCnt="0">
        <dgm:presLayoutVars>
          <dgm:hierBranch val="r"/>
        </dgm:presLayoutVars>
      </dgm:prSet>
      <dgm:spPr/>
    </dgm:pt>
    <dgm:pt modelId="{C3D520BE-7EC3-4AD8-9C7E-B7D703037F98}" type="pres">
      <dgm:prSet presAssocID="{2C1E548D-B78F-4641-B884-2D7157953330}" presName="rootComposite" presStyleCnt="0"/>
      <dgm:spPr/>
    </dgm:pt>
    <dgm:pt modelId="{3A0CD777-D93D-4345-BF60-C0D0AAB554EA}" type="pres">
      <dgm:prSet presAssocID="{2C1E548D-B78F-4641-B884-2D7157953330}" presName="rootText" presStyleLbl="node3" presStyleIdx="2" presStyleCnt="5">
        <dgm:presLayoutVars>
          <dgm:chPref val="3"/>
        </dgm:presLayoutVars>
      </dgm:prSet>
      <dgm:spPr/>
    </dgm:pt>
    <dgm:pt modelId="{4F533C61-F786-4BA4-B3C3-6B82E2F59AF8}" type="pres">
      <dgm:prSet presAssocID="{2C1E548D-B78F-4641-B884-2D7157953330}" presName="rootConnector" presStyleLbl="node3" presStyleIdx="2" presStyleCnt="5"/>
      <dgm:spPr/>
    </dgm:pt>
    <dgm:pt modelId="{F2D819D2-864E-4178-9ABC-C2D267631874}" type="pres">
      <dgm:prSet presAssocID="{2C1E548D-B78F-4641-B884-2D7157953330}" presName="hierChild4" presStyleCnt="0"/>
      <dgm:spPr/>
    </dgm:pt>
    <dgm:pt modelId="{1F9D641B-06F4-4ABE-8C68-47FEFBEB0EF5}" type="pres">
      <dgm:prSet presAssocID="{AB97272B-0B3B-4BD2-B98C-DE378A472918}" presName="Name50" presStyleLbl="parChTrans1D4" presStyleIdx="2" presStyleCnt="3"/>
      <dgm:spPr/>
    </dgm:pt>
    <dgm:pt modelId="{069D7C42-C786-4CB0-9525-0075F5831383}" type="pres">
      <dgm:prSet presAssocID="{B266F12C-A49B-4DF4-A608-02560C7E7A0A}" presName="hierRoot2" presStyleCnt="0">
        <dgm:presLayoutVars>
          <dgm:hierBranch val="r"/>
        </dgm:presLayoutVars>
      </dgm:prSet>
      <dgm:spPr/>
    </dgm:pt>
    <dgm:pt modelId="{1770AB47-B58D-4B09-B041-00FF5A7C32BD}" type="pres">
      <dgm:prSet presAssocID="{B266F12C-A49B-4DF4-A608-02560C7E7A0A}" presName="rootComposite" presStyleCnt="0"/>
      <dgm:spPr/>
    </dgm:pt>
    <dgm:pt modelId="{258DC0C7-27AE-425B-8BB6-592147231369}" type="pres">
      <dgm:prSet presAssocID="{B266F12C-A49B-4DF4-A608-02560C7E7A0A}" presName="rootText" presStyleLbl="node4" presStyleIdx="2" presStyleCnt="3">
        <dgm:presLayoutVars>
          <dgm:chPref val="3"/>
        </dgm:presLayoutVars>
      </dgm:prSet>
      <dgm:spPr/>
    </dgm:pt>
    <dgm:pt modelId="{81475ADC-E3AA-48DB-BD7A-6D70BF838863}" type="pres">
      <dgm:prSet presAssocID="{B266F12C-A49B-4DF4-A608-02560C7E7A0A}" presName="rootConnector" presStyleLbl="node4" presStyleIdx="2" presStyleCnt="3"/>
      <dgm:spPr/>
    </dgm:pt>
    <dgm:pt modelId="{0AB72469-6FFE-4FC2-98DF-ADF0EE9F83A8}" type="pres">
      <dgm:prSet presAssocID="{B266F12C-A49B-4DF4-A608-02560C7E7A0A}" presName="hierChild4" presStyleCnt="0"/>
      <dgm:spPr/>
    </dgm:pt>
    <dgm:pt modelId="{50CFC5CE-9ECE-4F44-9B6E-B78A94AB9A6F}" type="pres">
      <dgm:prSet presAssocID="{B266F12C-A49B-4DF4-A608-02560C7E7A0A}" presName="hierChild5" presStyleCnt="0"/>
      <dgm:spPr/>
    </dgm:pt>
    <dgm:pt modelId="{67788E4A-5AA0-4E81-8897-351ABBF5E89C}" type="pres">
      <dgm:prSet presAssocID="{2C1E548D-B78F-4641-B884-2D7157953330}" presName="hierChild5" presStyleCnt="0"/>
      <dgm:spPr/>
    </dgm:pt>
    <dgm:pt modelId="{94A0044C-53FA-4D61-9D68-4979766BA5EE}" type="pres">
      <dgm:prSet presAssocID="{AF80263D-9A95-43B7-8009-5EB52B3F9ADF}" presName="hierChild5" presStyleCnt="0"/>
      <dgm:spPr/>
    </dgm:pt>
    <dgm:pt modelId="{6DD8E05D-2772-4798-86BC-2ED146E69D3B}" type="pres">
      <dgm:prSet presAssocID="{7205A718-3C85-4A6B-ADD3-25CE0CBD4324}" presName="Name35" presStyleLbl="parChTrans1D2" presStyleIdx="1" presStyleCnt="2"/>
      <dgm:spPr/>
    </dgm:pt>
    <dgm:pt modelId="{28F0A20F-70CF-4519-90EC-B8E4C45C34D6}" type="pres">
      <dgm:prSet presAssocID="{AAF51630-BC88-4C25-9D97-6C06A947834A}" presName="hierRoot2" presStyleCnt="0">
        <dgm:presLayoutVars>
          <dgm:hierBranch/>
        </dgm:presLayoutVars>
      </dgm:prSet>
      <dgm:spPr/>
    </dgm:pt>
    <dgm:pt modelId="{B7DF309F-39EE-4DF2-9619-2EFFD36FBE89}" type="pres">
      <dgm:prSet presAssocID="{AAF51630-BC88-4C25-9D97-6C06A947834A}" presName="rootComposite" presStyleCnt="0"/>
      <dgm:spPr/>
    </dgm:pt>
    <dgm:pt modelId="{A969FECE-9F1B-4EB6-89B3-A4745CDAD7BB}" type="pres">
      <dgm:prSet presAssocID="{AAF51630-BC88-4C25-9D97-6C06A947834A}" presName="rootText" presStyleLbl="node2" presStyleIdx="1" presStyleCnt="2">
        <dgm:presLayoutVars>
          <dgm:chPref val="3"/>
        </dgm:presLayoutVars>
      </dgm:prSet>
      <dgm:spPr/>
    </dgm:pt>
    <dgm:pt modelId="{86B46786-E374-4738-8CCA-486834460F5A}" type="pres">
      <dgm:prSet presAssocID="{AAF51630-BC88-4C25-9D97-6C06A947834A}" presName="rootConnector" presStyleLbl="node2" presStyleIdx="1" presStyleCnt="2"/>
      <dgm:spPr/>
    </dgm:pt>
    <dgm:pt modelId="{97822331-36CD-46F3-BB1A-22177CD4A55B}" type="pres">
      <dgm:prSet presAssocID="{AAF51630-BC88-4C25-9D97-6C06A947834A}" presName="hierChild4" presStyleCnt="0"/>
      <dgm:spPr/>
    </dgm:pt>
    <dgm:pt modelId="{CB7F4351-FE98-4A3E-ABE0-B6AE9A8E1127}" type="pres">
      <dgm:prSet presAssocID="{3D689678-0A2E-459A-A55B-41C83C4F449B}" presName="Name35" presStyleLbl="parChTrans1D3" presStyleIdx="3" presStyleCnt="5"/>
      <dgm:spPr/>
    </dgm:pt>
    <dgm:pt modelId="{E5A6617C-6F36-4879-9AB6-5D753B5A3860}" type="pres">
      <dgm:prSet presAssocID="{B13EC45F-BB79-4906-8CBA-1A4E225AE047}" presName="hierRoot2" presStyleCnt="0">
        <dgm:presLayoutVars>
          <dgm:hierBranch val="r"/>
        </dgm:presLayoutVars>
      </dgm:prSet>
      <dgm:spPr/>
    </dgm:pt>
    <dgm:pt modelId="{13C3F247-E970-4DEC-9E58-D3CD522C19A3}" type="pres">
      <dgm:prSet presAssocID="{B13EC45F-BB79-4906-8CBA-1A4E225AE047}" presName="rootComposite" presStyleCnt="0"/>
      <dgm:spPr/>
    </dgm:pt>
    <dgm:pt modelId="{B03F9739-B890-4231-A315-1A8691DFD92C}" type="pres">
      <dgm:prSet presAssocID="{B13EC45F-BB79-4906-8CBA-1A4E225AE047}" presName="rootText" presStyleLbl="node3" presStyleIdx="3" presStyleCnt="5">
        <dgm:presLayoutVars>
          <dgm:chPref val="3"/>
        </dgm:presLayoutVars>
      </dgm:prSet>
      <dgm:spPr/>
    </dgm:pt>
    <dgm:pt modelId="{FC15DFBC-AD2B-4078-9441-FB34BFAE0B59}" type="pres">
      <dgm:prSet presAssocID="{B13EC45F-BB79-4906-8CBA-1A4E225AE047}" presName="rootConnector" presStyleLbl="node3" presStyleIdx="3" presStyleCnt="5"/>
      <dgm:spPr/>
    </dgm:pt>
    <dgm:pt modelId="{FF5BA517-2745-4267-87C9-95BB72E12FB5}" type="pres">
      <dgm:prSet presAssocID="{B13EC45F-BB79-4906-8CBA-1A4E225AE047}" presName="hierChild4" presStyleCnt="0"/>
      <dgm:spPr/>
    </dgm:pt>
    <dgm:pt modelId="{5D9ED646-4E28-4684-B5D5-CF717128E3A6}" type="pres">
      <dgm:prSet presAssocID="{B13EC45F-BB79-4906-8CBA-1A4E225AE047}" presName="hierChild5" presStyleCnt="0"/>
      <dgm:spPr/>
    </dgm:pt>
    <dgm:pt modelId="{C96062A8-CC52-4415-B2C5-26DC3A19C66B}" type="pres">
      <dgm:prSet presAssocID="{FD64B864-064E-449A-838A-550A9CA0509E}" presName="Name35" presStyleLbl="parChTrans1D3" presStyleIdx="4" presStyleCnt="5"/>
      <dgm:spPr/>
    </dgm:pt>
    <dgm:pt modelId="{AE399C11-3CA0-44B0-B3E7-D944E3728B72}" type="pres">
      <dgm:prSet presAssocID="{9838047E-F48D-4B7F-8EB6-471B76508B79}" presName="hierRoot2" presStyleCnt="0">
        <dgm:presLayoutVars>
          <dgm:hierBranch val="r"/>
        </dgm:presLayoutVars>
      </dgm:prSet>
      <dgm:spPr/>
    </dgm:pt>
    <dgm:pt modelId="{2964E991-BF5F-4E8A-9C33-92C296CB44E3}" type="pres">
      <dgm:prSet presAssocID="{9838047E-F48D-4B7F-8EB6-471B76508B79}" presName="rootComposite" presStyleCnt="0"/>
      <dgm:spPr/>
    </dgm:pt>
    <dgm:pt modelId="{6097AC0E-8754-4360-AECE-34DCAF34B318}" type="pres">
      <dgm:prSet presAssocID="{9838047E-F48D-4B7F-8EB6-471B76508B79}" presName="rootText" presStyleLbl="node3" presStyleIdx="4" presStyleCnt="5">
        <dgm:presLayoutVars>
          <dgm:chPref val="3"/>
        </dgm:presLayoutVars>
      </dgm:prSet>
      <dgm:spPr/>
    </dgm:pt>
    <dgm:pt modelId="{42530495-2376-49E6-A8A3-A65ACD842FDA}" type="pres">
      <dgm:prSet presAssocID="{9838047E-F48D-4B7F-8EB6-471B76508B79}" presName="rootConnector" presStyleLbl="node3" presStyleIdx="4" presStyleCnt="5"/>
      <dgm:spPr/>
    </dgm:pt>
    <dgm:pt modelId="{C186041D-D155-4888-835A-EE14098D6D41}" type="pres">
      <dgm:prSet presAssocID="{9838047E-F48D-4B7F-8EB6-471B76508B79}" presName="hierChild4" presStyleCnt="0"/>
      <dgm:spPr/>
    </dgm:pt>
    <dgm:pt modelId="{527EAAD3-C2E8-4250-B51E-95C61916FB9A}" type="pres">
      <dgm:prSet presAssocID="{9838047E-F48D-4B7F-8EB6-471B76508B79}" presName="hierChild5" presStyleCnt="0"/>
      <dgm:spPr/>
    </dgm:pt>
    <dgm:pt modelId="{C484F694-0405-49EE-AA0E-536962714BCE}" type="pres">
      <dgm:prSet presAssocID="{AAF51630-BC88-4C25-9D97-6C06A947834A}" presName="hierChild5" presStyleCnt="0"/>
      <dgm:spPr/>
    </dgm:pt>
    <dgm:pt modelId="{9D93B64F-DFED-4873-BB04-D4C6D9CA0796}" type="pres">
      <dgm:prSet presAssocID="{44EF94CB-49B4-4626-85E1-BD4612455B06}" presName="hierChild3" presStyleCnt="0"/>
      <dgm:spPr/>
    </dgm:pt>
  </dgm:ptLst>
  <dgm:cxnLst>
    <dgm:cxn modelId="{96A42B0C-DD4B-4E67-A3A8-EB5AF21D1F1A}" type="presOf" srcId="{51762E84-69D5-451C-9FED-33347C307068}" destId="{D5903C7C-43D9-4455-A6BA-DFFD2CA56496}" srcOrd="0" destOrd="0" presId="urn:microsoft.com/office/officeart/2005/8/layout/orgChart1"/>
    <dgm:cxn modelId="{82CF9810-53F7-4944-A753-9EE2DB85AA5D}" srcId="{AF80263D-9A95-43B7-8009-5EB52B3F9ADF}" destId="{EAEBA3EA-69C6-4C85-BD2E-04291F04A783}" srcOrd="1" destOrd="0" parTransId="{DC250E13-FD26-4B77-BEEA-488011567CC6}" sibTransId="{9978B756-48D6-45B4-90EE-3BED54F747C9}"/>
    <dgm:cxn modelId="{D9C08912-2B4F-4195-904E-3DAA104AA8FF}" srcId="{C83361AA-EB1F-46E6-86D0-8B1FE7C6A1A0}" destId="{44EF94CB-49B4-4626-85E1-BD4612455B06}" srcOrd="0" destOrd="0" parTransId="{D7336553-8B61-4CF7-BA52-13E5FD9AAC2C}" sibTransId="{A761DE1C-AB6C-4A99-A401-9C1023884AB6}"/>
    <dgm:cxn modelId="{962FBD14-6FEC-487F-9968-432C10682A24}" type="presOf" srcId="{AB97272B-0B3B-4BD2-B98C-DE378A472918}" destId="{1F9D641B-06F4-4ABE-8C68-47FEFBEB0EF5}" srcOrd="0" destOrd="0" presId="urn:microsoft.com/office/officeart/2005/8/layout/orgChart1"/>
    <dgm:cxn modelId="{7E762819-AB0A-4154-AF99-A251C930B40A}" srcId="{2C1E548D-B78F-4641-B884-2D7157953330}" destId="{B266F12C-A49B-4DF4-A608-02560C7E7A0A}" srcOrd="0" destOrd="0" parTransId="{AB97272B-0B3B-4BD2-B98C-DE378A472918}" sibTransId="{3139B91C-EC50-47B5-BD4F-F25067B9437E}"/>
    <dgm:cxn modelId="{5ADBE41A-758F-464F-B9DA-C627D83C2AB3}" type="presOf" srcId="{156BAB27-D9A5-4E36-8974-9618B6E537C2}" destId="{5EAF7AE0-755C-4C8A-9798-193284D69730}" srcOrd="0" destOrd="0" presId="urn:microsoft.com/office/officeart/2005/8/layout/orgChart1"/>
    <dgm:cxn modelId="{79DAA41E-608C-47A2-AAF7-BA036BAE1026}" type="presOf" srcId="{EAEBA3EA-69C6-4C85-BD2E-04291F04A783}" destId="{A37AB663-112F-4E39-A338-CCA054955F8A}" srcOrd="0" destOrd="0" presId="urn:microsoft.com/office/officeart/2005/8/layout/orgChart1"/>
    <dgm:cxn modelId="{95487E2F-9037-4375-836A-E626AD36D47E}" srcId="{44EF94CB-49B4-4626-85E1-BD4612455B06}" destId="{AF80263D-9A95-43B7-8009-5EB52B3F9ADF}" srcOrd="0" destOrd="0" parTransId="{538D777F-69CC-4136-8C8A-253E81440504}" sibTransId="{B22B7C51-2053-4499-AAD1-2304C3814A82}"/>
    <dgm:cxn modelId="{C2BFC630-D02E-4B7E-8C3B-32FCFC936F08}" srcId="{AF80263D-9A95-43B7-8009-5EB52B3F9ADF}" destId="{2C1E548D-B78F-4641-B884-2D7157953330}" srcOrd="2" destOrd="0" parTransId="{693FDB75-F508-4DCC-A79B-6A4D23E8766C}" sibTransId="{C8636A70-9CA6-4D92-9A39-FCA42872AF97}"/>
    <dgm:cxn modelId="{BE11F232-E383-4965-8AF6-FA37C007EFB0}" type="presOf" srcId="{9838047E-F48D-4B7F-8EB6-471B76508B79}" destId="{42530495-2376-49E6-A8A3-A65ACD842FDA}" srcOrd="1" destOrd="0" presId="urn:microsoft.com/office/officeart/2005/8/layout/orgChart1"/>
    <dgm:cxn modelId="{3CF08B3D-4F13-48C8-BBCF-145686659A9C}" type="presOf" srcId="{FD64B864-064E-449A-838A-550A9CA0509E}" destId="{C96062A8-CC52-4415-B2C5-26DC3A19C66B}" srcOrd="0" destOrd="0" presId="urn:microsoft.com/office/officeart/2005/8/layout/orgChart1"/>
    <dgm:cxn modelId="{ADF8923D-AEB7-4A21-9715-021E58CA7931}" type="presOf" srcId="{785D510F-FF56-4635-812A-BB2CDA19B463}" destId="{A7BBAC35-E714-4EAF-A1A3-F59C9A72BDAF}" srcOrd="0" destOrd="0" presId="urn:microsoft.com/office/officeart/2005/8/layout/orgChart1"/>
    <dgm:cxn modelId="{E4028E5E-1F5B-4ED7-A09A-03D2A6A581B3}" type="presOf" srcId="{5D982A58-4591-44DB-968C-D8FC4AB321F9}" destId="{9E7D0A79-0C58-4D36-BFAA-8B694EEE9C97}" srcOrd="0" destOrd="0" presId="urn:microsoft.com/office/officeart/2005/8/layout/orgChart1"/>
    <dgm:cxn modelId="{15615241-6D17-4ADF-8A8C-7C0B625B0652}" type="presOf" srcId="{AF80263D-9A95-43B7-8009-5EB52B3F9ADF}" destId="{B363299A-7C2A-4748-849E-E55991EF71BF}" srcOrd="0" destOrd="0" presId="urn:microsoft.com/office/officeart/2005/8/layout/orgChart1"/>
    <dgm:cxn modelId="{143FAD49-1CE9-4F71-BE19-B765DD219B73}" srcId="{EAEBA3EA-69C6-4C85-BD2E-04291F04A783}" destId="{156BAB27-D9A5-4E36-8974-9618B6E537C2}" srcOrd="0" destOrd="0" parTransId="{51762E84-69D5-451C-9FED-33347C307068}" sibTransId="{5444353A-8EB5-4336-84E4-4A991A78BF97}"/>
    <dgm:cxn modelId="{BF7BF649-BDB8-4CA6-B37F-95DB993DAF86}" type="presOf" srcId="{785D510F-FF56-4635-812A-BB2CDA19B463}" destId="{C9864885-3491-410C-9805-399B25ED267E}" srcOrd="1" destOrd="0" presId="urn:microsoft.com/office/officeart/2005/8/layout/orgChart1"/>
    <dgm:cxn modelId="{9BD7424A-B2EB-439B-8D87-7C270085C4A0}" type="presOf" srcId="{AF80263D-9A95-43B7-8009-5EB52B3F9ADF}" destId="{18CBD8CA-B0C4-45FD-AAD0-F28ED5D382B5}" srcOrd="1" destOrd="0" presId="urn:microsoft.com/office/officeart/2005/8/layout/orgChart1"/>
    <dgm:cxn modelId="{99322F4D-9510-4D90-A5B8-9A3C85A3717E}" srcId="{785D510F-FF56-4635-812A-BB2CDA19B463}" destId="{E434C0A6-CED7-433B-ACC4-03CD0A989A86}" srcOrd="0" destOrd="0" parTransId="{58DD8B4B-7889-487A-BEA8-F135445F1687}" sibTransId="{95104BCF-8375-46FA-872D-D798838CDA12}"/>
    <dgm:cxn modelId="{0B3C676E-23CE-4365-9AEF-24279DC4EF59}" type="presOf" srcId="{9838047E-F48D-4B7F-8EB6-471B76508B79}" destId="{6097AC0E-8754-4360-AECE-34DCAF34B318}" srcOrd="0" destOrd="0" presId="urn:microsoft.com/office/officeart/2005/8/layout/orgChart1"/>
    <dgm:cxn modelId="{92664C51-E0CA-4AB6-9827-137DA1523AE3}" type="presOf" srcId="{538D777F-69CC-4136-8C8A-253E81440504}" destId="{C77C7CA0-B580-402A-931F-044533ECDAA0}" srcOrd="0" destOrd="0" presId="urn:microsoft.com/office/officeart/2005/8/layout/orgChart1"/>
    <dgm:cxn modelId="{124DAF74-A855-4C09-988C-E30734A087C4}" type="presOf" srcId="{B266F12C-A49B-4DF4-A608-02560C7E7A0A}" destId="{81475ADC-E3AA-48DB-BD7A-6D70BF838863}" srcOrd="1" destOrd="0" presId="urn:microsoft.com/office/officeart/2005/8/layout/orgChart1"/>
    <dgm:cxn modelId="{6ADE7276-76D1-4B92-BF2F-023C14FDE8C1}" type="presOf" srcId="{156BAB27-D9A5-4E36-8974-9618B6E537C2}" destId="{0051B5FF-1056-4DA2-8A27-8E3BD2B786B7}" srcOrd="1" destOrd="0" presId="urn:microsoft.com/office/officeart/2005/8/layout/orgChart1"/>
    <dgm:cxn modelId="{C5697858-E34C-4950-A638-D24A3058DEEA}" srcId="{AAF51630-BC88-4C25-9D97-6C06A947834A}" destId="{B13EC45F-BB79-4906-8CBA-1A4E225AE047}" srcOrd="0" destOrd="0" parTransId="{3D689678-0A2E-459A-A55B-41C83C4F449B}" sibTransId="{552327CE-535B-42B3-8A56-EACC30DE8C39}"/>
    <dgm:cxn modelId="{D080E159-B04B-4D4C-9442-7C74CF6E16E8}" type="presOf" srcId="{44EF94CB-49B4-4626-85E1-BD4612455B06}" destId="{F06477E1-C7CF-453D-9D9E-ABC13984C105}" srcOrd="0" destOrd="0" presId="urn:microsoft.com/office/officeart/2005/8/layout/orgChart1"/>
    <dgm:cxn modelId="{AAA3D58A-57CC-4D45-A44E-517DD00FC598}" srcId="{AF80263D-9A95-43B7-8009-5EB52B3F9ADF}" destId="{785D510F-FF56-4635-812A-BB2CDA19B463}" srcOrd="0" destOrd="0" parTransId="{5D982A58-4591-44DB-968C-D8FC4AB321F9}" sibTransId="{6CFD8EB8-F24D-4891-B8CE-19EE3105D75E}"/>
    <dgm:cxn modelId="{9D49F699-F204-4455-BAC7-B4F1019E8A3D}" type="presOf" srcId="{C83361AA-EB1F-46E6-86D0-8B1FE7C6A1A0}" destId="{95B8F504-05A2-4D40-B6CF-CD5DB33B9DB5}" srcOrd="0" destOrd="0" presId="urn:microsoft.com/office/officeart/2005/8/layout/orgChart1"/>
    <dgm:cxn modelId="{AD4D3EA8-A326-48C8-B375-CCAFA651032D}" type="presOf" srcId="{B266F12C-A49B-4DF4-A608-02560C7E7A0A}" destId="{258DC0C7-27AE-425B-8BB6-592147231369}" srcOrd="0" destOrd="0" presId="urn:microsoft.com/office/officeart/2005/8/layout/orgChart1"/>
    <dgm:cxn modelId="{6C0FCBA9-5B69-4960-9499-08BF37A72AE3}" type="presOf" srcId="{2C1E548D-B78F-4641-B884-2D7157953330}" destId="{4F533C61-F786-4BA4-B3C3-6B82E2F59AF8}" srcOrd="1" destOrd="0" presId="urn:microsoft.com/office/officeart/2005/8/layout/orgChart1"/>
    <dgm:cxn modelId="{B47ECDAC-2EB8-4F2C-88AB-227EC3E8AB17}" type="presOf" srcId="{DC250E13-FD26-4B77-BEEA-488011567CC6}" destId="{D7D05003-EB84-4632-A72C-A762CF7D27DC}" srcOrd="0" destOrd="0" presId="urn:microsoft.com/office/officeart/2005/8/layout/orgChart1"/>
    <dgm:cxn modelId="{DE456DAE-8779-403E-80A8-951DE72DAE7F}" type="presOf" srcId="{2C1E548D-B78F-4641-B884-2D7157953330}" destId="{3A0CD777-D93D-4345-BF60-C0D0AAB554EA}" srcOrd="0" destOrd="0" presId="urn:microsoft.com/office/officeart/2005/8/layout/orgChart1"/>
    <dgm:cxn modelId="{11A2BDB3-FBA1-4FFE-A11B-FC597EE05CD4}" type="presOf" srcId="{3D689678-0A2E-459A-A55B-41C83C4F449B}" destId="{CB7F4351-FE98-4A3E-ABE0-B6AE9A8E1127}" srcOrd="0" destOrd="0" presId="urn:microsoft.com/office/officeart/2005/8/layout/orgChart1"/>
    <dgm:cxn modelId="{935ABEB5-DBDB-4AB7-8DBA-CD3CB6B03C37}" srcId="{AAF51630-BC88-4C25-9D97-6C06A947834A}" destId="{9838047E-F48D-4B7F-8EB6-471B76508B79}" srcOrd="1" destOrd="0" parTransId="{FD64B864-064E-449A-838A-550A9CA0509E}" sibTransId="{39356A81-A2EF-49E8-99DC-0BCE0A41BFBB}"/>
    <dgm:cxn modelId="{1BCEE0B5-924A-4B61-ACFE-157696095503}" type="presOf" srcId="{B13EC45F-BB79-4906-8CBA-1A4E225AE047}" destId="{FC15DFBC-AD2B-4078-9441-FB34BFAE0B59}" srcOrd="1" destOrd="0" presId="urn:microsoft.com/office/officeart/2005/8/layout/orgChart1"/>
    <dgm:cxn modelId="{9BCC8FBA-DE3D-42C8-BA35-95D3293BC541}" type="presOf" srcId="{B13EC45F-BB79-4906-8CBA-1A4E225AE047}" destId="{B03F9739-B890-4231-A315-1A8691DFD92C}" srcOrd="0" destOrd="0" presId="urn:microsoft.com/office/officeart/2005/8/layout/orgChart1"/>
    <dgm:cxn modelId="{91543ECC-0F1D-435E-8F82-280F7CCEC10B}" type="presOf" srcId="{58DD8B4B-7889-487A-BEA8-F135445F1687}" destId="{1013C1A3-0BAD-49F2-8BE3-DB3856B8ED9C}" srcOrd="0" destOrd="0" presId="urn:microsoft.com/office/officeart/2005/8/layout/orgChart1"/>
    <dgm:cxn modelId="{A06A31DB-F661-48B0-9606-D88D484293EB}" type="presOf" srcId="{7205A718-3C85-4A6B-ADD3-25CE0CBD4324}" destId="{6DD8E05D-2772-4798-86BC-2ED146E69D3B}" srcOrd="0" destOrd="0" presId="urn:microsoft.com/office/officeart/2005/8/layout/orgChart1"/>
    <dgm:cxn modelId="{DC03DAE4-07B6-421B-9321-0EC71FD7314A}" type="presOf" srcId="{E434C0A6-CED7-433B-ACC4-03CD0A989A86}" destId="{291046D1-9FA8-4C73-A76D-7779EA2FF520}" srcOrd="0" destOrd="0" presId="urn:microsoft.com/office/officeart/2005/8/layout/orgChart1"/>
    <dgm:cxn modelId="{F2CB1BEA-9734-49AD-AA72-3214511E2E67}" srcId="{44EF94CB-49B4-4626-85E1-BD4612455B06}" destId="{AAF51630-BC88-4C25-9D97-6C06A947834A}" srcOrd="1" destOrd="0" parTransId="{7205A718-3C85-4A6B-ADD3-25CE0CBD4324}" sibTransId="{C36EB16C-780C-4C9B-A32C-B3A1B2C0412B}"/>
    <dgm:cxn modelId="{58AB88F0-216C-4476-A64F-7DC485714E05}" type="presOf" srcId="{E434C0A6-CED7-433B-ACC4-03CD0A989A86}" destId="{C219DC55-97F8-4118-96CC-E22FB3C62EEB}" srcOrd="1" destOrd="0" presId="urn:microsoft.com/office/officeart/2005/8/layout/orgChart1"/>
    <dgm:cxn modelId="{4DB2B6F1-AD8A-4D27-9808-F42B83FB5CC1}" type="presOf" srcId="{693FDB75-F508-4DCC-A79B-6A4D23E8766C}" destId="{F38F5D7B-8AE5-4C19-B12E-4278F06339A5}" srcOrd="0" destOrd="0" presId="urn:microsoft.com/office/officeart/2005/8/layout/orgChart1"/>
    <dgm:cxn modelId="{75E1C2F5-913F-4CEF-9056-4D540CDAD242}" type="presOf" srcId="{44EF94CB-49B4-4626-85E1-BD4612455B06}" destId="{26A48DDE-6A3F-4CAB-85D8-C7AFC17C22CB}" srcOrd="1" destOrd="0" presId="urn:microsoft.com/office/officeart/2005/8/layout/orgChart1"/>
    <dgm:cxn modelId="{76EFA6F6-A34B-4CD4-AAFF-15A40FE9098D}" type="presOf" srcId="{EAEBA3EA-69C6-4C85-BD2E-04291F04A783}" destId="{5056C66C-F2A9-4DF4-915A-BDE37ED3910E}" srcOrd="1" destOrd="0" presId="urn:microsoft.com/office/officeart/2005/8/layout/orgChart1"/>
    <dgm:cxn modelId="{77D795FE-E005-4968-8D3C-BE39857ACAA4}" type="presOf" srcId="{AAF51630-BC88-4C25-9D97-6C06A947834A}" destId="{A969FECE-9F1B-4EB6-89B3-A4745CDAD7BB}" srcOrd="0" destOrd="0" presId="urn:microsoft.com/office/officeart/2005/8/layout/orgChart1"/>
    <dgm:cxn modelId="{A00BA2FF-7DA7-44E0-8473-0B00B5CE24BA}" type="presOf" srcId="{AAF51630-BC88-4C25-9D97-6C06A947834A}" destId="{86B46786-E374-4738-8CCA-486834460F5A}" srcOrd="1" destOrd="0" presId="urn:microsoft.com/office/officeart/2005/8/layout/orgChart1"/>
    <dgm:cxn modelId="{3E28E55E-20AD-46AF-B6C1-111263243DE6}" type="presParOf" srcId="{95B8F504-05A2-4D40-B6CF-CD5DB33B9DB5}" destId="{8C294083-37E4-40A0-8E52-241C2B552A48}" srcOrd="0" destOrd="0" presId="urn:microsoft.com/office/officeart/2005/8/layout/orgChart1"/>
    <dgm:cxn modelId="{02335DDB-7745-4D3A-A763-6756879F3638}" type="presParOf" srcId="{8C294083-37E4-40A0-8E52-241C2B552A48}" destId="{BA8B9555-CD78-48F3-8ECE-E5C0B65C9902}" srcOrd="0" destOrd="0" presId="urn:microsoft.com/office/officeart/2005/8/layout/orgChart1"/>
    <dgm:cxn modelId="{FF23F919-F791-4FD5-AF86-9C2428F90A0F}" type="presParOf" srcId="{BA8B9555-CD78-48F3-8ECE-E5C0B65C9902}" destId="{F06477E1-C7CF-453D-9D9E-ABC13984C105}" srcOrd="0" destOrd="0" presId="urn:microsoft.com/office/officeart/2005/8/layout/orgChart1"/>
    <dgm:cxn modelId="{7998911C-5D30-4BA5-82BD-BCFFE1AD9B11}" type="presParOf" srcId="{BA8B9555-CD78-48F3-8ECE-E5C0B65C9902}" destId="{26A48DDE-6A3F-4CAB-85D8-C7AFC17C22CB}" srcOrd="1" destOrd="0" presId="urn:microsoft.com/office/officeart/2005/8/layout/orgChart1"/>
    <dgm:cxn modelId="{76406F4B-5EE9-4FB8-9AC2-14F30BFC7DCE}" type="presParOf" srcId="{8C294083-37E4-40A0-8E52-241C2B552A48}" destId="{A1E3C76A-928E-4E3A-B12D-D829B3F8410E}" srcOrd="1" destOrd="0" presId="urn:microsoft.com/office/officeart/2005/8/layout/orgChart1"/>
    <dgm:cxn modelId="{4AC88B1C-D14B-4190-ADF1-70EA8C46063D}" type="presParOf" srcId="{A1E3C76A-928E-4E3A-B12D-D829B3F8410E}" destId="{C77C7CA0-B580-402A-931F-044533ECDAA0}" srcOrd="0" destOrd="0" presId="urn:microsoft.com/office/officeart/2005/8/layout/orgChart1"/>
    <dgm:cxn modelId="{A6331E24-1A5F-4EBD-9A58-A074A1ECA0BA}" type="presParOf" srcId="{A1E3C76A-928E-4E3A-B12D-D829B3F8410E}" destId="{54E433D2-5C35-497F-931D-CA5497A9DD10}" srcOrd="1" destOrd="0" presId="urn:microsoft.com/office/officeart/2005/8/layout/orgChart1"/>
    <dgm:cxn modelId="{F0CC118B-0CD5-4969-BB63-D85AE1CB095C}" type="presParOf" srcId="{54E433D2-5C35-497F-931D-CA5497A9DD10}" destId="{B6B91A4B-5364-4D7D-B9CE-97F4C2CB804A}" srcOrd="0" destOrd="0" presId="urn:microsoft.com/office/officeart/2005/8/layout/orgChart1"/>
    <dgm:cxn modelId="{1CF77404-5DE1-4DD8-94C1-3898F64FAE47}" type="presParOf" srcId="{B6B91A4B-5364-4D7D-B9CE-97F4C2CB804A}" destId="{B363299A-7C2A-4748-849E-E55991EF71BF}" srcOrd="0" destOrd="0" presId="urn:microsoft.com/office/officeart/2005/8/layout/orgChart1"/>
    <dgm:cxn modelId="{A906927A-09C6-48BA-95AB-3814098C7AB2}" type="presParOf" srcId="{B6B91A4B-5364-4D7D-B9CE-97F4C2CB804A}" destId="{18CBD8CA-B0C4-45FD-AAD0-F28ED5D382B5}" srcOrd="1" destOrd="0" presId="urn:microsoft.com/office/officeart/2005/8/layout/orgChart1"/>
    <dgm:cxn modelId="{C53CA83D-610B-40C3-85C5-E1C0641A7056}" type="presParOf" srcId="{54E433D2-5C35-497F-931D-CA5497A9DD10}" destId="{A7287D6F-A30C-435C-B5FE-0BAEA1206852}" srcOrd="1" destOrd="0" presId="urn:microsoft.com/office/officeart/2005/8/layout/orgChart1"/>
    <dgm:cxn modelId="{3166E82B-2EDC-4B7A-8C70-4BE41A6CB2E4}" type="presParOf" srcId="{A7287D6F-A30C-435C-B5FE-0BAEA1206852}" destId="{9E7D0A79-0C58-4D36-BFAA-8B694EEE9C97}" srcOrd="0" destOrd="0" presId="urn:microsoft.com/office/officeart/2005/8/layout/orgChart1"/>
    <dgm:cxn modelId="{11B6B477-CBF3-4B34-A633-6D108ED6809B}" type="presParOf" srcId="{A7287D6F-A30C-435C-B5FE-0BAEA1206852}" destId="{A2532A1A-8494-4A04-8EBA-72DE5BBCF825}" srcOrd="1" destOrd="0" presId="urn:microsoft.com/office/officeart/2005/8/layout/orgChart1"/>
    <dgm:cxn modelId="{91595F63-C105-4269-AC06-F4590D92D8A0}" type="presParOf" srcId="{A2532A1A-8494-4A04-8EBA-72DE5BBCF825}" destId="{B99D2057-552D-43DB-8EEC-C05F30F9778D}" srcOrd="0" destOrd="0" presId="urn:microsoft.com/office/officeart/2005/8/layout/orgChart1"/>
    <dgm:cxn modelId="{7F0584FF-255B-42A1-9209-B5C52F3E266B}" type="presParOf" srcId="{B99D2057-552D-43DB-8EEC-C05F30F9778D}" destId="{A7BBAC35-E714-4EAF-A1A3-F59C9A72BDAF}" srcOrd="0" destOrd="0" presId="urn:microsoft.com/office/officeart/2005/8/layout/orgChart1"/>
    <dgm:cxn modelId="{F419DB9E-1D73-4314-ABB2-106C43D48CAB}" type="presParOf" srcId="{B99D2057-552D-43DB-8EEC-C05F30F9778D}" destId="{C9864885-3491-410C-9805-399B25ED267E}" srcOrd="1" destOrd="0" presId="urn:microsoft.com/office/officeart/2005/8/layout/orgChart1"/>
    <dgm:cxn modelId="{AECB0685-2142-442A-969F-B782C01F2AB6}" type="presParOf" srcId="{A2532A1A-8494-4A04-8EBA-72DE5BBCF825}" destId="{E4CD9B37-6A47-45AA-BDF9-FC4DB80FD200}" srcOrd="1" destOrd="0" presId="urn:microsoft.com/office/officeart/2005/8/layout/orgChart1"/>
    <dgm:cxn modelId="{2590F4E0-3EB7-46E3-A3AC-D0B29D0C8128}" type="presParOf" srcId="{E4CD9B37-6A47-45AA-BDF9-FC4DB80FD200}" destId="{1013C1A3-0BAD-49F2-8BE3-DB3856B8ED9C}" srcOrd="0" destOrd="0" presId="urn:microsoft.com/office/officeart/2005/8/layout/orgChart1"/>
    <dgm:cxn modelId="{1928F16F-B27E-4720-A9EC-ADF93CC718C9}" type="presParOf" srcId="{E4CD9B37-6A47-45AA-BDF9-FC4DB80FD200}" destId="{5C49A519-DEA8-448D-89B1-DDD5B43D358F}" srcOrd="1" destOrd="0" presId="urn:microsoft.com/office/officeart/2005/8/layout/orgChart1"/>
    <dgm:cxn modelId="{923993A1-97EB-40C1-B33D-97957E29C9EC}" type="presParOf" srcId="{5C49A519-DEA8-448D-89B1-DDD5B43D358F}" destId="{A75DC5C7-3B9B-49D3-A9FB-1ACE8399148F}" srcOrd="0" destOrd="0" presId="urn:microsoft.com/office/officeart/2005/8/layout/orgChart1"/>
    <dgm:cxn modelId="{25303AF9-6537-4326-A035-1EC1ABE171EA}" type="presParOf" srcId="{A75DC5C7-3B9B-49D3-A9FB-1ACE8399148F}" destId="{291046D1-9FA8-4C73-A76D-7779EA2FF520}" srcOrd="0" destOrd="0" presId="urn:microsoft.com/office/officeart/2005/8/layout/orgChart1"/>
    <dgm:cxn modelId="{840FFFF2-DA4F-4378-9086-923262F8F0EB}" type="presParOf" srcId="{A75DC5C7-3B9B-49D3-A9FB-1ACE8399148F}" destId="{C219DC55-97F8-4118-96CC-E22FB3C62EEB}" srcOrd="1" destOrd="0" presId="urn:microsoft.com/office/officeart/2005/8/layout/orgChart1"/>
    <dgm:cxn modelId="{F3FC73DD-11DD-44CF-92E4-8C0DA23B1C95}" type="presParOf" srcId="{5C49A519-DEA8-448D-89B1-DDD5B43D358F}" destId="{BB1E298C-2AE0-4828-BE6F-C0A9BE3768AC}" srcOrd="1" destOrd="0" presId="urn:microsoft.com/office/officeart/2005/8/layout/orgChart1"/>
    <dgm:cxn modelId="{75C3BC77-B341-4900-B32E-FEF868512604}" type="presParOf" srcId="{5C49A519-DEA8-448D-89B1-DDD5B43D358F}" destId="{EC6982A5-0C2C-481A-AE05-36EAB9206143}" srcOrd="2" destOrd="0" presId="urn:microsoft.com/office/officeart/2005/8/layout/orgChart1"/>
    <dgm:cxn modelId="{10CA8A31-8E99-4C05-807E-28742592E04E}" type="presParOf" srcId="{A2532A1A-8494-4A04-8EBA-72DE5BBCF825}" destId="{7807A29C-6EB2-4DBE-87DC-D848080769BB}" srcOrd="2" destOrd="0" presId="urn:microsoft.com/office/officeart/2005/8/layout/orgChart1"/>
    <dgm:cxn modelId="{7DC8E9A3-FC77-41B0-851C-308C0396D2C2}" type="presParOf" srcId="{A7287D6F-A30C-435C-B5FE-0BAEA1206852}" destId="{D7D05003-EB84-4632-A72C-A762CF7D27DC}" srcOrd="2" destOrd="0" presId="urn:microsoft.com/office/officeart/2005/8/layout/orgChart1"/>
    <dgm:cxn modelId="{0CFDF699-DDA6-428B-8AB0-4E78CF4C9172}" type="presParOf" srcId="{A7287D6F-A30C-435C-B5FE-0BAEA1206852}" destId="{405DAD0B-AE77-43F8-A57E-D615B8A3C8C7}" srcOrd="3" destOrd="0" presId="urn:microsoft.com/office/officeart/2005/8/layout/orgChart1"/>
    <dgm:cxn modelId="{6AF3A2F1-950D-4440-9AC1-3806E189A179}" type="presParOf" srcId="{405DAD0B-AE77-43F8-A57E-D615B8A3C8C7}" destId="{7367D806-5DD1-47DA-BB9D-9AB2D696BA75}" srcOrd="0" destOrd="0" presId="urn:microsoft.com/office/officeart/2005/8/layout/orgChart1"/>
    <dgm:cxn modelId="{B960CB9D-6E28-4F72-BE6A-4DDAC0EA0918}" type="presParOf" srcId="{7367D806-5DD1-47DA-BB9D-9AB2D696BA75}" destId="{A37AB663-112F-4E39-A338-CCA054955F8A}" srcOrd="0" destOrd="0" presId="urn:microsoft.com/office/officeart/2005/8/layout/orgChart1"/>
    <dgm:cxn modelId="{6A506205-14E6-4792-AEE2-7B4D125FC62F}" type="presParOf" srcId="{7367D806-5DD1-47DA-BB9D-9AB2D696BA75}" destId="{5056C66C-F2A9-4DF4-915A-BDE37ED3910E}" srcOrd="1" destOrd="0" presId="urn:microsoft.com/office/officeart/2005/8/layout/orgChart1"/>
    <dgm:cxn modelId="{52AE5520-AA8F-43D0-8A77-253E39620540}" type="presParOf" srcId="{405DAD0B-AE77-43F8-A57E-D615B8A3C8C7}" destId="{3DE7DD5A-FC78-446C-9B2D-0C9567D90CCA}" srcOrd="1" destOrd="0" presId="urn:microsoft.com/office/officeart/2005/8/layout/orgChart1"/>
    <dgm:cxn modelId="{4575D0FC-4E97-4694-9C57-7885F5083DD7}" type="presParOf" srcId="{3DE7DD5A-FC78-446C-9B2D-0C9567D90CCA}" destId="{D5903C7C-43D9-4455-A6BA-DFFD2CA56496}" srcOrd="0" destOrd="0" presId="urn:microsoft.com/office/officeart/2005/8/layout/orgChart1"/>
    <dgm:cxn modelId="{1EE71293-A32E-4EF5-B8A8-2C9FB5CE4CB7}" type="presParOf" srcId="{3DE7DD5A-FC78-446C-9B2D-0C9567D90CCA}" destId="{B438D380-5F27-4132-A280-066B684C8700}" srcOrd="1" destOrd="0" presId="urn:microsoft.com/office/officeart/2005/8/layout/orgChart1"/>
    <dgm:cxn modelId="{55696592-B8B0-49FD-A106-8B50E801BD0E}" type="presParOf" srcId="{B438D380-5F27-4132-A280-066B684C8700}" destId="{2039D9CD-4684-4DD8-A4EE-530396BBBDF4}" srcOrd="0" destOrd="0" presId="urn:microsoft.com/office/officeart/2005/8/layout/orgChart1"/>
    <dgm:cxn modelId="{4CA66AC2-5A52-40E8-B4B8-BCB34CAD5672}" type="presParOf" srcId="{2039D9CD-4684-4DD8-A4EE-530396BBBDF4}" destId="{5EAF7AE0-755C-4C8A-9798-193284D69730}" srcOrd="0" destOrd="0" presId="urn:microsoft.com/office/officeart/2005/8/layout/orgChart1"/>
    <dgm:cxn modelId="{FCB48D51-4CFF-41C1-8C13-6262A7210195}" type="presParOf" srcId="{2039D9CD-4684-4DD8-A4EE-530396BBBDF4}" destId="{0051B5FF-1056-4DA2-8A27-8E3BD2B786B7}" srcOrd="1" destOrd="0" presId="urn:microsoft.com/office/officeart/2005/8/layout/orgChart1"/>
    <dgm:cxn modelId="{B6DEAC68-CE4A-448D-87E7-08887E5EE3AA}" type="presParOf" srcId="{B438D380-5F27-4132-A280-066B684C8700}" destId="{36C1B571-1191-4BCD-B0AC-4BCF6532623D}" srcOrd="1" destOrd="0" presId="urn:microsoft.com/office/officeart/2005/8/layout/orgChart1"/>
    <dgm:cxn modelId="{2A7E6E10-E41D-4977-96C5-5111AB02926B}" type="presParOf" srcId="{B438D380-5F27-4132-A280-066B684C8700}" destId="{34E3645B-E9C4-4A26-8B2C-C97D6E296698}" srcOrd="2" destOrd="0" presId="urn:microsoft.com/office/officeart/2005/8/layout/orgChart1"/>
    <dgm:cxn modelId="{51F4E80A-82A7-4C98-9486-D84DECF32964}" type="presParOf" srcId="{405DAD0B-AE77-43F8-A57E-D615B8A3C8C7}" destId="{62868B3D-FC1E-4372-9462-60082EF0C780}" srcOrd="2" destOrd="0" presId="urn:microsoft.com/office/officeart/2005/8/layout/orgChart1"/>
    <dgm:cxn modelId="{C5A7CB4E-57F7-4F22-90C8-82BCEE3141B6}" type="presParOf" srcId="{A7287D6F-A30C-435C-B5FE-0BAEA1206852}" destId="{F38F5D7B-8AE5-4C19-B12E-4278F06339A5}" srcOrd="4" destOrd="0" presId="urn:microsoft.com/office/officeart/2005/8/layout/orgChart1"/>
    <dgm:cxn modelId="{D311FD66-D541-448F-8BE1-AE83AC9E0E11}" type="presParOf" srcId="{A7287D6F-A30C-435C-B5FE-0BAEA1206852}" destId="{6761B212-DF18-4695-B210-1EBC0287DB4B}" srcOrd="5" destOrd="0" presId="urn:microsoft.com/office/officeart/2005/8/layout/orgChart1"/>
    <dgm:cxn modelId="{147A51E3-F51A-45ED-B387-CB6295FBE406}" type="presParOf" srcId="{6761B212-DF18-4695-B210-1EBC0287DB4B}" destId="{C3D520BE-7EC3-4AD8-9C7E-B7D703037F98}" srcOrd="0" destOrd="0" presId="urn:microsoft.com/office/officeart/2005/8/layout/orgChart1"/>
    <dgm:cxn modelId="{91501F99-18E8-454F-AA1D-A68724C3ED27}" type="presParOf" srcId="{C3D520BE-7EC3-4AD8-9C7E-B7D703037F98}" destId="{3A0CD777-D93D-4345-BF60-C0D0AAB554EA}" srcOrd="0" destOrd="0" presId="urn:microsoft.com/office/officeart/2005/8/layout/orgChart1"/>
    <dgm:cxn modelId="{8F6854CF-1CE9-415F-8E80-DE38CD59F1D8}" type="presParOf" srcId="{C3D520BE-7EC3-4AD8-9C7E-B7D703037F98}" destId="{4F533C61-F786-4BA4-B3C3-6B82E2F59AF8}" srcOrd="1" destOrd="0" presId="urn:microsoft.com/office/officeart/2005/8/layout/orgChart1"/>
    <dgm:cxn modelId="{A11E6DB4-709D-4387-8294-58D8B7C282C8}" type="presParOf" srcId="{6761B212-DF18-4695-B210-1EBC0287DB4B}" destId="{F2D819D2-864E-4178-9ABC-C2D267631874}" srcOrd="1" destOrd="0" presId="urn:microsoft.com/office/officeart/2005/8/layout/orgChart1"/>
    <dgm:cxn modelId="{A62890B6-6F9E-4377-864C-A8AAC9C54885}" type="presParOf" srcId="{F2D819D2-864E-4178-9ABC-C2D267631874}" destId="{1F9D641B-06F4-4ABE-8C68-47FEFBEB0EF5}" srcOrd="0" destOrd="0" presId="urn:microsoft.com/office/officeart/2005/8/layout/orgChart1"/>
    <dgm:cxn modelId="{B3414C6F-D608-408B-AA60-A871B7471029}" type="presParOf" srcId="{F2D819D2-864E-4178-9ABC-C2D267631874}" destId="{069D7C42-C786-4CB0-9525-0075F5831383}" srcOrd="1" destOrd="0" presId="urn:microsoft.com/office/officeart/2005/8/layout/orgChart1"/>
    <dgm:cxn modelId="{53806E41-1C11-41E5-AC0E-927F884BCDA8}" type="presParOf" srcId="{069D7C42-C786-4CB0-9525-0075F5831383}" destId="{1770AB47-B58D-4B09-B041-00FF5A7C32BD}" srcOrd="0" destOrd="0" presId="urn:microsoft.com/office/officeart/2005/8/layout/orgChart1"/>
    <dgm:cxn modelId="{5E711160-304F-4C25-91BF-A930AF10040F}" type="presParOf" srcId="{1770AB47-B58D-4B09-B041-00FF5A7C32BD}" destId="{258DC0C7-27AE-425B-8BB6-592147231369}" srcOrd="0" destOrd="0" presId="urn:microsoft.com/office/officeart/2005/8/layout/orgChart1"/>
    <dgm:cxn modelId="{3537D6F0-9218-4D36-9D7A-FCDF458FB181}" type="presParOf" srcId="{1770AB47-B58D-4B09-B041-00FF5A7C32BD}" destId="{81475ADC-E3AA-48DB-BD7A-6D70BF838863}" srcOrd="1" destOrd="0" presId="urn:microsoft.com/office/officeart/2005/8/layout/orgChart1"/>
    <dgm:cxn modelId="{D2087E0F-B8ED-4C65-B897-B9F9E1AAD03F}" type="presParOf" srcId="{069D7C42-C786-4CB0-9525-0075F5831383}" destId="{0AB72469-6FFE-4FC2-98DF-ADF0EE9F83A8}" srcOrd="1" destOrd="0" presId="urn:microsoft.com/office/officeart/2005/8/layout/orgChart1"/>
    <dgm:cxn modelId="{44FB8E41-8495-42D5-8047-BFCFD586B2EF}" type="presParOf" srcId="{069D7C42-C786-4CB0-9525-0075F5831383}" destId="{50CFC5CE-9ECE-4F44-9B6E-B78A94AB9A6F}" srcOrd="2" destOrd="0" presId="urn:microsoft.com/office/officeart/2005/8/layout/orgChart1"/>
    <dgm:cxn modelId="{1C7E6B1D-4AEC-4B49-AA94-F49E1D8B7C97}" type="presParOf" srcId="{6761B212-DF18-4695-B210-1EBC0287DB4B}" destId="{67788E4A-5AA0-4E81-8897-351ABBF5E89C}" srcOrd="2" destOrd="0" presId="urn:microsoft.com/office/officeart/2005/8/layout/orgChart1"/>
    <dgm:cxn modelId="{CAEA77DD-7CBD-431C-941C-FF2A92155A9D}" type="presParOf" srcId="{54E433D2-5C35-497F-931D-CA5497A9DD10}" destId="{94A0044C-53FA-4D61-9D68-4979766BA5EE}" srcOrd="2" destOrd="0" presId="urn:microsoft.com/office/officeart/2005/8/layout/orgChart1"/>
    <dgm:cxn modelId="{008467F8-7DD0-455E-82D6-DC4F8F1A69D7}" type="presParOf" srcId="{A1E3C76A-928E-4E3A-B12D-D829B3F8410E}" destId="{6DD8E05D-2772-4798-86BC-2ED146E69D3B}" srcOrd="2" destOrd="0" presId="urn:microsoft.com/office/officeart/2005/8/layout/orgChart1"/>
    <dgm:cxn modelId="{783A82AC-B228-460B-8D1F-8671F7ABF070}" type="presParOf" srcId="{A1E3C76A-928E-4E3A-B12D-D829B3F8410E}" destId="{28F0A20F-70CF-4519-90EC-B8E4C45C34D6}" srcOrd="3" destOrd="0" presId="urn:microsoft.com/office/officeart/2005/8/layout/orgChart1"/>
    <dgm:cxn modelId="{64F889F1-1DE0-475F-A7AB-573D24D8E605}" type="presParOf" srcId="{28F0A20F-70CF-4519-90EC-B8E4C45C34D6}" destId="{B7DF309F-39EE-4DF2-9619-2EFFD36FBE89}" srcOrd="0" destOrd="0" presId="urn:microsoft.com/office/officeart/2005/8/layout/orgChart1"/>
    <dgm:cxn modelId="{4661FC70-E52D-4051-A046-EB5EB4D8909F}" type="presParOf" srcId="{B7DF309F-39EE-4DF2-9619-2EFFD36FBE89}" destId="{A969FECE-9F1B-4EB6-89B3-A4745CDAD7BB}" srcOrd="0" destOrd="0" presId="urn:microsoft.com/office/officeart/2005/8/layout/orgChart1"/>
    <dgm:cxn modelId="{0542A615-1A10-4256-8172-A54A73C3FC0C}" type="presParOf" srcId="{B7DF309F-39EE-4DF2-9619-2EFFD36FBE89}" destId="{86B46786-E374-4738-8CCA-486834460F5A}" srcOrd="1" destOrd="0" presId="urn:microsoft.com/office/officeart/2005/8/layout/orgChart1"/>
    <dgm:cxn modelId="{A13CBAFB-F4E0-4CD8-812E-3A9B1B0E57E5}" type="presParOf" srcId="{28F0A20F-70CF-4519-90EC-B8E4C45C34D6}" destId="{97822331-36CD-46F3-BB1A-22177CD4A55B}" srcOrd="1" destOrd="0" presId="urn:microsoft.com/office/officeart/2005/8/layout/orgChart1"/>
    <dgm:cxn modelId="{9774E05F-DA33-4C5D-B85B-0B4A94AC8297}" type="presParOf" srcId="{97822331-36CD-46F3-BB1A-22177CD4A55B}" destId="{CB7F4351-FE98-4A3E-ABE0-B6AE9A8E1127}" srcOrd="0" destOrd="0" presId="urn:microsoft.com/office/officeart/2005/8/layout/orgChart1"/>
    <dgm:cxn modelId="{A200722B-9DEF-4704-B1CA-341EA2823830}" type="presParOf" srcId="{97822331-36CD-46F3-BB1A-22177CD4A55B}" destId="{E5A6617C-6F36-4879-9AB6-5D753B5A3860}" srcOrd="1" destOrd="0" presId="urn:microsoft.com/office/officeart/2005/8/layout/orgChart1"/>
    <dgm:cxn modelId="{DD11C8E6-A85A-4F6F-8529-7790C050C7D1}" type="presParOf" srcId="{E5A6617C-6F36-4879-9AB6-5D753B5A3860}" destId="{13C3F247-E970-4DEC-9E58-D3CD522C19A3}" srcOrd="0" destOrd="0" presId="urn:microsoft.com/office/officeart/2005/8/layout/orgChart1"/>
    <dgm:cxn modelId="{03117AEC-F51D-4030-B5E1-D6B0C9F94638}" type="presParOf" srcId="{13C3F247-E970-4DEC-9E58-D3CD522C19A3}" destId="{B03F9739-B890-4231-A315-1A8691DFD92C}" srcOrd="0" destOrd="0" presId="urn:microsoft.com/office/officeart/2005/8/layout/orgChart1"/>
    <dgm:cxn modelId="{D137E39D-0E47-4BBC-9626-3575F092EC13}" type="presParOf" srcId="{13C3F247-E970-4DEC-9E58-D3CD522C19A3}" destId="{FC15DFBC-AD2B-4078-9441-FB34BFAE0B59}" srcOrd="1" destOrd="0" presId="urn:microsoft.com/office/officeart/2005/8/layout/orgChart1"/>
    <dgm:cxn modelId="{A4304F85-64ED-4E94-87FC-E18195384A48}" type="presParOf" srcId="{E5A6617C-6F36-4879-9AB6-5D753B5A3860}" destId="{FF5BA517-2745-4267-87C9-95BB72E12FB5}" srcOrd="1" destOrd="0" presId="urn:microsoft.com/office/officeart/2005/8/layout/orgChart1"/>
    <dgm:cxn modelId="{F1EC1DAE-0867-4BE7-A789-17CA81893003}" type="presParOf" srcId="{E5A6617C-6F36-4879-9AB6-5D753B5A3860}" destId="{5D9ED646-4E28-4684-B5D5-CF717128E3A6}" srcOrd="2" destOrd="0" presId="urn:microsoft.com/office/officeart/2005/8/layout/orgChart1"/>
    <dgm:cxn modelId="{031A2044-D072-4B17-95C7-2D3FF9751E61}" type="presParOf" srcId="{97822331-36CD-46F3-BB1A-22177CD4A55B}" destId="{C96062A8-CC52-4415-B2C5-26DC3A19C66B}" srcOrd="2" destOrd="0" presId="urn:microsoft.com/office/officeart/2005/8/layout/orgChart1"/>
    <dgm:cxn modelId="{A645A320-091C-4483-A01C-71297C6D2A34}" type="presParOf" srcId="{97822331-36CD-46F3-BB1A-22177CD4A55B}" destId="{AE399C11-3CA0-44B0-B3E7-D944E3728B72}" srcOrd="3" destOrd="0" presId="urn:microsoft.com/office/officeart/2005/8/layout/orgChart1"/>
    <dgm:cxn modelId="{DE32EEA9-AB40-4EA3-BA04-702054B7B726}" type="presParOf" srcId="{AE399C11-3CA0-44B0-B3E7-D944E3728B72}" destId="{2964E991-BF5F-4E8A-9C33-92C296CB44E3}" srcOrd="0" destOrd="0" presId="urn:microsoft.com/office/officeart/2005/8/layout/orgChart1"/>
    <dgm:cxn modelId="{C818BE5D-3C83-4A0D-8418-73219488B085}" type="presParOf" srcId="{2964E991-BF5F-4E8A-9C33-92C296CB44E3}" destId="{6097AC0E-8754-4360-AECE-34DCAF34B318}" srcOrd="0" destOrd="0" presId="urn:microsoft.com/office/officeart/2005/8/layout/orgChart1"/>
    <dgm:cxn modelId="{F550F4E9-0974-4BD3-B4AE-70B29DC50525}" type="presParOf" srcId="{2964E991-BF5F-4E8A-9C33-92C296CB44E3}" destId="{42530495-2376-49E6-A8A3-A65ACD842FDA}" srcOrd="1" destOrd="0" presId="urn:microsoft.com/office/officeart/2005/8/layout/orgChart1"/>
    <dgm:cxn modelId="{66744162-A504-4E62-8592-6EEF43B30DC1}" type="presParOf" srcId="{AE399C11-3CA0-44B0-B3E7-D944E3728B72}" destId="{C186041D-D155-4888-835A-EE14098D6D41}" srcOrd="1" destOrd="0" presId="urn:microsoft.com/office/officeart/2005/8/layout/orgChart1"/>
    <dgm:cxn modelId="{87AB087D-5BDE-4292-BEF3-868C04501315}" type="presParOf" srcId="{AE399C11-3CA0-44B0-B3E7-D944E3728B72}" destId="{527EAAD3-C2E8-4250-B51E-95C61916FB9A}" srcOrd="2" destOrd="0" presId="urn:microsoft.com/office/officeart/2005/8/layout/orgChart1"/>
    <dgm:cxn modelId="{C59ADE5C-5B53-44DE-A104-3F4D6BB97B9C}" type="presParOf" srcId="{28F0A20F-70CF-4519-90EC-B8E4C45C34D6}" destId="{C484F694-0405-49EE-AA0E-536962714BCE}" srcOrd="2" destOrd="0" presId="urn:microsoft.com/office/officeart/2005/8/layout/orgChart1"/>
    <dgm:cxn modelId="{2B6EC917-1E28-4627-9FEF-3E76A2EB5B20}" type="presParOf" srcId="{8C294083-37E4-40A0-8E52-241C2B552A48}" destId="{9D93B64F-DFED-4873-BB04-D4C6D9CA079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062A8-CC52-4415-B2C5-26DC3A19C66B}">
      <dsp:nvSpPr>
        <dsp:cNvPr id="0" name=""/>
        <dsp:cNvSpPr/>
      </dsp:nvSpPr>
      <dsp:spPr>
        <a:xfrm>
          <a:off x="7122485" y="2074098"/>
          <a:ext cx="909957" cy="315853"/>
        </a:xfrm>
        <a:custGeom>
          <a:avLst/>
          <a:gdLst/>
          <a:ahLst/>
          <a:cxnLst/>
          <a:rect l="0" t="0" r="0" b="0"/>
          <a:pathLst>
            <a:path>
              <a:moveTo>
                <a:pt x="0" y="0"/>
              </a:moveTo>
              <a:lnTo>
                <a:pt x="0" y="157926"/>
              </a:lnTo>
              <a:lnTo>
                <a:pt x="909957" y="157926"/>
              </a:lnTo>
              <a:lnTo>
                <a:pt x="909957" y="3158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7F4351-FE98-4A3E-ABE0-B6AE9A8E1127}">
      <dsp:nvSpPr>
        <dsp:cNvPr id="0" name=""/>
        <dsp:cNvSpPr/>
      </dsp:nvSpPr>
      <dsp:spPr>
        <a:xfrm>
          <a:off x="6212527" y="2074098"/>
          <a:ext cx="909957" cy="315853"/>
        </a:xfrm>
        <a:custGeom>
          <a:avLst/>
          <a:gdLst/>
          <a:ahLst/>
          <a:cxnLst/>
          <a:rect l="0" t="0" r="0" b="0"/>
          <a:pathLst>
            <a:path>
              <a:moveTo>
                <a:pt x="909957" y="0"/>
              </a:moveTo>
              <a:lnTo>
                <a:pt x="909957" y="157926"/>
              </a:lnTo>
              <a:lnTo>
                <a:pt x="0" y="157926"/>
              </a:lnTo>
              <a:lnTo>
                <a:pt x="0" y="3158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8E05D-2772-4798-86BC-2ED146E69D3B}">
      <dsp:nvSpPr>
        <dsp:cNvPr id="0" name=""/>
        <dsp:cNvSpPr/>
      </dsp:nvSpPr>
      <dsp:spPr>
        <a:xfrm>
          <a:off x="4847591" y="1006214"/>
          <a:ext cx="2274894" cy="315853"/>
        </a:xfrm>
        <a:custGeom>
          <a:avLst/>
          <a:gdLst/>
          <a:ahLst/>
          <a:cxnLst/>
          <a:rect l="0" t="0" r="0" b="0"/>
          <a:pathLst>
            <a:path>
              <a:moveTo>
                <a:pt x="0" y="0"/>
              </a:moveTo>
              <a:lnTo>
                <a:pt x="0" y="157926"/>
              </a:lnTo>
              <a:lnTo>
                <a:pt x="2274894" y="157926"/>
              </a:lnTo>
              <a:lnTo>
                <a:pt x="2274894" y="3158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D641B-06F4-4ABE-8C68-47FEFBEB0EF5}">
      <dsp:nvSpPr>
        <dsp:cNvPr id="0" name=""/>
        <dsp:cNvSpPr/>
      </dsp:nvSpPr>
      <dsp:spPr>
        <a:xfrm>
          <a:off x="3790987" y="3141982"/>
          <a:ext cx="225609" cy="691868"/>
        </a:xfrm>
        <a:custGeom>
          <a:avLst/>
          <a:gdLst/>
          <a:ahLst/>
          <a:cxnLst/>
          <a:rect l="0" t="0" r="0" b="0"/>
          <a:pathLst>
            <a:path>
              <a:moveTo>
                <a:pt x="0" y="0"/>
              </a:moveTo>
              <a:lnTo>
                <a:pt x="0" y="691868"/>
              </a:lnTo>
              <a:lnTo>
                <a:pt x="225609" y="6918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8F5D7B-8AE5-4C19-B12E-4278F06339A5}">
      <dsp:nvSpPr>
        <dsp:cNvPr id="0" name=""/>
        <dsp:cNvSpPr/>
      </dsp:nvSpPr>
      <dsp:spPr>
        <a:xfrm>
          <a:off x="2572697" y="2074098"/>
          <a:ext cx="1819915" cy="315853"/>
        </a:xfrm>
        <a:custGeom>
          <a:avLst/>
          <a:gdLst/>
          <a:ahLst/>
          <a:cxnLst/>
          <a:rect l="0" t="0" r="0" b="0"/>
          <a:pathLst>
            <a:path>
              <a:moveTo>
                <a:pt x="0" y="0"/>
              </a:moveTo>
              <a:lnTo>
                <a:pt x="0" y="157926"/>
              </a:lnTo>
              <a:lnTo>
                <a:pt x="1819915" y="157926"/>
              </a:lnTo>
              <a:lnTo>
                <a:pt x="1819915" y="3158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903C7C-43D9-4455-A6BA-DFFD2CA56496}">
      <dsp:nvSpPr>
        <dsp:cNvPr id="0" name=""/>
        <dsp:cNvSpPr/>
      </dsp:nvSpPr>
      <dsp:spPr>
        <a:xfrm>
          <a:off x="1971072" y="3141982"/>
          <a:ext cx="225609" cy="691868"/>
        </a:xfrm>
        <a:custGeom>
          <a:avLst/>
          <a:gdLst/>
          <a:ahLst/>
          <a:cxnLst/>
          <a:rect l="0" t="0" r="0" b="0"/>
          <a:pathLst>
            <a:path>
              <a:moveTo>
                <a:pt x="0" y="0"/>
              </a:moveTo>
              <a:lnTo>
                <a:pt x="0" y="691868"/>
              </a:lnTo>
              <a:lnTo>
                <a:pt x="225609" y="6918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05003-EB84-4632-A72C-A762CF7D27DC}">
      <dsp:nvSpPr>
        <dsp:cNvPr id="0" name=""/>
        <dsp:cNvSpPr/>
      </dsp:nvSpPr>
      <dsp:spPr>
        <a:xfrm>
          <a:off x="2526977" y="2074098"/>
          <a:ext cx="91440" cy="315853"/>
        </a:xfrm>
        <a:custGeom>
          <a:avLst/>
          <a:gdLst/>
          <a:ahLst/>
          <a:cxnLst/>
          <a:rect l="0" t="0" r="0" b="0"/>
          <a:pathLst>
            <a:path>
              <a:moveTo>
                <a:pt x="45720" y="0"/>
              </a:moveTo>
              <a:lnTo>
                <a:pt x="45720" y="3158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13C1A3-0BAD-49F2-8BE3-DB3856B8ED9C}">
      <dsp:nvSpPr>
        <dsp:cNvPr id="0" name=""/>
        <dsp:cNvSpPr/>
      </dsp:nvSpPr>
      <dsp:spPr>
        <a:xfrm>
          <a:off x="151156" y="3141982"/>
          <a:ext cx="225609" cy="691868"/>
        </a:xfrm>
        <a:custGeom>
          <a:avLst/>
          <a:gdLst/>
          <a:ahLst/>
          <a:cxnLst/>
          <a:rect l="0" t="0" r="0" b="0"/>
          <a:pathLst>
            <a:path>
              <a:moveTo>
                <a:pt x="0" y="0"/>
              </a:moveTo>
              <a:lnTo>
                <a:pt x="0" y="691868"/>
              </a:lnTo>
              <a:lnTo>
                <a:pt x="225609" y="69186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7D0A79-0C58-4D36-BFAA-8B694EEE9C97}">
      <dsp:nvSpPr>
        <dsp:cNvPr id="0" name=""/>
        <dsp:cNvSpPr/>
      </dsp:nvSpPr>
      <dsp:spPr>
        <a:xfrm>
          <a:off x="752781" y="2074098"/>
          <a:ext cx="1819915" cy="315853"/>
        </a:xfrm>
        <a:custGeom>
          <a:avLst/>
          <a:gdLst/>
          <a:ahLst/>
          <a:cxnLst/>
          <a:rect l="0" t="0" r="0" b="0"/>
          <a:pathLst>
            <a:path>
              <a:moveTo>
                <a:pt x="1819915" y="0"/>
              </a:moveTo>
              <a:lnTo>
                <a:pt x="1819915" y="157926"/>
              </a:lnTo>
              <a:lnTo>
                <a:pt x="0" y="157926"/>
              </a:lnTo>
              <a:lnTo>
                <a:pt x="0" y="3158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7C7CA0-B580-402A-931F-044533ECDAA0}">
      <dsp:nvSpPr>
        <dsp:cNvPr id="0" name=""/>
        <dsp:cNvSpPr/>
      </dsp:nvSpPr>
      <dsp:spPr>
        <a:xfrm>
          <a:off x="2572697" y="1006214"/>
          <a:ext cx="2274894" cy="315853"/>
        </a:xfrm>
        <a:custGeom>
          <a:avLst/>
          <a:gdLst/>
          <a:ahLst/>
          <a:cxnLst/>
          <a:rect l="0" t="0" r="0" b="0"/>
          <a:pathLst>
            <a:path>
              <a:moveTo>
                <a:pt x="2274894" y="0"/>
              </a:moveTo>
              <a:lnTo>
                <a:pt x="2274894" y="157926"/>
              </a:lnTo>
              <a:lnTo>
                <a:pt x="0" y="157926"/>
              </a:lnTo>
              <a:lnTo>
                <a:pt x="0" y="3158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6477E1-C7CF-453D-9D9E-ABC13984C105}">
      <dsp:nvSpPr>
        <dsp:cNvPr id="0" name=""/>
        <dsp:cNvSpPr/>
      </dsp:nvSpPr>
      <dsp:spPr>
        <a:xfrm>
          <a:off x="4095560" y="254183"/>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Biomasse</a:t>
          </a:r>
        </a:p>
      </dsp:txBody>
      <dsp:txXfrm>
        <a:off x="4095560" y="254183"/>
        <a:ext cx="1504062" cy="752031"/>
      </dsp:txXfrm>
    </dsp:sp>
    <dsp:sp modelId="{B363299A-7C2A-4748-849E-E55991EF71BF}">
      <dsp:nvSpPr>
        <dsp:cNvPr id="0" name=""/>
        <dsp:cNvSpPr/>
      </dsp:nvSpPr>
      <dsp:spPr>
        <a:xfrm>
          <a:off x="1820666" y="1322067"/>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Residui organici</a:t>
          </a:r>
        </a:p>
      </dsp:txBody>
      <dsp:txXfrm>
        <a:off x="1820666" y="1322067"/>
        <a:ext cx="1504062" cy="752031"/>
      </dsp:txXfrm>
    </dsp:sp>
    <dsp:sp modelId="{A7BBAC35-E714-4EAF-A1A3-F59C9A72BDAF}">
      <dsp:nvSpPr>
        <dsp:cNvPr id="0" name=""/>
        <dsp:cNvSpPr/>
      </dsp:nvSpPr>
      <dsp:spPr>
        <a:xfrm>
          <a:off x="750" y="2389951"/>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forestali</a:t>
          </a:r>
        </a:p>
      </dsp:txBody>
      <dsp:txXfrm>
        <a:off x="750" y="2389951"/>
        <a:ext cx="1504062" cy="752031"/>
      </dsp:txXfrm>
    </dsp:sp>
    <dsp:sp modelId="{291046D1-9FA8-4C73-A76D-7779EA2FF520}">
      <dsp:nvSpPr>
        <dsp:cNvPr id="0" name=""/>
        <dsp:cNvSpPr/>
      </dsp:nvSpPr>
      <dsp:spPr>
        <a:xfrm>
          <a:off x="376766" y="3457835"/>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kern="1200" cap="none" normalizeH="0" baseline="0">
              <a:ln>
                <a:noFill/>
              </a:ln>
              <a:solidFill>
                <a:schemeClr val="tx1"/>
              </a:solidFill>
              <a:effectLst/>
              <a:latin typeface="Arial" panose="020B0604020202020204" pitchFamily="34" charset="0"/>
            </a:rPr>
            <a:t> vegetali</a:t>
          </a:r>
        </a:p>
      </dsp:txBody>
      <dsp:txXfrm>
        <a:off x="376766" y="3457835"/>
        <a:ext cx="1504062" cy="752031"/>
      </dsp:txXfrm>
    </dsp:sp>
    <dsp:sp modelId="{A37AB663-112F-4E39-A338-CCA054955F8A}">
      <dsp:nvSpPr>
        <dsp:cNvPr id="0" name=""/>
        <dsp:cNvSpPr/>
      </dsp:nvSpPr>
      <dsp:spPr>
        <a:xfrm>
          <a:off x="1820666" y="2389951"/>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Trasformazione tecnologica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di prodotti e consumi</a:t>
          </a:r>
        </a:p>
      </dsp:txBody>
      <dsp:txXfrm>
        <a:off x="1820666" y="2389951"/>
        <a:ext cx="1504062" cy="752031"/>
      </dsp:txXfrm>
    </dsp:sp>
    <dsp:sp modelId="{5EAF7AE0-755C-4C8A-9798-193284D69730}">
      <dsp:nvSpPr>
        <dsp:cNvPr id="0" name=""/>
        <dsp:cNvSpPr/>
      </dsp:nvSpPr>
      <dsp:spPr>
        <a:xfrm>
          <a:off x="2196681" y="3457835"/>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kern="1200" cap="none" normalizeH="0" baseline="0">
              <a:ln>
                <a:noFill/>
              </a:ln>
              <a:solidFill>
                <a:schemeClr val="tx1"/>
              </a:solidFill>
              <a:effectLst/>
              <a:latin typeface="Arial" panose="020B0604020202020204" pitchFamily="34" charset="0"/>
            </a:rPr>
            <a:t>Alimentari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kern="1200" cap="none" normalizeH="0" baseline="0">
              <a:ln>
                <a:noFill/>
              </a:ln>
              <a:solidFill>
                <a:schemeClr val="tx1"/>
              </a:solidFill>
              <a:effectLst/>
              <a:latin typeface="Arial" panose="020B0604020202020204" pitchFamily="34" charset="0"/>
            </a:rPr>
            <a:t>Non alimentari</a:t>
          </a:r>
        </a:p>
      </dsp:txBody>
      <dsp:txXfrm>
        <a:off x="2196681" y="3457835"/>
        <a:ext cx="1504062" cy="752031"/>
      </dsp:txXfrm>
    </dsp:sp>
    <dsp:sp modelId="{3A0CD777-D93D-4345-BF60-C0D0AAB554EA}">
      <dsp:nvSpPr>
        <dsp:cNvPr id="0" name=""/>
        <dsp:cNvSpPr/>
      </dsp:nvSpPr>
      <dsp:spPr>
        <a:xfrm>
          <a:off x="3640581" y="2389951"/>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agricoli</a:t>
          </a:r>
        </a:p>
      </dsp:txBody>
      <dsp:txXfrm>
        <a:off x="3640581" y="2389951"/>
        <a:ext cx="1504062" cy="752031"/>
      </dsp:txXfrm>
    </dsp:sp>
    <dsp:sp modelId="{258DC0C7-27AE-425B-8BB6-592147231369}">
      <dsp:nvSpPr>
        <dsp:cNvPr id="0" name=""/>
        <dsp:cNvSpPr/>
      </dsp:nvSpPr>
      <dsp:spPr>
        <a:xfrm>
          <a:off x="4016596" y="3457835"/>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kern="1200" cap="none" normalizeH="0" baseline="0">
              <a:ln>
                <a:noFill/>
              </a:ln>
              <a:solidFill>
                <a:schemeClr val="tx1"/>
              </a:solidFill>
              <a:effectLst/>
              <a:latin typeface="Arial" panose="020B0604020202020204" pitchFamily="34" charset="0"/>
            </a:rPr>
            <a:t>Animali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kern="1200" cap="none" normalizeH="0" baseline="0">
              <a:ln>
                <a:noFill/>
              </a:ln>
              <a:solidFill>
                <a:schemeClr val="tx1"/>
              </a:solidFill>
              <a:effectLst/>
              <a:latin typeface="Arial" panose="020B0604020202020204" pitchFamily="34" charset="0"/>
            </a:rPr>
            <a:t>Vegetali</a:t>
          </a:r>
        </a:p>
      </dsp:txBody>
      <dsp:txXfrm>
        <a:off x="4016596" y="3457835"/>
        <a:ext cx="1504062" cy="752031"/>
      </dsp:txXfrm>
    </dsp:sp>
    <dsp:sp modelId="{A969FECE-9F1B-4EB6-89B3-A4745CDAD7BB}">
      <dsp:nvSpPr>
        <dsp:cNvPr id="0" name=""/>
        <dsp:cNvSpPr/>
      </dsp:nvSpPr>
      <dsp:spPr>
        <a:xfrm>
          <a:off x="6370454" y="1322067"/>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Colture energetiche</a:t>
          </a:r>
        </a:p>
      </dsp:txBody>
      <dsp:txXfrm>
        <a:off x="6370454" y="1322067"/>
        <a:ext cx="1504062" cy="752031"/>
      </dsp:txXfrm>
    </dsp:sp>
    <dsp:sp modelId="{B03F9739-B890-4231-A315-1A8691DFD92C}">
      <dsp:nvSpPr>
        <dsp:cNvPr id="0" name=""/>
        <dsp:cNvSpPr/>
      </dsp:nvSpPr>
      <dsp:spPr>
        <a:xfrm>
          <a:off x="5460496" y="2389951"/>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acquatiche</a:t>
          </a:r>
        </a:p>
      </dsp:txBody>
      <dsp:txXfrm>
        <a:off x="5460496" y="2389951"/>
        <a:ext cx="1504062" cy="752031"/>
      </dsp:txXfrm>
    </dsp:sp>
    <dsp:sp modelId="{6097AC0E-8754-4360-AECE-34DCAF34B318}">
      <dsp:nvSpPr>
        <dsp:cNvPr id="0" name=""/>
        <dsp:cNvSpPr/>
      </dsp:nvSpPr>
      <dsp:spPr>
        <a:xfrm>
          <a:off x="7280412" y="2389951"/>
          <a:ext cx="1504062" cy="7520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kern="1200" cap="none" normalizeH="0" baseline="0">
              <a:ln>
                <a:noFill/>
              </a:ln>
              <a:solidFill>
                <a:schemeClr val="tx1"/>
              </a:solidFill>
              <a:effectLst/>
              <a:latin typeface="Arial" panose="020B0604020202020204" pitchFamily="34" charset="0"/>
            </a:rPr>
            <a:t>terrestri</a:t>
          </a:r>
        </a:p>
      </dsp:txBody>
      <dsp:txXfrm>
        <a:off x="7280412" y="2389951"/>
        <a:ext cx="1504062" cy="75203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739" cy="511731"/>
          </a:xfrm>
          <a:prstGeom prst="rect">
            <a:avLst/>
          </a:prstGeom>
        </p:spPr>
        <p:txBody>
          <a:bodyPr vert="horz" lIns="99066" tIns="49533" rIns="99066" bIns="49533" rtlCol="0"/>
          <a:lstStyle>
            <a:lvl1pPr algn="l" fontAlgn="auto">
              <a:spcBef>
                <a:spcPts val="0"/>
              </a:spcBef>
              <a:spcAft>
                <a:spcPts val="0"/>
              </a:spcAft>
              <a:defRPr sz="1300">
                <a:latin typeface="+mn-lt"/>
                <a:cs typeface="+mn-cs"/>
              </a:defRPr>
            </a:lvl1pPr>
          </a:lstStyle>
          <a:p>
            <a:pPr>
              <a:defRPr/>
            </a:pPr>
            <a:endParaRPr lang="it-IT"/>
          </a:p>
        </p:txBody>
      </p:sp>
      <p:sp>
        <p:nvSpPr>
          <p:cNvPr id="3" name="Segnaposto data 2"/>
          <p:cNvSpPr>
            <a:spLocks noGrp="1"/>
          </p:cNvSpPr>
          <p:nvPr>
            <p:ph type="dt" idx="1"/>
          </p:nvPr>
        </p:nvSpPr>
        <p:spPr>
          <a:xfrm>
            <a:off x="4023092" y="0"/>
            <a:ext cx="3077739" cy="511731"/>
          </a:xfrm>
          <a:prstGeom prst="rect">
            <a:avLst/>
          </a:prstGeom>
        </p:spPr>
        <p:txBody>
          <a:bodyPr vert="horz" lIns="99066" tIns="49533" rIns="99066" bIns="49533" rtlCol="0"/>
          <a:lstStyle>
            <a:lvl1pPr algn="r" fontAlgn="auto">
              <a:spcBef>
                <a:spcPts val="0"/>
              </a:spcBef>
              <a:spcAft>
                <a:spcPts val="0"/>
              </a:spcAft>
              <a:defRPr sz="1300">
                <a:latin typeface="+mn-lt"/>
                <a:cs typeface="+mn-cs"/>
              </a:defRPr>
            </a:lvl1pPr>
          </a:lstStyle>
          <a:p>
            <a:pPr>
              <a:defRPr/>
            </a:pPr>
            <a:fld id="{D6530B3B-D2E6-4DF0-9CB3-E5C1E7DE38E9}" type="datetimeFigureOut">
              <a:rPr lang="it-IT"/>
              <a:pPr>
                <a:defRPr/>
              </a:pPr>
              <a:t>10/02/2020</a:t>
            </a:fld>
            <a:endParaRPr lang="it-IT"/>
          </a:p>
        </p:txBody>
      </p:sp>
      <p:sp>
        <p:nvSpPr>
          <p:cNvPr id="4" name="Segnaposto immagine diapositiva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pPr lvl="0"/>
            <a:endParaRPr lang="it-IT" noProof="0"/>
          </a:p>
        </p:txBody>
      </p:sp>
      <p:sp>
        <p:nvSpPr>
          <p:cNvPr id="5" name="Segnaposto note 4"/>
          <p:cNvSpPr>
            <a:spLocks noGrp="1"/>
          </p:cNvSpPr>
          <p:nvPr>
            <p:ph type="body" sz="quarter" idx="3"/>
          </p:nvPr>
        </p:nvSpPr>
        <p:spPr>
          <a:xfrm>
            <a:off x="710248" y="4861441"/>
            <a:ext cx="5681980" cy="4605576"/>
          </a:xfrm>
          <a:prstGeom prst="rect">
            <a:avLst/>
          </a:prstGeom>
        </p:spPr>
        <p:txBody>
          <a:bodyPr vert="horz" lIns="99066" tIns="49533" rIns="99066" bIns="49533"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fontAlgn="auto">
              <a:spcBef>
                <a:spcPts val="0"/>
              </a:spcBef>
              <a:spcAft>
                <a:spcPts val="0"/>
              </a:spcAft>
              <a:defRPr sz="13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fontAlgn="auto">
              <a:spcBef>
                <a:spcPts val="0"/>
              </a:spcBef>
              <a:spcAft>
                <a:spcPts val="0"/>
              </a:spcAft>
              <a:defRPr sz="1300">
                <a:latin typeface="+mn-lt"/>
                <a:cs typeface="+mn-cs"/>
              </a:defRPr>
            </a:lvl1pPr>
          </a:lstStyle>
          <a:p>
            <a:pPr>
              <a:defRPr/>
            </a:pPr>
            <a:fld id="{3D267369-C234-47E9-B62C-B9129786A822}"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immagine diapositiva 1">
            <a:extLst>
              <a:ext uri="{FF2B5EF4-FFF2-40B4-BE49-F238E27FC236}">
                <a16:creationId xmlns:a16="http://schemas.microsoft.com/office/drawing/2014/main" id="{7E5D3F37-092D-42FC-8C88-223C20786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Segnaposto note 2">
            <a:extLst>
              <a:ext uri="{FF2B5EF4-FFF2-40B4-BE49-F238E27FC236}">
                <a16:creationId xmlns:a16="http://schemas.microsoft.com/office/drawing/2014/main" id="{2CC0A62F-7CF9-4F54-A1CD-EB5C1136A2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egnaposto numero diapositiva 3">
            <a:extLst>
              <a:ext uri="{FF2B5EF4-FFF2-40B4-BE49-F238E27FC236}">
                <a16:creationId xmlns:a16="http://schemas.microsoft.com/office/drawing/2014/main" id="{A76DD688-B48D-4FC3-9096-482A3C3A93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C9AEDA-9461-4574-92B4-CA1D05DBAC37}" type="slidenum">
              <a:rPr lang="it-IT" altLang="it-IT">
                <a:latin typeface="Times New Roman" panose="02020603050405020304" pitchFamily="18" charset="0"/>
              </a:rPr>
              <a:pPr>
                <a:spcBef>
                  <a:spcPct val="0"/>
                </a:spcBef>
              </a:pPr>
              <a:t>2</a:t>
            </a:fld>
            <a:endParaRPr lang="it-IT" altLang="it-IT">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a:extLst>
              <a:ext uri="{FF2B5EF4-FFF2-40B4-BE49-F238E27FC236}">
                <a16:creationId xmlns:a16="http://schemas.microsoft.com/office/drawing/2014/main" id="{C5CD5823-2E76-426F-9053-465B3B632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egnaposto note 2">
            <a:extLst>
              <a:ext uri="{FF2B5EF4-FFF2-40B4-BE49-F238E27FC236}">
                <a16:creationId xmlns:a16="http://schemas.microsoft.com/office/drawing/2014/main" id="{200D4DD3-F76B-4A13-B241-142B3D6382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26628" name="Segnaposto numero diapositiva 3">
            <a:extLst>
              <a:ext uri="{FF2B5EF4-FFF2-40B4-BE49-F238E27FC236}">
                <a16:creationId xmlns:a16="http://schemas.microsoft.com/office/drawing/2014/main" id="{AD5E374E-4E19-45E7-9768-8C4FB7F918D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F794621A-C0EB-49D9-AF80-0D9B86B363A9}" type="slidenum">
              <a:rPr lang="it-IT" altLang="it-IT"/>
              <a:pPr eaLnBrk="1" hangingPunct="1"/>
              <a:t>18</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D267369-C234-47E9-B62C-B9129786A822}" type="slidenum">
              <a:rPr lang="it-IT" smtClean="0"/>
              <a:pPr>
                <a:defRPr/>
              </a:pPr>
              <a:t>43</a:t>
            </a:fld>
            <a:endParaRPr lang="it-IT"/>
          </a:p>
        </p:txBody>
      </p:sp>
    </p:spTree>
    <p:extLst>
      <p:ext uri="{BB962C8B-B14F-4D97-AF65-F5344CB8AC3E}">
        <p14:creationId xmlns:p14="http://schemas.microsoft.com/office/powerpoint/2010/main" val="249622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a:extLst>
              <a:ext uri="{FF2B5EF4-FFF2-40B4-BE49-F238E27FC236}">
                <a16:creationId xmlns:a16="http://schemas.microsoft.com/office/drawing/2014/main" id="{423CB931-94B3-4929-AA49-9A271A3C27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egnaposto note 2">
            <a:extLst>
              <a:ext uri="{FF2B5EF4-FFF2-40B4-BE49-F238E27FC236}">
                <a16:creationId xmlns:a16="http://schemas.microsoft.com/office/drawing/2014/main" id="{8B113637-339C-406E-8FE7-ACB5CCB91E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21508" name="Segnaposto numero diapositiva 3">
            <a:extLst>
              <a:ext uri="{FF2B5EF4-FFF2-40B4-BE49-F238E27FC236}">
                <a16:creationId xmlns:a16="http://schemas.microsoft.com/office/drawing/2014/main" id="{856029EE-9B7D-4160-8C4F-51D474B120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fld id="{2008BC84-45CF-4532-BEFC-4DDC285FA3E1}" type="slidenum">
              <a:rPr lang="it-IT" altLang="it-IT">
                <a:latin typeface="Calibri" panose="020F0502020204030204" pitchFamily="34" charset="0"/>
              </a:rPr>
              <a:pPr/>
              <a:t>82</a:t>
            </a:fld>
            <a:endParaRPr lang="it-IT" altLang="it-IT">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61B862AC-FDCB-4070-881F-D8975D400E5B}" type="datetime1">
              <a:rPr lang="it-IT"/>
              <a:pPr>
                <a:defRPr/>
              </a:pPr>
              <a:t>10/02/2020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5FDC1C7-2EE8-465C-A831-B1E9AB518B7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87E8D8C2-42FF-4F62-9BDC-91379FBBB274}" type="datetime1">
              <a:rPr lang="it-IT"/>
              <a:pPr>
                <a:defRPr/>
              </a:pPr>
              <a:t>10/02/2020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5974611-83D2-4B1E-AD69-0C6F854B0E2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D551626-CD8A-4B3B-B46B-402F8F3FE4CA}" type="datetime1">
              <a:rPr lang="it-IT"/>
              <a:pPr>
                <a:defRPr/>
              </a:pPr>
              <a:t>10/02/2020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7769F0D-F84C-4ACC-9D4B-092AF41168AC}"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476713-A087-4F4B-A047-84FC7344CF31}"/>
              </a:ext>
            </a:extLst>
          </p:cNvPr>
          <p:cNvSpPr>
            <a:spLocks noGrp="1"/>
          </p:cNvSpPr>
          <p:nvPr>
            <p:ph type="title"/>
          </p:nvPr>
        </p:nvSpPr>
        <p:spPr>
          <a:xfrm>
            <a:off x="0" y="0"/>
            <a:ext cx="9144000" cy="762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5A68BBC-085D-4087-89A4-17B970A044C2}"/>
              </a:ext>
            </a:extLst>
          </p:cNvPr>
          <p:cNvSpPr>
            <a:spLocks noGrp="1"/>
          </p:cNvSpPr>
          <p:nvPr>
            <p:ph type="body" sz="half" idx="1"/>
          </p:nvPr>
        </p:nvSpPr>
        <p:spPr>
          <a:xfrm>
            <a:off x="0" y="762000"/>
            <a:ext cx="3771900" cy="5867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36B575D-E6C9-4D1A-A4AC-56C0D680C7DF}"/>
              </a:ext>
            </a:extLst>
          </p:cNvPr>
          <p:cNvSpPr>
            <a:spLocks noGrp="1"/>
          </p:cNvSpPr>
          <p:nvPr>
            <p:ph sz="half" idx="2"/>
          </p:nvPr>
        </p:nvSpPr>
        <p:spPr>
          <a:xfrm>
            <a:off x="3924300" y="762000"/>
            <a:ext cx="3771900" cy="5867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E32E63C-ACD1-4131-9495-3B9E563DD1B1}"/>
              </a:ext>
            </a:extLst>
          </p:cNvPr>
          <p:cNvSpPr>
            <a:spLocks noGrp="1"/>
          </p:cNvSpPr>
          <p:nvPr>
            <p:ph type="dt" sz="half" idx="10"/>
          </p:nvPr>
        </p:nvSpPr>
        <p:spPr>
          <a:xfrm>
            <a:off x="0" y="6629400"/>
            <a:ext cx="1905000" cy="304800"/>
          </a:xfrm>
        </p:spPr>
        <p:txBody>
          <a:bodyPr/>
          <a:lstStyle>
            <a:lvl1pPr>
              <a:defRPr/>
            </a:lvl1pPr>
          </a:lstStyle>
          <a:p>
            <a:endParaRPr lang="en-US" altLang="it-IT"/>
          </a:p>
        </p:txBody>
      </p:sp>
      <p:sp>
        <p:nvSpPr>
          <p:cNvPr id="6" name="Segnaposto piè di pagina 5">
            <a:extLst>
              <a:ext uri="{FF2B5EF4-FFF2-40B4-BE49-F238E27FC236}">
                <a16:creationId xmlns:a16="http://schemas.microsoft.com/office/drawing/2014/main" id="{A0205E25-4432-4332-A9EE-755CAF7F641F}"/>
              </a:ext>
            </a:extLst>
          </p:cNvPr>
          <p:cNvSpPr>
            <a:spLocks noGrp="1"/>
          </p:cNvSpPr>
          <p:nvPr>
            <p:ph type="ftr" sz="quarter" idx="11"/>
          </p:nvPr>
        </p:nvSpPr>
        <p:spPr>
          <a:xfrm>
            <a:off x="3124200" y="6629400"/>
            <a:ext cx="2895600" cy="304800"/>
          </a:xfrm>
        </p:spPr>
        <p:txBody>
          <a:bodyPr/>
          <a:lstStyle>
            <a:lvl1pPr>
              <a:defRPr/>
            </a:lvl1pPr>
          </a:lstStyle>
          <a:p>
            <a:endParaRPr lang="en-US" altLang="it-IT"/>
          </a:p>
        </p:txBody>
      </p:sp>
      <p:sp>
        <p:nvSpPr>
          <p:cNvPr id="7" name="Segnaposto numero diapositiva 6">
            <a:extLst>
              <a:ext uri="{FF2B5EF4-FFF2-40B4-BE49-F238E27FC236}">
                <a16:creationId xmlns:a16="http://schemas.microsoft.com/office/drawing/2014/main" id="{0F9AEBD3-B9AB-4850-B3D2-15D3C26B6846}"/>
              </a:ext>
            </a:extLst>
          </p:cNvPr>
          <p:cNvSpPr>
            <a:spLocks noGrp="1"/>
          </p:cNvSpPr>
          <p:nvPr>
            <p:ph type="sldNum" sz="quarter" idx="12"/>
          </p:nvPr>
        </p:nvSpPr>
        <p:spPr>
          <a:xfrm>
            <a:off x="7239000" y="6629400"/>
            <a:ext cx="1905000" cy="304800"/>
          </a:xfrm>
        </p:spPr>
        <p:txBody>
          <a:bodyPr/>
          <a:lstStyle>
            <a:lvl1pPr>
              <a:defRPr/>
            </a:lvl1pPr>
          </a:lstStyle>
          <a:p>
            <a:fld id="{E3F66B6A-1821-476A-9D31-9522406A4050}" type="slidenum">
              <a:rPr lang="en-US" altLang="it-IT"/>
              <a:pPr/>
              <a:t>‹N›</a:t>
            </a:fld>
            <a:endParaRPr lang="en-US" altLang="it-IT"/>
          </a:p>
        </p:txBody>
      </p:sp>
    </p:spTree>
    <p:extLst>
      <p:ext uri="{BB962C8B-B14F-4D97-AF65-F5344CB8AC3E}">
        <p14:creationId xmlns:p14="http://schemas.microsoft.com/office/powerpoint/2010/main" val="3570297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D116E065-9273-4D58-9D80-ACDDF3738A93}"/>
              </a:ext>
            </a:extLst>
          </p:cNvPr>
          <p:cNvSpPr>
            <a:spLocks noGrp="1"/>
          </p:cNvSpPr>
          <p:nvPr>
            <p:ph type="dt" sz="half" idx="14"/>
          </p:nvPr>
        </p:nvSpPr>
        <p:spPr/>
        <p:txBody>
          <a:bodyPr/>
          <a:lstStyle>
            <a:lvl1pPr>
              <a:defRPr/>
            </a:lvl1pPr>
          </a:lstStyle>
          <a:p>
            <a:pPr>
              <a:defRPr/>
            </a:pPr>
            <a:fld id="{DE1A1D60-F5B0-4778-8581-56A26A6E28AD}" type="datetimeFigureOut">
              <a:rPr lang="it-IT"/>
              <a:pPr>
                <a:defRPr/>
              </a:pPr>
              <a:t>10/02/2020</a:t>
            </a:fld>
            <a:endParaRPr lang="it-IT"/>
          </a:p>
        </p:txBody>
      </p:sp>
      <p:sp>
        <p:nvSpPr>
          <p:cNvPr id="5" name="Footer Placeholder 4">
            <a:extLst>
              <a:ext uri="{FF2B5EF4-FFF2-40B4-BE49-F238E27FC236}">
                <a16:creationId xmlns:a16="http://schemas.microsoft.com/office/drawing/2014/main" id="{524D1BB8-C919-49A4-B70C-EA45BFA31992}"/>
              </a:ext>
            </a:extLst>
          </p:cNvPr>
          <p:cNvSpPr>
            <a:spLocks noGrp="1"/>
          </p:cNvSpPr>
          <p:nvPr>
            <p:ph type="ftr" sz="quarter" idx="15"/>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15EE03D7-9D40-49A0-8B77-CF049A752059}"/>
              </a:ext>
            </a:extLst>
          </p:cNvPr>
          <p:cNvSpPr>
            <a:spLocks noGrp="1"/>
          </p:cNvSpPr>
          <p:nvPr>
            <p:ph type="sldNum" sz="quarter" idx="16"/>
          </p:nvPr>
        </p:nvSpPr>
        <p:spPr/>
        <p:txBody>
          <a:bodyPr/>
          <a:lstStyle>
            <a:lvl1pPr>
              <a:defRPr/>
            </a:lvl1pPr>
          </a:lstStyle>
          <a:p>
            <a:fld id="{B0C58BB0-BF27-472B-ACC6-FD6543FD1315}" type="slidenum">
              <a:rPr lang="it-IT" altLang="it-IT"/>
              <a:pPr/>
              <a:t>‹N›</a:t>
            </a:fld>
            <a:endParaRPr lang="it-IT" altLang="it-IT"/>
          </a:p>
        </p:txBody>
      </p:sp>
    </p:spTree>
    <p:extLst>
      <p:ext uri="{BB962C8B-B14F-4D97-AF65-F5344CB8AC3E}">
        <p14:creationId xmlns:p14="http://schemas.microsoft.com/office/powerpoint/2010/main" val="3653585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30400F33-8DDF-4BF2-99B2-7D043554DB15}"/>
              </a:ext>
            </a:extLst>
          </p:cNvPr>
          <p:cNvSpPr>
            <a:spLocks noGrp="1"/>
          </p:cNvSpPr>
          <p:nvPr>
            <p:ph/>
          </p:nvPr>
        </p:nvSpPr>
        <p:spPr>
          <a:xfrm>
            <a:off x="628650" y="0"/>
            <a:ext cx="7905750" cy="617696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1325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p:spPr>
        <p:txBody>
          <a:bodyPr/>
          <a:lstStyle/>
          <a:p>
            <a:r>
              <a:rPr lang="it-IT"/>
              <a:t>Fare clic per modificare lo stile del titolo</a:t>
            </a:r>
          </a:p>
        </p:txBody>
      </p:sp>
      <p:sp>
        <p:nvSpPr>
          <p:cNvPr id="3" name="Segnaposto SmartArt 2"/>
          <p:cNvSpPr>
            <a:spLocks noGrp="1"/>
          </p:cNvSpPr>
          <p:nvPr>
            <p:ph type="dgm" idx="1"/>
          </p:nvPr>
        </p:nvSpPr>
        <p:spPr>
          <a:xfrm>
            <a:off x="457200" y="1600200"/>
            <a:ext cx="8229600" cy="4530725"/>
          </a:xfrm>
        </p:spPr>
        <p:txBody>
          <a:bodyPr/>
          <a:lstStyle/>
          <a:p>
            <a:pPr lvl="0"/>
            <a:endParaRPr lang="it-IT" noProof="0"/>
          </a:p>
        </p:txBody>
      </p:sp>
      <p:sp>
        <p:nvSpPr>
          <p:cNvPr id="4" name="Rectangle 12">
            <a:extLst>
              <a:ext uri="{FF2B5EF4-FFF2-40B4-BE49-F238E27FC236}">
                <a16:creationId xmlns:a16="http://schemas.microsoft.com/office/drawing/2014/main" id="{F98CB381-5D15-4E8E-8AD2-A3F9679C5EA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13">
            <a:extLst>
              <a:ext uri="{FF2B5EF4-FFF2-40B4-BE49-F238E27FC236}">
                <a16:creationId xmlns:a16="http://schemas.microsoft.com/office/drawing/2014/main" id="{8BFCEBD0-F1F9-4C06-9CC8-ABA7C71D84C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14">
            <a:extLst>
              <a:ext uri="{FF2B5EF4-FFF2-40B4-BE49-F238E27FC236}">
                <a16:creationId xmlns:a16="http://schemas.microsoft.com/office/drawing/2014/main" id="{D1D31F11-129B-47EB-91C6-D3D7BF184603}"/>
              </a:ext>
            </a:extLst>
          </p:cNvPr>
          <p:cNvSpPr>
            <a:spLocks noGrp="1" noChangeArrowheads="1"/>
          </p:cNvSpPr>
          <p:nvPr>
            <p:ph type="sldNum" sz="quarter" idx="12"/>
          </p:nvPr>
        </p:nvSpPr>
        <p:spPr>
          <a:ln/>
        </p:spPr>
        <p:txBody>
          <a:bodyPr/>
          <a:lstStyle>
            <a:lvl1pPr>
              <a:defRPr/>
            </a:lvl1pPr>
          </a:lstStyle>
          <a:p>
            <a:fld id="{804E28CB-247B-4C71-ACD5-544FDA0CE30F}" type="slidenum">
              <a:rPr lang="it-IT" altLang="it-IT"/>
              <a:pPr/>
              <a:t>‹N›</a:t>
            </a:fld>
            <a:endParaRPr lang="it-IT" altLang="it-IT"/>
          </a:p>
        </p:txBody>
      </p:sp>
    </p:spTree>
    <p:extLst>
      <p:ext uri="{BB962C8B-B14F-4D97-AF65-F5344CB8AC3E}">
        <p14:creationId xmlns:p14="http://schemas.microsoft.com/office/powerpoint/2010/main" val="377938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9600" cy="4530725"/>
          </a:xfrm>
        </p:spPr>
        <p:txBody>
          <a:bodyPr/>
          <a:lstStyle/>
          <a:p>
            <a:pPr lvl="0"/>
            <a:endParaRPr lang="it-IT" noProof="0"/>
          </a:p>
        </p:txBody>
      </p:sp>
      <p:sp>
        <p:nvSpPr>
          <p:cNvPr id="4" name="Rectangle 12">
            <a:extLst>
              <a:ext uri="{FF2B5EF4-FFF2-40B4-BE49-F238E27FC236}">
                <a16:creationId xmlns:a16="http://schemas.microsoft.com/office/drawing/2014/main" id="{C3B7F158-6632-4BAB-B041-C719BD85070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13">
            <a:extLst>
              <a:ext uri="{FF2B5EF4-FFF2-40B4-BE49-F238E27FC236}">
                <a16:creationId xmlns:a16="http://schemas.microsoft.com/office/drawing/2014/main" id="{01A62272-7F93-433F-A2C7-BD88C70E842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14">
            <a:extLst>
              <a:ext uri="{FF2B5EF4-FFF2-40B4-BE49-F238E27FC236}">
                <a16:creationId xmlns:a16="http://schemas.microsoft.com/office/drawing/2014/main" id="{416B2C8F-92BE-4D20-8010-D3FBF7B1CE35}"/>
              </a:ext>
            </a:extLst>
          </p:cNvPr>
          <p:cNvSpPr>
            <a:spLocks noGrp="1" noChangeArrowheads="1"/>
          </p:cNvSpPr>
          <p:nvPr>
            <p:ph type="sldNum" sz="quarter" idx="12"/>
          </p:nvPr>
        </p:nvSpPr>
        <p:spPr>
          <a:ln/>
        </p:spPr>
        <p:txBody>
          <a:bodyPr/>
          <a:lstStyle>
            <a:lvl1pPr>
              <a:defRPr/>
            </a:lvl1pPr>
          </a:lstStyle>
          <a:p>
            <a:fld id="{0031C963-4C5E-4C8C-A579-6EE60968569A}" type="slidenum">
              <a:rPr lang="it-IT" altLang="it-IT"/>
              <a:pPr/>
              <a:t>‹N›</a:t>
            </a:fld>
            <a:endParaRPr lang="it-IT" altLang="it-IT"/>
          </a:p>
        </p:txBody>
      </p:sp>
    </p:spTree>
    <p:extLst>
      <p:ext uri="{BB962C8B-B14F-4D97-AF65-F5344CB8AC3E}">
        <p14:creationId xmlns:p14="http://schemas.microsoft.com/office/powerpoint/2010/main" val="597638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olo e contenuto">
    <p:spTree>
      <p:nvGrpSpPr>
        <p:cNvPr id="1" name=""/>
        <p:cNvGrpSpPr/>
        <p:nvPr/>
      </p:nvGrpSpPr>
      <p:grpSpPr>
        <a:xfrm>
          <a:off x="0" y="0"/>
          <a:ext cx="0" cy="0"/>
          <a:chOff x="0" y="0"/>
          <a:chExt cx="0" cy="0"/>
        </a:xfrm>
      </p:grpSpPr>
      <p:sp>
        <p:nvSpPr>
          <p:cNvPr id="2" name="Text Box 5"/>
          <p:cNvSpPr txBox="1">
            <a:spLocks noChangeArrowheads="1"/>
          </p:cNvSpPr>
          <p:nvPr userDrawn="1"/>
        </p:nvSpPr>
        <p:spPr bwMode="auto">
          <a:xfrm>
            <a:off x="250825" y="609282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endParaRPr lang="en-US" altLang="en-US"/>
          </a:p>
        </p:txBody>
      </p:sp>
      <p:pic>
        <p:nvPicPr>
          <p:cNvPr id="3" name="Picture 6" descr="ASSOCLIMA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87900" y="6261100"/>
            <a:ext cx="18907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75463" y="6092825"/>
            <a:ext cx="21129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userDrawn="1"/>
        </p:nvSpPr>
        <p:spPr>
          <a:xfrm>
            <a:off x="0" y="0"/>
            <a:ext cx="900113" cy="6872288"/>
          </a:xfrm>
          <a:prstGeom prst="rect">
            <a:avLst/>
          </a:prstGeom>
          <a:gradFill>
            <a:gsLst>
              <a:gs pos="100000">
                <a:srgbClr val="48BAC2"/>
              </a:gs>
              <a:gs pos="44000">
                <a:srgbClr val="4E7FA6"/>
              </a:gs>
              <a:gs pos="0">
                <a:srgbClr val="3256A3"/>
              </a:gs>
              <a:gs pos="100000">
                <a:schemeClr val="accent5">
                  <a:lumMod val="50000"/>
                </a:schemeClr>
              </a:gs>
              <a:gs pos="100000">
                <a:schemeClr val="accent1">
                  <a:tint val="66000"/>
                  <a:satMod val="160000"/>
                </a:schemeClr>
              </a:gs>
              <a:gs pos="100000">
                <a:schemeClr val="accent1">
                  <a:tint val="44500"/>
                  <a:satMod val="160000"/>
                </a:schemeClr>
              </a:gs>
              <a:gs pos="100000">
                <a:schemeClr val="accent1">
                  <a:tint val="23500"/>
                  <a:satMod val="160000"/>
                </a:schemeClr>
              </a:gs>
            </a:gsLst>
            <a:lin ang="5400000" scaled="0"/>
          </a:gradFill>
        </p:spPr>
        <p:txBody>
          <a:bodyPr>
            <a:spAutoFit/>
          </a:bodyPr>
          <a:lstStyle/>
          <a:p>
            <a:pPr eaLnBrk="1" hangingPunct="1">
              <a:defRPr/>
            </a:pPr>
            <a:endParaRPr lang="en-US" dirty="0"/>
          </a:p>
        </p:txBody>
      </p:sp>
      <p:cxnSp>
        <p:nvCxnSpPr>
          <p:cNvPr id="6" name="Connettore 1 11"/>
          <p:cNvCxnSpPr>
            <a:cxnSpLocks noChangeShapeType="1"/>
          </p:cNvCxnSpPr>
          <p:nvPr userDrawn="1"/>
        </p:nvCxnSpPr>
        <p:spPr bwMode="auto">
          <a:xfrm>
            <a:off x="468313" y="71438"/>
            <a:ext cx="17462" cy="6813550"/>
          </a:xfrm>
          <a:prstGeom prst="line">
            <a:avLst/>
          </a:prstGeom>
          <a:noFill/>
          <a:ln w="101600" cap="rnd" algn="ctr">
            <a:solidFill>
              <a:srgbClr val="86D6B4"/>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ttore 1 12"/>
          <p:cNvCxnSpPr>
            <a:cxnSpLocks noChangeShapeType="1"/>
          </p:cNvCxnSpPr>
          <p:nvPr userDrawn="1"/>
        </p:nvCxnSpPr>
        <p:spPr bwMode="auto">
          <a:xfrm flipH="1">
            <a:off x="-34925" y="6021388"/>
            <a:ext cx="9144000" cy="0"/>
          </a:xfrm>
          <a:prstGeom prst="line">
            <a:avLst/>
          </a:prstGeom>
          <a:noFill/>
          <a:ln w="101600" cap="rnd" algn="ctr">
            <a:solidFill>
              <a:srgbClr val="86D6B4"/>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6" descr="ASSOCLIMA_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37075" y="6194425"/>
            <a:ext cx="21891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23088" y="6165850"/>
            <a:ext cx="21129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715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B044F0-CF2D-47FF-AAAC-1A4F6888E170}"/>
              </a:ext>
            </a:extLst>
          </p:cNvPr>
          <p:cNvSpPr>
            <a:spLocks noGrp="1"/>
          </p:cNvSpPr>
          <p:nvPr>
            <p:ph type="title"/>
          </p:nvPr>
        </p:nvSpPr>
        <p:spPr>
          <a:xfrm>
            <a:off x="457200" y="277813"/>
            <a:ext cx="8229600" cy="11398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88246F5-AB3E-4A7A-B4D8-AF194C299A21}"/>
              </a:ext>
            </a:extLst>
          </p:cNvPr>
          <p:cNvSpPr>
            <a:spLocks noGrp="1"/>
          </p:cNvSpPr>
          <p:nvPr>
            <p:ph type="body" sz="half" idx="1"/>
          </p:nvPr>
        </p:nvSpPr>
        <p:spPr>
          <a:xfrm>
            <a:off x="457200" y="1600200"/>
            <a:ext cx="4038600" cy="45307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00FD93B-32F9-4958-B354-23450FBAB3FA}"/>
              </a:ext>
            </a:extLst>
          </p:cNvPr>
          <p:cNvSpPr>
            <a:spLocks noGrp="1"/>
          </p:cNvSpPr>
          <p:nvPr>
            <p:ph sz="quarter" idx="2"/>
          </p:nvPr>
        </p:nvSpPr>
        <p:spPr>
          <a:xfrm>
            <a:off x="4648200" y="1600200"/>
            <a:ext cx="4038600" cy="21891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3D822395-0666-4A3B-9E45-BF91B37C2561}"/>
              </a:ext>
            </a:extLst>
          </p:cNvPr>
          <p:cNvSpPr>
            <a:spLocks noGrp="1"/>
          </p:cNvSpPr>
          <p:nvPr>
            <p:ph sz="quarter" idx="3"/>
          </p:nvPr>
        </p:nvSpPr>
        <p:spPr>
          <a:xfrm>
            <a:off x="4648200" y="3941763"/>
            <a:ext cx="4038600" cy="218916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13451CEB-651C-4AE5-936A-E19899A43ADF}"/>
              </a:ext>
            </a:extLst>
          </p:cNvPr>
          <p:cNvSpPr>
            <a:spLocks noGrp="1"/>
          </p:cNvSpPr>
          <p:nvPr>
            <p:ph type="dt" sz="half" idx="10"/>
          </p:nvPr>
        </p:nvSpPr>
        <p:spPr>
          <a:xfrm>
            <a:off x="457200" y="6248400"/>
            <a:ext cx="2133600" cy="457200"/>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90CB5B73-AB86-4A9C-9E56-512CCBBC16C8}"/>
              </a:ext>
            </a:extLst>
          </p:cNvPr>
          <p:cNvSpPr>
            <a:spLocks noGrp="1"/>
          </p:cNvSpPr>
          <p:nvPr>
            <p:ph type="ftr" sz="quarter" idx="11"/>
          </p:nvPr>
        </p:nvSpPr>
        <p:spPr>
          <a:xfrm>
            <a:off x="3124200" y="6248400"/>
            <a:ext cx="2895600" cy="457200"/>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361EE2A3-CBAA-4840-98E9-D1ACB3F6538F}"/>
              </a:ext>
            </a:extLst>
          </p:cNvPr>
          <p:cNvSpPr>
            <a:spLocks noGrp="1"/>
          </p:cNvSpPr>
          <p:nvPr>
            <p:ph type="sldNum" sz="quarter" idx="12"/>
          </p:nvPr>
        </p:nvSpPr>
        <p:spPr>
          <a:xfrm>
            <a:off x="6553200" y="6248400"/>
            <a:ext cx="2133600" cy="457200"/>
          </a:xfrm>
        </p:spPr>
        <p:txBody>
          <a:bodyPr/>
          <a:lstStyle>
            <a:lvl1pPr>
              <a:defRPr/>
            </a:lvl1pPr>
          </a:lstStyle>
          <a:p>
            <a:fld id="{0E8DADD7-2DC8-4D3D-AAF7-EA6296CB45EB}" type="slidenum">
              <a:rPr lang="it-IT" altLang="it-IT"/>
              <a:pPr/>
              <a:t>‹N›</a:t>
            </a:fld>
            <a:endParaRPr lang="it-IT" altLang="it-IT"/>
          </a:p>
        </p:txBody>
      </p:sp>
    </p:spTree>
    <p:extLst>
      <p:ext uri="{BB962C8B-B14F-4D97-AF65-F5344CB8AC3E}">
        <p14:creationId xmlns:p14="http://schemas.microsoft.com/office/powerpoint/2010/main" val="156843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7AEB6B6-55DC-4A6F-9357-D2436498655A}" type="datetime1">
              <a:rPr lang="it-IT"/>
              <a:pPr>
                <a:defRPr/>
              </a:pPr>
              <a:t>10/02/2020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BA751F-DFAC-4769-8C55-68A3AC51BBE3}"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064BE9A-3282-478F-8C06-84FC6AE5983A}" type="datetime1">
              <a:rPr lang="it-IT"/>
              <a:pPr>
                <a:defRPr/>
              </a:pPr>
              <a:t>10/02/2020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371AD5D-ADA0-4F72-9C22-4C40CCC7522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822B4AB1-3EAA-4657-80E9-A6FBC7AEC73F}" type="datetime1">
              <a:rPr lang="it-IT"/>
              <a:pPr>
                <a:defRPr/>
              </a:pPr>
              <a:t>10/02/2020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19962C0-E5EA-46F9-8157-6721FACAF7DE}"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88F61EC1-35BF-4D7E-998E-4620B5DB69B0}" type="datetime1">
              <a:rPr lang="it-IT"/>
              <a:pPr>
                <a:defRPr/>
              </a:pPr>
              <a:t>10/02/2020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1319C80-11EE-4264-AC40-F940DE705A00}"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F4747552-ADA6-4D3B-A3FD-FC6A14B03F33}" type="datetime1">
              <a:rPr lang="it-IT"/>
              <a:pPr>
                <a:defRPr/>
              </a:pPr>
              <a:t>10/02/2020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3511465-6225-40C0-B5CB-B9A4E1498FC6}"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F95CF70-C475-4CB0-ACC2-28C0060F032E}" type="datetime1">
              <a:rPr lang="it-IT"/>
              <a:pPr>
                <a:defRPr/>
              </a:pPr>
              <a:t>10/02/2020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616EC2A-37E7-4A54-A8BA-FD874C25DFF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C06BAB8-0891-450E-B029-7B51B008ACA9}" type="datetime1">
              <a:rPr lang="it-IT"/>
              <a:pPr>
                <a:defRPr/>
              </a:pPr>
              <a:t>10/02/2020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9F05A25-C1D4-4387-8E32-734E05EC6D0E}"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015DF61-452B-42C6-8D55-E979322F6199}" type="datetime1">
              <a:rPr lang="it-IT"/>
              <a:pPr>
                <a:defRPr/>
              </a:pPr>
              <a:t>10/02/2020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441971-C0E2-4E3B-9AC7-2FECAF6B8CFA}"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FE64790-7EAA-4646-8379-F5222C841CCE}" type="datetime1">
              <a:rPr lang="it-IT"/>
              <a:pPr>
                <a:defRPr/>
              </a:pPr>
              <a:t>10/02/2020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D7F6463-61F0-4E4D-ACAB-95B64242F90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02" r:id="rId13"/>
    <p:sldLayoutId id="2147483703" r:id="rId14"/>
    <p:sldLayoutId id="2147483705" r:id="rId15"/>
    <p:sldLayoutId id="2147483706" r:id="rId16"/>
    <p:sldLayoutId id="2147483707" r:id="rId17"/>
    <p:sldLayoutId id="2147483708" r:id="rId1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gif"/><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3.emf"/></Relationships>
</file>

<file path=ppt/slides/_rels/slide1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27.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emf"/></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4.bin"/><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upload.wikimedia.org/wikipedia/commons/2/22/Riflettore_parabolico.svg"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emf"/></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7.bin"/><Relationship Id="rId4" Type="http://schemas.openxmlformats.org/officeDocument/2006/relationships/image" Target="../media/image13.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it.wikipedia.org/wiki/Rance" TargetMode="External"/><Relationship Id="rId7" Type="http://schemas.openxmlformats.org/officeDocument/2006/relationships/image" Target="../media/image61.jpeg"/><Relationship Id="rId2" Type="http://schemas.openxmlformats.org/officeDocument/2006/relationships/hyperlink" Target="http://it.wikipedia.org/wiki/Bretagna" TargetMode="Externa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it.wikipedia.org/wiki/Turbina_a_bulbo"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729826-815C-46F2-A5CD-A18F67C6D7F5}"/>
              </a:ext>
            </a:extLst>
          </p:cNvPr>
          <p:cNvSpPr>
            <a:spLocks noGrp="1"/>
          </p:cNvSpPr>
          <p:nvPr>
            <p:ph type="title"/>
          </p:nvPr>
        </p:nvSpPr>
        <p:spPr>
          <a:xfrm>
            <a:off x="457200" y="277813"/>
            <a:ext cx="8229600" cy="722312"/>
          </a:xfrm>
        </p:spPr>
        <p:txBody>
          <a:bodyPr/>
          <a:lstStyle/>
          <a:p>
            <a:pPr>
              <a:defRPr/>
            </a:pPr>
            <a:r>
              <a:rPr lang="it-IT" sz="2400" b="1" dirty="0">
                <a:solidFill>
                  <a:srgbClr val="FF0000"/>
                </a:solidFill>
                <a:effectLst>
                  <a:outerShdw blurRad="38100" dist="38100" dir="2700000" algn="tl">
                    <a:srgbClr val="000000">
                      <a:alpha val="43137"/>
                    </a:srgbClr>
                  </a:outerShdw>
                </a:effectLst>
                <a:ea typeface="Times New Roman" pitchFamily="18" charset="0"/>
                <a:cs typeface="Arial" pitchFamily="34" charset="0"/>
              </a:rPr>
              <a:t>ENERGIA RINNOVABILE</a:t>
            </a:r>
            <a:br>
              <a:rPr lang="it-IT" sz="2400" b="1" dirty="0">
                <a:solidFill>
                  <a:srgbClr val="FF0000"/>
                </a:solidFill>
                <a:effectLst>
                  <a:outerShdw blurRad="38100" dist="38100" dir="2700000" algn="tl">
                    <a:srgbClr val="000000">
                      <a:alpha val="43137"/>
                    </a:srgbClr>
                  </a:outerShdw>
                </a:effectLst>
                <a:ea typeface="Times New Roman" pitchFamily="18" charset="0"/>
                <a:cs typeface="Arial" pitchFamily="34" charset="0"/>
              </a:rPr>
            </a:br>
            <a:r>
              <a:rPr lang="it-IT" sz="2000" b="1" dirty="0">
                <a:solidFill>
                  <a:srgbClr val="FF0000"/>
                </a:solidFill>
                <a:effectLst/>
                <a:ea typeface="Times New Roman" pitchFamily="18" charset="0"/>
                <a:cs typeface="Arial" pitchFamily="34" charset="0"/>
              </a:rPr>
              <a:t> </a:t>
            </a:r>
            <a:r>
              <a:rPr lang="it-IT" sz="2000" dirty="0">
                <a:solidFill>
                  <a:srgbClr val="FF0000"/>
                </a:solidFill>
                <a:effectLst/>
                <a:ea typeface="Times New Roman" pitchFamily="18" charset="0"/>
                <a:cs typeface="Arial" pitchFamily="34" charset="0"/>
              </a:rPr>
              <a:t>(</a:t>
            </a:r>
            <a:r>
              <a:rPr lang="it-IT" sz="1800" dirty="0">
                <a:solidFill>
                  <a:srgbClr val="FF0000"/>
                </a:solidFill>
                <a:effectLst/>
                <a:ea typeface="Times New Roman" pitchFamily="18" charset="0"/>
                <a:cs typeface="Arial" pitchFamily="34" charset="0"/>
              </a:rPr>
              <a:t>fonti alternative – energie pulite – green </a:t>
            </a:r>
            <a:r>
              <a:rPr lang="it-IT" sz="1800" dirty="0" err="1">
                <a:solidFill>
                  <a:srgbClr val="FF0000"/>
                </a:solidFill>
                <a:effectLst/>
                <a:ea typeface="Times New Roman" pitchFamily="18" charset="0"/>
                <a:cs typeface="Arial" pitchFamily="34" charset="0"/>
              </a:rPr>
              <a:t>energy</a:t>
            </a:r>
            <a:r>
              <a:rPr lang="it-IT" sz="1800" dirty="0">
                <a:solidFill>
                  <a:srgbClr val="FF0000"/>
                </a:solidFill>
                <a:effectLst/>
                <a:ea typeface="Times New Roman" pitchFamily="18" charset="0"/>
                <a:cs typeface="Arial" pitchFamily="34" charset="0"/>
              </a:rPr>
              <a:t>)</a:t>
            </a:r>
            <a:endParaRPr lang="it-IT" sz="1800" dirty="0">
              <a:solidFill>
                <a:srgbClr val="FF0000"/>
              </a:solidFill>
            </a:endParaRPr>
          </a:p>
        </p:txBody>
      </p:sp>
      <p:sp>
        <p:nvSpPr>
          <p:cNvPr id="3" name="Segnaposto contenuto 2">
            <a:extLst>
              <a:ext uri="{FF2B5EF4-FFF2-40B4-BE49-F238E27FC236}">
                <a16:creationId xmlns:a16="http://schemas.microsoft.com/office/drawing/2014/main" id="{44D39D89-2889-4829-8B03-957DFF781C44}"/>
              </a:ext>
            </a:extLst>
          </p:cNvPr>
          <p:cNvSpPr>
            <a:spLocks noGrp="1"/>
          </p:cNvSpPr>
          <p:nvPr>
            <p:ph idx="1"/>
          </p:nvPr>
        </p:nvSpPr>
        <p:spPr>
          <a:xfrm>
            <a:off x="457200" y="1000125"/>
            <a:ext cx="8543925" cy="5715000"/>
          </a:xfrm>
        </p:spPr>
        <p:txBody>
          <a:bodyPr>
            <a:normAutofit/>
          </a:bodyPr>
          <a:lstStyle/>
          <a:p>
            <a:pPr>
              <a:lnSpc>
                <a:spcPct val="120000"/>
              </a:lnSpc>
              <a:defRPr/>
            </a:pPr>
            <a:endParaRPr lang="it-IT" sz="1600" dirty="0">
              <a:solidFill>
                <a:srgbClr val="FF0000"/>
              </a:solidFill>
              <a:latin typeface="Arial" pitchFamily="34" charset="0"/>
              <a:ea typeface="Times New Roman" pitchFamily="18" charset="0"/>
              <a:cs typeface="Arial" pitchFamily="34" charset="0"/>
            </a:endParaRPr>
          </a:p>
          <a:p>
            <a:pPr marL="0" indent="0">
              <a:lnSpc>
                <a:spcPts val="2200"/>
              </a:lnSpc>
              <a:buFont typeface="Wingdings" panose="05000000000000000000" pitchFamily="2" charset="2"/>
              <a:buNone/>
              <a:defRPr/>
            </a:pPr>
            <a:r>
              <a:rPr lang="it-IT" sz="2000" dirty="0">
                <a:solidFill>
                  <a:srgbClr val="FF0000"/>
                </a:solidFill>
                <a:effectLst/>
                <a:latin typeface="Arial" pitchFamily="34" charset="0"/>
                <a:ea typeface="Times New Roman" pitchFamily="18" charset="0"/>
                <a:cs typeface="Arial" pitchFamily="34" charset="0"/>
              </a:rPr>
              <a:t>Si definisce energia rinnovabile "una qualsiasi fonte energetica che si rigenera almeno alla stessa velocità con cui si utilizza</a:t>
            </a:r>
            <a:r>
              <a:rPr lang="it-IT" sz="2000" b="1" dirty="0">
                <a:solidFill>
                  <a:srgbClr val="FF0000"/>
                </a:solidFill>
                <a:effectLst/>
                <a:latin typeface="Arial" pitchFamily="34" charset="0"/>
                <a:ea typeface="Times New Roman" pitchFamily="18" charset="0"/>
                <a:cs typeface="Arial" pitchFamily="34" charset="0"/>
              </a:rPr>
              <a:t>". In accordo con l'Agenzia Internazionale dell'Energia (IEA)</a:t>
            </a:r>
            <a:r>
              <a:rPr lang="it-IT" sz="2000" dirty="0">
                <a:solidFill>
                  <a:srgbClr val="FF0000"/>
                </a:solidFill>
                <a:effectLst/>
                <a:latin typeface="Arial" pitchFamily="34" charset="0"/>
                <a:ea typeface="Times New Roman" pitchFamily="18" charset="0"/>
                <a:cs typeface="Arial" pitchFamily="34" charset="0"/>
              </a:rPr>
              <a:t>  rientrano in questa categoria:</a:t>
            </a:r>
          </a:p>
          <a:p>
            <a:pPr marL="0" indent="0">
              <a:lnSpc>
                <a:spcPts val="2200"/>
              </a:lnSpc>
              <a:buFont typeface="Arial" pitchFamily="34" charset="0"/>
              <a:buChar char="•"/>
              <a:defRPr/>
            </a:pPr>
            <a:r>
              <a:rPr lang="it-IT" sz="2000" b="1" dirty="0">
                <a:solidFill>
                  <a:srgbClr val="FF0000"/>
                </a:solidFill>
                <a:effectLst/>
                <a:latin typeface="Arial" pitchFamily="34" charset="0"/>
                <a:ea typeface="Times New Roman" pitchFamily="18" charset="0"/>
                <a:cs typeface="Arial" pitchFamily="34" charset="0"/>
              </a:rPr>
              <a:t>L'ENERGIA SOLARE</a:t>
            </a:r>
          </a:p>
          <a:p>
            <a:pPr marL="0" indent="0">
              <a:lnSpc>
                <a:spcPts val="2200"/>
              </a:lnSpc>
              <a:buFont typeface="Arial" pitchFamily="34" charset="0"/>
              <a:buChar char="•"/>
              <a:defRPr/>
            </a:pPr>
            <a:r>
              <a:rPr lang="it-IT" sz="2000" b="1" dirty="0">
                <a:solidFill>
                  <a:srgbClr val="FF0000"/>
                </a:solidFill>
                <a:effectLst/>
                <a:latin typeface="Arial" pitchFamily="34" charset="0"/>
                <a:ea typeface="Times New Roman" pitchFamily="18" charset="0"/>
                <a:cs typeface="Arial" pitchFamily="34" charset="0"/>
              </a:rPr>
              <a:t>L'ENERGIA EOLICA</a:t>
            </a:r>
          </a:p>
          <a:p>
            <a:pPr marL="0" indent="0">
              <a:lnSpc>
                <a:spcPts val="2200"/>
              </a:lnSpc>
              <a:buFont typeface="Arial" pitchFamily="34" charset="0"/>
              <a:buChar char="•"/>
              <a:defRPr/>
            </a:pPr>
            <a:r>
              <a:rPr lang="it-IT" sz="2000" b="1" dirty="0">
                <a:solidFill>
                  <a:srgbClr val="FF0000"/>
                </a:solidFill>
                <a:effectLst/>
                <a:latin typeface="Arial" pitchFamily="34" charset="0"/>
                <a:ea typeface="Times New Roman" pitchFamily="18" charset="0"/>
                <a:cs typeface="Arial" pitchFamily="34" charset="0"/>
              </a:rPr>
              <a:t>L'ENERGIA GEOTERMICA</a:t>
            </a:r>
          </a:p>
          <a:p>
            <a:pPr marL="0" indent="0">
              <a:lnSpc>
                <a:spcPts val="2200"/>
              </a:lnSpc>
              <a:buFont typeface="Arial" pitchFamily="34" charset="0"/>
              <a:buChar char="•"/>
              <a:defRPr/>
            </a:pPr>
            <a:r>
              <a:rPr lang="it-IT" sz="2000" b="1" dirty="0">
                <a:solidFill>
                  <a:srgbClr val="FF0000"/>
                </a:solidFill>
                <a:effectLst/>
                <a:latin typeface="Arial" pitchFamily="34" charset="0"/>
                <a:ea typeface="Times New Roman" pitchFamily="18" charset="0"/>
                <a:cs typeface="Arial" pitchFamily="34" charset="0"/>
              </a:rPr>
              <a:t>L'ENERGIA DA BIOMASSA</a:t>
            </a:r>
          </a:p>
          <a:p>
            <a:pPr marL="0" indent="0">
              <a:lnSpc>
                <a:spcPts val="2200"/>
              </a:lnSpc>
              <a:buFont typeface="Arial" pitchFamily="34" charset="0"/>
              <a:buChar char="•"/>
              <a:defRPr/>
            </a:pPr>
            <a:r>
              <a:rPr lang="it-IT" sz="2000" b="1" dirty="0">
                <a:solidFill>
                  <a:srgbClr val="FF0000"/>
                </a:solidFill>
                <a:effectLst/>
                <a:latin typeface="Arial" pitchFamily="34" charset="0"/>
                <a:ea typeface="Times New Roman" pitchFamily="18" charset="0"/>
                <a:cs typeface="Arial" pitchFamily="34" charset="0"/>
              </a:rPr>
              <a:t>L'ENERGIA IDROELETTRICA</a:t>
            </a:r>
          </a:p>
          <a:p>
            <a:pPr marL="0" indent="0">
              <a:lnSpc>
                <a:spcPts val="2200"/>
              </a:lnSpc>
              <a:buFont typeface="Wingdings" panose="05000000000000000000" pitchFamily="2" charset="2"/>
              <a:buNone/>
              <a:defRPr/>
            </a:pPr>
            <a:r>
              <a:rPr lang="it-IT" sz="2000" dirty="0">
                <a:solidFill>
                  <a:srgbClr val="FF0000"/>
                </a:solidFill>
                <a:effectLst/>
                <a:latin typeface="Arial" pitchFamily="34" charset="0"/>
                <a:ea typeface="Times New Roman" pitchFamily="18" charset="0"/>
                <a:cs typeface="Arial" pitchFamily="34" charset="0"/>
              </a:rPr>
              <a:t>In maniera più semplice possiamo indicare come </a:t>
            </a:r>
            <a:r>
              <a:rPr lang="it-IT" sz="2000" b="1" dirty="0">
                <a:solidFill>
                  <a:srgbClr val="FF0000"/>
                </a:solidFill>
                <a:effectLst/>
                <a:latin typeface="Arial" pitchFamily="34" charset="0"/>
                <a:ea typeface="Times New Roman" pitchFamily="18" charset="0"/>
                <a:cs typeface="Arial" pitchFamily="34" charset="0"/>
              </a:rPr>
              <a:t>FONTI  RINNOVABILI  </a:t>
            </a:r>
            <a:r>
              <a:rPr lang="it-IT" sz="2000" b="1" dirty="0" err="1">
                <a:solidFill>
                  <a:srgbClr val="FF0000"/>
                </a:solidFill>
                <a:effectLst/>
                <a:latin typeface="Arial" pitchFamily="34" charset="0"/>
                <a:ea typeface="Times New Roman" pitchFamily="18" charset="0"/>
                <a:cs typeface="Arial" pitchFamily="34" charset="0"/>
              </a:rPr>
              <a:t>DI</a:t>
            </a:r>
            <a:r>
              <a:rPr lang="it-IT" sz="2000" b="1" dirty="0">
                <a:solidFill>
                  <a:srgbClr val="FF0000"/>
                </a:solidFill>
                <a:effectLst/>
                <a:latin typeface="Arial" pitchFamily="34" charset="0"/>
                <a:ea typeface="Times New Roman" pitchFamily="18" charset="0"/>
                <a:cs typeface="Arial" pitchFamily="34" charset="0"/>
              </a:rPr>
              <a:t> ENERGIA</a:t>
            </a:r>
            <a:r>
              <a:rPr lang="it-IT" sz="2000" dirty="0">
                <a:solidFill>
                  <a:srgbClr val="FF0000"/>
                </a:solidFill>
                <a:effectLst/>
                <a:latin typeface="Arial" pitchFamily="34" charset="0"/>
                <a:ea typeface="Times New Roman" pitchFamily="18" charset="0"/>
                <a:cs typeface="Arial" pitchFamily="34" charset="0"/>
              </a:rPr>
              <a:t>, tutte quelle Fonti che si contrappongono alle energie tradizionali ottenute da fonti fossili sia perché potenzialmente "infinite", sia perché hanno un minore impatto sull'Ambiente.</a:t>
            </a:r>
          </a:p>
          <a:p>
            <a:pPr marL="0" indent="0">
              <a:lnSpc>
                <a:spcPts val="2200"/>
              </a:lnSpc>
              <a:defRPr/>
            </a:pPr>
            <a:r>
              <a:rPr lang="it-IT" sz="2000" dirty="0">
                <a:solidFill>
                  <a:srgbClr val="FF0000"/>
                </a:solidFill>
                <a:effectLst/>
                <a:latin typeface="Arial" pitchFamily="34" charset="0"/>
                <a:ea typeface="Times New Roman" pitchFamily="18" charset="0"/>
                <a:cs typeface="Arial" pitchFamily="34" charset="0"/>
              </a:rPr>
              <a:t>Le rinnovabili, infatti, permettono di limitare le emissioni di CO</a:t>
            </a:r>
            <a:r>
              <a:rPr lang="it-IT" sz="2000" baseline="-25000" dirty="0">
                <a:solidFill>
                  <a:srgbClr val="FF0000"/>
                </a:solidFill>
                <a:effectLst/>
                <a:latin typeface="Arial" pitchFamily="34" charset="0"/>
                <a:ea typeface="Times New Roman" pitchFamily="18" charset="0"/>
                <a:cs typeface="Arial" pitchFamily="34" charset="0"/>
              </a:rPr>
              <a:t>2</a:t>
            </a:r>
            <a:r>
              <a:rPr lang="it-IT" sz="2000" dirty="0">
                <a:solidFill>
                  <a:srgbClr val="FF0000"/>
                </a:solidFill>
                <a:effectLst/>
                <a:latin typeface="Arial" pitchFamily="34" charset="0"/>
                <a:ea typeface="Times New Roman" pitchFamily="18" charset="0"/>
                <a:cs typeface="Arial" pitchFamily="34" charset="0"/>
              </a:rPr>
              <a:t> la cui riduzione è il principale obiettivo fissato ad esempio da Protocollo di Kyoto (</a:t>
            </a:r>
            <a:r>
              <a:rPr lang="it-IT" sz="1600" dirty="0">
                <a:solidFill>
                  <a:srgbClr val="FF0000"/>
                </a:solidFill>
                <a:effectLst/>
                <a:latin typeface="Arial" pitchFamily="34" charset="0"/>
                <a:ea typeface="Times New Roman" pitchFamily="18" charset="0"/>
                <a:cs typeface="Arial" pitchFamily="34" charset="0"/>
              </a:rPr>
              <a:t>trattato internazionale in materia ambientale)</a:t>
            </a:r>
            <a:endParaRPr lang="it-IT" sz="1600" dirty="0">
              <a:solidFill>
                <a:srgbClr val="FF0000"/>
              </a:solidFill>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02C565F8-8A12-4209-9AD9-3174FEA2F181}"/>
              </a:ext>
            </a:extLst>
          </p:cNvPr>
          <p:cNvSpPr>
            <a:spLocks noGrp="1" noChangeArrowheads="1"/>
          </p:cNvSpPr>
          <p:nvPr>
            <p:ph type="body" sz="half" idx="1"/>
          </p:nvPr>
        </p:nvSpPr>
        <p:spPr>
          <a:xfrm>
            <a:off x="425450" y="1268413"/>
            <a:ext cx="8291513" cy="1252537"/>
          </a:xfrm>
        </p:spPr>
        <p:txBody>
          <a:bodyPr/>
          <a:lstStyle/>
          <a:p>
            <a:pPr algn="just"/>
            <a:r>
              <a:rPr lang="it-IT" altLang="it-IT" sz="2400" dirty="0">
                <a:solidFill>
                  <a:srgbClr val="FFFFFF"/>
                </a:solidFill>
              </a:rPr>
              <a:t>L’Unione Europea a 27 presenta attualmente una dipendenza dalle importazioni d’energia per oltre il 50% del suo fabbisogno; </a:t>
            </a:r>
          </a:p>
          <a:p>
            <a:pPr algn="just"/>
            <a:endParaRPr lang="it-IT" altLang="it-IT" sz="2400" dirty="0">
              <a:solidFill>
                <a:srgbClr val="FFFFFF"/>
              </a:solidFill>
            </a:endParaRPr>
          </a:p>
        </p:txBody>
      </p:sp>
      <p:sp>
        <p:nvSpPr>
          <p:cNvPr id="322563" name="Text Box 3">
            <a:extLst>
              <a:ext uri="{FF2B5EF4-FFF2-40B4-BE49-F238E27FC236}">
                <a16:creationId xmlns:a16="http://schemas.microsoft.com/office/drawing/2014/main" id="{99E34E54-CA59-4BF4-990C-E11146CF544B}"/>
              </a:ext>
            </a:extLst>
          </p:cNvPr>
          <p:cNvSpPr txBox="1">
            <a:spLocks noChangeArrowheads="1"/>
          </p:cNvSpPr>
          <p:nvPr/>
        </p:nvSpPr>
        <p:spPr bwMode="auto">
          <a:xfrm>
            <a:off x="1906588" y="692150"/>
            <a:ext cx="5329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dirty="0">
                <a:solidFill>
                  <a:srgbClr val="FFFFFF"/>
                </a:solidFill>
                <a:effectLst>
                  <a:outerShdw blurRad="38100" dist="38100" dir="2700000" algn="tl">
                    <a:srgbClr val="000000"/>
                  </a:outerShdw>
                </a:effectLst>
              </a:rPr>
              <a:t>QUADRO ENERGETICO EUROPEO</a:t>
            </a:r>
          </a:p>
        </p:txBody>
      </p:sp>
      <p:sp>
        <p:nvSpPr>
          <p:cNvPr id="322564" name="Text Box 4">
            <a:extLst>
              <a:ext uri="{FF2B5EF4-FFF2-40B4-BE49-F238E27FC236}">
                <a16:creationId xmlns:a16="http://schemas.microsoft.com/office/drawing/2014/main" id="{AA2BBD14-9CC5-4A62-80A5-5F4586C0E683}"/>
              </a:ext>
            </a:extLst>
          </p:cNvPr>
          <p:cNvSpPr txBox="1">
            <a:spLocks noChangeArrowheads="1"/>
          </p:cNvSpPr>
          <p:nvPr/>
        </p:nvSpPr>
        <p:spPr bwMode="auto">
          <a:xfrm>
            <a:off x="250825" y="6597650"/>
            <a:ext cx="7488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400">
                <a:solidFill>
                  <a:schemeClr val="bg1"/>
                </a:solidFill>
              </a:rPr>
              <a:t>ENEA: Rapporto Energia e Ambiente (Aprile 2007)</a:t>
            </a:r>
          </a:p>
        </p:txBody>
      </p:sp>
      <p:sp>
        <p:nvSpPr>
          <p:cNvPr id="322565" name="Text Box 5">
            <a:extLst>
              <a:ext uri="{FF2B5EF4-FFF2-40B4-BE49-F238E27FC236}">
                <a16:creationId xmlns:a16="http://schemas.microsoft.com/office/drawing/2014/main" id="{4D5D611E-AC99-4A5F-B033-AB04A6600EB7}"/>
              </a:ext>
            </a:extLst>
          </p:cNvPr>
          <p:cNvSpPr txBox="1">
            <a:spLocks noChangeArrowheads="1"/>
          </p:cNvSpPr>
          <p:nvPr/>
        </p:nvSpPr>
        <p:spPr bwMode="auto">
          <a:xfrm>
            <a:off x="179388" y="0"/>
            <a:ext cx="489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FF3300"/>
                </a:solidFill>
                <a:effectLst>
                  <a:outerShdw blurRad="38100" dist="38100" dir="2700000" algn="tl">
                    <a:srgbClr val="000000"/>
                  </a:outerShdw>
                </a:effectLst>
              </a:rPr>
              <a:t>LO  STATO ATTUALE</a:t>
            </a:r>
          </a:p>
        </p:txBody>
      </p:sp>
      <p:grpSp>
        <p:nvGrpSpPr>
          <p:cNvPr id="322566" name="Group 6">
            <a:extLst>
              <a:ext uri="{FF2B5EF4-FFF2-40B4-BE49-F238E27FC236}">
                <a16:creationId xmlns:a16="http://schemas.microsoft.com/office/drawing/2014/main" id="{F940EBD7-DD64-487D-9280-BA7C3D270031}"/>
              </a:ext>
            </a:extLst>
          </p:cNvPr>
          <p:cNvGrpSpPr>
            <a:grpSpLocks/>
          </p:cNvGrpSpPr>
          <p:nvPr/>
        </p:nvGrpSpPr>
        <p:grpSpPr bwMode="auto">
          <a:xfrm>
            <a:off x="0" y="3068638"/>
            <a:ext cx="5867400" cy="3024187"/>
            <a:chOff x="442" y="1888"/>
            <a:chExt cx="4876" cy="2269"/>
          </a:xfrm>
        </p:grpSpPr>
        <p:pic>
          <p:nvPicPr>
            <p:cNvPr id="322567" name="Picture 7">
              <a:extLst>
                <a:ext uri="{FF2B5EF4-FFF2-40B4-BE49-F238E27FC236}">
                  <a16:creationId xmlns:a16="http://schemas.microsoft.com/office/drawing/2014/main" id="{69083E8B-B058-4D93-B960-3541740D5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 y="1888"/>
              <a:ext cx="4876" cy="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2568" name="Rectangle 8">
              <a:extLst>
                <a:ext uri="{FF2B5EF4-FFF2-40B4-BE49-F238E27FC236}">
                  <a16:creationId xmlns:a16="http://schemas.microsoft.com/office/drawing/2014/main" id="{BC14C60B-6074-4059-A903-58D06575B26D}"/>
                </a:ext>
              </a:extLst>
            </p:cNvPr>
            <p:cNvSpPr>
              <a:spLocks noChangeArrowheads="1"/>
            </p:cNvSpPr>
            <p:nvPr/>
          </p:nvSpPr>
          <p:spPr bwMode="auto">
            <a:xfrm>
              <a:off x="476" y="1933"/>
              <a:ext cx="590"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aphicFrame>
        <p:nvGraphicFramePr>
          <p:cNvPr id="322569" name="Object 9">
            <a:extLst>
              <a:ext uri="{FF2B5EF4-FFF2-40B4-BE49-F238E27FC236}">
                <a16:creationId xmlns:a16="http://schemas.microsoft.com/office/drawing/2014/main" id="{A5837E86-2FEE-41A2-8629-B70FE2F57F7D}"/>
              </a:ext>
            </a:extLst>
          </p:cNvPr>
          <p:cNvGraphicFramePr>
            <a:graphicFrameLocks noGrp="1" noChangeAspect="1"/>
          </p:cNvGraphicFramePr>
          <p:nvPr>
            <p:ph sz="quarter" idx="3"/>
          </p:nvPr>
        </p:nvGraphicFramePr>
        <p:xfrm>
          <a:off x="5867400" y="2997200"/>
          <a:ext cx="3276600" cy="2447925"/>
        </p:xfrm>
        <a:graphic>
          <a:graphicData uri="http://schemas.openxmlformats.org/presentationml/2006/ole">
            <mc:AlternateContent xmlns:mc="http://schemas.openxmlformats.org/markup-compatibility/2006">
              <mc:Choice xmlns:v="urn:schemas-microsoft-com:vml" Requires="v">
                <p:oleObj spid="_x0000_s55305" name="Foglio di lavoro" r:id="rId4" imgW="3781441" imgH="2467051" progId="Excel.Sheet.8">
                  <p:embed/>
                </p:oleObj>
              </mc:Choice>
              <mc:Fallback>
                <p:oleObj name="Foglio di lavoro" r:id="rId4" imgW="3781441" imgH="2467051" progId="Excel.Sheet.8">
                  <p:embed/>
                  <p:pic>
                    <p:nvPicPr>
                      <p:cNvPr id="322569" name="Object 9">
                        <a:extLst>
                          <a:ext uri="{FF2B5EF4-FFF2-40B4-BE49-F238E27FC236}">
                            <a16:creationId xmlns:a16="http://schemas.microsoft.com/office/drawing/2014/main" id="{A5837E86-2FEE-41A2-8629-B70FE2F57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997200"/>
                        <a:ext cx="32766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Text Box 4">
            <a:extLst>
              <a:ext uri="{FF2B5EF4-FFF2-40B4-BE49-F238E27FC236}">
                <a16:creationId xmlns:a16="http://schemas.microsoft.com/office/drawing/2014/main" id="{7EE19F3F-DBC7-409D-BD1D-4D228E478D46}"/>
              </a:ext>
            </a:extLst>
          </p:cNvPr>
          <p:cNvSpPr txBox="1">
            <a:spLocks noChangeArrowheads="1"/>
          </p:cNvSpPr>
          <p:nvPr/>
        </p:nvSpPr>
        <p:spPr bwMode="auto">
          <a:xfrm>
            <a:off x="1403350" y="1916113"/>
            <a:ext cx="6769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it-IT" altLang="it-IT" sz="2400" dirty="0">
                <a:highlight>
                  <a:srgbClr val="FFFF00"/>
                </a:highlight>
              </a:rPr>
              <a:t>Un corso d’acqua deriva dalle precipitazioni …</a:t>
            </a:r>
          </a:p>
          <a:p>
            <a:pPr algn="l" eaLnBrk="0" hangingPunct="0">
              <a:spcBef>
                <a:spcPct val="50000"/>
              </a:spcBef>
            </a:pPr>
            <a:r>
              <a:rPr lang="it-IT" altLang="it-IT" sz="2400" dirty="0">
                <a:highlight>
                  <a:srgbClr val="FFFF00"/>
                </a:highlight>
              </a:rPr>
              <a:t>ma in realtà</a:t>
            </a:r>
            <a:r>
              <a:rPr lang="it-IT" altLang="it-IT" sz="2400" dirty="0">
                <a:highlight>
                  <a:srgbClr val="FFFF00"/>
                </a:highlight>
                <a:latin typeface="Arial" panose="020B0604020202020204" pitchFamily="34" charset="0"/>
              </a:rPr>
              <a:t>  dipende dall’energia solare         </a:t>
            </a:r>
            <a:endParaRPr lang="it-IT" altLang="it-IT" sz="3200" dirty="0">
              <a:highlight>
                <a:srgbClr val="FFFF00"/>
              </a:highlight>
              <a:latin typeface="Arial" panose="020B0604020202020204" pitchFamily="34" charset="0"/>
            </a:endParaRPr>
          </a:p>
        </p:txBody>
      </p:sp>
      <p:sp>
        <p:nvSpPr>
          <p:cNvPr id="257034" name="Rectangle 10">
            <a:extLst>
              <a:ext uri="{FF2B5EF4-FFF2-40B4-BE49-F238E27FC236}">
                <a16:creationId xmlns:a16="http://schemas.microsoft.com/office/drawing/2014/main" id="{64AAB07B-B239-4CBA-B130-8D425602FC72}"/>
              </a:ext>
            </a:extLst>
          </p:cNvPr>
          <p:cNvSpPr>
            <a:spLocks noChangeArrowheads="1"/>
          </p:cNvSpPr>
          <p:nvPr/>
        </p:nvSpPr>
        <p:spPr bwMode="auto">
          <a:xfrm>
            <a:off x="2124075" y="549275"/>
            <a:ext cx="79930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200" b="1" dirty="0">
                <a:solidFill>
                  <a:srgbClr val="003399"/>
                </a:solidFill>
                <a:effectLst>
                  <a:outerShdw blurRad="38100" dist="38100" dir="2700000" algn="tl">
                    <a:srgbClr val="000000"/>
                  </a:outerShdw>
                </a:effectLst>
                <a:highlight>
                  <a:srgbClr val="FFFF00"/>
                </a:highlight>
                <a:latin typeface="Century Gothic" panose="020B0502020202020204" pitchFamily="34" charset="0"/>
              </a:rPr>
              <a:t>Ciclo Idrologico</a:t>
            </a:r>
          </a:p>
        </p:txBody>
      </p:sp>
      <p:pic>
        <p:nvPicPr>
          <p:cNvPr id="257035" name="Picture 11">
            <a:extLst>
              <a:ext uri="{FF2B5EF4-FFF2-40B4-BE49-F238E27FC236}">
                <a16:creationId xmlns:a16="http://schemas.microsoft.com/office/drawing/2014/main" id="{ACE5E002-EFC1-4D2B-9610-FB1B584E6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97200"/>
            <a:ext cx="6648450" cy="360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5" name="Rectangle 3">
            <a:extLst>
              <a:ext uri="{FF2B5EF4-FFF2-40B4-BE49-F238E27FC236}">
                <a16:creationId xmlns:a16="http://schemas.microsoft.com/office/drawing/2014/main" id="{AA8FF362-D2E7-4F18-8680-2D12BF785714}"/>
              </a:ext>
            </a:extLst>
          </p:cNvPr>
          <p:cNvSpPr>
            <a:spLocks noGrp="1" noChangeArrowheads="1"/>
          </p:cNvSpPr>
          <p:nvPr>
            <p:ph type="title"/>
          </p:nvPr>
        </p:nvSpPr>
        <p:spPr>
          <a:xfrm>
            <a:off x="2987675" y="404813"/>
            <a:ext cx="3529013" cy="1143000"/>
          </a:xfrm>
        </p:spPr>
        <p:txBody>
          <a:bodyPr/>
          <a:lstStyle/>
          <a:p>
            <a:r>
              <a:rPr lang="it-IT" altLang="it-IT" sz="3600" b="1" dirty="0">
                <a:solidFill>
                  <a:srgbClr val="003399"/>
                </a:solidFill>
                <a:effectLst>
                  <a:outerShdw blurRad="38100" dist="38100" dir="2700000" algn="tl">
                    <a:srgbClr val="000000"/>
                  </a:outerShdw>
                </a:effectLst>
                <a:highlight>
                  <a:srgbClr val="FFFF00"/>
                </a:highlight>
                <a:latin typeface="Century Gothic" panose="020B0502020202020204" pitchFamily="34" charset="0"/>
              </a:rPr>
              <a:t>    Le Risorse </a:t>
            </a:r>
            <a:r>
              <a:rPr lang="it-IT" altLang="it-IT" sz="3600" b="1" dirty="0">
                <a:solidFill>
                  <a:srgbClr val="003399"/>
                </a:solidFill>
                <a:effectLst>
                  <a:outerShdw blurRad="38100" dist="38100" dir="2700000" algn="tl">
                    <a:srgbClr val="000000"/>
                  </a:outerShdw>
                </a:effectLst>
                <a:highlight>
                  <a:srgbClr val="FFFF00"/>
                </a:highlight>
                <a:latin typeface="Times New Roman" panose="02020603050405020304" pitchFamily="18" charset="0"/>
              </a:rPr>
              <a:t>…</a:t>
            </a:r>
            <a:br>
              <a:rPr lang="it-IT" altLang="it-IT" sz="3600" b="1" dirty="0">
                <a:solidFill>
                  <a:srgbClr val="003399"/>
                </a:solidFill>
                <a:effectLst>
                  <a:outerShdw blurRad="38100" dist="38100" dir="2700000" algn="tl">
                    <a:srgbClr val="000000"/>
                  </a:outerShdw>
                </a:effectLst>
                <a:highlight>
                  <a:srgbClr val="FFFF00"/>
                </a:highlight>
                <a:latin typeface="Century Gothic" panose="020B0502020202020204" pitchFamily="34" charset="0"/>
              </a:rPr>
            </a:br>
            <a:r>
              <a:rPr lang="it-IT" altLang="it-IT" sz="3600" b="1" dirty="0">
                <a:solidFill>
                  <a:srgbClr val="003399"/>
                </a:solidFill>
                <a:effectLst>
                  <a:outerShdw blurRad="38100" dist="38100" dir="2700000" algn="tl">
                    <a:srgbClr val="000000"/>
                  </a:outerShdw>
                </a:effectLst>
                <a:highlight>
                  <a:srgbClr val="FFFF00"/>
                </a:highlight>
                <a:latin typeface="Century Gothic" panose="020B0502020202020204" pitchFamily="34" charset="0"/>
              </a:rPr>
              <a:t>Portata e Salto</a:t>
            </a:r>
          </a:p>
        </p:txBody>
      </p:sp>
      <p:sp>
        <p:nvSpPr>
          <p:cNvPr id="417796" name="Rectangle 4">
            <a:extLst>
              <a:ext uri="{FF2B5EF4-FFF2-40B4-BE49-F238E27FC236}">
                <a16:creationId xmlns:a16="http://schemas.microsoft.com/office/drawing/2014/main" id="{8499253E-8CED-496D-A5FF-942BC646C7E9}"/>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7797" name="Rectangle 5">
            <a:extLst>
              <a:ext uri="{FF2B5EF4-FFF2-40B4-BE49-F238E27FC236}">
                <a16:creationId xmlns:a16="http://schemas.microsoft.com/office/drawing/2014/main" id="{CE674D14-C09F-4F0B-814C-60CA4E9DF84B}"/>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17798" name="Group 6">
            <a:extLst>
              <a:ext uri="{FF2B5EF4-FFF2-40B4-BE49-F238E27FC236}">
                <a16:creationId xmlns:a16="http://schemas.microsoft.com/office/drawing/2014/main" id="{84A9DB03-D5D3-4BDB-A579-AE83244478AA}"/>
              </a:ext>
            </a:extLst>
          </p:cNvPr>
          <p:cNvGrpSpPr>
            <a:grpSpLocks/>
          </p:cNvGrpSpPr>
          <p:nvPr/>
        </p:nvGrpSpPr>
        <p:grpSpPr bwMode="auto">
          <a:xfrm>
            <a:off x="1514475" y="-6350"/>
            <a:ext cx="6116638" cy="3259138"/>
            <a:chOff x="0" y="2053"/>
            <a:chExt cx="3853" cy="2053"/>
          </a:xfrm>
        </p:grpSpPr>
        <p:sp>
          <p:nvSpPr>
            <p:cNvPr id="417799" name="Rectangle 7">
              <a:extLst>
                <a:ext uri="{FF2B5EF4-FFF2-40B4-BE49-F238E27FC236}">
                  <a16:creationId xmlns:a16="http://schemas.microsoft.com/office/drawing/2014/main" id="{397B5F8B-E756-4533-9B35-29BE1EF9B3FA}"/>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7800" name="Rectangle 8">
              <a:extLst>
                <a:ext uri="{FF2B5EF4-FFF2-40B4-BE49-F238E27FC236}">
                  <a16:creationId xmlns:a16="http://schemas.microsoft.com/office/drawing/2014/main" id="{A57A3DDB-9A91-44AC-B2C1-DBC909E99990}"/>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17802" name="Rectangle 10">
            <a:extLst>
              <a:ext uri="{FF2B5EF4-FFF2-40B4-BE49-F238E27FC236}">
                <a16:creationId xmlns:a16="http://schemas.microsoft.com/office/drawing/2014/main" id="{FD8D949C-0FD4-48FA-92AC-0F295D26B7FF}"/>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7803" name="Rectangle 11">
            <a:extLst>
              <a:ext uri="{FF2B5EF4-FFF2-40B4-BE49-F238E27FC236}">
                <a16:creationId xmlns:a16="http://schemas.microsoft.com/office/drawing/2014/main" id="{96BFC7FA-83D4-45AE-B720-EBB3672E74E8}"/>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17804" name="Group 12">
            <a:extLst>
              <a:ext uri="{FF2B5EF4-FFF2-40B4-BE49-F238E27FC236}">
                <a16:creationId xmlns:a16="http://schemas.microsoft.com/office/drawing/2014/main" id="{BA9B6A2E-04B9-4F4B-B08D-82E33334DDA5}"/>
              </a:ext>
            </a:extLst>
          </p:cNvPr>
          <p:cNvGrpSpPr>
            <a:grpSpLocks/>
          </p:cNvGrpSpPr>
          <p:nvPr/>
        </p:nvGrpSpPr>
        <p:grpSpPr bwMode="auto">
          <a:xfrm>
            <a:off x="1514475" y="-6350"/>
            <a:ext cx="6116638" cy="3259138"/>
            <a:chOff x="0" y="2053"/>
            <a:chExt cx="3853" cy="2053"/>
          </a:xfrm>
        </p:grpSpPr>
        <p:sp>
          <p:nvSpPr>
            <p:cNvPr id="417805" name="Rectangle 13">
              <a:extLst>
                <a:ext uri="{FF2B5EF4-FFF2-40B4-BE49-F238E27FC236}">
                  <a16:creationId xmlns:a16="http://schemas.microsoft.com/office/drawing/2014/main" id="{A816AE8A-79FC-4A6B-B2C6-A911DB2C9A1D}"/>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7806" name="Rectangle 14">
              <a:extLst>
                <a:ext uri="{FF2B5EF4-FFF2-40B4-BE49-F238E27FC236}">
                  <a16:creationId xmlns:a16="http://schemas.microsoft.com/office/drawing/2014/main" id="{BFA4C75A-98C5-45A0-9E91-82AE96A8B0B5}"/>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17808" name="Rectangle 16">
            <a:extLst>
              <a:ext uri="{FF2B5EF4-FFF2-40B4-BE49-F238E27FC236}">
                <a16:creationId xmlns:a16="http://schemas.microsoft.com/office/drawing/2014/main" id="{F96287DD-26F9-4856-94C3-B2A6E44D09D1}"/>
              </a:ext>
            </a:extLst>
          </p:cNvPr>
          <p:cNvSpPr>
            <a:spLocks noChangeArrowheads="1"/>
          </p:cNvSpPr>
          <p:nvPr/>
        </p:nvSpPr>
        <p:spPr bwMode="auto">
          <a:xfrm>
            <a:off x="1588" y="4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7809" name="Rectangle 17">
            <a:extLst>
              <a:ext uri="{FF2B5EF4-FFF2-40B4-BE49-F238E27FC236}">
                <a16:creationId xmlns:a16="http://schemas.microsoft.com/office/drawing/2014/main" id="{C35130C1-86EF-4857-A7C9-92DC7F9FC6FE}"/>
              </a:ext>
            </a:extLst>
          </p:cNvPr>
          <p:cNvSpPr>
            <a:spLocks noChangeArrowheads="1"/>
          </p:cNvSpPr>
          <p:nvPr/>
        </p:nvSpPr>
        <p:spPr bwMode="auto">
          <a:xfrm>
            <a:off x="1588" y="4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17810" name="Group 18">
            <a:extLst>
              <a:ext uri="{FF2B5EF4-FFF2-40B4-BE49-F238E27FC236}">
                <a16:creationId xmlns:a16="http://schemas.microsoft.com/office/drawing/2014/main" id="{73499752-C480-4C58-A36C-D28BB720F5B8}"/>
              </a:ext>
            </a:extLst>
          </p:cNvPr>
          <p:cNvGrpSpPr>
            <a:grpSpLocks/>
          </p:cNvGrpSpPr>
          <p:nvPr/>
        </p:nvGrpSpPr>
        <p:grpSpPr bwMode="auto">
          <a:xfrm>
            <a:off x="1514475" y="44450"/>
            <a:ext cx="6116638" cy="3259138"/>
            <a:chOff x="0" y="2053"/>
            <a:chExt cx="3853" cy="2053"/>
          </a:xfrm>
        </p:grpSpPr>
        <p:sp>
          <p:nvSpPr>
            <p:cNvPr id="417811" name="Rectangle 19">
              <a:extLst>
                <a:ext uri="{FF2B5EF4-FFF2-40B4-BE49-F238E27FC236}">
                  <a16:creationId xmlns:a16="http://schemas.microsoft.com/office/drawing/2014/main" id="{7486B510-299E-41CD-B514-E0EC69B8E2CA}"/>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7812" name="Rectangle 20">
              <a:extLst>
                <a:ext uri="{FF2B5EF4-FFF2-40B4-BE49-F238E27FC236}">
                  <a16:creationId xmlns:a16="http://schemas.microsoft.com/office/drawing/2014/main" id="{EF76B769-7F7B-4C41-9FB4-9B0DEAD26B80}"/>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pic>
        <p:nvPicPr>
          <p:cNvPr id="417823" name="Picture 31">
            <a:extLst>
              <a:ext uri="{FF2B5EF4-FFF2-40B4-BE49-F238E27FC236}">
                <a16:creationId xmlns:a16="http://schemas.microsoft.com/office/drawing/2014/main" id="{2C46BD3B-FC5F-435B-9EC4-E5E85EEC3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492375"/>
            <a:ext cx="77755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7824" name="Picture 32">
            <a:extLst>
              <a:ext uri="{FF2B5EF4-FFF2-40B4-BE49-F238E27FC236}">
                <a16:creationId xmlns:a16="http://schemas.microsoft.com/office/drawing/2014/main" id="{09AF7DDF-C78C-4A90-AD69-D853619C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429000"/>
            <a:ext cx="8137525"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7825" name="Picture 33">
            <a:extLst>
              <a:ext uri="{FF2B5EF4-FFF2-40B4-BE49-F238E27FC236}">
                <a16:creationId xmlns:a16="http://schemas.microsoft.com/office/drawing/2014/main" id="{0A354A85-B780-443A-8EAA-4C9F8EB3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851400"/>
            <a:ext cx="8135937"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9" name="Rectangle 3">
            <a:extLst>
              <a:ext uri="{FF2B5EF4-FFF2-40B4-BE49-F238E27FC236}">
                <a16:creationId xmlns:a16="http://schemas.microsoft.com/office/drawing/2014/main" id="{8694446F-1E6B-4CFD-AA02-ED925F812063}"/>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3940" name="Rectangle 4">
            <a:extLst>
              <a:ext uri="{FF2B5EF4-FFF2-40B4-BE49-F238E27FC236}">
                <a16:creationId xmlns:a16="http://schemas.microsoft.com/office/drawing/2014/main" id="{59484EDF-4EA7-4176-A3AC-30C4DB625FDC}"/>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23941" name="Group 5">
            <a:extLst>
              <a:ext uri="{FF2B5EF4-FFF2-40B4-BE49-F238E27FC236}">
                <a16:creationId xmlns:a16="http://schemas.microsoft.com/office/drawing/2014/main" id="{5FD7A0DD-9D30-438C-941F-046F1053EA71}"/>
              </a:ext>
            </a:extLst>
          </p:cNvPr>
          <p:cNvGrpSpPr>
            <a:grpSpLocks/>
          </p:cNvGrpSpPr>
          <p:nvPr/>
        </p:nvGrpSpPr>
        <p:grpSpPr bwMode="auto">
          <a:xfrm>
            <a:off x="1514475" y="-6350"/>
            <a:ext cx="6116638" cy="3259138"/>
            <a:chOff x="0" y="2053"/>
            <a:chExt cx="3853" cy="2053"/>
          </a:xfrm>
        </p:grpSpPr>
        <p:sp>
          <p:nvSpPr>
            <p:cNvPr id="423942" name="Rectangle 6">
              <a:extLst>
                <a:ext uri="{FF2B5EF4-FFF2-40B4-BE49-F238E27FC236}">
                  <a16:creationId xmlns:a16="http://schemas.microsoft.com/office/drawing/2014/main" id="{B14B4788-F1EA-4D6E-94E8-BCC277CE00E4}"/>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3943" name="Rectangle 7">
              <a:extLst>
                <a:ext uri="{FF2B5EF4-FFF2-40B4-BE49-F238E27FC236}">
                  <a16:creationId xmlns:a16="http://schemas.microsoft.com/office/drawing/2014/main" id="{9210E8EA-45BC-4E2C-B92B-833B8D358D2C}"/>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23945" name="Rectangle 9">
            <a:extLst>
              <a:ext uri="{FF2B5EF4-FFF2-40B4-BE49-F238E27FC236}">
                <a16:creationId xmlns:a16="http://schemas.microsoft.com/office/drawing/2014/main" id="{AF896D61-685C-4C56-9D83-99FDE2EAD2CE}"/>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3946" name="Rectangle 10">
            <a:extLst>
              <a:ext uri="{FF2B5EF4-FFF2-40B4-BE49-F238E27FC236}">
                <a16:creationId xmlns:a16="http://schemas.microsoft.com/office/drawing/2014/main" id="{A579A056-65D7-4C17-849C-FB09CC5ADDC6}"/>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23947" name="Group 11">
            <a:extLst>
              <a:ext uri="{FF2B5EF4-FFF2-40B4-BE49-F238E27FC236}">
                <a16:creationId xmlns:a16="http://schemas.microsoft.com/office/drawing/2014/main" id="{91A77BC6-C124-4E5D-9211-77E9C6B96EDE}"/>
              </a:ext>
            </a:extLst>
          </p:cNvPr>
          <p:cNvGrpSpPr>
            <a:grpSpLocks/>
          </p:cNvGrpSpPr>
          <p:nvPr/>
        </p:nvGrpSpPr>
        <p:grpSpPr bwMode="auto">
          <a:xfrm>
            <a:off x="1514475" y="-6350"/>
            <a:ext cx="6116638" cy="3259138"/>
            <a:chOff x="0" y="2053"/>
            <a:chExt cx="3853" cy="2053"/>
          </a:xfrm>
        </p:grpSpPr>
        <p:sp>
          <p:nvSpPr>
            <p:cNvPr id="423948" name="Rectangle 12">
              <a:extLst>
                <a:ext uri="{FF2B5EF4-FFF2-40B4-BE49-F238E27FC236}">
                  <a16:creationId xmlns:a16="http://schemas.microsoft.com/office/drawing/2014/main" id="{A18EAB3A-E8BE-49FC-A3C6-FDADA5040C6D}"/>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3949" name="Rectangle 13">
              <a:extLst>
                <a:ext uri="{FF2B5EF4-FFF2-40B4-BE49-F238E27FC236}">
                  <a16:creationId xmlns:a16="http://schemas.microsoft.com/office/drawing/2014/main" id="{1879FD3F-73C6-489C-93FE-078239AD05EA}"/>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23951" name="Rectangle 15">
            <a:extLst>
              <a:ext uri="{FF2B5EF4-FFF2-40B4-BE49-F238E27FC236}">
                <a16:creationId xmlns:a16="http://schemas.microsoft.com/office/drawing/2014/main" id="{9B13E673-98CB-4057-94C9-0D090500208C}"/>
              </a:ext>
            </a:extLst>
          </p:cNvPr>
          <p:cNvSpPr>
            <a:spLocks noChangeArrowheads="1"/>
          </p:cNvSpPr>
          <p:nvPr/>
        </p:nvSpPr>
        <p:spPr bwMode="auto">
          <a:xfrm>
            <a:off x="1588" y="4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3952" name="Rectangle 16">
            <a:extLst>
              <a:ext uri="{FF2B5EF4-FFF2-40B4-BE49-F238E27FC236}">
                <a16:creationId xmlns:a16="http://schemas.microsoft.com/office/drawing/2014/main" id="{7AF7A43A-3BE7-4C18-BA09-ABF69FB71C99}"/>
              </a:ext>
            </a:extLst>
          </p:cNvPr>
          <p:cNvSpPr>
            <a:spLocks noChangeArrowheads="1"/>
          </p:cNvSpPr>
          <p:nvPr/>
        </p:nvSpPr>
        <p:spPr bwMode="auto">
          <a:xfrm>
            <a:off x="1588" y="4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23953" name="Group 17">
            <a:extLst>
              <a:ext uri="{FF2B5EF4-FFF2-40B4-BE49-F238E27FC236}">
                <a16:creationId xmlns:a16="http://schemas.microsoft.com/office/drawing/2014/main" id="{18C6E1E5-9EC2-425A-A363-265D5CB717EF}"/>
              </a:ext>
            </a:extLst>
          </p:cNvPr>
          <p:cNvGrpSpPr>
            <a:grpSpLocks/>
          </p:cNvGrpSpPr>
          <p:nvPr/>
        </p:nvGrpSpPr>
        <p:grpSpPr bwMode="auto">
          <a:xfrm>
            <a:off x="1514475" y="44450"/>
            <a:ext cx="6116638" cy="3259138"/>
            <a:chOff x="0" y="2053"/>
            <a:chExt cx="3853" cy="2053"/>
          </a:xfrm>
        </p:grpSpPr>
        <p:sp>
          <p:nvSpPr>
            <p:cNvPr id="423954" name="Rectangle 18">
              <a:extLst>
                <a:ext uri="{FF2B5EF4-FFF2-40B4-BE49-F238E27FC236}">
                  <a16:creationId xmlns:a16="http://schemas.microsoft.com/office/drawing/2014/main" id="{3439B4E5-D65D-477D-8F1F-BBBC74CA19EC}"/>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3955" name="Rectangle 19">
              <a:extLst>
                <a:ext uri="{FF2B5EF4-FFF2-40B4-BE49-F238E27FC236}">
                  <a16:creationId xmlns:a16="http://schemas.microsoft.com/office/drawing/2014/main" id="{73A6D481-EECA-422D-813B-31FC00232A64}"/>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23967" name="Rectangle 31">
            <a:extLst>
              <a:ext uri="{FF2B5EF4-FFF2-40B4-BE49-F238E27FC236}">
                <a16:creationId xmlns:a16="http://schemas.microsoft.com/office/drawing/2014/main" id="{E874DBFD-EF12-4D4D-8C4F-BA63180D3E1A}"/>
              </a:ext>
            </a:extLst>
          </p:cNvPr>
          <p:cNvSpPr>
            <a:spLocks noGrp="1" noChangeArrowheads="1"/>
          </p:cNvSpPr>
          <p:nvPr>
            <p:ph type="title"/>
          </p:nvPr>
        </p:nvSpPr>
        <p:spPr>
          <a:xfrm>
            <a:off x="2987675" y="404813"/>
            <a:ext cx="4392613" cy="1143000"/>
          </a:xfrm>
          <a:noFill/>
          <a:ln/>
        </p:spPr>
        <p:txBody>
          <a:bodyPr/>
          <a:lstStyle/>
          <a:p>
            <a:r>
              <a:rPr lang="it-IT" altLang="it-IT" sz="3600" b="1" dirty="0">
                <a:effectLst>
                  <a:outerShdw blurRad="38100" dist="38100" dir="2700000" algn="tl">
                    <a:srgbClr val="000000"/>
                  </a:outerShdw>
                </a:effectLst>
                <a:highlight>
                  <a:srgbClr val="FFFF00"/>
                </a:highlight>
              </a:rPr>
              <a:t>Portata, Salto e</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       </a:t>
            </a:r>
            <a:r>
              <a:rPr lang="it-IT" altLang="it-IT" sz="3600" b="1" dirty="0">
                <a:solidFill>
                  <a:srgbClr val="FF0000"/>
                </a:solidFill>
                <a:effectLst>
                  <a:outerShdw blurRad="38100" dist="38100" dir="2700000" algn="tl">
                    <a:srgbClr val="000000"/>
                  </a:outerShdw>
                </a:effectLst>
                <a:highlight>
                  <a:srgbClr val="FFFF00"/>
                </a:highlight>
              </a:rPr>
              <a:t>Potenza</a:t>
            </a:r>
          </a:p>
        </p:txBody>
      </p:sp>
      <p:pic>
        <p:nvPicPr>
          <p:cNvPr id="423969" name="Picture 33">
            <a:extLst>
              <a:ext uri="{FF2B5EF4-FFF2-40B4-BE49-F238E27FC236}">
                <a16:creationId xmlns:a16="http://schemas.microsoft.com/office/drawing/2014/main" id="{5E57F2A0-A9E7-42B2-B946-617EA6715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133600"/>
            <a:ext cx="7800975" cy="4056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3" name="Text Box 3">
            <a:extLst>
              <a:ext uri="{FF2B5EF4-FFF2-40B4-BE49-F238E27FC236}">
                <a16:creationId xmlns:a16="http://schemas.microsoft.com/office/drawing/2014/main" id="{F794C7CE-BE95-405A-B206-565D611956E1}"/>
              </a:ext>
            </a:extLst>
          </p:cNvPr>
          <p:cNvSpPr txBox="1">
            <a:spLocks noChangeArrowheads="1"/>
          </p:cNvSpPr>
          <p:nvPr/>
        </p:nvSpPr>
        <p:spPr bwMode="auto">
          <a:xfrm>
            <a:off x="252413" y="2128838"/>
            <a:ext cx="34559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3200">
                <a:solidFill>
                  <a:schemeClr val="folHlink"/>
                </a:solidFill>
                <a:effectLst>
                  <a:outerShdw blurRad="38100" dist="38100" dir="2700000" algn="tl">
                    <a:srgbClr val="000000"/>
                  </a:outerShdw>
                </a:effectLst>
                <a:latin typeface="Arial" panose="020B0604020202020204" pitchFamily="34" charset="0"/>
              </a:rPr>
              <a:t>En. Potenziale &gt;&gt;</a:t>
            </a:r>
            <a:endParaRPr lang="it-IT" altLang="it-IT" sz="3200" b="1">
              <a:solidFill>
                <a:schemeClr val="folHlink"/>
              </a:solidFill>
              <a:effectLst>
                <a:outerShdw blurRad="38100" dist="38100" dir="2700000" algn="tl">
                  <a:srgbClr val="000000"/>
                </a:outerShdw>
              </a:effectLst>
              <a:latin typeface="Arial" panose="020B0604020202020204" pitchFamily="34" charset="0"/>
            </a:endParaRPr>
          </a:p>
        </p:txBody>
      </p:sp>
      <p:pic>
        <p:nvPicPr>
          <p:cNvPr id="440324" name="Picture 4" descr="in">
            <a:extLst>
              <a:ext uri="{FF2B5EF4-FFF2-40B4-BE49-F238E27FC236}">
                <a16:creationId xmlns:a16="http://schemas.microsoft.com/office/drawing/2014/main" id="{FCC8AA36-B6E2-4117-94C9-D4ACFE5CF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914650"/>
            <a:ext cx="4105275" cy="3754438"/>
          </a:xfrm>
          <a:prstGeom prst="rect">
            <a:avLst/>
          </a:prstGeom>
          <a:noFill/>
          <a:extLst>
            <a:ext uri="{909E8E84-426E-40DD-AFC4-6F175D3DCCD1}">
              <a14:hiddenFill xmlns:a14="http://schemas.microsoft.com/office/drawing/2010/main">
                <a:solidFill>
                  <a:srgbClr val="FFFFFF"/>
                </a:solidFill>
              </a14:hiddenFill>
            </a:ext>
          </a:extLst>
        </p:spPr>
      </p:pic>
      <p:pic>
        <p:nvPicPr>
          <p:cNvPr id="440325" name="Picture 5" descr="allegato">
            <a:extLst>
              <a:ext uri="{FF2B5EF4-FFF2-40B4-BE49-F238E27FC236}">
                <a16:creationId xmlns:a16="http://schemas.microsoft.com/office/drawing/2014/main" id="{752C5187-9F2B-4E7D-8C5A-3442A9D09D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203575"/>
            <a:ext cx="4608512" cy="3071813"/>
          </a:xfrm>
          <a:prstGeom prst="rect">
            <a:avLst/>
          </a:prstGeom>
          <a:noFill/>
          <a:extLst>
            <a:ext uri="{909E8E84-426E-40DD-AFC4-6F175D3DCCD1}">
              <a14:hiddenFill xmlns:a14="http://schemas.microsoft.com/office/drawing/2010/main">
                <a:solidFill>
                  <a:srgbClr val="FFFFFF"/>
                </a:solidFill>
              </a14:hiddenFill>
            </a:ext>
          </a:extLst>
        </p:spPr>
      </p:pic>
      <p:sp>
        <p:nvSpPr>
          <p:cNvPr id="440326" name="Text Box 6">
            <a:extLst>
              <a:ext uri="{FF2B5EF4-FFF2-40B4-BE49-F238E27FC236}">
                <a16:creationId xmlns:a16="http://schemas.microsoft.com/office/drawing/2014/main" id="{9C297FEF-B6D4-4ABC-BFB1-039DE718642A}"/>
              </a:ext>
            </a:extLst>
          </p:cNvPr>
          <p:cNvSpPr txBox="1">
            <a:spLocks noChangeArrowheads="1"/>
          </p:cNvSpPr>
          <p:nvPr/>
        </p:nvSpPr>
        <p:spPr bwMode="auto">
          <a:xfrm>
            <a:off x="3492500" y="2128838"/>
            <a:ext cx="32400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3200">
                <a:solidFill>
                  <a:schemeClr val="folHlink"/>
                </a:solidFill>
                <a:effectLst>
                  <a:outerShdw blurRad="38100" dist="38100" dir="2700000" algn="tl">
                    <a:srgbClr val="000000"/>
                  </a:outerShdw>
                </a:effectLst>
                <a:latin typeface="Arial" panose="020B0604020202020204" pitchFamily="34" charset="0"/>
              </a:rPr>
              <a:t>En. Cinetica &gt;&gt;</a:t>
            </a:r>
            <a:endParaRPr lang="it-IT" altLang="it-IT" sz="3200" b="1">
              <a:solidFill>
                <a:schemeClr val="folHlink"/>
              </a:solidFill>
              <a:effectLst>
                <a:outerShdw blurRad="38100" dist="38100" dir="2700000" algn="tl">
                  <a:srgbClr val="000000"/>
                </a:outerShdw>
              </a:effectLst>
              <a:latin typeface="Arial" panose="020B0604020202020204" pitchFamily="34" charset="0"/>
            </a:endParaRPr>
          </a:p>
        </p:txBody>
      </p:sp>
      <p:sp>
        <p:nvSpPr>
          <p:cNvPr id="440327" name="Text Box 7">
            <a:extLst>
              <a:ext uri="{FF2B5EF4-FFF2-40B4-BE49-F238E27FC236}">
                <a16:creationId xmlns:a16="http://schemas.microsoft.com/office/drawing/2014/main" id="{71B50081-1A4D-4F94-AFE6-BB566E533B3F}"/>
              </a:ext>
            </a:extLst>
          </p:cNvPr>
          <p:cNvSpPr txBox="1">
            <a:spLocks noChangeArrowheads="1"/>
          </p:cNvSpPr>
          <p:nvPr/>
        </p:nvSpPr>
        <p:spPr bwMode="auto">
          <a:xfrm>
            <a:off x="6337300" y="2128838"/>
            <a:ext cx="28432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3200">
                <a:solidFill>
                  <a:schemeClr val="folHlink"/>
                </a:solidFill>
                <a:effectLst>
                  <a:outerShdw blurRad="38100" dist="38100" dir="2700000" algn="tl">
                    <a:srgbClr val="000000"/>
                  </a:outerShdw>
                </a:effectLst>
                <a:latin typeface="Arial" panose="020B0604020202020204" pitchFamily="34" charset="0"/>
              </a:rPr>
              <a:t>En. Elettrica</a:t>
            </a:r>
            <a:endParaRPr lang="it-IT" altLang="it-IT" sz="3200" b="1">
              <a:solidFill>
                <a:schemeClr val="folHlink"/>
              </a:solidFill>
              <a:effectLst>
                <a:outerShdw blurRad="38100" dist="38100" dir="2700000" algn="tl">
                  <a:srgbClr val="000000"/>
                </a:outerShdw>
              </a:effectLst>
              <a:latin typeface="Arial" panose="020B0604020202020204" pitchFamily="34" charset="0"/>
            </a:endParaRPr>
          </a:p>
        </p:txBody>
      </p:sp>
      <p:sp>
        <p:nvSpPr>
          <p:cNvPr id="440328" name="Rectangle 8">
            <a:extLst>
              <a:ext uri="{FF2B5EF4-FFF2-40B4-BE49-F238E27FC236}">
                <a16:creationId xmlns:a16="http://schemas.microsoft.com/office/drawing/2014/main" id="{C6B994C7-0030-4A26-9FDB-519129F4D57B}"/>
              </a:ext>
            </a:extLst>
          </p:cNvPr>
          <p:cNvSpPr>
            <a:spLocks noGrp="1" noChangeArrowheads="1"/>
          </p:cNvSpPr>
          <p:nvPr>
            <p:ph type="title"/>
          </p:nvPr>
        </p:nvSpPr>
        <p:spPr>
          <a:xfrm>
            <a:off x="1727200" y="692150"/>
            <a:ext cx="6084888" cy="635000"/>
          </a:xfrm>
        </p:spPr>
        <p:txBody>
          <a:bodyPr/>
          <a:lstStyle/>
          <a:p>
            <a:r>
              <a:rPr lang="it-IT" altLang="it-IT" sz="3600" b="1" dirty="0">
                <a:effectLst>
                  <a:outerShdw blurRad="38100" dist="38100" dir="2700000" algn="tl">
                    <a:srgbClr val="000000"/>
                  </a:outerShdw>
                </a:effectLst>
                <a:highlight>
                  <a:srgbClr val="FFFF00"/>
                </a:highlight>
              </a:rPr>
              <a:t>Centrale IDROELETTRICA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24"/>
                                        </p:tgtEl>
                                        <p:attrNameLst>
                                          <p:attrName>style.visibility</p:attrName>
                                        </p:attrNameLst>
                                      </p:cBhvr>
                                      <p:to>
                                        <p:strVal val="visible"/>
                                      </p:to>
                                    </p:set>
                                    <p:anim calcmode="lin" valueType="num">
                                      <p:cBhvr additive="base">
                                        <p:cTn id="7" dur="500" fill="hold"/>
                                        <p:tgtEl>
                                          <p:spTgt spid="440324"/>
                                        </p:tgtEl>
                                        <p:attrNameLst>
                                          <p:attrName>ppt_x</p:attrName>
                                        </p:attrNameLst>
                                      </p:cBhvr>
                                      <p:tavLst>
                                        <p:tav tm="0">
                                          <p:val>
                                            <p:strVal val="#ppt_x"/>
                                          </p:val>
                                        </p:tav>
                                        <p:tav tm="100000">
                                          <p:val>
                                            <p:strVal val="#ppt_x"/>
                                          </p:val>
                                        </p:tav>
                                      </p:tavLst>
                                    </p:anim>
                                    <p:anim calcmode="lin" valueType="num">
                                      <p:cBhvr additive="base">
                                        <p:cTn id="8" dur="500" fill="hold"/>
                                        <p:tgtEl>
                                          <p:spTgt spid="4403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23"/>
                                        </p:tgtEl>
                                        <p:attrNameLst>
                                          <p:attrName>style.visibility</p:attrName>
                                        </p:attrNameLst>
                                      </p:cBhvr>
                                      <p:to>
                                        <p:strVal val="visible"/>
                                      </p:to>
                                    </p:set>
                                    <p:anim calcmode="lin" valueType="num">
                                      <p:cBhvr additive="base">
                                        <p:cTn id="13" dur="500" fill="hold"/>
                                        <p:tgtEl>
                                          <p:spTgt spid="440323"/>
                                        </p:tgtEl>
                                        <p:attrNameLst>
                                          <p:attrName>ppt_x</p:attrName>
                                        </p:attrNameLst>
                                      </p:cBhvr>
                                      <p:tavLst>
                                        <p:tav tm="0">
                                          <p:val>
                                            <p:strVal val="0-#ppt_w/2"/>
                                          </p:val>
                                        </p:tav>
                                        <p:tav tm="100000">
                                          <p:val>
                                            <p:strVal val="#ppt_x"/>
                                          </p:val>
                                        </p:tav>
                                      </p:tavLst>
                                    </p:anim>
                                    <p:anim calcmode="lin" valueType="num">
                                      <p:cBhvr additive="base">
                                        <p:cTn id="14" dur="500" fill="hold"/>
                                        <p:tgtEl>
                                          <p:spTgt spid="4403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26"/>
                                        </p:tgtEl>
                                        <p:attrNameLst>
                                          <p:attrName>style.visibility</p:attrName>
                                        </p:attrNameLst>
                                      </p:cBhvr>
                                      <p:to>
                                        <p:strVal val="visible"/>
                                      </p:to>
                                    </p:set>
                                    <p:anim calcmode="lin" valueType="num">
                                      <p:cBhvr additive="base">
                                        <p:cTn id="19" dur="500" fill="hold"/>
                                        <p:tgtEl>
                                          <p:spTgt spid="440326"/>
                                        </p:tgtEl>
                                        <p:attrNameLst>
                                          <p:attrName>ppt_x</p:attrName>
                                        </p:attrNameLst>
                                      </p:cBhvr>
                                      <p:tavLst>
                                        <p:tav tm="0">
                                          <p:val>
                                            <p:strVal val="0-#ppt_w/2"/>
                                          </p:val>
                                        </p:tav>
                                        <p:tav tm="100000">
                                          <p:val>
                                            <p:strVal val="#ppt_x"/>
                                          </p:val>
                                        </p:tav>
                                      </p:tavLst>
                                    </p:anim>
                                    <p:anim calcmode="lin" valueType="num">
                                      <p:cBhvr additive="base">
                                        <p:cTn id="20" dur="500" fill="hold"/>
                                        <p:tgtEl>
                                          <p:spTgt spid="4403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27"/>
                                        </p:tgtEl>
                                        <p:attrNameLst>
                                          <p:attrName>style.visibility</p:attrName>
                                        </p:attrNameLst>
                                      </p:cBhvr>
                                      <p:to>
                                        <p:strVal val="visible"/>
                                      </p:to>
                                    </p:set>
                                    <p:anim calcmode="lin" valueType="num">
                                      <p:cBhvr additive="base">
                                        <p:cTn id="25" dur="500" fill="hold"/>
                                        <p:tgtEl>
                                          <p:spTgt spid="440327"/>
                                        </p:tgtEl>
                                        <p:attrNameLst>
                                          <p:attrName>ppt_x</p:attrName>
                                        </p:attrNameLst>
                                      </p:cBhvr>
                                      <p:tavLst>
                                        <p:tav tm="0">
                                          <p:val>
                                            <p:strVal val="0-#ppt_w/2"/>
                                          </p:val>
                                        </p:tav>
                                        <p:tav tm="100000">
                                          <p:val>
                                            <p:strVal val="#ppt_x"/>
                                          </p:val>
                                        </p:tav>
                                      </p:tavLst>
                                    </p:anim>
                                    <p:anim calcmode="lin" valueType="num">
                                      <p:cBhvr additive="base">
                                        <p:cTn id="26" dur="500" fill="hold"/>
                                        <p:tgtEl>
                                          <p:spTgt spid="4403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40325"/>
                                        </p:tgtEl>
                                        <p:attrNameLst>
                                          <p:attrName>style.visibility</p:attrName>
                                        </p:attrNameLst>
                                      </p:cBhvr>
                                      <p:to>
                                        <p:strVal val="visible"/>
                                      </p:to>
                                    </p:set>
                                    <p:anim calcmode="lin" valueType="num">
                                      <p:cBhvr additive="base">
                                        <p:cTn id="31" dur="500" fill="hold"/>
                                        <p:tgtEl>
                                          <p:spTgt spid="440325"/>
                                        </p:tgtEl>
                                        <p:attrNameLst>
                                          <p:attrName>ppt_x</p:attrName>
                                        </p:attrNameLst>
                                      </p:cBhvr>
                                      <p:tavLst>
                                        <p:tav tm="0">
                                          <p:val>
                                            <p:strVal val="#ppt_x"/>
                                          </p:val>
                                        </p:tav>
                                        <p:tav tm="100000">
                                          <p:val>
                                            <p:strVal val="#ppt_x"/>
                                          </p:val>
                                        </p:tav>
                                      </p:tavLst>
                                    </p:anim>
                                    <p:anim calcmode="lin" valueType="num">
                                      <p:cBhvr additive="base">
                                        <p:cTn id="32" dur="500" fill="hold"/>
                                        <p:tgtEl>
                                          <p:spTgt spid="440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3" grpId="0"/>
      <p:bldP spid="440326" grpId="0"/>
      <p:bldP spid="44032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3">
            <a:extLst>
              <a:ext uri="{FF2B5EF4-FFF2-40B4-BE49-F238E27FC236}">
                <a16:creationId xmlns:a16="http://schemas.microsoft.com/office/drawing/2014/main" id="{1B231EEE-A988-4FCC-878C-34CD3751AAC6}"/>
              </a:ext>
            </a:extLst>
          </p:cNvPr>
          <p:cNvSpPr>
            <a:spLocks noChangeArrowheads="1"/>
          </p:cNvSpPr>
          <p:nvPr/>
        </p:nvSpPr>
        <p:spPr bwMode="auto">
          <a:xfrm>
            <a:off x="1260475" y="1565275"/>
            <a:ext cx="38163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dirty="0">
                <a:solidFill>
                  <a:srgbClr val="FFFFFF"/>
                </a:solidFill>
              </a:rPr>
              <a:t>Turbina</a:t>
            </a:r>
          </a:p>
        </p:txBody>
      </p:sp>
      <p:sp>
        <p:nvSpPr>
          <p:cNvPr id="444420" name="Rectangle 4">
            <a:extLst>
              <a:ext uri="{FF2B5EF4-FFF2-40B4-BE49-F238E27FC236}">
                <a16:creationId xmlns:a16="http://schemas.microsoft.com/office/drawing/2014/main" id="{B3986B6B-6CE3-48FF-9484-6A4247305868}"/>
              </a:ext>
            </a:extLst>
          </p:cNvPr>
          <p:cNvSpPr>
            <a:spLocks noChangeArrowheads="1"/>
          </p:cNvSpPr>
          <p:nvPr/>
        </p:nvSpPr>
        <p:spPr bwMode="auto">
          <a:xfrm>
            <a:off x="6156325" y="1990725"/>
            <a:ext cx="2592388"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it-IT" altLang="it-IT" sz="2400">
                <a:latin typeface="Times New Roman" panose="02020603050405020304" pitchFamily="18" charset="0"/>
              </a:rPr>
              <a:t>Una turbina è una macchina che converte l’energia cinetica e/o potenziale di un fluido, ad esempio acqua o vapore acqueo, e la trasforma in </a:t>
            </a:r>
            <a:r>
              <a:rPr lang="it-IT" altLang="it-IT" sz="2400">
                <a:solidFill>
                  <a:srgbClr val="FF3300"/>
                </a:solidFill>
                <a:latin typeface="Times New Roman" panose="02020603050405020304" pitchFamily="18" charset="0"/>
              </a:rPr>
              <a:t>energia meccanica</a:t>
            </a:r>
            <a:r>
              <a:rPr lang="it-IT" altLang="it-IT" sz="2400">
                <a:latin typeface="Times New Roman" panose="02020603050405020304" pitchFamily="18" charset="0"/>
              </a:rPr>
              <a:t>.</a:t>
            </a:r>
          </a:p>
        </p:txBody>
      </p:sp>
      <p:pic>
        <p:nvPicPr>
          <p:cNvPr id="444421" name="Picture 5" descr="hydro-1">
            <a:extLst>
              <a:ext uri="{FF2B5EF4-FFF2-40B4-BE49-F238E27FC236}">
                <a16:creationId xmlns:a16="http://schemas.microsoft.com/office/drawing/2014/main" id="{91721294-8362-40DA-B39B-358E9F5096E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747963"/>
            <a:ext cx="5545138" cy="2841625"/>
          </a:xfrm>
          <a:prstGeom prst="rect">
            <a:avLst/>
          </a:prstGeom>
          <a:noFill/>
          <a:extLst>
            <a:ext uri="{909E8E84-426E-40DD-AFC4-6F175D3DCCD1}">
              <a14:hiddenFill xmlns:a14="http://schemas.microsoft.com/office/drawing/2010/main">
                <a:solidFill>
                  <a:srgbClr val="FFFFFF"/>
                </a:solidFill>
              </a14:hiddenFill>
            </a:ext>
          </a:extLst>
        </p:spPr>
      </p:pic>
      <p:sp>
        <p:nvSpPr>
          <p:cNvPr id="444422" name="Rectangle 6">
            <a:extLst>
              <a:ext uri="{FF2B5EF4-FFF2-40B4-BE49-F238E27FC236}">
                <a16:creationId xmlns:a16="http://schemas.microsoft.com/office/drawing/2014/main" id="{893E3625-56B3-4BBB-BE64-56E745BAA8E0}"/>
              </a:ext>
            </a:extLst>
          </p:cNvPr>
          <p:cNvSpPr>
            <a:spLocks noChangeArrowheads="1"/>
          </p:cNvSpPr>
          <p:nvPr/>
        </p:nvSpPr>
        <p:spPr bwMode="auto">
          <a:xfrm>
            <a:off x="1727200" y="692150"/>
            <a:ext cx="608488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b="1" dirty="0">
                <a:effectLst>
                  <a:outerShdw blurRad="38100" dist="38100" dir="2700000" algn="tl">
                    <a:srgbClr val="000000"/>
                  </a:outerShdw>
                </a:effectLst>
                <a:highlight>
                  <a:srgbClr val="FFFF00"/>
                </a:highlight>
              </a:rPr>
              <a:t>Centrale IDROELETTRICA</a:t>
            </a:r>
            <a:br>
              <a:rPr lang="it-IT" altLang="it-IT" sz="3600" b="1" dirty="0">
                <a:effectLst>
                  <a:outerShdw blurRad="38100" dist="38100" dir="2700000" algn="tl">
                    <a:srgbClr val="000000"/>
                  </a:outerShdw>
                </a:effectLst>
                <a:highlight>
                  <a:srgbClr val="FFFF00"/>
                </a:highlight>
              </a:rPr>
            </a:br>
            <a:r>
              <a:rPr lang="it-IT" altLang="it-IT" sz="2400" b="1" dirty="0">
                <a:effectLst>
                  <a:outerShdw blurRad="38100" dist="38100" dir="2700000" algn="tl">
                    <a:srgbClr val="000000"/>
                  </a:outerShdw>
                </a:effectLst>
                <a:highlight>
                  <a:srgbClr val="FFFF00"/>
                </a:highlight>
              </a:rPr>
              <a:t>En. cinetica -&gt; en meccanica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7" name="Rectangle 3">
            <a:extLst>
              <a:ext uri="{FF2B5EF4-FFF2-40B4-BE49-F238E27FC236}">
                <a16:creationId xmlns:a16="http://schemas.microsoft.com/office/drawing/2014/main" id="{BA0FC343-5EDE-4135-A129-24113AD1F2A8}"/>
              </a:ext>
            </a:extLst>
          </p:cNvPr>
          <p:cNvSpPr>
            <a:spLocks noChangeArrowheads="1"/>
          </p:cNvSpPr>
          <p:nvPr/>
        </p:nvSpPr>
        <p:spPr bwMode="auto">
          <a:xfrm>
            <a:off x="4211638" y="1781175"/>
            <a:ext cx="38163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800">
                <a:solidFill>
                  <a:schemeClr val="folHlink"/>
                </a:solidFill>
              </a:rPr>
              <a:t>Alternatore</a:t>
            </a:r>
          </a:p>
        </p:txBody>
      </p:sp>
      <p:pic>
        <p:nvPicPr>
          <p:cNvPr id="446468" name="Picture 4" descr="rotore">
            <a:extLst>
              <a:ext uri="{FF2B5EF4-FFF2-40B4-BE49-F238E27FC236}">
                <a16:creationId xmlns:a16="http://schemas.microsoft.com/office/drawing/2014/main" id="{CFE2BCFB-0B6E-409B-92C7-728A97F53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347913"/>
            <a:ext cx="2578100" cy="4176712"/>
          </a:xfrm>
          <a:prstGeom prst="rect">
            <a:avLst/>
          </a:prstGeom>
          <a:noFill/>
          <a:extLst>
            <a:ext uri="{909E8E84-426E-40DD-AFC4-6F175D3DCCD1}">
              <a14:hiddenFill xmlns:a14="http://schemas.microsoft.com/office/drawing/2010/main">
                <a:solidFill>
                  <a:srgbClr val="FFFFFF"/>
                </a:solidFill>
              </a14:hiddenFill>
            </a:ext>
          </a:extLst>
        </p:spPr>
      </p:pic>
      <p:pic>
        <p:nvPicPr>
          <p:cNvPr id="446469" name="Picture 5" descr="acgen">
            <a:extLst>
              <a:ext uri="{FF2B5EF4-FFF2-40B4-BE49-F238E27FC236}">
                <a16:creationId xmlns:a16="http://schemas.microsoft.com/office/drawing/2014/main" id="{A2D81833-A9A7-48A5-A05A-4AC1E18670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91013" y="2781300"/>
            <a:ext cx="3736975" cy="3736975"/>
          </a:xfrm>
          <a:prstGeom prst="rect">
            <a:avLst/>
          </a:prstGeom>
          <a:noFill/>
          <a:extLst>
            <a:ext uri="{909E8E84-426E-40DD-AFC4-6F175D3DCCD1}">
              <a14:hiddenFill xmlns:a14="http://schemas.microsoft.com/office/drawing/2010/main">
                <a:solidFill>
                  <a:srgbClr val="FFFFFF"/>
                </a:solidFill>
              </a14:hiddenFill>
            </a:ext>
          </a:extLst>
        </p:spPr>
      </p:pic>
      <p:sp>
        <p:nvSpPr>
          <p:cNvPr id="446470" name="Rectangle 6">
            <a:extLst>
              <a:ext uri="{FF2B5EF4-FFF2-40B4-BE49-F238E27FC236}">
                <a16:creationId xmlns:a16="http://schemas.microsoft.com/office/drawing/2014/main" id="{43D822EA-BE53-4421-AEFE-EF3BD30D4CEB}"/>
              </a:ext>
            </a:extLst>
          </p:cNvPr>
          <p:cNvSpPr>
            <a:spLocks noChangeArrowheads="1"/>
          </p:cNvSpPr>
          <p:nvPr/>
        </p:nvSpPr>
        <p:spPr bwMode="auto">
          <a:xfrm>
            <a:off x="1727200" y="692150"/>
            <a:ext cx="608488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b="1" dirty="0">
                <a:effectLst>
                  <a:outerShdw blurRad="38100" dist="38100" dir="2700000" algn="tl">
                    <a:srgbClr val="000000"/>
                  </a:outerShdw>
                </a:effectLst>
                <a:highlight>
                  <a:srgbClr val="FFFF00"/>
                </a:highlight>
              </a:rPr>
              <a:t>Centrale IDROELETTRICA</a:t>
            </a:r>
            <a:br>
              <a:rPr lang="it-IT" altLang="it-IT" sz="3600" b="1" dirty="0">
                <a:effectLst>
                  <a:outerShdw blurRad="38100" dist="38100" dir="2700000" algn="tl">
                    <a:srgbClr val="000000"/>
                  </a:outerShdw>
                </a:effectLst>
                <a:highlight>
                  <a:srgbClr val="FFFF00"/>
                </a:highlight>
              </a:rPr>
            </a:br>
            <a:r>
              <a:rPr lang="it-IT" altLang="it-IT" sz="2400" b="1" dirty="0">
                <a:effectLst>
                  <a:outerShdw blurRad="38100" dist="38100" dir="2700000" algn="tl">
                    <a:srgbClr val="000000"/>
                  </a:outerShdw>
                </a:effectLst>
                <a:highlight>
                  <a:srgbClr val="FFFF00"/>
                </a:highlight>
              </a:rPr>
              <a:t>En. meccanica -&gt; en elettrica</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B6D7F4A-7CD2-446C-80C1-CB98A472AB4E}"/>
              </a:ext>
            </a:extLst>
          </p:cNvPr>
          <p:cNvSpPr>
            <a:spLocks noGrp="1"/>
          </p:cNvSpPr>
          <p:nvPr>
            <p:ph type="sldNum" sz="quarter" idx="12"/>
          </p:nvPr>
        </p:nvSpPr>
        <p:spPr/>
        <p:txBody>
          <a:bodyPr/>
          <a:lstStyle/>
          <a:p>
            <a:pPr>
              <a:defRPr/>
            </a:pPr>
            <a:fld id="{C0BA751F-DFAC-4769-8C55-68A3AC51BBE3}" type="slidenum">
              <a:rPr lang="it-IT" smtClean="0"/>
              <a:pPr>
                <a:defRPr/>
              </a:pPr>
              <a:t>106</a:t>
            </a:fld>
            <a:endParaRPr lang="it-IT"/>
          </a:p>
        </p:txBody>
      </p:sp>
      <p:pic>
        <p:nvPicPr>
          <p:cNvPr id="57346" name="Picture 2">
            <a:extLst>
              <a:ext uri="{FF2B5EF4-FFF2-40B4-BE49-F238E27FC236}">
                <a16:creationId xmlns:a16="http://schemas.microsoft.com/office/drawing/2014/main" id="{6F307B93-B1DE-4271-B0A6-E3780C07C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1537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D395577-7F01-46DB-9847-E5A770F7D002}"/>
              </a:ext>
            </a:extLst>
          </p:cNvPr>
          <p:cNvSpPr>
            <a:spLocks noGrp="1"/>
          </p:cNvSpPr>
          <p:nvPr>
            <p:ph type="sldNum" sz="quarter" idx="12"/>
          </p:nvPr>
        </p:nvSpPr>
        <p:spPr/>
        <p:txBody>
          <a:bodyPr/>
          <a:lstStyle/>
          <a:p>
            <a:pPr>
              <a:defRPr/>
            </a:pPr>
            <a:fld id="{C0BA751F-DFAC-4769-8C55-68A3AC51BBE3}" type="slidenum">
              <a:rPr lang="it-IT" smtClean="0"/>
              <a:pPr>
                <a:defRPr/>
              </a:pPr>
              <a:t>107</a:t>
            </a:fld>
            <a:endParaRPr lang="it-IT"/>
          </a:p>
        </p:txBody>
      </p:sp>
      <p:pic>
        <p:nvPicPr>
          <p:cNvPr id="60418" name="Picture 2">
            <a:extLst>
              <a:ext uri="{FF2B5EF4-FFF2-40B4-BE49-F238E27FC236}">
                <a16:creationId xmlns:a16="http://schemas.microsoft.com/office/drawing/2014/main" id="{11E6E0FF-4379-4A05-AC04-2D49B2F35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100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a:extLst>
              <a:ext uri="{FF2B5EF4-FFF2-40B4-BE49-F238E27FC236}">
                <a16:creationId xmlns:a16="http://schemas.microsoft.com/office/drawing/2014/main" id="{642FC45E-0609-4F8B-8612-C8D8C459F6AB}"/>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1892" name="Rectangle 4">
            <a:extLst>
              <a:ext uri="{FF2B5EF4-FFF2-40B4-BE49-F238E27FC236}">
                <a16:creationId xmlns:a16="http://schemas.microsoft.com/office/drawing/2014/main" id="{34360C4F-0A8C-4AE4-B0D9-23935A471BC0}"/>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21893" name="Group 5">
            <a:extLst>
              <a:ext uri="{FF2B5EF4-FFF2-40B4-BE49-F238E27FC236}">
                <a16:creationId xmlns:a16="http://schemas.microsoft.com/office/drawing/2014/main" id="{D9DAD920-174E-4534-8873-FD029920E62B}"/>
              </a:ext>
            </a:extLst>
          </p:cNvPr>
          <p:cNvGrpSpPr>
            <a:grpSpLocks/>
          </p:cNvGrpSpPr>
          <p:nvPr/>
        </p:nvGrpSpPr>
        <p:grpSpPr bwMode="auto">
          <a:xfrm>
            <a:off x="1514475" y="-6350"/>
            <a:ext cx="6116638" cy="3259138"/>
            <a:chOff x="0" y="2053"/>
            <a:chExt cx="3853" cy="2053"/>
          </a:xfrm>
        </p:grpSpPr>
        <p:sp>
          <p:nvSpPr>
            <p:cNvPr id="421894" name="Rectangle 6">
              <a:extLst>
                <a:ext uri="{FF2B5EF4-FFF2-40B4-BE49-F238E27FC236}">
                  <a16:creationId xmlns:a16="http://schemas.microsoft.com/office/drawing/2014/main" id="{D4A601DE-798D-49F8-86D8-9DFC1C4EC918}"/>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1895" name="Rectangle 7">
              <a:extLst>
                <a:ext uri="{FF2B5EF4-FFF2-40B4-BE49-F238E27FC236}">
                  <a16:creationId xmlns:a16="http://schemas.microsoft.com/office/drawing/2014/main" id="{FD881510-CA9E-49DC-8D40-C39E75163CFE}"/>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21897" name="Rectangle 9">
            <a:extLst>
              <a:ext uri="{FF2B5EF4-FFF2-40B4-BE49-F238E27FC236}">
                <a16:creationId xmlns:a16="http://schemas.microsoft.com/office/drawing/2014/main" id="{401E9804-AF77-4F48-ACE9-0721E0FBD1A3}"/>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1898" name="Rectangle 10">
            <a:extLst>
              <a:ext uri="{FF2B5EF4-FFF2-40B4-BE49-F238E27FC236}">
                <a16:creationId xmlns:a16="http://schemas.microsoft.com/office/drawing/2014/main" id="{912635D9-B56B-481E-BBC8-C733184FF1ED}"/>
              </a:ext>
            </a:extLst>
          </p:cNvPr>
          <p:cNvSpPr>
            <a:spLocks noChangeArrowheads="1"/>
          </p:cNvSpPr>
          <p:nvPr/>
        </p:nvSpPr>
        <p:spPr bwMode="auto">
          <a:xfrm>
            <a:off x="1588" y="-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21899" name="Group 11">
            <a:extLst>
              <a:ext uri="{FF2B5EF4-FFF2-40B4-BE49-F238E27FC236}">
                <a16:creationId xmlns:a16="http://schemas.microsoft.com/office/drawing/2014/main" id="{78CE3297-CDB2-4EF5-B15D-0D53D306498D}"/>
              </a:ext>
            </a:extLst>
          </p:cNvPr>
          <p:cNvGrpSpPr>
            <a:grpSpLocks/>
          </p:cNvGrpSpPr>
          <p:nvPr/>
        </p:nvGrpSpPr>
        <p:grpSpPr bwMode="auto">
          <a:xfrm>
            <a:off x="1514475" y="-6350"/>
            <a:ext cx="6116638" cy="3259138"/>
            <a:chOff x="0" y="2053"/>
            <a:chExt cx="3853" cy="2053"/>
          </a:xfrm>
        </p:grpSpPr>
        <p:sp>
          <p:nvSpPr>
            <p:cNvPr id="421900" name="Rectangle 12">
              <a:extLst>
                <a:ext uri="{FF2B5EF4-FFF2-40B4-BE49-F238E27FC236}">
                  <a16:creationId xmlns:a16="http://schemas.microsoft.com/office/drawing/2014/main" id="{41C39838-A343-49A8-B6EE-ABDA5CECEBB9}"/>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1901" name="Rectangle 13">
              <a:extLst>
                <a:ext uri="{FF2B5EF4-FFF2-40B4-BE49-F238E27FC236}">
                  <a16:creationId xmlns:a16="http://schemas.microsoft.com/office/drawing/2014/main" id="{B174BCAC-B8A1-4BE4-AD4F-BD4E6BFAD4C0}"/>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421903" name="Rectangle 15">
            <a:extLst>
              <a:ext uri="{FF2B5EF4-FFF2-40B4-BE49-F238E27FC236}">
                <a16:creationId xmlns:a16="http://schemas.microsoft.com/office/drawing/2014/main" id="{A22188CF-2384-4760-8493-BF066A631B1E}"/>
              </a:ext>
            </a:extLst>
          </p:cNvPr>
          <p:cNvSpPr>
            <a:spLocks noChangeArrowheads="1"/>
          </p:cNvSpPr>
          <p:nvPr/>
        </p:nvSpPr>
        <p:spPr bwMode="auto">
          <a:xfrm>
            <a:off x="1588" y="4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1904" name="Rectangle 16">
            <a:extLst>
              <a:ext uri="{FF2B5EF4-FFF2-40B4-BE49-F238E27FC236}">
                <a16:creationId xmlns:a16="http://schemas.microsoft.com/office/drawing/2014/main" id="{DC5DA439-08DE-4E17-B4CB-37D30F9B7E0E}"/>
              </a:ext>
            </a:extLst>
          </p:cNvPr>
          <p:cNvSpPr>
            <a:spLocks noChangeArrowheads="1"/>
          </p:cNvSpPr>
          <p:nvPr/>
        </p:nvSpPr>
        <p:spPr bwMode="auto">
          <a:xfrm>
            <a:off x="1588" y="4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421905" name="Group 17">
            <a:extLst>
              <a:ext uri="{FF2B5EF4-FFF2-40B4-BE49-F238E27FC236}">
                <a16:creationId xmlns:a16="http://schemas.microsoft.com/office/drawing/2014/main" id="{C96327F4-5385-4C39-9E06-DCDEF8E3C0D2}"/>
              </a:ext>
            </a:extLst>
          </p:cNvPr>
          <p:cNvGrpSpPr>
            <a:grpSpLocks/>
          </p:cNvGrpSpPr>
          <p:nvPr/>
        </p:nvGrpSpPr>
        <p:grpSpPr bwMode="auto">
          <a:xfrm>
            <a:off x="1514475" y="44450"/>
            <a:ext cx="6116638" cy="3259138"/>
            <a:chOff x="0" y="2053"/>
            <a:chExt cx="3853" cy="2053"/>
          </a:xfrm>
        </p:grpSpPr>
        <p:sp>
          <p:nvSpPr>
            <p:cNvPr id="421906" name="Rectangle 18">
              <a:extLst>
                <a:ext uri="{FF2B5EF4-FFF2-40B4-BE49-F238E27FC236}">
                  <a16:creationId xmlns:a16="http://schemas.microsoft.com/office/drawing/2014/main" id="{BB3C9C2F-BE20-4BB1-98D5-1A583891695D}"/>
                </a:ext>
              </a:extLst>
            </p:cNvPr>
            <p:cNvSpPr>
              <a:spLocks noChangeArrowheads="1"/>
            </p:cNvSpPr>
            <p:nvPr/>
          </p:nvSpPr>
          <p:spPr bwMode="auto">
            <a:xfrm>
              <a:off x="0" y="2053"/>
              <a:ext cx="3853"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1907" name="Rectangle 19">
              <a:extLst>
                <a:ext uri="{FF2B5EF4-FFF2-40B4-BE49-F238E27FC236}">
                  <a16:creationId xmlns:a16="http://schemas.microsoft.com/office/drawing/2014/main" id="{024613BC-348F-412C-B19C-DC3BC2476483}"/>
                </a:ext>
              </a:extLst>
            </p:cNvPr>
            <p:cNvSpPr>
              <a:spLocks noChangeArrowheads="1"/>
            </p:cNvSpPr>
            <p:nvPr/>
          </p:nvSpPr>
          <p:spPr bwMode="auto">
            <a:xfrm>
              <a:off x="0" y="2053"/>
              <a:ext cx="385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pic>
        <p:nvPicPr>
          <p:cNvPr id="421915" name="Picture 27">
            <a:extLst>
              <a:ext uri="{FF2B5EF4-FFF2-40B4-BE49-F238E27FC236}">
                <a16:creationId xmlns:a16="http://schemas.microsoft.com/office/drawing/2014/main" id="{C85911A9-8C95-464E-A3CA-E970A7F96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819275"/>
            <a:ext cx="6985000" cy="4994275"/>
          </a:xfrm>
          <a:prstGeom prst="rect">
            <a:avLst/>
          </a:prstGeom>
          <a:noFill/>
          <a:extLst>
            <a:ext uri="{909E8E84-426E-40DD-AFC4-6F175D3DCCD1}">
              <a14:hiddenFill xmlns:a14="http://schemas.microsoft.com/office/drawing/2010/main">
                <a:solidFill>
                  <a:srgbClr val="FFFFFF"/>
                </a:solidFill>
              </a14:hiddenFill>
            </a:ext>
          </a:extLst>
        </p:spPr>
      </p:pic>
      <p:sp>
        <p:nvSpPr>
          <p:cNvPr id="421916" name="Rectangle 28">
            <a:extLst>
              <a:ext uri="{FF2B5EF4-FFF2-40B4-BE49-F238E27FC236}">
                <a16:creationId xmlns:a16="http://schemas.microsoft.com/office/drawing/2014/main" id="{005A87CA-47E7-40AE-A188-D0AFFB44634E}"/>
              </a:ext>
            </a:extLst>
          </p:cNvPr>
          <p:cNvSpPr>
            <a:spLocks noGrp="1" noChangeArrowheads="1"/>
          </p:cNvSpPr>
          <p:nvPr>
            <p:ph type="title"/>
          </p:nvPr>
        </p:nvSpPr>
        <p:spPr>
          <a:xfrm>
            <a:off x="1600200" y="404813"/>
            <a:ext cx="7793038" cy="1143000"/>
          </a:xfrm>
          <a:noFill/>
          <a:ln/>
        </p:spPr>
        <p:txBody>
          <a:bodyPr/>
          <a:lstStyle/>
          <a:p>
            <a:r>
              <a:rPr lang="it-IT" altLang="it-IT" sz="3600" b="1" dirty="0">
                <a:effectLst>
                  <a:outerShdw blurRad="38100" dist="38100" dir="2700000" algn="tl">
                    <a:srgbClr val="000000"/>
                  </a:outerShdw>
                </a:effectLst>
                <a:highlight>
                  <a:srgbClr val="FFFF00"/>
                </a:highlight>
              </a:rPr>
              <a:t>Classificazione </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delle centrali Idroelettriche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0" name="Rectangle 4">
            <a:extLst>
              <a:ext uri="{FF2B5EF4-FFF2-40B4-BE49-F238E27FC236}">
                <a16:creationId xmlns:a16="http://schemas.microsoft.com/office/drawing/2014/main" id="{63769063-B2A7-466C-9144-CE98916F9B91}"/>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8821" name="Rectangle 5">
            <a:extLst>
              <a:ext uri="{FF2B5EF4-FFF2-40B4-BE49-F238E27FC236}">
                <a16:creationId xmlns:a16="http://schemas.microsoft.com/office/drawing/2014/main" id="{B718119A-0695-4717-8F46-451181CFDA1B}"/>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8826" name="Rectangle 10">
            <a:extLst>
              <a:ext uri="{FF2B5EF4-FFF2-40B4-BE49-F238E27FC236}">
                <a16:creationId xmlns:a16="http://schemas.microsoft.com/office/drawing/2014/main" id="{1B7C7431-D841-45A3-8210-9D7A5D217EB0}"/>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8827" name="Rectangle 11">
            <a:extLst>
              <a:ext uri="{FF2B5EF4-FFF2-40B4-BE49-F238E27FC236}">
                <a16:creationId xmlns:a16="http://schemas.microsoft.com/office/drawing/2014/main" id="{196E13C5-F20E-448D-A4E9-DE49538A3B69}"/>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8832" name="Rectangle 16">
            <a:extLst>
              <a:ext uri="{FF2B5EF4-FFF2-40B4-BE49-F238E27FC236}">
                <a16:creationId xmlns:a16="http://schemas.microsoft.com/office/drawing/2014/main" id="{CF1FE72F-2557-4B94-BA71-B7A7B7E01D17}"/>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8833" name="Rectangle 17">
            <a:extLst>
              <a:ext uri="{FF2B5EF4-FFF2-40B4-BE49-F238E27FC236}">
                <a16:creationId xmlns:a16="http://schemas.microsoft.com/office/drawing/2014/main" id="{616232A5-A220-4723-A31B-0DFC80789D9E}"/>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8842" name="Rectangle 26">
            <a:extLst>
              <a:ext uri="{FF2B5EF4-FFF2-40B4-BE49-F238E27FC236}">
                <a16:creationId xmlns:a16="http://schemas.microsoft.com/office/drawing/2014/main" id="{BCAAC6B0-490A-461A-B6EA-50E0EEBD703E}"/>
              </a:ext>
            </a:extLst>
          </p:cNvPr>
          <p:cNvSpPr>
            <a:spLocks noGrp="1" noChangeArrowheads="1"/>
          </p:cNvSpPr>
          <p:nvPr>
            <p:ph type="title"/>
          </p:nvPr>
        </p:nvSpPr>
        <p:spPr>
          <a:xfrm>
            <a:off x="1600200" y="404813"/>
            <a:ext cx="7793038" cy="1143000"/>
          </a:xfrm>
          <a:noFill/>
          <a:ln/>
        </p:spPr>
        <p:txBody>
          <a:bodyPr/>
          <a:lstStyle/>
          <a:p>
            <a:r>
              <a:rPr lang="it-IT" altLang="it-IT" sz="3600" b="1" dirty="0">
                <a:effectLst>
                  <a:outerShdw blurRad="38100" dist="38100" dir="2700000" algn="tl">
                    <a:srgbClr val="000000"/>
                  </a:outerShdw>
                </a:effectLst>
                <a:highlight>
                  <a:srgbClr val="FFFF00"/>
                </a:highlight>
              </a:rPr>
              <a:t>Centrale </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ad acqua fluente</a:t>
            </a:r>
          </a:p>
        </p:txBody>
      </p:sp>
      <p:pic>
        <p:nvPicPr>
          <p:cNvPr id="418844" name="Picture 28" descr="figura140_opt">
            <a:extLst>
              <a:ext uri="{FF2B5EF4-FFF2-40B4-BE49-F238E27FC236}">
                <a16:creationId xmlns:a16="http://schemas.microsoft.com/office/drawing/2014/main" id="{33CA4EFA-FF08-4045-956E-B9DBA2126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924175"/>
            <a:ext cx="3889375" cy="3171825"/>
          </a:xfrm>
          <a:prstGeom prst="rect">
            <a:avLst/>
          </a:prstGeom>
          <a:noFill/>
          <a:extLst>
            <a:ext uri="{909E8E84-426E-40DD-AFC4-6F175D3DCCD1}">
              <a14:hiddenFill xmlns:a14="http://schemas.microsoft.com/office/drawing/2010/main">
                <a:solidFill>
                  <a:srgbClr val="FFFFFF"/>
                </a:solidFill>
              </a14:hiddenFill>
            </a:ext>
          </a:extLst>
        </p:spPr>
      </p:pic>
      <p:pic>
        <p:nvPicPr>
          <p:cNvPr id="418848" name="Picture 32" descr="Laufwasserkraftwerk_it_02">
            <a:extLst>
              <a:ext uri="{FF2B5EF4-FFF2-40B4-BE49-F238E27FC236}">
                <a16:creationId xmlns:a16="http://schemas.microsoft.com/office/drawing/2014/main" id="{5F1A81D1-CC5B-456A-B229-AB5B56829C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060575"/>
            <a:ext cx="3960812" cy="2589213"/>
          </a:xfrm>
          <a:prstGeom prst="rect">
            <a:avLst/>
          </a:prstGeom>
          <a:noFill/>
          <a:extLst>
            <a:ext uri="{909E8E84-426E-40DD-AFC4-6F175D3DCCD1}">
              <a14:hiddenFill xmlns:a14="http://schemas.microsoft.com/office/drawing/2010/main">
                <a:solidFill>
                  <a:srgbClr val="FFFFFF"/>
                </a:solidFill>
              </a14:hiddenFill>
            </a:ext>
          </a:extLst>
        </p:spPr>
      </p:pic>
      <p:pic>
        <p:nvPicPr>
          <p:cNvPr id="418852" name="Picture 36" descr="ANd9GcQIKroNjQHb-zUuv5ZKIb24lxVVl_1tgmbJZFUoAF-fPTo9T77L3A">
            <a:extLst>
              <a:ext uri="{FF2B5EF4-FFF2-40B4-BE49-F238E27FC236}">
                <a16:creationId xmlns:a16="http://schemas.microsoft.com/office/drawing/2014/main" id="{5AF7197B-EEC0-4B1A-BDA6-00BCF94C3A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292600"/>
            <a:ext cx="2808288"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a:extLst>
              <a:ext uri="{FF2B5EF4-FFF2-40B4-BE49-F238E27FC236}">
                <a16:creationId xmlns:a16="http://schemas.microsoft.com/office/drawing/2014/main" id="{6C82F675-1734-4136-BF3D-F573125591A4}"/>
              </a:ext>
            </a:extLst>
          </p:cNvPr>
          <p:cNvSpPr>
            <a:spLocks noGrp="1" noChangeArrowheads="1"/>
          </p:cNvSpPr>
          <p:nvPr>
            <p:ph type="title"/>
          </p:nvPr>
        </p:nvSpPr>
        <p:spPr>
          <a:xfrm>
            <a:off x="457200" y="417513"/>
            <a:ext cx="8229600" cy="1139825"/>
          </a:xfrm>
          <a:noFill/>
          <a:ln/>
        </p:spPr>
        <p:txBody>
          <a:bodyPr/>
          <a:lstStyle/>
          <a:p>
            <a:r>
              <a:rPr lang="it-IT" altLang="it-IT" sz="3200" dirty="0">
                <a:solidFill>
                  <a:srgbClr val="FFFFFF"/>
                </a:solidFill>
              </a:rPr>
              <a:t>Ripartizione tra le varie fonti dei consumi lordi di energia primaria in Italia</a:t>
            </a:r>
          </a:p>
        </p:txBody>
      </p:sp>
      <p:pic>
        <p:nvPicPr>
          <p:cNvPr id="288777" name="Picture 9">
            <a:extLst>
              <a:ext uri="{FF2B5EF4-FFF2-40B4-BE49-F238E27FC236}">
                <a16:creationId xmlns:a16="http://schemas.microsoft.com/office/drawing/2014/main" id="{E06AAA3B-F2BA-4025-9E18-36144EF46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54" b="3067"/>
          <a:stretch>
            <a:fillRect/>
          </a:stretch>
        </p:blipFill>
        <p:spPr bwMode="auto">
          <a:xfrm>
            <a:off x="107950" y="1989138"/>
            <a:ext cx="4402138"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8" name="Picture 10">
            <a:extLst>
              <a:ext uri="{FF2B5EF4-FFF2-40B4-BE49-F238E27FC236}">
                <a16:creationId xmlns:a16="http://schemas.microsoft.com/office/drawing/2014/main" id="{0CB2C3A6-EFBE-4A0B-B726-05D897FC0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70" b="3822"/>
          <a:stretch>
            <a:fillRect/>
          </a:stretch>
        </p:blipFill>
        <p:spPr bwMode="auto">
          <a:xfrm>
            <a:off x="4643438" y="1989138"/>
            <a:ext cx="447992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8773"/>
                                        </p:tgtEl>
                                        <p:attrNameLst>
                                          <p:attrName>style.visibility</p:attrName>
                                        </p:attrNameLst>
                                      </p:cBhvr>
                                      <p:to>
                                        <p:strVal val="visible"/>
                                      </p:to>
                                    </p:set>
                                    <p:animEffect transition="in" filter="fade">
                                      <p:cBhvr>
                                        <p:cTn id="7" dur="500"/>
                                        <p:tgtEl>
                                          <p:spTgt spid="28877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88777"/>
                                        </p:tgtEl>
                                        <p:attrNameLst>
                                          <p:attrName>style.visibility</p:attrName>
                                        </p:attrNameLst>
                                      </p:cBhvr>
                                      <p:to>
                                        <p:strVal val="visible"/>
                                      </p:to>
                                    </p:set>
                                    <p:animEffect transition="in" filter="fade">
                                      <p:cBhvr>
                                        <p:cTn id="11" dur="500"/>
                                        <p:tgtEl>
                                          <p:spTgt spid="28877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8778"/>
                                        </p:tgtEl>
                                        <p:attrNameLst>
                                          <p:attrName>style.visibility</p:attrName>
                                        </p:attrNameLst>
                                      </p:cBhvr>
                                      <p:to>
                                        <p:strVal val="visible"/>
                                      </p:to>
                                    </p:set>
                                    <p:animEffect transition="in" filter="fade">
                                      <p:cBhvr>
                                        <p:cTn id="15" dur="500"/>
                                        <p:tgtEl>
                                          <p:spTgt spid="288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3A60B5B9-43E7-4A64-B28B-B487A6BDACE2}"/>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8035" name="Rectangle 3">
            <a:extLst>
              <a:ext uri="{FF2B5EF4-FFF2-40B4-BE49-F238E27FC236}">
                <a16:creationId xmlns:a16="http://schemas.microsoft.com/office/drawing/2014/main" id="{BC311DF8-6566-4C7B-ADCD-EE94222EDCD5}"/>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8036" name="Rectangle 4">
            <a:extLst>
              <a:ext uri="{FF2B5EF4-FFF2-40B4-BE49-F238E27FC236}">
                <a16:creationId xmlns:a16="http://schemas.microsoft.com/office/drawing/2014/main" id="{6FD48BCC-3A70-4B4D-A04A-0B10269E3170}"/>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8037" name="Rectangle 5">
            <a:extLst>
              <a:ext uri="{FF2B5EF4-FFF2-40B4-BE49-F238E27FC236}">
                <a16:creationId xmlns:a16="http://schemas.microsoft.com/office/drawing/2014/main" id="{8F0D8A14-D432-4006-BF7B-7BC87DFEB6B2}"/>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8038" name="Rectangle 6">
            <a:extLst>
              <a:ext uri="{FF2B5EF4-FFF2-40B4-BE49-F238E27FC236}">
                <a16:creationId xmlns:a16="http://schemas.microsoft.com/office/drawing/2014/main" id="{F1297E5A-A8C0-4B29-80A1-124EED082F36}"/>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8039" name="Rectangle 7">
            <a:extLst>
              <a:ext uri="{FF2B5EF4-FFF2-40B4-BE49-F238E27FC236}">
                <a16:creationId xmlns:a16="http://schemas.microsoft.com/office/drawing/2014/main" id="{747B5B9B-8F11-4BC9-8141-BBF719027E73}"/>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8040" name="Rectangle 8">
            <a:extLst>
              <a:ext uri="{FF2B5EF4-FFF2-40B4-BE49-F238E27FC236}">
                <a16:creationId xmlns:a16="http://schemas.microsoft.com/office/drawing/2014/main" id="{82966C29-D4E1-4471-BABD-750F9937B3BB}"/>
              </a:ext>
            </a:extLst>
          </p:cNvPr>
          <p:cNvSpPr>
            <a:spLocks noGrp="1" noChangeArrowheads="1"/>
          </p:cNvSpPr>
          <p:nvPr>
            <p:ph type="title"/>
          </p:nvPr>
        </p:nvSpPr>
        <p:spPr>
          <a:xfrm>
            <a:off x="1600200" y="404813"/>
            <a:ext cx="7793038" cy="1143000"/>
          </a:xfrm>
          <a:noFill/>
          <a:ln/>
        </p:spPr>
        <p:txBody>
          <a:bodyPr/>
          <a:lstStyle/>
          <a:p>
            <a:r>
              <a:rPr lang="it-IT" altLang="it-IT" sz="3600" b="1" dirty="0">
                <a:effectLst>
                  <a:outerShdw blurRad="38100" dist="38100" dir="2700000" algn="tl">
                    <a:srgbClr val="000000"/>
                  </a:outerShdw>
                </a:effectLst>
                <a:highlight>
                  <a:srgbClr val="FFFF00"/>
                </a:highlight>
              </a:rPr>
              <a:t>Centrale </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a piede di diga</a:t>
            </a:r>
          </a:p>
        </p:txBody>
      </p:sp>
      <p:pic>
        <p:nvPicPr>
          <p:cNvPr id="428042" name="Picture 10" descr="Schema-diga">
            <a:extLst>
              <a:ext uri="{FF2B5EF4-FFF2-40B4-BE49-F238E27FC236}">
                <a16:creationId xmlns:a16="http://schemas.microsoft.com/office/drawing/2014/main" id="{DA360C2A-9015-4AE6-822A-3BAE89F20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205038"/>
            <a:ext cx="64389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428044" name="Picture 12" descr="image001">
            <a:extLst>
              <a:ext uri="{FF2B5EF4-FFF2-40B4-BE49-F238E27FC236}">
                <a16:creationId xmlns:a16="http://schemas.microsoft.com/office/drawing/2014/main" id="{48B290DF-2D48-4B49-850E-EE3DFF5FC0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4148138"/>
            <a:ext cx="3097212" cy="2471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0579C49C-BDA5-4437-AC2D-450E03F8FBCF}"/>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7011" name="Rectangle 3">
            <a:extLst>
              <a:ext uri="{FF2B5EF4-FFF2-40B4-BE49-F238E27FC236}">
                <a16:creationId xmlns:a16="http://schemas.microsoft.com/office/drawing/2014/main" id="{F2192F65-02EC-4C65-B172-B41406148BB7}"/>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7012" name="Rectangle 4">
            <a:extLst>
              <a:ext uri="{FF2B5EF4-FFF2-40B4-BE49-F238E27FC236}">
                <a16:creationId xmlns:a16="http://schemas.microsoft.com/office/drawing/2014/main" id="{F1F0320E-7ECB-404E-870A-3494C6BFE903}"/>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7013" name="Rectangle 5">
            <a:extLst>
              <a:ext uri="{FF2B5EF4-FFF2-40B4-BE49-F238E27FC236}">
                <a16:creationId xmlns:a16="http://schemas.microsoft.com/office/drawing/2014/main" id="{3712089C-4C14-47DE-B1EE-3A6FE8116BCD}"/>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7014" name="Rectangle 6">
            <a:extLst>
              <a:ext uri="{FF2B5EF4-FFF2-40B4-BE49-F238E27FC236}">
                <a16:creationId xmlns:a16="http://schemas.microsoft.com/office/drawing/2014/main" id="{4E2DDB6D-CA7B-4A21-8649-88EE9BEC5272}"/>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7015" name="Rectangle 7">
            <a:extLst>
              <a:ext uri="{FF2B5EF4-FFF2-40B4-BE49-F238E27FC236}">
                <a16:creationId xmlns:a16="http://schemas.microsoft.com/office/drawing/2014/main" id="{013B9569-1477-4BBD-A585-DC8DE94FDBBE}"/>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7016" name="Rectangle 8">
            <a:extLst>
              <a:ext uri="{FF2B5EF4-FFF2-40B4-BE49-F238E27FC236}">
                <a16:creationId xmlns:a16="http://schemas.microsoft.com/office/drawing/2014/main" id="{9CC6DACB-4166-4268-9B53-C7B34F86D21D}"/>
              </a:ext>
            </a:extLst>
          </p:cNvPr>
          <p:cNvSpPr>
            <a:spLocks noGrp="1" noChangeArrowheads="1"/>
          </p:cNvSpPr>
          <p:nvPr>
            <p:ph type="title"/>
          </p:nvPr>
        </p:nvSpPr>
        <p:spPr>
          <a:xfrm>
            <a:off x="1458913" y="404813"/>
            <a:ext cx="7793037" cy="1143000"/>
          </a:xfrm>
          <a:noFill/>
          <a:ln/>
        </p:spPr>
        <p:txBody>
          <a:bodyPr/>
          <a:lstStyle/>
          <a:p>
            <a:r>
              <a:rPr lang="it-IT" altLang="it-IT" sz="3600" b="1" dirty="0">
                <a:effectLst>
                  <a:outerShdw blurRad="38100" dist="38100" dir="2700000" algn="tl">
                    <a:srgbClr val="000000"/>
                  </a:outerShdw>
                </a:effectLst>
                <a:highlight>
                  <a:srgbClr val="FFFF00"/>
                </a:highlight>
              </a:rPr>
              <a:t>Centrale </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ad accumulo a pompaggio</a:t>
            </a:r>
          </a:p>
        </p:txBody>
      </p:sp>
      <p:pic>
        <p:nvPicPr>
          <p:cNvPr id="427018" name="Picture 10" descr="pumpspeicherkraftwerk_it_01">
            <a:extLst>
              <a:ext uri="{FF2B5EF4-FFF2-40B4-BE49-F238E27FC236}">
                <a16:creationId xmlns:a16="http://schemas.microsoft.com/office/drawing/2014/main" id="{240D58B8-4634-4F91-9D56-9BF7984BAC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89275"/>
            <a:ext cx="3829050" cy="2500313"/>
          </a:xfrm>
          <a:prstGeom prst="rect">
            <a:avLst/>
          </a:prstGeom>
          <a:noFill/>
          <a:extLst>
            <a:ext uri="{909E8E84-426E-40DD-AFC4-6F175D3DCCD1}">
              <a14:hiddenFill xmlns:a14="http://schemas.microsoft.com/office/drawing/2010/main">
                <a:solidFill>
                  <a:srgbClr val="FFFFFF"/>
                </a:solidFill>
              </a14:hiddenFill>
            </a:ext>
          </a:extLst>
        </p:spPr>
      </p:pic>
      <p:pic>
        <p:nvPicPr>
          <p:cNvPr id="427022" name="Picture 14" descr="pumped">
            <a:extLst>
              <a:ext uri="{FF2B5EF4-FFF2-40B4-BE49-F238E27FC236}">
                <a16:creationId xmlns:a16="http://schemas.microsoft.com/office/drawing/2014/main" id="{7F6FFF29-F918-4CB4-9582-DCDF0A6A5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20938"/>
            <a:ext cx="3529013" cy="3516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C0756160-44DF-493A-9FDE-A7AA33F625EA}"/>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5987" name="Rectangle 3">
            <a:extLst>
              <a:ext uri="{FF2B5EF4-FFF2-40B4-BE49-F238E27FC236}">
                <a16:creationId xmlns:a16="http://schemas.microsoft.com/office/drawing/2014/main" id="{7ED0E03B-629E-48A0-B590-06BB2B7050F8}"/>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5988" name="Rectangle 4">
            <a:extLst>
              <a:ext uri="{FF2B5EF4-FFF2-40B4-BE49-F238E27FC236}">
                <a16:creationId xmlns:a16="http://schemas.microsoft.com/office/drawing/2014/main" id="{46325F57-6119-404D-81D5-2ED63FDDE738}"/>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5989" name="Rectangle 5">
            <a:extLst>
              <a:ext uri="{FF2B5EF4-FFF2-40B4-BE49-F238E27FC236}">
                <a16:creationId xmlns:a16="http://schemas.microsoft.com/office/drawing/2014/main" id="{008BE985-8F39-4AC0-A884-47251FFC8E9F}"/>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5990" name="Rectangle 6">
            <a:extLst>
              <a:ext uri="{FF2B5EF4-FFF2-40B4-BE49-F238E27FC236}">
                <a16:creationId xmlns:a16="http://schemas.microsoft.com/office/drawing/2014/main" id="{FA2343E3-D9D1-4695-94F1-37A33F578593}"/>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5991" name="Rectangle 7">
            <a:extLst>
              <a:ext uri="{FF2B5EF4-FFF2-40B4-BE49-F238E27FC236}">
                <a16:creationId xmlns:a16="http://schemas.microsoft.com/office/drawing/2014/main" id="{8BA6A5E9-D8FA-46A3-9778-7C5F8A4AA33D}"/>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25992" name="Rectangle 8">
            <a:extLst>
              <a:ext uri="{FF2B5EF4-FFF2-40B4-BE49-F238E27FC236}">
                <a16:creationId xmlns:a16="http://schemas.microsoft.com/office/drawing/2014/main" id="{8F90E0AB-DE5D-432C-BDC2-62AB1C77259D}"/>
              </a:ext>
            </a:extLst>
          </p:cNvPr>
          <p:cNvSpPr>
            <a:spLocks noGrp="1" noChangeArrowheads="1"/>
          </p:cNvSpPr>
          <p:nvPr>
            <p:ph type="title"/>
          </p:nvPr>
        </p:nvSpPr>
        <p:spPr>
          <a:xfrm>
            <a:off x="1350963" y="404813"/>
            <a:ext cx="7793037" cy="1143000"/>
          </a:xfrm>
          <a:noFill/>
          <a:ln/>
        </p:spPr>
        <p:txBody>
          <a:bodyPr/>
          <a:lstStyle/>
          <a:p>
            <a:r>
              <a:rPr lang="it-IT" altLang="it-IT" sz="3600" b="1" dirty="0">
                <a:effectLst>
                  <a:outerShdw blurRad="38100" dist="38100" dir="2700000" algn="tl">
                    <a:srgbClr val="000000"/>
                  </a:outerShdw>
                </a:effectLst>
                <a:highlight>
                  <a:srgbClr val="FFFF00"/>
                </a:highlight>
              </a:rPr>
              <a:t>Centrale </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su linea di approvvigionamento</a:t>
            </a:r>
          </a:p>
        </p:txBody>
      </p:sp>
      <p:sp>
        <p:nvSpPr>
          <p:cNvPr id="425993" name="Rectangle 9">
            <a:extLst>
              <a:ext uri="{FF2B5EF4-FFF2-40B4-BE49-F238E27FC236}">
                <a16:creationId xmlns:a16="http://schemas.microsoft.com/office/drawing/2014/main" id="{FF9B7715-5B2D-4874-B96A-2CFBEAD13B4C}"/>
              </a:ext>
            </a:extLst>
          </p:cNvPr>
          <p:cNvSpPr>
            <a:spLocks noChangeArrowheads="1"/>
          </p:cNvSpPr>
          <p:nvPr/>
        </p:nvSpPr>
        <p:spPr bwMode="auto">
          <a:xfrm>
            <a:off x="1403350" y="2133600"/>
            <a:ext cx="6697663"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dirty="0">
                <a:effectLst>
                  <a:outerShdw blurRad="38100" dist="38100" dir="2700000" algn="tl">
                    <a:srgbClr val="000000"/>
                  </a:outerShdw>
                </a:effectLst>
              </a:rPr>
              <a:t>Es: impianto su canali di irrigazione</a:t>
            </a:r>
          </a:p>
        </p:txBody>
      </p:sp>
      <p:pic>
        <p:nvPicPr>
          <p:cNvPr id="425996" name="Picture 12" descr="canale_irriguo">
            <a:extLst>
              <a:ext uri="{FF2B5EF4-FFF2-40B4-BE49-F238E27FC236}">
                <a16:creationId xmlns:a16="http://schemas.microsoft.com/office/drawing/2014/main" id="{3CEF5873-8C73-4B47-A2FD-C09501350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357563"/>
            <a:ext cx="6745287" cy="1889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9DB2D302-114F-4DAE-BE38-79653E3FDF67}"/>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1107" name="Rectangle 3">
            <a:extLst>
              <a:ext uri="{FF2B5EF4-FFF2-40B4-BE49-F238E27FC236}">
                <a16:creationId xmlns:a16="http://schemas.microsoft.com/office/drawing/2014/main" id="{17A5CBA7-E7FA-4146-AA17-CF6C5253D1CF}"/>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1108" name="Rectangle 4">
            <a:extLst>
              <a:ext uri="{FF2B5EF4-FFF2-40B4-BE49-F238E27FC236}">
                <a16:creationId xmlns:a16="http://schemas.microsoft.com/office/drawing/2014/main" id="{274622F5-D7D5-469B-B6AB-5F1D18777F6C}"/>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1109" name="Rectangle 5">
            <a:extLst>
              <a:ext uri="{FF2B5EF4-FFF2-40B4-BE49-F238E27FC236}">
                <a16:creationId xmlns:a16="http://schemas.microsoft.com/office/drawing/2014/main" id="{EF632F18-7F47-4E0C-B043-74685392ED07}"/>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1110" name="Rectangle 6">
            <a:extLst>
              <a:ext uri="{FF2B5EF4-FFF2-40B4-BE49-F238E27FC236}">
                <a16:creationId xmlns:a16="http://schemas.microsoft.com/office/drawing/2014/main" id="{4EC88797-AC5B-4C13-91A4-8EBC6CE853CF}"/>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1111" name="Rectangle 7">
            <a:extLst>
              <a:ext uri="{FF2B5EF4-FFF2-40B4-BE49-F238E27FC236}">
                <a16:creationId xmlns:a16="http://schemas.microsoft.com/office/drawing/2014/main" id="{E21D4C93-4B41-4DF2-9F49-7428734AE84C}"/>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1112" name="Rectangle 8">
            <a:extLst>
              <a:ext uri="{FF2B5EF4-FFF2-40B4-BE49-F238E27FC236}">
                <a16:creationId xmlns:a16="http://schemas.microsoft.com/office/drawing/2014/main" id="{77E7DC45-DDD9-4BA4-A233-E9661DE562C7}"/>
              </a:ext>
            </a:extLst>
          </p:cNvPr>
          <p:cNvSpPr>
            <a:spLocks noGrp="1" noChangeArrowheads="1"/>
          </p:cNvSpPr>
          <p:nvPr>
            <p:ph type="title"/>
          </p:nvPr>
        </p:nvSpPr>
        <p:spPr>
          <a:xfrm>
            <a:off x="2070100" y="765175"/>
            <a:ext cx="5526088" cy="792163"/>
          </a:xfrm>
          <a:noFill/>
          <a:ln/>
        </p:spPr>
        <p:txBody>
          <a:bodyPr/>
          <a:lstStyle/>
          <a:p>
            <a:r>
              <a:rPr lang="it-IT" altLang="it-IT" sz="3600" b="1" dirty="0">
                <a:effectLst>
                  <a:outerShdw blurRad="38100" dist="38100" dir="2700000" algn="tl">
                    <a:srgbClr val="000000"/>
                  </a:outerShdw>
                </a:effectLst>
                <a:highlight>
                  <a:srgbClr val="FFFF00"/>
                </a:highlight>
              </a:rPr>
              <a:t>Scelta della Turbina</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in base al salto</a:t>
            </a:r>
          </a:p>
        </p:txBody>
      </p:sp>
      <p:sp>
        <p:nvSpPr>
          <p:cNvPr id="431115" name="Rectangle 11">
            <a:extLst>
              <a:ext uri="{FF2B5EF4-FFF2-40B4-BE49-F238E27FC236}">
                <a16:creationId xmlns:a16="http://schemas.microsoft.com/office/drawing/2014/main" id="{C1F96B39-6B00-45D5-BEE5-162677616CD4}"/>
              </a:ext>
            </a:extLst>
          </p:cNvPr>
          <p:cNvSpPr>
            <a:spLocks noChangeArrowheads="1"/>
          </p:cNvSpPr>
          <p:nvPr/>
        </p:nvSpPr>
        <p:spPr bwMode="auto">
          <a:xfrm>
            <a:off x="900113" y="3725863"/>
            <a:ext cx="7129462"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a:effectLst>
                  <a:outerShdw blurRad="38100" dist="38100" dir="2700000" algn="tl">
                    <a:srgbClr val="000000"/>
                  </a:outerShdw>
                </a:effectLst>
              </a:rPr>
              <a:t>Turbina Michell-Banky        </a:t>
            </a:r>
            <a:r>
              <a:rPr lang="it-IT" altLang="it-IT" sz="2400" b="1">
                <a:effectLst>
                  <a:outerShdw blurRad="38100" dist="38100" dir="2700000" algn="tl">
                    <a:srgbClr val="000000"/>
                  </a:outerShdw>
                </a:effectLst>
                <a:sym typeface="Wingdings" panose="05000000000000000000" pitchFamily="2" charset="2"/>
              </a:rPr>
              <a:t>        3 / 200 mt</a:t>
            </a:r>
            <a:endParaRPr lang="it-IT" altLang="it-IT" sz="2400" b="1">
              <a:effectLst>
                <a:outerShdw blurRad="38100" dist="38100" dir="2700000" algn="tl">
                  <a:srgbClr val="000000"/>
                </a:outerShdw>
              </a:effectLst>
            </a:endParaRPr>
          </a:p>
        </p:txBody>
      </p:sp>
      <p:sp>
        <p:nvSpPr>
          <p:cNvPr id="431116" name="Rectangle 12">
            <a:extLst>
              <a:ext uri="{FF2B5EF4-FFF2-40B4-BE49-F238E27FC236}">
                <a16:creationId xmlns:a16="http://schemas.microsoft.com/office/drawing/2014/main" id="{BE3188EC-F2A7-4B92-9F39-A84102FCA82C}"/>
              </a:ext>
            </a:extLst>
          </p:cNvPr>
          <p:cNvSpPr>
            <a:spLocks noChangeArrowheads="1"/>
          </p:cNvSpPr>
          <p:nvPr/>
        </p:nvSpPr>
        <p:spPr bwMode="auto">
          <a:xfrm>
            <a:off x="900113" y="4302125"/>
            <a:ext cx="7416800"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a:effectLst>
                  <a:outerShdw blurRad="38100" dist="38100" dir="2700000" algn="tl">
                    <a:srgbClr val="000000"/>
                  </a:outerShdw>
                </a:effectLst>
              </a:rPr>
              <a:t>Turbina Turgo                      </a:t>
            </a:r>
            <a:r>
              <a:rPr lang="it-IT" altLang="it-IT" sz="2400" b="1">
                <a:effectLst>
                  <a:outerShdw blurRad="38100" dist="38100" dir="2700000" algn="tl">
                    <a:srgbClr val="000000"/>
                  </a:outerShdw>
                </a:effectLst>
                <a:sym typeface="Wingdings" panose="05000000000000000000" pitchFamily="2" charset="2"/>
              </a:rPr>
              <a:t>        50 / 250 mt   </a:t>
            </a:r>
            <a:endParaRPr lang="it-IT" altLang="it-IT" sz="2400" b="1">
              <a:effectLst>
                <a:outerShdw blurRad="38100" dist="38100" dir="2700000" algn="tl">
                  <a:srgbClr val="000000"/>
                </a:outerShdw>
              </a:effectLst>
            </a:endParaRPr>
          </a:p>
        </p:txBody>
      </p:sp>
      <p:sp>
        <p:nvSpPr>
          <p:cNvPr id="431117" name="Rectangle 13">
            <a:extLst>
              <a:ext uri="{FF2B5EF4-FFF2-40B4-BE49-F238E27FC236}">
                <a16:creationId xmlns:a16="http://schemas.microsoft.com/office/drawing/2014/main" id="{71F554EF-3D2D-45D8-AF78-674BF327C36D}"/>
              </a:ext>
            </a:extLst>
          </p:cNvPr>
          <p:cNvSpPr>
            <a:spLocks noChangeArrowheads="1"/>
          </p:cNvSpPr>
          <p:nvPr/>
        </p:nvSpPr>
        <p:spPr bwMode="auto">
          <a:xfrm>
            <a:off x="900113" y="4876800"/>
            <a:ext cx="7489825"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a:effectLst>
                  <a:outerShdw blurRad="38100" dist="38100" dir="2700000" algn="tl">
                    <a:srgbClr val="000000"/>
                  </a:outerShdw>
                </a:effectLst>
              </a:rPr>
              <a:t>Turbina Francis                    </a:t>
            </a:r>
            <a:r>
              <a:rPr lang="it-IT" altLang="it-IT" sz="2400" b="1">
                <a:effectLst>
                  <a:outerShdw blurRad="38100" dist="38100" dir="2700000" algn="tl">
                    <a:srgbClr val="000000"/>
                  </a:outerShdw>
                </a:effectLst>
                <a:sym typeface="Wingdings" panose="05000000000000000000" pitchFamily="2" charset="2"/>
              </a:rPr>
              <a:t>        10 / 350 mt</a:t>
            </a:r>
            <a:endParaRPr lang="it-IT" altLang="it-IT" sz="2400" b="1">
              <a:effectLst>
                <a:outerShdw blurRad="38100" dist="38100" dir="2700000" algn="tl">
                  <a:srgbClr val="000000"/>
                </a:outerShdw>
              </a:effectLst>
            </a:endParaRPr>
          </a:p>
        </p:txBody>
      </p:sp>
      <p:sp>
        <p:nvSpPr>
          <p:cNvPr id="431118" name="Rectangle 14">
            <a:extLst>
              <a:ext uri="{FF2B5EF4-FFF2-40B4-BE49-F238E27FC236}">
                <a16:creationId xmlns:a16="http://schemas.microsoft.com/office/drawing/2014/main" id="{DDB77497-E226-4B6E-B206-0516689D8921}"/>
              </a:ext>
            </a:extLst>
          </p:cNvPr>
          <p:cNvSpPr>
            <a:spLocks noChangeArrowheads="1"/>
          </p:cNvSpPr>
          <p:nvPr/>
        </p:nvSpPr>
        <p:spPr bwMode="auto">
          <a:xfrm>
            <a:off x="900113" y="5453063"/>
            <a:ext cx="748982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a:effectLst>
                  <a:outerShdw blurRad="38100" dist="38100" dir="2700000" algn="tl">
                    <a:srgbClr val="000000"/>
                  </a:outerShdw>
                </a:effectLst>
              </a:rPr>
              <a:t>Turbina Pelton                     </a:t>
            </a:r>
            <a:r>
              <a:rPr lang="it-IT" altLang="it-IT" sz="2400" b="1">
                <a:effectLst>
                  <a:outerShdw blurRad="38100" dist="38100" dir="2700000" algn="tl">
                    <a:srgbClr val="000000"/>
                  </a:outerShdw>
                </a:effectLst>
                <a:sym typeface="Wingdings" panose="05000000000000000000" pitchFamily="2" charset="2"/>
              </a:rPr>
              <a:t>        50 / 1300 mt</a:t>
            </a:r>
            <a:endParaRPr lang="it-IT" altLang="it-IT" sz="2400" b="1">
              <a:effectLst>
                <a:outerShdw blurRad="38100" dist="38100" dir="2700000" algn="tl">
                  <a:srgbClr val="000000"/>
                </a:outerShdw>
              </a:effectLst>
            </a:endParaRPr>
          </a:p>
        </p:txBody>
      </p:sp>
      <p:sp>
        <p:nvSpPr>
          <p:cNvPr id="431119" name="Rectangle 15">
            <a:extLst>
              <a:ext uri="{FF2B5EF4-FFF2-40B4-BE49-F238E27FC236}">
                <a16:creationId xmlns:a16="http://schemas.microsoft.com/office/drawing/2014/main" id="{8271D89E-6EAD-4D1D-BBE7-91030E3F10F7}"/>
              </a:ext>
            </a:extLst>
          </p:cNvPr>
          <p:cNvSpPr>
            <a:spLocks noChangeArrowheads="1"/>
          </p:cNvSpPr>
          <p:nvPr/>
        </p:nvSpPr>
        <p:spPr bwMode="auto">
          <a:xfrm>
            <a:off x="900113" y="3149600"/>
            <a:ext cx="7129462"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a:effectLst>
                  <a:outerShdw blurRad="38100" dist="38100" dir="2700000" algn="tl">
                    <a:srgbClr val="000000"/>
                  </a:outerShdw>
                </a:effectLst>
              </a:rPr>
              <a:t>Turbina Kaplan                    </a:t>
            </a:r>
            <a:r>
              <a:rPr lang="it-IT" altLang="it-IT" sz="2400" b="1">
                <a:effectLst>
                  <a:outerShdw blurRad="38100" dist="38100" dir="2700000" algn="tl">
                    <a:srgbClr val="000000"/>
                  </a:outerShdw>
                </a:effectLst>
                <a:sym typeface="Wingdings" panose="05000000000000000000" pitchFamily="2" charset="2"/>
              </a:rPr>
              <a:t>        2 / 20 mt</a:t>
            </a:r>
            <a:endParaRPr lang="it-IT" altLang="it-IT" sz="2400" b="1">
              <a:effectLst>
                <a:outerShdw blurRad="38100" dist="38100" dir="2700000" algn="tl">
                  <a:srgbClr val="000000"/>
                </a:outerShdw>
              </a:effectLst>
            </a:endParaRPr>
          </a:p>
        </p:txBody>
      </p:sp>
      <p:sp>
        <p:nvSpPr>
          <p:cNvPr id="431120" name="Rectangle 16">
            <a:extLst>
              <a:ext uri="{FF2B5EF4-FFF2-40B4-BE49-F238E27FC236}">
                <a16:creationId xmlns:a16="http://schemas.microsoft.com/office/drawing/2014/main" id="{4449633D-F045-4073-B342-3A004C6E7EFF}"/>
              </a:ext>
            </a:extLst>
          </p:cNvPr>
          <p:cNvSpPr>
            <a:spLocks noChangeArrowheads="1"/>
          </p:cNvSpPr>
          <p:nvPr/>
        </p:nvSpPr>
        <p:spPr bwMode="auto">
          <a:xfrm>
            <a:off x="1042988" y="2276475"/>
            <a:ext cx="7129462"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2400" b="1">
                <a:solidFill>
                  <a:schemeClr val="accent2"/>
                </a:solidFill>
                <a:effectLst>
                  <a:outerShdw blurRad="38100" dist="38100" dir="2700000" algn="tl">
                    <a:srgbClr val="000000"/>
                  </a:outerShdw>
                </a:effectLst>
              </a:rPr>
              <a:t>Turbina                                          Salto</a:t>
            </a:r>
          </a:p>
        </p:txBody>
      </p:sp>
      <p:sp>
        <p:nvSpPr>
          <p:cNvPr id="431121" name="Line 17">
            <a:extLst>
              <a:ext uri="{FF2B5EF4-FFF2-40B4-BE49-F238E27FC236}">
                <a16:creationId xmlns:a16="http://schemas.microsoft.com/office/drawing/2014/main" id="{6DD2CAF5-3B29-4815-9098-28B62671A67B}"/>
              </a:ext>
            </a:extLst>
          </p:cNvPr>
          <p:cNvSpPr>
            <a:spLocks noChangeShapeType="1"/>
          </p:cNvSpPr>
          <p:nvPr/>
        </p:nvSpPr>
        <p:spPr bwMode="auto">
          <a:xfrm>
            <a:off x="684213" y="2924175"/>
            <a:ext cx="78486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1119"/>
                                        </p:tgtEl>
                                        <p:attrNameLst>
                                          <p:attrName>style.visibility</p:attrName>
                                        </p:attrNameLst>
                                      </p:cBhvr>
                                      <p:to>
                                        <p:strVal val="visible"/>
                                      </p:to>
                                    </p:set>
                                    <p:anim calcmode="lin" valueType="num">
                                      <p:cBhvr additive="base">
                                        <p:cTn id="7" dur="500" fill="hold"/>
                                        <p:tgtEl>
                                          <p:spTgt spid="431119"/>
                                        </p:tgtEl>
                                        <p:attrNameLst>
                                          <p:attrName>ppt_x</p:attrName>
                                        </p:attrNameLst>
                                      </p:cBhvr>
                                      <p:tavLst>
                                        <p:tav tm="0">
                                          <p:val>
                                            <p:strVal val="0-#ppt_w/2"/>
                                          </p:val>
                                        </p:tav>
                                        <p:tav tm="100000">
                                          <p:val>
                                            <p:strVal val="#ppt_x"/>
                                          </p:val>
                                        </p:tav>
                                      </p:tavLst>
                                    </p:anim>
                                    <p:anim calcmode="lin" valueType="num">
                                      <p:cBhvr additive="base">
                                        <p:cTn id="8" dur="500" fill="hold"/>
                                        <p:tgtEl>
                                          <p:spTgt spid="4311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1115"/>
                                        </p:tgtEl>
                                        <p:attrNameLst>
                                          <p:attrName>style.visibility</p:attrName>
                                        </p:attrNameLst>
                                      </p:cBhvr>
                                      <p:to>
                                        <p:strVal val="visible"/>
                                      </p:to>
                                    </p:set>
                                    <p:anim calcmode="lin" valueType="num">
                                      <p:cBhvr additive="base">
                                        <p:cTn id="13" dur="500" fill="hold"/>
                                        <p:tgtEl>
                                          <p:spTgt spid="431115"/>
                                        </p:tgtEl>
                                        <p:attrNameLst>
                                          <p:attrName>ppt_x</p:attrName>
                                        </p:attrNameLst>
                                      </p:cBhvr>
                                      <p:tavLst>
                                        <p:tav tm="0">
                                          <p:val>
                                            <p:strVal val="0-#ppt_w/2"/>
                                          </p:val>
                                        </p:tav>
                                        <p:tav tm="100000">
                                          <p:val>
                                            <p:strVal val="#ppt_x"/>
                                          </p:val>
                                        </p:tav>
                                      </p:tavLst>
                                    </p:anim>
                                    <p:anim calcmode="lin" valueType="num">
                                      <p:cBhvr additive="base">
                                        <p:cTn id="14" dur="500" fill="hold"/>
                                        <p:tgtEl>
                                          <p:spTgt spid="4311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1116"/>
                                        </p:tgtEl>
                                        <p:attrNameLst>
                                          <p:attrName>style.visibility</p:attrName>
                                        </p:attrNameLst>
                                      </p:cBhvr>
                                      <p:to>
                                        <p:strVal val="visible"/>
                                      </p:to>
                                    </p:set>
                                    <p:anim calcmode="lin" valueType="num">
                                      <p:cBhvr additive="base">
                                        <p:cTn id="19" dur="500" fill="hold"/>
                                        <p:tgtEl>
                                          <p:spTgt spid="431116"/>
                                        </p:tgtEl>
                                        <p:attrNameLst>
                                          <p:attrName>ppt_x</p:attrName>
                                        </p:attrNameLst>
                                      </p:cBhvr>
                                      <p:tavLst>
                                        <p:tav tm="0">
                                          <p:val>
                                            <p:strVal val="0-#ppt_w/2"/>
                                          </p:val>
                                        </p:tav>
                                        <p:tav tm="100000">
                                          <p:val>
                                            <p:strVal val="#ppt_x"/>
                                          </p:val>
                                        </p:tav>
                                      </p:tavLst>
                                    </p:anim>
                                    <p:anim calcmode="lin" valueType="num">
                                      <p:cBhvr additive="base">
                                        <p:cTn id="20" dur="500" fill="hold"/>
                                        <p:tgtEl>
                                          <p:spTgt spid="43111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1117"/>
                                        </p:tgtEl>
                                        <p:attrNameLst>
                                          <p:attrName>style.visibility</p:attrName>
                                        </p:attrNameLst>
                                      </p:cBhvr>
                                      <p:to>
                                        <p:strVal val="visible"/>
                                      </p:to>
                                    </p:set>
                                    <p:anim calcmode="lin" valueType="num">
                                      <p:cBhvr additive="base">
                                        <p:cTn id="25" dur="500" fill="hold"/>
                                        <p:tgtEl>
                                          <p:spTgt spid="431117"/>
                                        </p:tgtEl>
                                        <p:attrNameLst>
                                          <p:attrName>ppt_x</p:attrName>
                                        </p:attrNameLst>
                                      </p:cBhvr>
                                      <p:tavLst>
                                        <p:tav tm="0">
                                          <p:val>
                                            <p:strVal val="0-#ppt_w/2"/>
                                          </p:val>
                                        </p:tav>
                                        <p:tav tm="100000">
                                          <p:val>
                                            <p:strVal val="#ppt_x"/>
                                          </p:val>
                                        </p:tav>
                                      </p:tavLst>
                                    </p:anim>
                                    <p:anim calcmode="lin" valueType="num">
                                      <p:cBhvr additive="base">
                                        <p:cTn id="26" dur="500" fill="hold"/>
                                        <p:tgtEl>
                                          <p:spTgt spid="43111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1118"/>
                                        </p:tgtEl>
                                        <p:attrNameLst>
                                          <p:attrName>style.visibility</p:attrName>
                                        </p:attrNameLst>
                                      </p:cBhvr>
                                      <p:to>
                                        <p:strVal val="visible"/>
                                      </p:to>
                                    </p:set>
                                    <p:anim calcmode="lin" valueType="num">
                                      <p:cBhvr additive="base">
                                        <p:cTn id="31" dur="500" fill="hold"/>
                                        <p:tgtEl>
                                          <p:spTgt spid="431118"/>
                                        </p:tgtEl>
                                        <p:attrNameLst>
                                          <p:attrName>ppt_x</p:attrName>
                                        </p:attrNameLst>
                                      </p:cBhvr>
                                      <p:tavLst>
                                        <p:tav tm="0">
                                          <p:val>
                                            <p:strVal val="0-#ppt_w/2"/>
                                          </p:val>
                                        </p:tav>
                                        <p:tav tm="100000">
                                          <p:val>
                                            <p:strVal val="#ppt_x"/>
                                          </p:val>
                                        </p:tav>
                                      </p:tavLst>
                                    </p:anim>
                                    <p:anim calcmode="lin" valueType="num">
                                      <p:cBhvr additive="base">
                                        <p:cTn id="32" dur="500" fill="hold"/>
                                        <p:tgtEl>
                                          <p:spTgt spid="431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5" grpId="0"/>
      <p:bldP spid="431116" grpId="0"/>
      <p:bldP spid="431117" grpId="0"/>
      <p:bldP spid="431118" grpId="0"/>
      <p:bldP spid="4311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08459A17-DC49-4799-BE01-B879B345DE59}"/>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4179" name="Rectangle 3">
            <a:extLst>
              <a:ext uri="{FF2B5EF4-FFF2-40B4-BE49-F238E27FC236}">
                <a16:creationId xmlns:a16="http://schemas.microsoft.com/office/drawing/2014/main" id="{132B7CD0-1C80-442F-BFEA-97C5737947AF}"/>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4180" name="Rectangle 4">
            <a:extLst>
              <a:ext uri="{FF2B5EF4-FFF2-40B4-BE49-F238E27FC236}">
                <a16:creationId xmlns:a16="http://schemas.microsoft.com/office/drawing/2014/main" id="{90CD23B8-7FFB-4197-89FF-35B0A13A1AF5}"/>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4181" name="Rectangle 5">
            <a:extLst>
              <a:ext uri="{FF2B5EF4-FFF2-40B4-BE49-F238E27FC236}">
                <a16:creationId xmlns:a16="http://schemas.microsoft.com/office/drawing/2014/main" id="{03CDB6E7-748A-4B55-8609-324547BDD9CB}"/>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4182" name="Rectangle 6">
            <a:extLst>
              <a:ext uri="{FF2B5EF4-FFF2-40B4-BE49-F238E27FC236}">
                <a16:creationId xmlns:a16="http://schemas.microsoft.com/office/drawing/2014/main" id="{0BAB906E-D3B7-4F2F-AD19-360B2D20A3D6}"/>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4183" name="Rectangle 7">
            <a:extLst>
              <a:ext uri="{FF2B5EF4-FFF2-40B4-BE49-F238E27FC236}">
                <a16:creationId xmlns:a16="http://schemas.microsoft.com/office/drawing/2014/main" id="{2EAE7429-A4C2-426C-B76A-B5FE0515A000}"/>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pic>
        <p:nvPicPr>
          <p:cNvPr id="434190" name="Picture 14" descr="turbine_kaplan 2">
            <a:extLst>
              <a:ext uri="{FF2B5EF4-FFF2-40B4-BE49-F238E27FC236}">
                <a16:creationId xmlns:a16="http://schemas.microsoft.com/office/drawing/2014/main" id="{B7EAA56F-A342-4041-8143-08662C238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205038"/>
            <a:ext cx="3371850" cy="3838575"/>
          </a:xfrm>
          <a:prstGeom prst="rect">
            <a:avLst/>
          </a:prstGeom>
          <a:noFill/>
          <a:extLst>
            <a:ext uri="{909E8E84-426E-40DD-AFC4-6F175D3DCCD1}">
              <a14:hiddenFill xmlns:a14="http://schemas.microsoft.com/office/drawing/2010/main">
                <a:solidFill>
                  <a:srgbClr val="FFFFFF"/>
                </a:solidFill>
              </a14:hiddenFill>
            </a:ext>
          </a:extLst>
        </p:spPr>
      </p:pic>
      <p:pic>
        <p:nvPicPr>
          <p:cNvPr id="434192" name="Picture 16" descr="kaplan_turbine_ani">
            <a:extLst>
              <a:ext uri="{FF2B5EF4-FFF2-40B4-BE49-F238E27FC236}">
                <a16:creationId xmlns:a16="http://schemas.microsoft.com/office/drawing/2014/main" id="{AC31C718-BE87-4BE0-8258-29613BC3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1916113"/>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34194" name="Picture 18" descr="Turbine_Kaplan">
            <a:extLst>
              <a:ext uri="{FF2B5EF4-FFF2-40B4-BE49-F238E27FC236}">
                <a16:creationId xmlns:a16="http://schemas.microsoft.com/office/drawing/2014/main" id="{0592911B-8AF8-433E-AA47-22E47F9FC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554538"/>
            <a:ext cx="2552700" cy="2187575"/>
          </a:xfrm>
          <a:prstGeom prst="rect">
            <a:avLst/>
          </a:prstGeom>
          <a:noFill/>
          <a:extLst>
            <a:ext uri="{909E8E84-426E-40DD-AFC4-6F175D3DCCD1}">
              <a14:hiddenFill xmlns:a14="http://schemas.microsoft.com/office/drawing/2010/main">
                <a:solidFill>
                  <a:srgbClr val="FFFFFF"/>
                </a:solidFill>
              </a14:hiddenFill>
            </a:ext>
          </a:extLst>
        </p:spPr>
      </p:pic>
      <p:sp>
        <p:nvSpPr>
          <p:cNvPr id="434195" name="Rectangle 19">
            <a:extLst>
              <a:ext uri="{FF2B5EF4-FFF2-40B4-BE49-F238E27FC236}">
                <a16:creationId xmlns:a16="http://schemas.microsoft.com/office/drawing/2014/main" id="{ED54C0B3-ECDC-4BA7-8312-4817641CE911}"/>
              </a:ext>
            </a:extLst>
          </p:cNvPr>
          <p:cNvSpPr>
            <a:spLocks noChangeArrowheads="1"/>
          </p:cNvSpPr>
          <p:nvPr/>
        </p:nvSpPr>
        <p:spPr bwMode="auto">
          <a:xfrm>
            <a:off x="1566863" y="692150"/>
            <a:ext cx="55260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b="1" dirty="0">
                <a:effectLst>
                  <a:outerShdw blurRad="38100" dist="38100" dir="2700000" algn="tl">
                    <a:srgbClr val="000000"/>
                  </a:outerShdw>
                </a:effectLst>
                <a:highlight>
                  <a:srgbClr val="FFFF00"/>
                </a:highlight>
              </a:rPr>
              <a:t>Turbina Kaplan</a:t>
            </a:r>
            <a:br>
              <a:rPr lang="it-IT" altLang="it-IT" sz="3600" b="1" dirty="0">
                <a:effectLst>
                  <a:outerShdw blurRad="38100" dist="38100" dir="2700000" algn="tl">
                    <a:srgbClr val="000000"/>
                  </a:outerShdw>
                </a:effectLst>
                <a:highlight>
                  <a:srgbClr val="FFFF00"/>
                </a:highlight>
              </a:rPr>
            </a:br>
            <a:r>
              <a:rPr lang="it-IT" altLang="it-IT" sz="2400" b="1" dirty="0">
                <a:effectLst>
                  <a:outerShdw blurRad="38100" dist="38100" dir="2700000" algn="tl">
                    <a:srgbClr val="000000"/>
                  </a:outerShdw>
                </a:effectLst>
                <a:highlight>
                  <a:srgbClr val="FFFF00"/>
                </a:highlight>
              </a:rPr>
              <a:t>salto 2 - 20 mt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9942AB32-EB12-44D3-A002-90C2FA671C18}"/>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5203" name="Rectangle 3">
            <a:extLst>
              <a:ext uri="{FF2B5EF4-FFF2-40B4-BE49-F238E27FC236}">
                <a16:creationId xmlns:a16="http://schemas.microsoft.com/office/drawing/2014/main" id="{CDC7DE4C-C429-4363-A346-CABD8EE96106}"/>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5204" name="Rectangle 4">
            <a:extLst>
              <a:ext uri="{FF2B5EF4-FFF2-40B4-BE49-F238E27FC236}">
                <a16:creationId xmlns:a16="http://schemas.microsoft.com/office/drawing/2014/main" id="{EE0EBF7C-0B42-4A6D-A7E1-B94C2068357A}"/>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5205" name="Rectangle 5">
            <a:extLst>
              <a:ext uri="{FF2B5EF4-FFF2-40B4-BE49-F238E27FC236}">
                <a16:creationId xmlns:a16="http://schemas.microsoft.com/office/drawing/2014/main" id="{89C1BE66-EFE4-4E2E-8417-7B6ECB7AADB7}"/>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5206" name="Rectangle 6">
            <a:extLst>
              <a:ext uri="{FF2B5EF4-FFF2-40B4-BE49-F238E27FC236}">
                <a16:creationId xmlns:a16="http://schemas.microsoft.com/office/drawing/2014/main" id="{DE20D2DC-0694-4BF7-8885-B3D962A230F6}"/>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5207" name="Rectangle 7">
            <a:extLst>
              <a:ext uri="{FF2B5EF4-FFF2-40B4-BE49-F238E27FC236}">
                <a16:creationId xmlns:a16="http://schemas.microsoft.com/office/drawing/2014/main" id="{E22FB64E-264F-430A-9133-13E7FF7A7BF3}"/>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pic>
        <p:nvPicPr>
          <p:cNvPr id="435213" name="Picture 13" descr="Banki%2003">
            <a:extLst>
              <a:ext uri="{FF2B5EF4-FFF2-40B4-BE49-F238E27FC236}">
                <a16:creationId xmlns:a16="http://schemas.microsoft.com/office/drawing/2014/main" id="{8A31D8BC-7A92-4147-81FE-619EB8C7B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492375"/>
            <a:ext cx="4152900" cy="3322638"/>
          </a:xfrm>
          <a:prstGeom prst="rect">
            <a:avLst/>
          </a:prstGeom>
          <a:noFill/>
          <a:extLst>
            <a:ext uri="{909E8E84-426E-40DD-AFC4-6F175D3DCCD1}">
              <a14:hiddenFill xmlns:a14="http://schemas.microsoft.com/office/drawing/2010/main">
                <a:solidFill>
                  <a:srgbClr val="FFFFFF"/>
                </a:solidFill>
              </a14:hiddenFill>
            </a:ext>
          </a:extLst>
        </p:spPr>
      </p:pic>
      <p:pic>
        <p:nvPicPr>
          <p:cNvPr id="435215" name="Picture 15" descr="DSCF1410">
            <a:extLst>
              <a:ext uri="{FF2B5EF4-FFF2-40B4-BE49-F238E27FC236}">
                <a16:creationId xmlns:a16="http://schemas.microsoft.com/office/drawing/2014/main" id="{EB8C587F-DD7B-4139-8C5C-012BA61B0E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2636838"/>
            <a:ext cx="3887788" cy="2916237"/>
          </a:xfrm>
          <a:prstGeom prst="rect">
            <a:avLst/>
          </a:prstGeom>
          <a:noFill/>
          <a:extLst>
            <a:ext uri="{909E8E84-426E-40DD-AFC4-6F175D3DCCD1}">
              <a14:hiddenFill xmlns:a14="http://schemas.microsoft.com/office/drawing/2010/main">
                <a:solidFill>
                  <a:srgbClr val="FFFFFF"/>
                </a:solidFill>
              </a14:hiddenFill>
            </a:ext>
          </a:extLst>
        </p:spPr>
      </p:pic>
      <p:sp>
        <p:nvSpPr>
          <p:cNvPr id="435216" name="Rectangle 16">
            <a:extLst>
              <a:ext uri="{FF2B5EF4-FFF2-40B4-BE49-F238E27FC236}">
                <a16:creationId xmlns:a16="http://schemas.microsoft.com/office/drawing/2014/main" id="{927B495C-FAE1-4F96-96F1-2EAC172E5B6B}"/>
              </a:ext>
            </a:extLst>
          </p:cNvPr>
          <p:cNvSpPr>
            <a:spLocks noChangeArrowheads="1"/>
          </p:cNvSpPr>
          <p:nvPr/>
        </p:nvSpPr>
        <p:spPr bwMode="auto">
          <a:xfrm>
            <a:off x="1566863" y="692150"/>
            <a:ext cx="64611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b="1" dirty="0">
                <a:effectLst>
                  <a:outerShdw blurRad="38100" dist="38100" dir="2700000" algn="tl">
                    <a:srgbClr val="000000"/>
                  </a:outerShdw>
                </a:effectLst>
                <a:highlight>
                  <a:srgbClr val="FFFF00"/>
                </a:highlight>
              </a:rPr>
              <a:t>Turbina </a:t>
            </a:r>
            <a:r>
              <a:rPr lang="it-IT" altLang="it-IT" sz="3600" b="1" dirty="0" err="1">
                <a:effectLst>
                  <a:outerShdw blurRad="38100" dist="38100" dir="2700000" algn="tl">
                    <a:srgbClr val="000000"/>
                  </a:outerShdw>
                </a:effectLst>
                <a:highlight>
                  <a:srgbClr val="FFFF00"/>
                </a:highlight>
              </a:rPr>
              <a:t>Michell</a:t>
            </a:r>
            <a:r>
              <a:rPr lang="it-IT" altLang="it-IT" sz="3600" b="1" dirty="0">
                <a:effectLst>
                  <a:outerShdw blurRad="38100" dist="38100" dir="2700000" algn="tl">
                    <a:srgbClr val="000000"/>
                  </a:outerShdw>
                </a:effectLst>
                <a:highlight>
                  <a:srgbClr val="FFFF00"/>
                </a:highlight>
              </a:rPr>
              <a:t> - </a:t>
            </a:r>
            <a:r>
              <a:rPr lang="it-IT" altLang="it-IT" sz="3600" b="1" dirty="0" err="1">
                <a:effectLst>
                  <a:outerShdw blurRad="38100" dist="38100" dir="2700000" algn="tl">
                    <a:srgbClr val="000000"/>
                  </a:outerShdw>
                </a:effectLst>
                <a:highlight>
                  <a:srgbClr val="FFFF00"/>
                </a:highlight>
              </a:rPr>
              <a:t>Banky</a:t>
            </a:r>
            <a:br>
              <a:rPr lang="it-IT" altLang="it-IT" sz="3600" b="1" dirty="0">
                <a:effectLst>
                  <a:outerShdw blurRad="38100" dist="38100" dir="2700000" algn="tl">
                    <a:srgbClr val="000000"/>
                  </a:outerShdw>
                </a:effectLst>
                <a:highlight>
                  <a:srgbClr val="FFFF00"/>
                </a:highlight>
              </a:rPr>
            </a:br>
            <a:r>
              <a:rPr lang="it-IT" altLang="it-IT" sz="2400" b="1" dirty="0">
                <a:effectLst>
                  <a:outerShdw blurRad="38100" dist="38100" dir="2700000" algn="tl">
                    <a:srgbClr val="000000"/>
                  </a:outerShdw>
                </a:effectLst>
                <a:highlight>
                  <a:srgbClr val="FFFF00"/>
                </a:highlight>
              </a:rPr>
              <a:t>salto 3 </a:t>
            </a:r>
            <a:r>
              <a:rPr lang="it-IT" altLang="it-IT" sz="2400" b="1" dirty="0">
                <a:effectLst>
                  <a:outerShdw blurRad="38100" dist="38100" dir="2700000" algn="tl">
                    <a:srgbClr val="000000"/>
                  </a:outerShdw>
                </a:effectLst>
                <a:highlight>
                  <a:srgbClr val="FFFF00"/>
                </a:highlight>
                <a:latin typeface="Times New Roman" panose="02020603050405020304" pitchFamily="18" charset="0"/>
              </a:rPr>
              <a:t>–</a:t>
            </a:r>
            <a:r>
              <a:rPr lang="it-IT" altLang="it-IT" sz="2400" b="1" dirty="0">
                <a:effectLst>
                  <a:outerShdw blurRad="38100" dist="38100" dir="2700000" algn="tl">
                    <a:srgbClr val="000000"/>
                  </a:outerShdw>
                </a:effectLst>
                <a:highlight>
                  <a:srgbClr val="FFFF00"/>
                </a:highlight>
              </a:rPr>
              <a:t> 200 mt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461471F3-16EB-46AA-B519-3B6B3504345C}"/>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7251" name="Rectangle 3">
            <a:extLst>
              <a:ext uri="{FF2B5EF4-FFF2-40B4-BE49-F238E27FC236}">
                <a16:creationId xmlns:a16="http://schemas.microsoft.com/office/drawing/2014/main" id="{AB8984AC-CB05-4AA5-A86F-E168C1273C8C}"/>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7252" name="Rectangle 4">
            <a:extLst>
              <a:ext uri="{FF2B5EF4-FFF2-40B4-BE49-F238E27FC236}">
                <a16:creationId xmlns:a16="http://schemas.microsoft.com/office/drawing/2014/main" id="{72532CF1-E903-41D7-BB02-78C4976822A2}"/>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7253" name="Rectangle 5">
            <a:extLst>
              <a:ext uri="{FF2B5EF4-FFF2-40B4-BE49-F238E27FC236}">
                <a16:creationId xmlns:a16="http://schemas.microsoft.com/office/drawing/2014/main" id="{739AF2EC-3052-4886-9FF0-BC10224FA7BE}"/>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7254" name="Rectangle 6">
            <a:extLst>
              <a:ext uri="{FF2B5EF4-FFF2-40B4-BE49-F238E27FC236}">
                <a16:creationId xmlns:a16="http://schemas.microsoft.com/office/drawing/2014/main" id="{A0D27DCB-1624-4DC9-A4B2-10072E8B5632}"/>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7255" name="Rectangle 7">
            <a:extLst>
              <a:ext uri="{FF2B5EF4-FFF2-40B4-BE49-F238E27FC236}">
                <a16:creationId xmlns:a16="http://schemas.microsoft.com/office/drawing/2014/main" id="{30E4C72C-FEE1-4CE5-9DD8-E77549CED291}"/>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pic>
        <p:nvPicPr>
          <p:cNvPr id="437261" name="Picture 13" descr="20081128-Rotor-pale-albastre-turbina-Turgo">
            <a:extLst>
              <a:ext uri="{FF2B5EF4-FFF2-40B4-BE49-F238E27FC236}">
                <a16:creationId xmlns:a16="http://schemas.microsoft.com/office/drawing/2014/main" id="{930A7BEC-3D81-4056-A949-214B3B30D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5654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37263" name="Picture 15" descr="Rotor-pale-inox-turbina-Turgo">
            <a:extLst>
              <a:ext uri="{FF2B5EF4-FFF2-40B4-BE49-F238E27FC236}">
                <a16:creationId xmlns:a16="http://schemas.microsoft.com/office/drawing/2014/main" id="{EE1D978C-9CC7-475C-9E2B-72FF49F23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20938"/>
            <a:ext cx="3810000" cy="3638550"/>
          </a:xfrm>
          <a:prstGeom prst="rect">
            <a:avLst/>
          </a:prstGeom>
          <a:noFill/>
          <a:extLst>
            <a:ext uri="{909E8E84-426E-40DD-AFC4-6F175D3DCCD1}">
              <a14:hiddenFill xmlns:a14="http://schemas.microsoft.com/office/drawing/2010/main">
                <a:solidFill>
                  <a:srgbClr val="FFFFFF"/>
                </a:solidFill>
              </a14:hiddenFill>
            </a:ext>
          </a:extLst>
        </p:spPr>
      </p:pic>
      <p:sp>
        <p:nvSpPr>
          <p:cNvPr id="437264" name="Rectangle 16">
            <a:extLst>
              <a:ext uri="{FF2B5EF4-FFF2-40B4-BE49-F238E27FC236}">
                <a16:creationId xmlns:a16="http://schemas.microsoft.com/office/drawing/2014/main" id="{5ED9C82A-97C8-4F2F-A0AB-84A631B2F11B}"/>
              </a:ext>
            </a:extLst>
          </p:cNvPr>
          <p:cNvSpPr>
            <a:spLocks noChangeArrowheads="1"/>
          </p:cNvSpPr>
          <p:nvPr/>
        </p:nvSpPr>
        <p:spPr bwMode="auto">
          <a:xfrm>
            <a:off x="1566863" y="692150"/>
            <a:ext cx="55260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b="1" dirty="0">
                <a:effectLst>
                  <a:outerShdw blurRad="38100" dist="38100" dir="2700000" algn="tl">
                    <a:srgbClr val="000000"/>
                  </a:outerShdw>
                </a:effectLst>
                <a:highlight>
                  <a:srgbClr val="FFFF00"/>
                </a:highlight>
              </a:rPr>
              <a:t>Turbina </a:t>
            </a:r>
            <a:r>
              <a:rPr lang="it-IT" altLang="it-IT" sz="3600" b="1" dirty="0" err="1">
                <a:effectLst>
                  <a:outerShdw blurRad="38100" dist="38100" dir="2700000" algn="tl">
                    <a:srgbClr val="000000"/>
                  </a:outerShdw>
                </a:effectLst>
                <a:highlight>
                  <a:srgbClr val="FFFF00"/>
                </a:highlight>
              </a:rPr>
              <a:t>Turgo</a:t>
            </a:r>
            <a:br>
              <a:rPr lang="it-IT" altLang="it-IT" sz="3600" b="1" dirty="0">
                <a:effectLst>
                  <a:outerShdw blurRad="38100" dist="38100" dir="2700000" algn="tl">
                    <a:srgbClr val="000000"/>
                  </a:outerShdw>
                </a:effectLst>
                <a:highlight>
                  <a:srgbClr val="FFFF00"/>
                </a:highlight>
              </a:rPr>
            </a:br>
            <a:r>
              <a:rPr lang="it-IT" altLang="it-IT" sz="2400" b="1" dirty="0">
                <a:effectLst>
                  <a:outerShdw blurRad="38100" dist="38100" dir="2700000" algn="tl">
                    <a:srgbClr val="000000"/>
                  </a:outerShdw>
                </a:effectLst>
                <a:highlight>
                  <a:srgbClr val="FFFF00"/>
                </a:highlight>
              </a:rPr>
              <a:t>salto 50 - 250 mt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619FA5A5-AFFA-43B9-A6A3-5D00C77937E3}"/>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6227" name="Rectangle 3">
            <a:extLst>
              <a:ext uri="{FF2B5EF4-FFF2-40B4-BE49-F238E27FC236}">
                <a16:creationId xmlns:a16="http://schemas.microsoft.com/office/drawing/2014/main" id="{50581BA4-C929-4310-A0B5-80BCEF8E273D}"/>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6228" name="Rectangle 4">
            <a:extLst>
              <a:ext uri="{FF2B5EF4-FFF2-40B4-BE49-F238E27FC236}">
                <a16:creationId xmlns:a16="http://schemas.microsoft.com/office/drawing/2014/main" id="{DA32E51E-209D-4CDA-A14E-BAB0D238190D}"/>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6229" name="Rectangle 5">
            <a:extLst>
              <a:ext uri="{FF2B5EF4-FFF2-40B4-BE49-F238E27FC236}">
                <a16:creationId xmlns:a16="http://schemas.microsoft.com/office/drawing/2014/main" id="{16C1ACB3-4D80-42D0-B7D0-7BD351F099E3}"/>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6230" name="Rectangle 6">
            <a:extLst>
              <a:ext uri="{FF2B5EF4-FFF2-40B4-BE49-F238E27FC236}">
                <a16:creationId xmlns:a16="http://schemas.microsoft.com/office/drawing/2014/main" id="{7D97911C-B259-4741-926B-BF0F4A823BA7}"/>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6231" name="Rectangle 7">
            <a:extLst>
              <a:ext uri="{FF2B5EF4-FFF2-40B4-BE49-F238E27FC236}">
                <a16:creationId xmlns:a16="http://schemas.microsoft.com/office/drawing/2014/main" id="{7A9F345D-1F3D-473A-86A3-F5D2A5D3A95D}"/>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pic>
        <p:nvPicPr>
          <p:cNvPr id="436236" name="Picture 12" descr="Francis 2">
            <a:extLst>
              <a:ext uri="{FF2B5EF4-FFF2-40B4-BE49-F238E27FC236}">
                <a16:creationId xmlns:a16="http://schemas.microsoft.com/office/drawing/2014/main" id="{1BF9A263-C038-416C-B436-11ADAF63A4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916113"/>
            <a:ext cx="2447925" cy="2097087"/>
          </a:xfrm>
          <a:prstGeom prst="rect">
            <a:avLst/>
          </a:prstGeom>
          <a:noFill/>
          <a:extLst>
            <a:ext uri="{909E8E84-426E-40DD-AFC4-6F175D3DCCD1}">
              <a14:hiddenFill xmlns:a14="http://schemas.microsoft.com/office/drawing/2010/main">
                <a:solidFill>
                  <a:srgbClr val="FFFFFF"/>
                </a:solidFill>
              </a14:hiddenFill>
            </a:ext>
          </a:extLst>
        </p:spPr>
      </p:pic>
      <p:pic>
        <p:nvPicPr>
          <p:cNvPr id="436237" name="Picture 13" descr="Francis">
            <a:extLst>
              <a:ext uri="{FF2B5EF4-FFF2-40B4-BE49-F238E27FC236}">
                <a16:creationId xmlns:a16="http://schemas.microsoft.com/office/drawing/2014/main" id="{121485E2-CE02-478C-B18B-C13A78CEE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068638"/>
            <a:ext cx="3173413" cy="3173412"/>
          </a:xfrm>
          <a:prstGeom prst="rect">
            <a:avLst/>
          </a:prstGeom>
          <a:noFill/>
          <a:extLst>
            <a:ext uri="{909E8E84-426E-40DD-AFC4-6F175D3DCCD1}">
              <a14:hiddenFill xmlns:a14="http://schemas.microsoft.com/office/drawing/2010/main">
                <a:solidFill>
                  <a:srgbClr val="FFFFFF"/>
                </a:solidFill>
              </a14:hiddenFill>
            </a:ext>
          </a:extLst>
        </p:spPr>
      </p:pic>
      <p:pic>
        <p:nvPicPr>
          <p:cNvPr id="436238" name="Picture 14" descr="Francis_Turbine_complete">
            <a:extLst>
              <a:ext uri="{FF2B5EF4-FFF2-40B4-BE49-F238E27FC236}">
                <a16:creationId xmlns:a16="http://schemas.microsoft.com/office/drawing/2014/main" id="{5F45F63D-E7C2-46A5-A02F-BF58AEED0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997200"/>
            <a:ext cx="3163888" cy="3200400"/>
          </a:xfrm>
          <a:prstGeom prst="rect">
            <a:avLst/>
          </a:prstGeom>
          <a:noFill/>
          <a:extLst>
            <a:ext uri="{909E8E84-426E-40DD-AFC4-6F175D3DCCD1}">
              <a14:hiddenFill xmlns:a14="http://schemas.microsoft.com/office/drawing/2010/main">
                <a:solidFill>
                  <a:srgbClr val="FFFFFF"/>
                </a:solidFill>
              </a14:hiddenFill>
            </a:ext>
          </a:extLst>
        </p:spPr>
      </p:pic>
      <p:sp>
        <p:nvSpPr>
          <p:cNvPr id="436239" name="Rectangle 15">
            <a:extLst>
              <a:ext uri="{FF2B5EF4-FFF2-40B4-BE49-F238E27FC236}">
                <a16:creationId xmlns:a16="http://schemas.microsoft.com/office/drawing/2014/main" id="{AA2A1922-335C-408F-99BF-C830100303E3}"/>
              </a:ext>
            </a:extLst>
          </p:cNvPr>
          <p:cNvSpPr>
            <a:spLocks noChangeArrowheads="1"/>
          </p:cNvSpPr>
          <p:nvPr/>
        </p:nvSpPr>
        <p:spPr bwMode="auto">
          <a:xfrm>
            <a:off x="1566863" y="692150"/>
            <a:ext cx="55260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600" b="1" dirty="0">
                <a:effectLst>
                  <a:outerShdw blurRad="38100" dist="38100" dir="2700000" algn="tl">
                    <a:srgbClr val="000000"/>
                  </a:outerShdw>
                </a:effectLst>
                <a:highlight>
                  <a:srgbClr val="FFFF00"/>
                </a:highlight>
              </a:rPr>
              <a:t>Turbina Francis</a:t>
            </a:r>
            <a:br>
              <a:rPr lang="it-IT" altLang="it-IT" sz="3600" b="1" dirty="0">
                <a:effectLst>
                  <a:outerShdw blurRad="38100" dist="38100" dir="2700000" algn="tl">
                    <a:srgbClr val="000000"/>
                  </a:outerShdw>
                </a:effectLst>
                <a:highlight>
                  <a:srgbClr val="FFFF00"/>
                </a:highlight>
              </a:rPr>
            </a:br>
            <a:r>
              <a:rPr lang="it-IT" altLang="it-IT" sz="2400" b="1" dirty="0">
                <a:effectLst>
                  <a:outerShdw blurRad="38100" dist="38100" dir="2700000" algn="tl">
                    <a:srgbClr val="000000"/>
                  </a:outerShdw>
                </a:effectLst>
                <a:highlight>
                  <a:srgbClr val="FFFF00"/>
                </a:highlight>
              </a:rPr>
              <a:t>salto 10 - 350 mt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3908469D-107E-4035-BE55-E233940FC6CA}"/>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8275" name="Rectangle 3">
            <a:extLst>
              <a:ext uri="{FF2B5EF4-FFF2-40B4-BE49-F238E27FC236}">
                <a16:creationId xmlns:a16="http://schemas.microsoft.com/office/drawing/2014/main" id="{98C7DF54-23A8-446B-B531-5D9855F05B06}"/>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8276" name="Rectangle 4">
            <a:extLst>
              <a:ext uri="{FF2B5EF4-FFF2-40B4-BE49-F238E27FC236}">
                <a16:creationId xmlns:a16="http://schemas.microsoft.com/office/drawing/2014/main" id="{7DE95352-6E46-40EC-9B35-3C0B3F04713C}"/>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8277" name="Rectangle 5">
            <a:extLst>
              <a:ext uri="{FF2B5EF4-FFF2-40B4-BE49-F238E27FC236}">
                <a16:creationId xmlns:a16="http://schemas.microsoft.com/office/drawing/2014/main" id="{6198CD8B-312C-4DA7-90A7-7511F7F92A66}"/>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8278" name="Rectangle 6">
            <a:extLst>
              <a:ext uri="{FF2B5EF4-FFF2-40B4-BE49-F238E27FC236}">
                <a16:creationId xmlns:a16="http://schemas.microsoft.com/office/drawing/2014/main" id="{D12E8C5F-D85E-49CD-B6C4-5D296CFED835}"/>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8279" name="Rectangle 7">
            <a:extLst>
              <a:ext uri="{FF2B5EF4-FFF2-40B4-BE49-F238E27FC236}">
                <a16:creationId xmlns:a16="http://schemas.microsoft.com/office/drawing/2014/main" id="{325D61C2-E3E4-426A-9AC9-B9018559DBBC}"/>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8280" name="Rectangle 8">
            <a:extLst>
              <a:ext uri="{FF2B5EF4-FFF2-40B4-BE49-F238E27FC236}">
                <a16:creationId xmlns:a16="http://schemas.microsoft.com/office/drawing/2014/main" id="{F64B6BEC-1AE4-4CE1-AA61-2A8019986043}"/>
              </a:ext>
            </a:extLst>
          </p:cNvPr>
          <p:cNvSpPr>
            <a:spLocks noGrp="1" noChangeArrowheads="1"/>
          </p:cNvSpPr>
          <p:nvPr>
            <p:ph type="title"/>
          </p:nvPr>
        </p:nvSpPr>
        <p:spPr>
          <a:xfrm>
            <a:off x="433262" y="427037"/>
            <a:ext cx="5526087" cy="792163"/>
          </a:xfrm>
          <a:noFill/>
          <a:ln/>
        </p:spPr>
        <p:txBody>
          <a:bodyPr/>
          <a:lstStyle/>
          <a:p>
            <a:r>
              <a:rPr lang="it-IT" altLang="it-IT" sz="3600" b="1">
                <a:effectLst>
                  <a:outerShdw blurRad="38100" dist="38100" dir="2700000" algn="tl">
                    <a:srgbClr val="000000"/>
                  </a:outerShdw>
                </a:effectLst>
                <a:highlight>
                  <a:srgbClr val="FFFF00"/>
                </a:highlight>
              </a:rPr>
              <a:t>Turbina Pelton</a:t>
            </a:r>
            <a:br>
              <a:rPr lang="it-IT" altLang="it-IT" sz="3600" b="1">
                <a:effectLst>
                  <a:outerShdw blurRad="38100" dist="38100" dir="2700000" algn="tl">
                    <a:srgbClr val="000000"/>
                  </a:outerShdw>
                </a:effectLst>
                <a:highlight>
                  <a:srgbClr val="FFFF00"/>
                </a:highlight>
              </a:rPr>
            </a:br>
            <a:r>
              <a:rPr lang="it-IT" altLang="it-IT" sz="2400" b="1">
                <a:effectLst>
                  <a:outerShdw blurRad="38100" dist="38100" dir="2700000" algn="tl">
                    <a:srgbClr val="000000"/>
                  </a:outerShdw>
                </a:effectLst>
                <a:highlight>
                  <a:srgbClr val="FFFF00"/>
                </a:highlight>
              </a:rPr>
              <a:t>salto 50 </a:t>
            </a:r>
            <a:r>
              <a:rPr lang="it-IT" altLang="it-IT" sz="2400" b="1">
                <a:effectLst>
                  <a:outerShdw blurRad="38100" dist="38100" dir="2700000" algn="tl">
                    <a:srgbClr val="000000"/>
                  </a:outerShdw>
                </a:effectLst>
                <a:highlight>
                  <a:srgbClr val="FFFF00"/>
                </a:highlight>
                <a:latin typeface="Times New Roman" panose="02020603050405020304" pitchFamily="18" charset="0"/>
              </a:rPr>
              <a:t>–</a:t>
            </a:r>
            <a:r>
              <a:rPr lang="it-IT" altLang="it-IT" sz="2400" b="1">
                <a:effectLst>
                  <a:outerShdw blurRad="38100" dist="38100" dir="2700000" algn="tl">
                    <a:srgbClr val="000000"/>
                  </a:outerShdw>
                </a:effectLst>
                <a:highlight>
                  <a:srgbClr val="FFFF00"/>
                </a:highlight>
              </a:rPr>
              <a:t> 1300 mt</a:t>
            </a:r>
          </a:p>
        </p:txBody>
      </p:sp>
      <p:sp>
        <p:nvSpPr>
          <p:cNvPr id="438290" name="AutoShape 18" descr="Z">
            <a:extLst>
              <a:ext uri="{FF2B5EF4-FFF2-40B4-BE49-F238E27FC236}">
                <a16:creationId xmlns:a16="http://schemas.microsoft.com/office/drawing/2014/main" id="{4A9F4327-7378-406C-9487-F68B676FF211}"/>
              </a:ext>
            </a:extLst>
          </p:cNvPr>
          <p:cNvSpPr>
            <a:spLocks noChangeAspect="1" noChangeArrowheads="1"/>
          </p:cNvSpPr>
          <p:nvPr/>
        </p:nvSpPr>
        <p:spPr bwMode="auto">
          <a:xfrm>
            <a:off x="3348038" y="2495550"/>
            <a:ext cx="2447925" cy="18669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438295" name="Picture 23" descr="pelton">
            <a:extLst>
              <a:ext uri="{FF2B5EF4-FFF2-40B4-BE49-F238E27FC236}">
                <a16:creationId xmlns:a16="http://schemas.microsoft.com/office/drawing/2014/main" id="{3D1B6E76-0B93-466A-8996-164FF2003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133600"/>
            <a:ext cx="3322638" cy="4527550"/>
          </a:xfrm>
          <a:prstGeom prst="rect">
            <a:avLst/>
          </a:prstGeom>
          <a:noFill/>
          <a:extLst>
            <a:ext uri="{909E8E84-426E-40DD-AFC4-6F175D3DCCD1}">
              <a14:hiddenFill xmlns:a14="http://schemas.microsoft.com/office/drawing/2010/main">
                <a:solidFill>
                  <a:srgbClr val="FFFFFF"/>
                </a:solidFill>
              </a14:hiddenFill>
            </a:ext>
          </a:extLst>
        </p:spPr>
      </p:pic>
      <p:pic>
        <p:nvPicPr>
          <p:cNvPr id="438296" name="Picture 24" descr="Pelton 2">
            <a:extLst>
              <a:ext uri="{FF2B5EF4-FFF2-40B4-BE49-F238E27FC236}">
                <a16:creationId xmlns:a16="http://schemas.microsoft.com/office/drawing/2014/main" id="{797C2BF5-6DEA-4E0D-9982-B0605B066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620713"/>
            <a:ext cx="3421063"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38297" name="Picture 25" descr="pelton4">
            <a:extLst>
              <a:ext uri="{FF2B5EF4-FFF2-40B4-BE49-F238E27FC236}">
                <a16:creationId xmlns:a16="http://schemas.microsoft.com/office/drawing/2014/main" id="{B08D00C4-EF0A-4662-84B1-9ED6D03AE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997200"/>
            <a:ext cx="3887788" cy="366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82B451A1-4D21-450A-89F6-055971F9C705}"/>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7491" name="Rectangle 3">
            <a:extLst>
              <a:ext uri="{FF2B5EF4-FFF2-40B4-BE49-F238E27FC236}">
                <a16:creationId xmlns:a16="http://schemas.microsoft.com/office/drawing/2014/main" id="{59ADD6F9-423E-433E-9E1F-671F2646F3C7}"/>
              </a:ext>
            </a:extLst>
          </p:cNvPr>
          <p:cNvSpPr>
            <a:spLocks noChangeArrowheads="1"/>
          </p:cNvSpPr>
          <p:nvPr/>
        </p:nvSpPr>
        <p:spPr bwMode="auto">
          <a:xfrm>
            <a:off x="1588" y="64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7492" name="Rectangle 4">
            <a:extLst>
              <a:ext uri="{FF2B5EF4-FFF2-40B4-BE49-F238E27FC236}">
                <a16:creationId xmlns:a16="http://schemas.microsoft.com/office/drawing/2014/main" id="{65304967-8B4A-4B12-9781-F3621A92F667}"/>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7493" name="Rectangle 5">
            <a:extLst>
              <a:ext uri="{FF2B5EF4-FFF2-40B4-BE49-F238E27FC236}">
                <a16:creationId xmlns:a16="http://schemas.microsoft.com/office/drawing/2014/main" id="{C09DA850-E0D8-46A4-BAF6-B105223EC50B}"/>
              </a:ext>
            </a:extLst>
          </p:cNvPr>
          <p:cNvSpPr>
            <a:spLocks noChangeArrowheads="1"/>
          </p:cNvSpPr>
          <p:nvPr/>
        </p:nvSpPr>
        <p:spPr bwMode="auto">
          <a:xfrm>
            <a:off x="1588" y="415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7494" name="Rectangle 6">
            <a:extLst>
              <a:ext uri="{FF2B5EF4-FFF2-40B4-BE49-F238E27FC236}">
                <a16:creationId xmlns:a16="http://schemas.microsoft.com/office/drawing/2014/main" id="{804605E8-2A52-4462-9624-0DAD31D67BB1}"/>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7495" name="Rectangle 7">
            <a:extLst>
              <a:ext uri="{FF2B5EF4-FFF2-40B4-BE49-F238E27FC236}">
                <a16:creationId xmlns:a16="http://schemas.microsoft.com/office/drawing/2014/main" id="{F1B55D3C-6059-4EFF-8E21-99708BDA9336}"/>
              </a:ext>
            </a:extLst>
          </p:cNvPr>
          <p:cNvSpPr>
            <a:spLocks noChangeArrowheads="1"/>
          </p:cNvSpPr>
          <p:nvPr/>
        </p:nvSpPr>
        <p:spPr bwMode="auto">
          <a:xfrm>
            <a:off x="1588" y="40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7496" name="Rectangle 8">
            <a:extLst>
              <a:ext uri="{FF2B5EF4-FFF2-40B4-BE49-F238E27FC236}">
                <a16:creationId xmlns:a16="http://schemas.microsoft.com/office/drawing/2014/main" id="{91B3DF70-628C-49AD-B9F1-9F78191EBB22}"/>
              </a:ext>
            </a:extLst>
          </p:cNvPr>
          <p:cNvSpPr>
            <a:spLocks noGrp="1" noChangeArrowheads="1"/>
          </p:cNvSpPr>
          <p:nvPr>
            <p:ph type="title"/>
          </p:nvPr>
        </p:nvSpPr>
        <p:spPr>
          <a:xfrm>
            <a:off x="1566863" y="692150"/>
            <a:ext cx="5526087" cy="792163"/>
          </a:xfrm>
          <a:noFill/>
          <a:ln/>
        </p:spPr>
        <p:txBody>
          <a:bodyPr/>
          <a:lstStyle/>
          <a:p>
            <a:r>
              <a:rPr lang="it-IT" altLang="it-IT" sz="3600" b="1" dirty="0">
                <a:effectLst>
                  <a:outerShdw blurRad="38100" dist="38100" dir="2700000" algn="tl">
                    <a:srgbClr val="000000"/>
                  </a:outerShdw>
                </a:effectLst>
                <a:highlight>
                  <a:srgbClr val="FFFF00"/>
                </a:highlight>
              </a:rPr>
              <a:t>Turbina per bassi salti</a:t>
            </a:r>
            <a:br>
              <a:rPr lang="it-IT" altLang="it-IT" sz="3600" b="1" dirty="0">
                <a:effectLst>
                  <a:outerShdw blurRad="38100" dist="38100" dir="2700000" algn="tl">
                    <a:srgbClr val="000000"/>
                  </a:outerShdw>
                </a:effectLst>
                <a:highlight>
                  <a:srgbClr val="FFFF00"/>
                </a:highlight>
              </a:rPr>
            </a:br>
            <a:r>
              <a:rPr lang="it-IT" altLang="it-IT" sz="3600" b="1" dirty="0">
                <a:effectLst>
                  <a:outerShdw blurRad="38100" dist="38100" dir="2700000" algn="tl">
                    <a:srgbClr val="000000"/>
                  </a:outerShdw>
                </a:effectLst>
                <a:highlight>
                  <a:srgbClr val="FFFF00"/>
                </a:highlight>
              </a:rPr>
              <a:t>Turbina a coclea</a:t>
            </a:r>
          </a:p>
        </p:txBody>
      </p:sp>
      <p:sp>
        <p:nvSpPr>
          <p:cNvPr id="447497" name="AutoShape 9" descr="Z">
            <a:extLst>
              <a:ext uri="{FF2B5EF4-FFF2-40B4-BE49-F238E27FC236}">
                <a16:creationId xmlns:a16="http://schemas.microsoft.com/office/drawing/2014/main" id="{FE24C4E8-C904-46E2-A55B-37C8F329E85F}"/>
              </a:ext>
            </a:extLst>
          </p:cNvPr>
          <p:cNvSpPr>
            <a:spLocks noChangeAspect="1" noChangeArrowheads="1"/>
          </p:cNvSpPr>
          <p:nvPr/>
        </p:nvSpPr>
        <p:spPr bwMode="auto">
          <a:xfrm>
            <a:off x="3348038" y="2495550"/>
            <a:ext cx="2447925" cy="18669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447498" name="Picture 10" descr="coclea02">
            <a:extLst>
              <a:ext uri="{FF2B5EF4-FFF2-40B4-BE49-F238E27FC236}">
                <a16:creationId xmlns:a16="http://schemas.microsoft.com/office/drawing/2014/main" id="{6EC1C443-908F-424D-A9DA-0591E2CA5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420938"/>
            <a:ext cx="3816350" cy="2862262"/>
          </a:xfrm>
          <a:prstGeom prst="rect">
            <a:avLst/>
          </a:prstGeom>
          <a:noFill/>
          <a:extLst>
            <a:ext uri="{909E8E84-426E-40DD-AFC4-6F175D3DCCD1}">
              <a14:hiddenFill xmlns:a14="http://schemas.microsoft.com/office/drawing/2010/main">
                <a:solidFill>
                  <a:srgbClr val="FFFFFF"/>
                </a:solidFill>
              </a14:hiddenFill>
            </a:ext>
          </a:extLst>
        </p:spPr>
      </p:pic>
      <p:pic>
        <p:nvPicPr>
          <p:cNvPr id="447499" name="Picture 11" descr="coclea11">
            <a:extLst>
              <a:ext uri="{FF2B5EF4-FFF2-40B4-BE49-F238E27FC236}">
                <a16:creationId xmlns:a16="http://schemas.microsoft.com/office/drawing/2014/main" id="{CD52B2D0-8CA4-4B0A-B6B2-8CC6D93B2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852738"/>
            <a:ext cx="4321175" cy="3287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a:extLst>
              <a:ext uri="{FF2B5EF4-FFF2-40B4-BE49-F238E27FC236}">
                <a16:creationId xmlns:a16="http://schemas.microsoft.com/office/drawing/2014/main" id="{D8DB4B5F-0F99-4203-AA8B-91486243C3A5}"/>
              </a:ext>
            </a:extLst>
          </p:cNvPr>
          <p:cNvSpPr txBox="1">
            <a:spLocks noChangeArrowheads="1"/>
          </p:cNvSpPr>
          <p:nvPr/>
        </p:nvSpPr>
        <p:spPr bwMode="auto">
          <a:xfrm>
            <a:off x="250825" y="6597650"/>
            <a:ext cx="7488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400"/>
              <a:t>ENEA: Rapporto Energia e Ambiente (Aprile 2007)</a:t>
            </a:r>
          </a:p>
        </p:txBody>
      </p:sp>
      <p:sp>
        <p:nvSpPr>
          <p:cNvPr id="319492" name="Text Box 4">
            <a:extLst>
              <a:ext uri="{FF2B5EF4-FFF2-40B4-BE49-F238E27FC236}">
                <a16:creationId xmlns:a16="http://schemas.microsoft.com/office/drawing/2014/main" id="{46572245-0E16-4F76-AE49-5D564E4DD9CE}"/>
              </a:ext>
            </a:extLst>
          </p:cNvPr>
          <p:cNvSpPr txBox="1">
            <a:spLocks noChangeArrowheads="1"/>
          </p:cNvSpPr>
          <p:nvPr/>
        </p:nvSpPr>
        <p:spPr bwMode="auto">
          <a:xfrm>
            <a:off x="179388" y="0"/>
            <a:ext cx="489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FF3300"/>
                </a:solidFill>
                <a:effectLst>
                  <a:outerShdw blurRad="38100" dist="38100" dir="2700000" algn="tl">
                    <a:srgbClr val="000000"/>
                  </a:outerShdw>
                </a:effectLst>
              </a:rPr>
              <a:t>LO  STATO ATTUALE  IN ITALIA</a:t>
            </a:r>
          </a:p>
        </p:txBody>
      </p:sp>
      <p:grpSp>
        <p:nvGrpSpPr>
          <p:cNvPr id="319493" name="Group 5">
            <a:extLst>
              <a:ext uri="{FF2B5EF4-FFF2-40B4-BE49-F238E27FC236}">
                <a16:creationId xmlns:a16="http://schemas.microsoft.com/office/drawing/2014/main" id="{229D1540-DE2A-442C-82B5-754DFE56D64F}"/>
              </a:ext>
            </a:extLst>
          </p:cNvPr>
          <p:cNvGrpSpPr>
            <a:grpSpLocks/>
          </p:cNvGrpSpPr>
          <p:nvPr/>
        </p:nvGrpSpPr>
        <p:grpSpPr bwMode="auto">
          <a:xfrm>
            <a:off x="1115616" y="774700"/>
            <a:ext cx="6480175" cy="5505450"/>
            <a:chOff x="839" y="1019"/>
            <a:chExt cx="4082" cy="3112"/>
          </a:xfrm>
        </p:grpSpPr>
        <p:pic>
          <p:nvPicPr>
            <p:cNvPr id="319494" name="Picture 6">
              <a:extLst>
                <a:ext uri="{FF2B5EF4-FFF2-40B4-BE49-F238E27FC236}">
                  <a16:creationId xmlns:a16="http://schemas.microsoft.com/office/drawing/2014/main" id="{532985F6-1E45-4EB3-BDCD-FCA6C32A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 y="1019"/>
              <a:ext cx="4082" cy="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9495" name="Rectangle 7">
              <a:extLst>
                <a:ext uri="{FF2B5EF4-FFF2-40B4-BE49-F238E27FC236}">
                  <a16:creationId xmlns:a16="http://schemas.microsoft.com/office/drawing/2014/main" id="{22DEA77E-ADE4-4FCF-B0FD-16C58F2F639E}"/>
                </a:ext>
              </a:extLst>
            </p:cNvPr>
            <p:cNvSpPr>
              <a:spLocks noChangeArrowheads="1"/>
            </p:cNvSpPr>
            <p:nvPr/>
          </p:nvSpPr>
          <p:spPr bwMode="auto">
            <a:xfrm>
              <a:off x="930" y="1026"/>
              <a:ext cx="771"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42" name="WordArt 10">
            <a:extLst>
              <a:ext uri="{FF2B5EF4-FFF2-40B4-BE49-F238E27FC236}">
                <a16:creationId xmlns:a16="http://schemas.microsoft.com/office/drawing/2014/main" id="{0F43C48A-21E4-42A4-85B7-5EC05690440C}"/>
              </a:ext>
            </a:extLst>
          </p:cNvPr>
          <p:cNvSpPr>
            <a:spLocks noChangeArrowheads="1" noChangeShapeType="1" noTextEdit="1"/>
          </p:cNvSpPr>
          <p:nvPr/>
        </p:nvSpPr>
        <p:spPr bwMode="auto">
          <a:xfrm>
            <a:off x="1547813" y="3429000"/>
            <a:ext cx="6248400" cy="10795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r>
              <a:rPr lang="it-IT" sz="36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Biomasse</a:t>
            </a:r>
          </a:p>
        </p:txBody>
      </p:sp>
    </p:spTree>
    <p:extLst>
      <p:ext uri="{BB962C8B-B14F-4D97-AF65-F5344CB8AC3E}">
        <p14:creationId xmlns:p14="http://schemas.microsoft.com/office/powerpoint/2010/main" val="35434898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317948AC-4598-4401-88A1-26FE7B961651}"/>
              </a:ext>
            </a:extLst>
          </p:cNvPr>
          <p:cNvSpPr>
            <a:spLocks noChangeArrowheads="1"/>
          </p:cNvSpPr>
          <p:nvPr/>
        </p:nvSpPr>
        <p:spPr bwMode="auto">
          <a:xfrm>
            <a:off x="2362200" y="228600"/>
            <a:ext cx="6400800" cy="4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r>
              <a:rPr lang="it-IT" altLang="it-IT" sz="3200" b="1" dirty="0">
                <a:solidFill>
                  <a:srgbClr val="FFFF00"/>
                </a:solidFill>
                <a:cs typeface="Times New Roman" panose="02020603050405020304" pitchFamily="18" charset="0"/>
              </a:rPr>
              <a:t>Energia dalle biomasse</a:t>
            </a:r>
            <a:endParaRPr lang="it-IT" altLang="it-IT" sz="3200" b="1" dirty="0">
              <a:solidFill>
                <a:srgbClr val="FFFF00"/>
              </a:solidFill>
              <a:cs typeface="Tahoma" panose="020B0604030504040204" pitchFamily="34" charset="0"/>
            </a:endParaRPr>
          </a:p>
          <a:p>
            <a:pPr algn="just" eaLnBrk="1" hangingPunct="1"/>
            <a:endParaRPr lang="it-IT" altLang="it-IT" sz="1800" b="1" dirty="0">
              <a:solidFill>
                <a:srgbClr val="FFFF00"/>
              </a:solidFill>
              <a:latin typeface="AGaramond Bold" pitchFamily="18" charset="0"/>
              <a:cs typeface="Times New Roman" panose="02020603050405020304" pitchFamily="18" charset="0"/>
            </a:endParaRPr>
          </a:p>
          <a:p>
            <a:pPr algn="just"/>
            <a:r>
              <a:rPr lang="it-IT" altLang="it-IT" sz="1800" dirty="0">
                <a:solidFill>
                  <a:srgbClr val="FFFF00"/>
                </a:solidFill>
                <a:latin typeface="Times New Roman" panose="02020603050405020304" pitchFamily="18" charset="0"/>
                <a:cs typeface="Times New Roman" panose="02020603050405020304" pitchFamily="18" charset="0"/>
              </a:rPr>
              <a:t>   L’utilizzo delle biomasse per produrre energia fa parte del patrimonio delle più antiche conoscenze dell’uomo. Iniziato con la combustione del </a:t>
            </a:r>
            <a:r>
              <a:rPr lang="it-IT" altLang="it-IT" sz="1800" b="1" dirty="0">
                <a:solidFill>
                  <a:srgbClr val="FFFF00"/>
                </a:solidFill>
                <a:latin typeface="Times New Roman" panose="02020603050405020304" pitchFamily="18" charset="0"/>
                <a:cs typeface="Times New Roman" panose="02020603050405020304" pitchFamily="18" charset="0"/>
              </a:rPr>
              <a:t>legname</a:t>
            </a:r>
            <a:r>
              <a:rPr lang="it-IT" altLang="it-IT" sz="1800" dirty="0">
                <a:solidFill>
                  <a:srgbClr val="FFFF00"/>
                </a:solidFill>
                <a:latin typeface="Times New Roman" panose="02020603050405020304" pitchFamily="18" charset="0"/>
                <a:cs typeface="Times New Roman" panose="02020603050405020304" pitchFamily="18" charset="0"/>
              </a:rPr>
              <a:t>, è stato in seguito considerato un utilizzo secondario di prodotti agricoli sovrabbondanti, o dei sottoprodotti e rifiuti dell’agricoltura. Particolarmente rilevante è l‘utilizzo della </a:t>
            </a:r>
            <a:r>
              <a:rPr lang="it-IT" altLang="it-IT" sz="1800" b="1" dirty="0">
                <a:solidFill>
                  <a:srgbClr val="FFFF00"/>
                </a:solidFill>
                <a:latin typeface="Times New Roman" panose="02020603050405020304" pitchFamily="18" charset="0"/>
                <a:cs typeface="Times New Roman" panose="02020603050405020304" pitchFamily="18" charset="0"/>
              </a:rPr>
              <a:t>canna da zucchero</a:t>
            </a:r>
            <a:r>
              <a:rPr lang="it-IT" altLang="it-IT" sz="1800" dirty="0">
                <a:solidFill>
                  <a:srgbClr val="FFFF00"/>
                </a:solidFill>
                <a:latin typeface="Times New Roman" panose="02020603050405020304" pitchFamily="18" charset="0"/>
                <a:cs typeface="Times New Roman" panose="02020603050405020304" pitchFamily="18" charset="0"/>
              </a:rPr>
              <a:t> per produrre </a:t>
            </a:r>
            <a:r>
              <a:rPr lang="it-IT" altLang="it-IT" sz="1800" b="1" dirty="0">
                <a:solidFill>
                  <a:srgbClr val="FFFF00"/>
                </a:solidFill>
                <a:latin typeface="Times New Roman" panose="02020603050405020304" pitchFamily="18" charset="0"/>
                <a:cs typeface="Times New Roman" panose="02020603050405020304" pitchFamily="18" charset="0"/>
              </a:rPr>
              <a:t>etanolo</a:t>
            </a:r>
            <a:r>
              <a:rPr lang="it-IT" altLang="it-IT" sz="1800" dirty="0">
                <a:solidFill>
                  <a:srgbClr val="FFFF00"/>
                </a:solidFill>
                <a:latin typeface="Times New Roman" panose="02020603050405020304" pitchFamily="18" charset="0"/>
                <a:cs typeface="Times New Roman" panose="02020603050405020304" pitchFamily="18" charset="0"/>
              </a:rPr>
              <a:t>, che in Brasile ha raggiunto un notevole perfezionamento del processo. Con questo metodo si ricava un combustibile dal prezzo competitivo con quello del petrolio, mentre i residui della produzione di zucchero e alcol vengono gassificati e utilizzati per alimentare turbine a gas, che                   a  loro volta generano elettricità azionando un  generatore  elettrico.</a:t>
            </a:r>
          </a:p>
          <a:p>
            <a:pPr algn="just"/>
            <a:r>
              <a:rPr lang="it-IT" altLang="it-IT" sz="1800" dirty="0">
                <a:solidFill>
                  <a:srgbClr val="FFFF00"/>
                </a:solidFill>
                <a:latin typeface="Times New Roman" panose="02020603050405020304" pitchFamily="18" charset="0"/>
                <a:cs typeface="Times New Roman" panose="02020603050405020304" pitchFamily="18" charset="0"/>
              </a:rPr>
              <a:t> In alcune centrali termoelettriche il calore viene prodotto dalla combustione di    </a:t>
            </a:r>
            <a:r>
              <a:rPr lang="it-IT" altLang="it-IT" sz="1800" b="1" dirty="0">
                <a:solidFill>
                  <a:srgbClr val="FFFF00"/>
                </a:solidFill>
                <a:latin typeface="Times New Roman" panose="02020603050405020304" pitchFamily="18" charset="0"/>
                <a:cs typeface="Times New Roman" panose="02020603050405020304" pitchFamily="18" charset="0"/>
              </a:rPr>
              <a:t>rifiuti</a:t>
            </a:r>
            <a:r>
              <a:rPr lang="it-IT" altLang="it-IT" sz="1800" dirty="0">
                <a:solidFill>
                  <a:srgbClr val="FFFF00"/>
                </a:solidFill>
                <a:latin typeface="Times New Roman" panose="02020603050405020304" pitchFamily="18" charset="0"/>
                <a:cs typeface="Times New Roman" panose="02020603050405020304" pitchFamily="18" charset="0"/>
              </a:rPr>
              <a:t> o di </a:t>
            </a:r>
            <a:r>
              <a:rPr lang="it-IT" altLang="it-IT" sz="1800" b="1" dirty="0">
                <a:solidFill>
                  <a:srgbClr val="FFFF00"/>
                </a:solidFill>
                <a:latin typeface="Times New Roman" panose="02020603050405020304" pitchFamily="18" charset="0"/>
                <a:cs typeface="Times New Roman" panose="02020603050405020304" pitchFamily="18" charset="0"/>
              </a:rPr>
              <a:t>metano</a:t>
            </a:r>
            <a:r>
              <a:rPr lang="it-IT" altLang="it-IT" sz="1800" dirty="0">
                <a:solidFill>
                  <a:srgbClr val="FFFF00"/>
                </a:solidFill>
                <a:latin typeface="Times New Roman" panose="02020603050405020304" pitchFamily="18" charset="0"/>
                <a:cs typeface="Times New Roman" panose="02020603050405020304" pitchFamily="18" charset="0"/>
              </a:rPr>
              <a:t> ottenuto dalla decomposizione di rifiuti. </a:t>
            </a:r>
            <a:endParaRPr lang="it-IT" altLang="it-IT" sz="1800" dirty="0">
              <a:solidFill>
                <a:srgbClr val="FFFF00"/>
              </a:solidFill>
            </a:endParaRPr>
          </a:p>
          <a:p>
            <a:pPr algn="just"/>
            <a:endParaRPr lang="it-IT" altLang="it-IT" sz="1800" dirty="0">
              <a:solidFill>
                <a:srgbClr val="FFFF00"/>
              </a:solidFill>
              <a:latin typeface="Times New Roman" panose="02020603050405020304" pitchFamily="18" charset="0"/>
            </a:endParaRPr>
          </a:p>
        </p:txBody>
      </p:sp>
      <p:pic>
        <p:nvPicPr>
          <p:cNvPr id="10247" name="Picture 10" descr="auto0">
            <a:extLst>
              <a:ext uri="{FF2B5EF4-FFF2-40B4-BE49-F238E27FC236}">
                <a16:creationId xmlns:a16="http://schemas.microsoft.com/office/drawing/2014/main" id="{BE63C942-8EB3-4940-9F88-C67A63AA3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981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AutoShape 15">
            <a:extLst>
              <a:ext uri="{FF2B5EF4-FFF2-40B4-BE49-F238E27FC236}">
                <a16:creationId xmlns:a16="http://schemas.microsoft.com/office/drawing/2014/main" id="{B29DDC93-0768-43A9-89D6-B54990CA5BA7}"/>
              </a:ext>
            </a:extLst>
          </p:cNvPr>
          <p:cNvSpPr>
            <a:spLocks noChangeArrowheads="1"/>
          </p:cNvSpPr>
          <p:nvPr/>
        </p:nvSpPr>
        <p:spPr bwMode="auto">
          <a:xfrm>
            <a:off x="0" y="1066800"/>
            <a:ext cx="376238" cy="914400"/>
          </a:xfrm>
          <a:prstGeom prst="diamond">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sp>
        <p:nvSpPr>
          <p:cNvPr id="10254" name="Text Box 18">
            <a:extLst>
              <a:ext uri="{FF2B5EF4-FFF2-40B4-BE49-F238E27FC236}">
                <a16:creationId xmlns:a16="http://schemas.microsoft.com/office/drawing/2014/main" id="{490D80CD-305B-4727-9EAB-D77867799145}"/>
              </a:ext>
            </a:extLst>
          </p:cNvPr>
          <p:cNvSpPr txBox="1">
            <a:spLocks noChangeArrowheads="1"/>
          </p:cNvSpPr>
          <p:nvPr/>
        </p:nvSpPr>
        <p:spPr bwMode="auto">
          <a:xfrm>
            <a:off x="2699792" y="3527984"/>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a:r>
              <a:rPr lang="it-IT" altLang="it-IT" sz="1800" dirty="0">
                <a:solidFill>
                  <a:srgbClr val="FFFF00"/>
                </a:solidFill>
                <a:latin typeface="Times New Roman" panose="02020603050405020304" pitchFamily="18" charset="0"/>
                <a:cs typeface="Times New Roman" panose="02020603050405020304" pitchFamily="18" charset="0"/>
              </a:rPr>
              <a:t>  </a:t>
            </a:r>
            <a:endParaRPr lang="it-IT" altLang="it-IT" sz="1800" dirty="0">
              <a:solidFill>
                <a:srgbClr val="FFFF00"/>
              </a:solidFill>
            </a:endParaRPr>
          </a:p>
        </p:txBody>
      </p:sp>
      <p:sp>
        <p:nvSpPr>
          <p:cNvPr id="10255" name="Text Box 19">
            <a:extLst>
              <a:ext uri="{FF2B5EF4-FFF2-40B4-BE49-F238E27FC236}">
                <a16:creationId xmlns:a16="http://schemas.microsoft.com/office/drawing/2014/main" id="{560F4477-539D-4526-A70C-F1E23A457AC7}"/>
              </a:ext>
            </a:extLst>
          </p:cNvPr>
          <p:cNvSpPr txBox="1">
            <a:spLocks noChangeArrowheads="1"/>
          </p:cNvSpPr>
          <p:nvPr/>
        </p:nvSpPr>
        <p:spPr bwMode="auto">
          <a:xfrm>
            <a:off x="680951" y="4983748"/>
            <a:ext cx="731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a:r>
              <a:rPr lang="it-IT" altLang="it-IT" sz="1800" dirty="0">
                <a:solidFill>
                  <a:srgbClr val="FFFF00"/>
                </a:solidFill>
                <a:latin typeface="Times New Roman" panose="02020603050405020304" pitchFamily="18" charset="0"/>
                <a:cs typeface="Times New Roman" panose="02020603050405020304" pitchFamily="18" charset="0"/>
              </a:rPr>
              <a:t>    La ricerca più avveniristica nel settore delle biomasse si dirige verso la </a:t>
            </a:r>
            <a:r>
              <a:rPr lang="it-IT" altLang="it-IT" sz="1800" b="1" dirty="0">
                <a:solidFill>
                  <a:srgbClr val="FFFF00"/>
                </a:solidFill>
                <a:latin typeface="Times New Roman" panose="02020603050405020304" pitchFamily="18" charset="0"/>
                <a:cs typeface="Times New Roman" panose="02020603050405020304" pitchFamily="18" charset="0"/>
              </a:rPr>
              <a:t>coltivazione</a:t>
            </a:r>
            <a:r>
              <a:rPr lang="it-IT" altLang="it-IT" sz="1800" dirty="0">
                <a:solidFill>
                  <a:srgbClr val="FFFF00"/>
                </a:solidFill>
                <a:latin typeface="Times New Roman" panose="02020603050405020304" pitchFamily="18" charset="0"/>
                <a:cs typeface="Times New Roman" panose="02020603050405020304" pitchFamily="18" charset="0"/>
              </a:rPr>
              <a:t> su vasta scala di piante il cui   lattice contiene un’alta percentuale di idrocarburi (euforbiacee) e verso la comprensione del meccanismo che regola l’efficienza del processo di </a:t>
            </a:r>
            <a:r>
              <a:rPr lang="it-IT" altLang="it-IT" sz="1800" b="1" dirty="0">
                <a:solidFill>
                  <a:srgbClr val="FFFF00"/>
                </a:solidFill>
                <a:latin typeface="Times New Roman" panose="02020603050405020304" pitchFamily="18" charset="0"/>
                <a:cs typeface="Times New Roman" panose="02020603050405020304" pitchFamily="18" charset="0"/>
              </a:rPr>
              <a:t>fotosintesi clorofilliana</a:t>
            </a:r>
            <a:endParaRPr lang="it-IT" altLang="it-IT" sz="1800" dirty="0">
              <a:solidFill>
                <a:srgbClr val="FFFF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5AC77A1-6EFA-48BB-A6BE-7D249AB69F05}"/>
              </a:ext>
            </a:extLst>
          </p:cNvPr>
          <p:cNvSpPr>
            <a:spLocks noGrp="1" noChangeArrowheads="1"/>
          </p:cNvSpPr>
          <p:nvPr>
            <p:ph type="title"/>
          </p:nvPr>
        </p:nvSpPr>
        <p:spPr>
          <a:xfrm>
            <a:off x="457200" y="58738"/>
            <a:ext cx="8229600" cy="849312"/>
          </a:xfrm>
        </p:spPr>
        <p:txBody>
          <a:bodyPr/>
          <a:lstStyle/>
          <a:p>
            <a:pPr eaLnBrk="1" hangingPunct="1">
              <a:defRPr/>
            </a:pPr>
            <a:r>
              <a:rPr lang="it-IT" dirty="0">
                <a:solidFill>
                  <a:srgbClr val="FFFF00"/>
                </a:solidFill>
              </a:rPr>
              <a:t>Biomasse</a:t>
            </a:r>
          </a:p>
        </p:txBody>
      </p:sp>
      <p:sp>
        <p:nvSpPr>
          <p:cNvPr id="63491" name="Rectangle 3">
            <a:extLst>
              <a:ext uri="{FF2B5EF4-FFF2-40B4-BE49-F238E27FC236}">
                <a16:creationId xmlns:a16="http://schemas.microsoft.com/office/drawing/2014/main" id="{9212AE2A-3424-4D8C-9A4A-60C45F9DE419}"/>
              </a:ext>
            </a:extLst>
          </p:cNvPr>
          <p:cNvSpPr>
            <a:spLocks noGrp="1" noChangeArrowheads="1"/>
          </p:cNvSpPr>
          <p:nvPr>
            <p:ph type="body" idx="1"/>
          </p:nvPr>
        </p:nvSpPr>
        <p:spPr>
          <a:xfrm>
            <a:off x="179388" y="952500"/>
            <a:ext cx="8713787" cy="2692400"/>
          </a:xfrm>
        </p:spPr>
        <p:txBody>
          <a:bodyPr/>
          <a:lstStyle/>
          <a:p>
            <a:pPr marL="0" indent="0" algn="ctr" eaLnBrk="1" hangingPunct="1">
              <a:lnSpc>
                <a:spcPct val="90000"/>
              </a:lnSpc>
              <a:buFont typeface="Wingdings" panose="05000000000000000000" pitchFamily="2" charset="2"/>
              <a:buNone/>
              <a:defRPr/>
            </a:pPr>
            <a:r>
              <a:rPr lang="it-IT" sz="1800" dirty="0">
                <a:solidFill>
                  <a:srgbClr val="FFFF00"/>
                </a:solidFill>
              </a:rPr>
              <a:t>Con il termine </a:t>
            </a:r>
            <a:r>
              <a:rPr lang="it-IT" sz="1800" i="1" dirty="0">
                <a:solidFill>
                  <a:srgbClr val="FFFF00"/>
                </a:solidFill>
              </a:rPr>
              <a:t>“biomasse”</a:t>
            </a:r>
            <a:r>
              <a:rPr lang="it-IT" sz="1800" dirty="0">
                <a:solidFill>
                  <a:srgbClr val="FFFF00"/>
                </a:solidFill>
              </a:rPr>
              <a:t> si intendono sostanze di origine biologica in forma non fossile: </a:t>
            </a:r>
          </a:p>
          <a:p>
            <a:pPr marL="0" indent="0" eaLnBrk="1" hangingPunct="1">
              <a:lnSpc>
                <a:spcPct val="90000"/>
              </a:lnSpc>
              <a:buFont typeface="Wingdings" panose="05000000000000000000" pitchFamily="2" charset="2"/>
              <a:buNone/>
              <a:defRPr/>
            </a:pPr>
            <a:endParaRPr lang="it-IT" sz="1800" dirty="0">
              <a:solidFill>
                <a:srgbClr val="FFFF00"/>
              </a:solidFill>
            </a:endParaRPr>
          </a:p>
          <a:p>
            <a:pPr marL="828675" lvl="1" eaLnBrk="1" hangingPunct="1">
              <a:lnSpc>
                <a:spcPct val="90000"/>
              </a:lnSpc>
              <a:defRPr/>
            </a:pPr>
            <a:r>
              <a:rPr lang="it-IT" sz="1800" dirty="0">
                <a:solidFill>
                  <a:srgbClr val="FFFF00"/>
                </a:solidFill>
              </a:rPr>
              <a:t>materiali e residui di origine agricola e forestale;</a:t>
            </a:r>
          </a:p>
          <a:p>
            <a:pPr marL="828675" lvl="1" eaLnBrk="1" hangingPunct="1">
              <a:lnSpc>
                <a:spcPct val="90000"/>
              </a:lnSpc>
              <a:defRPr/>
            </a:pPr>
            <a:r>
              <a:rPr lang="it-IT" sz="1800" dirty="0">
                <a:solidFill>
                  <a:srgbClr val="FFFF00"/>
                </a:solidFill>
              </a:rPr>
              <a:t>prodotti secondari e scarti dell’industria agroalimentare;</a:t>
            </a:r>
          </a:p>
          <a:p>
            <a:pPr marL="828675" lvl="1" eaLnBrk="1" hangingPunct="1">
              <a:lnSpc>
                <a:spcPct val="90000"/>
              </a:lnSpc>
              <a:defRPr/>
            </a:pPr>
            <a:r>
              <a:rPr lang="it-IT" sz="1800" dirty="0">
                <a:solidFill>
                  <a:srgbClr val="FFFF00"/>
                </a:solidFill>
              </a:rPr>
              <a:t>reflui di origine zootecnica;</a:t>
            </a:r>
          </a:p>
          <a:p>
            <a:pPr marL="828675" lvl="1" eaLnBrk="1" hangingPunct="1">
              <a:lnSpc>
                <a:spcPct val="90000"/>
              </a:lnSpc>
              <a:defRPr/>
            </a:pPr>
            <a:r>
              <a:rPr lang="it-IT" sz="1800" dirty="0">
                <a:solidFill>
                  <a:srgbClr val="FFFF00"/>
                </a:solidFill>
              </a:rPr>
              <a:t>rifiuti urbani (in cui la frazione organica raggiunge, mediamente, il 40 % in peso).</a:t>
            </a:r>
          </a:p>
        </p:txBody>
      </p:sp>
      <p:sp>
        <p:nvSpPr>
          <p:cNvPr id="63492" name="Text Box 4">
            <a:extLst>
              <a:ext uri="{FF2B5EF4-FFF2-40B4-BE49-F238E27FC236}">
                <a16:creationId xmlns:a16="http://schemas.microsoft.com/office/drawing/2014/main" id="{2AC88114-9658-42D3-AAEC-FFB7D2347C58}"/>
              </a:ext>
            </a:extLst>
          </p:cNvPr>
          <p:cNvSpPr txBox="1">
            <a:spLocks noChangeArrowheads="1"/>
          </p:cNvSpPr>
          <p:nvPr/>
        </p:nvSpPr>
        <p:spPr bwMode="auto">
          <a:xfrm>
            <a:off x="107950" y="3629025"/>
            <a:ext cx="871378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4863" indent="-265113"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it-IT" altLang="it-IT" sz="1800" dirty="0">
                <a:solidFill>
                  <a:srgbClr val="FFFF00"/>
                </a:solidFill>
              </a:rPr>
              <a:t>Tra le biomasse vengono inoltre considerate:</a:t>
            </a:r>
          </a:p>
          <a:p>
            <a:pPr eaLnBrk="1" hangingPunct="1"/>
            <a:endParaRPr lang="it-IT" altLang="it-IT" sz="1800" dirty="0">
              <a:solidFill>
                <a:srgbClr val="FFFF00"/>
              </a:solidFill>
            </a:endParaRPr>
          </a:p>
          <a:p>
            <a:pPr eaLnBrk="1" hangingPunct="1">
              <a:buClr>
                <a:schemeClr val="folHlink"/>
              </a:buClr>
              <a:buSzPct val="150000"/>
              <a:buFontTx/>
              <a:buChar char="•"/>
            </a:pPr>
            <a:r>
              <a:rPr lang="it-IT" altLang="it-IT" sz="1800" dirty="0">
                <a:solidFill>
                  <a:srgbClr val="FFFF00"/>
                </a:solidFill>
              </a:rPr>
              <a:t>alghe e molte specie vegetali che vengono espressamente coltivate per essere destinate alla conversione energetica;</a:t>
            </a:r>
          </a:p>
          <a:p>
            <a:pPr eaLnBrk="1" hangingPunct="1">
              <a:buClr>
                <a:schemeClr val="folHlink"/>
              </a:buClr>
              <a:buSzPct val="150000"/>
              <a:buFontTx/>
              <a:buChar char="•"/>
            </a:pPr>
            <a:r>
              <a:rPr lang="it-IT" altLang="it-IT" sz="1800" dirty="0">
                <a:solidFill>
                  <a:srgbClr val="FFFF00"/>
                </a:solidFill>
              </a:rPr>
              <a:t>altre specie vegetali utilizzate per la depurazione di liquami organici. </a:t>
            </a:r>
          </a:p>
          <a:p>
            <a:pPr eaLnBrk="1" hangingPunct="1"/>
            <a:endParaRPr lang="it-IT" altLang="it-IT" sz="1800" dirty="0">
              <a:solidFill>
                <a:srgbClr val="FFFF00"/>
              </a:solidFill>
            </a:endParaRPr>
          </a:p>
          <a:p>
            <a:pPr eaLnBrk="1" hangingPunct="1"/>
            <a:r>
              <a:rPr lang="it-IT" altLang="it-IT" sz="1800" dirty="0">
                <a:solidFill>
                  <a:srgbClr val="FFFF00"/>
                </a:solidFill>
              </a:rPr>
              <a:t>Sono da escludere:</a:t>
            </a:r>
          </a:p>
          <a:p>
            <a:pPr eaLnBrk="1" hangingPunct="1"/>
            <a:endParaRPr lang="it-IT" altLang="it-IT" sz="1800" dirty="0">
              <a:solidFill>
                <a:srgbClr val="FFFF00"/>
              </a:solidFill>
            </a:endParaRPr>
          </a:p>
          <a:p>
            <a:pPr eaLnBrk="1" hangingPunct="1">
              <a:buClr>
                <a:srgbClr val="FF0000"/>
              </a:buClr>
              <a:buSzPct val="150000"/>
              <a:buFontTx/>
              <a:buChar char="•"/>
            </a:pPr>
            <a:r>
              <a:rPr lang="it-IT" altLang="it-IT" sz="1800" dirty="0">
                <a:solidFill>
                  <a:srgbClr val="FFFF00"/>
                </a:solidFill>
              </a:rPr>
              <a:t>le plastiche e i materiali fossili, che, pur rientrando nella chimica del carbonio, non hanno nulla a che vedere con la caratterizzazione che qui interessa dei materiali organici.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500"/>
                                        <p:tgtEl>
                                          <p:spTgt spid="63490"/>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63491">
                                            <p:txEl>
                                              <p:pRg st="0" end="0"/>
                                            </p:txEl>
                                          </p:spTgt>
                                        </p:tgtEl>
                                        <p:attrNameLst>
                                          <p:attrName>style.visibility</p:attrName>
                                        </p:attrNameLst>
                                      </p:cBhvr>
                                      <p:to>
                                        <p:strVal val="visible"/>
                                      </p:to>
                                    </p:set>
                                    <p:animEffect transition="in" filter="strips(downLeft)">
                                      <p:cBhvr>
                                        <p:cTn id="11" dur="500"/>
                                        <p:tgtEl>
                                          <p:spTgt spid="63491">
                                            <p:txEl>
                                              <p:pRg st="0" end="0"/>
                                            </p:txEl>
                                          </p:spTgt>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Effect transition="in" filter="strips(downLeft)">
                                      <p:cBhvr>
                                        <p:cTn id="15" dur="500"/>
                                        <p:tgtEl>
                                          <p:spTgt spid="63491">
                                            <p:txEl>
                                              <p:pRg st="2" end="2"/>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3491">
                                            <p:txEl>
                                              <p:pRg st="3" end="3"/>
                                            </p:txEl>
                                          </p:spTgt>
                                        </p:tgtEl>
                                        <p:attrNameLst>
                                          <p:attrName>style.visibility</p:attrName>
                                        </p:attrNameLst>
                                      </p:cBhvr>
                                      <p:to>
                                        <p:strVal val="visible"/>
                                      </p:to>
                                    </p:set>
                                    <p:animEffect transition="in" filter="strips(downLeft)">
                                      <p:cBhvr>
                                        <p:cTn id="18" dur="500"/>
                                        <p:tgtEl>
                                          <p:spTgt spid="63491">
                                            <p:txEl>
                                              <p:pRg st="3" end="3"/>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63491">
                                            <p:txEl>
                                              <p:pRg st="4" end="4"/>
                                            </p:txEl>
                                          </p:spTgt>
                                        </p:tgtEl>
                                        <p:attrNameLst>
                                          <p:attrName>style.visibility</p:attrName>
                                        </p:attrNameLst>
                                      </p:cBhvr>
                                      <p:to>
                                        <p:strVal val="visible"/>
                                      </p:to>
                                    </p:set>
                                    <p:animEffect transition="in" filter="strips(downLeft)">
                                      <p:cBhvr>
                                        <p:cTn id="21" dur="500"/>
                                        <p:tgtEl>
                                          <p:spTgt spid="63491">
                                            <p:txEl>
                                              <p:pRg st="4" end="4"/>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63491">
                                            <p:txEl>
                                              <p:pRg st="5" end="5"/>
                                            </p:txEl>
                                          </p:spTgt>
                                        </p:tgtEl>
                                        <p:attrNameLst>
                                          <p:attrName>style.visibility</p:attrName>
                                        </p:attrNameLst>
                                      </p:cBhvr>
                                      <p:to>
                                        <p:strVal val="visible"/>
                                      </p:to>
                                    </p:set>
                                    <p:animEffect transition="in" filter="strips(downLeft)">
                                      <p:cBhvr>
                                        <p:cTn id="24" dur="500"/>
                                        <p:tgtEl>
                                          <p:spTgt spid="63491">
                                            <p:txEl>
                                              <p:pRg st="5" end="5"/>
                                            </p:txEl>
                                          </p:spTgt>
                                        </p:tgtEl>
                                      </p:cBhvr>
                                    </p:animEffect>
                                  </p:childTnLst>
                                </p:cTn>
                              </p:par>
                            </p:childTnLst>
                          </p:cTn>
                        </p:par>
                        <p:par>
                          <p:cTn id="25" fill="hold" nodeType="afterGroup">
                            <p:stCondLst>
                              <p:cond delay="1500"/>
                            </p:stCondLst>
                            <p:childTnLst>
                              <p:par>
                                <p:cTn id="26" presetID="18" presetClass="entr" presetSubtype="12" fill="hold" nodeType="afterEffect">
                                  <p:stCondLst>
                                    <p:cond delay="0"/>
                                  </p:stCondLst>
                                  <p:childTnLst>
                                    <p:set>
                                      <p:cBhvr>
                                        <p:cTn id="27" dur="1" fill="hold">
                                          <p:stCondLst>
                                            <p:cond delay="0"/>
                                          </p:stCondLst>
                                        </p:cTn>
                                        <p:tgtEl>
                                          <p:spTgt spid="63492">
                                            <p:txEl>
                                              <p:pRg st="0" end="0"/>
                                            </p:txEl>
                                          </p:spTgt>
                                        </p:tgtEl>
                                        <p:attrNameLst>
                                          <p:attrName>style.visibility</p:attrName>
                                        </p:attrNameLst>
                                      </p:cBhvr>
                                      <p:to>
                                        <p:strVal val="visible"/>
                                      </p:to>
                                    </p:set>
                                    <p:animEffect transition="in" filter="strips(downLeft)">
                                      <p:cBhvr>
                                        <p:cTn id="28" dur="500"/>
                                        <p:tgtEl>
                                          <p:spTgt spid="63492">
                                            <p:txEl>
                                              <p:pRg st="0" end="0"/>
                                            </p:txEl>
                                          </p:spTgt>
                                        </p:tgtEl>
                                      </p:cBhvr>
                                    </p:animEffect>
                                  </p:childTnLst>
                                </p:cTn>
                              </p:par>
                            </p:childTnLst>
                          </p:cTn>
                        </p:par>
                        <p:par>
                          <p:cTn id="29" fill="hold" nodeType="afterGroup">
                            <p:stCondLst>
                              <p:cond delay="2000"/>
                            </p:stCondLst>
                            <p:childTnLst>
                              <p:par>
                                <p:cTn id="30" presetID="18" presetClass="entr" presetSubtype="12" fill="hold" nodeType="afterEffect">
                                  <p:stCondLst>
                                    <p:cond delay="0"/>
                                  </p:stCondLst>
                                  <p:childTnLst>
                                    <p:set>
                                      <p:cBhvr>
                                        <p:cTn id="31" dur="1" fill="hold">
                                          <p:stCondLst>
                                            <p:cond delay="0"/>
                                          </p:stCondLst>
                                        </p:cTn>
                                        <p:tgtEl>
                                          <p:spTgt spid="63492">
                                            <p:txEl>
                                              <p:pRg st="2" end="2"/>
                                            </p:txEl>
                                          </p:spTgt>
                                        </p:tgtEl>
                                        <p:attrNameLst>
                                          <p:attrName>style.visibility</p:attrName>
                                        </p:attrNameLst>
                                      </p:cBhvr>
                                      <p:to>
                                        <p:strVal val="visible"/>
                                      </p:to>
                                    </p:set>
                                    <p:animEffect transition="in" filter="strips(downLeft)">
                                      <p:cBhvr>
                                        <p:cTn id="32" dur="500"/>
                                        <p:tgtEl>
                                          <p:spTgt spid="63492">
                                            <p:txEl>
                                              <p:pRg st="2" end="2"/>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63492">
                                            <p:txEl>
                                              <p:pRg st="3" end="3"/>
                                            </p:txEl>
                                          </p:spTgt>
                                        </p:tgtEl>
                                        <p:attrNameLst>
                                          <p:attrName>style.visibility</p:attrName>
                                        </p:attrNameLst>
                                      </p:cBhvr>
                                      <p:to>
                                        <p:strVal val="visible"/>
                                      </p:to>
                                    </p:set>
                                    <p:animEffect transition="in" filter="strips(downLeft)">
                                      <p:cBhvr>
                                        <p:cTn id="35" dur="500"/>
                                        <p:tgtEl>
                                          <p:spTgt spid="63492">
                                            <p:txEl>
                                              <p:pRg st="3" end="3"/>
                                            </p:txEl>
                                          </p:spTgt>
                                        </p:tgtEl>
                                      </p:cBhvr>
                                    </p:animEffect>
                                  </p:childTnLst>
                                </p:cTn>
                              </p:par>
                            </p:childTnLst>
                          </p:cTn>
                        </p:par>
                        <p:par>
                          <p:cTn id="36" fill="hold" nodeType="afterGroup">
                            <p:stCondLst>
                              <p:cond delay="2500"/>
                            </p:stCondLst>
                            <p:childTnLst>
                              <p:par>
                                <p:cTn id="37" presetID="18" presetClass="entr" presetSubtype="12" fill="hold" nodeType="afterEffect">
                                  <p:stCondLst>
                                    <p:cond delay="0"/>
                                  </p:stCondLst>
                                  <p:childTnLst>
                                    <p:set>
                                      <p:cBhvr>
                                        <p:cTn id="38" dur="1" fill="hold">
                                          <p:stCondLst>
                                            <p:cond delay="0"/>
                                          </p:stCondLst>
                                        </p:cTn>
                                        <p:tgtEl>
                                          <p:spTgt spid="63492">
                                            <p:txEl>
                                              <p:pRg st="5" end="5"/>
                                            </p:txEl>
                                          </p:spTgt>
                                        </p:tgtEl>
                                        <p:attrNameLst>
                                          <p:attrName>style.visibility</p:attrName>
                                        </p:attrNameLst>
                                      </p:cBhvr>
                                      <p:to>
                                        <p:strVal val="visible"/>
                                      </p:to>
                                    </p:set>
                                    <p:animEffect transition="in" filter="strips(downLeft)">
                                      <p:cBhvr>
                                        <p:cTn id="39" dur="500"/>
                                        <p:tgtEl>
                                          <p:spTgt spid="63492">
                                            <p:txEl>
                                              <p:pRg st="5" end="5"/>
                                            </p:txEl>
                                          </p:spTgt>
                                        </p:tgtEl>
                                      </p:cBhvr>
                                    </p:animEffect>
                                  </p:childTnLst>
                                </p:cTn>
                              </p:par>
                            </p:childTnLst>
                          </p:cTn>
                        </p:par>
                        <p:par>
                          <p:cTn id="40" fill="hold" nodeType="afterGroup">
                            <p:stCondLst>
                              <p:cond delay="3000"/>
                            </p:stCondLst>
                            <p:childTnLst>
                              <p:par>
                                <p:cTn id="41" presetID="18" presetClass="entr" presetSubtype="12" fill="hold" nodeType="afterEffect">
                                  <p:stCondLst>
                                    <p:cond delay="0"/>
                                  </p:stCondLst>
                                  <p:childTnLst>
                                    <p:set>
                                      <p:cBhvr>
                                        <p:cTn id="42" dur="1" fill="hold">
                                          <p:stCondLst>
                                            <p:cond delay="0"/>
                                          </p:stCondLst>
                                        </p:cTn>
                                        <p:tgtEl>
                                          <p:spTgt spid="63492">
                                            <p:txEl>
                                              <p:pRg st="7" end="7"/>
                                            </p:txEl>
                                          </p:spTgt>
                                        </p:tgtEl>
                                        <p:attrNameLst>
                                          <p:attrName>style.visibility</p:attrName>
                                        </p:attrNameLst>
                                      </p:cBhvr>
                                      <p:to>
                                        <p:strVal val="visible"/>
                                      </p:to>
                                    </p:set>
                                    <p:animEffect transition="in" filter="strips(downLeft)">
                                      <p:cBhvr>
                                        <p:cTn id="43" dur="500"/>
                                        <p:tgtEl>
                                          <p:spTgt spid="634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3390BE3-4098-46DC-9749-415578D976FF}"/>
              </a:ext>
            </a:extLst>
          </p:cNvPr>
          <p:cNvSpPr>
            <a:spLocks noGrp="1" noChangeArrowheads="1"/>
          </p:cNvSpPr>
          <p:nvPr>
            <p:ph type="title"/>
          </p:nvPr>
        </p:nvSpPr>
        <p:spPr>
          <a:xfrm>
            <a:off x="457200" y="115888"/>
            <a:ext cx="8229600" cy="1139825"/>
          </a:xfrm>
        </p:spPr>
        <p:txBody>
          <a:bodyPr/>
          <a:lstStyle/>
          <a:p>
            <a:pPr eaLnBrk="1" hangingPunct="1">
              <a:defRPr/>
            </a:pPr>
            <a:r>
              <a:rPr lang="it-IT" dirty="0">
                <a:solidFill>
                  <a:srgbClr val="FFFF00"/>
                </a:solidFill>
              </a:rPr>
              <a:t>Tipologie di Biomasse</a:t>
            </a:r>
          </a:p>
        </p:txBody>
      </p:sp>
      <p:graphicFrame>
        <p:nvGraphicFramePr>
          <p:cNvPr id="2" name="Diagramma 1">
            <a:extLst>
              <a:ext uri="{FF2B5EF4-FFF2-40B4-BE49-F238E27FC236}">
                <a16:creationId xmlns:a16="http://schemas.microsoft.com/office/drawing/2014/main" id="{8A50471F-A2C3-4774-8A69-3022A064D5DE}"/>
              </a:ext>
            </a:extLst>
          </p:cNvPr>
          <p:cNvGraphicFramePr/>
          <p:nvPr/>
        </p:nvGraphicFramePr>
        <p:xfrm>
          <a:off x="179388" y="1485900"/>
          <a:ext cx="8785225"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500"/>
                                        <p:tgtEl>
                                          <p:spTgt spid="60418"/>
                                        </p:tgtEl>
                                      </p:cBhvr>
                                    </p:animEffect>
                                  </p:childTnLst>
                                </p:cTn>
                              </p:par>
                            </p:childTnLst>
                          </p:cTn>
                        </p:par>
                        <p:par>
                          <p:cTn id="8" fill="hold" nodeType="afterGroup">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Graphic spid="2" grpId="0">
        <p:bldAsOne/>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DADA0B3-BCCC-4E3E-B084-618D13B9ADB1}"/>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Principali colture utilizzabili per la produzione di energia</a:t>
            </a:r>
          </a:p>
        </p:txBody>
      </p:sp>
      <p:sp>
        <p:nvSpPr>
          <p:cNvPr id="61444" name="Text Box 4">
            <a:extLst>
              <a:ext uri="{FF2B5EF4-FFF2-40B4-BE49-F238E27FC236}">
                <a16:creationId xmlns:a16="http://schemas.microsoft.com/office/drawing/2014/main" id="{05890CB7-8961-4E87-BCF8-DBE75E444B3A}"/>
              </a:ext>
            </a:extLst>
          </p:cNvPr>
          <p:cNvSpPr txBox="1">
            <a:spLocks noChangeArrowheads="1"/>
          </p:cNvSpPr>
          <p:nvPr/>
        </p:nvSpPr>
        <p:spPr bwMode="auto">
          <a:xfrm>
            <a:off x="231775" y="1341438"/>
            <a:ext cx="8732838"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lnSpc>
                <a:spcPct val="110000"/>
              </a:lnSpc>
            </a:pPr>
            <a:r>
              <a:rPr lang="it-IT" altLang="it-IT" dirty="0">
                <a:solidFill>
                  <a:srgbClr val="FFFF00"/>
                </a:solidFill>
              </a:rPr>
              <a:t>Le colture energetiche sono coltivazioni specializzate per la produzione di biomassa e possono riguardare sia specie legnose sia erbacee.</a:t>
            </a:r>
          </a:p>
          <a:p>
            <a:pPr eaLnBrk="1" hangingPunct="1">
              <a:lnSpc>
                <a:spcPct val="110000"/>
              </a:lnSpc>
            </a:pPr>
            <a:endParaRPr lang="it-IT" altLang="it-IT" dirty="0">
              <a:solidFill>
                <a:srgbClr val="FFFF00"/>
              </a:solidFill>
            </a:endParaRPr>
          </a:p>
          <a:p>
            <a:pPr eaLnBrk="1" hangingPunct="1">
              <a:lnSpc>
                <a:spcPct val="110000"/>
              </a:lnSpc>
            </a:pPr>
            <a:r>
              <a:rPr lang="it-IT" altLang="it-IT" dirty="0">
                <a:solidFill>
                  <a:srgbClr val="FFFF00"/>
                </a:solidFill>
              </a:rPr>
              <a:t>Coltivazioni energetiche erbacee:</a:t>
            </a:r>
          </a:p>
          <a:p>
            <a:pPr eaLnBrk="1" hangingPunct="1">
              <a:lnSpc>
                <a:spcPct val="110000"/>
              </a:lnSpc>
              <a:buClr>
                <a:srgbClr val="FF0000"/>
              </a:buClr>
              <a:buSzPct val="150000"/>
              <a:buFontTx/>
              <a:buChar char="•"/>
            </a:pPr>
            <a:r>
              <a:rPr lang="it-IT" altLang="it-IT" dirty="0">
                <a:solidFill>
                  <a:srgbClr val="FFFF00"/>
                </a:solidFill>
              </a:rPr>
              <a:t>annuali (il girasole, la colza, il sorgo da fibra, il </a:t>
            </a:r>
            <a:r>
              <a:rPr lang="it-IT" altLang="it-IT" dirty="0" err="1">
                <a:solidFill>
                  <a:srgbClr val="FFFF00"/>
                </a:solidFill>
              </a:rPr>
              <a:t>kenaf</a:t>
            </a:r>
            <a:r>
              <a:rPr lang="it-IT" altLang="it-IT" dirty="0">
                <a:solidFill>
                  <a:srgbClr val="FFFF00"/>
                </a:solidFill>
              </a:rPr>
              <a:t>);</a:t>
            </a:r>
          </a:p>
          <a:p>
            <a:pPr eaLnBrk="1" hangingPunct="1">
              <a:lnSpc>
                <a:spcPct val="110000"/>
              </a:lnSpc>
              <a:buClr>
                <a:srgbClr val="FF0000"/>
              </a:buClr>
              <a:buSzPct val="150000"/>
              <a:buFontTx/>
              <a:buChar char="•"/>
            </a:pPr>
            <a:r>
              <a:rPr lang="it-IT" altLang="it-IT" dirty="0">
                <a:solidFill>
                  <a:srgbClr val="FFFF00"/>
                </a:solidFill>
              </a:rPr>
              <a:t>perenni (la canna comune ed il miscanto).</a:t>
            </a:r>
          </a:p>
          <a:p>
            <a:pPr eaLnBrk="1" hangingPunct="1">
              <a:lnSpc>
                <a:spcPct val="110000"/>
              </a:lnSpc>
            </a:pPr>
            <a:endParaRPr lang="it-IT" altLang="it-IT" dirty="0">
              <a:solidFill>
                <a:srgbClr val="FFFF00"/>
              </a:solidFill>
            </a:endParaRPr>
          </a:p>
          <a:p>
            <a:pPr eaLnBrk="1" hangingPunct="1">
              <a:lnSpc>
                <a:spcPct val="110000"/>
              </a:lnSpc>
            </a:pPr>
            <a:r>
              <a:rPr lang="it-IT" altLang="it-IT" dirty="0">
                <a:solidFill>
                  <a:srgbClr val="FFFF00"/>
                </a:solidFill>
              </a:rPr>
              <a:t>Coltivazioni energetiche legnose </a:t>
            </a:r>
            <a:r>
              <a:rPr lang="it-IT" altLang="it-IT" u="sng" dirty="0">
                <a:solidFill>
                  <a:srgbClr val="FFFF00"/>
                </a:solidFill>
              </a:rPr>
              <a:t>sono costituite da specie selezionate per l’elevata resa in biomassa e per la capacità di ricrescita dopo il taglio</a:t>
            </a:r>
            <a:r>
              <a:rPr lang="it-IT" altLang="it-IT" dirty="0">
                <a:solidFill>
                  <a:srgbClr val="FFFF00"/>
                </a:solidFill>
              </a:rPr>
              <a:t>:</a:t>
            </a:r>
          </a:p>
          <a:p>
            <a:pPr eaLnBrk="1" hangingPunct="1">
              <a:lnSpc>
                <a:spcPct val="110000"/>
              </a:lnSpc>
              <a:buClr>
                <a:schemeClr val="folHlink"/>
              </a:buClr>
              <a:buSzPct val="150000"/>
              <a:buFontTx/>
              <a:buChar char="•"/>
            </a:pPr>
            <a:r>
              <a:rPr lang="it-IT" altLang="it-IT" dirty="0">
                <a:solidFill>
                  <a:srgbClr val="FFFF00"/>
                </a:solidFill>
              </a:rPr>
              <a:t>boschi cedui tradizionali;</a:t>
            </a:r>
          </a:p>
          <a:p>
            <a:pPr eaLnBrk="1" hangingPunct="1">
              <a:lnSpc>
                <a:spcPct val="110000"/>
              </a:lnSpc>
              <a:buClr>
                <a:schemeClr val="folHlink"/>
              </a:buClr>
              <a:buSzPct val="150000"/>
              <a:buFontTx/>
              <a:buChar char="•"/>
            </a:pPr>
            <a:r>
              <a:rPr lang="it-IT" altLang="it-IT" dirty="0">
                <a:solidFill>
                  <a:srgbClr val="FFFF00"/>
                </a:solidFill>
              </a:rPr>
              <a:t>siepi alberate. </a:t>
            </a:r>
          </a:p>
          <a:p>
            <a:pPr eaLnBrk="1" hangingPunct="1">
              <a:lnSpc>
                <a:spcPct val="110000"/>
              </a:lnSpc>
            </a:pPr>
            <a:endParaRPr lang="it-IT" altLang="it-IT" dirty="0">
              <a:solidFill>
                <a:srgbClr val="FFFF00"/>
              </a:solidFill>
            </a:endParaRPr>
          </a:p>
          <a:p>
            <a:pPr eaLnBrk="1" hangingPunct="1">
              <a:lnSpc>
                <a:spcPct val="110000"/>
              </a:lnSpc>
            </a:pPr>
            <a:r>
              <a:rPr lang="it-IT" altLang="it-IT" dirty="0">
                <a:solidFill>
                  <a:srgbClr val="FFFF00"/>
                </a:solidFill>
              </a:rPr>
              <a:t>Caratteristiche qualitative della biomassa:</a:t>
            </a:r>
          </a:p>
          <a:p>
            <a:pPr eaLnBrk="1" hangingPunct="1">
              <a:lnSpc>
                <a:spcPct val="110000"/>
              </a:lnSpc>
              <a:buClr>
                <a:srgbClr val="CC9900"/>
              </a:buClr>
              <a:buSzPct val="150000"/>
              <a:buFontTx/>
              <a:buChar char="•"/>
            </a:pPr>
            <a:r>
              <a:rPr lang="it-IT" altLang="it-IT" dirty="0">
                <a:solidFill>
                  <a:srgbClr val="FFFF00"/>
                </a:solidFill>
              </a:rPr>
              <a:t>colture oleaginose (ad es. girasole, colza);</a:t>
            </a:r>
          </a:p>
          <a:p>
            <a:pPr eaLnBrk="1" hangingPunct="1">
              <a:lnSpc>
                <a:spcPct val="110000"/>
              </a:lnSpc>
              <a:buClr>
                <a:srgbClr val="CC9900"/>
              </a:buClr>
              <a:buSzPct val="150000"/>
              <a:buFontTx/>
              <a:buChar char="•"/>
            </a:pPr>
            <a:r>
              <a:rPr lang="it-IT" altLang="it-IT" dirty="0" err="1">
                <a:solidFill>
                  <a:srgbClr val="FFFF00"/>
                </a:solidFill>
              </a:rPr>
              <a:t>alcooligene</a:t>
            </a:r>
            <a:r>
              <a:rPr lang="it-IT" altLang="it-IT" dirty="0">
                <a:solidFill>
                  <a:srgbClr val="FFFF00"/>
                </a:solidFill>
              </a:rPr>
              <a:t> (sorgo zuccherino, barbabietola da zucchero, cereali);</a:t>
            </a:r>
          </a:p>
          <a:p>
            <a:pPr eaLnBrk="1" hangingPunct="1">
              <a:lnSpc>
                <a:spcPct val="110000"/>
              </a:lnSpc>
              <a:buClr>
                <a:srgbClr val="CC9900"/>
              </a:buClr>
              <a:buSzPct val="150000"/>
              <a:buFontTx/>
              <a:buChar char="•"/>
            </a:pPr>
            <a:r>
              <a:rPr lang="it-IT" altLang="it-IT" dirty="0">
                <a:solidFill>
                  <a:srgbClr val="FFFF00"/>
                </a:solidFill>
              </a:rPr>
              <a:t>lignocellulosiche.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500"/>
                                        <p:tgtEl>
                                          <p:spTgt spid="61442"/>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61444">
                                            <p:txEl>
                                              <p:pRg st="0" end="0"/>
                                            </p:txEl>
                                          </p:spTgt>
                                        </p:tgtEl>
                                        <p:attrNameLst>
                                          <p:attrName>style.visibility</p:attrName>
                                        </p:attrNameLst>
                                      </p:cBhvr>
                                      <p:to>
                                        <p:strVal val="visible"/>
                                      </p:to>
                                    </p:set>
                                    <p:animEffect transition="in" filter="strips(downLeft)">
                                      <p:cBhvr>
                                        <p:cTn id="11" dur="500"/>
                                        <p:tgtEl>
                                          <p:spTgt spid="61444">
                                            <p:txEl>
                                              <p:pRg st="0" end="0"/>
                                            </p:txEl>
                                          </p:spTgt>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61444">
                                            <p:txEl>
                                              <p:pRg st="2" end="2"/>
                                            </p:txEl>
                                          </p:spTgt>
                                        </p:tgtEl>
                                        <p:attrNameLst>
                                          <p:attrName>style.visibility</p:attrName>
                                        </p:attrNameLst>
                                      </p:cBhvr>
                                      <p:to>
                                        <p:strVal val="visible"/>
                                      </p:to>
                                    </p:set>
                                    <p:animEffect transition="in" filter="strips(downLeft)">
                                      <p:cBhvr>
                                        <p:cTn id="15" dur="500"/>
                                        <p:tgtEl>
                                          <p:spTgt spid="61444">
                                            <p:txEl>
                                              <p:pRg st="2" end="2"/>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1444">
                                            <p:txEl>
                                              <p:pRg st="3" end="3"/>
                                            </p:txEl>
                                          </p:spTgt>
                                        </p:tgtEl>
                                        <p:attrNameLst>
                                          <p:attrName>style.visibility</p:attrName>
                                        </p:attrNameLst>
                                      </p:cBhvr>
                                      <p:to>
                                        <p:strVal val="visible"/>
                                      </p:to>
                                    </p:set>
                                    <p:animEffect transition="in" filter="strips(downLeft)">
                                      <p:cBhvr>
                                        <p:cTn id="18" dur="500"/>
                                        <p:tgtEl>
                                          <p:spTgt spid="61444">
                                            <p:txEl>
                                              <p:pRg st="3" end="3"/>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61444">
                                            <p:txEl>
                                              <p:pRg st="4" end="4"/>
                                            </p:txEl>
                                          </p:spTgt>
                                        </p:tgtEl>
                                        <p:attrNameLst>
                                          <p:attrName>style.visibility</p:attrName>
                                        </p:attrNameLst>
                                      </p:cBhvr>
                                      <p:to>
                                        <p:strVal val="visible"/>
                                      </p:to>
                                    </p:set>
                                    <p:animEffect transition="in" filter="strips(downLeft)">
                                      <p:cBhvr>
                                        <p:cTn id="21" dur="500"/>
                                        <p:tgtEl>
                                          <p:spTgt spid="61444">
                                            <p:txEl>
                                              <p:pRg st="4" end="4"/>
                                            </p:txEl>
                                          </p:spTgt>
                                        </p:tgtEl>
                                      </p:cBhvr>
                                    </p:animEffect>
                                  </p:childTnLst>
                                </p:cTn>
                              </p:par>
                            </p:childTnLst>
                          </p:cTn>
                        </p:par>
                        <p:par>
                          <p:cTn id="22" fill="hold" nodeType="afterGroup">
                            <p:stCondLst>
                              <p:cond delay="1500"/>
                            </p:stCondLst>
                            <p:childTnLst>
                              <p:par>
                                <p:cTn id="23" presetID="18" presetClass="entr" presetSubtype="12" fill="hold" nodeType="afterEffect">
                                  <p:stCondLst>
                                    <p:cond delay="0"/>
                                  </p:stCondLst>
                                  <p:childTnLst>
                                    <p:set>
                                      <p:cBhvr>
                                        <p:cTn id="24" dur="1" fill="hold">
                                          <p:stCondLst>
                                            <p:cond delay="0"/>
                                          </p:stCondLst>
                                        </p:cTn>
                                        <p:tgtEl>
                                          <p:spTgt spid="61444">
                                            <p:txEl>
                                              <p:pRg st="6" end="6"/>
                                            </p:txEl>
                                          </p:spTgt>
                                        </p:tgtEl>
                                        <p:attrNameLst>
                                          <p:attrName>style.visibility</p:attrName>
                                        </p:attrNameLst>
                                      </p:cBhvr>
                                      <p:to>
                                        <p:strVal val="visible"/>
                                      </p:to>
                                    </p:set>
                                    <p:animEffect transition="in" filter="strips(downLeft)">
                                      <p:cBhvr>
                                        <p:cTn id="25" dur="500"/>
                                        <p:tgtEl>
                                          <p:spTgt spid="61444">
                                            <p:txEl>
                                              <p:pRg st="6" end="6"/>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61444">
                                            <p:txEl>
                                              <p:pRg st="7" end="7"/>
                                            </p:txEl>
                                          </p:spTgt>
                                        </p:tgtEl>
                                        <p:attrNameLst>
                                          <p:attrName>style.visibility</p:attrName>
                                        </p:attrNameLst>
                                      </p:cBhvr>
                                      <p:to>
                                        <p:strVal val="visible"/>
                                      </p:to>
                                    </p:set>
                                    <p:animEffect transition="in" filter="strips(downLeft)">
                                      <p:cBhvr>
                                        <p:cTn id="28" dur="500"/>
                                        <p:tgtEl>
                                          <p:spTgt spid="61444">
                                            <p:txEl>
                                              <p:pRg st="7" end="7"/>
                                            </p:txEl>
                                          </p:spTgt>
                                        </p:tgtEl>
                                      </p:cBhvr>
                                    </p:animEffect>
                                  </p:childTnLst>
                                </p:cTn>
                              </p:par>
                              <p:par>
                                <p:cTn id="29" presetID="18" presetClass="entr" presetSubtype="12" fill="hold" nodeType="withEffect">
                                  <p:stCondLst>
                                    <p:cond delay="0"/>
                                  </p:stCondLst>
                                  <p:childTnLst>
                                    <p:set>
                                      <p:cBhvr>
                                        <p:cTn id="30" dur="1" fill="hold">
                                          <p:stCondLst>
                                            <p:cond delay="0"/>
                                          </p:stCondLst>
                                        </p:cTn>
                                        <p:tgtEl>
                                          <p:spTgt spid="61444">
                                            <p:txEl>
                                              <p:pRg st="8" end="8"/>
                                            </p:txEl>
                                          </p:spTgt>
                                        </p:tgtEl>
                                        <p:attrNameLst>
                                          <p:attrName>style.visibility</p:attrName>
                                        </p:attrNameLst>
                                      </p:cBhvr>
                                      <p:to>
                                        <p:strVal val="visible"/>
                                      </p:to>
                                    </p:set>
                                    <p:animEffect transition="in" filter="strips(downLeft)">
                                      <p:cBhvr>
                                        <p:cTn id="31" dur="500"/>
                                        <p:tgtEl>
                                          <p:spTgt spid="61444">
                                            <p:txEl>
                                              <p:pRg st="8" end="8"/>
                                            </p:txEl>
                                          </p:spTgt>
                                        </p:tgtEl>
                                      </p:cBhvr>
                                    </p:animEffect>
                                  </p:childTnLst>
                                </p:cTn>
                              </p:par>
                            </p:childTnLst>
                          </p:cTn>
                        </p:par>
                        <p:par>
                          <p:cTn id="32" fill="hold" nodeType="afterGroup">
                            <p:stCondLst>
                              <p:cond delay="2000"/>
                            </p:stCondLst>
                            <p:childTnLst>
                              <p:par>
                                <p:cTn id="33" presetID="18" presetClass="entr" presetSubtype="12" fill="hold" nodeType="afterEffect">
                                  <p:stCondLst>
                                    <p:cond delay="0"/>
                                  </p:stCondLst>
                                  <p:childTnLst>
                                    <p:set>
                                      <p:cBhvr>
                                        <p:cTn id="34" dur="1" fill="hold">
                                          <p:stCondLst>
                                            <p:cond delay="0"/>
                                          </p:stCondLst>
                                        </p:cTn>
                                        <p:tgtEl>
                                          <p:spTgt spid="61444">
                                            <p:txEl>
                                              <p:pRg st="10" end="10"/>
                                            </p:txEl>
                                          </p:spTgt>
                                        </p:tgtEl>
                                        <p:attrNameLst>
                                          <p:attrName>style.visibility</p:attrName>
                                        </p:attrNameLst>
                                      </p:cBhvr>
                                      <p:to>
                                        <p:strVal val="visible"/>
                                      </p:to>
                                    </p:set>
                                    <p:animEffect transition="in" filter="strips(downLeft)">
                                      <p:cBhvr>
                                        <p:cTn id="35" dur="500"/>
                                        <p:tgtEl>
                                          <p:spTgt spid="61444">
                                            <p:txEl>
                                              <p:pRg st="10" end="10"/>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61444">
                                            <p:txEl>
                                              <p:pRg st="11" end="11"/>
                                            </p:txEl>
                                          </p:spTgt>
                                        </p:tgtEl>
                                        <p:attrNameLst>
                                          <p:attrName>style.visibility</p:attrName>
                                        </p:attrNameLst>
                                      </p:cBhvr>
                                      <p:to>
                                        <p:strVal val="visible"/>
                                      </p:to>
                                    </p:set>
                                    <p:animEffect transition="in" filter="strips(downLeft)">
                                      <p:cBhvr>
                                        <p:cTn id="38" dur="500"/>
                                        <p:tgtEl>
                                          <p:spTgt spid="61444">
                                            <p:txEl>
                                              <p:pRg st="11" end="11"/>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61444">
                                            <p:txEl>
                                              <p:pRg st="12" end="12"/>
                                            </p:txEl>
                                          </p:spTgt>
                                        </p:tgtEl>
                                        <p:attrNameLst>
                                          <p:attrName>style.visibility</p:attrName>
                                        </p:attrNameLst>
                                      </p:cBhvr>
                                      <p:to>
                                        <p:strVal val="visible"/>
                                      </p:to>
                                    </p:set>
                                    <p:animEffect transition="in" filter="strips(downLeft)">
                                      <p:cBhvr>
                                        <p:cTn id="41" dur="500"/>
                                        <p:tgtEl>
                                          <p:spTgt spid="61444">
                                            <p:txEl>
                                              <p:pRg st="12" end="12"/>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61444">
                                            <p:txEl>
                                              <p:pRg st="13" end="13"/>
                                            </p:txEl>
                                          </p:spTgt>
                                        </p:tgtEl>
                                        <p:attrNameLst>
                                          <p:attrName>style.visibility</p:attrName>
                                        </p:attrNameLst>
                                      </p:cBhvr>
                                      <p:to>
                                        <p:strVal val="visible"/>
                                      </p:to>
                                    </p:set>
                                    <p:animEffect transition="in" filter="strips(downLeft)">
                                      <p:cBhvr>
                                        <p:cTn id="44" dur="500"/>
                                        <p:tgtEl>
                                          <p:spTgt spid="6144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78341FB-991F-4D6E-825A-FFCF3562FF54}"/>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Principali colture utilizzabili per la produzione di energia</a:t>
            </a:r>
          </a:p>
        </p:txBody>
      </p:sp>
      <p:graphicFrame>
        <p:nvGraphicFramePr>
          <p:cNvPr id="66680" name="Group 120">
            <a:extLst>
              <a:ext uri="{FF2B5EF4-FFF2-40B4-BE49-F238E27FC236}">
                <a16:creationId xmlns:a16="http://schemas.microsoft.com/office/drawing/2014/main" id="{68DC1C3A-E933-4763-B703-3B7BCEA06A97}"/>
              </a:ext>
            </a:extLst>
          </p:cNvPr>
          <p:cNvGraphicFramePr>
            <a:graphicFrameLocks noGrp="1"/>
          </p:cNvGraphicFramePr>
          <p:nvPr>
            <p:ph idx="1"/>
          </p:nvPr>
        </p:nvGraphicFramePr>
        <p:xfrm>
          <a:off x="457200" y="2138363"/>
          <a:ext cx="8229600" cy="4530727"/>
        </p:xfrm>
        <a:graphic>
          <a:graphicData uri="http://schemas.openxmlformats.org/drawingml/2006/table">
            <a:tbl>
              <a:tblPr/>
              <a:tblGrid>
                <a:gridCol w="2713038">
                  <a:extLst>
                    <a:ext uri="{9D8B030D-6E8A-4147-A177-3AD203B41FA5}">
                      <a16:colId xmlns:a16="http://schemas.microsoft.com/office/drawing/2014/main" val="20000"/>
                    </a:ext>
                  </a:extLst>
                </a:gridCol>
                <a:gridCol w="2492375">
                  <a:extLst>
                    <a:ext uri="{9D8B030D-6E8A-4147-A177-3AD203B41FA5}">
                      <a16:colId xmlns:a16="http://schemas.microsoft.com/office/drawing/2014/main" val="20001"/>
                    </a:ext>
                  </a:extLst>
                </a:gridCol>
                <a:gridCol w="3024187">
                  <a:extLst>
                    <a:ext uri="{9D8B030D-6E8A-4147-A177-3AD203B41FA5}">
                      <a16:colId xmlns:a16="http://schemas.microsoft.com/office/drawing/2014/main" val="20002"/>
                    </a:ext>
                  </a:extLst>
                </a:gridCol>
              </a:tblGrid>
              <a:tr h="496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a:ln>
                            <a:noFill/>
                          </a:ln>
                          <a:solidFill>
                            <a:srgbClr val="000000"/>
                          </a:solidFill>
                          <a:effectLst/>
                          <a:latin typeface="Times New Roman" pitchFamily="18" charset="0"/>
                          <a:cs typeface="Times New Roman" pitchFamily="18" charset="0"/>
                        </a:rPr>
                        <a:t>COLTURE</a:t>
                      </a:r>
                      <a:endParaRPr kumimoji="0" lang="it-IT" sz="2000" b="0" i="0" u="none" strike="noStrike" cap="none" normalizeH="0" baseline="0" dirty="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AREA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PROBLEMATICHE</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1239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Sorgo granella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Collina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2000" b="0" i="0" u="none" strike="noStrike" cap="none" normalizeH="0" baseline="0">
                        <a:ln>
                          <a:noFill/>
                        </a:ln>
                        <a:solidFill>
                          <a:srgbClr val="000000"/>
                        </a:solidFill>
                        <a:effectLst>
                          <a:outerShdw blurRad="38100" dist="38100" dir="2700000" algn="tl">
                            <a:srgbClr val="FFFFFF"/>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11239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Grano</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Pianura/collina asciutta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2000" b="0" i="0" u="none" strike="noStrike" cap="none" normalizeH="0" baseline="0">
                        <a:ln>
                          <a:noFill/>
                        </a:ln>
                        <a:solidFill>
                          <a:srgbClr val="000000"/>
                        </a:solidFill>
                        <a:effectLst>
                          <a:outerShdw blurRad="38100" dist="38100" dir="2700000" algn="tl">
                            <a:srgbClr val="FFFFFF"/>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496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Sorgo zuccherino</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Pianura irrigua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Breve periodo di raccolta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792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Bietola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Pianura irrigua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Breve periodo di raccolta</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Costi</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496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Topinambur</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Collina asciutta</a:t>
                      </a:r>
                      <a:endParaRPr kumimoji="0" lang="it-IT" sz="2000" b="0" i="0" u="none" strike="noStrike" cap="none" normalizeH="0" baseline="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rgbClr val="000000"/>
                          </a:solidFill>
                          <a:effectLst/>
                          <a:latin typeface="Times New Roman" pitchFamily="18" charset="0"/>
                          <a:cs typeface="Times New Roman" pitchFamily="18" charset="0"/>
                        </a:rPr>
                        <a:t>Rotazione difficile</a:t>
                      </a:r>
                      <a:endParaRPr kumimoji="0" lang="it-IT" sz="2000" b="0" i="0" u="none" strike="noStrike" cap="none" normalizeH="0" baseline="0" dirty="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bl>
          </a:graphicData>
        </a:graphic>
      </p:graphicFrame>
      <p:sp>
        <p:nvSpPr>
          <p:cNvPr id="66681" name="Text Box 121">
            <a:extLst>
              <a:ext uri="{FF2B5EF4-FFF2-40B4-BE49-F238E27FC236}">
                <a16:creationId xmlns:a16="http://schemas.microsoft.com/office/drawing/2014/main" id="{1E8D69A5-7695-4EA5-A0CD-A361F6DC6CFB}"/>
              </a:ext>
            </a:extLst>
          </p:cNvPr>
          <p:cNvSpPr txBox="1">
            <a:spLocks noChangeArrowheads="1"/>
          </p:cNvSpPr>
          <p:nvPr/>
        </p:nvSpPr>
        <p:spPr bwMode="auto">
          <a:xfrm>
            <a:off x="2552700" y="1476375"/>
            <a:ext cx="4008438" cy="457200"/>
          </a:xfrm>
          <a:prstGeom prst="rect">
            <a:avLst/>
          </a:prstGeom>
          <a:noFill/>
          <a:ln w="9525">
            <a:noFill/>
            <a:miter lim="800000"/>
            <a:headEnd/>
            <a:tailEnd/>
          </a:ln>
          <a:effectLst/>
        </p:spPr>
        <p:txBody>
          <a:bodyPr wrap="none">
            <a:spAutoFit/>
          </a:bodyPr>
          <a:lstStyle/>
          <a:p>
            <a:pPr algn="ctr">
              <a:defRPr/>
            </a:pPr>
            <a:r>
              <a:rPr lang="it-IT" sz="2400" b="1">
                <a:solidFill>
                  <a:srgbClr val="FF0000"/>
                </a:solidFill>
                <a:effectLst>
                  <a:outerShdw blurRad="38100" dist="38100" dir="2700000" algn="tl">
                    <a:srgbClr val="000000"/>
                  </a:outerShdw>
                </a:effectLst>
                <a:latin typeface="Arial" charset="0"/>
              </a:rPr>
              <a:t>Elenco colture per etanolo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500"/>
                                        <p:tgtEl>
                                          <p:spTgt spid="66562"/>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6681"/>
                                        </p:tgtEl>
                                        <p:attrNameLst>
                                          <p:attrName>style.visibility</p:attrName>
                                        </p:attrNameLst>
                                      </p:cBhvr>
                                      <p:to>
                                        <p:strVal val="visible"/>
                                      </p:to>
                                    </p:set>
                                    <p:animEffect transition="in" filter="strips(downLeft)">
                                      <p:cBhvr>
                                        <p:cTn id="11" dur="500"/>
                                        <p:tgtEl>
                                          <p:spTgt spid="6668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6680"/>
                                        </p:tgtEl>
                                        <p:attrNameLst>
                                          <p:attrName>style.visibility</p:attrName>
                                        </p:attrNameLst>
                                      </p:cBhvr>
                                      <p:to>
                                        <p:strVal val="visible"/>
                                      </p:to>
                                    </p:set>
                                    <p:animEffect transition="in" filter="dissolve">
                                      <p:cBhvr>
                                        <p:cTn id="15" dur="500"/>
                                        <p:tgtEl>
                                          <p:spTgt spid="66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68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22E61B-DB68-4958-A8D4-F59A425AA342}"/>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Principali colture utilizzabili per la produzione di energia</a:t>
            </a:r>
          </a:p>
        </p:txBody>
      </p:sp>
      <p:sp>
        <p:nvSpPr>
          <p:cNvPr id="68641" name="Text Box 33">
            <a:extLst>
              <a:ext uri="{FF2B5EF4-FFF2-40B4-BE49-F238E27FC236}">
                <a16:creationId xmlns:a16="http://schemas.microsoft.com/office/drawing/2014/main" id="{0FDDF6C1-A1C6-4790-8349-7E8F6D248903}"/>
              </a:ext>
            </a:extLst>
          </p:cNvPr>
          <p:cNvSpPr txBox="1">
            <a:spLocks noChangeArrowheads="1"/>
          </p:cNvSpPr>
          <p:nvPr/>
        </p:nvSpPr>
        <p:spPr bwMode="auto">
          <a:xfrm>
            <a:off x="2120900" y="1476375"/>
            <a:ext cx="4889500" cy="457200"/>
          </a:xfrm>
          <a:prstGeom prst="rect">
            <a:avLst/>
          </a:prstGeom>
          <a:noFill/>
          <a:ln w="9525">
            <a:noFill/>
            <a:miter lim="800000"/>
            <a:headEnd/>
            <a:tailEnd/>
          </a:ln>
          <a:effectLst/>
        </p:spPr>
        <p:txBody>
          <a:bodyPr wrap="none">
            <a:spAutoFit/>
          </a:bodyPr>
          <a:lstStyle/>
          <a:p>
            <a:pPr algn="ctr">
              <a:defRPr/>
            </a:pPr>
            <a:r>
              <a:rPr lang="it-IT" sz="2400" b="1" dirty="0">
                <a:solidFill>
                  <a:srgbClr val="FFFF00"/>
                </a:solidFill>
                <a:effectLst>
                  <a:outerShdw blurRad="38100" dist="38100" dir="2700000" algn="tl">
                    <a:srgbClr val="000000"/>
                  </a:outerShdw>
                </a:effectLst>
                <a:latin typeface="Arial" charset="0"/>
              </a:rPr>
              <a:t>Elenco colture per oli esterificati</a:t>
            </a:r>
          </a:p>
        </p:txBody>
      </p:sp>
      <p:graphicFrame>
        <p:nvGraphicFramePr>
          <p:cNvPr id="68802" name="Group 194">
            <a:extLst>
              <a:ext uri="{FF2B5EF4-FFF2-40B4-BE49-F238E27FC236}">
                <a16:creationId xmlns:a16="http://schemas.microsoft.com/office/drawing/2014/main" id="{EC607381-4593-4D39-90E7-EB6F8663DD01}"/>
              </a:ext>
            </a:extLst>
          </p:cNvPr>
          <p:cNvGraphicFramePr>
            <a:graphicFrameLocks noGrp="1"/>
          </p:cNvGraphicFramePr>
          <p:nvPr>
            <p:ph idx="1"/>
          </p:nvPr>
        </p:nvGraphicFramePr>
        <p:xfrm>
          <a:off x="457200" y="2065338"/>
          <a:ext cx="8229600" cy="4678385"/>
        </p:xfrm>
        <a:graphic>
          <a:graphicData uri="http://schemas.openxmlformats.org/drawingml/2006/table">
            <a:tbl>
              <a:tblPr/>
              <a:tblGrid>
                <a:gridCol w="2713038">
                  <a:extLst>
                    <a:ext uri="{9D8B030D-6E8A-4147-A177-3AD203B41FA5}">
                      <a16:colId xmlns:a16="http://schemas.microsoft.com/office/drawing/2014/main" val="20000"/>
                    </a:ext>
                  </a:extLst>
                </a:gridCol>
                <a:gridCol w="1819275">
                  <a:extLst>
                    <a:ext uri="{9D8B030D-6E8A-4147-A177-3AD203B41FA5}">
                      <a16:colId xmlns:a16="http://schemas.microsoft.com/office/drawing/2014/main" val="20001"/>
                    </a:ext>
                  </a:extLst>
                </a:gridCol>
                <a:gridCol w="3697287">
                  <a:extLst>
                    <a:ext uri="{9D8B030D-6E8A-4147-A177-3AD203B41FA5}">
                      <a16:colId xmlns:a16="http://schemas.microsoft.com/office/drawing/2014/main" val="20002"/>
                    </a:ext>
                  </a:extLst>
                </a:gridCol>
              </a:tblGrid>
              <a:tr h="4587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COLTURE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AREA</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PROBLEMATICHE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r h="460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Girasole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Pianura/collina</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Scelte varietali</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733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Colza</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Varie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Adattamento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Scelte varietali</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2"/>
                  </a:ext>
                </a:extLst>
              </a:tr>
              <a:tr h="460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Brassica Carinata</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Varie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Scarsa sperimentazione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3"/>
                  </a:ext>
                </a:extLst>
              </a:tr>
              <a:tr h="701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Cartamo</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Asciutto</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Tecniche agronomiche non consolidate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4"/>
                  </a:ext>
                </a:extLst>
              </a:tr>
              <a:tr h="701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Ricino</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Varie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Tecniche agronomiche non consolidate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5"/>
                  </a:ext>
                </a:extLst>
              </a:tr>
              <a:tr h="460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Cynara Card.</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Asciutto</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Rese variabili</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6"/>
                  </a:ext>
                </a:extLst>
              </a:tr>
              <a:tr h="7032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Crambe ab.</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2000" b="0" i="0" u="none" strike="noStrike" cap="none" normalizeH="0" baseline="0">
                        <a:ln>
                          <a:noFill/>
                        </a:ln>
                        <a:solidFill>
                          <a:srgbClr val="000000"/>
                        </a:solidFill>
                        <a:effectLst>
                          <a:outerShdw blurRad="38100" dist="38100" dir="2700000" algn="tl">
                            <a:srgbClr val="FFFFFF"/>
                          </a:outerShdw>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Tecniche agronomiche non consolidate</a:t>
                      </a:r>
                      <a:endParaRPr kumimoji="0" lang="it-IT" sz="2000" b="0" i="0" u="none" strike="noStrike" cap="none" normalizeH="0" baseline="0">
                        <a:ln>
                          <a:noFill/>
                        </a:ln>
                        <a:solidFill>
                          <a:srgbClr val="000000"/>
                        </a:solidFill>
                        <a:effectLst/>
                        <a:latin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8641"/>
                                        </p:tgtEl>
                                        <p:attrNameLst>
                                          <p:attrName>style.visibility</p:attrName>
                                        </p:attrNameLst>
                                      </p:cBhvr>
                                      <p:to>
                                        <p:strVal val="visible"/>
                                      </p:to>
                                    </p:set>
                                    <p:animEffect transition="in" filter="strips(downLeft)">
                                      <p:cBhvr>
                                        <p:cTn id="7" dur="500"/>
                                        <p:tgtEl>
                                          <p:spTgt spid="6864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8802"/>
                                        </p:tgtEl>
                                        <p:attrNameLst>
                                          <p:attrName>style.visibility</p:attrName>
                                        </p:attrNameLst>
                                      </p:cBhvr>
                                      <p:to>
                                        <p:strVal val="visible"/>
                                      </p:to>
                                    </p:set>
                                    <p:animEffect transition="in" filter="dissolve">
                                      <p:cBhvr>
                                        <p:cTn id="11" dur="500"/>
                                        <p:tgtEl>
                                          <p:spTgt spid="68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4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D946943-9A8F-4F06-8C7B-406902BBF505}"/>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Principali colture utilizzabili per la produzione di energia</a:t>
            </a:r>
          </a:p>
        </p:txBody>
      </p:sp>
      <p:sp>
        <p:nvSpPr>
          <p:cNvPr id="69635" name="Text Box 3">
            <a:extLst>
              <a:ext uri="{FF2B5EF4-FFF2-40B4-BE49-F238E27FC236}">
                <a16:creationId xmlns:a16="http://schemas.microsoft.com/office/drawing/2014/main" id="{68FC181D-2524-4074-A7FB-F17E9DBA3972}"/>
              </a:ext>
            </a:extLst>
          </p:cNvPr>
          <p:cNvSpPr txBox="1">
            <a:spLocks noChangeArrowheads="1"/>
          </p:cNvSpPr>
          <p:nvPr/>
        </p:nvSpPr>
        <p:spPr bwMode="auto">
          <a:xfrm>
            <a:off x="127000" y="1603375"/>
            <a:ext cx="8878888" cy="457200"/>
          </a:xfrm>
          <a:prstGeom prst="rect">
            <a:avLst/>
          </a:prstGeom>
          <a:noFill/>
          <a:ln w="9525">
            <a:noFill/>
            <a:miter lim="800000"/>
            <a:headEnd/>
            <a:tailEnd/>
          </a:ln>
          <a:effectLst/>
        </p:spPr>
        <p:txBody>
          <a:bodyPr wrap="none">
            <a:spAutoFit/>
          </a:bodyPr>
          <a:lstStyle/>
          <a:p>
            <a:pPr algn="ctr">
              <a:defRPr/>
            </a:pPr>
            <a:r>
              <a:rPr lang="it-IT" sz="2400" b="1" dirty="0">
                <a:solidFill>
                  <a:srgbClr val="FFFF00"/>
                </a:solidFill>
                <a:effectLst>
                  <a:outerShdw blurRad="38100" dist="38100" dir="2700000" algn="tl">
                    <a:srgbClr val="000000"/>
                  </a:outerShdw>
                </a:effectLst>
                <a:latin typeface="Arial" charset="0"/>
              </a:rPr>
              <a:t>Elenco colture </a:t>
            </a:r>
            <a:r>
              <a:rPr lang="it-IT" sz="2400" b="1" dirty="0" err="1">
                <a:solidFill>
                  <a:srgbClr val="FFFF00"/>
                </a:solidFill>
                <a:effectLst>
                  <a:outerShdw blurRad="38100" dist="38100" dir="2700000" algn="tl">
                    <a:srgbClr val="000000"/>
                  </a:outerShdw>
                </a:effectLst>
                <a:latin typeface="Arial" charset="0"/>
              </a:rPr>
              <a:t>ligno</a:t>
            </a:r>
            <a:r>
              <a:rPr lang="it-IT" sz="2400" b="1" dirty="0">
                <a:solidFill>
                  <a:srgbClr val="FFFF00"/>
                </a:solidFill>
                <a:effectLst>
                  <a:outerShdw blurRad="38100" dist="38100" dir="2700000" algn="tl">
                    <a:srgbClr val="000000"/>
                  </a:outerShdw>
                </a:effectLst>
                <a:latin typeface="Arial" charset="0"/>
              </a:rPr>
              <a:t>-cellulosiche per processi termochimici</a:t>
            </a:r>
            <a:r>
              <a:rPr lang="it-IT" sz="1800" dirty="0">
                <a:solidFill>
                  <a:srgbClr val="FFFF00"/>
                </a:solidFill>
                <a:latin typeface="Arial" charset="0"/>
              </a:rPr>
              <a:t> </a:t>
            </a:r>
          </a:p>
        </p:txBody>
      </p:sp>
      <p:graphicFrame>
        <p:nvGraphicFramePr>
          <p:cNvPr id="69792" name="Group 160">
            <a:extLst>
              <a:ext uri="{FF2B5EF4-FFF2-40B4-BE49-F238E27FC236}">
                <a16:creationId xmlns:a16="http://schemas.microsoft.com/office/drawing/2014/main" id="{740C3E6A-3909-4634-8CD4-7213AE57C7A4}"/>
              </a:ext>
            </a:extLst>
          </p:cNvPr>
          <p:cNvGraphicFramePr>
            <a:graphicFrameLocks noGrp="1"/>
          </p:cNvGraphicFramePr>
          <p:nvPr>
            <p:ph idx="1"/>
          </p:nvPr>
        </p:nvGraphicFramePr>
        <p:xfrm>
          <a:off x="457200" y="2466975"/>
          <a:ext cx="8229600" cy="3921217"/>
        </p:xfrm>
        <a:graphic>
          <a:graphicData uri="http://schemas.openxmlformats.org/drawingml/2006/table">
            <a:tbl>
              <a:tblPr/>
              <a:tblGrid>
                <a:gridCol w="3267075">
                  <a:extLst>
                    <a:ext uri="{9D8B030D-6E8A-4147-A177-3AD203B41FA5}">
                      <a16:colId xmlns:a16="http://schemas.microsoft.com/office/drawing/2014/main" val="20000"/>
                    </a:ext>
                  </a:extLst>
                </a:gridCol>
                <a:gridCol w="4962525">
                  <a:extLst>
                    <a:ext uri="{9D8B030D-6E8A-4147-A177-3AD203B41FA5}">
                      <a16:colId xmlns:a16="http://schemas.microsoft.com/office/drawing/2014/main" val="20001"/>
                    </a:ext>
                  </a:extLst>
                </a:gridCol>
              </a:tblGrid>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COLTURE</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000000"/>
                          </a:solidFill>
                          <a:effectLst/>
                          <a:latin typeface="Times New Roman" pitchFamily="18" charset="0"/>
                          <a:cs typeface="Times New Roman" pitchFamily="18" charset="0"/>
                        </a:rPr>
                        <a:t>PROBLEMATICHE</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606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FF0000"/>
                          </a:solidFill>
                          <a:effectLst/>
                          <a:latin typeface="Times New Roman" pitchFamily="18" charset="0"/>
                          <a:cs typeface="Times New Roman" pitchFamily="18" charset="0"/>
                        </a:rPr>
                        <a:t>ANNUALI</a:t>
                      </a:r>
                      <a:endParaRPr kumimoji="0" lang="it-IT" sz="2000" b="1" i="0" u="none" strike="noStrike" cap="none" normalizeH="0" baseline="0">
                        <a:ln>
                          <a:noFill/>
                        </a:ln>
                        <a:solidFill>
                          <a:srgbClr val="FF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2000" b="0" i="0" u="none" strike="noStrike" cap="none" normalizeH="0" baseline="0">
                        <a:ln>
                          <a:noFill/>
                        </a:ln>
                        <a:solidFill>
                          <a:srgbClr val="000000"/>
                        </a:solidFill>
                        <a:effectLst>
                          <a:outerShdw blurRad="38100" dist="38100" dir="2700000" algn="tl">
                            <a:srgbClr val="FFFFFF"/>
                          </a:outerShdw>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1"/>
                  </a:ext>
                </a:extLst>
              </a:tr>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Sorgo fibra</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Sfruttamento terreno</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2"/>
                  </a:ext>
                </a:extLst>
              </a:tr>
              <a:tr h="541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FF0000"/>
                          </a:solidFill>
                          <a:effectLst/>
                          <a:latin typeface="Times New Roman" pitchFamily="18" charset="0"/>
                          <a:cs typeface="Times New Roman" pitchFamily="18" charset="0"/>
                        </a:rPr>
                        <a:t>POLIENNALI</a:t>
                      </a:r>
                      <a:endParaRPr kumimoji="0" lang="it-IT" sz="2000" b="1" i="0" u="none" strike="noStrike" cap="none" normalizeH="0" baseline="0">
                        <a:ln>
                          <a:noFill/>
                        </a:ln>
                        <a:solidFill>
                          <a:srgbClr val="FF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2000" b="0" i="0" u="none" strike="noStrike" cap="none" normalizeH="0" baseline="0">
                        <a:ln>
                          <a:noFill/>
                        </a:ln>
                        <a:solidFill>
                          <a:srgbClr val="000000"/>
                        </a:solidFill>
                        <a:effectLst>
                          <a:outerShdw blurRad="38100" dist="38100" dir="2700000" algn="tl">
                            <a:srgbClr val="FFFFFF"/>
                          </a:outerShdw>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3"/>
                  </a:ext>
                </a:extLst>
              </a:tr>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Arundo donax</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Sperimentazioni limitate</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4"/>
                  </a:ext>
                </a:extLst>
              </a:tr>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Miscanthus</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Sperimentazioni limitate</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5"/>
                  </a:ext>
                </a:extLst>
              </a:tr>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Ginestra</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Raccolta</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6"/>
                  </a:ext>
                </a:extLst>
              </a:tr>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Cynara Card.</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Rese variabili</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7"/>
                  </a:ext>
                </a:extLst>
              </a:tr>
              <a:tr h="3962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S.R.F.</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000000"/>
                          </a:solidFill>
                          <a:effectLst/>
                          <a:latin typeface="Times New Roman" pitchFamily="18" charset="0"/>
                          <a:cs typeface="Times New Roman" pitchFamily="18" charset="0"/>
                        </a:rPr>
                        <a:t>Tecniche da mettere a punto, Costo trapianto</a:t>
                      </a:r>
                      <a:endParaRPr kumimoji="0" lang="it-IT" sz="2000" b="0" i="0" u="none" strike="noStrike" cap="none" normalizeH="0" baseline="0">
                        <a:ln>
                          <a:noFill/>
                        </a:ln>
                        <a:solidFill>
                          <a:srgbClr val="000000"/>
                        </a:solidFill>
                        <a:effectLst/>
                        <a:latin typeface="Arial"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strips(downLeft)">
                                      <p:cBhvr>
                                        <p:cTn id="7" dur="500"/>
                                        <p:tgtEl>
                                          <p:spTgt spid="6963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9792"/>
                                        </p:tgtEl>
                                        <p:attrNameLst>
                                          <p:attrName>style.visibility</p:attrName>
                                        </p:attrNameLst>
                                      </p:cBhvr>
                                      <p:to>
                                        <p:strVal val="visible"/>
                                      </p:to>
                                    </p:set>
                                    <p:animEffect transition="in" filter="dissolve">
                                      <p:cBhvr>
                                        <p:cTn id="11" dur="500"/>
                                        <p:tgtEl>
                                          <p:spTgt spid="69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349671B-EC3B-4A07-824D-E90B3B85A9A8}"/>
              </a:ext>
            </a:extLst>
          </p:cNvPr>
          <p:cNvSpPr>
            <a:spLocks noGrp="1" noChangeArrowheads="1"/>
          </p:cNvSpPr>
          <p:nvPr>
            <p:ph type="title"/>
          </p:nvPr>
        </p:nvSpPr>
        <p:spPr>
          <a:xfrm>
            <a:off x="457200" y="115888"/>
            <a:ext cx="8229600" cy="1139825"/>
          </a:xfrm>
        </p:spPr>
        <p:txBody>
          <a:bodyPr/>
          <a:lstStyle/>
          <a:p>
            <a:pPr eaLnBrk="1" hangingPunct="1">
              <a:defRPr/>
            </a:pPr>
            <a:r>
              <a:rPr lang="it-IT" sz="4000"/>
              <a:t>Impieghi della materia organica fotosintetica trasformata</a:t>
            </a:r>
          </a:p>
        </p:txBody>
      </p:sp>
      <p:sp>
        <p:nvSpPr>
          <p:cNvPr id="70660" name="Text Box 4">
            <a:extLst>
              <a:ext uri="{FF2B5EF4-FFF2-40B4-BE49-F238E27FC236}">
                <a16:creationId xmlns:a16="http://schemas.microsoft.com/office/drawing/2014/main" id="{6613E6DC-AACF-442B-8E5E-F9A00DCDE05A}"/>
              </a:ext>
            </a:extLst>
          </p:cNvPr>
          <p:cNvSpPr txBox="1">
            <a:spLocks noChangeArrowheads="1"/>
          </p:cNvSpPr>
          <p:nvPr/>
        </p:nvSpPr>
        <p:spPr bwMode="auto">
          <a:xfrm>
            <a:off x="179388" y="1427163"/>
            <a:ext cx="87852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Clr>
                <a:schemeClr val="tx2"/>
              </a:buClr>
              <a:buSzPct val="150000"/>
              <a:buFontTx/>
              <a:buChar char="•"/>
            </a:pPr>
            <a:r>
              <a:rPr lang="it-IT" altLang="it-IT" sz="1800"/>
              <a:t>Conversione in energia termica e/o elettrica e produzione di biocombustibili solidi (ad es. pellets) o liquidi (es. biodiesel, bioetanolo, ecc.);</a:t>
            </a:r>
          </a:p>
          <a:p>
            <a:pPr eaLnBrk="1" hangingPunct="1">
              <a:buClr>
                <a:schemeClr val="tx2"/>
              </a:buClr>
              <a:buSzPct val="150000"/>
              <a:buFontTx/>
              <a:buChar char="•"/>
            </a:pPr>
            <a:r>
              <a:rPr lang="it-IT" altLang="it-IT" sz="1800"/>
              <a:t>Biomateriali per l’industria edilizia ed abitativa e per la produzione di compositi;</a:t>
            </a:r>
          </a:p>
          <a:p>
            <a:pPr eaLnBrk="1" hangingPunct="1">
              <a:buClr>
                <a:schemeClr val="tx2"/>
              </a:buClr>
              <a:buSzPct val="150000"/>
              <a:buFontTx/>
              <a:buChar char="•"/>
            </a:pPr>
            <a:r>
              <a:rPr lang="it-IT" altLang="it-IT" sz="1800"/>
              <a:t>Fibre tessili; </a:t>
            </a:r>
          </a:p>
          <a:p>
            <a:pPr eaLnBrk="1" hangingPunct="1">
              <a:buClr>
                <a:schemeClr val="tx2"/>
              </a:buClr>
              <a:buSzPct val="150000"/>
              <a:buFontTx/>
              <a:buChar char="•"/>
            </a:pPr>
            <a:r>
              <a:rPr lang="it-IT" altLang="it-IT" sz="1800"/>
              <a:t>Cellulosa, carta ed assimilati;</a:t>
            </a:r>
          </a:p>
          <a:p>
            <a:pPr eaLnBrk="1" hangingPunct="1">
              <a:buClr>
                <a:schemeClr val="tx2"/>
              </a:buClr>
              <a:buSzPct val="150000"/>
              <a:buFontTx/>
              <a:buChar char="•"/>
            </a:pPr>
            <a:r>
              <a:rPr lang="it-IT" altLang="it-IT" sz="1800"/>
              <a:t>Fertilizzanti o ammendanti per i terreni agrari;</a:t>
            </a:r>
          </a:p>
          <a:p>
            <a:pPr eaLnBrk="1" hangingPunct="1">
              <a:buClr>
                <a:schemeClr val="tx2"/>
              </a:buClr>
              <a:buSzPct val="150000"/>
              <a:buFontTx/>
              <a:buChar char="•"/>
            </a:pPr>
            <a:r>
              <a:rPr lang="it-IT" altLang="it-IT" sz="1800"/>
              <a:t>Prodotti per l’industria (lubrificanti, solventi, plastiche biodegradabili, additivi vari, ecc.).</a:t>
            </a:r>
          </a:p>
        </p:txBody>
      </p:sp>
      <p:sp>
        <p:nvSpPr>
          <p:cNvPr id="70661" name="Text Box 5">
            <a:extLst>
              <a:ext uri="{FF2B5EF4-FFF2-40B4-BE49-F238E27FC236}">
                <a16:creationId xmlns:a16="http://schemas.microsoft.com/office/drawing/2014/main" id="{A1AC2BF4-E01C-40CC-911D-F28ED3C3EDAD}"/>
              </a:ext>
            </a:extLst>
          </p:cNvPr>
          <p:cNvSpPr txBox="1">
            <a:spLocks noChangeArrowheads="1"/>
          </p:cNvSpPr>
          <p:nvPr/>
        </p:nvSpPr>
        <p:spPr bwMode="auto">
          <a:xfrm>
            <a:off x="179388" y="3903663"/>
            <a:ext cx="87852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1800" b="1" dirty="0">
                <a:solidFill>
                  <a:srgbClr val="FFFF00"/>
                </a:solidFill>
              </a:rPr>
              <a:t>Le biomasse utilizzabili ai fini di conversione energetica possono essere considerate, allo stato attuale, le seguenti:</a:t>
            </a:r>
          </a:p>
          <a:p>
            <a:pPr eaLnBrk="1" hangingPunct="1">
              <a:buClr>
                <a:srgbClr val="FF0000"/>
              </a:buClr>
              <a:buSzPct val="150000"/>
              <a:buFontTx/>
              <a:buChar char="•"/>
            </a:pPr>
            <a:r>
              <a:rPr lang="it-IT" altLang="it-IT" sz="1800" b="1" dirty="0">
                <a:solidFill>
                  <a:srgbClr val="FFFF00"/>
                </a:solidFill>
              </a:rPr>
              <a:t>Sottoprodotti </a:t>
            </a:r>
            <a:r>
              <a:rPr lang="it-IT" altLang="it-IT" sz="1800" dirty="0">
                <a:solidFill>
                  <a:srgbClr val="FFFF00"/>
                </a:solidFill>
              </a:rPr>
              <a:t>(agricoli, forestali e zootecnici) e </a:t>
            </a:r>
            <a:r>
              <a:rPr lang="it-IT" altLang="it-IT" sz="1800" b="1" dirty="0">
                <a:solidFill>
                  <a:srgbClr val="FFFF00"/>
                </a:solidFill>
              </a:rPr>
              <a:t>scarti</a:t>
            </a:r>
            <a:r>
              <a:rPr lang="it-IT" altLang="it-IT" sz="1800" dirty="0">
                <a:solidFill>
                  <a:srgbClr val="FFFF00"/>
                </a:solidFill>
              </a:rPr>
              <a:t> (urbani e industriali), attraverso combustione, conversione chimica o biologica in biogas, alcool o altre sostanze;</a:t>
            </a:r>
            <a:endParaRPr lang="it-IT" altLang="it-IT" sz="1800" b="1" dirty="0">
              <a:solidFill>
                <a:srgbClr val="FFFF00"/>
              </a:solidFill>
            </a:endParaRPr>
          </a:p>
          <a:p>
            <a:pPr eaLnBrk="1" hangingPunct="1">
              <a:buClr>
                <a:srgbClr val="FF0000"/>
              </a:buClr>
              <a:buSzPct val="150000"/>
              <a:buFontTx/>
              <a:buChar char="•"/>
            </a:pPr>
            <a:r>
              <a:rPr lang="it-IT" altLang="it-IT" sz="1800" b="1" dirty="0">
                <a:solidFill>
                  <a:srgbClr val="FFFF00"/>
                </a:solidFill>
              </a:rPr>
              <a:t>Produzioni vegetali </a:t>
            </a:r>
            <a:r>
              <a:rPr lang="it-IT" altLang="it-IT" sz="1800" dirty="0">
                <a:solidFill>
                  <a:srgbClr val="FFFF00"/>
                </a:solidFill>
              </a:rPr>
              <a:t>su territori non adatti a colture alimentari. (zone marginali, aride e semiaride);</a:t>
            </a:r>
            <a:endParaRPr lang="it-IT" altLang="it-IT" sz="1800" b="1" dirty="0">
              <a:solidFill>
                <a:srgbClr val="FFFF00"/>
              </a:solidFill>
            </a:endParaRPr>
          </a:p>
          <a:p>
            <a:pPr eaLnBrk="1" hangingPunct="1">
              <a:buClr>
                <a:srgbClr val="FF0000"/>
              </a:buClr>
              <a:buSzPct val="150000"/>
              <a:buFontTx/>
              <a:buChar char="•"/>
            </a:pPr>
            <a:r>
              <a:rPr lang="it-IT" altLang="it-IT" sz="1800" b="1" dirty="0">
                <a:solidFill>
                  <a:srgbClr val="FFFF00"/>
                </a:solidFill>
              </a:rPr>
              <a:t>Specie vegetali “energetiche” </a:t>
            </a:r>
            <a:r>
              <a:rPr lang="it-IT" altLang="it-IT" sz="1800" dirty="0">
                <a:solidFill>
                  <a:srgbClr val="FFFF00"/>
                </a:solidFill>
              </a:rPr>
              <a:t>da coltivare in condizioni di eccedenze delle produzioni alimentari rispetto alla domanda, su terreni sinora a destinazione agricola classica.</a:t>
            </a:r>
          </a:p>
        </p:txBody>
      </p:sp>
      <p:sp>
        <p:nvSpPr>
          <p:cNvPr id="70662" name="Text Box 6">
            <a:extLst>
              <a:ext uri="{FF2B5EF4-FFF2-40B4-BE49-F238E27FC236}">
                <a16:creationId xmlns:a16="http://schemas.microsoft.com/office/drawing/2014/main" id="{FD322C48-7A21-4DAA-81F6-763EEFD645AE}"/>
              </a:ext>
            </a:extLst>
          </p:cNvPr>
          <p:cNvSpPr txBox="1">
            <a:spLocks noChangeArrowheads="1"/>
          </p:cNvSpPr>
          <p:nvPr/>
        </p:nvSpPr>
        <p:spPr bwMode="auto">
          <a:xfrm>
            <a:off x="252413" y="188913"/>
            <a:ext cx="8640762" cy="3444875"/>
          </a:xfrm>
          <a:prstGeom prst="rect">
            <a:avLst/>
          </a:prstGeom>
          <a:solidFill>
            <a:schemeClr val="tx2"/>
          </a:solidFill>
          <a:ln w="57150">
            <a:solidFill>
              <a:srgbClr val="FF0000"/>
            </a:solidFill>
            <a:miter lim="800000"/>
            <a:headEnd/>
            <a:tailEnd/>
          </a:ln>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3600" b="1">
                <a:solidFill>
                  <a:srgbClr val="000000"/>
                </a:solidFill>
              </a:rPr>
              <a:t>Le biomasse si possono considerare risorse primarie rinnovabili e, quindi, inesauribili nel tempo, purché vengano impiegate ad un ritmo complessivamente non superiore alle capacità di rinnovamento biologico.</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B844BCF-E2B9-4DBA-AC9F-D59D8EE20683}"/>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Vincoli all’uso energetico delle Biomasse</a:t>
            </a:r>
          </a:p>
        </p:txBody>
      </p:sp>
      <p:sp>
        <p:nvSpPr>
          <p:cNvPr id="62468" name="Text Box 4">
            <a:extLst>
              <a:ext uri="{FF2B5EF4-FFF2-40B4-BE49-F238E27FC236}">
                <a16:creationId xmlns:a16="http://schemas.microsoft.com/office/drawing/2014/main" id="{8113DDE7-37E5-4332-99E7-F841D58DD6DF}"/>
              </a:ext>
            </a:extLst>
          </p:cNvPr>
          <p:cNvSpPr txBox="1">
            <a:spLocks noChangeArrowheads="1"/>
          </p:cNvSpPr>
          <p:nvPr/>
        </p:nvSpPr>
        <p:spPr bwMode="auto">
          <a:xfrm>
            <a:off x="179388" y="1452563"/>
            <a:ext cx="878522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2400" b="1" i="1" dirty="0">
                <a:solidFill>
                  <a:srgbClr val="FFFF00"/>
                </a:solidFill>
              </a:rPr>
              <a:t>Stagionalità</a:t>
            </a:r>
          </a:p>
          <a:p>
            <a:pPr algn="ctr" eaLnBrk="1" hangingPunct="1"/>
            <a:endParaRPr lang="it-IT" altLang="it-IT" sz="1800" b="1" i="1" dirty="0">
              <a:solidFill>
                <a:srgbClr val="FFFF00"/>
              </a:solidFill>
            </a:endParaRPr>
          </a:p>
          <a:p>
            <a:pPr algn="just" eaLnBrk="1" hangingPunct="1"/>
            <a:r>
              <a:rPr lang="it-IT" altLang="it-IT" sz="1800" dirty="0">
                <a:solidFill>
                  <a:srgbClr val="FFFF00"/>
                </a:solidFill>
              </a:rPr>
              <a:t>La raccolta si  concentra normalmente in periodi temporali di poche settimane (la paglia dei cereali tipo frumento in luglio; gli stocchi di mais in ottobre-novembre; i residui di potatura nei mesi invernali). </a:t>
            </a:r>
          </a:p>
          <a:p>
            <a:pPr algn="just" eaLnBrk="1" hangingPunct="1"/>
            <a:r>
              <a:rPr lang="it-IT" altLang="it-IT" sz="1800" dirty="0">
                <a:solidFill>
                  <a:srgbClr val="FFFF00"/>
                </a:solidFill>
              </a:rPr>
              <a:t>La domanda dei prodotti di trasformazione si prolunga lungo l’intero arco dell’anno. </a:t>
            </a:r>
          </a:p>
          <a:p>
            <a:pPr algn="just" eaLnBrk="1" hangingPunct="1"/>
            <a:endParaRPr lang="it-IT" altLang="it-IT" sz="1800" dirty="0">
              <a:solidFill>
                <a:srgbClr val="FFFF00"/>
              </a:solidFill>
            </a:endParaRPr>
          </a:p>
          <a:p>
            <a:pPr algn="just" eaLnBrk="1" hangingPunct="1"/>
            <a:r>
              <a:rPr lang="it-IT" altLang="it-IT" sz="1800" dirty="0">
                <a:solidFill>
                  <a:srgbClr val="FFFF00"/>
                </a:solidFill>
              </a:rPr>
              <a:t>I calcoli economici debbono tener conto degli investimenti aggiuntivi relativi allo </a:t>
            </a:r>
            <a:r>
              <a:rPr lang="it-IT" altLang="it-IT" sz="1800" u="sng" dirty="0">
                <a:solidFill>
                  <a:srgbClr val="FFFF00"/>
                </a:solidFill>
              </a:rPr>
              <a:t>stoccaggio delle scorte</a:t>
            </a:r>
            <a:r>
              <a:rPr lang="it-IT" altLang="it-IT" sz="1800" dirty="0">
                <a:solidFill>
                  <a:srgbClr val="FFFF00"/>
                </a:solidFill>
              </a:rPr>
              <a:t>, nonché di quelli della loro eventuale </a:t>
            </a:r>
            <a:r>
              <a:rPr lang="it-IT" altLang="it-IT" sz="1800" u="sng" dirty="0">
                <a:solidFill>
                  <a:srgbClr val="FFFF00"/>
                </a:solidFill>
              </a:rPr>
              <a:t>essiccazione</a:t>
            </a:r>
          </a:p>
          <a:p>
            <a:pPr algn="just" eaLnBrk="1" hangingPunct="1"/>
            <a:endParaRPr lang="it-IT" altLang="it-IT" sz="1800" u="sng" dirty="0">
              <a:solidFill>
                <a:srgbClr val="FFFF00"/>
              </a:solidFill>
            </a:endParaRPr>
          </a:p>
          <a:p>
            <a:pPr algn="ctr" eaLnBrk="1" hangingPunct="1"/>
            <a:r>
              <a:rPr lang="it-IT" altLang="it-IT" sz="2400" b="1" dirty="0">
                <a:solidFill>
                  <a:srgbClr val="FFFF00"/>
                </a:solidFill>
              </a:rPr>
              <a:t>Raccolta e trasporto</a:t>
            </a:r>
          </a:p>
          <a:p>
            <a:pPr algn="ctr" eaLnBrk="1" hangingPunct="1"/>
            <a:endParaRPr lang="it-IT" altLang="it-IT" sz="1800" b="1" dirty="0">
              <a:solidFill>
                <a:srgbClr val="FFFF00"/>
              </a:solidFill>
            </a:endParaRPr>
          </a:p>
          <a:p>
            <a:pPr algn="just" eaLnBrk="1" hangingPunct="1"/>
            <a:r>
              <a:rPr lang="it-IT" altLang="it-IT" sz="1800" dirty="0">
                <a:solidFill>
                  <a:srgbClr val="FFFF00"/>
                </a:solidFill>
              </a:rPr>
              <a:t>Gli impianti di trasformazione delle materie prime agricole sono soggetti ad effetto scala. </a:t>
            </a:r>
          </a:p>
          <a:p>
            <a:pPr algn="just" eaLnBrk="1" hangingPunct="1"/>
            <a:r>
              <a:rPr lang="it-IT" altLang="it-IT" sz="1800" dirty="0">
                <a:solidFill>
                  <a:srgbClr val="FFFF00"/>
                </a:solidFill>
              </a:rPr>
              <a:t>Ad ogni impianto deve </a:t>
            </a:r>
            <a:r>
              <a:rPr lang="it-IT" altLang="it-IT" sz="1800" dirty="0" err="1">
                <a:solidFill>
                  <a:srgbClr val="FFFF00"/>
                </a:solidFill>
              </a:rPr>
              <a:t>errere</a:t>
            </a:r>
            <a:r>
              <a:rPr lang="it-IT" altLang="it-IT" sz="1800" dirty="0">
                <a:solidFill>
                  <a:srgbClr val="FFFF00"/>
                </a:solidFill>
              </a:rPr>
              <a:t> asservita una superficie agricola in grado di approvvigionare la materia prima sufficiente per il funzionamento. </a:t>
            </a:r>
          </a:p>
          <a:p>
            <a:pPr algn="just" eaLnBrk="1" hangingPunct="1"/>
            <a:r>
              <a:rPr lang="it-IT" altLang="it-IT" sz="1800" dirty="0">
                <a:solidFill>
                  <a:srgbClr val="FFFF00"/>
                </a:solidFill>
              </a:rPr>
              <a:t>L’economicità di un impianto dipende dalla minore distanza esistente tra l’impianto ed il baricentro massico delle biomasse.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500"/>
                                        <p:tgtEl>
                                          <p:spTgt spid="62466"/>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62468">
                                            <p:txEl>
                                              <p:pRg st="0" end="0"/>
                                            </p:txEl>
                                          </p:spTgt>
                                        </p:tgtEl>
                                        <p:attrNameLst>
                                          <p:attrName>style.visibility</p:attrName>
                                        </p:attrNameLst>
                                      </p:cBhvr>
                                      <p:to>
                                        <p:strVal val="visible"/>
                                      </p:to>
                                    </p:set>
                                    <p:animEffect transition="in" filter="strips(downLeft)">
                                      <p:cBhvr>
                                        <p:cTn id="11" dur="500"/>
                                        <p:tgtEl>
                                          <p:spTgt spid="62468">
                                            <p:txEl>
                                              <p:pRg st="0" end="0"/>
                                            </p:txEl>
                                          </p:spTgt>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62468">
                                            <p:txEl>
                                              <p:pRg st="2" end="2"/>
                                            </p:txEl>
                                          </p:spTgt>
                                        </p:tgtEl>
                                        <p:attrNameLst>
                                          <p:attrName>style.visibility</p:attrName>
                                        </p:attrNameLst>
                                      </p:cBhvr>
                                      <p:to>
                                        <p:strVal val="visible"/>
                                      </p:to>
                                    </p:set>
                                    <p:animEffect transition="in" filter="strips(downLeft)">
                                      <p:cBhvr>
                                        <p:cTn id="15" dur="500"/>
                                        <p:tgtEl>
                                          <p:spTgt spid="62468">
                                            <p:txEl>
                                              <p:pRg st="2" end="2"/>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8">
                                            <p:txEl>
                                              <p:pRg st="3" end="3"/>
                                            </p:txEl>
                                          </p:spTgt>
                                        </p:tgtEl>
                                        <p:attrNameLst>
                                          <p:attrName>style.visibility</p:attrName>
                                        </p:attrNameLst>
                                      </p:cBhvr>
                                      <p:to>
                                        <p:strVal val="visible"/>
                                      </p:to>
                                    </p:set>
                                    <p:animEffect transition="in" filter="strips(downLeft)">
                                      <p:cBhvr>
                                        <p:cTn id="18" dur="500"/>
                                        <p:tgtEl>
                                          <p:spTgt spid="62468">
                                            <p:txEl>
                                              <p:pRg st="3" end="3"/>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62468">
                                            <p:txEl>
                                              <p:pRg st="5" end="5"/>
                                            </p:txEl>
                                          </p:spTgt>
                                        </p:tgtEl>
                                        <p:attrNameLst>
                                          <p:attrName>style.visibility</p:attrName>
                                        </p:attrNameLst>
                                      </p:cBhvr>
                                      <p:to>
                                        <p:strVal val="visible"/>
                                      </p:to>
                                    </p:set>
                                    <p:animEffect transition="in" filter="strips(downLeft)">
                                      <p:cBhvr>
                                        <p:cTn id="21" dur="500"/>
                                        <p:tgtEl>
                                          <p:spTgt spid="62468">
                                            <p:txEl>
                                              <p:pRg st="5" end="5"/>
                                            </p:txEl>
                                          </p:spTgt>
                                        </p:tgtEl>
                                      </p:cBhvr>
                                    </p:animEffect>
                                  </p:childTnLst>
                                </p:cTn>
                              </p:par>
                            </p:childTnLst>
                          </p:cTn>
                        </p:par>
                        <p:par>
                          <p:cTn id="22" fill="hold" nodeType="afterGroup">
                            <p:stCondLst>
                              <p:cond delay="1500"/>
                            </p:stCondLst>
                            <p:childTnLst>
                              <p:par>
                                <p:cTn id="23" presetID="18" presetClass="entr" presetSubtype="12" fill="hold" nodeType="afterEffect">
                                  <p:stCondLst>
                                    <p:cond delay="0"/>
                                  </p:stCondLst>
                                  <p:childTnLst>
                                    <p:set>
                                      <p:cBhvr>
                                        <p:cTn id="24" dur="1" fill="hold">
                                          <p:stCondLst>
                                            <p:cond delay="0"/>
                                          </p:stCondLst>
                                        </p:cTn>
                                        <p:tgtEl>
                                          <p:spTgt spid="62468">
                                            <p:txEl>
                                              <p:pRg st="7" end="7"/>
                                            </p:txEl>
                                          </p:spTgt>
                                        </p:tgtEl>
                                        <p:attrNameLst>
                                          <p:attrName>style.visibility</p:attrName>
                                        </p:attrNameLst>
                                      </p:cBhvr>
                                      <p:to>
                                        <p:strVal val="visible"/>
                                      </p:to>
                                    </p:set>
                                    <p:animEffect transition="in" filter="strips(downLeft)">
                                      <p:cBhvr>
                                        <p:cTn id="25" dur="500"/>
                                        <p:tgtEl>
                                          <p:spTgt spid="62468">
                                            <p:txEl>
                                              <p:pRg st="7" end="7"/>
                                            </p:txEl>
                                          </p:spTgt>
                                        </p:tgtEl>
                                      </p:cBhvr>
                                    </p:animEffect>
                                  </p:childTnLst>
                                </p:cTn>
                              </p:par>
                            </p:childTnLst>
                          </p:cTn>
                        </p:par>
                        <p:par>
                          <p:cTn id="26" fill="hold" nodeType="afterGroup">
                            <p:stCondLst>
                              <p:cond delay="2000"/>
                            </p:stCondLst>
                            <p:childTnLst>
                              <p:par>
                                <p:cTn id="27" presetID="18" presetClass="entr" presetSubtype="12" fill="hold" nodeType="afterEffect">
                                  <p:stCondLst>
                                    <p:cond delay="0"/>
                                  </p:stCondLst>
                                  <p:childTnLst>
                                    <p:set>
                                      <p:cBhvr>
                                        <p:cTn id="28" dur="1" fill="hold">
                                          <p:stCondLst>
                                            <p:cond delay="0"/>
                                          </p:stCondLst>
                                        </p:cTn>
                                        <p:tgtEl>
                                          <p:spTgt spid="62468">
                                            <p:txEl>
                                              <p:pRg st="9" end="9"/>
                                            </p:txEl>
                                          </p:spTgt>
                                        </p:tgtEl>
                                        <p:attrNameLst>
                                          <p:attrName>style.visibility</p:attrName>
                                        </p:attrNameLst>
                                      </p:cBhvr>
                                      <p:to>
                                        <p:strVal val="visible"/>
                                      </p:to>
                                    </p:set>
                                    <p:animEffect transition="in" filter="strips(downLeft)">
                                      <p:cBhvr>
                                        <p:cTn id="29" dur="500"/>
                                        <p:tgtEl>
                                          <p:spTgt spid="62468">
                                            <p:txEl>
                                              <p:pRg st="9" end="9"/>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62468">
                                            <p:txEl>
                                              <p:pRg st="10" end="10"/>
                                            </p:txEl>
                                          </p:spTgt>
                                        </p:tgtEl>
                                        <p:attrNameLst>
                                          <p:attrName>style.visibility</p:attrName>
                                        </p:attrNameLst>
                                      </p:cBhvr>
                                      <p:to>
                                        <p:strVal val="visible"/>
                                      </p:to>
                                    </p:set>
                                    <p:animEffect transition="in" filter="strips(downLeft)">
                                      <p:cBhvr>
                                        <p:cTn id="32" dur="500"/>
                                        <p:tgtEl>
                                          <p:spTgt spid="62468">
                                            <p:txEl>
                                              <p:pRg st="10" end="10"/>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62468">
                                            <p:txEl>
                                              <p:pRg st="11" end="11"/>
                                            </p:txEl>
                                          </p:spTgt>
                                        </p:tgtEl>
                                        <p:attrNameLst>
                                          <p:attrName>style.visibility</p:attrName>
                                        </p:attrNameLst>
                                      </p:cBhvr>
                                      <p:to>
                                        <p:strVal val="visible"/>
                                      </p:to>
                                    </p:set>
                                    <p:animEffect transition="in" filter="strips(downLeft)">
                                      <p:cBhvr>
                                        <p:cTn id="35" dur="500"/>
                                        <p:tgtEl>
                                          <p:spTgt spid="6246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a:extLst>
              <a:ext uri="{FF2B5EF4-FFF2-40B4-BE49-F238E27FC236}">
                <a16:creationId xmlns:a16="http://schemas.microsoft.com/office/drawing/2014/main" id="{7153420F-31D1-4512-954B-A228EF47C8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593725"/>
            <a:ext cx="8280400" cy="5821363"/>
          </a:xfrm>
          <a:noFill/>
          <a:ln/>
        </p:spPr>
      </p:pic>
      <p:sp>
        <p:nvSpPr>
          <p:cNvPr id="324611" name="Text Box 3">
            <a:extLst>
              <a:ext uri="{FF2B5EF4-FFF2-40B4-BE49-F238E27FC236}">
                <a16:creationId xmlns:a16="http://schemas.microsoft.com/office/drawing/2014/main" id="{F818365C-C852-4435-9185-21D2981C45E2}"/>
              </a:ext>
            </a:extLst>
          </p:cNvPr>
          <p:cNvSpPr txBox="1">
            <a:spLocks noChangeArrowheads="1"/>
          </p:cNvSpPr>
          <p:nvPr/>
        </p:nvSpPr>
        <p:spPr bwMode="auto">
          <a:xfrm>
            <a:off x="250825" y="6524625"/>
            <a:ext cx="7488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400"/>
              <a:t>GSE – Gestore Sistema Elettrico (Aprile 2007)</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79CBA9E-680B-4F4B-A035-2CF7A6FA4580}"/>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Aspetti positivi e negativi dell’impiego delle biomasse </a:t>
            </a:r>
          </a:p>
        </p:txBody>
      </p:sp>
      <p:graphicFrame>
        <p:nvGraphicFramePr>
          <p:cNvPr id="85029" name="Group 37">
            <a:extLst>
              <a:ext uri="{FF2B5EF4-FFF2-40B4-BE49-F238E27FC236}">
                <a16:creationId xmlns:a16="http://schemas.microsoft.com/office/drawing/2014/main" id="{E3A6EED4-DF44-4111-9DE2-3BA03E880DFE}"/>
              </a:ext>
            </a:extLst>
          </p:cNvPr>
          <p:cNvGraphicFramePr>
            <a:graphicFrameLocks noGrp="1"/>
          </p:cNvGraphicFramePr>
          <p:nvPr>
            <p:ph idx="1"/>
          </p:nvPr>
        </p:nvGraphicFramePr>
        <p:xfrm>
          <a:off x="179388" y="1544638"/>
          <a:ext cx="8785225" cy="5121275"/>
        </p:xfrm>
        <a:graphic>
          <a:graphicData uri="http://schemas.openxmlformats.org/drawingml/2006/table">
            <a:tbl>
              <a:tblPr/>
              <a:tblGrid>
                <a:gridCol w="4054475">
                  <a:extLst>
                    <a:ext uri="{9D8B030D-6E8A-4147-A177-3AD203B41FA5}">
                      <a16:colId xmlns:a16="http://schemas.microsoft.com/office/drawing/2014/main" val="20000"/>
                    </a:ext>
                  </a:extLst>
                </a:gridCol>
                <a:gridCol w="4730750">
                  <a:extLst>
                    <a:ext uri="{9D8B030D-6E8A-4147-A177-3AD203B41FA5}">
                      <a16:colId xmlns:a16="http://schemas.microsoft.com/office/drawing/2014/main" val="20001"/>
                    </a:ext>
                  </a:extLst>
                </a:gridCol>
              </a:tblGrid>
              <a:tr h="36580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000000"/>
                          </a:solidFill>
                          <a:effectLst/>
                          <a:latin typeface="Times New Roman" pitchFamily="18" charset="0"/>
                          <a:cs typeface="Times New Roman" pitchFamily="18" charset="0"/>
                        </a:rPr>
                        <a:t>VANTAGGI</a:t>
                      </a:r>
                      <a:endParaRPr kumimoji="0" lang="it-IT" sz="1800" b="1" i="0" u="none" strike="noStrike" cap="none" normalizeH="0" baseline="0">
                        <a:ln>
                          <a:noFill/>
                        </a:ln>
                        <a:solidFill>
                          <a:srgbClr val="000000"/>
                        </a:solidFill>
                        <a:effectLst/>
                        <a:latin typeface="Arial"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000000"/>
                          </a:solidFill>
                          <a:effectLst/>
                          <a:latin typeface="Times New Roman" pitchFamily="18" charset="0"/>
                          <a:cs typeface="Times New Roman" pitchFamily="18" charset="0"/>
                        </a:rPr>
                        <a:t>SVANTAGGI</a:t>
                      </a:r>
                      <a:endParaRPr kumimoji="0" lang="it-IT" sz="1800" b="1" i="0" u="none" strike="noStrike" cap="none" normalizeH="0" baseline="0">
                        <a:ln>
                          <a:noFill/>
                        </a:ln>
                        <a:solidFill>
                          <a:srgbClr val="000000"/>
                        </a:solidFill>
                        <a:effectLst/>
                        <a:latin typeface="Arial"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4755470">
                <a:tc>
                  <a:txBody>
                    <a:bodyPr/>
                    <a:lstStyle/>
                    <a:p>
                      <a:pPr marL="342900" marR="0" lvl="0" indent="-342900" algn="just" defTabSz="914400" rtl="0" eaLnBrk="1" fontAlgn="base" latinLnBrk="0" hangingPunct="1">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Abbondante: </a:t>
                      </a:r>
                      <a:r>
                        <a:rPr kumimoji="0" lang="it-IT" sz="1800" b="0" i="0" u="none" strike="noStrike" cap="none" normalizeH="0" baseline="0">
                          <a:ln>
                            <a:noFill/>
                          </a:ln>
                          <a:solidFill>
                            <a:srgbClr val="000000"/>
                          </a:solidFill>
                          <a:effectLst/>
                          <a:latin typeface="Times New Roman" pitchFamily="18" charset="0"/>
                          <a:cs typeface="Times New Roman" pitchFamily="18" charset="0"/>
                        </a:rPr>
                        <a:t>si trova in quasi ogni parte della terra, dove siano presenti alghe, alberi, letame;</a:t>
                      </a: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Fonte di energia rinnovabile:</a:t>
                      </a:r>
                      <a:r>
                        <a:rPr kumimoji="0" lang="it-IT" sz="1800" b="0" i="0" u="none" strike="noStrike" cap="none" normalizeH="0" baseline="0">
                          <a:ln>
                            <a:noFill/>
                          </a:ln>
                          <a:solidFill>
                            <a:srgbClr val="000000"/>
                          </a:solidFill>
                          <a:effectLst/>
                          <a:latin typeface="Times New Roman" pitchFamily="18" charset="0"/>
                          <a:cs typeface="Times New Roman" pitchFamily="18" charset="0"/>
                        </a:rPr>
                        <a:t> grazie alla possibilità del rimboschimento;</a:t>
                      </a: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Immagazzinabile-Stoccabile</a:t>
                      </a:r>
                      <a:endParaRPr kumimoji="0" lang="it-IT" sz="1800" b="0" i="0" u="none" strike="noStrike" cap="none" normalizeH="0" baseline="0">
                        <a:ln>
                          <a:noFill/>
                        </a:ln>
                        <a:solidFill>
                          <a:srgbClr val="000000"/>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Convertibile in combustibili solidi-liquidi-gassosi</a:t>
                      </a:r>
                      <a:r>
                        <a:rPr kumimoji="0" lang="it-IT" sz="1800" b="0" i="0" u="none" strike="noStrike" cap="none" normalizeH="0" baseline="0">
                          <a:ln>
                            <a:noFill/>
                          </a:ln>
                          <a:solidFill>
                            <a:srgbClr val="000000"/>
                          </a:solidFill>
                          <a:effectLst/>
                          <a:latin typeface="Times New Roman" pitchFamily="18" charset="0"/>
                          <a:cs typeface="Times New Roman" pitchFamily="18" charset="0"/>
                        </a:rPr>
                        <a:t> con buoni poteri calorifici;</a:t>
                      </a: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Sfruttamento di zone inutilizzate dall’agricoltura</a:t>
                      </a:r>
                      <a:r>
                        <a:rPr kumimoji="0" lang="it-IT" sz="1800" b="0" i="0" u="none" strike="noStrike" cap="none" normalizeH="0" baseline="0">
                          <a:ln>
                            <a:noFill/>
                          </a:ln>
                          <a:solidFill>
                            <a:srgbClr val="000000"/>
                          </a:solidFill>
                          <a:effectLst/>
                          <a:latin typeface="Times New Roman" pitchFamily="18" charset="0"/>
                          <a:cs typeface="Times New Roman" pitchFamily="18" charset="0"/>
                        </a:rPr>
                        <a:t> e conseguente occupazione nelle zone rurali;</a:t>
                      </a: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Ciclo di emissioni di CO</a:t>
                      </a:r>
                      <a:r>
                        <a:rPr kumimoji="0" lang="it-IT" sz="1800" b="0" i="1" u="none" strike="noStrike" cap="none" normalizeH="0" baseline="-30000">
                          <a:ln>
                            <a:noFill/>
                          </a:ln>
                          <a:solidFill>
                            <a:srgbClr val="000000"/>
                          </a:solidFill>
                          <a:effectLst/>
                          <a:latin typeface="Times New Roman" pitchFamily="18" charset="0"/>
                          <a:cs typeface="Times New Roman" pitchFamily="18" charset="0"/>
                        </a:rPr>
                        <a:t>2</a:t>
                      </a:r>
                      <a:r>
                        <a:rPr kumimoji="0" lang="it-IT" sz="1800" b="0" i="1" u="none" strike="noStrike" cap="none" normalizeH="0" baseline="0">
                          <a:ln>
                            <a:noFill/>
                          </a:ln>
                          <a:solidFill>
                            <a:srgbClr val="000000"/>
                          </a:solidFill>
                          <a:effectLst/>
                          <a:latin typeface="Times New Roman" pitchFamily="18" charset="0"/>
                          <a:cs typeface="Times New Roman" pitchFamily="18" charset="0"/>
                        </a:rPr>
                        <a:t>: </a:t>
                      </a:r>
                      <a:r>
                        <a:rPr kumimoji="0" lang="it-IT" sz="1800" b="0" i="0" u="none" strike="noStrike" cap="none" normalizeH="0" baseline="0">
                          <a:ln>
                            <a:noFill/>
                          </a:ln>
                          <a:solidFill>
                            <a:srgbClr val="000000"/>
                          </a:solidFill>
                          <a:effectLst/>
                          <a:latin typeface="Times New Roman" pitchFamily="18" charset="0"/>
                          <a:cs typeface="Times New Roman" pitchFamily="18" charset="0"/>
                        </a:rPr>
                        <a:t>le piante la riassorbono durante la loro crescita (fotosintesi)</a:t>
                      </a:r>
                      <a:endParaRPr kumimoji="0" lang="it-IT" sz="1800" b="0" i="0" u="none" strike="noStrike" cap="none" normalizeH="0" baseline="0">
                        <a:ln>
                          <a:noFill/>
                        </a:ln>
                        <a:solidFill>
                          <a:srgbClr val="000000"/>
                        </a:solidFill>
                        <a:effectLst/>
                        <a:latin typeface="Arial"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just" defTabSz="914400" rtl="0" eaLnBrk="1" fontAlgn="base" latinLnBrk="0" hangingPunct="1">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Necessarie grandi aree a causa della bassa densità energetica: </a:t>
                      </a:r>
                      <a:r>
                        <a:rPr kumimoji="0" lang="it-IT" sz="1800" b="0" i="0" u="none" strike="noStrike" cap="none" normalizeH="0" baseline="0">
                          <a:ln>
                            <a:noFill/>
                          </a:ln>
                          <a:solidFill>
                            <a:srgbClr val="000000"/>
                          </a:solidFill>
                          <a:effectLst/>
                          <a:latin typeface="Times New Roman" pitchFamily="18" charset="0"/>
                          <a:cs typeface="Times New Roman" pitchFamily="18" charset="0"/>
                        </a:rPr>
                        <a:t>superficie minima 12.000 ha, produzione superiore a 17-25 t per ha</a:t>
                      </a: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La produzione può richiedere elevati volumi di fertilizzanti ed irrigazione;</a:t>
                      </a:r>
                      <a:endParaRPr kumimoji="0" lang="it-IT" sz="1800" b="0" i="0" u="none" strike="noStrike" cap="none" normalizeH="0" baseline="0">
                        <a:ln>
                          <a:noFill/>
                        </a:ln>
                        <a:solidFill>
                          <a:srgbClr val="000000"/>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Sistema di risorse (logistica) complesso per assicurare la costante fornitura della risorsa;</a:t>
                      </a:r>
                      <a:endParaRPr kumimoji="0" lang="it-IT" sz="1800" b="0" i="0" u="none" strike="noStrike" cap="none" normalizeH="0" baseline="0">
                        <a:ln>
                          <a:noFill/>
                        </a:ln>
                        <a:solidFill>
                          <a:srgbClr val="000000"/>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Problemi di trasporto, stoccaggio e movimentazione a causa della bassa densità(bulk density): </a:t>
                      </a:r>
                      <a:r>
                        <a:rPr kumimoji="0" lang="it-IT" sz="1800" b="0" i="0" u="none" strike="noStrike" cap="none" normalizeH="0" baseline="0">
                          <a:ln>
                            <a:noFill/>
                          </a:ln>
                          <a:solidFill>
                            <a:srgbClr val="000000"/>
                          </a:solidFill>
                          <a:effectLst/>
                          <a:latin typeface="Times New Roman" pitchFamily="18" charset="0"/>
                          <a:cs typeface="Times New Roman" pitchFamily="18" charset="0"/>
                        </a:rPr>
                        <a:t>la convenienza economica c’è se la distanza tra approvvigionamento ed impianto non supera i 160 Km;</a:t>
                      </a: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Produzione soggetta a variazioni legate alle condizioni ambientali-meteo</a:t>
                      </a:r>
                      <a:endParaRPr kumimoji="0" lang="it-IT" sz="1800" b="0" i="0" u="none" strike="noStrike" cap="none" normalizeH="0" baseline="0">
                        <a:ln>
                          <a:noFill/>
                        </a:ln>
                        <a:solidFill>
                          <a:srgbClr val="000000"/>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Produzione non costante durante l’anno</a:t>
                      </a:r>
                      <a:endParaRPr kumimoji="0" lang="it-IT" sz="1800" b="0" i="0" u="none" strike="noStrike" cap="none" normalizeH="0" baseline="0">
                        <a:ln>
                          <a:noFill/>
                        </a:ln>
                        <a:solidFill>
                          <a:srgbClr val="000000"/>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
                          <a:srgbClr val="000000"/>
                        </a:buClr>
                        <a:buSzTx/>
                        <a:buFont typeface="Symbol" pitchFamily="18" charset="2"/>
                        <a:buChar char="-"/>
                        <a:tabLst>
                          <a:tab pos="228600" algn="l"/>
                        </a:tabLst>
                      </a:pPr>
                      <a:r>
                        <a:rPr kumimoji="0" lang="it-IT" sz="1800" b="0" i="1" u="none" strike="noStrike" cap="none" normalizeH="0" baseline="0">
                          <a:ln>
                            <a:noFill/>
                          </a:ln>
                          <a:solidFill>
                            <a:srgbClr val="000000"/>
                          </a:solidFill>
                          <a:effectLst/>
                          <a:latin typeface="Times New Roman" pitchFamily="18" charset="0"/>
                          <a:cs typeface="Times New Roman" pitchFamily="18" charset="0"/>
                        </a:rPr>
                        <a:t>Contenuto di umidità variabile</a:t>
                      </a:r>
                      <a:endParaRPr kumimoji="0" lang="it-IT" sz="1800" b="0" i="0" u="none" strike="noStrike" cap="none" normalizeH="0" baseline="0">
                        <a:ln>
                          <a:noFill/>
                        </a:ln>
                        <a:solidFill>
                          <a:srgbClr val="000000"/>
                        </a:solidFill>
                        <a:effectLst/>
                        <a:latin typeface="Arial"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500"/>
                                        <p:tgtEl>
                                          <p:spTgt spid="8499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5029"/>
                                        </p:tgtEl>
                                        <p:attrNameLst>
                                          <p:attrName>style.visibility</p:attrName>
                                        </p:attrNameLst>
                                      </p:cBhvr>
                                      <p:to>
                                        <p:strVal val="visible"/>
                                      </p:to>
                                    </p:set>
                                    <p:animEffect transition="in" filter="dissolve">
                                      <p:cBhvr>
                                        <p:cTn id="11" dur="500"/>
                                        <p:tgtEl>
                                          <p:spTgt spid="85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413A814-B179-41FD-AC3C-830C04F88B0F}"/>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Tecnologie per l’impiego energetico delle Biomasse</a:t>
            </a:r>
          </a:p>
        </p:txBody>
      </p:sp>
      <p:sp>
        <p:nvSpPr>
          <p:cNvPr id="71683" name="Rectangle 3">
            <a:extLst>
              <a:ext uri="{FF2B5EF4-FFF2-40B4-BE49-F238E27FC236}">
                <a16:creationId xmlns:a16="http://schemas.microsoft.com/office/drawing/2014/main" id="{2EE75944-25C9-4A31-895F-70BF774CA65D}"/>
              </a:ext>
            </a:extLst>
          </p:cNvPr>
          <p:cNvSpPr>
            <a:spLocks noGrp="1" noChangeArrowheads="1"/>
          </p:cNvSpPr>
          <p:nvPr>
            <p:ph type="body" idx="1"/>
          </p:nvPr>
        </p:nvSpPr>
        <p:spPr>
          <a:xfrm>
            <a:off x="2401888" y="2276475"/>
            <a:ext cx="5915025" cy="3313113"/>
          </a:xfrm>
        </p:spPr>
        <p:txBody>
          <a:bodyPr/>
          <a:lstStyle/>
          <a:p>
            <a:pPr marL="715963" indent="-715963" eaLnBrk="1" hangingPunct="1">
              <a:buClr>
                <a:srgbClr val="FF0000"/>
              </a:buClr>
              <a:buFont typeface="Wingdings" panose="05000000000000000000" pitchFamily="2" charset="2"/>
              <a:buChar char="ü"/>
              <a:defRPr/>
            </a:pPr>
            <a:r>
              <a:rPr lang="it-IT" dirty="0">
                <a:solidFill>
                  <a:srgbClr val="FFFF00"/>
                </a:solidFill>
              </a:rPr>
              <a:t>Combustione;</a:t>
            </a:r>
          </a:p>
          <a:p>
            <a:pPr marL="715963" indent="-715963" eaLnBrk="1" hangingPunct="1">
              <a:buClr>
                <a:srgbClr val="FF0000"/>
              </a:buClr>
              <a:buFont typeface="Wingdings" panose="05000000000000000000" pitchFamily="2" charset="2"/>
              <a:buChar char="ü"/>
              <a:defRPr/>
            </a:pPr>
            <a:r>
              <a:rPr lang="it-IT" dirty="0">
                <a:solidFill>
                  <a:srgbClr val="FFFF00"/>
                </a:solidFill>
              </a:rPr>
              <a:t>Gassificazione;</a:t>
            </a:r>
          </a:p>
          <a:p>
            <a:pPr marL="715963" indent="-715963" eaLnBrk="1" hangingPunct="1">
              <a:buClr>
                <a:srgbClr val="FF0000"/>
              </a:buClr>
              <a:buFont typeface="Wingdings" panose="05000000000000000000" pitchFamily="2" charset="2"/>
              <a:buChar char="ü"/>
              <a:defRPr/>
            </a:pPr>
            <a:r>
              <a:rPr lang="it-IT" dirty="0">
                <a:solidFill>
                  <a:srgbClr val="FFFF00"/>
                </a:solidFill>
              </a:rPr>
              <a:t>Pirolisi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71683">
                                            <p:txEl>
                                              <p:pRg st="0" end="0"/>
                                            </p:txEl>
                                          </p:spTgt>
                                        </p:tgtEl>
                                        <p:attrNameLst>
                                          <p:attrName>style.visibility</p:attrName>
                                        </p:attrNameLst>
                                      </p:cBhvr>
                                      <p:to>
                                        <p:strVal val="visible"/>
                                      </p:to>
                                    </p:set>
                                    <p:animEffect transition="in" filter="strips(downRight)">
                                      <p:cBhvr>
                                        <p:cTn id="11" dur="500"/>
                                        <p:tgtEl>
                                          <p:spTgt spid="71683">
                                            <p:txEl>
                                              <p:pRg st="0" end="0"/>
                                            </p:txEl>
                                          </p:spTgt>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71683">
                                            <p:txEl>
                                              <p:pRg st="1" end="1"/>
                                            </p:txEl>
                                          </p:spTgt>
                                        </p:tgtEl>
                                        <p:attrNameLst>
                                          <p:attrName>style.visibility</p:attrName>
                                        </p:attrNameLst>
                                      </p:cBhvr>
                                      <p:to>
                                        <p:strVal val="visible"/>
                                      </p:to>
                                    </p:set>
                                    <p:animEffect transition="in" filter="strips(downRight)">
                                      <p:cBhvr>
                                        <p:cTn id="15" dur="500"/>
                                        <p:tgtEl>
                                          <p:spTgt spid="71683">
                                            <p:txEl>
                                              <p:pRg st="1" end="1"/>
                                            </p:txEl>
                                          </p:spTgt>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Effect transition="in" filter="strips(downRight)">
                                      <p:cBhvr>
                                        <p:cTn id="19" dur="500"/>
                                        <p:tgtEl>
                                          <p:spTgt spid="716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65AF9C2-2831-4C7A-85DA-465072CFE630}"/>
              </a:ext>
            </a:extLst>
          </p:cNvPr>
          <p:cNvSpPr>
            <a:spLocks noGrp="1" noChangeArrowheads="1"/>
          </p:cNvSpPr>
          <p:nvPr>
            <p:ph type="title"/>
          </p:nvPr>
        </p:nvSpPr>
        <p:spPr>
          <a:xfrm>
            <a:off x="457200" y="115888"/>
            <a:ext cx="8229600" cy="792162"/>
          </a:xfrm>
        </p:spPr>
        <p:txBody>
          <a:bodyPr/>
          <a:lstStyle/>
          <a:p>
            <a:pPr eaLnBrk="1" hangingPunct="1">
              <a:defRPr/>
            </a:pPr>
            <a:r>
              <a:rPr lang="it-IT" dirty="0">
                <a:solidFill>
                  <a:srgbClr val="FFFF00"/>
                </a:solidFill>
              </a:rPr>
              <a:t>Combustione</a:t>
            </a:r>
          </a:p>
        </p:txBody>
      </p:sp>
      <p:sp>
        <p:nvSpPr>
          <p:cNvPr id="105499" name="Text Box 27">
            <a:extLst>
              <a:ext uri="{FF2B5EF4-FFF2-40B4-BE49-F238E27FC236}">
                <a16:creationId xmlns:a16="http://schemas.microsoft.com/office/drawing/2014/main" id="{5F971A60-D9E0-4E7B-8B69-7735D522942C}"/>
              </a:ext>
            </a:extLst>
          </p:cNvPr>
          <p:cNvSpPr txBox="1">
            <a:spLocks noChangeArrowheads="1"/>
          </p:cNvSpPr>
          <p:nvPr/>
        </p:nvSpPr>
        <p:spPr bwMode="auto">
          <a:xfrm>
            <a:off x="257175" y="1030288"/>
            <a:ext cx="8629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a:solidFill>
                  <a:srgbClr val="FF9900"/>
                </a:solidFill>
              </a:rPr>
              <a:t>I dispositivi per la combustione hanno le stesse caratteristiche costruttive di quelli impiegati per la gassificazione a letto fisso o a letto fluido e si differenziano soltanto per pochi particolari costruttivi e di processo.</a:t>
            </a:r>
          </a:p>
        </p:txBody>
      </p:sp>
      <p:sp>
        <p:nvSpPr>
          <p:cNvPr id="105500" name="Text Box 28">
            <a:extLst>
              <a:ext uri="{FF2B5EF4-FFF2-40B4-BE49-F238E27FC236}">
                <a16:creationId xmlns:a16="http://schemas.microsoft.com/office/drawing/2014/main" id="{BFD45795-B193-4A52-B520-75317C1AE1B9}"/>
              </a:ext>
            </a:extLst>
          </p:cNvPr>
          <p:cNvSpPr txBox="1">
            <a:spLocks noChangeArrowheads="1"/>
          </p:cNvSpPr>
          <p:nvPr/>
        </p:nvSpPr>
        <p:spPr bwMode="auto">
          <a:xfrm>
            <a:off x="277813" y="2265363"/>
            <a:ext cx="86201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1800" dirty="0">
                <a:solidFill>
                  <a:srgbClr val="FFFF00"/>
                </a:solidFill>
              </a:rPr>
              <a:t>Gli impianti che sfruttano la combustione di biomassa a scopi energetici possono essere suddivisi in due categorie:</a:t>
            </a:r>
          </a:p>
          <a:p>
            <a:pPr algn="ctr" eaLnBrk="1" hangingPunct="1"/>
            <a:endParaRPr lang="it-IT" altLang="it-IT" sz="1800" dirty="0">
              <a:solidFill>
                <a:srgbClr val="FFFF00"/>
              </a:solidFill>
            </a:endParaRPr>
          </a:p>
          <a:p>
            <a:pPr algn="just" eaLnBrk="1" hangingPunct="1">
              <a:buClr>
                <a:schemeClr val="tx2"/>
              </a:buClr>
              <a:buFont typeface="Wingdings" panose="05000000000000000000" pitchFamily="2" charset="2"/>
              <a:buChar char="Ø"/>
            </a:pPr>
            <a:r>
              <a:rPr lang="it-IT" altLang="it-IT" sz="1800" u="sng" dirty="0">
                <a:solidFill>
                  <a:srgbClr val="FFFF00"/>
                </a:solidFill>
              </a:rPr>
              <a:t>Impianti per la produzione di </a:t>
            </a:r>
            <a:r>
              <a:rPr lang="it-IT" altLang="it-IT" sz="1800" i="1" u="sng" dirty="0">
                <a:solidFill>
                  <a:srgbClr val="FFFF00"/>
                </a:solidFill>
              </a:rPr>
              <a:t>energia termica</a:t>
            </a:r>
            <a:r>
              <a:rPr lang="it-IT" altLang="it-IT" sz="1800" dirty="0">
                <a:solidFill>
                  <a:srgbClr val="FFFF00"/>
                </a:solidFill>
              </a:rPr>
              <a:t> eventualmente in cogenerazione, a partire da combustibile solido (generalmente &lt;5-6 </a:t>
            </a:r>
            <a:r>
              <a:rPr lang="it-IT" altLang="it-IT" sz="1800" dirty="0" err="1">
                <a:solidFill>
                  <a:srgbClr val="FFFF00"/>
                </a:solidFill>
              </a:rPr>
              <a:t>MWt</a:t>
            </a:r>
            <a:r>
              <a:rPr lang="it-IT" altLang="it-IT" sz="1800" dirty="0">
                <a:solidFill>
                  <a:srgbClr val="FFFF00"/>
                </a:solidFill>
              </a:rPr>
              <a:t>);</a:t>
            </a:r>
          </a:p>
          <a:p>
            <a:pPr algn="just" eaLnBrk="1" hangingPunct="1">
              <a:buClr>
                <a:schemeClr val="tx2"/>
              </a:buClr>
              <a:buFont typeface="Wingdings" panose="05000000000000000000" pitchFamily="2" charset="2"/>
              <a:buChar char="Ø"/>
            </a:pPr>
            <a:r>
              <a:rPr lang="it-IT" altLang="it-IT" sz="1800" u="sng" dirty="0">
                <a:solidFill>
                  <a:srgbClr val="FFFF00"/>
                </a:solidFill>
              </a:rPr>
              <a:t>Impianti per la produzione di </a:t>
            </a:r>
            <a:r>
              <a:rPr lang="it-IT" altLang="it-IT" sz="1800" i="1" u="sng" dirty="0">
                <a:solidFill>
                  <a:srgbClr val="FFFF00"/>
                </a:solidFill>
              </a:rPr>
              <a:t>energia elettrica</a:t>
            </a:r>
            <a:r>
              <a:rPr lang="it-IT" altLang="it-IT" sz="1800" dirty="0">
                <a:solidFill>
                  <a:srgbClr val="FFFF00"/>
                </a:solidFill>
              </a:rPr>
              <a:t> eventualmente in cogenerazione, a partire da combustibile solido o liquido (generalmente &lt;2-15 </a:t>
            </a:r>
            <a:r>
              <a:rPr lang="it-IT" altLang="it-IT" sz="1800" dirty="0" err="1">
                <a:solidFill>
                  <a:srgbClr val="FFFF00"/>
                </a:solidFill>
              </a:rPr>
              <a:t>MWe</a:t>
            </a:r>
            <a:r>
              <a:rPr lang="it-IT" altLang="it-IT" sz="1800" dirty="0">
                <a:solidFill>
                  <a:srgbClr val="FFFF00"/>
                </a:solidFill>
              </a:rPr>
              <a:t>).</a:t>
            </a:r>
          </a:p>
          <a:p>
            <a:pPr algn="ctr" eaLnBrk="1" hangingPunct="1"/>
            <a:endParaRPr lang="it-IT" altLang="it-IT" sz="1800" dirty="0">
              <a:solidFill>
                <a:srgbClr val="FFFF00"/>
              </a:solidFill>
            </a:endParaRPr>
          </a:p>
        </p:txBody>
      </p:sp>
      <p:sp>
        <p:nvSpPr>
          <p:cNvPr id="105501" name="Line 29">
            <a:extLst>
              <a:ext uri="{FF2B5EF4-FFF2-40B4-BE49-F238E27FC236}">
                <a16:creationId xmlns:a16="http://schemas.microsoft.com/office/drawing/2014/main" id="{3EB4E7FA-81AA-4731-BF12-65CE39FBED4B}"/>
              </a:ext>
            </a:extLst>
          </p:cNvPr>
          <p:cNvSpPr>
            <a:spLocks noChangeShapeType="1"/>
          </p:cNvSpPr>
          <p:nvPr/>
        </p:nvSpPr>
        <p:spPr bwMode="auto">
          <a:xfrm flipH="1">
            <a:off x="112713" y="3279775"/>
            <a:ext cx="265112"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02" name="Line 30">
            <a:extLst>
              <a:ext uri="{FF2B5EF4-FFF2-40B4-BE49-F238E27FC236}">
                <a16:creationId xmlns:a16="http://schemas.microsoft.com/office/drawing/2014/main" id="{420937A7-D08F-4EA5-8080-644B9642E4A2}"/>
              </a:ext>
            </a:extLst>
          </p:cNvPr>
          <p:cNvSpPr>
            <a:spLocks noChangeShapeType="1"/>
          </p:cNvSpPr>
          <p:nvPr/>
        </p:nvSpPr>
        <p:spPr bwMode="auto">
          <a:xfrm>
            <a:off x="122238" y="3289300"/>
            <a:ext cx="0" cy="176371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03" name="Line 31">
            <a:extLst>
              <a:ext uri="{FF2B5EF4-FFF2-40B4-BE49-F238E27FC236}">
                <a16:creationId xmlns:a16="http://schemas.microsoft.com/office/drawing/2014/main" id="{4A72298A-15C0-4F55-9740-23BA21ECF18E}"/>
              </a:ext>
            </a:extLst>
          </p:cNvPr>
          <p:cNvSpPr>
            <a:spLocks noChangeShapeType="1"/>
          </p:cNvSpPr>
          <p:nvPr/>
        </p:nvSpPr>
        <p:spPr bwMode="auto">
          <a:xfrm>
            <a:off x="112713" y="5062538"/>
            <a:ext cx="612775" cy="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504" name="Text Box 32">
            <a:extLst>
              <a:ext uri="{FF2B5EF4-FFF2-40B4-BE49-F238E27FC236}">
                <a16:creationId xmlns:a16="http://schemas.microsoft.com/office/drawing/2014/main" id="{7705C13F-CB8E-48FF-8CA4-571A4058397F}"/>
              </a:ext>
            </a:extLst>
          </p:cNvPr>
          <p:cNvSpPr txBox="1">
            <a:spLocks noChangeArrowheads="1"/>
          </p:cNvSpPr>
          <p:nvPr/>
        </p:nvSpPr>
        <p:spPr bwMode="auto">
          <a:xfrm>
            <a:off x="774700" y="4738688"/>
            <a:ext cx="8132763" cy="650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1800">
                <a:solidFill>
                  <a:srgbClr val="FF0000"/>
                </a:solidFill>
              </a:rPr>
              <a:t>Presentano, da un punto di vista tecnico ed economico, le migliori prestazioni generali, anche in termini di potenziale risparmio energetico</a:t>
            </a:r>
            <a:r>
              <a:rPr lang="it-IT" altLang="it-IT" sz="1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500"/>
                                        <p:tgtEl>
                                          <p:spTgt spid="105474"/>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05499"/>
                                        </p:tgtEl>
                                        <p:attrNameLst>
                                          <p:attrName>style.visibility</p:attrName>
                                        </p:attrNameLst>
                                      </p:cBhvr>
                                      <p:to>
                                        <p:strVal val="visible"/>
                                      </p:to>
                                    </p:set>
                                    <p:anim calcmode="lin" valueType="num">
                                      <p:cBhvr>
                                        <p:cTn id="11" dur="500" fill="hold"/>
                                        <p:tgtEl>
                                          <p:spTgt spid="105499"/>
                                        </p:tgtEl>
                                        <p:attrNameLst>
                                          <p:attrName>ppt_w</p:attrName>
                                        </p:attrNameLst>
                                      </p:cBhvr>
                                      <p:tavLst>
                                        <p:tav tm="0">
                                          <p:val>
                                            <p:fltVal val="0"/>
                                          </p:val>
                                        </p:tav>
                                        <p:tav tm="100000">
                                          <p:val>
                                            <p:strVal val="#ppt_w"/>
                                          </p:val>
                                        </p:tav>
                                      </p:tavLst>
                                    </p:anim>
                                    <p:anim calcmode="lin" valueType="num">
                                      <p:cBhvr>
                                        <p:cTn id="12" dur="500" fill="hold"/>
                                        <p:tgtEl>
                                          <p:spTgt spid="10549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05500">
                                            <p:txEl>
                                              <p:pRg st="0" end="0"/>
                                            </p:txEl>
                                          </p:spTgt>
                                        </p:tgtEl>
                                        <p:attrNameLst>
                                          <p:attrName>style.visibility</p:attrName>
                                        </p:attrNameLst>
                                      </p:cBhvr>
                                      <p:to>
                                        <p:strVal val="visible"/>
                                      </p:to>
                                    </p:set>
                                    <p:anim calcmode="lin" valueType="num">
                                      <p:cBhvr>
                                        <p:cTn id="16" dur="500" fill="hold"/>
                                        <p:tgtEl>
                                          <p:spTgt spid="10550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05500">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18" presetClass="entr" presetSubtype="12" fill="hold" nodeType="afterEffect">
                                  <p:stCondLst>
                                    <p:cond delay="0"/>
                                  </p:stCondLst>
                                  <p:childTnLst>
                                    <p:set>
                                      <p:cBhvr>
                                        <p:cTn id="20" dur="1" fill="hold">
                                          <p:stCondLst>
                                            <p:cond delay="0"/>
                                          </p:stCondLst>
                                        </p:cTn>
                                        <p:tgtEl>
                                          <p:spTgt spid="105500">
                                            <p:txEl>
                                              <p:pRg st="2" end="2"/>
                                            </p:txEl>
                                          </p:spTgt>
                                        </p:tgtEl>
                                        <p:attrNameLst>
                                          <p:attrName>style.visibility</p:attrName>
                                        </p:attrNameLst>
                                      </p:cBhvr>
                                      <p:to>
                                        <p:strVal val="visible"/>
                                      </p:to>
                                    </p:set>
                                    <p:animEffect transition="in" filter="strips(downLeft)">
                                      <p:cBhvr>
                                        <p:cTn id="21" dur="500"/>
                                        <p:tgtEl>
                                          <p:spTgt spid="105500">
                                            <p:txEl>
                                              <p:pRg st="2" end="2"/>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105500">
                                            <p:txEl>
                                              <p:pRg st="3" end="3"/>
                                            </p:txEl>
                                          </p:spTgt>
                                        </p:tgtEl>
                                        <p:attrNameLst>
                                          <p:attrName>style.visibility</p:attrName>
                                        </p:attrNameLst>
                                      </p:cBhvr>
                                      <p:to>
                                        <p:strVal val="visible"/>
                                      </p:to>
                                    </p:set>
                                    <p:animEffect transition="in" filter="strips(downLeft)">
                                      <p:cBhvr>
                                        <p:cTn id="24" dur="500"/>
                                        <p:tgtEl>
                                          <p:spTgt spid="105500">
                                            <p:txEl>
                                              <p:pRg st="3" end="3"/>
                                            </p:txEl>
                                          </p:spTgt>
                                        </p:tgtEl>
                                      </p:cBhvr>
                                    </p:animEffect>
                                  </p:childTnLst>
                                </p:cTn>
                              </p:par>
                            </p:childTnLst>
                          </p:cTn>
                        </p:par>
                        <p:par>
                          <p:cTn id="25" fill="hold" nodeType="afterGroup">
                            <p:stCondLst>
                              <p:cond delay="2000"/>
                            </p:stCondLst>
                            <p:childTnLst>
                              <p:par>
                                <p:cTn id="26" presetID="18" presetClass="entr" presetSubtype="12" fill="hold" nodeType="afterEffect">
                                  <p:stCondLst>
                                    <p:cond delay="0"/>
                                  </p:stCondLst>
                                  <p:childTnLst>
                                    <p:set>
                                      <p:cBhvr>
                                        <p:cTn id="27" dur="1" fill="hold">
                                          <p:stCondLst>
                                            <p:cond delay="0"/>
                                          </p:stCondLst>
                                        </p:cTn>
                                        <p:tgtEl>
                                          <p:spTgt spid="105501"/>
                                        </p:tgtEl>
                                        <p:attrNameLst>
                                          <p:attrName>style.visibility</p:attrName>
                                        </p:attrNameLst>
                                      </p:cBhvr>
                                      <p:to>
                                        <p:strVal val="visible"/>
                                      </p:to>
                                    </p:set>
                                    <p:animEffect transition="in" filter="strips(downLeft)">
                                      <p:cBhvr>
                                        <p:cTn id="28" dur="500"/>
                                        <p:tgtEl>
                                          <p:spTgt spid="105501"/>
                                        </p:tgtEl>
                                      </p:cBhvr>
                                    </p:animEffect>
                                  </p:childTnLst>
                                </p:cTn>
                              </p:par>
                            </p:childTnLst>
                          </p:cTn>
                        </p:par>
                        <p:par>
                          <p:cTn id="29" fill="hold" nodeType="afterGroup">
                            <p:stCondLst>
                              <p:cond delay="2500"/>
                            </p:stCondLst>
                            <p:childTnLst>
                              <p:par>
                                <p:cTn id="30" presetID="18" presetClass="entr" presetSubtype="12" fill="hold" nodeType="afterEffect">
                                  <p:stCondLst>
                                    <p:cond delay="0"/>
                                  </p:stCondLst>
                                  <p:childTnLst>
                                    <p:set>
                                      <p:cBhvr>
                                        <p:cTn id="31" dur="1" fill="hold">
                                          <p:stCondLst>
                                            <p:cond delay="0"/>
                                          </p:stCondLst>
                                        </p:cTn>
                                        <p:tgtEl>
                                          <p:spTgt spid="105502"/>
                                        </p:tgtEl>
                                        <p:attrNameLst>
                                          <p:attrName>style.visibility</p:attrName>
                                        </p:attrNameLst>
                                      </p:cBhvr>
                                      <p:to>
                                        <p:strVal val="visible"/>
                                      </p:to>
                                    </p:set>
                                    <p:animEffect transition="in" filter="strips(downLeft)">
                                      <p:cBhvr>
                                        <p:cTn id="32" dur="500"/>
                                        <p:tgtEl>
                                          <p:spTgt spid="105502"/>
                                        </p:tgtEl>
                                      </p:cBhvr>
                                    </p:animEffect>
                                  </p:childTnLst>
                                </p:cTn>
                              </p:par>
                            </p:childTnLst>
                          </p:cTn>
                        </p:par>
                        <p:par>
                          <p:cTn id="33" fill="hold" nodeType="afterGroup">
                            <p:stCondLst>
                              <p:cond delay="3000"/>
                            </p:stCondLst>
                            <p:childTnLst>
                              <p:par>
                                <p:cTn id="34" presetID="18" presetClass="entr" presetSubtype="6" fill="hold" nodeType="afterEffect">
                                  <p:stCondLst>
                                    <p:cond delay="0"/>
                                  </p:stCondLst>
                                  <p:childTnLst>
                                    <p:set>
                                      <p:cBhvr>
                                        <p:cTn id="35" dur="1" fill="hold">
                                          <p:stCondLst>
                                            <p:cond delay="0"/>
                                          </p:stCondLst>
                                        </p:cTn>
                                        <p:tgtEl>
                                          <p:spTgt spid="105503"/>
                                        </p:tgtEl>
                                        <p:attrNameLst>
                                          <p:attrName>style.visibility</p:attrName>
                                        </p:attrNameLst>
                                      </p:cBhvr>
                                      <p:to>
                                        <p:strVal val="visible"/>
                                      </p:to>
                                    </p:set>
                                    <p:animEffect transition="in" filter="strips(downRight)">
                                      <p:cBhvr>
                                        <p:cTn id="36" dur="500"/>
                                        <p:tgtEl>
                                          <p:spTgt spid="105503"/>
                                        </p:tgtEl>
                                      </p:cBhvr>
                                    </p:animEffect>
                                  </p:childTnLst>
                                </p:cTn>
                              </p:par>
                            </p:childTnLst>
                          </p:cTn>
                        </p:par>
                        <p:par>
                          <p:cTn id="37" fill="hold" nodeType="afterGroup">
                            <p:stCondLst>
                              <p:cond delay="3500"/>
                            </p:stCondLst>
                            <p:childTnLst>
                              <p:par>
                                <p:cTn id="38" presetID="53" presetClass="entr" presetSubtype="0" fill="hold" grpId="0" nodeType="afterEffect">
                                  <p:stCondLst>
                                    <p:cond delay="0"/>
                                  </p:stCondLst>
                                  <p:childTnLst>
                                    <p:set>
                                      <p:cBhvr>
                                        <p:cTn id="39" dur="1" fill="hold">
                                          <p:stCondLst>
                                            <p:cond delay="0"/>
                                          </p:stCondLst>
                                        </p:cTn>
                                        <p:tgtEl>
                                          <p:spTgt spid="105504"/>
                                        </p:tgtEl>
                                        <p:attrNameLst>
                                          <p:attrName>style.visibility</p:attrName>
                                        </p:attrNameLst>
                                      </p:cBhvr>
                                      <p:to>
                                        <p:strVal val="visible"/>
                                      </p:to>
                                    </p:set>
                                    <p:anim calcmode="lin" valueType="num">
                                      <p:cBhvr>
                                        <p:cTn id="40" dur="500" fill="hold"/>
                                        <p:tgtEl>
                                          <p:spTgt spid="105504"/>
                                        </p:tgtEl>
                                        <p:attrNameLst>
                                          <p:attrName>ppt_w</p:attrName>
                                        </p:attrNameLst>
                                      </p:cBhvr>
                                      <p:tavLst>
                                        <p:tav tm="0">
                                          <p:val>
                                            <p:fltVal val="0"/>
                                          </p:val>
                                        </p:tav>
                                        <p:tav tm="100000">
                                          <p:val>
                                            <p:strVal val="#ppt_w"/>
                                          </p:val>
                                        </p:tav>
                                      </p:tavLst>
                                    </p:anim>
                                    <p:anim calcmode="lin" valueType="num">
                                      <p:cBhvr>
                                        <p:cTn id="41" dur="500" fill="hold"/>
                                        <p:tgtEl>
                                          <p:spTgt spid="105504"/>
                                        </p:tgtEl>
                                        <p:attrNameLst>
                                          <p:attrName>ppt_h</p:attrName>
                                        </p:attrNameLst>
                                      </p:cBhvr>
                                      <p:tavLst>
                                        <p:tav tm="0">
                                          <p:val>
                                            <p:fltVal val="0"/>
                                          </p:val>
                                        </p:tav>
                                        <p:tav tm="100000">
                                          <p:val>
                                            <p:strVal val="#ppt_h"/>
                                          </p:val>
                                        </p:tav>
                                      </p:tavLst>
                                    </p:anim>
                                    <p:animEffect transition="in" filter="fade">
                                      <p:cBhvr>
                                        <p:cTn id="42" dur="500"/>
                                        <p:tgtEl>
                                          <p:spTgt spid="105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P spid="105499" grpId="0"/>
      <p:bldP spid="10550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a:extLst>
              <a:ext uri="{FF2B5EF4-FFF2-40B4-BE49-F238E27FC236}">
                <a16:creationId xmlns:a16="http://schemas.microsoft.com/office/drawing/2014/main" id="{C0ACCC9A-DEAF-439C-A325-1F47D43E31DA}"/>
              </a:ext>
            </a:extLst>
          </p:cNvPr>
          <p:cNvSpPr>
            <a:spLocks noChangeArrowheads="1"/>
          </p:cNvSpPr>
          <p:nvPr/>
        </p:nvSpPr>
        <p:spPr bwMode="auto">
          <a:xfrm>
            <a:off x="457200" y="115888"/>
            <a:ext cx="8229600" cy="792162"/>
          </a:xfrm>
          <a:prstGeom prst="rect">
            <a:avLst/>
          </a:prstGeom>
          <a:noFill/>
          <a:ln w="9525">
            <a:noFill/>
            <a:miter lim="800000"/>
            <a:headEnd/>
            <a:tailEnd/>
          </a:ln>
          <a:effectLst/>
        </p:spPr>
        <p:txBody>
          <a:bodyPr anchor="ctr" anchorCtr="1"/>
          <a:lstStyle/>
          <a:p>
            <a:pPr algn="ctr">
              <a:defRPr/>
            </a:pPr>
            <a:r>
              <a:rPr lang="it-IT" sz="4400">
                <a:solidFill>
                  <a:schemeClr val="tx2"/>
                </a:solidFill>
                <a:effectLst>
                  <a:outerShdw blurRad="38100" dist="38100" dir="2700000" algn="tl">
                    <a:srgbClr val="000000"/>
                  </a:outerShdw>
                </a:effectLst>
                <a:latin typeface="Arial" charset="0"/>
              </a:rPr>
              <a:t>Combustione</a:t>
            </a:r>
          </a:p>
        </p:txBody>
      </p:sp>
      <p:sp>
        <p:nvSpPr>
          <p:cNvPr id="107525" name="Text Box 5">
            <a:extLst>
              <a:ext uri="{FF2B5EF4-FFF2-40B4-BE49-F238E27FC236}">
                <a16:creationId xmlns:a16="http://schemas.microsoft.com/office/drawing/2014/main" id="{2833E05F-36FF-434E-ABEC-204EDD8197D9}"/>
              </a:ext>
            </a:extLst>
          </p:cNvPr>
          <p:cNvSpPr txBox="1">
            <a:spLocks noChangeArrowheads="1"/>
          </p:cNvSpPr>
          <p:nvPr/>
        </p:nvSpPr>
        <p:spPr bwMode="auto">
          <a:xfrm>
            <a:off x="184150" y="1196975"/>
            <a:ext cx="878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2400" b="1" dirty="0">
                <a:solidFill>
                  <a:srgbClr val="FF0000"/>
                </a:solidFill>
              </a:rPr>
              <a:t>Principali problematiche all’utilizzo degli impianti di combustione di Biomasse:</a:t>
            </a:r>
          </a:p>
        </p:txBody>
      </p:sp>
      <p:sp>
        <p:nvSpPr>
          <p:cNvPr id="107526" name="Text Box 6">
            <a:extLst>
              <a:ext uri="{FF2B5EF4-FFF2-40B4-BE49-F238E27FC236}">
                <a16:creationId xmlns:a16="http://schemas.microsoft.com/office/drawing/2014/main" id="{F0869880-C1D9-4D66-BD35-3B1DA2E8DF50}"/>
              </a:ext>
            </a:extLst>
          </p:cNvPr>
          <p:cNvSpPr txBox="1">
            <a:spLocks noChangeArrowheads="1"/>
          </p:cNvSpPr>
          <p:nvPr/>
        </p:nvSpPr>
        <p:spPr bwMode="auto">
          <a:xfrm>
            <a:off x="238125" y="2490788"/>
            <a:ext cx="866616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2438" indent="-4524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
                <a:srgbClr val="FF0000"/>
              </a:buClr>
              <a:buFont typeface="Wingdings" panose="05000000000000000000" pitchFamily="2" charset="2"/>
              <a:buChar char="q"/>
            </a:pPr>
            <a:r>
              <a:rPr lang="it-IT" altLang="it-IT" dirty="0">
                <a:solidFill>
                  <a:srgbClr val="FFFF00"/>
                </a:solidFill>
              </a:rPr>
              <a:t>L’approvvigionamento della biomassa a costi contenuti: questo è un fattore chiave anche in presenza di una buona valorizzazione dell’energia elettrica prodotta e spinge a considerare quelle situazioni dove la concentrazione della biomassa è già elevata per motivazioni diverse da quelle energetiche (es. industria con grandi quantità di residui disponibili);</a:t>
            </a:r>
          </a:p>
          <a:p>
            <a:pPr algn="just" eaLnBrk="1" hangingPunct="1">
              <a:buClr>
                <a:srgbClr val="FF0000"/>
              </a:buClr>
              <a:buFont typeface="Wingdings" panose="05000000000000000000" pitchFamily="2" charset="2"/>
              <a:buNone/>
            </a:pPr>
            <a:endParaRPr lang="it-IT" altLang="it-IT" dirty="0">
              <a:solidFill>
                <a:srgbClr val="FFFF00"/>
              </a:solidFill>
            </a:endParaRPr>
          </a:p>
          <a:p>
            <a:pPr algn="just" eaLnBrk="1" hangingPunct="1">
              <a:buClr>
                <a:srgbClr val="FF0000"/>
              </a:buClr>
              <a:buFont typeface="Wingdings" panose="05000000000000000000" pitchFamily="2" charset="2"/>
              <a:buChar char="q"/>
            </a:pPr>
            <a:r>
              <a:rPr lang="it-IT" altLang="it-IT" dirty="0">
                <a:solidFill>
                  <a:srgbClr val="FFFF00"/>
                </a:solidFill>
              </a:rPr>
              <a:t>La possibilità di un impiego produttivo del calore disponibile ai prezzi di mercato del riscaldamento civile: questo fattore è strategico per conseguire buone prestazioni economiche anche in presenza di investimenti elevati.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7525"/>
                                        </p:tgtEl>
                                        <p:attrNameLst>
                                          <p:attrName>style.visibility</p:attrName>
                                        </p:attrNameLst>
                                      </p:cBhvr>
                                      <p:to>
                                        <p:strVal val="visible"/>
                                      </p:to>
                                    </p:set>
                                    <p:anim calcmode="lin" valueType="num">
                                      <p:cBhvr>
                                        <p:cTn id="7" dur="500" fill="hold"/>
                                        <p:tgtEl>
                                          <p:spTgt spid="107525"/>
                                        </p:tgtEl>
                                        <p:attrNameLst>
                                          <p:attrName>ppt_w</p:attrName>
                                        </p:attrNameLst>
                                      </p:cBhvr>
                                      <p:tavLst>
                                        <p:tav tm="0">
                                          <p:val>
                                            <p:fltVal val="0"/>
                                          </p:val>
                                        </p:tav>
                                        <p:tav tm="100000">
                                          <p:val>
                                            <p:strVal val="#ppt_w"/>
                                          </p:val>
                                        </p:tav>
                                      </p:tavLst>
                                    </p:anim>
                                    <p:anim calcmode="lin" valueType="num">
                                      <p:cBhvr>
                                        <p:cTn id="8" dur="500" fill="hold"/>
                                        <p:tgtEl>
                                          <p:spTgt spid="10752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107526">
                                            <p:txEl>
                                              <p:pRg st="0" end="0"/>
                                            </p:txEl>
                                          </p:spTgt>
                                        </p:tgtEl>
                                        <p:attrNameLst>
                                          <p:attrName>style.visibility</p:attrName>
                                        </p:attrNameLst>
                                      </p:cBhvr>
                                      <p:to>
                                        <p:strVal val="visible"/>
                                      </p:to>
                                    </p:set>
                                    <p:anim calcmode="lin" valueType="num">
                                      <p:cBhvr>
                                        <p:cTn id="12" dur="500" fill="hold"/>
                                        <p:tgtEl>
                                          <p:spTgt spid="10752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752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7526">
                                            <p:txEl>
                                              <p:pRg st="0" end="0"/>
                                            </p:txEl>
                                          </p:spTgt>
                                        </p:tgtEl>
                                      </p:cBhvr>
                                    </p:animEffect>
                                  </p:childTnLst>
                                </p:cTn>
                              </p:par>
                            </p:childTnLst>
                          </p:cTn>
                        </p:par>
                        <p:par>
                          <p:cTn id="15" fill="hold" nodeType="afterGroup">
                            <p:stCondLst>
                              <p:cond delay="1000"/>
                            </p:stCondLst>
                            <p:childTnLst>
                              <p:par>
                                <p:cTn id="16" presetID="53" presetClass="entr" presetSubtype="0" fill="hold" nodeType="afterEffect">
                                  <p:stCondLst>
                                    <p:cond delay="0"/>
                                  </p:stCondLst>
                                  <p:childTnLst>
                                    <p:set>
                                      <p:cBhvr>
                                        <p:cTn id="17" dur="1" fill="hold">
                                          <p:stCondLst>
                                            <p:cond delay="0"/>
                                          </p:stCondLst>
                                        </p:cTn>
                                        <p:tgtEl>
                                          <p:spTgt spid="107526">
                                            <p:txEl>
                                              <p:pRg st="2" end="2"/>
                                            </p:txEl>
                                          </p:spTgt>
                                        </p:tgtEl>
                                        <p:attrNameLst>
                                          <p:attrName>style.visibility</p:attrName>
                                        </p:attrNameLst>
                                      </p:cBhvr>
                                      <p:to>
                                        <p:strVal val="visible"/>
                                      </p:to>
                                    </p:set>
                                    <p:anim calcmode="lin" valueType="num">
                                      <p:cBhvr>
                                        <p:cTn id="18" dur="500" fill="hold"/>
                                        <p:tgtEl>
                                          <p:spTgt spid="107526">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07526">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1075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A0ED3FFD-1548-4993-B87B-75CC51192480}"/>
              </a:ext>
            </a:extLst>
          </p:cNvPr>
          <p:cNvSpPr>
            <a:spLocks noGrp="1" noChangeArrowheads="1"/>
          </p:cNvSpPr>
          <p:nvPr>
            <p:ph type="title"/>
          </p:nvPr>
        </p:nvSpPr>
        <p:spPr>
          <a:xfrm>
            <a:off x="457200" y="1588"/>
            <a:ext cx="8229600" cy="722312"/>
          </a:xfrm>
        </p:spPr>
        <p:txBody>
          <a:bodyPr/>
          <a:lstStyle/>
          <a:p>
            <a:pPr eaLnBrk="1" hangingPunct="1">
              <a:defRPr/>
            </a:pPr>
            <a:r>
              <a:rPr lang="it-IT" sz="4000" b="1" dirty="0">
                <a:solidFill>
                  <a:srgbClr val="FFFF00"/>
                </a:solidFill>
              </a:rPr>
              <a:t>Teleriscaldamento e biomasse</a:t>
            </a:r>
          </a:p>
        </p:txBody>
      </p:sp>
      <p:sp>
        <p:nvSpPr>
          <p:cNvPr id="160771" name="Text Box 3">
            <a:extLst>
              <a:ext uri="{FF2B5EF4-FFF2-40B4-BE49-F238E27FC236}">
                <a16:creationId xmlns:a16="http://schemas.microsoft.com/office/drawing/2014/main" id="{D30383DF-8D14-446F-84D3-57360B7433A4}"/>
              </a:ext>
            </a:extLst>
          </p:cNvPr>
          <p:cNvSpPr txBox="1">
            <a:spLocks noChangeArrowheads="1"/>
          </p:cNvSpPr>
          <p:nvPr/>
        </p:nvSpPr>
        <p:spPr bwMode="auto">
          <a:xfrm>
            <a:off x="419100" y="735013"/>
            <a:ext cx="8328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it-IT" altLang="it-IT" b="1">
                <a:solidFill>
                  <a:srgbClr val="FFCCFF"/>
                </a:solidFill>
              </a:rPr>
              <a:t>Affinché si possa ipotizzare di costruire un impianto di teleriscaldamento a biomassa, occorre che siano soddisfatti i punti seguenti.</a:t>
            </a:r>
          </a:p>
        </p:txBody>
      </p:sp>
      <p:sp>
        <p:nvSpPr>
          <p:cNvPr id="160772" name="Text Box 4">
            <a:extLst>
              <a:ext uri="{FF2B5EF4-FFF2-40B4-BE49-F238E27FC236}">
                <a16:creationId xmlns:a16="http://schemas.microsoft.com/office/drawing/2014/main" id="{0FA18958-43A1-45A4-911D-35098B145B43}"/>
              </a:ext>
            </a:extLst>
          </p:cNvPr>
          <p:cNvSpPr txBox="1">
            <a:spLocks noChangeArrowheads="1"/>
          </p:cNvSpPr>
          <p:nvPr/>
        </p:nvSpPr>
        <p:spPr bwMode="auto">
          <a:xfrm>
            <a:off x="131763" y="1735138"/>
            <a:ext cx="8878887"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
                <a:srgbClr val="FFCCFF"/>
              </a:buClr>
              <a:buFont typeface="Wingdings" panose="05000000000000000000" pitchFamily="2" charset="2"/>
              <a:buChar char="Ø"/>
            </a:pPr>
            <a:r>
              <a:rPr lang="it-IT" altLang="it-IT" sz="1800" dirty="0">
                <a:solidFill>
                  <a:srgbClr val="FFFF00"/>
                </a:solidFill>
              </a:rPr>
              <a:t>Aggregato di case e/o attività che richiedano energia termica;</a:t>
            </a:r>
          </a:p>
          <a:p>
            <a:pPr algn="just" eaLnBrk="1" hangingPunct="1">
              <a:buClr>
                <a:srgbClr val="FFCCFF"/>
              </a:buClr>
              <a:buFont typeface="Wingdings" panose="05000000000000000000" pitchFamily="2" charset="2"/>
              <a:buChar char="Ø"/>
            </a:pPr>
            <a:r>
              <a:rPr lang="it-IT" altLang="it-IT" sz="1800" dirty="0">
                <a:solidFill>
                  <a:srgbClr val="FFFF00"/>
                </a:solidFill>
              </a:rPr>
              <a:t>Disponibilità di una o preferibilmente più fonti di approvvigionamento o creazione di una filiera di biomassa, come conseguenza della domanda da parte dell'impianto di teleriscaldamento;</a:t>
            </a:r>
          </a:p>
          <a:p>
            <a:pPr algn="just" eaLnBrk="1" hangingPunct="1">
              <a:buClr>
                <a:srgbClr val="FFCCFF"/>
              </a:buClr>
              <a:buFont typeface="Wingdings" panose="05000000000000000000" pitchFamily="2" charset="2"/>
              <a:buChar char="Ø"/>
            </a:pPr>
            <a:r>
              <a:rPr lang="it-IT" altLang="it-IT" sz="1800" dirty="0">
                <a:solidFill>
                  <a:srgbClr val="FFFF00"/>
                </a:solidFill>
              </a:rPr>
              <a:t>La distanza dalla fonte di approvvigionamento non deve essere eccessiva; </a:t>
            </a:r>
          </a:p>
          <a:p>
            <a:pPr algn="just" eaLnBrk="1" hangingPunct="1">
              <a:buClr>
                <a:srgbClr val="FFCCFF"/>
              </a:buClr>
              <a:buFont typeface="Wingdings" panose="05000000000000000000" pitchFamily="2" charset="2"/>
              <a:buChar char="Ø"/>
            </a:pPr>
            <a:r>
              <a:rPr lang="it-IT" altLang="it-IT" sz="1800" dirty="0">
                <a:solidFill>
                  <a:srgbClr val="FFFF00"/>
                </a:solidFill>
              </a:rPr>
              <a:t>Presenza di un'area adeguata dove poter costruire l'impianto ed i magazzini di stoccaggio.</a:t>
            </a:r>
          </a:p>
        </p:txBody>
      </p:sp>
      <p:sp>
        <p:nvSpPr>
          <p:cNvPr id="160773" name="Text Box 5">
            <a:extLst>
              <a:ext uri="{FF2B5EF4-FFF2-40B4-BE49-F238E27FC236}">
                <a16:creationId xmlns:a16="http://schemas.microsoft.com/office/drawing/2014/main" id="{3BE3A710-A01A-4B6A-8B7E-94D0EF92CB33}"/>
              </a:ext>
            </a:extLst>
          </p:cNvPr>
          <p:cNvSpPr txBox="1">
            <a:spLocks noChangeArrowheads="1"/>
          </p:cNvSpPr>
          <p:nvPr/>
        </p:nvSpPr>
        <p:spPr bwMode="auto">
          <a:xfrm>
            <a:off x="458788" y="3759200"/>
            <a:ext cx="832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it-IT" altLang="it-IT" b="1">
                <a:solidFill>
                  <a:srgbClr val="CCFF99"/>
                </a:solidFill>
              </a:rPr>
              <a:t>Punti critici del teleriscaldamento a biomasse</a:t>
            </a:r>
          </a:p>
        </p:txBody>
      </p:sp>
      <p:sp>
        <p:nvSpPr>
          <p:cNvPr id="160774" name="Text Box 6">
            <a:extLst>
              <a:ext uri="{FF2B5EF4-FFF2-40B4-BE49-F238E27FC236}">
                <a16:creationId xmlns:a16="http://schemas.microsoft.com/office/drawing/2014/main" id="{1F069766-6056-4A07-AA28-A1A3ECFC8559}"/>
              </a:ext>
            </a:extLst>
          </p:cNvPr>
          <p:cNvSpPr txBox="1">
            <a:spLocks noChangeArrowheads="1"/>
          </p:cNvSpPr>
          <p:nvPr/>
        </p:nvSpPr>
        <p:spPr bwMode="auto">
          <a:xfrm>
            <a:off x="123825" y="4211638"/>
            <a:ext cx="90201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tabLst>
                <a:tab pos="898525" algn="l"/>
              </a:tabLst>
              <a:defRPr sz="2000">
                <a:solidFill>
                  <a:schemeClr val="tx1"/>
                </a:solidFill>
                <a:latin typeface="Arial" panose="020B0604020202020204" pitchFamily="34" charset="0"/>
              </a:defRPr>
            </a:lvl1pPr>
            <a:lvl2pPr marL="742950" indent="-285750" eaLnBrk="0" hangingPunct="0">
              <a:tabLst>
                <a:tab pos="898525" algn="l"/>
              </a:tabLst>
              <a:defRPr sz="2000">
                <a:solidFill>
                  <a:schemeClr val="tx1"/>
                </a:solidFill>
                <a:latin typeface="Arial" panose="020B0604020202020204" pitchFamily="34" charset="0"/>
              </a:defRPr>
            </a:lvl2pPr>
            <a:lvl3pPr marL="1143000" indent="-228600" eaLnBrk="0" hangingPunct="0">
              <a:tabLst>
                <a:tab pos="898525" algn="l"/>
              </a:tabLst>
              <a:defRPr sz="2000">
                <a:solidFill>
                  <a:schemeClr val="tx1"/>
                </a:solidFill>
                <a:latin typeface="Arial" panose="020B0604020202020204" pitchFamily="34" charset="0"/>
              </a:defRPr>
            </a:lvl3pPr>
            <a:lvl4pPr marL="1600200" indent="-228600" eaLnBrk="0" hangingPunct="0">
              <a:tabLst>
                <a:tab pos="898525" algn="l"/>
              </a:tabLst>
              <a:defRPr sz="2000">
                <a:solidFill>
                  <a:schemeClr val="tx1"/>
                </a:solidFill>
                <a:latin typeface="Arial" panose="020B0604020202020204" pitchFamily="34" charset="0"/>
              </a:defRPr>
            </a:lvl4pPr>
            <a:lvl5pPr marL="2057400" indent="-228600" eaLnBrk="0" hangingPunct="0">
              <a:tabLst>
                <a:tab pos="898525" algn="l"/>
              </a:tabLst>
              <a:defRPr sz="2000">
                <a:solidFill>
                  <a:schemeClr val="tx1"/>
                </a:solidFill>
                <a:latin typeface="Arial" panose="020B0604020202020204" pitchFamily="34" charset="0"/>
              </a:defRPr>
            </a:lvl5pPr>
            <a:lvl6pPr marL="2514600" indent="-228600" eaLnBrk="0" fontAlgn="base" hangingPunct="0">
              <a:spcBef>
                <a:spcPct val="0"/>
              </a:spcBef>
              <a:spcAft>
                <a:spcPct val="0"/>
              </a:spcAft>
              <a:tabLst>
                <a:tab pos="898525" algn="l"/>
              </a:tabLst>
              <a:defRPr sz="2000">
                <a:solidFill>
                  <a:schemeClr val="tx1"/>
                </a:solidFill>
                <a:latin typeface="Arial" panose="020B0604020202020204" pitchFamily="34" charset="0"/>
              </a:defRPr>
            </a:lvl6pPr>
            <a:lvl7pPr marL="2971800" indent="-228600" eaLnBrk="0" fontAlgn="base" hangingPunct="0">
              <a:spcBef>
                <a:spcPct val="0"/>
              </a:spcBef>
              <a:spcAft>
                <a:spcPct val="0"/>
              </a:spcAft>
              <a:tabLst>
                <a:tab pos="898525" algn="l"/>
              </a:tabLst>
              <a:defRPr sz="2000">
                <a:solidFill>
                  <a:schemeClr val="tx1"/>
                </a:solidFill>
                <a:latin typeface="Arial" panose="020B0604020202020204" pitchFamily="34" charset="0"/>
              </a:defRPr>
            </a:lvl7pPr>
            <a:lvl8pPr marL="3429000" indent="-228600" eaLnBrk="0" fontAlgn="base" hangingPunct="0">
              <a:spcBef>
                <a:spcPct val="0"/>
              </a:spcBef>
              <a:spcAft>
                <a:spcPct val="0"/>
              </a:spcAft>
              <a:tabLst>
                <a:tab pos="898525" algn="l"/>
              </a:tabLst>
              <a:defRPr sz="2000">
                <a:solidFill>
                  <a:schemeClr val="tx1"/>
                </a:solidFill>
                <a:latin typeface="Arial" panose="020B0604020202020204" pitchFamily="34" charset="0"/>
              </a:defRPr>
            </a:lvl8pPr>
            <a:lvl9pPr marL="3886200" indent="-228600" eaLnBrk="0" fontAlgn="base" hangingPunct="0">
              <a:spcBef>
                <a:spcPct val="0"/>
              </a:spcBef>
              <a:spcAft>
                <a:spcPct val="0"/>
              </a:spcAft>
              <a:tabLst>
                <a:tab pos="898525" algn="l"/>
              </a:tabLst>
              <a:defRPr sz="2000">
                <a:solidFill>
                  <a:schemeClr val="tx1"/>
                </a:solidFill>
                <a:latin typeface="Arial" panose="020B0604020202020204" pitchFamily="34" charset="0"/>
              </a:defRPr>
            </a:lvl9pPr>
          </a:lstStyle>
          <a:p>
            <a:pPr eaLnBrk="1" hangingPunct="1">
              <a:buClr>
                <a:srgbClr val="CCFF99"/>
              </a:buClr>
              <a:buFont typeface="Wingdings" panose="05000000000000000000" pitchFamily="2" charset="2"/>
              <a:buChar char="Ø"/>
            </a:pPr>
            <a:r>
              <a:rPr lang="it-IT" altLang="it-IT" sz="1800" dirty="0">
                <a:solidFill>
                  <a:srgbClr val="FFFF00"/>
                </a:solidFill>
              </a:rPr>
              <a:t> 	Accettabilità sociale;</a:t>
            </a:r>
          </a:p>
          <a:p>
            <a:pPr eaLnBrk="1" hangingPunct="1">
              <a:buClr>
                <a:srgbClr val="CCFF99"/>
              </a:buClr>
              <a:buFont typeface="Wingdings" panose="05000000000000000000" pitchFamily="2" charset="2"/>
              <a:buChar char="Ø"/>
            </a:pPr>
            <a:r>
              <a:rPr lang="it-IT" altLang="it-IT" sz="1800" dirty="0">
                <a:solidFill>
                  <a:srgbClr val="FFFF00"/>
                </a:solidFill>
              </a:rPr>
              <a:t> 	Vicinanza alle vie di trasporto e cura per non appesantire l'abitato con un 	eccessivo traffico di mezzi pesanti;</a:t>
            </a:r>
          </a:p>
          <a:p>
            <a:pPr eaLnBrk="1" hangingPunct="1">
              <a:buClr>
                <a:srgbClr val="CCFF99"/>
              </a:buClr>
              <a:buFont typeface="Wingdings" panose="05000000000000000000" pitchFamily="2" charset="2"/>
              <a:buChar char="Ø"/>
            </a:pPr>
            <a:r>
              <a:rPr lang="it-IT" altLang="it-IT" sz="1800" dirty="0">
                <a:solidFill>
                  <a:srgbClr val="FFFF00"/>
                </a:solidFill>
              </a:rPr>
              <a:t> 	Stoccaggio: i volumi necessari non permettono uno stoccaggio stagionale - 	notevoli superfici per creare magazzini che consentano una certa autonomia;</a:t>
            </a:r>
          </a:p>
          <a:p>
            <a:pPr eaLnBrk="1" hangingPunct="1">
              <a:buClr>
                <a:srgbClr val="CCFF99"/>
              </a:buClr>
              <a:buFont typeface="Wingdings" panose="05000000000000000000" pitchFamily="2" charset="2"/>
              <a:buChar char="Ø"/>
            </a:pPr>
            <a:r>
              <a:rPr lang="it-IT" altLang="it-IT" sz="1800" dirty="0">
                <a:solidFill>
                  <a:srgbClr val="FFFF00"/>
                </a:solidFill>
              </a:rPr>
              <a:t> 	Condizioni di lavoro (sicurezza) degli addetti alla raccolta-selezione-trasporto;</a:t>
            </a:r>
          </a:p>
          <a:p>
            <a:pPr eaLnBrk="1" hangingPunct="1">
              <a:buClr>
                <a:srgbClr val="CCFF99"/>
              </a:buClr>
              <a:buFont typeface="Wingdings" panose="05000000000000000000" pitchFamily="2" charset="2"/>
              <a:buChar char="Ø"/>
            </a:pPr>
            <a:r>
              <a:rPr lang="it-IT" altLang="it-IT" sz="1800" dirty="0">
                <a:solidFill>
                  <a:srgbClr val="FFFF00"/>
                </a:solidFill>
              </a:rPr>
              <a:t> 	Sostenibilità economica;</a:t>
            </a:r>
          </a:p>
          <a:p>
            <a:pPr eaLnBrk="1" hangingPunct="1">
              <a:buClr>
                <a:srgbClr val="CCFF99"/>
              </a:buClr>
              <a:buFont typeface="Wingdings" panose="05000000000000000000" pitchFamily="2" charset="2"/>
              <a:buChar char="Ø"/>
            </a:pPr>
            <a:r>
              <a:rPr lang="it-IT" altLang="it-IT" sz="1800" dirty="0">
                <a:solidFill>
                  <a:srgbClr val="FFFF00"/>
                </a:solidFill>
              </a:rPr>
              <a:t> 	Rapporto tra prime e seconde case per il corretto dimensionamento 	dell'impianto - spesso la località servita è turistica.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fade">
                                      <p:cBhvr>
                                        <p:cTn id="7" dur="500"/>
                                        <p:tgtEl>
                                          <p:spTgt spid="160770"/>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60771"/>
                                        </p:tgtEl>
                                        <p:attrNameLst>
                                          <p:attrName>style.visibility</p:attrName>
                                        </p:attrNameLst>
                                      </p:cBhvr>
                                      <p:to>
                                        <p:strVal val="visible"/>
                                      </p:to>
                                    </p:set>
                                    <p:anim calcmode="lin" valueType="num">
                                      <p:cBhvr>
                                        <p:cTn id="11" dur="500" fill="hold"/>
                                        <p:tgtEl>
                                          <p:spTgt spid="160771"/>
                                        </p:tgtEl>
                                        <p:attrNameLst>
                                          <p:attrName>ppt_w</p:attrName>
                                        </p:attrNameLst>
                                      </p:cBhvr>
                                      <p:tavLst>
                                        <p:tav tm="0">
                                          <p:val>
                                            <p:fltVal val="0"/>
                                          </p:val>
                                        </p:tav>
                                        <p:tav tm="100000">
                                          <p:val>
                                            <p:strVal val="#ppt_w"/>
                                          </p:val>
                                        </p:tav>
                                      </p:tavLst>
                                    </p:anim>
                                    <p:anim calcmode="lin" valueType="num">
                                      <p:cBhvr>
                                        <p:cTn id="12" dur="500" fill="hold"/>
                                        <p:tgtEl>
                                          <p:spTgt spid="16077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18" presetClass="entr" presetSubtype="12" fill="hold" nodeType="afterEffect">
                                  <p:stCondLst>
                                    <p:cond delay="0"/>
                                  </p:stCondLst>
                                  <p:childTnLst>
                                    <p:set>
                                      <p:cBhvr>
                                        <p:cTn id="15" dur="1" fill="hold">
                                          <p:stCondLst>
                                            <p:cond delay="0"/>
                                          </p:stCondLst>
                                        </p:cTn>
                                        <p:tgtEl>
                                          <p:spTgt spid="160772">
                                            <p:txEl>
                                              <p:pRg st="0" end="0"/>
                                            </p:txEl>
                                          </p:spTgt>
                                        </p:tgtEl>
                                        <p:attrNameLst>
                                          <p:attrName>style.visibility</p:attrName>
                                        </p:attrNameLst>
                                      </p:cBhvr>
                                      <p:to>
                                        <p:strVal val="visible"/>
                                      </p:to>
                                    </p:set>
                                    <p:animEffect transition="in" filter="strips(downLeft)">
                                      <p:cBhvr>
                                        <p:cTn id="16" dur="500"/>
                                        <p:tgtEl>
                                          <p:spTgt spid="160772">
                                            <p:txEl>
                                              <p:pRg st="0" end="0"/>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160772">
                                            <p:txEl>
                                              <p:pRg st="1" end="1"/>
                                            </p:txEl>
                                          </p:spTgt>
                                        </p:tgtEl>
                                        <p:attrNameLst>
                                          <p:attrName>style.visibility</p:attrName>
                                        </p:attrNameLst>
                                      </p:cBhvr>
                                      <p:to>
                                        <p:strVal val="visible"/>
                                      </p:to>
                                    </p:set>
                                    <p:animEffect transition="in" filter="strips(downLeft)">
                                      <p:cBhvr>
                                        <p:cTn id="19" dur="500"/>
                                        <p:tgtEl>
                                          <p:spTgt spid="160772">
                                            <p:txEl>
                                              <p:pRg st="1" end="1"/>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160772">
                                            <p:txEl>
                                              <p:pRg st="2" end="2"/>
                                            </p:txEl>
                                          </p:spTgt>
                                        </p:tgtEl>
                                        <p:attrNameLst>
                                          <p:attrName>style.visibility</p:attrName>
                                        </p:attrNameLst>
                                      </p:cBhvr>
                                      <p:to>
                                        <p:strVal val="visible"/>
                                      </p:to>
                                    </p:set>
                                    <p:animEffect transition="in" filter="strips(downLeft)">
                                      <p:cBhvr>
                                        <p:cTn id="22" dur="500"/>
                                        <p:tgtEl>
                                          <p:spTgt spid="160772">
                                            <p:txEl>
                                              <p:pRg st="2" end="2"/>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160772">
                                            <p:txEl>
                                              <p:pRg st="3" end="3"/>
                                            </p:txEl>
                                          </p:spTgt>
                                        </p:tgtEl>
                                        <p:attrNameLst>
                                          <p:attrName>style.visibility</p:attrName>
                                        </p:attrNameLst>
                                      </p:cBhvr>
                                      <p:to>
                                        <p:strVal val="visible"/>
                                      </p:to>
                                    </p:set>
                                    <p:animEffect transition="in" filter="strips(downLeft)">
                                      <p:cBhvr>
                                        <p:cTn id="25" dur="500"/>
                                        <p:tgtEl>
                                          <p:spTgt spid="160772">
                                            <p:txEl>
                                              <p:pRg st="3" end="3"/>
                                            </p:txEl>
                                          </p:spTgt>
                                        </p:tgtEl>
                                      </p:cBhvr>
                                    </p:animEffect>
                                  </p:childTnLst>
                                </p:cTn>
                              </p:par>
                            </p:childTnLst>
                          </p:cTn>
                        </p:par>
                        <p:par>
                          <p:cTn id="26" fill="hold" nodeType="afterGroup">
                            <p:stCondLst>
                              <p:cond delay="1500"/>
                            </p:stCondLst>
                            <p:childTnLst>
                              <p:par>
                                <p:cTn id="27" presetID="49" presetClass="entr" presetSubtype="0" decel="100000" fill="hold" grpId="0" nodeType="afterEffect">
                                  <p:stCondLst>
                                    <p:cond delay="0"/>
                                  </p:stCondLst>
                                  <p:childTnLst>
                                    <p:set>
                                      <p:cBhvr>
                                        <p:cTn id="28" dur="1" fill="hold">
                                          <p:stCondLst>
                                            <p:cond delay="0"/>
                                          </p:stCondLst>
                                        </p:cTn>
                                        <p:tgtEl>
                                          <p:spTgt spid="160773"/>
                                        </p:tgtEl>
                                        <p:attrNameLst>
                                          <p:attrName>style.visibility</p:attrName>
                                        </p:attrNameLst>
                                      </p:cBhvr>
                                      <p:to>
                                        <p:strVal val="visible"/>
                                      </p:to>
                                    </p:set>
                                    <p:anim calcmode="lin" valueType="num">
                                      <p:cBhvr>
                                        <p:cTn id="29" dur="500" fill="hold"/>
                                        <p:tgtEl>
                                          <p:spTgt spid="160773"/>
                                        </p:tgtEl>
                                        <p:attrNameLst>
                                          <p:attrName>ppt_w</p:attrName>
                                        </p:attrNameLst>
                                      </p:cBhvr>
                                      <p:tavLst>
                                        <p:tav tm="0">
                                          <p:val>
                                            <p:fltVal val="0"/>
                                          </p:val>
                                        </p:tav>
                                        <p:tav tm="100000">
                                          <p:val>
                                            <p:strVal val="#ppt_w"/>
                                          </p:val>
                                        </p:tav>
                                      </p:tavLst>
                                    </p:anim>
                                    <p:anim calcmode="lin" valueType="num">
                                      <p:cBhvr>
                                        <p:cTn id="30" dur="500" fill="hold"/>
                                        <p:tgtEl>
                                          <p:spTgt spid="160773"/>
                                        </p:tgtEl>
                                        <p:attrNameLst>
                                          <p:attrName>ppt_h</p:attrName>
                                        </p:attrNameLst>
                                      </p:cBhvr>
                                      <p:tavLst>
                                        <p:tav tm="0">
                                          <p:val>
                                            <p:fltVal val="0"/>
                                          </p:val>
                                        </p:tav>
                                        <p:tav tm="100000">
                                          <p:val>
                                            <p:strVal val="#ppt_h"/>
                                          </p:val>
                                        </p:tav>
                                      </p:tavLst>
                                    </p:anim>
                                    <p:anim calcmode="lin" valueType="num">
                                      <p:cBhvr>
                                        <p:cTn id="31" dur="500" fill="hold"/>
                                        <p:tgtEl>
                                          <p:spTgt spid="160773"/>
                                        </p:tgtEl>
                                        <p:attrNameLst>
                                          <p:attrName>style.rotation</p:attrName>
                                        </p:attrNameLst>
                                      </p:cBhvr>
                                      <p:tavLst>
                                        <p:tav tm="0">
                                          <p:val>
                                            <p:fltVal val="360"/>
                                          </p:val>
                                        </p:tav>
                                        <p:tav tm="100000">
                                          <p:val>
                                            <p:fltVal val="0"/>
                                          </p:val>
                                        </p:tav>
                                      </p:tavLst>
                                    </p:anim>
                                    <p:animEffect transition="in" filter="fade">
                                      <p:cBhvr>
                                        <p:cTn id="32" dur="500"/>
                                        <p:tgtEl>
                                          <p:spTgt spid="160773"/>
                                        </p:tgtEl>
                                      </p:cBhvr>
                                    </p:animEffect>
                                  </p:childTnLst>
                                </p:cTn>
                              </p:par>
                            </p:childTnLst>
                          </p:cTn>
                        </p:par>
                        <p:par>
                          <p:cTn id="33" fill="hold" nodeType="afterGroup">
                            <p:stCondLst>
                              <p:cond delay="2000"/>
                            </p:stCondLst>
                            <p:childTnLst>
                              <p:par>
                                <p:cTn id="34" presetID="18" presetClass="entr" presetSubtype="12" fill="hold" grpId="0" nodeType="afterEffect">
                                  <p:stCondLst>
                                    <p:cond delay="0"/>
                                  </p:stCondLst>
                                  <p:childTnLst>
                                    <p:set>
                                      <p:cBhvr>
                                        <p:cTn id="35" dur="1" fill="hold">
                                          <p:stCondLst>
                                            <p:cond delay="0"/>
                                          </p:stCondLst>
                                        </p:cTn>
                                        <p:tgtEl>
                                          <p:spTgt spid="160774"/>
                                        </p:tgtEl>
                                        <p:attrNameLst>
                                          <p:attrName>style.visibility</p:attrName>
                                        </p:attrNameLst>
                                      </p:cBhvr>
                                      <p:to>
                                        <p:strVal val="visible"/>
                                      </p:to>
                                    </p:set>
                                    <p:animEffect transition="in" filter="strips(downLeft)">
                                      <p:cBhvr>
                                        <p:cTn id="36" dur="5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P spid="160771" grpId="0"/>
      <p:bldP spid="160773" grpId="0"/>
      <p:bldP spid="16077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853BA80-1E85-489D-92D1-324B10FFFBF6}"/>
              </a:ext>
            </a:extLst>
          </p:cNvPr>
          <p:cNvSpPr>
            <a:spLocks noGrp="1" noChangeArrowheads="1"/>
          </p:cNvSpPr>
          <p:nvPr>
            <p:ph type="title"/>
          </p:nvPr>
        </p:nvSpPr>
        <p:spPr>
          <a:xfrm>
            <a:off x="457200" y="115888"/>
            <a:ext cx="8229600" cy="852487"/>
          </a:xfrm>
        </p:spPr>
        <p:txBody>
          <a:bodyPr/>
          <a:lstStyle/>
          <a:p>
            <a:pPr eaLnBrk="1" hangingPunct="1">
              <a:defRPr/>
            </a:pPr>
            <a:r>
              <a:rPr lang="it-IT" dirty="0">
                <a:solidFill>
                  <a:srgbClr val="FFFF00"/>
                </a:solidFill>
              </a:rPr>
              <a:t>Biocombustibili</a:t>
            </a:r>
          </a:p>
        </p:txBody>
      </p:sp>
      <p:sp>
        <p:nvSpPr>
          <p:cNvPr id="72708" name="Text Box 4">
            <a:extLst>
              <a:ext uri="{FF2B5EF4-FFF2-40B4-BE49-F238E27FC236}">
                <a16:creationId xmlns:a16="http://schemas.microsoft.com/office/drawing/2014/main" id="{F10535C6-A824-4995-A1F0-0246EA02DADF}"/>
              </a:ext>
            </a:extLst>
          </p:cNvPr>
          <p:cNvSpPr txBox="1">
            <a:spLocks noChangeArrowheads="1"/>
          </p:cNvSpPr>
          <p:nvPr/>
        </p:nvSpPr>
        <p:spPr bwMode="auto">
          <a:xfrm>
            <a:off x="179388" y="1706563"/>
            <a:ext cx="8713787"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
                <a:srgbClr val="FF9900"/>
              </a:buClr>
              <a:buSzPct val="150000"/>
              <a:buFontTx/>
              <a:buChar char="•"/>
            </a:pPr>
            <a:r>
              <a:rPr lang="it-IT" altLang="it-IT" sz="1800" dirty="0">
                <a:solidFill>
                  <a:srgbClr val="FFFF00"/>
                </a:solidFill>
              </a:rPr>
              <a:t>Impatto ambientale più contenuto rispetto ai combustibili di origine fossile;</a:t>
            </a:r>
          </a:p>
          <a:p>
            <a:pPr algn="just" eaLnBrk="1" hangingPunct="1">
              <a:buClr>
                <a:srgbClr val="FF9900"/>
              </a:buClr>
              <a:buSzPct val="150000"/>
              <a:buFontTx/>
              <a:buChar char="•"/>
            </a:pPr>
            <a:r>
              <a:rPr lang="it-IT" altLang="it-IT" sz="1800" dirty="0">
                <a:solidFill>
                  <a:srgbClr val="FFFF00"/>
                </a:solidFill>
              </a:rPr>
              <a:t>utilizzare materiali di scarto che solitamente non vengono utilizzati. </a:t>
            </a:r>
          </a:p>
          <a:p>
            <a:pPr algn="just" eaLnBrk="1" hangingPunct="1">
              <a:buSzPct val="150000"/>
            </a:pPr>
            <a:endParaRPr lang="it-IT" altLang="it-IT" sz="1800" dirty="0">
              <a:solidFill>
                <a:srgbClr val="FFFF00"/>
              </a:solidFill>
            </a:endParaRPr>
          </a:p>
          <a:p>
            <a:pPr algn="just" eaLnBrk="1" hangingPunct="1">
              <a:buClr>
                <a:srgbClr val="FF0000"/>
              </a:buClr>
              <a:buSzPct val="150000"/>
              <a:buFontTx/>
              <a:buChar char="•"/>
            </a:pPr>
            <a:r>
              <a:rPr lang="it-IT" altLang="it-IT" sz="1800" dirty="0">
                <a:solidFill>
                  <a:srgbClr val="FFFF00"/>
                </a:solidFill>
              </a:rPr>
              <a:t>L’uso di carburanti per autotrazione di origine vegetale risale ai </a:t>
            </a:r>
            <a:r>
              <a:rPr lang="it-IT" altLang="it-IT" sz="1800" u="sng" dirty="0">
                <a:solidFill>
                  <a:srgbClr val="FFFF00"/>
                </a:solidFill>
              </a:rPr>
              <a:t>primi del ‘900</a:t>
            </a:r>
            <a:r>
              <a:rPr lang="it-IT" altLang="it-IT" sz="1800" dirty="0">
                <a:solidFill>
                  <a:srgbClr val="FFFF00"/>
                </a:solidFill>
              </a:rPr>
              <a:t> (Henry Ford); </a:t>
            </a:r>
            <a:r>
              <a:rPr lang="it-IT" altLang="it-IT" sz="1800" u="sng" dirty="0">
                <a:solidFill>
                  <a:srgbClr val="FFFF00"/>
                </a:solidFill>
              </a:rPr>
              <a:t>nel 1938</a:t>
            </a:r>
            <a:r>
              <a:rPr lang="it-IT" altLang="it-IT" sz="1800" dirty="0">
                <a:solidFill>
                  <a:srgbClr val="FFFF00"/>
                </a:solidFill>
              </a:rPr>
              <a:t> gli </a:t>
            </a:r>
            <a:r>
              <a:rPr lang="it-IT" altLang="it-IT" sz="1800" dirty="0" err="1">
                <a:solidFill>
                  <a:srgbClr val="FFFF00"/>
                </a:solidFill>
              </a:rPr>
              <a:t>impiani</a:t>
            </a:r>
            <a:r>
              <a:rPr lang="it-IT" altLang="it-IT" sz="1800" dirty="0">
                <a:solidFill>
                  <a:srgbClr val="FFFF00"/>
                </a:solidFill>
              </a:rPr>
              <a:t> del Kansas producevano già 54.000 t/anno di bioetanolo.</a:t>
            </a:r>
          </a:p>
          <a:p>
            <a:pPr algn="just" eaLnBrk="1" hangingPunct="1">
              <a:buClr>
                <a:srgbClr val="FF0000"/>
              </a:buClr>
              <a:buSzPct val="150000"/>
              <a:buFontTx/>
              <a:buChar char="•"/>
            </a:pPr>
            <a:r>
              <a:rPr lang="it-IT" altLang="it-IT" sz="1800" dirty="0">
                <a:solidFill>
                  <a:srgbClr val="FFFF00"/>
                </a:solidFill>
              </a:rPr>
              <a:t>l’interesse americano per i biocombustibili decadde </a:t>
            </a:r>
            <a:r>
              <a:rPr lang="it-IT" altLang="it-IT" sz="1800" u="sng" dirty="0">
                <a:solidFill>
                  <a:srgbClr val="FFFF00"/>
                </a:solidFill>
              </a:rPr>
              <a:t>dopo la Seconda Guerra Mondiale</a:t>
            </a:r>
            <a:r>
              <a:rPr lang="it-IT" altLang="it-IT" sz="1800" dirty="0">
                <a:solidFill>
                  <a:srgbClr val="FFFF00"/>
                </a:solidFill>
              </a:rPr>
              <a:t> in conseguenza dell’enorme disponibilità di olio e gas;</a:t>
            </a:r>
          </a:p>
          <a:p>
            <a:pPr algn="just" eaLnBrk="1" hangingPunct="1">
              <a:buClr>
                <a:srgbClr val="FF0000"/>
              </a:buClr>
              <a:buSzPct val="150000"/>
              <a:buFontTx/>
              <a:buChar char="•"/>
            </a:pPr>
            <a:r>
              <a:rPr lang="it-IT" altLang="it-IT" sz="1800" u="sng" dirty="0">
                <a:solidFill>
                  <a:srgbClr val="FFFF00"/>
                </a:solidFill>
              </a:rPr>
              <a:t>negli anni ’70</a:t>
            </a:r>
            <a:r>
              <a:rPr lang="it-IT" altLang="it-IT" sz="1800" dirty="0">
                <a:solidFill>
                  <a:srgbClr val="FFFF00"/>
                </a:solidFill>
              </a:rPr>
              <a:t>,  a seguito della prima crisi petrolifera, apparvero in commercio benzine contenenti il 10% di etanolo, il cosiddetto </a:t>
            </a:r>
            <a:r>
              <a:rPr lang="it-IT" altLang="it-IT" sz="1800" dirty="0" err="1">
                <a:solidFill>
                  <a:srgbClr val="FFFF00"/>
                </a:solidFill>
              </a:rPr>
              <a:t>gasohol</a:t>
            </a:r>
            <a:r>
              <a:rPr lang="it-IT" altLang="it-IT" sz="1800" dirty="0">
                <a:solidFill>
                  <a:srgbClr val="FFFF00"/>
                </a:solidFill>
              </a:rPr>
              <a:t>, (grazie al sussidio fiscale concesso per l’utilizzo dell’etanolo).</a:t>
            </a:r>
          </a:p>
          <a:p>
            <a:pPr algn="just" eaLnBrk="1" hangingPunct="1">
              <a:buClr>
                <a:srgbClr val="FF0000"/>
              </a:buClr>
              <a:buSzPct val="150000"/>
              <a:buFontTx/>
              <a:buChar char="•"/>
            </a:pPr>
            <a:r>
              <a:rPr lang="it-IT" altLang="it-IT" sz="1800" i="1" u="sng" dirty="0" err="1">
                <a:solidFill>
                  <a:srgbClr val="FFFF00"/>
                </a:solidFill>
              </a:rPr>
              <a:t>Clean</a:t>
            </a:r>
            <a:r>
              <a:rPr lang="it-IT" altLang="it-IT" sz="1800" i="1" u="sng" dirty="0">
                <a:solidFill>
                  <a:srgbClr val="FFFF00"/>
                </a:solidFill>
              </a:rPr>
              <a:t> Air ACT</a:t>
            </a:r>
            <a:r>
              <a:rPr lang="it-IT" altLang="it-IT" sz="1800" u="sng" dirty="0">
                <a:solidFill>
                  <a:srgbClr val="FFFF00"/>
                </a:solidFill>
              </a:rPr>
              <a:t> (1990):</a:t>
            </a:r>
            <a:r>
              <a:rPr lang="it-IT" altLang="it-IT" sz="1800" dirty="0">
                <a:solidFill>
                  <a:srgbClr val="FFFF00"/>
                </a:solidFill>
              </a:rPr>
              <a:t> restrizioni sulle benzine, per migliorare la qualità dell’aria nelle aree metropolitane più inquinate. Ma all’etanolo fu preferita l’adozione dell’MTBE (</a:t>
            </a:r>
            <a:r>
              <a:rPr lang="it-IT" altLang="it-IT" sz="1800" dirty="0" err="1">
                <a:solidFill>
                  <a:srgbClr val="FFFF00"/>
                </a:solidFill>
              </a:rPr>
              <a:t>metil</a:t>
            </a:r>
            <a:r>
              <a:rPr lang="it-IT" altLang="it-IT" sz="1800" dirty="0">
                <a:solidFill>
                  <a:srgbClr val="FFFF00"/>
                </a:solidFill>
              </a:rPr>
              <a:t>-ter-</a:t>
            </a:r>
            <a:r>
              <a:rPr lang="it-IT" altLang="it-IT" sz="1800" dirty="0" err="1">
                <a:solidFill>
                  <a:srgbClr val="FFFF00"/>
                </a:solidFill>
              </a:rPr>
              <a:t>butil</a:t>
            </a:r>
            <a:r>
              <a:rPr lang="it-IT" altLang="it-IT" sz="1800" dirty="0">
                <a:solidFill>
                  <a:srgbClr val="FFFF00"/>
                </a:solidFill>
              </a:rPr>
              <a:t>-etanolo) come sostitutivo del piombo </a:t>
            </a:r>
            <a:r>
              <a:rPr lang="it-IT" altLang="it-IT" sz="1800" dirty="0" err="1">
                <a:solidFill>
                  <a:srgbClr val="FFFF00"/>
                </a:solidFill>
              </a:rPr>
              <a:t>tetrametiletile</a:t>
            </a:r>
            <a:r>
              <a:rPr lang="it-IT" altLang="it-IT" sz="1800" dirty="0">
                <a:solidFill>
                  <a:srgbClr val="FFFF00"/>
                </a:solidFill>
              </a:rPr>
              <a:t> (per migliorare le proprietà antidetonanti delle benzine). Solo dopo il progressivo inquinamento delle falde acquifere il governo americano sta cercando di mettere fuori legge gli MTBE promuovendo una politica di incentivo per i biocombustibili.</a:t>
            </a:r>
          </a:p>
        </p:txBody>
      </p:sp>
      <p:sp>
        <p:nvSpPr>
          <p:cNvPr id="72709" name="Text Box 5">
            <a:extLst>
              <a:ext uri="{FF2B5EF4-FFF2-40B4-BE49-F238E27FC236}">
                <a16:creationId xmlns:a16="http://schemas.microsoft.com/office/drawing/2014/main" id="{6B418598-E4B0-449A-B2C7-4BE81590620A}"/>
              </a:ext>
            </a:extLst>
          </p:cNvPr>
          <p:cNvSpPr txBox="1">
            <a:spLocks noChangeArrowheads="1"/>
          </p:cNvSpPr>
          <p:nvPr/>
        </p:nvSpPr>
        <p:spPr bwMode="auto">
          <a:xfrm>
            <a:off x="179388" y="908050"/>
            <a:ext cx="8785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1800" b="1">
                <a:solidFill>
                  <a:srgbClr val="FF9900"/>
                </a:solidFill>
              </a:rPr>
              <a:t>Prodotti derivati dalla biomassa, miscelati con carburanti ottenuti da combustibili fossili o utilizzati puri, usati per autotrazione  e riscaldamento.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500"/>
                                        <p:tgtEl>
                                          <p:spTgt spid="72706"/>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72709"/>
                                        </p:tgtEl>
                                        <p:attrNameLst>
                                          <p:attrName>style.visibility</p:attrName>
                                        </p:attrNameLst>
                                      </p:cBhvr>
                                      <p:to>
                                        <p:strVal val="visible"/>
                                      </p:to>
                                    </p:set>
                                    <p:anim calcmode="lin" valueType="num">
                                      <p:cBhvr>
                                        <p:cTn id="11" dur="500" fill="hold"/>
                                        <p:tgtEl>
                                          <p:spTgt spid="72709"/>
                                        </p:tgtEl>
                                        <p:attrNameLst>
                                          <p:attrName>ppt_w</p:attrName>
                                        </p:attrNameLst>
                                      </p:cBhvr>
                                      <p:tavLst>
                                        <p:tav tm="0">
                                          <p:val>
                                            <p:fltVal val="0"/>
                                          </p:val>
                                        </p:tav>
                                        <p:tav tm="100000">
                                          <p:val>
                                            <p:strVal val="#ppt_w"/>
                                          </p:val>
                                        </p:tav>
                                      </p:tavLst>
                                    </p:anim>
                                    <p:anim calcmode="lin" valueType="num">
                                      <p:cBhvr>
                                        <p:cTn id="12" dur="500" fill="hold"/>
                                        <p:tgtEl>
                                          <p:spTgt spid="7270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18" presetClass="entr" presetSubtype="12" fill="hold" nodeType="afterEffect">
                                  <p:stCondLst>
                                    <p:cond delay="0"/>
                                  </p:stCondLst>
                                  <p:childTnLst>
                                    <p:set>
                                      <p:cBhvr>
                                        <p:cTn id="15" dur="1" fill="hold">
                                          <p:stCondLst>
                                            <p:cond delay="0"/>
                                          </p:stCondLst>
                                        </p:cTn>
                                        <p:tgtEl>
                                          <p:spTgt spid="72708">
                                            <p:txEl>
                                              <p:pRg st="0" end="0"/>
                                            </p:txEl>
                                          </p:spTgt>
                                        </p:tgtEl>
                                        <p:attrNameLst>
                                          <p:attrName>style.visibility</p:attrName>
                                        </p:attrNameLst>
                                      </p:cBhvr>
                                      <p:to>
                                        <p:strVal val="visible"/>
                                      </p:to>
                                    </p:set>
                                    <p:animEffect transition="in" filter="strips(downLeft)">
                                      <p:cBhvr>
                                        <p:cTn id="16" dur="500"/>
                                        <p:tgtEl>
                                          <p:spTgt spid="72708">
                                            <p:txEl>
                                              <p:pRg st="0" end="0"/>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72708">
                                            <p:txEl>
                                              <p:pRg st="1" end="1"/>
                                            </p:txEl>
                                          </p:spTgt>
                                        </p:tgtEl>
                                        <p:attrNameLst>
                                          <p:attrName>style.visibility</p:attrName>
                                        </p:attrNameLst>
                                      </p:cBhvr>
                                      <p:to>
                                        <p:strVal val="visible"/>
                                      </p:to>
                                    </p:set>
                                    <p:animEffect transition="in" filter="strips(downLeft)">
                                      <p:cBhvr>
                                        <p:cTn id="19" dur="500"/>
                                        <p:tgtEl>
                                          <p:spTgt spid="72708">
                                            <p:txEl>
                                              <p:pRg st="1" end="1"/>
                                            </p:txEl>
                                          </p:spTgt>
                                        </p:tgtEl>
                                      </p:cBhvr>
                                    </p:animEffect>
                                  </p:childTnLst>
                                </p:cTn>
                              </p:par>
                            </p:childTnLst>
                          </p:cTn>
                        </p:par>
                        <p:par>
                          <p:cTn id="20" fill="hold" nodeType="afterGroup">
                            <p:stCondLst>
                              <p:cond delay="1500"/>
                            </p:stCondLst>
                            <p:childTnLst>
                              <p:par>
                                <p:cTn id="21" presetID="18" presetClass="entr" presetSubtype="12" fill="hold" nodeType="afterEffect">
                                  <p:stCondLst>
                                    <p:cond delay="0"/>
                                  </p:stCondLst>
                                  <p:childTnLst>
                                    <p:set>
                                      <p:cBhvr>
                                        <p:cTn id="22" dur="1" fill="hold">
                                          <p:stCondLst>
                                            <p:cond delay="0"/>
                                          </p:stCondLst>
                                        </p:cTn>
                                        <p:tgtEl>
                                          <p:spTgt spid="72708">
                                            <p:txEl>
                                              <p:pRg st="3" end="3"/>
                                            </p:txEl>
                                          </p:spTgt>
                                        </p:tgtEl>
                                        <p:attrNameLst>
                                          <p:attrName>style.visibility</p:attrName>
                                        </p:attrNameLst>
                                      </p:cBhvr>
                                      <p:to>
                                        <p:strVal val="visible"/>
                                      </p:to>
                                    </p:set>
                                    <p:animEffect transition="in" filter="strips(downLeft)">
                                      <p:cBhvr>
                                        <p:cTn id="23" dur="500"/>
                                        <p:tgtEl>
                                          <p:spTgt spid="72708">
                                            <p:txEl>
                                              <p:pRg st="3" end="3"/>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72708">
                                            <p:txEl>
                                              <p:pRg st="4" end="4"/>
                                            </p:txEl>
                                          </p:spTgt>
                                        </p:tgtEl>
                                        <p:attrNameLst>
                                          <p:attrName>style.visibility</p:attrName>
                                        </p:attrNameLst>
                                      </p:cBhvr>
                                      <p:to>
                                        <p:strVal val="visible"/>
                                      </p:to>
                                    </p:set>
                                    <p:animEffect transition="in" filter="strips(downLeft)">
                                      <p:cBhvr>
                                        <p:cTn id="26" dur="500"/>
                                        <p:tgtEl>
                                          <p:spTgt spid="72708">
                                            <p:txEl>
                                              <p:pRg st="4" end="4"/>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72708">
                                            <p:txEl>
                                              <p:pRg st="5" end="5"/>
                                            </p:txEl>
                                          </p:spTgt>
                                        </p:tgtEl>
                                        <p:attrNameLst>
                                          <p:attrName>style.visibility</p:attrName>
                                        </p:attrNameLst>
                                      </p:cBhvr>
                                      <p:to>
                                        <p:strVal val="visible"/>
                                      </p:to>
                                    </p:set>
                                    <p:animEffect transition="in" filter="strips(downLeft)">
                                      <p:cBhvr>
                                        <p:cTn id="29" dur="500"/>
                                        <p:tgtEl>
                                          <p:spTgt spid="72708">
                                            <p:txEl>
                                              <p:pRg st="5" end="5"/>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72708">
                                            <p:txEl>
                                              <p:pRg st="6" end="6"/>
                                            </p:txEl>
                                          </p:spTgt>
                                        </p:tgtEl>
                                        <p:attrNameLst>
                                          <p:attrName>style.visibility</p:attrName>
                                        </p:attrNameLst>
                                      </p:cBhvr>
                                      <p:to>
                                        <p:strVal val="visible"/>
                                      </p:to>
                                    </p:set>
                                    <p:animEffect transition="in" filter="strips(downLeft)">
                                      <p:cBhvr>
                                        <p:cTn id="32" dur="500"/>
                                        <p:tgtEl>
                                          <p:spTgt spid="727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4147E65F-4317-464A-B57A-F5137A392F28}"/>
              </a:ext>
            </a:extLst>
          </p:cNvPr>
          <p:cNvSpPr>
            <a:spLocks noGrp="1" noChangeArrowheads="1"/>
          </p:cNvSpPr>
          <p:nvPr>
            <p:ph type="title"/>
          </p:nvPr>
        </p:nvSpPr>
        <p:spPr>
          <a:xfrm>
            <a:off x="457200" y="77788"/>
            <a:ext cx="8229600" cy="765175"/>
          </a:xfrm>
        </p:spPr>
        <p:txBody>
          <a:bodyPr/>
          <a:lstStyle/>
          <a:p>
            <a:pPr eaLnBrk="1" hangingPunct="1">
              <a:defRPr/>
            </a:pPr>
            <a:r>
              <a:rPr lang="it-IT" dirty="0" err="1">
                <a:solidFill>
                  <a:srgbClr val="FFFF00"/>
                </a:solidFill>
              </a:rPr>
              <a:t>Bio</a:t>
            </a:r>
            <a:r>
              <a:rPr lang="it-IT" dirty="0">
                <a:solidFill>
                  <a:srgbClr val="FFFF00"/>
                </a:solidFill>
              </a:rPr>
              <a:t>-etanolo</a:t>
            </a:r>
          </a:p>
        </p:txBody>
      </p:sp>
      <p:sp>
        <p:nvSpPr>
          <p:cNvPr id="91140" name="Text Box 4">
            <a:extLst>
              <a:ext uri="{FF2B5EF4-FFF2-40B4-BE49-F238E27FC236}">
                <a16:creationId xmlns:a16="http://schemas.microsoft.com/office/drawing/2014/main" id="{A1A84824-A4CC-4422-AB1E-AE1DCE87043D}"/>
              </a:ext>
            </a:extLst>
          </p:cNvPr>
          <p:cNvSpPr txBox="1">
            <a:spLocks noChangeArrowheads="1"/>
          </p:cNvSpPr>
          <p:nvPr/>
        </p:nvSpPr>
        <p:spPr bwMode="auto">
          <a:xfrm>
            <a:off x="0" y="865188"/>
            <a:ext cx="91440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
                <a:schemeClr val="tx2"/>
              </a:buClr>
              <a:buFontTx/>
              <a:buChar char="•"/>
            </a:pPr>
            <a:r>
              <a:rPr lang="it-IT" altLang="it-IT" sz="1800" dirty="0">
                <a:solidFill>
                  <a:srgbClr val="FFFF00"/>
                </a:solidFill>
              </a:rPr>
              <a:t>E’ un alcool (etanolo o alcool etilico) ottenuto mediante fermentazione di diversi prodotti ricchi di carboidrati e zuccheri;</a:t>
            </a:r>
          </a:p>
          <a:p>
            <a:pPr algn="just" eaLnBrk="1" hangingPunct="1">
              <a:buClr>
                <a:schemeClr val="tx2"/>
              </a:buClr>
              <a:buFontTx/>
              <a:buChar char="•"/>
            </a:pPr>
            <a:r>
              <a:rPr lang="it-IT" altLang="it-IT" sz="1800" dirty="0">
                <a:solidFill>
                  <a:srgbClr val="FFFF00"/>
                </a:solidFill>
              </a:rPr>
              <a:t>Il </a:t>
            </a:r>
            <a:r>
              <a:rPr lang="it-IT" altLang="it-IT" sz="1800" dirty="0" err="1">
                <a:solidFill>
                  <a:srgbClr val="FFFF00"/>
                </a:solidFill>
              </a:rPr>
              <a:t>bio</a:t>
            </a:r>
            <a:r>
              <a:rPr lang="it-IT" altLang="it-IT" sz="1800" dirty="0">
                <a:solidFill>
                  <a:srgbClr val="FFFF00"/>
                </a:solidFill>
              </a:rPr>
              <a:t>-etanolo è tra i combustibili quello che mostra il miglior compromesso tra prezzo, disponibilità e prestazioni;</a:t>
            </a:r>
          </a:p>
          <a:p>
            <a:pPr algn="just" eaLnBrk="1" hangingPunct="1">
              <a:buClr>
                <a:schemeClr val="tx2"/>
              </a:buClr>
              <a:buFontTx/>
              <a:buChar char="•"/>
            </a:pPr>
            <a:r>
              <a:rPr lang="it-IT" altLang="it-IT" sz="1800" dirty="0">
                <a:solidFill>
                  <a:srgbClr val="FFFF00"/>
                </a:solidFill>
              </a:rPr>
              <a:t>L’etanolo può essere prodotto seguendo due vie: quella chimica e quella biologica;</a:t>
            </a:r>
          </a:p>
          <a:p>
            <a:pPr algn="just" eaLnBrk="1" hangingPunct="1">
              <a:buClr>
                <a:schemeClr val="tx2"/>
              </a:buClr>
              <a:buFontTx/>
              <a:buChar char="•"/>
            </a:pPr>
            <a:r>
              <a:rPr lang="it-IT" altLang="it-IT" sz="1800" dirty="0">
                <a:solidFill>
                  <a:srgbClr val="FFFF00"/>
                </a:solidFill>
              </a:rPr>
              <a:t>Il bioetanolo ha origine dalla seconda via;</a:t>
            </a:r>
          </a:p>
          <a:p>
            <a:pPr algn="just" eaLnBrk="1" hangingPunct="1">
              <a:buClr>
                <a:schemeClr val="tx2"/>
              </a:buClr>
              <a:buFontTx/>
              <a:buChar char="•"/>
            </a:pPr>
            <a:r>
              <a:rPr lang="it-IT" altLang="it-IT" sz="1800" dirty="0">
                <a:solidFill>
                  <a:srgbClr val="FFFF00"/>
                </a:solidFill>
              </a:rPr>
              <a:t>Il processo si basa sulla trasformazione biochimica dei carboidrati (zuccheri) in alcool, operata da microrganismi (lieviti);</a:t>
            </a:r>
          </a:p>
          <a:p>
            <a:pPr algn="just" eaLnBrk="1" hangingPunct="1">
              <a:buClr>
                <a:schemeClr val="tx2"/>
              </a:buClr>
              <a:buFontTx/>
              <a:buChar char="•"/>
            </a:pPr>
            <a:r>
              <a:rPr lang="it-IT" altLang="it-IT" sz="1800" dirty="0">
                <a:solidFill>
                  <a:srgbClr val="FFFF00"/>
                </a:solidFill>
              </a:rPr>
              <a:t>La produzione di etanolo adatto all’uso combustibile (puro almeno al 95%), richiede un ulteriore processo di distillazione;</a:t>
            </a:r>
          </a:p>
          <a:p>
            <a:pPr algn="just" eaLnBrk="1" hangingPunct="1">
              <a:buClr>
                <a:schemeClr val="tx2"/>
              </a:buClr>
              <a:buFontTx/>
              <a:buChar char="•"/>
            </a:pPr>
            <a:r>
              <a:rPr lang="it-IT" altLang="it-IT" sz="1800" dirty="0">
                <a:solidFill>
                  <a:srgbClr val="FFFF00"/>
                </a:solidFill>
              </a:rPr>
              <a:t>Nel processo di fermentazione vengono utilizzati dei catalizzatori naturali come i lieviti ed i batteri.</a:t>
            </a:r>
          </a:p>
        </p:txBody>
      </p:sp>
      <p:pic>
        <p:nvPicPr>
          <p:cNvPr id="91165" name="Picture 29">
            <a:extLst>
              <a:ext uri="{FF2B5EF4-FFF2-40B4-BE49-F238E27FC236}">
                <a16:creationId xmlns:a16="http://schemas.microsoft.com/office/drawing/2014/main" id="{A00A7B74-5A7F-4072-B40A-76F5225F9B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4157663"/>
            <a:ext cx="5205413" cy="2565400"/>
          </a:xfrm>
          <a:prstGeom prst="rect">
            <a:avLst/>
          </a:prstGeom>
          <a:solidFill>
            <a:schemeClr val="accent2">
              <a:lumMod val="40000"/>
              <a:lumOff val="60000"/>
            </a:scheme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500"/>
                                        <p:tgtEl>
                                          <p:spTgt spid="91138"/>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anim calcmode="lin" valueType="num">
                                      <p:cBhvr>
                                        <p:cTn id="11" dur="500" fill="hold"/>
                                        <p:tgtEl>
                                          <p:spTgt spid="91140"/>
                                        </p:tgtEl>
                                        <p:attrNameLst>
                                          <p:attrName>ppt_w</p:attrName>
                                        </p:attrNameLst>
                                      </p:cBhvr>
                                      <p:tavLst>
                                        <p:tav tm="0">
                                          <p:val>
                                            <p:fltVal val="0"/>
                                          </p:val>
                                        </p:tav>
                                        <p:tav tm="100000">
                                          <p:val>
                                            <p:strVal val="#ppt_w"/>
                                          </p:val>
                                        </p:tav>
                                      </p:tavLst>
                                    </p:anim>
                                    <p:anim calcmode="lin" valueType="num">
                                      <p:cBhvr>
                                        <p:cTn id="12" dur="500" fill="hold"/>
                                        <p:tgtEl>
                                          <p:spTgt spid="91140"/>
                                        </p:tgtEl>
                                        <p:attrNameLst>
                                          <p:attrName>ppt_h</p:attrName>
                                        </p:attrNameLst>
                                      </p:cBhvr>
                                      <p:tavLst>
                                        <p:tav tm="0">
                                          <p:val>
                                            <p:fltVal val="0"/>
                                          </p:val>
                                        </p:tav>
                                        <p:tav tm="100000">
                                          <p:val>
                                            <p:strVal val="#ppt_h"/>
                                          </p:val>
                                        </p:tav>
                                      </p:tavLst>
                                    </p:anim>
                                    <p:animEffect transition="in" filter="fade">
                                      <p:cBhvr>
                                        <p:cTn id="13" dur="500"/>
                                        <p:tgtEl>
                                          <p:spTgt spid="91140"/>
                                        </p:tgtEl>
                                      </p:cBhvr>
                                    </p:animEffect>
                                  </p:childTnLst>
                                </p:cTn>
                              </p:par>
                            </p:childTnLst>
                          </p:cTn>
                        </p:par>
                        <p:par>
                          <p:cTn id="14" fill="hold" nodeType="afterGroup">
                            <p:stCondLst>
                              <p:cond delay="1000"/>
                            </p:stCondLst>
                            <p:childTnLst>
                              <p:par>
                                <p:cTn id="15" presetID="20" presetClass="entr" presetSubtype="0" fill="hold" nodeType="afterEffect">
                                  <p:stCondLst>
                                    <p:cond delay="0"/>
                                  </p:stCondLst>
                                  <p:childTnLst>
                                    <p:set>
                                      <p:cBhvr>
                                        <p:cTn id="16" dur="1" fill="hold">
                                          <p:stCondLst>
                                            <p:cond delay="0"/>
                                          </p:stCondLst>
                                        </p:cTn>
                                        <p:tgtEl>
                                          <p:spTgt spid="91165"/>
                                        </p:tgtEl>
                                        <p:attrNameLst>
                                          <p:attrName>style.visibility</p:attrName>
                                        </p:attrNameLst>
                                      </p:cBhvr>
                                      <p:to>
                                        <p:strVal val="visible"/>
                                      </p:to>
                                    </p:set>
                                    <p:animEffect transition="in" filter="wedge">
                                      <p:cBhvr>
                                        <p:cTn id="17" dur="1000"/>
                                        <p:tgtEl>
                                          <p:spTgt spid="9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EAC2541-1107-4CD2-8098-3E812538F1E7}"/>
              </a:ext>
            </a:extLst>
          </p:cNvPr>
          <p:cNvSpPr>
            <a:spLocks noGrp="1" noChangeArrowheads="1"/>
          </p:cNvSpPr>
          <p:nvPr>
            <p:ph type="title"/>
          </p:nvPr>
        </p:nvSpPr>
        <p:spPr>
          <a:xfrm>
            <a:off x="457200" y="88900"/>
            <a:ext cx="8229600" cy="1139825"/>
          </a:xfrm>
        </p:spPr>
        <p:txBody>
          <a:bodyPr/>
          <a:lstStyle/>
          <a:p>
            <a:pPr eaLnBrk="1" hangingPunct="1">
              <a:defRPr/>
            </a:pPr>
            <a:r>
              <a:rPr lang="it-IT" sz="4000" dirty="0">
                <a:solidFill>
                  <a:srgbClr val="FFFF00"/>
                </a:solidFill>
              </a:rPr>
              <a:t>Risvolti energetici, ambientali ed economici</a:t>
            </a:r>
          </a:p>
        </p:txBody>
      </p:sp>
      <p:sp>
        <p:nvSpPr>
          <p:cNvPr id="124932" name="Text Box 4">
            <a:extLst>
              <a:ext uri="{FF2B5EF4-FFF2-40B4-BE49-F238E27FC236}">
                <a16:creationId xmlns:a16="http://schemas.microsoft.com/office/drawing/2014/main" id="{3AB7F2D6-985F-47BF-BA7D-81900D8DE120}"/>
              </a:ext>
            </a:extLst>
          </p:cNvPr>
          <p:cNvSpPr txBox="1">
            <a:spLocks noChangeArrowheads="1"/>
          </p:cNvSpPr>
          <p:nvPr/>
        </p:nvSpPr>
        <p:spPr bwMode="auto">
          <a:xfrm>
            <a:off x="0" y="1055688"/>
            <a:ext cx="9144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it-IT" altLang="it-IT" b="1" i="1" dirty="0">
                <a:solidFill>
                  <a:srgbClr val="FFFF00"/>
                </a:solidFill>
              </a:rPr>
              <a:t>Consumi</a:t>
            </a:r>
            <a:endParaRPr lang="it-IT" altLang="it-IT" b="1" dirty="0">
              <a:solidFill>
                <a:srgbClr val="FFFF00"/>
              </a:solidFill>
            </a:endParaRPr>
          </a:p>
          <a:p>
            <a:pPr algn="just" eaLnBrk="1" hangingPunct="1">
              <a:buClr>
                <a:srgbClr val="FF0000"/>
              </a:buClr>
              <a:buFontTx/>
              <a:buChar char="o"/>
            </a:pPr>
            <a:r>
              <a:rPr lang="it-IT" altLang="it-IT" sz="1800" dirty="0">
                <a:solidFill>
                  <a:srgbClr val="FFFF00"/>
                </a:solidFill>
              </a:rPr>
              <a:t>Il potere calorifico dell’etanolo è inferiore a quello della benzina, la miscelazione di questi determina a parità di altre condizioni un peggioramento del consumo calcolato (Km/Litro). </a:t>
            </a:r>
          </a:p>
          <a:p>
            <a:pPr algn="just" eaLnBrk="1" hangingPunct="1">
              <a:buClr>
                <a:srgbClr val="FF0000"/>
              </a:buClr>
              <a:buFontTx/>
              <a:buChar char="o"/>
            </a:pPr>
            <a:r>
              <a:rPr lang="it-IT" altLang="it-IT" sz="1800" dirty="0">
                <a:solidFill>
                  <a:srgbClr val="FFFF00"/>
                </a:solidFill>
              </a:rPr>
              <a:t>L’addizione dell’ossigeno, assente del tutto nella benzina, reca un miglioramento alla combustione in termini di consumo termico (Km/caloria): smagrimento della miscela aria/benzina e miglioramento della combustione.</a:t>
            </a:r>
          </a:p>
        </p:txBody>
      </p:sp>
      <p:sp>
        <p:nvSpPr>
          <p:cNvPr id="124933" name="Text Box 5">
            <a:extLst>
              <a:ext uri="{FF2B5EF4-FFF2-40B4-BE49-F238E27FC236}">
                <a16:creationId xmlns:a16="http://schemas.microsoft.com/office/drawing/2014/main" id="{7FCC5A3C-5FE2-419F-AFE3-5E32AD1591F5}"/>
              </a:ext>
            </a:extLst>
          </p:cNvPr>
          <p:cNvSpPr txBox="1">
            <a:spLocks noChangeArrowheads="1"/>
          </p:cNvSpPr>
          <p:nvPr/>
        </p:nvSpPr>
        <p:spPr bwMode="auto">
          <a:xfrm>
            <a:off x="0" y="3117850"/>
            <a:ext cx="91440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63538" algn="l"/>
              </a:tabLst>
              <a:defRPr sz="2000">
                <a:solidFill>
                  <a:schemeClr val="tx1"/>
                </a:solidFill>
                <a:latin typeface="Arial" panose="020B0604020202020204" pitchFamily="34" charset="0"/>
              </a:defRPr>
            </a:lvl1pPr>
            <a:lvl2pPr marL="742950" indent="-285750" eaLnBrk="0" hangingPunct="0">
              <a:tabLst>
                <a:tab pos="363538" algn="l"/>
              </a:tabLst>
              <a:defRPr sz="2000">
                <a:solidFill>
                  <a:schemeClr val="tx1"/>
                </a:solidFill>
                <a:latin typeface="Arial" panose="020B0604020202020204" pitchFamily="34" charset="0"/>
              </a:defRPr>
            </a:lvl2pPr>
            <a:lvl3pPr marL="1143000" indent="-228600" eaLnBrk="0" hangingPunct="0">
              <a:tabLst>
                <a:tab pos="363538" algn="l"/>
              </a:tabLst>
              <a:defRPr sz="2000">
                <a:solidFill>
                  <a:schemeClr val="tx1"/>
                </a:solidFill>
                <a:latin typeface="Arial" panose="020B0604020202020204" pitchFamily="34" charset="0"/>
              </a:defRPr>
            </a:lvl3pPr>
            <a:lvl4pPr marL="1600200" indent="-228600" eaLnBrk="0" hangingPunct="0">
              <a:tabLst>
                <a:tab pos="363538" algn="l"/>
              </a:tabLst>
              <a:defRPr sz="2000">
                <a:solidFill>
                  <a:schemeClr val="tx1"/>
                </a:solidFill>
                <a:latin typeface="Arial" panose="020B0604020202020204" pitchFamily="34" charset="0"/>
              </a:defRPr>
            </a:lvl4pPr>
            <a:lvl5pPr marL="2057400" indent="-228600" eaLnBrk="0" hangingPunct="0">
              <a:tabLst>
                <a:tab pos="363538" algn="l"/>
              </a:tabLst>
              <a:defRPr sz="2000">
                <a:solidFill>
                  <a:schemeClr val="tx1"/>
                </a:solidFill>
                <a:latin typeface="Arial" panose="020B0604020202020204" pitchFamily="34" charset="0"/>
              </a:defRPr>
            </a:lvl5pPr>
            <a:lvl6pPr marL="25146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6pPr>
            <a:lvl7pPr marL="29718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7pPr>
            <a:lvl8pPr marL="34290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8pPr>
            <a:lvl9pPr marL="38862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9pPr>
          </a:lstStyle>
          <a:p>
            <a:pPr eaLnBrk="1" hangingPunct="1"/>
            <a:r>
              <a:rPr lang="it-IT" altLang="it-IT" b="1" i="1" dirty="0">
                <a:solidFill>
                  <a:srgbClr val="FFFF00"/>
                </a:solidFill>
              </a:rPr>
              <a:t>Emissioni</a:t>
            </a:r>
            <a:endParaRPr lang="it-IT" altLang="it-IT" b="1" dirty="0">
              <a:solidFill>
                <a:srgbClr val="FFFF00"/>
              </a:solidFill>
            </a:endParaRPr>
          </a:p>
          <a:p>
            <a:pPr eaLnBrk="1" hangingPunct="1">
              <a:buClr>
                <a:schemeClr val="folHlink"/>
              </a:buClr>
              <a:buFontTx/>
              <a:buChar char="o"/>
            </a:pPr>
            <a:r>
              <a:rPr lang="it-IT" altLang="it-IT" sz="1800" dirty="0">
                <a:solidFill>
                  <a:srgbClr val="FFFF00"/>
                </a:solidFill>
              </a:rPr>
              <a:t>	Il bioetanolo, essendo un prodotto derivato da biomassa, non comporta alcuna 	emissione di anidride carbonica netta in ambiente: le biomasse, catturano, durante il 	processo di fotosintesi”, il carbonio in atmosfera (sotto forma di CO</a:t>
            </a:r>
            <a:r>
              <a:rPr lang="it-IT" altLang="it-IT" sz="1800" baseline="-25000" dirty="0">
                <a:solidFill>
                  <a:srgbClr val="FFFF00"/>
                </a:solidFill>
              </a:rPr>
              <a:t>2</a:t>
            </a:r>
            <a:r>
              <a:rPr lang="it-IT" altLang="it-IT" sz="1800" dirty="0">
                <a:solidFill>
                  <a:srgbClr val="FFFF00"/>
                </a:solidFill>
              </a:rPr>
              <a:t>); la CO</a:t>
            </a:r>
            <a:r>
              <a:rPr lang="it-IT" altLang="it-IT" sz="1800" baseline="-25000" dirty="0">
                <a:solidFill>
                  <a:srgbClr val="FFFF00"/>
                </a:solidFill>
              </a:rPr>
              <a:t>2</a:t>
            </a:r>
            <a:r>
              <a:rPr lang="it-IT" altLang="it-IT" sz="1800" dirty="0">
                <a:solidFill>
                  <a:srgbClr val="FFFF00"/>
                </a:solidFill>
              </a:rPr>
              <a:t> verrà 	assorbita dalle nuove biomasse coltivate per produrre altro biocombustibile</a:t>
            </a:r>
          </a:p>
          <a:p>
            <a:pPr eaLnBrk="1" hangingPunct="1">
              <a:buClr>
                <a:schemeClr val="folHlink"/>
              </a:buClr>
              <a:buFontTx/>
              <a:buChar char="o"/>
            </a:pPr>
            <a:r>
              <a:rPr lang="it-IT" altLang="it-IT" sz="1800" dirty="0">
                <a:solidFill>
                  <a:srgbClr val="FFFF00"/>
                </a:solidFill>
              </a:rPr>
              <a:t>	Eliminazione degli ossidi di zolfo, dei composti aromatici e in particolare del 	benzene; Riduzione delle emissioni di monossido di carbonio e di idrocarburi 	incombusti; </a:t>
            </a:r>
          </a:p>
          <a:p>
            <a:pPr eaLnBrk="1" hangingPunct="1">
              <a:buClr>
                <a:schemeClr val="folHlink"/>
              </a:buClr>
              <a:buFontTx/>
              <a:buChar char="o"/>
            </a:pPr>
            <a:r>
              <a:rPr lang="it-IT" altLang="it-IT" sz="1800" dirty="0">
                <a:solidFill>
                  <a:srgbClr val="FFFF00"/>
                </a:solidFill>
              </a:rPr>
              <a:t>	Aumento delle emissioni di formaldeide e quelle di acetaldeide. </a:t>
            </a:r>
          </a:p>
        </p:txBody>
      </p:sp>
      <p:sp>
        <p:nvSpPr>
          <p:cNvPr id="124934" name="Text Box 6">
            <a:extLst>
              <a:ext uri="{FF2B5EF4-FFF2-40B4-BE49-F238E27FC236}">
                <a16:creationId xmlns:a16="http://schemas.microsoft.com/office/drawing/2014/main" id="{8A361E17-CBD7-40C7-BF61-4A61B0ACE7E4}"/>
              </a:ext>
            </a:extLst>
          </p:cNvPr>
          <p:cNvSpPr txBox="1">
            <a:spLocks noChangeArrowheads="1"/>
          </p:cNvSpPr>
          <p:nvPr/>
        </p:nvSpPr>
        <p:spPr bwMode="auto">
          <a:xfrm>
            <a:off x="0" y="5811838"/>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63538" algn="l"/>
              </a:tabLst>
              <a:defRPr sz="2000">
                <a:solidFill>
                  <a:schemeClr val="tx1"/>
                </a:solidFill>
                <a:latin typeface="Arial" panose="020B0604020202020204" pitchFamily="34" charset="0"/>
              </a:defRPr>
            </a:lvl1pPr>
            <a:lvl2pPr marL="742950" indent="-285750" eaLnBrk="0" hangingPunct="0">
              <a:tabLst>
                <a:tab pos="363538" algn="l"/>
              </a:tabLst>
              <a:defRPr sz="2000">
                <a:solidFill>
                  <a:schemeClr val="tx1"/>
                </a:solidFill>
                <a:latin typeface="Arial" panose="020B0604020202020204" pitchFamily="34" charset="0"/>
              </a:defRPr>
            </a:lvl2pPr>
            <a:lvl3pPr marL="1143000" indent="-228600" eaLnBrk="0" hangingPunct="0">
              <a:tabLst>
                <a:tab pos="363538" algn="l"/>
              </a:tabLst>
              <a:defRPr sz="2000">
                <a:solidFill>
                  <a:schemeClr val="tx1"/>
                </a:solidFill>
                <a:latin typeface="Arial" panose="020B0604020202020204" pitchFamily="34" charset="0"/>
              </a:defRPr>
            </a:lvl3pPr>
            <a:lvl4pPr marL="1600200" indent="-228600" eaLnBrk="0" hangingPunct="0">
              <a:tabLst>
                <a:tab pos="363538" algn="l"/>
              </a:tabLst>
              <a:defRPr sz="2000">
                <a:solidFill>
                  <a:schemeClr val="tx1"/>
                </a:solidFill>
                <a:latin typeface="Arial" panose="020B0604020202020204" pitchFamily="34" charset="0"/>
              </a:defRPr>
            </a:lvl4pPr>
            <a:lvl5pPr marL="2057400" indent="-228600" eaLnBrk="0" hangingPunct="0">
              <a:tabLst>
                <a:tab pos="363538" algn="l"/>
              </a:tabLst>
              <a:defRPr sz="2000">
                <a:solidFill>
                  <a:schemeClr val="tx1"/>
                </a:solidFill>
                <a:latin typeface="Arial" panose="020B0604020202020204" pitchFamily="34" charset="0"/>
              </a:defRPr>
            </a:lvl5pPr>
            <a:lvl6pPr marL="25146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6pPr>
            <a:lvl7pPr marL="29718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7pPr>
            <a:lvl8pPr marL="34290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8pPr>
            <a:lvl9pPr marL="3886200" indent="-228600" eaLnBrk="0" fontAlgn="base" hangingPunct="0">
              <a:spcBef>
                <a:spcPct val="0"/>
              </a:spcBef>
              <a:spcAft>
                <a:spcPct val="0"/>
              </a:spcAft>
              <a:tabLst>
                <a:tab pos="363538" algn="l"/>
              </a:tabLst>
              <a:defRPr sz="2000">
                <a:solidFill>
                  <a:schemeClr val="tx1"/>
                </a:solidFill>
                <a:latin typeface="Arial" panose="020B0604020202020204" pitchFamily="34" charset="0"/>
              </a:defRPr>
            </a:lvl9pPr>
          </a:lstStyle>
          <a:p>
            <a:pPr eaLnBrk="1" hangingPunct="1"/>
            <a:r>
              <a:rPr lang="it-IT" altLang="it-IT" b="1" i="1" dirty="0">
                <a:solidFill>
                  <a:srgbClr val="FFFF00"/>
                </a:solidFill>
              </a:rPr>
              <a:t>Vantaggi dell’impiego di ETBE come additivo antidetonante</a:t>
            </a:r>
          </a:p>
          <a:p>
            <a:pPr eaLnBrk="1" hangingPunct="1">
              <a:buClr>
                <a:srgbClr val="FF9900"/>
              </a:buClr>
              <a:buFontTx/>
              <a:buChar char="o"/>
            </a:pPr>
            <a:r>
              <a:rPr lang="it-IT" altLang="it-IT" sz="1800" dirty="0">
                <a:solidFill>
                  <a:srgbClr val="FFFF00"/>
                </a:solidFill>
              </a:rPr>
              <a:t>	Elevato rapporto quantitativo tra carbonio e idrogeno;</a:t>
            </a:r>
          </a:p>
          <a:p>
            <a:pPr eaLnBrk="1" hangingPunct="1">
              <a:buClr>
                <a:srgbClr val="FF9900"/>
              </a:buClr>
              <a:buFontTx/>
              <a:buChar char="o"/>
            </a:pPr>
            <a:r>
              <a:rPr lang="it-IT" altLang="it-IT" sz="1800" dirty="0">
                <a:solidFill>
                  <a:srgbClr val="FFFF00"/>
                </a:solidFill>
              </a:rPr>
              <a:t>	Contenuto di ossigeno legato pari al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fade">
                                      <p:cBhvr>
                                        <p:cTn id="7" dur="500"/>
                                        <p:tgtEl>
                                          <p:spTgt spid="124930"/>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24932">
                                            <p:txEl>
                                              <p:pRg st="0" end="0"/>
                                            </p:txEl>
                                          </p:spTgt>
                                        </p:tgtEl>
                                        <p:attrNameLst>
                                          <p:attrName>style.visibility</p:attrName>
                                        </p:attrNameLst>
                                      </p:cBhvr>
                                      <p:to>
                                        <p:strVal val="visible"/>
                                      </p:to>
                                    </p:set>
                                    <p:anim calcmode="lin" valueType="num">
                                      <p:cBhvr>
                                        <p:cTn id="11" dur="500" fill="hold"/>
                                        <p:tgtEl>
                                          <p:spTgt spid="12493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4932">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24932">
                                            <p:txEl>
                                              <p:pRg st="1" end="1"/>
                                            </p:txEl>
                                          </p:spTgt>
                                        </p:tgtEl>
                                        <p:attrNameLst>
                                          <p:attrName>style.visibility</p:attrName>
                                        </p:attrNameLst>
                                      </p:cBhvr>
                                      <p:to>
                                        <p:strVal val="visible"/>
                                      </p:to>
                                    </p:set>
                                    <p:anim calcmode="lin" valueType="num">
                                      <p:cBhvr>
                                        <p:cTn id="16" dur="500" fill="hold"/>
                                        <p:tgtEl>
                                          <p:spTgt spid="12493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4932">
                                            <p:txEl>
                                              <p:pRg st="1" end="1"/>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24932">
                                            <p:txEl>
                                              <p:pRg st="2" end="2"/>
                                            </p:txEl>
                                          </p:spTgt>
                                        </p:tgtEl>
                                        <p:attrNameLst>
                                          <p:attrName>style.visibility</p:attrName>
                                        </p:attrNameLst>
                                      </p:cBhvr>
                                      <p:to>
                                        <p:strVal val="visible"/>
                                      </p:to>
                                    </p:set>
                                    <p:anim calcmode="lin" valueType="num">
                                      <p:cBhvr>
                                        <p:cTn id="20" dur="500" fill="hold"/>
                                        <p:tgtEl>
                                          <p:spTgt spid="12493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24932">
                                            <p:txEl>
                                              <p:pRg st="2" end="2"/>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500"/>
                            </p:stCondLst>
                            <p:childTnLst>
                              <p:par>
                                <p:cTn id="23" presetID="23" presetClass="entr" presetSubtype="16" fill="hold" nodeType="afterEffect">
                                  <p:stCondLst>
                                    <p:cond delay="0"/>
                                  </p:stCondLst>
                                  <p:childTnLst>
                                    <p:set>
                                      <p:cBhvr>
                                        <p:cTn id="24" dur="1" fill="hold">
                                          <p:stCondLst>
                                            <p:cond delay="0"/>
                                          </p:stCondLst>
                                        </p:cTn>
                                        <p:tgtEl>
                                          <p:spTgt spid="124933">
                                            <p:txEl>
                                              <p:pRg st="0" end="0"/>
                                            </p:txEl>
                                          </p:spTgt>
                                        </p:tgtEl>
                                        <p:attrNameLst>
                                          <p:attrName>style.visibility</p:attrName>
                                        </p:attrNameLst>
                                      </p:cBhvr>
                                      <p:to>
                                        <p:strVal val="visible"/>
                                      </p:to>
                                    </p:set>
                                    <p:anim calcmode="lin" valueType="num">
                                      <p:cBhvr>
                                        <p:cTn id="25" dur="500" fill="hold"/>
                                        <p:tgtEl>
                                          <p:spTgt spid="12493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24933">
                                            <p:txEl>
                                              <p:pRg st="0" end="0"/>
                                            </p:txEl>
                                          </p:spTgt>
                                        </p:tgtEl>
                                        <p:attrNameLst>
                                          <p:attrName>ppt_h</p:attrName>
                                        </p:attrNameLst>
                                      </p:cBhvr>
                                      <p:tavLst>
                                        <p:tav tm="0">
                                          <p:val>
                                            <p:fltVal val="0"/>
                                          </p:val>
                                        </p:tav>
                                        <p:tav tm="100000">
                                          <p:val>
                                            <p:strVal val="#ppt_h"/>
                                          </p:val>
                                        </p:tav>
                                      </p:tavLst>
                                    </p:anim>
                                  </p:childTnLst>
                                </p:cTn>
                              </p:par>
                            </p:childTnLst>
                          </p:cTn>
                        </p:par>
                        <p:par>
                          <p:cTn id="27" fill="hold" nodeType="afterGroup">
                            <p:stCondLst>
                              <p:cond delay="2000"/>
                            </p:stCondLst>
                            <p:childTnLst>
                              <p:par>
                                <p:cTn id="28" presetID="23" presetClass="entr" presetSubtype="16" fill="hold" nodeType="afterEffect">
                                  <p:stCondLst>
                                    <p:cond delay="0"/>
                                  </p:stCondLst>
                                  <p:childTnLst>
                                    <p:set>
                                      <p:cBhvr>
                                        <p:cTn id="29" dur="1" fill="hold">
                                          <p:stCondLst>
                                            <p:cond delay="0"/>
                                          </p:stCondLst>
                                        </p:cTn>
                                        <p:tgtEl>
                                          <p:spTgt spid="124933">
                                            <p:txEl>
                                              <p:pRg st="1" end="1"/>
                                            </p:txEl>
                                          </p:spTgt>
                                        </p:tgtEl>
                                        <p:attrNameLst>
                                          <p:attrName>style.visibility</p:attrName>
                                        </p:attrNameLst>
                                      </p:cBhvr>
                                      <p:to>
                                        <p:strVal val="visible"/>
                                      </p:to>
                                    </p:set>
                                    <p:anim calcmode="lin" valueType="num">
                                      <p:cBhvr>
                                        <p:cTn id="30" dur="500" fill="hold"/>
                                        <p:tgtEl>
                                          <p:spTgt spid="124933">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124933">
                                            <p:txEl>
                                              <p:pRg st="1" end="1"/>
                                            </p:txEl>
                                          </p:spTgt>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24933">
                                            <p:txEl>
                                              <p:pRg st="2" end="2"/>
                                            </p:txEl>
                                          </p:spTgt>
                                        </p:tgtEl>
                                        <p:attrNameLst>
                                          <p:attrName>style.visibility</p:attrName>
                                        </p:attrNameLst>
                                      </p:cBhvr>
                                      <p:to>
                                        <p:strVal val="visible"/>
                                      </p:to>
                                    </p:set>
                                    <p:anim calcmode="lin" valueType="num">
                                      <p:cBhvr>
                                        <p:cTn id="34" dur="500" fill="hold"/>
                                        <p:tgtEl>
                                          <p:spTgt spid="12493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24933">
                                            <p:txEl>
                                              <p:pRg st="2" end="2"/>
                                            </p:txEl>
                                          </p:spTgt>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24933">
                                            <p:txEl>
                                              <p:pRg st="3" end="3"/>
                                            </p:txEl>
                                          </p:spTgt>
                                        </p:tgtEl>
                                        <p:attrNameLst>
                                          <p:attrName>style.visibility</p:attrName>
                                        </p:attrNameLst>
                                      </p:cBhvr>
                                      <p:to>
                                        <p:strVal val="visible"/>
                                      </p:to>
                                    </p:set>
                                    <p:anim calcmode="lin" valueType="num">
                                      <p:cBhvr>
                                        <p:cTn id="38" dur="500" fill="hold"/>
                                        <p:tgtEl>
                                          <p:spTgt spid="12493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124933">
                                            <p:txEl>
                                              <p:pRg st="3" end="3"/>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2500"/>
                            </p:stCondLst>
                            <p:childTnLst>
                              <p:par>
                                <p:cTn id="41" presetID="23" presetClass="entr" presetSubtype="16" fill="hold" nodeType="afterEffect">
                                  <p:stCondLst>
                                    <p:cond delay="0"/>
                                  </p:stCondLst>
                                  <p:childTnLst>
                                    <p:set>
                                      <p:cBhvr>
                                        <p:cTn id="42" dur="1" fill="hold">
                                          <p:stCondLst>
                                            <p:cond delay="0"/>
                                          </p:stCondLst>
                                        </p:cTn>
                                        <p:tgtEl>
                                          <p:spTgt spid="124934">
                                            <p:txEl>
                                              <p:pRg st="0" end="0"/>
                                            </p:txEl>
                                          </p:spTgt>
                                        </p:tgtEl>
                                        <p:attrNameLst>
                                          <p:attrName>style.visibility</p:attrName>
                                        </p:attrNameLst>
                                      </p:cBhvr>
                                      <p:to>
                                        <p:strVal val="visible"/>
                                      </p:to>
                                    </p:set>
                                    <p:anim calcmode="lin" valueType="num">
                                      <p:cBhvr>
                                        <p:cTn id="43" dur="500" fill="hold"/>
                                        <p:tgtEl>
                                          <p:spTgt spid="124934">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24934">
                                            <p:txEl>
                                              <p:pRg st="0" end="0"/>
                                            </p:txEl>
                                          </p:spTgt>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000"/>
                            </p:stCondLst>
                            <p:childTnLst>
                              <p:par>
                                <p:cTn id="46" presetID="23" presetClass="entr" presetSubtype="16" fill="hold" nodeType="afterEffect">
                                  <p:stCondLst>
                                    <p:cond delay="0"/>
                                  </p:stCondLst>
                                  <p:childTnLst>
                                    <p:set>
                                      <p:cBhvr>
                                        <p:cTn id="47" dur="1" fill="hold">
                                          <p:stCondLst>
                                            <p:cond delay="0"/>
                                          </p:stCondLst>
                                        </p:cTn>
                                        <p:tgtEl>
                                          <p:spTgt spid="124934">
                                            <p:txEl>
                                              <p:pRg st="1" end="1"/>
                                            </p:txEl>
                                          </p:spTgt>
                                        </p:tgtEl>
                                        <p:attrNameLst>
                                          <p:attrName>style.visibility</p:attrName>
                                        </p:attrNameLst>
                                      </p:cBhvr>
                                      <p:to>
                                        <p:strVal val="visible"/>
                                      </p:to>
                                    </p:set>
                                    <p:anim calcmode="lin" valueType="num">
                                      <p:cBhvr>
                                        <p:cTn id="48" dur="500" fill="hold"/>
                                        <p:tgtEl>
                                          <p:spTgt spid="124934">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124934">
                                            <p:txEl>
                                              <p:pRg st="1" end="1"/>
                                            </p:txEl>
                                          </p:spTgt>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124934">
                                            <p:txEl>
                                              <p:pRg st="2" end="2"/>
                                            </p:txEl>
                                          </p:spTgt>
                                        </p:tgtEl>
                                        <p:attrNameLst>
                                          <p:attrName>style.visibility</p:attrName>
                                        </p:attrNameLst>
                                      </p:cBhvr>
                                      <p:to>
                                        <p:strVal val="visible"/>
                                      </p:to>
                                    </p:set>
                                    <p:anim calcmode="lin" valueType="num">
                                      <p:cBhvr>
                                        <p:cTn id="52" dur="500" fill="hold"/>
                                        <p:tgtEl>
                                          <p:spTgt spid="124934">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2493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4793685-1AFA-4AA7-A2F8-2E7DBFA1A09E}"/>
              </a:ext>
            </a:extLst>
          </p:cNvPr>
          <p:cNvSpPr>
            <a:spLocks noGrp="1" noChangeArrowheads="1"/>
          </p:cNvSpPr>
          <p:nvPr>
            <p:ph type="title"/>
          </p:nvPr>
        </p:nvSpPr>
        <p:spPr>
          <a:xfrm>
            <a:off x="457200" y="115888"/>
            <a:ext cx="8229600" cy="1139825"/>
          </a:xfrm>
        </p:spPr>
        <p:txBody>
          <a:bodyPr/>
          <a:lstStyle/>
          <a:p>
            <a:pPr eaLnBrk="1" hangingPunct="1">
              <a:defRPr/>
            </a:pPr>
            <a:r>
              <a:rPr lang="it-IT" sz="4000" dirty="0">
                <a:solidFill>
                  <a:srgbClr val="FFFF00"/>
                </a:solidFill>
              </a:rPr>
              <a:t>Quadro internazionale:</a:t>
            </a:r>
            <a:br>
              <a:rPr lang="it-IT" sz="4000" dirty="0">
                <a:solidFill>
                  <a:srgbClr val="FFFF00"/>
                </a:solidFill>
              </a:rPr>
            </a:br>
            <a:r>
              <a:rPr lang="it-IT" sz="4000" dirty="0">
                <a:solidFill>
                  <a:srgbClr val="FFFF00"/>
                </a:solidFill>
              </a:rPr>
              <a:t>evoluzione storica</a:t>
            </a:r>
          </a:p>
        </p:txBody>
      </p:sp>
      <p:sp>
        <p:nvSpPr>
          <p:cNvPr id="73732" name="Text Box 4">
            <a:extLst>
              <a:ext uri="{FF2B5EF4-FFF2-40B4-BE49-F238E27FC236}">
                <a16:creationId xmlns:a16="http://schemas.microsoft.com/office/drawing/2014/main" id="{CD55A21E-7BE3-4A40-B422-5A9B3C4BBD26}"/>
              </a:ext>
            </a:extLst>
          </p:cNvPr>
          <p:cNvSpPr txBox="1">
            <a:spLocks noChangeArrowheads="1"/>
          </p:cNvSpPr>
          <p:nvPr/>
        </p:nvSpPr>
        <p:spPr bwMode="auto">
          <a:xfrm>
            <a:off x="179388" y="2062163"/>
            <a:ext cx="87852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sz="2400"/>
              <a:t>Le biomasse, a livello mondiale, costituiscono una delle principali fonti energetiche e la maggiore in assoluto fra quelle rinnovabili. </a:t>
            </a:r>
          </a:p>
          <a:p>
            <a:pPr algn="ctr" eaLnBrk="1" hangingPunct="1"/>
            <a:endParaRPr lang="it-IT" altLang="it-IT" sz="2400"/>
          </a:p>
          <a:p>
            <a:pPr algn="ctr" eaLnBrk="1" hangingPunct="1"/>
            <a:r>
              <a:rPr lang="it-IT" altLang="it-IT" sz="2400"/>
              <a:t>Si valuta che le biomasse rappresentino il 15 % circa dell’offerta energetica totale mondiale.</a:t>
            </a:r>
          </a:p>
          <a:p>
            <a:pPr algn="ctr" eaLnBrk="1" hangingPunct="1"/>
            <a:r>
              <a:rPr lang="it-IT" altLang="it-IT" sz="2400"/>
              <a:t> </a:t>
            </a:r>
          </a:p>
          <a:p>
            <a:pPr algn="ctr" eaLnBrk="1" hangingPunct="1"/>
            <a:r>
              <a:rPr lang="it-IT" altLang="it-IT" sz="2400"/>
              <a:t>Per quasi tutti i Paesi in Via di Sviluppo (PVS) le biomasse costituiscono una risorsa energetica fondamentale e spesso la principale fino al 75 % circa del consumo globale di energia).</a:t>
            </a:r>
          </a:p>
        </p:txBody>
      </p:sp>
      <p:graphicFrame>
        <p:nvGraphicFramePr>
          <p:cNvPr id="73943" name="Group 215">
            <a:extLst>
              <a:ext uri="{FF2B5EF4-FFF2-40B4-BE49-F238E27FC236}">
                <a16:creationId xmlns:a16="http://schemas.microsoft.com/office/drawing/2014/main" id="{36AF7502-CB84-4421-8237-93A1B9145A9B}"/>
              </a:ext>
            </a:extLst>
          </p:cNvPr>
          <p:cNvGraphicFramePr>
            <a:graphicFrameLocks noGrp="1"/>
          </p:cNvGraphicFramePr>
          <p:nvPr>
            <p:ph idx="1"/>
            <p:extLst>
              <p:ext uri="{D42A27DB-BD31-4B8C-83A1-F6EECF244321}">
                <p14:modId xmlns:p14="http://schemas.microsoft.com/office/powerpoint/2010/main" val="1271384475"/>
              </p:ext>
            </p:extLst>
          </p:nvPr>
        </p:nvGraphicFramePr>
        <p:xfrm>
          <a:off x="457200" y="2211388"/>
          <a:ext cx="8229600" cy="4530728"/>
        </p:xfrm>
        <a:graphic>
          <a:graphicData uri="http://schemas.openxmlformats.org/drawingml/2006/table">
            <a:tbl>
              <a:tblPr/>
              <a:tblGrid>
                <a:gridCol w="32035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52700">
                  <a:extLst>
                    <a:ext uri="{9D8B030D-6E8A-4147-A177-3AD203B41FA5}">
                      <a16:colId xmlns:a16="http://schemas.microsoft.com/office/drawing/2014/main" val="20002"/>
                    </a:ext>
                  </a:extLst>
                </a:gridCol>
              </a:tblGrid>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FFFF00"/>
                          </a:solidFill>
                          <a:effectLst/>
                          <a:latin typeface="Times New Roman" pitchFamily="18" charset="0"/>
                          <a:cs typeface="Times New Roman" pitchFamily="18" charset="0"/>
                        </a:rPr>
                        <a:t>PAESE</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FFFF00"/>
                          </a:solidFill>
                          <a:effectLst/>
                          <a:latin typeface="Times New Roman" pitchFamily="18" charset="0"/>
                          <a:cs typeface="Times New Roman" pitchFamily="18" charset="0"/>
                        </a:rPr>
                        <a:t>1970</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a:ln>
                            <a:noFill/>
                          </a:ln>
                          <a:solidFill>
                            <a:srgbClr val="FFFF00"/>
                          </a:solidFill>
                          <a:effectLst/>
                          <a:latin typeface="Times New Roman" pitchFamily="18" charset="0"/>
                          <a:cs typeface="Times New Roman" pitchFamily="18" charset="0"/>
                        </a:rPr>
                        <a:t>1990</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127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Argentina</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3.3</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1.5</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Brasile</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47.5</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20.4</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4127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Costarica</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43.1</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39.2</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Cile</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18.7</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18.7</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127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Ecuador</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39.4</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10.3</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Guatemala</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64.5</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71.9</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127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Messico</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12.1</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5.5</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Nicaragua</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49.7</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47.0</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127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Paraguay</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80.1</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33.5</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Uruguay</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a:ln>
                            <a:noFill/>
                          </a:ln>
                          <a:solidFill>
                            <a:srgbClr val="FFFF00"/>
                          </a:solidFill>
                          <a:effectLst/>
                          <a:latin typeface="Times New Roman" pitchFamily="18" charset="0"/>
                          <a:cs typeface="Times New Roman" pitchFamily="18" charset="0"/>
                        </a:rPr>
                        <a:t>15.5</a:t>
                      </a:r>
                      <a:endParaRPr kumimoji="0" lang="it-IT" sz="2000" b="0" i="0" u="none" strike="noStrike" cap="none" normalizeH="0" baseline="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rgbClr val="FFFF00"/>
                          </a:solidFill>
                          <a:effectLst/>
                          <a:latin typeface="Times New Roman" pitchFamily="18" charset="0"/>
                          <a:cs typeface="Times New Roman" pitchFamily="18" charset="0"/>
                        </a:rPr>
                        <a:t>19.1</a:t>
                      </a:r>
                      <a:endParaRPr kumimoji="0" lang="it-IT" sz="2000" b="0" i="0" u="none" strike="noStrike" cap="none" normalizeH="0" baseline="0" dirty="0">
                        <a:ln>
                          <a:noFill/>
                        </a:ln>
                        <a:solidFill>
                          <a:srgbClr val="FFFF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bl>
          </a:graphicData>
        </a:graphic>
      </p:graphicFrame>
      <p:sp>
        <p:nvSpPr>
          <p:cNvPr id="73944" name="Text Box 216">
            <a:extLst>
              <a:ext uri="{FF2B5EF4-FFF2-40B4-BE49-F238E27FC236}">
                <a16:creationId xmlns:a16="http://schemas.microsoft.com/office/drawing/2014/main" id="{89A9F924-7944-4334-B2B5-9A018F13B88E}"/>
              </a:ext>
            </a:extLst>
          </p:cNvPr>
          <p:cNvSpPr txBox="1">
            <a:spLocks noChangeArrowheads="1"/>
          </p:cNvSpPr>
          <p:nvPr/>
        </p:nvSpPr>
        <p:spPr bwMode="auto">
          <a:xfrm>
            <a:off x="323850" y="1484313"/>
            <a:ext cx="8516938" cy="720725"/>
          </a:xfrm>
          <a:prstGeom prst="rect">
            <a:avLst/>
          </a:prstGeom>
          <a:solidFill>
            <a:schemeClr val="tx1"/>
          </a:solidFill>
          <a:ln w="19050">
            <a:solidFill>
              <a:srgbClr val="000000"/>
            </a:solidFill>
            <a:miter lim="800000"/>
            <a:headEnd/>
            <a:tailEnd/>
          </a:ln>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altLang="it-IT" b="1" dirty="0">
                <a:solidFill>
                  <a:srgbClr val="FFFF00"/>
                </a:solidFill>
              </a:rPr>
              <a:t>Evoluzione del contributo percentuale delle biomasse sul totale della produzione di energia in alcuni paesi dell’America Latina.</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B9F68EC3-8AB7-4EE2-AC5C-E48A87EFF80F}"/>
              </a:ext>
            </a:extLst>
          </p:cNvPr>
          <p:cNvSpPr>
            <a:spLocks noGrp="1" noChangeArrowheads="1"/>
          </p:cNvSpPr>
          <p:nvPr>
            <p:ph type="title"/>
          </p:nvPr>
        </p:nvSpPr>
        <p:spPr>
          <a:xfrm>
            <a:off x="457200" y="101600"/>
            <a:ext cx="8229600" cy="1260475"/>
          </a:xfrm>
        </p:spPr>
        <p:txBody>
          <a:bodyPr/>
          <a:lstStyle/>
          <a:p>
            <a:pPr eaLnBrk="1" hangingPunct="1">
              <a:defRPr/>
            </a:pPr>
            <a:r>
              <a:rPr lang="it-IT" sz="4000" dirty="0">
                <a:solidFill>
                  <a:srgbClr val="FFFF00"/>
                </a:solidFill>
              </a:rPr>
              <a:t>Dislocazione mondiale di impianti con una potenza maggiore di 5 GW </a:t>
            </a:r>
          </a:p>
        </p:txBody>
      </p:sp>
      <p:sp>
        <p:nvSpPr>
          <p:cNvPr id="34819" name="Rectangle 5">
            <a:extLst>
              <a:ext uri="{FF2B5EF4-FFF2-40B4-BE49-F238E27FC236}">
                <a16:creationId xmlns:a16="http://schemas.microsoft.com/office/drawing/2014/main" id="{F13F11BD-CB72-49E9-8BB9-9606A8D084A2}"/>
              </a:ext>
            </a:extLst>
          </p:cNvPr>
          <p:cNvSpPr>
            <a:spLocks noChangeArrowheads="1"/>
          </p:cNvSpPr>
          <p:nvPr/>
        </p:nvSpPr>
        <p:spPr bwMode="auto">
          <a:xfrm>
            <a:off x="0" y="1657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it-IT" altLang="it-IT"/>
          </a:p>
        </p:txBody>
      </p:sp>
      <p:graphicFrame>
        <p:nvGraphicFramePr>
          <p:cNvPr id="141316" name="Object 4">
            <a:extLst>
              <a:ext uri="{FF2B5EF4-FFF2-40B4-BE49-F238E27FC236}">
                <a16:creationId xmlns:a16="http://schemas.microsoft.com/office/drawing/2014/main" id="{34FF6211-CEF2-4051-8753-72FF380B44BD}"/>
              </a:ext>
            </a:extLst>
          </p:cNvPr>
          <p:cNvGraphicFramePr>
            <a:graphicFrameLocks noChangeAspect="1"/>
          </p:cNvGraphicFramePr>
          <p:nvPr/>
        </p:nvGraphicFramePr>
        <p:xfrm>
          <a:off x="1441450" y="1522413"/>
          <a:ext cx="6029325" cy="5132387"/>
        </p:xfrm>
        <a:graphic>
          <a:graphicData uri="http://schemas.openxmlformats.org/presentationml/2006/ole">
            <mc:AlternateContent xmlns:mc="http://schemas.openxmlformats.org/markup-compatibility/2006">
              <mc:Choice xmlns:v="urn:schemas-microsoft-com:vml" Requires="v">
                <p:oleObj spid="_x0000_s48142" name="Immagine" r:id="rId3" imgW="4670171" imgH="4014794" progId="Word.Picture.8">
                  <p:embed/>
                </p:oleObj>
              </mc:Choice>
              <mc:Fallback>
                <p:oleObj name="Immagine" r:id="rId3" imgW="4670171" imgH="4014794" progId="Word.Picture.8">
                  <p:embed/>
                  <p:pic>
                    <p:nvPicPr>
                      <p:cNvPr id="141316" name="Object 4">
                        <a:extLst>
                          <a:ext uri="{FF2B5EF4-FFF2-40B4-BE49-F238E27FC236}">
                            <a16:creationId xmlns:a16="http://schemas.microsoft.com/office/drawing/2014/main" id="{34FF6211-CEF2-4051-8753-72FF380B4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28" b="1656"/>
                      <a:stretch>
                        <a:fillRect/>
                      </a:stretch>
                    </p:blipFill>
                    <p:spPr bwMode="auto">
                      <a:xfrm>
                        <a:off x="1441450" y="1522413"/>
                        <a:ext cx="6029325"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fade">
                                      <p:cBhvr>
                                        <p:cTn id="7" dur="500"/>
                                        <p:tgtEl>
                                          <p:spTgt spid="14131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1316"/>
                                        </p:tgtEl>
                                        <p:attrNameLst>
                                          <p:attrName>style.visibility</p:attrName>
                                        </p:attrNameLst>
                                      </p:cBhvr>
                                      <p:to>
                                        <p:strVal val="visible"/>
                                      </p:to>
                                    </p:set>
                                    <p:animEffect transition="in" filter="dissolve">
                                      <p:cBhvr>
                                        <p:cTn id="11"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a:extLst>
              <a:ext uri="{FF2B5EF4-FFF2-40B4-BE49-F238E27FC236}">
                <a16:creationId xmlns:a16="http://schemas.microsoft.com/office/drawing/2014/main" id="{6FBC766C-C5A5-4C30-B8A8-4673A4C23639}"/>
              </a:ext>
            </a:extLst>
          </p:cNvPr>
          <p:cNvSpPr txBox="1">
            <a:spLocks noChangeArrowheads="1"/>
          </p:cNvSpPr>
          <p:nvPr/>
        </p:nvSpPr>
        <p:spPr bwMode="auto">
          <a:xfrm>
            <a:off x="250825" y="6165850"/>
            <a:ext cx="7488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400"/>
              <a:t>ENEA: Rapporto Energia e Ambiente (Aprile 2007)</a:t>
            </a:r>
          </a:p>
        </p:txBody>
      </p:sp>
      <p:sp>
        <p:nvSpPr>
          <p:cNvPr id="321539" name="Text Box 3">
            <a:extLst>
              <a:ext uri="{FF2B5EF4-FFF2-40B4-BE49-F238E27FC236}">
                <a16:creationId xmlns:a16="http://schemas.microsoft.com/office/drawing/2014/main" id="{907CF222-563A-44BB-9C2A-E4D356F6D703}"/>
              </a:ext>
            </a:extLst>
          </p:cNvPr>
          <p:cNvSpPr txBox="1">
            <a:spLocks noChangeArrowheads="1"/>
          </p:cNvSpPr>
          <p:nvPr/>
        </p:nvSpPr>
        <p:spPr bwMode="auto">
          <a:xfrm>
            <a:off x="179388" y="0"/>
            <a:ext cx="489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FF3300"/>
                </a:solidFill>
                <a:effectLst>
                  <a:outerShdw blurRad="38100" dist="38100" dir="2700000" algn="tl">
                    <a:srgbClr val="000000"/>
                  </a:outerShdw>
                </a:effectLst>
              </a:rPr>
              <a:t>LO  STATO ATTUALE  IN ITALIA</a:t>
            </a:r>
          </a:p>
        </p:txBody>
      </p:sp>
      <p:sp>
        <p:nvSpPr>
          <p:cNvPr id="321540" name="Text Box 4">
            <a:extLst>
              <a:ext uri="{FF2B5EF4-FFF2-40B4-BE49-F238E27FC236}">
                <a16:creationId xmlns:a16="http://schemas.microsoft.com/office/drawing/2014/main" id="{82D520D4-009C-49C3-B83A-9F2807B229A2}"/>
              </a:ext>
            </a:extLst>
          </p:cNvPr>
          <p:cNvSpPr txBox="1">
            <a:spLocks noChangeArrowheads="1"/>
          </p:cNvSpPr>
          <p:nvPr/>
        </p:nvSpPr>
        <p:spPr bwMode="auto">
          <a:xfrm>
            <a:off x="1835150" y="620713"/>
            <a:ext cx="5402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400" b="1">
                <a:solidFill>
                  <a:schemeClr val="bg1"/>
                </a:solidFill>
                <a:effectLst>
                  <a:outerShdw blurRad="38100" dist="38100" dir="2700000" algn="tl">
                    <a:srgbClr val="000000"/>
                  </a:outerShdw>
                </a:effectLst>
              </a:rPr>
              <a:t>QUADRO ENERGETICO </a:t>
            </a:r>
          </a:p>
        </p:txBody>
      </p:sp>
      <p:grpSp>
        <p:nvGrpSpPr>
          <p:cNvPr id="321541" name="Group 5">
            <a:extLst>
              <a:ext uri="{FF2B5EF4-FFF2-40B4-BE49-F238E27FC236}">
                <a16:creationId xmlns:a16="http://schemas.microsoft.com/office/drawing/2014/main" id="{031BBBFF-07D7-47A6-A78B-A51C334EDEE9}"/>
              </a:ext>
            </a:extLst>
          </p:cNvPr>
          <p:cNvGrpSpPr>
            <a:grpSpLocks/>
          </p:cNvGrpSpPr>
          <p:nvPr/>
        </p:nvGrpSpPr>
        <p:grpSpPr bwMode="auto">
          <a:xfrm>
            <a:off x="682625" y="1125538"/>
            <a:ext cx="7777163" cy="4137025"/>
            <a:chOff x="476" y="1026"/>
            <a:chExt cx="5103" cy="2762"/>
          </a:xfrm>
        </p:grpSpPr>
        <p:pic>
          <p:nvPicPr>
            <p:cNvPr id="321542" name="Picture 6">
              <a:extLst>
                <a:ext uri="{FF2B5EF4-FFF2-40B4-BE49-F238E27FC236}">
                  <a16:creationId xmlns:a16="http://schemas.microsoft.com/office/drawing/2014/main" id="{DF03F7A2-CFF3-48A9-B6EE-B111379DB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 y="1026"/>
              <a:ext cx="5103" cy="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1543" name="Rectangle 7">
              <a:extLst>
                <a:ext uri="{FF2B5EF4-FFF2-40B4-BE49-F238E27FC236}">
                  <a16:creationId xmlns:a16="http://schemas.microsoft.com/office/drawing/2014/main" id="{FD973337-993A-49BE-B153-E2EF1927F402}"/>
                </a:ext>
              </a:extLst>
            </p:cNvPr>
            <p:cNvSpPr>
              <a:spLocks noChangeArrowheads="1"/>
            </p:cNvSpPr>
            <p:nvPr/>
          </p:nvSpPr>
          <p:spPr bwMode="auto">
            <a:xfrm>
              <a:off x="884" y="1071"/>
              <a:ext cx="72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21545" name="Line 9">
            <a:extLst>
              <a:ext uri="{FF2B5EF4-FFF2-40B4-BE49-F238E27FC236}">
                <a16:creationId xmlns:a16="http://schemas.microsoft.com/office/drawing/2014/main" id="{014DF11B-CA82-4E8A-8B62-08B634D36944}"/>
              </a:ext>
            </a:extLst>
          </p:cNvPr>
          <p:cNvSpPr>
            <a:spLocks noChangeShapeType="1"/>
          </p:cNvSpPr>
          <p:nvPr/>
        </p:nvSpPr>
        <p:spPr bwMode="auto">
          <a:xfrm flipH="1" flipV="1">
            <a:off x="5364163" y="3429000"/>
            <a:ext cx="647700" cy="1008063"/>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B616F1B-1568-4CAD-AE8B-C6BA1935F4A2}"/>
              </a:ext>
            </a:extLst>
          </p:cNvPr>
          <p:cNvSpPr>
            <a:spLocks noGrp="1" noChangeArrowheads="1"/>
          </p:cNvSpPr>
          <p:nvPr>
            <p:ph type="title"/>
          </p:nvPr>
        </p:nvSpPr>
        <p:spPr>
          <a:xfrm>
            <a:off x="457200" y="82550"/>
            <a:ext cx="8229600" cy="792163"/>
          </a:xfrm>
        </p:spPr>
        <p:txBody>
          <a:bodyPr/>
          <a:lstStyle/>
          <a:p>
            <a:pPr eaLnBrk="1" hangingPunct="1">
              <a:defRPr/>
            </a:pPr>
            <a:r>
              <a:rPr lang="it-IT" sz="4000" dirty="0">
                <a:solidFill>
                  <a:srgbClr val="FFFF00"/>
                </a:solidFill>
              </a:rPr>
              <a:t>Situazione italiana</a:t>
            </a:r>
          </a:p>
        </p:txBody>
      </p:sp>
      <p:graphicFrame>
        <p:nvGraphicFramePr>
          <p:cNvPr id="77187" name="Group 387">
            <a:extLst>
              <a:ext uri="{FF2B5EF4-FFF2-40B4-BE49-F238E27FC236}">
                <a16:creationId xmlns:a16="http://schemas.microsoft.com/office/drawing/2014/main" id="{A8A1CB73-B374-42B0-B5D9-19D15E0DEC37}"/>
              </a:ext>
            </a:extLst>
          </p:cNvPr>
          <p:cNvGraphicFramePr>
            <a:graphicFrameLocks noGrp="1"/>
          </p:cNvGraphicFramePr>
          <p:nvPr>
            <p:ph idx="1"/>
          </p:nvPr>
        </p:nvGraphicFramePr>
        <p:xfrm>
          <a:off x="209550" y="2909888"/>
          <a:ext cx="8658225" cy="2835275"/>
        </p:xfrm>
        <a:graphic>
          <a:graphicData uri="http://schemas.openxmlformats.org/drawingml/2006/table">
            <a:tbl>
              <a:tblPr/>
              <a:tblGrid>
                <a:gridCol w="1582738">
                  <a:extLst>
                    <a:ext uri="{9D8B030D-6E8A-4147-A177-3AD203B41FA5}">
                      <a16:colId xmlns:a16="http://schemas.microsoft.com/office/drawing/2014/main" val="20000"/>
                    </a:ext>
                  </a:extLst>
                </a:gridCol>
                <a:gridCol w="1744662">
                  <a:extLst>
                    <a:ext uri="{9D8B030D-6E8A-4147-A177-3AD203B41FA5}">
                      <a16:colId xmlns:a16="http://schemas.microsoft.com/office/drawing/2014/main" val="20001"/>
                    </a:ext>
                  </a:extLst>
                </a:gridCol>
                <a:gridCol w="2054225">
                  <a:extLst>
                    <a:ext uri="{9D8B030D-6E8A-4147-A177-3AD203B41FA5}">
                      <a16:colId xmlns:a16="http://schemas.microsoft.com/office/drawing/2014/main" val="20002"/>
                    </a:ext>
                  </a:extLst>
                </a:gridCol>
                <a:gridCol w="1952625">
                  <a:extLst>
                    <a:ext uri="{9D8B030D-6E8A-4147-A177-3AD203B41FA5}">
                      <a16:colId xmlns:a16="http://schemas.microsoft.com/office/drawing/2014/main" val="20003"/>
                    </a:ext>
                  </a:extLst>
                </a:gridCol>
                <a:gridCol w="1323975">
                  <a:extLst>
                    <a:ext uri="{9D8B030D-6E8A-4147-A177-3AD203B41FA5}">
                      <a16:colId xmlns:a16="http://schemas.microsoft.com/office/drawing/2014/main" val="20004"/>
                    </a:ext>
                  </a:extLst>
                </a:gridCol>
              </a:tblGrid>
              <a:tr h="6402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CC"/>
                          </a:solidFill>
                          <a:effectLst/>
                          <a:latin typeface="Times New Roman" pitchFamily="18" charset="0"/>
                          <a:cs typeface="Times New Roman" pitchFamily="18" charset="0"/>
                        </a:rPr>
                        <a:t>BIOMASSA</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CC"/>
                          </a:solidFill>
                          <a:effectLst/>
                          <a:latin typeface="Times New Roman" pitchFamily="18" charset="0"/>
                          <a:cs typeface="Times New Roman" pitchFamily="18" charset="0"/>
                        </a:rPr>
                        <a:t>UTENZE</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CC"/>
                          </a:solidFill>
                          <a:effectLst/>
                          <a:latin typeface="Times New Roman" pitchFamily="18" charset="0"/>
                          <a:cs typeface="Times New Roman" pitchFamily="18" charset="0"/>
                        </a:rPr>
                        <a:t>DISPONIBILITA’</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CC"/>
                          </a:solidFill>
                          <a:effectLst/>
                          <a:latin typeface="Times New Roman" pitchFamily="18" charset="0"/>
                          <a:cs typeface="Times New Roman" pitchFamily="18" charset="0"/>
                        </a:rPr>
                        <a:t>USO ATTUALE</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CC"/>
                          </a:solidFill>
                          <a:effectLst/>
                          <a:latin typeface="Times New Roman" pitchFamily="18" charset="0"/>
                          <a:cs typeface="Times New Roman" pitchFamily="18" charset="0"/>
                        </a:rPr>
                        <a:t>USO FUTURO</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0"/>
                  </a:ext>
                </a:extLst>
              </a:tr>
              <a:tr h="9146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Legno e residui agricoli forestali</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Domestiche e rurali</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12</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2-3</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3-5</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9146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Rifiuti agro-industriali</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Aziende agro-industriali municipalizzate</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6-8</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0.4-0.6</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3-4</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2"/>
                  </a:ext>
                </a:extLst>
              </a:tr>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1800" b="0" i="0" u="none" strike="noStrike" cap="none" normalizeH="0" baseline="0">
                        <a:ln>
                          <a:noFill/>
                        </a:ln>
                        <a:solidFill>
                          <a:srgbClr val="FF33CC"/>
                        </a:solidFill>
                        <a:effectLst>
                          <a:outerShdw blurRad="38100" dist="38100" dir="2700000" algn="tl">
                            <a:srgbClr val="000000"/>
                          </a:outerShdw>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TOTALE</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18-23</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2.4-3.6</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FF33CC"/>
                          </a:solidFill>
                          <a:effectLst/>
                          <a:latin typeface="Times New Roman" pitchFamily="18" charset="0"/>
                          <a:cs typeface="Times New Roman" pitchFamily="18" charset="0"/>
                        </a:rPr>
                        <a:t>6-9</a:t>
                      </a:r>
                      <a:endParaRPr kumimoji="0" lang="it-IT" sz="1800" b="0" i="0" u="none" strike="noStrike" cap="none" normalizeH="0" baseline="0">
                        <a:ln>
                          <a:noFill/>
                        </a:ln>
                        <a:solidFill>
                          <a:srgbClr val="FF33CC"/>
                        </a:solidFill>
                        <a:effectLst/>
                        <a:latin typeface="Arial"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3"/>
                  </a:ext>
                </a:extLst>
              </a:tr>
            </a:tbl>
          </a:graphicData>
        </a:graphic>
      </p:graphicFrame>
      <p:sp>
        <p:nvSpPr>
          <p:cNvPr id="77188" name="Text Box 388">
            <a:extLst>
              <a:ext uri="{FF2B5EF4-FFF2-40B4-BE49-F238E27FC236}">
                <a16:creationId xmlns:a16="http://schemas.microsoft.com/office/drawing/2014/main" id="{91F539CB-0A49-4FAE-9F48-9E75687FE465}"/>
              </a:ext>
            </a:extLst>
          </p:cNvPr>
          <p:cNvSpPr txBox="1">
            <a:spLocks noChangeArrowheads="1"/>
          </p:cNvSpPr>
          <p:nvPr/>
        </p:nvSpPr>
        <p:spPr bwMode="auto">
          <a:xfrm>
            <a:off x="176213" y="1374775"/>
            <a:ext cx="8693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it-IT" altLang="it-IT" sz="2400" b="1">
                <a:solidFill>
                  <a:srgbClr val="FF33CC"/>
                </a:solidFill>
              </a:rPr>
              <a:t>Biomasse residuali per la produzione di energia termica ed elettrica in Italia (Mtep/anno)</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a:extLst>
              <a:ext uri="{FF2B5EF4-FFF2-40B4-BE49-F238E27FC236}">
                <a16:creationId xmlns:a16="http://schemas.microsoft.com/office/drawing/2014/main" id="{C6E569DB-1150-49A9-A0C0-71A0058ABF86}"/>
              </a:ext>
            </a:extLst>
          </p:cNvPr>
          <p:cNvSpPr>
            <a:spLocks noGrp="1" noChangeArrowheads="1"/>
          </p:cNvSpPr>
          <p:nvPr>
            <p:ph type="title"/>
          </p:nvPr>
        </p:nvSpPr>
        <p:spPr>
          <a:xfrm>
            <a:off x="457200" y="77788"/>
            <a:ext cx="8229600" cy="798512"/>
          </a:xfrm>
        </p:spPr>
        <p:txBody>
          <a:bodyPr/>
          <a:lstStyle/>
          <a:p>
            <a:pPr eaLnBrk="1" hangingPunct="1">
              <a:defRPr/>
            </a:pPr>
            <a:r>
              <a:rPr lang="it-IT" sz="4000" dirty="0">
                <a:solidFill>
                  <a:srgbClr val="FFFF00"/>
                </a:solidFill>
              </a:rPr>
              <a:t>Situazione italiana</a:t>
            </a:r>
          </a:p>
        </p:txBody>
      </p:sp>
      <p:sp>
        <p:nvSpPr>
          <p:cNvPr id="142341" name="Text Box 5">
            <a:extLst>
              <a:ext uri="{FF2B5EF4-FFF2-40B4-BE49-F238E27FC236}">
                <a16:creationId xmlns:a16="http://schemas.microsoft.com/office/drawing/2014/main" id="{87934373-2BA5-4AD0-9890-27DD87972F7D}"/>
              </a:ext>
            </a:extLst>
          </p:cNvPr>
          <p:cNvSpPr txBox="1">
            <a:spLocks noChangeArrowheads="1"/>
          </p:cNvSpPr>
          <p:nvPr/>
        </p:nvSpPr>
        <p:spPr bwMode="auto">
          <a:xfrm>
            <a:off x="307975" y="879475"/>
            <a:ext cx="84947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it-IT" altLang="it-IT" sz="2400" b="1">
                <a:solidFill>
                  <a:srgbClr val="FFFF00"/>
                </a:solidFill>
              </a:rPr>
              <a:t>Energia elettrica da biomasse residuali in Italia (settore agro-industriale e delle aziende municipalizzate)</a:t>
            </a:r>
          </a:p>
        </p:txBody>
      </p:sp>
      <p:sp>
        <p:nvSpPr>
          <p:cNvPr id="142342" name="Text Box 6">
            <a:extLst>
              <a:ext uri="{FF2B5EF4-FFF2-40B4-BE49-F238E27FC236}">
                <a16:creationId xmlns:a16="http://schemas.microsoft.com/office/drawing/2014/main" id="{7F8AE5FB-7557-48AA-8A21-57E4BF628D36}"/>
              </a:ext>
            </a:extLst>
          </p:cNvPr>
          <p:cNvSpPr txBox="1">
            <a:spLocks noChangeArrowheads="1"/>
          </p:cNvSpPr>
          <p:nvPr/>
        </p:nvSpPr>
        <p:spPr bwMode="auto">
          <a:xfrm>
            <a:off x="231775" y="3749675"/>
            <a:ext cx="86804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it-IT" altLang="it-IT" sz="2400" b="1">
                <a:solidFill>
                  <a:srgbClr val="FF3300"/>
                </a:solidFill>
              </a:rPr>
              <a:t>Ordine di grandezza dei costi per la produzione di energia da biomasse residuali</a:t>
            </a:r>
          </a:p>
        </p:txBody>
      </p:sp>
      <p:graphicFrame>
        <p:nvGraphicFramePr>
          <p:cNvPr id="142414" name="Group 78">
            <a:extLst>
              <a:ext uri="{FF2B5EF4-FFF2-40B4-BE49-F238E27FC236}">
                <a16:creationId xmlns:a16="http://schemas.microsoft.com/office/drawing/2014/main" id="{1E8397BC-6F26-412B-AB8A-2188AD4909BC}"/>
              </a:ext>
            </a:extLst>
          </p:cNvPr>
          <p:cNvGraphicFramePr>
            <a:graphicFrameLocks noGrp="1"/>
          </p:cNvGraphicFramePr>
          <p:nvPr>
            <p:ph idx="1"/>
          </p:nvPr>
        </p:nvGraphicFramePr>
        <p:xfrm>
          <a:off x="77788" y="1835150"/>
          <a:ext cx="8977312" cy="1554412"/>
        </p:xfrm>
        <a:graphic>
          <a:graphicData uri="http://schemas.openxmlformats.org/drawingml/2006/table">
            <a:tbl>
              <a:tblPr/>
              <a:tblGrid>
                <a:gridCol w="1465262">
                  <a:extLst>
                    <a:ext uri="{9D8B030D-6E8A-4147-A177-3AD203B41FA5}">
                      <a16:colId xmlns:a16="http://schemas.microsoft.com/office/drawing/2014/main" val="20000"/>
                    </a:ext>
                  </a:extLst>
                </a:gridCol>
                <a:gridCol w="1793875">
                  <a:extLst>
                    <a:ext uri="{9D8B030D-6E8A-4147-A177-3AD203B41FA5}">
                      <a16:colId xmlns:a16="http://schemas.microsoft.com/office/drawing/2014/main" val="20001"/>
                    </a:ext>
                  </a:extLst>
                </a:gridCol>
                <a:gridCol w="2106613">
                  <a:extLst>
                    <a:ext uri="{9D8B030D-6E8A-4147-A177-3AD203B41FA5}">
                      <a16:colId xmlns:a16="http://schemas.microsoft.com/office/drawing/2014/main" val="20002"/>
                    </a:ext>
                  </a:extLst>
                </a:gridCol>
                <a:gridCol w="2108200">
                  <a:extLst>
                    <a:ext uri="{9D8B030D-6E8A-4147-A177-3AD203B41FA5}">
                      <a16:colId xmlns:a16="http://schemas.microsoft.com/office/drawing/2014/main" val="20003"/>
                    </a:ext>
                  </a:extLst>
                </a:gridCol>
                <a:gridCol w="1503362">
                  <a:extLst>
                    <a:ext uri="{9D8B030D-6E8A-4147-A177-3AD203B41FA5}">
                      <a16:colId xmlns:a16="http://schemas.microsoft.com/office/drawing/2014/main" val="20004"/>
                    </a:ext>
                  </a:extLst>
                </a:gridCol>
              </a:tblGrid>
              <a:tr h="91421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it-IT" sz="1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POTENZIALE</a:t>
                      </a:r>
                      <a:endParaRPr kumimoji="0" lang="it-IT"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(50%dei rifiuti)</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POTENZA INSTALLATA</a:t>
                      </a:r>
                      <a:endParaRPr kumimoji="0" lang="it-IT"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(1993)</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NUOVE INSTALLAZIONI (1998)</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chemeClr val="tx1"/>
                          </a:solidFill>
                          <a:effectLst/>
                          <a:latin typeface="Times New Roman" pitchFamily="18" charset="0"/>
                          <a:cs typeface="Times New Roman" pitchFamily="18" charset="0"/>
                        </a:rPr>
                        <a:t>ATTESE (2005)</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0"/>
                  </a:ext>
                </a:extLst>
              </a:tr>
              <a:tr h="639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1" u="none" strike="noStrike" cap="none" normalizeH="0" baseline="0">
                          <a:ln>
                            <a:noFill/>
                          </a:ln>
                          <a:solidFill>
                            <a:schemeClr val="tx1"/>
                          </a:solidFill>
                          <a:effectLst/>
                          <a:latin typeface="Times New Roman" pitchFamily="18" charset="0"/>
                          <a:cs typeface="Times New Roman" pitchFamily="18" charset="0"/>
                        </a:rPr>
                        <a:t>MWe</a:t>
                      </a:r>
                      <a:endParaRPr kumimoji="0" lang="it-IT"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1" u="none" strike="noStrike" cap="none" normalizeH="0" baseline="0">
                          <a:ln>
                            <a:noFill/>
                          </a:ln>
                          <a:solidFill>
                            <a:schemeClr val="tx1"/>
                          </a:solidFill>
                          <a:effectLst/>
                          <a:latin typeface="Times New Roman" pitchFamily="18" charset="0"/>
                          <a:cs typeface="Times New Roman" pitchFamily="18" charset="0"/>
                        </a:rPr>
                        <a:t>TWh/anno</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2.000-3.000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10-15</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105</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0.4</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200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0.7</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400-500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pitchFamily="18" charset="0"/>
                          <a:cs typeface="Times New Roman" pitchFamily="18" charset="0"/>
                        </a:rPr>
                        <a:t>1.5-2.5</a:t>
                      </a:r>
                      <a:endParaRPr kumimoji="0" lang="it-IT" sz="1800" b="0" i="0" u="none" strike="noStrike" cap="none" normalizeH="0" baseline="0">
                        <a:ln>
                          <a:noFill/>
                        </a:ln>
                        <a:solidFill>
                          <a:schemeClr val="tx1"/>
                        </a:solidFill>
                        <a:effectLst/>
                        <a:latin typeface="Arial"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1"/>
                  </a:ext>
                </a:extLst>
              </a:tr>
            </a:tbl>
          </a:graphicData>
        </a:graphic>
      </p:graphicFrame>
      <p:graphicFrame>
        <p:nvGraphicFramePr>
          <p:cNvPr id="142478" name="Group 142">
            <a:extLst>
              <a:ext uri="{FF2B5EF4-FFF2-40B4-BE49-F238E27FC236}">
                <a16:creationId xmlns:a16="http://schemas.microsoft.com/office/drawing/2014/main" id="{8CE60E12-9D2E-4829-A3E9-A8895139234E}"/>
              </a:ext>
            </a:extLst>
          </p:cNvPr>
          <p:cNvGraphicFramePr>
            <a:graphicFrameLocks noGrp="1"/>
          </p:cNvGraphicFramePr>
          <p:nvPr/>
        </p:nvGraphicFramePr>
        <p:xfrm>
          <a:off x="77788" y="4757738"/>
          <a:ext cx="8967787" cy="1828800"/>
        </p:xfrm>
        <a:graphic>
          <a:graphicData uri="http://schemas.openxmlformats.org/drawingml/2006/table">
            <a:tbl>
              <a:tblPr/>
              <a:tblGrid>
                <a:gridCol w="4427537">
                  <a:extLst>
                    <a:ext uri="{9D8B030D-6E8A-4147-A177-3AD203B41FA5}">
                      <a16:colId xmlns:a16="http://schemas.microsoft.com/office/drawing/2014/main" val="20000"/>
                    </a:ext>
                  </a:extLst>
                </a:gridCol>
                <a:gridCol w="4540250">
                  <a:extLst>
                    <a:ext uri="{9D8B030D-6E8A-4147-A177-3AD203B41FA5}">
                      <a16:colId xmlns:a16="http://schemas.microsoft.com/office/drawing/2014/main" val="20001"/>
                    </a:ext>
                  </a:extLst>
                </a:gridCol>
              </a:tblGrid>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ENERGIA TERMICA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Costi investimento (€/kWt)</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Costo dell’energia (€/Mcal)</a:t>
                      </a:r>
                      <a:endParaRPr kumimoji="0" lang="it-IT" sz="1800" b="1" i="0" u="none" strike="noStrike" cap="none" normalizeH="0" baseline="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rgbClr val="FF33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35-55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0.025-0.05</a:t>
                      </a:r>
                      <a:endParaRPr kumimoji="0" lang="it-IT" sz="1800" b="1" i="0" u="none" strike="noStrike" cap="none" normalizeH="0" baseline="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ENERGIA ELETTRICA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Costi investimento (€/kWe)</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Costo dell’energia (€/kWh)</a:t>
                      </a:r>
                      <a:endParaRPr kumimoji="0" lang="it-IT" sz="1800" b="1" i="0" u="none" strike="noStrike" cap="none" normalizeH="0" baseline="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rgbClr val="FF33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1.100-2.500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a:ln>
                            <a:noFill/>
                          </a:ln>
                          <a:solidFill>
                            <a:srgbClr val="FF3300"/>
                          </a:solidFill>
                          <a:effectLst/>
                          <a:latin typeface="Times New Roman" pitchFamily="18" charset="0"/>
                          <a:cs typeface="Times New Roman" pitchFamily="18" charset="0"/>
                        </a:rPr>
                        <a:t>0.05-0.1</a:t>
                      </a:r>
                      <a:endParaRPr kumimoji="0" lang="it-IT" sz="1800" b="1" i="0" u="none" strike="noStrike" cap="none" normalizeH="0" baseline="0">
                        <a:ln>
                          <a:noFill/>
                        </a:ln>
                        <a:solidFill>
                          <a:srgbClr val="FF33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2341"/>
                                        </p:tgtEl>
                                        <p:attrNameLst>
                                          <p:attrName>style.visibility</p:attrName>
                                        </p:attrNameLst>
                                      </p:cBhvr>
                                      <p:to>
                                        <p:strVal val="visible"/>
                                      </p:to>
                                    </p:set>
                                    <p:anim calcmode="lin" valueType="num">
                                      <p:cBhvr>
                                        <p:cTn id="7" dur="500" fill="hold"/>
                                        <p:tgtEl>
                                          <p:spTgt spid="142341"/>
                                        </p:tgtEl>
                                        <p:attrNameLst>
                                          <p:attrName>ppt_w</p:attrName>
                                        </p:attrNameLst>
                                      </p:cBhvr>
                                      <p:tavLst>
                                        <p:tav tm="0">
                                          <p:val>
                                            <p:fltVal val="0"/>
                                          </p:val>
                                        </p:tav>
                                        <p:tav tm="100000">
                                          <p:val>
                                            <p:strVal val="#ppt_w"/>
                                          </p:val>
                                        </p:tav>
                                      </p:tavLst>
                                    </p:anim>
                                    <p:anim calcmode="lin" valueType="num">
                                      <p:cBhvr>
                                        <p:cTn id="8" dur="500" fill="hold"/>
                                        <p:tgtEl>
                                          <p:spTgt spid="142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142414"/>
                                        </p:tgtEl>
                                        <p:attrNameLst>
                                          <p:attrName>style.visibility</p:attrName>
                                        </p:attrNameLst>
                                      </p:cBhvr>
                                      <p:to>
                                        <p:strVal val="visible"/>
                                      </p:to>
                                    </p:set>
                                    <p:animEffect transition="in" filter="dissolve">
                                      <p:cBhvr>
                                        <p:cTn id="12" dur="500"/>
                                        <p:tgtEl>
                                          <p:spTgt spid="142414"/>
                                        </p:tgtEl>
                                      </p:cBhvr>
                                    </p:animEffect>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42342"/>
                                        </p:tgtEl>
                                        <p:attrNameLst>
                                          <p:attrName>style.visibility</p:attrName>
                                        </p:attrNameLst>
                                      </p:cBhvr>
                                      <p:to>
                                        <p:strVal val="visible"/>
                                      </p:to>
                                    </p:set>
                                    <p:anim calcmode="lin" valueType="num">
                                      <p:cBhvr>
                                        <p:cTn id="16" dur="500" fill="hold"/>
                                        <p:tgtEl>
                                          <p:spTgt spid="142342"/>
                                        </p:tgtEl>
                                        <p:attrNameLst>
                                          <p:attrName>ppt_w</p:attrName>
                                        </p:attrNameLst>
                                      </p:cBhvr>
                                      <p:tavLst>
                                        <p:tav tm="0">
                                          <p:val>
                                            <p:fltVal val="0"/>
                                          </p:val>
                                        </p:tav>
                                        <p:tav tm="100000">
                                          <p:val>
                                            <p:strVal val="#ppt_w"/>
                                          </p:val>
                                        </p:tav>
                                      </p:tavLst>
                                    </p:anim>
                                    <p:anim calcmode="lin" valueType="num">
                                      <p:cBhvr>
                                        <p:cTn id="17" dur="500" fill="hold"/>
                                        <p:tgtEl>
                                          <p:spTgt spid="142342"/>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142478"/>
                                        </p:tgtEl>
                                        <p:attrNameLst>
                                          <p:attrName>style.visibility</p:attrName>
                                        </p:attrNameLst>
                                      </p:cBhvr>
                                      <p:to>
                                        <p:strVal val="visible"/>
                                      </p:to>
                                    </p:set>
                                    <p:animEffect transition="in" filter="dissolve">
                                      <p:cBhvr>
                                        <p:cTn id="21" dur="500"/>
                                        <p:tgtEl>
                                          <p:spTgt spid="142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P spid="14234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A642D52C-F01C-4A5F-9157-DAB3A4D13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271463"/>
            <a:ext cx="6772275"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a:extLst>
              <a:ext uri="{FF2B5EF4-FFF2-40B4-BE49-F238E27FC236}">
                <a16:creationId xmlns:a16="http://schemas.microsoft.com/office/drawing/2014/main" id="{4E4B94F3-2024-4DE5-B9E1-54F77E434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4948238"/>
            <a:ext cx="50387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95F0B507-47AE-4561-BCF5-7D840CD39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487363"/>
            <a:ext cx="8648700"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ttangolo 3">
            <a:extLst>
              <a:ext uri="{FF2B5EF4-FFF2-40B4-BE49-F238E27FC236}">
                <a16:creationId xmlns:a16="http://schemas.microsoft.com/office/drawing/2014/main" id="{71DE1888-CD2A-4F37-A3A9-4FCF269B10D1}"/>
              </a:ext>
            </a:extLst>
          </p:cNvPr>
          <p:cNvSpPr>
            <a:spLocks noChangeArrowheads="1"/>
          </p:cNvSpPr>
          <p:nvPr/>
        </p:nvSpPr>
        <p:spPr bwMode="auto">
          <a:xfrm>
            <a:off x="863600" y="0"/>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it-IT" altLang="it-IT"/>
              <a:t>Produzione da bioenergie per Regione nel 2010 (GWh)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C071F844-B22A-40B9-837D-CB5935310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92088"/>
            <a:ext cx="60071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F2722635-BADD-4D5D-86A7-E0D1270A9DA8}"/>
              </a:ext>
            </a:extLst>
          </p:cNvPr>
          <p:cNvSpPr txBox="1"/>
          <p:nvPr/>
        </p:nvSpPr>
        <p:spPr>
          <a:xfrm>
            <a:off x="0" y="1003300"/>
            <a:ext cx="2895600" cy="1938338"/>
          </a:xfrm>
          <a:prstGeom prst="rect">
            <a:avLst/>
          </a:prstGeom>
          <a:noFill/>
        </p:spPr>
        <p:txBody>
          <a:bodyPr>
            <a:spAutoFit/>
          </a:bodyPr>
          <a:lstStyle/>
          <a:p>
            <a:pPr algn="ctr">
              <a:defRPr/>
            </a:pPr>
            <a:r>
              <a:rPr lang="it-IT" sz="4000" dirty="0">
                <a:solidFill>
                  <a:srgbClr val="FFFF00"/>
                </a:solidFill>
                <a:effectLst>
                  <a:outerShdw blurRad="38100" dist="38100" dir="2700000" algn="tl">
                    <a:srgbClr val="000000"/>
                  </a:outerShdw>
                </a:effectLst>
                <a:latin typeface="+mj-lt"/>
                <a:ea typeface="+mj-ea"/>
                <a:cs typeface="+mj-cs"/>
              </a:rPr>
              <a:t>Produzione</a:t>
            </a:r>
          </a:p>
          <a:p>
            <a:pPr algn="ctr">
              <a:defRPr/>
            </a:pPr>
            <a:r>
              <a:rPr lang="it-IT" sz="4000" dirty="0">
                <a:solidFill>
                  <a:srgbClr val="FFFF00"/>
                </a:solidFill>
                <a:effectLst>
                  <a:outerShdw blurRad="38100" dist="38100" dir="2700000" algn="tl">
                    <a:srgbClr val="000000"/>
                  </a:outerShdw>
                </a:effectLst>
                <a:latin typeface="+mj-lt"/>
                <a:ea typeface="+mj-ea"/>
                <a:cs typeface="+mj-cs"/>
              </a:rPr>
              <a:t>da BIOMASSE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DA605280-1FBF-460D-95B2-AF3943B6E0A3}"/>
              </a:ext>
            </a:extLst>
          </p:cNvPr>
          <p:cNvSpPr>
            <a:spLocks noGrp="1" noChangeArrowheads="1"/>
          </p:cNvSpPr>
          <p:nvPr>
            <p:ph type="title"/>
          </p:nvPr>
        </p:nvSpPr>
        <p:spPr/>
        <p:txBody>
          <a:bodyPr/>
          <a:lstStyle/>
          <a:p>
            <a:pPr eaLnBrk="1" hangingPunct="1">
              <a:defRPr/>
            </a:pPr>
            <a:r>
              <a:rPr lang="it-IT" sz="4000" dirty="0">
                <a:solidFill>
                  <a:srgbClr val="FFFF00"/>
                </a:solidFill>
              </a:rPr>
              <a:t>Benefici attribuibili all’impiego diffuso delle biomasse </a:t>
            </a:r>
          </a:p>
        </p:txBody>
      </p:sp>
      <p:pic>
        <p:nvPicPr>
          <p:cNvPr id="156676" name="Picture 4">
            <a:extLst>
              <a:ext uri="{FF2B5EF4-FFF2-40B4-BE49-F238E27FC236}">
                <a16:creationId xmlns:a16="http://schemas.microsoft.com/office/drawing/2014/main" id="{7C7D6D5A-7A74-4F4D-97C3-F707D842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46263"/>
            <a:ext cx="8863013" cy="42703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fade">
                                      <p:cBhvr>
                                        <p:cTn id="7" dur="500"/>
                                        <p:tgtEl>
                                          <p:spTgt spid="1566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56676"/>
                                        </p:tgtEl>
                                        <p:attrNameLst>
                                          <p:attrName>style.visibility</p:attrName>
                                        </p:attrNameLst>
                                      </p:cBhvr>
                                      <p:to>
                                        <p:strVal val="visible"/>
                                      </p:to>
                                    </p:set>
                                    <p:animEffect transition="in" filter="dissolve">
                                      <p:cBhvr>
                                        <p:cTn id="11" dur="5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75380-7728-4692-B7BF-BA85387B5D32}"/>
              </a:ext>
            </a:extLst>
          </p:cNvPr>
          <p:cNvSpPr>
            <a:spLocks noGrp="1"/>
          </p:cNvSpPr>
          <p:nvPr>
            <p:ph type="title"/>
          </p:nvPr>
        </p:nvSpPr>
        <p:spPr>
          <a:xfrm>
            <a:off x="304800" y="0"/>
            <a:ext cx="8229600" cy="1139825"/>
          </a:xfrm>
        </p:spPr>
        <p:txBody>
          <a:bodyPr/>
          <a:lstStyle/>
          <a:p>
            <a:pPr>
              <a:defRPr/>
            </a:pPr>
            <a:r>
              <a:rPr lang="it-IT" sz="4000" dirty="0">
                <a:solidFill>
                  <a:srgbClr val="FFFF00"/>
                </a:solidFill>
              </a:rPr>
              <a:t>Filiere di produzione dei biocarburanti</a:t>
            </a:r>
          </a:p>
        </p:txBody>
      </p:sp>
      <p:sp>
        <p:nvSpPr>
          <p:cNvPr id="3" name="Segnaposto contenuto 2">
            <a:extLst>
              <a:ext uri="{FF2B5EF4-FFF2-40B4-BE49-F238E27FC236}">
                <a16:creationId xmlns:a16="http://schemas.microsoft.com/office/drawing/2014/main" id="{DC239CEB-4C0D-4EFA-A2BC-BCF782AA372E}"/>
              </a:ext>
            </a:extLst>
          </p:cNvPr>
          <p:cNvSpPr>
            <a:spLocks noGrp="1"/>
          </p:cNvSpPr>
          <p:nvPr>
            <p:ph idx="1"/>
          </p:nvPr>
        </p:nvSpPr>
        <p:spPr/>
        <p:txBody>
          <a:bodyPr/>
          <a:lstStyle/>
          <a:p>
            <a:pPr>
              <a:defRPr/>
            </a:pPr>
            <a:endParaRPr lang="it-IT"/>
          </a:p>
        </p:txBody>
      </p:sp>
      <p:pic>
        <p:nvPicPr>
          <p:cNvPr id="52228" name="Picture 2">
            <a:extLst>
              <a:ext uri="{FF2B5EF4-FFF2-40B4-BE49-F238E27FC236}">
                <a16:creationId xmlns:a16="http://schemas.microsoft.com/office/drawing/2014/main" id="{6ABB3379-774B-41FB-9A93-3BD15E07F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130300"/>
            <a:ext cx="87090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CasellaDiTesto 4">
            <a:extLst>
              <a:ext uri="{FF2B5EF4-FFF2-40B4-BE49-F238E27FC236}">
                <a16:creationId xmlns:a16="http://schemas.microsoft.com/office/drawing/2014/main" id="{15279C98-1A2A-41E8-9F23-90E913BFA46B}"/>
              </a:ext>
            </a:extLst>
          </p:cNvPr>
          <p:cNvSpPr txBox="1">
            <a:spLocks noChangeArrowheads="1"/>
          </p:cNvSpPr>
          <p:nvPr/>
        </p:nvSpPr>
        <p:spPr bwMode="auto">
          <a:xfrm>
            <a:off x="3683000" y="645795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it-IT" altLang="it-IT"/>
              <a:t>ENEA 2011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E29A660E-C6ED-4489-AF9A-E9649EF78C13}"/>
              </a:ext>
            </a:extLst>
          </p:cNvPr>
          <p:cNvSpPr>
            <a:spLocks noChangeArrowheads="1"/>
          </p:cNvSpPr>
          <p:nvPr/>
        </p:nvSpPr>
        <p:spPr bwMode="auto">
          <a:xfrm>
            <a:off x="0" y="404813"/>
            <a:ext cx="9361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3600"/>
              <a:t>La più grande fonte di energia pulita</a:t>
            </a:r>
            <a:br>
              <a:rPr lang="it-IT" altLang="it-IT" sz="4800"/>
            </a:br>
            <a:r>
              <a:rPr lang="it-IT" altLang="it-IT" sz="4800"/>
              <a:t>Il RISPARMIO ENERGETICO</a:t>
            </a:r>
          </a:p>
        </p:txBody>
      </p:sp>
      <p:sp>
        <p:nvSpPr>
          <p:cNvPr id="102516" name="Rectangle 116">
            <a:extLst>
              <a:ext uri="{FF2B5EF4-FFF2-40B4-BE49-F238E27FC236}">
                <a16:creationId xmlns:a16="http://schemas.microsoft.com/office/drawing/2014/main" id="{191FBFE0-F1AA-4978-9BAE-C999AE77E143}"/>
              </a:ext>
            </a:extLst>
          </p:cNvPr>
          <p:cNvSpPr>
            <a:spLocks noChangeArrowheads="1"/>
          </p:cNvSpPr>
          <p:nvPr/>
        </p:nvSpPr>
        <p:spPr bwMode="auto">
          <a:xfrm>
            <a:off x="1979613" y="2349500"/>
            <a:ext cx="50768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r>
              <a:rPr lang="it-IT" altLang="it-IT" sz="3600"/>
              <a:t>Dell’energia Elettrica</a:t>
            </a:r>
            <a:endParaRPr lang="it-IT" altLang="it-IT" sz="4800"/>
          </a:p>
        </p:txBody>
      </p:sp>
      <p:sp>
        <p:nvSpPr>
          <p:cNvPr id="102517" name="Rectangle 117">
            <a:extLst>
              <a:ext uri="{FF2B5EF4-FFF2-40B4-BE49-F238E27FC236}">
                <a16:creationId xmlns:a16="http://schemas.microsoft.com/office/drawing/2014/main" id="{95C866A7-FD89-4DBE-AE0D-34E17200D941}"/>
              </a:ext>
            </a:extLst>
          </p:cNvPr>
          <p:cNvSpPr>
            <a:spLocks noChangeArrowheads="1"/>
          </p:cNvSpPr>
          <p:nvPr/>
        </p:nvSpPr>
        <p:spPr bwMode="auto">
          <a:xfrm>
            <a:off x="611188" y="3500438"/>
            <a:ext cx="81375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600"/>
              <a:t>Utilizzo consapevole dei dispositivi</a:t>
            </a:r>
            <a:endParaRPr lang="it-IT" altLang="it-IT" sz="4800"/>
          </a:p>
        </p:txBody>
      </p:sp>
      <p:sp>
        <p:nvSpPr>
          <p:cNvPr id="102518" name="Rectangle 118">
            <a:extLst>
              <a:ext uri="{FF2B5EF4-FFF2-40B4-BE49-F238E27FC236}">
                <a16:creationId xmlns:a16="http://schemas.microsoft.com/office/drawing/2014/main" id="{61C1084B-A3C2-4460-A8F8-100DAE08AF8D}"/>
              </a:ext>
            </a:extLst>
          </p:cNvPr>
          <p:cNvSpPr>
            <a:spLocks noChangeArrowheads="1"/>
          </p:cNvSpPr>
          <p:nvPr/>
        </p:nvSpPr>
        <p:spPr bwMode="auto">
          <a:xfrm>
            <a:off x="611188" y="4437063"/>
            <a:ext cx="810101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600"/>
              <a:t>Elettrodomestici ad alta efficienza</a:t>
            </a:r>
            <a:endParaRPr lang="it-IT" altLang="it-IT" sz="4800"/>
          </a:p>
        </p:txBody>
      </p:sp>
      <p:sp>
        <p:nvSpPr>
          <p:cNvPr id="102519" name="Rectangle 119">
            <a:extLst>
              <a:ext uri="{FF2B5EF4-FFF2-40B4-BE49-F238E27FC236}">
                <a16:creationId xmlns:a16="http://schemas.microsoft.com/office/drawing/2014/main" id="{505DF3E0-A398-4F90-AAFF-E464837318C6}"/>
              </a:ext>
            </a:extLst>
          </p:cNvPr>
          <p:cNvSpPr>
            <a:spLocks noChangeArrowheads="1"/>
          </p:cNvSpPr>
          <p:nvPr/>
        </p:nvSpPr>
        <p:spPr bwMode="auto">
          <a:xfrm>
            <a:off x="611188" y="5300663"/>
            <a:ext cx="74898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600"/>
              <a:t>Lotta allo Stand-by</a:t>
            </a:r>
            <a:endParaRPr lang="it-IT" altLang="it-IT" sz="48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6">
            <a:extLst>
              <a:ext uri="{FF2B5EF4-FFF2-40B4-BE49-F238E27FC236}">
                <a16:creationId xmlns:a16="http://schemas.microsoft.com/office/drawing/2014/main" id="{5A886A77-4903-45E4-B67A-6BD89BCAE3D5}"/>
              </a:ext>
            </a:extLst>
          </p:cNvPr>
          <p:cNvSpPr txBox="1">
            <a:spLocks noChangeArrowheads="1"/>
          </p:cNvSpPr>
          <p:nvPr/>
        </p:nvSpPr>
        <p:spPr bwMode="auto">
          <a:xfrm>
            <a:off x="3886200" y="228600"/>
            <a:ext cx="50292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spcBef>
                <a:spcPct val="50000"/>
              </a:spcBef>
            </a:pPr>
            <a:r>
              <a:rPr lang="it-IT" altLang="it-IT" b="1" dirty="0">
                <a:solidFill>
                  <a:srgbClr val="FFFF00"/>
                </a:solidFill>
                <a:cs typeface="Times New Roman" panose="02020603050405020304" pitchFamily="18" charset="0"/>
              </a:rPr>
              <a:t>Risparmio energetico ed uso efficiente dell’energia</a:t>
            </a:r>
            <a:endParaRPr lang="it-IT" altLang="it-IT" dirty="0">
              <a:solidFill>
                <a:srgbClr val="FFFF00"/>
              </a:solidFill>
              <a:cs typeface="Times New Roman" panose="02020603050405020304" pitchFamily="18" charset="0"/>
            </a:endParaRPr>
          </a:p>
          <a:p>
            <a:pPr algn="just" eaLnBrk="1" hangingPunct="1">
              <a:spcBef>
                <a:spcPct val="50000"/>
              </a:spcBef>
            </a:pPr>
            <a:r>
              <a:rPr lang="it-IT" altLang="it-IT" dirty="0">
                <a:solidFill>
                  <a:srgbClr val="FFFF00"/>
                </a:solidFill>
                <a:cs typeface="Times New Roman" panose="02020603050405020304" pitchFamily="18" charset="0"/>
              </a:rPr>
              <a:t>   Il problema del risparmio energetico si è imposto all'attenzione dei paesi sviluppati con la famosa crisi petrolifera del 1973, scaturita dalla guerra del Kippur fra Egitto e Israele, in seguito alla quale i produttori arabi di petrolio quadruplicarono il prezzo del greggio. L'improvvisa diminuzione della disponibilità di petrolio determinò gravi difficoltà per i governi di tutto il mondo, che fino ad allora avevano considerato il petrolio una fonte inesauribile di energia, fondando su tale risorsa lo sviluppo economico dei loro paesi. </a:t>
            </a:r>
          </a:p>
          <a:p>
            <a:pPr algn="just" eaLnBrk="1" hangingPunct="1">
              <a:spcBef>
                <a:spcPct val="50000"/>
              </a:spcBef>
            </a:pPr>
            <a:r>
              <a:rPr lang="it-IT" altLang="it-IT" dirty="0">
                <a:solidFill>
                  <a:srgbClr val="FFFF00"/>
                </a:solidFill>
                <a:cs typeface="Times New Roman" panose="02020603050405020304" pitchFamily="18" charset="0"/>
              </a:rPr>
              <a:t>   Una seconda crisi petrolifera si ebbe nel 1979-80, a seguito del conflitto fra Iran e Iraq, con una crescita ulteriore del prezzo del petrolio. L'economia mondiale subì un vero e proprio tracollo. </a:t>
            </a:r>
            <a:endParaRPr lang="it-IT" altLang="it-IT" dirty="0">
              <a:solidFill>
                <a:srgbClr val="FFFF00"/>
              </a:solidFill>
            </a:endParaRPr>
          </a:p>
        </p:txBody>
      </p:sp>
      <p:pic>
        <p:nvPicPr>
          <p:cNvPr id="11270" name="Picture 7" descr="auto0">
            <a:extLst>
              <a:ext uri="{FF2B5EF4-FFF2-40B4-BE49-F238E27FC236}">
                <a16:creationId xmlns:a16="http://schemas.microsoft.com/office/drawing/2014/main" id="{13F0C782-7B8E-4DC4-84AC-6BC01615DC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3505200" cy="1905000"/>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1271" name="Text Box 9">
            <a:extLst>
              <a:ext uri="{FF2B5EF4-FFF2-40B4-BE49-F238E27FC236}">
                <a16:creationId xmlns:a16="http://schemas.microsoft.com/office/drawing/2014/main" id="{6F009666-2BD3-44AC-A1E6-A8FD1255A5DB}"/>
              </a:ext>
            </a:extLst>
          </p:cNvPr>
          <p:cNvSpPr txBox="1">
            <a:spLocks noChangeArrowheads="1"/>
          </p:cNvSpPr>
          <p:nvPr/>
        </p:nvSpPr>
        <p:spPr bwMode="auto">
          <a:xfrm>
            <a:off x="381000" y="2057400"/>
            <a:ext cx="3505200" cy="466725"/>
          </a:xfrm>
          <a:prstGeom prst="rect">
            <a:avLst/>
          </a:prstGeom>
          <a:solidFill>
            <a:schemeClr val="bg1"/>
          </a:solidFill>
          <a:ln w="9525">
            <a:solidFill>
              <a:schemeClr val="bg1"/>
            </a:solidFill>
            <a:miter lim="800000"/>
            <a:headEnd/>
            <a:tailEnd/>
          </a:ln>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ctr" eaLnBrk="1" hangingPunct="1">
              <a:spcBef>
                <a:spcPct val="50000"/>
              </a:spcBef>
            </a:pPr>
            <a:r>
              <a:rPr lang="it-IT" altLang="it-IT" b="1">
                <a:solidFill>
                  <a:srgbClr val="996600"/>
                </a:solidFill>
              </a:rPr>
              <a:t> Fonti energetiche utilizzate, su scala    mondiale, per produrre elettricità.</a:t>
            </a:r>
          </a:p>
        </p:txBody>
      </p:sp>
      <p:sp>
        <p:nvSpPr>
          <p:cNvPr id="11272" name="Text Box 10">
            <a:extLst>
              <a:ext uri="{FF2B5EF4-FFF2-40B4-BE49-F238E27FC236}">
                <a16:creationId xmlns:a16="http://schemas.microsoft.com/office/drawing/2014/main" id="{AABEE18D-01DB-4A1A-9497-1760FC9CC716}"/>
              </a:ext>
            </a:extLst>
          </p:cNvPr>
          <p:cNvSpPr txBox="1">
            <a:spLocks noChangeArrowheads="1"/>
          </p:cNvSpPr>
          <p:nvPr/>
        </p:nvSpPr>
        <p:spPr bwMode="auto">
          <a:xfrm>
            <a:off x="304800" y="2667000"/>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spcBef>
                <a:spcPct val="50000"/>
              </a:spcBef>
            </a:pPr>
            <a:r>
              <a:rPr lang="it-IT" altLang="it-IT" dirty="0">
                <a:solidFill>
                  <a:srgbClr val="FFFF00"/>
                </a:solidFill>
                <a:cs typeface="Times New Roman" panose="02020603050405020304" pitchFamily="18" charset="0"/>
              </a:rPr>
              <a:t>I paesi industrializzati reagirono applicando programmi di riduzione dell'uso complessivo di combustibili, in particolare dei derivati del petrolio, di sfruttamento di risorse diverse, quali il carbon fossile e l'energia nucleare, e soprattutto di risparmio energetico. Costretti dall'aumento di prezzo dei combustibili, i cittadini cominciarono a risparmiare carburante ed energia, e a utilizzare le risorse disponibili in maniera più efficiente.</a:t>
            </a:r>
          </a:p>
        </p:txBody>
      </p:sp>
      <p:pic>
        <p:nvPicPr>
          <p:cNvPr id="11273" name="Picture 11" descr="auto0">
            <a:extLst>
              <a:ext uri="{FF2B5EF4-FFF2-40B4-BE49-F238E27FC236}">
                <a16:creationId xmlns:a16="http://schemas.microsoft.com/office/drawing/2014/main" id="{1D19C391-BF4A-4FC1-AF03-36ED862D2D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505200"/>
            <a:ext cx="2101850" cy="2590800"/>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1274" name="Text Box 12">
            <a:extLst>
              <a:ext uri="{FF2B5EF4-FFF2-40B4-BE49-F238E27FC236}">
                <a16:creationId xmlns:a16="http://schemas.microsoft.com/office/drawing/2014/main" id="{8F78DC95-0CE2-486E-8FE6-350E6783C0A8}"/>
              </a:ext>
            </a:extLst>
          </p:cNvPr>
          <p:cNvSpPr txBox="1">
            <a:spLocks noChangeArrowheads="1"/>
          </p:cNvSpPr>
          <p:nvPr/>
        </p:nvSpPr>
        <p:spPr bwMode="auto">
          <a:xfrm>
            <a:off x="304800" y="3429000"/>
            <a:ext cx="647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spcBef>
                <a:spcPct val="50000"/>
              </a:spcBef>
            </a:pPr>
            <a:r>
              <a:rPr lang="it-IT" altLang="it-IT" dirty="0">
                <a:solidFill>
                  <a:srgbClr val="FFFF00"/>
                </a:solidFill>
                <a:cs typeface="Times New Roman" panose="02020603050405020304" pitchFamily="18" charset="0"/>
              </a:rPr>
              <a:t>Altri seri motivi consigliarono di perseverare nel risparmio energetico: la grave situazione dell'inquinamento ambientale e soprattutto la minaccia del riscaldamento globale. Le conseguenze del riscaldamento globale sono imprevedibili. Si ipotizzano gravi squilibri nel clima del pianeta: mentre in alcune zone le precipitazioni tenderanno ad aumentare, in altre il processo di desertificazione subirà un incremento drammatico.</a:t>
            </a:r>
            <a:endParaRPr lang="it-IT" altLang="it-IT" dirty="0">
              <a:solidFill>
                <a:srgbClr val="FFFF00"/>
              </a:solidFill>
            </a:endParaRPr>
          </a:p>
          <a:p>
            <a:pPr eaLnBrk="1" hangingPunct="1">
              <a:spcBef>
                <a:spcPct val="50000"/>
              </a:spcBef>
            </a:pPr>
            <a:endParaRPr lang="it-IT" altLang="it-IT" dirty="0">
              <a:solidFill>
                <a:srgbClr val="FFFF00"/>
              </a:solidFill>
            </a:endParaRPr>
          </a:p>
        </p:txBody>
      </p:sp>
      <p:sp>
        <p:nvSpPr>
          <p:cNvPr id="11275" name="Text Box 13">
            <a:extLst>
              <a:ext uri="{FF2B5EF4-FFF2-40B4-BE49-F238E27FC236}">
                <a16:creationId xmlns:a16="http://schemas.microsoft.com/office/drawing/2014/main" id="{3178F2FF-0FAE-4F30-9701-2A2B48147CFC}"/>
              </a:ext>
            </a:extLst>
          </p:cNvPr>
          <p:cNvSpPr txBox="1">
            <a:spLocks noChangeArrowheads="1"/>
          </p:cNvSpPr>
          <p:nvPr/>
        </p:nvSpPr>
        <p:spPr bwMode="auto">
          <a:xfrm>
            <a:off x="6781800" y="32766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ctr" eaLnBrk="1" hangingPunct="1">
              <a:spcBef>
                <a:spcPct val="50000"/>
              </a:spcBef>
            </a:pPr>
            <a:r>
              <a:rPr lang="it-IT" altLang="it-IT" b="1">
                <a:solidFill>
                  <a:srgbClr val="996600"/>
                </a:solidFill>
              </a:rPr>
              <a:t>  Situazione in Italia</a:t>
            </a:r>
          </a:p>
        </p:txBody>
      </p:sp>
      <p:sp>
        <p:nvSpPr>
          <p:cNvPr id="11276" name="Text Box 14">
            <a:extLst>
              <a:ext uri="{FF2B5EF4-FFF2-40B4-BE49-F238E27FC236}">
                <a16:creationId xmlns:a16="http://schemas.microsoft.com/office/drawing/2014/main" id="{F9F80C0F-6F0D-458C-9DF6-8F2EAE7D7851}"/>
              </a:ext>
            </a:extLst>
          </p:cNvPr>
          <p:cNvSpPr txBox="1">
            <a:spLocks noChangeArrowheads="1"/>
          </p:cNvSpPr>
          <p:nvPr/>
        </p:nvSpPr>
        <p:spPr bwMode="auto">
          <a:xfrm>
            <a:off x="304800" y="4572000"/>
            <a:ext cx="6400800" cy="1289050"/>
          </a:xfrm>
          <a:prstGeom prst="rect">
            <a:avLst/>
          </a:prstGeom>
          <a:blipFill dpi="0" rotWithShape="0">
            <a:blip r:embed="rId4"/>
            <a:srcRect/>
            <a:tile tx="0" ty="0" sx="100000" sy="100000" flip="none" algn="tl"/>
          </a:blipFill>
          <a:ln w="9525">
            <a:solidFill>
              <a:srgbClr val="CC6600"/>
            </a:solidFill>
            <a:miter lim="800000"/>
            <a:headEnd/>
            <a:tailEnd/>
          </a:ln>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ctr" eaLnBrk="1" hangingPunct="1">
              <a:spcBef>
                <a:spcPct val="50000"/>
              </a:spcBef>
            </a:pPr>
            <a:r>
              <a:rPr lang="it-IT" altLang="it-IT" b="1" dirty="0">
                <a:solidFill>
                  <a:srgbClr val="CC6600"/>
                </a:solidFill>
                <a:cs typeface="Times New Roman" panose="02020603050405020304" pitchFamily="18" charset="0"/>
              </a:rPr>
              <a:t>Effetto serra </a:t>
            </a:r>
            <a:endParaRPr lang="it-IT" altLang="it-IT" dirty="0">
              <a:solidFill>
                <a:srgbClr val="CC6600"/>
              </a:solidFill>
              <a:cs typeface="Times New Roman" panose="02020603050405020304" pitchFamily="18" charset="0"/>
            </a:endParaRPr>
          </a:p>
          <a:p>
            <a:pPr algn="just" eaLnBrk="1" hangingPunct="1">
              <a:spcBef>
                <a:spcPct val="50000"/>
              </a:spcBef>
            </a:pPr>
            <a:r>
              <a:rPr lang="it-IT" altLang="it-IT" b="1" dirty="0">
                <a:solidFill>
                  <a:srgbClr val="CC6600"/>
                </a:solidFill>
                <a:cs typeface="Times New Roman" panose="02020603050405020304" pitchFamily="18" charset="0"/>
              </a:rPr>
              <a:t> </a:t>
            </a:r>
            <a:r>
              <a:rPr lang="it-IT" altLang="it-IT" dirty="0">
                <a:solidFill>
                  <a:srgbClr val="CC6600"/>
                </a:solidFill>
                <a:cs typeface="Times New Roman" panose="02020603050405020304" pitchFamily="18" charset="0"/>
              </a:rPr>
              <a:t>  Per scongiurare o almeno contenere le conseguenze dell'effetto serra occorre diminuire sensibilmente le emissioni di diossido di carbonio, e il modo migliore, naturalmente, consiste nel bruciare una minore quantità di combustibili fossili. A consigliare parsimonia in questo senso, del resto, è anche la prospettiva di un esaurimento, sia pure non a breve termine, delle risorse di combustibili fossili.</a:t>
            </a:r>
            <a:endParaRPr lang="it-IT" altLang="it-IT" dirty="0">
              <a:solidFill>
                <a:srgbClr val="CC6600"/>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1DB1DF9-5520-4279-8862-F12BBB5F8CF5}"/>
              </a:ext>
            </a:extLst>
          </p:cNvPr>
          <p:cNvSpPr>
            <a:spLocks noChangeArrowheads="1"/>
          </p:cNvSpPr>
          <p:nvPr/>
        </p:nvSpPr>
        <p:spPr bwMode="auto">
          <a:xfrm>
            <a:off x="0" y="404813"/>
            <a:ext cx="9361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3600"/>
              <a:t>La più grande fonte di energia pulita</a:t>
            </a:r>
            <a:br>
              <a:rPr lang="it-IT" altLang="it-IT" sz="4800"/>
            </a:br>
            <a:r>
              <a:rPr lang="it-IT" altLang="it-IT" sz="4800"/>
              <a:t>Il RISPARMIO ENERGETICO</a:t>
            </a:r>
          </a:p>
        </p:txBody>
      </p:sp>
      <p:sp>
        <p:nvSpPr>
          <p:cNvPr id="109571" name="Rectangle 3">
            <a:extLst>
              <a:ext uri="{FF2B5EF4-FFF2-40B4-BE49-F238E27FC236}">
                <a16:creationId xmlns:a16="http://schemas.microsoft.com/office/drawing/2014/main" id="{8D11D63F-888C-4D16-BFC4-5CB3A4D162CC}"/>
              </a:ext>
            </a:extLst>
          </p:cNvPr>
          <p:cNvSpPr>
            <a:spLocks noChangeArrowheads="1"/>
          </p:cNvSpPr>
          <p:nvPr/>
        </p:nvSpPr>
        <p:spPr bwMode="auto">
          <a:xfrm>
            <a:off x="1979613" y="2133600"/>
            <a:ext cx="50768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r>
              <a:rPr lang="it-IT" altLang="it-IT" sz="3600"/>
              <a:t>Per produrre calore</a:t>
            </a:r>
            <a:endParaRPr lang="it-IT" altLang="it-IT" sz="4800"/>
          </a:p>
        </p:txBody>
      </p:sp>
      <p:sp>
        <p:nvSpPr>
          <p:cNvPr id="109572" name="Rectangle 4">
            <a:extLst>
              <a:ext uri="{FF2B5EF4-FFF2-40B4-BE49-F238E27FC236}">
                <a16:creationId xmlns:a16="http://schemas.microsoft.com/office/drawing/2014/main" id="{D3A2271E-DC7B-48FA-B79E-43C9684877CD}"/>
              </a:ext>
            </a:extLst>
          </p:cNvPr>
          <p:cNvSpPr>
            <a:spLocks noChangeArrowheads="1"/>
          </p:cNvSpPr>
          <p:nvPr/>
        </p:nvSpPr>
        <p:spPr bwMode="auto">
          <a:xfrm>
            <a:off x="323850" y="3500438"/>
            <a:ext cx="8820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200"/>
              <a:t>Evitare se possibile scaldabagni e  stufe elettriche</a:t>
            </a:r>
          </a:p>
        </p:txBody>
      </p:sp>
      <p:sp>
        <p:nvSpPr>
          <p:cNvPr id="109573" name="Rectangle 5">
            <a:extLst>
              <a:ext uri="{FF2B5EF4-FFF2-40B4-BE49-F238E27FC236}">
                <a16:creationId xmlns:a16="http://schemas.microsoft.com/office/drawing/2014/main" id="{D9958F76-0FA4-4613-913D-76881D4204C2}"/>
              </a:ext>
            </a:extLst>
          </p:cNvPr>
          <p:cNvSpPr>
            <a:spLocks noChangeArrowheads="1"/>
          </p:cNvSpPr>
          <p:nvPr/>
        </p:nvSpPr>
        <p:spPr bwMode="auto">
          <a:xfrm>
            <a:off x="323850" y="4292600"/>
            <a:ext cx="8280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200"/>
              <a:t>Utilizzare con accortezza frigo e condiz.</a:t>
            </a:r>
          </a:p>
        </p:txBody>
      </p:sp>
      <p:sp>
        <p:nvSpPr>
          <p:cNvPr id="109574" name="Rectangle 6">
            <a:extLst>
              <a:ext uri="{FF2B5EF4-FFF2-40B4-BE49-F238E27FC236}">
                <a16:creationId xmlns:a16="http://schemas.microsoft.com/office/drawing/2014/main" id="{3542CA66-D00A-4901-BA16-06BBFDDD24AB}"/>
              </a:ext>
            </a:extLst>
          </p:cNvPr>
          <p:cNvSpPr>
            <a:spLocks noChangeArrowheads="1"/>
          </p:cNvSpPr>
          <p:nvPr/>
        </p:nvSpPr>
        <p:spPr bwMode="auto">
          <a:xfrm>
            <a:off x="323850" y="5445125"/>
            <a:ext cx="74898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200"/>
              <a:t>Isolamento termico delle abitazioni</a:t>
            </a:r>
          </a:p>
        </p:txBody>
      </p:sp>
      <p:sp>
        <p:nvSpPr>
          <p:cNvPr id="109575" name="Rectangle 7">
            <a:extLst>
              <a:ext uri="{FF2B5EF4-FFF2-40B4-BE49-F238E27FC236}">
                <a16:creationId xmlns:a16="http://schemas.microsoft.com/office/drawing/2014/main" id="{28B25C10-E202-4999-B245-E17D9FBA8729}"/>
              </a:ext>
            </a:extLst>
          </p:cNvPr>
          <p:cNvSpPr>
            <a:spLocks noChangeArrowheads="1"/>
          </p:cNvSpPr>
          <p:nvPr/>
        </p:nvSpPr>
        <p:spPr bwMode="auto">
          <a:xfrm>
            <a:off x="322263" y="4868863"/>
            <a:ext cx="74898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pPr algn="l">
              <a:buFontTx/>
              <a:buChar char="•"/>
            </a:pPr>
            <a:r>
              <a:rPr lang="it-IT" altLang="it-IT" sz="3200"/>
              <a:t>Alta efficienza dispositivi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a:extLst>
              <a:ext uri="{FF2B5EF4-FFF2-40B4-BE49-F238E27FC236}">
                <a16:creationId xmlns:a16="http://schemas.microsoft.com/office/drawing/2014/main" id="{D9B10B08-C795-4A38-B8C9-7973A44EE0B8}"/>
              </a:ext>
            </a:extLst>
          </p:cNvPr>
          <p:cNvSpPr txBox="1">
            <a:spLocks noChangeArrowheads="1"/>
          </p:cNvSpPr>
          <p:nvPr/>
        </p:nvSpPr>
        <p:spPr bwMode="auto">
          <a:xfrm>
            <a:off x="250825" y="6597650"/>
            <a:ext cx="7488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400">
                <a:solidFill>
                  <a:schemeClr val="bg1"/>
                </a:solidFill>
              </a:rPr>
              <a:t>ENEA: Rapporto Energia e Ambiente (Aprile 2007)</a:t>
            </a:r>
          </a:p>
        </p:txBody>
      </p:sp>
      <p:sp>
        <p:nvSpPr>
          <p:cNvPr id="323587" name="Text Box 3">
            <a:extLst>
              <a:ext uri="{FF2B5EF4-FFF2-40B4-BE49-F238E27FC236}">
                <a16:creationId xmlns:a16="http://schemas.microsoft.com/office/drawing/2014/main" id="{66A85C81-A9F1-4C77-9054-53070AA524D0}"/>
              </a:ext>
            </a:extLst>
          </p:cNvPr>
          <p:cNvSpPr txBox="1">
            <a:spLocks noChangeArrowheads="1"/>
          </p:cNvSpPr>
          <p:nvPr/>
        </p:nvSpPr>
        <p:spPr bwMode="auto">
          <a:xfrm>
            <a:off x="179388" y="0"/>
            <a:ext cx="489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FF3300"/>
                </a:solidFill>
                <a:effectLst>
                  <a:outerShdw blurRad="38100" dist="38100" dir="2700000" algn="tl">
                    <a:srgbClr val="000000"/>
                  </a:outerShdw>
                </a:effectLst>
              </a:rPr>
              <a:t>LO  STATO ATTUALE  IN ITALIA</a:t>
            </a:r>
          </a:p>
        </p:txBody>
      </p:sp>
      <p:grpSp>
        <p:nvGrpSpPr>
          <p:cNvPr id="323589" name="Group 5">
            <a:extLst>
              <a:ext uri="{FF2B5EF4-FFF2-40B4-BE49-F238E27FC236}">
                <a16:creationId xmlns:a16="http://schemas.microsoft.com/office/drawing/2014/main" id="{98871CF4-EEDB-44BB-92C8-FEE064A486F8}"/>
              </a:ext>
            </a:extLst>
          </p:cNvPr>
          <p:cNvGrpSpPr>
            <a:grpSpLocks/>
          </p:cNvGrpSpPr>
          <p:nvPr/>
        </p:nvGrpSpPr>
        <p:grpSpPr bwMode="auto">
          <a:xfrm>
            <a:off x="287338" y="1557338"/>
            <a:ext cx="8569325" cy="4487862"/>
            <a:chOff x="181" y="1117"/>
            <a:chExt cx="5398" cy="2827"/>
          </a:xfrm>
        </p:grpSpPr>
        <p:pic>
          <p:nvPicPr>
            <p:cNvPr id="323590" name="Picture 6">
              <a:extLst>
                <a:ext uri="{FF2B5EF4-FFF2-40B4-BE49-F238E27FC236}">
                  <a16:creationId xmlns:a16="http://schemas.microsoft.com/office/drawing/2014/main" id="{273EC821-016F-4864-9120-DF6140145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 y="1117"/>
              <a:ext cx="5398" cy="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3591" name="Rectangle 7">
              <a:extLst>
                <a:ext uri="{FF2B5EF4-FFF2-40B4-BE49-F238E27FC236}">
                  <a16:creationId xmlns:a16="http://schemas.microsoft.com/office/drawing/2014/main" id="{2AEF7D73-CA10-43CA-B03D-E85E467A8DCB}"/>
                </a:ext>
              </a:extLst>
            </p:cNvPr>
            <p:cNvSpPr>
              <a:spLocks noChangeArrowheads="1"/>
            </p:cNvSpPr>
            <p:nvPr/>
          </p:nvSpPr>
          <p:spPr bwMode="auto">
            <a:xfrm>
              <a:off x="249" y="1117"/>
              <a:ext cx="726"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a:extLst>
              <a:ext uri="{FF2B5EF4-FFF2-40B4-BE49-F238E27FC236}">
                <a16:creationId xmlns:a16="http://schemas.microsoft.com/office/drawing/2014/main" id="{2E1BC04C-AD5C-46DE-B8E8-209FABA56FAD}"/>
              </a:ext>
            </a:extLst>
          </p:cNvPr>
          <p:cNvSpPr>
            <a:spLocks noChangeArrowheads="1"/>
          </p:cNvSpPr>
          <p:nvPr/>
        </p:nvSpPr>
        <p:spPr bwMode="auto">
          <a:xfrm>
            <a:off x="0" y="260350"/>
            <a:ext cx="9361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4800"/>
              <a:t>Il RISPARMIO ENERGETICO</a:t>
            </a:r>
            <a:br>
              <a:rPr lang="it-IT" altLang="it-IT" sz="4800"/>
            </a:br>
            <a:r>
              <a:rPr lang="it-IT" altLang="it-IT" sz="4400"/>
              <a:t>Dispositivi più efficienti</a:t>
            </a:r>
          </a:p>
        </p:txBody>
      </p:sp>
      <p:pic>
        <p:nvPicPr>
          <p:cNvPr id="101381" name="Picture 5" descr="etichetta frigo">
            <a:extLst>
              <a:ext uri="{FF2B5EF4-FFF2-40B4-BE49-F238E27FC236}">
                <a16:creationId xmlns:a16="http://schemas.microsoft.com/office/drawing/2014/main" id="{C5324B5A-EC7F-4D1E-B507-FECE93CB3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27193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6">
            <a:extLst>
              <a:ext uri="{FF2B5EF4-FFF2-40B4-BE49-F238E27FC236}">
                <a16:creationId xmlns:a16="http://schemas.microsoft.com/office/drawing/2014/main" id="{F2601948-CF96-4D2B-9196-A450CD96C4DF}"/>
              </a:ext>
            </a:extLst>
          </p:cNvPr>
          <p:cNvSpPr>
            <a:spLocks noChangeArrowheads="1"/>
          </p:cNvSpPr>
          <p:nvPr/>
        </p:nvSpPr>
        <p:spPr bwMode="auto">
          <a:xfrm>
            <a:off x="3348038" y="1341309"/>
            <a:ext cx="539908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000" b="1" dirty="0">
                <a:solidFill>
                  <a:srgbClr val="FF0000"/>
                </a:solidFill>
                <a:effectLst/>
              </a:rPr>
              <a:t>Parte alta “ le frecce “</a:t>
            </a:r>
          </a:p>
          <a:p>
            <a:endParaRPr lang="it-IT" altLang="it-IT" sz="2000" b="1" dirty="0">
              <a:solidFill>
                <a:srgbClr val="FF0000"/>
              </a:solidFill>
              <a:effectLst/>
            </a:endParaRPr>
          </a:p>
          <a:p>
            <a:r>
              <a:rPr lang="it-IT" altLang="it-IT" sz="2000" dirty="0">
                <a:solidFill>
                  <a:srgbClr val="FF0000"/>
                </a:solidFill>
                <a:effectLst/>
              </a:rPr>
              <a:t>La “classe A” sia quella che garantisce maggior risparmio di elettricità. Questa etichetta ha avuto tanto successo che, ormai, non solo non è possibile mettere in vendita classi inferiori alla D, ma le case costruttrici sono arrivate a produrre frigoriferi e lavatrici che garantiscono risparmi ancora superiori. Sono così nati frigo A+ e A++, oppure lavatrici AA e AAA che assicurano il massimo risparmio sia nel lavaggio, che nella centrifuga (anche se il bucato è meglio asciugarlo all'aria).</a:t>
            </a:r>
            <a:br>
              <a:rPr lang="it-IT" altLang="it-IT" sz="2000" dirty="0">
                <a:solidFill>
                  <a:srgbClr val="FF0000"/>
                </a:solidFill>
                <a:effectLst/>
              </a:rPr>
            </a:br>
            <a:br>
              <a:rPr lang="it-IT" altLang="it-IT" sz="2000" dirty="0">
                <a:solidFill>
                  <a:srgbClr val="FF0000"/>
                </a:solidFill>
                <a:effectLst/>
              </a:rPr>
            </a:br>
            <a:endParaRPr lang="it-IT" altLang="it-IT" sz="2000" dirty="0">
              <a:solidFill>
                <a:srgbClr val="FF0000"/>
              </a:solidFill>
              <a:effectLst/>
            </a:endParaRPr>
          </a:p>
        </p:txBody>
      </p:sp>
      <p:sp>
        <p:nvSpPr>
          <p:cNvPr id="101384" name="Rectangle 8" descr="75%">
            <a:extLst>
              <a:ext uri="{FF2B5EF4-FFF2-40B4-BE49-F238E27FC236}">
                <a16:creationId xmlns:a16="http://schemas.microsoft.com/office/drawing/2014/main" id="{C800E088-136D-4107-BDFB-3FB4C1F4099D}"/>
              </a:ext>
            </a:extLst>
          </p:cNvPr>
          <p:cNvSpPr>
            <a:spLocks noChangeArrowheads="1"/>
          </p:cNvSpPr>
          <p:nvPr/>
        </p:nvSpPr>
        <p:spPr bwMode="auto">
          <a:xfrm>
            <a:off x="2268538" y="2636838"/>
            <a:ext cx="647700" cy="1584325"/>
          </a:xfrm>
          <a:prstGeom prst="rect">
            <a:avLst/>
          </a:prstGeom>
          <a:pattFill prst="pct75">
            <a:fgClr>
              <a:srgbClr val="FF3300"/>
            </a:fgClr>
            <a:bgClr>
              <a:schemeClr val="bg1"/>
            </a:bgClr>
          </a:pattFill>
          <a:ln w="952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384"/>
                                        </p:tgtEl>
                                        <p:attrNameLst>
                                          <p:attrName>style.visibility</p:attrName>
                                        </p:attrNameLst>
                                      </p:cBhvr>
                                      <p:to>
                                        <p:strVal val="visible"/>
                                      </p:to>
                                    </p:set>
                                    <p:anim calcmode="lin" valueType="num">
                                      <p:cBhvr additive="base">
                                        <p:cTn id="7" dur="500" fill="hold"/>
                                        <p:tgtEl>
                                          <p:spTgt spid="101384"/>
                                        </p:tgtEl>
                                        <p:attrNameLst>
                                          <p:attrName>ppt_x</p:attrName>
                                        </p:attrNameLst>
                                      </p:cBhvr>
                                      <p:tavLst>
                                        <p:tav tm="0">
                                          <p:val>
                                            <p:strVal val="#ppt_x"/>
                                          </p:val>
                                        </p:tav>
                                        <p:tav tm="100000">
                                          <p:val>
                                            <p:strVal val="#ppt_x"/>
                                          </p:val>
                                        </p:tav>
                                      </p:tavLst>
                                    </p:anim>
                                    <p:anim calcmode="lin" valueType="num">
                                      <p:cBhvr additive="base">
                                        <p:cTn id="8" dur="500" fill="hold"/>
                                        <p:tgtEl>
                                          <p:spTgt spid="10138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1382"/>
                                        </p:tgtEl>
                                        <p:attrNameLst>
                                          <p:attrName>style.visibility</p:attrName>
                                        </p:attrNameLst>
                                      </p:cBhvr>
                                      <p:to>
                                        <p:strVal val="visible"/>
                                      </p:to>
                                    </p:set>
                                    <p:anim calcmode="lin" valueType="num">
                                      <p:cBhvr additive="base">
                                        <p:cTn id="11" dur="500" fill="hold"/>
                                        <p:tgtEl>
                                          <p:spTgt spid="101382"/>
                                        </p:tgtEl>
                                        <p:attrNameLst>
                                          <p:attrName>ppt_x</p:attrName>
                                        </p:attrNameLst>
                                      </p:cBhvr>
                                      <p:tavLst>
                                        <p:tav tm="0">
                                          <p:val>
                                            <p:strVal val="#ppt_x"/>
                                          </p:val>
                                        </p:tav>
                                        <p:tav tm="100000">
                                          <p:val>
                                            <p:strVal val="#ppt_x"/>
                                          </p:val>
                                        </p:tav>
                                      </p:tavLst>
                                    </p:anim>
                                    <p:anim calcmode="lin" valueType="num">
                                      <p:cBhvr additive="base">
                                        <p:cTn id="12" dur="500" fill="hold"/>
                                        <p:tgtEl>
                                          <p:spTgt spid="101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77422FDA-928D-489B-B9C8-19C4A1E2A08D}"/>
              </a:ext>
            </a:extLst>
          </p:cNvPr>
          <p:cNvSpPr>
            <a:spLocks noChangeArrowheads="1"/>
          </p:cNvSpPr>
          <p:nvPr/>
        </p:nvSpPr>
        <p:spPr bwMode="auto">
          <a:xfrm>
            <a:off x="0" y="260350"/>
            <a:ext cx="9361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4800"/>
              <a:t>Il RISPARMIO ENERGETICO</a:t>
            </a:r>
            <a:br>
              <a:rPr lang="it-IT" altLang="it-IT" sz="4800"/>
            </a:br>
            <a:r>
              <a:rPr lang="it-IT" altLang="it-IT" sz="4400"/>
              <a:t>Dispositivi più efficienti</a:t>
            </a:r>
          </a:p>
        </p:txBody>
      </p:sp>
      <p:pic>
        <p:nvPicPr>
          <p:cNvPr id="153603" name="Picture 3" descr="etichetta frigo">
            <a:extLst>
              <a:ext uri="{FF2B5EF4-FFF2-40B4-BE49-F238E27FC236}">
                <a16:creationId xmlns:a16="http://schemas.microsoft.com/office/drawing/2014/main" id="{38444319-79D3-4FC6-BA69-4E3AB2321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27193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Rectangle 4">
            <a:extLst>
              <a:ext uri="{FF2B5EF4-FFF2-40B4-BE49-F238E27FC236}">
                <a16:creationId xmlns:a16="http://schemas.microsoft.com/office/drawing/2014/main" id="{835A1C3C-5434-43E0-833A-5EAC23A8B44D}"/>
              </a:ext>
            </a:extLst>
          </p:cNvPr>
          <p:cNvSpPr>
            <a:spLocks noChangeArrowheads="1"/>
          </p:cNvSpPr>
          <p:nvPr/>
        </p:nvSpPr>
        <p:spPr bwMode="auto">
          <a:xfrm>
            <a:off x="3348038" y="2033062"/>
            <a:ext cx="539908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br>
              <a:rPr lang="it-IT" altLang="it-IT" sz="2400" dirty="0">
                <a:solidFill>
                  <a:srgbClr val="FF0000"/>
                </a:solidFill>
                <a:effectLst/>
              </a:rPr>
            </a:br>
            <a:r>
              <a:rPr lang="it-IT" altLang="it-IT" sz="2400" b="1" dirty="0">
                <a:solidFill>
                  <a:srgbClr val="FF0000"/>
                </a:solidFill>
                <a:effectLst/>
              </a:rPr>
              <a:t>Seconda parte “ i consumi “</a:t>
            </a:r>
            <a:r>
              <a:rPr lang="it-IT" altLang="it-IT" sz="2400" dirty="0">
                <a:solidFill>
                  <a:srgbClr val="FF0000"/>
                </a:solidFill>
                <a:effectLst/>
              </a:rPr>
              <a:t> </a:t>
            </a:r>
          </a:p>
          <a:p>
            <a:endParaRPr lang="it-IT" altLang="it-IT" sz="2400" dirty="0">
              <a:solidFill>
                <a:srgbClr val="FF0000"/>
              </a:solidFill>
              <a:effectLst/>
            </a:endParaRPr>
          </a:p>
          <a:p>
            <a:r>
              <a:rPr lang="it-IT" altLang="it-IT" sz="2400" dirty="0">
                <a:solidFill>
                  <a:srgbClr val="FF0000"/>
                </a:solidFill>
                <a:effectLst/>
              </a:rPr>
              <a:t>Appena sotto le frecce che indicano la classe energetica, l'etichetta chiarisce anche il consumo di energia (in kWh) in un anno di utilizzo “medio” e corretto dell'apparecchio. </a:t>
            </a:r>
          </a:p>
          <a:p>
            <a:br>
              <a:rPr lang="it-IT" altLang="it-IT" sz="2400" dirty="0">
                <a:solidFill>
                  <a:srgbClr val="FF0000"/>
                </a:solidFill>
                <a:effectLst/>
              </a:rPr>
            </a:br>
            <a:endParaRPr lang="it-IT" altLang="it-IT" sz="2400" dirty="0">
              <a:solidFill>
                <a:srgbClr val="FF0000"/>
              </a:solidFill>
              <a:effectLst/>
            </a:endParaRPr>
          </a:p>
        </p:txBody>
      </p:sp>
      <p:sp>
        <p:nvSpPr>
          <p:cNvPr id="153605" name="Rectangle 5" descr="75%">
            <a:extLst>
              <a:ext uri="{FF2B5EF4-FFF2-40B4-BE49-F238E27FC236}">
                <a16:creationId xmlns:a16="http://schemas.microsoft.com/office/drawing/2014/main" id="{90A351E5-6E4D-4133-A302-3146458D870E}"/>
              </a:ext>
            </a:extLst>
          </p:cNvPr>
          <p:cNvSpPr>
            <a:spLocks noChangeArrowheads="1"/>
          </p:cNvSpPr>
          <p:nvPr/>
        </p:nvSpPr>
        <p:spPr bwMode="auto">
          <a:xfrm>
            <a:off x="2268538" y="4437063"/>
            <a:ext cx="647700" cy="431800"/>
          </a:xfrm>
          <a:prstGeom prst="rect">
            <a:avLst/>
          </a:prstGeom>
          <a:pattFill prst="pct75">
            <a:fgClr>
              <a:srgbClr val="FF3300"/>
            </a:fgClr>
            <a:bgClr>
              <a:schemeClr val="bg1"/>
            </a:bgClr>
          </a:pattFill>
          <a:ln w="952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05"/>
                                        </p:tgtEl>
                                        <p:attrNameLst>
                                          <p:attrName>style.visibility</p:attrName>
                                        </p:attrNameLst>
                                      </p:cBhvr>
                                      <p:to>
                                        <p:strVal val="visible"/>
                                      </p:to>
                                    </p:set>
                                    <p:anim calcmode="lin" valueType="num">
                                      <p:cBhvr additive="base">
                                        <p:cTn id="7" dur="500" fill="hold"/>
                                        <p:tgtEl>
                                          <p:spTgt spid="153605"/>
                                        </p:tgtEl>
                                        <p:attrNameLst>
                                          <p:attrName>ppt_x</p:attrName>
                                        </p:attrNameLst>
                                      </p:cBhvr>
                                      <p:tavLst>
                                        <p:tav tm="0">
                                          <p:val>
                                            <p:strVal val="#ppt_x"/>
                                          </p:val>
                                        </p:tav>
                                        <p:tav tm="100000">
                                          <p:val>
                                            <p:strVal val="#ppt_x"/>
                                          </p:val>
                                        </p:tav>
                                      </p:tavLst>
                                    </p:anim>
                                    <p:anim calcmode="lin" valueType="num">
                                      <p:cBhvr additive="base">
                                        <p:cTn id="8" dur="500" fill="hold"/>
                                        <p:tgtEl>
                                          <p:spTgt spid="15360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04"/>
                                        </p:tgtEl>
                                        <p:attrNameLst>
                                          <p:attrName>style.visibility</p:attrName>
                                        </p:attrNameLst>
                                      </p:cBhvr>
                                      <p:to>
                                        <p:strVal val="visible"/>
                                      </p:to>
                                    </p:set>
                                    <p:anim calcmode="lin" valueType="num">
                                      <p:cBhvr additive="base">
                                        <p:cTn id="11" dur="500" fill="hold"/>
                                        <p:tgtEl>
                                          <p:spTgt spid="153604"/>
                                        </p:tgtEl>
                                        <p:attrNameLst>
                                          <p:attrName>ppt_x</p:attrName>
                                        </p:attrNameLst>
                                      </p:cBhvr>
                                      <p:tavLst>
                                        <p:tav tm="0">
                                          <p:val>
                                            <p:strVal val="#ppt_x"/>
                                          </p:val>
                                        </p:tav>
                                        <p:tav tm="100000">
                                          <p:val>
                                            <p:strVal val="#ppt_x"/>
                                          </p:val>
                                        </p:tav>
                                      </p:tavLst>
                                    </p:anim>
                                    <p:anim calcmode="lin" valueType="num">
                                      <p:cBhvr additive="base">
                                        <p:cTn id="12" dur="500" fill="hold"/>
                                        <p:tgtEl>
                                          <p:spTgt spid="153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9372516-D704-4B45-884F-F5CA44DC1968}"/>
              </a:ext>
            </a:extLst>
          </p:cNvPr>
          <p:cNvSpPr>
            <a:spLocks noChangeArrowheads="1"/>
          </p:cNvSpPr>
          <p:nvPr/>
        </p:nvSpPr>
        <p:spPr bwMode="auto">
          <a:xfrm>
            <a:off x="0" y="260350"/>
            <a:ext cx="9361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4800"/>
              <a:t>Il RISPARMIO ENERGETICO</a:t>
            </a:r>
            <a:br>
              <a:rPr lang="it-IT" altLang="it-IT" sz="4800"/>
            </a:br>
            <a:r>
              <a:rPr lang="it-IT" altLang="it-IT" sz="4400"/>
              <a:t>Dispositivi più efficienti</a:t>
            </a:r>
          </a:p>
        </p:txBody>
      </p:sp>
      <p:pic>
        <p:nvPicPr>
          <p:cNvPr id="154627" name="Picture 3" descr="etichetta frigo">
            <a:extLst>
              <a:ext uri="{FF2B5EF4-FFF2-40B4-BE49-F238E27FC236}">
                <a16:creationId xmlns:a16="http://schemas.microsoft.com/office/drawing/2014/main" id="{B3F9CC1B-13CF-4137-926A-BE1B69D3B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27193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4">
            <a:extLst>
              <a:ext uri="{FF2B5EF4-FFF2-40B4-BE49-F238E27FC236}">
                <a16:creationId xmlns:a16="http://schemas.microsoft.com/office/drawing/2014/main" id="{FCF6D5E0-5379-46B3-A128-72EC99112251}"/>
              </a:ext>
            </a:extLst>
          </p:cNvPr>
          <p:cNvSpPr>
            <a:spLocks noChangeArrowheads="1"/>
          </p:cNvSpPr>
          <p:nvPr/>
        </p:nvSpPr>
        <p:spPr bwMode="auto">
          <a:xfrm>
            <a:off x="3348038" y="1931978"/>
            <a:ext cx="57959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br>
              <a:rPr lang="it-IT" altLang="it-IT" sz="2400" dirty="0">
                <a:solidFill>
                  <a:srgbClr val="FF0000"/>
                </a:solidFill>
                <a:effectLst/>
              </a:rPr>
            </a:br>
            <a:r>
              <a:rPr lang="it-IT" altLang="it-IT" sz="2400" b="1" dirty="0">
                <a:solidFill>
                  <a:srgbClr val="FF0000"/>
                </a:solidFill>
                <a:effectLst/>
              </a:rPr>
              <a:t>Terza parte “ caratteristiche funzionali “</a:t>
            </a:r>
            <a:r>
              <a:rPr lang="it-IT" altLang="it-IT" sz="2400" dirty="0">
                <a:solidFill>
                  <a:srgbClr val="FF0000"/>
                </a:solidFill>
                <a:effectLst/>
              </a:rPr>
              <a:t> </a:t>
            </a:r>
          </a:p>
          <a:p>
            <a:endParaRPr lang="it-IT" altLang="it-IT" sz="2400" dirty="0">
              <a:solidFill>
                <a:srgbClr val="FF0000"/>
              </a:solidFill>
              <a:effectLst/>
            </a:endParaRPr>
          </a:p>
          <a:p>
            <a:r>
              <a:rPr lang="it-IT" altLang="it-IT" sz="2400" dirty="0">
                <a:solidFill>
                  <a:srgbClr val="FF0000"/>
                </a:solidFill>
                <a:effectLst/>
              </a:rPr>
              <a:t>Nel settore ancora più in basso l'etichetta indica le caratteristiche prestazionali fondamentali dell'apparecchio, ad esempio il volume di frigoriferi e congelatori o il consumo d'acqua </a:t>
            </a:r>
          </a:p>
        </p:txBody>
      </p:sp>
      <p:sp>
        <p:nvSpPr>
          <p:cNvPr id="154629" name="Rectangle 5">
            <a:extLst>
              <a:ext uri="{FF2B5EF4-FFF2-40B4-BE49-F238E27FC236}">
                <a16:creationId xmlns:a16="http://schemas.microsoft.com/office/drawing/2014/main" id="{E2BA6292-CB2A-4C35-9CA6-3A8B694F59D6}"/>
              </a:ext>
            </a:extLst>
          </p:cNvPr>
          <p:cNvSpPr>
            <a:spLocks noChangeArrowheads="1"/>
          </p:cNvSpPr>
          <p:nvPr/>
        </p:nvSpPr>
        <p:spPr bwMode="auto">
          <a:xfrm>
            <a:off x="2500313" y="2889250"/>
            <a:ext cx="184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endParaRPr lang="it-IT" altLang="it-IT" sz="6000">
              <a:solidFill>
                <a:srgbClr val="FF3300"/>
              </a:solidFill>
              <a:effectLst>
                <a:outerShdw blurRad="38100" dist="38100" dir="2700000" algn="tl">
                  <a:srgbClr val="000000"/>
                </a:outerShdw>
              </a:effectLst>
            </a:endParaRPr>
          </a:p>
        </p:txBody>
      </p:sp>
      <p:sp>
        <p:nvSpPr>
          <p:cNvPr id="154631" name="Rectangle 7" descr="75%">
            <a:extLst>
              <a:ext uri="{FF2B5EF4-FFF2-40B4-BE49-F238E27FC236}">
                <a16:creationId xmlns:a16="http://schemas.microsoft.com/office/drawing/2014/main" id="{D6296640-DCF1-4769-A9DD-5CA01C7DC8DA}"/>
              </a:ext>
            </a:extLst>
          </p:cNvPr>
          <p:cNvSpPr>
            <a:spLocks noChangeArrowheads="1"/>
          </p:cNvSpPr>
          <p:nvPr/>
        </p:nvSpPr>
        <p:spPr bwMode="auto">
          <a:xfrm>
            <a:off x="2268538" y="5013325"/>
            <a:ext cx="647700" cy="360363"/>
          </a:xfrm>
          <a:prstGeom prst="rect">
            <a:avLst/>
          </a:prstGeom>
          <a:pattFill prst="pct75">
            <a:fgClr>
              <a:srgbClr val="FF3300"/>
            </a:fgClr>
            <a:bgClr>
              <a:schemeClr val="bg1"/>
            </a:bgClr>
          </a:pattFill>
          <a:ln w="952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4631"/>
                                        </p:tgtEl>
                                        <p:attrNameLst>
                                          <p:attrName>style.visibility</p:attrName>
                                        </p:attrNameLst>
                                      </p:cBhvr>
                                      <p:to>
                                        <p:strVal val="visible"/>
                                      </p:to>
                                    </p:set>
                                    <p:anim calcmode="lin" valueType="num">
                                      <p:cBhvr additive="base">
                                        <p:cTn id="7" dur="500" fill="hold"/>
                                        <p:tgtEl>
                                          <p:spTgt spid="154631"/>
                                        </p:tgtEl>
                                        <p:attrNameLst>
                                          <p:attrName>ppt_x</p:attrName>
                                        </p:attrNameLst>
                                      </p:cBhvr>
                                      <p:tavLst>
                                        <p:tav tm="0">
                                          <p:val>
                                            <p:strVal val="#ppt_x"/>
                                          </p:val>
                                        </p:tav>
                                        <p:tav tm="100000">
                                          <p:val>
                                            <p:strVal val="#ppt_x"/>
                                          </p:val>
                                        </p:tav>
                                      </p:tavLst>
                                    </p:anim>
                                    <p:anim calcmode="lin" valueType="num">
                                      <p:cBhvr additive="base">
                                        <p:cTn id="8" dur="500" fill="hold"/>
                                        <p:tgtEl>
                                          <p:spTgt spid="1546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4628"/>
                                        </p:tgtEl>
                                        <p:attrNameLst>
                                          <p:attrName>style.visibility</p:attrName>
                                        </p:attrNameLst>
                                      </p:cBhvr>
                                      <p:to>
                                        <p:strVal val="visible"/>
                                      </p:to>
                                    </p:set>
                                    <p:anim calcmode="lin" valueType="num">
                                      <p:cBhvr additive="base">
                                        <p:cTn id="11" dur="500" fill="hold"/>
                                        <p:tgtEl>
                                          <p:spTgt spid="154628"/>
                                        </p:tgtEl>
                                        <p:attrNameLst>
                                          <p:attrName>ppt_x</p:attrName>
                                        </p:attrNameLst>
                                      </p:cBhvr>
                                      <p:tavLst>
                                        <p:tav tm="0">
                                          <p:val>
                                            <p:strVal val="#ppt_x"/>
                                          </p:val>
                                        </p:tav>
                                        <p:tav tm="100000">
                                          <p:val>
                                            <p:strVal val="#ppt_x"/>
                                          </p:val>
                                        </p:tav>
                                      </p:tavLst>
                                    </p:anim>
                                    <p:anim calcmode="lin" valueType="num">
                                      <p:cBhvr additive="base">
                                        <p:cTn id="12" dur="500" fill="hold"/>
                                        <p:tgtEl>
                                          <p:spTgt spid="154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8F89622-8715-4F6E-AE37-F5F6507C5298}"/>
              </a:ext>
            </a:extLst>
          </p:cNvPr>
          <p:cNvSpPr>
            <a:spLocks noChangeArrowheads="1"/>
          </p:cNvSpPr>
          <p:nvPr/>
        </p:nvSpPr>
        <p:spPr bwMode="auto">
          <a:xfrm>
            <a:off x="0" y="404813"/>
            <a:ext cx="9361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4800"/>
              <a:t>Il RISPARMIO ENERGETICO</a:t>
            </a:r>
            <a:br>
              <a:rPr lang="it-IT" altLang="it-IT" sz="4800"/>
            </a:br>
            <a:r>
              <a:rPr lang="it-IT" altLang="it-IT" sz="4400"/>
              <a:t>Dispositivi più efficienti</a:t>
            </a:r>
          </a:p>
        </p:txBody>
      </p:sp>
      <p:graphicFrame>
        <p:nvGraphicFramePr>
          <p:cNvPr id="110799" name="Group 207">
            <a:extLst>
              <a:ext uri="{FF2B5EF4-FFF2-40B4-BE49-F238E27FC236}">
                <a16:creationId xmlns:a16="http://schemas.microsoft.com/office/drawing/2014/main" id="{C2E9B2F0-1226-4305-811F-775DDEBAB490}"/>
              </a:ext>
            </a:extLst>
          </p:cNvPr>
          <p:cNvGraphicFramePr>
            <a:graphicFrameLocks noGrp="1"/>
          </p:cNvGraphicFramePr>
          <p:nvPr>
            <p:ph/>
            <p:extLst>
              <p:ext uri="{D42A27DB-BD31-4B8C-83A1-F6EECF244321}">
                <p14:modId xmlns:p14="http://schemas.microsoft.com/office/powerpoint/2010/main" val="3579315125"/>
              </p:ext>
            </p:extLst>
          </p:nvPr>
        </p:nvGraphicFramePr>
        <p:xfrm>
          <a:off x="250825" y="1844675"/>
          <a:ext cx="8642350" cy="3965894"/>
        </p:xfrm>
        <a:graphic>
          <a:graphicData uri="http://schemas.openxmlformats.org/drawingml/2006/table">
            <a:tbl>
              <a:tblPr/>
              <a:tblGrid>
                <a:gridCol w="2273300">
                  <a:extLst>
                    <a:ext uri="{9D8B030D-6E8A-4147-A177-3AD203B41FA5}">
                      <a16:colId xmlns:a16="http://schemas.microsoft.com/office/drawing/2014/main" val="3074362901"/>
                    </a:ext>
                  </a:extLst>
                </a:gridCol>
                <a:gridCol w="1163638">
                  <a:extLst>
                    <a:ext uri="{9D8B030D-6E8A-4147-A177-3AD203B41FA5}">
                      <a16:colId xmlns:a16="http://schemas.microsoft.com/office/drawing/2014/main" val="76535259"/>
                    </a:ext>
                  </a:extLst>
                </a:gridCol>
                <a:gridCol w="1739900">
                  <a:extLst>
                    <a:ext uri="{9D8B030D-6E8A-4147-A177-3AD203B41FA5}">
                      <a16:colId xmlns:a16="http://schemas.microsoft.com/office/drawing/2014/main" val="778960267"/>
                    </a:ext>
                  </a:extLst>
                </a:gridCol>
                <a:gridCol w="1725612">
                  <a:extLst>
                    <a:ext uri="{9D8B030D-6E8A-4147-A177-3AD203B41FA5}">
                      <a16:colId xmlns:a16="http://schemas.microsoft.com/office/drawing/2014/main" val="1356533857"/>
                    </a:ext>
                  </a:extLst>
                </a:gridCol>
                <a:gridCol w="1739900">
                  <a:extLst>
                    <a:ext uri="{9D8B030D-6E8A-4147-A177-3AD203B41FA5}">
                      <a16:colId xmlns:a16="http://schemas.microsoft.com/office/drawing/2014/main" val="3632631127"/>
                    </a:ext>
                  </a:extLst>
                </a:gridCol>
              </a:tblGrid>
              <a:tr h="935038">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Elettrodomestico</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Classe</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Costo elettricità euro/anno</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Classe</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Costo elettricità euro/anno</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661174"/>
                  </a:ext>
                </a:extLst>
              </a:tr>
              <a:tr h="596900">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Frigorifero </a:t>
                      </a:r>
                      <a:endParaRPr kumimoji="0" lang="it-IT" altLang="it-IT" sz="1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92</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Inferiore a 34</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8898825"/>
                  </a:ext>
                </a:extLst>
              </a:tr>
              <a:tr h="598488">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Lavatrici </a:t>
                      </a:r>
                      <a:endParaRPr kumimoji="0" lang="it-IT" altLang="it-IT" sz="1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58</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AAA</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Inferiore a 40</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92856797"/>
                  </a:ext>
                </a:extLst>
              </a:tr>
              <a:tr h="596900">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Lavastoviglie </a:t>
                      </a:r>
                      <a:endParaRPr kumimoji="0" lang="it-IT" altLang="it-IT" sz="1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54</a:t>
                      </a:r>
                      <a:endParaRPr kumimoji="0" lang="it-IT" altLang="it-IT" sz="18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Inferiore a 42</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01395498"/>
                  </a:ext>
                </a:extLst>
              </a:tr>
              <a:tr h="598488">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Forno elettrico </a:t>
                      </a:r>
                      <a:endParaRPr kumimoji="0" lang="it-IT" altLang="it-IT" sz="1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24</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Inferiore a 14</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2605106"/>
                  </a:ext>
                </a:extLst>
              </a:tr>
              <a:tr h="596900">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Condizionatori </a:t>
                      </a:r>
                      <a:endParaRPr kumimoji="0" lang="it-IT" altLang="it-IT" sz="1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180</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a:t>
                      </a:r>
                      <a:endParaRPr kumimoji="0" lang="it-IT" altLang="it-IT" sz="1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742950" indent="-285750">
                        <a:spcBef>
                          <a:spcPct val="20000"/>
                        </a:spcBef>
                        <a:buClr>
                          <a:schemeClr val="tx1"/>
                        </a:buClr>
                        <a:buSzPct val="90000"/>
                        <a:defRPr sz="24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1"/>
                        </a:buClr>
                        <a:defRPr>
                          <a:solidFill>
                            <a:schemeClr val="tx1"/>
                          </a:solidFill>
                          <a:latin typeface="Times New Roman" panose="02020603050405020304" pitchFamily="18" charset="0"/>
                        </a:defRPr>
                      </a:lvl4pPr>
                      <a:lvl5pPr marL="2057400" indent="-228600">
                        <a:spcBef>
                          <a:spcPct val="20000"/>
                        </a:spcBef>
                        <a:buClr>
                          <a:schemeClr val="accent1"/>
                        </a:buClr>
                        <a:defRPr>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defRPr>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defRPr>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defRPr>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FF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Inferiore a 160</a:t>
                      </a:r>
                      <a:endParaRPr kumimoji="0" lang="it-IT" altLang="it-IT" sz="18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Lucida Sans Unicode" panose="020B0602030504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12620"/>
                  </a:ext>
                </a:extLst>
              </a:tr>
            </a:tbl>
          </a:graphicData>
        </a:graphic>
      </p:graphicFrame>
      <p:sp>
        <p:nvSpPr>
          <p:cNvPr id="110798" name="Rectangle 206">
            <a:extLst>
              <a:ext uri="{FF2B5EF4-FFF2-40B4-BE49-F238E27FC236}">
                <a16:creationId xmlns:a16="http://schemas.microsoft.com/office/drawing/2014/main" id="{4F41819B-7053-46E6-ADB7-20F52A9B7464}"/>
              </a:ext>
            </a:extLst>
          </p:cNvPr>
          <p:cNvSpPr>
            <a:spLocks noChangeArrowheads="1"/>
          </p:cNvSpPr>
          <p:nvPr/>
        </p:nvSpPr>
        <p:spPr bwMode="auto">
          <a:xfrm>
            <a:off x="7092950" y="5949950"/>
            <a:ext cx="18351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6000" b="1">
                <a:solidFill>
                  <a:srgbClr val="FF3300"/>
                </a:solidFill>
                <a:effectLst>
                  <a:outerShdw blurRad="38100" dist="38100" dir="2700000" algn="tl">
                    <a:srgbClr val="000000"/>
                  </a:outerShdw>
                </a:effectLst>
                <a:latin typeface="Century Gothic" panose="020B0502020202020204" pitchFamily="34" charset="0"/>
              </a:defRPr>
            </a:lvl1pPr>
            <a:lvl2pPr algn="ctr">
              <a:defRPr sz="6000" b="1">
                <a:solidFill>
                  <a:srgbClr val="FF3300"/>
                </a:solidFill>
                <a:effectLst>
                  <a:outerShdw blurRad="38100" dist="38100" dir="2700000" algn="tl">
                    <a:srgbClr val="000000"/>
                  </a:outerShdw>
                </a:effectLst>
                <a:latin typeface="Century Gothic" panose="020B0502020202020204" pitchFamily="34" charset="0"/>
              </a:defRPr>
            </a:lvl2pPr>
            <a:lvl3pPr algn="ctr">
              <a:defRPr sz="6000" b="1">
                <a:solidFill>
                  <a:srgbClr val="FF3300"/>
                </a:solidFill>
                <a:effectLst>
                  <a:outerShdw blurRad="38100" dist="38100" dir="2700000" algn="tl">
                    <a:srgbClr val="000000"/>
                  </a:outerShdw>
                </a:effectLst>
                <a:latin typeface="Century Gothic" panose="020B0502020202020204" pitchFamily="34" charset="0"/>
              </a:defRPr>
            </a:lvl3pPr>
            <a:lvl4pPr algn="ctr">
              <a:defRPr sz="6000" b="1">
                <a:solidFill>
                  <a:srgbClr val="FF3300"/>
                </a:solidFill>
                <a:effectLst>
                  <a:outerShdw blurRad="38100" dist="38100" dir="2700000" algn="tl">
                    <a:srgbClr val="000000"/>
                  </a:outerShdw>
                </a:effectLst>
                <a:latin typeface="Century Gothic" panose="020B0502020202020204" pitchFamily="34" charset="0"/>
              </a:defRPr>
            </a:lvl4pPr>
            <a:lvl5pPr algn="ctr">
              <a:defRPr sz="6000" b="1">
                <a:solidFill>
                  <a:srgbClr val="FF3300"/>
                </a:solidFill>
                <a:effectLst>
                  <a:outerShdw blurRad="38100" dist="38100" dir="2700000" algn="tl">
                    <a:srgbClr val="000000"/>
                  </a:outerShdw>
                </a:effectLst>
                <a:latin typeface="Century Gothic" panose="020B0502020202020204" pitchFamily="34" charset="0"/>
              </a:defRPr>
            </a:lvl5pPr>
            <a:lvl6pPr marL="4572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6pPr>
            <a:lvl7pPr marL="9144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7pPr>
            <a:lvl8pPr marL="13716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8pPr>
            <a:lvl9pPr marL="1828800" algn="ctr" fontAlgn="base">
              <a:spcBef>
                <a:spcPct val="0"/>
              </a:spcBef>
              <a:spcAft>
                <a:spcPct val="0"/>
              </a:spcAft>
              <a:defRPr sz="6000" b="1">
                <a:solidFill>
                  <a:srgbClr val="FF3300"/>
                </a:solidFill>
                <a:effectLst>
                  <a:outerShdw blurRad="38100" dist="38100" dir="2700000" algn="tl">
                    <a:srgbClr val="000000"/>
                  </a:outerShdw>
                </a:effectLst>
                <a:latin typeface="Century Gothic" panose="020B0502020202020204" pitchFamily="34" charset="0"/>
              </a:defRPr>
            </a:lvl9pPr>
          </a:lstStyle>
          <a:p>
            <a:r>
              <a:rPr lang="it-IT" altLang="it-IT" sz="2000"/>
              <a:t>Fonte Enea</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a:extLst>
              <a:ext uri="{FF2B5EF4-FFF2-40B4-BE49-F238E27FC236}">
                <a16:creationId xmlns:a16="http://schemas.microsoft.com/office/drawing/2014/main" id="{07014469-20B4-4B8C-96A9-FC4BBD31F5DB}"/>
              </a:ext>
            </a:extLst>
          </p:cNvPr>
          <p:cNvSpPr>
            <a:spLocks noChangeArrowheads="1"/>
          </p:cNvSpPr>
          <p:nvPr/>
        </p:nvSpPr>
        <p:spPr bwMode="auto">
          <a:xfrm>
            <a:off x="2667000" y="0"/>
            <a:ext cx="62484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endParaRPr lang="it-IT" altLang="it-IT" b="1">
              <a:solidFill>
                <a:srgbClr val="008000"/>
              </a:solidFill>
              <a:cs typeface="Times New Roman" panose="02020603050405020304" pitchFamily="18" charset="0"/>
            </a:endParaRPr>
          </a:p>
          <a:p>
            <a:pPr algn="just" eaLnBrk="1" hangingPunct="1"/>
            <a:r>
              <a:rPr lang="it-IT" altLang="it-IT" b="1">
                <a:solidFill>
                  <a:srgbClr val="008000"/>
                </a:solidFill>
                <a:cs typeface="Times New Roman" panose="02020603050405020304" pitchFamily="18" charset="0"/>
              </a:rPr>
              <a:t>                                    Strategie di risparmio energetico </a:t>
            </a:r>
            <a:endParaRPr lang="it-IT" altLang="it-IT" sz="800" b="1">
              <a:solidFill>
                <a:srgbClr val="008000"/>
              </a:solidFill>
              <a:cs typeface="Times New Roman" panose="02020603050405020304" pitchFamily="18" charset="0"/>
            </a:endParaRPr>
          </a:p>
          <a:p>
            <a:pPr algn="just" eaLnBrk="1" hangingPunct="1"/>
            <a:endParaRPr lang="it-IT" altLang="it-IT" sz="800" b="1">
              <a:solidFill>
                <a:srgbClr val="008000"/>
              </a:solidFill>
              <a:cs typeface="Times New Roman" panose="02020603050405020304" pitchFamily="18" charset="0"/>
            </a:endParaRPr>
          </a:p>
          <a:p>
            <a:pPr algn="just"/>
            <a:r>
              <a:rPr lang="it-IT" altLang="it-IT">
                <a:solidFill>
                  <a:srgbClr val="008000"/>
                </a:solidFill>
                <a:cs typeface="Times New Roman" panose="02020603050405020304" pitchFamily="18" charset="0"/>
              </a:rPr>
              <a:t>   Nell'Europa occidentale il 40% dell'uso finale dell'energia è riservato al settore domestico, il 25% all'industria e il 30% ai trasporti.</a:t>
            </a:r>
            <a:endParaRPr lang="it-IT" altLang="it-IT">
              <a:cs typeface="Times New Roman" panose="02020603050405020304" pitchFamily="18" charset="0"/>
            </a:endParaRPr>
          </a:p>
          <a:p>
            <a:pPr algn="just"/>
            <a:r>
              <a:rPr lang="it-IT" altLang="it-IT">
                <a:solidFill>
                  <a:srgbClr val="008000"/>
                </a:solidFill>
                <a:cs typeface="Times New Roman" panose="02020603050405020304" pitchFamily="18" charset="0"/>
              </a:rPr>
              <a:t>Circa la metà dell'energia consumata nell'Europa occidentale è utilizzata negli edifici. Attualmente, impiegando tecnologie già sperimentate, si potrebbero ottenere riduzioni dei consumi fino al 20%. Dovrebbe essere incoraggiata l'adozione di particolari accorgimenti di progettazione, soprattutto riguardo all'isolamento termico e all'illuminazione. L'introduzione di sistemi computerizzati di controllo energetico e l'installazione di dispositivi più efficienti per riscaldare, raffreddare e cucinare sarebbero il necessario complemento ai miglioramenti progettuali. Il settore dei trasporti è senza dubbio uno dei più inquinanti, dal momento che libera nell'atmosfera una quantità di diossido di carbonio nettamente superiore a quella prodotta dalle centrali termoelettriche. </a:t>
            </a:r>
            <a:endParaRPr lang="it-IT" altLang="it-IT"/>
          </a:p>
        </p:txBody>
      </p:sp>
      <p:graphicFrame>
        <p:nvGraphicFramePr>
          <p:cNvPr id="1026" name="Object 16">
            <a:extLst>
              <a:ext uri="{FF2B5EF4-FFF2-40B4-BE49-F238E27FC236}">
                <a16:creationId xmlns:a16="http://schemas.microsoft.com/office/drawing/2014/main" id="{AB1E5831-4244-4CBB-A4FE-55135A9FDECF}"/>
              </a:ext>
            </a:extLst>
          </p:cNvPr>
          <p:cNvGraphicFramePr>
            <a:graphicFrameLocks noChangeAspect="1"/>
          </p:cNvGraphicFramePr>
          <p:nvPr/>
        </p:nvGraphicFramePr>
        <p:xfrm>
          <a:off x="228600" y="-609600"/>
          <a:ext cx="3498850" cy="4191000"/>
        </p:xfrm>
        <a:graphic>
          <a:graphicData uri="http://schemas.openxmlformats.org/presentationml/2006/ole">
            <mc:AlternateContent xmlns:mc="http://schemas.openxmlformats.org/markup-compatibility/2006">
              <mc:Choice xmlns:v="urn:schemas-microsoft-com:vml" Requires="v">
                <p:oleObj spid="_x0000_s3099" name="Grafico" r:id="rId3" imgW="3848057" imgH="4714789" progId="MSGraph.Chart.8">
                  <p:embed followColorScheme="full"/>
                </p:oleObj>
              </mc:Choice>
              <mc:Fallback>
                <p:oleObj name="Grafico" r:id="rId3" imgW="3848057" imgH="4714789" progId="MSGraph.Chart.8">
                  <p:embed followColorScheme="full"/>
                  <p:pic>
                    <p:nvPicPr>
                      <p:cNvPr id="1026" name="Object 16">
                        <a:extLst>
                          <a:ext uri="{FF2B5EF4-FFF2-40B4-BE49-F238E27FC236}">
                            <a16:creationId xmlns:a16="http://schemas.microsoft.com/office/drawing/2014/main" id="{AB1E5831-4244-4CBB-A4FE-55135A9FDECF}"/>
                          </a:ext>
                        </a:extLst>
                      </p:cNvPr>
                      <p:cNvPicPr>
                        <a:picLocks noChangeAspect="1" noChangeArrowheads="1"/>
                      </p:cNvPicPr>
                      <p:nvPr/>
                    </p:nvPicPr>
                    <p:blipFill>
                      <a:blip r:embed="rId4"/>
                      <a:srcRect/>
                      <a:stretch>
                        <a:fillRect/>
                      </a:stretch>
                    </p:blipFill>
                    <p:spPr bwMode="auto">
                      <a:xfrm>
                        <a:off x="228600" y="-609600"/>
                        <a:ext cx="34988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1" name="Picture 17" descr="auto0">
            <a:extLst>
              <a:ext uri="{FF2B5EF4-FFF2-40B4-BE49-F238E27FC236}">
                <a16:creationId xmlns:a16="http://schemas.microsoft.com/office/drawing/2014/main" id="{5616EF2A-E662-4E78-A36B-6612372DDD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4419600"/>
            <a:ext cx="18288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18">
            <a:extLst>
              <a:ext uri="{FF2B5EF4-FFF2-40B4-BE49-F238E27FC236}">
                <a16:creationId xmlns:a16="http://schemas.microsoft.com/office/drawing/2014/main" id="{865B24E5-E3C3-4729-8803-E46CC5E20350}"/>
              </a:ext>
            </a:extLst>
          </p:cNvPr>
          <p:cNvSpPr txBox="1">
            <a:spLocks noChangeArrowheads="1"/>
          </p:cNvSpPr>
          <p:nvPr/>
        </p:nvSpPr>
        <p:spPr bwMode="auto">
          <a:xfrm>
            <a:off x="304800" y="2514600"/>
            <a:ext cx="8610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a:r>
              <a:rPr lang="it-IT" altLang="it-IT">
                <a:solidFill>
                  <a:srgbClr val="008000"/>
                </a:solidFill>
                <a:cs typeface="Times New Roman" panose="02020603050405020304" pitchFamily="18" charset="0"/>
              </a:rPr>
              <a:t>Nel mondo attualmente ci sono 500 milioni di auto: entro il 2020, le cifre attuali raddoppieranno in Europa occidentale, mentre nei paesi in via di sviluppo la crescita sarà ancora maggiore. Il rendimento dei motori per autoveicoli è migliorato notevolmente nel corso degli anni, e spesso i modelli in commercio offrono prestazioni superiori a quelle consentite dai codici stradali. La congestione del traffico nelle città e l'inquinamento stanno comunque inducendo molte amministrazioni cittadine a puntare sul potenziamento dei trasporti pubblici e a favorire i mezzi a trazione elettrica.</a:t>
            </a:r>
            <a:endParaRPr lang="it-IT" altLang="it-IT">
              <a:cs typeface="Times New Roman" panose="02020603050405020304" pitchFamily="18" charset="0"/>
            </a:endParaRPr>
          </a:p>
          <a:p>
            <a:pPr algn="just"/>
            <a:r>
              <a:rPr lang="it-IT" altLang="it-IT">
                <a:solidFill>
                  <a:srgbClr val="008000"/>
                </a:solidFill>
                <a:cs typeface="Times New Roman" panose="02020603050405020304" pitchFamily="18" charset="0"/>
              </a:rPr>
              <a:t>   I consumatori spesso si dimostrano poco inclini ad adottare soluzioni più efficienti dal punto di vista del consumo energetico. Un esempio è il successo relativamente scarso delle lampade a fluorescenza: decisamente più care delle normali lampade a incandescenza, permettono però di recuperare ampiamente l'investimento iniziale nel giro di qualche anno, grazie al loro minore consumo. Alla luce di questo stato di cose, i governi stanno cominciando a utilizzare lo strumento degli incentivi e delle penalizzazioni fiscali, sia nei confronti del singolo cittadino che verso le aziende, per incoraggiare le varie forme di risparmio energetico. </a:t>
            </a:r>
            <a:endParaRPr lang="it-IT" altLang="it-IT"/>
          </a:p>
        </p:txBody>
      </p:sp>
      <p:sp>
        <p:nvSpPr>
          <p:cNvPr id="1033" name="Rectangle 19" descr="Pergamena">
            <a:extLst>
              <a:ext uri="{FF2B5EF4-FFF2-40B4-BE49-F238E27FC236}">
                <a16:creationId xmlns:a16="http://schemas.microsoft.com/office/drawing/2014/main" id="{8906D53D-20D5-49C8-89A3-9D8589349DF6}"/>
              </a:ext>
            </a:extLst>
          </p:cNvPr>
          <p:cNvSpPr>
            <a:spLocks noChangeArrowheads="1"/>
          </p:cNvSpPr>
          <p:nvPr/>
        </p:nvSpPr>
        <p:spPr bwMode="auto">
          <a:xfrm>
            <a:off x="304800" y="4572000"/>
            <a:ext cx="6629400" cy="63976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r>
              <a:rPr lang="it-IT" altLang="it-IT" b="1" i="1">
                <a:solidFill>
                  <a:srgbClr val="008000"/>
                </a:solidFill>
                <a:latin typeface="Arial" panose="020B0604020202020204" pitchFamily="34" charset="0"/>
                <a:cs typeface="Times New Roman" panose="02020603050405020304" pitchFamily="18" charset="0"/>
              </a:rPr>
              <a:t>ENEL</a:t>
            </a:r>
            <a:r>
              <a:rPr lang="it-IT" altLang="it-IT" i="1">
                <a:solidFill>
                  <a:srgbClr val="008000"/>
                </a:solidFill>
                <a:latin typeface="Arial" panose="020B0604020202020204" pitchFamily="34" charset="0"/>
                <a:cs typeface="Times New Roman" panose="02020603050405020304" pitchFamily="18" charset="0"/>
              </a:rPr>
              <a:t>: il compito di esercitare sul territorio italiano tutte le attività di produzione, importazione,    esportazione, trasporto, distribuzione e vendita dell'energia elettrica. Copre l'80% della produzione di    energia elettrica italiana ed è la terza società elettrica del mondo. </a:t>
            </a:r>
            <a:endParaRPr lang="it-IT" altLang="it-IT" i="1">
              <a:latin typeface="Arial" panose="020B0604020202020204" pitchFamily="34" charset="0"/>
            </a:endParaRPr>
          </a:p>
        </p:txBody>
      </p:sp>
      <p:sp>
        <p:nvSpPr>
          <p:cNvPr id="1034" name="Text Box 20" descr="Velina blu">
            <a:extLst>
              <a:ext uri="{FF2B5EF4-FFF2-40B4-BE49-F238E27FC236}">
                <a16:creationId xmlns:a16="http://schemas.microsoft.com/office/drawing/2014/main" id="{3C78161E-E1D0-4A06-A35E-6B401465DB23}"/>
              </a:ext>
            </a:extLst>
          </p:cNvPr>
          <p:cNvSpPr txBox="1">
            <a:spLocks noChangeArrowheads="1"/>
          </p:cNvSpPr>
          <p:nvPr/>
        </p:nvSpPr>
        <p:spPr bwMode="auto">
          <a:xfrm>
            <a:off x="304800" y="5257800"/>
            <a:ext cx="6629400" cy="822325"/>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a:r>
              <a:rPr lang="it-IT" altLang="it-IT" b="1" i="1">
                <a:solidFill>
                  <a:srgbClr val="008000"/>
                </a:solidFill>
                <a:latin typeface="Arial" panose="020B0604020202020204" pitchFamily="34" charset="0"/>
                <a:cs typeface="Times New Roman" panose="02020603050405020304" pitchFamily="18" charset="0"/>
              </a:rPr>
              <a:t>ENEA</a:t>
            </a:r>
            <a:r>
              <a:rPr lang="it-IT" altLang="it-IT" i="1">
                <a:solidFill>
                  <a:srgbClr val="008000"/>
                </a:solidFill>
                <a:latin typeface="Arial" panose="020B0604020202020204" pitchFamily="34" charset="0"/>
                <a:cs typeface="Times New Roman" panose="02020603050405020304" pitchFamily="18" charset="0"/>
              </a:rPr>
              <a:t>: dal ‘91 coordina la ricerca e l'attività industriale nei settori delle fonti rinnovabili di energia, della protezione dell'ambiente, del risparmio energetico e della salute dei cittadini in rapporto ai grandi impianti per la produzione di energia. Dal 1999 presidente dell’Ente è Carlo Rubbia, premio Nobel per la fisica. </a:t>
            </a:r>
            <a:endParaRPr lang="it-IT" altLang="it-IT" i="1">
              <a:latin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CDC572E4-3C29-4470-BEE3-D89B785B89DC}"/>
              </a:ext>
            </a:extLst>
          </p:cNvPr>
          <p:cNvSpPr>
            <a:spLocks noGrp="1"/>
          </p:cNvSpPr>
          <p:nvPr>
            <p:ph idx="1"/>
          </p:nvPr>
        </p:nvSpPr>
        <p:spPr/>
        <p:txBody>
          <a:bodyPr/>
          <a:lstStyle/>
          <a:p>
            <a:pPr>
              <a:defRPr/>
            </a:pPr>
            <a:endParaRPr lang="it-IT"/>
          </a:p>
        </p:txBody>
      </p:sp>
      <p:pic>
        <p:nvPicPr>
          <p:cNvPr id="14339" name="Picture 2" descr="C:\Users\Utente\Desktop\TABE.jpg">
            <a:extLst>
              <a:ext uri="{FF2B5EF4-FFF2-40B4-BE49-F238E27FC236}">
                <a16:creationId xmlns:a16="http://schemas.microsoft.com/office/drawing/2014/main" id="{90F05B06-7AAC-42F2-A157-25DA920E7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8878888"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CEAA2D-16E8-4523-9F58-201DF9294A65}"/>
              </a:ext>
            </a:extLst>
          </p:cNvPr>
          <p:cNvSpPr>
            <a:spLocks noGrp="1"/>
          </p:cNvSpPr>
          <p:nvPr>
            <p:ph type="title" idx="4294967295"/>
          </p:nvPr>
        </p:nvSpPr>
        <p:spPr>
          <a:xfrm>
            <a:off x="0" y="277813"/>
            <a:ext cx="8229600" cy="793750"/>
          </a:xfrm>
        </p:spPr>
        <p:txBody>
          <a:bodyPr/>
          <a:lstStyle/>
          <a:p>
            <a:pPr>
              <a:defRPr/>
            </a:pPr>
            <a:r>
              <a:rPr lang="it-IT" sz="3600" dirty="0">
                <a:solidFill>
                  <a:srgbClr val="C00000"/>
                </a:solidFill>
              </a:rPr>
              <a:t> </a:t>
            </a:r>
          </a:p>
        </p:txBody>
      </p:sp>
      <p:sp>
        <p:nvSpPr>
          <p:cNvPr id="3" name="Segnaposto contenuto 2">
            <a:extLst>
              <a:ext uri="{FF2B5EF4-FFF2-40B4-BE49-F238E27FC236}">
                <a16:creationId xmlns:a16="http://schemas.microsoft.com/office/drawing/2014/main" id="{BA75E6A0-E6B6-4E0D-AEEA-D33ADD76DD2E}"/>
              </a:ext>
            </a:extLst>
          </p:cNvPr>
          <p:cNvSpPr>
            <a:spLocks noGrp="1"/>
          </p:cNvSpPr>
          <p:nvPr>
            <p:ph idx="4294967295"/>
          </p:nvPr>
        </p:nvSpPr>
        <p:spPr>
          <a:xfrm>
            <a:off x="0" y="0"/>
            <a:ext cx="8229600" cy="6130925"/>
          </a:xfrm>
        </p:spPr>
        <p:txBody>
          <a:bodyPr/>
          <a:lstStyle/>
          <a:p>
            <a:pPr>
              <a:buFont typeface="Wingdings" panose="05000000000000000000" pitchFamily="2" charset="2"/>
              <a:buNone/>
              <a:defRPr/>
            </a:pPr>
            <a:r>
              <a:rPr lang="it-IT" dirty="0"/>
              <a:t>  </a:t>
            </a:r>
            <a:r>
              <a:rPr lang="it-IT" sz="2400" u="sng" dirty="0">
                <a:solidFill>
                  <a:srgbClr val="000000"/>
                </a:solidFill>
                <a:effectLst/>
                <a:latin typeface="+mj-lt"/>
              </a:rPr>
              <a:t> </a:t>
            </a:r>
          </a:p>
        </p:txBody>
      </p:sp>
      <p:graphicFrame>
        <p:nvGraphicFramePr>
          <p:cNvPr id="4" name="Tabella 3">
            <a:extLst>
              <a:ext uri="{FF2B5EF4-FFF2-40B4-BE49-F238E27FC236}">
                <a16:creationId xmlns:a16="http://schemas.microsoft.com/office/drawing/2014/main" id="{815CBC65-9453-41DC-AD53-118ACD42C00D}"/>
              </a:ext>
            </a:extLst>
          </p:cNvPr>
          <p:cNvGraphicFramePr>
            <a:graphicFrameLocks noGrp="1"/>
          </p:cNvGraphicFramePr>
          <p:nvPr>
            <p:extLst>
              <p:ext uri="{D42A27DB-BD31-4B8C-83A1-F6EECF244321}">
                <p14:modId xmlns:p14="http://schemas.microsoft.com/office/powerpoint/2010/main" val="1583300723"/>
              </p:ext>
            </p:extLst>
          </p:nvPr>
        </p:nvGraphicFramePr>
        <p:xfrm>
          <a:off x="214313" y="142875"/>
          <a:ext cx="8715375" cy="6594475"/>
        </p:xfrm>
        <a:graphic>
          <a:graphicData uri="http://schemas.openxmlformats.org/drawingml/2006/table">
            <a:tbl>
              <a:tblPr/>
              <a:tblGrid>
                <a:gridCol w="1743076">
                  <a:extLst>
                    <a:ext uri="{9D8B030D-6E8A-4147-A177-3AD203B41FA5}">
                      <a16:colId xmlns:a16="http://schemas.microsoft.com/office/drawing/2014/main" val="20000"/>
                    </a:ext>
                  </a:extLst>
                </a:gridCol>
                <a:gridCol w="3400393">
                  <a:extLst>
                    <a:ext uri="{9D8B030D-6E8A-4147-A177-3AD203B41FA5}">
                      <a16:colId xmlns:a16="http://schemas.microsoft.com/office/drawing/2014/main" val="20001"/>
                    </a:ext>
                  </a:extLst>
                </a:gridCol>
                <a:gridCol w="3571906">
                  <a:extLst>
                    <a:ext uri="{9D8B030D-6E8A-4147-A177-3AD203B41FA5}">
                      <a16:colId xmlns:a16="http://schemas.microsoft.com/office/drawing/2014/main" val="20002"/>
                    </a:ext>
                  </a:extLst>
                </a:gridCol>
              </a:tblGrid>
              <a:tr h="205542">
                <a:tc>
                  <a:txBody>
                    <a:bodyPr/>
                    <a:lstStyle/>
                    <a:p>
                      <a:pPr algn="ctr">
                        <a:lnSpc>
                          <a:spcPct val="115000"/>
                        </a:lnSpc>
                        <a:spcAft>
                          <a:spcPts val="0"/>
                        </a:spcAft>
                      </a:pPr>
                      <a:r>
                        <a:rPr lang="it-IT" sz="1200" b="1" baseline="0" dirty="0">
                          <a:solidFill>
                            <a:srgbClr val="FF0000"/>
                          </a:solidFill>
                          <a:latin typeface="Arial" pitchFamily="34" charset="0"/>
                          <a:ea typeface="Times New Roman"/>
                          <a:cs typeface="Arial" pitchFamily="34" charset="0"/>
                        </a:rPr>
                        <a:t>FONTI</a:t>
                      </a:r>
                      <a:endParaRPr lang="it-IT" sz="1200" b="1" baseline="0" dirty="0">
                        <a:solidFill>
                          <a:srgbClr val="FF0000"/>
                        </a:solidFill>
                        <a:latin typeface="Arial" pitchFamily="34" charset="0"/>
                        <a:ea typeface="Calibri"/>
                        <a:cs typeface="Arial" pitchFamily="34" charset="0"/>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solidFill>
                      <a:srgbClr val="6699FF"/>
                    </a:solidFill>
                  </a:tcPr>
                </a:tc>
                <a:tc>
                  <a:txBody>
                    <a:bodyPr/>
                    <a:lstStyle/>
                    <a:p>
                      <a:pPr algn="ctr">
                        <a:lnSpc>
                          <a:spcPct val="115000"/>
                        </a:lnSpc>
                        <a:spcAft>
                          <a:spcPts val="0"/>
                        </a:spcAft>
                      </a:pPr>
                      <a:r>
                        <a:rPr lang="it-IT" sz="1200" b="1" baseline="0" dirty="0">
                          <a:solidFill>
                            <a:srgbClr val="FF0000"/>
                          </a:solidFill>
                          <a:latin typeface="Arial" pitchFamily="34" charset="0"/>
                          <a:ea typeface="Times New Roman"/>
                          <a:cs typeface="Arial" pitchFamily="34" charset="0"/>
                        </a:rPr>
                        <a:t>PRO</a:t>
                      </a:r>
                      <a:endParaRPr lang="it-IT" sz="1200" b="1" baseline="0" dirty="0">
                        <a:solidFill>
                          <a:srgbClr val="FF0000"/>
                        </a:solidFill>
                        <a:latin typeface="Arial" pitchFamily="34" charset="0"/>
                        <a:ea typeface="Calibri"/>
                        <a:cs typeface="Arial" pitchFamily="34" charset="0"/>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solidFill>
                      <a:srgbClr val="6699FF"/>
                    </a:solidFill>
                  </a:tcPr>
                </a:tc>
                <a:tc>
                  <a:txBody>
                    <a:bodyPr/>
                    <a:lstStyle/>
                    <a:p>
                      <a:pPr algn="ctr">
                        <a:lnSpc>
                          <a:spcPct val="115000"/>
                        </a:lnSpc>
                        <a:spcAft>
                          <a:spcPts val="0"/>
                        </a:spcAft>
                      </a:pPr>
                      <a:r>
                        <a:rPr lang="it-IT" sz="1200" b="1" baseline="0" dirty="0">
                          <a:solidFill>
                            <a:srgbClr val="FF0000"/>
                          </a:solidFill>
                          <a:latin typeface="Arial" pitchFamily="34" charset="0"/>
                          <a:ea typeface="Times New Roman"/>
                          <a:cs typeface="Arial" pitchFamily="34" charset="0"/>
                        </a:rPr>
                        <a:t>CONTRO</a:t>
                      </a:r>
                      <a:endParaRPr lang="it-IT" sz="1200" b="1" baseline="0" dirty="0">
                        <a:solidFill>
                          <a:srgbClr val="FF0000"/>
                        </a:solidFill>
                        <a:latin typeface="Arial" pitchFamily="34" charset="0"/>
                        <a:ea typeface="Calibri"/>
                        <a:cs typeface="Arial" pitchFamily="34" charset="0"/>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solidFill>
                      <a:srgbClr val="6699FF"/>
                    </a:solidFill>
                  </a:tcPr>
                </a:tc>
                <a:extLst>
                  <a:ext uri="{0D108BD9-81ED-4DB2-BD59-A6C34878D82A}">
                    <a16:rowId xmlns:a16="http://schemas.microsoft.com/office/drawing/2014/main" val="10000"/>
                  </a:ext>
                </a:extLst>
              </a:tr>
              <a:tr h="616624">
                <a:tc>
                  <a:txBody>
                    <a:bodyPr/>
                    <a:lstStyle/>
                    <a:p>
                      <a:pPr algn="ctr">
                        <a:lnSpc>
                          <a:spcPct val="115000"/>
                        </a:lnSpc>
                        <a:spcAft>
                          <a:spcPts val="0"/>
                        </a:spcAft>
                      </a:pPr>
                      <a:r>
                        <a:rPr lang="it-IT" sz="1200" baseline="0" dirty="0">
                          <a:solidFill>
                            <a:srgbClr val="FF0000"/>
                          </a:solidFill>
                          <a:latin typeface="Times New Roman" pitchFamily="18" charset="0"/>
                          <a:ea typeface="Times New Roman"/>
                          <a:cs typeface="Times New Roman"/>
                        </a:rPr>
                        <a:t>CARBONE</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Produce un'energia doppia rispetto al legno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È una fonte </a:t>
                      </a:r>
                      <a:r>
                        <a:rPr lang="it-IT" sz="1200" b="1" baseline="0" dirty="0">
                          <a:solidFill>
                            <a:srgbClr val="FF0000"/>
                          </a:solidFill>
                          <a:latin typeface="Times New Roman" pitchFamily="18" charset="0"/>
                          <a:ea typeface="Times New Roman"/>
                          <a:cs typeface="Times New Roman"/>
                        </a:rPr>
                        <a:t>non rinnovabile</a:t>
                      </a:r>
                      <a:r>
                        <a:rPr lang="it-IT" sz="1200" baseline="0" dirty="0">
                          <a:solidFill>
                            <a:srgbClr val="FF0000"/>
                          </a:solidFill>
                          <a:latin typeface="Times New Roman" pitchFamily="18" charset="0"/>
                          <a:ea typeface="Times New Roman"/>
                          <a:cs typeface="Times New Roman"/>
                        </a:rPr>
                        <a:t>, che si sta esaurendo, si stima che sia ancora disponibile per circa </a:t>
                      </a:r>
                      <a:r>
                        <a:rPr lang="it-IT" sz="1200" b="1" baseline="0" dirty="0">
                          <a:solidFill>
                            <a:srgbClr val="FF0000"/>
                          </a:solidFill>
                          <a:latin typeface="Times New Roman" pitchFamily="18" charset="0"/>
                          <a:ea typeface="Times New Roman"/>
                          <a:cs typeface="Times New Roman"/>
                        </a:rPr>
                        <a:t>300 anni. </a:t>
                      </a:r>
                      <a:br>
                        <a:rPr lang="it-IT" sz="1200" baseline="0" dirty="0">
                          <a:solidFill>
                            <a:srgbClr val="FF0000"/>
                          </a:solidFill>
                          <a:latin typeface="Times New Roman" pitchFamily="18" charset="0"/>
                          <a:ea typeface="Times New Roman"/>
                          <a:cs typeface="Times New Roman"/>
                        </a:rPr>
                      </a:br>
                      <a:r>
                        <a:rPr lang="it-IT" sz="1200" baseline="0" dirty="0">
                          <a:solidFill>
                            <a:srgbClr val="FF0000"/>
                          </a:solidFill>
                          <a:latin typeface="Times New Roman" pitchFamily="18" charset="0"/>
                          <a:ea typeface="Times New Roman"/>
                          <a:cs typeface="Times New Roman"/>
                        </a:rPr>
                        <a:t>È estremamente inquinante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1"/>
                  </a:ext>
                </a:extLst>
              </a:tr>
              <a:tr h="616624">
                <a:tc>
                  <a:txBody>
                    <a:bodyPr/>
                    <a:lstStyle/>
                    <a:p>
                      <a:pPr algn="ctr">
                        <a:lnSpc>
                          <a:spcPct val="115000"/>
                        </a:lnSpc>
                        <a:spcAft>
                          <a:spcPts val="0"/>
                        </a:spcAft>
                      </a:pPr>
                      <a:r>
                        <a:rPr lang="it-IT" sz="1200" baseline="0" dirty="0">
                          <a:solidFill>
                            <a:srgbClr val="FF0000"/>
                          </a:solidFill>
                          <a:latin typeface="Times New Roman" pitchFamily="18" charset="0"/>
                          <a:ea typeface="Times New Roman"/>
                          <a:cs typeface="Times New Roman"/>
                        </a:rPr>
                        <a:t>PETROLIO E GAS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Ha un elevato potere energetico ed è la principale fonte di energia utilizzata</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È una fonte </a:t>
                      </a:r>
                      <a:r>
                        <a:rPr lang="it-IT" sz="1200" b="1" baseline="0" dirty="0">
                          <a:solidFill>
                            <a:srgbClr val="FF0000"/>
                          </a:solidFill>
                          <a:latin typeface="Times New Roman" pitchFamily="18" charset="0"/>
                          <a:ea typeface="Times New Roman"/>
                          <a:cs typeface="Times New Roman"/>
                        </a:rPr>
                        <a:t>non rinnovabile</a:t>
                      </a:r>
                      <a:r>
                        <a:rPr lang="it-IT" sz="1200" baseline="0" dirty="0">
                          <a:solidFill>
                            <a:srgbClr val="FF0000"/>
                          </a:solidFill>
                          <a:latin typeface="Times New Roman" pitchFamily="18" charset="0"/>
                          <a:ea typeface="Times New Roman"/>
                          <a:cs typeface="Times New Roman"/>
                        </a:rPr>
                        <a:t>, che si sta esaurendo, si stima che sia ancora disponibile per circa </a:t>
                      </a:r>
                      <a:r>
                        <a:rPr lang="it-IT" sz="1200" b="1" baseline="0" dirty="0">
                          <a:solidFill>
                            <a:srgbClr val="FF0000"/>
                          </a:solidFill>
                          <a:latin typeface="Times New Roman" pitchFamily="18" charset="0"/>
                          <a:ea typeface="Times New Roman"/>
                          <a:cs typeface="Times New Roman"/>
                        </a:rPr>
                        <a:t>40 an</a:t>
                      </a:r>
                      <a:r>
                        <a:rPr lang="it-IT" sz="1200" baseline="0" dirty="0">
                          <a:solidFill>
                            <a:srgbClr val="FF0000"/>
                          </a:solidFill>
                          <a:latin typeface="Times New Roman" pitchFamily="18" charset="0"/>
                          <a:ea typeface="Times New Roman"/>
                          <a:cs typeface="Times New Roman"/>
                        </a:rPr>
                        <a:t>ni. </a:t>
                      </a:r>
                      <a:br>
                        <a:rPr lang="it-IT" sz="1200" baseline="0" dirty="0">
                          <a:solidFill>
                            <a:srgbClr val="FF0000"/>
                          </a:solidFill>
                          <a:latin typeface="Times New Roman" pitchFamily="18" charset="0"/>
                          <a:ea typeface="Times New Roman"/>
                          <a:cs typeface="Times New Roman"/>
                        </a:rPr>
                      </a:br>
                      <a:r>
                        <a:rPr lang="it-IT" sz="1200" baseline="0" dirty="0">
                          <a:solidFill>
                            <a:srgbClr val="FF0000"/>
                          </a:solidFill>
                          <a:latin typeface="Times New Roman" pitchFamily="18" charset="0"/>
                          <a:ea typeface="Times New Roman"/>
                          <a:cs typeface="Times New Roman"/>
                        </a:rPr>
                        <a:t>È molto inquinante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2"/>
                  </a:ext>
                </a:extLst>
              </a:tr>
              <a:tr h="822164">
                <a:tc>
                  <a:txBody>
                    <a:bodyPr/>
                    <a:lstStyle/>
                    <a:p>
                      <a:pPr algn="ctr">
                        <a:lnSpc>
                          <a:spcPct val="115000"/>
                        </a:lnSpc>
                        <a:spcAft>
                          <a:spcPts val="0"/>
                        </a:spcAft>
                      </a:pPr>
                      <a:r>
                        <a:rPr lang="it-IT" sz="1200" baseline="0">
                          <a:solidFill>
                            <a:srgbClr val="FF0000"/>
                          </a:solidFill>
                          <a:latin typeface="Times New Roman" pitchFamily="18" charset="0"/>
                          <a:ea typeface="Times New Roman"/>
                          <a:cs typeface="Times New Roman"/>
                        </a:rPr>
                        <a:t>URANIO</a:t>
                      </a:r>
                      <a:endParaRPr lang="it-IT" sz="1200" baseline="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Ha un potere energetico elevatissimo, molto superiore a quello del petrolio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È una fonte </a:t>
                      </a:r>
                      <a:r>
                        <a:rPr lang="it-IT" sz="1200" b="1" baseline="0" dirty="0">
                          <a:solidFill>
                            <a:srgbClr val="FF0000"/>
                          </a:solidFill>
                          <a:latin typeface="Times New Roman" pitchFamily="18" charset="0"/>
                          <a:ea typeface="Times New Roman"/>
                          <a:cs typeface="Times New Roman"/>
                        </a:rPr>
                        <a:t>non rinnovabile</a:t>
                      </a:r>
                      <a:r>
                        <a:rPr lang="it-IT" sz="1200" baseline="0" dirty="0">
                          <a:solidFill>
                            <a:srgbClr val="FF0000"/>
                          </a:solidFill>
                          <a:latin typeface="Times New Roman" pitchFamily="18" charset="0"/>
                          <a:ea typeface="Times New Roman"/>
                          <a:cs typeface="Times New Roman"/>
                        </a:rPr>
                        <a:t>. </a:t>
                      </a:r>
                      <a:br>
                        <a:rPr lang="it-IT" sz="1200" baseline="0" dirty="0">
                          <a:solidFill>
                            <a:srgbClr val="FF0000"/>
                          </a:solidFill>
                          <a:latin typeface="Times New Roman" pitchFamily="18" charset="0"/>
                          <a:ea typeface="Times New Roman"/>
                          <a:cs typeface="Times New Roman"/>
                        </a:rPr>
                      </a:br>
                      <a:r>
                        <a:rPr lang="it-IT" sz="1200" baseline="0" dirty="0">
                          <a:solidFill>
                            <a:srgbClr val="FF0000"/>
                          </a:solidFill>
                          <a:latin typeface="Times New Roman" pitchFamily="18" charset="0"/>
                          <a:ea typeface="Times New Roman"/>
                          <a:cs typeface="Times New Roman"/>
                        </a:rPr>
                        <a:t>È estremamente inquinante, i residui radioattivi rimangono pericolosi per centinaia di anni e non c'è modo di renderli innocui o sbarazzarsene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3"/>
                  </a:ext>
                </a:extLst>
              </a:tr>
              <a:tr h="1233247">
                <a:tc>
                  <a:txBody>
                    <a:bodyPr/>
                    <a:lstStyle/>
                    <a:p>
                      <a:pPr algn="ctr">
                        <a:lnSpc>
                          <a:spcPct val="115000"/>
                        </a:lnSpc>
                        <a:spcAft>
                          <a:spcPts val="0"/>
                        </a:spcAft>
                      </a:pPr>
                      <a:r>
                        <a:rPr lang="it-IT" sz="1200" baseline="0" dirty="0">
                          <a:solidFill>
                            <a:srgbClr val="FF0000"/>
                          </a:solidFill>
                          <a:latin typeface="Times New Roman" pitchFamily="18" charset="0"/>
                          <a:ea typeface="Times New Roman"/>
                          <a:cs typeface="Times New Roman"/>
                        </a:rPr>
                        <a:t>SOLE</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È</a:t>
                      </a:r>
                      <a:r>
                        <a:rPr lang="it-IT" sz="1200" b="1" baseline="0" dirty="0">
                          <a:solidFill>
                            <a:srgbClr val="FF0000"/>
                          </a:solidFill>
                          <a:latin typeface="Times New Roman" pitchFamily="18" charset="0"/>
                          <a:ea typeface="Times New Roman"/>
                          <a:cs typeface="Times New Roman"/>
                        </a:rPr>
                        <a:t> inesauribile</a:t>
                      </a:r>
                      <a:r>
                        <a:rPr lang="it-IT" sz="1200" baseline="0" dirty="0">
                          <a:solidFill>
                            <a:srgbClr val="FF0000"/>
                          </a:solidFill>
                          <a:latin typeface="Times New Roman" pitchFamily="18" charset="0"/>
                          <a:ea typeface="Times New Roman"/>
                          <a:cs typeface="Times New Roman"/>
                        </a:rPr>
                        <a:t>, è diffusa in tutto il mondo, non inquina e non produce residui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È una fonte non continua, </a:t>
                      </a:r>
                      <a:r>
                        <a:rPr lang="it-IT" sz="1200" baseline="0" dirty="0" err="1">
                          <a:solidFill>
                            <a:srgbClr val="FF0000"/>
                          </a:solidFill>
                          <a:latin typeface="Times New Roman" pitchFamily="18" charset="0"/>
                          <a:ea typeface="Times New Roman"/>
                          <a:cs typeface="Times New Roman"/>
                        </a:rPr>
                        <a:t>perchè</a:t>
                      </a:r>
                      <a:r>
                        <a:rPr lang="it-IT" sz="1200" baseline="0" dirty="0">
                          <a:solidFill>
                            <a:srgbClr val="FF0000"/>
                          </a:solidFill>
                          <a:latin typeface="Times New Roman" pitchFamily="18" charset="0"/>
                          <a:ea typeface="Times New Roman"/>
                          <a:cs typeface="Times New Roman"/>
                        </a:rPr>
                        <a:t> soggetta ai cicli giorno/notte e alle condizioni atmosferiche. </a:t>
                      </a:r>
                      <a:br>
                        <a:rPr lang="it-IT" sz="1200" baseline="0" dirty="0">
                          <a:solidFill>
                            <a:srgbClr val="FF0000"/>
                          </a:solidFill>
                          <a:latin typeface="Times New Roman" pitchFamily="18" charset="0"/>
                          <a:ea typeface="Times New Roman"/>
                          <a:cs typeface="Times New Roman"/>
                        </a:rPr>
                      </a:br>
                      <a:r>
                        <a:rPr lang="it-IT" sz="1200" baseline="0" dirty="0">
                          <a:solidFill>
                            <a:srgbClr val="FF0000"/>
                          </a:solidFill>
                          <a:latin typeface="Times New Roman" pitchFamily="18" charset="0"/>
                          <a:ea typeface="Times New Roman"/>
                          <a:cs typeface="Times New Roman"/>
                        </a:rPr>
                        <a:t>Il suo utilizzo ha costi elevati. Ha un elevato impatto ambientale, </a:t>
                      </a:r>
                      <a:r>
                        <a:rPr lang="it-IT" sz="1200" baseline="0" dirty="0" err="1">
                          <a:solidFill>
                            <a:srgbClr val="FF0000"/>
                          </a:solidFill>
                          <a:latin typeface="Times New Roman" pitchFamily="18" charset="0"/>
                          <a:ea typeface="Times New Roman"/>
                          <a:cs typeface="Times New Roman"/>
                        </a:rPr>
                        <a:t>perchè</a:t>
                      </a:r>
                      <a:r>
                        <a:rPr lang="it-IT" sz="1200" baseline="0" dirty="0">
                          <a:solidFill>
                            <a:srgbClr val="FF0000"/>
                          </a:solidFill>
                          <a:latin typeface="Times New Roman" pitchFamily="18" charset="0"/>
                          <a:ea typeface="Times New Roman"/>
                          <a:cs typeface="Times New Roman"/>
                        </a:rPr>
                        <a:t> per produrre grandi quantitativi di elettricità è necessario coprire grandi aree con celle fotovoltaiche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4"/>
                  </a:ext>
                </a:extLst>
              </a:tr>
              <a:tr h="723864">
                <a:tc>
                  <a:txBody>
                    <a:bodyPr/>
                    <a:lstStyle/>
                    <a:p>
                      <a:pPr algn="ctr">
                        <a:lnSpc>
                          <a:spcPct val="115000"/>
                        </a:lnSpc>
                        <a:spcAft>
                          <a:spcPts val="0"/>
                        </a:spcAft>
                      </a:pPr>
                      <a:r>
                        <a:rPr lang="it-IT" sz="1200" baseline="0" dirty="0">
                          <a:solidFill>
                            <a:srgbClr val="FF0000"/>
                          </a:solidFill>
                          <a:latin typeface="Times New Roman" pitchFamily="18" charset="0"/>
                          <a:ea typeface="Times New Roman"/>
                          <a:cs typeface="Times New Roman"/>
                        </a:rPr>
                        <a:t>VENTO</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È </a:t>
                      </a:r>
                      <a:r>
                        <a:rPr lang="it-IT" sz="1200" b="1" baseline="0" dirty="0">
                          <a:solidFill>
                            <a:srgbClr val="FF0000"/>
                          </a:solidFill>
                          <a:latin typeface="Times New Roman" pitchFamily="18" charset="0"/>
                          <a:ea typeface="Times New Roman"/>
                          <a:cs typeface="Times New Roman"/>
                        </a:rPr>
                        <a:t>inesauribile</a:t>
                      </a:r>
                      <a:r>
                        <a:rPr lang="it-IT" sz="1200" baseline="0" dirty="0">
                          <a:solidFill>
                            <a:srgbClr val="FF0000"/>
                          </a:solidFill>
                          <a:latin typeface="Times New Roman" pitchFamily="18" charset="0"/>
                          <a:ea typeface="Times New Roman"/>
                          <a:cs typeface="Times New Roman"/>
                        </a:rPr>
                        <a:t>, non produce residui, non inquina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Solo alcuni luoghi sono adatti. Gli impianti eolici hanno costi di realizzazione molto alti. Necessita di ampie superfici e ha un elevato impatto ambientale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5"/>
                  </a:ext>
                </a:extLst>
              </a:tr>
              <a:tr h="616624">
                <a:tc>
                  <a:txBody>
                    <a:bodyPr/>
                    <a:lstStyle/>
                    <a:p>
                      <a:pPr algn="ctr">
                        <a:lnSpc>
                          <a:spcPct val="115000"/>
                        </a:lnSpc>
                        <a:spcAft>
                          <a:spcPts val="0"/>
                        </a:spcAft>
                      </a:pPr>
                      <a:r>
                        <a:rPr lang="it-IT" sz="1200" baseline="0">
                          <a:solidFill>
                            <a:srgbClr val="FF0000"/>
                          </a:solidFill>
                          <a:latin typeface="Times New Roman" pitchFamily="18" charset="0"/>
                          <a:ea typeface="Times New Roman"/>
                          <a:cs typeface="Times New Roman"/>
                        </a:rPr>
                        <a:t>ACQUA</a:t>
                      </a:r>
                      <a:endParaRPr lang="it-IT" sz="1200" baseline="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È </a:t>
                      </a:r>
                      <a:r>
                        <a:rPr lang="it-IT" sz="1200" b="1" baseline="0" dirty="0">
                          <a:solidFill>
                            <a:srgbClr val="FF0000"/>
                          </a:solidFill>
                          <a:latin typeface="Times New Roman" pitchFamily="18" charset="0"/>
                          <a:ea typeface="Times New Roman"/>
                          <a:cs typeface="Times New Roman"/>
                        </a:rPr>
                        <a:t>abbondante</a:t>
                      </a:r>
                      <a:r>
                        <a:rPr lang="it-IT" sz="1200" baseline="0" dirty="0">
                          <a:solidFill>
                            <a:srgbClr val="FF0000"/>
                          </a:solidFill>
                          <a:latin typeface="Times New Roman" pitchFamily="18" charset="0"/>
                          <a:ea typeface="Times New Roman"/>
                          <a:cs typeface="Times New Roman"/>
                        </a:rPr>
                        <a:t> e assolutamente pulita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È disponibile solo dove esistono fiumi e bacini idrici. La costruzione di dighe può avere forti impatti ambientali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6"/>
                  </a:ext>
                </a:extLst>
              </a:tr>
              <a:tr h="732079">
                <a:tc>
                  <a:txBody>
                    <a:bodyPr/>
                    <a:lstStyle/>
                    <a:p>
                      <a:pPr algn="ctr">
                        <a:lnSpc>
                          <a:spcPct val="115000"/>
                        </a:lnSpc>
                        <a:spcAft>
                          <a:spcPts val="0"/>
                        </a:spcAft>
                      </a:pPr>
                      <a:r>
                        <a:rPr lang="it-IT" sz="1200" b="1" baseline="0" dirty="0">
                          <a:solidFill>
                            <a:srgbClr val="FF0000"/>
                          </a:solidFill>
                          <a:latin typeface="Times New Roman" pitchFamily="18" charset="0"/>
                          <a:ea typeface="Times New Roman"/>
                          <a:cs typeface="Times New Roman"/>
                        </a:rPr>
                        <a:t>GEOTERMIA</a:t>
                      </a:r>
                      <a:endParaRPr lang="it-IT" sz="1200" b="1"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È una fonte </a:t>
                      </a:r>
                      <a:r>
                        <a:rPr lang="it-IT" sz="1200" b="1" baseline="0" dirty="0">
                          <a:solidFill>
                            <a:srgbClr val="FF0000"/>
                          </a:solidFill>
                          <a:latin typeface="Times New Roman" pitchFamily="18" charset="0"/>
                          <a:ea typeface="Times New Roman"/>
                          <a:cs typeface="Times New Roman"/>
                        </a:rPr>
                        <a:t>inesauribile</a:t>
                      </a:r>
                      <a:r>
                        <a:rPr lang="it-IT" sz="1200" baseline="0" dirty="0">
                          <a:solidFill>
                            <a:srgbClr val="FF0000"/>
                          </a:solidFill>
                          <a:latin typeface="Times New Roman" pitchFamily="18" charset="0"/>
                          <a:ea typeface="Times New Roman"/>
                          <a:cs typeface="Times New Roman"/>
                        </a:rPr>
                        <a:t>, molto adatta alla produzione di energia termica. Gli impianti termici a bassa </a:t>
                      </a:r>
                      <a:r>
                        <a:rPr lang="it-IT" sz="1200" baseline="0" dirty="0" err="1">
                          <a:solidFill>
                            <a:srgbClr val="FF0000"/>
                          </a:solidFill>
                          <a:latin typeface="Times New Roman" pitchFamily="18" charset="0"/>
                          <a:ea typeface="Times New Roman"/>
                          <a:cs typeface="Times New Roman"/>
                        </a:rPr>
                        <a:t>entalpia</a:t>
                      </a:r>
                      <a:r>
                        <a:rPr lang="it-IT" sz="1200" baseline="0" dirty="0">
                          <a:solidFill>
                            <a:srgbClr val="FF0000"/>
                          </a:solidFill>
                          <a:latin typeface="Times New Roman" pitchFamily="18" charset="0"/>
                          <a:ea typeface="Times New Roman"/>
                          <a:cs typeface="Times New Roman"/>
                        </a:rPr>
                        <a:t>, possono garantire il riscaldamento d’inverno e la refrigerazione in estate</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1" baseline="0" dirty="0">
                          <a:solidFill>
                            <a:srgbClr val="FF0000"/>
                          </a:solidFill>
                          <a:latin typeface="Times New Roman" pitchFamily="18" charset="0"/>
                          <a:ea typeface="Times New Roman"/>
                          <a:cs typeface="Times New Roman"/>
                        </a:rPr>
                        <a:t>Solo alcune zone permettono lo sfruttamento di questo tipo di energia. La Toscana è la regione leader nell’energia geotermica </a:t>
                      </a:r>
                      <a:endParaRPr lang="it-IT" sz="1200" b="1"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7"/>
                  </a:ext>
                </a:extLst>
              </a:tr>
              <a:tr h="411083">
                <a:tc>
                  <a:txBody>
                    <a:bodyPr/>
                    <a:lstStyle/>
                    <a:p>
                      <a:pPr algn="ctr">
                        <a:lnSpc>
                          <a:spcPct val="115000"/>
                        </a:lnSpc>
                        <a:spcAft>
                          <a:spcPts val="0"/>
                        </a:spcAft>
                      </a:pPr>
                      <a:r>
                        <a:rPr lang="it-IT" sz="1200" baseline="0">
                          <a:solidFill>
                            <a:srgbClr val="FF0000"/>
                          </a:solidFill>
                          <a:latin typeface="Times New Roman" pitchFamily="18" charset="0"/>
                          <a:ea typeface="Times New Roman"/>
                          <a:cs typeface="Times New Roman"/>
                        </a:rPr>
                        <a:t>BIOMASSE</a:t>
                      </a:r>
                      <a:endParaRPr lang="it-IT" sz="1200" baseline="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Sono fonti </a:t>
                      </a:r>
                      <a:r>
                        <a:rPr lang="it-IT" sz="1200" b="1" baseline="0" dirty="0">
                          <a:solidFill>
                            <a:srgbClr val="FF0000"/>
                          </a:solidFill>
                          <a:latin typeface="Times New Roman" pitchFamily="18" charset="0"/>
                          <a:ea typeface="Times New Roman"/>
                          <a:cs typeface="Times New Roman"/>
                        </a:rPr>
                        <a:t>rinnovabili</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Producono poca energia, per cui sono adatte a piccoli fabbisogni energetici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8"/>
                  </a:ext>
                </a:extLst>
              </a:tr>
              <a:tr h="616624">
                <a:tc>
                  <a:txBody>
                    <a:bodyPr/>
                    <a:lstStyle/>
                    <a:p>
                      <a:pPr algn="ctr">
                        <a:lnSpc>
                          <a:spcPct val="115000"/>
                        </a:lnSpc>
                        <a:spcAft>
                          <a:spcPts val="0"/>
                        </a:spcAft>
                      </a:pPr>
                      <a:r>
                        <a:rPr lang="it-IT" sz="1200" baseline="0" dirty="0">
                          <a:solidFill>
                            <a:srgbClr val="FF0000"/>
                          </a:solidFill>
                          <a:latin typeface="Times New Roman" pitchFamily="18" charset="0"/>
                          <a:ea typeface="Times New Roman"/>
                          <a:cs typeface="Times New Roman"/>
                        </a:rPr>
                        <a:t>IDROGENO</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ctr">
                        <a:lnSpc>
                          <a:spcPct val="100000"/>
                        </a:lnSpc>
                        <a:spcAft>
                          <a:spcPts val="0"/>
                        </a:spcAft>
                      </a:pPr>
                      <a:r>
                        <a:rPr lang="it-IT" sz="1200" baseline="0" dirty="0">
                          <a:solidFill>
                            <a:srgbClr val="FF0000"/>
                          </a:solidFill>
                          <a:latin typeface="Times New Roman" pitchFamily="18" charset="0"/>
                          <a:ea typeface="Times New Roman"/>
                          <a:cs typeface="Times New Roman"/>
                        </a:rPr>
                        <a:t>Non inquina, è </a:t>
                      </a:r>
                      <a:r>
                        <a:rPr lang="it-IT" sz="1200" b="1" baseline="0" dirty="0">
                          <a:solidFill>
                            <a:srgbClr val="FF0000"/>
                          </a:solidFill>
                          <a:latin typeface="Times New Roman" pitchFamily="18" charset="0"/>
                          <a:ea typeface="Times New Roman"/>
                          <a:cs typeface="Times New Roman"/>
                        </a:rPr>
                        <a:t>inesauribile</a:t>
                      </a:r>
                      <a:r>
                        <a:rPr lang="it-IT" sz="1200" baseline="0" dirty="0">
                          <a:solidFill>
                            <a:srgbClr val="FF0000"/>
                          </a:solidFill>
                          <a:latin typeface="Times New Roman" pitchFamily="18" charset="0"/>
                          <a:ea typeface="Times New Roman"/>
                          <a:cs typeface="Times New Roman"/>
                        </a:rPr>
                        <a:t>, ha un alto contenuto energetico, è accumulabile, può essere utilizzato in ogni paese del mondo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tc>
                  <a:txBody>
                    <a:bodyPr/>
                    <a:lstStyle/>
                    <a:p>
                      <a:pPr algn="l">
                        <a:lnSpc>
                          <a:spcPct val="100000"/>
                        </a:lnSpc>
                        <a:spcAft>
                          <a:spcPts val="0"/>
                        </a:spcAft>
                      </a:pPr>
                      <a:r>
                        <a:rPr lang="it-IT" sz="1200" baseline="0" dirty="0">
                          <a:solidFill>
                            <a:srgbClr val="FF0000"/>
                          </a:solidFill>
                          <a:latin typeface="Times New Roman" pitchFamily="18" charset="0"/>
                          <a:ea typeface="Times New Roman"/>
                          <a:cs typeface="Times New Roman"/>
                        </a:rPr>
                        <a:t>Richiede tecnologie specifiche e ancora in fase di sperimentazione, risulta pericoloso in determinate situazioni, deve essere ricavato da altre fonti </a:t>
                      </a:r>
                      <a:endParaRPr lang="it-IT" sz="1200" baseline="0" dirty="0">
                        <a:solidFill>
                          <a:srgbClr val="FF0000"/>
                        </a:solidFill>
                        <a:latin typeface="Times New Roman" pitchFamily="18" charset="0"/>
                        <a:ea typeface="Calibri"/>
                        <a:cs typeface="Times New Roman"/>
                      </a:endParaRPr>
                    </a:p>
                  </a:txBody>
                  <a:tcPr marL="0" marR="107999" marT="0" marB="0" anchor="ctr">
                    <a:lnL w="12700" cap="flat" cmpd="sng" algn="ctr">
                      <a:solidFill>
                        <a:srgbClr val="6699FF"/>
                      </a:solidFill>
                      <a:prstDash val="solid"/>
                      <a:round/>
                      <a:headEnd type="none" w="med" len="med"/>
                      <a:tailEnd type="none" w="med" len="med"/>
                    </a:lnL>
                    <a:lnR w="12700" cap="flat" cmpd="sng" algn="ctr">
                      <a:solidFill>
                        <a:srgbClr val="6699FF"/>
                      </a:solidFill>
                      <a:prstDash val="solid"/>
                      <a:round/>
                      <a:headEnd type="none" w="med" len="med"/>
                      <a:tailEnd type="none" w="med" len="med"/>
                    </a:lnR>
                    <a:lnT w="12700" cap="flat" cmpd="sng" algn="ctr">
                      <a:solidFill>
                        <a:srgbClr val="6699FF"/>
                      </a:solidFill>
                      <a:prstDash val="solid"/>
                      <a:round/>
                      <a:headEnd type="none" w="med" len="med"/>
                      <a:tailEnd type="none" w="med" len="med"/>
                    </a:lnT>
                    <a:lnB w="12700" cap="flat" cmpd="sng" algn="ctr">
                      <a:solidFill>
                        <a:srgbClr val="6699FF"/>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95F96F-1C32-4384-A18F-6496DC5D0F2B}"/>
              </a:ext>
            </a:extLst>
          </p:cNvPr>
          <p:cNvSpPr>
            <a:spLocks noGrp="1"/>
          </p:cNvSpPr>
          <p:nvPr>
            <p:ph type="title"/>
          </p:nvPr>
        </p:nvSpPr>
        <p:spPr/>
        <p:txBody>
          <a:bodyPr/>
          <a:lstStyle/>
          <a:p>
            <a:pPr>
              <a:defRPr/>
            </a:pPr>
            <a:r>
              <a:rPr lang="it-IT" sz="2800" b="1" dirty="0">
                <a:solidFill>
                  <a:srgbClr val="FF0000"/>
                </a:solidFill>
              </a:rPr>
              <a:t>LA BOLLETTA ENERGETICA</a:t>
            </a:r>
          </a:p>
        </p:txBody>
      </p:sp>
      <p:sp>
        <p:nvSpPr>
          <p:cNvPr id="4" name="Segnaposto contenuto 3">
            <a:extLst>
              <a:ext uri="{FF2B5EF4-FFF2-40B4-BE49-F238E27FC236}">
                <a16:creationId xmlns:a16="http://schemas.microsoft.com/office/drawing/2014/main" id="{FE919DBF-D08E-4DB6-8995-521D18F52A55}"/>
              </a:ext>
            </a:extLst>
          </p:cNvPr>
          <p:cNvSpPr>
            <a:spLocks noGrp="1"/>
          </p:cNvSpPr>
          <p:nvPr>
            <p:ph idx="1"/>
          </p:nvPr>
        </p:nvSpPr>
        <p:spPr>
          <a:xfrm>
            <a:off x="457200" y="1143000"/>
            <a:ext cx="8229600" cy="5429250"/>
          </a:xfrm>
        </p:spPr>
        <p:txBody>
          <a:bodyPr/>
          <a:lstStyle/>
          <a:p>
            <a:pPr>
              <a:buFont typeface="Wingdings" panose="05000000000000000000" pitchFamily="2" charset="2"/>
              <a:buNone/>
              <a:defRPr/>
            </a:pPr>
            <a:r>
              <a:rPr lang="it-IT" sz="2000" dirty="0">
                <a:solidFill>
                  <a:srgbClr val="FF0000"/>
                </a:solidFill>
                <a:latin typeface="Arial" charset="0"/>
              </a:rPr>
              <a:t>    </a:t>
            </a:r>
            <a:r>
              <a:rPr lang="it-IT" sz="2800" b="1" dirty="0">
                <a:solidFill>
                  <a:srgbClr val="FF0000"/>
                </a:solidFill>
                <a:effectLst/>
                <a:latin typeface="Arial" charset="0"/>
              </a:rPr>
              <a:t>La bolletta energetica italiana complessiva costerà 65 miliardi di Euro nel 2012 (3,9% del PIL nazionale)</a:t>
            </a:r>
            <a:r>
              <a:rPr lang="it-IT" sz="2800" dirty="0">
                <a:solidFill>
                  <a:srgbClr val="FF0000"/>
                </a:solidFill>
                <a:effectLst/>
                <a:latin typeface="Arial" charset="0"/>
              </a:rPr>
              <a:t>. Dell’energia di cui abbiamo bisogno </a:t>
            </a:r>
            <a:r>
              <a:rPr lang="it-IT" sz="2800" b="1" dirty="0">
                <a:solidFill>
                  <a:srgbClr val="FF0000"/>
                </a:solidFill>
                <a:effectLst/>
                <a:latin typeface="Arial" charset="0"/>
              </a:rPr>
              <a:t>produciamo solo il 12%</a:t>
            </a:r>
            <a:r>
              <a:rPr lang="it-IT" sz="2800" dirty="0">
                <a:solidFill>
                  <a:srgbClr val="FF0000"/>
                </a:solidFill>
                <a:effectLst/>
                <a:latin typeface="Arial" charset="0"/>
              </a:rPr>
              <a:t>, per il restante </a:t>
            </a:r>
            <a:r>
              <a:rPr lang="it-IT" sz="2800" b="1" dirty="0">
                <a:solidFill>
                  <a:srgbClr val="FF0000"/>
                </a:solidFill>
                <a:effectLst/>
                <a:latin typeface="Arial" charset="0"/>
              </a:rPr>
              <a:t>88% dipendiamo totalmente dall’estero</a:t>
            </a:r>
            <a:r>
              <a:rPr lang="it-IT" sz="2800" dirty="0">
                <a:solidFill>
                  <a:srgbClr val="FF0000"/>
                </a:solidFill>
                <a:effectLst/>
                <a:latin typeface="Arial" charset="0"/>
              </a:rPr>
              <a:t>. Di quest’ultima quota, il 76% viene prodotto grazie all’importazione di gas, petrolio e carbone ed il 12% comprato direttamente dai paesi vicini (dati 2011).  Risultato: </a:t>
            </a:r>
            <a:r>
              <a:rPr lang="it-IT" sz="2800" b="1" dirty="0">
                <a:solidFill>
                  <a:srgbClr val="FF0000"/>
                </a:solidFill>
                <a:effectLst/>
                <a:latin typeface="Arial" charset="0"/>
              </a:rPr>
              <a:t>in</a:t>
            </a:r>
            <a:r>
              <a:rPr lang="it-IT" sz="2800" dirty="0">
                <a:solidFill>
                  <a:srgbClr val="FF0000"/>
                </a:solidFill>
                <a:effectLst/>
                <a:latin typeface="Arial" charset="0"/>
              </a:rPr>
              <a:t> </a:t>
            </a:r>
            <a:r>
              <a:rPr lang="it-IT" sz="2800" b="1" dirty="0">
                <a:solidFill>
                  <a:srgbClr val="FF0000"/>
                </a:solidFill>
                <a:effectLst/>
                <a:latin typeface="Arial" charset="0"/>
              </a:rPr>
              <a:t>Italia l’energia prodotta costa il 60% in più della media europea</a:t>
            </a:r>
            <a:r>
              <a:rPr lang="it-IT" sz="2800" dirty="0">
                <a:solidFill>
                  <a:srgbClr val="FF0000"/>
                </a:solidFill>
                <a:effectLst/>
                <a:latin typeface="Arial" charset="0"/>
              </a:rPr>
              <a:t>.</a:t>
            </a:r>
          </a:p>
          <a:p>
            <a:pPr>
              <a:buFont typeface="Wingdings" panose="05000000000000000000" pitchFamily="2" charset="2"/>
              <a:buNone/>
              <a:defRPr/>
            </a:pPr>
            <a:r>
              <a:rPr lang="it-IT" sz="1800" dirty="0">
                <a:solidFill>
                  <a:srgbClr val="FF0000"/>
                </a:solidFill>
                <a:effectLst/>
                <a:latin typeface="Arial" charset="0"/>
              </a:rPr>
              <a:t>    (questo inverno consumo RECORD di 460 milioni di metri cubi al giorno di metano)</a:t>
            </a:r>
          </a:p>
          <a:p>
            <a:pPr>
              <a:buFont typeface="Wingdings" panose="05000000000000000000" pitchFamily="2" charset="2"/>
              <a:buNone/>
              <a:defRPr/>
            </a:pPr>
            <a:endParaRPr lang="it-IT" sz="2800" dirty="0">
              <a:solidFill>
                <a:srgbClr val="FF0000"/>
              </a:solidFill>
              <a:effectLst/>
              <a:latin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67EED68-7480-4FA3-A02B-9E199523E358}"/>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3200" b="1"/>
              <a:t>			Fonti energetiche</a:t>
            </a:r>
            <a:br>
              <a:rPr lang="it-IT" altLang="it-IT" sz="3200" b="1"/>
            </a:br>
            <a:r>
              <a:rPr lang="it-IT" altLang="it-IT" sz="2400"/>
              <a:t>Forme di energia che si trovano in natura:</a:t>
            </a:r>
            <a:br>
              <a:rPr lang="it-IT" altLang="it-IT" sz="2400"/>
            </a:br>
            <a:r>
              <a:rPr lang="it-IT" altLang="it-IT" sz="2400"/>
              <a:t>- energia solare nelle sue diverse forme (radiazione diretta, vento,</a:t>
            </a:r>
            <a:br>
              <a:rPr lang="it-IT" altLang="it-IT" sz="2400"/>
            </a:br>
            <a:r>
              <a:rPr lang="it-IT" altLang="it-IT" sz="2400"/>
              <a:t>       biomasse, salti idrici, geotermia, onde);</a:t>
            </a:r>
            <a:br>
              <a:rPr lang="it-IT" altLang="it-IT" sz="2400"/>
            </a:br>
            <a:r>
              <a:rPr lang="it-IT" altLang="it-IT" sz="2400"/>
              <a:t>- combustibili fossili (carbone, petrolio, gas naturale);</a:t>
            </a:r>
            <a:br>
              <a:rPr lang="it-IT" altLang="it-IT" sz="2400"/>
            </a:br>
            <a:r>
              <a:rPr lang="it-IT" altLang="it-IT" sz="2400"/>
              <a:t>- materiali fissili (uranio prevalentemente).</a:t>
            </a:r>
            <a:br>
              <a:rPr lang="it-IT" altLang="it-IT" sz="2400"/>
            </a:br>
            <a:br>
              <a:rPr lang="it-IT" altLang="it-IT" sz="1000"/>
            </a:br>
            <a:r>
              <a:rPr lang="it-IT" altLang="it-IT" sz="2400" b="1"/>
              <a:t>Statistiche </a:t>
            </a:r>
            <a:r>
              <a:rPr lang="it-IT" altLang="it-IT" sz="2400"/>
              <a:t>sulle fonti energetiche: riguardano solo le fonti commerciali.</a:t>
            </a:r>
            <a:br>
              <a:rPr lang="it-IT" altLang="it-IT" sz="2400"/>
            </a:br>
            <a:br>
              <a:rPr lang="it-IT" altLang="it-IT" sz="2400"/>
            </a:br>
            <a:r>
              <a:rPr lang="it-IT" altLang="it-IT" sz="2400"/>
              <a:t>		        </a:t>
            </a:r>
            <a:r>
              <a:rPr lang="it-IT" altLang="it-IT" sz="3200" b="1"/>
              <a:t>Usi finali dell’energia</a:t>
            </a:r>
            <a:br>
              <a:rPr lang="it-IT" altLang="it-IT" sz="3200" b="1"/>
            </a:br>
            <a:r>
              <a:rPr lang="it-IT" altLang="it-IT" sz="2400"/>
              <a:t>Forme di energia utilizzate:</a:t>
            </a:r>
            <a:br>
              <a:rPr lang="it-IT" altLang="it-IT" sz="2400"/>
            </a:br>
            <a:r>
              <a:rPr lang="it-IT" altLang="it-IT" sz="2400"/>
              <a:t>- energia termica;</a:t>
            </a:r>
            <a:br>
              <a:rPr lang="it-IT" altLang="it-IT" sz="2400"/>
            </a:br>
            <a:r>
              <a:rPr lang="it-IT" altLang="it-IT" sz="2400"/>
              <a:t>- energia meccanica;</a:t>
            </a:r>
            <a:br>
              <a:rPr lang="it-IT" altLang="it-IT" sz="2400"/>
            </a:br>
            <a:r>
              <a:rPr lang="it-IT" altLang="it-IT" sz="2400"/>
              <a:t>- energia elettrica.</a:t>
            </a:r>
            <a:br>
              <a:rPr lang="it-IT" altLang="it-IT" sz="2400"/>
            </a:br>
            <a:br>
              <a:rPr lang="it-IT" altLang="it-IT" sz="2400"/>
            </a:br>
            <a:r>
              <a:rPr lang="it-IT" altLang="it-IT" sz="2400"/>
              <a:t>Per convertire le fonti nelle forme finali utili:</a:t>
            </a:r>
            <a:br>
              <a:rPr lang="it-IT" altLang="it-IT" sz="2400"/>
            </a:br>
            <a:r>
              <a:rPr lang="it-IT" altLang="it-IT" sz="2400"/>
              <a:t>     macchine e impianti di conversione energetica.</a:t>
            </a:r>
            <a:endParaRPr lang="it-IT" altLang="it-IT" sz="2800" b="1">
              <a:solidFill>
                <a:srgbClr val="0000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5DFC642-305E-49AC-8B71-01EC146E1F2D}"/>
              </a:ext>
            </a:extLst>
          </p:cNvPr>
          <p:cNvSpPr>
            <a:spLocks noGrp="1" noChangeArrowheads="1"/>
          </p:cNvSpPr>
          <p:nvPr>
            <p:ph type="title"/>
          </p:nvPr>
        </p:nvSpPr>
        <p:spPr>
          <a:xfrm>
            <a:off x="0" y="0"/>
            <a:ext cx="9144000" cy="6858000"/>
          </a:xfrm>
          <a:solidFill>
            <a:schemeClr val="hlink"/>
          </a:solidFill>
        </p:spPr>
        <p:txBody>
          <a:bodyPr/>
          <a:lstStyle/>
          <a:p>
            <a:pPr algn="l" eaLnBrk="1" hangingPunct="1"/>
            <a:endParaRPr lang="it-IT" altLang="it-IT" sz="2400">
              <a:solidFill>
                <a:schemeClr val="tx1"/>
              </a:solidFill>
            </a:endParaRPr>
          </a:p>
        </p:txBody>
      </p:sp>
      <p:sp>
        <p:nvSpPr>
          <p:cNvPr id="15363" name="Rectangle 3">
            <a:extLst>
              <a:ext uri="{FF2B5EF4-FFF2-40B4-BE49-F238E27FC236}">
                <a16:creationId xmlns:a16="http://schemas.microsoft.com/office/drawing/2014/main" id="{BD7B5937-CCB3-4A4D-96DD-D76144FBBA72}"/>
              </a:ext>
            </a:extLst>
          </p:cNvPr>
          <p:cNvSpPr>
            <a:spLocks noChangeArrowheads="1"/>
          </p:cNvSpPr>
          <p:nvPr/>
        </p:nvSpPr>
        <p:spPr bwMode="auto">
          <a:xfrm>
            <a:off x="0" y="0"/>
            <a:ext cx="9144000" cy="6858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br>
              <a:rPr lang="it-IT" altLang="it-IT" sz="2000">
                <a:solidFill>
                  <a:schemeClr val="tx2"/>
                </a:solidFill>
              </a:rPr>
            </a:br>
            <a:r>
              <a:rPr lang="it-IT" altLang="it-IT" sz="2400">
                <a:solidFill>
                  <a:schemeClr val="tx2"/>
                </a:solidFill>
              </a:rPr>
              <a:t>	</a:t>
            </a:r>
            <a:endParaRPr lang="it-IT" altLang="it-IT" sz="2000">
              <a:solidFill>
                <a:schemeClr val="tx2"/>
              </a:solidFill>
            </a:endParaRPr>
          </a:p>
        </p:txBody>
      </p:sp>
      <p:sp>
        <p:nvSpPr>
          <p:cNvPr id="15364" name="Rectangle 4">
            <a:extLst>
              <a:ext uri="{FF2B5EF4-FFF2-40B4-BE49-F238E27FC236}">
                <a16:creationId xmlns:a16="http://schemas.microsoft.com/office/drawing/2014/main" id="{ED98EC73-E7D9-47CC-9F86-079FC2F371C6}"/>
              </a:ext>
            </a:extLst>
          </p:cNvPr>
          <p:cNvSpPr>
            <a:spLocks noGrp="1"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b="1">
                <a:solidFill>
                  <a:schemeClr val="tx2"/>
                </a:solidFill>
              </a:rPr>
              <a:t>Popolazione </a:t>
            </a:r>
            <a:r>
              <a:rPr lang="it-IT" altLang="it-IT" sz="1600" b="1">
                <a:solidFill>
                  <a:schemeClr val="tx2"/>
                </a:solidFill>
              </a:rPr>
              <a:t>(demografo A.J.Coale)</a:t>
            </a:r>
            <a:r>
              <a:rPr lang="it-IT" altLang="it-IT" b="1">
                <a:solidFill>
                  <a:schemeClr val="tx2"/>
                </a:solidFill>
              </a:rPr>
              <a:t> ed energia dal 1000 al 2000</a:t>
            </a:r>
          </a:p>
          <a:p>
            <a:pPr algn="ctr" eaLnBrk="1" hangingPunct="1">
              <a:spcBef>
                <a:spcPct val="0"/>
              </a:spcBef>
              <a:buFontTx/>
              <a:buNone/>
            </a:pPr>
            <a:r>
              <a:rPr lang="it-IT" altLang="it-IT" sz="2400" b="1">
                <a:solidFill>
                  <a:schemeClr val="tx2"/>
                </a:solidFill>
              </a:rPr>
              <a:t>(stime 2018: </a:t>
            </a:r>
            <a:r>
              <a:rPr lang="it-IT" altLang="it-IT" sz="2400" b="1">
                <a:solidFill>
                  <a:srgbClr val="FF0000"/>
                </a:solidFill>
              </a:rPr>
              <a:t>7.6 miliardi</a:t>
            </a:r>
            <a:r>
              <a:rPr lang="it-IT" altLang="it-IT" sz="2400" b="1">
                <a:solidFill>
                  <a:schemeClr val="tx2"/>
                </a:solidFill>
              </a:rPr>
              <a:t>, circa 14000 Mtep/anno)</a:t>
            </a:r>
          </a:p>
        </p:txBody>
      </p:sp>
      <p:graphicFrame>
        <p:nvGraphicFramePr>
          <p:cNvPr id="15365" name="Object 5">
            <a:extLst>
              <a:ext uri="{FF2B5EF4-FFF2-40B4-BE49-F238E27FC236}">
                <a16:creationId xmlns:a16="http://schemas.microsoft.com/office/drawing/2014/main" id="{AB2DFAEB-B2F2-4733-9A57-918256B5D0FE}"/>
              </a:ext>
            </a:extLst>
          </p:cNvPr>
          <p:cNvGraphicFramePr>
            <a:graphicFrameLocks noChangeAspect="1"/>
          </p:cNvGraphicFramePr>
          <p:nvPr/>
        </p:nvGraphicFramePr>
        <p:xfrm>
          <a:off x="971550" y="1193800"/>
          <a:ext cx="7488238" cy="5462588"/>
        </p:xfrm>
        <a:graphic>
          <a:graphicData uri="http://schemas.openxmlformats.org/presentationml/2006/ole">
            <mc:AlternateContent xmlns:mc="http://schemas.openxmlformats.org/markup-compatibility/2006">
              <mc:Choice xmlns:v="urn:schemas-microsoft-com:vml" Requires="v">
                <p:oleObj spid="_x0000_s49161" name="Foglio di lavoro" r:id="rId4" imgW="9715805" imgH="5496154" progId="Excel.Sheet.8">
                  <p:embed/>
                </p:oleObj>
              </mc:Choice>
              <mc:Fallback>
                <p:oleObj name="Foglio di lavoro" r:id="rId4" imgW="9715805" imgH="5496154" progId="Excel.Sheet.8">
                  <p:embed/>
                  <p:pic>
                    <p:nvPicPr>
                      <p:cNvPr id="15365" name="Object 5">
                        <a:extLst>
                          <a:ext uri="{FF2B5EF4-FFF2-40B4-BE49-F238E27FC236}">
                            <a16:creationId xmlns:a16="http://schemas.microsoft.com/office/drawing/2014/main" id="{AB2DFAEB-B2F2-4733-9A57-918256B5D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81" t="3247" r="2361" b="4703"/>
                      <a:stretch>
                        <a:fillRect/>
                      </a:stretch>
                    </p:blipFill>
                    <p:spPr bwMode="auto">
                      <a:xfrm>
                        <a:off x="971550" y="1193800"/>
                        <a:ext cx="7488238" cy="5462588"/>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6" name="Freeform 6">
            <a:extLst>
              <a:ext uri="{FF2B5EF4-FFF2-40B4-BE49-F238E27FC236}">
                <a16:creationId xmlns:a16="http://schemas.microsoft.com/office/drawing/2014/main" id="{168F5231-7942-4ECC-9680-18303F67E166}"/>
              </a:ext>
            </a:extLst>
          </p:cNvPr>
          <p:cNvSpPr>
            <a:spLocks/>
          </p:cNvSpPr>
          <p:nvPr/>
        </p:nvSpPr>
        <p:spPr bwMode="auto">
          <a:xfrm>
            <a:off x="1566863" y="1368425"/>
            <a:ext cx="6677025" cy="4397375"/>
          </a:xfrm>
          <a:custGeom>
            <a:avLst/>
            <a:gdLst>
              <a:gd name="T0" fmla="*/ 0 w 4206"/>
              <a:gd name="T1" fmla="*/ 2147483647 h 2770"/>
              <a:gd name="T2" fmla="*/ 2147483647 w 4206"/>
              <a:gd name="T3" fmla="*/ 2147483647 h 2770"/>
              <a:gd name="T4" fmla="*/ 2147483647 w 4206"/>
              <a:gd name="T5" fmla="*/ 2147483647 h 2770"/>
              <a:gd name="T6" fmla="*/ 2147483647 w 4206"/>
              <a:gd name="T7" fmla="*/ 2147483647 h 2770"/>
              <a:gd name="T8" fmla="*/ 2147483647 w 4206"/>
              <a:gd name="T9" fmla="*/ 2147483647 h 2770"/>
              <a:gd name="T10" fmla="*/ 2147483647 w 4206"/>
              <a:gd name="T11" fmla="*/ 2147483647 h 2770"/>
              <a:gd name="T12" fmla="*/ 2147483647 w 4206"/>
              <a:gd name="T13" fmla="*/ 0 h 2770"/>
              <a:gd name="T14" fmla="*/ 0 60000 65536"/>
              <a:gd name="T15" fmla="*/ 0 60000 65536"/>
              <a:gd name="T16" fmla="*/ 0 60000 65536"/>
              <a:gd name="T17" fmla="*/ 0 60000 65536"/>
              <a:gd name="T18" fmla="*/ 0 60000 65536"/>
              <a:gd name="T19" fmla="*/ 0 60000 65536"/>
              <a:gd name="T20" fmla="*/ 0 60000 65536"/>
              <a:gd name="T21" fmla="*/ 0 w 4206"/>
              <a:gd name="T22" fmla="*/ 0 h 2770"/>
              <a:gd name="T23" fmla="*/ 4206 w 4206"/>
              <a:gd name="T24" fmla="*/ 2770 h 27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6" h="2770">
                <a:moveTo>
                  <a:pt x="0" y="2770"/>
                </a:moveTo>
                <a:cubicBezTo>
                  <a:pt x="267" y="2763"/>
                  <a:pt x="1058" y="2765"/>
                  <a:pt x="1605" y="2729"/>
                </a:cubicBezTo>
                <a:cubicBezTo>
                  <a:pt x="2152" y="2693"/>
                  <a:pt x="2970" y="2589"/>
                  <a:pt x="3282" y="2554"/>
                </a:cubicBezTo>
                <a:lnTo>
                  <a:pt x="3477" y="2518"/>
                </a:lnTo>
                <a:lnTo>
                  <a:pt x="3564" y="2482"/>
                </a:lnTo>
                <a:lnTo>
                  <a:pt x="3611" y="2385"/>
                </a:lnTo>
                <a:cubicBezTo>
                  <a:pt x="3718" y="1971"/>
                  <a:pt x="4082" y="497"/>
                  <a:pt x="4206" y="0"/>
                </a:cubicBezTo>
              </a:path>
            </a:pathLst>
          </a:custGeom>
          <a:noFill/>
          <a:ln w="2794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367" name="Text Box 7">
            <a:extLst>
              <a:ext uri="{FF2B5EF4-FFF2-40B4-BE49-F238E27FC236}">
                <a16:creationId xmlns:a16="http://schemas.microsoft.com/office/drawing/2014/main" id="{9618CEB4-5F94-42DB-AE51-C211C58C2829}"/>
              </a:ext>
            </a:extLst>
          </p:cNvPr>
          <p:cNvSpPr txBox="1">
            <a:spLocks noChangeArrowheads="1"/>
          </p:cNvSpPr>
          <p:nvPr/>
        </p:nvSpPr>
        <p:spPr bwMode="auto">
          <a:xfrm>
            <a:off x="1476375" y="5373688"/>
            <a:ext cx="194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b="1">
                <a:solidFill>
                  <a:srgbClr val="FF0000"/>
                </a:solidFill>
                <a:latin typeface="Arial" panose="020B0604020202020204" pitchFamily="34" charset="0"/>
              </a:rPr>
              <a:t>≈254 milioni</a:t>
            </a:r>
          </a:p>
        </p:txBody>
      </p:sp>
      <p:sp>
        <p:nvSpPr>
          <p:cNvPr id="15368" name="Text Box 8">
            <a:extLst>
              <a:ext uri="{FF2B5EF4-FFF2-40B4-BE49-F238E27FC236}">
                <a16:creationId xmlns:a16="http://schemas.microsoft.com/office/drawing/2014/main" id="{CA42124F-C099-409A-93EE-D15FF74DCB15}"/>
              </a:ext>
            </a:extLst>
          </p:cNvPr>
          <p:cNvSpPr txBox="1">
            <a:spLocks noChangeArrowheads="1"/>
          </p:cNvSpPr>
          <p:nvPr/>
        </p:nvSpPr>
        <p:spPr bwMode="auto">
          <a:xfrm>
            <a:off x="5651500" y="49688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it-IT" altLang="it-IT" sz="1600" b="1">
                <a:solidFill>
                  <a:srgbClr val="FF0000"/>
                </a:solidFill>
                <a:latin typeface="Arial" panose="020B0604020202020204" pitchFamily="34" charset="0"/>
              </a:rPr>
              <a:t>1 miliardo</a:t>
            </a:r>
          </a:p>
        </p:txBody>
      </p:sp>
      <p:sp>
        <p:nvSpPr>
          <p:cNvPr id="15369" name="Text Box 9">
            <a:extLst>
              <a:ext uri="{FF2B5EF4-FFF2-40B4-BE49-F238E27FC236}">
                <a16:creationId xmlns:a16="http://schemas.microsoft.com/office/drawing/2014/main" id="{855418D8-CF68-4E52-9CA5-E59A719FECC5}"/>
              </a:ext>
            </a:extLst>
          </p:cNvPr>
          <p:cNvSpPr txBox="1">
            <a:spLocks noChangeArrowheads="1"/>
          </p:cNvSpPr>
          <p:nvPr/>
        </p:nvSpPr>
        <p:spPr bwMode="auto">
          <a:xfrm>
            <a:off x="6948488" y="12954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it-IT" altLang="it-IT" sz="1600" b="1">
                <a:solidFill>
                  <a:srgbClr val="FF0000"/>
                </a:solidFill>
                <a:latin typeface="Arial" panose="020B0604020202020204" pitchFamily="34" charset="0"/>
              </a:rPr>
              <a:t>6 miliardi </a:t>
            </a:r>
          </a:p>
        </p:txBody>
      </p:sp>
      <p:sp>
        <p:nvSpPr>
          <p:cNvPr id="15370" name="Line 10">
            <a:extLst>
              <a:ext uri="{FF2B5EF4-FFF2-40B4-BE49-F238E27FC236}">
                <a16:creationId xmlns:a16="http://schemas.microsoft.com/office/drawing/2014/main" id="{D9F06CF1-48C0-45D0-A4FA-E2F7ABA05D89}"/>
              </a:ext>
            </a:extLst>
          </p:cNvPr>
          <p:cNvSpPr>
            <a:spLocks noChangeShapeType="1"/>
          </p:cNvSpPr>
          <p:nvPr/>
        </p:nvSpPr>
        <p:spPr bwMode="auto">
          <a:xfrm flipV="1">
            <a:off x="539750" y="1223963"/>
            <a:ext cx="0" cy="48244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371" name="Text Box 11">
            <a:extLst>
              <a:ext uri="{FF2B5EF4-FFF2-40B4-BE49-F238E27FC236}">
                <a16:creationId xmlns:a16="http://schemas.microsoft.com/office/drawing/2014/main" id="{BBCFE2AF-E2B2-4ECC-BBF2-208949624BCC}"/>
              </a:ext>
            </a:extLst>
          </p:cNvPr>
          <p:cNvSpPr txBox="1">
            <a:spLocks noChangeArrowheads="1"/>
          </p:cNvSpPr>
          <p:nvPr/>
        </p:nvSpPr>
        <p:spPr bwMode="auto">
          <a:xfrm rot="-5400000">
            <a:off x="-1278730" y="3472656"/>
            <a:ext cx="4322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1">
                <a:latin typeface="Arial" panose="020B0604020202020204" pitchFamily="34" charset="0"/>
              </a:rPr>
              <a:t>Consumo energetico (Mtep/anno)</a:t>
            </a:r>
          </a:p>
        </p:txBody>
      </p:sp>
      <p:sp>
        <p:nvSpPr>
          <p:cNvPr id="15372" name="Text Box 12">
            <a:extLst>
              <a:ext uri="{FF2B5EF4-FFF2-40B4-BE49-F238E27FC236}">
                <a16:creationId xmlns:a16="http://schemas.microsoft.com/office/drawing/2014/main" id="{00BD56EC-7D2E-497C-997B-D3E2A9123630}"/>
              </a:ext>
            </a:extLst>
          </p:cNvPr>
          <p:cNvSpPr txBox="1">
            <a:spLocks noChangeArrowheads="1"/>
          </p:cNvSpPr>
          <p:nvPr/>
        </p:nvSpPr>
        <p:spPr bwMode="auto">
          <a:xfrm rot="-5400000">
            <a:off x="-1783556" y="3474244"/>
            <a:ext cx="4322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1">
                <a:solidFill>
                  <a:srgbClr val="FF0000"/>
                </a:solidFill>
                <a:latin typeface="Arial" panose="020B0604020202020204" pitchFamily="34" charset="0"/>
              </a:rPr>
              <a:t>Popolazione</a:t>
            </a:r>
          </a:p>
        </p:txBody>
      </p:sp>
      <p:sp>
        <p:nvSpPr>
          <p:cNvPr id="4109" name="Text Box 13">
            <a:extLst>
              <a:ext uri="{FF2B5EF4-FFF2-40B4-BE49-F238E27FC236}">
                <a16:creationId xmlns:a16="http://schemas.microsoft.com/office/drawing/2014/main" id="{B2F1730E-2049-4187-97A4-A738F75A2276}"/>
              </a:ext>
            </a:extLst>
          </p:cNvPr>
          <p:cNvSpPr txBox="1">
            <a:spLocks noChangeArrowheads="1"/>
          </p:cNvSpPr>
          <p:nvPr/>
        </p:nvSpPr>
        <p:spPr bwMode="auto">
          <a:xfrm>
            <a:off x="1692275" y="1473200"/>
            <a:ext cx="2159000" cy="37861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it-IT" altLang="it-IT" sz="2400" dirty="0">
                <a:solidFill>
                  <a:srgbClr val="FF0000"/>
                </a:solidFill>
                <a:latin typeface="Arial" panose="020B0604020202020204" pitchFamily="34" charset="0"/>
              </a:rPr>
              <a:t>Popolazione mondiale:</a:t>
            </a:r>
          </a:p>
          <a:p>
            <a:pPr eaLnBrk="1" hangingPunct="1">
              <a:spcBef>
                <a:spcPct val="0"/>
              </a:spcBef>
              <a:buFontTx/>
              <a:buNone/>
              <a:defRPr/>
            </a:pPr>
            <a:r>
              <a:rPr lang="it-IT" altLang="it-IT" sz="2400" dirty="0">
                <a:solidFill>
                  <a:srgbClr val="FF0000"/>
                </a:solidFill>
                <a:latin typeface="Arial" panose="020B0604020202020204" pitchFamily="34" charset="0"/>
              </a:rPr>
              <a:t>Anno	Milioni</a:t>
            </a:r>
          </a:p>
          <a:p>
            <a:pPr eaLnBrk="1" hangingPunct="1">
              <a:spcBef>
                <a:spcPct val="0"/>
              </a:spcBef>
              <a:buFontTx/>
              <a:buNone/>
              <a:defRPr/>
            </a:pPr>
            <a:r>
              <a:rPr lang="it-IT" altLang="it-IT" sz="2400" dirty="0">
                <a:solidFill>
                  <a:srgbClr val="FF0000"/>
                </a:solidFill>
                <a:latin typeface="Arial" panose="020B0604020202020204" pitchFamily="34" charset="0"/>
              </a:rPr>
              <a:t>   0	 160</a:t>
            </a:r>
          </a:p>
          <a:p>
            <a:pPr eaLnBrk="1" hangingPunct="1">
              <a:spcBef>
                <a:spcPct val="0"/>
              </a:spcBef>
              <a:buFontTx/>
              <a:buNone/>
              <a:defRPr/>
            </a:pPr>
            <a:r>
              <a:rPr lang="it-IT" altLang="it-IT" sz="2400" dirty="0">
                <a:solidFill>
                  <a:srgbClr val="FF0000"/>
                </a:solidFill>
                <a:latin typeface="Arial" panose="020B0604020202020204" pitchFamily="34" charset="0"/>
              </a:rPr>
              <a:t> 500	 255</a:t>
            </a:r>
          </a:p>
          <a:p>
            <a:pPr marL="228600" indent="-228600" eaLnBrk="1" hangingPunct="1">
              <a:spcBef>
                <a:spcPct val="0"/>
              </a:spcBef>
              <a:buFontTx/>
              <a:buAutoNum type="arabicPlain" startAt="1000"/>
              <a:defRPr/>
            </a:pPr>
            <a:r>
              <a:rPr lang="it-IT" altLang="it-IT" sz="2400" dirty="0">
                <a:solidFill>
                  <a:srgbClr val="FF0000"/>
                </a:solidFill>
                <a:latin typeface="Arial" panose="020B0604020202020204" pitchFamily="34" charset="0"/>
              </a:rPr>
              <a:t> 	 254</a:t>
            </a:r>
          </a:p>
          <a:p>
            <a:pPr marL="228600" indent="-228600" eaLnBrk="1" hangingPunct="1">
              <a:spcBef>
                <a:spcPct val="0"/>
              </a:spcBef>
              <a:buFontTx/>
              <a:buAutoNum type="arabicPlain" startAt="1500"/>
              <a:defRPr/>
            </a:pPr>
            <a:r>
              <a:rPr lang="it-IT" altLang="it-IT" sz="2400" dirty="0">
                <a:solidFill>
                  <a:srgbClr val="FF0000"/>
                </a:solidFill>
                <a:latin typeface="Arial" panose="020B0604020202020204" pitchFamily="34" charset="0"/>
              </a:rPr>
              <a:t> 	 460</a:t>
            </a:r>
          </a:p>
          <a:p>
            <a:pPr marL="457200" indent="-457200" eaLnBrk="1" hangingPunct="1">
              <a:spcBef>
                <a:spcPct val="0"/>
              </a:spcBef>
              <a:buFontTx/>
              <a:buAutoNum type="arabicPlain" startAt="1750"/>
              <a:defRPr/>
            </a:pPr>
            <a:r>
              <a:rPr lang="it-IT" altLang="it-IT" sz="2400" dirty="0">
                <a:solidFill>
                  <a:srgbClr val="FF0000"/>
                </a:solidFill>
                <a:latin typeface="Arial" panose="020B0604020202020204" pitchFamily="34" charset="0"/>
              </a:rPr>
              <a:t>    770</a:t>
            </a:r>
          </a:p>
          <a:p>
            <a:pPr marL="457200" indent="-457200" eaLnBrk="1" hangingPunct="1">
              <a:spcBef>
                <a:spcPct val="0"/>
              </a:spcBef>
              <a:buFontTx/>
              <a:buAutoNum type="arabicPlain" startAt="1800"/>
              <a:defRPr/>
            </a:pPr>
            <a:r>
              <a:rPr lang="it-IT" altLang="it-IT" sz="2400" dirty="0">
                <a:solidFill>
                  <a:srgbClr val="FF0000"/>
                </a:solidFill>
                <a:latin typeface="Arial" panose="020B0604020202020204" pitchFamily="34" charset="0"/>
              </a:rPr>
              <a:t>  1000</a:t>
            </a:r>
          </a:p>
          <a:p>
            <a:pPr eaLnBrk="1" hangingPunct="1">
              <a:spcBef>
                <a:spcPct val="0"/>
              </a:spcBef>
              <a:buFontTx/>
              <a:buNone/>
              <a:defRPr/>
            </a:pPr>
            <a:r>
              <a:rPr lang="it-IT" altLang="it-IT" sz="2400" dirty="0">
                <a:solidFill>
                  <a:srgbClr val="FF0000"/>
                </a:solidFill>
                <a:latin typeface="Arial" panose="020B0604020202020204" pitchFamily="34" charset="0"/>
              </a:rPr>
              <a:t>1900  1522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86DD226-E0E8-4ED9-87F1-DC696799FD6B}"/>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000" b="1"/>
              <a:t>	        </a:t>
            </a:r>
            <a:r>
              <a:rPr lang="it-IT" altLang="it-IT" sz="3200" b="1"/>
              <a:t>Fonti rinnovabili e non rinnovabili</a:t>
            </a:r>
            <a:br>
              <a:rPr lang="it-IT" altLang="it-IT" sz="3200" b="1"/>
            </a:br>
            <a:br>
              <a:rPr lang="it-IT" altLang="it-IT" sz="2400"/>
            </a:br>
            <a:r>
              <a:rPr lang="it-IT" altLang="it-IT" sz="2400" b="1"/>
              <a:t>Fonti rinnovabili</a:t>
            </a:r>
            <a:r>
              <a:rPr lang="it-IT" altLang="it-IT" sz="2400"/>
              <a:t> = fonti che saranno disponibili per un tempo indefinito, in quanto il loro flusso dipende dai cicli naturali;</a:t>
            </a:r>
            <a:br>
              <a:rPr lang="it-IT" altLang="it-IT" sz="2400"/>
            </a:br>
            <a:r>
              <a:rPr lang="it-IT" altLang="it-IT" sz="2400"/>
              <a:t>tipicamente: energia solare nelle sue diverse forme.</a:t>
            </a:r>
            <a:br>
              <a:rPr lang="it-IT" altLang="it-IT" sz="2400"/>
            </a:br>
            <a:br>
              <a:rPr lang="it-IT" altLang="it-IT" sz="2400"/>
            </a:br>
            <a:r>
              <a:rPr lang="it-IT" altLang="it-IT" sz="2400" b="1"/>
              <a:t>Fonti non rinnovabili</a:t>
            </a:r>
            <a:r>
              <a:rPr lang="it-IT" altLang="it-IT" sz="2400"/>
              <a:t> = fonti che si sono formate in tempi lunghissimi e che costituiscono delle scorte; la loro disponibilità si riduce nel tempo man mano che esse vengono utilizzate;</a:t>
            </a:r>
            <a:br>
              <a:rPr lang="it-IT" altLang="it-IT" sz="2400"/>
            </a:br>
            <a:r>
              <a:rPr lang="it-IT" altLang="it-IT" sz="2400"/>
              <a:t>tipicamente: i combustibili fossili (carbone, petrolio, gas naturale). </a:t>
            </a:r>
            <a:br>
              <a:rPr lang="it-IT" altLang="it-IT" sz="2400"/>
            </a:br>
            <a:endParaRPr lang="it-IT" altLang="it-IT"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03C499D-23A7-4833-9FD1-84CDFF35A2C3}"/>
              </a:ext>
            </a:extLst>
          </p:cNvPr>
          <p:cNvSpPr>
            <a:spLocks noGrp="1" noChangeArrowheads="1"/>
          </p:cNvSpPr>
          <p:nvPr>
            <p:ph type="title"/>
          </p:nvPr>
        </p:nvSpPr>
        <p:spPr>
          <a:xfrm>
            <a:off x="0" y="0"/>
            <a:ext cx="9144000" cy="6858000"/>
          </a:xfrm>
          <a:solidFill>
            <a:schemeClr val="hlink"/>
          </a:solidFill>
        </p:spPr>
        <p:txBody>
          <a:bodyPr/>
          <a:lstStyle/>
          <a:p>
            <a:pPr algn="l" eaLnBrk="1" hangingPunct="1"/>
            <a:br>
              <a:rPr lang="it-IT" altLang="it-IT" sz="3200" b="1" dirty="0">
                <a:solidFill>
                  <a:schemeClr val="tx1"/>
                </a:solidFill>
              </a:rPr>
            </a:br>
            <a:r>
              <a:rPr lang="it-IT" altLang="it-IT" sz="3200" dirty="0"/>
              <a:t>	      	       </a:t>
            </a:r>
            <a:r>
              <a:rPr lang="it-IT" altLang="it-IT" sz="3200" b="1" dirty="0"/>
              <a:t>Fonti e vettori energetici</a:t>
            </a:r>
            <a:br>
              <a:rPr lang="it-IT" altLang="it-IT" sz="3200" b="1" dirty="0"/>
            </a:br>
            <a:br>
              <a:rPr lang="it-IT" altLang="it-IT" sz="2400" dirty="0"/>
            </a:br>
            <a:r>
              <a:rPr lang="it-IT" altLang="it-IT" sz="2800" b="1" dirty="0"/>
              <a:t>I</a:t>
            </a:r>
            <a:r>
              <a:rPr lang="it-IT" altLang="it-IT" sz="2800" b="1" dirty="0">
                <a:solidFill>
                  <a:schemeClr val="tx1"/>
                </a:solidFill>
              </a:rPr>
              <a:t>drogeno</a:t>
            </a:r>
            <a:r>
              <a:rPr lang="it-IT" altLang="it-IT" sz="2400" dirty="0"/>
              <a:t> ed </a:t>
            </a:r>
            <a:r>
              <a:rPr lang="it-IT" altLang="it-IT" sz="2800" b="1" dirty="0">
                <a:solidFill>
                  <a:schemeClr val="tx1"/>
                </a:solidFill>
              </a:rPr>
              <a:t>elettricità</a:t>
            </a:r>
            <a:r>
              <a:rPr lang="it-IT" altLang="it-IT" sz="2400" dirty="0"/>
              <a:t> sono prodotti di trasformazione, cioè</a:t>
            </a:r>
            <a:br>
              <a:rPr lang="it-IT" altLang="it-IT" sz="2400" dirty="0"/>
            </a:br>
            <a:r>
              <a:rPr lang="it-IT" altLang="it-IT" sz="2400" dirty="0"/>
              <a:t>sono </a:t>
            </a:r>
            <a:r>
              <a:rPr lang="it-IT" altLang="it-IT" sz="2800" b="1" i="1" dirty="0">
                <a:solidFill>
                  <a:srgbClr val="FF0000"/>
                </a:solidFill>
              </a:rPr>
              <a:t>vettori energetici</a:t>
            </a:r>
            <a:r>
              <a:rPr lang="it-IT" altLang="it-IT" sz="2400" dirty="0"/>
              <a:t>, non fonti. L’idrogeno esiste in natura,</a:t>
            </a:r>
            <a:br>
              <a:rPr lang="it-IT" altLang="it-IT" sz="2400" dirty="0"/>
            </a:br>
            <a:r>
              <a:rPr lang="it-IT" altLang="it-IT" sz="2400" dirty="0"/>
              <a:t>ma non allo stato libero, bensì solo in composti che lo contengono (acqua, idrocarburi).</a:t>
            </a:r>
            <a:br>
              <a:rPr lang="it-IT" altLang="it-IT" sz="2400" dirty="0"/>
            </a:br>
            <a:br>
              <a:rPr lang="it-IT" altLang="it-IT" sz="2400" dirty="0"/>
            </a:br>
            <a:r>
              <a:rPr lang="it-IT" altLang="it-IT" sz="2200" dirty="0"/>
              <a:t>L’</a:t>
            </a:r>
            <a:r>
              <a:rPr lang="it-IT" altLang="it-IT" sz="2200" b="1" dirty="0"/>
              <a:t>idrogeno</a:t>
            </a:r>
            <a:r>
              <a:rPr lang="it-IT" altLang="it-IT" sz="2200" dirty="0"/>
              <a:t> quindi non è una fonte, ma è un combustibile:</a:t>
            </a:r>
            <a:br>
              <a:rPr lang="it-IT" altLang="it-IT" sz="2200" dirty="0"/>
            </a:br>
            <a:r>
              <a:rPr lang="it-IT" altLang="it-IT" sz="2200" dirty="0"/>
              <a:t>- potrà dare un contributo </a:t>
            </a:r>
            <a:r>
              <a:rPr lang="it-IT" altLang="it-IT" sz="2200" b="1" dirty="0"/>
              <a:t>locale</a:t>
            </a:r>
            <a:r>
              <a:rPr lang="it-IT" altLang="it-IT" sz="2200" dirty="0"/>
              <a:t> alla riduzione dell’impatto ambientale;</a:t>
            </a:r>
            <a:br>
              <a:rPr lang="it-IT" altLang="it-IT" sz="2200" dirty="0"/>
            </a:br>
            <a:r>
              <a:rPr lang="it-IT" altLang="it-IT" sz="2200" dirty="0"/>
              <a:t>  ma non un contributo come fonte;</a:t>
            </a:r>
            <a:br>
              <a:rPr lang="it-IT" altLang="it-IT" sz="2200" dirty="0"/>
            </a:br>
            <a:r>
              <a:rPr lang="it-IT" altLang="it-IT" sz="2200" dirty="0"/>
              <a:t>- sarà un </a:t>
            </a:r>
            <a:r>
              <a:rPr lang="it-IT" altLang="it-IT" sz="2200" b="1" dirty="0">
                <a:solidFill>
                  <a:schemeClr val="tx1"/>
                </a:solidFill>
              </a:rPr>
              <a:t>vettore importante</a:t>
            </a:r>
            <a:r>
              <a:rPr lang="it-IT" altLang="it-IT" sz="2200" dirty="0"/>
              <a:t>, capace di condizionare, almeno in parte,</a:t>
            </a:r>
            <a:br>
              <a:rPr lang="it-IT" altLang="it-IT" sz="2200" dirty="0"/>
            </a:br>
            <a:r>
              <a:rPr lang="it-IT" altLang="it-IT" sz="2200" dirty="0"/>
              <a:t>  i metodi di trasporto e uso dell’energia, però a lungo termine</a:t>
            </a:r>
            <a:br>
              <a:rPr lang="it-IT" altLang="it-IT" sz="2200" dirty="0"/>
            </a:br>
            <a:r>
              <a:rPr lang="it-IT" altLang="it-IT" sz="2200" dirty="0"/>
              <a:t>  (siamo ancora molto lontani).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FBFD28B-D406-4F17-BB9D-1D17FBD2020F}"/>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3200" b="1">
                <a:solidFill>
                  <a:schemeClr val="tx1"/>
                </a:solidFill>
              </a:rPr>
              <a:t>		I principi della termodinamica</a:t>
            </a:r>
            <a:br>
              <a:rPr lang="it-IT" altLang="it-IT" sz="3200" b="1">
                <a:solidFill>
                  <a:schemeClr val="tx1"/>
                </a:solidFill>
              </a:rPr>
            </a:br>
            <a:br>
              <a:rPr lang="it-IT" altLang="it-IT" sz="400" b="1">
                <a:solidFill>
                  <a:schemeClr val="tx1"/>
                </a:solidFill>
              </a:rPr>
            </a:br>
            <a:r>
              <a:rPr lang="it-IT" altLang="it-IT" sz="2400" b="1">
                <a:solidFill>
                  <a:schemeClr val="tx1"/>
                </a:solidFill>
              </a:rPr>
              <a:t>		         (espressi in modo divulgativo) </a:t>
            </a:r>
            <a:br>
              <a:rPr lang="it-IT" altLang="it-IT" sz="2400" b="1">
                <a:solidFill>
                  <a:schemeClr val="tx1"/>
                </a:solidFill>
              </a:rPr>
            </a:br>
            <a:r>
              <a:rPr lang="it-IT" altLang="it-IT" sz="2400" b="1">
                <a:solidFill>
                  <a:schemeClr val="tx1"/>
                </a:solidFill>
              </a:rPr>
              <a:t>1° principio</a:t>
            </a:r>
            <a:br>
              <a:rPr lang="it-IT" altLang="it-IT" sz="2400" b="1">
                <a:solidFill>
                  <a:schemeClr val="tx1"/>
                </a:solidFill>
              </a:rPr>
            </a:br>
            <a:r>
              <a:rPr lang="it-IT" altLang="it-IT" sz="2400">
                <a:solidFill>
                  <a:schemeClr val="tx1"/>
                </a:solidFill>
              </a:rPr>
              <a:t>L’energia non si crea, né si distrugge, ma soltanto si trasforma da una forma ad un’altra. Ciò avviene negli impianti di conversione energetica.</a:t>
            </a:r>
            <a:br>
              <a:rPr lang="it-IT" altLang="it-IT" sz="2400">
                <a:solidFill>
                  <a:schemeClr val="tx1"/>
                </a:solidFill>
              </a:rPr>
            </a:br>
            <a:r>
              <a:rPr lang="it-IT" altLang="it-IT" sz="2400">
                <a:solidFill>
                  <a:schemeClr val="tx1"/>
                </a:solidFill>
              </a:rPr>
              <a:t>Sotto questo aspetto le diverse forme di energia sono equivalenti; per ciascuna di esse si possono usare le stesse unità di misura. Ma … </a:t>
            </a:r>
            <a:br>
              <a:rPr lang="it-IT" altLang="it-IT" sz="2400">
                <a:solidFill>
                  <a:schemeClr val="tx1"/>
                </a:solidFill>
              </a:rPr>
            </a:br>
            <a:br>
              <a:rPr lang="it-IT" altLang="it-IT" sz="1000">
                <a:solidFill>
                  <a:schemeClr val="tx1"/>
                </a:solidFill>
              </a:rPr>
            </a:br>
            <a:r>
              <a:rPr lang="it-IT" altLang="it-IT" sz="2400" b="1">
                <a:solidFill>
                  <a:schemeClr val="tx1"/>
                </a:solidFill>
              </a:rPr>
              <a:t>2° principio</a:t>
            </a:r>
            <a:br>
              <a:rPr lang="it-IT" altLang="it-IT" sz="2400">
                <a:solidFill>
                  <a:schemeClr val="tx1"/>
                </a:solidFill>
              </a:rPr>
            </a:br>
            <a:r>
              <a:rPr lang="it-IT" altLang="it-IT" sz="2400">
                <a:solidFill>
                  <a:schemeClr val="tx1"/>
                </a:solidFill>
              </a:rPr>
              <a:t>E’ impossibile convertire integralmente energia termica in energia meccanica: si può attingere energia termica da una fonte ad una certa temperatura e convertirne una parte in energia meccanica; la parte rimanente deve essere rilasciata sotto forma termica verso un ambiente a temperatura inferiore. La conversione di energia termica in energia meccanica è di fondamentale importanza nella nostra società.</a:t>
            </a:r>
            <a:br>
              <a:rPr lang="it-IT" altLang="it-IT" sz="2400">
                <a:solidFill>
                  <a:schemeClr val="tx1"/>
                </a:solidFill>
              </a:rPr>
            </a:br>
            <a:r>
              <a:rPr lang="it-IT" altLang="it-IT" sz="2400">
                <a:solidFill>
                  <a:schemeClr val="tx1"/>
                </a:solidFill>
              </a:rPr>
              <a:t>I rendimenti di questa trasformazione hanno subito un’evoluzione importante nel tempo, con il progredire della tecnologia.</a:t>
            </a:r>
            <a:br>
              <a:rPr lang="it-IT" altLang="it-IT" sz="2400">
                <a:solidFill>
                  <a:schemeClr val="tx1"/>
                </a:solidFill>
              </a:rPr>
            </a:br>
            <a:br>
              <a:rPr lang="it-IT" altLang="it-IT" sz="1000">
                <a:solidFill>
                  <a:schemeClr val="tx1"/>
                </a:solidFill>
              </a:rPr>
            </a:br>
            <a:r>
              <a:rPr lang="it-IT" altLang="it-IT" sz="2400" i="1">
                <a:solidFill>
                  <a:schemeClr val="tx1"/>
                </a:solidFill>
              </a:rPr>
              <a:t>Come “difendersi” in parte dal 2° principio: la cogenerazione.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ED17987-39B7-42DE-931E-90103BD1B981}"/>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3200" b="1">
                <a:solidFill>
                  <a:schemeClr val="tx1"/>
                </a:solidFill>
              </a:rPr>
              <a:t>	     Trasformazione di energia termica</a:t>
            </a:r>
            <a:br>
              <a:rPr lang="it-IT" altLang="it-IT" sz="3200" b="1">
                <a:solidFill>
                  <a:schemeClr val="tx1"/>
                </a:solidFill>
              </a:rPr>
            </a:br>
            <a:r>
              <a:rPr lang="it-IT" altLang="it-IT" sz="3200" b="1">
                <a:solidFill>
                  <a:schemeClr val="tx1"/>
                </a:solidFill>
              </a:rPr>
              <a:t>		in energia meccanica (elettrica)</a:t>
            </a:r>
            <a:br>
              <a:rPr lang="it-IT" altLang="it-IT" sz="3200" b="1">
                <a:solidFill>
                  <a:schemeClr val="tx1"/>
                </a:solidFill>
              </a:rPr>
            </a:br>
            <a:br>
              <a:rPr lang="it-IT" altLang="it-IT" sz="1600" b="1">
                <a:solidFill>
                  <a:schemeClr val="tx1"/>
                </a:solidFill>
              </a:rPr>
            </a:br>
            <a:r>
              <a:rPr lang="it-IT" altLang="it-IT" sz="3200" b="1">
                <a:solidFill>
                  <a:schemeClr val="tx1"/>
                </a:solidFill>
              </a:rPr>
              <a:t>		</a:t>
            </a:r>
            <a:r>
              <a:rPr lang="it-IT" altLang="it-IT" sz="2800" b="1">
                <a:solidFill>
                  <a:schemeClr val="tx1"/>
                </a:solidFill>
              </a:rPr>
              <a:t>Evoluzione storica dei rendimenti</a:t>
            </a:r>
            <a:br>
              <a:rPr lang="it-IT" altLang="it-IT" sz="3200" b="1">
                <a:solidFill>
                  <a:schemeClr val="tx1"/>
                </a:solidFill>
              </a:rPr>
            </a:br>
            <a:br>
              <a:rPr lang="it-IT" altLang="it-IT" sz="1600" b="1">
                <a:solidFill>
                  <a:schemeClr val="tx1"/>
                </a:solidFill>
              </a:rPr>
            </a:br>
            <a:r>
              <a:rPr lang="it-IT" altLang="it-IT" sz="3200" b="1">
                <a:solidFill>
                  <a:schemeClr val="tx1"/>
                </a:solidFill>
              </a:rPr>
              <a:t>	</a:t>
            </a:r>
            <a:r>
              <a:rPr lang="it-IT" altLang="it-IT" sz="2400" b="1">
                <a:solidFill>
                  <a:schemeClr val="tx1"/>
                </a:solidFill>
              </a:rPr>
              <a:t>Anno	     Rendimento</a:t>
            </a:r>
            <a:br>
              <a:rPr lang="it-IT" altLang="it-IT" sz="2400" b="1">
                <a:solidFill>
                  <a:schemeClr val="tx1"/>
                </a:solidFill>
              </a:rPr>
            </a:br>
            <a:br>
              <a:rPr lang="it-IT" altLang="it-IT" sz="1000" b="1">
                <a:solidFill>
                  <a:schemeClr val="tx1"/>
                </a:solidFill>
              </a:rPr>
            </a:br>
            <a:r>
              <a:rPr lang="it-IT" altLang="it-IT" sz="2400" b="1">
                <a:solidFill>
                  <a:schemeClr val="tx1"/>
                </a:solidFill>
              </a:rPr>
              <a:t>	1700	        0,5-1,0 %  </a:t>
            </a:r>
            <a:r>
              <a:rPr lang="it-IT" altLang="it-IT" sz="2400">
                <a:solidFill>
                  <a:schemeClr val="tx1"/>
                </a:solidFill>
              </a:rPr>
              <a:t>macchina a vapore di Newcomen (1712)</a:t>
            </a:r>
            <a:r>
              <a:rPr lang="it-IT" altLang="it-IT" sz="2400" b="1">
                <a:solidFill>
                  <a:schemeClr val="tx1"/>
                </a:solidFill>
              </a:rPr>
              <a:t>,</a:t>
            </a:r>
            <a:br>
              <a:rPr lang="it-IT" altLang="it-IT" sz="2400" b="1">
                <a:solidFill>
                  <a:schemeClr val="tx1"/>
                </a:solidFill>
              </a:rPr>
            </a:br>
            <a:r>
              <a:rPr lang="it-IT" altLang="it-IT" sz="2400" b="1">
                <a:solidFill>
                  <a:schemeClr val="tx1"/>
                </a:solidFill>
              </a:rPr>
              <a:t>				   </a:t>
            </a:r>
            <a:r>
              <a:rPr lang="it-IT" altLang="it-IT" sz="2400">
                <a:solidFill>
                  <a:schemeClr val="tx1"/>
                </a:solidFill>
              </a:rPr>
              <a:t>poi di Watt (1756) e di Smeaton (1772)</a:t>
            </a:r>
            <a:br>
              <a:rPr lang="it-IT" altLang="it-IT" sz="2400">
                <a:solidFill>
                  <a:schemeClr val="tx1"/>
                </a:solidFill>
              </a:rPr>
            </a:br>
            <a:r>
              <a:rPr lang="it-IT" altLang="it-IT" sz="2400" b="1">
                <a:solidFill>
                  <a:schemeClr val="tx1"/>
                </a:solidFill>
              </a:rPr>
              <a:t>	1800		  5,0</a:t>
            </a:r>
            <a:r>
              <a:rPr lang="it-IT" altLang="it-IT" sz="2400">
                <a:solidFill>
                  <a:schemeClr val="tx1"/>
                </a:solidFill>
              </a:rPr>
              <a:t>	   macchina a vapore</a:t>
            </a:r>
            <a:br>
              <a:rPr lang="it-IT" altLang="it-IT" sz="2400" b="1">
                <a:solidFill>
                  <a:schemeClr val="tx1"/>
                </a:solidFill>
              </a:rPr>
            </a:br>
            <a:r>
              <a:rPr lang="it-IT" altLang="it-IT" sz="2400" b="1">
                <a:solidFill>
                  <a:schemeClr val="tx1"/>
                </a:solidFill>
              </a:rPr>
              <a:t>	1850		10,0	   </a:t>
            </a:r>
            <a:r>
              <a:rPr lang="it-IT" altLang="it-IT" sz="2400">
                <a:solidFill>
                  <a:schemeClr val="tx1"/>
                </a:solidFill>
              </a:rPr>
              <a:t>macchina a vapore</a:t>
            </a:r>
            <a:br>
              <a:rPr lang="it-IT" altLang="it-IT" sz="2400" b="1">
                <a:solidFill>
                  <a:schemeClr val="tx1"/>
                </a:solidFill>
              </a:rPr>
            </a:br>
            <a:r>
              <a:rPr lang="it-IT" altLang="it-IT" sz="2400" b="1">
                <a:solidFill>
                  <a:schemeClr val="tx1"/>
                </a:solidFill>
              </a:rPr>
              <a:t>	1900		20,0	   </a:t>
            </a:r>
            <a:r>
              <a:rPr lang="it-IT" altLang="it-IT" sz="2400">
                <a:solidFill>
                  <a:schemeClr val="tx1"/>
                </a:solidFill>
              </a:rPr>
              <a:t>macchina a vapore</a:t>
            </a:r>
            <a:br>
              <a:rPr lang="it-IT" altLang="it-IT" sz="2400" b="1">
                <a:solidFill>
                  <a:schemeClr val="tx1"/>
                </a:solidFill>
              </a:rPr>
            </a:br>
            <a:r>
              <a:rPr lang="it-IT" altLang="it-IT" sz="2400" b="1">
                <a:solidFill>
                  <a:schemeClr val="tx1"/>
                </a:solidFill>
              </a:rPr>
              <a:t>	1950		36,0</a:t>
            </a:r>
            <a:r>
              <a:rPr lang="it-IT" altLang="it-IT" sz="2400">
                <a:solidFill>
                  <a:schemeClr val="tx1"/>
                </a:solidFill>
              </a:rPr>
              <a:t>	   centrale a vapore</a:t>
            </a:r>
            <a:br>
              <a:rPr lang="it-IT" altLang="it-IT" sz="2400">
                <a:solidFill>
                  <a:schemeClr val="tx1"/>
                </a:solidFill>
              </a:rPr>
            </a:br>
            <a:r>
              <a:rPr lang="it-IT" altLang="it-IT" sz="2400">
                <a:solidFill>
                  <a:schemeClr val="tx1"/>
                </a:solidFill>
              </a:rPr>
              <a:t>	</a:t>
            </a:r>
            <a:r>
              <a:rPr lang="it-IT" altLang="it-IT" sz="2400" b="1">
                <a:solidFill>
                  <a:schemeClr val="tx1"/>
                </a:solidFill>
              </a:rPr>
              <a:t>1970		40,0	   </a:t>
            </a:r>
            <a:r>
              <a:rPr lang="it-IT" altLang="it-IT" sz="2400">
                <a:solidFill>
                  <a:schemeClr val="tx1"/>
                </a:solidFill>
              </a:rPr>
              <a:t>centrale a vapore, grosso motore Diesel</a:t>
            </a:r>
            <a:br>
              <a:rPr lang="it-IT" altLang="it-IT" sz="2400">
                <a:solidFill>
                  <a:schemeClr val="tx1"/>
                </a:solidFill>
              </a:rPr>
            </a:br>
            <a:r>
              <a:rPr lang="it-IT" altLang="it-IT" sz="2400">
                <a:solidFill>
                  <a:schemeClr val="tx1"/>
                </a:solidFill>
              </a:rPr>
              <a:t>	</a:t>
            </a:r>
            <a:r>
              <a:rPr lang="it-IT" altLang="it-IT" sz="2400" b="1">
                <a:solidFill>
                  <a:schemeClr val="tx1"/>
                </a:solidFill>
              </a:rPr>
              <a:t>2000		40,0</a:t>
            </a:r>
            <a:r>
              <a:rPr lang="it-IT" altLang="it-IT" sz="2400">
                <a:solidFill>
                  <a:schemeClr val="tx1"/>
                </a:solidFill>
              </a:rPr>
              <a:t>	   turbina a gas  </a:t>
            </a:r>
            <a:br>
              <a:rPr lang="it-IT" altLang="it-IT" sz="2400">
                <a:solidFill>
                  <a:schemeClr val="tx1"/>
                </a:solidFill>
              </a:rPr>
            </a:br>
            <a:r>
              <a:rPr lang="it-IT" altLang="it-IT" sz="2400" b="1">
                <a:solidFill>
                  <a:schemeClr val="tx1"/>
                </a:solidFill>
              </a:rPr>
              <a:t>	2000		52,0</a:t>
            </a:r>
            <a:r>
              <a:rPr lang="it-IT" altLang="it-IT" sz="2400">
                <a:solidFill>
                  <a:schemeClr val="tx1"/>
                </a:solidFill>
              </a:rPr>
              <a:t>	   centrale a ciclo combinato</a:t>
            </a:r>
            <a:br>
              <a:rPr lang="it-IT" altLang="it-IT" sz="2400" b="1">
                <a:solidFill>
                  <a:schemeClr val="tx1"/>
                </a:solidFill>
              </a:rPr>
            </a:br>
            <a:r>
              <a:rPr lang="it-IT" altLang="it-IT" sz="2400" b="1">
                <a:solidFill>
                  <a:schemeClr val="tx1"/>
                </a:solidFill>
              </a:rPr>
              <a:t>	2013		60,0</a:t>
            </a:r>
            <a:r>
              <a:rPr lang="it-IT" altLang="it-IT" sz="2400">
                <a:solidFill>
                  <a:schemeClr val="tx1"/>
                </a:solidFill>
              </a:rPr>
              <a:t>	   centrale a ciclo combinato</a:t>
            </a:r>
            <a:br>
              <a:rPr lang="it-IT" altLang="it-IT" sz="2400" b="1">
                <a:solidFill>
                  <a:schemeClr val="tx1"/>
                </a:solidFill>
              </a:rPr>
            </a:br>
            <a:endParaRPr lang="it-IT" altLang="it-IT" sz="2400" b="1" i="1">
              <a:solidFill>
                <a:schemeClr val="tx1"/>
              </a:solidFill>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F41433C-AC4E-4174-82E3-4352F6EA7BD0}"/>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3200" b="1">
                <a:solidFill>
                  <a:schemeClr val="tx1"/>
                </a:solidFill>
              </a:rPr>
              <a:t>			I combustibili fossili</a:t>
            </a:r>
            <a:br>
              <a:rPr lang="it-IT" altLang="it-IT" sz="3200" b="1">
                <a:solidFill>
                  <a:schemeClr val="tx1"/>
                </a:solidFill>
              </a:rPr>
            </a:br>
            <a:br>
              <a:rPr lang="it-IT" altLang="it-IT" sz="1000" b="1">
                <a:solidFill>
                  <a:schemeClr val="tx1"/>
                </a:solidFill>
              </a:rPr>
            </a:br>
            <a:r>
              <a:rPr lang="it-IT" altLang="it-IT" sz="2400" b="1">
                <a:solidFill>
                  <a:schemeClr val="tx1"/>
                </a:solidFill>
              </a:rPr>
              <a:t>Carbone</a:t>
            </a:r>
            <a:br>
              <a:rPr lang="it-IT" altLang="it-IT" sz="2400" b="1">
                <a:solidFill>
                  <a:schemeClr val="tx1"/>
                </a:solidFill>
              </a:rPr>
            </a:br>
            <a:r>
              <a:rPr lang="it-IT" altLang="it-IT" sz="2400">
                <a:solidFill>
                  <a:schemeClr val="tx1"/>
                </a:solidFill>
              </a:rPr>
              <a:t>- uso massiccio dopo l’invenzione della macchina a vapore;</a:t>
            </a:r>
            <a:br>
              <a:rPr lang="it-IT" altLang="it-IT" sz="2400">
                <a:solidFill>
                  <a:schemeClr val="tx1"/>
                </a:solidFill>
              </a:rPr>
            </a:br>
            <a:r>
              <a:rPr lang="it-IT" altLang="it-IT" sz="2400">
                <a:solidFill>
                  <a:schemeClr val="tx1"/>
                </a:solidFill>
              </a:rPr>
              <a:t>- combustione relativamente difficile (oggi si usa polverizzato);</a:t>
            </a:r>
            <a:br>
              <a:rPr lang="it-IT" altLang="it-IT" sz="2400">
                <a:solidFill>
                  <a:schemeClr val="tx1"/>
                </a:solidFill>
              </a:rPr>
            </a:br>
            <a:r>
              <a:rPr lang="it-IT" altLang="it-IT" sz="2400">
                <a:solidFill>
                  <a:schemeClr val="tx1"/>
                </a:solidFill>
              </a:rPr>
              <a:t>- contiene molto carbonio (produce molta CO</a:t>
            </a:r>
            <a:r>
              <a:rPr lang="it-IT" altLang="it-IT" sz="2400" baseline="-25000">
                <a:solidFill>
                  <a:schemeClr val="tx1"/>
                </a:solidFill>
              </a:rPr>
              <a:t>2</a:t>
            </a:r>
            <a:r>
              <a:rPr lang="it-IT" altLang="it-IT" sz="2400">
                <a:solidFill>
                  <a:schemeClr val="tx1"/>
                </a:solidFill>
              </a:rPr>
              <a:t>);</a:t>
            </a:r>
            <a:br>
              <a:rPr lang="it-IT" altLang="it-IT" sz="2400">
                <a:solidFill>
                  <a:schemeClr val="tx1"/>
                </a:solidFill>
              </a:rPr>
            </a:br>
            <a:r>
              <a:rPr lang="it-IT" altLang="it-IT" sz="2400">
                <a:solidFill>
                  <a:schemeClr val="tx1"/>
                </a:solidFill>
              </a:rPr>
              <a:t>- è solido, quindi il trasporto è relativamente costoso.</a:t>
            </a:r>
            <a:br>
              <a:rPr lang="it-IT" altLang="it-IT" sz="2400">
                <a:solidFill>
                  <a:schemeClr val="tx1"/>
                </a:solidFill>
              </a:rPr>
            </a:br>
            <a:br>
              <a:rPr lang="it-IT" altLang="it-IT" sz="1000">
                <a:solidFill>
                  <a:schemeClr val="tx1"/>
                </a:solidFill>
              </a:rPr>
            </a:br>
            <a:r>
              <a:rPr lang="it-IT" altLang="it-IT" sz="2400" b="1">
                <a:solidFill>
                  <a:schemeClr val="tx1"/>
                </a:solidFill>
              </a:rPr>
              <a:t>Petrolio</a:t>
            </a:r>
            <a:br>
              <a:rPr lang="it-IT" altLang="it-IT" sz="2400">
                <a:solidFill>
                  <a:schemeClr val="tx1"/>
                </a:solidFill>
              </a:rPr>
            </a:br>
            <a:r>
              <a:rPr lang="it-IT" altLang="it-IT" sz="2400">
                <a:solidFill>
                  <a:schemeClr val="tx1"/>
                </a:solidFill>
              </a:rPr>
              <a:t>- elevata densità di energia </a:t>
            </a:r>
            <a:r>
              <a:rPr lang="it-IT" altLang="it-IT" sz="2400">
                <a:solidFill>
                  <a:schemeClr val="tx1"/>
                </a:solidFill>
                <a:sym typeface="Wingdings" panose="05000000000000000000" pitchFamily="2" charset="2"/>
              </a:rPr>
              <a:t> economico lo stoccaggio e il trasporto</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via oleodotto o via nave;</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viene convertito in prodotti diversi (olio pesante, gasolio, benzina,</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ecc.); si presta ad usi diversi;</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brucia con maggiore facilità e produce meno CO</a:t>
            </a:r>
            <a:r>
              <a:rPr lang="it-IT" altLang="it-IT" sz="2400" baseline="-25000">
                <a:solidFill>
                  <a:schemeClr val="tx1"/>
                </a:solidFill>
                <a:sym typeface="Wingdings" panose="05000000000000000000" pitchFamily="2" charset="2"/>
              </a:rPr>
              <a:t>2</a:t>
            </a:r>
            <a:r>
              <a:rPr lang="it-IT" altLang="it-IT" sz="2400">
                <a:solidFill>
                  <a:schemeClr val="tx1"/>
                </a:solidFill>
                <a:sym typeface="Wingdings" panose="05000000000000000000" pitchFamily="2" charset="2"/>
              </a:rPr>
              <a:t> del carbone.</a:t>
            </a:r>
            <a:br>
              <a:rPr lang="it-IT" altLang="it-IT" sz="2400">
                <a:solidFill>
                  <a:schemeClr val="tx1"/>
                </a:solidFill>
                <a:sym typeface="Wingdings" panose="05000000000000000000" pitchFamily="2" charset="2"/>
              </a:rPr>
            </a:br>
            <a:br>
              <a:rPr lang="it-IT" altLang="it-IT" sz="1000">
                <a:solidFill>
                  <a:schemeClr val="tx1"/>
                </a:solidFill>
                <a:sym typeface="Wingdings" panose="05000000000000000000" pitchFamily="2" charset="2"/>
              </a:rPr>
            </a:br>
            <a:r>
              <a:rPr lang="it-IT" altLang="it-IT" sz="2400" b="1">
                <a:solidFill>
                  <a:schemeClr val="tx1"/>
                </a:solidFill>
                <a:sym typeface="Wingdings" panose="05000000000000000000" pitchFamily="2" charset="2"/>
              </a:rPr>
              <a:t>Gas naturale</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bassa densità di energia  costoso lo stoccaggio e il trasporto</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via gasdotto (stato gassoso) o via nave (liquefatto);</a:t>
            </a:r>
            <a:br>
              <a:rPr lang="it-IT" altLang="it-IT" sz="2400">
                <a:solidFill>
                  <a:schemeClr val="tx1"/>
                </a:solidFill>
                <a:sym typeface="Wingdings" panose="05000000000000000000" pitchFamily="2" charset="2"/>
              </a:rPr>
            </a:br>
            <a:r>
              <a:rPr lang="it-IT" altLang="it-IT" sz="2400">
                <a:solidFill>
                  <a:schemeClr val="tx1"/>
                </a:solidFill>
                <a:sym typeface="Wingdings" panose="05000000000000000000" pitchFamily="2" charset="2"/>
              </a:rPr>
              <a:t>- brucia con facilità e produce meno CO</a:t>
            </a:r>
            <a:r>
              <a:rPr lang="it-IT" altLang="it-IT" sz="2400" baseline="-25000">
                <a:solidFill>
                  <a:schemeClr val="tx1"/>
                </a:solidFill>
                <a:sym typeface="Wingdings" panose="05000000000000000000" pitchFamily="2" charset="2"/>
              </a:rPr>
              <a:t>2</a:t>
            </a:r>
            <a:r>
              <a:rPr lang="it-IT" altLang="it-IT" sz="2400">
                <a:solidFill>
                  <a:schemeClr val="tx1"/>
                </a:solidFill>
                <a:sym typeface="Wingdings" panose="05000000000000000000" pitchFamily="2" charset="2"/>
              </a:rPr>
              <a:t> del petrolio.</a:t>
            </a:r>
            <a:endParaRPr lang="it-IT" altLang="it-IT" sz="280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5052E47-C657-44EB-8BC8-55C7EC36ACFF}"/>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3200" b="1">
                <a:solidFill>
                  <a:schemeClr val="tx1"/>
                </a:solidFill>
              </a:rPr>
              <a:t>		L’energia, l’uomo e l’ambiente</a:t>
            </a:r>
            <a:br>
              <a:rPr lang="it-IT" altLang="it-IT" sz="3200" b="1">
                <a:solidFill>
                  <a:schemeClr val="tx1"/>
                </a:solidFill>
              </a:rPr>
            </a:br>
            <a:br>
              <a:rPr lang="it-IT" altLang="it-IT" sz="2400" b="1">
                <a:solidFill>
                  <a:schemeClr val="tx1"/>
                </a:solidFill>
              </a:rPr>
            </a:br>
            <a:r>
              <a:rPr lang="it-IT" altLang="it-IT" sz="2400">
                <a:solidFill>
                  <a:schemeClr val="tx1"/>
                </a:solidFill>
              </a:rPr>
              <a:t>- L’</a:t>
            </a:r>
            <a:r>
              <a:rPr lang="it-IT" altLang="it-IT" sz="2400" b="1">
                <a:solidFill>
                  <a:schemeClr val="tx1"/>
                </a:solidFill>
              </a:rPr>
              <a:t>energia</a:t>
            </a:r>
            <a:r>
              <a:rPr lang="it-IT" altLang="it-IT" sz="2400">
                <a:solidFill>
                  <a:schemeClr val="tx1"/>
                </a:solidFill>
              </a:rPr>
              <a:t> è il motore della vita, dei fenomeni naturali,</a:t>
            </a:r>
            <a:br>
              <a:rPr lang="it-IT" altLang="it-IT" sz="2400">
                <a:solidFill>
                  <a:schemeClr val="tx1"/>
                </a:solidFill>
              </a:rPr>
            </a:br>
            <a:r>
              <a:rPr lang="it-IT" altLang="it-IT" sz="2400">
                <a:solidFill>
                  <a:schemeClr val="tx1"/>
                </a:solidFill>
              </a:rPr>
              <a:t>  delle attività umane.</a:t>
            </a:r>
            <a:br>
              <a:rPr lang="it-IT" altLang="it-IT" sz="2400">
                <a:solidFill>
                  <a:schemeClr val="tx1"/>
                </a:solidFill>
              </a:rPr>
            </a:br>
            <a:r>
              <a:rPr lang="it-IT" altLang="it-IT" sz="2400">
                <a:solidFill>
                  <a:schemeClr val="tx1"/>
                </a:solidFill>
              </a:rPr>
              <a:t>- L’energia ha condizionato lo sviluppo della </a:t>
            </a:r>
            <a:r>
              <a:rPr lang="it-IT" altLang="it-IT" sz="2400" b="1">
                <a:solidFill>
                  <a:schemeClr val="tx1"/>
                </a:solidFill>
              </a:rPr>
              <a:t>storia</a:t>
            </a:r>
            <a:r>
              <a:rPr lang="it-IT" altLang="it-IT" sz="2400">
                <a:solidFill>
                  <a:schemeClr val="tx1"/>
                </a:solidFill>
              </a:rPr>
              <a:t> e dell’umanità:</a:t>
            </a:r>
            <a:br>
              <a:rPr lang="it-IT" altLang="it-IT" sz="2400">
                <a:solidFill>
                  <a:schemeClr val="tx1"/>
                </a:solidFill>
              </a:rPr>
            </a:br>
            <a:r>
              <a:rPr lang="it-IT" altLang="it-IT" sz="2400">
                <a:solidFill>
                  <a:schemeClr val="tx1"/>
                </a:solidFill>
              </a:rPr>
              <a:t>  infatti c’è correlazione tra il consumo energetico, l’andamento della</a:t>
            </a:r>
            <a:br>
              <a:rPr lang="it-IT" altLang="it-IT" sz="2400">
                <a:solidFill>
                  <a:schemeClr val="tx1"/>
                </a:solidFill>
              </a:rPr>
            </a:br>
            <a:r>
              <a:rPr lang="it-IT" altLang="it-IT" sz="2400">
                <a:solidFill>
                  <a:schemeClr val="tx1"/>
                </a:solidFill>
              </a:rPr>
              <a:t>  popolazione e i principali parametri dell’economia.</a:t>
            </a:r>
            <a:br>
              <a:rPr lang="it-IT" altLang="it-IT" sz="2400">
                <a:solidFill>
                  <a:schemeClr val="tx1"/>
                </a:solidFill>
              </a:rPr>
            </a:br>
            <a:r>
              <a:rPr lang="it-IT" altLang="it-IT" sz="2400">
                <a:solidFill>
                  <a:schemeClr val="tx1"/>
                </a:solidFill>
              </a:rPr>
              <a:t>- Lo sviluppo della popolazione e le attività umane hanno condizionato</a:t>
            </a:r>
            <a:br>
              <a:rPr lang="it-IT" altLang="it-IT" sz="2400">
                <a:solidFill>
                  <a:schemeClr val="tx1"/>
                </a:solidFill>
              </a:rPr>
            </a:br>
            <a:r>
              <a:rPr lang="it-IT" altLang="it-IT" sz="2400">
                <a:solidFill>
                  <a:schemeClr val="tx1"/>
                </a:solidFill>
              </a:rPr>
              <a:t>  e modificato l’</a:t>
            </a:r>
            <a:r>
              <a:rPr lang="it-IT" altLang="it-IT" sz="2400" b="1">
                <a:solidFill>
                  <a:schemeClr val="tx1"/>
                </a:solidFill>
              </a:rPr>
              <a:t>ambiente</a:t>
            </a:r>
            <a:r>
              <a:rPr lang="it-IT" altLang="it-IT" sz="2400">
                <a:solidFill>
                  <a:schemeClr val="tx1"/>
                </a:solidFill>
              </a:rPr>
              <a:t>.</a:t>
            </a:r>
            <a:br>
              <a:rPr lang="it-IT" altLang="it-IT" sz="2400">
                <a:solidFill>
                  <a:schemeClr val="tx1"/>
                </a:solidFill>
              </a:rPr>
            </a:br>
            <a:br>
              <a:rPr lang="it-IT" altLang="it-IT" sz="2400">
                <a:solidFill>
                  <a:schemeClr val="tx1"/>
                </a:solidFill>
              </a:rPr>
            </a:br>
            <a:r>
              <a:rPr lang="it-IT" altLang="it-IT" sz="2400">
                <a:solidFill>
                  <a:schemeClr val="tx1"/>
                </a:solidFill>
              </a:rPr>
              <a:t>N.B.</a:t>
            </a:r>
            <a:br>
              <a:rPr lang="it-IT" altLang="it-IT" sz="2400">
                <a:solidFill>
                  <a:schemeClr val="tx1"/>
                </a:solidFill>
              </a:rPr>
            </a:br>
            <a:r>
              <a:rPr lang="it-IT" altLang="it-IT" sz="2400">
                <a:solidFill>
                  <a:schemeClr val="tx1"/>
                </a:solidFill>
              </a:rPr>
              <a:t>Gli animali si </a:t>
            </a:r>
            <a:r>
              <a:rPr lang="it-IT" altLang="it-IT" sz="2400" b="1">
                <a:solidFill>
                  <a:schemeClr val="tx1"/>
                </a:solidFill>
              </a:rPr>
              <a:t>adattano</a:t>
            </a:r>
            <a:r>
              <a:rPr lang="it-IT" altLang="it-IT" sz="2400">
                <a:solidFill>
                  <a:schemeClr val="tx1"/>
                </a:solidFill>
              </a:rPr>
              <a:t> all’ambiente; l’uomo invece tende a </a:t>
            </a:r>
            <a:r>
              <a:rPr lang="it-IT" altLang="it-IT" sz="2400" b="1">
                <a:solidFill>
                  <a:schemeClr val="tx1"/>
                </a:solidFill>
              </a:rPr>
              <a:t>modificarlo</a:t>
            </a:r>
            <a:r>
              <a:rPr lang="it-IT" altLang="it-IT" sz="2400">
                <a:solidFill>
                  <a:schemeClr val="tx1"/>
                </a:solidFill>
              </a:rPr>
              <a:t> per renderlo adatto ai suoi bisogni. Ciò si può fare entro certi limiti: </a:t>
            </a:r>
            <a:br>
              <a:rPr lang="it-IT" altLang="it-IT" sz="2400">
                <a:solidFill>
                  <a:schemeClr val="tx1"/>
                </a:solidFill>
              </a:rPr>
            </a:br>
            <a:r>
              <a:rPr lang="it-IT" altLang="it-IT" sz="2400">
                <a:solidFill>
                  <a:schemeClr val="tx1"/>
                </a:solidFill>
              </a:rPr>
              <a:t>è uno dei problemi cruciali del presente e del futuro.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054D52C7-4904-47E0-A73B-6393EA7336D6}"/>
              </a:ext>
            </a:extLst>
          </p:cNvPr>
          <p:cNvSpPr>
            <a:spLocks noGrp="1" noChangeArrowheads="1"/>
          </p:cNvSpPr>
          <p:nvPr>
            <p:ph type="title"/>
          </p:nvPr>
        </p:nvSpPr>
        <p:spPr>
          <a:xfrm>
            <a:off x="0" y="0"/>
            <a:ext cx="9144000" cy="6858000"/>
          </a:xfrm>
          <a:solidFill>
            <a:schemeClr val="hlink"/>
          </a:solidFill>
        </p:spPr>
        <p:txBody>
          <a:bodyPr/>
          <a:lstStyle/>
          <a:p>
            <a:pPr algn="l" eaLnBrk="1" hangingPunct="1"/>
            <a:endParaRPr lang="it-IT" altLang="it-IT" sz="2400">
              <a:solidFill>
                <a:schemeClr val="tx1"/>
              </a:solidFill>
            </a:endParaRPr>
          </a:p>
        </p:txBody>
      </p:sp>
      <p:sp>
        <p:nvSpPr>
          <p:cNvPr id="1028" name="Rectangle 3">
            <a:extLst>
              <a:ext uri="{FF2B5EF4-FFF2-40B4-BE49-F238E27FC236}">
                <a16:creationId xmlns:a16="http://schemas.microsoft.com/office/drawing/2014/main" id="{B2E9180D-27B4-456D-96AE-F8DB241F3834}"/>
              </a:ext>
            </a:extLst>
          </p:cNvPr>
          <p:cNvSpPr>
            <a:spLocks noChangeArrowheads="1"/>
          </p:cNvSpPr>
          <p:nvPr/>
        </p:nvSpPr>
        <p:spPr bwMode="auto">
          <a:xfrm>
            <a:off x="0" y="0"/>
            <a:ext cx="9144000" cy="6858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r>
              <a:rPr lang="it-IT" altLang="it-IT" sz="2000">
                <a:solidFill>
                  <a:schemeClr val="tx2"/>
                </a:solidFill>
              </a:rPr>
            </a:br>
            <a:r>
              <a:rPr lang="it-IT" altLang="it-IT">
                <a:solidFill>
                  <a:schemeClr val="tx2"/>
                </a:solidFill>
              </a:rPr>
              <a:t>	</a:t>
            </a:r>
            <a:endParaRPr lang="it-IT" altLang="it-IT" sz="2000">
              <a:solidFill>
                <a:schemeClr val="tx2"/>
              </a:solidFill>
            </a:endParaRPr>
          </a:p>
        </p:txBody>
      </p:sp>
      <p:sp>
        <p:nvSpPr>
          <p:cNvPr id="1029" name="Rectangle 4">
            <a:extLst>
              <a:ext uri="{FF2B5EF4-FFF2-40B4-BE49-F238E27FC236}">
                <a16:creationId xmlns:a16="http://schemas.microsoft.com/office/drawing/2014/main" id="{0EBFCE0F-E0C5-4320-8385-742625E6B3B0}"/>
              </a:ext>
            </a:extLst>
          </p:cNvPr>
          <p:cNvSpPr>
            <a:spLocks noGrp="1"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b="1" dirty="0">
                <a:solidFill>
                  <a:srgbClr val="FF0000"/>
                </a:solidFill>
              </a:rPr>
              <a:t>Evoluzione della popolazione</a:t>
            </a:r>
          </a:p>
          <a:p>
            <a:pPr algn="ctr"/>
            <a:r>
              <a:rPr lang="it-IT" altLang="it-IT" sz="3200" b="1" dirty="0">
                <a:solidFill>
                  <a:srgbClr val="FF0000"/>
                </a:solidFill>
              </a:rPr>
              <a:t>e dei consumi energetici</a:t>
            </a:r>
          </a:p>
        </p:txBody>
      </p:sp>
      <p:graphicFrame>
        <p:nvGraphicFramePr>
          <p:cNvPr id="1026" name="Object 5">
            <a:extLst>
              <a:ext uri="{FF2B5EF4-FFF2-40B4-BE49-F238E27FC236}">
                <a16:creationId xmlns:a16="http://schemas.microsoft.com/office/drawing/2014/main" id="{A021C505-2F5A-4D5B-BC15-C1D025196144}"/>
              </a:ext>
            </a:extLst>
          </p:cNvPr>
          <p:cNvGraphicFramePr>
            <a:graphicFrameLocks noChangeAspect="1"/>
          </p:cNvGraphicFramePr>
          <p:nvPr/>
        </p:nvGraphicFramePr>
        <p:xfrm>
          <a:off x="971550" y="1193800"/>
          <a:ext cx="7488238" cy="5462588"/>
        </p:xfrm>
        <a:graphic>
          <a:graphicData uri="http://schemas.openxmlformats.org/presentationml/2006/ole">
            <mc:AlternateContent xmlns:mc="http://schemas.openxmlformats.org/markup-compatibility/2006">
              <mc:Choice xmlns:v="urn:schemas-microsoft-com:vml" Requires="v">
                <p:oleObj spid="_x0000_s4117" name="Foglio di lavoro" r:id="rId3" imgW="9715805" imgH="5496154" progId="Excel.Sheet.8">
                  <p:embed/>
                </p:oleObj>
              </mc:Choice>
              <mc:Fallback>
                <p:oleObj name="Foglio di lavoro" r:id="rId3" imgW="9715805" imgH="5496154" progId="Excel.Sheet.8">
                  <p:embed/>
                  <p:pic>
                    <p:nvPicPr>
                      <p:cNvPr id="1026" name="Object 5">
                        <a:extLst>
                          <a:ext uri="{FF2B5EF4-FFF2-40B4-BE49-F238E27FC236}">
                            <a16:creationId xmlns:a16="http://schemas.microsoft.com/office/drawing/2014/main" id="{A021C505-2F5A-4D5B-BC15-C1D025196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81" t="3247" r="2361" b="4703"/>
                      <a:stretch>
                        <a:fillRect/>
                      </a:stretch>
                    </p:blipFill>
                    <p:spPr bwMode="auto">
                      <a:xfrm>
                        <a:off x="971550" y="1193800"/>
                        <a:ext cx="7488238" cy="5462588"/>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0" name="Freeform 6">
            <a:extLst>
              <a:ext uri="{FF2B5EF4-FFF2-40B4-BE49-F238E27FC236}">
                <a16:creationId xmlns:a16="http://schemas.microsoft.com/office/drawing/2014/main" id="{5EC25F54-F926-42C6-99EA-85A39A9F2051}"/>
              </a:ext>
            </a:extLst>
          </p:cNvPr>
          <p:cNvSpPr>
            <a:spLocks/>
          </p:cNvSpPr>
          <p:nvPr/>
        </p:nvSpPr>
        <p:spPr bwMode="auto">
          <a:xfrm>
            <a:off x="1566863" y="1368425"/>
            <a:ext cx="6677025" cy="4397375"/>
          </a:xfrm>
          <a:custGeom>
            <a:avLst/>
            <a:gdLst>
              <a:gd name="T0" fmla="*/ 0 w 4206"/>
              <a:gd name="T1" fmla="*/ 2147483647 h 2770"/>
              <a:gd name="T2" fmla="*/ 2147483647 w 4206"/>
              <a:gd name="T3" fmla="*/ 2147483647 h 2770"/>
              <a:gd name="T4" fmla="*/ 2147483647 w 4206"/>
              <a:gd name="T5" fmla="*/ 2147483647 h 2770"/>
              <a:gd name="T6" fmla="*/ 2147483647 w 4206"/>
              <a:gd name="T7" fmla="*/ 2147483647 h 2770"/>
              <a:gd name="T8" fmla="*/ 2147483647 w 4206"/>
              <a:gd name="T9" fmla="*/ 2147483647 h 2770"/>
              <a:gd name="T10" fmla="*/ 2147483647 w 4206"/>
              <a:gd name="T11" fmla="*/ 2147483647 h 2770"/>
              <a:gd name="T12" fmla="*/ 2147483647 w 4206"/>
              <a:gd name="T13" fmla="*/ 0 h 2770"/>
              <a:gd name="T14" fmla="*/ 0 60000 65536"/>
              <a:gd name="T15" fmla="*/ 0 60000 65536"/>
              <a:gd name="T16" fmla="*/ 0 60000 65536"/>
              <a:gd name="T17" fmla="*/ 0 60000 65536"/>
              <a:gd name="T18" fmla="*/ 0 60000 65536"/>
              <a:gd name="T19" fmla="*/ 0 60000 65536"/>
              <a:gd name="T20" fmla="*/ 0 60000 65536"/>
              <a:gd name="T21" fmla="*/ 0 w 4206"/>
              <a:gd name="T22" fmla="*/ 0 h 2770"/>
              <a:gd name="T23" fmla="*/ 4206 w 4206"/>
              <a:gd name="T24" fmla="*/ 2770 h 27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6" h="2770">
                <a:moveTo>
                  <a:pt x="0" y="2770"/>
                </a:moveTo>
                <a:cubicBezTo>
                  <a:pt x="267" y="2763"/>
                  <a:pt x="1058" y="2765"/>
                  <a:pt x="1605" y="2729"/>
                </a:cubicBezTo>
                <a:cubicBezTo>
                  <a:pt x="2152" y="2693"/>
                  <a:pt x="2970" y="2589"/>
                  <a:pt x="3282" y="2554"/>
                </a:cubicBezTo>
                <a:lnTo>
                  <a:pt x="3477" y="2518"/>
                </a:lnTo>
                <a:lnTo>
                  <a:pt x="3564" y="2482"/>
                </a:lnTo>
                <a:lnTo>
                  <a:pt x="3611" y="2385"/>
                </a:lnTo>
                <a:cubicBezTo>
                  <a:pt x="3718" y="1971"/>
                  <a:pt x="4082" y="497"/>
                  <a:pt x="4206" y="0"/>
                </a:cubicBezTo>
              </a:path>
            </a:pathLst>
          </a:custGeom>
          <a:noFill/>
          <a:ln w="2794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 name="Text Box 7">
            <a:extLst>
              <a:ext uri="{FF2B5EF4-FFF2-40B4-BE49-F238E27FC236}">
                <a16:creationId xmlns:a16="http://schemas.microsoft.com/office/drawing/2014/main" id="{E290ABF0-3D15-47FB-BF45-0101F4240231}"/>
              </a:ext>
            </a:extLst>
          </p:cNvPr>
          <p:cNvSpPr txBox="1">
            <a:spLocks noChangeArrowheads="1"/>
          </p:cNvSpPr>
          <p:nvPr/>
        </p:nvSpPr>
        <p:spPr bwMode="auto">
          <a:xfrm>
            <a:off x="1476375" y="54006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600" b="1">
                <a:solidFill>
                  <a:srgbClr val="FF0000"/>
                </a:solidFill>
                <a:latin typeface="Arial" panose="020B0604020202020204" pitchFamily="34" charset="0"/>
              </a:rPr>
              <a:t>200 milioni</a:t>
            </a:r>
          </a:p>
        </p:txBody>
      </p:sp>
      <p:sp>
        <p:nvSpPr>
          <p:cNvPr id="1032" name="Text Box 8">
            <a:extLst>
              <a:ext uri="{FF2B5EF4-FFF2-40B4-BE49-F238E27FC236}">
                <a16:creationId xmlns:a16="http://schemas.microsoft.com/office/drawing/2014/main" id="{AF6C525C-28B1-44AF-BF80-9B0FE160C89A}"/>
              </a:ext>
            </a:extLst>
          </p:cNvPr>
          <p:cNvSpPr txBox="1">
            <a:spLocks noChangeArrowheads="1"/>
          </p:cNvSpPr>
          <p:nvPr/>
        </p:nvSpPr>
        <p:spPr bwMode="auto">
          <a:xfrm>
            <a:off x="5651500" y="49688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it-IT" altLang="it-IT" sz="1600" b="1">
                <a:solidFill>
                  <a:srgbClr val="FF0000"/>
                </a:solidFill>
                <a:latin typeface="Arial" panose="020B0604020202020204" pitchFamily="34" charset="0"/>
              </a:rPr>
              <a:t>1 miliardo</a:t>
            </a:r>
          </a:p>
        </p:txBody>
      </p:sp>
      <p:sp>
        <p:nvSpPr>
          <p:cNvPr id="1033" name="Text Box 9">
            <a:extLst>
              <a:ext uri="{FF2B5EF4-FFF2-40B4-BE49-F238E27FC236}">
                <a16:creationId xmlns:a16="http://schemas.microsoft.com/office/drawing/2014/main" id="{9203D1E3-90D8-40BF-8DC8-5E3ACCDC2D46}"/>
              </a:ext>
            </a:extLst>
          </p:cNvPr>
          <p:cNvSpPr txBox="1">
            <a:spLocks noChangeArrowheads="1"/>
          </p:cNvSpPr>
          <p:nvPr/>
        </p:nvSpPr>
        <p:spPr bwMode="auto">
          <a:xfrm>
            <a:off x="6948488" y="12954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it-IT" altLang="it-IT" sz="1600" b="1">
                <a:solidFill>
                  <a:srgbClr val="FF0000"/>
                </a:solidFill>
                <a:latin typeface="Arial" panose="020B0604020202020204" pitchFamily="34" charset="0"/>
              </a:rPr>
              <a:t>6 miliardi</a:t>
            </a:r>
          </a:p>
        </p:txBody>
      </p:sp>
      <p:sp>
        <p:nvSpPr>
          <p:cNvPr id="1034" name="Line 10">
            <a:extLst>
              <a:ext uri="{FF2B5EF4-FFF2-40B4-BE49-F238E27FC236}">
                <a16:creationId xmlns:a16="http://schemas.microsoft.com/office/drawing/2014/main" id="{9B1D37F6-C456-40EF-9AAF-03DE7AEC1EFB}"/>
              </a:ext>
            </a:extLst>
          </p:cNvPr>
          <p:cNvSpPr>
            <a:spLocks noChangeShapeType="1"/>
          </p:cNvSpPr>
          <p:nvPr/>
        </p:nvSpPr>
        <p:spPr bwMode="auto">
          <a:xfrm flipV="1">
            <a:off x="539750" y="1223963"/>
            <a:ext cx="0" cy="48244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35" name="Text Box 11">
            <a:extLst>
              <a:ext uri="{FF2B5EF4-FFF2-40B4-BE49-F238E27FC236}">
                <a16:creationId xmlns:a16="http://schemas.microsoft.com/office/drawing/2014/main" id="{1B46C7F2-6A3C-4652-AE5B-403B2F393E6B}"/>
              </a:ext>
            </a:extLst>
          </p:cNvPr>
          <p:cNvSpPr txBox="1">
            <a:spLocks noChangeArrowheads="1"/>
          </p:cNvSpPr>
          <p:nvPr/>
        </p:nvSpPr>
        <p:spPr bwMode="auto">
          <a:xfrm rot="-5400000">
            <a:off x="-1278730" y="3472656"/>
            <a:ext cx="4322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b="1">
                <a:latin typeface="Arial" panose="020B0604020202020204" pitchFamily="34" charset="0"/>
              </a:rPr>
              <a:t>Consumi di energia (Mtep/anno)</a:t>
            </a:r>
          </a:p>
        </p:txBody>
      </p:sp>
      <p:sp>
        <p:nvSpPr>
          <p:cNvPr id="1036" name="Text Box 12">
            <a:extLst>
              <a:ext uri="{FF2B5EF4-FFF2-40B4-BE49-F238E27FC236}">
                <a16:creationId xmlns:a16="http://schemas.microsoft.com/office/drawing/2014/main" id="{128FFFBB-46FD-44C3-B89C-B1E0E162F0DD}"/>
              </a:ext>
            </a:extLst>
          </p:cNvPr>
          <p:cNvSpPr txBox="1">
            <a:spLocks noChangeArrowheads="1"/>
          </p:cNvSpPr>
          <p:nvPr/>
        </p:nvSpPr>
        <p:spPr bwMode="auto">
          <a:xfrm rot="-5400000">
            <a:off x="-1783556" y="3474244"/>
            <a:ext cx="4322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b="1">
                <a:solidFill>
                  <a:srgbClr val="FF0000"/>
                </a:solidFill>
                <a:latin typeface="Arial" panose="020B0604020202020204" pitchFamily="34" charset="0"/>
              </a:rPr>
              <a:t>Popolazione mondiale</a:t>
            </a:r>
          </a:p>
        </p:txBody>
      </p:sp>
      <p:sp>
        <p:nvSpPr>
          <p:cNvPr id="1037" name="Text Box 13">
            <a:extLst>
              <a:ext uri="{FF2B5EF4-FFF2-40B4-BE49-F238E27FC236}">
                <a16:creationId xmlns:a16="http://schemas.microsoft.com/office/drawing/2014/main" id="{4AB36026-FB17-4E16-A4BF-288C96A23934}"/>
              </a:ext>
            </a:extLst>
          </p:cNvPr>
          <p:cNvSpPr txBox="1">
            <a:spLocks noChangeArrowheads="1"/>
          </p:cNvSpPr>
          <p:nvPr/>
        </p:nvSpPr>
        <p:spPr bwMode="auto">
          <a:xfrm>
            <a:off x="1692275" y="1473200"/>
            <a:ext cx="2087563" cy="11906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latin typeface="Arial" panose="020B0604020202020204" pitchFamily="34" charset="0"/>
              </a:rPr>
              <a:t>1800: carbone</a:t>
            </a:r>
            <a:br>
              <a:rPr lang="it-IT" altLang="it-IT" sz="1800">
                <a:latin typeface="Arial" panose="020B0604020202020204" pitchFamily="34" charset="0"/>
              </a:rPr>
            </a:br>
            <a:r>
              <a:rPr lang="it-IT" altLang="it-IT" sz="1800">
                <a:latin typeface="Arial" panose="020B0604020202020204" pitchFamily="34" charset="0"/>
              </a:rPr>
              <a:t>1850: petrolio</a:t>
            </a:r>
            <a:br>
              <a:rPr lang="it-IT" altLang="it-IT" sz="1800">
                <a:latin typeface="Arial" panose="020B0604020202020204" pitchFamily="34" charset="0"/>
              </a:rPr>
            </a:br>
            <a:r>
              <a:rPr lang="it-IT" altLang="it-IT" sz="1800">
                <a:latin typeface="Arial" panose="020B0604020202020204" pitchFamily="34" charset="0"/>
              </a:rPr>
              <a:t>1900: gas naturale</a:t>
            </a:r>
            <a:br>
              <a:rPr lang="it-IT" altLang="it-IT" sz="1800">
                <a:latin typeface="Arial" panose="020B0604020202020204" pitchFamily="34" charset="0"/>
              </a:rPr>
            </a:br>
            <a:r>
              <a:rPr lang="it-IT" altLang="it-IT" sz="1800">
                <a:latin typeface="Arial" panose="020B0604020202020204" pitchFamily="34" charset="0"/>
              </a:rPr>
              <a:t>1950: en. nucleare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6E032D0-98ED-409B-BF02-E2450053098F}"/>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000" b="1"/>
              <a:t>  	       </a:t>
            </a:r>
            <a:r>
              <a:rPr lang="it-IT" altLang="it-IT" sz="3200" b="1"/>
              <a:t>Ripartizione approssimativa della</a:t>
            </a:r>
            <a:br>
              <a:rPr lang="it-IT" altLang="it-IT" sz="3200" b="1"/>
            </a:br>
            <a:r>
              <a:rPr lang="it-IT" altLang="it-IT" sz="3200" b="1"/>
              <a:t>     popolazione mondiale nel 2010 </a:t>
            </a:r>
            <a:r>
              <a:rPr lang="it-IT" altLang="it-IT" sz="3200"/>
              <a:t>(stime ONU)</a:t>
            </a:r>
            <a:br>
              <a:rPr lang="it-IT" altLang="it-IT" sz="2400"/>
            </a:br>
            <a:r>
              <a:rPr lang="it-IT" altLang="it-IT" sz="2400"/>
              <a:t>	        (7 miliardi a inizio 2013; previsti 9-10 nel 2040)</a:t>
            </a:r>
            <a:br>
              <a:rPr lang="it-IT" altLang="it-IT" sz="2400"/>
            </a:br>
            <a:br>
              <a:rPr lang="it-IT" altLang="it-IT" sz="2400"/>
            </a:br>
            <a:r>
              <a:rPr lang="it-IT" altLang="it-IT" sz="2400"/>
              <a:t>	</a:t>
            </a:r>
            <a:r>
              <a:rPr lang="it-IT" altLang="it-IT" sz="2400" b="1"/>
              <a:t>Asia			4150 milioni	  (60.8 %) </a:t>
            </a:r>
            <a:br>
              <a:rPr lang="it-IT" altLang="it-IT" sz="2400" b="1"/>
            </a:br>
            <a:r>
              <a:rPr lang="it-IT" altLang="it-IT" sz="2400" b="1"/>
              <a:t>	Africa		  	  984 milioni     (14.4 %)</a:t>
            </a:r>
            <a:br>
              <a:rPr lang="it-IT" altLang="it-IT" sz="2400" b="1"/>
            </a:br>
            <a:r>
              <a:rPr lang="it-IT" altLang="it-IT" sz="2400" b="1"/>
              <a:t>	Europa		  720 milioni     (10.5 %) </a:t>
            </a:r>
            <a:br>
              <a:rPr lang="it-IT" altLang="it-IT" sz="2400" b="1"/>
            </a:br>
            <a:r>
              <a:rPr lang="it-IT" altLang="it-IT" sz="2400" b="1"/>
              <a:t>   	America latina	  595 milioni     (  8.7 %)</a:t>
            </a:r>
            <a:br>
              <a:rPr lang="it-IT" altLang="it-IT" sz="2400" b="1"/>
            </a:br>
            <a:r>
              <a:rPr lang="it-IT" altLang="it-IT" sz="2400" b="1"/>
              <a:t>	USA e Canada	  348 milioni	  (  5.1 %)     </a:t>
            </a:r>
            <a:br>
              <a:rPr lang="it-IT" altLang="it-IT" sz="2400" b="1"/>
            </a:br>
            <a:r>
              <a:rPr lang="it-IT" altLang="it-IT" sz="2400" b="1"/>
              <a:t>	Oceania		    35 milioni     (  0.5 %)</a:t>
            </a:r>
            <a:br>
              <a:rPr lang="it-IT" altLang="it-IT" sz="2400" b="1"/>
            </a:br>
            <a:r>
              <a:rPr lang="it-IT" altLang="it-IT" sz="2400" b="1"/>
              <a:t>				----------------</a:t>
            </a:r>
            <a:br>
              <a:rPr lang="it-IT" altLang="it-IT" sz="2400" b="1"/>
            </a:br>
            <a:r>
              <a:rPr lang="it-IT" altLang="it-IT" sz="2400" b="1"/>
              <a:t>				6832 milioni</a:t>
            </a:r>
            <a:br>
              <a:rPr lang="it-IT" altLang="it-IT" sz="2400"/>
            </a:br>
            <a:br>
              <a:rPr lang="it-IT" altLang="it-IT" sz="2400"/>
            </a:br>
            <a:r>
              <a:rPr lang="it-IT" altLang="it-IT" sz="2400"/>
              <a:t>Alla fine del 2012 l</a:t>
            </a:r>
            <a:r>
              <a:rPr lang="it-IT" altLang="it-IT" sz="2400">
                <a:solidFill>
                  <a:schemeClr val="tx1"/>
                </a:solidFill>
              </a:rPr>
              <a:t>a Cina (circa 1350 milioni) e l’India (circa 1200 milioni) contavano da sole poco meno del 40% della popolazione mondiale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66DF63C-B0AF-4D8C-BFD8-0C0F0402525E}"/>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000" b="1"/>
              <a:t>  </a:t>
            </a:r>
            <a:r>
              <a:rPr lang="it-IT" altLang="it-IT" sz="3200"/>
              <a:t>	      </a:t>
            </a:r>
            <a:r>
              <a:rPr lang="it-IT" altLang="it-IT" sz="3200" b="1"/>
              <a:t>Le fonti rinnovabili: quali sono? </a:t>
            </a:r>
            <a:r>
              <a:rPr lang="it-IT" altLang="it-IT" sz="3200"/>
              <a:t>(1)</a:t>
            </a:r>
            <a:br>
              <a:rPr lang="it-IT" altLang="it-IT" sz="3200" b="1"/>
            </a:br>
            <a:br>
              <a:rPr lang="it-IT" altLang="it-IT" sz="500" b="1"/>
            </a:br>
            <a:r>
              <a:rPr lang="it-IT" altLang="it-IT" sz="2400" b="1"/>
              <a:t>- </a:t>
            </a:r>
            <a:r>
              <a:rPr lang="it-IT" altLang="it-IT" sz="2400" b="1">
                <a:solidFill>
                  <a:srgbClr val="FF0000"/>
                </a:solidFill>
              </a:rPr>
              <a:t>Risparmio energetico</a:t>
            </a:r>
            <a:r>
              <a:rPr lang="it-IT" altLang="it-IT" sz="2400" b="1"/>
              <a:t>: </a:t>
            </a:r>
            <a:r>
              <a:rPr lang="it-IT" altLang="it-IT" sz="2400" b="1" i="1">
                <a:solidFill>
                  <a:srgbClr val="000099"/>
                </a:solidFill>
              </a:rPr>
              <a:t>importante, anche se non è una vera fonte;</a:t>
            </a:r>
            <a:br>
              <a:rPr lang="it-IT" altLang="it-IT" sz="2400" b="1" i="1">
                <a:solidFill>
                  <a:srgbClr val="000099"/>
                </a:solidFill>
              </a:rPr>
            </a:br>
            <a:r>
              <a:rPr lang="it-IT" altLang="it-IT" sz="2400" b="1" i="1">
                <a:solidFill>
                  <a:srgbClr val="000099"/>
                </a:solidFill>
              </a:rPr>
              <a:t>   consente di prolungare la durata delle fonti non rinnovabili.</a:t>
            </a:r>
            <a:br>
              <a:rPr lang="it-IT" altLang="it-IT" sz="2400"/>
            </a:br>
            <a:r>
              <a:rPr lang="it-IT" altLang="it-IT" sz="2400"/>
              <a:t>- Energia </a:t>
            </a:r>
            <a:r>
              <a:rPr lang="it-IT" altLang="it-IT" sz="2400" b="1">
                <a:solidFill>
                  <a:srgbClr val="FF0000"/>
                </a:solidFill>
              </a:rPr>
              <a:t>idroelettrica</a:t>
            </a:r>
            <a:r>
              <a:rPr lang="it-IT" altLang="it-IT" sz="2400"/>
              <a:t>: molto conveniente, ma quasi saturata in Italia</a:t>
            </a:r>
            <a:br>
              <a:rPr lang="it-IT" altLang="it-IT" sz="2400"/>
            </a:br>
            <a:r>
              <a:rPr lang="it-IT" altLang="it-IT" sz="2400"/>
              <a:t>- Energia </a:t>
            </a:r>
            <a:r>
              <a:rPr lang="it-IT" altLang="it-IT" sz="2400" b="1">
                <a:solidFill>
                  <a:srgbClr val="FF0000"/>
                </a:solidFill>
              </a:rPr>
              <a:t>solare</a:t>
            </a:r>
            <a:r>
              <a:rPr lang="it-IT" altLang="it-IT" sz="2400"/>
              <a:t> diretta:</a:t>
            </a:r>
            <a:br>
              <a:rPr lang="it-IT" altLang="it-IT" sz="2400"/>
            </a:br>
            <a:r>
              <a:rPr lang="it-IT" altLang="it-IT" sz="2400"/>
              <a:t>	solare termico (maggiori rendimenti)</a:t>
            </a:r>
            <a:br>
              <a:rPr lang="it-IT" altLang="it-IT" sz="2400"/>
            </a:br>
            <a:r>
              <a:rPr lang="it-IT" altLang="it-IT" sz="2400"/>
              <a:t>	solare fotovoltaico (minori rendimenti); interessante quando</a:t>
            </a:r>
            <a:br>
              <a:rPr lang="it-IT" altLang="it-IT" sz="2400"/>
            </a:br>
            <a:r>
              <a:rPr lang="it-IT" altLang="it-IT" sz="2400"/>
              <a:t>		 integrato nell’edificio</a:t>
            </a:r>
            <a:br>
              <a:rPr lang="it-IT" altLang="it-IT" sz="2400"/>
            </a:br>
            <a:r>
              <a:rPr lang="it-IT" altLang="it-IT" sz="2400"/>
              <a:t>- Energia </a:t>
            </a:r>
            <a:r>
              <a:rPr lang="it-IT" altLang="it-IT" sz="2400" b="1">
                <a:solidFill>
                  <a:srgbClr val="FF0000"/>
                </a:solidFill>
              </a:rPr>
              <a:t>eolica</a:t>
            </a:r>
            <a:r>
              <a:rPr lang="it-IT" altLang="it-IT" sz="2400"/>
              <a:t>: si, ma marginale in Italia</a:t>
            </a:r>
            <a:br>
              <a:rPr lang="it-IT" altLang="it-IT" sz="2400"/>
            </a:br>
            <a:r>
              <a:rPr lang="it-IT" altLang="it-IT" sz="2400"/>
              <a:t>- Energia </a:t>
            </a:r>
            <a:r>
              <a:rPr lang="it-IT" altLang="it-IT" sz="2400" b="1">
                <a:solidFill>
                  <a:srgbClr val="FF0000"/>
                </a:solidFill>
              </a:rPr>
              <a:t>geotermica</a:t>
            </a:r>
            <a:r>
              <a:rPr lang="it-IT" altLang="it-IT" sz="2400"/>
              <a:t>:</a:t>
            </a:r>
            <a:br>
              <a:rPr lang="it-IT" altLang="it-IT" sz="2400"/>
            </a:br>
            <a:r>
              <a:rPr lang="it-IT" altLang="it-IT" sz="2400"/>
              <a:t>	molto conveniente dove c’è, ma ce n’è poca;</a:t>
            </a:r>
            <a:br>
              <a:rPr lang="it-IT" altLang="it-IT" sz="2400"/>
            </a:br>
            <a:r>
              <a:rPr lang="it-IT" altLang="it-IT" sz="2400"/>
              <a:t>	interessanti gli  usi innovativi su piccola scala abbinati a pompe</a:t>
            </a:r>
            <a:br>
              <a:rPr lang="it-IT" altLang="it-IT" sz="2400"/>
            </a:br>
            <a:r>
              <a:rPr lang="it-IT" altLang="it-IT" sz="2400"/>
              <a:t>	   di calore (ancora molto costosi) </a:t>
            </a:r>
            <a:br>
              <a:rPr lang="it-IT" altLang="it-IT" sz="2400"/>
            </a:br>
            <a:r>
              <a:rPr lang="it-IT" altLang="it-IT" sz="2400"/>
              <a:t>- Energia delle </a:t>
            </a:r>
            <a:r>
              <a:rPr lang="it-IT" altLang="it-IT" sz="2400" b="1">
                <a:solidFill>
                  <a:srgbClr val="FF0000"/>
                </a:solidFill>
              </a:rPr>
              <a:t>maree</a:t>
            </a:r>
            <a:r>
              <a:rPr lang="it-IT" altLang="it-IT" sz="2400"/>
              <a:t>: solo in località con forti escursioni di livello</a:t>
            </a:r>
            <a:br>
              <a:rPr lang="it-IT" altLang="it-IT" sz="2400"/>
            </a:br>
            <a:r>
              <a:rPr lang="it-IT" altLang="it-IT" sz="2400"/>
              <a:t>- Energia delle </a:t>
            </a:r>
            <a:r>
              <a:rPr lang="it-IT" altLang="it-IT" sz="2400" b="1">
                <a:solidFill>
                  <a:srgbClr val="FF0000"/>
                </a:solidFill>
              </a:rPr>
              <a:t>biomasse</a:t>
            </a:r>
            <a:r>
              <a:rPr lang="it-IT" altLang="it-IT" sz="2400"/>
              <a:t>:</a:t>
            </a:r>
            <a:br>
              <a:rPr lang="it-IT" altLang="it-IT" sz="2400"/>
            </a:br>
            <a:r>
              <a:rPr lang="it-IT" altLang="it-IT" sz="2400"/>
              <a:t>      </a:t>
            </a:r>
            <a:r>
              <a:rPr lang="it-IT" altLang="it-IT" sz="2400" b="1">
                <a:solidFill>
                  <a:srgbClr val="000099"/>
                </a:solidFill>
              </a:rPr>
              <a:t>coltivazioni energetiche</a:t>
            </a:r>
            <a:r>
              <a:rPr lang="it-IT" altLang="it-IT" sz="2400"/>
              <a:t>: si, ma quantità di energia limitate</a:t>
            </a:r>
            <a:br>
              <a:rPr lang="it-IT" altLang="it-IT" sz="2400"/>
            </a:br>
            <a:r>
              <a:rPr lang="it-IT" altLang="it-IT" sz="2400"/>
              <a:t>      </a:t>
            </a:r>
            <a:r>
              <a:rPr lang="it-IT" altLang="it-IT" sz="2400" b="1">
                <a:solidFill>
                  <a:srgbClr val="000099"/>
                </a:solidFill>
              </a:rPr>
              <a:t>materie legnose</a:t>
            </a:r>
            <a:r>
              <a:rPr lang="it-IT" altLang="it-IT" sz="2400"/>
              <a:t>: si, se non si deforesta; attenzione alle emissioni</a:t>
            </a:r>
            <a:br>
              <a:rPr lang="it-IT" altLang="it-IT" sz="2400"/>
            </a:br>
            <a:r>
              <a:rPr lang="it-IT" altLang="it-IT" sz="2400"/>
              <a:t>      </a:t>
            </a:r>
            <a:r>
              <a:rPr lang="it-IT" altLang="it-IT" sz="2400" b="1">
                <a:solidFill>
                  <a:srgbClr val="000099"/>
                </a:solidFill>
              </a:rPr>
              <a:t>rifiuti</a:t>
            </a:r>
            <a:r>
              <a:rPr lang="it-IT" altLang="it-IT" sz="2400"/>
              <a:t>: devono essere utilizzati con tecniche adeguate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DB4484C-D9A2-44F1-BE7C-01ECCE86706F}"/>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000" b="1"/>
              <a:t>  </a:t>
            </a:r>
            <a:r>
              <a:rPr lang="it-IT" altLang="it-IT" sz="3200"/>
              <a:t>	      	</a:t>
            </a:r>
            <a:r>
              <a:rPr lang="it-IT" altLang="it-IT" sz="2600"/>
              <a:t>        </a:t>
            </a:r>
            <a:r>
              <a:rPr lang="it-IT" altLang="it-IT" sz="3200" b="1"/>
              <a:t>Le fonti rinnovabili </a:t>
            </a:r>
            <a:r>
              <a:rPr lang="it-IT" altLang="it-IT" sz="3200"/>
              <a:t>(2)</a:t>
            </a:r>
            <a:br>
              <a:rPr lang="it-IT" altLang="it-IT" sz="2600" b="1"/>
            </a:br>
            <a:br>
              <a:rPr lang="it-IT" altLang="it-IT" sz="500" b="1"/>
            </a:br>
            <a:r>
              <a:rPr lang="it-IT" altLang="it-IT" sz="2600" b="1">
                <a:solidFill>
                  <a:srgbClr val="FF0000"/>
                </a:solidFill>
              </a:rPr>
              <a:t>PREGI:</a:t>
            </a:r>
            <a:br>
              <a:rPr lang="it-IT" altLang="it-IT" sz="2600" b="1">
                <a:solidFill>
                  <a:srgbClr val="FF0000"/>
                </a:solidFill>
              </a:rPr>
            </a:br>
            <a:r>
              <a:rPr lang="it-IT" altLang="it-IT" sz="2600" b="1">
                <a:solidFill>
                  <a:schemeClr val="tx1"/>
                </a:solidFill>
              </a:rPr>
              <a:t>	- Sono rinnovabili, cioè non si esauriscono</a:t>
            </a:r>
            <a:br>
              <a:rPr lang="it-IT" altLang="it-IT" sz="2600" b="1">
                <a:solidFill>
                  <a:schemeClr val="tx1"/>
                </a:solidFill>
              </a:rPr>
            </a:br>
            <a:r>
              <a:rPr lang="it-IT" altLang="it-IT" sz="2600" b="1">
                <a:solidFill>
                  <a:schemeClr val="tx1"/>
                </a:solidFill>
              </a:rPr>
              <a:t>	- Contribuiscono poco all’inquinamento</a:t>
            </a:r>
            <a:br>
              <a:rPr lang="it-IT" altLang="it-IT" sz="2600" b="1">
                <a:solidFill>
                  <a:schemeClr val="tx1"/>
                </a:solidFill>
              </a:rPr>
            </a:br>
            <a:br>
              <a:rPr lang="it-IT" altLang="it-IT" sz="800" b="1">
                <a:solidFill>
                  <a:schemeClr val="tx1"/>
                </a:solidFill>
              </a:rPr>
            </a:br>
            <a:r>
              <a:rPr lang="it-IT" altLang="it-IT" sz="2600" b="1">
                <a:solidFill>
                  <a:srgbClr val="FF0000"/>
                </a:solidFill>
              </a:rPr>
              <a:t>DIFETTI:</a:t>
            </a:r>
            <a:br>
              <a:rPr lang="it-IT" altLang="it-IT" sz="2600" b="1">
                <a:solidFill>
                  <a:schemeClr val="tx1"/>
                </a:solidFill>
              </a:rPr>
            </a:br>
            <a:r>
              <a:rPr lang="it-IT" altLang="it-IT" sz="2600" b="1">
                <a:solidFill>
                  <a:schemeClr val="tx1"/>
                </a:solidFill>
              </a:rPr>
              <a:t>	- Bassissima densità di potenza: </a:t>
            </a:r>
            <a:r>
              <a:rPr lang="it-IT" altLang="it-IT" sz="2600">
                <a:solidFill>
                  <a:schemeClr val="tx1"/>
                </a:solidFill>
              </a:rPr>
              <a:t>è fuorviante fare 	  	  assegnamento sull’</a:t>
            </a:r>
            <a:r>
              <a:rPr lang="it-IT" altLang="it-IT" sz="2600" b="1" i="1">
                <a:solidFill>
                  <a:srgbClr val="FF0000"/>
                </a:solidFill>
              </a:rPr>
              <a:t>energia</a:t>
            </a:r>
            <a:r>
              <a:rPr lang="it-IT" altLang="it-IT" sz="2600">
                <a:solidFill>
                  <a:schemeClr val="tx1"/>
                </a:solidFill>
              </a:rPr>
              <a:t> globalmente disponibile, 	  	  senza considerare la </a:t>
            </a:r>
            <a:r>
              <a:rPr lang="it-IT" altLang="it-IT" sz="2600" b="1" i="1">
                <a:solidFill>
                  <a:srgbClr val="FF0000"/>
                </a:solidFill>
              </a:rPr>
              <a:t>potenza per unità di superficie</a:t>
            </a:r>
            <a:br>
              <a:rPr lang="it-IT" altLang="it-IT" sz="2600" b="1" i="1">
                <a:solidFill>
                  <a:srgbClr val="FF0000"/>
                </a:solidFill>
              </a:rPr>
            </a:br>
            <a:r>
              <a:rPr lang="it-IT" altLang="it-IT" sz="2600" b="1" i="1">
                <a:solidFill>
                  <a:srgbClr val="FF0000"/>
                </a:solidFill>
              </a:rPr>
              <a:t>	 </a:t>
            </a:r>
            <a:r>
              <a:rPr lang="it-IT" altLang="it-IT" sz="2600">
                <a:solidFill>
                  <a:schemeClr val="tx1"/>
                </a:solidFill>
              </a:rPr>
              <a:t> e il momento in cui questa è utilizzabile</a:t>
            </a:r>
            <a:br>
              <a:rPr lang="it-IT" altLang="it-IT" sz="2600" b="1">
                <a:solidFill>
                  <a:schemeClr val="tx1"/>
                </a:solidFill>
              </a:rPr>
            </a:br>
            <a:r>
              <a:rPr lang="it-IT" altLang="it-IT" sz="2600" b="1">
                <a:solidFill>
                  <a:schemeClr val="tx1"/>
                </a:solidFill>
              </a:rPr>
              <a:t>	- Discontinuità e imprevedibilità </a:t>
            </a:r>
            <a:r>
              <a:rPr lang="it-IT" altLang="it-IT" sz="2600">
                <a:solidFill>
                  <a:schemeClr val="tx1"/>
                </a:solidFill>
              </a:rPr>
              <a:t>(bisogna installare 	  	  sistemi alternativi per fronteggiare le indisponibilità)</a:t>
            </a:r>
            <a:br>
              <a:rPr lang="it-IT" altLang="it-IT" sz="2600" b="1">
                <a:solidFill>
                  <a:schemeClr val="tx1"/>
                </a:solidFill>
              </a:rPr>
            </a:br>
            <a:r>
              <a:rPr lang="it-IT" altLang="it-IT" sz="2600" b="1">
                <a:solidFill>
                  <a:schemeClr val="tx1"/>
                </a:solidFill>
              </a:rPr>
              <a:t>	- Rendimenti bassi</a:t>
            </a:r>
            <a:br>
              <a:rPr lang="it-IT" altLang="it-IT" sz="2600" b="1">
                <a:solidFill>
                  <a:schemeClr val="tx1"/>
                </a:solidFill>
              </a:rPr>
            </a:br>
            <a:br>
              <a:rPr lang="it-IT" altLang="it-IT" sz="800" b="1">
                <a:solidFill>
                  <a:schemeClr val="tx1"/>
                </a:solidFill>
              </a:rPr>
            </a:br>
            <a:r>
              <a:rPr lang="it-IT" altLang="it-IT" sz="2600" b="1">
                <a:solidFill>
                  <a:srgbClr val="FF0000"/>
                </a:solidFill>
              </a:rPr>
              <a:t>QUINDI:</a:t>
            </a:r>
            <a:br>
              <a:rPr lang="it-IT" altLang="it-IT" sz="2600" b="1">
                <a:solidFill>
                  <a:schemeClr val="tx1"/>
                </a:solidFill>
              </a:rPr>
            </a:br>
            <a:r>
              <a:rPr lang="it-IT" altLang="it-IT" sz="2600" b="1">
                <a:solidFill>
                  <a:schemeClr val="tx1"/>
                </a:solidFill>
              </a:rPr>
              <a:t>	</a:t>
            </a:r>
            <a:r>
              <a:rPr lang="it-IT" altLang="it-IT" sz="2600">
                <a:solidFill>
                  <a:schemeClr val="tx1"/>
                </a:solidFill>
              </a:rPr>
              <a:t>- non possono fare miracoli </a:t>
            </a:r>
            <a:r>
              <a:rPr lang="it-IT" altLang="it-IT" sz="2600">
                <a:solidFill>
                  <a:schemeClr val="tx1"/>
                </a:solidFill>
                <a:sym typeface="Wingdings" panose="05000000000000000000" pitchFamily="2" charset="2"/>
              </a:rPr>
              <a:t> contributi locali (di nicchia)</a:t>
            </a:r>
            <a:br>
              <a:rPr lang="it-IT" altLang="it-IT" sz="2600">
                <a:solidFill>
                  <a:schemeClr val="tx1"/>
                </a:solidFill>
              </a:rPr>
            </a:br>
            <a:r>
              <a:rPr lang="it-IT" altLang="it-IT" sz="2600" b="1">
                <a:solidFill>
                  <a:schemeClr val="tx1"/>
                </a:solidFill>
              </a:rPr>
              <a:t>	</a:t>
            </a:r>
            <a:r>
              <a:rPr lang="it-IT" altLang="it-IT" sz="2600">
                <a:solidFill>
                  <a:schemeClr val="tx1"/>
                </a:solidFill>
              </a:rPr>
              <a:t>- però dobbiamo continuare con la ricerca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30" name="Object 2">
            <a:extLst>
              <a:ext uri="{FF2B5EF4-FFF2-40B4-BE49-F238E27FC236}">
                <a16:creationId xmlns:a16="http://schemas.microsoft.com/office/drawing/2014/main" id="{CE67A6E8-4D8A-43F4-A459-C94B81E4E98E}"/>
              </a:ext>
            </a:extLst>
          </p:cNvPr>
          <p:cNvGraphicFramePr>
            <a:graphicFrameLocks noGrp="1" noChangeAspect="1"/>
          </p:cNvGraphicFramePr>
          <p:nvPr>
            <p:ph/>
          </p:nvPr>
        </p:nvGraphicFramePr>
        <p:xfrm>
          <a:off x="250825" y="549275"/>
          <a:ext cx="4098925" cy="6205538"/>
        </p:xfrm>
        <a:graphic>
          <a:graphicData uri="http://schemas.openxmlformats.org/presentationml/2006/ole">
            <mc:AlternateContent xmlns:mc="http://schemas.openxmlformats.org/markup-compatibility/2006">
              <mc:Choice xmlns:v="urn:schemas-microsoft-com:vml" Requires="v">
                <p:oleObj spid="_x0000_s50185" name="Foglio di lavoro" r:id="rId3" imgW="3667058" imgH="5553151" progId="Excel.Sheet.8">
                  <p:embed/>
                </p:oleObj>
              </mc:Choice>
              <mc:Fallback>
                <p:oleObj name="Foglio di lavoro" r:id="rId3" imgW="3667058" imgH="5553151" progId="Excel.Sheet.8">
                  <p:embed/>
                  <p:pic>
                    <p:nvPicPr>
                      <p:cNvPr id="329730" name="Object 2">
                        <a:extLst>
                          <a:ext uri="{FF2B5EF4-FFF2-40B4-BE49-F238E27FC236}">
                            <a16:creationId xmlns:a16="http://schemas.microsoft.com/office/drawing/2014/main" id="{CE67A6E8-4D8A-43F4-A459-C94B81E4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49275"/>
                        <a:ext cx="4098925" cy="620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9731" name="Text Box 3">
            <a:extLst>
              <a:ext uri="{FF2B5EF4-FFF2-40B4-BE49-F238E27FC236}">
                <a16:creationId xmlns:a16="http://schemas.microsoft.com/office/drawing/2014/main" id="{42AA7D38-60AA-47D3-B47E-EB1AC851BC48}"/>
              </a:ext>
            </a:extLst>
          </p:cNvPr>
          <p:cNvSpPr txBox="1">
            <a:spLocks noChangeArrowheads="1"/>
          </p:cNvSpPr>
          <p:nvPr/>
        </p:nvSpPr>
        <p:spPr bwMode="auto">
          <a:xfrm>
            <a:off x="4572000" y="815975"/>
            <a:ext cx="4321175" cy="5226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it-IT" altLang="it-IT" sz="1600" b="1" dirty="0">
              <a:solidFill>
                <a:srgbClr val="FFFFFF"/>
              </a:solidFill>
            </a:endParaRPr>
          </a:p>
          <a:p>
            <a:pPr>
              <a:spcBef>
                <a:spcPct val="50000"/>
              </a:spcBef>
            </a:pPr>
            <a:r>
              <a:rPr lang="it-IT" altLang="it-IT" sz="1600" b="1" dirty="0">
                <a:solidFill>
                  <a:srgbClr val="FFFFFF"/>
                </a:solidFill>
                <a:effectLst>
                  <a:outerShdw blurRad="38100" dist="38100" dir="2700000" algn="tl">
                    <a:srgbClr val="000000"/>
                  </a:outerShdw>
                </a:effectLst>
              </a:rPr>
              <a:t>1- Scenario Stabile</a:t>
            </a:r>
          </a:p>
          <a:p>
            <a:pPr>
              <a:spcBef>
                <a:spcPct val="50000"/>
              </a:spcBef>
            </a:pPr>
            <a:r>
              <a:rPr lang="it-IT" altLang="it-IT" sz="1600" dirty="0">
                <a:solidFill>
                  <a:srgbClr val="FFFFFF"/>
                </a:solidFill>
              </a:rPr>
              <a:t>Emissioni costanti pari a quelle emesse nel 2000</a:t>
            </a:r>
          </a:p>
          <a:p>
            <a:pPr>
              <a:spcBef>
                <a:spcPct val="50000"/>
              </a:spcBef>
            </a:pPr>
            <a:r>
              <a:rPr lang="it-IT" altLang="it-IT" sz="1600" b="1" dirty="0">
                <a:solidFill>
                  <a:srgbClr val="FFFFFF"/>
                </a:solidFill>
                <a:effectLst>
                  <a:outerShdw blurRad="38100" dist="38100" dir="2700000" algn="tl">
                    <a:srgbClr val="000000"/>
                  </a:outerShdw>
                </a:effectLst>
              </a:rPr>
              <a:t>2- Tecnologie pulite</a:t>
            </a:r>
          </a:p>
          <a:p>
            <a:pPr>
              <a:spcBef>
                <a:spcPct val="50000"/>
              </a:spcBef>
            </a:pPr>
            <a:r>
              <a:rPr lang="it-IT" altLang="it-IT" sz="1600" dirty="0">
                <a:solidFill>
                  <a:srgbClr val="FFFFFF"/>
                </a:solidFill>
              </a:rPr>
              <a:t>Scenario con crescita demografica zero e sviluppo economia e servizi e impiego di tecnologie pulite</a:t>
            </a:r>
          </a:p>
          <a:p>
            <a:pPr>
              <a:spcBef>
                <a:spcPct val="50000"/>
              </a:spcBef>
            </a:pPr>
            <a:r>
              <a:rPr lang="it-IT" altLang="it-IT" sz="1600" b="1" dirty="0">
                <a:solidFill>
                  <a:srgbClr val="FFFFFF"/>
                </a:solidFill>
                <a:effectLst>
                  <a:outerShdw blurRad="38100" dist="38100" dir="2700000" algn="tl">
                    <a:srgbClr val="000000"/>
                  </a:outerShdw>
                </a:effectLst>
              </a:rPr>
              <a:t>3 – Mix di fonti energetiche</a:t>
            </a:r>
          </a:p>
          <a:p>
            <a:pPr algn="just">
              <a:spcBef>
                <a:spcPct val="50000"/>
              </a:spcBef>
            </a:pPr>
            <a:r>
              <a:rPr lang="it-IT" altLang="it-IT" sz="1600" dirty="0">
                <a:solidFill>
                  <a:srgbClr val="FFFFFF"/>
                </a:solidFill>
              </a:rPr>
              <a:t>Rapida crescita demografica ed economica, impiego di tecnologie più efficienti e pulite, equilibrio nell’ impiego fra diverse fonti energetiche</a:t>
            </a:r>
          </a:p>
          <a:p>
            <a:pPr algn="just">
              <a:spcBef>
                <a:spcPct val="50000"/>
              </a:spcBef>
            </a:pPr>
            <a:r>
              <a:rPr lang="it-IT" altLang="it-IT" sz="1600" b="1" dirty="0">
                <a:solidFill>
                  <a:srgbClr val="FFFFFF"/>
                </a:solidFill>
                <a:effectLst>
                  <a:outerShdw blurRad="38100" dist="38100" dir="2700000" algn="tl">
                    <a:srgbClr val="000000"/>
                  </a:outerShdw>
                </a:effectLst>
              </a:rPr>
              <a:t> 4. Differenziazione tra le regioni</a:t>
            </a:r>
          </a:p>
          <a:p>
            <a:pPr algn="just">
              <a:spcBef>
                <a:spcPct val="50000"/>
              </a:spcBef>
            </a:pPr>
            <a:r>
              <a:rPr lang="it-IT" altLang="it-IT" sz="1600" dirty="0">
                <a:solidFill>
                  <a:srgbClr val="FFFFFF"/>
                </a:solidFill>
              </a:rPr>
              <a:t>Drastica differenziazione tra lo sviluppo demografico ed economico  delle diverse regioni</a:t>
            </a:r>
          </a:p>
        </p:txBody>
      </p:sp>
      <p:sp>
        <p:nvSpPr>
          <p:cNvPr id="329732" name="Text Box 4">
            <a:extLst>
              <a:ext uri="{FF2B5EF4-FFF2-40B4-BE49-F238E27FC236}">
                <a16:creationId xmlns:a16="http://schemas.microsoft.com/office/drawing/2014/main" id="{7D360C64-0933-4B12-9F30-68CEF8B4EABC}"/>
              </a:ext>
            </a:extLst>
          </p:cNvPr>
          <p:cNvSpPr txBox="1">
            <a:spLocks noChangeArrowheads="1"/>
          </p:cNvSpPr>
          <p:nvPr/>
        </p:nvSpPr>
        <p:spPr bwMode="auto">
          <a:xfrm>
            <a:off x="179388" y="115888"/>
            <a:ext cx="7775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b="1">
                <a:solidFill>
                  <a:srgbClr val="FF3300"/>
                </a:solidFill>
                <a:effectLst>
                  <a:outerShdw blurRad="38100" dist="38100" dir="2700000" algn="tl">
                    <a:srgbClr val="000000"/>
                  </a:outerShdw>
                </a:effectLst>
              </a:rPr>
              <a:t>SCENARI FUTURI - RISCALDAMENTO GLOBALE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7F7F22D-D535-4AAA-8DDD-C76F229E6F92}"/>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000" b="1"/>
              <a:t>			</a:t>
            </a:r>
            <a:r>
              <a:rPr lang="it-IT" altLang="it-IT" sz="3200" b="1"/>
              <a:t>Le fonti rinnovabili </a:t>
            </a:r>
            <a:r>
              <a:rPr lang="it-IT" altLang="it-IT" sz="3200"/>
              <a:t>(3)</a:t>
            </a:r>
            <a:br>
              <a:rPr lang="it-IT" altLang="it-IT" sz="3200" b="1"/>
            </a:br>
            <a:r>
              <a:rPr lang="it-IT" altLang="it-IT" sz="2600" b="1"/>
              <a:t>Esempi di reale potenzialità sul territorio italiano (301000 km</a:t>
            </a:r>
            <a:r>
              <a:rPr lang="it-IT" altLang="it-IT" sz="2600" b="1" baseline="30000"/>
              <a:t>2</a:t>
            </a:r>
            <a:r>
              <a:rPr lang="it-IT" altLang="it-IT" sz="2600" b="1"/>
              <a:t>)</a:t>
            </a:r>
            <a:br>
              <a:rPr lang="it-IT" altLang="it-IT" sz="2600" b="1"/>
            </a:br>
            <a:br>
              <a:rPr lang="it-IT" altLang="it-IT" sz="800" b="1"/>
            </a:br>
            <a:r>
              <a:rPr lang="it-IT" altLang="it-IT" sz="2600"/>
              <a:t>Supponiamo di voler produrre il fabbisogno elettrico italiano</a:t>
            </a:r>
            <a:br>
              <a:rPr lang="it-IT" altLang="it-IT" sz="2600"/>
            </a:br>
            <a:r>
              <a:rPr lang="it-IT" altLang="it-IT" sz="2600"/>
              <a:t>	(330</a:t>
            </a:r>
            <a:r>
              <a:rPr lang="it-IT" altLang="it-IT" sz="2600">
                <a:cs typeface="Times New Roman" panose="02020603050405020304" pitchFamily="18" charset="0"/>
              </a:rPr>
              <a:t>·1</a:t>
            </a:r>
            <a:r>
              <a:rPr lang="it-IT" altLang="it-IT" sz="2600"/>
              <a:t>0</a:t>
            </a:r>
            <a:r>
              <a:rPr lang="it-IT" altLang="it-IT" sz="2600" baseline="30000"/>
              <a:t>9</a:t>
            </a:r>
            <a:r>
              <a:rPr lang="it-IT" altLang="it-IT" sz="2600"/>
              <a:t> kWh/anno) con:</a:t>
            </a:r>
            <a:br>
              <a:rPr lang="it-IT" altLang="it-IT" sz="2600"/>
            </a:br>
            <a:r>
              <a:rPr lang="it-IT" altLang="it-IT" sz="2600"/>
              <a:t>- </a:t>
            </a:r>
            <a:r>
              <a:rPr lang="it-IT" altLang="it-IT" sz="2600" b="1">
                <a:solidFill>
                  <a:srgbClr val="FF0000"/>
                </a:solidFill>
              </a:rPr>
              <a:t>legna</a:t>
            </a:r>
            <a:r>
              <a:rPr lang="it-IT" altLang="it-IT" sz="2600"/>
              <a:t> in centrali a biomassa </a:t>
            </a:r>
            <a:r>
              <a:rPr lang="it-IT" altLang="it-IT" sz="2600">
                <a:sym typeface="Wingdings" panose="05000000000000000000" pitchFamily="2" charset="2"/>
              </a:rPr>
              <a:t></a:t>
            </a:r>
            <a:r>
              <a:rPr lang="it-IT" altLang="it-IT" sz="2600"/>
              <a:t> servono </a:t>
            </a:r>
            <a:r>
              <a:rPr lang="it-IT" altLang="it-IT" sz="2600" b="1">
                <a:solidFill>
                  <a:srgbClr val="FF0000"/>
                </a:solidFill>
              </a:rPr>
              <a:t>1,5</a:t>
            </a:r>
            <a:r>
              <a:rPr lang="it-IT" altLang="it-IT" sz="2600" b="1">
                <a:solidFill>
                  <a:srgbClr val="FF0000"/>
                </a:solidFill>
                <a:cs typeface="Times New Roman" panose="02020603050405020304" pitchFamily="18" charset="0"/>
              </a:rPr>
              <a:t>·</a:t>
            </a:r>
            <a:r>
              <a:rPr lang="it-IT" altLang="it-IT" sz="2600" b="1">
                <a:solidFill>
                  <a:srgbClr val="FF0000"/>
                </a:solidFill>
              </a:rPr>
              <a:t>10</a:t>
            </a:r>
            <a:r>
              <a:rPr lang="it-IT" altLang="it-IT" sz="2600" b="1" baseline="30000">
                <a:solidFill>
                  <a:srgbClr val="FF0000"/>
                </a:solidFill>
              </a:rPr>
              <a:t>6</a:t>
            </a:r>
            <a:r>
              <a:rPr lang="it-IT" altLang="it-IT" sz="2600" b="1">
                <a:solidFill>
                  <a:srgbClr val="FF0000"/>
                </a:solidFill>
              </a:rPr>
              <a:t> km</a:t>
            </a:r>
            <a:r>
              <a:rPr lang="it-IT" altLang="it-IT" sz="2600" b="1" baseline="30000">
                <a:solidFill>
                  <a:srgbClr val="FF0000"/>
                </a:solidFill>
              </a:rPr>
              <a:t>2</a:t>
            </a:r>
            <a:r>
              <a:rPr lang="it-IT" altLang="it-IT" sz="2600"/>
              <a:t> di boschi;</a:t>
            </a:r>
            <a:br>
              <a:rPr lang="it-IT" altLang="it-IT" sz="2600"/>
            </a:br>
            <a:r>
              <a:rPr lang="it-IT" altLang="it-IT" sz="2600"/>
              <a:t>- </a:t>
            </a:r>
            <a:r>
              <a:rPr lang="it-IT" altLang="it-IT" sz="2600" b="1">
                <a:solidFill>
                  <a:schemeClr val="accent2"/>
                </a:solidFill>
              </a:rPr>
              <a:t>aeromotori</a:t>
            </a:r>
            <a:r>
              <a:rPr lang="it-IT" altLang="it-IT" sz="2600"/>
              <a:t> </a:t>
            </a:r>
            <a:r>
              <a:rPr lang="it-IT" altLang="it-IT" sz="2600">
                <a:sym typeface="Wingdings" panose="05000000000000000000" pitchFamily="2" charset="2"/>
              </a:rPr>
              <a:t> servono </a:t>
            </a:r>
            <a:r>
              <a:rPr lang="it-IT" altLang="it-IT" sz="2600" b="1">
                <a:solidFill>
                  <a:schemeClr val="accent2"/>
                </a:solidFill>
                <a:sym typeface="Wingdings" panose="05000000000000000000" pitchFamily="2" charset="2"/>
              </a:rPr>
              <a:t>233.000 macchine da 1 MW</a:t>
            </a:r>
            <a:r>
              <a:rPr lang="it-IT" altLang="it-IT" sz="2600">
                <a:sym typeface="Wingdings" panose="05000000000000000000" pitchFamily="2" charset="2"/>
              </a:rPr>
              <a:t>, ammesso</a:t>
            </a:r>
            <a:br>
              <a:rPr lang="it-IT" altLang="it-IT" sz="2600">
                <a:sym typeface="Wingdings" panose="05000000000000000000" pitchFamily="2" charset="2"/>
              </a:rPr>
            </a:br>
            <a:r>
              <a:rPr lang="it-IT" altLang="it-IT" sz="2600">
                <a:sym typeface="Wingdings" panose="05000000000000000000" pitchFamily="2" charset="2"/>
              </a:rPr>
              <a:t>	 che il vento soffi sempre a 10 m/s;</a:t>
            </a:r>
            <a:br>
              <a:rPr lang="it-IT" altLang="it-IT" sz="2600">
                <a:sym typeface="Wingdings" panose="05000000000000000000" pitchFamily="2" charset="2"/>
              </a:rPr>
            </a:br>
            <a:r>
              <a:rPr lang="it-IT" altLang="it-IT" sz="2600">
                <a:sym typeface="Wingdings" panose="05000000000000000000" pitchFamily="2" charset="2"/>
              </a:rPr>
              <a:t>- </a:t>
            </a:r>
            <a:r>
              <a:rPr lang="it-IT" altLang="it-IT" sz="2600" b="1">
                <a:solidFill>
                  <a:srgbClr val="008080"/>
                </a:solidFill>
                <a:sym typeface="Wingdings" panose="05000000000000000000" pitchFamily="2" charset="2"/>
              </a:rPr>
              <a:t>pannelli fotovoltaici: </a:t>
            </a:r>
            <a:r>
              <a:rPr lang="it-IT" altLang="it-IT" sz="2600">
                <a:solidFill>
                  <a:schemeClr val="tx1"/>
                </a:solidFill>
                <a:sym typeface="Wingdings" panose="05000000000000000000" pitchFamily="2" charset="2"/>
              </a:rPr>
              <a:t>servono</a:t>
            </a:r>
            <a:r>
              <a:rPr lang="it-IT" altLang="it-IT" sz="2600">
                <a:sym typeface="Wingdings" panose="05000000000000000000" pitchFamily="2" charset="2"/>
              </a:rPr>
              <a:t>  </a:t>
            </a:r>
            <a:r>
              <a:rPr lang="it-IT" altLang="it-IT" sz="2600" b="1">
                <a:solidFill>
                  <a:srgbClr val="008080"/>
                </a:solidFill>
                <a:sym typeface="Wingdings" panose="05000000000000000000" pitchFamily="2" charset="2"/>
              </a:rPr>
              <a:t>240.000 MW</a:t>
            </a:r>
            <a:r>
              <a:rPr lang="it-IT" altLang="it-IT" sz="2600">
                <a:sym typeface="Wingdings" panose="05000000000000000000" pitchFamily="2" charset="2"/>
              </a:rPr>
              <a:t>  </a:t>
            </a:r>
            <a:r>
              <a:rPr lang="it-IT" altLang="it-IT" sz="2600" b="1">
                <a:solidFill>
                  <a:srgbClr val="008080"/>
                </a:solidFill>
                <a:sym typeface="Wingdings" panose="05000000000000000000" pitchFamily="2" charset="2"/>
              </a:rPr>
              <a:t>6000 km</a:t>
            </a:r>
            <a:r>
              <a:rPr lang="it-IT" altLang="it-IT" sz="2600" b="1" baseline="30000">
                <a:solidFill>
                  <a:srgbClr val="008080"/>
                </a:solidFill>
                <a:sym typeface="Wingdings" panose="05000000000000000000" pitchFamily="2" charset="2"/>
              </a:rPr>
              <a:t>2</a:t>
            </a:r>
            <a:r>
              <a:rPr lang="it-IT" altLang="it-IT" sz="2600" baseline="30000">
                <a:sym typeface="Wingdings" panose="05000000000000000000" pitchFamily="2" charset="2"/>
              </a:rPr>
              <a:t> 	</a:t>
            </a:r>
            <a:br>
              <a:rPr lang="it-IT" altLang="it-IT" sz="2600" baseline="30000">
                <a:sym typeface="Wingdings" panose="05000000000000000000" pitchFamily="2" charset="2"/>
              </a:rPr>
            </a:br>
            <a:r>
              <a:rPr lang="it-IT" altLang="it-IT" sz="2600" baseline="30000">
                <a:sym typeface="Wingdings" panose="05000000000000000000" pitchFamily="2" charset="2"/>
              </a:rPr>
              <a:t>	</a:t>
            </a:r>
            <a:r>
              <a:rPr lang="it-IT" altLang="it-IT" sz="2600">
                <a:sym typeface="Wingdings" panose="05000000000000000000" pitchFamily="2" charset="2"/>
              </a:rPr>
              <a:t>(di cui 2000 di pannelli da pulire ogni 15-20 giorni!).</a:t>
            </a:r>
            <a:br>
              <a:rPr lang="it-IT" altLang="it-IT" sz="2600">
                <a:sym typeface="Wingdings" panose="05000000000000000000" pitchFamily="2" charset="2"/>
              </a:rPr>
            </a:br>
            <a:r>
              <a:rPr lang="it-IT" altLang="it-IT" sz="2600" b="1">
                <a:solidFill>
                  <a:srgbClr val="000099"/>
                </a:solidFill>
                <a:sym typeface="Wingdings" panose="05000000000000000000" pitchFamily="2" charset="2"/>
              </a:rPr>
              <a:t>- biodiesel:</a:t>
            </a:r>
            <a:r>
              <a:rPr lang="it-IT" altLang="it-IT" sz="2600" b="1">
                <a:solidFill>
                  <a:srgbClr val="FF0000"/>
                </a:solidFill>
                <a:sym typeface="Wingdings" panose="05000000000000000000" pitchFamily="2" charset="2"/>
              </a:rPr>
              <a:t> </a:t>
            </a:r>
            <a:r>
              <a:rPr lang="it-IT" altLang="it-IT" sz="2600">
                <a:sym typeface="Wingdings" panose="05000000000000000000" pitchFamily="2" charset="2"/>
              </a:rPr>
              <a:t>supponiamo di sostituire il fabbisogno italiano per i</a:t>
            </a:r>
            <a:br>
              <a:rPr lang="it-IT" altLang="it-IT" sz="2600">
                <a:sym typeface="Wingdings" panose="05000000000000000000" pitchFamily="2" charset="2"/>
              </a:rPr>
            </a:br>
            <a:r>
              <a:rPr lang="it-IT" altLang="it-IT" sz="2600">
                <a:sym typeface="Wingdings" panose="05000000000000000000" pitchFamily="2" charset="2"/>
              </a:rPr>
              <a:t>	trasporti (42 Mtep) con </a:t>
            </a:r>
            <a:r>
              <a:rPr lang="it-IT" altLang="it-IT" sz="2600" b="1">
                <a:sym typeface="Wingdings" panose="05000000000000000000" pitchFamily="2" charset="2"/>
              </a:rPr>
              <a:t>biodiesel</a:t>
            </a:r>
            <a:r>
              <a:rPr lang="it-IT" altLang="it-IT" sz="2600">
                <a:sym typeface="Wingdings" panose="05000000000000000000" pitchFamily="2" charset="2"/>
              </a:rPr>
              <a:t> (1 ton/ettaro): servono</a:t>
            </a:r>
            <a:br>
              <a:rPr lang="it-IT" altLang="it-IT" sz="2600">
                <a:sym typeface="Wingdings" panose="05000000000000000000" pitchFamily="2" charset="2"/>
              </a:rPr>
            </a:br>
            <a:r>
              <a:rPr lang="it-IT" altLang="it-IT" sz="2600">
                <a:sym typeface="Wingdings" panose="05000000000000000000" pitchFamily="2" charset="2"/>
              </a:rPr>
              <a:t>	</a:t>
            </a:r>
            <a:r>
              <a:rPr lang="it-IT" altLang="it-IT" sz="2600" b="1">
                <a:solidFill>
                  <a:srgbClr val="000099"/>
                </a:solidFill>
                <a:sym typeface="Wingdings" panose="05000000000000000000" pitchFamily="2" charset="2"/>
              </a:rPr>
              <a:t>480.000 km</a:t>
            </a:r>
            <a:r>
              <a:rPr lang="it-IT" altLang="it-IT" sz="2600" b="1" baseline="30000">
                <a:solidFill>
                  <a:srgbClr val="000099"/>
                </a:solidFill>
                <a:sym typeface="Wingdings" panose="05000000000000000000" pitchFamily="2" charset="2"/>
              </a:rPr>
              <a:t>2</a:t>
            </a:r>
            <a:r>
              <a:rPr lang="it-IT" altLang="it-IT" sz="2600">
                <a:sym typeface="Wingdings" panose="05000000000000000000" pitchFamily="2" charset="2"/>
              </a:rPr>
              <a:t> di colture.</a:t>
            </a:r>
            <a:br>
              <a:rPr lang="it-IT" altLang="it-IT" sz="2600">
                <a:sym typeface="Wingdings" panose="05000000000000000000" pitchFamily="2" charset="2"/>
              </a:rPr>
            </a:br>
            <a:r>
              <a:rPr lang="it-IT" altLang="it-IT" sz="2600" b="1" i="1">
                <a:solidFill>
                  <a:srgbClr val="FF0000"/>
                </a:solidFill>
                <a:sym typeface="Wingdings" panose="05000000000000000000" pitchFamily="2" charset="2"/>
              </a:rPr>
              <a:t>Per le fonti intermittenti ci vogliono sistemi integrativi:</a:t>
            </a:r>
            <a:br>
              <a:rPr lang="it-IT" altLang="it-IT" sz="2600" b="1" i="1">
                <a:solidFill>
                  <a:srgbClr val="FF0000"/>
                </a:solidFill>
                <a:sym typeface="Wingdings" panose="05000000000000000000" pitchFamily="2" charset="2"/>
              </a:rPr>
            </a:br>
            <a:r>
              <a:rPr lang="it-IT" altLang="it-IT" sz="2600" b="1" i="1">
                <a:solidFill>
                  <a:srgbClr val="FF0000"/>
                </a:solidFill>
                <a:sym typeface="Wingdings" panose="05000000000000000000" pitchFamily="2" charset="2"/>
              </a:rPr>
              <a:t>non sempre la potenza è disponibile quando serve.</a:t>
            </a:r>
            <a:br>
              <a:rPr lang="it-IT" altLang="it-IT" sz="500" b="1"/>
            </a:br>
            <a:endParaRPr lang="it-IT" altLang="it-IT" sz="5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52BEC57-95D8-45FC-8BA5-426013C33C77}"/>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800" b="1"/>
              <a:t>	       	  </a:t>
            </a:r>
            <a:r>
              <a:rPr lang="it-IT" altLang="it-IT" sz="3200" b="1"/>
              <a:t>La questione degli incentivi</a:t>
            </a:r>
            <a:br>
              <a:rPr lang="it-IT" altLang="it-IT" sz="2400"/>
            </a:br>
            <a:br>
              <a:rPr lang="it-IT" altLang="it-IT" sz="2400"/>
            </a:br>
            <a:r>
              <a:rPr lang="it-IT" altLang="it-IT" sz="2400"/>
              <a:t>- Gli incentivi servono a </a:t>
            </a:r>
            <a:r>
              <a:rPr lang="it-IT" altLang="it-IT" sz="2400" b="1"/>
              <a:t>far decollare una tecnologia </a:t>
            </a:r>
            <a:r>
              <a:rPr lang="it-IT" altLang="it-IT" sz="2400"/>
              <a:t>se questa è utile.</a:t>
            </a:r>
            <a:br>
              <a:rPr lang="it-IT" altLang="it-IT" sz="2400"/>
            </a:br>
            <a:r>
              <a:rPr lang="it-IT" altLang="it-IT" sz="2400"/>
              <a:t>- Quindi vanno adottati per tempi limitati, non per tempi indefiniti.</a:t>
            </a:r>
            <a:br>
              <a:rPr lang="it-IT" altLang="it-IT" sz="2400"/>
            </a:br>
            <a:r>
              <a:rPr lang="it-IT" altLang="it-IT" sz="2400"/>
              <a:t>- Non devono essere troppo alti, per non distorcere eccessivamente</a:t>
            </a:r>
            <a:br>
              <a:rPr lang="it-IT" altLang="it-IT" sz="2400"/>
            </a:br>
            <a:r>
              <a:rPr lang="it-IT" altLang="it-IT" sz="2400"/>
              <a:t>	il mercato e provocare iniziative non condivisibili. </a:t>
            </a:r>
            <a:br>
              <a:rPr lang="it-IT" altLang="it-IT" sz="2400"/>
            </a:br>
            <a:r>
              <a:rPr lang="it-IT" altLang="it-IT" sz="2400"/>
              <a:t>- Ogni tecnologia, a regime, deve autosostenersi.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162704D-FE8E-4E6A-BCF4-864612F17104}"/>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800"/>
              <a:t>	       	</a:t>
            </a:r>
            <a:r>
              <a:rPr lang="it-IT" altLang="it-IT" sz="3200" b="1"/>
              <a:t>Le fonti: servono tutte o no?</a:t>
            </a:r>
            <a:br>
              <a:rPr lang="it-IT" altLang="it-IT" sz="2800"/>
            </a:br>
            <a:br>
              <a:rPr lang="it-IT" altLang="it-IT" sz="1000"/>
            </a:br>
            <a:r>
              <a:rPr lang="it-IT" altLang="it-IT" sz="2400" b="1"/>
              <a:t>Servono tutte</a:t>
            </a:r>
            <a:r>
              <a:rPr lang="it-IT" altLang="it-IT" sz="2400"/>
              <a:t> perché:</a:t>
            </a:r>
            <a:br>
              <a:rPr lang="it-IT" altLang="it-IT" sz="2400"/>
            </a:br>
            <a:br>
              <a:rPr lang="it-IT" altLang="it-IT" sz="1000"/>
            </a:br>
            <a:r>
              <a:rPr lang="it-IT" altLang="it-IT" sz="2400"/>
              <a:t>- la popolazione cresce</a:t>
            </a:r>
            <a:br>
              <a:rPr lang="it-IT" altLang="it-IT" sz="2400"/>
            </a:br>
            <a:r>
              <a:rPr lang="it-IT" altLang="it-IT" sz="2400"/>
              <a:t>- il consumo pro-capite cresce nei Paesi in via di sviluppo</a:t>
            </a:r>
            <a:br>
              <a:rPr lang="it-IT" altLang="it-IT" sz="2400"/>
            </a:br>
            <a:r>
              <a:rPr lang="it-IT" altLang="it-IT" sz="2400"/>
              <a:t>- nessuna fonte può risolvere i problemi energetici dell’umanità</a:t>
            </a:r>
            <a:br>
              <a:rPr lang="it-IT" altLang="it-IT" sz="2400"/>
            </a:br>
            <a:r>
              <a:rPr lang="it-IT" altLang="it-IT" sz="2400"/>
              <a:t>- ciascuna fonte è adatta a determinati usi</a:t>
            </a:r>
            <a:br>
              <a:rPr lang="it-IT" altLang="it-IT" sz="2400"/>
            </a:br>
            <a:r>
              <a:rPr lang="it-IT" altLang="it-IT" sz="2400"/>
              <a:t>- l’integrazione delle fonti favorisce uno sviluppo equilibrato ed</a:t>
            </a:r>
            <a:br>
              <a:rPr lang="it-IT" altLang="it-IT" sz="2400"/>
            </a:br>
            <a:r>
              <a:rPr lang="it-IT" altLang="it-IT" sz="2400"/>
              <a:t>	armonico della tecnologia e del sistema economico</a:t>
            </a:r>
            <a:br>
              <a:rPr lang="it-IT" altLang="it-IT" sz="2400"/>
            </a:br>
            <a:r>
              <a:rPr lang="it-IT" altLang="it-IT" sz="2400"/>
              <a:t>- le diverse fonti hanno impatti diversi sull’ambiente, sull’economia,</a:t>
            </a:r>
            <a:br>
              <a:rPr lang="it-IT" altLang="it-IT" sz="2400"/>
            </a:br>
            <a:r>
              <a:rPr lang="it-IT" altLang="it-IT" sz="2400"/>
              <a:t>	sugli aspetti sociali</a:t>
            </a:r>
            <a:br>
              <a:rPr lang="it-IT" altLang="it-IT" sz="2400"/>
            </a:br>
            <a:br>
              <a:rPr lang="it-IT" altLang="it-IT" sz="1000"/>
            </a:br>
            <a:r>
              <a:rPr lang="it-IT" altLang="it-IT" sz="2400"/>
              <a:t>Attenzione: quando si parla di </a:t>
            </a:r>
            <a:r>
              <a:rPr lang="it-IT" altLang="it-IT" sz="2400" b="1"/>
              <a:t>innovazione</a:t>
            </a:r>
            <a:r>
              <a:rPr lang="it-IT" altLang="it-IT" sz="2400"/>
              <a:t> nel settore energetico non significa solo </a:t>
            </a:r>
            <a:r>
              <a:rPr lang="it-IT" altLang="it-IT" sz="2400" b="1" i="1"/>
              <a:t>“fonti rinnovabili”</a:t>
            </a:r>
            <a:r>
              <a:rPr lang="it-IT" altLang="it-IT" sz="2400"/>
              <a:t> (in quanto innovative), ma anche</a:t>
            </a:r>
            <a:br>
              <a:rPr lang="it-IT" altLang="it-IT" sz="2400"/>
            </a:br>
            <a:r>
              <a:rPr lang="it-IT" altLang="it-IT" sz="2400" b="1" i="1"/>
              <a:t>“usi innovativi delle fonti tradizionali”.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a:extLst>
              <a:ext uri="{FF2B5EF4-FFF2-40B4-BE49-F238E27FC236}">
                <a16:creationId xmlns:a16="http://schemas.microsoft.com/office/drawing/2014/main" id="{6313CC1B-ABC8-42D9-8078-E7F1046872AA}"/>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800" b="1"/>
              <a:t>			       </a:t>
            </a:r>
            <a:r>
              <a:rPr lang="it-IT" altLang="it-IT" sz="3200" b="1"/>
              <a:t>Sostenibilità</a:t>
            </a:r>
            <a:br>
              <a:rPr lang="it-IT" altLang="it-IT" sz="2400" b="1"/>
            </a:br>
            <a:br>
              <a:rPr lang="it-IT" altLang="it-IT" sz="2400" b="1"/>
            </a:br>
            <a:r>
              <a:rPr lang="it-IT" altLang="it-IT" sz="2400"/>
              <a:t>I pilastri della sostenibilità:</a:t>
            </a:r>
            <a:br>
              <a:rPr lang="it-IT" altLang="it-IT" sz="2400"/>
            </a:br>
            <a:r>
              <a:rPr lang="it-IT" altLang="it-IT" sz="2400"/>
              <a:t>- risorse necessarie per sostenere la popolazione </a:t>
            </a:r>
            <a:br>
              <a:rPr lang="it-IT" altLang="it-IT" sz="2400"/>
            </a:br>
            <a:r>
              <a:rPr lang="it-IT" altLang="it-IT" sz="2400"/>
              <a:t>  (</a:t>
            </a:r>
            <a:r>
              <a:rPr lang="it-IT" altLang="it-IT" sz="2400" b="1"/>
              <a:t>energia</a:t>
            </a:r>
            <a:r>
              <a:rPr lang="it-IT" altLang="it-IT" sz="2400"/>
              <a:t>, cibo, acqua, materiali, ecc.)</a:t>
            </a:r>
            <a:br>
              <a:rPr lang="it-IT" altLang="it-IT" sz="2400"/>
            </a:br>
            <a:r>
              <a:rPr lang="it-IT" altLang="it-IT" sz="2400"/>
              <a:t>- aspetti ambientali</a:t>
            </a:r>
            <a:br>
              <a:rPr lang="it-IT" altLang="it-IT" sz="2400"/>
            </a:br>
            <a:r>
              <a:rPr lang="it-IT" altLang="it-IT" sz="2400"/>
              <a:t>- aspetti economici</a:t>
            </a:r>
            <a:br>
              <a:rPr lang="it-IT" altLang="it-IT" sz="2400"/>
            </a:br>
            <a:r>
              <a:rPr lang="it-IT" altLang="it-IT" sz="2400"/>
              <a:t>- aspetti sociali</a:t>
            </a:r>
            <a:br>
              <a:rPr lang="it-IT" altLang="it-IT" sz="2400"/>
            </a:br>
            <a:br>
              <a:rPr lang="it-IT" altLang="it-IT" sz="2400"/>
            </a:br>
            <a:r>
              <a:rPr lang="it-IT" altLang="it-IT" sz="2400"/>
              <a:t>Devono essere considerati tutti quando si parla di sviluppo sostenibile.</a:t>
            </a:r>
            <a:br>
              <a:rPr lang="it-IT" altLang="it-IT" sz="2400"/>
            </a:br>
            <a:r>
              <a:rPr lang="it-IT" altLang="it-IT" sz="2400"/>
              <a:t>In questo periodo di crisi globale particolare attenzione deve essere dedicata agli aspetti socio-economici.</a:t>
            </a:r>
            <a:br>
              <a:rPr lang="it-IT" altLang="it-IT" sz="2400"/>
            </a:br>
            <a:br>
              <a:rPr lang="it-IT" altLang="it-IT" sz="2400"/>
            </a:br>
            <a:r>
              <a:rPr lang="it-IT" altLang="it-IT" sz="2400"/>
              <a:t>Tutte le risorse richiedono energia per essere utilizzate.</a:t>
            </a:r>
            <a:br>
              <a:rPr lang="it-IT" altLang="it-IT" sz="2400"/>
            </a:br>
            <a:r>
              <a:rPr lang="it-IT" altLang="it-IT" sz="2400"/>
              <a:t>Perciò l’</a:t>
            </a:r>
            <a:r>
              <a:rPr lang="it-IT" altLang="it-IT" sz="2400" b="1"/>
              <a:t>energia</a:t>
            </a:r>
            <a:r>
              <a:rPr lang="it-IT" altLang="it-IT" sz="2400"/>
              <a:t> è la risorsa fondamentale.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930AA39-3DB4-4C96-9E48-67D1609F0F5F}"/>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800" b="1">
                <a:solidFill>
                  <a:schemeClr val="tx1"/>
                </a:solidFill>
                <a:cs typeface="Times New Roman" panose="02020603050405020304" pitchFamily="18" charset="0"/>
              </a:rPr>
              <a:t>				</a:t>
            </a:r>
            <a:r>
              <a:rPr lang="it-IT" altLang="it-IT" sz="3200" b="1">
                <a:solidFill>
                  <a:schemeClr val="tx1"/>
                </a:solidFill>
                <a:cs typeface="Times New Roman" panose="02020603050405020304" pitchFamily="18" charset="0"/>
              </a:rPr>
              <a:t>Italia 2010</a:t>
            </a:r>
            <a:br>
              <a:rPr lang="it-IT" altLang="it-IT" sz="2800" b="1">
                <a:solidFill>
                  <a:schemeClr val="tx1"/>
                </a:solidFill>
                <a:cs typeface="Times New Roman" panose="02020603050405020304" pitchFamily="18" charset="0"/>
              </a:rPr>
            </a:br>
            <a:br>
              <a:rPr lang="it-IT" altLang="it-IT" sz="2800" b="1">
                <a:solidFill>
                  <a:schemeClr val="tx1"/>
                </a:solidFill>
                <a:cs typeface="Times New Roman" panose="02020603050405020304" pitchFamily="18" charset="0"/>
              </a:rPr>
            </a:br>
            <a:r>
              <a:rPr lang="it-IT" altLang="it-IT" sz="2600" b="1">
                <a:solidFill>
                  <a:schemeClr val="tx1"/>
                </a:solidFill>
                <a:cs typeface="Times New Roman" panose="02020603050405020304" pitchFamily="18" charset="0"/>
              </a:rPr>
              <a:t>23° Paese per numero di abitanti (60.5 milioni)</a:t>
            </a:r>
            <a:br>
              <a:rPr lang="it-IT" altLang="it-IT" sz="2600" b="1">
                <a:solidFill>
                  <a:schemeClr val="tx1"/>
                </a:solidFill>
                <a:cs typeface="Times New Roman" panose="02020603050405020304" pitchFamily="18" charset="0"/>
              </a:rPr>
            </a:br>
            <a:r>
              <a:rPr lang="it-IT" altLang="it-IT" sz="2600" b="1">
                <a:solidFill>
                  <a:schemeClr val="tx1"/>
                </a:solidFill>
                <a:cs typeface="Times New Roman" panose="02020603050405020304" pitchFamily="18" charset="0"/>
              </a:rPr>
              <a:t>13° Paese per consumo totale di energia (172.05 Mtep/anno) </a:t>
            </a:r>
            <a:br>
              <a:rPr lang="it-IT" altLang="it-IT" sz="2600" b="1">
                <a:solidFill>
                  <a:schemeClr val="tx1"/>
                </a:solidFill>
                <a:cs typeface="Times New Roman" panose="02020603050405020304" pitchFamily="18" charset="0"/>
              </a:rPr>
            </a:br>
            <a:r>
              <a:rPr lang="it-IT" altLang="it-IT" sz="2600" b="1">
                <a:solidFill>
                  <a:schemeClr val="tx1"/>
                </a:solidFill>
                <a:cs typeface="Times New Roman" panose="02020603050405020304" pitchFamily="18" charset="0"/>
              </a:rPr>
              <a:t>10° Paese per consumo di energia pro-capite (2,84 tep/ab.anno)</a:t>
            </a:r>
            <a:br>
              <a:rPr lang="it-IT" altLang="it-IT" sz="2600" b="1">
                <a:solidFill>
                  <a:schemeClr val="tx1"/>
                </a:solidFill>
                <a:cs typeface="Times New Roman" panose="02020603050405020304" pitchFamily="18" charset="0"/>
              </a:rPr>
            </a:br>
            <a:r>
              <a:rPr lang="it-IT" altLang="it-IT" sz="2600" b="1">
                <a:solidFill>
                  <a:schemeClr val="tx1"/>
                </a:solidFill>
                <a:cs typeface="Times New Roman" panose="02020603050405020304" pitchFamily="18" charset="0"/>
              </a:rPr>
              <a:t>  9° Paese per consumo elettrico pro-capite (4930 kWh/ab.anno)</a:t>
            </a:r>
            <a:br>
              <a:rPr lang="it-IT" altLang="it-IT" sz="2600" b="1">
                <a:solidFill>
                  <a:schemeClr val="tx1"/>
                </a:solidFill>
                <a:cs typeface="Times New Roman" panose="02020603050405020304" pitchFamily="18" charset="0"/>
              </a:rPr>
            </a:br>
            <a:br>
              <a:rPr lang="it-IT" altLang="it-IT" sz="2800" b="1">
                <a:solidFill>
                  <a:schemeClr val="tx1"/>
                </a:solidFill>
                <a:cs typeface="Times New Roman" panose="02020603050405020304" pitchFamily="18" charset="0"/>
              </a:rPr>
            </a:br>
            <a:endParaRPr lang="it-IT" altLang="it-IT" sz="2800" b="1">
              <a:solidFill>
                <a:schemeClr val="tx1"/>
              </a:solidFill>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CC43A84-F1AD-42D0-92DB-090CBE256366}"/>
              </a:ext>
            </a:extLst>
          </p:cNvPr>
          <p:cNvSpPr>
            <a:spLocks noGrp="1" noChangeArrowheads="1"/>
          </p:cNvSpPr>
          <p:nvPr>
            <p:ph type="title"/>
          </p:nvPr>
        </p:nvSpPr>
        <p:spPr>
          <a:xfrm>
            <a:off x="0" y="0"/>
            <a:ext cx="9144000" cy="6858000"/>
          </a:xfrm>
          <a:solidFill>
            <a:schemeClr val="hlink"/>
          </a:solidFill>
        </p:spPr>
        <p:txBody>
          <a:bodyPr/>
          <a:lstStyle/>
          <a:p>
            <a:pPr algn="l" eaLnBrk="1" hangingPunct="1"/>
            <a:r>
              <a:rPr lang="it-IT" altLang="it-IT" sz="2400"/>
              <a:t>	         	   </a:t>
            </a:r>
            <a:r>
              <a:rPr lang="it-IT" altLang="it-IT" sz="3200" b="1"/>
              <a:t>Italia 2010: energia elettrica</a:t>
            </a:r>
            <a:br>
              <a:rPr lang="it-IT" altLang="it-IT" sz="2400"/>
            </a:br>
            <a:r>
              <a:rPr lang="it-IT" altLang="it-IT" sz="2400"/>
              <a:t>	   </a:t>
            </a:r>
            <a:r>
              <a:rPr lang="it-IT" altLang="it-IT" sz="2400" b="1"/>
              <a:t>Con quali impianti si produce l’energia elettrica ?</a:t>
            </a:r>
            <a:br>
              <a:rPr lang="it-IT" altLang="it-IT" sz="2400" b="1"/>
            </a:br>
            <a:br>
              <a:rPr lang="it-IT" altLang="it-IT" sz="2400" b="1"/>
            </a:br>
            <a:r>
              <a:rPr lang="it-IT" altLang="it-IT" sz="2400" b="1"/>
              <a:t>						TWh		 %</a:t>
            </a:r>
            <a:br>
              <a:rPr lang="it-IT" altLang="it-IT" sz="2400" b="1"/>
            </a:br>
            <a:r>
              <a:rPr lang="it-IT" altLang="it-IT" sz="1000" b="1"/>
              <a:t>	</a:t>
            </a:r>
            <a:br>
              <a:rPr lang="it-IT" altLang="it-IT" sz="1000" b="1"/>
            </a:br>
            <a:r>
              <a:rPr lang="it-IT" altLang="it-IT" sz="2400" b="1"/>
              <a:t>	centrali termoelettriche</a:t>
            </a:r>
            <a:r>
              <a:rPr lang="it-IT" altLang="it-IT" sz="2400" b="1" baseline="30000"/>
              <a:t>1</a:t>
            </a:r>
            <a:r>
              <a:rPr lang="it-IT" altLang="it-IT" sz="2400" b="1"/>
              <a:t>		221.0		66.9</a:t>
            </a:r>
            <a:br>
              <a:rPr lang="it-IT" altLang="it-IT" sz="2400" b="1"/>
            </a:br>
            <a:r>
              <a:rPr lang="it-IT" altLang="it-IT" sz="2400" b="1"/>
              <a:t>	centrali idroelettriche		  53.8		16.3</a:t>
            </a:r>
            <a:br>
              <a:rPr lang="it-IT" altLang="it-IT" sz="2400" b="1"/>
            </a:br>
            <a:r>
              <a:rPr lang="it-IT" altLang="it-IT" sz="2400" b="1"/>
              <a:t>	centrali geotermoelettriche		    5.0		  1.5</a:t>
            </a:r>
            <a:br>
              <a:rPr lang="it-IT" altLang="it-IT" sz="2400" b="1"/>
            </a:br>
            <a:r>
              <a:rPr lang="it-IT" altLang="it-IT" sz="2400" b="1"/>
              <a:t>	centrali solari/eoliche		  10.9		  3.3</a:t>
            </a:r>
            <a:br>
              <a:rPr lang="it-IT" altLang="it-IT" sz="2400" b="1"/>
            </a:br>
            <a:r>
              <a:rPr lang="it-IT" altLang="it-IT" sz="2400" b="1"/>
              <a:t>	</a:t>
            </a:r>
            <a:r>
              <a:rPr lang="it-IT" altLang="it-IT" sz="2400" b="1">
                <a:solidFill>
                  <a:srgbClr val="FF0000"/>
                </a:solidFill>
              </a:rPr>
              <a:t>saldo import-export			  44.2		13.4</a:t>
            </a:r>
            <a:br>
              <a:rPr lang="it-IT" altLang="it-IT" sz="2400" b="1"/>
            </a:br>
            <a:r>
              <a:rPr lang="it-IT" altLang="it-IT" sz="2400" b="1"/>
              <a:t>	assorbimento pompaggi		  </a:t>
            </a:r>
            <a:r>
              <a:rPr lang="it-IT" altLang="it-IT" sz="2400" b="1" i="1"/>
              <a:t>-4.5		-1.4</a:t>
            </a:r>
            <a:br>
              <a:rPr lang="it-IT" altLang="it-IT" sz="2400" b="1"/>
            </a:br>
            <a:r>
              <a:rPr lang="it-IT" altLang="it-IT" sz="2400" b="1"/>
              <a:t>						-------	          -------	</a:t>
            </a:r>
            <a:br>
              <a:rPr lang="it-IT" altLang="it-IT" sz="2400" b="1"/>
            </a:br>
            <a:r>
              <a:rPr lang="it-IT" altLang="it-IT" sz="2400" b="1"/>
              <a:t>	totale energia richiesta		330.4	          100.0</a:t>
            </a:r>
            <a:br>
              <a:rPr lang="it-IT" altLang="it-IT" sz="2400" b="1"/>
            </a:br>
            <a:br>
              <a:rPr lang="it-IT" altLang="it-IT" sz="2400" b="1"/>
            </a:br>
            <a:r>
              <a:rPr lang="it-IT" altLang="it-IT" sz="2400" b="1"/>
              <a:t>	</a:t>
            </a:r>
            <a:r>
              <a:rPr lang="it-IT" altLang="it-IT" sz="2400" b="1">
                <a:solidFill>
                  <a:srgbClr val="FF0000"/>
                </a:solidFill>
              </a:rPr>
              <a:t>L’energia nucleare è assente </a:t>
            </a:r>
            <a:r>
              <a:rPr lang="it-IT" altLang="it-IT" sz="2400" b="1" i="1">
                <a:solidFill>
                  <a:srgbClr val="FF0000"/>
                </a:solidFill>
              </a:rPr>
              <a:t>(apparentemente),</a:t>
            </a:r>
            <a:br>
              <a:rPr lang="it-IT" altLang="it-IT" sz="2400" b="1" i="1">
                <a:solidFill>
                  <a:srgbClr val="FF0000"/>
                </a:solidFill>
              </a:rPr>
            </a:br>
            <a:r>
              <a:rPr lang="it-IT" altLang="it-IT" sz="2400" b="1" i="1">
                <a:solidFill>
                  <a:srgbClr val="FF0000"/>
                </a:solidFill>
              </a:rPr>
              <a:t>	</a:t>
            </a:r>
            <a:r>
              <a:rPr lang="it-IT" altLang="it-IT" sz="2400" b="1">
                <a:solidFill>
                  <a:srgbClr val="FF0000"/>
                </a:solidFill>
              </a:rPr>
              <a:t>ma quella importata è prevalentemente nucleare.</a:t>
            </a:r>
            <a:br>
              <a:rPr lang="it-IT" altLang="it-IT" sz="2400" b="1"/>
            </a:br>
            <a:br>
              <a:rPr lang="it-IT" altLang="it-IT" sz="2400" b="1"/>
            </a:br>
            <a:r>
              <a:rPr lang="it-IT" altLang="it-IT" sz="2400" b="1"/>
              <a:t>	</a:t>
            </a:r>
            <a:r>
              <a:rPr lang="it-IT" altLang="it-IT" sz="2400" b="1" baseline="30000"/>
              <a:t>1</a:t>
            </a:r>
            <a:r>
              <a:rPr lang="it-IT" altLang="it-IT" sz="2400" b="1"/>
              <a:t>   </a:t>
            </a:r>
            <a:r>
              <a:rPr lang="it-IT" altLang="it-IT" sz="1800" b="1"/>
              <a:t>Alimentate da combustibili fossili: petrolio, gas naturale, carbone</a:t>
            </a:r>
            <a:endParaRPr lang="it-IT" altLang="it-IT" sz="32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3B63683-F499-4113-BA9C-6AAC62671FAB}"/>
              </a:ext>
            </a:extLst>
          </p:cNvPr>
          <p:cNvSpPr>
            <a:spLocks noGrp="1" noChangeArrowheads="1"/>
          </p:cNvSpPr>
          <p:nvPr>
            <p:ph type="title"/>
          </p:nvPr>
        </p:nvSpPr>
        <p:spPr>
          <a:xfrm>
            <a:off x="0" y="0"/>
            <a:ext cx="9144000" cy="6858000"/>
          </a:xfrm>
          <a:solidFill>
            <a:schemeClr val="hlink"/>
          </a:solidFill>
          <a:ln>
            <a:solidFill>
              <a:schemeClr val="hlink"/>
            </a:solidFill>
            <a:miter lim="800000"/>
            <a:headEnd/>
            <a:tailEnd/>
          </a:ln>
        </p:spPr>
        <p:txBody>
          <a:bodyPr/>
          <a:lstStyle/>
          <a:p>
            <a:pPr algn="l" eaLnBrk="1" hangingPunct="1"/>
            <a:r>
              <a:rPr lang="it-IT" altLang="it-IT" sz="3200"/>
              <a:t>      		  </a:t>
            </a:r>
            <a:r>
              <a:rPr lang="it-IT" altLang="it-IT" sz="3200" b="1"/>
              <a:t>Quali strategie per l’Italia?</a:t>
            </a:r>
            <a:br>
              <a:rPr lang="it-IT" altLang="it-IT" sz="3200" b="1"/>
            </a:br>
            <a:br>
              <a:rPr lang="it-IT" altLang="it-IT" sz="600"/>
            </a:br>
            <a:r>
              <a:rPr lang="it-IT" altLang="it-IT" sz="2300"/>
              <a:t>- </a:t>
            </a:r>
            <a:r>
              <a:rPr lang="it-IT" altLang="it-IT" sz="2600" b="1" i="1">
                <a:solidFill>
                  <a:srgbClr val="FF0000"/>
                </a:solidFill>
              </a:rPr>
              <a:t>risparmiare energia</a:t>
            </a:r>
            <a:r>
              <a:rPr lang="it-IT" altLang="it-IT" sz="2300"/>
              <a:t> in molti modi diversi:</a:t>
            </a:r>
            <a:br>
              <a:rPr lang="it-IT" altLang="it-IT" sz="2400"/>
            </a:br>
            <a:r>
              <a:rPr lang="it-IT" altLang="it-IT" sz="2400"/>
              <a:t>    </a:t>
            </a:r>
            <a:r>
              <a:rPr lang="it-IT" altLang="it-IT" sz="2100"/>
              <a:t>• recuperare energie non utilizzate (</a:t>
            </a:r>
            <a:r>
              <a:rPr lang="it-IT" altLang="it-IT" sz="2100" b="1"/>
              <a:t>cogenerazione</a:t>
            </a:r>
            <a:r>
              <a:rPr lang="it-IT" altLang="it-IT" sz="2100"/>
              <a:t>, rifiuti, mini-idro)</a:t>
            </a:r>
            <a:br>
              <a:rPr lang="it-IT" altLang="it-IT" sz="2100"/>
            </a:br>
            <a:r>
              <a:rPr lang="it-IT" altLang="it-IT" sz="2100"/>
              <a:t>     • razionalizzare i consumi in tutti i settori</a:t>
            </a:r>
            <a:br>
              <a:rPr lang="it-IT" altLang="it-IT" sz="2100"/>
            </a:br>
            <a:r>
              <a:rPr lang="it-IT" altLang="it-IT" sz="2100"/>
              <a:t>     • sostituire gli impianti obsoleti con impianti ad </a:t>
            </a:r>
            <a:r>
              <a:rPr lang="it-IT" altLang="it-IT" sz="2100" b="1"/>
              <a:t>alto rendimento</a:t>
            </a:r>
            <a:br>
              <a:rPr lang="it-IT" altLang="it-IT" sz="2100"/>
            </a:br>
            <a:r>
              <a:rPr lang="it-IT" altLang="it-IT" sz="2100"/>
              <a:t>     • razionalizzare l’organizzazione dei sistemi d’impiego</a:t>
            </a:r>
            <a:br>
              <a:rPr lang="it-IT" altLang="it-IT" sz="2100"/>
            </a:br>
            <a:r>
              <a:rPr lang="it-IT" altLang="it-IT" sz="2100"/>
              <a:t> 	dell’energia; scaglionare i consumi (tariffe)</a:t>
            </a:r>
            <a:br>
              <a:rPr lang="it-IT" altLang="it-IT" sz="2100"/>
            </a:br>
            <a:r>
              <a:rPr lang="it-IT" altLang="it-IT" sz="2100"/>
              <a:t>     • </a:t>
            </a:r>
            <a:r>
              <a:rPr lang="it-IT" altLang="it-IT" sz="2100" b="1"/>
              <a:t>gestire correttamente</a:t>
            </a:r>
            <a:r>
              <a:rPr lang="it-IT" altLang="it-IT" sz="2100"/>
              <a:t> gli impianti di produzione (</a:t>
            </a:r>
            <a:r>
              <a:rPr lang="it-IT" altLang="it-IT" sz="2100" b="1">
                <a:sym typeface="Symbol" panose="05050102010706020507" pitchFamily="18" charset="2"/>
              </a:rPr>
              <a:t></a:t>
            </a:r>
            <a:r>
              <a:rPr lang="it-IT" altLang="it-IT" sz="2100" b="1"/>
              <a:t> medio</a:t>
            </a:r>
            <a:r>
              <a:rPr lang="it-IT" altLang="it-IT" sz="2100"/>
              <a:t>)</a:t>
            </a:r>
            <a:br>
              <a:rPr lang="it-IT" altLang="it-IT" sz="2100"/>
            </a:br>
            <a:r>
              <a:rPr lang="it-IT" altLang="it-IT" sz="2300"/>
              <a:t>- </a:t>
            </a:r>
            <a:r>
              <a:rPr lang="it-IT" altLang="it-IT" sz="2600" b="1" i="1">
                <a:solidFill>
                  <a:srgbClr val="FF0000"/>
                </a:solidFill>
              </a:rPr>
              <a:t>diversificare</a:t>
            </a:r>
            <a:r>
              <a:rPr lang="it-IT" altLang="it-IT" sz="2300">
                <a:solidFill>
                  <a:srgbClr val="FF0000"/>
                </a:solidFill>
              </a:rPr>
              <a:t> </a:t>
            </a:r>
            <a:r>
              <a:rPr lang="it-IT" altLang="it-IT" sz="2300"/>
              <a:t>le fonti energetiche:</a:t>
            </a:r>
            <a:br>
              <a:rPr lang="it-IT" altLang="it-IT" sz="2400"/>
            </a:br>
            <a:r>
              <a:rPr lang="it-IT" altLang="it-IT" sz="2400"/>
              <a:t>   </a:t>
            </a:r>
            <a:r>
              <a:rPr lang="it-IT" altLang="it-IT" sz="2100"/>
              <a:t>• più </a:t>
            </a:r>
            <a:r>
              <a:rPr lang="it-IT" altLang="it-IT" sz="2100" b="1"/>
              <a:t>carbone</a:t>
            </a:r>
            <a:r>
              <a:rPr lang="it-IT" altLang="it-IT" sz="2100"/>
              <a:t> (con le moderne tecnologie di abbattimento degli inquinanti)</a:t>
            </a:r>
            <a:br>
              <a:rPr lang="it-IT" altLang="it-IT" sz="2100"/>
            </a:br>
            <a:r>
              <a:rPr lang="it-IT" altLang="it-IT" sz="2100"/>
              <a:t>    • meno </a:t>
            </a:r>
            <a:r>
              <a:rPr lang="it-IT" altLang="it-IT" sz="2100" b="1"/>
              <a:t>petrolio</a:t>
            </a:r>
            <a:br>
              <a:rPr lang="it-IT" altLang="it-IT" sz="2100"/>
            </a:br>
            <a:r>
              <a:rPr lang="it-IT" altLang="it-IT" sz="2100"/>
              <a:t>    • uso oculato del </a:t>
            </a:r>
            <a:r>
              <a:rPr lang="it-IT" altLang="it-IT" sz="2100" b="1"/>
              <a:t>gas</a:t>
            </a:r>
            <a:br>
              <a:rPr lang="it-IT" altLang="it-IT" sz="2100"/>
            </a:br>
            <a:r>
              <a:rPr lang="it-IT" altLang="it-IT" sz="2100"/>
              <a:t>    • valutare l’eventuale ripresa di un piano </a:t>
            </a:r>
            <a:r>
              <a:rPr lang="it-IT" altLang="it-IT" sz="2100" b="1"/>
              <a:t>nucleare</a:t>
            </a:r>
            <a:br>
              <a:rPr lang="it-IT" altLang="it-IT" sz="2100"/>
            </a:br>
            <a:r>
              <a:rPr lang="it-IT" altLang="it-IT" sz="2100"/>
              <a:t>    • sviluppo delle </a:t>
            </a:r>
            <a:r>
              <a:rPr lang="it-IT" altLang="it-IT" sz="2100" b="1"/>
              <a:t>fonti rinnovabili</a:t>
            </a:r>
            <a:br>
              <a:rPr lang="it-IT" altLang="it-IT" sz="2100"/>
            </a:br>
            <a:r>
              <a:rPr lang="it-IT" altLang="it-IT" sz="2100"/>
              <a:t>    • seguire l’evoluzione delle tecnologie per l’uso di fonti oggi non competitive</a:t>
            </a:r>
            <a:br>
              <a:rPr lang="it-IT" altLang="it-IT" sz="2100"/>
            </a:br>
            <a:r>
              <a:rPr lang="it-IT" altLang="it-IT" sz="2100"/>
              <a:t>      (scisti bituminosi, ecc.) </a:t>
            </a:r>
            <a:br>
              <a:rPr lang="it-IT" altLang="it-IT" sz="2400"/>
            </a:br>
            <a:r>
              <a:rPr lang="it-IT" altLang="it-IT" sz="2300"/>
              <a:t>- </a:t>
            </a:r>
            <a:r>
              <a:rPr lang="it-IT" altLang="it-IT" sz="2600" b="1" i="1">
                <a:solidFill>
                  <a:srgbClr val="FF0000"/>
                </a:solidFill>
              </a:rPr>
              <a:t>incentivare la ricerca</a:t>
            </a:r>
            <a:r>
              <a:rPr lang="it-IT" altLang="it-IT" sz="2300"/>
              <a:t>: vi sono ancora molti spazi per l’innovazione</a:t>
            </a:r>
            <a:br>
              <a:rPr lang="it-IT" altLang="it-IT" sz="2300"/>
            </a:br>
            <a:r>
              <a:rPr lang="it-IT" altLang="it-IT" sz="2300"/>
              <a:t>- promuovere </a:t>
            </a:r>
            <a:r>
              <a:rPr lang="it-IT" altLang="it-IT" sz="2600" b="1" i="1">
                <a:solidFill>
                  <a:srgbClr val="FF0000"/>
                </a:solidFill>
              </a:rPr>
              <a:t>cultura energetica</a:t>
            </a:r>
            <a:r>
              <a:rPr lang="it-IT" altLang="it-IT" sz="2300"/>
              <a:t> a tutti i livelli</a:t>
            </a:r>
            <a:br>
              <a:rPr lang="it-IT" altLang="it-IT" sz="2300"/>
            </a:br>
            <a:endParaRPr lang="it-IT" altLang="it-IT" sz="2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D28D209-328F-4239-A4D4-20F37A41D943}"/>
              </a:ext>
            </a:extLst>
          </p:cNvPr>
          <p:cNvSpPr>
            <a:spLocks noGrp="1" noChangeArrowheads="1"/>
          </p:cNvSpPr>
          <p:nvPr>
            <p:ph type="title"/>
          </p:nvPr>
        </p:nvSpPr>
        <p:spPr>
          <a:xfrm>
            <a:off x="0" y="0"/>
            <a:ext cx="9144000" cy="6858000"/>
          </a:xfrm>
          <a:solidFill>
            <a:schemeClr val="hlink"/>
          </a:solidFill>
          <a:ln>
            <a:solidFill>
              <a:schemeClr val="hlink"/>
            </a:solidFill>
            <a:miter lim="800000"/>
            <a:headEnd/>
            <a:tailEnd/>
          </a:ln>
        </p:spPr>
        <p:txBody>
          <a:bodyPr/>
          <a:lstStyle/>
          <a:p>
            <a:pPr algn="l" eaLnBrk="1" hangingPunct="1"/>
            <a:r>
              <a:rPr lang="it-IT" altLang="it-IT" sz="3200"/>
              <a:t>	      	</a:t>
            </a:r>
            <a:br>
              <a:rPr lang="it-IT" altLang="it-IT" sz="2400" b="1"/>
            </a:br>
            <a:endParaRPr lang="it-IT" altLang="it-IT" sz="2400"/>
          </a:p>
        </p:txBody>
      </p:sp>
      <p:sp>
        <p:nvSpPr>
          <p:cNvPr id="37891" name="Rectangle 3">
            <a:extLst>
              <a:ext uri="{FF2B5EF4-FFF2-40B4-BE49-F238E27FC236}">
                <a16:creationId xmlns:a16="http://schemas.microsoft.com/office/drawing/2014/main" id="{806CA310-8818-4E8A-AE30-0D2D5C9C2EF9}"/>
              </a:ext>
            </a:extLst>
          </p:cNvPr>
          <p:cNvSpPr>
            <a:spLocks noChangeArrowheads="1"/>
          </p:cNvSpPr>
          <p:nvPr/>
        </p:nvSpPr>
        <p:spPr bwMode="auto">
          <a:xfrm>
            <a:off x="0" y="0"/>
            <a:ext cx="9144000" cy="6858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r>
              <a:rPr lang="it-IT" altLang="it-IT" b="1">
                <a:solidFill>
                  <a:schemeClr val="tx2"/>
                </a:solidFill>
              </a:rPr>
            </a:br>
            <a:br>
              <a:rPr lang="it-IT" altLang="it-IT">
                <a:solidFill>
                  <a:schemeClr val="tx2"/>
                </a:solidFill>
              </a:rPr>
            </a:br>
            <a:br>
              <a:rPr lang="it-IT" altLang="it-IT">
                <a:solidFill>
                  <a:schemeClr val="tx2"/>
                </a:solidFill>
              </a:rPr>
            </a:br>
            <a:br>
              <a:rPr lang="it-IT" altLang="it-IT">
                <a:solidFill>
                  <a:schemeClr val="tx2"/>
                </a:solidFill>
              </a:rPr>
            </a:br>
            <a:endParaRPr lang="it-IT" altLang="it-IT"/>
          </a:p>
        </p:txBody>
      </p:sp>
      <p:sp>
        <p:nvSpPr>
          <p:cNvPr id="37892" name="Rectangle 4">
            <a:extLst>
              <a:ext uri="{FF2B5EF4-FFF2-40B4-BE49-F238E27FC236}">
                <a16:creationId xmlns:a16="http://schemas.microsoft.com/office/drawing/2014/main" id="{DFD5701D-1864-44B5-A153-07C5BA466E58}"/>
              </a:ext>
            </a:extLst>
          </p:cNvPr>
          <p:cNvSpPr>
            <a:spLocks noGrp="1" noChangeArrowheads="1"/>
          </p:cNvSpPr>
          <p:nvPr/>
        </p:nvSpPr>
        <p:spPr bwMode="auto">
          <a:xfrm>
            <a:off x="457200" y="44450"/>
            <a:ext cx="82296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b="1" dirty="0">
                <a:solidFill>
                  <a:srgbClr val="FF0000"/>
                </a:solidFill>
              </a:rPr>
              <a:t>Confronto emissioni</a:t>
            </a:r>
          </a:p>
        </p:txBody>
      </p:sp>
      <p:sp>
        <p:nvSpPr>
          <p:cNvPr id="37893" name="Rectangle 5">
            <a:extLst>
              <a:ext uri="{FF2B5EF4-FFF2-40B4-BE49-F238E27FC236}">
                <a16:creationId xmlns:a16="http://schemas.microsoft.com/office/drawing/2014/main" id="{1AA80A0F-F5CD-4400-AB0E-4AA58CF0C1CC}"/>
              </a:ext>
            </a:extLst>
          </p:cNvPr>
          <p:cNvSpPr>
            <a:spLocks noChangeArrowheads="1"/>
          </p:cNvSpPr>
          <p:nvPr/>
        </p:nvSpPr>
        <p:spPr bwMode="auto">
          <a:xfrm>
            <a:off x="323850" y="1052513"/>
            <a:ext cx="8496300"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sz="2800"/>
          </a:p>
        </p:txBody>
      </p:sp>
      <p:pic>
        <p:nvPicPr>
          <p:cNvPr id="37894" name="Picture 6">
            <a:extLst>
              <a:ext uri="{FF2B5EF4-FFF2-40B4-BE49-F238E27FC236}">
                <a16:creationId xmlns:a16="http://schemas.microsoft.com/office/drawing/2014/main" id="{2DE1B271-9141-4ABC-AA08-74DF22BFE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853281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D91498E-8572-4AA5-B920-6376CBE6069C}"/>
              </a:ext>
            </a:extLst>
          </p:cNvPr>
          <p:cNvSpPr>
            <a:spLocks noGrp="1" noChangeArrowheads="1"/>
          </p:cNvSpPr>
          <p:nvPr>
            <p:ph type="title"/>
          </p:nvPr>
        </p:nvSpPr>
        <p:spPr/>
        <p:txBody>
          <a:bodyPr/>
          <a:lstStyle/>
          <a:p>
            <a:pPr algn="ctr"/>
            <a:r>
              <a:rPr lang="en-US" altLang="it-IT" sz="4800" b="1" dirty="0">
                <a:solidFill>
                  <a:srgbClr val="FF0000"/>
                </a:solidFill>
                <a:latin typeface="Berlin Sans FB Demi" panose="020E0802020502020306" pitchFamily="34" charset="0"/>
              </a:rPr>
              <a:t>RENEWABLE RESOURCES</a:t>
            </a:r>
          </a:p>
        </p:txBody>
      </p:sp>
      <p:sp>
        <p:nvSpPr>
          <p:cNvPr id="34822" name="Rectangle 6">
            <a:extLst>
              <a:ext uri="{FF2B5EF4-FFF2-40B4-BE49-F238E27FC236}">
                <a16:creationId xmlns:a16="http://schemas.microsoft.com/office/drawing/2014/main" id="{AC0AC6CD-515B-4E2A-8562-4B2BD36215FB}"/>
              </a:ext>
            </a:extLst>
          </p:cNvPr>
          <p:cNvSpPr>
            <a:spLocks noGrp="1" noChangeArrowheads="1"/>
          </p:cNvSpPr>
          <p:nvPr>
            <p:ph type="body" sz="half" idx="1"/>
          </p:nvPr>
        </p:nvSpPr>
        <p:spPr>
          <a:xfrm>
            <a:off x="0" y="990600"/>
            <a:ext cx="6858000" cy="5867400"/>
          </a:xfrm>
        </p:spPr>
        <p:txBody>
          <a:bodyPr/>
          <a:lstStyle/>
          <a:p>
            <a:pPr marL="0" indent="0">
              <a:buFontTx/>
              <a:buNone/>
            </a:pPr>
            <a:r>
              <a:rPr lang="en-US" altLang="it-IT" sz="4000" dirty="0">
                <a:solidFill>
                  <a:srgbClr val="FF0000"/>
                </a:solidFill>
                <a:latin typeface="Berlin Sans FB Demi" panose="020E0802020502020306" pitchFamily="34" charset="0"/>
              </a:rPr>
              <a:t>Renewable resources are natural resources that can be replenished in a short period of time.</a:t>
            </a:r>
          </a:p>
          <a:p>
            <a:pPr marL="0" indent="0">
              <a:buFontTx/>
              <a:buNone/>
            </a:pPr>
            <a:endParaRPr lang="en-US" altLang="it-IT" sz="800" dirty="0">
              <a:solidFill>
                <a:srgbClr val="FF0000"/>
              </a:solidFill>
              <a:latin typeface="Berlin Sans FB Demi" panose="020E0802020502020306" pitchFamily="34" charset="0"/>
            </a:endParaRPr>
          </a:p>
          <a:p>
            <a:pPr marL="0" indent="0">
              <a:buFontTx/>
              <a:buNone/>
            </a:pPr>
            <a:endParaRPr lang="en-US" altLang="it-IT" sz="800" dirty="0">
              <a:solidFill>
                <a:srgbClr val="FF0000"/>
              </a:solidFill>
              <a:latin typeface="Berlin Sans FB Demi" panose="020E0802020502020306" pitchFamily="34" charset="0"/>
            </a:endParaRPr>
          </a:p>
          <a:p>
            <a:pPr marL="0" indent="0">
              <a:buFontTx/>
              <a:buNone/>
            </a:pPr>
            <a:r>
              <a:rPr lang="en-US" altLang="it-IT" sz="4000" dirty="0">
                <a:solidFill>
                  <a:srgbClr val="FF0000"/>
                </a:solidFill>
                <a:latin typeface="Berlin Sans FB Demi" panose="020E0802020502020306" pitchFamily="34" charset="0"/>
              </a:rPr>
              <a:t>● Solar   ● Geothermal</a:t>
            </a:r>
          </a:p>
          <a:p>
            <a:pPr marL="0" indent="0">
              <a:buFontTx/>
              <a:buNone/>
            </a:pPr>
            <a:r>
              <a:rPr lang="en-US" altLang="it-IT" sz="4000" dirty="0">
                <a:solidFill>
                  <a:srgbClr val="FF0000"/>
                </a:solidFill>
                <a:latin typeface="Berlin Sans FB Demi" panose="020E0802020502020306" pitchFamily="34" charset="0"/>
              </a:rPr>
              <a:t>● Wind  </a:t>
            </a:r>
            <a:r>
              <a:rPr lang="en-US" altLang="it-IT" sz="1800" dirty="0">
                <a:solidFill>
                  <a:srgbClr val="FF0000"/>
                </a:solidFill>
                <a:latin typeface="Berlin Sans FB Demi" panose="020E0802020502020306" pitchFamily="34" charset="0"/>
              </a:rPr>
              <a:t> </a:t>
            </a:r>
            <a:r>
              <a:rPr lang="en-US" altLang="it-IT" sz="4000" dirty="0">
                <a:solidFill>
                  <a:srgbClr val="FF0000"/>
                </a:solidFill>
                <a:latin typeface="Berlin Sans FB Demi" panose="020E0802020502020306" pitchFamily="34" charset="0"/>
              </a:rPr>
              <a:t> ● Biomass</a:t>
            </a:r>
          </a:p>
          <a:p>
            <a:pPr marL="0" indent="0">
              <a:buFontTx/>
              <a:buNone/>
            </a:pPr>
            <a:r>
              <a:rPr lang="en-US" altLang="it-IT" sz="4000" dirty="0">
                <a:solidFill>
                  <a:srgbClr val="FF0000"/>
                </a:solidFill>
                <a:latin typeface="Berlin Sans FB Demi" panose="020E0802020502020306" pitchFamily="34" charset="0"/>
              </a:rPr>
              <a:t>● Water</a:t>
            </a:r>
          </a:p>
        </p:txBody>
      </p:sp>
      <p:pic>
        <p:nvPicPr>
          <p:cNvPr id="34824" name="Picture 8" descr="wind">
            <a:extLst>
              <a:ext uri="{FF2B5EF4-FFF2-40B4-BE49-F238E27FC236}">
                <a16:creationId xmlns:a16="http://schemas.microsoft.com/office/drawing/2014/main" id="{03997390-C5FA-45E7-9098-FA98F216FC0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21500" y="685800"/>
            <a:ext cx="2166938"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additive="base">
                                        <p:cTn id="7" dur="500" fill="hold"/>
                                        <p:tgtEl>
                                          <p:spTgt spid="34824"/>
                                        </p:tgtEl>
                                        <p:attrNameLst>
                                          <p:attrName>ppt_x</p:attrName>
                                        </p:attrNameLst>
                                      </p:cBhvr>
                                      <p:tavLst>
                                        <p:tav tm="0">
                                          <p:val>
                                            <p:strVal val="0-#ppt_w/2"/>
                                          </p:val>
                                        </p:tav>
                                        <p:tav tm="100000">
                                          <p:val>
                                            <p:strVal val="#ppt_x"/>
                                          </p:val>
                                        </p:tav>
                                      </p:tavLst>
                                    </p:anim>
                                    <p:anim calcmode="lin" valueType="num">
                                      <p:cBhvr additive="base">
                                        <p:cTn id="8"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42" name="WordArt 10">
            <a:extLst>
              <a:ext uri="{FF2B5EF4-FFF2-40B4-BE49-F238E27FC236}">
                <a16:creationId xmlns:a16="http://schemas.microsoft.com/office/drawing/2014/main" id="{0F43C48A-21E4-42A4-85B7-5EC05690440C}"/>
              </a:ext>
            </a:extLst>
          </p:cNvPr>
          <p:cNvSpPr>
            <a:spLocks noChangeArrowheads="1" noChangeShapeType="1" noTextEdit="1"/>
          </p:cNvSpPr>
          <p:nvPr/>
        </p:nvSpPr>
        <p:spPr bwMode="auto">
          <a:xfrm>
            <a:off x="1547813" y="3429000"/>
            <a:ext cx="6248400" cy="10795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r>
              <a:rPr lang="it-IT" sz="36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Sole</a:t>
            </a:r>
          </a:p>
        </p:txBody>
      </p:sp>
    </p:spTree>
    <p:extLst>
      <p:ext uri="{BB962C8B-B14F-4D97-AF65-F5344CB8AC3E}">
        <p14:creationId xmlns:p14="http://schemas.microsoft.com/office/powerpoint/2010/main" val="3168484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0754" name="Object 2">
            <a:extLst>
              <a:ext uri="{FF2B5EF4-FFF2-40B4-BE49-F238E27FC236}">
                <a16:creationId xmlns:a16="http://schemas.microsoft.com/office/drawing/2014/main" id="{7ABE82F6-1C58-47F2-8E00-5D88CE911C5F}"/>
              </a:ext>
            </a:extLst>
          </p:cNvPr>
          <p:cNvGraphicFramePr>
            <a:graphicFrameLocks noGrp="1" noChangeAspect="1"/>
          </p:cNvGraphicFramePr>
          <p:nvPr>
            <p:ph sz="half" idx="1"/>
          </p:nvPr>
        </p:nvGraphicFramePr>
        <p:xfrm>
          <a:off x="134938" y="836613"/>
          <a:ext cx="4437062" cy="5905500"/>
        </p:xfrm>
        <a:graphic>
          <a:graphicData uri="http://schemas.openxmlformats.org/presentationml/2006/ole">
            <mc:AlternateContent xmlns:mc="http://schemas.openxmlformats.org/markup-compatibility/2006">
              <mc:Choice xmlns:v="urn:schemas-microsoft-com:vml" Requires="v">
                <p:oleObj spid="_x0000_s51216" name="Foglio di lavoro" r:id="rId3" imgW="4533946" imgH="5429402" progId="Excel.Sheet.8">
                  <p:embed/>
                </p:oleObj>
              </mc:Choice>
              <mc:Fallback>
                <p:oleObj name="Foglio di lavoro" r:id="rId3" imgW="4533946" imgH="5429402" progId="Excel.Sheet.8">
                  <p:embed/>
                  <p:pic>
                    <p:nvPicPr>
                      <p:cNvPr id="330754" name="Object 2">
                        <a:extLst>
                          <a:ext uri="{FF2B5EF4-FFF2-40B4-BE49-F238E27FC236}">
                            <a16:creationId xmlns:a16="http://schemas.microsoft.com/office/drawing/2014/main" id="{7ABE82F6-1C58-47F2-8E00-5D88CE911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88" b="1913"/>
                      <a:stretch>
                        <a:fillRect/>
                      </a:stretch>
                    </p:blipFill>
                    <p:spPr bwMode="auto">
                      <a:xfrm>
                        <a:off x="134938" y="836613"/>
                        <a:ext cx="4437062"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5" name="Object 3">
            <a:extLst>
              <a:ext uri="{FF2B5EF4-FFF2-40B4-BE49-F238E27FC236}">
                <a16:creationId xmlns:a16="http://schemas.microsoft.com/office/drawing/2014/main" id="{D0606A43-B6F6-4204-873B-531F27702A67}"/>
              </a:ext>
            </a:extLst>
          </p:cNvPr>
          <p:cNvGraphicFramePr>
            <a:graphicFrameLocks noGrp="1"/>
          </p:cNvGraphicFramePr>
          <p:nvPr>
            <p:ph sz="half" idx="2"/>
          </p:nvPr>
        </p:nvGraphicFramePr>
        <p:xfrm>
          <a:off x="3708400" y="765175"/>
          <a:ext cx="5256213" cy="6029325"/>
        </p:xfrm>
        <a:graphic>
          <a:graphicData uri="http://schemas.openxmlformats.org/presentationml/2006/ole">
            <mc:AlternateContent xmlns:mc="http://schemas.openxmlformats.org/markup-compatibility/2006">
              <mc:Choice xmlns:v="urn:schemas-microsoft-com:vml" Requires="v">
                <p:oleObj spid="_x0000_s51217" name="Foglio di lavoro" r:id="rId5" imgW="6067330" imgH="5334000" progId="Excel.Sheet.8">
                  <p:embed/>
                </p:oleObj>
              </mc:Choice>
              <mc:Fallback>
                <p:oleObj name="Foglio di lavoro" r:id="rId5" imgW="6067330" imgH="5334000" progId="Excel.Sheet.8">
                  <p:embed/>
                  <p:pic>
                    <p:nvPicPr>
                      <p:cNvPr id="330755" name="Object 3">
                        <a:extLst>
                          <a:ext uri="{FF2B5EF4-FFF2-40B4-BE49-F238E27FC236}">
                            <a16:creationId xmlns:a16="http://schemas.microsoft.com/office/drawing/2014/main" id="{D0606A43-B6F6-4204-873B-531F27702A67}"/>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765175"/>
                        <a:ext cx="5256213"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56" name="Text Box 4">
            <a:extLst>
              <a:ext uri="{FF2B5EF4-FFF2-40B4-BE49-F238E27FC236}">
                <a16:creationId xmlns:a16="http://schemas.microsoft.com/office/drawing/2014/main" id="{80C80196-B36A-4734-B5D9-3754C9E9304B}"/>
              </a:ext>
            </a:extLst>
          </p:cNvPr>
          <p:cNvSpPr txBox="1">
            <a:spLocks noChangeArrowheads="1"/>
          </p:cNvSpPr>
          <p:nvPr/>
        </p:nvSpPr>
        <p:spPr bwMode="auto">
          <a:xfrm>
            <a:off x="0" y="115888"/>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b="1">
                <a:solidFill>
                  <a:srgbClr val="FF3300"/>
                </a:solidFill>
                <a:effectLst>
                  <a:outerShdw blurRad="38100" dist="38100" dir="2700000" algn="tl">
                    <a:srgbClr val="000000"/>
                  </a:outerShdw>
                </a:effectLst>
              </a:rPr>
              <a:t>LE CAUSE  DELL’ EFFETTO SERRA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7">
            <a:extLst>
              <a:ext uri="{FF2B5EF4-FFF2-40B4-BE49-F238E27FC236}">
                <a16:creationId xmlns:a16="http://schemas.microsoft.com/office/drawing/2014/main" id="{EE5EB022-75BD-4EDE-9C09-A29F57B56262}"/>
              </a:ext>
            </a:extLst>
          </p:cNvPr>
          <p:cNvSpPr>
            <a:spLocks noChangeArrowheads="1"/>
          </p:cNvSpPr>
          <p:nvPr/>
        </p:nvSpPr>
        <p:spPr bwMode="auto">
          <a:xfrm>
            <a:off x="1752600" y="304800"/>
            <a:ext cx="69342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r>
              <a:rPr lang="it-IT" altLang="it-IT" b="1" dirty="0">
                <a:solidFill>
                  <a:srgbClr val="FFFF00"/>
                </a:solidFill>
                <a:cs typeface="Tahoma" panose="020B0604030504040204" pitchFamily="34" charset="0"/>
              </a:rPr>
              <a:t>Fonti alternative di energia</a:t>
            </a:r>
            <a:r>
              <a:rPr lang="it-IT" altLang="it-IT" dirty="0">
                <a:solidFill>
                  <a:srgbClr val="FFFF00"/>
                </a:solidFill>
                <a:cs typeface="Tahoma" panose="020B0604030504040204" pitchFamily="34" charset="0"/>
              </a:rPr>
              <a:t> </a:t>
            </a:r>
            <a:endParaRPr lang="it-IT" altLang="it-IT" dirty="0">
              <a:solidFill>
                <a:srgbClr val="FFFF00"/>
              </a:solidFill>
              <a:latin typeface="Times New Roman" panose="02020603050405020304" pitchFamily="18" charset="0"/>
              <a:cs typeface="Times New Roman" panose="02020603050405020304" pitchFamily="18" charset="0"/>
            </a:endParaRPr>
          </a:p>
          <a:p>
            <a:pPr algn="just"/>
            <a:r>
              <a:rPr lang="it-IT" altLang="it-IT" sz="800" dirty="0">
                <a:solidFill>
                  <a:srgbClr val="FFFF00"/>
                </a:solidFill>
                <a:cs typeface="Tahoma" panose="020B0604030504040204" pitchFamily="34" charset="0"/>
              </a:rPr>
              <a:t> </a:t>
            </a:r>
            <a:endParaRPr lang="it-IT" altLang="it-IT" dirty="0">
              <a:solidFill>
                <a:srgbClr val="FFFF00"/>
              </a:solidFill>
              <a:latin typeface="Times New Roman" panose="02020603050405020304" pitchFamily="18" charset="0"/>
              <a:cs typeface="Times New Roman" panose="02020603050405020304" pitchFamily="18" charset="0"/>
            </a:endParaRPr>
          </a:p>
          <a:p>
            <a:pPr algn="just"/>
            <a:r>
              <a:rPr lang="it-IT" altLang="it-IT" dirty="0">
                <a:solidFill>
                  <a:srgbClr val="FFFF00"/>
                </a:solidFill>
                <a:cs typeface="Tahoma" panose="020B0604030504040204" pitchFamily="34" charset="0"/>
              </a:rPr>
              <a:t>   L’interesse per la ricerca di fonti alternative di energia è nato con la crisi petrolifera del 1973, che ha messo in evidenza la limitatezza delle riserve di combustibili fossili, e si è poi fatto più consistente in seguito alla presa di coscienza da parte dei governi e delle organizzazioni internazionali di cooperazione – quali ONU, OCSE, AIE – dei pressanti problemi di inquinamento e degrado ambientale che affliggono il globo terrestre e ai quali la produzione di energia termoelettrica contribuisce massicciamente.</a:t>
            </a:r>
            <a:endParaRPr lang="it-IT" altLang="it-IT" dirty="0">
              <a:solidFill>
                <a:srgbClr val="FFFF00"/>
              </a:solidFill>
              <a:latin typeface="Times New Roman" panose="02020603050405020304" pitchFamily="18" charset="0"/>
              <a:cs typeface="Times New Roman" panose="02020603050405020304" pitchFamily="18" charset="0"/>
            </a:endParaRPr>
          </a:p>
          <a:p>
            <a:pPr algn="just"/>
            <a:r>
              <a:rPr lang="it-IT" altLang="it-IT" dirty="0">
                <a:solidFill>
                  <a:srgbClr val="FFFF00"/>
                </a:solidFill>
                <a:cs typeface="Tahoma" panose="020B0604030504040204" pitchFamily="34" charset="0"/>
              </a:rPr>
              <a:t>   Per ridurre il consumo di combustibili fossili, due sono le alternative possibili: l'energia nucleare e le energie rinnovabili. Dopo l'incidente di </a:t>
            </a:r>
            <a:r>
              <a:rPr lang="it-IT" altLang="it-IT" dirty="0" err="1">
                <a:solidFill>
                  <a:srgbClr val="FFFF00"/>
                </a:solidFill>
                <a:cs typeface="Tahoma" panose="020B0604030504040204" pitchFamily="34" charset="0"/>
              </a:rPr>
              <a:t>Černobyl</a:t>
            </a:r>
            <a:r>
              <a:rPr lang="it-IT" altLang="it-IT" dirty="0">
                <a:solidFill>
                  <a:srgbClr val="FFFF00"/>
                </a:solidFill>
                <a:cs typeface="Tahoma" panose="020B0604030504040204" pitchFamily="34" charset="0"/>
              </a:rPr>
              <a:t>, che ha avuto un violento impatto sull'opinione pubblica, in molti paesi è stato sospeso o ridotto il funzionamento delle centrali nucleari, ritenute pericolose per la salute pubblica e per l'ambiente. </a:t>
            </a:r>
            <a:endParaRPr lang="it-IT" altLang="it-IT" dirty="0">
              <a:solidFill>
                <a:srgbClr val="FFFF00"/>
              </a:solidFill>
              <a:latin typeface="Times New Roman" panose="02020603050405020304" pitchFamily="18" charset="0"/>
              <a:cs typeface="Times New Roman" panose="02020603050405020304" pitchFamily="18" charset="0"/>
            </a:endParaRPr>
          </a:p>
          <a:p>
            <a:pPr algn="just"/>
            <a:r>
              <a:rPr lang="it-IT" altLang="it-IT" dirty="0">
                <a:solidFill>
                  <a:srgbClr val="FFFF00"/>
                </a:solidFill>
                <a:cs typeface="Tahoma" panose="020B0604030504040204" pitchFamily="34" charset="0"/>
              </a:rPr>
              <a:t>   </a:t>
            </a:r>
            <a:endParaRPr lang="it-IT" altLang="it-IT" sz="2400" dirty="0">
              <a:solidFill>
                <a:srgbClr val="FFFF00"/>
              </a:solidFill>
              <a:latin typeface="Times New Roman" panose="02020603050405020304" pitchFamily="18" charset="0"/>
            </a:endParaRPr>
          </a:p>
        </p:txBody>
      </p:sp>
      <p:sp>
        <p:nvSpPr>
          <p:cNvPr id="4101" name="Text Box 8">
            <a:extLst>
              <a:ext uri="{FF2B5EF4-FFF2-40B4-BE49-F238E27FC236}">
                <a16:creationId xmlns:a16="http://schemas.microsoft.com/office/drawing/2014/main" id="{7B72844A-AD2B-41A5-87D9-5CA4DFFD179D}"/>
              </a:ext>
            </a:extLst>
          </p:cNvPr>
          <p:cNvSpPr txBox="1">
            <a:spLocks noChangeArrowheads="1"/>
          </p:cNvSpPr>
          <p:nvPr/>
        </p:nvSpPr>
        <p:spPr bwMode="auto">
          <a:xfrm>
            <a:off x="381000" y="25146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a:r>
              <a:rPr lang="it-IT" altLang="it-IT" dirty="0">
                <a:solidFill>
                  <a:srgbClr val="FFFF00"/>
                </a:solidFill>
                <a:cs typeface="Tahoma" panose="020B0604030504040204" pitchFamily="34" charset="0"/>
              </a:rPr>
              <a:t>L’attenzione dei ricercatori si è rivolta dunque verso fonti rinnovabili, ovvero quelle risorse le cui scorte sono illimitate, da sempre utilizzate dall’uomo come forma di energia, mediante processi che non rischiano di provocare pesanti inconvenienti di contaminazione o pericolo per il genere umano o per l’ambiente. </a:t>
            </a:r>
            <a:endParaRPr lang="it-IT" altLang="it-IT" dirty="0">
              <a:solidFill>
                <a:srgbClr val="FFFF00"/>
              </a:solidFill>
              <a:latin typeface="Times New Roman" panose="02020603050405020304" pitchFamily="18" charset="0"/>
              <a:cs typeface="Times New Roman" panose="02020603050405020304" pitchFamily="18" charset="0"/>
            </a:endParaRPr>
          </a:p>
          <a:p>
            <a:pPr algn="just"/>
            <a:r>
              <a:rPr lang="it-IT" altLang="it-IT" dirty="0">
                <a:solidFill>
                  <a:srgbClr val="FFFF00"/>
                </a:solidFill>
                <a:cs typeface="Tahoma" panose="020B0604030504040204" pitchFamily="34" charset="0"/>
              </a:rPr>
              <a:t>Ciò è vero sia per le fonti rinnovabili il cui sfruttamento è già consolidato, quali l’energia solare, l’energia eolica e l’energia geotermica, sia per quelle il cui utilizzo è ancora in fase di studio, quali l’energia immagazzinata negli oceani e dalle biomasse.</a:t>
            </a:r>
            <a:endParaRPr lang="it-IT" altLang="it-IT" dirty="0">
              <a:solidFill>
                <a:srgbClr val="FFFF00"/>
              </a:solidFill>
              <a:latin typeface="Times New Roman" panose="02020603050405020304" pitchFamily="18" charset="0"/>
              <a:cs typeface="Times New Roman" panose="02020603050405020304" pitchFamily="18" charset="0"/>
            </a:endParaRPr>
          </a:p>
        </p:txBody>
      </p:sp>
      <p:sp>
        <p:nvSpPr>
          <p:cNvPr id="4102" name="Text Box 9">
            <a:extLst>
              <a:ext uri="{FF2B5EF4-FFF2-40B4-BE49-F238E27FC236}">
                <a16:creationId xmlns:a16="http://schemas.microsoft.com/office/drawing/2014/main" id="{CD17B18B-C0D3-4996-B127-7C0C9F3D305C}"/>
              </a:ext>
            </a:extLst>
          </p:cNvPr>
          <p:cNvSpPr txBox="1">
            <a:spLocks noChangeArrowheads="1"/>
          </p:cNvSpPr>
          <p:nvPr/>
        </p:nvSpPr>
        <p:spPr bwMode="auto">
          <a:xfrm>
            <a:off x="381000" y="3581400"/>
            <a:ext cx="85114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ctr" eaLnBrk="1" hangingPunct="1">
              <a:spcBef>
                <a:spcPct val="50000"/>
              </a:spcBef>
            </a:pPr>
            <a:r>
              <a:rPr lang="it-IT" altLang="it-IT" dirty="0">
                <a:solidFill>
                  <a:srgbClr val="FFFF00"/>
                </a:solidFill>
                <a:cs typeface="Tahoma" panose="020B0604030504040204" pitchFamily="34" charset="0"/>
              </a:rPr>
              <a:t>LE FONTI RINNOVABILI</a:t>
            </a:r>
            <a:endParaRPr lang="it-IT" altLang="it-IT" dirty="0">
              <a:solidFill>
                <a:srgbClr val="FFFF00"/>
              </a:solidFill>
              <a:latin typeface="Times New Roman" panose="02020603050405020304" pitchFamily="18" charset="0"/>
              <a:cs typeface="Times New Roman" panose="02020603050405020304" pitchFamily="18" charset="0"/>
            </a:endParaRPr>
          </a:p>
          <a:p>
            <a:pPr eaLnBrk="1" hangingPunct="1">
              <a:spcBef>
                <a:spcPct val="50000"/>
              </a:spcBef>
            </a:pPr>
            <a:r>
              <a:rPr lang="it-IT" altLang="it-IT" b="1" dirty="0">
                <a:solidFill>
                  <a:srgbClr val="FFFF00"/>
                </a:solidFill>
                <a:cs typeface="Tahoma" panose="020B0604030504040204" pitchFamily="34" charset="0"/>
              </a:rPr>
              <a:t>L'energia solare</a:t>
            </a:r>
            <a:endParaRPr lang="it-IT" altLang="it-IT" dirty="0">
              <a:solidFill>
                <a:srgbClr val="FFFF00"/>
              </a:solidFill>
              <a:latin typeface="Times New Roman" panose="02020603050405020304" pitchFamily="18" charset="0"/>
              <a:cs typeface="Times New Roman" panose="02020603050405020304" pitchFamily="18" charset="0"/>
            </a:endParaRPr>
          </a:p>
          <a:p>
            <a:pPr algn="just" eaLnBrk="1" hangingPunct="1">
              <a:spcBef>
                <a:spcPct val="50000"/>
              </a:spcBef>
            </a:pPr>
            <a:r>
              <a:rPr lang="it-IT" altLang="it-IT" dirty="0">
                <a:solidFill>
                  <a:srgbClr val="FFFF00"/>
                </a:solidFill>
                <a:cs typeface="Tahoma" panose="020B0604030504040204" pitchFamily="34" charset="0"/>
              </a:rPr>
              <a:t>    Per sottolineare il valore di questa fonte di energia, basti pensare che senza di essa non si sarebbe verificata la formazione di biomasse e quindi dei combustibili fossili come carbone, petrolio, gas naturale, né sarebbe possibile lo sfruttamento del legno. Le biomasse possono inoltre essere utilizzate per la produzione di metano o di alcol, attraverso processi di fermentazione o distillazione. </a:t>
            </a:r>
            <a:r>
              <a:rPr lang="it-IT" altLang="it-IT" dirty="0">
                <a:solidFill>
                  <a:srgbClr val="FFFF00"/>
                </a:solidFill>
                <a:cs typeface="Times New Roman" panose="02020603050405020304" pitchFamily="18" charset="0"/>
              </a:rPr>
              <a:t>Accumulata nell'atmosfera terrestre, negli oceani e negli organismi vegetali è fondamentale per la maggior parte dei processi vitali e dei fenomeni fisici che hanno luogo sulla Terra: è ad esempio indispensabile nel processo di fotosintesi che consente lo sviluppo della vita vegetale; è importante per il ciclo idrologico cui sono associate le precipitazioni; è responsabile dei venti, tuttora utilizzati come risorsa locale di elettricità.</a:t>
            </a:r>
            <a:endParaRPr lang="it-IT" altLang="it-IT" sz="2400" dirty="0">
              <a:solidFill>
                <a:srgbClr val="FFFF00"/>
              </a:solidFill>
              <a:latin typeface="Times New Roman" panose="02020603050405020304" pitchFamily="18" charset="0"/>
            </a:endParaRPr>
          </a:p>
        </p:txBody>
      </p:sp>
      <p:pic>
        <p:nvPicPr>
          <p:cNvPr id="4104" name="Picture 15" descr="auto0">
            <a:extLst>
              <a:ext uri="{FF2B5EF4-FFF2-40B4-BE49-F238E27FC236}">
                <a16:creationId xmlns:a16="http://schemas.microsoft.com/office/drawing/2014/main" id="{253FDFFF-3FDB-4F83-AD79-536D7E16F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7">
            <a:extLst>
              <a:ext uri="{FF2B5EF4-FFF2-40B4-BE49-F238E27FC236}">
                <a16:creationId xmlns:a16="http://schemas.microsoft.com/office/drawing/2014/main" id="{D014B402-4D7C-45FA-B2DE-458F1C62F8F6}"/>
              </a:ext>
            </a:extLst>
          </p:cNvPr>
          <p:cNvSpPr>
            <a:spLocks noChangeArrowheads="1"/>
          </p:cNvSpPr>
          <p:nvPr/>
        </p:nvSpPr>
        <p:spPr bwMode="auto">
          <a:xfrm>
            <a:off x="8382000" y="4953000"/>
            <a:ext cx="381000" cy="5334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sp>
        <p:nvSpPr>
          <p:cNvPr id="4107" name="Rectangle 18">
            <a:extLst>
              <a:ext uri="{FF2B5EF4-FFF2-40B4-BE49-F238E27FC236}">
                <a16:creationId xmlns:a16="http://schemas.microsoft.com/office/drawing/2014/main" id="{2712858B-4D64-49F9-A135-2AAC1446F485}"/>
              </a:ext>
            </a:extLst>
          </p:cNvPr>
          <p:cNvSpPr>
            <a:spLocks noChangeArrowheads="1"/>
          </p:cNvSpPr>
          <p:nvPr/>
        </p:nvSpPr>
        <p:spPr bwMode="auto">
          <a:xfrm>
            <a:off x="7467600" y="5562600"/>
            <a:ext cx="457200" cy="3810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sp>
        <p:nvSpPr>
          <p:cNvPr id="4108" name="Rectangle 19">
            <a:extLst>
              <a:ext uri="{FF2B5EF4-FFF2-40B4-BE49-F238E27FC236}">
                <a16:creationId xmlns:a16="http://schemas.microsoft.com/office/drawing/2014/main" id="{C5915782-3771-449A-81EC-B117AFE97E31}"/>
              </a:ext>
            </a:extLst>
          </p:cNvPr>
          <p:cNvSpPr>
            <a:spLocks noChangeArrowheads="1"/>
          </p:cNvSpPr>
          <p:nvPr/>
        </p:nvSpPr>
        <p:spPr bwMode="auto">
          <a:xfrm>
            <a:off x="0" y="1066800"/>
            <a:ext cx="609600" cy="3810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6">
            <a:extLst>
              <a:ext uri="{FF2B5EF4-FFF2-40B4-BE49-F238E27FC236}">
                <a16:creationId xmlns:a16="http://schemas.microsoft.com/office/drawing/2014/main" id="{A52682FE-4EC2-4977-AB52-6438CABCB06E}"/>
              </a:ext>
            </a:extLst>
          </p:cNvPr>
          <p:cNvSpPr txBox="1">
            <a:spLocks noChangeArrowheads="1"/>
          </p:cNvSpPr>
          <p:nvPr/>
        </p:nvSpPr>
        <p:spPr bwMode="auto">
          <a:xfrm>
            <a:off x="4343400" y="62484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spcBef>
                <a:spcPct val="50000"/>
              </a:spcBef>
            </a:pPr>
            <a:r>
              <a:rPr lang="it-IT" altLang="it-IT"/>
              <a:t>- 2 -</a:t>
            </a:r>
          </a:p>
        </p:txBody>
      </p:sp>
      <p:sp>
        <p:nvSpPr>
          <p:cNvPr id="5125" name="Text Box 7">
            <a:extLst>
              <a:ext uri="{FF2B5EF4-FFF2-40B4-BE49-F238E27FC236}">
                <a16:creationId xmlns:a16="http://schemas.microsoft.com/office/drawing/2014/main" id="{373BE450-D732-407E-B7C7-EB1DA4CB9F9C}"/>
              </a:ext>
            </a:extLst>
          </p:cNvPr>
          <p:cNvSpPr txBox="1">
            <a:spLocks noChangeArrowheads="1"/>
          </p:cNvSpPr>
          <p:nvPr/>
        </p:nvSpPr>
        <p:spPr bwMode="auto">
          <a:xfrm>
            <a:off x="381000" y="457200"/>
            <a:ext cx="54102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spcBef>
                <a:spcPct val="50000"/>
              </a:spcBef>
            </a:pPr>
            <a:r>
              <a:rPr lang="it-IT" altLang="it-IT" dirty="0">
                <a:solidFill>
                  <a:srgbClr val="FFFF00"/>
                </a:solidFill>
                <a:cs typeface="Times New Roman" panose="02020603050405020304" pitchFamily="18" charset="0"/>
              </a:rPr>
              <a:t>L'energia solare accumulata negli oceani dà luogo a gradienti verticali di temperatura che, inquadrati nell'ambito di un ciclo termodinamico, potrebbero forse essere sfruttati per produrre energia meccanica trasformabile in elettricità; questa possibilità, finora puramente teorica, richiederebbe l'impiego di dispositivi di dimensioni colossali.</a:t>
            </a:r>
          </a:p>
          <a:p>
            <a:pPr algn="just" eaLnBrk="1" hangingPunct="1">
              <a:spcBef>
                <a:spcPct val="50000"/>
              </a:spcBef>
            </a:pPr>
            <a:r>
              <a:rPr lang="it-IT" altLang="it-IT" dirty="0">
                <a:solidFill>
                  <a:srgbClr val="FFFF00"/>
                </a:solidFill>
                <a:cs typeface="Times New Roman" panose="02020603050405020304" pitchFamily="18" charset="0"/>
              </a:rPr>
              <a:t>   Per sfruttare la radiazione solare si ricorre a impianti a pannelli solari, o collettori solari. L'energia così ottenuta può essere usata sotto forma di calore per riscaldare un gas o un fluido, oppure può essere convertita direttamente in elettricità sfruttando l'effetto foto- voltaico e le proprietà fisiche di particolari materiali.</a:t>
            </a:r>
          </a:p>
          <a:p>
            <a:pPr algn="just" eaLnBrk="1" hangingPunct="1">
              <a:spcBef>
                <a:spcPct val="50000"/>
              </a:spcBef>
            </a:pPr>
            <a:r>
              <a:rPr lang="it-IT" altLang="it-IT" i="1" dirty="0">
                <a:solidFill>
                  <a:srgbClr val="FFFF00"/>
                </a:solidFill>
                <a:cs typeface="Times New Roman" panose="02020603050405020304" pitchFamily="18" charset="0"/>
              </a:rPr>
              <a:t>Collettori a pannello</a:t>
            </a:r>
            <a:r>
              <a:rPr lang="it-IT" altLang="it-IT" dirty="0">
                <a:solidFill>
                  <a:srgbClr val="FFFF00"/>
                </a:solidFill>
                <a:cs typeface="Times New Roman" panose="02020603050405020304" pitchFamily="18" charset="0"/>
              </a:rPr>
              <a:t>: utilizzano l’energia solare per riscaldare un fluido termovettore, come ad esempio l’acqua. Dopo aver assorbito calore passando attraverso tubi a serpentina collocati nel pannello, il fluido restituisce l'energia assorbita, da utilizzare per i diversi impieghi domestici, attraverso uno scambiatore; infine il fluido viene nuovamente convogliato nel pannello per mezzo di una pompa, in modo da chiudere il ciclo. </a:t>
            </a:r>
          </a:p>
          <a:p>
            <a:pPr eaLnBrk="1" hangingPunct="1">
              <a:spcBef>
                <a:spcPct val="50000"/>
              </a:spcBef>
            </a:pPr>
            <a:endParaRPr lang="it-IT" altLang="it-IT" dirty="0">
              <a:solidFill>
                <a:srgbClr val="FFFF00"/>
              </a:solidFill>
            </a:endParaRPr>
          </a:p>
        </p:txBody>
      </p:sp>
      <p:sp>
        <p:nvSpPr>
          <p:cNvPr id="5126" name="Text Box 9">
            <a:extLst>
              <a:ext uri="{FF2B5EF4-FFF2-40B4-BE49-F238E27FC236}">
                <a16:creationId xmlns:a16="http://schemas.microsoft.com/office/drawing/2014/main" id="{715D9607-DC0B-44FA-A0C6-5931B480FD29}"/>
              </a:ext>
            </a:extLst>
          </p:cNvPr>
          <p:cNvSpPr txBox="1">
            <a:spLocks noChangeArrowheads="1"/>
          </p:cNvSpPr>
          <p:nvPr/>
        </p:nvSpPr>
        <p:spPr bwMode="auto">
          <a:xfrm>
            <a:off x="1905000" y="3810000"/>
            <a:ext cx="6934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spcBef>
                <a:spcPct val="50000"/>
              </a:spcBef>
            </a:pPr>
            <a:r>
              <a:rPr lang="it-IT" altLang="it-IT" i="1" dirty="0">
                <a:solidFill>
                  <a:srgbClr val="FFFF00"/>
                </a:solidFill>
                <a:cs typeface="Times New Roman" panose="02020603050405020304" pitchFamily="18" charset="0"/>
              </a:rPr>
              <a:t>Collettori a concentrazione</a:t>
            </a:r>
            <a:r>
              <a:rPr lang="it-IT" altLang="it-IT" dirty="0">
                <a:solidFill>
                  <a:srgbClr val="FFFF00"/>
                </a:solidFill>
                <a:cs typeface="Times New Roman" panose="02020603050405020304" pitchFamily="18" charset="0"/>
              </a:rPr>
              <a:t>: per particolari applicazioni industriali sono necessari collettori più complessi e costosi che, focalizzando i raggi solari incidenti in un'area ristretta, permettano di raggiungere temperature di diverse centinaia o addirittura migliaia di gradi. </a:t>
            </a:r>
          </a:p>
          <a:p>
            <a:pPr algn="just" eaLnBrk="1" hangingPunct="1">
              <a:spcBef>
                <a:spcPct val="50000"/>
              </a:spcBef>
            </a:pPr>
            <a:r>
              <a:rPr lang="it-IT" altLang="it-IT" dirty="0">
                <a:solidFill>
                  <a:srgbClr val="FFFF00"/>
                </a:solidFill>
                <a:cs typeface="Times New Roman" panose="02020603050405020304" pitchFamily="18" charset="0"/>
              </a:rPr>
              <a:t> </a:t>
            </a:r>
          </a:p>
          <a:p>
            <a:pPr algn="just" eaLnBrk="1" hangingPunct="1">
              <a:spcBef>
                <a:spcPct val="50000"/>
              </a:spcBef>
            </a:pPr>
            <a:r>
              <a:rPr lang="it-IT" altLang="it-IT" i="1" dirty="0">
                <a:solidFill>
                  <a:srgbClr val="FFFF00"/>
                </a:solidFill>
                <a:cs typeface="Times New Roman" panose="02020603050405020304" pitchFamily="18" charset="0"/>
              </a:rPr>
              <a:t>Celle fotovoltaiche</a:t>
            </a:r>
            <a:r>
              <a:rPr lang="it-IT" altLang="it-IT" dirty="0">
                <a:solidFill>
                  <a:srgbClr val="FFFF00"/>
                </a:solidFill>
                <a:cs typeface="Times New Roman" panose="02020603050405020304" pitchFamily="18" charset="0"/>
              </a:rPr>
              <a:t> o celle solari: realizzate con sottili lamelle di silicio cristallino, arseniuro di gallio o altri materiali semiconduttori, convertono la radiazione solare direttamente in elettricità con rendimento superiore al 30%. Gli impieghi attuali delle celle solari sono limitati a dispositivi di bassa potenza che non possono essere riforniti di energia, come gli strumenti a bordo di sonde spaziali.</a:t>
            </a:r>
          </a:p>
          <a:p>
            <a:pPr eaLnBrk="1" hangingPunct="1">
              <a:spcBef>
                <a:spcPct val="50000"/>
              </a:spcBef>
            </a:pPr>
            <a:endParaRPr lang="it-IT" altLang="it-IT" dirty="0">
              <a:solidFill>
                <a:srgbClr val="FFFF00"/>
              </a:solidFill>
            </a:endParaRPr>
          </a:p>
        </p:txBody>
      </p:sp>
      <p:pic>
        <p:nvPicPr>
          <p:cNvPr id="5127" name="Picture 10" descr="auto0">
            <a:extLst>
              <a:ext uri="{FF2B5EF4-FFF2-40B4-BE49-F238E27FC236}">
                <a16:creationId xmlns:a16="http://schemas.microsoft.com/office/drawing/2014/main" id="{77F25698-D498-4ABF-8256-2E6E2BDE4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533400"/>
            <a:ext cx="3048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11">
            <a:extLst>
              <a:ext uri="{FF2B5EF4-FFF2-40B4-BE49-F238E27FC236}">
                <a16:creationId xmlns:a16="http://schemas.microsoft.com/office/drawing/2014/main" id="{ADBF794B-B2AA-444B-BD4B-F254D6A0A26B}"/>
              </a:ext>
            </a:extLst>
          </p:cNvPr>
          <p:cNvSpPr txBox="1">
            <a:spLocks noChangeArrowheads="1"/>
          </p:cNvSpPr>
          <p:nvPr/>
        </p:nvSpPr>
        <p:spPr bwMode="auto">
          <a:xfrm>
            <a:off x="5791200" y="3200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ctr" eaLnBrk="1" hangingPunct="1">
              <a:spcBef>
                <a:spcPct val="50000"/>
              </a:spcBef>
            </a:pPr>
            <a:r>
              <a:rPr lang="it-IT" altLang="it-IT" sz="1400" b="1">
                <a:solidFill>
                  <a:srgbClr val="993300"/>
                </a:solidFill>
              </a:rPr>
              <a:t>Centrale solare di tipo termico</a:t>
            </a:r>
          </a:p>
        </p:txBody>
      </p:sp>
      <p:sp>
        <p:nvSpPr>
          <p:cNvPr id="5130" name="Oval 13">
            <a:extLst>
              <a:ext uri="{FF2B5EF4-FFF2-40B4-BE49-F238E27FC236}">
                <a16:creationId xmlns:a16="http://schemas.microsoft.com/office/drawing/2014/main" id="{C689051F-D130-4F3D-9826-031BAC1B7B1E}"/>
              </a:ext>
            </a:extLst>
          </p:cNvPr>
          <p:cNvSpPr>
            <a:spLocks noChangeArrowheads="1"/>
          </p:cNvSpPr>
          <p:nvPr/>
        </p:nvSpPr>
        <p:spPr bwMode="auto">
          <a:xfrm>
            <a:off x="228600" y="4495800"/>
            <a:ext cx="685800" cy="685800"/>
          </a:xfrm>
          <a:prstGeom prst="ellipse">
            <a:avLst/>
          </a:prstGeom>
          <a:solidFill>
            <a:schemeClr val="bg1"/>
          </a:solidFill>
          <a:ln w="9525">
            <a:solidFill>
              <a:schemeClr val="bg1"/>
            </a:solidFill>
            <a:round/>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081027"/>
            <a:ext cx="5676900" cy="488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ttangolo 3"/>
          <p:cNvSpPr/>
          <p:nvPr/>
        </p:nvSpPr>
        <p:spPr>
          <a:xfrm>
            <a:off x="2286000" y="1444625"/>
            <a:ext cx="4572000" cy="4524315"/>
          </a:xfrm>
          <a:prstGeom prst="rect">
            <a:avLst/>
          </a:prstGeom>
        </p:spPr>
        <p:txBody>
          <a:bodyPr>
            <a:spAutoFit/>
          </a:bodyPr>
          <a:lstStyle/>
          <a:p>
            <a:pPr algn="ctr" eaLnBrk="1" hangingPunct="1">
              <a:buSzPct val="100000"/>
              <a:defRPr/>
            </a:pPr>
            <a:r>
              <a:rPr lang="it-IT" altLang="it-IT" b="1" dirty="0">
                <a:solidFill>
                  <a:srgbClr val="FFFFFF"/>
                </a:solidFill>
                <a:latin typeface="Calibri" pitchFamily="34" charset="0"/>
                <a:cs typeface="Arial" charset="0"/>
              </a:rPr>
              <a:t>L’apporto  totale  costante   di potenza  solare alla superficie terrestre è pari a</a:t>
            </a:r>
          </a:p>
          <a:p>
            <a:pPr algn="ctr" eaLnBrk="1" hangingPunct="1">
              <a:buSzPct val="100000"/>
              <a:defRPr/>
            </a:pPr>
            <a:r>
              <a:rPr lang="it-IT" altLang="it-IT" b="1" dirty="0">
                <a:solidFill>
                  <a:srgbClr val="FFFFFF"/>
                </a:solidFill>
                <a:latin typeface="Calibri" pitchFamily="34" charset="0"/>
                <a:cs typeface="Arial" charset="0"/>
              </a:rPr>
              <a:t> </a:t>
            </a:r>
            <a:r>
              <a:rPr lang="it-IT" altLang="it-IT" b="1" dirty="0">
                <a:solidFill>
                  <a:schemeClr val="accent5">
                    <a:lumMod val="20000"/>
                    <a:lumOff val="80000"/>
                  </a:schemeClr>
                </a:solidFill>
                <a:effectLst>
                  <a:outerShdw blurRad="38100" dist="38100" dir="2700000" algn="tl">
                    <a:srgbClr val="000000">
                      <a:alpha val="43137"/>
                    </a:srgbClr>
                  </a:outerShdw>
                </a:effectLst>
                <a:latin typeface="Calibri" pitchFamily="34" charset="0"/>
                <a:cs typeface="Arial" charset="0"/>
              </a:rPr>
              <a:t>80.000 TW</a:t>
            </a: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endParaRPr lang="it-IT" altLang="it-IT" b="1" dirty="0">
              <a:solidFill>
                <a:srgbClr val="FFFFFF"/>
              </a:solidFill>
              <a:latin typeface="Calibri" pitchFamily="34" charset="0"/>
              <a:cs typeface="Arial" charset="0"/>
            </a:endParaRPr>
          </a:p>
          <a:p>
            <a:pPr algn="ctr" eaLnBrk="1" hangingPunct="1">
              <a:buSzPct val="100000"/>
              <a:defRPr/>
            </a:pPr>
            <a:r>
              <a:rPr lang="it-IT" altLang="it-IT" b="1" dirty="0">
                <a:solidFill>
                  <a:srgbClr val="FFFFFF"/>
                </a:solidFill>
                <a:latin typeface="Calibri" pitchFamily="34" charset="0"/>
                <a:cs typeface="Arial" charset="0"/>
              </a:rPr>
              <a:t>il consumo umano di energia fossile equivale a un flusso di potenza pari a</a:t>
            </a:r>
          </a:p>
          <a:p>
            <a:pPr algn="ctr" eaLnBrk="1" hangingPunct="1">
              <a:buSzPct val="100000"/>
              <a:defRPr/>
            </a:pPr>
            <a:r>
              <a:rPr lang="it-IT" altLang="it-IT" b="1" dirty="0">
                <a:solidFill>
                  <a:srgbClr val="FF0000"/>
                </a:solidFill>
                <a:effectLst>
                  <a:outerShdw blurRad="38100" dist="38100" dir="2700000" algn="tl">
                    <a:srgbClr val="000000">
                      <a:alpha val="43137"/>
                    </a:srgbClr>
                  </a:outerShdw>
                </a:effectLst>
                <a:latin typeface="Calibri" pitchFamily="34" charset="0"/>
                <a:cs typeface="Arial" charset="0"/>
              </a:rPr>
              <a:t>5 TW</a:t>
            </a:r>
          </a:p>
        </p:txBody>
      </p:sp>
      <p:sp>
        <p:nvSpPr>
          <p:cNvPr id="5" name="Rettangolo 4">
            <a:extLst>
              <a:ext uri="{FF2B5EF4-FFF2-40B4-BE49-F238E27FC236}">
                <a16:creationId xmlns:a16="http://schemas.microsoft.com/office/drawing/2014/main" id="{0C0871B0-40A5-4E93-A999-E9EA076E58BE}"/>
              </a:ext>
            </a:extLst>
          </p:cNvPr>
          <p:cNvSpPr/>
          <p:nvPr/>
        </p:nvSpPr>
        <p:spPr>
          <a:xfrm>
            <a:off x="4139952" y="6093296"/>
            <a:ext cx="496855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62940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765175"/>
            <a:ext cx="5688012" cy="502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ttangolo 2"/>
          <p:cNvSpPr>
            <a:spLocks noChangeArrowheads="1"/>
          </p:cNvSpPr>
          <p:nvPr/>
        </p:nvSpPr>
        <p:spPr bwMode="auto">
          <a:xfrm>
            <a:off x="2312194" y="3212976"/>
            <a:ext cx="50228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rgbClr val="4040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2400" b="1" dirty="0">
                <a:solidFill>
                  <a:srgbClr val="FFFFFF"/>
                </a:solidFill>
                <a:latin typeface="Calibri" panose="020F0502020204030204" pitchFamily="34" charset="0"/>
              </a:rPr>
              <a:t>IL SOLE INVIA SULLA TERRA</a:t>
            </a:r>
          </a:p>
          <a:p>
            <a:pPr algn="ctr" eaLnBrk="1" hangingPunct="1">
              <a:spcBef>
                <a:spcPct val="0"/>
              </a:spcBef>
            </a:pPr>
            <a:r>
              <a:rPr lang="it-IT" altLang="it-IT" sz="2400" b="1" dirty="0">
                <a:solidFill>
                  <a:srgbClr val="FFFFFF"/>
                </a:solidFill>
                <a:latin typeface="Calibri" panose="020F0502020204030204" pitchFamily="34" charset="0"/>
              </a:rPr>
              <a:t>1,5 MILIARDI DI MILIARDI DI  KWh/anno</a:t>
            </a:r>
          </a:p>
          <a:p>
            <a:pPr algn="ctr" eaLnBrk="1" hangingPunct="1">
              <a:spcBef>
                <a:spcPct val="0"/>
              </a:spcBef>
            </a:pPr>
            <a:endParaRPr lang="it-IT" altLang="it-IT" sz="2400" b="1" dirty="0">
              <a:solidFill>
                <a:srgbClr val="FFFFFF"/>
              </a:solidFill>
              <a:latin typeface="Calibri" panose="020F0502020204030204" pitchFamily="34" charset="0"/>
            </a:endParaRPr>
          </a:p>
          <a:p>
            <a:pPr algn="ctr" eaLnBrk="1" hangingPunct="1">
              <a:spcBef>
                <a:spcPct val="0"/>
              </a:spcBef>
            </a:pPr>
            <a:endParaRPr lang="it-IT" altLang="it-IT" sz="2400" b="1" dirty="0">
              <a:solidFill>
                <a:srgbClr val="FFFFFF"/>
              </a:solidFill>
              <a:latin typeface="Calibri" panose="020F0502020204030204" pitchFamily="34" charset="0"/>
            </a:endParaRPr>
          </a:p>
          <a:p>
            <a:pPr algn="ctr" eaLnBrk="1" hangingPunct="1">
              <a:spcBef>
                <a:spcPct val="0"/>
              </a:spcBef>
            </a:pPr>
            <a:endParaRPr lang="it-IT" altLang="it-IT" sz="2400" b="1" dirty="0">
              <a:solidFill>
                <a:srgbClr val="FFFFFF"/>
              </a:solidFill>
              <a:latin typeface="Calibri" panose="020F0502020204030204" pitchFamily="34" charset="0"/>
            </a:endParaRPr>
          </a:p>
          <a:p>
            <a:pPr algn="ctr" eaLnBrk="1" hangingPunct="1">
              <a:spcBef>
                <a:spcPct val="0"/>
              </a:spcBef>
            </a:pPr>
            <a:r>
              <a:rPr lang="it-IT" altLang="it-IT" sz="2400" i="1" dirty="0">
                <a:solidFill>
                  <a:srgbClr val="FFFFFF"/>
                </a:solidFill>
                <a:latin typeface="Calibri" panose="020F0502020204030204" pitchFamily="34" charset="0"/>
              </a:rPr>
              <a:t>(come 170 milioni di centrali nucleari</a:t>
            </a:r>
            <a:r>
              <a:rPr lang="it-IT" altLang="it-IT" sz="1400" i="1" dirty="0">
                <a:solidFill>
                  <a:srgbClr val="FFFFFF"/>
                </a:solidFill>
                <a:latin typeface="Calibri" panose="020F0502020204030204" pitchFamily="34" charset="0"/>
              </a:rPr>
              <a:t>)</a:t>
            </a:r>
          </a:p>
        </p:txBody>
      </p:sp>
      <p:sp>
        <p:nvSpPr>
          <p:cNvPr id="2" name="Rettangolo 1">
            <a:extLst>
              <a:ext uri="{FF2B5EF4-FFF2-40B4-BE49-F238E27FC236}">
                <a16:creationId xmlns:a16="http://schemas.microsoft.com/office/drawing/2014/main" id="{79FFEA47-4296-4ACC-99B4-9013F47F7D39}"/>
              </a:ext>
            </a:extLst>
          </p:cNvPr>
          <p:cNvSpPr/>
          <p:nvPr/>
        </p:nvSpPr>
        <p:spPr>
          <a:xfrm>
            <a:off x="4139952" y="6093296"/>
            <a:ext cx="496855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7925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1184275" y="765175"/>
            <a:ext cx="7027863" cy="5213350"/>
            <a:chOff x="657" y="482"/>
            <a:chExt cx="4427" cy="3284"/>
          </a:xfrm>
        </p:grpSpPr>
        <p:grpSp>
          <p:nvGrpSpPr>
            <p:cNvPr id="9220" name="Group 3"/>
            <p:cNvGrpSpPr>
              <a:grpSpLocks/>
            </p:cNvGrpSpPr>
            <p:nvPr/>
          </p:nvGrpSpPr>
          <p:grpSpPr bwMode="auto">
            <a:xfrm>
              <a:off x="657" y="819"/>
              <a:ext cx="4427" cy="2947"/>
              <a:chOff x="657" y="819"/>
              <a:chExt cx="4427" cy="2947"/>
            </a:xfrm>
          </p:grpSpPr>
          <p:pic>
            <p:nvPicPr>
              <p:cNvPr id="9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 y="1146"/>
                <a:ext cx="3953" cy="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44" name="Rectangle 5"/>
              <p:cNvSpPr>
                <a:spLocks noChangeArrowheads="1"/>
              </p:cNvSpPr>
              <p:nvPr/>
            </p:nvSpPr>
            <p:spPr bwMode="auto">
              <a:xfrm>
                <a:off x="657" y="3293"/>
                <a:ext cx="4427" cy="472"/>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sp>
            <p:nvSpPr>
              <p:cNvPr id="9245" name="Rectangle 6"/>
              <p:cNvSpPr>
                <a:spLocks noChangeArrowheads="1"/>
              </p:cNvSpPr>
              <p:nvPr/>
            </p:nvSpPr>
            <p:spPr bwMode="auto">
              <a:xfrm>
                <a:off x="855" y="819"/>
                <a:ext cx="3953" cy="727"/>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grpSp>
        <p:grpSp>
          <p:nvGrpSpPr>
            <p:cNvPr id="9221" name="Group 7"/>
            <p:cNvGrpSpPr>
              <a:grpSpLocks/>
            </p:cNvGrpSpPr>
            <p:nvPr/>
          </p:nvGrpSpPr>
          <p:grpSpPr bwMode="auto">
            <a:xfrm>
              <a:off x="2446" y="482"/>
              <a:ext cx="713" cy="1178"/>
              <a:chOff x="2446" y="482"/>
              <a:chExt cx="713" cy="1178"/>
            </a:xfrm>
          </p:grpSpPr>
          <p:sp>
            <p:nvSpPr>
              <p:cNvPr id="9240" name="Oval 8"/>
              <p:cNvSpPr>
                <a:spLocks noChangeArrowheads="1"/>
              </p:cNvSpPr>
              <p:nvPr/>
            </p:nvSpPr>
            <p:spPr bwMode="auto">
              <a:xfrm>
                <a:off x="2446" y="482"/>
                <a:ext cx="713" cy="631"/>
              </a:xfrm>
              <a:prstGeom prst="ellipse">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sp>
            <p:nvSpPr>
              <p:cNvPr id="9241" name="AutoShape 9"/>
              <p:cNvSpPr>
                <a:spLocks noChangeArrowheads="1"/>
              </p:cNvSpPr>
              <p:nvPr/>
            </p:nvSpPr>
            <p:spPr bwMode="auto">
              <a:xfrm rot="5400000">
                <a:off x="2467" y="1057"/>
                <a:ext cx="673" cy="534"/>
              </a:xfrm>
              <a:prstGeom prst="homePlate">
                <a:avLst>
                  <a:gd name="adj" fmla="val 31507"/>
                </a:avLst>
              </a:prstGeom>
              <a:solidFill>
                <a:srgbClr val="FFFF00"/>
              </a:solidFill>
              <a:ln w="936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sp>
            <p:nvSpPr>
              <p:cNvPr id="9242" name="Text Box 10"/>
              <p:cNvSpPr txBox="1">
                <a:spLocks noChangeArrowheads="1"/>
              </p:cNvSpPr>
              <p:nvPr/>
            </p:nvSpPr>
            <p:spPr bwMode="auto">
              <a:xfrm>
                <a:off x="2713" y="1198"/>
                <a:ext cx="115"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grpSp>
        <p:sp>
          <p:nvSpPr>
            <p:cNvPr id="9222" name="AutoShape 11"/>
            <p:cNvSpPr>
              <a:spLocks noChangeArrowheads="1"/>
            </p:cNvSpPr>
            <p:nvPr/>
          </p:nvSpPr>
          <p:spPr bwMode="auto">
            <a:xfrm rot="2160000">
              <a:off x="2317" y="1396"/>
              <a:ext cx="396" cy="967"/>
            </a:xfrm>
            <a:prstGeom prst="downArrow">
              <a:avLst>
                <a:gd name="adj1" fmla="val 50000"/>
                <a:gd name="adj2" fmla="val 61048"/>
              </a:avLst>
            </a:prstGeom>
            <a:solidFill>
              <a:srgbClr val="FFFF00"/>
            </a:solidFill>
            <a:ln w="936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sp>
          <p:nvSpPr>
            <p:cNvPr id="9223" name="AutoShape 12"/>
            <p:cNvSpPr>
              <a:spLocks noChangeArrowheads="1"/>
            </p:cNvSpPr>
            <p:nvPr/>
          </p:nvSpPr>
          <p:spPr bwMode="auto">
            <a:xfrm rot="-1140000">
              <a:off x="2848" y="1493"/>
              <a:ext cx="311" cy="1010"/>
            </a:xfrm>
            <a:prstGeom prst="downArrow">
              <a:avLst>
                <a:gd name="adj1" fmla="val 50000"/>
                <a:gd name="adj2" fmla="val 81190"/>
              </a:avLst>
            </a:prstGeom>
            <a:solidFill>
              <a:srgbClr val="FFFF00"/>
            </a:solidFill>
            <a:ln w="936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sp>
          <p:nvSpPr>
            <p:cNvPr id="9224" name="AutoShape 13"/>
            <p:cNvSpPr>
              <a:spLocks noChangeArrowheads="1"/>
            </p:cNvSpPr>
            <p:nvPr/>
          </p:nvSpPr>
          <p:spPr bwMode="auto">
            <a:xfrm rot="3960000">
              <a:off x="2784" y="2051"/>
              <a:ext cx="83" cy="401"/>
            </a:xfrm>
            <a:prstGeom prst="downArrow">
              <a:avLst>
                <a:gd name="adj1" fmla="val 50000"/>
                <a:gd name="adj2" fmla="val 120783"/>
              </a:avLst>
            </a:prstGeom>
            <a:gradFill rotWithShape="0">
              <a:gsLst>
                <a:gs pos="0">
                  <a:srgbClr val="B2B2B2"/>
                </a:gs>
                <a:gs pos="100000">
                  <a:srgbClr val="FFFF00"/>
                </a:gs>
              </a:gsLst>
              <a:lin ang="5400000" scaled="1"/>
            </a:gradFill>
            <a:ln w="936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lvl1pPr defTabSz="449263">
                <a:spcBef>
                  <a:spcPct val="20000"/>
                </a:spcBef>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2400">
                <a:solidFill>
                  <a:srgbClr val="FFFFFF"/>
                </a:solidFill>
                <a:latin typeface="Times New Roman" panose="02020603050405020304" pitchFamily="18" charset="0"/>
              </a:endParaRPr>
            </a:p>
          </p:txBody>
        </p:sp>
        <p:sp>
          <p:nvSpPr>
            <p:cNvPr id="9225" name="Text Box 14"/>
            <p:cNvSpPr txBox="1">
              <a:spLocks noChangeArrowheads="1"/>
            </p:cNvSpPr>
            <p:nvPr/>
          </p:nvSpPr>
          <p:spPr bwMode="auto">
            <a:xfrm>
              <a:off x="2953" y="2237"/>
              <a:ext cx="27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pPr>
              <a:r>
                <a:rPr lang="it-IT" altLang="it-IT" sz="1200">
                  <a:solidFill>
                    <a:srgbClr val="000000"/>
                  </a:solidFill>
                  <a:latin typeface="Calibri" panose="020F0502020204030204" pitchFamily="34" charset="0"/>
                </a:rPr>
                <a:t>25%</a:t>
              </a:r>
            </a:p>
          </p:txBody>
        </p:sp>
        <p:sp>
          <p:nvSpPr>
            <p:cNvPr id="9226" name="Text Box 15"/>
            <p:cNvSpPr txBox="1">
              <a:spLocks noChangeArrowheads="1"/>
            </p:cNvSpPr>
            <p:nvPr/>
          </p:nvSpPr>
          <p:spPr bwMode="auto">
            <a:xfrm>
              <a:off x="2189" y="2012"/>
              <a:ext cx="27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pPr>
              <a:r>
                <a:rPr lang="it-IT" altLang="it-IT" sz="1200">
                  <a:solidFill>
                    <a:srgbClr val="000000"/>
                  </a:solidFill>
                  <a:latin typeface="Calibri" panose="020F0502020204030204" pitchFamily="34" charset="0"/>
                </a:rPr>
                <a:t>38%</a:t>
              </a:r>
            </a:p>
          </p:txBody>
        </p:sp>
        <p:sp>
          <p:nvSpPr>
            <p:cNvPr id="9227" name="Text Box 16"/>
            <p:cNvSpPr txBox="1">
              <a:spLocks noChangeArrowheads="1"/>
            </p:cNvSpPr>
            <p:nvPr/>
          </p:nvSpPr>
          <p:spPr bwMode="auto">
            <a:xfrm>
              <a:off x="2009" y="2330"/>
              <a:ext cx="87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FFFFFF"/>
                  </a:solidFill>
                  <a:latin typeface="Calibri" panose="020F0502020204030204" pitchFamily="34" charset="0"/>
                </a:rPr>
                <a:t>PHOTOSYNTHESIS</a:t>
              </a:r>
            </a:p>
            <a:p>
              <a:pPr algn="ctr" eaLnBrk="1" hangingPunct="1">
                <a:spcBef>
                  <a:spcPct val="0"/>
                </a:spcBef>
              </a:pPr>
              <a:r>
                <a:rPr lang="it-IT" altLang="it-IT" sz="1200">
                  <a:solidFill>
                    <a:srgbClr val="FFFFFF"/>
                  </a:solidFill>
                  <a:latin typeface="Calibri" panose="020F0502020204030204" pitchFamily="34" charset="0"/>
                </a:rPr>
                <a:t>(BIOMASS ENERGY)</a:t>
              </a:r>
            </a:p>
          </p:txBody>
        </p:sp>
        <p:sp>
          <p:nvSpPr>
            <p:cNvPr id="9228" name="Text Box 17"/>
            <p:cNvSpPr txBox="1">
              <a:spLocks noChangeArrowheads="1"/>
            </p:cNvSpPr>
            <p:nvPr/>
          </p:nvSpPr>
          <p:spPr bwMode="auto">
            <a:xfrm>
              <a:off x="3206" y="2261"/>
              <a:ext cx="60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FFFFFF"/>
                  </a:solidFill>
                  <a:latin typeface="Calibri" panose="020F0502020204030204" pitchFamily="34" charset="0"/>
                </a:rPr>
                <a:t>CULTIVATED</a:t>
              </a:r>
            </a:p>
            <a:p>
              <a:pPr algn="ctr" eaLnBrk="1" hangingPunct="1">
                <a:spcBef>
                  <a:spcPct val="0"/>
                </a:spcBef>
              </a:pPr>
              <a:r>
                <a:rPr lang="it-IT" altLang="it-IT" sz="1200">
                  <a:solidFill>
                    <a:srgbClr val="FFFFFF"/>
                  </a:solidFill>
                  <a:latin typeface="Calibri" panose="020F0502020204030204" pitchFamily="34" charset="0"/>
                </a:rPr>
                <a:t>AREA</a:t>
              </a:r>
            </a:p>
          </p:txBody>
        </p:sp>
        <p:sp>
          <p:nvSpPr>
            <p:cNvPr id="9229" name="Text Box 18"/>
            <p:cNvSpPr txBox="1">
              <a:spLocks noChangeArrowheads="1"/>
            </p:cNvSpPr>
            <p:nvPr/>
          </p:nvSpPr>
          <p:spPr bwMode="auto">
            <a:xfrm>
              <a:off x="1062" y="1922"/>
              <a:ext cx="162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FFFFFF"/>
                  </a:solidFill>
                  <a:latin typeface="Calibri" panose="020F0502020204030204" pitchFamily="34" charset="0"/>
                </a:rPr>
                <a:t>NON CULTIVATED</a:t>
              </a:r>
            </a:p>
            <a:p>
              <a:pPr algn="ctr" eaLnBrk="1" hangingPunct="1">
                <a:spcBef>
                  <a:spcPct val="0"/>
                </a:spcBef>
              </a:pPr>
              <a:r>
                <a:rPr lang="it-IT" altLang="it-IT" sz="1200">
                  <a:solidFill>
                    <a:srgbClr val="FFFFFF"/>
                  </a:solidFill>
                  <a:latin typeface="Calibri" panose="020F0502020204030204" pitchFamily="34" charset="0"/>
                </a:rPr>
                <a:t>AREA</a:t>
              </a:r>
            </a:p>
          </p:txBody>
        </p:sp>
        <p:grpSp>
          <p:nvGrpSpPr>
            <p:cNvPr id="9230" name="Group 19"/>
            <p:cNvGrpSpPr>
              <a:grpSpLocks/>
            </p:cNvGrpSpPr>
            <p:nvPr/>
          </p:nvGrpSpPr>
          <p:grpSpPr bwMode="auto">
            <a:xfrm>
              <a:off x="2817" y="1337"/>
              <a:ext cx="1548" cy="455"/>
              <a:chOff x="2817" y="1337"/>
              <a:chExt cx="1548" cy="455"/>
            </a:xfrm>
          </p:grpSpPr>
          <p:sp>
            <p:nvSpPr>
              <p:cNvPr id="9237" name="AutoShape 20"/>
              <p:cNvSpPr>
                <a:spLocks noChangeArrowheads="1"/>
              </p:cNvSpPr>
              <p:nvPr/>
            </p:nvSpPr>
            <p:spPr bwMode="auto">
              <a:xfrm rot="10800000" flipH="1">
                <a:off x="2937" y="1458"/>
                <a:ext cx="401"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43 w 21600"/>
                  <a:gd name="T13" fmla="*/ 2893 h 21600"/>
                  <a:gd name="T14" fmla="*/ 18206 w 21600"/>
                  <a:gd name="T15" fmla="*/ 9193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it-IT"/>
              </a:p>
            </p:txBody>
          </p:sp>
          <p:sp>
            <p:nvSpPr>
              <p:cNvPr id="9238" name="Text Box 21"/>
              <p:cNvSpPr txBox="1">
                <a:spLocks noChangeArrowheads="1"/>
              </p:cNvSpPr>
              <p:nvPr/>
            </p:nvSpPr>
            <p:spPr bwMode="auto">
              <a:xfrm>
                <a:off x="2817" y="1337"/>
                <a:ext cx="1548"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FFFFFF"/>
                    </a:solidFill>
                    <a:latin typeface="Calibri" panose="020F0502020204030204" pitchFamily="34" charset="0"/>
                  </a:rPr>
                  <a:t>ATMOSPHERE</a:t>
                </a:r>
              </a:p>
              <a:p>
                <a:pPr algn="ctr" eaLnBrk="1" hangingPunct="1">
                  <a:spcBef>
                    <a:spcPct val="0"/>
                  </a:spcBef>
                </a:pPr>
                <a:r>
                  <a:rPr lang="it-IT" altLang="it-IT" sz="1200">
                    <a:solidFill>
                      <a:srgbClr val="FFFFFF"/>
                    </a:solidFill>
                    <a:latin typeface="Calibri" panose="020F0502020204030204" pitchFamily="34" charset="0"/>
                  </a:rPr>
                  <a:t>ABSORPTION</a:t>
                </a:r>
              </a:p>
            </p:txBody>
          </p:sp>
          <p:sp>
            <p:nvSpPr>
              <p:cNvPr id="9239" name="Text Box 22"/>
              <p:cNvSpPr txBox="1">
                <a:spLocks noChangeArrowheads="1"/>
              </p:cNvSpPr>
              <p:nvPr/>
            </p:nvSpPr>
            <p:spPr bwMode="auto">
              <a:xfrm>
                <a:off x="3044" y="1607"/>
                <a:ext cx="27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000000"/>
                    </a:solidFill>
                    <a:latin typeface="Calibri" panose="020F0502020204030204" pitchFamily="34" charset="0"/>
                  </a:rPr>
                  <a:t>15%</a:t>
                </a:r>
              </a:p>
            </p:txBody>
          </p:sp>
        </p:grpSp>
        <p:grpSp>
          <p:nvGrpSpPr>
            <p:cNvPr id="9231" name="Group 23"/>
            <p:cNvGrpSpPr>
              <a:grpSpLocks/>
            </p:cNvGrpSpPr>
            <p:nvPr/>
          </p:nvGrpSpPr>
          <p:grpSpPr bwMode="auto">
            <a:xfrm>
              <a:off x="1287" y="1022"/>
              <a:ext cx="1381" cy="594"/>
              <a:chOff x="1287" y="1022"/>
              <a:chExt cx="1381" cy="594"/>
            </a:xfrm>
          </p:grpSpPr>
          <p:sp>
            <p:nvSpPr>
              <p:cNvPr id="9234" name="AutoShape 24"/>
              <p:cNvSpPr>
                <a:spLocks noChangeArrowheads="1"/>
              </p:cNvSpPr>
              <p:nvPr/>
            </p:nvSpPr>
            <p:spPr bwMode="auto">
              <a:xfrm flipH="1" flipV="1">
                <a:off x="2177" y="1197"/>
                <a:ext cx="491" cy="41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45 h 21600"/>
                  <a:gd name="T20" fmla="*/ 18433 w 21600"/>
                  <a:gd name="T21" fmla="*/ 1845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it-IT"/>
              </a:p>
            </p:txBody>
          </p:sp>
          <p:sp>
            <p:nvSpPr>
              <p:cNvPr id="9235" name="Text Box 25"/>
              <p:cNvSpPr txBox="1">
                <a:spLocks noChangeArrowheads="1"/>
              </p:cNvSpPr>
              <p:nvPr/>
            </p:nvSpPr>
            <p:spPr bwMode="auto">
              <a:xfrm flipH="1">
                <a:off x="1437" y="1235"/>
                <a:ext cx="92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FFFFFF"/>
                    </a:solidFill>
                    <a:latin typeface="Calibri" panose="020F0502020204030204" pitchFamily="34" charset="0"/>
                  </a:rPr>
                  <a:t>20%</a:t>
                </a:r>
              </a:p>
            </p:txBody>
          </p:sp>
          <p:sp>
            <p:nvSpPr>
              <p:cNvPr id="9236" name="Text Box 26"/>
              <p:cNvSpPr txBox="1">
                <a:spLocks noChangeArrowheads="1"/>
              </p:cNvSpPr>
              <p:nvPr/>
            </p:nvSpPr>
            <p:spPr bwMode="auto">
              <a:xfrm>
                <a:off x="1287" y="1022"/>
                <a:ext cx="1312"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a:solidFill>
                      <a:srgbClr val="FFFFFF"/>
                    </a:solidFill>
                    <a:latin typeface="Calibri" panose="020F0502020204030204" pitchFamily="34" charset="0"/>
                  </a:rPr>
                  <a:t>CLOUD</a:t>
                </a:r>
              </a:p>
              <a:p>
                <a:pPr algn="ctr" eaLnBrk="1" hangingPunct="1">
                  <a:spcBef>
                    <a:spcPct val="0"/>
                  </a:spcBef>
                </a:pPr>
                <a:r>
                  <a:rPr lang="it-IT" altLang="it-IT" sz="1200">
                    <a:solidFill>
                      <a:srgbClr val="FFFFFF"/>
                    </a:solidFill>
                    <a:latin typeface="Calibri" panose="020F0502020204030204" pitchFamily="34" charset="0"/>
                  </a:rPr>
                  <a:t>REFLECTION</a:t>
                </a:r>
              </a:p>
              <a:p>
                <a:pPr algn="ctr" eaLnBrk="1" hangingPunct="1">
                  <a:spcBef>
                    <a:spcPct val="0"/>
                  </a:spcBef>
                </a:pPr>
                <a:endParaRPr lang="it-IT" altLang="it-IT" sz="1200">
                  <a:solidFill>
                    <a:srgbClr val="FFFFFF"/>
                  </a:solidFill>
                  <a:latin typeface="Calibri" panose="020F0502020204030204" pitchFamily="34" charset="0"/>
                </a:endParaRPr>
              </a:p>
            </p:txBody>
          </p:sp>
        </p:grpSp>
        <p:sp>
          <p:nvSpPr>
            <p:cNvPr id="9232" name="Text Box 27"/>
            <p:cNvSpPr txBox="1">
              <a:spLocks noChangeArrowheads="1"/>
            </p:cNvSpPr>
            <p:nvPr/>
          </p:nvSpPr>
          <p:spPr bwMode="auto">
            <a:xfrm>
              <a:off x="2645" y="2056"/>
              <a:ext cx="2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eaLnBrk="1" hangingPunct="1">
                <a:spcBef>
                  <a:spcPct val="0"/>
                </a:spcBef>
              </a:pPr>
              <a:r>
                <a:rPr lang="it-IT" altLang="it-IT" sz="1200" b="1">
                  <a:solidFill>
                    <a:srgbClr val="FFFF99"/>
                  </a:solidFill>
                  <a:latin typeface="Calibri" panose="020F0502020204030204" pitchFamily="34" charset="0"/>
                </a:rPr>
                <a:t>2%</a:t>
              </a:r>
            </a:p>
          </p:txBody>
        </p:sp>
        <p:sp>
          <p:nvSpPr>
            <p:cNvPr id="9233" name="Text Box 28"/>
            <p:cNvSpPr txBox="1">
              <a:spLocks noChangeArrowheads="1"/>
            </p:cNvSpPr>
            <p:nvPr/>
          </p:nvSpPr>
          <p:spPr bwMode="auto">
            <a:xfrm>
              <a:off x="2431" y="1030"/>
              <a:ext cx="77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200" b="1">
                  <a:solidFill>
                    <a:srgbClr val="000000"/>
                  </a:solidFill>
                  <a:latin typeface="Calibri" panose="020F0502020204030204" pitchFamily="34" charset="0"/>
                </a:rPr>
                <a:t>12.100 </a:t>
              </a:r>
            </a:p>
            <a:p>
              <a:pPr algn="ctr" eaLnBrk="1" hangingPunct="1">
                <a:spcBef>
                  <a:spcPct val="0"/>
                </a:spcBef>
              </a:pPr>
              <a:r>
                <a:rPr lang="it-IT" altLang="it-IT" sz="1200" b="1">
                  <a:solidFill>
                    <a:srgbClr val="000000"/>
                  </a:solidFill>
                  <a:latin typeface="Calibri" panose="020F0502020204030204" pitchFamily="34" charset="0"/>
                </a:rPr>
                <a:t>KWh/m</a:t>
              </a:r>
              <a:r>
                <a:rPr lang="it-IT" altLang="it-IT" sz="1200" b="1" baseline="30000">
                  <a:solidFill>
                    <a:srgbClr val="000000"/>
                  </a:solidFill>
                  <a:latin typeface="Calibri" panose="020F0502020204030204" pitchFamily="34" charset="0"/>
                </a:rPr>
                <a:t>2</a:t>
              </a:r>
              <a:r>
                <a:rPr lang="it-IT" altLang="it-IT" sz="1200" b="1">
                  <a:solidFill>
                    <a:srgbClr val="000000"/>
                  </a:solidFill>
                  <a:latin typeface="Calibri" panose="020F0502020204030204" pitchFamily="34" charset="0"/>
                </a:rPr>
                <a:t>a</a:t>
              </a:r>
            </a:p>
          </p:txBody>
        </p:sp>
      </p:grpSp>
      <p:sp>
        <p:nvSpPr>
          <p:cNvPr id="9219" name="Text Box 1"/>
          <p:cNvSpPr txBox="1">
            <a:spLocks noChangeArrowheads="1"/>
          </p:cNvSpPr>
          <p:nvPr/>
        </p:nvSpPr>
        <p:spPr bwMode="auto">
          <a:xfrm>
            <a:off x="2673350" y="333375"/>
            <a:ext cx="3787775"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404040"/>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404040"/>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Arial" panose="020B0604020202020204" pitchFamily="34" charset="0"/>
                <a:cs typeface="Arial" panose="020B0604020202020204" pitchFamily="34" charset="0"/>
              </a:defRPr>
            </a:lvl9pPr>
          </a:lstStyle>
          <a:p>
            <a:pPr algn="ctr" eaLnBrk="1" hangingPunct="1">
              <a:spcBef>
                <a:spcPct val="0"/>
              </a:spcBef>
            </a:pPr>
            <a:r>
              <a:rPr lang="it-IT" altLang="it-IT" sz="1400" b="1">
                <a:solidFill>
                  <a:srgbClr val="000000"/>
                </a:solidFill>
                <a:latin typeface="Calibri" panose="020F0502020204030204" pitchFamily="34" charset="0"/>
              </a:rPr>
              <a:t> DISPONIBILITÀ  DI  ENERGIA  SOLARE  IN   ITALIA</a:t>
            </a:r>
          </a:p>
        </p:txBody>
      </p:sp>
      <p:sp>
        <p:nvSpPr>
          <p:cNvPr id="30" name="Rettangolo 29">
            <a:extLst>
              <a:ext uri="{FF2B5EF4-FFF2-40B4-BE49-F238E27FC236}">
                <a16:creationId xmlns:a16="http://schemas.microsoft.com/office/drawing/2014/main" id="{247224C2-8335-4C30-9FC5-6E9FFEFFB721}"/>
              </a:ext>
            </a:extLst>
          </p:cNvPr>
          <p:cNvSpPr/>
          <p:nvPr/>
        </p:nvSpPr>
        <p:spPr>
          <a:xfrm>
            <a:off x="4139952" y="6093296"/>
            <a:ext cx="496855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006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07EC3D7-0437-4C7E-875A-DFC4FE0E321A}"/>
              </a:ext>
            </a:extLst>
          </p:cNvPr>
          <p:cNvSpPr>
            <a:spLocks noGrp="1" noChangeArrowheads="1"/>
          </p:cNvSpPr>
          <p:nvPr>
            <p:ph type="title" idx="4294967295"/>
          </p:nvPr>
        </p:nvSpPr>
        <p:spPr/>
        <p:txBody>
          <a:bodyPr/>
          <a:lstStyle/>
          <a:p>
            <a:r>
              <a:rPr lang="it-IT" altLang="it-IT" sz="3600">
                <a:solidFill>
                  <a:srgbClr val="FF0000"/>
                </a:solidFill>
              </a:rPr>
              <a:t>Elettricità da …</a:t>
            </a:r>
            <a:br>
              <a:rPr lang="it-IT" altLang="it-IT" sz="3600">
                <a:solidFill>
                  <a:srgbClr val="FF0000"/>
                </a:solidFill>
              </a:rPr>
            </a:br>
            <a:r>
              <a:rPr lang="it-IT" altLang="it-IT" sz="3600">
                <a:solidFill>
                  <a:srgbClr val="FF0000"/>
                </a:solidFill>
              </a:rPr>
              <a:t>Il SOLE – Effetto Fotovoltaico</a:t>
            </a:r>
          </a:p>
        </p:txBody>
      </p:sp>
      <p:sp>
        <p:nvSpPr>
          <p:cNvPr id="41988" name="Text Box 4">
            <a:extLst>
              <a:ext uri="{FF2B5EF4-FFF2-40B4-BE49-F238E27FC236}">
                <a16:creationId xmlns:a16="http://schemas.microsoft.com/office/drawing/2014/main" id="{B9CF81B0-DBFC-4F0C-BB2C-70EE7BED3AA9}"/>
              </a:ext>
            </a:extLst>
          </p:cNvPr>
          <p:cNvSpPr txBox="1">
            <a:spLocks noChangeArrowheads="1"/>
          </p:cNvSpPr>
          <p:nvPr/>
        </p:nvSpPr>
        <p:spPr bwMode="auto">
          <a:xfrm>
            <a:off x="381000" y="12954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800" dirty="0">
                <a:solidFill>
                  <a:srgbClr val="FF0000"/>
                </a:solidFill>
                <a:effectLst>
                  <a:outerShdw blurRad="38100" dist="38100" dir="2700000" algn="tl">
                    <a:srgbClr val="000000"/>
                  </a:outerShdw>
                </a:effectLst>
                <a:latin typeface="Arial" panose="020B0604020202020204" pitchFamily="34" charset="0"/>
              </a:rPr>
              <a:t>Le celle fotovoltaiche trasformano l’energia solare in energia elettrica usando materiali semiconduttori</a:t>
            </a:r>
          </a:p>
        </p:txBody>
      </p:sp>
      <p:pic>
        <p:nvPicPr>
          <p:cNvPr id="41990" name="Picture 6">
            <a:extLst>
              <a:ext uri="{FF2B5EF4-FFF2-40B4-BE49-F238E27FC236}">
                <a16:creationId xmlns:a16="http://schemas.microsoft.com/office/drawing/2014/main" id="{007025EA-6ADB-4C31-BC5E-44A05B516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438400"/>
            <a:ext cx="5029200"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5B801E4-C647-49D7-9BD6-C173AA5E7189}"/>
              </a:ext>
            </a:extLst>
          </p:cNvPr>
          <p:cNvSpPr>
            <a:spLocks noGrp="1" noChangeArrowheads="1"/>
          </p:cNvSpPr>
          <p:nvPr>
            <p:ph type="title" idx="4294967295"/>
          </p:nvPr>
        </p:nvSpPr>
        <p:spPr/>
        <p:txBody>
          <a:bodyPr/>
          <a:lstStyle/>
          <a:p>
            <a:r>
              <a:rPr lang="it-IT" altLang="it-IT" sz="3600">
                <a:solidFill>
                  <a:srgbClr val="FF0000"/>
                </a:solidFill>
              </a:rPr>
              <a:t>Il SOLE – Impianti fotovoltaici</a:t>
            </a:r>
          </a:p>
        </p:txBody>
      </p:sp>
      <p:sp>
        <p:nvSpPr>
          <p:cNvPr id="43011" name="Text Box 3">
            <a:extLst>
              <a:ext uri="{FF2B5EF4-FFF2-40B4-BE49-F238E27FC236}">
                <a16:creationId xmlns:a16="http://schemas.microsoft.com/office/drawing/2014/main" id="{EAB384CE-F0B9-482B-A5A3-07D459B8E068}"/>
              </a:ext>
            </a:extLst>
          </p:cNvPr>
          <p:cNvSpPr txBox="1">
            <a:spLocks noChangeArrowheads="1"/>
          </p:cNvSpPr>
          <p:nvPr/>
        </p:nvSpPr>
        <p:spPr bwMode="auto">
          <a:xfrm>
            <a:off x="2667000" y="11430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3600" dirty="0">
                <a:solidFill>
                  <a:srgbClr val="FF0000"/>
                </a:solidFill>
                <a:effectLst>
                  <a:outerShdw blurRad="38100" dist="38100" dir="2700000" algn="tl">
                    <a:srgbClr val="000000"/>
                  </a:outerShdw>
                </a:effectLst>
                <a:latin typeface="Arial" panose="020B0604020202020204" pitchFamily="34" charset="0"/>
              </a:rPr>
              <a:t>Esempi Applicativi</a:t>
            </a:r>
            <a:endParaRPr lang="it-IT" altLang="it-IT" sz="3600" baseline="30000" dirty="0">
              <a:solidFill>
                <a:srgbClr val="FF0000"/>
              </a:solidFill>
              <a:effectLst>
                <a:outerShdw blurRad="38100" dist="38100" dir="2700000" algn="tl">
                  <a:srgbClr val="000000"/>
                </a:outerShdw>
              </a:effectLst>
              <a:latin typeface="Arial" panose="020B0604020202020204" pitchFamily="34" charset="0"/>
            </a:endParaRPr>
          </a:p>
        </p:txBody>
      </p:sp>
      <p:pic>
        <p:nvPicPr>
          <p:cNvPr id="43012" name="Picture 4">
            <a:extLst>
              <a:ext uri="{FF2B5EF4-FFF2-40B4-BE49-F238E27FC236}">
                <a16:creationId xmlns:a16="http://schemas.microsoft.com/office/drawing/2014/main" id="{9E988A6F-1D5B-493C-B4D2-B8F962A45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38862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5">
            <a:extLst>
              <a:ext uri="{FF2B5EF4-FFF2-40B4-BE49-F238E27FC236}">
                <a16:creationId xmlns:a16="http://schemas.microsoft.com/office/drawing/2014/main" id="{24409F08-F5F5-4E94-AB5A-9AEE9DAD196F}"/>
              </a:ext>
            </a:extLst>
          </p:cNvPr>
          <p:cNvSpPr txBox="1">
            <a:spLocks noChangeArrowheads="1"/>
          </p:cNvSpPr>
          <p:nvPr/>
        </p:nvSpPr>
        <p:spPr bwMode="auto">
          <a:xfrm>
            <a:off x="4419600" y="2743200"/>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800">
                <a:solidFill>
                  <a:srgbClr val="FF0000"/>
                </a:solidFill>
                <a:effectLst>
                  <a:outerShdw blurRad="38100" dist="38100" dir="2700000" algn="tl">
                    <a:srgbClr val="000000"/>
                  </a:outerShdw>
                </a:effectLst>
                <a:latin typeface="Arial" panose="020B0604020202020204" pitchFamily="34" charset="0"/>
              </a:rPr>
              <a:t>Casa autosufficiente</a:t>
            </a:r>
          </a:p>
        </p:txBody>
      </p:sp>
      <p:pic>
        <p:nvPicPr>
          <p:cNvPr id="43014" name="Picture 6">
            <a:extLst>
              <a:ext uri="{FF2B5EF4-FFF2-40B4-BE49-F238E27FC236}">
                <a16:creationId xmlns:a16="http://schemas.microsoft.com/office/drawing/2014/main" id="{4147FDAA-E64E-4648-87F0-0979C8C60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54513"/>
            <a:ext cx="4338638"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5" name="Text Box 7">
            <a:extLst>
              <a:ext uri="{FF2B5EF4-FFF2-40B4-BE49-F238E27FC236}">
                <a16:creationId xmlns:a16="http://schemas.microsoft.com/office/drawing/2014/main" id="{8FD61B51-C831-45A8-BAF7-467C981541DB}"/>
              </a:ext>
            </a:extLst>
          </p:cNvPr>
          <p:cNvSpPr txBox="1">
            <a:spLocks noChangeArrowheads="1"/>
          </p:cNvSpPr>
          <p:nvPr/>
        </p:nvSpPr>
        <p:spPr bwMode="auto">
          <a:xfrm>
            <a:off x="457200" y="4876800"/>
            <a:ext cx="3581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800" dirty="0">
                <a:solidFill>
                  <a:srgbClr val="FF0000"/>
                </a:solidFill>
                <a:effectLst>
                  <a:outerShdw blurRad="38100" dist="38100" dir="2700000" algn="tl">
                    <a:srgbClr val="000000"/>
                  </a:outerShdw>
                </a:effectLst>
                <a:latin typeface="Arial" panose="020B0604020202020204" pitchFamily="34" charset="0"/>
              </a:rPr>
              <a:t>Impianto fotovoltaico</a:t>
            </a:r>
          </a:p>
          <a:p>
            <a:pPr algn="ctr"/>
            <a:r>
              <a:rPr lang="it-IT" altLang="it-IT" sz="2800" dirty="0">
                <a:solidFill>
                  <a:srgbClr val="FF0000"/>
                </a:solidFill>
                <a:effectLst>
                  <a:outerShdw blurRad="38100" dist="38100" dir="2700000" algn="tl">
                    <a:srgbClr val="000000"/>
                  </a:outerShdw>
                </a:effectLst>
                <a:latin typeface="Arial" panose="020B0604020202020204" pitchFamily="34" charset="0"/>
              </a:rPr>
              <a:t>a terra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0-#ppt_w/2"/>
                                          </p:val>
                                        </p:tav>
                                        <p:tav tm="100000">
                                          <p:val>
                                            <p:strVal val="#ppt_x"/>
                                          </p:val>
                                        </p:tav>
                                      </p:tavLst>
                                    </p:anim>
                                    <p:anim calcmode="lin" valueType="num">
                                      <p:cBhvr additive="base">
                                        <p:cTn id="8" dur="500" fill="hold"/>
                                        <p:tgtEl>
                                          <p:spTgt spid="430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013"/>
                                        </p:tgtEl>
                                        <p:attrNameLst>
                                          <p:attrName>style.visibility</p:attrName>
                                        </p:attrNameLst>
                                      </p:cBhvr>
                                      <p:to>
                                        <p:strVal val="visible"/>
                                      </p:to>
                                    </p:set>
                                    <p:anim calcmode="lin" valueType="num">
                                      <p:cBhvr additive="base">
                                        <p:cTn id="11" dur="500" fill="hold"/>
                                        <p:tgtEl>
                                          <p:spTgt spid="43013"/>
                                        </p:tgtEl>
                                        <p:attrNameLst>
                                          <p:attrName>ppt_x</p:attrName>
                                        </p:attrNameLst>
                                      </p:cBhvr>
                                      <p:tavLst>
                                        <p:tav tm="0">
                                          <p:val>
                                            <p:strVal val="0-#ppt_w/2"/>
                                          </p:val>
                                        </p:tav>
                                        <p:tav tm="100000">
                                          <p:val>
                                            <p:strVal val="#ppt_x"/>
                                          </p:val>
                                        </p:tav>
                                      </p:tavLst>
                                    </p:anim>
                                    <p:anim calcmode="lin" valueType="num">
                                      <p:cBhvr additive="base">
                                        <p:cTn id="12"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3015"/>
                                        </p:tgtEl>
                                        <p:attrNameLst>
                                          <p:attrName>style.visibility</p:attrName>
                                        </p:attrNameLst>
                                      </p:cBhvr>
                                      <p:to>
                                        <p:strVal val="visible"/>
                                      </p:to>
                                    </p:set>
                                    <p:anim calcmode="lin" valueType="num">
                                      <p:cBhvr additive="base">
                                        <p:cTn id="17" dur="500" fill="hold"/>
                                        <p:tgtEl>
                                          <p:spTgt spid="43015"/>
                                        </p:tgtEl>
                                        <p:attrNameLst>
                                          <p:attrName>ppt_x</p:attrName>
                                        </p:attrNameLst>
                                      </p:cBhvr>
                                      <p:tavLst>
                                        <p:tav tm="0">
                                          <p:val>
                                            <p:strVal val="1+#ppt_w/2"/>
                                          </p:val>
                                        </p:tav>
                                        <p:tav tm="100000">
                                          <p:val>
                                            <p:strVal val="#ppt_x"/>
                                          </p:val>
                                        </p:tav>
                                      </p:tavLst>
                                    </p:anim>
                                    <p:anim calcmode="lin" valueType="num">
                                      <p:cBhvr additive="base">
                                        <p:cTn id="18" dur="500" fill="hold"/>
                                        <p:tgtEl>
                                          <p:spTgt spid="4301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3014"/>
                                        </p:tgtEl>
                                        <p:attrNameLst>
                                          <p:attrName>style.visibility</p:attrName>
                                        </p:attrNameLst>
                                      </p:cBhvr>
                                      <p:to>
                                        <p:strVal val="visible"/>
                                      </p:to>
                                    </p:set>
                                    <p:anim calcmode="lin" valueType="num">
                                      <p:cBhvr additive="base">
                                        <p:cTn id="21" dur="500" fill="hold"/>
                                        <p:tgtEl>
                                          <p:spTgt spid="43014"/>
                                        </p:tgtEl>
                                        <p:attrNameLst>
                                          <p:attrName>ppt_x</p:attrName>
                                        </p:attrNameLst>
                                      </p:cBhvr>
                                      <p:tavLst>
                                        <p:tav tm="0">
                                          <p:val>
                                            <p:strVal val="1+#ppt_w/2"/>
                                          </p:val>
                                        </p:tav>
                                        <p:tav tm="100000">
                                          <p:val>
                                            <p:strVal val="#ppt_x"/>
                                          </p:val>
                                        </p:tav>
                                      </p:tavLst>
                                    </p:anim>
                                    <p:anim calcmode="lin" valueType="num">
                                      <p:cBhvr additive="base">
                                        <p:cTn id="22"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B63E70F-A33C-45FB-A85B-65063DB154C0}"/>
              </a:ext>
            </a:extLst>
          </p:cNvPr>
          <p:cNvSpPr>
            <a:spLocks noGrp="1" noChangeArrowheads="1"/>
          </p:cNvSpPr>
          <p:nvPr>
            <p:ph type="title" idx="4294967295"/>
          </p:nvPr>
        </p:nvSpPr>
        <p:spPr>
          <a:xfrm>
            <a:off x="762000" y="198438"/>
            <a:ext cx="7772400" cy="1143000"/>
          </a:xfrm>
        </p:spPr>
        <p:txBody>
          <a:bodyPr/>
          <a:lstStyle/>
          <a:p>
            <a:r>
              <a:rPr lang="it-IT" altLang="it-IT" sz="4000">
                <a:solidFill>
                  <a:srgbClr val="FF0000"/>
                </a:solidFill>
              </a:rPr>
              <a:t>Energia termica da …</a:t>
            </a:r>
            <a:br>
              <a:rPr lang="it-IT" altLang="it-IT" sz="4000">
                <a:solidFill>
                  <a:srgbClr val="FF0000"/>
                </a:solidFill>
              </a:rPr>
            </a:br>
            <a:r>
              <a:rPr lang="it-IT" altLang="it-IT" sz="4000">
                <a:solidFill>
                  <a:srgbClr val="FF0000"/>
                </a:solidFill>
              </a:rPr>
              <a:t>Il Sole – Solare Termico</a:t>
            </a:r>
          </a:p>
        </p:txBody>
      </p:sp>
      <p:pic>
        <p:nvPicPr>
          <p:cNvPr id="24581" name="Picture 5" descr="Animation1">
            <a:extLst>
              <a:ext uri="{FF2B5EF4-FFF2-40B4-BE49-F238E27FC236}">
                <a16:creationId xmlns:a16="http://schemas.microsoft.com/office/drawing/2014/main" id="{9B859BB6-30A8-419D-B0E3-18539874D6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32238" y="1660525"/>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2772A203-97C3-4754-BD49-8E84185F27BC}"/>
              </a:ext>
            </a:extLst>
          </p:cNvPr>
          <p:cNvSpPr txBox="1">
            <a:spLocks noChangeArrowheads="1"/>
          </p:cNvSpPr>
          <p:nvPr/>
        </p:nvSpPr>
        <p:spPr bwMode="auto">
          <a:xfrm>
            <a:off x="4876800" y="5029200"/>
            <a:ext cx="335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800">
                <a:solidFill>
                  <a:srgbClr val="FF9933"/>
                </a:solidFill>
                <a:effectLst>
                  <a:outerShdw blurRad="38100" dist="38100" dir="2700000" algn="tl">
                    <a:srgbClr val="000000"/>
                  </a:outerShdw>
                </a:effectLst>
                <a:latin typeface="Arial" panose="020B0604020202020204" pitchFamily="34" charset="0"/>
              </a:rPr>
              <a:t>Un pannello solare</a:t>
            </a:r>
          </a:p>
        </p:txBody>
      </p:sp>
      <p:sp>
        <p:nvSpPr>
          <p:cNvPr id="24583" name="Text Box 7">
            <a:extLst>
              <a:ext uri="{FF2B5EF4-FFF2-40B4-BE49-F238E27FC236}">
                <a16:creationId xmlns:a16="http://schemas.microsoft.com/office/drawing/2014/main" id="{ADEC2DDC-05BF-4853-B8A6-386A26AADC37}"/>
              </a:ext>
            </a:extLst>
          </p:cNvPr>
          <p:cNvSpPr txBox="1">
            <a:spLocks noChangeArrowheads="1"/>
          </p:cNvSpPr>
          <p:nvPr/>
        </p:nvSpPr>
        <p:spPr bwMode="auto">
          <a:xfrm>
            <a:off x="228600" y="2133600"/>
            <a:ext cx="3581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800">
                <a:solidFill>
                  <a:srgbClr val="FF0000"/>
                </a:solidFill>
                <a:effectLst>
                  <a:outerShdw blurRad="38100" dist="38100" dir="2700000" algn="tl">
                    <a:srgbClr val="000000"/>
                  </a:outerShdw>
                </a:effectLst>
                <a:latin typeface="Arial" panose="020B0604020202020204" pitchFamily="34" charset="0"/>
              </a:rPr>
              <a:t>L’energia del Sole si può facilmente convertire in calore. Floricoltori e  agricoltori da tempo sfruttano il fenomeno nelle serre.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431178F-150C-43F9-80F1-C043BF229835}"/>
              </a:ext>
            </a:extLst>
          </p:cNvPr>
          <p:cNvSpPr>
            <a:spLocks noGrp="1" noChangeArrowheads="1"/>
          </p:cNvSpPr>
          <p:nvPr>
            <p:ph type="title" idx="4294967295"/>
          </p:nvPr>
        </p:nvSpPr>
        <p:spPr>
          <a:xfrm>
            <a:off x="762000" y="198438"/>
            <a:ext cx="8131175" cy="1143000"/>
          </a:xfrm>
        </p:spPr>
        <p:txBody>
          <a:bodyPr/>
          <a:lstStyle/>
          <a:p>
            <a:r>
              <a:rPr lang="it-IT" altLang="it-IT" sz="4000" dirty="0">
                <a:solidFill>
                  <a:srgbClr val="FF0000"/>
                </a:solidFill>
              </a:rPr>
              <a:t>Energia Elettrica da …</a:t>
            </a:r>
            <a:br>
              <a:rPr lang="it-IT" altLang="it-IT" sz="4000" dirty="0">
                <a:solidFill>
                  <a:srgbClr val="FF0000"/>
                </a:solidFill>
              </a:rPr>
            </a:br>
            <a:r>
              <a:rPr lang="it-IT" altLang="it-IT" sz="4000" dirty="0">
                <a:solidFill>
                  <a:srgbClr val="FF0000"/>
                </a:solidFill>
              </a:rPr>
              <a:t>Il Sole – Solare Termodinamico 1</a:t>
            </a:r>
          </a:p>
        </p:txBody>
      </p:sp>
      <p:sp>
        <p:nvSpPr>
          <p:cNvPr id="113669" name="Text Box 5">
            <a:extLst>
              <a:ext uri="{FF2B5EF4-FFF2-40B4-BE49-F238E27FC236}">
                <a16:creationId xmlns:a16="http://schemas.microsoft.com/office/drawing/2014/main" id="{88186961-9C7F-4602-88A4-508787B1617A}"/>
              </a:ext>
            </a:extLst>
          </p:cNvPr>
          <p:cNvSpPr txBox="1">
            <a:spLocks noChangeArrowheads="1"/>
          </p:cNvSpPr>
          <p:nvPr/>
        </p:nvSpPr>
        <p:spPr bwMode="auto">
          <a:xfrm>
            <a:off x="3995738" y="4292600"/>
            <a:ext cx="48974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solidFill>
                  <a:srgbClr val="FF0000"/>
                </a:solidFill>
                <a:effectLst>
                  <a:outerShdw blurRad="38100" dist="38100" dir="2700000" algn="tl">
                    <a:srgbClr val="000000"/>
                  </a:outerShdw>
                </a:effectLst>
                <a:latin typeface="Arial" panose="020B0604020202020204" pitchFamily="34" charset="0"/>
              </a:rPr>
              <a:t>Progetto Archimede</a:t>
            </a:r>
          </a:p>
          <a:p>
            <a:r>
              <a:rPr lang="it-IT" altLang="it-IT" sz="2000" dirty="0">
                <a:solidFill>
                  <a:srgbClr val="FF0000"/>
                </a:solidFill>
                <a:effectLst>
                  <a:outerShdw blurRad="38100" dist="38100" dir="2700000" algn="tl">
                    <a:srgbClr val="000000"/>
                  </a:outerShdw>
                </a:effectLst>
                <a:latin typeface="Arial" panose="020B0604020202020204" pitchFamily="34" charset="0"/>
              </a:rPr>
              <a:t>I raggi del sole convogliati da specchi scaldano dei sali. Questi mantengono il calore a lungo e creano vapore. </a:t>
            </a:r>
          </a:p>
          <a:p>
            <a:r>
              <a:rPr lang="it-IT" altLang="it-IT" sz="2000" dirty="0">
                <a:solidFill>
                  <a:srgbClr val="FF0000"/>
                </a:solidFill>
                <a:effectLst>
                  <a:outerShdw blurRad="38100" dist="38100" dir="2700000" algn="tl">
                    <a:srgbClr val="000000"/>
                  </a:outerShdw>
                </a:effectLst>
                <a:latin typeface="Arial" panose="020B0604020202020204" pitchFamily="34" charset="0"/>
              </a:rPr>
              <a:t>Vapore - aumento di pressione – turbine - alternatore ed Energia Elettrica</a:t>
            </a:r>
          </a:p>
          <a:p>
            <a:endParaRPr lang="it-IT" altLang="it-IT" sz="2000" dirty="0">
              <a:solidFill>
                <a:srgbClr val="FF0000"/>
              </a:solidFill>
              <a:effectLst>
                <a:outerShdw blurRad="38100" dist="38100" dir="2700000" algn="tl">
                  <a:srgbClr val="000000"/>
                </a:outerShdw>
              </a:effectLst>
              <a:latin typeface="Arial" panose="020B0604020202020204" pitchFamily="34" charset="0"/>
            </a:endParaRPr>
          </a:p>
        </p:txBody>
      </p:sp>
      <p:pic>
        <p:nvPicPr>
          <p:cNvPr id="113674" name="Picture 10">
            <a:hlinkClick r:id="rId2"/>
            <a:extLst>
              <a:ext uri="{FF2B5EF4-FFF2-40B4-BE49-F238E27FC236}">
                <a16:creationId xmlns:a16="http://schemas.microsoft.com/office/drawing/2014/main" id="{02ADC78B-C254-455E-ADD8-105B22F84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412875"/>
            <a:ext cx="1944687" cy="2663825"/>
          </a:xfrm>
          <a:prstGeom prst="rect">
            <a:avLst/>
          </a:prstGeom>
          <a:noFill/>
          <a:extLst>
            <a:ext uri="{909E8E84-426E-40DD-AFC4-6F175D3DCCD1}">
              <a14:hiddenFill xmlns:a14="http://schemas.microsoft.com/office/drawing/2010/main">
                <a:solidFill>
                  <a:srgbClr val="FFFFFF"/>
                </a:solidFill>
              </a14:hiddenFill>
            </a:ext>
          </a:extLst>
        </p:spPr>
      </p:pic>
      <p:sp>
        <p:nvSpPr>
          <p:cNvPr id="113676" name="AutoShape 12" descr="2Q==">
            <a:extLst>
              <a:ext uri="{FF2B5EF4-FFF2-40B4-BE49-F238E27FC236}">
                <a16:creationId xmlns:a16="http://schemas.microsoft.com/office/drawing/2014/main" id="{2158C1D2-A4B9-4207-886F-E170BA1FCBEF}"/>
              </a:ext>
            </a:extLst>
          </p:cNvPr>
          <p:cNvSpPr>
            <a:spLocks noChangeAspect="1" noChangeArrowheads="1"/>
          </p:cNvSpPr>
          <p:nvPr/>
        </p:nvSpPr>
        <p:spPr bwMode="auto">
          <a:xfrm>
            <a:off x="3171825" y="2614613"/>
            <a:ext cx="2800350" cy="16287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113682" name="Picture 18" descr="schema_centrale_solare_termodinamica">
            <a:extLst>
              <a:ext uri="{FF2B5EF4-FFF2-40B4-BE49-F238E27FC236}">
                <a16:creationId xmlns:a16="http://schemas.microsoft.com/office/drawing/2014/main" id="{3E0AFC50-D410-409B-A719-7027D73A4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28775"/>
            <a:ext cx="5329237" cy="2663825"/>
          </a:xfrm>
          <a:prstGeom prst="rect">
            <a:avLst/>
          </a:prstGeom>
          <a:noFill/>
          <a:extLst>
            <a:ext uri="{909E8E84-426E-40DD-AFC4-6F175D3DCCD1}">
              <a14:hiddenFill xmlns:a14="http://schemas.microsoft.com/office/drawing/2010/main">
                <a:solidFill>
                  <a:srgbClr val="FFFFFF"/>
                </a:solidFill>
              </a14:hiddenFill>
            </a:ext>
          </a:extLst>
        </p:spPr>
      </p:pic>
      <p:pic>
        <p:nvPicPr>
          <p:cNvPr id="113684" name="Picture 20" descr="foto_archi">
            <a:extLst>
              <a:ext uri="{FF2B5EF4-FFF2-40B4-BE49-F238E27FC236}">
                <a16:creationId xmlns:a16="http://schemas.microsoft.com/office/drawing/2014/main" id="{48ACD5D9-CD3C-4A06-BC06-5861530EF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356100"/>
            <a:ext cx="3455987" cy="1881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1803631-8158-405B-88CC-495D0958EFFF}"/>
              </a:ext>
            </a:extLst>
          </p:cNvPr>
          <p:cNvSpPr>
            <a:spLocks noGrp="1" noChangeArrowheads="1"/>
          </p:cNvSpPr>
          <p:nvPr>
            <p:ph type="title" idx="4294967295"/>
          </p:nvPr>
        </p:nvSpPr>
        <p:spPr>
          <a:xfrm>
            <a:off x="468313" y="198438"/>
            <a:ext cx="8131175" cy="1143000"/>
          </a:xfrm>
        </p:spPr>
        <p:txBody>
          <a:bodyPr/>
          <a:lstStyle/>
          <a:p>
            <a:r>
              <a:rPr lang="it-IT" altLang="it-IT" sz="4000">
                <a:solidFill>
                  <a:srgbClr val="FF0000"/>
                </a:solidFill>
              </a:rPr>
              <a:t>Energia Elettrica da …</a:t>
            </a:r>
            <a:br>
              <a:rPr lang="it-IT" altLang="it-IT" sz="4000">
                <a:solidFill>
                  <a:srgbClr val="FF0000"/>
                </a:solidFill>
              </a:rPr>
            </a:br>
            <a:r>
              <a:rPr lang="it-IT" altLang="it-IT" sz="4000">
                <a:solidFill>
                  <a:srgbClr val="FF0000"/>
                </a:solidFill>
              </a:rPr>
              <a:t>Il Sole – Solare Termodinamico 2</a:t>
            </a:r>
          </a:p>
        </p:txBody>
      </p:sp>
      <p:pic>
        <p:nvPicPr>
          <p:cNvPr id="114693" name="Picture 5" descr="forno-solare-concentrazione-funzionamento">
            <a:extLst>
              <a:ext uri="{FF2B5EF4-FFF2-40B4-BE49-F238E27FC236}">
                <a16:creationId xmlns:a16="http://schemas.microsoft.com/office/drawing/2014/main" id="{68893DA8-4F22-4034-BDB5-534844EE0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030538" cy="3168650"/>
          </a:xfrm>
          <a:prstGeom prst="rect">
            <a:avLst/>
          </a:prstGeom>
          <a:noFill/>
          <a:extLst>
            <a:ext uri="{909E8E84-426E-40DD-AFC4-6F175D3DCCD1}">
              <a14:hiddenFill xmlns:a14="http://schemas.microsoft.com/office/drawing/2010/main">
                <a:solidFill>
                  <a:srgbClr val="FFFFFF"/>
                </a:solidFill>
              </a14:hiddenFill>
            </a:ext>
          </a:extLst>
        </p:spPr>
      </p:pic>
      <p:pic>
        <p:nvPicPr>
          <p:cNvPr id="114695" name="Picture 7" descr="300px-PS10_solar_power_tower">
            <a:extLst>
              <a:ext uri="{FF2B5EF4-FFF2-40B4-BE49-F238E27FC236}">
                <a16:creationId xmlns:a16="http://schemas.microsoft.com/office/drawing/2014/main" id="{E77B7D24-EB05-46C5-9003-89F41E658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4800600"/>
            <a:ext cx="2305050" cy="1436688"/>
          </a:xfrm>
          <a:prstGeom prst="rect">
            <a:avLst/>
          </a:prstGeom>
          <a:noFill/>
          <a:extLst>
            <a:ext uri="{909E8E84-426E-40DD-AFC4-6F175D3DCCD1}">
              <a14:hiddenFill xmlns:a14="http://schemas.microsoft.com/office/drawing/2010/main">
                <a:solidFill>
                  <a:srgbClr val="FFFFFF"/>
                </a:solidFill>
              </a14:hiddenFill>
            </a:ext>
          </a:extLst>
        </p:spPr>
      </p:pic>
      <p:pic>
        <p:nvPicPr>
          <p:cNvPr id="114697" name="Picture 9" descr="centrale-solare-spagna">
            <a:extLst>
              <a:ext uri="{FF2B5EF4-FFF2-40B4-BE49-F238E27FC236}">
                <a16:creationId xmlns:a16="http://schemas.microsoft.com/office/drawing/2014/main" id="{C17D3FC2-95F6-46ED-A408-F61B4DEB8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503363"/>
            <a:ext cx="4732338" cy="3149600"/>
          </a:xfrm>
          <a:prstGeom prst="rect">
            <a:avLst/>
          </a:prstGeom>
          <a:noFill/>
          <a:extLst>
            <a:ext uri="{909E8E84-426E-40DD-AFC4-6F175D3DCCD1}">
              <a14:hiddenFill xmlns:a14="http://schemas.microsoft.com/office/drawing/2010/main">
                <a:solidFill>
                  <a:srgbClr val="FFFFFF"/>
                </a:solidFill>
              </a14:hiddenFill>
            </a:ext>
          </a:extLst>
        </p:spPr>
      </p:pic>
      <p:sp>
        <p:nvSpPr>
          <p:cNvPr id="114698" name="Text Box 10">
            <a:extLst>
              <a:ext uri="{FF2B5EF4-FFF2-40B4-BE49-F238E27FC236}">
                <a16:creationId xmlns:a16="http://schemas.microsoft.com/office/drawing/2014/main" id="{BA74E5D6-64E2-4724-A60F-A1BE3F2CAD33}"/>
              </a:ext>
            </a:extLst>
          </p:cNvPr>
          <p:cNvSpPr txBox="1">
            <a:spLocks noChangeArrowheads="1"/>
          </p:cNvSpPr>
          <p:nvPr/>
        </p:nvSpPr>
        <p:spPr bwMode="auto">
          <a:xfrm>
            <a:off x="539750" y="4797425"/>
            <a:ext cx="57610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a:solidFill>
                  <a:srgbClr val="FF0000"/>
                </a:solidFill>
                <a:effectLst>
                  <a:outerShdw blurRad="38100" dist="38100" dir="2700000" algn="tl">
                    <a:srgbClr val="000000"/>
                  </a:outerShdw>
                </a:effectLst>
                <a:latin typeface="Arial" panose="020B0604020202020204" pitchFamily="34" charset="0"/>
              </a:rPr>
              <a:t>Planta Solar 20 Siviglia- Spagna</a:t>
            </a:r>
          </a:p>
          <a:p>
            <a:r>
              <a:rPr lang="it-IT" altLang="it-IT" sz="2000">
                <a:solidFill>
                  <a:srgbClr val="FF0000"/>
                </a:solidFill>
                <a:effectLst>
                  <a:outerShdw blurRad="38100" dist="38100" dir="2700000" algn="tl">
                    <a:srgbClr val="000000"/>
                  </a:outerShdw>
                </a:effectLst>
                <a:latin typeface="Arial" panose="020B0604020202020204" pitchFamily="34" charset="0"/>
              </a:rPr>
              <a:t>I raggi del sole convogliati da specchi scaldano un fluido termovettore contenuto in un unico contenitore. Si hanno temperature più alte</a:t>
            </a:r>
          </a:p>
          <a:p>
            <a:endParaRPr lang="it-IT" altLang="it-IT" sz="2000">
              <a:solidFill>
                <a:srgbClr val="FF0000"/>
              </a:solidFill>
              <a:effectLst>
                <a:outerShdw blurRad="38100" dist="38100" dir="2700000" algn="tl">
                  <a:srgbClr val="000000"/>
                </a:outerShdw>
              </a:effectLst>
              <a:latin typeface="Arial" panose="020B0604020202020204" pitchFamily="34" charset="0"/>
            </a:endParaRPr>
          </a:p>
          <a:p>
            <a:endParaRPr lang="it-IT" altLang="it-IT" sz="2000">
              <a:solidFill>
                <a:srgbClr val="FF0000"/>
              </a:solidFill>
              <a:effectLst>
                <a:outerShdw blurRad="38100" dist="38100" dir="2700000" algn="tl">
                  <a:srgbClr val="000000"/>
                </a:outerShdw>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778" name="Group 2">
            <a:extLst>
              <a:ext uri="{FF2B5EF4-FFF2-40B4-BE49-F238E27FC236}">
                <a16:creationId xmlns:a16="http://schemas.microsoft.com/office/drawing/2014/main" id="{B1800B16-D60D-463C-AF15-CCAB7A50C214}"/>
              </a:ext>
            </a:extLst>
          </p:cNvPr>
          <p:cNvGrpSpPr>
            <a:grpSpLocks/>
          </p:cNvGrpSpPr>
          <p:nvPr/>
        </p:nvGrpSpPr>
        <p:grpSpPr bwMode="auto">
          <a:xfrm>
            <a:off x="446088" y="1700213"/>
            <a:ext cx="8250237" cy="4362450"/>
            <a:chOff x="314" y="2160"/>
            <a:chExt cx="5132" cy="1977"/>
          </a:xfrm>
        </p:grpSpPr>
        <p:pic>
          <p:nvPicPr>
            <p:cNvPr id="331779" name="Picture 3">
              <a:extLst>
                <a:ext uri="{FF2B5EF4-FFF2-40B4-BE49-F238E27FC236}">
                  <a16:creationId xmlns:a16="http://schemas.microsoft.com/office/drawing/2014/main" id="{15C52B24-F558-40D3-B894-628BF30BF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 y="2160"/>
              <a:ext cx="5132" cy="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780" name="Rectangle 4">
              <a:extLst>
                <a:ext uri="{FF2B5EF4-FFF2-40B4-BE49-F238E27FC236}">
                  <a16:creationId xmlns:a16="http://schemas.microsoft.com/office/drawing/2014/main" id="{114C7A9F-2130-44A8-9FC2-47DE87618463}"/>
                </a:ext>
              </a:extLst>
            </p:cNvPr>
            <p:cNvSpPr>
              <a:spLocks noChangeArrowheads="1"/>
            </p:cNvSpPr>
            <p:nvPr/>
          </p:nvSpPr>
          <p:spPr bwMode="auto">
            <a:xfrm>
              <a:off x="476" y="2160"/>
              <a:ext cx="726" cy="1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31781" name="Text Box 5">
            <a:extLst>
              <a:ext uri="{FF2B5EF4-FFF2-40B4-BE49-F238E27FC236}">
                <a16:creationId xmlns:a16="http://schemas.microsoft.com/office/drawing/2014/main" id="{9B141B29-0692-460A-B1F6-C5C54C3CFBB8}"/>
              </a:ext>
            </a:extLst>
          </p:cNvPr>
          <p:cNvSpPr txBox="1">
            <a:spLocks noChangeArrowheads="1"/>
          </p:cNvSpPr>
          <p:nvPr/>
        </p:nvSpPr>
        <p:spPr bwMode="auto">
          <a:xfrm>
            <a:off x="2698750" y="981075"/>
            <a:ext cx="3744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dirty="0">
                <a:solidFill>
                  <a:srgbClr val="FFFFFF"/>
                </a:solidFill>
                <a:effectLst>
                  <a:outerShdw blurRad="38100" dist="38100" dir="2700000" algn="tl">
                    <a:srgbClr val="000000"/>
                  </a:outerShdw>
                </a:effectLst>
              </a:rPr>
              <a:t>QUADRO AMBIENTALE</a:t>
            </a:r>
          </a:p>
        </p:txBody>
      </p:sp>
      <p:sp>
        <p:nvSpPr>
          <p:cNvPr id="331782" name="Text Box 6">
            <a:extLst>
              <a:ext uri="{FF2B5EF4-FFF2-40B4-BE49-F238E27FC236}">
                <a16:creationId xmlns:a16="http://schemas.microsoft.com/office/drawing/2014/main" id="{6605BFC7-047F-401E-9430-DD04BC25B7C2}"/>
              </a:ext>
            </a:extLst>
          </p:cNvPr>
          <p:cNvSpPr txBox="1">
            <a:spLocks noChangeArrowheads="1"/>
          </p:cNvSpPr>
          <p:nvPr/>
        </p:nvSpPr>
        <p:spPr bwMode="auto">
          <a:xfrm>
            <a:off x="179388" y="0"/>
            <a:ext cx="4897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FF3300"/>
                </a:solidFill>
                <a:effectLst>
                  <a:outerShdw blurRad="38100" dist="38100" dir="2700000" algn="tl">
                    <a:srgbClr val="000000"/>
                  </a:outerShdw>
                </a:effectLst>
              </a:rPr>
              <a:t>LO  STATO ATTUALE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A0E0EE6-9C97-417B-9C15-1913D2D63CB5}"/>
              </a:ext>
            </a:extLst>
          </p:cNvPr>
          <p:cNvSpPr>
            <a:spLocks noGrp="1" noChangeArrowheads="1"/>
          </p:cNvSpPr>
          <p:nvPr>
            <p:ph type="title"/>
          </p:nvPr>
        </p:nvSpPr>
        <p:spPr/>
        <p:txBody>
          <a:bodyPr/>
          <a:lstStyle/>
          <a:p>
            <a:r>
              <a:rPr lang="en-US" altLang="it-IT">
                <a:solidFill>
                  <a:srgbClr val="FF0000"/>
                </a:solidFill>
              </a:rPr>
              <a:t>PASSIVE SOLAR HEATING</a:t>
            </a:r>
          </a:p>
        </p:txBody>
      </p:sp>
      <p:sp>
        <p:nvSpPr>
          <p:cNvPr id="3075" name="Text Box 3">
            <a:extLst>
              <a:ext uri="{FF2B5EF4-FFF2-40B4-BE49-F238E27FC236}">
                <a16:creationId xmlns:a16="http://schemas.microsoft.com/office/drawing/2014/main" id="{00EB41E4-5150-4189-8C51-6F8642507D52}"/>
              </a:ext>
            </a:extLst>
          </p:cNvPr>
          <p:cNvSpPr txBox="1">
            <a:spLocks noChangeArrowheads="1"/>
          </p:cNvSpPr>
          <p:nvPr/>
        </p:nvSpPr>
        <p:spPr bwMode="auto">
          <a:xfrm>
            <a:off x="838200" y="1981200"/>
            <a:ext cx="777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sz="1400" b="1" i="1" u="sng" dirty="0">
                <a:solidFill>
                  <a:srgbClr val="FF0000"/>
                </a:solidFill>
                <a:latin typeface="Times New Roman" panose="02020603050405020304" pitchFamily="18" charset="0"/>
                <a:cs typeface="Times New Roman" panose="02020603050405020304" pitchFamily="18" charset="0"/>
              </a:rPr>
              <a:t>	</a:t>
            </a:r>
            <a:r>
              <a:rPr lang="en-US" altLang="it-IT" sz="2000" b="1" i="1" u="sng" dirty="0">
                <a:solidFill>
                  <a:srgbClr val="FF0000"/>
                </a:solidFill>
                <a:latin typeface="Times New Roman" panose="02020603050405020304" pitchFamily="18" charset="0"/>
                <a:cs typeface="Times New Roman" panose="02020603050405020304" pitchFamily="18" charset="0"/>
              </a:rPr>
              <a:t>Passive solar heating</a:t>
            </a:r>
            <a:r>
              <a:rPr lang="en-US" altLang="it-IT" sz="2000" dirty="0">
                <a:solidFill>
                  <a:srgbClr val="FF0000"/>
                </a:solidFill>
                <a:latin typeface="Times New Roman" panose="02020603050405020304" pitchFamily="18" charset="0"/>
                <a:cs typeface="Times New Roman" panose="02020603050405020304" pitchFamily="18" charset="0"/>
              </a:rPr>
              <a:t> – captures sunlight directly with a structure and converts it to low-temperature heat for space heating.</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 </a:t>
            </a:r>
          </a:p>
          <a:p>
            <a:pPr>
              <a:spcBef>
                <a:spcPct val="50000"/>
              </a:spcBef>
            </a:pPr>
            <a:r>
              <a:rPr lang="en-US" altLang="it-IT" sz="2000" b="1" i="1" u="sng" dirty="0">
                <a:solidFill>
                  <a:srgbClr val="FF0000"/>
                </a:solidFill>
                <a:latin typeface="Times New Roman" panose="02020603050405020304" pitchFamily="18" charset="0"/>
                <a:cs typeface="Times New Roman" panose="02020603050405020304" pitchFamily="18" charset="0"/>
              </a:rPr>
              <a:t>Advantages</a:t>
            </a:r>
            <a:r>
              <a:rPr lang="en-US" altLang="it-IT" sz="2000" b="1" i="1" dirty="0">
                <a:solidFill>
                  <a:srgbClr val="FF0000"/>
                </a:solidFill>
                <a:latin typeface="Times New Roman" panose="02020603050405020304" pitchFamily="18" charset="0"/>
                <a:cs typeface="Times New Roman" panose="02020603050405020304" pitchFamily="18" charset="0"/>
              </a:rPr>
              <a:t>				</a:t>
            </a:r>
            <a:r>
              <a:rPr lang="en-US" altLang="it-IT" sz="2000" b="1" i="1" u="sng" dirty="0">
                <a:solidFill>
                  <a:srgbClr val="FF0000"/>
                </a:solidFill>
                <a:latin typeface="Times New Roman" panose="02020603050405020304" pitchFamily="18" charset="0"/>
                <a:cs typeface="Times New Roman" panose="02020603050405020304" pitchFamily="18" charset="0"/>
              </a:rPr>
              <a:t>Disadvantages</a:t>
            </a:r>
            <a:endParaRPr lang="en-US" altLang="it-IT" sz="20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1.  save money				1.  expensive for initial costs</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2.  create 2-5 more jobs/unit of electricity	2.  aesthetically not pleasing</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3.  eliminate/reduce fossil fuels		3.  latitude</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4.  less pollution</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5.  less environmental damage</a:t>
            </a:r>
          </a:p>
          <a:p>
            <a:pPr>
              <a:spcBef>
                <a:spcPct val="50000"/>
              </a:spcBef>
            </a:pPr>
            <a:endParaRPr lang="en-US" altLang="it-IT" sz="2000" dirty="0">
              <a:solidFill>
                <a:srgbClr val="FF0000"/>
              </a:solidFill>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8AC4A31-6FA6-424A-985B-FD9CF876360B}"/>
              </a:ext>
            </a:extLst>
          </p:cNvPr>
          <p:cNvSpPr>
            <a:spLocks noGrp="1" noChangeArrowheads="1"/>
          </p:cNvSpPr>
          <p:nvPr>
            <p:ph type="title"/>
          </p:nvPr>
        </p:nvSpPr>
        <p:spPr/>
        <p:txBody>
          <a:bodyPr/>
          <a:lstStyle/>
          <a:p>
            <a:r>
              <a:rPr lang="en-US" altLang="it-IT">
                <a:solidFill>
                  <a:srgbClr val="FF0000"/>
                </a:solidFill>
              </a:rPr>
              <a:t>PASSIVE SOLAR HEATING</a:t>
            </a:r>
          </a:p>
        </p:txBody>
      </p:sp>
      <p:pic>
        <p:nvPicPr>
          <p:cNvPr id="4100" name="Picture 4">
            <a:extLst>
              <a:ext uri="{FF2B5EF4-FFF2-40B4-BE49-F238E27FC236}">
                <a16:creationId xmlns:a16="http://schemas.microsoft.com/office/drawing/2014/main" id="{E6D5ED4C-7A4E-4E70-AEE7-155DD0B16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27225"/>
            <a:ext cx="5486400" cy="454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F455775-E6C1-492E-B750-779A4CBDB59A}"/>
              </a:ext>
            </a:extLst>
          </p:cNvPr>
          <p:cNvSpPr>
            <a:spLocks noGrp="1" noChangeArrowheads="1"/>
          </p:cNvSpPr>
          <p:nvPr>
            <p:ph type="title"/>
          </p:nvPr>
        </p:nvSpPr>
        <p:spPr/>
        <p:txBody>
          <a:bodyPr/>
          <a:lstStyle/>
          <a:p>
            <a:r>
              <a:rPr lang="en-US" altLang="it-IT">
                <a:solidFill>
                  <a:srgbClr val="FF0000"/>
                </a:solidFill>
              </a:rPr>
              <a:t>ACTIVE SOLAR HEATING</a:t>
            </a:r>
          </a:p>
        </p:txBody>
      </p:sp>
      <p:sp>
        <p:nvSpPr>
          <p:cNvPr id="5123" name="Text Box 3">
            <a:extLst>
              <a:ext uri="{FF2B5EF4-FFF2-40B4-BE49-F238E27FC236}">
                <a16:creationId xmlns:a16="http://schemas.microsoft.com/office/drawing/2014/main" id="{C93D8AB5-D51E-4175-B00B-FA0DB69C26C7}"/>
              </a:ext>
            </a:extLst>
          </p:cNvPr>
          <p:cNvSpPr txBox="1">
            <a:spLocks noChangeArrowheads="1"/>
          </p:cNvSpPr>
          <p:nvPr/>
        </p:nvSpPr>
        <p:spPr bwMode="auto">
          <a:xfrm>
            <a:off x="304800" y="1905000"/>
            <a:ext cx="83820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sz="2000" b="1" i="1" u="sng">
                <a:solidFill>
                  <a:srgbClr val="FF0000"/>
                </a:solidFill>
                <a:latin typeface="Times New Roman" panose="02020603050405020304" pitchFamily="18" charset="0"/>
                <a:cs typeface="Times New Roman" panose="02020603050405020304" pitchFamily="18" charset="0"/>
              </a:rPr>
              <a:t>     Active solar heating</a:t>
            </a:r>
            <a:r>
              <a:rPr lang="en-US" altLang="it-IT" sz="2000">
                <a:solidFill>
                  <a:srgbClr val="FF0000"/>
                </a:solidFill>
                <a:latin typeface="Times New Roman" panose="02020603050405020304" pitchFamily="18" charset="0"/>
                <a:cs typeface="Times New Roman" panose="02020603050405020304" pitchFamily="18" charset="0"/>
              </a:rPr>
              <a:t> – specially designed collectors absorb solar energy and fan/pump distributes energy to parts of a building to meet space/water heating needs.</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  </a:t>
            </a:r>
          </a:p>
          <a:p>
            <a:pPr>
              <a:spcBef>
                <a:spcPct val="50000"/>
              </a:spcBef>
            </a:pPr>
            <a:r>
              <a:rPr lang="en-US" altLang="it-IT" sz="2000" b="1" i="1" u="sng">
                <a:solidFill>
                  <a:srgbClr val="FF0000"/>
                </a:solidFill>
                <a:latin typeface="Times New Roman" panose="02020603050405020304" pitchFamily="18" charset="0"/>
                <a:cs typeface="Times New Roman" panose="02020603050405020304" pitchFamily="18" charset="0"/>
              </a:rPr>
              <a:t>Advantages</a:t>
            </a:r>
            <a:r>
              <a:rPr lang="en-US" altLang="it-IT" sz="2000" b="1" i="1">
                <a:solidFill>
                  <a:srgbClr val="FF0000"/>
                </a:solidFill>
                <a:latin typeface="Times New Roman" panose="02020603050405020304" pitchFamily="18" charset="0"/>
                <a:cs typeface="Times New Roman" panose="02020603050405020304" pitchFamily="18" charset="0"/>
              </a:rPr>
              <a:t>				</a:t>
            </a:r>
            <a:r>
              <a:rPr lang="en-US" altLang="it-IT" sz="2000" b="1" i="1" u="sng">
                <a:solidFill>
                  <a:srgbClr val="FF0000"/>
                </a:solidFill>
                <a:latin typeface="Times New Roman" panose="02020603050405020304" pitchFamily="18" charset="0"/>
                <a:cs typeface="Times New Roman" panose="02020603050405020304" pitchFamily="18" charset="0"/>
              </a:rPr>
              <a:t>Disadvantages</a:t>
            </a:r>
            <a:endParaRPr lang="en-US" altLang="it-IT" sz="200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1.  save money				1.  expensive for initial costs</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2.  create 2-5 more jobs/unit of electricity	2.  aesthetically not pleasing</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3.  eliminate/reduce fossil fuels		3.  latitude</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4.  less pollution</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5.  less environmental damage</a:t>
            </a:r>
          </a:p>
          <a:p>
            <a:pPr>
              <a:spcBef>
                <a:spcPct val="50000"/>
              </a:spcBef>
            </a:pPr>
            <a:r>
              <a:rPr lang="en-US" altLang="it-IT" sz="1600">
                <a:solidFill>
                  <a:srgbClr val="FF0000"/>
                </a:solidFill>
                <a:latin typeface="Times New Roman" panose="02020603050405020304" pitchFamily="18" charset="0"/>
                <a:cs typeface="Times New Roman" panose="02020603050405020304" pitchFamily="18" charset="0"/>
              </a:rPr>
              <a:t> </a:t>
            </a:r>
          </a:p>
          <a:p>
            <a:pPr>
              <a:spcBef>
                <a:spcPct val="50000"/>
              </a:spcBef>
            </a:pPr>
            <a:endParaRPr lang="en-US" altLang="it-IT" sz="1600">
              <a:solidFill>
                <a:srgbClr val="FF0000"/>
              </a:solidFill>
              <a:latin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D0CB72E-8764-4856-BF8F-E9D10569743B}"/>
              </a:ext>
            </a:extLst>
          </p:cNvPr>
          <p:cNvSpPr>
            <a:spLocks noGrp="1" noChangeArrowheads="1"/>
          </p:cNvSpPr>
          <p:nvPr>
            <p:ph type="title"/>
          </p:nvPr>
        </p:nvSpPr>
        <p:spPr/>
        <p:txBody>
          <a:bodyPr/>
          <a:lstStyle/>
          <a:p>
            <a:r>
              <a:rPr lang="en-US" altLang="it-IT">
                <a:solidFill>
                  <a:srgbClr val="FF0000"/>
                </a:solidFill>
              </a:rPr>
              <a:t>ACTIVE SOLAR HEATING</a:t>
            </a:r>
          </a:p>
        </p:txBody>
      </p:sp>
      <p:pic>
        <p:nvPicPr>
          <p:cNvPr id="8196" name="Picture 4">
            <a:extLst>
              <a:ext uri="{FF2B5EF4-FFF2-40B4-BE49-F238E27FC236}">
                <a16:creationId xmlns:a16="http://schemas.microsoft.com/office/drawing/2014/main" id="{11CF640E-759D-4EC8-B98C-6FC81BD5B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95488"/>
            <a:ext cx="5307013" cy="4478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F117A60-B18E-4056-BF66-46868B75E0D8}"/>
              </a:ext>
            </a:extLst>
          </p:cNvPr>
          <p:cNvSpPr>
            <a:spLocks noGrp="1" noChangeArrowheads="1"/>
          </p:cNvSpPr>
          <p:nvPr>
            <p:ph type="title"/>
          </p:nvPr>
        </p:nvSpPr>
        <p:spPr/>
        <p:txBody>
          <a:bodyPr/>
          <a:lstStyle/>
          <a:p>
            <a:pPr algn="ctr"/>
            <a:r>
              <a:rPr lang="en-US" altLang="it-IT">
                <a:solidFill>
                  <a:srgbClr val="FF0000"/>
                </a:solidFill>
              </a:rPr>
              <a:t>SOLAR POWER TOWER</a:t>
            </a:r>
          </a:p>
        </p:txBody>
      </p:sp>
      <p:sp>
        <p:nvSpPr>
          <p:cNvPr id="9219" name="Text Box 3">
            <a:extLst>
              <a:ext uri="{FF2B5EF4-FFF2-40B4-BE49-F238E27FC236}">
                <a16:creationId xmlns:a16="http://schemas.microsoft.com/office/drawing/2014/main" id="{59B5544C-FEBC-47D9-B48B-4146F3A48A9E}"/>
              </a:ext>
            </a:extLst>
          </p:cNvPr>
          <p:cNvSpPr txBox="1">
            <a:spLocks noChangeArrowheads="1"/>
          </p:cNvSpPr>
          <p:nvPr/>
        </p:nvSpPr>
        <p:spPr bwMode="auto">
          <a:xfrm>
            <a:off x="381000" y="2057400"/>
            <a:ext cx="7848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b="1">
                <a:solidFill>
                  <a:srgbClr val="FF0000"/>
                </a:solidFill>
                <a:latin typeface="Times New Roman" panose="02020603050405020304" pitchFamily="18" charset="0"/>
                <a:cs typeface="Times New Roman" panose="02020603050405020304" pitchFamily="18" charset="0"/>
              </a:rPr>
              <a:t>    </a:t>
            </a:r>
            <a:r>
              <a:rPr lang="en-US" altLang="it-IT" sz="2000" b="1" i="1" u="sng">
                <a:solidFill>
                  <a:srgbClr val="FF0000"/>
                </a:solidFill>
                <a:latin typeface="Times New Roman" panose="02020603050405020304" pitchFamily="18" charset="0"/>
                <a:cs typeface="Times New Roman" panose="02020603050405020304" pitchFamily="18" charset="0"/>
              </a:rPr>
              <a:t>Solar Power Tower </a:t>
            </a:r>
            <a:r>
              <a:rPr lang="en-US" altLang="it-IT" sz="2000">
                <a:solidFill>
                  <a:srgbClr val="FF0000"/>
                </a:solidFill>
                <a:latin typeface="Times New Roman" panose="02020603050405020304" pitchFamily="18" charset="0"/>
                <a:cs typeface="Times New Roman" panose="02020603050405020304" pitchFamily="18" charset="0"/>
              </a:rPr>
              <a:t>–huge arrays of computer controlled mirrors that track the sun and focus sunlight on a central heat collection tower.  (Mojave desert in California)</a:t>
            </a:r>
          </a:p>
          <a:p>
            <a:pPr>
              <a:spcBef>
                <a:spcPct val="50000"/>
              </a:spcBef>
            </a:pPr>
            <a:r>
              <a:rPr lang="en-US" altLang="it-IT" sz="2000" b="1">
                <a:solidFill>
                  <a:srgbClr val="FF0000"/>
                </a:solidFill>
                <a:latin typeface="Times New Roman" panose="02020603050405020304" pitchFamily="18" charset="0"/>
                <a:cs typeface="Times New Roman" panose="02020603050405020304" pitchFamily="18" charset="0"/>
              </a:rPr>
              <a:t> </a:t>
            </a:r>
            <a:endParaRPr lang="en-US" altLang="it-IT" sz="200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2000" b="1" i="1" u="sng">
                <a:solidFill>
                  <a:srgbClr val="FF0000"/>
                </a:solidFill>
                <a:latin typeface="Times New Roman" panose="02020603050405020304" pitchFamily="18" charset="0"/>
                <a:cs typeface="Times New Roman" panose="02020603050405020304" pitchFamily="18" charset="0"/>
              </a:rPr>
              <a:t>Advantages</a:t>
            </a:r>
            <a:r>
              <a:rPr lang="en-US" altLang="it-IT" sz="2000" b="1" i="1">
                <a:solidFill>
                  <a:srgbClr val="FF0000"/>
                </a:solidFill>
                <a:latin typeface="Times New Roman" panose="02020603050405020304" pitchFamily="18" charset="0"/>
                <a:cs typeface="Times New Roman" panose="02020603050405020304" pitchFamily="18" charset="0"/>
              </a:rPr>
              <a:t>				</a:t>
            </a:r>
            <a:r>
              <a:rPr lang="en-US" altLang="it-IT" sz="2000" b="1" i="1" u="sng">
                <a:solidFill>
                  <a:srgbClr val="FF0000"/>
                </a:solidFill>
                <a:latin typeface="Times New Roman" panose="02020603050405020304" pitchFamily="18" charset="0"/>
                <a:cs typeface="Times New Roman" panose="02020603050405020304" pitchFamily="18" charset="0"/>
              </a:rPr>
              <a:t>Disadvantages</a:t>
            </a:r>
            <a:endParaRPr lang="en-US" altLang="it-IT" sz="200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Cost will drop as 				Costs 8X more to </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Technology improves			build</a:t>
            </a:r>
          </a:p>
          <a:p>
            <a:pPr>
              <a:spcBef>
                <a:spcPct val="50000"/>
              </a:spcBef>
            </a:pPr>
            <a:r>
              <a:rPr lang="en-US" altLang="it-IT" sz="200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39AFC2-3A97-4DD4-AD7C-A91C6E53415B}"/>
              </a:ext>
            </a:extLst>
          </p:cNvPr>
          <p:cNvSpPr>
            <a:spLocks noGrp="1" noChangeArrowheads="1"/>
          </p:cNvSpPr>
          <p:nvPr>
            <p:ph type="title"/>
          </p:nvPr>
        </p:nvSpPr>
        <p:spPr/>
        <p:txBody>
          <a:bodyPr/>
          <a:lstStyle/>
          <a:p>
            <a:pPr algn="ctr"/>
            <a:r>
              <a:rPr lang="en-US" altLang="it-IT" dirty="0">
                <a:solidFill>
                  <a:srgbClr val="FF0000"/>
                </a:solidFill>
              </a:rPr>
              <a:t>SOLAR POWER TOWER</a:t>
            </a:r>
          </a:p>
        </p:txBody>
      </p:sp>
      <p:pic>
        <p:nvPicPr>
          <p:cNvPr id="1027" name="Picture 3">
            <a:extLst>
              <a:ext uri="{FF2B5EF4-FFF2-40B4-BE49-F238E27FC236}">
                <a16:creationId xmlns:a16="http://schemas.microsoft.com/office/drawing/2014/main" id="{9FEE9A48-30E1-4B29-A5BD-BFCB1246F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33600"/>
            <a:ext cx="6400800" cy="4224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740DBF0-5BC4-433C-969F-F1F88CD224B5}"/>
              </a:ext>
            </a:extLst>
          </p:cNvPr>
          <p:cNvSpPr>
            <a:spLocks noGrp="1" noChangeArrowheads="1"/>
          </p:cNvSpPr>
          <p:nvPr>
            <p:ph type="title"/>
          </p:nvPr>
        </p:nvSpPr>
        <p:spPr/>
        <p:txBody>
          <a:bodyPr/>
          <a:lstStyle/>
          <a:p>
            <a:pPr algn="ctr"/>
            <a:r>
              <a:rPr lang="en-US" altLang="it-IT">
                <a:solidFill>
                  <a:srgbClr val="FF0000"/>
                </a:solidFill>
              </a:rPr>
              <a:t>SOLAR THERMAL PLANT</a:t>
            </a:r>
          </a:p>
        </p:txBody>
      </p:sp>
      <p:sp>
        <p:nvSpPr>
          <p:cNvPr id="10243" name="Text Box 3">
            <a:extLst>
              <a:ext uri="{FF2B5EF4-FFF2-40B4-BE49-F238E27FC236}">
                <a16:creationId xmlns:a16="http://schemas.microsoft.com/office/drawing/2014/main" id="{F7F665A2-B683-44A6-913D-FF4F95FC03F4}"/>
              </a:ext>
            </a:extLst>
          </p:cNvPr>
          <p:cNvSpPr txBox="1">
            <a:spLocks noChangeArrowheads="1"/>
          </p:cNvSpPr>
          <p:nvPr/>
        </p:nvSpPr>
        <p:spPr bwMode="auto">
          <a:xfrm>
            <a:off x="685800" y="2438400"/>
            <a:ext cx="8077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sz="2000" b="1" i="1" u="sng" dirty="0">
                <a:solidFill>
                  <a:srgbClr val="FF0000"/>
                </a:solidFill>
                <a:latin typeface="Times New Roman" panose="02020603050405020304" pitchFamily="18" charset="0"/>
                <a:cs typeface="Times New Roman" panose="02020603050405020304" pitchFamily="18" charset="0"/>
              </a:rPr>
              <a:t>Solar Thermal Plant –</a:t>
            </a:r>
            <a:r>
              <a:rPr lang="en-US" altLang="it-IT" sz="2000" dirty="0">
                <a:solidFill>
                  <a:srgbClr val="FF0000"/>
                </a:solidFill>
                <a:latin typeface="Times New Roman" panose="02020603050405020304" pitchFamily="18" charset="0"/>
                <a:cs typeface="Times New Roman" panose="02020603050405020304" pitchFamily="18" charset="0"/>
              </a:rPr>
              <a:t> sunlight is collected and focused on oil-filled pipes that run through the middle of curved solar collectors.</a:t>
            </a:r>
          </a:p>
          <a:p>
            <a:pPr>
              <a:spcBef>
                <a:spcPct val="50000"/>
              </a:spcBef>
            </a:pPr>
            <a:r>
              <a:rPr lang="en-US" altLang="it-IT" sz="2000" b="1" dirty="0">
                <a:solidFill>
                  <a:srgbClr val="FF0000"/>
                </a:solidFill>
                <a:latin typeface="Times New Roman" panose="02020603050405020304" pitchFamily="18" charset="0"/>
                <a:cs typeface="Times New Roman" panose="02020603050405020304" pitchFamily="18" charset="0"/>
              </a:rPr>
              <a:t> </a:t>
            </a:r>
            <a:endParaRPr lang="en-US" altLang="it-IT" sz="20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2000" b="1" i="1" u="sng" dirty="0">
                <a:solidFill>
                  <a:srgbClr val="FF0000"/>
                </a:solidFill>
                <a:latin typeface="Times New Roman" panose="02020603050405020304" pitchFamily="18" charset="0"/>
                <a:cs typeface="Times New Roman" panose="02020603050405020304" pitchFamily="18" charset="0"/>
              </a:rPr>
              <a:t>Advantages</a:t>
            </a:r>
            <a:r>
              <a:rPr lang="en-US" altLang="it-IT" sz="2000" b="1" i="1" dirty="0">
                <a:solidFill>
                  <a:srgbClr val="FF0000"/>
                </a:solidFill>
                <a:latin typeface="Times New Roman" panose="02020603050405020304" pitchFamily="18" charset="0"/>
                <a:cs typeface="Times New Roman" panose="02020603050405020304" pitchFamily="18" charset="0"/>
              </a:rPr>
              <a:t>				</a:t>
            </a:r>
            <a:r>
              <a:rPr lang="en-US" altLang="it-IT" sz="2000" b="1" i="1" u="sng" dirty="0">
                <a:solidFill>
                  <a:srgbClr val="FF0000"/>
                </a:solidFill>
                <a:latin typeface="Times New Roman" panose="02020603050405020304" pitchFamily="18" charset="0"/>
                <a:cs typeface="Times New Roman" panose="02020603050405020304" pitchFamily="18" charset="0"/>
              </a:rPr>
              <a:t>Disadvantages</a:t>
            </a:r>
            <a:endParaRPr lang="en-US" altLang="it-IT" sz="20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1.     Can generate temperatures high	1.  central receivers are</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enough for industrial processes		     expensive to operate.</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2. can supply back-up electricity</a:t>
            </a:r>
          </a:p>
          <a:p>
            <a:pPr>
              <a:spcBef>
                <a:spcPct val="50000"/>
              </a:spcBef>
            </a:pPr>
            <a:r>
              <a:rPr lang="en-US" altLang="it-IT" sz="2000" dirty="0">
                <a:solidFill>
                  <a:srgbClr val="FF0000"/>
                </a:solidFill>
                <a:latin typeface="Times New Roman" panose="02020603050405020304" pitchFamily="18" charset="0"/>
                <a:cs typeface="Times New Roman" panose="02020603050405020304" pitchFamily="18" charset="0"/>
              </a:rPr>
              <a:t>3. cheaper than nuclear</a:t>
            </a:r>
          </a:p>
          <a:p>
            <a:pPr>
              <a:spcBef>
                <a:spcPct val="50000"/>
              </a:spcBef>
            </a:pPr>
            <a:endParaRPr lang="en-US" altLang="it-IT" sz="2000" dirty="0">
              <a:solidFill>
                <a:srgbClr val="FF0000"/>
              </a:solidFill>
              <a:latin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C00D189-B09C-46BA-ACBE-795B19CFB214}"/>
              </a:ext>
            </a:extLst>
          </p:cNvPr>
          <p:cNvSpPr>
            <a:spLocks noGrp="1" noChangeArrowheads="1"/>
          </p:cNvSpPr>
          <p:nvPr>
            <p:ph type="title"/>
          </p:nvPr>
        </p:nvSpPr>
        <p:spPr/>
        <p:txBody>
          <a:bodyPr/>
          <a:lstStyle/>
          <a:p>
            <a:pPr algn="ctr"/>
            <a:r>
              <a:rPr lang="en-US" altLang="it-IT">
                <a:solidFill>
                  <a:srgbClr val="FF0000"/>
                </a:solidFill>
              </a:rPr>
              <a:t>SOLAR THERMAL PLANT</a:t>
            </a:r>
          </a:p>
        </p:txBody>
      </p:sp>
      <p:pic>
        <p:nvPicPr>
          <p:cNvPr id="11268" name="Picture 4">
            <a:extLst>
              <a:ext uri="{FF2B5EF4-FFF2-40B4-BE49-F238E27FC236}">
                <a16:creationId xmlns:a16="http://schemas.microsoft.com/office/drawing/2014/main" id="{D732BFF6-4498-433D-982A-DE2BB8BE1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59436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08BD47D0-D49A-4F75-9232-B46526DC8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743200" cy="2011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2AB9431-BCCE-4865-8A4B-8A19EAD654A4}"/>
              </a:ext>
            </a:extLst>
          </p:cNvPr>
          <p:cNvSpPr>
            <a:spLocks noGrp="1" noChangeArrowheads="1"/>
          </p:cNvSpPr>
          <p:nvPr>
            <p:ph type="title"/>
          </p:nvPr>
        </p:nvSpPr>
        <p:spPr/>
        <p:txBody>
          <a:bodyPr/>
          <a:lstStyle/>
          <a:p>
            <a:pPr algn="ctr"/>
            <a:r>
              <a:rPr lang="en-US" altLang="it-IT" dirty="0">
                <a:solidFill>
                  <a:srgbClr val="FF0000"/>
                </a:solidFill>
              </a:rPr>
              <a:t>SOLAR COOKER</a:t>
            </a:r>
          </a:p>
        </p:txBody>
      </p:sp>
      <p:sp>
        <p:nvSpPr>
          <p:cNvPr id="12291" name="Text Box 3">
            <a:extLst>
              <a:ext uri="{FF2B5EF4-FFF2-40B4-BE49-F238E27FC236}">
                <a16:creationId xmlns:a16="http://schemas.microsoft.com/office/drawing/2014/main" id="{E3DC8B38-19AC-43B5-AA93-52865966F499}"/>
              </a:ext>
            </a:extLst>
          </p:cNvPr>
          <p:cNvSpPr txBox="1">
            <a:spLocks noChangeArrowheads="1"/>
          </p:cNvSpPr>
          <p:nvPr/>
        </p:nvSpPr>
        <p:spPr bwMode="auto">
          <a:xfrm>
            <a:off x="838200" y="2286000"/>
            <a:ext cx="76962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sz="1800" b="1" i="1" u="sng" dirty="0">
                <a:solidFill>
                  <a:srgbClr val="FF0000"/>
                </a:solidFill>
                <a:latin typeface="Times New Roman" panose="02020603050405020304" pitchFamily="18" charset="0"/>
                <a:cs typeface="Times New Roman" panose="02020603050405020304" pitchFamily="18" charset="0"/>
              </a:rPr>
              <a:t>Solar Cooker –</a:t>
            </a:r>
            <a:r>
              <a:rPr lang="en-US" altLang="it-IT" sz="1800" dirty="0">
                <a:solidFill>
                  <a:srgbClr val="FF0000"/>
                </a:solidFill>
                <a:latin typeface="Times New Roman" panose="02020603050405020304" pitchFamily="18" charset="0"/>
                <a:cs typeface="Times New Roman" panose="02020603050405020304" pitchFamily="18" charset="0"/>
              </a:rPr>
              <a:t> focuses and concentrates sunlight in a box typically covered in glass to trap infrared radiation waves to cook food in rural villages in developing countries.</a:t>
            </a:r>
          </a:p>
          <a:p>
            <a:pPr>
              <a:spcBef>
                <a:spcPct val="50000"/>
              </a:spcBef>
            </a:pPr>
            <a:r>
              <a:rPr lang="en-US" altLang="it-IT" sz="1800" b="1" dirty="0">
                <a:solidFill>
                  <a:srgbClr val="FF0000"/>
                </a:solidFill>
                <a:latin typeface="Times New Roman" panose="02020603050405020304" pitchFamily="18" charset="0"/>
                <a:cs typeface="Times New Roman" panose="02020603050405020304" pitchFamily="18" charset="0"/>
              </a:rPr>
              <a:t> </a:t>
            </a:r>
            <a:endParaRPr lang="en-US" altLang="it-IT" sz="18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1800" b="1" i="1" u="sng" dirty="0">
                <a:solidFill>
                  <a:srgbClr val="FF0000"/>
                </a:solidFill>
                <a:latin typeface="Times New Roman" panose="02020603050405020304" pitchFamily="18" charset="0"/>
                <a:cs typeface="Times New Roman" panose="02020603050405020304" pitchFamily="18" charset="0"/>
              </a:rPr>
              <a:t>Advantages</a:t>
            </a:r>
            <a:r>
              <a:rPr lang="en-US" altLang="it-IT" sz="1800" b="1" i="1" dirty="0">
                <a:solidFill>
                  <a:srgbClr val="FF0000"/>
                </a:solidFill>
                <a:latin typeface="Times New Roman" panose="02020603050405020304" pitchFamily="18" charset="0"/>
                <a:cs typeface="Times New Roman" panose="02020603050405020304" pitchFamily="18" charset="0"/>
              </a:rPr>
              <a:t>			</a:t>
            </a:r>
            <a:r>
              <a:rPr lang="en-US" altLang="it-IT" sz="1800" b="1" i="1" u="sng" dirty="0">
                <a:solidFill>
                  <a:srgbClr val="FF0000"/>
                </a:solidFill>
                <a:latin typeface="Times New Roman" panose="02020603050405020304" pitchFamily="18" charset="0"/>
                <a:cs typeface="Times New Roman" panose="02020603050405020304" pitchFamily="18" charset="0"/>
              </a:rPr>
              <a:t>Disadvantages</a:t>
            </a:r>
            <a:endParaRPr lang="en-US" altLang="it-IT" sz="1800"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it-IT" sz="1800" dirty="0">
                <a:solidFill>
                  <a:srgbClr val="FF0000"/>
                </a:solidFill>
                <a:latin typeface="Times New Roman" panose="02020603050405020304" pitchFamily="18" charset="0"/>
                <a:cs typeface="Times New Roman" panose="02020603050405020304" pitchFamily="18" charset="0"/>
              </a:rPr>
              <a:t>Does not reduce deforestation		2-4 hours to cook average meal.</a:t>
            </a:r>
          </a:p>
          <a:p>
            <a:pPr>
              <a:spcBef>
                <a:spcPct val="50000"/>
              </a:spcBef>
            </a:pPr>
            <a:r>
              <a:rPr lang="en-US" altLang="it-IT" dirty="0">
                <a:solidFill>
                  <a:srgbClr val="FF0000"/>
                </a:solidFill>
                <a:cs typeface="Times New Roman" panose="02020603050405020304" pitchFamily="18" charset="0"/>
              </a:rPr>
              <a:t> </a:t>
            </a:r>
          </a:p>
          <a:p>
            <a:pPr>
              <a:spcBef>
                <a:spcPct val="50000"/>
              </a:spcBef>
            </a:pPr>
            <a:endParaRPr lang="en-US" altLang="it-IT" dirty="0">
              <a:solidFill>
                <a:srgbClr val="FF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79EC81-C6BA-44A4-880E-E27B059E3315}"/>
              </a:ext>
            </a:extLst>
          </p:cNvPr>
          <p:cNvSpPr>
            <a:spLocks noGrp="1" noChangeArrowheads="1"/>
          </p:cNvSpPr>
          <p:nvPr>
            <p:ph type="title"/>
          </p:nvPr>
        </p:nvSpPr>
        <p:spPr/>
        <p:txBody>
          <a:bodyPr/>
          <a:lstStyle/>
          <a:p>
            <a:pPr algn="ctr"/>
            <a:r>
              <a:rPr lang="en-US" altLang="it-IT">
                <a:solidFill>
                  <a:srgbClr val="FF0000"/>
                </a:solidFill>
              </a:rPr>
              <a:t>SOLAR COOKER</a:t>
            </a:r>
          </a:p>
        </p:txBody>
      </p:sp>
      <p:pic>
        <p:nvPicPr>
          <p:cNvPr id="13318" name="Picture 6">
            <a:extLst>
              <a:ext uri="{FF2B5EF4-FFF2-40B4-BE49-F238E27FC236}">
                <a16:creationId xmlns:a16="http://schemas.microsoft.com/office/drawing/2014/main" id="{5A5C92D1-0EFA-4477-AA43-DEAA83208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09800"/>
            <a:ext cx="3413125" cy="366236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02D2D132-5ED8-4875-86DB-013FD4970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33600"/>
            <a:ext cx="3192463" cy="4354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C1A2EA48-8186-40D5-9E20-B571AC6351D2}"/>
              </a:ext>
            </a:extLst>
          </p:cNvPr>
          <p:cNvSpPr>
            <a:spLocks noGrp="1" noChangeArrowheads="1"/>
          </p:cNvSpPr>
          <p:nvPr>
            <p:ph type="title"/>
          </p:nvPr>
        </p:nvSpPr>
        <p:spPr>
          <a:xfrm>
            <a:off x="179388" y="44450"/>
            <a:ext cx="8785225" cy="1139825"/>
          </a:xfrm>
        </p:spPr>
        <p:txBody>
          <a:bodyPr/>
          <a:lstStyle/>
          <a:p>
            <a:r>
              <a:rPr lang="it-IT" altLang="it-IT" sz="3600" dirty="0">
                <a:highlight>
                  <a:srgbClr val="FFFF00"/>
                </a:highlight>
              </a:rPr>
              <a:t>Impiego delle fonti rinnovabili nel mondo</a:t>
            </a:r>
          </a:p>
        </p:txBody>
      </p:sp>
      <p:sp>
        <p:nvSpPr>
          <p:cNvPr id="270339" name="Rectangle 3">
            <a:extLst>
              <a:ext uri="{FF2B5EF4-FFF2-40B4-BE49-F238E27FC236}">
                <a16:creationId xmlns:a16="http://schemas.microsoft.com/office/drawing/2014/main" id="{D562879A-0529-4044-A90D-092AB844608E}"/>
              </a:ext>
            </a:extLst>
          </p:cNvPr>
          <p:cNvSpPr>
            <a:spLocks noGrp="1" noChangeArrowheads="1"/>
          </p:cNvSpPr>
          <p:nvPr>
            <p:ph type="body" idx="1"/>
          </p:nvPr>
        </p:nvSpPr>
        <p:spPr>
          <a:xfrm>
            <a:off x="179388" y="1052513"/>
            <a:ext cx="8785225" cy="1108075"/>
          </a:xfrm>
        </p:spPr>
        <p:txBody>
          <a:bodyPr/>
          <a:lstStyle/>
          <a:p>
            <a:pPr algn="ctr">
              <a:buFont typeface="Wingdings" panose="05000000000000000000" pitchFamily="2" charset="2"/>
              <a:buNone/>
            </a:pPr>
            <a:r>
              <a:rPr lang="it-IT" altLang="it-IT" sz="2400" dirty="0">
                <a:solidFill>
                  <a:srgbClr val="FFFFFF"/>
                </a:solidFill>
              </a:rPr>
              <a:t>Ripartizione tra le fonti della produzione mondiale d’energia primaria nel 2003</a:t>
            </a:r>
          </a:p>
        </p:txBody>
      </p:sp>
      <p:sp>
        <p:nvSpPr>
          <p:cNvPr id="270347" name="Rectangle 11">
            <a:extLst>
              <a:ext uri="{FF2B5EF4-FFF2-40B4-BE49-F238E27FC236}">
                <a16:creationId xmlns:a16="http://schemas.microsoft.com/office/drawing/2014/main" id="{78EEC534-9323-4405-A64A-F21A859CD293}"/>
              </a:ext>
            </a:extLst>
          </p:cNvPr>
          <p:cNvSpPr>
            <a:spLocks noChangeArrowheads="1"/>
          </p:cNvSpPr>
          <p:nvPr/>
        </p:nvSpPr>
        <p:spPr bwMode="auto">
          <a:xfrm>
            <a:off x="0" y="2305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graphicFrame>
        <p:nvGraphicFramePr>
          <p:cNvPr id="270346" name="Object 10">
            <a:extLst>
              <a:ext uri="{FF2B5EF4-FFF2-40B4-BE49-F238E27FC236}">
                <a16:creationId xmlns:a16="http://schemas.microsoft.com/office/drawing/2014/main" id="{7AAF44E1-C4D5-40DC-98D3-BFD140320CFC}"/>
              </a:ext>
            </a:extLst>
          </p:cNvPr>
          <p:cNvGraphicFramePr>
            <a:graphicFrameLocks noChangeAspect="1"/>
          </p:cNvGraphicFramePr>
          <p:nvPr/>
        </p:nvGraphicFramePr>
        <p:xfrm>
          <a:off x="360363" y="1822450"/>
          <a:ext cx="8459787" cy="4972050"/>
        </p:xfrm>
        <a:graphic>
          <a:graphicData uri="http://schemas.openxmlformats.org/presentationml/2006/ole">
            <mc:AlternateContent xmlns:mc="http://schemas.openxmlformats.org/markup-compatibility/2006">
              <mc:Choice xmlns:v="urn:schemas-microsoft-com:vml" Requires="v">
                <p:oleObj spid="_x0000_s52233" name="Grafico" r:id="rId3" imgW="3895649" imgH="2295449" progId="Excel.Chart.8">
                  <p:embed/>
                </p:oleObj>
              </mc:Choice>
              <mc:Fallback>
                <p:oleObj name="Grafico" r:id="rId3" imgW="3895649" imgH="2295449" progId="Excel.Chart.8">
                  <p:embed/>
                  <p:pic>
                    <p:nvPicPr>
                      <p:cNvPr id="270346" name="Object 10">
                        <a:extLst>
                          <a:ext uri="{FF2B5EF4-FFF2-40B4-BE49-F238E27FC236}">
                            <a16:creationId xmlns:a16="http://schemas.microsoft.com/office/drawing/2014/main" id="{7AAF44E1-C4D5-40DC-98D3-BFD140320CF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1822450"/>
                        <a:ext cx="8459787" cy="4972050"/>
                      </a:xfrm>
                      <a:prstGeom prst="rect">
                        <a:avLst/>
                      </a:prstGeom>
                      <a:solidFill>
                        <a:srgbClr val="FFFFFF"/>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0338"/>
                                        </p:tgtEl>
                                        <p:attrNameLst>
                                          <p:attrName>style.visibility</p:attrName>
                                        </p:attrNameLst>
                                      </p:cBhvr>
                                      <p:to>
                                        <p:strVal val="visible"/>
                                      </p:to>
                                    </p:set>
                                    <p:animEffect transition="in" filter="fade">
                                      <p:cBhvr>
                                        <p:cTn id="7" dur="500"/>
                                        <p:tgtEl>
                                          <p:spTgt spid="270338"/>
                                        </p:tgtEl>
                                      </p:cBhvr>
                                    </p:animEffect>
                                  </p:childTnLst>
                                </p:cTn>
                              </p:par>
                            </p:childTnLst>
                          </p:cTn>
                        </p:par>
                        <p:par>
                          <p:cTn id="8" fill="hold" nodeType="afterGroup">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70339">
                                            <p:txEl>
                                              <p:pRg st="0" end="0"/>
                                            </p:txEl>
                                          </p:spTgt>
                                        </p:tgtEl>
                                        <p:attrNameLst>
                                          <p:attrName>style.visibility</p:attrName>
                                        </p:attrNameLst>
                                      </p:cBhvr>
                                      <p:to>
                                        <p:strVal val="visible"/>
                                      </p:to>
                                    </p:set>
                                    <p:animEffect transition="in" filter="fade">
                                      <p:cBhvr>
                                        <p:cTn id="11" dur="1000"/>
                                        <p:tgtEl>
                                          <p:spTgt spid="270339">
                                            <p:txEl>
                                              <p:pRg st="0" end="0"/>
                                            </p:txEl>
                                          </p:spTgt>
                                        </p:tgtEl>
                                      </p:cBhvr>
                                    </p:animEffect>
                                    <p:anim calcmode="lin" valueType="num">
                                      <p:cBhvr>
                                        <p:cTn id="12" dur="1000" fill="hold"/>
                                        <p:tgtEl>
                                          <p:spTgt spid="270339">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270339">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70339">
                                            <p:txEl>
                                              <p:pRg st="0" end="0"/>
                                            </p:txEl>
                                          </p:spTgt>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70346"/>
                                        </p:tgtEl>
                                        <p:attrNameLst>
                                          <p:attrName>style.visibility</p:attrName>
                                        </p:attrNameLst>
                                      </p:cBhvr>
                                      <p:to>
                                        <p:strVal val="visible"/>
                                      </p:to>
                                    </p:set>
                                    <p:animEffect transition="in" filter="dissolve">
                                      <p:cBhvr>
                                        <p:cTn id="18" dur="500"/>
                                        <p:tgtEl>
                                          <p:spTgt spid="270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P spid="270339" grpId="0" build="p"/>
      <p:bldOleChart spid="27034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42" name="WordArt 10">
            <a:extLst>
              <a:ext uri="{FF2B5EF4-FFF2-40B4-BE49-F238E27FC236}">
                <a16:creationId xmlns:a16="http://schemas.microsoft.com/office/drawing/2014/main" id="{0F43C48A-21E4-42A4-85B7-5EC05690440C}"/>
              </a:ext>
            </a:extLst>
          </p:cNvPr>
          <p:cNvSpPr>
            <a:spLocks noChangeArrowheads="1" noChangeShapeType="1" noTextEdit="1"/>
          </p:cNvSpPr>
          <p:nvPr/>
        </p:nvSpPr>
        <p:spPr bwMode="auto">
          <a:xfrm>
            <a:off x="1547813" y="3429000"/>
            <a:ext cx="6248400" cy="10795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r>
              <a:rPr lang="it-IT" sz="36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Vento</a:t>
            </a:r>
          </a:p>
        </p:txBody>
      </p:sp>
    </p:spTree>
    <p:extLst>
      <p:ext uri="{BB962C8B-B14F-4D97-AF65-F5344CB8AC3E}">
        <p14:creationId xmlns:p14="http://schemas.microsoft.com/office/powerpoint/2010/main" val="780103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CC028201-2A64-47FF-B19A-1C5F1FDB0536}"/>
              </a:ext>
            </a:extLst>
          </p:cNvPr>
          <p:cNvSpPr txBox="1">
            <a:spLocks noGrp="1"/>
          </p:cNvSpPr>
          <p:nvPr>
            <p:ph type="ctrTitle"/>
          </p:nvPr>
        </p:nvSpPr>
        <p:spPr>
          <a:xfrm>
            <a:off x="812800" y="4763"/>
            <a:ext cx="7772400" cy="1470025"/>
          </a:xfrm>
        </p:spPr>
        <p:txBody>
          <a:bodyPr/>
          <a:lstStyle/>
          <a:p>
            <a:pPr eaLnBrk="1"/>
            <a:r>
              <a:rPr altLang="it-IT" sz="3200" b="1">
                <a:solidFill>
                  <a:srgbClr val="FF0000"/>
                </a:solidFill>
                <a:latin typeface="Times New Roman" panose="02020603050405020304" pitchFamily="18" charset="0"/>
                <a:cs typeface="Times New Roman" panose="02020603050405020304" pitchFamily="18" charset="0"/>
              </a:rPr>
              <a:t>LE CENTRALI EOLICHE</a:t>
            </a:r>
          </a:p>
        </p:txBody>
      </p:sp>
      <p:pic>
        <p:nvPicPr>
          <p:cNvPr id="2051" name="Picture 2">
            <a:extLst>
              <a:ext uri="{FF2B5EF4-FFF2-40B4-BE49-F238E27FC236}">
                <a16:creationId xmlns:a16="http://schemas.microsoft.com/office/drawing/2014/main" id="{438CF41D-84F6-481F-A831-E3BD21C145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891D55BC-8941-41D9-8DED-398C69739DC2}"/>
              </a:ext>
            </a:extLst>
          </p:cNvPr>
          <p:cNvSpPr>
            <a:spLocks noGrp="1"/>
          </p:cNvSpPr>
          <p:nvPr>
            <p:ph sz="quarter" idx="13"/>
          </p:nvPr>
        </p:nvSpPr>
        <p:spPr>
          <a:xfrm>
            <a:off x="323850" y="260350"/>
            <a:ext cx="6400800" cy="3475038"/>
          </a:xfrm>
        </p:spPr>
        <p:txBody>
          <a:bodyPr/>
          <a:lstStyle/>
          <a:p>
            <a:r>
              <a:rPr lang="it-IT" altLang="it-IT" sz="4800"/>
              <a:t>IL VENTO</a:t>
            </a:r>
          </a:p>
        </p:txBody>
      </p:sp>
      <p:sp>
        <p:nvSpPr>
          <p:cNvPr id="4" name="CasellaDiTesto 3">
            <a:extLst>
              <a:ext uri="{FF2B5EF4-FFF2-40B4-BE49-F238E27FC236}">
                <a16:creationId xmlns:a16="http://schemas.microsoft.com/office/drawing/2014/main" id="{110BD5DC-EDCA-459B-9380-1CC981A98F59}"/>
              </a:ext>
            </a:extLst>
          </p:cNvPr>
          <p:cNvSpPr txBox="1"/>
          <p:nvPr/>
        </p:nvSpPr>
        <p:spPr>
          <a:xfrm>
            <a:off x="3492500" y="3125788"/>
            <a:ext cx="1795463" cy="7080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it-IT" sz="4000" dirty="0"/>
              <a:t>VENTO</a:t>
            </a:r>
          </a:p>
        </p:txBody>
      </p:sp>
      <p:sp>
        <p:nvSpPr>
          <p:cNvPr id="9" name="CasellaDiTesto 8">
            <a:extLst>
              <a:ext uri="{FF2B5EF4-FFF2-40B4-BE49-F238E27FC236}">
                <a16:creationId xmlns:a16="http://schemas.microsoft.com/office/drawing/2014/main" id="{2435AA02-008B-47D5-8812-BD8802406ABC}"/>
              </a:ext>
            </a:extLst>
          </p:cNvPr>
          <p:cNvSpPr txBox="1"/>
          <p:nvPr/>
        </p:nvSpPr>
        <p:spPr>
          <a:xfrm>
            <a:off x="6267450" y="3030538"/>
            <a:ext cx="2627313" cy="1200329"/>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E’ lo spostamento di masse d’aria dalle zone ad alta pressione verso le zone a bassa pressione</a:t>
            </a:r>
          </a:p>
        </p:txBody>
      </p:sp>
      <p:sp>
        <p:nvSpPr>
          <p:cNvPr id="12" name="Freccia a destra 11">
            <a:extLst>
              <a:ext uri="{FF2B5EF4-FFF2-40B4-BE49-F238E27FC236}">
                <a16:creationId xmlns:a16="http://schemas.microsoft.com/office/drawing/2014/main" id="{F84BA1CB-CB90-4EA2-A9B8-2D379B3E33C9}"/>
              </a:ext>
            </a:extLst>
          </p:cNvPr>
          <p:cNvSpPr/>
          <p:nvPr/>
        </p:nvSpPr>
        <p:spPr>
          <a:xfrm>
            <a:off x="5287963" y="3284538"/>
            <a:ext cx="97948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Freccia a sinistra 12">
            <a:extLst>
              <a:ext uri="{FF2B5EF4-FFF2-40B4-BE49-F238E27FC236}">
                <a16:creationId xmlns:a16="http://schemas.microsoft.com/office/drawing/2014/main" id="{B0053BA3-941A-4E3E-92BE-02C6AB469B45}"/>
              </a:ext>
            </a:extLst>
          </p:cNvPr>
          <p:cNvSpPr/>
          <p:nvPr/>
        </p:nvSpPr>
        <p:spPr>
          <a:xfrm>
            <a:off x="2513013" y="3238500"/>
            <a:ext cx="979487"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CasellaDiTesto 13">
            <a:extLst>
              <a:ext uri="{FF2B5EF4-FFF2-40B4-BE49-F238E27FC236}">
                <a16:creationId xmlns:a16="http://schemas.microsoft.com/office/drawing/2014/main" id="{D9D5E481-BDD7-40D9-97DE-5E5514F38138}"/>
              </a:ext>
            </a:extLst>
          </p:cNvPr>
          <p:cNvSpPr txBox="1"/>
          <p:nvPr/>
        </p:nvSpPr>
        <p:spPr>
          <a:xfrm>
            <a:off x="827088" y="3030538"/>
            <a:ext cx="1685925" cy="923330"/>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E’ una delle più antiche fonti di energia</a:t>
            </a:r>
          </a:p>
        </p:txBody>
      </p:sp>
      <p:sp>
        <p:nvSpPr>
          <p:cNvPr id="15" name="Freccia in giù 14">
            <a:extLst>
              <a:ext uri="{FF2B5EF4-FFF2-40B4-BE49-F238E27FC236}">
                <a16:creationId xmlns:a16="http://schemas.microsoft.com/office/drawing/2014/main" id="{F32D10AC-97D8-4F5D-8A79-FAF8BC65573C}"/>
              </a:ext>
            </a:extLst>
          </p:cNvPr>
          <p:cNvSpPr/>
          <p:nvPr/>
        </p:nvSpPr>
        <p:spPr>
          <a:xfrm>
            <a:off x="3708400" y="3833813"/>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CasellaDiTesto 15">
            <a:extLst>
              <a:ext uri="{FF2B5EF4-FFF2-40B4-BE49-F238E27FC236}">
                <a16:creationId xmlns:a16="http://schemas.microsoft.com/office/drawing/2014/main" id="{A291F01F-E6ED-4EEB-8C43-D6ED4EA1A047}"/>
              </a:ext>
            </a:extLst>
          </p:cNvPr>
          <p:cNvSpPr txBox="1"/>
          <p:nvPr/>
        </p:nvSpPr>
        <p:spPr>
          <a:xfrm>
            <a:off x="3343275" y="4843463"/>
            <a:ext cx="2433638" cy="646112"/>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ILLIMITATA </a:t>
            </a:r>
          </a:p>
          <a:p>
            <a:pPr fontAlgn="auto">
              <a:spcBef>
                <a:spcPts val="0"/>
              </a:spcBef>
              <a:spcAft>
                <a:spcPts val="0"/>
              </a:spcAft>
              <a:defRPr/>
            </a:pPr>
            <a:endParaRPr lang="it-IT" dirty="0">
              <a:solidFill>
                <a:srgbClr val="FF0000"/>
              </a:solidFill>
              <a:latin typeface="+mn-lt"/>
            </a:endParaRPr>
          </a:p>
        </p:txBody>
      </p:sp>
      <p:sp>
        <p:nvSpPr>
          <p:cNvPr id="17" name="Freccia in su 16">
            <a:extLst>
              <a:ext uri="{FF2B5EF4-FFF2-40B4-BE49-F238E27FC236}">
                <a16:creationId xmlns:a16="http://schemas.microsoft.com/office/drawing/2014/main" id="{D999CCE4-9E2E-4062-941C-73474D437509}"/>
              </a:ext>
            </a:extLst>
          </p:cNvPr>
          <p:cNvSpPr/>
          <p:nvPr/>
        </p:nvSpPr>
        <p:spPr>
          <a:xfrm>
            <a:off x="4700588" y="2160588"/>
            <a:ext cx="484187"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CasellaDiTesto 17">
            <a:extLst>
              <a:ext uri="{FF2B5EF4-FFF2-40B4-BE49-F238E27FC236}">
                <a16:creationId xmlns:a16="http://schemas.microsoft.com/office/drawing/2014/main" id="{14CD62DD-67CE-48FD-A7D6-D9975451B6E8}"/>
              </a:ext>
            </a:extLst>
          </p:cNvPr>
          <p:cNvSpPr txBox="1"/>
          <p:nvPr/>
        </p:nvSpPr>
        <p:spPr>
          <a:xfrm>
            <a:off x="3949700" y="1017588"/>
            <a:ext cx="2062163" cy="1200150"/>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Utilizzato per far funzionare parchi eolici di diverse dimensioni</a:t>
            </a:r>
          </a:p>
        </p:txBody>
      </p:sp>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59A26F61-5840-4DDE-A4CB-0D045F0EC25D}"/>
              </a:ext>
            </a:extLst>
          </p:cNvPr>
          <p:cNvSpPr txBox="1">
            <a:spLocks noGrp="1"/>
          </p:cNvSpPr>
          <p:nvPr>
            <p:ph type="ctrTitle"/>
          </p:nvPr>
        </p:nvSpPr>
        <p:spPr>
          <a:xfrm>
            <a:off x="684213" y="188913"/>
            <a:ext cx="7704137" cy="1008062"/>
          </a:xfrm>
        </p:spPr>
        <p:txBody>
          <a:bodyPr/>
          <a:lstStyle/>
          <a:p>
            <a:pPr eaLnBrk="1"/>
            <a:r>
              <a:rPr altLang="it-IT" sz="4000" b="1">
                <a:solidFill>
                  <a:srgbClr val="FFC000"/>
                </a:solidFill>
                <a:latin typeface="Calibri" panose="020F0502020204030204" pitchFamily="34" charset="0"/>
              </a:rPr>
              <a:t>IL VENTO, UTILIZZATO FIN DALL’ ANTICHITA’</a:t>
            </a:r>
          </a:p>
        </p:txBody>
      </p:sp>
      <p:sp>
        <p:nvSpPr>
          <p:cNvPr id="3075" name="Sottotitolo 2">
            <a:extLst>
              <a:ext uri="{FF2B5EF4-FFF2-40B4-BE49-F238E27FC236}">
                <a16:creationId xmlns:a16="http://schemas.microsoft.com/office/drawing/2014/main" id="{39592582-D24A-4198-B438-BB5EED9B6B01}"/>
              </a:ext>
            </a:extLst>
          </p:cNvPr>
          <p:cNvSpPr txBox="1">
            <a:spLocks noGrp="1"/>
          </p:cNvSpPr>
          <p:nvPr>
            <p:ph type="subTitle" idx="1"/>
          </p:nvPr>
        </p:nvSpPr>
        <p:spPr>
          <a:xfrm>
            <a:off x="179388" y="1341438"/>
            <a:ext cx="8713787" cy="5300662"/>
          </a:xfrm>
        </p:spPr>
        <p:txBody>
          <a:bodyPr anchorCtr="0"/>
          <a:lstStyle/>
          <a:p>
            <a:pPr algn="just" eaLnBrk="1">
              <a:lnSpc>
                <a:spcPct val="80000"/>
              </a:lnSpc>
              <a:spcBef>
                <a:spcPts val="500"/>
              </a:spcBef>
            </a:pPr>
            <a:r>
              <a:rPr altLang="it-IT" sz="2000" b="1" dirty="0">
                <a:solidFill>
                  <a:srgbClr val="FF0000"/>
                </a:solidFill>
                <a:latin typeface="Calibri" panose="020F0502020204030204" pitchFamily="34" charset="0"/>
              </a:rPr>
              <a:t>Il </a:t>
            </a:r>
            <a:r>
              <a:rPr altLang="it-IT" sz="2000" b="1" dirty="0" err="1">
                <a:solidFill>
                  <a:srgbClr val="FF0000"/>
                </a:solidFill>
                <a:latin typeface="Calibri" panose="020F0502020204030204" pitchFamily="34" charset="0"/>
              </a:rPr>
              <a:t>vento</a:t>
            </a:r>
            <a:r>
              <a:rPr altLang="it-IT" sz="2000" b="1" dirty="0">
                <a:solidFill>
                  <a:srgbClr val="FF0000"/>
                </a:solidFill>
                <a:latin typeface="Calibri" panose="020F0502020204030204" pitchFamily="34" charset="0"/>
              </a:rPr>
              <a:t> ha </a:t>
            </a:r>
            <a:r>
              <a:rPr altLang="it-IT" sz="2000" b="1" dirty="0" err="1">
                <a:solidFill>
                  <a:srgbClr val="FF0000"/>
                </a:solidFill>
                <a:latin typeface="Calibri" panose="020F0502020204030204" pitchFamily="34" charset="0"/>
              </a:rPr>
              <a:t>svolto</a:t>
            </a:r>
            <a:r>
              <a:rPr altLang="it-IT" sz="2000" b="1" dirty="0">
                <a:solidFill>
                  <a:srgbClr val="FF0000"/>
                </a:solidFill>
                <a:latin typeface="Calibri" panose="020F0502020204030204" pitchFamily="34" charset="0"/>
              </a:rPr>
              <a:t> per molto tempo un </a:t>
            </a:r>
            <a:r>
              <a:rPr altLang="it-IT" sz="2000" b="1" dirty="0" err="1">
                <a:solidFill>
                  <a:srgbClr val="FF0000"/>
                </a:solidFill>
                <a:latin typeface="Calibri" panose="020F0502020204030204" pitchFamily="34" charset="0"/>
              </a:rPr>
              <a:t>ruolo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importante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nella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storia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della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civiltà</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umana</a:t>
            </a:r>
            <a:r>
              <a:rPr altLang="it-IT" sz="2000" b="1" dirty="0">
                <a:solidFill>
                  <a:srgbClr val="FF0000"/>
                </a:solidFill>
                <a:latin typeface="Calibri" panose="020F0502020204030204" pitchFamily="34" charset="0"/>
              </a:rPr>
              <a:t>. Il primo </a:t>
            </a:r>
            <a:r>
              <a:rPr altLang="it-IT" sz="2000" b="1" dirty="0" err="1">
                <a:solidFill>
                  <a:srgbClr val="FF0000"/>
                </a:solidFill>
                <a:latin typeface="Calibri" panose="020F0502020204030204" pitchFamily="34" charset="0"/>
              </a:rPr>
              <a:t>uso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conosciuto</a:t>
            </a:r>
            <a:r>
              <a:rPr altLang="it-IT" sz="2000" b="1" dirty="0">
                <a:solidFill>
                  <a:srgbClr val="FF0000"/>
                </a:solidFill>
                <a:latin typeface="Calibri" panose="020F0502020204030204" pitchFamily="34" charset="0"/>
              </a:rPr>
              <a:t> del </a:t>
            </a:r>
            <a:r>
              <a:rPr altLang="it-IT" sz="2000" b="1" dirty="0" err="1">
                <a:solidFill>
                  <a:srgbClr val="FF0000"/>
                </a:solidFill>
                <a:latin typeface="Calibri" panose="020F0502020204030204" pitchFamily="34" charset="0"/>
              </a:rPr>
              <a:t>vento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risale</a:t>
            </a:r>
            <a:r>
              <a:rPr altLang="it-IT" sz="2000" b="1" dirty="0">
                <a:solidFill>
                  <a:srgbClr val="FF0000"/>
                </a:solidFill>
                <a:latin typeface="Calibri" panose="020F0502020204030204" pitchFamily="34" charset="0"/>
              </a:rPr>
              <a:t> a 5000 </a:t>
            </a:r>
            <a:r>
              <a:rPr altLang="it-IT" sz="2000" b="1" dirty="0" err="1">
                <a:solidFill>
                  <a:srgbClr val="FF0000"/>
                </a:solidFill>
                <a:latin typeface="Calibri" panose="020F0502020204030204" pitchFamily="34" charset="0"/>
              </a:rPr>
              <a:t>anni</a:t>
            </a:r>
            <a:r>
              <a:rPr altLang="it-IT" sz="2000" b="1" dirty="0">
                <a:solidFill>
                  <a:srgbClr val="FF0000"/>
                </a:solidFill>
                <a:latin typeface="Calibri" panose="020F0502020204030204" pitchFamily="34" charset="0"/>
              </a:rPr>
              <a:t> fa, in </a:t>
            </a:r>
            <a:r>
              <a:rPr altLang="it-IT" sz="2000" b="1" dirty="0" err="1">
                <a:solidFill>
                  <a:srgbClr val="FF0000"/>
                </a:solidFill>
                <a:latin typeface="Calibri" panose="020F0502020204030204" pitchFamily="34" charset="0"/>
              </a:rPr>
              <a:t>Egitto</a:t>
            </a:r>
            <a:r>
              <a:rPr altLang="it-IT" sz="2000" b="1" dirty="0">
                <a:solidFill>
                  <a:srgbClr val="FF0000"/>
                </a:solidFill>
                <a:latin typeface="Calibri" panose="020F0502020204030204" pitchFamily="34" charset="0"/>
              </a:rPr>
              <a:t>, dove </a:t>
            </a:r>
            <a:r>
              <a:rPr altLang="it-IT" sz="2000" b="1" dirty="0" err="1">
                <a:solidFill>
                  <a:srgbClr val="FF0000"/>
                </a:solidFill>
                <a:latin typeface="Calibri" panose="020F0502020204030204" pitchFamily="34" charset="0"/>
              </a:rPr>
              <a:t>si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usavano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barche</a:t>
            </a:r>
            <a:r>
              <a:rPr altLang="it-IT" sz="2000" b="1" dirty="0">
                <a:solidFill>
                  <a:srgbClr val="FF0000"/>
                </a:solidFill>
                <a:latin typeface="Calibri" panose="020F0502020204030204" pitchFamily="34" charset="0"/>
              </a:rPr>
              <a:t> a vela per </a:t>
            </a:r>
            <a:r>
              <a:rPr altLang="it-IT" sz="2000" b="1" dirty="0" err="1">
                <a:solidFill>
                  <a:srgbClr val="FF0000"/>
                </a:solidFill>
                <a:latin typeface="Calibri" panose="020F0502020204030204" pitchFamily="34" charset="0"/>
              </a:rPr>
              <a:t>attraversare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il</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Nilo</a:t>
            </a:r>
            <a:r>
              <a:rPr altLang="it-IT" sz="2000" b="1" dirty="0">
                <a:solidFill>
                  <a:srgbClr val="FF0000"/>
                </a:solidFill>
                <a:latin typeface="Calibri" panose="020F0502020204030204" pitchFamily="34" charset="0"/>
              </a:rPr>
              <a:t>. Un </a:t>
            </a:r>
            <a:r>
              <a:rPr altLang="it-IT" sz="2000" b="1" dirty="0" err="1">
                <a:solidFill>
                  <a:srgbClr val="FF0000"/>
                </a:solidFill>
                <a:latin typeface="Calibri" panose="020F0502020204030204" pitchFamily="34" charset="0"/>
              </a:rPr>
              <a:t>altro</a:t>
            </a:r>
            <a:r>
              <a:rPr altLang="it-IT" sz="2000" b="1" dirty="0">
                <a:solidFill>
                  <a:srgbClr val="FF0000"/>
                </a:solidFill>
                <a:latin typeface="Calibri" panose="020F0502020204030204" pitchFamily="34" charset="0"/>
              </a:rPr>
              <a:t> antico </a:t>
            </a:r>
            <a:r>
              <a:rPr altLang="it-IT" sz="2000" b="1" dirty="0" err="1">
                <a:solidFill>
                  <a:srgbClr val="FF0000"/>
                </a:solidFill>
                <a:latin typeface="Calibri" panose="020F0502020204030204" pitchFamily="34" charset="0"/>
              </a:rPr>
              <a:t>utilizzo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riguarda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il</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mulino</a:t>
            </a:r>
            <a:r>
              <a:rPr altLang="it-IT" sz="2000" b="1" dirty="0">
                <a:solidFill>
                  <a:srgbClr val="FF0000"/>
                </a:solidFill>
                <a:latin typeface="Calibri" panose="020F0502020204030204" pitchFamily="34" charset="0"/>
              </a:rPr>
              <a:t> a </a:t>
            </a:r>
            <a:r>
              <a:rPr altLang="it-IT" sz="2000" b="1" dirty="0" err="1">
                <a:solidFill>
                  <a:srgbClr val="FF0000"/>
                </a:solidFill>
                <a:latin typeface="Calibri" panose="020F0502020204030204" pitchFamily="34" charset="0"/>
              </a:rPr>
              <a:t>vento</a:t>
            </a:r>
            <a:r>
              <a:rPr altLang="it-IT" sz="2000" b="1" dirty="0">
                <a:solidFill>
                  <a:srgbClr val="FF0000"/>
                </a:solidFill>
                <a:latin typeface="Calibri" panose="020F0502020204030204" pitchFamily="34" charset="0"/>
              </a:rPr>
              <a:t>.</a:t>
            </a:r>
          </a:p>
          <a:p>
            <a:pPr algn="just" eaLnBrk="1">
              <a:lnSpc>
                <a:spcPct val="80000"/>
              </a:lnSpc>
              <a:spcBef>
                <a:spcPts val="500"/>
              </a:spcBef>
            </a:pPr>
            <a:r>
              <a:rPr altLang="it-IT" sz="2000" b="1" dirty="0" err="1">
                <a:solidFill>
                  <a:srgbClr val="FF0000"/>
                </a:solidFill>
                <a:latin typeface="Calibri" panose="020F0502020204030204" pitchFamily="34" charset="0"/>
              </a:rPr>
              <a:t>Più</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recentemente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tra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il</a:t>
            </a:r>
            <a:r>
              <a:rPr altLang="it-IT" sz="2000" b="1" dirty="0">
                <a:solidFill>
                  <a:srgbClr val="FF0000"/>
                </a:solidFill>
                <a:latin typeface="Calibri" panose="020F0502020204030204" pitchFamily="34" charset="0"/>
              </a:rPr>
              <a:t> 1930 ed </a:t>
            </a:r>
            <a:r>
              <a:rPr altLang="it-IT" sz="2000" b="1" dirty="0" err="1">
                <a:solidFill>
                  <a:srgbClr val="FF0000"/>
                </a:solidFill>
                <a:latin typeface="Calibri" panose="020F0502020204030204" pitchFamily="34" charset="0"/>
              </a:rPr>
              <a:t>il</a:t>
            </a:r>
            <a:r>
              <a:rPr altLang="it-IT" sz="2000" b="1" dirty="0">
                <a:solidFill>
                  <a:srgbClr val="FF0000"/>
                </a:solidFill>
                <a:latin typeface="Calibri" panose="020F0502020204030204" pitchFamily="34" charset="0"/>
              </a:rPr>
              <a:t> 1940 </a:t>
            </a:r>
            <a:r>
              <a:rPr altLang="it-IT" sz="2000" b="1" dirty="0" err="1">
                <a:solidFill>
                  <a:srgbClr val="FF0000"/>
                </a:solidFill>
                <a:latin typeface="Calibri" panose="020F0502020204030204" pitchFamily="34" charset="0"/>
              </a:rPr>
              <a:t>vennero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costruite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migliaia</a:t>
            </a:r>
            <a:r>
              <a:rPr altLang="it-IT" sz="2000" b="1" dirty="0">
                <a:solidFill>
                  <a:srgbClr val="FF0000"/>
                </a:solidFill>
                <a:latin typeface="Calibri" panose="020F0502020204030204" pitchFamily="34" charset="0"/>
              </a:rPr>
              <a:t> di </a:t>
            </a:r>
            <a:r>
              <a:rPr altLang="it-IT" sz="2000" b="1" dirty="0" err="1">
                <a:solidFill>
                  <a:srgbClr val="FF0000"/>
                </a:solidFill>
                <a:latin typeface="Calibri" panose="020F0502020204030204" pitchFamily="34" charset="0"/>
              </a:rPr>
              <a:t>piccole</a:t>
            </a:r>
            <a:r>
              <a:rPr altLang="it-IT" sz="2000" b="1" dirty="0">
                <a:solidFill>
                  <a:srgbClr val="FF0000"/>
                </a:solidFill>
                <a:latin typeface="Calibri" panose="020F0502020204030204" pitchFamily="34" charset="0"/>
              </a:rPr>
              <a:t> turbine </a:t>
            </a:r>
            <a:r>
              <a:rPr altLang="it-IT" sz="2000" b="1" dirty="0" err="1">
                <a:solidFill>
                  <a:srgbClr val="FF0000"/>
                </a:solidFill>
                <a:latin typeface="Calibri" panose="020F0502020204030204" pitchFamily="34" charset="0"/>
              </a:rPr>
              <a:t>eoliche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negli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Stati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Uniti</a:t>
            </a:r>
            <a:r>
              <a:rPr altLang="it-IT" sz="2000" b="1" dirty="0">
                <a:solidFill>
                  <a:srgbClr val="FF0000"/>
                </a:solidFill>
                <a:latin typeface="Calibri" panose="020F0502020204030204" pitchFamily="34" charset="0"/>
              </a:rPr>
              <a:t> per la </a:t>
            </a:r>
            <a:r>
              <a:rPr altLang="it-IT" sz="2000" b="1" dirty="0" err="1">
                <a:solidFill>
                  <a:srgbClr val="FF0000"/>
                </a:solidFill>
                <a:latin typeface="Calibri" panose="020F0502020204030204" pitchFamily="34" charset="0"/>
              </a:rPr>
              <a:t>produzione</a:t>
            </a:r>
            <a:r>
              <a:rPr altLang="it-IT" sz="2000" b="1" dirty="0">
                <a:solidFill>
                  <a:srgbClr val="FF0000"/>
                </a:solidFill>
                <a:latin typeface="Calibri" panose="020F0502020204030204" pitchFamily="34" charset="0"/>
              </a:rPr>
              <a:t> di </a:t>
            </a:r>
            <a:r>
              <a:rPr altLang="it-IT" sz="2000" b="1" dirty="0" err="1">
                <a:solidFill>
                  <a:srgbClr val="FF0000"/>
                </a:solidFill>
                <a:latin typeface="Calibri" panose="020F0502020204030204" pitchFamily="34" charset="0"/>
              </a:rPr>
              <a:t>energia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elettrica</a:t>
            </a:r>
            <a:r>
              <a:rPr altLang="it-IT" sz="2000" b="1" dirty="0">
                <a:solidFill>
                  <a:srgbClr val="FF0000"/>
                </a:solidFill>
                <a:latin typeface="Calibri" panose="020F0502020204030204" pitchFamily="34" charset="0"/>
              </a:rPr>
              <a:t> per </a:t>
            </a:r>
            <a:r>
              <a:rPr altLang="it-IT" sz="2000" b="1" dirty="0" err="1">
                <a:solidFill>
                  <a:srgbClr val="FF0000"/>
                </a:solidFill>
                <a:latin typeface="Calibri" panose="020F0502020204030204" pitchFamily="34" charset="0"/>
              </a:rPr>
              <a:t>l’illuminazione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delle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fattorie</a:t>
            </a:r>
            <a:r>
              <a:rPr altLang="it-IT" sz="2000" b="1" dirty="0">
                <a:solidFill>
                  <a:srgbClr val="FF0000"/>
                </a:solidFill>
                <a:latin typeface="Calibri" panose="020F0502020204030204" pitchFamily="34" charset="0"/>
              </a:rPr>
              <a:t>, per </a:t>
            </a:r>
            <a:r>
              <a:rPr altLang="it-IT" sz="2000" b="1" dirty="0" err="1">
                <a:solidFill>
                  <a:srgbClr val="FF0000"/>
                </a:solidFill>
                <a:latin typeface="Calibri" panose="020F0502020204030204" pitchFamily="34" charset="0"/>
              </a:rPr>
              <a:t>caricare</a:t>
            </a:r>
            <a:r>
              <a:rPr altLang="it-IT" sz="2000" b="1" dirty="0">
                <a:solidFill>
                  <a:srgbClr val="FF0000"/>
                </a:solidFill>
                <a:latin typeface="Calibri" panose="020F0502020204030204" pitchFamily="34" charset="0"/>
              </a:rPr>
              <a:t> batterie </a:t>
            </a:r>
            <a:r>
              <a:rPr altLang="it-IT" sz="2000" b="1" dirty="0" err="1">
                <a:solidFill>
                  <a:srgbClr val="FF0000"/>
                </a:solidFill>
                <a:latin typeface="Calibri" panose="020F0502020204030204" pitchFamily="34" charset="0"/>
              </a:rPr>
              <a:t>elettriche</a:t>
            </a:r>
            <a:r>
              <a:rPr altLang="it-IT" sz="2000" b="1" dirty="0">
                <a:solidFill>
                  <a:srgbClr val="FF0000"/>
                </a:solidFill>
                <a:latin typeface="Calibri" panose="020F0502020204030204" pitchFamily="34" charset="0"/>
              </a:rPr>
              <a:t> o per </a:t>
            </a:r>
            <a:r>
              <a:rPr altLang="it-IT" sz="2000" b="1" dirty="0" err="1">
                <a:solidFill>
                  <a:srgbClr val="FF0000"/>
                </a:solidFill>
                <a:latin typeface="Calibri" panose="020F0502020204030204" pitchFamily="34" charset="0"/>
              </a:rPr>
              <a:t>alimentare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apparecchi</a:t>
            </a:r>
            <a:r>
              <a:rPr altLang="it-IT" sz="2000" b="1" dirty="0">
                <a:solidFill>
                  <a:srgbClr val="FF0000"/>
                </a:solidFill>
                <a:latin typeface="Calibri" panose="020F0502020204030204" pitchFamily="34" charset="0"/>
              </a:rPr>
              <a:t> radio. </a:t>
            </a:r>
            <a:r>
              <a:rPr altLang="it-IT" sz="2000" b="1" dirty="0" err="1">
                <a:solidFill>
                  <a:srgbClr val="FF0000"/>
                </a:solidFill>
                <a:latin typeface="Calibri" panose="020F0502020204030204" pitchFamily="34" charset="0"/>
              </a:rPr>
              <a:t>Queste</a:t>
            </a:r>
            <a:r>
              <a:rPr altLang="it-IT" sz="2000" b="1" dirty="0">
                <a:solidFill>
                  <a:srgbClr val="FF0000"/>
                </a:solidFill>
                <a:latin typeface="Calibri" panose="020F0502020204030204" pitchFamily="34" charset="0"/>
              </a:rPr>
              <a:t> turbine </a:t>
            </a:r>
            <a:r>
              <a:rPr altLang="it-IT" sz="2000" b="1" dirty="0" err="1">
                <a:solidFill>
                  <a:srgbClr val="FF0000"/>
                </a:solidFill>
                <a:latin typeface="Calibri" panose="020F0502020204030204" pitchFamily="34" charset="0"/>
              </a:rPr>
              <a:t>eoliche</a:t>
            </a:r>
            <a:r>
              <a:rPr altLang="it-IT" sz="2000" b="1" dirty="0">
                <a:solidFill>
                  <a:srgbClr val="FF0000"/>
                </a:solidFill>
                <a:latin typeface="Calibri" panose="020F0502020204030204" pitchFamily="34" charset="0"/>
              </a:rPr>
              <a:t> non </a:t>
            </a:r>
            <a:r>
              <a:rPr altLang="it-IT" sz="2000" b="1" dirty="0" err="1">
                <a:solidFill>
                  <a:srgbClr val="FF0000"/>
                </a:solidFill>
                <a:latin typeface="Calibri" panose="020F0502020204030204" pitchFamily="34" charset="0"/>
              </a:rPr>
              <a:t>erano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collegate</a:t>
            </a:r>
            <a:r>
              <a:rPr altLang="it-IT" sz="2000" b="1" dirty="0">
                <a:solidFill>
                  <a:srgbClr val="FF0000"/>
                </a:solidFill>
                <a:latin typeface="Calibri" panose="020F0502020204030204" pitchFamily="34" charset="0"/>
              </a:rPr>
              <a:t> a </a:t>
            </a:r>
            <a:r>
              <a:rPr altLang="it-IT" sz="2000" b="1" dirty="0" err="1">
                <a:solidFill>
                  <a:srgbClr val="FF0000"/>
                </a:solidFill>
                <a:latin typeface="Calibri" panose="020F0502020204030204" pitchFamily="34" charset="0"/>
              </a:rPr>
              <a:t>nessuna</a:t>
            </a:r>
            <a:r>
              <a:rPr altLang="it-IT" sz="2000" b="1" dirty="0">
                <a:solidFill>
                  <a:srgbClr val="FF0000"/>
                </a:solidFill>
                <a:latin typeface="Calibri" panose="020F0502020204030204" pitchFamily="34" charset="0"/>
              </a:rPr>
              <a:t> rete </a:t>
            </a:r>
            <a:r>
              <a:rPr altLang="it-IT" sz="2000" b="1" dirty="0" err="1">
                <a:solidFill>
                  <a:srgbClr val="FF0000"/>
                </a:solidFill>
                <a:latin typeface="Calibri" panose="020F0502020204030204" pitchFamily="34" charset="0"/>
              </a:rPr>
              <a:t>elettrica</a:t>
            </a:r>
            <a:r>
              <a:rPr altLang="it-IT" sz="2000" b="1" dirty="0">
                <a:solidFill>
                  <a:srgbClr val="FF0000"/>
                </a:solidFill>
                <a:latin typeface="Calibri" panose="020F0502020204030204" pitchFamily="34" charset="0"/>
              </a:rPr>
              <a:t> e </a:t>
            </a:r>
            <a:r>
              <a:rPr altLang="it-IT" sz="2000" b="1" dirty="0" err="1">
                <a:solidFill>
                  <a:srgbClr val="FF0000"/>
                </a:solidFill>
                <a:latin typeface="Calibri" panose="020F0502020204030204" pitchFamily="34" charset="0"/>
              </a:rPr>
              <a:t>servivano</a:t>
            </a:r>
            <a:r>
              <a:rPr altLang="it-IT" sz="2000" b="1" dirty="0">
                <a:solidFill>
                  <a:srgbClr val="FF0000"/>
                </a:solidFill>
                <a:latin typeface="Calibri" panose="020F0502020204030204" pitchFamily="34" charset="0"/>
              </a:rPr>
              <a:t> per </a:t>
            </a:r>
            <a:r>
              <a:rPr altLang="it-IT" sz="2000" b="1" dirty="0" err="1">
                <a:solidFill>
                  <a:srgbClr val="FF0000"/>
                </a:solidFill>
                <a:latin typeface="Calibri" panose="020F0502020204030204" pitchFamily="34" charset="0"/>
              </a:rPr>
              <a:t>utilizzare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energia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elettrica</a:t>
            </a:r>
            <a:r>
              <a:rPr altLang="it-IT" sz="2000" b="1" dirty="0">
                <a:solidFill>
                  <a:srgbClr val="FF0000"/>
                </a:solidFill>
                <a:latin typeface="Calibri" panose="020F0502020204030204" pitchFamily="34" charset="0"/>
              </a:rPr>
              <a:t> in zone </a:t>
            </a:r>
            <a:r>
              <a:rPr altLang="it-IT" sz="2000" b="1" dirty="0" err="1">
                <a:solidFill>
                  <a:srgbClr val="FF0000"/>
                </a:solidFill>
                <a:latin typeface="Calibri" panose="020F0502020204030204" pitchFamily="34" charset="0"/>
              </a:rPr>
              <a:t>lontane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dalle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grandi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città</a:t>
            </a:r>
            <a:r>
              <a:rPr altLang="it-IT" sz="2000" b="1" dirty="0">
                <a:solidFill>
                  <a:srgbClr val="FF0000"/>
                </a:solidFill>
                <a:latin typeface="Calibri" panose="020F0502020204030204" pitchFamily="34" charset="0"/>
              </a:rPr>
              <a:t>.</a:t>
            </a:r>
          </a:p>
          <a:p>
            <a:pPr algn="just" eaLnBrk="1">
              <a:lnSpc>
                <a:spcPct val="80000"/>
              </a:lnSpc>
              <a:spcBef>
                <a:spcPts val="500"/>
              </a:spcBef>
            </a:pPr>
            <a:r>
              <a:rPr altLang="it-IT" sz="2000" b="1" dirty="0" err="1">
                <a:solidFill>
                  <a:srgbClr val="FF0000"/>
                </a:solidFill>
                <a:latin typeface="Calibri" panose="020F0502020204030204" pitchFamily="34" charset="0"/>
              </a:rPr>
              <a:t>Negli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anni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successivi</a:t>
            </a:r>
            <a:r>
              <a:rPr altLang="it-IT" sz="2000" b="1" dirty="0">
                <a:solidFill>
                  <a:srgbClr val="FF0000"/>
                </a:solidFill>
                <a:latin typeface="Calibri" panose="020F0502020204030204" pitchFamily="34" charset="0"/>
              </a:rPr>
              <a:t> al 1950 </a:t>
            </a:r>
            <a:r>
              <a:rPr altLang="it-IT" sz="2000" b="1" dirty="0" err="1">
                <a:solidFill>
                  <a:srgbClr val="FF0000"/>
                </a:solidFill>
                <a:latin typeface="Calibri" panose="020F0502020204030204" pitchFamily="34" charset="0"/>
              </a:rPr>
              <a:t>però</a:t>
            </a:r>
            <a:r>
              <a:rPr altLang="it-IT" sz="2000" b="1" dirty="0">
                <a:solidFill>
                  <a:srgbClr val="FF0000"/>
                </a:solidFill>
                <a:latin typeface="Calibri" panose="020F0502020204030204" pitchFamily="34" charset="0"/>
              </a:rPr>
              <a:t> la rete </a:t>
            </a:r>
            <a:r>
              <a:rPr altLang="it-IT" sz="2000" b="1" dirty="0" err="1">
                <a:solidFill>
                  <a:srgbClr val="FF0000"/>
                </a:solidFill>
                <a:latin typeface="Calibri" panose="020F0502020204030204" pitchFamily="34" charset="0"/>
              </a:rPr>
              <a:t>elettrica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pubblica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venne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estesa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anche</a:t>
            </a:r>
            <a:r>
              <a:rPr altLang="it-IT" sz="2000" b="1" dirty="0">
                <a:solidFill>
                  <a:srgbClr val="FF0000"/>
                </a:solidFill>
                <a:latin typeface="Calibri" panose="020F0502020204030204" pitchFamily="34" charset="0"/>
              </a:rPr>
              <a:t> in zone </a:t>
            </a:r>
            <a:r>
              <a:rPr altLang="it-IT" sz="2000" b="1" dirty="0" err="1">
                <a:solidFill>
                  <a:srgbClr val="FF0000"/>
                </a:solidFill>
                <a:latin typeface="Calibri" panose="020F0502020204030204" pitchFamily="34" charset="0"/>
              </a:rPr>
              <a:t>precedentemente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inaccessibili</a:t>
            </a:r>
            <a:r>
              <a:rPr altLang="it-IT" sz="2000" b="1" dirty="0">
                <a:solidFill>
                  <a:srgbClr val="FF0000"/>
                </a:solidFill>
                <a:latin typeface="Calibri" panose="020F0502020204030204" pitchFamily="34" charset="0"/>
              </a:rPr>
              <a:t> e </a:t>
            </a:r>
            <a:r>
              <a:rPr altLang="it-IT" sz="2000" b="1" dirty="0" err="1">
                <a:solidFill>
                  <a:srgbClr val="FF0000"/>
                </a:solidFill>
                <a:latin typeface="Calibri" panose="020F0502020204030204" pitchFamily="34" charset="0"/>
              </a:rPr>
              <a:t>anche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questo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tipo</a:t>
            </a:r>
            <a:r>
              <a:rPr altLang="it-IT" sz="2000" b="1" dirty="0">
                <a:solidFill>
                  <a:srgbClr val="FF0000"/>
                </a:solidFill>
                <a:latin typeface="Calibri" panose="020F0502020204030204" pitchFamily="34" charset="0"/>
              </a:rPr>
              <a:t> di turbine </a:t>
            </a:r>
            <a:r>
              <a:rPr altLang="it-IT" sz="2000" b="1" dirty="0" err="1">
                <a:solidFill>
                  <a:srgbClr val="FF0000"/>
                </a:solidFill>
                <a:latin typeface="Calibri" panose="020F0502020204030204" pitchFamily="34" charset="0"/>
              </a:rPr>
              <a:t>eoliche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rimase</a:t>
            </a:r>
            <a:r>
              <a:rPr altLang="it-IT" sz="2000" b="1" dirty="0">
                <a:solidFill>
                  <a:srgbClr val="FF0000"/>
                </a:solidFill>
                <a:latin typeface="Calibri" panose="020F0502020204030204" pitchFamily="34" charset="0"/>
              </a:rPr>
              <a:t> senza </a:t>
            </a:r>
            <a:r>
              <a:rPr altLang="it-IT" sz="2000" b="1" dirty="0" err="1">
                <a:solidFill>
                  <a:srgbClr val="FF0000"/>
                </a:solidFill>
                <a:latin typeface="Calibri" panose="020F0502020204030204" pitchFamily="34" charset="0"/>
              </a:rPr>
              <a:t>mercato</a:t>
            </a:r>
            <a:r>
              <a:rPr altLang="it-IT" sz="2000" b="1" dirty="0">
                <a:solidFill>
                  <a:srgbClr val="FF0000"/>
                </a:solidFill>
                <a:latin typeface="Calibri" panose="020F0502020204030204" pitchFamily="34" charset="0"/>
              </a:rPr>
              <a:t> per </a:t>
            </a:r>
            <a:r>
              <a:rPr altLang="it-IT" sz="2000" b="1" dirty="0" err="1">
                <a:solidFill>
                  <a:srgbClr val="FF0000"/>
                </a:solidFill>
                <a:latin typeface="Calibri" panose="020F0502020204030204" pitchFamily="34" charset="0"/>
              </a:rPr>
              <a:t>i</a:t>
            </a:r>
            <a:r>
              <a:rPr altLang="it-IT" sz="2000" b="1" dirty="0">
                <a:solidFill>
                  <a:srgbClr val="FF0000"/>
                </a:solidFill>
                <a:latin typeface="Calibri" panose="020F0502020204030204" pitchFamily="34" charset="0"/>
              </a:rPr>
              <a:t> venti </a:t>
            </a:r>
            <a:r>
              <a:rPr altLang="it-IT" sz="2000" b="1" dirty="0" err="1">
                <a:solidFill>
                  <a:srgbClr val="FF0000"/>
                </a:solidFill>
                <a:latin typeface="Calibri" panose="020F0502020204030204" pitchFamily="34" charset="0"/>
              </a:rPr>
              <a:t>anni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successivi</a:t>
            </a:r>
            <a:r>
              <a:rPr altLang="it-IT" sz="2000" b="1" dirty="0">
                <a:solidFill>
                  <a:srgbClr val="FF0000"/>
                </a:solidFill>
                <a:latin typeface="Calibri" panose="020F0502020204030204" pitchFamily="34" charset="0"/>
              </a:rPr>
              <a:t>.</a:t>
            </a:r>
          </a:p>
          <a:p>
            <a:pPr algn="just" eaLnBrk="1">
              <a:lnSpc>
                <a:spcPct val="80000"/>
              </a:lnSpc>
              <a:spcBef>
                <a:spcPts val="500"/>
              </a:spcBef>
            </a:pPr>
            <a:r>
              <a:rPr altLang="it-IT" sz="2000" b="1" dirty="0" err="1">
                <a:solidFill>
                  <a:srgbClr val="FF0000"/>
                </a:solidFill>
                <a:latin typeface="Calibri" panose="020F0502020204030204" pitchFamily="34" charset="0"/>
              </a:rPr>
              <a:t>All’inizio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degli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anni</a:t>
            </a:r>
            <a:r>
              <a:rPr altLang="it-IT" sz="2000" b="1" dirty="0">
                <a:solidFill>
                  <a:srgbClr val="FF0000"/>
                </a:solidFill>
                <a:latin typeface="Calibri" panose="020F0502020204030204" pitchFamily="34" charset="0"/>
              </a:rPr>
              <a:t> ‘70 </a:t>
            </a:r>
            <a:r>
              <a:rPr altLang="it-IT" sz="2000" b="1" dirty="0" err="1">
                <a:solidFill>
                  <a:srgbClr val="FF0000"/>
                </a:solidFill>
                <a:latin typeface="Calibri" panose="020F0502020204030204" pitchFamily="34" charset="0"/>
              </a:rPr>
              <a:t>l’interesse</a:t>
            </a:r>
            <a:r>
              <a:rPr altLang="it-IT" sz="2000" b="1" dirty="0">
                <a:solidFill>
                  <a:srgbClr val="FF0000"/>
                </a:solidFill>
                <a:latin typeface="Calibri" panose="020F0502020204030204" pitchFamily="34" charset="0"/>
              </a:rPr>
              <a:t> per le turbine </a:t>
            </a:r>
            <a:r>
              <a:rPr altLang="it-IT" sz="2000" b="1" dirty="0" err="1">
                <a:solidFill>
                  <a:srgbClr val="FF0000"/>
                </a:solidFill>
                <a:latin typeface="Calibri" panose="020F0502020204030204" pitchFamily="34" charset="0"/>
              </a:rPr>
              <a:t>eoliche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risveglia</a:t>
            </a:r>
            <a:r>
              <a:rPr altLang="it-IT" sz="2000" b="1" dirty="0">
                <a:solidFill>
                  <a:srgbClr val="FF0000"/>
                </a:solidFill>
                <a:latin typeface="Calibri" panose="020F0502020204030204" pitchFamily="34" charset="0"/>
              </a:rPr>
              <a:t>. Si </a:t>
            </a:r>
            <a:r>
              <a:rPr altLang="it-IT" sz="2000" b="1" dirty="0" err="1">
                <a:solidFill>
                  <a:srgbClr val="FF0000"/>
                </a:solidFill>
                <a:latin typeface="Calibri" panose="020F0502020204030204" pitchFamily="34" charset="0"/>
              </a:rPr>
              <a:t>comincia</a:t>
            </a:r>
            <a:r>
              <a:rPr altLang="it-IT" sz="2000" b="1" dirty="0">
                <a:solidFill>
                  <a:srgbClr val="FF0000"/>
                </a:solidFill>
                <a:latin typeface="Calibri" panose="020F0502020204030204" pitchFamily="34" charset="0"/>
              </a:rPr>
              <a:t> a </a:t>
            </a:r>
            <a:r>
              <a:rPr altLang="it-IT" sz="2000" b="1" dirty="0" err="1">
                <a:solidFill>
                  <a:srgbClr val="FF0000"/>
                </a:solidFill>
                <a:latin typeface="Calibri" panose="020F0502020204030204" pitchFamily="34" charset="0"/>
              </a:rPr>
              <a:t>parlare</a:t>
            </a:r>
            <a:r>
              <a:rPr altLang="it-IT" sz="2000" b="1" dirty="0">
                <a:solidFill>
                  <a:srgbClr val="FF0000"/>
                </a:solidFill>
                <a:latin typeface="Calibri" panose="020F0502020204030204" pitchFamily="34" charset="0"/>
              </a:rPr>
              <a:t> di “fine del </a:t>
            </a:r>
            <a:r>
              <a:rPr altLang="it-IT" sz="2000" b="1" dirty="0" err="1">
                <a:solidFill>
                  <a:srgbClr val="FF0000"/>
                </a:solidFill>
                <a:latin typeface="Calibri" panose="020F0502020204030204" pitchFamily="34" charset="0"/>
              </a:rPr>
              <a:t>petrolio</a:t>
            </a:r>
            <a:r>
              <a:rPr altLang="it-IT" sz="2000" b="1" dirty="0">
                <a:solidFill>
                  <a:srgbClr val="FF0000"/>
                </a:solidFill>
                <a:latin typeface="Calibri" panose="020F0502020204030204" pitchFamily="34" charset="0"/>
              </a:rPr>
              <a:t>” e </a:t>
            </a:r>
            <a:r>
              <a:rPr altLang="it-IT" sz="2000" b="1" dirty="0" err="1">
                <a:solidFill>
                  <a:srgbClr val="FF0000"/>
                </a:solidFill>
                <a:latin typeface="Calibri" panose="020F0502020204030204" pitchFamily="34" charset="0"/>
              </a:rPr>
              <a:t>si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fanno</a:t>
            </a:r>
            <a:r>
              <a:rPr altLang="it-IT" sz="2000" b="1" dirty="0">
                <a:solidFill>
                  <a:srgbClr val="FF0000"/>
                </a:solidFill>
                <a:latin typeface="Calibri" panose="020F0502020204030204" pitchFamily="34" charset="0"/>
              </a:rPr>
              <a:t> le prime </a:t>
            </a:r>
            <a:r>
              <a:rPr altLang="it-IT" sz="2000" b="1" dirty="0" err="1">
                <a:solidFill>
                  <a:srgbClr val="FF0000"/>
                </a:solidFill>
                <a:latin typeface="Calibri" panose="020F0502020204030204" pitchFamily="34" charset="0"/>
              </a:rPr>
              <a:t>previsioni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sulle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conseguenze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dell’inquinamento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atmosferico</a:t>
            </a:r>
            <a:r>
              <a:rPr altLang="it-IT" sz="2000" b="1" dirty="0">
                <a:solidFill>
                  <a:srgbClr val="FF0000"/>
                </a:solidFill>
                <a:latin typeface="Calibri" panose="020F0502020204030204" pitchFamily="34" charset="0"/>
              </a:rPr>
              <a:t> a causa </a:t>
            </a:r>
            <a:r>
              <a:rPr altLang="it-IT" sz="2000" b="1" dirty="0" err="1">
                <a:solidFill>
                  <a:srgbClr val="FF0000"/>
                </a:solidFill>
                <a:latin typeface="Calibri" panose="020F0502020204030204" pitchFamily="34" charset="0"/>
              </a:rPr>
              <a:t>della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massiccia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combustione</a:t>
            </a:r>
            <a:r>
              <a:rPr altLang="it-IT" sz="2000" b="1" dirty="0">
                <a:solidFill>
                  <a:srgbClr val="FF0000"/>
                </a:solidFill>
                <a:latin typeface="Calibri" panose="020F0502020204030204" pitchFamily="34" charset="0"/>
              </a:rPr>
              <a:t> di </a:t>
            </a:r>
            <a:r>
              <a:rPr altLang="it-IT" sz="2000" b="1" dirty="0" err="1">
                <a:solidFill>
                  <a:srgbClr val="FF0000"/>
                </a:solidFill>
                <a:latin typeface="Calibri" panose="020F0502020204030204" pitchFamily="34" charset="0"/>
              </a:rPr>
              <a:t>petrolio</a:t>
            </a:r>
            <a:r>
              <a:rPr altLang="it-IT" sz="2000" b="1" dirty="0">
                <a:solidFill>
                  <a:srgbClr val="FF0000"/>
                </a:solidFill>
                <a:latin typeface="Calibri" panose="020F0502020204030204" pitchFamily="34" charset="0"/>
              </a:rPr>
              <a:t> e </a:t>
            </a:r>
            <a:r>
              <a:rPr altLang="it-IT" sz="2000" b="1" dirty="0" err="1">
                <a:solidFill>
                  <a:srgbClr val="FF0000"/>
                </a:solidFill>
                <a:latin typeface="Calibri" panose="020F0502020204030204" pitchFamily="34" charset="0"/>
              </a:rPr>
              <a:t>derivati</a:t>
            </a:r>
            <a:r>
              <a:rPr altLang="it-IT" sz="2000" b="1" dirty="0">
                <a:solidFill>
                  <a:srgbClr val="FF0000"/>
                </a:solidFill>
                <a:latin typeface="Calibri" panose="020F0502020204030204" pitchFamily="34" charset="0"/>
              </a:rPr>
              <a:t> del </a:t>
            </a:r>
            <a:r>
              <a:rPr altLang="it-IT" sz="2000" b="1" dirty="0" err="1">
                <a:solidFill>
                  <a:srgbClr val="FF0000"/>
                </a:solidFill>
                <a:latin typeface="Calibri" panose="020F0502020204030204" pitchFamily="34" charset="0"/>
              </a:rPr>
              <a:t>petrolio</a:t>
            </a:r>
            <a:r>
              <a:rPr altLang="it-IT" sz="2000" b="1" dirty="0">
                <a:solidFill>
                  <a:srgbClr val="FF0000"/>
                </a:solidFill>
                <a:latin typeface="Calibri" panose="020F0502020204030204" pitchFamily="34" charset="0"/>
              </a:rPr>
              <a:t>. E’ </a:t>
            </a:r>
            <a:r>
              <a:rPr altLang="it-IT" sz="2000" b="1" dirty="0" err="1">
                <a:solidFill>
                  <a:srgbClr val="FF0000"/>
                </a:solidFill>
                <a:latin typeface="Calibri" panose="020F0502020204030204" pitchFamily="34" charset="0"/>
              </a:rPr>
              <a:t>l’inizio</a:t>
            </a:r>
            <a:r>
              <a:rPr altLang="it-IT" sz="2000" b="1" dirty="0">
                <a:solidFill>
                  <a:srgbClr val="FF0000"/>
                </a:solidFill>
                <a:latin typeface="Calibri" panose="020F0502020204030204" pitchFamily="34" charset="0"/>
              </a:rPr>
              <a:t> di una </a:t>
            </a:r>
            <a:r>
              <a:rPr altLang="it-IT" sz="2000" b="1" dirty="0" err="1">
                <a:solidFill>
                  <a:srgbClr val="FF0000"/>
                </a:solidFill>
                <a:latin typeface="Calibri" panose="020F0502020204030204" pitchFamily="34" charset="0"/>
              </a:rPr>
              <a:t>nuova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rivoluzione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nel</a:t>
            </a:r>
            <a:r>
              <a:rPr altLang="it-IT" sz="2000" b="1" dirty="0">
                <a:solidFill>
                  <a:srgbClr val="FF0000"/>
                </a:solidFill>
                <a:latin typeface="Calibri" panose="020F0502020204030204" pitchFamily="34" charset="0"/>
              </a:rPr>
              <a:t> campo </a:t>
            </a:r>
            <a:r>
              <a:rPr altLang="it-IT" sz="2000" b="1" dirty="0" err="1">
                <a:solidFill>
                  <a:srgbClr val="FF0000"/>
                </a:solidFill>
                <a:latin typeface="Calibri" panose="020F0502020204030204" pitchFamily="34" charset="0"/>
              </a:rPr>
              <a:t>dell’energia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eolica</a:t>
            </a:r>
            <a:r>
              <a:rPr altLang="it-IT" sz="2000" b="1" dirty="0">
                <a:solidFill>
                  <a:srgbClr val="FF0000"/>
                </a:solidFill>
                <a:latin typeface="Calibri" panose="020F0502020204030204" pitchFamily="34" charset="0"/>
              </a:rPr>
              <a:t>. In </a:t>
            </a:r>
            <a:r>
              <a:rPr altLang="it-IT" sz="2000" b="1" dirty="0" err="1">
                <a:solidFill>
                  <a:srgbClr val="FF0000"/>
                </a:solidFill>
                <a:latin typeface="Calibri" panose="020F0502020204030204" pitchFamily="34" charset="0"/>
              </a:rPr>
              <a:t>molti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paesi</a:t>
            </a:r>
            <a:r>
              <a:rPr altLang="it-IT" sz="2000" b="1" dirty="0">
                <a:solidFill>
                  <a:srgbClr val="FF0000"/>
                </a:solidFill>
                <a:latin typeface="Calibri" panose="020F0502020204030204" pitchFamily="34" charset="0"/>
              </a:rPr>
              <a:t> del mondo </a:t>
            </a:r>
            <a:r>
              <a:rPr altLang="it-IT" sz="2000" b="1" dirty="0" err="1">
                <a:solidFill>
                  <a:srgbClr val="FF0000"/>
                </a:solidFill>
                <a:latin typeface="Calibri" panose="020F0502020204030204" pitchFamily="34" charset="0"/>
              </a:rPr>
              <a:t>vengono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portati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avanti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programmi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energetici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che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prevendono</a:t>
            </a:r>
            <a:r>
              <a:rPr altLang="it-IT" sz="2000" b="1" dirty="0">
                <a:solidFill>
                  <a:srgbClr val="FF0000"/>
                </a:solidFill>
                <a:latin typeface="Calibri" panose="020F0502020204030204" pitchFamily="34" charset="0"/>
              </a:rPr>
              <a:t> lo </a:t>
            </a:r>
            <a:r>
              <a:rPr altLang="it-IT" sz="2000" b="1" dirty="0" err="1">
                <a:solidFill>
                  <a:srgbClr val="FF0000"/>
                </a:solidFill>
                <a:latin typeface="Calibri" panose="020F0502020204030204" pitchFamily="34" charset="0"/>
              </a:rPr>
              <a:t>sfruttamento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dell’energia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eolica</a:t>
            </a:r>
            <a:r>
              <a:rPr altLang="it-IT" sz="2000" b="1" dirty="0">
                <a:solidFill>
                  <a:srgbClr val="FF0000"/>
                </a:solidFill>
                <a:latin typeface="Calibri" panose="020F0502020204030204" pitchFamily="34" charset="0"/>
              </a:rPr>
              <a:t>. Da </a:t>
            </a:r>
            <a:r>
              <a:rPr altLang="it-IT" sz="2000" b="1" dirty="0" err="1">
                <a:solidFill>
                  <a:srgbClr val="FF0000"/>
                </a:solidFill>
                <a:latin typeface="Calibri" panose="020F0502020204030204" pitchFamily="34" charset="0"/>
              </a:rPr>
              <a:t>questo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momento</a:t>
            </a:r>
            <a:r>
              <a:rPr altLang="it-IT" sz="2000" b="1" dirty="0">
                <a:solidFill>
                  <a:srgbClr val="FF0000"/>
                </a:solidFill>
                <a:latin typeface="Calibri" panose="020F0502020204030204" pitchFamily="34" charset="0"/>
              </a:rPr>
              <a:t> in poi </a:t>
            </a:r>
            <a:r>
              <a:rPr altLang="it-IT" sz="2000" b="1" dirty="0" err="1">
                <a:solidFill>
                  <a:srgbClr val="FF0000"/>
                </a:solidFill>
                <a:latin typeface="Calibri" panose="020F0502020204030204" pitchFamily="34" charset="0"/>
              </a:rPr>
              <a:t>i</a:t>
            </a:r>
            <a:r>
              <a:rPr altLang="it-IT" sz="2000" b="1" dirty="0">
                <a:solidFill>
                  <a:srgbClr val="FF0000"/>
                </a:solidFill>
                <a:latin typeface="Calibri" panose="020F0502020204030204" pitchFamily="34" charset="0"/>
              </a:rPr>
              <a:t> tipi di </a:t>
            </a:r>
            <a:r>
              <a:rPr altLang="it-IT" sz="2000" b="1" dirty="0" err="1">
                <a:solidFill>
                  <a:srgbClr val="FF0000"/>
                </a:solidFill>
                <a:latin typeface="Calibri" panose="020F0502020204030204" pitchFamily="34" charset="0"/>
              </a:rPr>
              <a:t>turbina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eolica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che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vengono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sviluppati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sono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innumerevoli</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alla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ricerca</a:t>
            </a:r>
            <a:r>
              <a:rPr altLang="it-IT" sz="2000" b="1" dirty="0">
                <a:solidFill>
                  <a:srgbClr val="FF0000"/>
                </a:solidFill>
                <a:latin typeface="Calibri" panose="020F0502020204030204" pitchFamily="34" charset="0"/>
              </a:rPr>
              <a:t> di una </a:t>
            </a:r>
            <a:r>
              <a:rPr altLang="it-IT" sz="2000" b="1" dirty="0" err="1">
                <a:solidFill>
                  <a:srgbClr val="FF0000"/>
                </a:solidFill>
                <a:latin typeface="Calibri" panose="020F0502020204030204" pitchFamily="34" charset="0"/>
              </a:rPr>
              <a:t>sempre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migliore</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efficienza</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nello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sfruttamento</a:t>
            </a:r>
            <a:r>
              <a:rPr altLang="it-IT" sz="2000" b="1" dirty="0">
                <a:solidFill>
                  <a:srgbClr val="FF0000"/>
                </a:solidFill>
                <a:latin typeface="Calibri" panose="020F0502020204030204" pitchFamily="34" charset="0"/>
              </a:rPr>
              <a:t> </a:t>
            </a:r>
            <a:r>
              <a:rPr altLang="it-IT" sz="2000" b="1" dirty="0" err="1">
                <a:solidFill>
                  <a:srgbClr val="FF0000"/>
                </a:solidFill>
                <a:latin typeface="Calibri" panose="020F0502020204030204" pitchFamily="34" charset="0"/>
              </a:rPr>
              <a:t>dell’energia</a:t>
            </a:r>
            <a:r>
              <a:rPr altLang="it-IT" sz="2000" b="1" dirty="0">
                <a:solidFill>
                  <a:srgbClr val="FF0000"/>
                </a:solidFill>
                <a:latin typeface="Calibri" panose="020F0502020204030204" pitchFamily="34" charset="0"/>
              </a:rPr>
              <a:t> del </a:t>
            </a:r>
            <a:r>
              <a:rPr altLang="it-IT" sz="2000" b="1" dirty="0" err="1">
                <a:solidFill>
                  <a:srgbClr val="FF0000"/>
                </a:solidFill>
                <a:latin typeface="Calibri" panose="020F0502020204030204" pitchFamily="34" charset="0"/>
              </a:rPr>
              <a:t>vento</a:t>
            </a:r>
            <a:r>
              <a:rPr altLang="it-IT" sz="900" b="1" dirty="0">
                <a:solidFill>
                  <a:srgbClr val="FF0000"/>
                </a:solidFill>
                <a:latin typeface="Calibri" panose="020F0502020204030204" pitchFamily="34" charset="0"/>
              </a:rPr>
              <a:t>.</a:t>
            </a:r>
          </a:p>
          <a:p>
            <a:pPr algn="just" eaLnBrk="1">
              <a:lnSpc>
                <a:spcPct val="80000"/>
              </a:lnSpc>
              <a:spcBef>
                <a:spcPts val="200"/>
              </a:spcBef>
            </a:pPr>
            <a:endParaRPr altLang="it-IT" sz="8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610349411"/>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contenuto 2">
            <a:extLst>
              <a:ext uri="{FF2B5EF4-FFF2-40B4-BE49-F238E27FC236}">
                <a16:creationId xmlns:a16="http://schemas.microsoft.com/office/drawing/2014/main" id="{9D3CD5D5-1F4B-4282-91CF-FA960DB9C0D4}"/>
              </a:ext>
            </a:extLst>
          </p:cNvPr>
          <p:cNvSpPr txBox="1">
            <a:spLocks noGrp="1"/>
          </p:cNvSpPr>
          <p:nvPr>
            <p:ph idx="1"/>
          </p:nvPr>
        </p:nvSpPr>
        <p:spPr>
          <a:xfrm>
            <a:off x="684213" y="2924175"/>
            <a:ext cx="7858125" cy="3097213"/>
          </a:xfrm>
        </p:spPr>
        <p:txBody>
          <a:bodyPr/>
          <a:lstStyle/>
          <a:p>
            <a:pPr eaLnBrk="1">
              <a:spcBef>
                <a:spcPts val="600"/>
              </a:spcBef>
            </a:pPr>
            <a:r>
              <a:rPr altLang="it-IT" sz="2400" dirty="0" err="1">
                <a:solidFill>
                  <a:srgbClr val="FF0000"/>
                </a:solidFill>
                <a:latin typeface="Calibri" panose="020F0502020204030204" pitchFamily="34" charset="0"/>
              </a:rPr>
              <a:t>L'energia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eolica</a:t>
            </a:r>
            <a:r>
              <a:rPr altLang="it-IT" sz="2400" dirty="0">
                <a:solidFill>
                  <a:srgbClr val="FF0000"/>
                </a:solidFill>
                <a:latin typeface="Calibri" panose="020F0502020204030204" pitchFamily="34" charset="0"/>
              </a:rPr>
              <a:t> è una forma di </a:t>
            </a:r>
            <a:r>
              <a:rPr altLang="it-IT" sz="2400" dirty="0" err="1">
                <a:solidFill>
                  <a:srgbClr val="FF0000"/>
                </a:solidFill>
                <a:latin typeface="Calibri" panose="020F0502020204030204" pitchFamily="34" charset="0"/>
              </a:rPr>
              <a:t>energia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alternativa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che</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può</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essere</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utilizzata</a:t>
            </a:r>
            <a:r>
              <a:rPr altLang="it-IT" sz="2400" dirty="0">
                <a:solidFill>
                  <a:srgbClr val="FF0000"/>
                </a:solidFill>
                <a:latin typeface="Calibri" panose="020F0502020204030204" pitchFamily="34" charset="0"/>
              </a:rPr>
              <a:t> solo in zone molto </a:t>
            </a:r>
            <a:r>
              <a:rPr altLang="it-IT" sz="2400" dirty="0" err="1">
                <a:solidFill>
                  <a:srgbClr val="FF0000"/>
                </a:solidFill>
                <a:latin typeface="Calibri" panose="020F0502020204030204" pitchFamily="34" charset="0"/>
              </a:rPr>
              <a:t>ventose</a:t>
            </a:r>
            <a:r>
              <a:rPr altLang="it-IT" sz="2400" dirty="0">
                <a:solidFill>
                  <a:srgbClr val="FF0000"/>
                </a:solidFill>
                <a:latin typeface="Calibri" panose="020F0502020204030204" pitchFamily="34" charset="0"/>
              </a:rPr>
              <a:t> dove </a:t>
            </a:r>
            <a:r>
              <a:rPr altLang="it-IT" sz="2400" dirty="0" err="1">
                <a:solidFill>
                  <a:srgbClr val="FF0000"/>
                </a:solidFill>
                <a:latin typeface="Calibri" panose="020F0502020204030204" pitchFamily="34" charset="0"/>
              </a:rPr>
              <a:t>sono</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abbastanza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regolari</a:t>
            </a:r>
            <a:r>
              <a:rPr altLang="it-IT" sz="2400" dirty="0">
                <a:solidFill>
                  <a:srgbClr val="FF0000"/>
                </a:solidFill>
                <a:latin typeface="Calibri" panose="020F0502020204030204" pitchFamily="34" charset="0"/>
              </a:rPr>
              <a:t> la </a:t>
            </a:r>
            <a:r>
              <a:rPr altLang="it-IT" sz="2400" dirty="0" err="1">
                <a:solidFill>
                  <a:srgbClr val="FF0000"/>
                </a:solidFill>
                <a:latin typeface="Calibri" panose="020F0502020204030204" pitchFamily="34" charset="0"/>
              </a:rPr>
              <a:t>direzione</a:t>
            </a:r>
            <a:r>
              <a:rPr altLang="it-IT" sz="2400" dirty="0">
                <a:solidFill>
                  <a:srgbClr val="FF0000"/>
                </a:solidFill>
                <a:latin typeface="Calibri" panose="020F0502020204030204" pitchFamily="34" charset="0"/>
              </a:rPr>
              <a:t> e </a:t>
            </a:r>
            <a:r>
              <a:rPr altLang="it-IT" sz="2400" dirty="0" err="1">
                <a:solidFill>
                  <a:srgbClr val="FF0000"/>
                </a:solidFill>
                <a:latin typeface="Calibri" panose="020F0502020204030204" pitchFamily="34" charset="0"/>
              </a:rPr>
              <a:t>l'intensità</a:t>
            </a:r>
            <a:r>
              <a:rPr altLang="it-IT" sz="2400" dirty="0">
                <a:solidFill>
                  <a:srgbClr val="FF0000"/>
                </a:solidFill>
                <a:latin typeface="Calibri" panose="020F0502020204030204" pitchFamily="34" charset="0"/>
              </a:rPr>
              <a:t> del </a:t>
            </a:r>
            <a:r>
              <a:rPr altLang="it-IT" sz="2400" dirty="0" err="1">
                <a:solidFill>
                  <a:srgbClr val="FF0000"/>
                </a:solidFill>
                <a:latin typeface="Calibri" panose="020F0502020204030204" pitchFamily="34" charset="0"/>
              </a:rPr>
              <a:t>vento</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che</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deve</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superare</a:t>
            </a:r>
            <a:r>
              <a:rPr altLang="it-IT" sz="2400" dirty="0">
                <a:solidFill>
                  <a:srgbClr val="FF0000"/>
                </a:solidFill>
                <a:latin typeface="Calibri" panose="020F0502020204030204" pitchFamily="34" charset="0"/>
              </a:rPr>
              <a:t> 12 Km/h . </a:t>
            </a:r>
            <a:r>
              <a:rPr altLang="it-IT" sz="2400" dirty="0" err="1">
                <a:solidFill>
                  <a:srgbClr val="FF0000"/>
                </a:solidFill>
                <a:latin typeface="Calibri" panose="020F0502020204030204" pitchFamily="34" charset="0"/>
              </a:rPr>
              <a:t>L'energia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eolica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sta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avendo</a:t>
            </a:r>
            <a:r>
              <a:rPr altLang="it-IT" sz="2400" dirty="0">
                <a:solidFill>
                  <a:srgbClr val="FF0000"/>
                </a:solidFill>
                <a:latin typeface="Calibri" panose="020F0502020204030204" pitchFamily="34" charset="0"/>
              </a:rPr>
              <a:t> un </a:t>
            </a:r>
            <a:r>
              <a:rPr altLang="it-IT" sz="2400" dirty="0" err="1">
                <a:solidFill>
                  <a:srgbClr val="FF0000"/>
                </a:solidFill>
                <a:latin typeface="Calibri" panose="020F0502020204030204" pitchFamily="34" charset="0"/>
              </a:rPr>
              <a:t>incremento</a:t>
            </a:r>
            <a:r>
              <a:rPr altLang="it-IT" sz="2400" dirty="0">
                <a:solidFill>
                  <a:srgbClr val="FF0000"/>
                </a:solidFill>
                <a:latin typeface="Calibri" panose="020F0502020204030204" pitchFamily="34" charset="0"/>
              </a:rPr>
              <a:t> del </a:t>
            </a:r>
            <a:r>
              <a:rPr altLang="it-IT" sz="2400" dirty="0" err="1">
                <a:solidFill>
                  <a:srgbClr val="FF0000"/>
                </a:solidFill>
                <a:latin typeface="Calibri" panose="020F0502020204030204" pitchFamily="34" charset="0"/>
              </a:rPr>
              <a:t>suo</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utilizzo</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pari</a:t>
            </a:r>
            <a:r>
              <a:rPr altLang="it-IT" sz="2400" dirty="0">
                <a:solidFill>
                  <a:srgbClr val="FF0000"/>
                </a:solidFill>
                <a:latin typeface="Calibri" panose="020F0502020204030204" pitchFamily="34" charset="0"/>
              </a:rPr>
              <a:t> al 20% . Il record </a:t>
            </a:r>
            <a:r>
              <a:rPr altLang="it-IT" sz="2400" dirty="0" err="1">
                <a:solidFill>
                  <a:srgbClr val="FF0000"/>
                </a:solidFill>
                <a:latin typeface="Calibri" panose="020F0502020204030204" pitchFamily="34" charset="0"/>
              </a:rPr>
              <a:t>dell'utilizzo</a:t>
            </a:r>
            <a:r>
              <a:rPr altLang="it-IT" sz="2400" dirty="0">
                <a:solidFill>
                  <a:srgbClr val="FF0000"/>
                </a:solidFill>
                <a:latin typeface="Calibri" panose="020F0502020204030204" pitchFamily="34" charset="0"/>
              </a:rPr>
              <a:t> del </a:t>
            </a:r>
            <a:r>
              <a:rPr altLang="it-IT" sz="2400" dirty="0" err="1">
                <a:solidFill>
                  <a:srgbClr val="FF0000"/>
                </a:solidFill>
                <a:latin typeface="Calibri" panose="020F0502020204030204" pitchFamily="34" charset="0"/>
              </a:rPr>
              <a:t>vento</a:t>
            </a:r>
            <a:r>
              <a:rPr altLang="it-IT" sz="2400" dirty="0">
                <a:solidFill>
                  <a:srgbClr val="FF0000"/>
                </a:solidFill>
                <a:latin typeface="Calibri" panose="020F0502020204030204" pitchFamily="34" charset="0"/>
              </a:rPr>
              <a:t> come </a:t>
            </a:r>
            <a:r>
              <a:rPr altLang="it-IT" sz="2400" dirty="0" err="1">
                <a:solidFill>
                  <a:srgbClr val="FF0000"/>
                </a:solidFill>
                <a:latin typeface="Calibri" panose="020F0502020204030204" pitchFamily="34" charset="0"/>
              </a:rPr>
              <a:t>fonte</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energetica</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appartiene</a:t>
            </a:r>
            <a:r>
              <a:rPr altLang="it-IT" sz="2400" dirty="0">
                <a:solidFill>
                  <a:srgbClr val="FF0000"/>
                </a:solidFill>
                <a:latin typeface="Calibri" panose="020F0502020204030204" pitchFamily="34" charset="0"/>
              </a:rPr>
              <a:t> al Nord America </a:t>
            </a:r>
            <a:r>
              <a:rPr altLang="it-IT" sz="2400" dirty="0" err="1">
                <a:solidFill>
                  <a:srgbClr val="FF0000"/>
                </a:solidFill>
                <a:latin typeface="Calibri" panose="020F0502020204030204" pitchFamily="34" charset="0"/>
              </a:rPr>
              <a:t>seguito</a:t>
            </a:r>
            <a:r>
              <a:rPr altLang="it-IT" sz="2400" dirty="0">
                <a:solidFill>
                  <a:srgbClr val="FF0000"/>
                </a:solidFill>
                <a:latin typeface="Calibri" panose="020F0502020204030204" pitchFamily="34" charset="0"/>
              </a:rPr>
              <a:t> </a:t>
            </a:r>
            <a:r>
              <a:rPr altLang="it-IT" sz="2400" dirty="0" err="1">
                <a:solidFill>
                  <a:srgbClr val="FF0000"/>
                </a:solidFill>
                <a:latin typeface="Calibri" panose="020F0502020204030204" pitchFamily="34" charset="0"/>
              </a:rPr>
              <a:t>dalla</a:t>
            </a:r>
            <a:r>
              <a:rPr altLang="it-IT" sz="2400" dirty="0">
                <a:solidFill>
                  <a:srgbClr val="FF0000"/>
                </a:solidFill>
                <a:latin typeface="Calibri" panose="020F0502020204030204" pitchFamily="34" charset="0"/>
              </a:rPr>
              <a:t> Germania. </a:t>
            </a:r>
          </a:p>
        </p:txBody>
      </p:sp>
      <p:sp>
        <p:nvSpPr>
          <p:cNvPr id="4099" name="Rettangolo 3">
            <a:extLst>
              <a:ext uri="{FF2B5EF4-FFF2-40B4-BE49-F238E27FC236}">
                <a16:creationId xmlns:a16="http://schemas.microsoft.com/office/drawing/2014/main" id="{31276C61-4F54-45CB-944A-D935AE1CFEE6}"/>
              </a:ext>
            </a:extLst>
          </p:cNvPr>
          <p:cNvSpPr>
            <a:spLocks noChangeArrowheads="1"/>
          </p:cNvSpPr>
          <p:nvPr/>
        </p:nvSpPr>
        <p:spPr bwMode="auto">
          <a:xfrm>
            <a:off x="755650" y="476250"/>
            <a:ext cx="7632700" cy="2089150"/>
          </a:xfrm>
          <a:prstGeom prst="rect">
            <a:avLst/>
          </a:prstGeom>
          <a:solidFill>
            <a:srgbClr val="FFFFFF"/>
          </a:solidFill>
          <a:ln w="25402">
            <a:solidFill>
              <a:srgbClr val="385D8A"/>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4000" b="1">
                <a:solidFill>
                  <a:srgbClr val="00B050"/>
                </a:solidFill>
              </a:rPr>
              <a:t>L’energia eolica e i maggiori produttori</a:t>
            </a:r>
          </a:p>
        </p:txBody>
      </p:sp>
    </p:spTree>
    <p:extLst>
      <p:ext uri="{BB962C8B-B14F-4D97-AF65-F5344CB8AC3E}">
        <p14:creationId xmlns:p14="http://schemas.microsoft.com/office/powerpoint/2010/main" val="1698949696"/>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6429B8F9-659B-4202-86D4-1EF278F6A2C4}"/>
              </a:ext>
            </a:extLst>
          </p:cNvPr>
          <p:cNvSpPr txBox="1">
            <a:spLocks noGrp="1"/>
          </p:cNvSpPr>
          <p:nvPr>
            <p:ph type="title"/>
          </p:nvPr>
        </p:nvSpPr>
        <p:spPr/>
        <p:txBody>
          <a:bodyPr/>
          <a:lstStyle/>
          <a:p>
            <a:pPr eaLnBrk="1"/>
            <a:r>
              <a:rPr altLang="it-IT">
                <a:solidFill>
                  <a:srgbClr val="376092"/>
                </a:solidFill>
                <a:latin typeface="Calibri" panose="020F0502020204030204" pitchFamily="34" charset="0"/>
              </a:rPr>
              <a:t>COME FUNZIONA UNA CENTRALE</a:t>
            </a:r>
          </a:p>
        </p:txBody>
      </p:sp>
      <p:sp>
        <p:nvSpPr>
          <p:cNvPr id="5123" name="Segnaposto contenuto 2">
            <a:extLst>
              <a:ext uri="{FF2B5EF4-FFF2-40B4-BE49-F238E27FC236}">
                <a16:creationId xmlns:a16="http://schemas.microsoft.com/office/drawing/2014/main" id="{204752C3-9C43-4618-B357-1130C6D9465A}"/>
              </a:ext>
            </a:extLst>
          </p:cNvPr>
          <p:cNvSpPr txBox="1">
            <a:spLocks noGrp="1"/>
          </p:cNvSpPr>
          <p:nvPr>
            <p:ph idx="1"/>
          </p:nvPr>
        </p:nvSpPr>
        <p:spPr>
          <a:xfrm>
            <a:off x="250825" y="1600200"/>
            <a:ext cx="8569325" cy="4565650"/>
          </a:xfrm>
        </p:spPr>
        <p:txBody>
          <a:bodyPr/>
          <a:lstStyle/>
          <a:p>
            <a:pPr eaLnBrk="1">
              <a:lnSpc>
                <a:spcPct val="90000"/>
              </a:lnSpc>
              <a:spcBef>
                <a:spcPts val="600"/>
              </a:spcBef>
            </a:pPr>
            <a:r>
              <a:rPr altLang="it-IT" sz="2700" dirty="0">
                <a:solidFill>
                  <a:srgbClr val="FF0000"/>
                </a:solidFill>
                <a:latin typeface="Calibri" panose="020F0502020204030204" pitchFamily="34" charset="0"/>
              </a:rPr>
              <a:t>Una </a:t>
            </a:r>
            <a:r>
              <a:rPr altLang="it-IT" sz="2700" dirty="0" err="1">
                <a:solidFill>
                  <a:srgbClr val="FF0000"/>
                </a:solidFill>
                <a:latin typeface="Calibri" panose="020F0502020204030204" pitchFamily="34" charset="0"/>
              </a:rPr>
              <a:t>centrale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eolica</a:t>
            </a:r>
            <a:r>
              <a:rPr altLang="it-IT" sz="2700" dirty="0">
                <a:solidFill>
                  <a:srgbClr val="FF0000"/>
                </a:solidFill>
                <a:latin typeface="Calibri" panose="020F0502020204030204" pitchFamily="34" charset="0"/>
              </a:rPr>
              <a:t> è </a:t>
            </a:r>
            <a:r>
              <a:rPr altLang="it-IT" sz="2700" dirty="0" err="1">
                <a:solidFill>
                  <a:srgbClr val="FF0000"/>
                </a:solidFill>
                <a:latin typeface="Calibri" panose="020F0502020204030204" pitchFamily="34" charset="0"/>
              </a:rPr>
              <a:t>costituita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essenzialmente</a:t>
            </a:r>
            <a:r>
              <a:rPr altLang="it-IT" sz="2700" dirty="0">
                <a:solidFill>
                  <a:srgbClr val="FF0000"/>
                </a:solidFill>
                <a:latin typeface="Calibri" panose="020F0502020204030204" pitchFamily="34" charset="0"/>
              </a:rPr>
              <a:t> da turbine </a:t>
            </a:r>
            <a:r>
              <a:rPr altLang="it-IT" sz="2700" dirty="0" err="1">
                <a:solidFill>
                  <a:srgbClr val="FF0000"/>
                </a:solidFill>
                <a:latin typeface="Calibri" panose="020F0502020204030204" pitchFamily="34" charset="0"/>
              </a:rPr>
              <a:t>rotanti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dette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aeromotori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eolici</a:t>
            </a:r>
            <a:r>
              <a:rPr altLang="it-IT" sz="2700" dirty="0">
                <a:solidFill>
                  <a:srgbClr val="FF0000"/>
                </a:solidFill>
                <a:latin typeface="Calibri" panose="020F0502020204030204" pitchFamily="34" charset="0"/>
              </a:rPr>
              <a:t> o </a:t>
            </a:r>
            <a:r>
              <a:rPr altLang="it-IT" sz="2700" dirty="0" err="1">
                <a:solidFill>
                  <a:srgbClr val="FF0000"/>
                </a:solidFill>
                <a:latin typeface="Calibri" panose="020F0502020204030204" pitchFamily="34" charset="0"/>
              </a:rPr>
              <a:t>aerogeneratori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che</a:t>
            </a:r>
            <a:r>
              <a:rPr altLang="it-IT" sz="2700" dirty="0">
                <a:solidFill>
                  <a:srgbClr val="FF0000"/>
                </a:solidFill>
                <a:latin typeface="Calibri" panose="020F0502020204030204" pitchFamily="34" charset="0"/>
              </a:rPr>
              <a:t> con </a:t>
            </a:r>
            <a:r>
              <a:rPr altLang="it-IT" sz="2700" dirty="0" err="1">
                <a:solidFill>
                  <a:srgbClr val="FF0000"/>
                </a:solidFill>
                <a:latin typeface="Calibri" panose="020F0502020204030204" pitchFamily="34" charset="0"/>
              </a:rPr>
              <a:t>il</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loro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movimento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inducono</a:t>
            </a:r>
            <a:r>
              <a:rPr altLang="it-IT" sz="2700" dirty="0">
                <a:solidFill>
                  <a:srgbClr val="FF0000"/>
                </a:solidFill>
                <a:latin typeface="Calibri" panose="020F0502020204030204" pitchFamily="34" charset="0"/>
              </a:rPr>
              <a:t> un campo </a:t>
            </a:r>
            <a:r>
              <a:rPr altLang="it-IT" sz="2700" dirty="0" err="1">
                <a:solidFill>
                  <a:srgbClr val="FF0000"/>
                </a:solidFill>
                <a:latin typeface="Calibri" panose="020F0502020204030204" pitchFamily="34" charset="0"/>
              </a:rPr>
              <a:t>elettromagnetico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producendo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energia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elettrica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Nell’incontro</a:t>
            </a:r>
            <a:r>
              <a:rPr altLang="it-IT" sz="2700" dirty="0">
                <a:solidFill>
                  <a:srgbClr val="FF0000"/>
                </a:solidFill>
                <a:latin typeface="Calibri" panose="020F0502020204030204" pitchFamily="34" charset="0"/>
              </a:rPr>
              <a:t> con le pale </a:t>
            </a:r>
            <a:r>
              <a:rPr altLang="it-IT" sz="2700" dirty="0" err="1">
                <a:solidFill>
                  <a:srgbClr val="FF0000"/>
                </a:solidFill>
                <a:latin typeface="Calibri" panose="020F0502020204030204" pitchFamily="34" charset="0"/>
              </a:rPr>
              <a:t>della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turbina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il</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vento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perde</a:t>
            </a:r>
            <a:r>
              <a:rPr altLang="it-IT" sz="2700" dirty="0">
                <a:solidFill>
                  <a:srgbClr val="FF0000"/>
                </a:solidFill>
                <a:latin typeface="Calibri" panose="020F0502020204030204" pitchFamily="34" charset="0"/>
              </a:rPr>
              <a:t> circa </a:t>
            </a:r>
            <a:r>
              <a:rPr altLang="it-IT" sz="2700" dirty="0" err="1">
                <a:solidFill>
                  <a:srgbClr val="FF0000"/>
                </a:solidFill>
                <a:latin typeface="Calibri" panose="020F0502020204030204" pitchFamily="34" charset="0"/>
              </a:rPr>
              <a:t>il</a:t>
            </a:r>
            <a:r>
              <a:rPr altLang="it-IT" sz="2700" dirty="0">
                <a:solidFill>
                  <a:srgbClr val="FF0000"/>
                </a:solidFill>
                <a:latin typeface="Calibri" panose="020F0502020204030204" pitchFamily="34" charset="0"/>
              </a:rPr>
              <a:t> 40% </a:t>
            </a:r>
            <a:r>
              <a:rPr altLang="it-IT" sz="2700" dirty="0" err="1">
                <a:solidFill>
                  <a:srgbClr val="FF0000"/>
                </a:solidFill>
                <a:latin typeface="Calibri" panose="020F0502020204030204" pitchFamily="34" charset="0"/>
              </a:rPr>
              <a:t>della</a:t>
            </a:r>
            <a:r>
              <a:rPr altLang="it-IT" sz="2700" dirty="0">
                <a:solidFill>
                  <a:srgbClr val="FF0000"/>
                </a:solidFill>
                <a:latin typeface="Calibri" panose="020F0502020204030204" pitchFamily="34" charset="0"/>
              </a:rPr>
              <a:t> propria </a:t>
            </a:r>
            <a:r>
              <a:rPr altLang="it-IT" sz="2700" dirty="0" err="1">
                <a:solidFill>
                  <a:srgbClr val="FF0000"/>
                </a:solidFill>
                <a:latin typeface="Calibri" panose="020F0502020204030204" pitchFamily="34" charset="0"/>
              </a:rPr>
              <a:t>energia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cinetica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che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viene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utilizzata</a:t>
            </a:r>
            <a:r>
              <a:rPr altLang="it-IT" sz="2700" dirty="0">
                <a:solidFill>
                  <a:srgbClr val="FF0000"/>
                </a:solidFill>
                <a:latin typeface="Calibri" panose="020F0502020204030204" pitchFamily="34" charset="0"/>
              </a:rPr>
              <a:t> per </a:t>
            </a:r>
            <a:r>
              <a:rPr altLang="it-IT" sz="2700" dirty="0" err="1">
                <a:solidFill>
                  <a:srgbClr val="FF0000"/>
                </a:solidFill>
                <a:latin typeface="Calibri" panose="020F0502020204030204" pitchFamily="34" charset="0"/>
              </a:rPr>
              <a:t>azionare</a:t>
            </a:r>
            <a:r>
              <a:rPr altLang="it-IT" sz="2700" dirty="0">
                <a:solidFill>
                  <a:srgbClr val="FF0000"/>
                </a:solidFill>
                <a:latin typeface="Calibri" panose="020F0502020204030204" pitchFamily="34" charset="0"/>
              </a:rPr>
              <a:t> la </a:t>
            </a:r>
            <a:r>
              <a:rPr altLang="it-IT" sz="2700" dirty="0" err="1">
                <a:solidFill>
                  <a:srgbClr val="FF0000"/>
                </a:solidFill>
                <a:latin typeface="Calibri" panose="020F0502020204030204" pitchFamily="34" charset="0"/>
              </a:rPr>
              <a:t>turbina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l’energia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meccanica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prodotta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viene</a:t>
            </a:r>
            <a:r>
              <a:rPr altLang="it-IT" sz="2700" dirty="0">
                <a:solidFill>
                  <a:srgbClr val="FF0000"/>
                </a:solidFill>
                <a:latin typeface="Calibri" panose="020F0502020204030204" pitchFamily="34" charset="0"/>
              </a:rPr>
              <a:t> poi </a:t>
            </a:r>
            <a:r>
              <a:rPr altLang="it-IT" sz="2700" dirty="0" err="1">
                <a:solidFill>
                  <a:srgbClr val="FF0000"/>
                </a:solidFill>
                <a:latin typeface="Calibri" panose="020F0502020204030204" pitchFamily="34" charset="0"/>
              </a:rPr>
              <a:t>trasformata</a:t>
            </a:r>
            <a:r>
              <a:rPr altLang="it-IT" sz="2700" dirty="0">
                <a:solidFill>
                  <a:srgbClr val="FF0000"/>
                </a:solidFill>
                <a:latin typeface="Calibri" panose="020F0502020204030204" pitchFamily="34" charset="0"/>
              </a:rPr>
              <a:t> in </a:t>
            </a:r>
            <a:r>
              <a:rPr altLang="it-IT" sz="2700" dirty="0" err="1">
                <a:solidFill>
                  <a:srgbClr val="FF0000"/>
                </a:solidFill>
                <a:latin typeface="Calibri" panose="020F0502020204030204" pitchFamily="34" charset="0"/>
              </a:rPr>
              <a:t>energia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elettrica</a:t>
            </a:r>
            <a:r>
              <a:rPr altLang="it-IT" sz="2700" dirty="0">
                <a:solidFill>
                  <a:srgbClr val="FF0000"/>
                </a:solidFill>
                <a:latin typeface="Calibri" panose="020F0502020204030204" pitchFamily="34" charset="0"/>
              </a:rPr>
              <a:t> dal </a:t>
            </a:r>
            <a:r>
              <a:rPr altLang="it-IT" sz="2700" dirty="0" err="1">
                <a:solidFill>
                  <a:srgbClr val="FF0000"/>
                </a:solidFill>
                <a:latin typeface="Calibri" panose="020F0502020204030204" pitchFamily="34" charset="0"/>
              </a:rPr>
              <a:t>generatore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L’energia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elettrica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prodotta</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viene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convogliata</a:t>
            </a:r>
            <a:r>
              <a:rPr altLang="it-IT" sz="2700" dirty="0">
                <a:solidFill>
                  <a:srgbClr val="FF0000"/>
                </a:solidFill>
                <a:latin typeface="Calibri" panose="020F0502020204030204" pitchFamily="34" charset="0"/>
              </a:rPr>
              <a:t> al </a:t>
            </a:r>
            <a:r>
              <a:rPr altLang="it-IT" sz="2700" dirty="0" err="1">
                <a:solidFill>
                  <a:srgbClr val="FF0000"/>
                </a:solidFill>
                <a:latin typeface="Calibri" panose="020F0502020204030204" pitchFamily="34" charset="0"/>
              </a:rPr>
              <a:t>suolo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attraverso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cavi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elettrici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sempre</a:t>
            </a:r>
            <a:r>
              <a:rPr altLang="it-IT" sz="2700" dirty="0">
                <a:solidFill>
                  <a:srgbClr val="FF0000"/>
                </a:solidFill>
                <a:latin typeface="Calibri" panose="020F0502020204030204" pitchFamily="34" charset="0"/>
              </a:rPr>
              <a:t> al </a:t>
            </a:r>
            <a:r>
              <a:rPr altLang="it-IT" sz="2700" dirty="0" err="1">
                <a:solidFill>
                  <a:srgbClr val="FF0000"/>
                </a:solidFill>
                <a:latin typeface="Calibri" panose="020F0502020204030204" pitchFamily="34" charset="0"/>
              </a:rPr>
              <a:t>suolo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vengono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inviati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mediante</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opportuni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cavi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segnali</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necessari</a:t>
            </a:r>
            <a:r>
              <a:rPr altLang="it-IT" sz="2700" dirty="0">
                <a:solidFill>
                  <a:srgbClr val="FF0000"/>
                </a:solidFill>
                <a:latin typeface="Calibri" panose="020F0502020204030204" pitchFamily="34" charset="0"/>
              </a:rPr>
              <a:t> per </a:t>
            </a:r>
            <a:r>
              <a:rPr altLang="it-IT" sz="2700" dirty="0" err="1">
                <a:solidFill>
                  <a:srgbClr val="FF0000"/>
                </a:solidFill>
                <a:latin typeface="Calibri" panose="020F0502020204030204" pitchFamily="34" charset="0"/>
              </a:rPr>
              <a:t>il</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controllo</a:t>
            </a:r>
            <a:r>
              <a:rPr altLang="it-IT" sz="2700" dirty="0">
                <a:solidFill>
                  <a:srgbClr val="FF0000"/>
                </a:solidFill>
                <a:latin typeface="Calibri" panose="020F0502020204030204" pitchFamily="34" charset="0"/>
              </a:rPr>
              <a:t> del </a:t>
            </a:r>
            <a:r>
              <a:rPr altLang="it-IT" sz="2700" dirty="0" err="1">
                <a:solidFill>
                  <a:srgbClr val="FF0000"/>
                </a:solidFill>
                <a:latin typeface="Calibri" panose="020F0502020204030204" pitchFamily="34" charset="0"/>
              </a:rPr>
              <a:t>corretto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funzionamento</a:t>
            </a:r>
            <a:r>
              <a:rPr altLang="it-IT" sz="2700" dirty="0">
                <a:solidFill>
                  <a:srgbClr val="FF0000"/>
                </a:solidFill>
                <a:latin typeface="Calibri" panose="020F0502020204030204" pitchFamily="34" charset="0"/>
              </a:rPr>
              <a:t> </a:t>
            </a:r>
            <a:r>
              <a:rPr altLang="it-IT" sz="2700" dirty="0" err="1">
                <a:solidFill>
                  <a:srgbClr val="FF0000"/>
                </a:solidFill>
                <a:latin typeface="Calibri" panose="020F0502020204030204" pitchFamily="34" charset="0"/>
              </a:rPr>
              <a:t>dell’aerogeneratore</a:t>
            </a:r>
            <a:r>
              <a:rPr altLang="it-IT" sz="2700" dirty="0">
                <a:solidFill>
                  <a:srgbClr val="FF0000"/>
                </a:solidFill>
                <a:latin typeface="Calibri" panose="020F0502020204030204" pitchFamily="34" charset="0"/>
              </a:rPr>
              <a:t>.</a:t>
            </a:r>
          </a:p>
        </p:txBody>
      </p:sp>
    </p:spTree>
    <p:extLst>
      <p:ext uri="{BB962C8B-B14F-4D97-AF65-F5344CB8AC3E}">
        <p14:creationId xmlns:p14="http://schemas.microsoft.com/office/powerpoint/2010/main" val="2451864356"/>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a:extLst>
              <a:ext uri="{FF2B5EF4-FFF2-40B4-BE49-F238E27FC236}">
                <a16:creationId xmlns:a16="http://schemas.microsoft.com/office/drawing/2014/main" id="{7965E65A-A3B6-4A9F-8725-4F332381A737}"/>
              </a:ext>
            </a:extLst>
          </p:cNvPr>
          <p:cNvSpPr txBox="1">
            <a:spLocks noChangeArrowheads="1"/>
          </p:cNvSpPr>
          <p:nvPr/>
        </p:nvSpPr>
        <p:spPr bwMode="auto">
          <a:xfrm>
            <a:off x="2819400" y="1844824"/>
            <a:ext cx="60198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spcBef>
                <a:spcPct val="50000"/>
              </a:spcBef>
            </a:pPr>
            <a:r>
              <a:rPr lang="it-IT" altLang="it-IT" dirty="0">
                <a:solidFill>
                  <a:srgbClr val="FFFF00"/>
                </a:solidFill>
                <a:cs typeface="Times New Roman" panose="02020603050405020304" pitchFamily="18" charset="0"/>
              </a:rPr>
              <a:t>I due tipi principali di aero-motore si distinguono per la direzione dell'asse del rotore, che può essere orizzontale o verticale. Quelli ad asse orizzontale, che somigliano di più ai tradizionali mulini a vento, sono sistemati alla sommità di un'alta torre e da lì azionano, mediante una trasmissione a ruote dentate, l'albero del generatore di corrente collocato nell'interno, a livello del terreno. Il diametro del rotore, generalmente a tre pale profilate come quelle di un'elica aerea, può variare da poco più di un metro a cinque metri. Un sistema direzionale che sfrutta il principio della banderuola mantiene controvento il piano del rotore.</a:t>
            </a:r>
          </a:p>
          <a:p>
            <a:pPr algn="just" eaLnBrk="1" hangingPunct="1">
              <a:spcBef>
                <a:spcPct val="50000"/>
              </a:spcBef>
            </a:pPr>
            <a:r>
              <a:rPr lang="it-IT" altLang="it-IT" dirty="0">
                <a:solidFill>
                  <a:srgbClr val="FFFF00"/>
                </a:solidFill>
                <a:cs typeface="Times New Roman" panose="02020603050405020304" pitchFamily="18" charset="0"/>
              </a:rPr>
              <a:t>Di regola, i moderni aero-generatori entrano in azione quando la velocità del vento si avvicina ai 20 km/h, esprimono il massimo rendimento fra 40 e 50 km/h, e si disattivano intorno ai 110 km/h. Il problema maggiore che deve affrontare la produzione di energia eolica, infatti, è la naturale incostanza dei venti, che si traduce in un funzionamento discontinuo degli aero-generatori. Per questo motivo, sono ritenute adatte all'installazione di aero-generatori soltanto le località caratterizzate da una velocità media annua del vento di almeno 21 km/h.</a:t>
            </a:r>
          </a:p>
          <a:p>
            <a:pPr algn="just" eaLnBrk="1" hangingPunct="1">
              <a:spcBef>
                <a:spcPct val="50000"/>
              </a:spcBef>
            </a:pPr>
            <a:r>
              <a:rPr lang="it-IT" altLang="it-IT" b="1" dirty="0">
                <a:solidFill>
                  <a:srgbClr val="FFFF00"/>
                </a:solidFill>
                <a:cs typeface="Times New Roman" panose="02020603050405020304" pitchFamily="18" charset="0"/>
              </a:rPr>
              <a:t> </a:t>
            </a:r>
            <a:endParaRPr lang="it-IT" altLang="it-IT" dirty="0">
              <a:solidFill>
                <a:srgbClr val="FFFF00"/>
              </a:solidFill>
              <a:cs typeface="Times New Roman" panose="02020603050405020304" pitchFamily="18" charset="0"/>
            </a:endParaRPr>
          </a:p>
          <a:p>
            <a:pPr eaLnBrk="1" hangingPunct="1">
              <a:spcBef>
                <a:spcPct val="50000"/>
              </a:spcBef>
            </a:pPr>
            <a:endParaRPr lang="it-IT" altLang="it-IT" dirty="0">
              <a:solidFill>
                <a:srgbClr val="FFFF00"/>
              </a:solidFill>
            </a:endParaRPr>
          </a:p>
        </p:txBody>
      </p:sp>
      <p:sp>
        <p:nvSpPr>
          <p:cNvPr id="8201" name="Rectangle 14">
            <a:extLst>
              <a:ext uri="{FF2B5EF4-FFF2-40B4-BE49-F238E27FC236}">
                <a16:creationId xmlns:a16="http://schemas.microsoft.com/office/drawing/2014/main" id="{6DE5CC88-BFC9-4F74-B742-2D7EA7698092}"/>
              </a:ext>
            </a:extLst>
          </p:cNvPr>
          <p:cNvSpPr>
            <a:spLocks noChangeArrowheads="1"/>
          </p:cNvSpPr>
          <p:nvPr/>
        </p:nvSpPr>
        <p:spPr bwMode="auto">
          <a:xfrm>
            <a:off x="457200" y="2895600"/>
            <a:ext cx="2362200" cy="2286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pic>
        <p:nvPicPr>
          <p:cNvPr id="8202" name="Picture 15" descr="auto0">
            <a:extLst>
              <a:ext uri="{FF2B5EF4-FFF2-40B4-BE49-F238E27FC236}">
                <a16:creationId xmlns:a16="http://schemas.microsoft.com/office/drawing/2014/main" id="{3FC5C35C-A0F3-4691-A094-F60DFA3F8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82532"/>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16">
            <a:extLst>
              <a:ext uri="{FF2B5EF4-FFF2-40B4-BE49-F238E27FC236}">
                <a16:creationId xmlns:a16="http://schemas.microsoft.com/office/drawing/2014/main" id="{9209947B-1D91-4230-B50A-41D5D98B079D}"/>
              </a:ext>
            </a:extLst>
          </p:cNvPr>
          <p:cNvSpPr txBox="1">
            <a:spLocks noChangeArrowheads="1"/>
          </p:cNvSpPr>
          <p:nvPr/>
        </p:nvSpPr>
        <p:spPr bwMode="auto">
          <a:xfrm>
            <a:off x="838200" y="2667000"/>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spcBef>
                <a:spcPct val="50000"/>
              </a:spcBef>
            </a:pPr>
            <a:r>
              <a:rPr lang="it-IT" altLang="it-IT" b="1">
                <a:solidFill>
                  <a:srgbClr val="993300"/>
                </a:solidFill>
              </a:rPr>
              <a:t> Aerogeneratore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7BCBAA-B3A6-4AC4-A5D6-AA537BADD4BB}"/>
              </a:ext>
            </a:extLst>
          </p:cNvPr>
          <p:cNvSpPr>
            <a:spLocks noGrp="1"/>
          </p:cNvSpPr>
          <p:nvPr>
            <p:ph type="title"/>
          </p:nvPr>
        </p:nvSpPr>
        <p:spPr>
          <a:xfrm>
            <a:off x="323528" y="404664"/>
            <a:ext cx="6512511" cy="1143000"/>
          </a:xfrm>
        </p:spPr>
        <p:txBody>
          <a:bodyPr/>
          <a:lstStyle/>
          <a:p>
            <a:pPr marL="320040" indent="-320040" algn="l" fontAlgn="auto">
              <a:spcAft>
                <a:spcPts val="0"/>
              </a:spcAft>
              <a:buClr>
                <a:schemeClr val="accent6">
                  <a:lumMod val="75000"/>
                </a:schemeClr>
              </a:buClr>
              <a:defRPr/>
            </a:pPr>
            <a:r>
              <a:rPr lang="it-IT" dirty="0">
                <a:solidFill>
                  <a:srgbClr val="FF0000"/>
                </a:solidFill>
              </a:rPr>
              <a:t>APPLICAZIONI</a:t>
            </a:r>
          </a:p>
        </p:txBody>
      </p:sp>
      <p:sp>
        <p:nvSpPr>
          <p:cNvPr id="3" name="Segnaposto contenuto 2">
            <a:extLst>
              <a:ext uri="{FF2B5EF4-FFF2-40B4-BE49-F238E27FC236}">
                <a16:creationId xmlns:a16="http://schemas.microsoft.com/office/drawing/2014/main" id="{D6DDF623-5915-4A26-9A67-369701A8BCED}"/>
              </a:ext>
            </a:extLst>
          </p:cNvPr>
          <p:cNvSpPr>
            <a:spLocks noGrp="1"/>
          </p:cNvSpPr>
          <p:nvPr>
            <p:ph sz="quarter" idx="13"/>
          </p:nvPr>
        </p:nvSpPr>
        <p:spPr>
          <a:xfrm>
            <a:off x="1187450" y="1844675"/>
            <a:ext cx="6453188" cy="4162425"/>
          </a:xfrm>
        </p:spPr>
        <p:txBody>
          <a:bodyPr rtlCol="0">
            <a:normAutofit fontScale="70000" lnSpcReduction="20000"/>
          </a:bodyPr>
          <a:lstStyle/>
          <a:p>
            <a:pPr marL="45720" indent="0" fontAlgn="auto">
              <a:buClr>
                <a:schemeClr val="accent6">
                  <a:lumMod val="75000"/>
                </a:schemeClr>
              </a:buClr>
              <a:buFont typeface="Georgia" panose="02040502050405020303" pitchFamily="18" charset="0"/>
              <a:buNone/>
              <a:defRPr/>
            </a:pPr>
            <a:r>
              <a:rPr lang="it-IT" dirty="0">
                <a:solidFill>
                  <a:srgbClr val="FF0000"/>
                </a:solidFill>
              </a:rPr>
              <a:t>L’energia eolica viene sfruttata da piccoli impianti locali, in cui l’energia elettrica prodotta viene utilizzata sul posto, oppure può essere utilizzata per far funzionare parchi eolici di diverse dimensioni, che immettono l’energia elettrica direttamente in rete.   </a:t>
            </a:r>
          </a:p>
          <a:p>
            <a:pPr marL="45720" indent="0" fontAlgn="auto">
              <a:buClr>
                <a:schemeClr val="accent6">
                  <a:lumMod val="75000"/>
                </a:schemeClr>
              </a:buClr>
              <a:buFont typeface="Georgia" panose="02040502050405020303" pitchFamily="18" charset="0"/>
              <a:buNone/>
              <a:defRPr/>
            </a:pPr>
            <a:r>
              <a:rPr lang="it-IT" dirty="0">
                <a:solidFill>
                  <a:srgbClr val="FF0000"/>
                </a:solidFill>
              </a:rPr>
              <a:t>Il tipo di energia prodotta, non è di tipo continuativo ma ad intermittenza, e questo ne rende l’uso adatto solo al sostegno o ad altre fonti di energia e non le può sostituire completamente. La tecnologia eolica potrebbe sembrare semplice da realizzare, esistono invece una grande varietà di aerogeneratori, dalle piccole taglie ad altre decisamente più grandi che possono arrivare a generare anche 2-4 MW che spesso sono parte di grandi parchi eolici.</a:t>
            </a: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821EF4-9739-49A3-8CB4-A068C1A81877}"/>
              </a:ext>
            </a:extLst>
          </p:cNvPr>
          <p:cNvSpPr>
            <a:spLocks noGrp="1"/>
          </p:cNvSpPr>
          <p:nvPr>
            <p:ph type="title"/>
          </p:nvPr>
        </p:nvSpPr>
        <p:spPr>
          <a:xfrm>
            <a:off x="-612576" y="125413"/>
            <a:ext cx="6512511" cy="1143000"/>
          </a:xfrm>
        </p:spPr>
        <p:txBody>
          <a:bodyPr/>
          <a:lstStyle/>
          <a:p>
            <a:pPr marL="320040" indent="-320040" fontAlgn="auto">
              <a:spcAft>
                <a:spcPts val="0"/>
              </a:spcAft>
              <a:buClr>
                <a:schemeClr val="accent6">
                  <a:lumMod val="75000"/>
                </a:schemeClr>
              </a:buClr>
              <a:defRPr/>
            </a:pPr>
            <a:r>
              <a:rPr lang="it-IT" dirty="0">
                <a:solidFill>
                  <a:srgbClr val="FF0000"/>
                </a:solidFill>
              </a:rPr>
              <a:t>FUNZIONAMENTO</a:t>
            </a:r>
          </a:p>
        </p:txBody>
      </p:sp>
      <p:sp>
        <p:nvSpPr>
          <p:cNvPr id="3" name="Segnaposto contenuto 2">
            <a:extLst>
              <a:ext uri="{FF2B5EF4-FFF2-40B4-BE49-F238E27FC236}">
                <a16:creationId xmlns:a16="http://schemas.microsoft.com/office/drawing/2014/main" id="{E1A8B30F-FD7A-48CE-9D49-01AF408DBC4E}"/>
              </a:ext>
            </a:extLst>
          </p:cNvPr>
          <p:cNvSpPr>
            <a:spLocks noGrp="1"/>
          </p:cNvSpPr>
          <p:nvPr>
            <p:ph sz="quarter" idx="13"/>
          </p:nvPr>
        </p:nvSpPr>
        <p:spPr>
          <a:xfrm>
            <a:off x="468313" y="1268413"/>
            <a:ext cx="8064500" cy="5329237"/>
          </a:xfrm>
        </p:spPr>
        <p:txBody>
          <a:bodyPr rtlCol="0">
            <a:normAutofit/>
          </a:bodyPr>
          <a:lstStyle/>
          <a:p>
            <a:pPr indent="-182880" fontAlgn="auto">
              <a:buClr>
                <a:schemeClr val="accent6">
                  <a:lumMod val="75000"/>
                </a:schemeClr>
              </a:buClr>
              <a:defRPr/>
            </a:pPr>
            <a:r>
              <a:rPr lang="it-IT" sz="1800" dirty="0">
                <a:solidFill>
                  <a:srgbClr val="FF0000"/>
                </a:solidFill>
              </a:rPr>
              <a:t>Gli aerogeneratori sono TUTTI connessi tra loro attraverso un sistema di </a:t>
            </a:r>
            <a:r>
              <a:rPr lang="it-IT" sz="1800" b="1" dirty="0">
                <a:solidFill>
                  <a:srgbClr val="FF0000"/>
                </a:solidFill>
              </a:rPr>
              <a:t>cavi interrati</a:t>
            </a:r>
          </a:p>
          <a:p>
            <a:pPr indent="-182880" fontAlgn="auto">
              <a:buClr>
                <a:schemeClr val="accent6">
                  <a:lumMod val="75000"/>
                </a:schemeClr>
              </a:buClr>
              <a:defRPr/>
            </a:pPr>
            <a:r>
              <a:rPr lang="it-IT" sz="1800" dirty="0">
                <a:solidFill>
                  <a:srgbClr val="FF0000"/>
                </a:solidFill>
              </a:rPr>
              <a:t>Ad ogni impianto è associata una </a:t>
            </a:r>
            <a:r>
              <a:rPr lang="it-IT" sz="1800" b="1" dirty="0">
                <a:solidFill>
                  <a:srgbClr val="FF0000"/>
                </a:solidFill>
              </a:rPr>
              <a:t>cabina/stazione</a:t>
            </a:r>
            <a:r>
              <a:rPr lang="it-IT" sz="1800" dirty="0">
                <a:solidFill>
                  <a:srgbClr val="FF0000"/>
                </a:solidFill>
              </a:rPr>
              <a:t> di controllo che a sua volta connessa alle rete elettrica nazionale.</a:t>
            </a:r>
          </a:p>
          <a:p>
            <a:pPr indent="-182880" fontAlgn="auto">
              <a:buClr>
                <a:schemeClr val="accent6">
                  <a:lumMod val="75000"/>
                </a:schemeClr>
              </a:buClr>
              <a:defRPr/>
            </a:pPr>
            <a:r>
              <a:rPr lang="it-IT" sz="1800" dirty="0">
                <a:solidFill>
                  <a:srgbClr val="FF0000"/>
                </a:solidFill>
              </a:rPr>
              <a:t>Gli aerogeneratori sono costituiti essenzialmente da una </a:t>
            </a:r>
            <a:r>
              <a:rPr lang="it-IT" sz="1800" b="1" dirty="0">
                <a:solidFill>
                  <a:srgbClr val="FF0000"/>
                </a:solidFill>
              </a:rPr>
              <a:t>navicella o gondola</a:t>
            </a:r>
            <a:r>
              <a:rPr lang="it-IT" sz="1800" dirty="0">
                <a:solidFill>
                  <a:srgbClr val="FF0000"/>
                </a:solidFill>
              </a:rPr>
              <a:t>, alla quale </a:t>
            </a:r>
            <a:r>
              <a:rPr lang="it-IT" sz="1800" dirty="0" err="1">
                <a:solidFill>
                  <a:srgbClr val="FF0000"/>
                </a:solidFill>
              </a:rPr>
              <a:t>e'</a:t>
            </a:r>
            <a:r>
              <a:rPr lang="it-IT" sz="1800" dirty="0">
                <a:solidFill>
                  <a:srgbClr val="FF0000"/>
                </a:solidFill>
              </a:rPr>
              <a:t> connesso un </a:t>
            </a:r>
            <a:r>
              <a:rPr lang="it-IT" sz="1800" b="1" dirty="0">
                <a:solidFill>
                  <a:srgbClr val="FF0000"/>
                </a:solidFill>
              </a:rPr>
              <a:t>rotore </a:t>
            </a:r>
          </a:p>
          <a:p>
            <a:pPr indent="-182880" fontAlgn="auto">
              <a:buClr>
                <a:schemeClr val="accent6">
                  <a:lumMod val="75000"/>
                </a:schemeClr>
              </a:buClr>
              <a:defRPr/>
            </a:pPr>
            <a:r>
              <a:rPr lang="it-IT" sz="1800" dirty="0">
                <a:solidFill>
                  <a:srgbClr val="FF0000"/>
                </a:solidFill>
              </a:rPr>
              <a:t>Al soffiare del vento il rotore gira e aziona a sua volta il generatore elettrico, tramite un </a:t>
            </a:r>
            <a:r>
              <a:rPr lang="it-IT" sz="1800" b="1" dirty="0">
                <a:solidFill>
                  <a:srgbClr val="FF0000"/>
                </a:solidFill>
              </a:rPr>
              <a:t>moltiplicatore</a:t>
            </a:r>
            <a:r>
              <a:rPr lang="it-IT" sz="1800" dirty="0">
                <a:solidFill>
                  <a:srgbClr val="FF0000"/>
                </a:solidFill>
              </a:rPr>
              <a:t> di giri , che ha la funzione di trasformare l'energia meccanica in energia elettrica. </a:t>
            </a:r>
          </a:p>
          <a:p>
            <a:pPr indent="-182880" fontAlgn="auto">
              <a:buClr>
                <a:schemeClr val="accent6">
                  <a:lumMod val="75000"/>
                </a:schemeClr>
              </a:buClr>
              <a:defRPr/>
            </a:pPr>
            <a:r>
              <a:rPr lang="it-IT" sz="1800" dirty="0">
                <a:solidFill>
                  <a:srgbClr val="FF0000"/>
                </a:solidFill>
              </a:rPr>
              <a:t>Dal rotore, l'energia cinetica del vento viene trasmessa a un </a:t>
            </a:r>
            <a:r>
              <a:rPr lang="it-IT" sz="1800" b="1" dirty="0">
                <a:solidFill>
                  <a:srgbClr val="FF0000"/>
                </a:solidFill>
              </a:rPr>
              <a:t>generatore </a:t>
            </a:r>
            <a:r>
              <a:rPr lang="it-IT" sz="1800" dirty="0">
                <a:solidFill>
                  <a:srgbClr val="FF0000"/>
                </a:solidFill>
              </a:rPr>
              <a:t>di corrente collegato ai </a:t>
            </a:r>
            <a:r>
              <a:rPr lang="it-IT" sz="1800" b="1" dirty="0">
                <a:solidFill>
                  <a:srgbClr val="FF0000"/>
                </a:solidFill>
              </a:rPr>
              <a:t>sistemi di controllo </a:t>
            </a:r>
            <a:r>
              <a:rPr lang="it-IT" sz="1800" dirty="0">
                <a:solidFill>
                  <a:srgbClr val="FF0000"/>
                </a:solidFill>
              </a:rPr>
              <a:t>per regolare la produzione elettrica</a:t>
            </a:r>
          </a:p>
          <a:p>
            <a:pPr indent="-182880" fontAlgn="auto">
              <a:buClr>
                <a:schemeClr val="accent6">
                  <a:lumMod val="75000"/>
                </a:schemeClr>
              </a:buClr>
              <a:defRPr/>
            </a:pPr>
            <a:r>
              <a:rPr lang="it-IT" dirty="0">
                <a:solidFill>
                  <a:srgbClr val="FF0000"/>
                </a:solidFill>
              </a:rPr>
              <a:t> </a:t>
            </a:r>
            <a:r>
              <a:rPr lang="it-IT" sz="1800" dirty="0">
                <a:solidFill>
                  <a:srgbClr val="FF0000"/>
                </a:solidFill>
              </a:rPr>
              <a:t>Dopodiché L'energia elettrica prodotta viene convogliata al suolo attraverso cavi elettrici</a:t>
            </a:r>
          </a:p>
          <a:p>
            <a:pPr marL="45720" indent="0" fontAlgn="auto">
              <a:buClr>
                <a:schemeClr val="accent6">
                  <a:lumMod val="75000"/>
                </a:schemeClr>
              </a:buClr>
              <a:buFont typeface="Georgia" panose="02040502050405020303" pitchFamily="18" charset="0"/>
              <a:buNone/>
              <a:defRPr/>
            </a:pPr>
            <a:r>
              <a:rPr lang="it-IT" sz="1800" dirty="0">
                <a:solidFill>
                  <a:srgbClr val="FF0000"/>
                </a:solidFill>
              </a:rPr>
              <a:t>(Per il corretto funzionamento dell’aerogeneratore mediante opportuni cavi vengono inviati segnali necessari per il controllo)</a:t>
            </a: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Segnaposto contenuto 1">
            <a:extLst>
              <a:ext uri="{FF2B5EF4-FFF2-40B4-BE49-F238E27FC236}">
                <a16:creationId xmlns:a16="http://schemas.microsoft.com/office/drawing/2014/main" id="{EFB659B8-C15D-4722-9B4F-108DA266A90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79388" y="188913"/>
            <a:ext cx="8785225" cy="6408737"/>
          </a:xfr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C1F36B67-DBF5-4136-AEA4-4AA45F8B56A4}"/>
              </a:ext>
            </a:extLst>
          </p:cNvPr>
          <p:cNvSpPr>
            <a:spLocks noGrp="1" noChangeArrowheads="1"/>
          </p:cNvSpPr>
          <p:nvPr>
            <p:ph type="title"/>
          </p:nvPr>
        </p:nvSpPr>
        <p:spPr>
          <a:xfrm>
            <a:off x="457200" y="-26988"/>
            <a:ext cx="8229600" cy="1711326"/>
          </a:xfrm>
        </p:spPr>
        <p:txBody>
          <a:bodyPr/>
          <a:lstStyle/>
          <a:p>
            <a:r>
              <a:rPr lang="it-IT" altLang="it-IT" sz="3200" dirty="0">
                <a:solidFill>
                  <a:srgbClr val="FFFFFF"/>
                </a:solidFill>
              </a:rPr>
              <a:t>Contributo relativo delle varie fonti rinnovabili alla produzione di energia primaria nel 2003</a:t>
            </a:r>
          </a:p>
        </p:txBody>
      </p:sp>
      <p:sp>
        <p:nvSpPr>
          <p:cNvPr id="272392" name="Rectangle 8">
            <a:extLst>
              <a:ext uri="{FF2B5EF4-FFF2-40B4-BE49-F238E27FC236}">
                <a16:creationId xmlns:a16="http://schemas.microsoft.com/office/drawing/2014/main" id="{BAE7B407-6716-40C0-9066-D1B4B0978A94}"/>
              </a:ext>
            </a:extLst>
          </p:cNvPr>
          <p:cNvSpPr>
            <a:spLocks noChangeArrowheads="1"/>
          </p:cNvSpPr>
          <p:nvPr/>
        </p:nvSpPr>
        <p:spPr bwMode="auto">
          <a:xfrm>
            <a:off x="0" y="2043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graphicFrame>
        <p:nvGraphicFramePr>
          <p:cNvPr id="272391" name="Object 7">
            <a:extLst>
              <a:ext uri="{FF2B5EF4-FFF2-40B4-BE49-F238E27FC236}">
                <a16:creationId xmlns:a16="http://schemas.microsoft.com/office/drawing/2014/main" id="{460FE4DA-ECA0-406B-8904-046431CF17FF}"/>
              </a:ext>
            </a:extLst>
          </p:cNvPr>
          <p:cNvGraphicFramePr>
            <a:graphicFrameLocks noChangeAspect="1"/>
          </p:cNvGraphicFramePr>
          <p:nvPr/>
        </p:nvGraphicFramePr>
        <p:xfrm>
          <a:off x="539750" y="1739900"/>
          <a:ext cx="8064500" cy="5002213"/>
        </p:xfrm>
        <a:graphic>
          <a:graphicData uri="http://schemas.openxmlformats.org/presentationml/2006/ole">
            <mc:AlternateContent xmlns:mc="http://schemas.openxmlformats.org/markup-compatibility/2006">
              <mc:Choice xmlns:v="urn:schemas-microsoft-com:vml" Requires="v">
                <p:oleObj spid="_x0000_s53257" name="Grafico" r:id="rId3" imgW="4486351" imgH="2781300" progId="Excel.Chart.8">
                  <p:embed/>
                </p:oleObj>
              </mc:Choice>
              <mc:Fallback>
                <p:oleObj name="Grafico" r:id="rId3" imgW="4486351" imgH="2781300" progId="Excel.Chart.8">
                  <p:embed/>
                  <p:pic>
                    <p:nvPicPr>
                      <p:cNvPr id="272391" name="Object 7">
                        <a:extLst>
                          <a:ext uri="{FF2B5EF4-FFF2-40B4-BE49-F238E27FC236}">
                            <a16:creationId xmlns:a16="http://schemas.microsoft.com/office/drawing/2014/main" id="{460FE4DA-ECA0-406B-8904-046431CF1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739900"/>
                        <a:ext cx="8064500" cy="5002213"/>
                      </a:xfrm>
                      <a:prstGeom prst="rect">
                        <a:avLst/>
                      </a:prstGeom>
                      <a:solidFill>
                        <a:srgbClr val="FFFFFF"/>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500"/>
                                        <p:tgtEl>
                                          <p:spTgt spid="272386"/>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72391"/>
                                        </p:tgtEl>
                                        <p:attrNameLst>
                                          <p:attrName>style.visibility</p:attrName>
                                        </p:attrNameLst>
                                      </p:cBhvr>
                                      <p:to>
                                        <p:strVal val="visible"/>
                                      </p:to>
                                    </p:set>
                                    <p:anim calcmode="lin" valueType="num">
                                      <p:cBhvr additive="base">
                                        <p:cTn id="11" dur="500" fill="hold"/>
                                        <p:tgtEl>
                                          <p:spTgt spid="272391"/>
                                        </p:tgtEl>
                                        <p:attrNameLst>
                                          <p:attrName>ppt_x</p:attrName>
                                        </p:attrNameLst>
                                      </p:cBhvr>
                                      <p:tavLst>
                                        <p:tav tm="0">
                                          <p:val>
                                            <p:strVal val="#ppt_x"/>
                                          </p:val>
                                        </p:tav>
                                        <p:tav tm="100000">
                                          <p:val>
                                            <p:strVal val="#ppt_x"/>
                                          </p:val>
                                        </p:tav>
                                      </p:tavLst>
                                    </p:anim>
                                    <p:anim calcmode="lin" valueType="num">
                                      <p:cBhvr additive="base">
                                        <p:cTn id="12" dur="500" fill="hold"/>
                                        <p:tgtEl>
                                          <p:spTgt spid="272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OleChart spid="27239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4787A47-009A-4D50-AE3E-1DF08140A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D4A8F851-AF60-4A63-9AA4-EB5C7F638486}"/>
              </a:ext>
            </a:extLst>
          </p:cNvPr>
          <p:cNvSpPr txBox="1">
            <a:spLocks noGrp="1"/>
          </p:cNvSpPr>
          <p:nvPr>
            <p:ph type="title"/>
          </p:nvPr>
        </p:nvSpPr>
        <p:spPr>
          <a:xfrm>
            <a:off x="0" y="-23813"/>
            <a:ext cx="9144000" cy="1143001"/>
          </a:xfrm>
        </p:spPr>
        <p:txBody>
          <a:bodyPr/>
          <a:lstStyle/>
          <a:p>
            <a:pPr algn="l" eaLnBrk="1"/>
            <a:r>
              <a:rPr altLang="it-IT">
                <a:solidFill>
                  <a:srgbClr val="FAC090"/>
                </a:solidFill>
                <a:latin typeface="Calibri" panose="020F0502020204030204" pitchFamily="34" charset="0"/>
              </a:rPr>
              <a:t>Esistono due tipi di generatori eolici:</a:t>
            </a:r>
          </a:p>
        </p:txBody>
      </p:sp>
      <p:sp>
        <p:nvSpPr>
          <p:cNvPr id="7171" name="Segnaposto contenuto 2">
            <a:extLst>
              <a:ext uri="{FF2B5EF4-FFF2-40B4-BE49-F238E27FC236}">
                <a16:creationId xmlns:a16="http://schemas.microsoft.com/office/drawing/2014/main" id="{95B67131-A0D7-4E4A-A54A-868B6831C95A}"/>
              </a:ext>
            </a:extLst>
          </p:cNvPr>
          <p:cNvSpPr txBox="1">
            <a:spLocks noGrp="1"/>
          </p:cNvSpPr>
          <p:nvPr>
            <p:ph idx="1"/>
          </p:nvPr>
        </p:nvSpPr>
        <p:spPr>
          <a:xfrm>
            <a:off x="0" y="1052513"/>
            <a:ext cx="8964613" cy="4525962"/>
          </a:xfrm>
        </p:spPr>
        <p:txBody>
          <a:bodyPr/>
          <a:lstStyle/>
          <a:p>
            <a:pPr eaLnBrk="1"/>
            <a:r>
              <a:rPr altLang="it-IT" sz="2800" dirty="0">
                <a:solidFill>
                  <a:srgbClr val="FF0000"/>
                </a:solidFill>
                <a:latin typeface="Calibri" panose="020F0502020204030204" pitchFamily="34" charset="0"/>
              </a:rPr>
              <a:t>GENERATORE AD ASSE ORIZZONTALE </a:t>
            </a:r>
            <a:r>
              <a:rPr altLang="it-IT" dirty="0">
                <a:solidFill>
                  <a:srgbClr val="FF0000"/>
                </a:solidFill>
                <a:latin typeface="Calibri" panose="020F0502020204030204" pitchFamily="34" charset="0"/>
              </a:rPr>
              <a:t>: </a:t>
            </a:r>
            <a:r>
              <a:rPr altLang="it-IT" sz="2000" dirty="0">
                <a:solidFill>
                  <a:srgbClr val="FF0000"/>
                </a:solidFill>
                <a:latin typeface="Calibri" panose="020F0502020204030204" pitchFamily="34" charset="0"/>
              </a:rPr>
              <a:t>un </a:t>
            </a:r>
            <a:r>
              <a:rPr altLang="it-IT" sz="2000" dirty="0" err="1">
                <a:solidFill>
                  <a:srgbClr val="FF0000"/>
                </a:solidFill>
                <a:latin typeface="Calibri" panose="020F0502020204030204" pitchFamily="34" charset="0"/>
              </a:rPr>
              <a:t>generatore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eolico</a:t>
            </a:r>
            <a:r>
              <a:rPr altLang="it-IT" sz="2000" dirty="0">
                <a:solidFill>
                  <a:srgbClr val="FF0000"/>
                </a:solidFill>
                <a:latin typeface="Calibri" panose="020F0502020204030204" pitchFamily="34" charset="0"/>
              </a:rPr>
              <a:t> ad </a:t>
            </a:r>
            <a:r>
              <a:rPr altLang="it-IT" sz="2000" dirty="0" err="1">
                <a:solidFill>
                  <a:srgbClr val="FF0000"/>
                </a:solidFill>
                <a:latin typeface="Calibri" panose="020F0502020204030204" pitchFamily="34" charset="0"/>
              </a:rPr>
              <a:t>asse</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rotazione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orizzontale</a:t>
            </a:r>
            <a:r>
              <a:rPr altLang="it-IT" sz="2000" dirty="0">
                <a:solidFill>
                  <a:srgbClr val="FF0000"/>
                </a:solidFill>
                <a:latin typeface="Calibri" panose="020F0502020204030204" pitchFamily="34" charset="0"/>
              </a:rPr>
              <a:t> al </a:t>
            </a:r>
            <a:r>
              <a:rPr altLang="it-IT" sz="2000" dirty="0" err="1">
                <a:solidFill>
                  <a:srgbClr val="FF0000"/>
                </a:solidFill>
                <a:latin typeface="Calibri" panose="020F0502020204030204" pitchFamily="34" charset="0"/>
              </a:rPr>
              <a:t>suolo</a:t>
            </a:r>
            <a:r>
              <a:rPr altLang="it-IT" sz="2000" dirty="0">
                <a:solidFill>
                  <a:srgbClr val="FF0000"/>
                </a:solidFill>
                <a:latin typeface="Calibri" panose="020F0502020204030204" pitchFamily="34" charset="0"/>
              </a:rPr>
              <a:t> è </a:t>
            </a:r>
            <a:r>
              <a:rPr altLang="it-IT" sz="2000" dirty="0" err="1">
                <a:solidFill>
                  <a:srgbClr val="FF0000"/>
                </a:solidFill>
                <a:latin typeface="Calibri" panose="020F0502020204030204" pitchFamily="34" charset="0"/>
              </a:rPr>
              <a:t>formato</a:t>
            </a:r>
            <a:r>
              <a:rPr altLang="it-IT" sz="2000" dirty="0">
                <a:solidFill>
                  <a:srgbClr val="FF0000"/>
                </a:solidFill>
                <a:latin typeface="Calibri" panose="020F0502020204030204" pitchFamily="34" charset="0"/>
              </a:rPr>
              <a:t> da una </a:t>
            </a:r>
            <a:r>
              <a:rPr altLang="it-IT" sz="2000" dirty="0" err="1">
                <a:solidFill>
                  <a:srgbClr val="FF0000"/>
                </a:solidFill>
                <a:latin typeface="Calibri" panose="020F0502020204030204" pitchFamily="34" charset="0"/>
              </a:rPr>
              <a:t>torre</a:t>
            </a:r>
            <a:r>
              <a:rPr altLang="it-IT" sz="2000" dirty="0">
                <a:solidFill>
                  <a:srgbClr val="FF0000"/>
                </a:solidFill>
                <a:latin typeface="Calibri" panose="020F0502020204030204" pitchFamily="34" charset="0"/>
              </a:rPr>
              <a:t> in </a:t>
            </a:r>
            <a:r>
              <a:rPr altLang="it-IT" sz="2000" dirty="0" err="1">
                <a:solidFill>
                  <a:srgbClr val="FF0000"/>
                </a:solidFill>
                <a:latin typeface="Calibri" panose="020F0502020204030204" pitchFamily="34" charset="0"/>
              </a:rPr>
              <a:t>acciaio</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altezze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tra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a:t>
            </a:r>
            <a:r>
              <a:rPr altLang="it-IT" sz="2000" dirty="0">
                <a:solidFill>
                  <a:srgbClr val="FF0000"/>
                </a:solidFill>
                <a:latin typeface="Calibri" panose="020F0502020204030204" pitchFamily="34" charset="0"/>
              </a:rPr>
              <a:t> 60 e </a:t>
            </a:r>
            <a:r>
              <a:rPr altLang="it-IT" sz="2000" dirty="0" err="1">
                <a:solidFill>
                  <a:srgbClr val="FF0000"/>
                </a:solidFill>
                <a:latin typeface="Calibri" panose="020F0502020204030204" pitchFamily="34" charset="0"/>
              </a:rPr>
              <a:t>i</a:t>
            </a:r>
            <a:r>
              <a:rPr altLang="it-IT" sz="2000" dirty="0">
                <a:solidFill>
                  <a:srgbClr val="FF0000"/>
                </a:solidFill>
                <a:latin typeface="Calibri" panose="020F0502020204030204" pitchFamily="34" charset="0"/>
              </a:rPr>
              <a:t> 100 </a:t>
            </a:r>
            <a:r>
              <a:rPr altLang="it-IT" sz="2000" dirty="0" err="1">
                <a:solidFill>
                  <a:srgbClr val="FF0000"/>
                </a:solidFill>
                <a:latin typeface="Calibri" panose="020F0502020204030204" pitchFamily="34" charset="0"/>
              </a:rPr>
              <a:t>metri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sulla</a:t>
            </a:r>
            <a:r>
              <a:rPr altLang="it-IT" sz="2000" dirty="0">
                <a:solidFill>
                  <a:srgbClr val="FF0000"/>
                </a:solidFill>
                <a:latin typeface="Calibri" panose="020F0502020204030204" pitchFamily="34" charset="0"/>
              </a:rPr>
              <a:t> cui </a:t>
            </a:r>
            <a:r>
              <a:rPr altLang="it-IT" sz="2000" dirty="0" err="1">
                <a:solidFill>
                  <a:srgbClr val="FF0000"/>
                </a:solidFill>
                <a:latin typeface="Calibri" panose="020F0502020204030204" pitchFamily="34" charset="0"/>
              </a:rPr>
              <a:t>sommità</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si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trova</a:t>
            </a:r>
            <a:r>
              <a:rPr altLang="it-IT" sz="2000" dirty="0">
                <a:solidFill>
                  <a:srgbClr val="FF0000"/>
                </a:solidFill>
                <a:latin typeface="Calibri" panose="020F0502020204030204" pitchFamily="34" charset="0"/>
              </a:rPr>
              <a:t> un </a:t>
            </a:r>
            <a:r>
              <a:rPr altLang="it-IT" sz="2000" dirty="0" err="1">
                <a:solidFill>
                  <a:srgbClr val="FF0000"/>
                </a:solidFill>
                <a:latin typeface="Calibri" panose="020F0502020204030204" pitchFamily="34" charset="0"/>
              </a:rPr>
              <a:t>involucro</a:t>
            </a:r>
            <a:r>
              <a:rPr altLang="it-IT" sz="2000" dirty="0">
                <a:solidFill>
                  <a:srgbClr val="FF0000"/>
                </a:solidFill>
                <a:latin typeface="Calibri" panose="020F0502020204030204" pitchFamily="34" charset="0"/>
              </a:rPr>
              <a:t> (gondola) </a:t>
            </a:r>
            <a:r>
              <a:rPr altLang="it-IT" sz="2000" dirty="0" err="1">
                <a:solidFill>
                  <a:srgbClr val="FF0000"/>
                </a:solidFill>
                <a:latin typeface="Calibri" panose="020F0502020204030204" pitchFamily="34" charset="0"/>
              </a:rPr>
              <a:t>che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contiene</a:t>
            </a:r>
            <a:r>
              <a:rPr altLang="it-IT" sz="2000" dirty="0">
                <a:solidFill>
                  <a:srgbClr val="FF0000"/>
                </a:solidFill>
                <a:latin typeface="Calibri" panose="020F0502020204030204" pitchFamily="34" charset="0"/>
              </a:rPr>
              <a:t> un </a:t>
            </a:r>
            <a:r>
              <a:rPr altLang="it-IT" sz="2000" dirty="0" err="1">
                <a:solidFill>
                  <a:srgbClr val="FF0000"/>
                </a:solidFill>
                <a:latin typeface="Calibri" panose="020F0502020204030204" pitchFamily="34" charset="0"/>
              </a:rPr>
              <a:t>generatore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elettrico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azionato</a:t>
            </a:r>
            <a:r>
              <a:rPr altLang="it-IT" sz="2000" dirty="0">
                <a:solidFill>
                  <a:srgbClr val="FF0000"/>
                </a:solidFill>
                <a:latin typeface="Calibri" panose="020F0502020204030204" pitchFamily="34" charset="0"/>
              </a:rPr>
              <a:t> da un </a:t>
            </a:r>
            <a:r>
              <a:rPr altLang="it-IT" sz="2000" dirty="0" err="1">
                <a:solidFill>
                  <a:srgbClr val="FF0000"/>
                </a:solidFill>
                <a:latin typeface="Calibri" panose="020F0502020204030204" pitchFamily="34" charset="0"/>
              </a:rPr>
              <a:t>rotore</a:t>
            </a:r>
            <a:r>
              <a:rPr altLang="it-IT" sz="2000" dirty="0">
                <a:solidFill>
                  <a:srgbClr val="FF0000"/>
                </a:solidFill>
                <a:latin typeface="Calibri" panose="020F0502020204030204" pitchFamily="34" charset="0"/>
              </a:rPr>
              <a:t> a pale </a:t>
            </a:r>
            <a:r>
              <a:rPr altLang="it-IT" sz="2000" dirty="0" err="1">
                <a:solidFill>
                  <a:srgbClr val="FF0000"/>
                </a:solidFill>
                <a:latin typeface="Calibri" panose="020F0502020204030204" pitchFamily="34" charset="0"/>
              </a:rPr>
              <a:t>lunghe</a:t>
            </a:r>
            <a:r>
              <a:rPr altLang="it-IT" sz="2000" dirty="0">
                <a:solidFill>
                  <a:srgbClr val="FF0000"/>
                </a:solidFill>
                <a:latin typeface="Calibri" panose="020F0502020204030204" pitchFamily="34" charset="0"/>
              </a:rPr>
              <a:t> 20 </a:t>
            </a:r>
            <a:r>
              <a:rPr altLang="it-IT" sz="2000" dirty="0" err="1">
                <a:solidFill>
                  <a:srgbClr val="FF0000"/>
                </a:solidFill>
                <a:latin typeface="Calibri" panose="020F0502020204030204" pitchFamily="34" charset="0"/>
              </a:rPr>
              <a:t>metri</a:t>
            </a:r>
            <a:r>
              <a:rPr altLang="it-IT" sz="2000" dirty="0">
                <a:solidFill>
                  <a:srgbClr val="FF0000"/>
                </a:solidFill>
                <a:latin typeface="Calibri" panose="020F0502020204030204" pitchFamily="34" charset="0"/>
              </a:rPr>
              <a:t> circa. Esso genera una </a:t>
            </a:r>
            <a:r>
              <a:rPr altLang="it-IT" sz="2000" dirty="0" err="1">
                <a:solidFill>
                  <a:srgbClr val="FF0000"/>
                </a:solidFill>
                <a:latin typeface="Calibri" panose="020F0502020204030204" pitchFamily="34" charset="0"/>
              </a:rPr>
              <a:t>potenza</a:t>
            </a:r>
            <a:r>
              <a:rPr altLang="it-IT" sz="2000" dirty="0">
                <a:solidFill>
                  <a:srgbClr val="FF0000"/>
                </a:solidFill>
                <a:latin typeface="Calibri" panose="020F0502020204030204" pitchFamily="34" charset="0"/>
              </a:rPr>
              <a:t> molto </a:t>
            </a:r>
            <a:r>
              <a:rPr altLang="it-IT" sz="2000" dirty="0" err="1">
                <a:solidFill>
                  <a:srgbClr val="FF0000"/>
                </a:solidFill>
                <a:latin typeface="Calibri" panose="020F0502020204030204" pitchFamily="34" charset="0"/>
              </a:rPr>
              <a:t>variabile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che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può</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andare</a:t>
            </a:r>
            <a:r>
              <a:rPr altLang="it-IT" sz="2000" dirty="0">
                <a:solidFill>
                  <a:srgbClr val="FF0000"/>
                </a:solidFill>
                <a:latin typeface="Calibri" panose="020F0502020204030204" pitchFamily="34" charset="0"/>
              </a:rPr>
              <a:t> da </a:t>
            </a:r>
            <a:r>
              <a:rPr altLang="it-IT" sz="2000" dirty="0" err="1">
                <a:solidFill>
                  <a:srgbClr val="FF0000"/>
                </a:solidFill>
                <a:latin typeface="Calibri" panose="020F0502020204030204" pitchFamily="34" charset="0"/>
              </a:rPr>
              <a:t>pochi</a:t>
            </a:r>
            <a:r>
              <a:rPr altLang="it-IT" sz="2000" dirty="0">
                <a:solidFill>
                  <a:srgbClr val="FF0000"/>
                </a:solidFill>
                <a:latin typeface="Calibri" panose="020F0502020204030204" pitchFamily="34" charset="0"/>
              </a:rPr>
              <a:t> KW </a:t>
            </a:r>
            <a:r>
              <a:rPr altLang="it-IT" sz="2000" dirty="0" err="1">
                <a:solidFill>
                  <a:srgbClr val="FF0000"/>
                </a:solidFill>
                <a:latin typeface="Calibri" panose="020F0502020204030204" pitchFamily="34" charset="0"/>
              </a:rPr>
              <a:t>fino</a:t>
            </a:r>
            <a:r>
              <a:rPr altLang="it-IT" sz="2000" dirty="0">
                <a:solidFill>
                  <a:srgbClr val="FF0000"/>
                </a:solidFill>
                <a:latin typeface="Calibri" panose="020F0502020204030204" pitchFamily="34" charset="0"/>
              </a:rPr>
              <a:t> a 5-6 MW, in </a:t>
            </a:r>
            <a:r>
              <a:rPr altLang="it-IT" sz="2000" dirty="0" err="1">
                <a:solidFill>
                  <a:srgbClr val="FF0000"/>
                </a:solidFill>
                <a:latin typeface="Calibri" panose="020F0502020204030204" pitchFamily="34" charset="0"/>
              </a:rPr>
              <a:t>funzione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della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ventosità</a:t>
            </a:r>
            <a:r>
              <a:rPr altLang="it-IT" sz="2000" dirty="0">
                <a:solidFill>
                  <a:srgbClr val="FF0000"/>
                </a:solidFill>
                <a:latin typeface="Calibri" panose="020F0502020204030204" pitchFamily="34" charset="0"/>
              </a:rPr>
              <a:t> del </a:t>
            </a:r>
            <a:r>
              <a:rPr altLang="it-IT" sz="2000" dirty="0" err="1">
                <a:solidFill>
                  <a:srgbClr val="FF0000"/>
                </a:solidFill>
                <a:latin typeface="Calibri" panose="020F0502020204030204" pitchFamily="34" charset="0"/>
              </a:rPr>
              <a:t>luogo</a:t>
            </a:r>
            <a:r>
              <a:rPr altLang="it-IT" sz="2000" dirty="0">
                <a:solidFill>
                  <a:srgbClr val="FF0000"/>
                </a:solidFill>
                <a:latin typeface="Calibri" panose="020F0502020204030204" pitchFamily="34" charset="0"/>
              </a:rPr>
              <a:t> e del tempo.</a:t>
            </a:r>
            <a:endParaRPr altLang="it-IT" dirty="0">
              <a:solidFill>
                <a:srgbClr val="FF0000"/>
              </a:solidFill>
              <a:latin typeface="Calibri" panose="020F0502020204030204" pitchFamily="34" charset="0"/>
            </a:endParaRPr>
          </a:p>
          <a:p>
            <a:pPr algn="just" eaLnBrk="1"/>
            <a:r>
              <a:rPr altLang="it-IT" sz="2800" dirty="0">
                <a:solidFill>
                  <a:srgbClr val="FF0000"/>
                </a:solidFill>
                <a:latin typeface="Calibri" panose="020F0502020204030204" pitchFamily="34" charset="0"/>
              </a:rPr>
              <a:t>GENERATORE AD ASSE VERTICALE</a:t>
            </a:r>
            <a:r>
              <a:rPr altLang="it-IT" sz="2000" dirty="0">
                <a:solidFill>
                  <a:srgbClr val="FF0000"/>
                </a:solidFill>
                <a:latin typeface="Calibri" panose="020F0502020204030204" pitchFamily="34" charset="0"/>
              </a:rPr>
              <a:t>: un </a:t>
            </a:r>
            <a:r>
              <a:rPr altLang="it-IT" sz="2000" dirty="0" err="1">
                <a:solidFill>
                  <a:srgbClr val="FF0000"/>
                </a:solidFill>
                <a:latin typeface="Calibri" panose="020F0502020204030204" pitchFamily="34" charset="0"/>
              </a:rPr>
              <a:t>generatore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eolico</a:t>
            </a:r>
            <a:r>
              <a:rPr altLang="it-IT" sz="2000" dirty="0">
                <a:solidFill>
                  <a:srgbClr val="FF0000"/>
                </a:solidFill>
                <a:latin typeface="Calibri" panose="020F0502020204030204" pitchFamily="34" charset="0"/>
              </a:rPr>
              <a:t> ad </a:t>
            </a:r>
            <a:r>
              <a:rPr altLang="it-IT" sz="2000" dirty="0" err="1">
                <a:solidFill>
                  <a:srgbClr val="FF0000"/>
                </a:solidFill>
                <a:latin typeface="Calibri" panose="020F0502020204030204" pitchFamily="34" charset="0"/>
              </a:rPr>
              <a:t>asse</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rotazione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verticale</a:t>
            </a:r>
            <a:r>
              <a:rPr altLang="it-IT" sz="2000" dirty="0">
                <a:solidFill>
                  <a:srgbClr val="FF0000"/>
                </a:solidFill>
                <a:latin typeface="Calibri" panose="020F0502020204030204" pitchFamily="34" charset="0"/>
              </a:rPr>
              <a:t> al </a:t>
            </a:r>
            <a:r>
              <a:rPr altLang="it-IT" sz="2000" dirty="0" err="1">
                <a:solidFill>
                  <a:srgbClr val="FF0000"/>
                </a:solidFill>
                <a:latin typeface="Calibri" panose="020F0502020204030204" pitchFamily="34" charset="0"/>
              </a:rPr>
              <a:t>suolo</a:t>
            </a:r>
            <a:r>
              <a:rPr altLang="it-IT" sz="2000" dirty="0">
                <a:solidFill>
                  <a:srgbClr val="FF0000"/>
                </a:solidFill>
                <a:latin typeface="Calibri" panose="020F0502020204030204" pitchFamily="34" charset="0"/>
              </a:rPr>
              <a:t>  è un </a:t>
            </a:r>
            <a:r>
              <a:rPr altLang="it-IT" sz="2000" dirty="0" err="1">
                <a:solidFill>
                  <a:srgbClr val="FF0000"/>
                </a:solidFill>
                <a:latin typeface="Calibri" panose="020F0502020204030204" pitchFamily="34" charset="0"/>
              </a:rPr>
              <a:t>tipo</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macchina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eolica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contraddistinta</a:t>
            </a:r>
            <a:r>
              <a:rPr altLang="it-IT" sz="2000" dirty="0">
                <a:solidFill>
                  <a:srgbClr val="FF0000"/>
                </a:solidFill>
                <a:latin typeface="Calibri" panose="020F0502020204030204" pitchFamily="34" charset="0"/>
              </a:rPr>
              <a:t> da una </a:t>
            </a:r>
            <a:r>
              <a:rPr altLang="it-IT" sz="2000" dirty="0" err="1">
                <a:solidFill>
                  <a:srgbClr val="FF0000"/>
                </a:solidFill>
                <a:latin typeface="Calibri" panose="020F0502020204030204" pitchFamily="34" charset="0"/>
              </a:rPr>
              <a:t>ridotta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quantità</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parti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mobili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nella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sua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struttura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il</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che</a:t>
            </a:r>
            <a:r>
              <a:rPr altLang="it-IT" sz="2000" dirty="0">
                <a:solidFill>
                  <a:srgbClr val="FF0000"/>
                </a:solidFill>
                <a:latin typeface="Calibri" panose="020F0502020204030204" pitchFamily="34" charset="0"/>
              </a:rPr>
              <a:t> le </a:t>
            </a:r>
            <a:r>
              <a:rPr altLang="it-IT" sz="2000" dirty="0" err="1">
                <a:solidFill>
                  <a:srgbClr val="FF0000"/>
                </a:solidFill>
                <a:latin typeface="Calibri" panose="020F0502020204030204" pitchFamily="34" charset="0"/>
              </a:rPr>
              <a:t>conferisce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un'alta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resistenza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alle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forti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raffiche</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vento</a:t>
            </a:r>
            <a:r>
              <a:rPr altLang="it-IT" sz="2000" dirty="0">
                <a:solidFill>
                  <a:srgbClr val="FF0000"/>
                </a:solidFill>
                <a:latin typeface="Calibri" panose="020F0502020204030204" pitchFamily="34" charset="0"/>
              </a:rPr>
              <a:t>, e la </a:t>
            </a:r>
            <a:r>
              <a:rPr altLang="it-IT" sz="2000" dirty="0" err="1">
                <a:solidFill>
                  <a:srgbClr val="FF0000"/>
                </a:solidFill>
                <a:latin typeface="Calibri" panose="020F0502020204030204" pitchFamily="34" charset="0"/>
              </a:rPr>
              <a:t>possibilità</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sfruttare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qualsiasi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direzione</a:t>
            </a:r>
            <a:r>
              <a:rPr altLang="it-IT" sz="2000" dirty="0">
                <a:solidFill>
                  <a:srgbClr val="FF0000"/>
                </a:solidFill>
                <a:latin typeface="Calibri" panose="020F0502020204030204" pitchFamily="34" charset="0"/>
              </a:rPr>
              <a:t> del </a:t>
            </a:r>
            <a:r>
              <a:rPr altLang="it-IT" sz="2000" dirty="0" err="1">
                <a:solidFill>
                  <a:srgbClr val="FF0000"/>
                </a:solidFill>
                <a:latin typeface="Calibri" panose="020F0502020204030204" pitchFamily="34" charset="0"/>
              </a:rPr>
              <a:t>vento</a:t>
            </a:r>
            <a:r>
              <a:rPr altLang="it-IT" sz="2000" dirty="0">
                <a:solidFill>
                  <a:srgbClr val="FF0000"/>
                </a:solidFill>
                <a:latin typeface="Calibri" panose="020F0502020204030204" pitchFamily="34" charset="0"/>
              </a:rPr>
              <a:t> senza </a:t>
            </a:r>
            <a:r>
              <a:rPr altLang="it-IT" sz="2000" dirty="0" err="1">
                <a:solidFill>
                  <a:srgbClr val="FF0000"/>
                </a:solidFill>
                <a:latin typeface="Calibri" panose="020F0502020204030204" pitchFamily="34" charset="0"/>
              </a:rPr>
              <a:t>doversi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orientare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continuamente</a:t>
            </a:r>
            <a:r>
              <a:rPr altLang="it-IT" sz="2000" dirty="0">
                <a:solidFill>
                  <a:srgbClr val="FF0000"/>
                </a:solidFill>
                <a:latin typeface="Calibri" panose="020F0502020204030204" pitchFamily="34" charset="0"/>
              </a:rPr>
              <a:t>. È una </a:t>
            </a:r>
            <a:r>
              <a:rPr altLang="it-IT" sz="2000" dirty="0" err="1">
                <a:solidFill>
                  <a:srgbClr val="FF0000"/>
                </a:solidFill>
                <a:latin typeface="Calibri" panose="020F0502020204030204" pitchFamily="34" charset="0"/>
              </a:rPr>
              <a:t>macchina</a:t>
            </a:r>
            <a:r>
              <a:rPr altLang="it-IT" sz="2000" dirty="0">
                <a:solidFill>
                  <a:srgbClr val="FF0000"/>
                </a:solidFill>
                <a:latin typeface="Calibri" panose="020F0502020204030204" pitchFamily="34" charset="0"/>
              </a:rPr>
              <a:t> molto versatile, </a:t>
            </a:r>
            <a:r>
              <a:rPr altLang="it-IT" sz="2000" dirty="0" err="1">
                <a:solidFill>
                  <a:srgbClr val="FF0000"/>
                </a:solidFill>
                <a:latin typeface="Calibri" panose="020F0502020204030204" pitchFamily="34" charset="0"/>
              </a:rPr>
              <a:t>adatta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all'uso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domestico</a:t>
            </a:r>
            <a:r>
              <a:rPr altLang="it-IT" sz="2000" dirty="0">
                <a:solidFill>
                  <a:srgbClr val="FF0000"/>
                </a:solidFill>
                <a:latin typeface="Calibri" panose="020F0502020204030204" pitchFamily="34" charset="0"/>
              </a:rPr>
              <a:t> come </a:t>
            </a:r>
            <a:r>
              <a:rPr altLang="it-IT" sz="2000" dirty="0" err="1">
                <a:solidFill>
                  <a:srgbClr val="FF0000"/>
                </a:solidFill>
                <a:latin typeface="Calibri" panose="020F0502020204030204" pitchFamily="34" charset="0"/>
              </a:rPr>
              <a:t>alla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produzione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centralizzata</a:t>
            </a:r>
            <a:r>
              <a:rPr altLang="it-IT" sz="2000" dirty="0">
                <a:solidFill>
                  <a:srgbClr val="FF0000"/>
                </a:solidFill>
                <a:latin typeface="Calibri" panose="020F0502020204030204" pitchFamily="34" charset="0"/>
              </a:rPr>
              <a:t> di </a:t>
            </a:r>
            <a:r>
              <a:rPr altLang="it-IT" sz="2000" dirty="0" err="1">
                <a:solidFill>
                  <a:srgbClr val="FF0000"/>
                </a:solidFill>
                <a:latin typeface="Calibri" panose="020F0502020204030204" pitchFamily="34" charset="0"/>
              </a:rPr>
              <a:t>energia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elettrica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nell'ordine</a:t>
            </a:r>
            <a:r>
              <a:rPr altLang="it-IT" sz="2000" dirty="0">
                <a:solidFill>
                  <a:srgbClr val="FF0000"/>
                </a:solidFill>
                <a:latin typeface="Calibri" panose="020F0502020204030204" pitchFamily="34" charset="0"/>
              </a:rPr>
              <a:t> del megawatt (una sola </a:t>
            </a:r>
            <a:r>
              <a:rPr altLang="it-IT" sz="2000" dirty="0" err="1">
                <a:solidFill>
                  <a:srgbClr val="FF0000"/>
                </a:solidFill>
                <a:latin typeface="Calibri" panose="020F0502020204030204" pitchFamily="34" charset="0"/>
              </a:rPr>
              <a:t>turbina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soddisfa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il</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fabbisogno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elettrico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mediamente</a:t>
            </a:r>
            <a:r>
              <a:rPr altLang="it-IT" sz="2000" dirty="0">
                <a:solidFill>
                  <a:srgbClr val="FF0000"/>
                </a:solidFill>
                <a:latin typeface="Calibri" panose="020F0502020204030204" pitchFamily="34" charset="0"/>
              </a:rPr>
              <a:t> di circa 1000 case). In </a:t>
            </a:r>
            <a:r>
              <a:rPr altLang="it-IT" sz="2000" dirty="0" err="1">
                <a:solidFill>
                  <a:srgbClr val="FF0000"/>
                </a:solidFill>
                <a:latin typeface="Calibri" panose="020F0502020204030204" pitchFamily="34" charset="0"/>
              </a:rPr>
              <a:t>linea</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generale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il</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loro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rendimento</a:t>
            </a:r>
            <a:r>
              <a:rPr altLang="it-IT" sz="2000" dirty="0">
                <a:solidFill>
                  <a:srgbClr val="FF0000"/>
                </a:solidFill>
                <a:latin typeface="Calibri" panose="020F0502020204030204" pitchFamily="34" charset="0"/>
              </a:rPr>
              <a:t> è </a:t>
            </a:r>
            <a:r>
              <a:rPr altLang="it-IT" sz="2000" dirty="0" err="1">
                <a:solidFill>
                  <a:srgbClr val="FF0000"/>
                </a:solidFill>
                <a:latin typeface="Calibri" panose="020F0502020204030204" pitchFamily="34" charset="0"/>
              </a:rPr>
              <a:t>decisamente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inferiore</a:t>
            </a:r>
            <a:r>
              <a:rPr altLang="it-IT" sz="2000" dirty="0">
                <a:solidFill>
                  <a:srgbClr val="FF0000"/>
                </a:solidFill>
                <a:latin typeface="Calibri" panose="020F0502020204030204" pitchFamily="34" charset="0"/>
              </a:rPr>
              <a:t> rispetto a </a:t>
            </a:r>
            <a:r>
              <a:rPr altLang="it-IT" sz="2000" dirty="0" err="1">
                <a:solidFill>
                  <a:srgbClr val="FF0000"/>
                </a:solidFill>
                <a:latin typeface="Calibri" panose="020F0502020204030204" pitchFamily="34" charset="0"/>
              </a:rPr>
              <a:t>quello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dei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generatori</a:t>
            </a:r>
            <a:r>
              <a:rPr altLang="it-IT" sz="2000" dirty="0">
                <a:solidFill>
                  <a:srgbClr val="FF0000"/>
                </a:solidFill>
                <a:latin typeface="Calibri" panose="020F0502020204030204" pitchFamily="34" charset="0"/>
              </a:rPr>
              <a:t> con </a:t>
            </a:r>
            <a:r>
              <a:rPr altLang="it-IT" sz="2000" dirty="0" err="1">
                <a:solidFill>
                  <a:srgbClr val="FF0000"/>
                </a:solidFill>
                <a:latin typeface="Calibri" panose="020F0502020204030204" pitchFamily="34" charset="0"/>
              </a:rPr>
              <a:t>asse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orizzontale</a:t>
            </a:r>
            <a:r>
              <a:rPr altLang="it-IT" sz="2000" dirty="0">
                <a:solidFill>
                  <a:srgbClr val="FF0000"/>
                </a:solidFill>
                <a:latin typeface="Calibri" panose="020F0502020204030204" pitchFamily="34" charset="0"/>
              </a:rPr>
              <a:t> e </a:t>
            </a:r>
            <a:r>
              <a:rPr altLang="it-IT" sz="2000" dirty="0" err="1">
                <a:solidFill>
                  <a:srgbClr val="FF0000"/>
                </a:solidFill>
                <a:latin typeface="Calibri" panose="020F0502020204030204" pitchFamily="34" charset="0"/>
              </a:rPr>
              <a:t>ciò</a:t>
            </a:r>
            <a:r>
              <a:rPr altLang="it-IT" sz="2000" dirty="0">
                <a:solidFill>
                  <a:srgbClr val="FF0000"/>
                </a:solidFill>
                <a:latin typeface="Calibri" panose="020F0502020204030204" pitchFamily="34" charset="0"/>
              </a:rPr>
              <a:t> ne ha </a:t>
            </a:r>
            <a:r>
              <a:rPr altLang="it-IT" sz="2000" dirty="0" err="1">
                <a:solidFill>
                  <a:srgbClr val="FF0000"/>
                </a:solidFill>
                <a:latin typeface="Calibri" panose="020F0502020204030204" pitchFamily="34" charset="0"/>
              </a:rPr>
              <a:t>limitato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moltissimo</a:t>
            </a:r>
            <a:r>
              <a:rPr altLang="it-IT" sz="2000" dirty="0">
                <a:solidFill>
                  <a:srgbClr val="FF0000"/>
                </a:solidFill>
                <a:latin typeface="Calibri" panose="020F0502020204030204" pitchFamily="34" charset="0"/>
              </a:rPr>
              <a:t> la </a:t>
            </a:r>
            <a:r>
              <a:rPr altLang="it-IT" sz="2000" dirty="0" err="1">
                <a:solidFill>
                  <a:srgbClr val="FF0000"/>
                </a:solidFill>
                <a:latin typeface="Calibri" panose="020F0502020204030204" pitchFamily="34" charset="0"/>
              </a:rPr>
              <a:t>diffusione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Gli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impianti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esistenti</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sono</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infatti</a:t>
            </a:r>
            <a:r>
              <a:rPr altLang="it-IT" sz="2000" dirty="0">
                <a:solidFill>
                  <a:srgbClr val="FF0000"/>
                </a:solidFill>
                <a:latin typeface="Calibri" panose="020F0502020204030204" pitchFamily="34" charset="0"/>
              </a:rPr>
              <a:t> quasi </a:t>
            </a:r>
            <a:r>
              <a:rPr altLang="it-IT" sz="2000" dirty="0" err="1">
                <a:solidFill>
                  <a:srgbClr val="FF0000"/>
                </a:solidFill>
                <a:latin typeface="Calibri" panose="020F0502020204030204" pitchFamily="34" charset="0"/>
              </a:rPr>
              <a:t>tutti</a:t>
            </a:r>
            <a:r>
              <a:rPr altLang="it-IT" sz="2000" dirty="0">
                <a:solidFill>
                  <a:srgbClr val="FF0000"/>
                </a:solidFill>
                <a:latin typeface="Calibri" panose="020F0502020204030204" pitchFamily="34" charset="0"/>
              </a:rPr>
              <a:t> ad </a:t>
            </a:r>
            <a:r>
              <a:rPr altLang="it-IT" sz="2000" dirty="0" err="1">
                <a:solidFill>
                  <a:srgbClr val="FF0000"/>
                </a:solidFill>
                <a:latin typeface="Calibri" panose="020F0502020204030204" pitchFamily="34" charset="0"/>
              </a:rPr>
              <a:t>asse</a:t>
            </a:r>
            <a:r>
              <a:rPr altLang="it-IT" sz="2000" dirty="0">
                <a:solidFill>
                  <a:srgbClr val="FF0000"/>
                </a:solidFill>
                <a:latin typeface="Calibri" panose="020F0502020204030204" pitchFamily="34" charset="0"/>
              </a:rPr>
              <a:t> </a:t>
            </a:r>
            <a:r>
              <a:rPr altLang="it-IT" sz="2000" dirty="0" err="1">
                <a:solidFill>
                  <a:srgbClr val="FF0000"/>
                </a:solidFill>
                <a:latin typeface="Calibri" panose="020F0502020204030204" pitchFamily="34" charset="0"/>
              </a:rPr>
              <a:t>orizzontale</a:t>
            </a:r>
            <a:r>
              <a:rPr altLang="it-IT" sz="2000" dirty="0">
                <a:solidFill>
                  <a:srgbClr val="FF0000"/>
                </a:solidFill>
                <a:latin typeface="Calibri" panose="020F0502020204030204" pitchFamily="34" charset="0"/>
              </a:rPr>
              <a:t>.</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199BA7C5-DF6B-4C91-8B31-85741D0654DC}"/>
              </a:ext>
            </a:extLst>
          </p:cNvPr>
          <p:cNvSpPr txBox="1">
            <a:spLocks noGrp="1"/>
          </p:cNvSpPr>
          <p:nvPr>
            <p:ph type="title"/>
          </p:nvPr>
        </p:nvSpPr>
        <p:spPr>
          <a:xfrm>
            <a:off x="539750" y="404813"/>
            <a:ext cx="8229600" cy="1143000"/>
          </a:xfrm>
        </p:spPr>
        <p:txBody>
          <a:bodyPr/>
          <a:lstStyle/>
          <a:p>
            <a:pPr algn="l" eaLnBrk="1"/>
            <a:r>
              <a:rPr altLang="it-IT">
                <a:solidFill>
                  <a:srgbClr val="92D050"/>
                </a:solidFill>
                <a:latin typeface="Calibri" panose="020F0502020204030204" pitchFamily="34" charset="0"/>
              </a:rPr>
              <a:t>I rotori sono ad asse orizzontale possono essere:</a:t>
            </a:r>
            <a:br>
              <a:rPr altLang="it-IT">
                <a:latin typeface="Calibri" panose="020F0502020204030204" pitchFamily="34" charset="0"/>
              </a:rPr>
            </a:br>
            <a:endParaRPr altLang="it-IT">
              <a:latin typeface="Calibri" panose="020F0502020204030204" pitchFamily="34" charset="0"/>
            </a:endParaRPr>
          </a:p>
        </p:txBody>
      </p:sp>
      <p:sp>
        <p:nvSpPr>
          <p:cNvPr id="3" name="Segnaposto contenuto 2">
            <a:extLst>
              <a:ext uri="{FF2B5EF4-FFF2-40B4-BE49-F238E27FC236}">
                <a16:creationId xmlns:a16="http://schemas.microsoft.com/office/drawing/2014/main" id="{C3296CA4-9F7D-4DF3-B50D-97171E9E552A}"/>
              </a:ext>
            </a:extLst>
          </p:cNvPr>
          <p:cNvSpPr txBox="1">
            <a:spLocks noGrp="1"/>
          </p:cNvSpPr>
          <p:nvPr>
            <p:ph idx="1"/>
          </p:nvPr>
        </p:nvSpPr>
        <p:spPr/>
        <p:txBody>
          <a:bodyPr>
            <a:noAutofit/>
          </a:bodyPr>
          <a:lstStyle/>
          <a:p>
            <a:pPr marL="0" indent="0" algn="just" eaLnBrk="1" fontAlgn="auto">
              <a:spcAft>
                <a:spcPts val="0"/>
              </a:spcAft>
              <a:buFont typeface="Arial" pitchFamily="34"/>
              <a:buNone/>
              <a:defRPr/>
            </a:pPr>
            <a:r>
              <a:rPr sz="2000" dirty="0">
                <a:solidFill>
                  <a:srgbClr val="FF0000"/>
                </a:solidFill>
              </a:rPr>
              <a:t>•</a:t>
            </a:r>
            <a:r>
              <a:rPr sz="2000" b="1" dirty="0" err="1">
                <a:solidFill>
                  <a:srgbClr val="FF0000"/>
                </a:solidFill>
              </a:rPr>
              <a:t>monopala</a:t>
            </a:r>
            <a:r>
              <a:rPr sz="2000" dirty="0">
                <a:solidFill>
                  <a:srgbClr val="FF0000"/>
                </a:solidFill>
              </a:rPr>
              <a:t>: con </a:t>
            </a:r>
            <a:r>
              <a:rPr sz="2000" dirty="0" err="1">
                <a:solidFill>
                  <a:srgbClr val="FF0000"/>
                </a:solidFill>
              </a:rPr>
              <a:t>contrappeso</a:t>
            </a:r>
            <a:r>
              <a:rPr sz="2000" dirty="0">
                <a:solidFill>
                  <a:srgbClr val="FF0000"/>
                </a:solidFill>
              </a:rPr>
              <a:t>: </a:t>
            </a:r>
            <a:r>
              <a:rPr sz="2000" dirty="0" err="1">
                <a:solidFill>
                  <a:srgbClr val="FF0000"/>
                </a:solidFill>
              </a:rPr>
              <a:t>sono</a:t>
            </a:r>
            <a:r>
              <a:rPr sz="2000" dirty="0">
                <a:solidFill>
                  <a:srgbClr val="FF0000"/>
                </a:solidFill>
              </a:rPr>
              <a:t> le </a:t>
            </a:r>
            <a:r>
              <a:rPr sz="2000" dirty="0" err="1">
                <a:solidFill>
                  <a:srgbClr val="FF0000"/>
                </a:solidFill>
              </a:rPr>
              <a:t>più</a:t>
            </a:r>
            <a:r>
              <a:rPr sz="2000" dirty="0">
                <a:solidFill>
                  <a:srgbClr val="FF0000"/>
                </a:solidFill>
              </a:rPr>
              <a:t> </a:t>
            </a:r>
            <a:r>
              <a:rPr sz="2000" dirty="0" err="1">
                <a:solidFill>
                  <a:srgbClr val="FF0000"/>
                </a:solidFill>
              </a:rPr>
              <a:t>economiche</a:t>
            </a:r>
            <a:r>
              <a:rPr sz="2000" dirty="0">
                <a:solidFill>
                  <a:srgbClr val="FF0000"/>
                </a:solidFill>
              </a:rPr>
              <a:t>, ma </a:t>
            </a:r>
            <a:r>
              <a:rPr sz="2000" dirty="0" err="1">
                <a:solidFill>
                  <a:srgbClr val="FF0000"/>
                </a:solidFill>
              </a:rPr>
              <a:t>essendo</a:t>
            </a:r>
            <a:r>
              <a:rPr sz="2000" dirty="0">
                <a:solidFill>
                  <a:srgbClr val="FF0000"/>
                </a:solidFill>
              </a:rPr>
              <a:t> </a:t>
            </a:r>
            <a:r>
              <a:rPr sz="2000" dirty="0" err="1">
                <a:solidFill>
                  <a:srgbClr val="FF0000"/>
                </a:solidFill>
              </a:rPr>
              <a:t>sbilanciate</a:t>
            </a:r>
            <a:r>
              <a:rPr sz="2000" dirty="0">
                <a:solidFill>
                  <a:srgbClr val="FF0000"/>
                </a:solidFill>
              </a:rPr>
              <a:t> </a:t>
            </a:r>
            <a:r>
              <a:rPr sz="2000" dirty="0" err="1">
                <a:solidFill>
                  <a:srgbClr val="FF0000"/>
                </a:solidFill>
              </a:rPr>
              <a:t>generano</a:t>
            </a:r>
            <a:r>
              <a:rPr sz="2000" dirty="0">
                <a:solidFill>
                  <a:srgbClr val="FF0000"/>
                </a:solidFill>
              </a:rPr>
              <a:t> </a:t>
            </a:r>
            <a:r>
              <a:rPr sz="2000" dirty="0" err="1">
                <a:solidFill>
                  <a:srgbClr val="FF0000"/>
                </a:solidFill>
              </a:rPr>
              <a:t>rilevanti</a:t>
            </a:r>
            <a:r>
              <a:rPr sz="2000" dirty="0">
                <a:solidFill>
                  <a:srgbClr val="FF0000"/>
                </a:solidFill>
              </a:rPr>
              <a:t> </a:t>
            </a:r>
            <a:r>
              <a:rPr sz="2000" dirty="0" err="1">
                <a:solidFill>
                  <a:srgbClr val="FF0000"/>
                </a:solidFill>
              </a:rPr>
              <a:t>sollecitazioni</a:t>
            </a:r>
            <a:r>
              <a:rPr sz="2000" dirty="0">
                <a:solidFill>
                  <a:srgbClr val="FF0000"/>
                </a:solidFill>
              </a:rPr>
              <a:t> </a:t>
            </a:r>
            <a:r>
              <a:rPr sz="2000" dirty="0" err="1">
                <a:solidFill>
                  <a:srgbClr val="FF0000"/>
                </a:solidFill>
              </a:rPr>
              <a:t>meccaniche</a:t>
            </a:r>
            <a:r>
              <a:rPr sz="2000" dirty="0">
                <a:solidFill>
                  <a:srgbClr val="FF0000"/>
                </a:solidFill>
              </a:rPr>
              <a:t> e </a:t>
            </a:r>
            <a:r>
              <a:rPr sz="2000" dirty="0" err="1">
                <a:solidFill>
                  <a:srgbClr val="FF0000"/>
                </a:solidFill>
              </a:rPr>
              <a:t>rumore</a:t>
            </a:r>
            <a:r>
              <a:rPr sz="2000" dirty="0">
                <a:solidFill>
                  <a:srgbClr val="FF0000"/>
                </a:solidFill>
              </a:rPr>
              <a:t>; </a:t>
            </a:r>
            <a:r>
              <a:rPr sz="2000" dirty="0" err="1">
                <a:solidFill>
                  <a:srgbClr val="FF0000"/>
                </a:solidFill>
              </a:rPr>
              <a:t>sono</a:t>
            </a:r>
            <a:r>
              <a:rPr sz="2000" dirty="0">
                <a:solidFill>
                  <a:srgbClr val="FF0000"/>
                </a:solidFill>
              </a:rPr>
              <a:t> poco </a:t>
            </a:r>
            <a:r>
              <a:rPr sz="2000" dirty="0" err="1">
                <a:solidFill>
                  <a:srgbClr val="FF0000"/>
                </a:solidFill>
              </a:rPr>
              <a:t>diffusi</a:t>
            </a:r>
            <a:r>
              <a:rPr sz="2000" dirty="0">
                <a:solidFill>
                  <a:srgbClr val="FF0000"/>
                </a:solidFill>
              </a:rPr>
              <a:t>.</a:t>
            </a:r>
          </a:p>
          <a:p>
            <a:pPr marL="0" indent="0" algn="just" eaLnBrk="1" fontAlgn="auto">
              <a:spcAft>
                <a:spcPts val="0"/>
              </a:spcAft>
              <a:buFont typeface="Arial" pitchFamily="34"/>
              <a:buNone/>
              <a:defRPr/>
            </a:pPr>
            <a:r>
              <a:rPr sz="2000" dirty="0">
                <a:solidFill>
                  <a:srgbClr val="FF0000"/>
                </a:solidFill>
              </a:rPr>
              <a:t>•</a:t>
            </a:r>
            <a:r>
              <a:rPr sz="2000" b="1" dirty="0" err="1">
                <a:solidFill>
                  <a:srgbClr val="FF0000"/>
                </a:solidFill>
              </a:rPr>
              <a:t>bipala</a:t>
            </a:r>
            <a:r>
              <a:rPr sz="2000" dirty="0">
                <a:solidFill>
                  <a:srgbClr val="FF0000"/>
                </a:solidFill>
              </a:rPr>
              <a:t>: </a:t>
            </a:r>
            <a:r>
              <a:rPr sz="2000" dirty="0" err="1">
                <a:solidFill>
                  <a:srgbClr val="FF0000"/>
                </a:solidFill>
              </a:rPr>
              <a:t>hanno</a:t>
            </a:r>
            <a:r>
              <a:rPr sz="2000" dirty="0">
                <a:solidFill>
                  <a:srgbClr val="FF0000"/>
                </a:solidFill>
              </a:rPr>
              <a:t> due pale poste a 180° </a:t>
            </a:r>
            <a:r>
              <a:rPr sz="2000" dirty="0" err="1">
                <a:solidFill>
                  <a:srgbClr val="FF0000"/>
                </a:solidFill>
              </a:rPr>
              <a:t>tra</a:t>
            </a:r>
            <a:r>
              <a:rPr sz="2000" dirty="0">
                <a:solidFill>
                  <a:srgbClr val="FF0000"/>
                </a:solidFill>
              </a:rPr>
              <a:t> </a:t>
            </a:r>
            <a:r>
              <a:rPr sz="2000" dirty="0" err="1">
                <a:solidFill>
                  <a:srgbClr val="FF0000"/>
                </a:solidFill>
              </a:rPr>
              <a:t>loro</a:t>
            </a:r>
            <a:r>
              <a:rPr sz="2000" dirty="0">
                <a:solidFill>
                  <a:srgbClr val="FF0000"/>
                </a:solidFill>
              </a:rPr>
              <a:t> </a:t>
            </a:r>
            <a:r>
              <a:rPr sz="2000" dirty="0" err="1">
                <a:solidFill>
                  <a:srgbClr val="FF0000"/>
                </a:solidFill>
              </a:rPr>
              <a:t>ovvero</a:t>
            </a:r>
            <a:r>
              <a:rPr sz="2000" dirty="0">
                <a:solidFill>
                  <a:srgbClr val="FF0000"/>
                </a:solidFill>
              </a:rPr>
              <a:t> </a:t>
            </a:r>
            <a:r>
              <a:rPr sz="2000" dirty="0" err="1">
                <a:solidFill>
                  <a:srgbClr val="FF0000"/>
                </a:solidFill>
              </a:rPr>
              <a:t>nella</a:t>
            </a:r>
            <a:r>
              <a:rPr sz="2000" dirty="0">
                <a:solidFill>
                  <a:srgbClr val="FF0000"/>
                </a:solidFill>
              </a:rPr>
              <a:t> </a:t>
            </a:r>
            <a:r>
              <a:rPr sz="2000" dirty="0" err="1">
                <a:solidFill>
                  <a:srgbClr val="FF0000"/>
                </a:solidFill>
              </a:rPr>
              <a:t>stessa</a:t>
            </a:r>
            <a:r>
              <a:rPr sz="2000" dirty="0">
                <a:solidFill>
                  <a:srgbClr val="FF0000"/>
                </a:solidFill>
              </a:rPr>
              <a:t> </a:t>
            </a:r>
            <a:r>
              <a:rPr sz="2000" dirty="0" err="1">
                <a:solidFill>
                  <a:srgbClr val="FF0000"/>
                </a:solidFill>
              </a:rPr>
              <a:t>direzione</a:t>
            </a:r>
            <a:r>
              <a:rPr sz="2000" dirty="0">
                <a:solidFill>
                  <a:srgbClr val="FF0000"/>
                </a:solidFill>
              </a:rPr>
              <a:t> e verso </a:t>
            </a:r>
            <a:r>
              <a:rPr sz="2000" dirty="0" err="1">
                <a:solidFill>
                  <a:srgbClr val="FF0000"/>
                </a:solidFill>
              </a:rPr>
              <a:t>opposto</a:t>
            </a:r>
            <a:r>
              <a:rPr sz="2000" dirty="0">
                <a:solidFill>
                  <a:srgbClr val="FF0000"/>
                </a:solidFill>
              </a:rPr>
              <a:t>. Hanno </a:t>
            </a:r>
            <a:r>
              <a:rPr sz="2000" dirty="0" err="1">
                <a:solidFill>
                  <a:srgbClr val="FF0000"/>
                </a:solidFill>
              </a:rPr>
              <a:t>caratteristiche</a:t>
            </a:r>
            <a:r>
              <a:rPr sz="2000" dirty="0">
                <a:solidFill>
                  <a:srgbClr val="FF0000"/>
                </a:solidFill>
              </a:rPr>
              <a:t> di </a:t>
            </a:r>
            <a:r>
              <a:rPr sz="2000" dirty="0" err="1">
                <a:solidFill>
                  <a:srgbClr val="FF0000"/>
                </a:solidFill>
              </a:rPr>
              <a:t>costo</a:t>
            </a:r>
            <a:r>
              <a:rPr sz="2000" dirty="0">
                <a:solidFill>
                  <a:srgbClr val="FF0000"/>
                </a:solidFill>
              </a:rPr>
              <a:t> e </a:t>
            </a:r>
            <a:r>
              <a:rPr sz="2000" dirty="0" err="1">
                <a:solidFill>
                  <a:srgbClr val="FF0000"/>
                </a:solidFill>
              </a:rPr>
              <a:t>prestazioni</a:t>
            </a:r>
            <a:r>
              <a:rPr sz="2000" dirty="0">
                <a:solidFill>
                  <a:srgbClr val="FF0000"/>
                </a:solidFill>
              </a:rPr>
              <a:t> </a:t>
            </a:r>
            <a:r>
              <a:rPr sz="2000" dirty="0" err="1">
                <a:solidFill>
                  <a:srgbClr val="FF0000"/>
                </a:solidFill>
              </a:rPr>
              <a:t>intermedie</a:t>
            </a:r>
            <a:r>
              <a:rPr sz="2000" dirty="0">
                <a:solidFill>
                  <a:srgbClr val="FF0000"/>
                </a:solidFill>
              </a:rPr>
              <a:t> rispetto </a:t>
            </a:r>
            <a:r>
              <a:rPr sz="2000" dirty="0" err="1">
                <a:solidFill>
                  <a:srgbClr val="FF0000"/>
                </a:solidFill>
              </a:rPr>
              <a:t>alle</a:t>
            </a:r>
            <a:r>
              <a:rPr sz="2000" dirty="0">
                <a:solidFill>
                  <a:srgbClr val="FF0000"/>
                </a:solidFill>
              </a:rPr>
              <a:t> </a:t>
            </a:r>
            <a:r>
              <a:rPr sz="2000" dirty="0" err="1">
                <a:solidFill>
                  <a:srgbClr val="FF0000"/>
                </a:solidFill>
              </a:rPr>
              <a:t>altre</a:t>
            </a:r>
            <a:r>
              <a:rPr sz="2000" dirty="0">
                <a:solidFill>
                  <a:srgbClr val="FF0000"/>
                </a:solidFill>
              </a:rPr>
              <a:t> due </a:t>
            </a:r>
            <a:r>
              <a:rPr sz="2000" dirty="0" err="1">
                <a:solidFill>
                  <a:srgbClr val="FF0000"/>
                </a:solidFill>
              </a:rPr>
              <a:t>tipologie</a:t>
            </a:r>
            <a:r>
              <a:rPr sz="2000" dirty="0">
                <a:solidFill>
                  <a:srgbClr val="FF0000"/>
                </a:solidFill>
              </a:rPr>
              <a:t>; </a:t>
            </a:r>
            <a:r>
              <a:rPr sz="2000" dirty="0" err="1">
                <a:solidFill>
                  <a:srgbClr val="FF0000"/>
                </a:solidFill>
              </a:rPr>
              <a:t>sono</a:t>
            </a:r>
            <a:r>
              <a:rPr sz="2000" dirty="0">
                <a:solidFill>
                  <a:srgbClr val="FF0000"/>
                </a:solidFill>
              </a:rPr>
              <a:t> le </a:t>
            </a:r>
            <a:r>
              <a:rPr sz="2000" dirty="0" err="1">
                <a:solidFill>
                  <a:srgbClr val="FF0000"/>
                </a:solidFill>
              </a:rPr>
              <a:t>più</a:t>
            </a:r>
            <a:r>
              <a:rPr sz="2000" dirty="0">
                <a:solidFill>
                  <a:srgbClr val="FF0000"/>
                </a:solidFill>
              </a:rPr>
              <a:t> diffuse per </a:t>
            </a:r>
            <a:r>
              <a:rPr sz="2000" dirty="0" err="1">
                <a:solidFill>
                  <a:srgbClr val="FF0000"/>
                </a:solidFill>
              </a:rPr>
              <a:t>installazioni</a:t>
            </a:r>
            <a:r>
              <a:rPr sz="2000" dirty="0">
                <a:solidFill>
                  <a:srgbClr val="FF0000"/>
                </a:solidFill>
              </a:rPr>
              <a:t> </a:t>
            </a:r>
            <a:r>
              <a:rPr sz="2000" dirty="0" err="1">
                <a:solidFill>
                  <a:srgbClr val="FF0000"/>
                </a:solidFill>
              </a:rPr>
              <a:t>minori</a:t>
            </a:r>
            <a:endParaRPr sz="2000" dirty="0">
              <a:solidFill>
                <a:srgbClr val="FF0000"/>
              </a:solidFill>
            </a:endParaRPr>
          </a:p>
          <a:p>
            <a:pPr marL="0" indent="0" algn="just" eaLnBrk="1" fontAlgn="auto">
              <a:spcAft>
                <a:spcPts val="0"/>
              </a:spcAft>
              <a:buFont typeface="Arial" pitchFamily="34"/>
              <a:buNone/>
              <a:defRPr/>
            </a:pPr>
            <a:r>
              <a:rPr sz="2000" dirty="0">
                <a:solidFill>
                  <a:srgbClr val="FF0000"/>
                </a:solidFill>
              </a:rPr>
              <a:t>•</a:t>
            </a:r>
            <a:r>
              <a:rPr sz="2000" b="1" dirty="0" err="1">
                <a:solidFill>
                  <a:srgbClr val="FF0000"/>
                </a:solidFill>
              </a:rPr>
              <a:t>tripala</a:t>
            </a:r>
            <a:r>
              <a:rPr sz="2000" dirty="0">
                <a:solidFill>
                  <a:srgbClr val="FF0000"/>
                </a:solidFill>
              </a:rPr>
              <a:t>: </a:t>
            </a:r>
            <a:r>
              <a:rPr sz="2000" dirty="0" err="1">
                <a:solidFill>
                  <a:srgbClr val="FF0000"/>
                </a:solidFill>
              </a:rPr>
              <a:t>hanno</a:t>
            </a:r>
            <a:r>
              <a:rPr sz="2000" dirty="0">
                <a:solidFill>
                  <a:srgbClr val="FF0000"/>
                </a:solidFill>
              </a:rPr>
              <a:t> </a:t>
            </a:r>
            <a:r>
              <a:rPr sz="2000" dirty="0" err="1">
                <a:solidFill>
                  <a:srgbClr val="FF0000"/>
                </a:solidFill>
              </a:rPr>
              <a:t>tre</a:t>
            </a:r>
            <a:r>
              <a:rPr sz="2000" dirty="0">
                <a:solidFill>
                  <a:srgbClr val="FF0000"/>
                </a:solidFill>
              </a:rPr>
              <a:t> pale poste a 120° una </a:t>
            </a:r>
            <a:r>
              <a:rPr sz="2000" dirty="0" err="1">
                <a:solidFill>
                  <a:srgbClr val="FF0000"/>
                </a:solidFill>
              </a:rPr>
              <a:t>dall'altra</a:t>
            </a:r>
            <a:r>
              <a:rPr sz="2000" dirty="0">
                <a:solidFill>
                  <a:srgbClr val="FF0000"/>
                </a:solidFill>
              </a:rPr>
              <a:t>: </a:t>
            </a:r>
            <a:r>
              <a:rPr sz="2000" dirty="0" err="1">
                <a:solidFill>
                  <a:srgbClr val="FF0000"/>
                </a:solidFill>
              </a:rPr>
              <a:t>sono</a:t>
            </a:r>
            <a:r>
              <a:rPr sz="2000" dirty="0">
                <a:solidFill>
                  <a:srgbClr val="FF0000"/>
                </a:solidFill>
              </a:rPr>
              <a:t> </a:t>
            </a:r>
            <a:r>
              <a:rPr sz="2000" dirty="0" err="1">
                <a:solidFill>
                  <a:srgbClr val="FF0000"/>
                </a:solidFill>
              </a:rPr>
              <a:t>costose</a:t>
            </a:r>
            <a:r>
              <a:rPr sz="2000" dirty="0">
                <a:solidFill>
                  <a:srgbClr val="FF0000"/>
                </a:solidFill>
              </a:rPr>
              <a:t>, ma </a:t>
            </a:r>
            <a:r>
              <a:rPr sz="2000" dirty="0" err="1">
                <a:solidFill>
                  <a:srgbClr val="FF0000"/>
                </a:solidFill>
              </a:rPr>
              <a:t>essendo</a:t>
            </a:r>
            <a:r>
              <a:rPr sz="2000" dirty="0">
                <a:solidFill>
                  <a:srgbClr val="FF0000"/>
                </a:solidFill>
              </a:rPr>
              <a:t> </a:t>
            </a:r>
            <a:r>
              <a:rPr sz="2000" dirty="0" err="1">
                <a:solidFill>
                  <a:srgbClr val="FF0000"/>
                </a:solidFill>
              </a:rPr>
              <a:t>bilanciate</a:t>
            </a:r>
            <a:r>
              <a:rPr sz="2000" dirty="0">
                <a:solidFill>
                  <a:srgbClr val="FF0000"/>
                </a:solidFill>
              </a:rPr>
              <a:t>, </a:t>
            </a:r>
            <a:r>
              <a:rPr sz="2000" dirty="0" err="1">
                <a:solidFill>
                  <a:srgbClr val="FF0000"/>
                </a:solidFill>
              </a:rPr>
              <a:t>sono</a:t>
            </a:r>
            <a:r>
              <a:rPr sz="2000" dirty="0">
                <a:solidFill>
                  <a:srgbClr val="FF0000"/>
                </a:solidFill>
              </a:rPr>
              <a:t> </a:t>
            </a:r>
            <a:r>
              <a:rPr sz="2000" dirty="0" err="1">
                <a:solidFill>
                  <a:srgbClr val="FF0000"/>
                </a:solidFill>
              </a:rPr>
              <a:t>affidabili</a:t>
            </a:r>
            <a:r>
              <a:rPr sz="2000" dirty="0">
                <a:solidFill>
                  <a:srgbClr val="FF0000"/>
                </a:solidFill>
              </a:rPr>
              <a:t> e </a:t>
            </a:r>
            <a:r>
              <a:rPr sz="2000" dirty="0" err="1">
                <a:solidFill>
                  <a:srgbClr val="FF0000"/>
                </a:solidFill>
              </a:rPr>
              <a:t>silenziose</a:t>
            </a:r>
            <a:r>
              <a:rPr sz="2000" dirty="0">
                <a:solidFill>
                  <a:srgbClr val="FF0000"/>
                </a:solidFill>
              </a:rPr>
              <a:t>.</a:t>
            </a:r>
          </a:p>
          <a:p>
            <a:pPr marL="0" indent="0" algn="just" eaLnBrk="1" fontAlgn="auto">
              <a:spcAft>
                <a:spcPts val="0"/>
              </a:spcAft>
              <a:buFont typeface="Arial" pitchFamily="34"/>
              <a:buNone/>
              <a:defRPr/>
            </a:pPr>
            <a:r>
              <a:rPr sz="2000" dirty="0">
                <a:solidFill>
                  <a:srgbClr val="FF0000"/>
                </a:solidFill>
              </a:rPr>
              <a:t>Le pale </a:t>
            </a:r>
            <a:r>
              <a:rPr sz="2000" dirty="0" err="1">
                <a:solidFill>
                  <a:srgbClr val="FF0000"/>
                </a:solidFill>
              </a:rPr>
              <a:t>più</a:t>
            </a:r>
            <a:r>
              <a:rPr sz="2000" dirty="0">
                <a:solidFill>
                  <a:srgbClr val="FF0000"/>
                </a:solidFill>
              </a:rPr>
              <a:t> </a:t>
            </a:r>
            <a:r>
              <a:rPr sz="2000" dirty="0" err="1">
                <a:solidFill>
                  <a:srgbClr val="FF0000"/>
                </a:solidFill>
              </a:rPr>
              <a:t>utilizzate</a:t>
            </a:r>
            <a:r>
              <a:rPr sz="2000" dirty="0">
                <a:solidFill>
                  <a:srgbClr val="FF0000"/>
                </a:solidFill>
              </a:rPr>
              <a:t> </a:t>
            </a:r>
            <a:r>
              <a:rPr sz="2000" dirty="0" err="1">
                <a:solidFill>
                  <a:srgbClr val="FF0000"/>
                </a:solidFill>
              </a:rPr>
              <a:t>sono</a:t>
            </a:r>
            <a:r>
              <a:rPr sz="2000" dirty="0">
                <a:solidFill>
                  <a:srgbClr val="FF0000"/>
                </a:solidFill>
              </a:rPr>
              <a:t> </a:t>
            </a:r>
            <a:r>
              <a:rPr sz="2000" dirty="0" err="1">
                <a:solidFill>
                  <a:srgbClr val="FF0000"/>
                </a:solidFill>
              </a:rPr>
              <a:t>realizzate</a:t>
            </a:r>
            <a:r>
              <a:rPr sz="2000" dirty="0">
                <a:solidFill>
                  <a:srgbClr val="FF0000"/>
                </a:solidFill>
              </a:rPr>
              <a:t> in </a:t>
            </a:r>
            <a:r>
              <a:rPr sz="2000" dirty="0" err="1">
                <a:solidFill>
                  <a:srgbClr val="FF0000"/>
                </a:solidFill>
              </a:rPr>
              <a:t>fibra</a:t>
            </a:r>
            <a:r>
              <a:rPr sz="2000" dirty="0">
                <a:solidFill>
                  <a:srgbClr val="FF0000"/>
                </a:solidFill>
              </a:rPr>
              <a:t> di </a:t>
            </a:r>
            <a:r>
              <a:rPr sz="2000" dirty="0" err="1">
                <a:solidFill>
                  <a:srgbClr val="FF0000"/>
                </a:solidFill>
              </a:rPr>
              <a:t>vetro</a:t>
            </a:r>
            <a:r>
              <a:rPr sz="2000" dirty="0">
                <a:solidFill>
                  <a:srgbClr val="FF0000"/>
                </a:solidFill>
              </a:rPr>
              <a:t> o </a:t>
            </a:r>
            <a:r>
              <a:rPr sz="2000" dirty="0" err="1">
                <a:solidFill>
                  <a:srgbClr val="FF0000"/>
                </a:solidFill>
              </a:rPr>
              <a:t>lega</a:t>
            </a:r>
            <a:r>
              <a:rPr sz="2000" dirty="0">
                <a:solidFill>
                  <a:srgbClr val="FF0000"/>
                </a:solidFill>
              </a:rPr>
              <a:t> di </a:t>
            </a:r>
            <a:r>
              <a:rPr sz="2000" dirty="0" err="1">
                <a:solidFill>
                  <a:srgbClr val="FF0000"/>
                </a:solidFill>
              </a:rPr>
              <a:t>alluminio</a:t>
            </a:r>
            <a:r>
              <a:rPr sz="2000" dirty="0">
                <a:solidFill>
                  <a:srgbClr val="FF0000"/>
                </a:solidFill>
              </a:rPr>
              <a:t> ed </a:t>
            </a:r>
            <a:r>
              <a:rPr sz="2000" dirty="0" err="1">
                <a:solidFill>
                  <a:srgbClr val="FF0000"/>
                </a:solidFill>
              </a:rPr>
              <a:t>hanno</a:t>
            </a:r>
            <a:r>
              <a:rPr sz="2000" dirty="0">
                <a:solidFill>
                  <a:srgbClr val="FF0000"/>
                </a:solidFill>
              </a:rPr>
              <a:t> un </a:t>
            </a:r>
            <a:r>
              <a:rPr sz="2000" dirty="0" err="1">
                <a:solidFill>
                  <a:srgbClr val="FF0000"/>
                </a:solidFill>
              </a:rPr>
              <a:t>profilo</a:t>
            </a:r>
            <a:r>
              <a:rPr sz="2000" dirty="0">
                <a:solidFill>
                  <a:srgbClr val="FF0000"/>
                </a:solidFill>
              </a:rPr>
              <a:t> simile a </a:t>
            </a:r>
            <a:r>
              <a:rPr sz="2000" dirty="0" err="1">
                <a:solidFill>
                  <a:srgbClr val="FF0000"/>
                </a:solidFill>
              </a:rPr>
              <a:t>un'ala</a:t>
            </a:r>
            <a:r>
              <a:rPr sz="2000" dirty="0">
                <a:solidFill>
                  <a:srgbClr val="FF0000"/>
                </a:solidFill>
              </a:rPr>
              <a:t> di </a:t>
            </a:r>
            <a:r>
              <a:rPr sz="2000" dirty="0" err="1">
                <a:solidFill>
                  <a:srgbClr val="FF0000"/>
                </a:solidFill>
              </a:rPr>
              <a:t>aereo</a:t>
            </a:r>
            <a:r>
              <a:rPr sz="2000" dirty="0">
                <a:solidFill>
                  <a:srgbClr val="FF0000"/>
                </a:solidFill>
              </a:rPr>
              <a:t>. La gondola è </a:t>
            </a:r>
            <a:r>
              <a:rPr sz="2000" dirty="0" err="1">
                <a:solidFill>
                  <a:srgbClr val="FF0000"/>
                </a:solidFill>
              </a:rPr>
              <a:t>posizionata</a:t>
            </a:r>
            <a:r>
              <a:rPr sz="2000" dirty="0">
                <a:solidFill>
                  <a:srgbClr val="FF0000"/>
                </a:solidFill>
              </a:rPr>
              <a:t> </a:t>
            </a:r>
            <a:r>
              <a:rPr sz="2000" dirty="0" err="1">
                <a:solidFill>
                  <a:srgbClr val="FF0000"/>
                </a:solidFill>
              </a:rPr>
              <a:t>sulla</a:t>
            </a:r>
            <a:r>
              <a:rPr sz="2000" dirty="0">
                <a:solidFill>
                  <a:srgbClr val="FF0000"/>
                </a:solidFill>
              </a:rPr>
              <a:t> </a:t>
            </a:r>
            <a:r>
              <a:rPr sz="2000" dirty="0" err="1">
                <a:solidFill>
                  <a:srgbClr val="FF0000"/>
                </a:solidFill>
              </a:rPr>
              <a:t>cima</a:t>
            </a:r>
            <a:r>
              <a:rPr sz="2000" dirty="0">
                <a:solidFill>
                  <a:srgbClr val="FF0000"/>
                </a:solidFill>
              </a:rPr>
              <a:t> </a:t>
            </a:r>
            <a:r>
              <a:rPr sz="2000" dirty="0" err="1">
                <a:solidFill>
                  <a:srgbClr val="FF0000"/>
                </a:solidFill>
              </a:rPr>
              <a:t>della</a:t>
            </a:r>
            <a:r>
              <a:rPr sz="2000" dirty="0">
                <a:solidFill>
                  <a:srgbClr val="FF0000"/>
                </a:solidFill>
              </a:rPr>
              <a:t> </a:t>
            </a:r>
            <a:r>
              <a:rPr sz="2000" dirty="0" err="1">
                <a:solidFill>
                  <a:srgbClr val="FF0000"/>
                </a:solidFill>
              </a:rPr>
              <a:t>torre</a:t>
            </a:r>
            <a:r>
              <a:rPr sz="2000" dirty="0">
                <a:solidFill>
                  <a:srgbClr val="FF0000"/>
                </a:solidFill>
              </a:rPr>
              <a:t> e </a:t>
            </a:r>
            <a:r>
              <a:rPr sz="2000" dirty="0" err="1">
                <a:solidFill>
                  <a:srgbClr val="FF0000"/>
                </a:solidFill>
              </a:rPr>
              <a:t>può</a:t>
            </a:r>
            <a:r>
              <a:rPr sz="2000" dirty="0">
                <a:solidFill>
                  <a:srgbClr val="FF0000"/>
                </a:solidFill>
              </a:rPr>
              <a:t> </a:t>
            </a:r>
            <a:r>
              <a:rPr sz="2000" dirty="0" err="1">
                <a:solidFill>
                  <a:srgbClr val="FF0000"/>
                </a:solidFill>
              </a:rPr>
              <a:t>girare</a:t>
            </a:r>
            <a:r>
              <a:rPr sz="2000" dirty="0">
                <a:solidFill>
                  <a:srgbClr val="FF0000"/>
                </a:solidFill>
              </a:rPr>
              <a:t> di 180° </a:t>
            </a:r>
            <a:r>
              <a:rPr sz="2000" dirty="0" err="1">
                <a:solidFill>
                  <a:srgbClr val="FF0000"/>
                </a:solidFill>
              </a:rPr>
              <a:t>sul</a:t>
            </a:r>
            <a:r>
              <a:rPr sz="2000" dirty="0">
                <a:solidFill>
                  <a:srgbClr val="FF0000"/>
                </a:solidFill>
              </a:rPr>
              <a:t> proprio </a:t>
            </a:r>
            <a:r>
              <a:rPr sz="2000" dirty="0" err="1">
                <a:solidFill>
                  <a:srgbClr val="FF0000"/>
                </a:solidFill>
              </a:rPr>
              <a:t>asse</a:t>
            </a:r>
            <a:r>
              <a:rPr sz="2000" dirty="0">
                <a:solidFill>
                  <a:srgbClr val="FF0000"/>
                </a:solidFill>
              </a:rPr>
              <a:t> </a:t>
            </a:r>
            <a:r>
              <a:rPr sz="2000" dirty="0" err="1">
                <a:solidFill>
                  <a:srgbClr val="FF0000"/>
                </a:solidFill>
              </a:rPr>
              <a:t>orientandosi</a:t>
            </a:r>
            <a:r>
              <a:rPr sz="2000" dirty="0">
                <a:solidFill>
                  <a:srgbClr val="FF0000"/>
                </a:solidFill>
              </a:rPr>
              <a:t> </a:t>
            </a:r>
            <a:r>
              <a:rPr sz="2000" dirty="0" err="1">
                <a:solidFill>
                  <a:srgbClr val="FF0000"/>
                </a:solidFill>
              </a:rPr>
              <a:t>nella</a:t>
            </a:r>
            <a:r>
              <a:rPr sz="2000" dirty="0">
                <a:solidFill>
                  <a:srgbClr val="FF0000"/>
                </a:solidFill>
              </a:rPr>
              <a:t> </a:t>
            </a:r>
            <a:r>
              <a:rPr sz="2000" dirty="0" err="1">
                <a:solidFill>
                  <a:srgbClr val="FF0000"/>
                </a:solidFill>
              </a:rPr>
              <a:t>direzione</a:t>
            </a:r>
            <a:r>
              <a:rPr sz="2000" dirty="0">
                <a:solidFill>
                  <a:srgbClr val="FF0000"/>
                </a:solidFill>
              </a:rPr>
              <a:t> </a:t>
            </a:r>
            <a:r>
              <a:rPr sz="2000" dirty="0" err="1">
                <a:solidFill>
                  <a:srgbClr val="FF0000"/>
                </a:solidFill>
              </a:rPr>
              <a:t>opportuna</a:t>
            </a:r>
            <a:r>
              <a:rPr sz="2000" dirty="0">
                <a:solidFill>
                  <a:srgbClr val="FF0000"/>
                </a:solidFill>
              </a:rPr>
              <a:t> secondo </a:t>
            </a:r>
            <a:r>
              <a:rPr sz="2000" dirty="0" err="1">
                <a:solidFill>
                  <a:srgbClr val="FF0000"/>
                </a:solidFill>
              </a:rPr>
              <a:t>quella</a:t>
            </a:r>
            <a:r>
              <a:rPr sz="2000" dirty="0">
                <a:solidFill>
                  <a:srgbClr val="FF0000"/>
                </a:solidFill>
              </a:rPr>
              <a:t> del </a:t>
            </a:r>
            <a:r>
              <a:rPr sz="2000" dirty="0" err="1">
                <a:solidFill>
                  <a:srgbClr val="FF0000"/>
                </a:solidFill>
              </a:rPr>
              <a:t>vento</a:t>
            </a:r>
            <a:r>
              <a:rPr sz="2000" dirty="0">
                <a:solidFill>
                  <a:srgbClr val="FF0000"/>
                </a:solidFill>
              </a:rPr>
              <a:t>.</a:t>
            </a:r>
          </a:p>
          <a:p>
            <a:pPr algn="just" eaLnBrk="1" fontAlgn="auto">
              <a:spcAft>
                <a:spcPts val="0"/>
              </a:spcAft>
              <a:buFont typeface="Arial" pitchFamily="34"/>
              <a:buChar char="•"/>
              <a:defRPr/>
            </a:pPr>
            <a:endParaRPr dirty="0">
              <a:solidFill>
                <a:srgbClr val="FF0000"/>
              </a:solidFill>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9D600430-69CD-440E-9D85-B6B32FEE5A1A}"/>
              </a:ext>
            </a:extLst>
          </p:cNvPr>
          <p:cNvSpPr txBox="1">
            <a:spLocks noGrp="1"/>
          </p:cNvSpPr>
          <p:nvPr>
            <p:ph type="title"/>
          </p:nvPr>
        </p:nvSpPr>
        <p:spPr>
          <a:xfrm>
            <a:off x="395288" y="836613"/>
            <a:ext cx="8229600" cy="1143000"/>
          </a:xfrm>
        </p:spPr>
        <p:txBody>
          <a:bodyPr/>
          <a:lstStyle/>
          <a:p>
            <a:pPr eaLnBrk="1"/>
            <a:r>
              <a:rPr altLang="it-IT" b="1">
                <a:solidFill>
                  <a:srgbClr val="33CCFF"/>
                </a:solidFill>
                <a:latin typeface="Calibri" panose="020F0502020204030204" pitchFamily="34" charset="0"/>
              </a:rPr>
              <a:t>Tipologie di impianti eolici</a:t>
            </a:r>
            <a:br>
              <a:rPr altLang="it-IT">
                <a:latin typeface="Calibri" panose="020F0502020204030204" pitchFamily="34" charset="0"/>
              </a:rPr>
            </a:br>
            <a:br>
              <a:rPr altLang="it-IT">
                <a:latin typeface="Calibri" panose="020F0502020204030204" pitchFamily="34" charset="0"/>
              </a:rPr>
            </a:br>
            <a:br>
              <a:rPr altLang="it-IT">
                <a:latin typeface="Calibri" panose="020F0502020204030204" pitchFamily="34" charset="0"/>
              </a:rPr>
            </a:br>
            <a:endParaRPr altLang="it-IT">
              <a:latin typeface="Calibri" panose="020F0502020204030204" pitchFamily="34" charset="0"/>
            </a:endParaRPr>
          </a:p>
        </p:txBody>
      </p:sp>
      <p:sp>
        <p:nvSpPr>
          <p:cNvPr id="3" name="Segnaposto contenuto 2">
            <a:extLst>
              <a:ext uri="{FF2B5EF4-FFF2-40B4-BE49-F238E27FC236}">
                <a16:creationId xmlns:a16="http://schemas.microsoft.com/office/drawing/2014/main" id="{88E84195-4B7F-4003-9668-57676AF5EA4B}"/>
              </a:ext>
            </a:extLst>
          </p:cNvPr>
          <p:cNvSpPr txBox="1">
            <a:spLocks noGrp="1"/>
          </p:cNvSpPr>
          <p:nvPr>
            <p:ph idx="1"/>
          </p:nvPr>
        </p:nvSpPr>
        <p:spPr>
          <a:xfrm>
            <a:off x="539750" y="836613"/>
            <a:ext cx="8229600" cy="4525962"/>
          </a:xfrm>
        </p:spPr>
        <p:txBody>
          <a:bodyPr>
            <a:noAutofit/>
          </a:bodyPr>
          <a:lstStyle/>
          <a:p>
            <a:pPr eaLnBrk="1" fontAlgn="auto">
              <a:spcAft>
                <a:spcPts val="0"/>
              </a:spcAft>
              <a:buFont typeface="Arial" pitchFamily="34"/>
              <a:buChar char="•"/>
              <a:defRPr/>
            </a:pPr>
            <a:r>
              <a:rPr b="1" dirty="0" err="1">
                <a:solidFill>
                  <a:srgbClr val="FF0000"/>
                </a:solidFill>
              </a:rPr>
              <a:t>Eolico</a:t>
            </a:r>
            <a:r>
              <a:rPr b="1" dirty="0">
                <a:solidFill>
                  <a:srgbClr val="FF0000"/>
                </a:solidFill>
              </a:rPr>
              <a:t> on-shore</a:t>
            </a:r>
          </a:p>
          <a:p>
            <a:pPr marL="0" indent="0" eaLnBrk="1" fontAlgn="auto">
              <a:spcAft>
                <a:spcPts val="0"/>
              </a:spcAft>
              <a:buFont typeface="Arial" pitchFamily="34"/>
              <a:buNone/>
              <a:defRPr/>
            </a:pPr>
            <a:endParaRPr dirty="0">
              <a:solidFill>
                <a:srgbClr val="FF0000"/>
              </a:solidFill>
            </a:endParaRPr>
          </a:p>
          <a:p>
            <a:pPr eaLnBrk="1" fontAlgn="auto">
              <a:spcAft>
                <a:spcPts val="0"/>
              </a:spcAft>
              <a:buFont typeface="Arial" pitchFamily="34"/>
              <a:buChar char="•"/>
              <a:defRPr/>
            </a:pPr>
            <a:r>
              <a:rPr b="1" dirty="0" err="1">
                <a:solidFill>
                  <a:srgbClr val="FF0000"/>
                </a:solidFill>
              </a:rPr>
              <a:t>Eolico</a:t>
            </a:r>
            <a:r>
              <a:rPr b="1" dirty="0">
                <a:solidFill>
                  <a:srgbClr val="FF0000"/>
                </a:solidFill>
              </a:rPr>
              <a:t> off-shore</a:t>
            </a:r>
          </a:p>
          <a:p>
            <a:pPr marL="0" indent="0" eaLnBrk="1" fontAlgn="auto">
              <a:spcAft>
                <a:spcPts val="0"/>
              </a:spcAft>
              <a:buFont typeface="Arial" pitchFamily="34"/>
              <a:buNone/>
              <a:defRPr/>
            </a:pPr>
            <a:endParaRPr dirty="0">
              <a:solidFill>
                <a:srgbClr val="FF0000"/>
              </a:solidFill>
            </a:endParaRPr>
          </a:p>
          <a:p>
            <a:pPr eaLnBrk="1" fontAlgn="auto">
              <a:spcAft>
                <a:spcPts val="0"/>
              </a:spcAft>
              <a:buFont typeface="Arial" pitchFamily="34"/>
              <a:buChar char="•"/>
              <a:defRPr/>
            </a:pPr>
            <a:r>
              <a:rPr b="1" dirty="0" err="1">
                <a:solidFill>
                  <a:srgbClr val="FF0000"/>
                </a:solidFill>
              </a:rPr>
              <a:t>Minieolico</a:t>
            </a:r>
            <a:r>
              <a:rPr b="1" dirty="0">
                <a:solidFill>
                  <a:srgbClr val="FF0000"/>
                </a:solidFill>
              </a:rPr>
              <a:t> e </a:t>
            </a:r>
            <a:r>
              <a:rPr b="1" dirty="0" err="1">
                <a:solidFill>
                  <a:srgbClr val="FF0000"/>
                </a:solidFill>
              </a:rPr>
              <a:t>microeolico</a:t>
            </a:r>
            <a:endParaRPr b="1" dirty="0">
              <a:solidFill>
                <a:srgbClr val="FF0000"/>
              </a:solidFill>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AECDD474-238A-4969-B65F-F08153FCA5C4}"/>
              </a:ext>
            </a:extLst>
          </p:cNvPr>
          <p:cNvSpPr txBox="1">
            <a:spLocks noGrp="1"/>
          </p:cNvSpPr>
          <p:nvPr>
            <p:ph idx="1"/>
          </p:nvPr>
        </p:nvSpPr>
        <p:spPr>
          <a:xfrm>
            <a:off x="395288" y="260350"/>
            <a:ext cx="8291512" cy="5865813"/>
          </a:xfrm>
        </p:spPr>
        <p:txBody>
          <a:bodyPr>
            <a:noAutofit/>
          </a:bodyPr>
          <a:lstStyle/>
          <a:p>
            <a:pPr marL="0" indent="0" algn="ctr" eaLnBrk="1" fontAlgn="auto">
              <a:spcAft>
                <a:spcPts val="0"/>
              </a:spcAft>
              <a:buFont typeface="Arial" pitchFamily="34"/>
              <a:buNone/>
              <a:defRPr/>
            </a:pPr>
            <a:r>
              <a:rPr sz="4400" b="1" dirty="0" err="1">
                <a:solidFill>
                  <a:srgbClr val="FF0000"/>
                </a:solidFill>
              </a:rPr>
              <a:t>Eolico</a:t>
            </a:r>
            <a:r>
              <a:rPr sz="4400" b="1" dirty="0">
                <a:solidFill>
                  <a:srgbClr val="FF0000"/>
                </a:solidFill>
              </a:rPr>
              <a:t> on-shore</a:t>
            </a:r>
          </a:p>
          <a:p>
            <a:pPr eaLnBrk="1" fontAlgn="auto">
              <a:spcAft>
                <a:spcPts val="0"/>
              </a:spcAft>
              <a:buFont typeface="Arial" pitchFamily="34"/>
              <a:buChar char="•"/>
              <a:defRPr/>
            </a:pPr>
            <a:endParaRPr dirty="0">
              <a:solidFill>
                <a:srgbClr val="FF0000"/>
              </a:solidFill>
            </a:endParaRPr>
          </a:p>
          <a:p>
            <a:pPr marL="0" indent="0" eaLnBrk="1" fontAlgn="auto">
              <a:spcAft>
                <a:spcPts val="0"/>
              </a:spcAft>
              <a:buFont typeface="Arial" pitchFamily="34"/>
              <a:buNone/>
              <a:defRPr/>
            </a:pPr>
            <a:r>
              <a:rPr dirty="0">
                <a:solidFill>
                  <a:srgbClr val="FF0000"/>
                </a:solidFill>
              </a:rPr>
              <a:t>Si </a:t>
            </a:r>
            <a:r>
              <a:rPr dirty="0" err="1">
                <a:solidFill>
                  <a:srgbClr val="FF0000"/>
                </a:solidFill>
              </a:rPr>
              <a:t>tratta</a:t>
            </a:r>
            <a:r>
              <a:rPr dirty="0">
                <a:solidFill>
                  <a:srgbClr val="FF0000"/>
                </a:solidFill>
              </a:rPr>
              <a:t> </a:t>
            </a:r>
            <a:r>
              <a:rPr dirty="0" err="1">
                <a:solidFill>
                  <a:srgbClr val="FF0000"/>
                </a:solidFill>
              </a:rPr>
              <a:t>dell'eolico</a:t>
            </a:r>
            <a:r>
              <a:rPr dirty="0">
                <a:solidFill>
                  <a:srgbClr val="FF0000"/>
                </a:solidFill>
              </a:rPr>
              <a:t> </a:t>
            </a:r>
            <a:r>
              <a:rPr dirty="0" err="1">
                <a:solidFill>
                  <a:srgbClr val="FF0000"/>
                </a:solidFill>
              </a:rPr>
              <a:t>più</a:t>
            </a:r>
            <a:r>
              <a:rPr dirty="0">
                <a:solidFill>
                  <a:srgbClr val="FF0000"/>
                </a:solidFill>
              </a:rPr>
              <a:t> </a:t>
            </a:r>
            <a:r>
              <a:rPr dirty="0" err="1">
                <a:solidFill>
                  <a:srgbClr val="FF0000"/>
                </a:solidFill>
              </a:rPr>
              <a:t>diffuso</a:t>
            </a:r>
            <a:r>
              <a:rPr dirty="0">
                <a:solidFill>
                  <a:srgbClr val="FF0000"/>
                </a:solidFill>
              </a:rPr>
              <a:t> e </a:t>
            </a:r>
            <a:r>
              <a:rPr dirty="0" err="1">
                <a:solidFill>
                  <a:srgbClr val="FF0000"/>
                </a:solidFill>
              </a:rPr>
              <a:t>sono</a:t>
            </a:r>
            <a:r>
              <a:rPr dirty="0">
                <a:solidFill>
                  <a:srgbClr val="FF0000"/>
                </a:solidFill>
              </a:rPr>
              <a:t> </a:t>
            </a:r>
            <a:r>
              <a:rPr dirty="0" err="1">
                <a:solidFill>
                  <a:srgbClr val="FF0000"/>
                </a:solidFill>
              </a:rPr>
              <a:t>posizionati</a:t>
            </a:r>
            <a:r>
              <a:rPr dirty="0">
                <a:solidFill>
                  <a:srgbClr val="FF0000"/>
                </a:solidFill>
              </a:rPr>
              <a:t> </a:t>
            </a:r>
            <a:r>
              <a:rPr dirty="0" err="1">
                <a:solidFill>
                  <a:srgbClr val="FF0000"/>
                </a:solidFill>
              </a:rPr>
              <a:t>su</a:t>
            </a:r>
            <a:r>
              <a:rPr dirty="0">
                <a:solidFill>
                  <a:srgbClr val="FF0000"/>
                </a:solidFill>
              </a:rPr>
              <a:t> </a:t>
            </a:r>
            <a:r>
              <a:rPr dirty="0" err="1">
                <a:solidFill>
                  <a:srgbClr val="FF0000"/>
                </a:solidFill>
              </a:rPr>
              <a:t>località</a:t>
            </a:r>
            <a:r>
              <a:rPr dirty="0">
                <a:solidFill>
                  <a:srgbClr val="FF0000"/>
                </a:solidFill>
              </a:rPr>
              <a:t> in </a:t>
            </a:r>
            <a:r>
              <a:rPr dirty="0" err="1">
                <a:solidFill>
                  <a:srgbClr val="FF0000"/>
                </a:solidFill>
              </a:rPr>
              <a:t>genere</a:t>
            </a:r>
            <a:r>
              <a:rPr dirty="0">
                <a:solidFill>
                  <a:srgbClr val="FF0000"/>
                </a:solidFill>
              </a:rPr>
              <a:t> </a:t>
            </a:r>
            <a:r>
              <a:rPr dirty="0" err="1">
                <a:solidFill>
                  <a:srgbClr val="FF0000"/>
                </a:solidFill>
              </a:rPr>
              <a:t>distanti</a:t>
            </a:r>
            <a:r>
              <a:rPr dirty="0">
                <a:solidFill>
                  <a:srgbClr val="FF0000"/>
                </a:solidFill>
              </a:rPr>
              <a:t> </a:t>
            </a:r>
            <a:r>
              <a:rPr dirty="0" err="1">
                <a:solidFill>
                  <a:srgbClr val="FF0000"/>
                </a:solidFill>
              </a:rPr>
              <a:t>almeno</a:t>
            </a:r>
            <a:r>
              <a:rPr dirty="0">
                <a:solidFill>
                  <a:srgbClr val="FF0000"/>
                </a:solidFill>
              </a:rPr>
              <a:t> 3 km </a:t>
            </a:r>
            <a:r>
              <a:rPr dirty="0" err="1">
                <a:solidFill>
                  <a:srgbClr val="FF0000"/>
                </a:solidFill>
              </a:rPr>
              <a:t>dalla</a:t>
            </a:r>
            <a:r>
              <a:rPr dirty="0">
                <a:solidFill>
                  <a:srgbClr val="FF0000"/>
                </a:solidFill>
              </a:rPr>
              <a:t> </a:t>
            </a:r>
            <a:r>
              <a:rPr dirty="0" err="1">
                <a:solidFill>
                  <a:srgbClr val="FF0000"/>
                </a:solidFill>
              </a:rPr>
              <a:t>più</a:t>
            </a:r>
            <a:r>
              <a:rPr dirty="0">
                <a:solidFill>
                  <a:srgbClr val="FF0000"/>
                </a:solidFill>
              </a:rPr>
              <a:t> </a:t>
            </a:r>
            <a:r>
              <a:rPr dirty="0" err="1">
                <a:solidFill>
                  <a:srgbClr val="FF0000"/>
                </a:solidFill>
              </a:rPr>
              <a:t>vicina</a:t>
            </a:r>
            <a:r>
              <a:rPr dirty="0">
                <a:solidFill>
                  <a:srgbClr val="FF0000"/>
                </a:solidFill>
              </a:rPr>
              <a:t> costa. </a:t>
            </a:r>
            <a:r>
              <a:rPr dirty="0" err="1">
                <a:solidFill>
                  <a:srgbClr val="FF0000"/>
                </a:solidFill>
              </a:rPr>
              <a:t>Questi</a:t>
            </a:r>
            <a:r>
              <a:rPr dirty="0">
                <a:solidFill>
                  <a:srgbClr val="FF0000"/>
                </a:solidFill>
              </a:rPr>
              <a:t> </a:t>
            </a:r>
            <a:r>
              <a:rPr dirty="0" err="1">
                <a:solidFill>
                  <a:srgbClr val="FF0000"/>
                </a:solidFill>
              </a:rPr>
              <a:t>impianti</a:t>
            </a:r>
            <a:r>
              <a:rPr dirty="0">
                <a:solidFill>
                  <a:srgbClr val="FF0000"/>
                </a:solidFill>
              </a:rPr>
              <a:t> </a:t>
            </a:r>
            <a:r>
              <a:rPr dirty="0" err="1">
                <a:solidFill>
                  <a:srgbClr val="FF0000"/>
                </a:solidFill>
              </a:rPr>
              <a:t>producono</a:t>
            </a:r>
            <a:r>
              <a:rPr dirty="0">
                <a:solidFill>
                  <a:srgbClr val="FF0000"/>
                </a:solidFill>
              </a:rPr>
              <a:t> da 20 KW a 20 MW e </a:t>
            </a:r>
            <a:r>
              <a:rPr dirty="0" err="1">
                <a:solidFill>
                  <a:srgbClr val="FF0000"/>
                </a:solidFill>
              </a:rPr>
              <a:t>possono</a:t>
            </a:r>
            <a:r>
              <a:rPr dirty="0">
                <a:solidFill>
                  <a:srgbClr val="FF0000"/>
                </a:solidFill>
              </a:rPr>
              <a:t> </a:t>
            </a:r>
            <a:r>
              <a:rPr dirty="0" err="1">
                <a:solidFill>
                  <a:srgbClr val="FF0000"/>
                </a:solidFill>
              </a:rPr>
              <a:t>essere</a:t>
            </a:r>
            <a:r>
              <a:rPr dirty="0">
                <a:solidFill>
                  <a:srgbClr val="FF0000"/>
                </a:solidFill>
              </a:rPr>
              <a:t> </a:t>
            </a:r>
            <a:r>
              <a:rPr dirty="0" err="1">
                <a:solidFill>
                  <a:srgbClr val="FF0000"/>
                </a:solidFill>
              </a:rPr>
              <a:t>connessi</a:t>
            </a:r>
            <a:r>
              <a:rPr dirty="0">
                <a:solidFill>
                  <a:srgbClr val="FF0000"/>
                </a:solidFill>
              </a:rPr>
              <a:t> </a:t>
            </a:r>
            <a:r>
              <a:rPr dirty="0" err="1">
                <a:solidFill>
                  <a:srgbClr val="FF0000"/>
                </a:solidFill>
              </a:rPr>
              <a:t>sia</a:t>
            </a:r>
            <a:r>
              <a:rPr dirty="0">
                <a:solidFill>
                  <a:srgbClr val="FF0000"/>
                </a:solidFill>
              </a:rPr>
              <a:t> </a:t>
            </a:r>
            <a:r>
              <a:rPr dirty="0" err="1">
                <a:solidFill>
                  <a:srgbClr val="FF0000"/>
                </a:solidFill>
              </a:rPr>
              <a:t>alla</a:t>
            </a:r>
            <a:r>
              <a:rPr dirty="0">
                <a:solidFill>
                  <a:srgbClr val="FF0000"/>
                </a:solidFill>
              </a:rPr>
              <a:t> rete “</a:t>
            </a:r>
            <a:r>
              <a:rPr dirty="0" err="1">
                <a:solidFill>
                  <a:srgbClr val="FF0000"/>
                </a:solidFill>
              </a:rPr>
              <a:t>pubblica</a:t>
            </a:r>
            <a:r>
              <a:rPr dirty="0">
                <a:solidFill>
                  <a:srgbClr val="FF0000"/>
                </a:solidFill>
              </a:rPr>
              <a:t>” </a:t>
            </a:r>
            <a:r>
              <a:rPr dirty="0" err="1">
                <a:solidFill>
                  <a:srgbClr val="FF0000"/>
                </a:solidFill>
              </a:rPr>
              <a:t>sia</a:t>
            </a:r>
            <a:r>
              <a:rPr dirty="0">
                <a:solidFill>
                  <a:srgbClr val="FF0000"/>
                </a:solidFill>
              </a:rPr>
              <a:t> </a:t>
            </a:r>
            <a:r>
              <a:rPr dirty="0" err="1">
                <a:solidFill>
                  <a:srgbClr val="FF0000"/>
                </a:solidFill>
              </a:rPr>
              <a:t>su</a:t>
            </a:r>
            <a:r>
              <a:rPr dirty="0">
                <a:solidFill>
                  <a:srgbClr val="FF0000"/>
                </a:solidFill>
              </a:rPr>
              <a:t> una rete </a:t>
            </a:r>
            <a:r>
              <a:rPr dirty="0" err="1">
                <a:solidFill>
                  <a:srgbClr val="FF0000"/>
                </a:solidFill>
              </a:rPr>
              <a:t>isolata</a:t>
            </a:r>
            <a:r>
              <a:rPr dirty="0">
                <a:solidFill>
                  <a:srgbClr val="FF0000"/>
                </a:solidFill>
              </a:rPr>
              <a:t> per </a:t>
            </a:r>
            <a:r>
              <a:rPr dirty="0" err="1">
                <a:solidFill>
                  <a:srgbClr val="FF0000"/>
                </a:solidFill>
              </a:rPr>
              <a:t>alimentare</a:t>
            </a:r>
            <a:r>
              <a:rPr dirty="0">
                <a:solidFill>
                  <a:srgbClr val="FF0000"/>
                </a:solidFill>
              </a:rPr>
              <a:t> </a:t>
            </a:r>
            <a:r>
              <a:rPr dirty="0" err="1">
                <a:solidFill>
                  <a:srgbClr val="FF0000"/>
                </a:solidFill>
              </a:rPr>
              <a:t>utilizzatori</a:t>
            </a:r>
            <a:r>
              <a:rPr dirty="0">
                <a:solidFill>
                  <a:srgbClr val="FF0000"/>
                </a:solidFill>
              </a:rPr>
              <a:t> </a:t>
            </a:r>
            <a:r>
              <a:rPr dirty="0" err="1">
                <a:solidFill>
                  <a:srgbClr val="FF0000"/>
                </a:solidFill>
              </a:rPr>
              <a:t>locali</a:t>
            </a:r>
            <a:endParaRPr dirty="0">
              <a:solidFill>
                <a:srgbClr val="FF0000"/>
              </a:solidFill>
            </a:endParaRPr>
          </a:p>
          <a:p>
            <a:pPr eaLnBrk="1" fontAlgn="auto">
              <a:spcAft>
                <a:spcPts val="0"/>
              </a:spcAft>
              <a:buFont typeface="Arial" pitchFamily="34"/>
              <a:buChar char="•"/>
              <a:defRPr/>
            </a:pPr>
            <a:endParaRPr dirty="0">
              <a:solidFill>
                <a:srgbClr val="FF0000"/>
              </a:solidFill>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D44D001A-4F1F-491B-A2AE-8760E6B77D64}"/>
              </a:ext>
            </a:extLst>
          </p:cNvPr>
          <p:cNvSpPr txBox="1">
            <a:spLocks noGrp="1"/>
          </p:cNvSpPr>
          <p:nvPr>
            <p:ph type="title"/>
          </p:nvPr>
        </p:nvSpPr>
        <p:spPr/>
        <p:txBody>
          <a:bodyPr/>
          <a:lstStyle/>
          <a:p>
            <a:pPr eaLnBrk="1"/>
            <a:r>
              <a:rPr altLang="it-IT" b="1">
                <a:solidFill>
                  <a:srgbClr val="77933C"/>
                </a:solidFill>
                <a:latin typeface="Calibri" panose="020F0502020204030204" pitchFamily="34" charset="0"/>
              </a:rPr>
              <a:t>Eolico off-shore</a:t>
            </a:r>
          </a:p>
        </p:txBody>
      </p:sp>
      <p:sp>
        <p:nvSpPr>
          <p:cNvPr id="3" name="Segnaposto contenuto 2">
            <a:extLst>
              <a:ext uri="{FF2B5EF4-FFF2-40B4-BE49-F238E27FC236}">
                <a16:creationId xmlns:a16="http://schemas.microsoft.com/office/drawing/2014/main" id="{DF8769C7-558D-4049-B822-A80AFB18B265}"/>
              </a:ext>
            </a:extLst>
          </p:cNvPr>
          <p:cNvSpPr txBox="1">
            <a:spLocks noGrp="1"/>
          </p:cNvSpPr>
          <p:nvPr>
            <p:ph idx="1"/>
          </p:nvPr>
        </p:nvSpPr>
        <p:spPr/>
        <p:txBody>
          <a:bodyPr>
            <a:noAutofit/>
          </a:bodyPr>
          <a:lstStyle/>
          <a:p>
            <a:pPr marL="0" indent="0" eaLnBrk="1" fontAlgn="auto">
              <a:spcAft>
                <a:spcPts val="0"/>
              </a:spcAft>
              <a:buFont typeface="Arial" pitchFamily="34"/>
              <a:buNone/>
              <a:defRPr/>
            </a:pPr>
            <a:r>
              <a:rPr dirty="0" err="1">
                <a:solidFill>
                  <a:srgbClr val="FF0000"/>
                </a:solidFill>
              </a:rPr>
              <a:t>Sono</a:t>
            </a:r>
            <a:r>
              <a:rPr dirty="0">
                <a:solidFill>
                  <a:srgbClr val="FF0000"/>
                </a:solidFill>
              </a:rPr>
              <a:t> </a:t>
            </a:r>
            <a:r>
              <a:rPr dirty="0" err="1">
                <a:solidFill>
                  <a:srgbClr val="FF0000"/>
                </a:solidFill>
              </a:rPr>
              <a:t>gli</a:t>
            </a:r>
            <a:r>
              <a:rPr dirty="0">
                <a:solidFill>
                  <a:srgbClr val="FF0000"/>
                </a:solidFill>
              </a:rPr>
              <a:t> </a:t>
            </a:r>
            <a:r>
              <a:rPr dirty="0" err="1">
                <a:solidFill>
                  <a:srgbClr val="FF0000"/>
                </a:solidFill>
              </a:rPr>
              <a:t>impianti</a:t>
            </a:r>
            <a:r>
              <a:rPr dirty="0">
                <a:solidFill>
                  <a:srgbClr val="FF0000"/>
                </a:solidFill>
              </a:rPr>
              <a:t> </a:t>
            </a:r>
            <a:r>
              <a:rPr dirty="0" err="1">
                <a:solidFill>
                  <a:srgbClr val="FF0000"/>
                </a:solidFill>
              </a:rPr>
              <a:t>installati</a:t>
            </a:r>
            <a:r>
              <a:rPr dirty="0">
                <a:solidFill>
                  <a:srgbClr val="FF0000"/>
                </a:solidFill>
              </a:rPr>
              <a:t> ad </a:t>
            </a:r>
            <a:r>
              <a:rPr dirty="0" err="1">
                <a:solidFill>
                  <a:srgbClr val="FF0000"/>
                </a:solidFill>
              </a:rPr>
              <a:t>alcune</a:t>
            </a:r>
            <a:r>
              <a:rPr dirty="0">
                <a:solidFill>
                  <a:srgbClr val="FF0000"/>
                </a:solidFill>
              </a:rPr>
              <a:t> </a:t>
            </a:r>
            <a:r>
              <a:rPr dirty="0" err="1">
                <a:solidFill>
                  <a:srgbClr val="FF0000"/>
                </a:solidFill>
              </a:rPr>
              <a:t>miglia</a:t>
            </a:r>
            <a:r>
              <a:rPr dirty="0">
                <a:solidFill>
                  <a:srgbClr val="FF0000"/>
                </a:solidFill>
              </a:rPr>
              <a:t> </a:t>
            </a:r>
            <a:r>
              <a:rPr dirty="0" err="1">
                <a:solidFill>
                  <a:srgbClr val="FF0000"/>
                </a:solidFill>
              </a:rPr>
              <a:t>dalla</a:t>
            </a:r>
            <a:r>
              <a:rPr dirty="0">
                <a:solidFill>
                  <a:srgbClr val="FF0000"/>
                </a:solidFill>
              </a:rPr>
              <a:t> costa di </a:t>
            </a:r>
            <a:r>
              <a:rPr dirty="0" err="1">
                <a:solidFill>
                  <a:srgbClr val="FF0000"/>
                </a:solidFill>
              </a:rPr>
              <a:t>mari</a:t>
            </a:r>
            <a:r>
              <a:rPr dirty="0">
                <a:solidFill>
                  <a:srgbClr val="FF0000"/>
                </a:solidFill>
              </a:rPr>
              <a:t> o </a:t>
            </a:r>
            <a:r>
              <a:rPr dirty="0" err="1">
                <a:solidFill>
                  <a:srgbClr val="FF0000"/>
                </a:solidFill>
              </a:rPr>
              <a:t>laghi</a:t>
            </a:r>
            <a:r>
              <a:rPr dirty="0">
                <a:solidFill>
                  <a:srgbClr val="FF0000"/>
                </a:solidFill>
              </a:rPr>
              <a:t>, per </a:t>
            </a:r>
            <a:r>
              <a:rPr dirty="0" err="1">
                <a:solidFill>
                  <a:srgbClr val="FF0000"/>
                </a:solidFill>
              </a:rPr>
              <a:t>meglio</a:t>
            </a:r>
            <a:r>
              <a:rPr dirty="0">
                <a:solidFill>
                  <a:srgbClr val="FF0000"/>
                </a:solidFill>
              </a:rPr>
              <a:t> </a:t>
            </a:r>
            <a:r>
              <a:rPr dirty="0" err="1">
                <a:solidFill>
                  <a:srgbClr val="FF0000"/>
                </a:solidFill>
              </a:rPr>
              <a:t>utilizzare</a:t>
            </a:r>
            <a:r>
              <a:rPr dirty="0">
                <a:solidFill>
                  <a:srgbClr val="FF0000"/>
                </a:solidFill>
              </a:rPr>
              <a:t> la forte </a:t>
            </a:r>
            <a:r>
              <a:rPr dirty="0" err="1">
                <a:solidFill>
                  <a:srgbClr val="FF0000"/>
                </a:solidFill>
              </a:rPr>
              <a:t>esposizione</a:t>
            </a:r>
            <a:r>
              <a:rPr dirty="0">
                <a:solidFill>
                  <a:srgbClr val="FF0000"/>
                </a:solidFill>
              </a:rPr>
              <a:t> </a:t>
            </a:r>
            <a:r>
              <a:rPr dirty="0" err="1">
                <a:solidFill>
                  <a:srgbClr val="FF0000"/>
                </a:solidFill>
              </a:rPr>
              <a:t>alle</a:t>
            </a:r>
            <a:r>
              <a:rPr dirty="0">
                <a:solidFill>
                  <a:srgbClr val="FF0000"/>
                </a:solidFill>
              </a:rPr>
              <a:t> </a:t>
            </a:r>
            <a:r>
              <a:rPr dirty="0" err="1">
                <a:solidFill>
                  <a:srgbClr val="FF0000"/>
                </a:solidFill>
              </a:rPr>
              <a:t>correnti</a:t>
            </a:r>
            <a:r>
              <a:rPr dirty="0">
                <a:solidFill>
                  <a:srgbClr val="FF0000"/>
                </a:solidFill>
              </a:rPr>
              <a:t> di </a:t>
            </a:r>
            <a:r>
              <a:rPr dirty="0" err="1">
                <a:solidFill>
                  <a:srgbClr val="FF0000"/>
                </a:solidFill>
              </a:rPr>
              <a:t>queste</a:t>
            </a:r>
            <a:r>
              <a:rPr dirty="0">
                <a:solidFill>
                  <a:srgbClr val="FF0000"/>
                </a:solidFill>
              </a:rPr>
              <a:t> zone.</a:t>
            </a:r>
          </a:p>
          <a:p>
            <a:pPr eaLnBrk="1" fontAlgn="auto">
              <a:spcAft>
                <a:spcPts val="0"/>
              </a:spcAft>
              <a:buFont typeface="Arial" pitchFamily="34"/>
              <a:buChar char="•"/>
              <a:defRPr/>
            </a:pPr>
            <a:endParaRPr dirty="0">
              <a:solidFill>
                <a:srgbClr val="FF0000"/>
              </a:solidFill>
            </a:endParaRPr>
          </a:p>
          <a:p>
            <a:pPr eaLnBrk="1" fontAlgn="auto">
              <a:spcAft>
                <a:spcPts val="0"/>
              </a:spcAft>
              <a:buFont typeface="Arial" pitchFamily="34"/>
              <a:buChar char="•"/>
              <a:defRPr/>
            </a:pPr>
            <a:endParaRPr dirty="0">
              <a:solidFill>
                <a:srgbClr val="FF0000"/>
              </a:solidFill>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E9DC3089-37EA-4F39-83E0-54C704DCDA5D}"/>
              </a:ext>
            </a:extLst>
          </p:cNvPr>
          <p:cNvSpPr txBox="1">
            <a:spLocks noGrp="1"/>
          </p:cNvSpPr>
          <p:nvPr>
            <p:ph type="title"/>
          </p:nvPr>
        </p:nvSpPr>
        <p:spPr/>
        <p:txBody>
          <a:bodyPr/>
          <a:lstStyle/>
          <a:p>
            <a:pPr eaLnBrk="1"/>
            <a:r>
              <a:rPr altLang="it-IT" b="1">
                <a:solidFill>
                  <a:srgbClr val="77933C"/>
                </a:solidFill>
                <a:latin typeface="Calibri" panose="020F0502020204030204" pitchFamily="34" charset="0"/>
              </a:rPr>
              <a:t>Minieolico e microeolico</a:t>
            </a:r>
          </a:p>
        </p:txBody>
      </p:sp>
      <p:sp>
        <p:nvSpPr>
          <p:cNvPr id="3" name="Segnaposto contenuto 2">
            <a:extLst>
              <a:ext uri="{FF2B5EF4-FFF2-40B4-BE49-F238E27FC236}">
                <a16:creationId xmlns:a16="http://schemas.microsoft.com/office/drawing/2014/main" id="{D6309348-6AFC-462D-8F62-2BF1DE343165}"/>
              </a:ext>
            </a:extLst>
          </p:cNvPr>
          <p:cNvSpPr txBox="1">
            <a:spLocks noGrp="1"/>
          </p:cNvSpPr>
          <p:nvPr>
            <p:ph idx="1"/>
          </p:nvPr>
        </p:nvSpPr>
        <p:spPr/>
        <p:txBody>
          <a:bodyPr>
            <a:noAutofit/>
          </a:bodyPr>
          <a:lstStyle/>
          <a:p>
            <a:pPr marL="0" indent="0" eaLnBrk="1" fontAlgn="auto">
              <a:spcAft>
                <a:spcPts val="0"/>
              </a:spcAft>
              <a:buFont typeface="Arial" pitchFamily="34"/>
              <a:buNone/>
              <a:defRPr/>
            </a:pPr>
            <a:r>
              <a:rPr sz="2000" dirty="0" err="1">
                <a:solidFill>
                  <a:srgbClr val="FF0000"/>
                </a:solidFill>
              </a:rPr>
              <a:t>Gli</a:t>
            </a:r>
            <a:r>
              <a:rPr sz="2000" dirty="0">
                <a:solidFill>
                  <a:srgbClr val="FF0000"/>
                </a:solidFill>
              </a:rPr>
              <a:t> </a:t>
            </a:r>
            <a:r>
              <a:rPr sz="2000" dirty="0" err="1">
                <a:solidFill>
                  <a:srgbClr val="FF0000"/>
                </a:solidFill>
              </a:rPr>
              <a:t>impianti</a:t>
            </a:r>
            <a:r>
              <a:rPr sz="2000" dirty="0">
                <a:solidFill>
                  <a:srgbClr val="FF0000"/>
                </a:solidFill>
              </a:rPr>
              <a:t> </a:t>
            </a:r>
            <a:r>
              <a:rPr sz="2000" dirty="0" err="1">
                <a:solidFill>
                  <a:srgbClr val="FF0000"/>
                </a:solidFill>
              </a:rPr>
              <a:t>minieolici</a:t>
            </a:r>
            <a:r>
              <a:rPr sz="2000" dirty="0">
                <a:solidFill>
                  <a:srgbClr val="FF0000"/>
                </a:solidFill>
              </a:rPr>
              <a:t> </a:t>
            </a:r>
            <a:r>
              <a:rPr sz="2000" dirty="0" err="1">
                <a:solidFill>
                  <a:srgbClr val="FF0000"/>
                </a:solidFill>
              </a:rPr>
              <a:t>hanno</a:t>
            </a:r>
            <a:r>
              <a:rPr sz="2000" dirty="0">
                <a:solidFill>
                  <a:srgbClr val="FF0000"/>
                </a:solidFill>
              </a:rPr>
              <a:t> una </a:t>
            </a:r>
            <a:r>
              <a:rPr sz="2000" dirty="0" err="1">
                <a:solidFill>
                  <a:srgbClr val="FF0000"/>
                </a:solidFill>
              </a:rPr>
              <a:t>potenza</a:t>
            </a:r>
            <a:r>
              <a:rPr sz="2000" dirty="0">
                <a:solidFill>
                  <a:srgbClr val="FF0000"/>
                </a:solidFill>
              </a:rPr>
              <a:t> </a:t>
            </a:r>
            <a:r>
              <a:rPr sz="2000" dirty="0" err="1">
                <a:solidFill>
                  <a:srgbClr val="FF0000"/>
                </a:solidFill>
              </a:rPr>
              <a:t>nominale</a:t>
            </a:r>
            <a:r>
              <a:rPr sz="2000" dirty="0">
                <a:solidFill>
                  <a:srgbClr val="FF0000"/>
                </a:solidFill>
              </a:rPr>
              <a:t> </a:t>
            </a:r>
            <a:r>
              <a:rPr sz="2000" dirty="0" err="1">
                <a:solidFill>
                  <a:srgbClr val="FF0000"/>
                </a:solidFill>
              </a:rPr>
              <a:t>che</a:t>
            </a:r>
            <a:r>
              <a:rPr sz="2000" dirty="0">
                <a:solidFill>
                  <a:srgbClr val="FF0000"/>
                </a:solidFill>
              </a:rPr>
              <a:t> </a:t>
            </a:r>
            <a:r>
              <a:rPr sz="2000" dirty="0" err="1">
                <a:solidFill>
                  <a:srgbClr val="FF0000"/>
                </a:solidFill>
              </a:rPr>
              <a:t>va</a:t>
            </a:r>
            <a:r>
              <a:rPr sz="2000" dirty="0">
                <a:solidFill>
                  <a:srgbClr val="FF0000"/>
                </a:solidFill>
              </a:rPr>
              <a:t> </a:t>
            </a:r>
            <a:r>
              <a:rPr sz="2000" dirty="0" err="1">
                <a:solidFill>
                  <a:srgbClr val="FF0000"/>
                </a:solidFill>
              </a:rPr>
              <a:t>dai</a:t>
            </a:r>
            <a:r>
              <a:rPr sz="2000" dirty="0">
                <a:solidFill>
                  <a:srgbClr val="FF0000"/>
                </a:solidFill>
              </a:rPr>
              <a:t> 20 ai 200 KW; </a:t>
            </a:r>
            <a:r>
              <a:rPr sz="2000" dirty="0" err="1">
                <a:solidFill>
                  <a:srgbClr val="FF0000"/>
                </a:solidFill>
              </a:rPr>
              <a:t>gli</a:t>
            </a:r>
            <a:r>
              <a:rPr sz="2000" dirty="0">
                <a:solidFill>
                  <a:srgbClr val="FF0000"/>
                </a:solidFill>
              </a:rPr>
              <a:t> </a:t>
            </a:r>
            <a:r>
              <a:rPr sz="2000" dirty="0" err="1">
                <a:solidFill>
                  <a:srgbClr val="FF0000"/>
                </a:solidFill>
              </a:rPr>
              <a:t>impianti</a:t>
            </a:r>
            <a:r>
              <a:rPr sz="2000" dirty="0">
                <a:solidFill>
                  <a:srgbClr val="FF0000"/>
                </a:solidFill>
              </a:rPr>
              <a:t> </a:t>
            </a:r>
            <a:r>
              <a:rPr sz="2000" dirty="0" err="1">
                <a:solidFill>
                  <a:srgbClr val="FF0000"/>
                </a:solidFill>
              </a:rPr>
              <a:t>microeolici</a:t>
            </a:r>
            <a:r>
              <a:rPr sz="2000" dirty="0">
                <a:solidFill>
                  <a:srgbClr val="FF0000"/>
                </a:solidFill>
              </a:rPr>
              <a:t> </a:t>
            </a:r>
            <a:r>
              <a:rPr sz="2000" dirty="0" err="1">
                <a:solidFill>
                  <a:srgbClr val="FF0000"/>
                </a:solidFill>
              </a:rPr>
              <a:t>invece</a:t>
            </a:r>
            <a:r>
              <a:rPr sz="2000" dirty="0">
                <a:solidFill>
                  <a:srgbClr val="FF0000"/>
                </a:solidFill>
              </a:rPr>
              <a:t> </a:t>
            </a:r>
            <a:r>
              <a:rPr sz="2000" dirty="0" err="1">
                <a:solidFill>
                  <a:srgbClr val="FF0000"/>
                </a:solidFill>
              </a:rPr>
              <a:t>sono</a:t>
            </a:r>
            <a:r>
              <a:rPr sz="2000" dirty="0">
                <a:solidFill>
                  <a:srgbClr val="FF0000"/>
                </a:solidFill>
              </a:rPr>
              <a:t> </a:t>
            </a:r>
            <a:r>
              <a:rPr sz="2000" dirty="0" err="1">
                <a:solidFill>
                  <a:srgbClr val="FF0000"/>
                </a:solidFill>
              </a:rPr>
              <a:t>quelli</a:t>
            </a:r>
            <a:r>
              <a:rPr sz="2000" dirty="0">
                <a:solidFill>
                  <a:srgbClr val="FF0000"/>
                </a:solidFill>
              </a:rPr>
              <a:t> la cui </a:t>
            </a:r>
            <a:r>
              <a:rPr sz="2000" dirty="0" err="1">
                <a:solidFill>
                  <a:srgbClr val="FF0000"/>
                </a:solidFill>
              </a:rPr>
              <a:t>potenza</a:t>
            </a:r>
            <a:r>
              <a:rPr sz="2000" dirty="0">
                <a:solidFill>
                  <a:srgbClr val="FF0000"/>
                </a:solidFill>
              </a:rPr>
              <a:t> </a:t>
            </a:r>
            <a:r>
              <a:rPr sz="2000" dirty="0" err="1">
                <a:solidFill>
                  <a:srgbClr val="FF0000"/>
                </a:solidFill>
              </a:rPr>
              <a:t>nominale</a:t>
            </a:r>
            <a:r>
              <a:rPr sz="2000" dirty="0">
                <a:solidFill>
                  <a:srgbClr val="FF0000"/>
                </a:solidFill>
              </a:rPr>
              <a:t> non </a:t>
            </a:r>
            <a:r>
              <a:rPr sz="2000" dirty="0" err="1">
                <a:solidFill>
                  <a:srgbClr val="FF0000"/>
                </a:solidFill>
              </a:rPr>
              <a:t>raggiunge</a:t>
            </a:r>
            <a:r>
              <a:rPr sz="2000" dirty="0">
                <a:solidFill>
                  <a:srgbClr val="FF0000"/>
                </a:solidFill>
              </a:rPr>
              <a:t> </a:t>
            </a:r>
            <a:r>
              <a:rPr sz="2000" dirty="0" err="1">
                <a:solidFill>
                  <a:srgbClr val="FF0000"/>
                </a:solidFill>
              </a:rPr>
              <a:t>i</a:t>
            </a:r>
            <a:r>
              <a:rPr sz="2000" dirty="0">
                <a:solidFill>
                  <a:srgbClr val="FF0000"/>
                </a:solidFill>
              </a:rPr>
              <a:t> 20 KW; </a:t>
            </a:r>
            <a:r>
              <a:rPr sz="2000" dirty="0" err="1">
                <a:solidFill>
                  <a:srgbClr val="FF0000"/>
                </a:solidFill>
              </a:rPr>
              <a:t>sono</a:t>
            </a:r>
            <a:r>
              <a:rPr sz="2000" dirty="0">
                <a:solidFill>
                  <a:srgbClr val="FF0000"/>
                </a:solidFill>
              </a:rPr>
              <a:t> </a:t>
            </a:r>
            <a:r>
              <a:rPr sz="2000" dirty="0" err="1">
                <a:solidFill>
                  <a:srgbClr val="FF0000"/>
                </a:solidFill>
              </a:rPr>
              <a:t>impianti</a:t>
            </a:r>
            <a:r>
              <a:rPr sz="2000" dirty="0">
                <a:solidFill>
                  <a:srgbClr val="FF0000"/>
                </a:solidFill>
              </a:rPr>
              <a:t> </a:t>
            </a:r>
            <a:r>
              <a:rPr sz="2000" dirty="0" err="1">
                <a:solidFill>
                  <a:srgbClr val="FF0000"/>
                </a:solidFill>
              </a:rPr>
              <a:t>utilizzati</a:t>
            </a:r>
            <a:r>
              <a:rPr sz="2000" dirty="0">
                <a:solidFill>
                  <a:srgbClr val="FF0000"/>
                </a:solidFill>
              </a:rPr>
              <a:t> per </a:t>
            </a:r>
            <a:r>
              <a:rPr sz="2000" dirty="0" err="1">
                <a:solidFill>
                  <a:srgbClr val="FF0000"/>
                </a:solidFill>
              </a:rPr>
              <a:t>usi</a:t>
            </a:r>
            <a:r>
              <a:rPr sz="2000" dirty="0">
                <a:solidFill>
                  <a:srgbClr val="FF0000"/>
                </a:solidFill>
              </a:rPr>
              <a:t> </a:t>
            </a:r>
            <a:r>
              <a:rPr sz="2000" dirty="0" err="1">
                <a:solidFill>
                  <a:srgbClr val="FF0000"/>
                </a:solidFill>
              </a:rPr>
              <a:t>domestici</a:t>
            </a:r>
            <a:r>
              <a:rPr sz="2000" dirty="0">
                <a:solidFill>
                  <a:srgbClr val="FF0000"/>
                </a:solidFill>
              </a:rPr>
              <a:t> o per </a:t>
            </a:r>
            <a:r>
              <a:rPr sz="2000" dirty="0" err="1">
                <a:solidFill>
                  <a:srgbClr val="FF0000"/>
                </a:solidFill>
              </a:rPr>
              <a:t>esigenze</a:t>
            </a:r>
            <a:r>
              <a:rPr sz="2000" dirty="0">
                <a:solidFill>
                  <a:srgbClr val="FF0000"/>
                </a:solidFill>
              </a:rPr>
              <a:t> di </a:t>
            </a:r>
            <a:r>
              <a:rPr sz="2000" dirty="0" err="1">
                <a:solidFill>
                  <a:srgbClr val="FF0000"/>
                </a:solidFill>
              </a:rPr>
              <a:t>piccole</a:t>
            </a:r>
            <a:r>
              <a:rPr sz="2000" dirty="0">
                <a:solidFill>
                  <a:srgbClr val="FF0000"/>
                </a:solidFill>
              </a:rPr>
              <a:t> </a:t>
            </a:r>
            <a:r>
              <a:rPr sz="2000" dirty="0" err="1">
                <a:solidFill>
                  <a:srgbClr val="FF0000"/>
                </a:solidFill>
              </a:rPr>
              <a:t>imprese</a:t>
            </a:r>
            <a:r>
              <a:rPr sz="2000" dirty="0">
                <a:solidFill>
                  <a:srgbClr val="FF0000"/>
                </a:solidFill>
              </a:rPr>
              <a:t>. Non </a:t>
            </a:r>
            <a:r>
              <a:rPr sz="2000" dirty="0" err="1">
                <a:solidFill>
                  <a:srgbClr val="FF0000"/>
                </a:solidFill>
              </a:rPr>
              <a:t>sono</a:t>
            </a:r>
            <a:r>
              <a:rPr sz="2000" dirty="0">
                <a:solidFill>
                  <a:srgbClr val="FF0000"/>
                </a:solidFill>
              </a:rPr>
              <a:t> molto </a:t>
            </a:r>
            <a:r>
              <a:rPr sz="2000" dirty="0" err="1">
                <a:solidFill>
                  <a:srgbClr val="FF0000"/>
                </a:solidFill>
              </a:rPr>
              <a:t>diffusi</a:t>
            </a:r>
            <a:r>
              <a:rPr sz="2000" dirty="0">
                <a:solidFill>
                  <a:srgbClr val="FF0000"/>
                </a:solidFill>
              </a:rPr>
              <a:t> a causa del </a:t>
            </a:r>
            <a:r>
              <a:rPr sz="2000" dirty="0" err="1">
                <a:solidFill>
                  <a:srgbClr val="FF0000"/>
                </a:solidFill>
              </a:rPr>
              <a:t>loro</a:t>
            </a:r>
            <a:r>
              <a:rPr sz="2000" dirty="0">
                <a:solidFill>
                  <a:srgbClr val="FF0000"/>
                </a:solidFill>
              </a:rPr>
              <a:t> </a:t>
            </a:r>
            <a:r>
              <a:rPr sz="2000" dirty="0" err="1">
                <a:solidFill>
                  <a:srgbClr val="FF0000"/>
                </a:solidFill>
              </a:rPr>
              <a:t>elevato</a:t>
            </a:r>
            <a:r>
              <a:rPr sz="2000" dirty="0">
                <a:solidFill>
                  <a:srgbClr val="FF0000"/>
                </a:solidFill>
              </a:rPr>
              <a:t> </a:t>
            </a:r>
            <a:r>
              <a:rPr sz="2000" dirty="0" err="1">
                <a:solidFill>
                  <a:srgbClr val="FF0000"/>
                </a:solidFill>
              </a:rPr>
              <a:t>costo</a:t>
            </a:r>
            <a:r>
              <a:rPr sz="2000" dirty="0">
                <a:solidFill>
                  <a:srgbClr val="FF0000"/>
                </a:solidFill>
              </a:rPr>
              <a:t> di </a:t>
            </a:r>
            <a:r>
              <a:rPr sz="2000" dirty="0" err="1">
                <a:solidFill>
                  <a:srgbClr val="FF0000"/>
                </a:solidFill>
              </a:rPr>
              <a:t>installazione</a:t>
            </a:r>
            <a:r>
              <a:rPr sz="2000" dirty="0">
                <a:solidFill>
                  <a:srgbClr val="FF0000"/>
                </a:solidFill>
              </a:rPr>
              <a:t> e </a:t>
            </a:r>
            <a:r>
              <a:rPr sz="2000" dirty="0" err="1">
                <a:solidFill>
                  <a:srgbClr val="FF0000"/>
                </a:solidFill>
              </a:rPr>
              <a:t>delle</a:t>
            </a:r>
            <a:r>
              <a:rPr sz="2000" dirty="0">
                <a:solidFill>
                  <a:srgbClr val="FF0000"/>
                </a:solidFill>
              </a:rPr>
              <a:t> </a:t>
            </a:r>
            <a:r>
              <a:rPr sz="2000" dirty="0" err="1">
                <a:solidFill>
                  <a:srgbClr val="FF0000"/>
                </a:solidFill>
              </a:rPr>
              <a:t>ristrettezze</a:t>
            </a:r>
            <a:r>
              <a:rPr sz="2000" dirty="0">
                <a:solidFill>
                  <a:srgbClr val="FF0000"/>
                </a:solidFill>
              </a:rPr>
              <a:t> normative relative a </a:t>
            </a:r>
            <a:r>
              <a:rPr sz="2000" dirty="0" err="1">
                <a:solidFill>
                  <a:srgbClr val="FF0000"/>
                </a:solidFill>
              </a:rPr>
              <a:t>quest'ultimo</a:t>
            </a:r>
            <a:r>
              <a:rPr sz="2000" dirty="0">
                <a:solidFill>
                  <a:srgbClr val="FF0000"/>
                </a:solidFill>
              </a:rPr>
              <a:t>.</a:t>
            </a:r>
          </a:p>
          <a:p>
            <a:pPr marL="0" indent="0" eaLnBrk="1" fontAlgn="auto">
              <a:spcAft>
                <a:spcPts val="0"/>
              </a:spcAft>
              <a:buFont typeface="Arial" pitchFamily="34"/>
              <a:buNone/>
              <a:defRPr/>
            </a:pPr>
            <a:r>
              <a:rPr sz="2000" dirty="0" err="1">
                <a:solidFill>
                  <a:srgbClr val="FF0000"/>
                </a:solidFill>
              </a:rPr>
              <a:t>Gli</a:t>
            </a:r>
            <a:r>
              <a:rPr sz="2000" dirty="0">
                <a:solidFill>
                  <a:srgbClr val="FF0000"/>
                </a:solidFill>
              </a:rPr>
              <a:t> </a:t>
            </a:r>
            <a:r>
              <a:rPr sz="2000" dirty="0" err="1">
                <a:solidFill>
                  <a:srgbClr val="FF0000"/>
                </a:solidFill>
              </a:rPr>
              <a:t>impianti</a:t>
            </a:r>
            <a:r>
              <a:rPr sz="2000" dirty="0">
                <a:solidFill>
                  <a:srgbClr val="FF0000"/>
                </a:solidFill>
              </a:rPr>
              <a:t> </a:t>
            </a:r>
            <a:r>
              <a:rPr sz="2000" dirty="0" err="1">
                <a:solidFill>
                  <a:srgbClr val="FF0000"/>
                </a:solidFill>
              </a:rPr>
              <a:t>più</a:t>
            </a:r>
            <a:r>
              <a:rPr sz="2000" dirty="0">
                <a:solidFill>
                  <a:srgbClr val="FF0000"/>
                </a:solidFill>
              </a:rPr>
              <a:t> </a:t>
            </a:r>
            <a:r>
              <a:rPr sz="2000" dirty="0" err="1">
                <a:solidFill>
                  <a:srgbClr val="FF0000"/>
                </a:solidFill>
              </a:rPr>
              <a:t>grandi</a:t>
            </a:r>
            <a:r>
              <a:rPr sz="2000" dirty="0">
                <a:solidFill>
                  <a:srgbClr val="FF0000"/>
                </a:solidFill>
              </a:rPr>
              <a:t> </a:t>
            </a:r>
            <a:r>
              <a:rPr sz="2000" dirty="0" err="1">
                <a:solidFill>
                  <a:srgbClr val="FF0000"/>
                </a:solidFill>
              </a:rPr>
              <a:t>sono</a:t>
            </a:r>
            <a:r>
              <a:rPr sz="2000" dirty="0">
                <a:solidFill>
                  <a:srgbClr val="FF0000"/>
                </a:solidFill>
              </a:rPr>
              <a:t> </a:t>
            </a:r>
            <a:r>
              <a:rPr sz="2000" dirty="0" err="1">
                <a:solidFill>
                  <a:srgbClr val="FF0000"/>
                </a:solidFill>
              </a:rPr>
              <a:t>invece</a:t>
            </a:r>
            <a:r>
              <a:rPr sz="2000" dirty="0">
                <a:solidFill>
                  <a:srgbClr val="FF0000"/>
                </a:solidFill>
              </a:rPr>
              <a:t> </a:t>
            </a:r>
            <a:r>
              <a:rPr sz="2000" dirty="0" err="1">
                <a:solidFill>
                  <a:srgbClr val="FF0000"/>
                </a:solidFill>
              </a:rPr>
              <a:t>denominati</a:t>
            </a:r>
            <a:r>
              <a:rPr sz="2000" dirty="0">
                <a:solidFill>
                  <a:srgbClr val="FF0000"/>
                </a:solidFill>
              </a:rPr>
              <a:t> wind-farm (</a:t>
            </a:r>
            <a:r>
              <a:rPr sz="2000" dirty="0" err="1">
                <a:solidFill>
                  <a:srgbClr val="FF0000"/>
                </a:solidFill>
              </a:rPr>
              <a:t>fattorie</a:t>
            </a:r>
            <a:r>
              <a:rPr sz="2000" dirty="0">
                <a:solidFill>
                  <a:srgbClr val="FF0000"/>
                </a:solidFill>
              </a:rPr>
              <a:t> a </a:t>
            </a:r>
            <a:r>
              <a:rPr sz="2000" dirty="0" err="1">
                <a:solidFill>
                  <a:srgbClr val="FF0000"/>
                </a:solidFill>
              </a:rPr>
              <a:t>vento</a:t>
            </a:r>
            <a:r>
              <a:rPr sz="2000" dirty="0">
                <a:solidFill>
                  <a:srgbClr val="FF0000"/>
                </a:solidFill>
              </a:rPr>
              <a:t>) o </a:t>
            </a:r>
            <a:r>
              <a:rPr sz="2000" dirty="0" err="1">
                <a:solidFill>
                  <a:srgbClr val="FF0000"/>
                </a:solidFill>
              </a:rPr>
              <a:t>anche</a:t>
            </a:r>
            <a:r>
              <a:rPr sz="2000" dirty="0">
                <a:solidFill>
                  <a:srgbClr val="FF0000"/>
                </a:solidFill>
              </a:rPr>
              <a:t> </a:t>
            </a:r>
            <a:r>
              <a:rPr sz="2000" dirty="0" err="1">
                <a:solidFill>
                  <a:srgbClr val="FF0000"/>
                </a:solidFill>
              </a:rPr>
              <a:t>parchi</a:t>
            </a:r>
            <a:r>
              <a:rPr sz="2000" dirty="0">
                <a:solidFill>
                  <a:srgbClr val="FF0000"/>
                </a:solidFill>
              </a:rPr>
              <a:t> </a:t>
            </a:r>
            <a:r>
              <a:rPr sz="2000" dirty="0" err="1">
                <a:solidFill>
                  <a:srgbClr val="FF0000"/>
                </a:solidFill>
              </a:rPr>
              <a:t>eolici</a:t>
            </a:r>
            <a:r>
              <a:rPr sz="2000" dirty="0">
                <a:solidFill>
                  <a:srgbClr val="FF0000"/>
                </a:solidFill>
              </a:rPr>
              <a:t>; le wind-farm </a:t>
            </a:r>
            <a:r>
              <a:rPr sz="2000" dirty="0" err="1">
                <a:solidFill>
                  <a:srgbClr val="FF0000"/>
                </a:solidFill>
              </a:rPr>
              <a:t>sono</a:t>
            </a:r>
            <a:r>
              <a:rPr sz="2000" dirty="0">
                <a:solidFill>
                  <a:srgbClr val="FF0000"/>
                </a:solidFill>
              </a:rPr>
              <a:t> </a:t>
            </a:r>
            <a:r>
              <a:rPr sz="2000" dirty="0" err="1">
                <a:solidFill>
                  <a:srgbClr val="FF0000"/>
                </a:solidFill>
              </a:rPr>
              <a:t>vere</a:t>
            </a:r>
            <a:r>
              <a:rPr sz="2000" dirty="0">
                <a:solidFill>
                  <a:srgbClr val="FF0000"/>
                </a:solidFill>
              </a:rPr>
              <a:t> e </a:t>
            </a:r>
            <a:r>
              <a:rPr sz="2000" dirty="0" err="1">
                <a:solidFill>
                  <a:srgbClr val="FF0000"/>
                </a:solidFill>
              </a:rPr>
              <a:t>proprie</a:t>
            </a:r>
            <a:r>
              <a:rPr sz="2000" dirty="0">
                <a:solidFill>
                  <a:srgbClr val="FF0000"/>
                </a:solidFill>
              </a:rPr>
              <a:t> </a:t>
            </a:r>
            <a:r>
              <a:rPr sz="2000" dirty="0" err="1">
                <a:solidFill>
                  <a:srgbClr val="FF0000"/>
                </a:solidFill>
              </a:rPr>
              <a:t>centrali</a:t>
            </a:r>
            <a:r>
              <a:rPr sz="2000" dirty="0">
                <a:solidFill>
                  <a:srgbClr val="FF0000"/>
                </a:solidFill>
              </a:rPr>
              <a:t> </a:t>
            </a:r>
            <a:r>
              <a:rPr sz="2000" dirty="0" err="1">
                <a:solidFill>
                  <a:srgbClr val="FF0000"/>
                </a:solidFill>
              </a:rPr>
              <a:t>elettriche</a:t>
            </a:r>
            <a:r>
              <a:rPr sz="2000" dirty="0">
                <a:solidFill>
                  <a:srgbClr val="FF0000"/>
                </a:solidFill>
              </a:rPr>
              <a:t> </a:t>
            </a:r>
            <a:r>
              <a:rPr sz="2000" dirty="0" err="1">
                <a:solidFill>
                  <a:srgbClr val="FF0000"/>
                </a:solidFill>
              </a:rPr>
              <a:t>costituite</a:t>
            </a:r>
            <a:r>
              <a:rPr sz="2000" dirty="0">
                <a:solidFill>
                  <a:srgbClr val="FF0000"/>
                </a:solidFill>
              </a:rPr>
              <a:t> da </a:t>
            </a:r>
            <a:r>
              <a:rPr sz="2000" dirty="0" err="1">
                <a:solidFill>
                  <a:srgbClr val="FF0000"/>
                </a:solidFill>
              </a:rPr>
              <a:t>più</a:t>
            </a:r>
            <a:r>
              <a:rPr sz="2000" dirty="0">
                <a:solidFill>
                  <a:srgbClr val="FF0000"/>
                </a:solidFill>
              </a:rPr>
              <a:t> </a:t>
            </a:r>
            <a:r>
              <a:rPr sz="2000" dirty="0" err="1">
                <a:solidFill>
                  <a:srgbClr val="FF0000"/>
                </a:solidFill>
              </a:rPr>
              <a:t>aerogeneratore</a:t>
            </a:r>
            <a:r>
              <a:rPr sz="2000" dirty="0">
                <a:solidFill>
                  <a:srgbClr val="FF0000"/>
                </a:solidFill>
              </a:rPr>
              <a:t> </a:t>
            </a:r>
            <a:r>
              <a:rPr sz="2000" dirty="0" err="1">
                <a:solidFill>
                  <a:srgbClr val="FF0000"/>
                </a:solidFill>
              </a:rPr>
              <a:t>tra</a:t>
            </a:r>
            <a:r>
              <a:rPr sz="2000" dirty="0">
                <a:solidFill>
                  <a:srgbClr val="FF0000"/>
                </a:solidFill>
              </a:rPr>
              <a:t> </a:t>
            </a:r>
            <a:r>
              <a:rPr sz="2000" dirty="0" err="1">
                <a:solidFill>
                  <a:srgbClr val="FF0000"/>
                </a:solidFill>
              </a:rPr>
              <a:t>loro</a:t>
            </a:r>
            <a:r>
              <a:rPr sz="2000" dirty="0">
                <a:solidFill>
                  <a:srgbClr val="FF0000"/>
                </a:solidFill>
              </a:rPr>
              <a:t> </a:t>
            </a:r>
            <a:r>
              <a:rPr sz="2000" dirty="0" err="1">
                <a:solidFill>
                  <a:srgbClr val="FF0000"/>
                </a:solidFill>
              </a:rPr>
              <a:t>collegati</a:t>
            </a:r>
            <a:r>
              <a:rPr sz="2000" dirty="0">
                <a:solidFill>
                  <a:srgbClr val="FF0000"/>
                </a:solidFill>
              </a:rPr>
              <a:t> e </a:t>
            </a:r>
            <a:r>
              <a:rPr sz="2000" dirty="0" err="1">
                <a:solidFill>
                  <a:srgbClr val="FF0000"/>
                </a:solidFill>
              </a:rPr>
              <a:t>posizionate</a:t>
            </a:r>
            <a:r>
              <a:rPr sz="2000" dirty="0">
                <a:solidFill>
                  <a:srgbClr val="FF0000"/>
                </a:solidFill>
              </a:rPr>
              <a:t>  a </a:t>
            </a:r>
            <a:r>
              <a:rPr sz="2000" dirty="0" err="1">
                <a:solidFill>
                  <a:srgbClr val="FF0000"/>
                </a:solidFill>
              </a:rPr>
              <a:t>distanze</a:t>
            </a:r>
            <a:r>
              <a:rPr sz="2000" dirty="0">
                <a:solidFill>
                  <a:srgbClr val="FF0000"/>
                </a:solidFill>
              </a:rPr>
              <a:t> ben precise l' uno </a:t>
            </a:r>
            <a:r>
              <a:rPr sz="2000" dirty="0" err="1">
                <a:solidFill>
                  <a:srgbClr val="FF0000"/>
                </a:solidFill>
              </a:rPr>
              <a:t>dall'altro</a:t>
            </a:r>
            <a:r>
              <a:rPr sz="2000" dirty="0">
                <a:solidFill>
                  <a:srgbClr val="FF0000"/>
                </a:solidFill>
              </a:rPr>
              <a:t> </a:t>
            </a:r>
            <a:r>
              <a:rPr sz="2000" dirty="0" err="1">
                <a:solidFill>
                  <a:srgbClr val="FF0000"/>
                </a:solidFill>
              </a:rPr>
              <a:t>allo</a:t>
            </a:r>
            <a:r>
              <a:rPr sz="2000" dirty="0">
                <a:solidFill>
                  <a:srgbClr val="FF0000"/>
                </a:solidFill>
              </a:rPr>
              <a:t> </a:t>
            </a:r>
            <a:r>
              <a:rPr sz="2000" dirty="0" err="1">
                <a:solidFill>
                  <a:srgbClr val="FF0000"/>
                </a:solidFill>
              </a:rPr>
              <a:t>scopo</a:t>
            </a:r>
            <a:r>
              <a:rPr sz="2000" dirty="0">
                <a:solidFill>
                  <a:srgbClr val="FF0000"/>
                </a:solidFill>
              </a:rPr>
              <a:t> di </a:t>
            </a:r>
            <a:r>
              <a:rPr sz="2000" dirty="0" err="1">
                <a:solidFill>
                  <a:srgbClr val="FF0000"/>
                </a:solidFill>
              </a:rPr>
              <a:t>evitare</a:t>
            </a:r>
            <a:r>
              <a:rPr sz="2000" dirty="0">
                <a:solidFill>
                  <a:srgbClr val="FF0000"/>
                </a:solidFill>
              </a:rPr>
              <a:t> </a:t>
            </a:r>
            <a:r>
              <a:rPr sz="2000" dirty="0" err="1">
                <a:solidFill>
                  <a:srgbClr val="FF0000"/>
                </a:solidFill>
              </a:rPr>
              <a:t>il</a:t>
            </a:r>
            <a:r>
              <a:rPr sz="2000" dirty="0">
                <a:solidFill>
                  <a:srgbClr val="FF0000"/>
                </a:solidFill>
              </a:rPr>
              <a:t> </a:t>
            </a:r>
            <a:r>
              <a:rPr sz="2000" dirty="0" err="1">
                <a:solidFill>
                  <a:srgbClr val="FF0000"/>
                </a:solidFill>
              </a:rPr>
              <a:t>cosidetto</a:t>
            </a:r>
            <a:r>
              <a:rPr sz="2000" dirty="0">
                <a:solidFill>
                  <a:srgbClr val="FF0000"/>
                </a:solidFill>
              </a:rPr>
              <a:t> </a:t>
            </a:r>
            <a:r>
              <a:rPr sz="2000" dirty="0" err="1">
                <a:solidFill>
                  <a:srgbClr val="FF0000"/>
                </a:solidFill>
              </a:rPr>
              <a:t>fenomeno</a:t>
            </a:r>
            <a:r>
              <a:rPr sz="2000" dirty="0">
                <a:solidFill>
                  <a:srgbClr val="FF0000"/>
                </a:solidFill>
              </a:rPr>
              <a:t> </a:t>
            </a:r>
            <a:r>
              <a:rPr sz="2000" dirty="0" err="1">
                <a:solidFill>
                  <a:srgbClr val="FF0000"/>
                </a:solidFill>
              </a:rPr>
              <a:t>dell'interferenza</a:t>
            </a:r>
            <a:r>
              <a:rPr sz="2000" dirty="0">
                <a:solidFill>
                  <a:srgbClr val="FF0000"/>
                </a:solidFill>
              </a:rPr>
              <a:t> </a:t>
            </a:r>
            <a:r>
              <a:rPr sz="2000" dirty="0" err="1">
                <a:solidFill>
                  <a:srgbClr val="FF0000"/>
                </a:solidFill>
              </a:rPr>
              <a:t>aerodinamica</a:t>
            </a:r>
            <a:r>
              <a:rPr sz="2000" dirty="0">
                <a:solidFill>
                  <a:srgbClr val="FF0000"/>
                </a:solidFill>
              </a:rPr>
              <a:t>, </a:t>
            </a:r>
            <a:r>
              <a:rPr sz="2000" dirty="0" err="1">
                <a:solidFill>
                  <a:srgbClr val="FF0000"/>
                </a:solidFill>
              </a:rPr>
              <a:t>che</a:t>
            </a:r>
            <a:r>
              <a:rPr sz="2000" dirty="0">
                <a:solidFill>
                  <a:srgbClr val="FF0000"/>
                </a:solidFill>
              </a:rPr>
              <a:t> </a:t>
            </a:r>
            <a:r>
              <a:rPr sz="2000" dirty="0" err="1">
                <a:solidFill>
                  <a:srgbClr val="FF0000"/>
                </a:solidFill>
              </a:rPr>
              <a:t>può</a:t>
            </a:r>
            <a:r>
              <a:rPr sz="2000" dirty="0">
                <a:solidFill>
                  <a:srgbClr val="FF0000"/>
                </a:solidFill>
              </a:rPr>
              <a:t> </a:t>
            </a:r>
            <a:r>
              <a:rPr sz="2000" dirty="0" err="1">
                <a:solidFill>
                  <a:srgbClr val="FF0000"/>
                </a:solidFill>
              </a:rPr>
              <a:t>creare</a:t>
            </a:r>
            <a:r>
              <a:rPr sz="2000" dirty="0">
                <a:solidFill>
                  <a:srgbClr val="FF0000"/>
                </a:solidFill>
              </a:rPr>
              <a:t> due tipi di </a:t>
            </a:r>
            <a:r>
              <a:rPr sz="2000" dirty="0" err="1">
                <a:solidFill>
                  <a:srgbClr val="FF0000"/>
                </a:solidFill>
              </a:rPr>
              <a:t>problemi</a:t>
            </a:r>
            <a:r>
              <a:rPr sz="2000" dirty="0">
                <a:solidFill>
                  <a:srgbClr val="FF0000"/>
                </a:solidFill>
              </a:rPr>
              <a:t>; </a:t>
            </a:r>
            <a:r>
              <a:rPr sz="2000" dirty="0" err="1">
                <a:solidFill>
                  <a:srgbClr val="FF0000"/>
                </a:solidFill>
              </a:rPr>
              <a:t>il</a:t>
            </a:r>
            <a:r>
              <a:rPr sz="2000" dirty="0">
                <a:solidFill>
                  <a:srgbClr val="FF0000"/>
                </a:solidFill>
              </a:rPr>
              <a:t> primo è legato </a:t>
            </a:r>
            <a:r>
              <a:rPr sz="2000" dirty="0" err="1">
                <a:solidFill>
                  <a:srgbClr val="FF0000"/>
                </a:solidFill>
              </a:rPr>
              <a:t>all'incremento</a:t>
            </a:r>
            <a:r>
              <a:rPr sz="2000" dirty="0">
                <a:solidFill>
                  <a:srgbClr val="FF0000"/>
                </a:solidFill>
              </a:rPr>
              <a:t> </a:t>
            </a:r>
            <a:r>
              <a:rPr sz="2000" dirty="0" err="1">
                <a:solidFill>
                  <a:srgbClr val="FF0000"/>
                </a:solidFill>
              </a:rPr>
              <a:t>della</a:t>
            </a:r>
            <a:r>
              <a:rPr sz="2000" dirty="0">
                <a:solidFill>
                  <a:srgbClr val="FF0000"/>
                </a:solidFill>
              </a:rPr>
              <a:t> </a:t>
            </a:r>
            <a:r>
              <a:rPr sz="2000" dirty="0" err="1">
                <a:solidFill>
                  <a:srgbClr val="FF0000"/>
                </a:solidFill>
              </a:rPr>
              <a:t>turbolenza</a:t>
            </a:r>
            <a:r>
              <a:rPr sz="2000" dirty="0">
                <a:solidFill>
                  <a:srgbClr val="FF0000"/>
                </a:solidFill>
              </a:rPr>
              <a:t> sui </a:t>
            </a:r>
            <a:r>
              <a:rPr sz="2000" dirty="0" err="1">
                <a:solidFill>
                  <a:srgbClr val="FF0000"/>
                </a:solidFill>
              </a:rPr>
              <a:t>generatori</a:t>
            </a:r>
            <a:r>
              <a:rPr sz="2000" dirty="0">
                <a:solidFill>
                  <a:srgbClr val="FF0000"/>
                </a:solidFill>
              </a:rPr>
              <a:t> </a:t>
            </a:r>
            <a:r>
              <a:rPr sz="2000" dirty="0" err="1">
                <a:solidFill>
                  <a:srgbClr val="FF0000"/>
                </a:solidFill>
              </a:rPr>
              <a:t>che</a:t>
            </a:r>
            <a:r>
              <a:rPr sz="2000" dirty="0">
                <a:solidFill>
                  <a:srgbClr val="FF0000"/>
                </a:solidFill>
              </a:rPr>
              <a:t> </a:t>
            </a:r>
            <a:r>
              <a:rPr sz="2000" dirty="0" err="1">
                <a:solidFill>
                  <a:srgbClr val="FF0000"/>
                </a:solidFill>
              </a:rPr>
              <a:t>fanno</a:t>
            </a:r>
            <a:r>
              <a:rPr sz="2000" dirty="0">
                <a:solidFill>
                  <a:srgbClr val="FF0000"/>
                </a:solidFill>
              </a:rPr>
              <a:t> </a:t>
            </a:r>
            <a:r>
              <a:rPr sz="2000" dirty="0" err="1">
                <a:solidFill>
                  <a:srgbClr val="FF0000"/>
                </a:solidFill>
              </a:rPr>
              <a:t>parte</a:t>
            </a:r>
            <a:r>
              <a:rPr sz="2000" dirty="0">
                <a:solidFill>
                  <a:srgbClr val="FF0000"/>
                </a:solidFill>
              </a:rPr>
              <a:t> del </a:t>
            </a:r>
            <a:r>
              <a:rPr sz="2000" dirty="0" err="1">
                <a:solidFill>
                  <a:srgbClr val="FF0000"/>
                </a:solidFill>
              </a:rPr>
              <a:t>parco</a:t>
            </a:r>
            <a:r>
              <a:rPr sz="2000" dirty="0">
                <a:solidFill>
                  <a:srgbClr val="FF0000"/>
                </a:solidFill>
              </a:rPr>
              <a:t> </a:t>
            </a:r>
            <a:r>
              <a:rPr sz="2000" dirty="0" err="1">
                <a:solidFill>
                  <a:srgbClr val="FF0000"/>
                </a:solidFill>
              </a:rPr>
              <a:t>eolico</a:t>
            </a:r>
            <a:r>
              <a:rPr sz="2000" dirty="0">
                <a:solidFill>
                  <a:srgbClr val="FF0000"/>
                </a:solidFill>
              </a:rPr>
              <a:t>; </a:t>
            </a:r>
            <a:r>
              <a:rPr sz="2000" dirty="0" err="1">
                <a:solidFill>
                  <a:srgbClr val="FF0000"/>
                </a:solidFill>
              </a:rPr>
              <a:t>il</a:t>
            </a:r>
            <a:r>
              <a:rPr sz="2000" dirty="0">
                <a:solidFill>
                  <a:srgbClr val="FF0000"/>
                </a:solidFill>
              </a:rPr>
              <a:t> secondo è </a:t>
            </a:r>
            <a:r>
              <a:rPr sz="2000" dirty="0" err="1">
                <a:solidFill>
                  <a:srgbClr val="FF0000"/>
                </a:solidFill>
              </a:rPr>
              <a:t>invece</a:t>
            </a:r>
            <a:r>
              <a:rPr sz="2000" dirty="0">
                <a:solidFill>
                  <a:srgbClr val="FF0000"/>
                </a:solidFill>
              </a:rPr>
              <a:t> legato </a:t>
            </a:r>
            <a:r>
              <a:rPr sz="2000" dirty="0" err="1">
                <a:solidFill>
                  <a:srgbClr val="FF0000"/>
                </a:solidFill>
              </a:rPr>
              <a:t>alle</a:t>
            </a:r>
            <a:r>
              <a:rPr sz="2000" dirty="0">
                <a:solidFill>
                  <a:srgbClr val="FF0000"/>
                </a:solidFill>
              </a:rPr>
              <a:t> </a:t>
            </a:r>
            <a:r>
              <a:rPr sz="2000" dirty="0" err="1">
                <a:solidFill>
                  <a:srgbClr val="FF0000"/>
                </a:solidFill>
              </a:rPr>
              <a:t>perdite</a:t>
            </a:r>
            <a:r>
              <a:rPr sz="2000" dirty="0">
                <a:solidFill>
                  <a:srgbClr val="FF0000"/>
                </a:solidFill>
              </a:rPr>
              <a:t> di </a:t>
            </a:r>
            <a:r>
              <a:rPr sz="2000" dirty="0" err="1">
                <a:solidFill>
                  <a:srgbClr val="FF0000"/>
                </a:solidFill>
              </a:rPr>
              <a:t>potenza</a:t>
            </a:r>
            <a:r>
              <a:rPr sz="2000" dirty="0">
                <a:solidFill>
                  <a:srgbClr val="FF0000"/>
                </a:solidFill>
              </a:rPr>
              <a:t>.</a:t>
            </a:r>
          </a:p>
          <a:p>
            <a:pPr eaLnBrk="1" fontAlgn="auto">
              <a:spcAft>
                <a:spcPts val="0"/>
              </a:spcAft>
              <a:buFont typeface="Arial" pitchFamily="34"/>
              <a:buChar char="•"/>
              <a:defRPr/>
            </a:pPr>
            <a:endParaRPr sz="2000" dirty="0">
              <a:solidFill>
                <a:srgbClr val="FF0000"/>
              </a:solidFill>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0C468D-F39F-46DA-9CCC-D484AD5C4C6A}"/>
              </a:ext>
            </a:extLst>
          </p:cNvPr>
          <p:cNvSpPr>
            <a:spLocks noGrp="1"/>
          </p:cNvSpPr>
          <p:nvPr>
            <p:ph type="title"/>
          </p:nvPr>
        </p:nvSpPr>
        <p:spPr>
          <a:xfrm>
            <a:off x="-1044624" y="-171400"/>
            <a:ext cx="8712967" cy="1143000"/>
          </a:xfrm>
        </p:spPr>
        <p:txBody>
          <a:bodyPr/>
          <a:lstStyle/>
          <a:p>
            <a:pPr marL="320040" indent="-320040" fontAlgn="auto">
              <a:spcAft>
                <a:spcPts val="0"/>
              </a:spcAft>
              <a:buClr>
                <a:schemeClr val="accent6">
                  <a:lumMod val="75000"/>
                </a:schemeClr>
              </a:buClr>
              <a:defRPr/>
            </a:pPr>
            <a:r>
              <a:rPr lang="it-IT" sz="3600" dirty="0">
                <a:solidFill>
                  <a:srgbClr val="FF0000"/>
                </a:solidFill>
              </a:rPr>
              <a:t>ESEMPI APPLICATIVI IN ITALIA</a:t>
            </a:r>
          </a:p>
        </p:txBody>
      </p:sp>
      <p:sp>
        <p:nvSpPr>
          <p:cNvPr id="3" name="Segnaposto contenuto 2">
            <a:extLst>
              <a:ext uri="{FF2B5EF4-FFF2-40B4-BE49-F238E27FC236}">
                <a16:creationId xmlns:a16="http://schemas.microsoft.com/office/drawing/2014/main" id="{966B0E37-FBEC-446F-9A97-EA13C10FDBFF}"/>
              </a:ext>
            </a:extLst>
          </p:cNvPr>
          <p:cNvSpPr>
            <a:spLocks noGrp="1"/>
          </p:cNvSpPr>
          <p:nvPr>
            <p:ph sz="quarter" idx="13"/>
          </p:nvPr>
        </p:nvSpPr>
        <p:spPr>
          <a:xfrm>
            <a:off x="179388" y="765175"/>
            <a:ext cx="8964612" cy="5588000"/>
          </a:xfrm>
        </p:spPr>
        <p:txBody>
          <a:bodyPr rtlCol="0">
            <a:noAutofit/>
          </a:bodyPr>
          <a:lstStyle/>
          <a:p>
            <a:pPr marL="45720" indent="0" fontAlgn="auto">
              <a:buClr>
                <a:schemeClr val="accent6">
                  <a:lumMod val="75000"/>
                </a:schemeClr>
              </a:buClr>
              <a:buFont typeface="Georgia" panose="02040502050405020303" pitchFamily="18" charset="0"/>
              <a:buNone/>
              <a:defRPr/>
            </a:pPr>
            <a:r>
              <a:rPr lang="it-IT" sz="1200" b="1" dirty="0">
                <a:solidFill>
                  <a:srgbClr val="FF0000"/>
                </a:solidFill>
              </a:rPr>
              <a:t>In Italia ci sono oltre 200 parchi eolici che producono appena l' 1% dell</a:t>
            </a:r>
            <a:r>
              <a:rPr lang="it-IT" sz="1200" dirty="0">
                <a:solidFill>
                  <a:srgbClr val="FF0000"/>
                </a:solidFill>
              </a:rPr>
              <a:t>' energia elettrica del paese, concentrati soprattutto </a:t>
            </a:r>
            <a:r>
              <a:rPr lang="it-IT" sz="1200" b="1" dirty="0">
                <a:solidFill>
                  <a:srgbClr val="FF0000"/>
                </a:solidFill>
              </a:rPr>
              <a:t>al sud, in particolare in Sardegna. I più importanti sono:</a:t>
            </a:r>
            <a:br>
              <a:rPr lang="it-IT" sz="1200" b="1" dirty="0">
                <a:solidFill>
                  <a:srgbClr val="FF0000"/>
                </a:solidFill>
              </a:rPr>
            </a:br>
            <a:r>
              <a:rPr lang="it-IT" sz="1200" b="1" dirty="0">
                <a:solidFill>
                  <a:srgbClr val="FF0000"/>
                </a:solidFill>
              </a:rPr>
              <a:t>*   Accadia (FG)</a:t>
            </a:r>
          </a:p>
          <a:p>
            <a:pPr indent="-182880" fontAlgn="auto">
              <a:buClr>
                <a:schemeClr val="accent6">
                  <a:lumMod val="75000"/>
                </a:schemeClr>
              </a:buClr>
              <a:defRPr/>
            </a:pPr>
            <a:r>
              <a:rPr lang="it-IT" sz="1200" b="1" dirty="0">
                <a:solidFill>
                  <a:srgbClr val="FF0000"/>
                </a:solidFill>
              </a:rPr>
              <a:t>Albanella (SA)</a:t>
            </a:r>
          </a:p>
          <a:p>
            <a:pPr indent="-182880" fontAlgn="auto">
              <a:buClr>
                <a:schemeClr val="accent6">
                  <a:lumMod val="75000"/>
                </a:schemeClr>
              </a:buClr>
              <a:defRPr/>
            </a:pPr>
            <a:r>
              <a:rPr lang="it-IT" sz="1200" b="1" dirty="0">
                <a:solidFill>
                  <a:srgbClr val="FF0000"/>
                </a:solidFill>
              </a:rPr>
              <a:t>Andretta (AV)</a:t>
            </a:r>
          </a:p>
          <a:p>
            <a:pPr indent="-182880" fontAlgn="auto">
              <a:buClr>
                <a:schemeClr val="accent6">
                  <a:lumMod val="75000"/>
                </a:schemeClr>
              </a:buClr>
              <a:defRPr/>
            </a:pPr>
            <a:r>
              <a:rPr lang="it-IT" sz="1200" b="1" dirty="0">
                <a:solidFill>
                  <a:srgbClr val="FF0000"/>
                </a:solidFill>
              </a:rPr>
              <a:t>Cocullo (AQ), 37 </a:t>
            </a:r>
            <a:r>
              <a:rPr lang="it-IT" sz="1200" b="1" dirty="0" err="1">
                <a:solidFill>
                  <a:srgbClr val="FF0000"/>
                </a:solidFill>
              </a:rPr>
              <a:t>areogeneratori</a:t>
            </a:r>
            <a:r>
              <a:rPr lang="it-IT" sz="1200" b="1" dirty="0">
                <a:solidFill>
                  <a:srgbClr val="FF0000"/>
                </a:solidFill>
              </a:rPr>
              <a:t> da 850 </a:t>
            </a:r>
            <a:r>
              <a:rPr lang="it-IT" sz="1200" b="1" dirty="0" err="1">
                <a:solidFill>
                  <a:srgbClr val="FF0000"/>
                </a:solidFill>
              </a:rPr>
              <a:t>Kw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Cortale (CZ), impianto "Serra del Gelo" con 7 aerogeneratori da 850 KW cad.</a:t>
            </a:r>
          </a:p>
          <a:p>
            <a:pPr indent="-182880" fontAlgn="auto">
              <a:buClr>
                <a:schemeClr val="accent6">
                  <a:lumMod val="75000"/>
                </a:schemeClr>
              </a:buClr>
              <a:defRPr/>
            </a:pPr>
            <a:r>
              <a:rPr lang="it-IT" sz="1200" b="1" dirty="0">
                <a:solidFill>
                  <a:srgbClr val="FF0000"/>
                </a:solidFill>
              </a:rPr>
              <a:t>Cutigliano (PT), presso la </a:t>
            </a:r>
            <a:r>
              <a:rPr lang="it-IT" sz="1200" b="1" dirty="0" err="1">
                <a:solidFill>
                  <a:srgbClr val="FF0000"/>
                </a:solidFill>
              </a:rPr>
              <a:t>Doganaccia</a:t>
            </a:r>
            <a:r>
              <a:rPr lang="it-IT" sz="1200" b="1" dirty="0">
                <a:solidFill>
                  <a:srgbClr val="FF0000"/>
                </a:solidFill>
              </a:rPr>
              <a:t>, 11 </a:t>
            </a:r>
            <a:r>
              <a:rPr lang="it-IT" sz="1200" b="1" dirty="0" err="1">
                <a:solidFill>
                  <a:srgbClr val="FF0000"/>
                </a:solidFill>
              </a:rPr>
              <a:t>areogeneratori</a:t>
            </a:r>
            <a:r>
              <a:rPr lang="it-IT" sz="1200" b="1" dirty="0">
                <a:solidFill>
                  <a:srgbClr val="FF0000"/>
                </a:solidFill>
              </a:rPr>
              <a:t> da 15 </a:t>
            </a:r>
            <a:r>
              <a:rPr lang="it-IT" sz="1200" b="1" dirty="0" err="1">
                <a:solidFill>
                  <a:srgbClr val="FF0000"/>
                </a:solidFill>
              </a:rPr>
              <a:t>Mw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Durazzano (BN), 7 </a:t>
            </a:r>
            <a:r>
              <a:rPr lang="it-IT" sz="1200" b="1" dirty="0" err="1">
                <a:solidFill>
                  <a:srgbClr val="FF0000"/>
                </a:solidFill>
              </a:rPr>
              <a:t>areogeneratori</a:t>
            </a:r>
            <a:r>
              <a:rPr lang="it-IT" sz="1200" b="1" dirty="0">
                <a:solidFill>
                  <a:srgbClr val="FF0000"/>
                </a:solidFill>
              </a:rPr>
              <a:t> da 2 </a:t>
            </a:r>
            <a:r>
              <a:rPr lang="it-IT" sz="1200" b="1" dirty="0" err="1">
                <a:solidFill>
                  <a:srgbClr val="FF0000"/>
                </a:solidFill>
              </a:rPr>
              <a:t>Mw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Florinas (SS), 10 </a:t>
            </a:r>
            <a:r>
              <a:rPr lang="it-IT" sz="1200" b="1" dirty="0" err="1">
                <a:solidFill>
                  <a:srgbClr val="FF0000"/>
                </a:solidFill>
              </a:rPr>
              <a:t>areogeneratori</a:t>
            </a:r>
            <a:r>
              <a:rPr lang="it-IT" sz="1200" b="1" dirty="0">
                <a:solidFill>
                  <a:srgbClr val="FF0000"/>
                </a:solidFill>
              </a:rPr>
              <a:t> da 2 </a:t>
            </a:r>
            <a:r>
              <a:rPr lang="it-IT" sz="1200" b="1" dirty="0" err="1">
                <a:solidFill>
                  <a:srgbClr val="FF0000"/>
                </a:solidFill>
              </a:rPr>
              <a:t>Mw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Fossato di Vico (PG)</a:t>
            </a:r>
          </a:p>
          <a:p>
            <a:pPr indent="-182880" fontAlgn="auto">
              <a:buClr>
                <a:schemeClr val="accent6">
                  <a:lumMod val="75000"/>
                </a:schemeClr>
              </a:buClr>
              <a:defRPr/>
            </a:pPr>
            <a:r>
              <a:rPr lang="it-IT" sz="1200" b="1" dirty="0">
                <a:solidFill>
                  <a:srgbClr val="FF0000"/>
                </a:solidFill>
              </a:rPr>
              <a:t>Greci (AV)</a:t>
            </a:r>
          </a:p>
          <a:p>
            <a:pPr indent="-182880" fontAlgn="auto">
              <a:buClr>
                <a:schemeClr val="accent6">
                  <a:lumMod val="75000"/>
                </a:schemeClr>
              </a:buClr>
              <a:defRPr/>
            </a:pPr>
            <a:r>
              <a:rPr lang="it-IT" sz="1200" b="1" dirty="0">
                <a:solidFill>
                  <a:srgbClr val="FF0000"/>
                </a:solidFill>
              </a:rPr>
              <a:t>Montemignaio (AR) presso il Monte </a:t>
            </a:r>
            <a:r>
              <a:rPr lang="it-IT" sz="1200" b="1" dirty="0" err="1">
                <a:solidFill>
                  <a:srgbClr val="FF0000"/>
                </a:solidFill>
              </a:rPr>
              <a:t>Secchieta</a:t>
            </a:r>
            <a:r>
              <a:rPr lang="it-IT" sz="1200" b="1" dirty="0">
                <a:solidFill>
                  <a:srgbClr val="FF0000"/>
                </a:solidFill>
              </a:rPr>
              <a:t>, 3 </a:t>
            </a:r>
            <a:r>
              <a:rPr lang="it-IT" sz="1200" b="1" dirty="0" err="1">
                <a:solidFill>
                  <a:srgbClr val="FF0000"/>
                </a:solidFill>
              </a:rPr>
              <a:t>areogeneratori</a:t>
            </a:r>
            <a:r>
              <a:rPr lang="it-IT" sz="1200" b="1" dirty="0">
                <a:solidFill>
                  <a:srgbClr val="FF0000"/>
                </a:solidFill>
              </a:rPr>
              <a:t> da 1,8 </a:t>
            </a:r>
            <a:r>
              <a:rPr lang="it-IT" sz="1200" b="1" dirty="0" err="1">
                <a:solidFill>
                  <a:srgbClr val="FF0000"/>
                </a:solidFill>
              </a:rPr>
              <a:t>Mw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Parco Eolico del Monte Vitalba (PI) 7 aereogeneratori, Potenza Totale 12 </a:t>
            </a:r>
            <a:r>
              <a:rPr lang="it-IT" sz="1200" b="1" dirty="0" err="1">
                <a:solidFill>
                  <a:srgbClr val="FF0000"/>
                </a:solidFill>
              </a:rPr>
              <a:t>Mw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Pedagaggi/Carlentini (SR)</a:t>
            </a:r>
          </a:p>
          <a:p>
            <a:pPr indent="-182880" fontAlgn="auto">
              <a:buClr>
                <a:schemeClr val="accent6">
                  <a:lumMod val="75000"/>
                </a:schemeClr>
              </a:buClr>
              <a:defRPr/>
            </a:pPr>
            <a:r>
              <a:rPr lang="it-IT" sz="1200" b="1" dirty="0">
                <a:solidFill>
                  <a:srgbClr val="FF0000"/>
                </a:solidFill>
              </a:rPr>
              <a:t>Poggio Imperiale (FG), in funzione entro il 2007</a:t>
            </a:r>
          </a:p>
          <a:p>
            <a:pPr indent="-182880" fontAlgn="auto">
              <a:buClr>
                <a:schemeClr val="accent6">
                  <a:lumMod val="75000"/>
                </a:schemeClr>
              </a:buClr>
              <a:defRPr/>
            </a:pPr>
            <a:r>
              <a:rPr lang="it-IT" sz="1200" b="1" dirty="0">
                <a:solidFill>
                  <a:srgbClr val="FF0000"/>
                </a:solidFill>
              </a:rPr>
              <a:t>Porto </a:t>
            </a:r>
            <a:r>
              <a:rPr lang="it-IT" sz="1200" b="1" dirty="0" err="1">
                <a:solidFill>
                  <a:srgbClr val="FF0000"/>
                </a:solidFill>
              </a:rPr>
              <a:t>Torraes</a:t>
            </a:r>
            <a:r>
              <a:rPr lang="it-IT" sz="1200" b="1" dirty="0">
                <a:solidFill>
                  <a:srgbClr val="FF0000"/>
                </a:solidFill>
              </a:rPr>
              <a:t> (SS), presso la centrale di </a:t>
            </a:r>
            <a:r>
              <a:rPr lang="it-IT" sz="1200" b="1" dirty="0" err="1">
                <a:solidFill>
                  <a:srgbClr val="FF0000"/>
                </a:solidFill>
              </a:rPr>
              <a:t>Fiumesanto</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Sant'Agata di Puglia (FG) vari siti</a:t>
            </a:r>
          </a:p>
          <a:p>
            <a:pPr indent="-182880" fontAlgn="auto">
              <a:buClr>
                <a:schemeClr val="accent6">
                  <a:lumMod val="75000"/>
                </a:schemeClr>
              </a:buClr>
              <a:defRPr/>
            </a:pPr>
            <a:r>
              <a:rPr lang="it-IT" sz="1200" b="1" dirty="0">
                <a:solidFill>
                  <a:srgbClr val="FF0000"/>
                </a:solidFill>
              </a:rPr>
              <a:t>Scansano (GR) </a:t>
            </a:r>
            <a:r>
              <a:rPr lang="it-IT" sz="1200" b="1" dirty="0" err="1">
                <a:solidFill>
                  <a:srgbClr val="FF0000"/>
                </a:solidFill>
              </a:rPr>
              <a:t>loc</a:t>
            </a:r>
            <a:r>
              <a:rPr lang="it-IT" sz="1200" b="1" dirty="0">
                <a:solidFill>
                  <a:srgbClr val="FF0000"/>
                </a:solidFill>
              </a:rPr>
              <a:t>. Poggi Alti, 10 aerogeneratori da 2 </a:t>
            </a:r>
            <a:r>
              <a:rPr lang="it-IT" sz="1200" b="1" dirty="0" err="1">
                <a:solidFill>
                  <a:srgbClr val="FF0000"/>
                </a:solidFill>
              </a:rPr>
              <a:t>Mw</a:t>
            </a:r>
            <a:r>
              <a:rPr lang="it-IT" sz="1200" b="1" dirty="0">
                <a:solidFill>
                  <a:srgbClr val="FF0000"/>
                </a:solidFill>
              </a:rPr>
              <a:t>, attivi da gennaio 2007</a:t>
            </a:r>
          </a:p>
          <a:p>
            <a:pPr indent="-182880" fontAlgn="auto">
              <a:buClr>
                <a:schemeClr val="accent6">
                  <a:lumMod val="75000"/>
                </a:schemeClr>
              </a:buClr>
              <a:defRPr/>
            </a:pPr>
            <a:r>
              <a:rPr lang="it-IT" sz="1200" b="1" dirty="0">
                <a:solidFill>
                  <a:srgbClr val="FF0000"/>
                </a:solidFill>
              </a:rPr>
              <a:t>Sclafani Bagni (PA), 10 </a:t>
            </a:r>
            <a:r>
              <a:rPr lang="it-IT" sz="1200" b="1" dirty="0" err="1">
                <a:solidFill>
                  <a:srgbClr val="FF0000"/>
                </a:solidFill>
              </a:rPr>
              <a:t>areogeneratori</a:t>
            </a:r>
            <a:r>
              <a:rPr lang="it-IT" sz="1200" b="1" dirty="0">
                <a:solidFill>
                  <a:srgbClr val="FF0000"/>
                </a:solidFill>
              </a:rPr>
              <a:t> da 7,26 </a:t>
            </a:r>
            <a:r>
              <a:rPr lang="it-IT" sz="1200" b="1" dirty="0" err="1">
                <a:solidFill>
                  <a:srgbClr val="FF0000"/>
                </a:solidFill>
              </a:rPr>
              <a:t>Mw</a:t>
            </a:r>
            <a:endParaRPr lang="it-IT" sz="1200" b="1" dirty="0">
              <a:solidFill>
                <a:srgbClr val="FF0000"/>
              </a:solidFill>
            </a:endParaRPr>
          </a:p>
          <a:p>
            <a:pPr indent="-182880" fontAlgn="auto">
              <a:buClr>
                <a:schemeClr val="accent6">
                  <a:lumMod val="75000"/>
                </a:schemeClr>
              </a:buClr>
              <a:defRPr/>
            </a:pPr>
            <a:r>
              <a:rPr lang="it-IT" sz="1200" b="1" dirty="0">
                <a:solidFill>
                  <a:srgbClr val="FF0000"/>
                </a:solidFill>
              </a:rPr>
              <a:t>Siculiana (AG)</a:t>
            </a:r>
          </a:p>
          <a:p>
            <a:pPr indent="-182880" fontAlgn="auto">
              <a:buClr>
                <a:schemeClr val="accent6">
                  <a:lumMod val="75000"/>
                </a:schemeClr>
              </a:buClr>
              <a:defRPr/>
            </a:pPr>
            <a:r>
              <a:rPr lang="it-IT" sz="1200" b="1" dirty="0">
                <a:solidFill>
                  <a:srgbClr val="FF0000"/>
                </a:solidFill>
              </a:rPr>
              <a:t>Surbo (LE), 36 MW (progetto Lecce 3, attivazione prevista nel marzo 2007)</a:t>
            </a:r>
          </a:p>
          <a:p>
            <a:pPr indent="-182880" fontAlgn="auto">
              <a:buClr>
                <a:schemeClr val="accent6">
                  <a:lumMod val="75000"/>
                </a:schemeClr>
              </a:buClr>
              <a:defRPr/>
            </a:pPr>
            <a:r>
              <a:rPr lang="it-IT" sz="1200" b="1" dirty="0">
                <a:solidFill>
                  <a:srgbClr val="FF0000"/>
                </a:solidFill>
              </a:rPr>
              <a:t>Val di Sambro (BO)</a:t>
            </a:r>
          </a:p>
          <a:p>
            <a:pPr indent="-182880" fontAlgn="auto">
              <a:buClr>
                <a:schemeClr val="accent6">
                  <a:lumMod val="75000"/>
                </a:schemeClr>
              </a:buClr>
              <a:defRPr/>
            </a:pPr>
            <a:r>
              <a:rPr lang="it-IT" sz="1200" b="1" dirty="0">
                <a:solidFill>
                  <a:srgbClr val="FF0000"/>
                </a:solidFill>
              </a:rPr>
              <a:t>Varese Ligure (SP)</a:t>
            </a:r>
          </a:p>
        </p:txBody>
      </p:sp>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6C7B3-0BA6-4CF7-A8C2-536CE2026911}"/>
              </a:ext>
            </a:extLst>
          </p:cNvPr>
          <p:cNvSpPr>
            <a:spLocks noGrp="1"/>
          </p:cNvSpPr>
          <p:nvPr>
            <p:ph type="title"/>
          </p:nvPr>
        </p:nvSpPr>
        <p:spPr>
          <a:xfrm>
            <a:off x="107504" y="260648"/>
            <a:ext cx="8702352" cy="1143000"/>
          </a:xfrm>
        </p:spPr>
        <p:txBody>
          <a:bodyPr/>
          <a:lstStyle/>
          <a:p>
            <a:pPr marL="320040" indent="-320040" fontAlgn="auto">
              <a:spcAft>
                <a:spcPts val="0"/>
              </a:spcAft>
              <a:buClr>
                <a:schemeClr val="accent6">
                  <a:lumMod val="75000"/>
                </a:schemeClr>
              </a:buClr>
              <a:defRPr/>
            </a:pPr>
            <a:r>
              <a:rPr lang="it-IT" sz="4000" dirty="0">
                <a:solidFill>
                  <a:srgbClr val="FF0000"/>
                </a:solidFill>
              </a:rPr>
              <a:t>CENTRALI PIU’ GRANDI AL MONDO</a:t>
            </a:r>
          </a:p>
        </p:txBody>
      </p:sp>
      <p:sp>
        <p:nvSpPr>
          <p:cNvPr id="3" name="Segnaposto contenuto 2">
            <a:extLst>
              <a:ext uri="{FF2B5EF4-FFF2-40B4-BE49-F238E27FC236}">
                <a16:creationId xmlns:a16="http://schemas.microsoft.com/office/drawing/2014/main" id="{1A91F64A-47D4-4CC5-8E14-4D323B149F6E}"/>
              </a:ext>
            </a:extLst>
          </p:cNvPr>
          <p:cNvSpPr>
            <a:spLocks noGrp="1"/>
          </p:cNvSpPr>
          <p:nvPr>
            <p:ph sz="quarter" idx="13"/>
          </p:nvPr>
        </p:nvSpPr>
        <p:spPr>
          <a:xfrm>
            <a:off x="323850" y="908050"/>
            <a:ext cx="8640763" cy="5761038"/>
          </a:xfrm>
        </p:spPr>
        <p:txBody>
          <a:bodyPr/>
          <a:lstStyle/>
          <a:p>
            <a:r>
              <a:rPr lang="it-IT" altLang="it-IT" dirty="0">
                <a:solidFill>
                  <a:srgbClr val="FF0000"/>
                </a:solidFill>
              </a:rPr>
              <a:t>Le centrali eoliche più grandi al mondo PER ORA costruite sono :</a:t>
            </a:r>
          </a:p>
          <a:p>
            <a:r>
              <a:rPr lang="it-IT" altLang="it-IT" dirty="0">
                <a:solidFill>
                  <a:srgbClr val="FF0000"/>
                </a:solidFill>
              </a:rPr>
              <a:t>DANIMARCA </a:t>
            </a:r>
            <a:r>
              <a:rPr lang="it-IT" altLang="it-IT" dirty="0">
                <a:solidFill>
                  <a:srgbClr val="FF0000"/>
                </a:solidFill>
                <a:sym typeface="Wingdings" panose="05000000000000000000" pitchFamily="2" charset="2"/>
              </a:rPr>
              <a:t> </a:t>
            </a:r>
            <a:r>
              <a:rPr lang="it-IT" altLang="it-IT" dirty="0" err="1">
                <a:solidFill>
                  <a:srgbClr val="FF0000"/>
                </a:solidFill>
                <a:sym typeface="Wingdings" panose="05000000000000000000" pitchFamily="2" charset="2"/>
              </a:rPr>
              <a:t>Nysted</a:t>
            </a:r>
            <a:r>
              <a:rPr lang="it-IT" altLang="it-IT" dirty="0">
                <a:solidFill>
                  <a:srgbClr val="FF0000"/>
                </a:solidFill>
                <a:sym typeface="Wingdings" panose="05000000000000000000" pitchFamily="2" charset="2"/>
              </a:rPr>
              <a:t> </a:t>
            </a:r>
            <a:r>
              <a:rPr lang="it-IT" altLang="it-IT" dirty="0" err="1">
                <a:solidFill>
                  <a:srgbClr val="FF0000"/>
                </a:solidFill>
                <a:sym typeface="Wingdings" panose="05000000000000000000" pitchFamily="2" charset="2"/>
              </a:rPr>
              <a:t>Havmøllepark</a:t>
            </a:r>
            <a:r>
              <a:rPr lang="it-IT" altLang="it-IT" dirty="0">
                <a:solidFill>
                  <a:srgbClr val="FF0000"/>
                </a:solidFill>
                <a:sym typeface="Wingdings" panose="05000000000000000000" pitchFamily="2" charset="2"/>
              </a:rPr>
              <a:t> : 72 torri da 2.3 MW per un totale di 165.6 MW (Soddisfa circa 140000 case unifamiliari)</a:t>
            </a:r>
          </a:p>
          <a:p>
            <a:endParaRPr lang="it-IT" altLang="it-IT" dirty="0">
              <a:solidFill>
                <a:srgbClr val="FF0000"/>
              </a:solidFill>
              <a:sym typeface="Wingdings" panose="05000000000000000000" pitchFamily="2" charset="2"/>
            </a:endParaRPr>
          </a:p>
          <a:p>
            <a:endParaRPr lang="it-IT" altLang="it-IT" dirty="0">
              <a:solidFill>
                <a:srgbClr val="FF0000"/>
              </a:solidFill>
              <a:sym typeface="Wingdings" panose="05000000000000000000" pitchFamily="2" charset="2"/>
            </a:endParaRPr>
          </a:p>
          <a:p>
            <a:endParaRPr lang="it-IT" altLang="it-IT" dirty="0">
              <a:solidFill>
                <a:srgbClr val="FF0000"/>
              </a:solidFill>
              <a:sym typeface="Wingdings" panose="05000000000000000000" pitchFamily="2" charset="2"/>
            </a:endParaRPr>
          </a:p>
          <a:p>
            <a:endParaRPr lang="it-IT" altLang="it-IT" dirty="0">
              <a:solidFill>
                <a:srgbClr val="FF0000"/>
              </a:solidFill>
              <a:sym typeface="Wingdings" panose="05000000000000000000" pitchFamily="2" charset="2"/>
            </a:endParaRPr>
          </a:p>
          <a:p>
            <a:r>
              <a:rPr lang="it-IT" altLang="it-IT" dirty="0">
                <a:solidFill>
                  <a:srgbClr val="FF0000"/>
                </a:solidFill>
                <a:sym typeface="Wingdings" panose="05000000000000000000" pitchFamily="2" charset="2"/>
              </a:rPr>
              <a:t>GRAN BRETAGNA  Cumbria : 100 torri da 3.5 MW per un totale di 367,2MW (Soddisfa circa 200000 case unifamiliari)</a:t>
            </a:r>
          </a:p>
          <a:p>
            <a:endParaRPr lang="it-IT" altLang="it-IT" dirty="0">
              <a:solidFill>
                <a:srgbClr val="FF0000"/>
              </a:solidFill>
              <a:sym typeface="Wingdings" panose="05000000000000000000" pitchFamily="2" charset="2"/>
            </a:endParaRPr>
          </a:p>
        </p:txBody>
      </p:sp>
      <p:pic>
        <p:nvPicPr>
          <p:cNvPr id="5" name="Immagine 4">
            <a:extLst>
              <a:ext uri="{FF2B5EF4-FFF2-40B4-BE49-F238E27FC236}">
                <a16:creationId xmlns:a16="http://schemas.microsoft.com/office/drawing/2014/main" id="{99A54954-ABFE-47C4-9EE5-D0D89BC78A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8272" y="3735489"/>
            <a:ext cx="34036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7AB8F076-A189-4B6B-8822-69C1FF2F73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819227"/>
            <a:ext cx="5453509" cy="14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EA3AFCF-B505-4B5A-B0B7-6ECCA33B4957}"/>
              </a:ext>
            </a:extLst>
          </p:cNvPr>
          <p:cNvSpPr>
            <a:spLocks noGrp="1"/>
          </p:cNvSpPr>
          <p:nvPr>
            <p:ph sz="quarter" idx="13"/>
          </p:nvPr>
        </p:nvSpPr>
        <p:spPr>
          <a:xfrm>
            <a:off x="395288" y="233363"/>
            <a:ext cx="8353425" cy="6624637"/>
          </a:xfrm>
        </p:spPr>
        <p:txBody>
          <a:bodyPr/>
          <a:lstStyle/>
          <a:p>
            <a:r>
              <a:rPr lang="it-IT" altLang="it-IT" dirty="0">
                <a:solidFill>
                  <a:srgbClr val="FF0000"/>
                </a:solidFill>
              </a:rPr>
              <a:t>TEXAS </a:t>
            </a:r>
            <a:r>
              <a:rPr lang="it-IT" altLang="it-IT" dirty="0">
                <a:solidFill>
                  <a:srgbClr val="FF0000"/>
                </a:solidFill>
                <a:sym typeface="Wingdings" panose="05000000000000000000" pitchFamily="2" charset="2"/>
              </a:rPr>
              <a:t> </a:t>
            </a:r>
            <a:r>
              <a:rPr lang="it-IT" altLang="it-IT" dirty="0" err="1">
                <a:solidFill>
                  <a:srgbClr val="FF0000"/>
                </a:solidFill>
                <a:sym typeface="Wingdings" panose="05000000000000000000" pitchFamily="2" charset="2"/>
              </a:rPr>
              <a:t>Roscoe</a:t>
            </a:r>
            <a:r>
              <a:rPr lang="it-IT" altLang="it-IT" dirty="0">
                <a:solidFill>
                  <a:srgbClr val="FF0000"/>
                </a:solidFill>
                <a:sym typeface="Wingdings" panose="05000000000000000000" pitchFamily="2" charset="2"/>
              </a:rPr>
              <a:t> Texas : 210 torri da 3.5 MW per un totale di 781,5 MW (Soddisfa circa 320000 case unifamiliari)</a:t>
            </a:r>
          </a:p>
          <a:p>
            <a:endParaRPr lang="it-IT" altLang="it-IT" dirty="0">
              <a:solidFill>
                <a:srgbClr val="FF0000"/>
              </a:solidFill>
              <a:sym typeface="Wingdings" panose="05000000000000000000" pitchFamily="2" charset="2"/>
            </a:endParaRPr>
          </a:p>
          <a:p>
            <a:endParaRPr lang="it-IT" altLang="it-IT" dirty="0">
              <a:solidFill>
                <a:srgbClr val="FF0000"/>
              </a:solidFill>
              <a:sym typeface="Wingdings" panose="05000000000000000000" pitchFamily="2" charset="2"/>
            </a:endParaRPr>
          </a:p>
          <a:p>
            <a:endParaRPr lang="it-IT" altLang="it-IT" dirty="0">
              <a:solidFill>
                <a:srgbClr val="FF0000"/>
              </a:solidFill>
              <a:sym typeface="Wingdings" panose="05000000000000000000" pitchFamily="2" charset="2"/>
            </a:endParaRPr>
          </a:p>
          <a:p>
            <a:endParaRPr lang="it-IT" altLang="it-IT" dirty="0">
              <a:solidFill>
                <a:srgbClr val="FF0000"/>
              </a:solidFill>
              <a:sym typeface="Wingdings" panose="05000000000000000000" pitchFamily="2" charset="2"/>
            </a:endParaRPr>
          </a:p>
          <a:p>
            <a:r>
              <a:rPr lang="it-IT" altLang="it-IT" dirty="0">
                <a:solidFill>
                  <a:srgbClr val="FF0000"/>
                </a:solidFill>
                <a:sym typeface="Wingdings" panose="05000000000000000000" pitchFamily="2" charset="2"/>
              </a:rPr>
              <a:t>STATI UNITI  </a:t>
            </a:r>
            <a:r>
              <a:rPr lang="it-IT" altLang="it-IT" dirty="0" err="1">
                <a:solidFill>
                  <a:srgbClr val="FF0000"/>
                </a:solidFill>
                <a:sym typeface="Wingdings" panose="05000000000000000000" pitchFamily="2" charset="2"/>
              </a:rPr>
              <a:t>Caithness</a:t>
            </a:r>
            <a:r>
              <a:rPr lang="it-IT" altLang="it-IT" dirty="0">
                <a:solidFill>
                  <a:srgbClr val="FF0000"/>
                </a:solidFill>
                <a:sym typeface="Wingdings" panose="05000000000000000000" pitchFamily="2" charset="2"/>
              </a:rPr>
              <a:t> </a:t>
            </a:r>
            <a:r>
              <a:rPr lang="it-IT" altLang="it-IT" dirty="0" err="1">
                <a:solidFill>
                  <a:srgbClr val="FF0000"/>
                </a:solidFill>
                <a:sym typeface="Wingdings" panose="05000000000000000000" pitchFamily="2" charset="2"/>
              </a:rPr>
              <a:t>Shepherds</a:t>
            </a:r>
            <a:r>
              <a:rPr lang="it-IT" altLang="it-IT" dirty="0">
                <a:solidFill>
                  <a:srgbClr val="FF0000"/>
                </a:solidFill>
                <a:sym typeface="Wingdings" panose="05000000000000000000" pitchFamily="2" charset="2"/>
              </a:rPr>
              <a:t> </a:t>
            </a:r>
            <a:r>
              <a:rPr lang="it-IT" altLang="it-IT" dirty="0" err="1">
                <a:solidFill>
                  <a:srgbClr val="FF0000"/>
                </a:solidFill>
                <a:sym typeface="Wingdings" panose="05000000000000000000" pitchFamily="2" charset="2"/>
              </a:rPr>
              <a:t>Flat</a:t>
            </a:r>
            <a:r>
              <a:rPr lang="it-IT" altLang="it-IT" dirty="0">
                <a:solidFill>
                  <a:srgbClr val="FF0000"/>
                </a:solidFill>
                <a:sym typeface="Wingdings" panose="05000000000000000000" pitchFamily="2" charset="2"/>
              </a:rPr>
              <a:t> : 338 torri da 2.5 MW per un totale di 845.8 MW (Soddisfa circa 380000 case)</a:t>
            </a:r>
          </a:p>
        </p:txBody>
      </p:sp>
      <p:pic>
        <p:nvPicPr>
          <p:cNvPr id="4" name="Immagine 3">
            <a:extLst>
              <a:ext uri="{FF2B5EF4-FFF2-40B4-BE49-F238E27FC236}">
                <a16:creationId xmlns:a16="http://schemas.microsoft.com/office/drawing/2014/main" id="{F157ED81-87CE-44B3-9201-3792117B6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01826"/>
            <a:ext cx="44021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5FE3D019-07EE-4B6D-BFD4-4FD0161E0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7549" y="1484784"/>
            <a:ext cx="29511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5" name="Rectangle 5">
            <a:extLst>
              <a:ext uri="{FF2B5EF4-FFF2-40B4-BE49-F238E27FC236}">
                <a16:creationId xmlns:a16="http://schemas.microsoft.com/office/drawing/2014/main" id="{1FA8B4DE-3BC5-4734-AD46-030D46E391C0}"/>
              </a:ext>
            </a:extLst>
          </p:cNvPr>
          <p:cNvSpPr>
            <a:spLocks noGrp="1" noChangeArrowheads="1"/>
          </p:cNvSpPr>
          <p:nvPr>
            <p:ph type="title"/>
          </p:nvPr>
        </p:nvSpPr>
        <p:spPr>
          <a:xfrm>
            <a:off x="457200" y="44450"/>
            <a:ext cx="8229600" cy="1279525"/>
          </a:xfrm>
          <a:noFill/>
          <a:ln/>
        </p:spPr>
        <p:txBody>
          <a:bodyPr/>
          <a:lstStyle/>
          <a:p>
            <a:r>
              <a:rPr lang="it-IT" altLang="it-IT" sz="3200"/>
              <a:t>Consumi globali d’energia da fonti rinnovabili per settori nel 2000</a:t>
            </a:r>
          </a:p>
        </p:txBody>
      </p:sp>
      <p:pic>
        <p:nvPicPr>
          <p:cNvPr id="276488" name="Picture 8">
            <a:extLst>
              <a:ext uri="{FF2B5EF4-FFF2-40B4-BE49-F238E27FC236}">
                <a16:creationId xmlns:a16="http://schemas.microsoft.com/office/drawing/2014/main" id="{F4FAED94-B27D-4727-B6AC-FE84538319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873" t="5821" r="17691" b="7198"/>
          <a:stretch>
            <a:fillRect/>
          </a:stretch>
        </p:blipFill>
        <p:spPr bwMode="auto">
          <a:xfrm>
            <a:off x="1692275" y="1412875"/>
            <a:ext cx="5976938" cy="4962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489" name="Rectangle 9">
            <a:extLst>
              <a:ext uri="{FF2B5EF4-FFF2-40B4-BE49-F238E27FC236}">
                <a16:creationId xmlns:a16="http://schemas.microsoft.com/office/drawing/2014/main" id="{972A482F-0BE6-44E4-B55C-DAC4D539B726}"/>
              </a:ext>
            </a:extLst>
          </p:cNvPr>
          <p:cNvSpPr>
            <a:spLocks noChangeArrowheads="1"/>
          </p:cNvSpPr>
          <p:nvPr/>
        </p:nvSpPr>
        <p:spPr bwMode="auto">
          <a:xfrm>
            <a:off x="468313" y="2365375"/>
            <a:ext cx="82296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000000"/>
                  </a:outerShdw>
                </a:effectLst>
                <a:latin typeface="Arial" panose="020B0604020202020204" pitchFamily="34" charset="0"/>
              </a:defRPr>
            </a:lvl1pPr>
            <a:lvl2pPr algn="ctr">
              <a:defRPr sz="4400">
                <a:solidFill>
                  <a:schemeClr val="tx2"/>
                </a:solidFill>
                <a:effectLst>
                  <a:outerShdw blurRad="38100" dist="38100" dir="2700000" algn="tl">
                    <a:srgbClr val="000000"/>
                  </a:outerShdw>
                </a:effectLst>
                <a:latin typeface="Arial" panose="020B0604020202020204" pitchFamily="34" charset="0"/>
              </a:defRPr>
            </a:lvl2pPr>
            <a:lvl3pPr algn="ctr">
              <a:defRPr sz="4400">
                <a:solidFill>
                  <a:schemeClr val="tx2"/>
                </a:solidFill>
                <a:effectLst>
                  <a:outerShdw blurRad="38100" dist="38100" dir="2700000" algn="tl">
                    <a:srgbClr val="000000"/>
                  </a:outerShdw>
                </a:effectLst>
                <a:latin typeface="Arial" panose="020B0604020202020204" pitchFamily="34" charset="0"/>
              </a:defRPr>
            </a:lvl3pPr>
            <a:lvl4pPr algn="ctr">
              <a:defRPr sz="4400">
                <a:solidFill>
                  <a:schemeClr val="tx2"/>
                </a:solidFill>
                <a:effectLst>
                  <a:outerShdw blurRad="38100" dist="38100" dir="2700000" algn="tl">
                    <a:srgbClr val="000000"/>
                  </a:outerShdw>
                </a:effectLst>
                <a:latin typeface="Arial" panose="020B0604020202020204" pitchFamily="34" charset="0"/>
              </a:defRPr>
            </a:lvl4pPr>
            <a:lvl5pPr algn="ct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it-IT" altLang="it-IT" sz="3200"/>
              <a:t>Produzione di energia elettrica dalle varie fonti nel 2000</a:t>
            </a:r>
          </a:p>
        </p:txBody>
      </p:sp>
      <p:pic>
        <p:nvPicPr>
          <p:cNvPr id="276492" name="Picture 12">
            <a:extLst>
              <a:ext uri="{FF2B5EF4-FFF2-40B4-BE49-F238E27FC236}">
                <a16:creationId xmlns:a16="http://schemas.microsoft.com/office/drawing/2014/main" id="{57754060-DBD6-473B-9149-85BA29715B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1666" t="25912" r="7872" b="24786"/>
          <a:stretch>
            <a:fillRect/>
          </a:stretch>
        </p:blipFill>
        <p:spPr bwMode="auto">
          <a:xfrm>
            <a:off x="1112838" y="3473450"/>
            <a:ext cx="7491412" cy="3268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494" name="Line 14">
            <a:extLst>
              <a:ext uri="{FF2B5EF4-FFF2-40B4-BE49-F238E27FC236}">
                <a16:creationId xmlns:a16="http://schemas.microsoft.com/office/drawing/2014/main" id="{1FB29267-2BA9-44C3-8920-4BD1D1A90B64}"/>
              </a:ext>
            </a:extLst>
          </p:cNvPr>
          <p:cNvSpPr>
            <a:spLocks noChangeShapeType="1"/>
          </p:cNvSpPr>
          <p:nvPr/>
        </p:nvSpPr>
        <p:spPr bwMode="auto">
          <a:xfrm flipH="1">
            <a:off x="4500563" y="1628775"/>
            <a:ext cx="287337" cy="936625"/>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76495" name="Oval 15">
            <a:extLst>
              <a:ext uri="{FF2B5EF4-FFF2-40B4-BE49-F238E27FC236}">
                <a16:creationId xmlns:a16="http://schemas.microsoft.com/office/drawing/2014/main" id="{AA99BCE4-6183-4FCB-ABE7-8E79EAD6E1EE}"/>
              </a:ext>
            </a:extLst>
          </p:cNvPr>
          <p:cNvSpPr>
            <a:spLocks noChangeArrowheads="1"/>
          </p:cNvSpPr>
          <p:nvPr/>
        </p:nvSpPr>
        <p:spPr bwMode="auto">
          <a:xfrm>
            <a:off x="5003800" y="2205038"/>
            <a:ext cx="1655763" cy="6477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497" name="Rectangle 17">
            <a:extLst>
              <a:ext uri="{FF2B5EF4-FFF2-40B4-BE49-F238E27FC236}">
                <a16:creationId xmlns:a16="http://schemas.microsoft.com/office/drawing/2014/main" id="{C3C1AF5F-EB9F-49C8-A94D-6496CE785D8F}"/>
              </a:ext>
            </a:extLst>
          </p:cNvPr>
          <p:cNvSpPr>
            <a:spLocks noChangeArrowheads="1"/>
          </p:cNvSpPr>
          <p:nvPr/>
        </p:nvSpPr>
        <p:spPr bwMode="auto">
          <a:xfrm>
            <a:off x="0" y="2090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graphicFrame>
        <p:nvGraphicFramePr>
          <p:cNvPr id="276496" name="Object 16">
            <a:extLst>
              <a:ext uri="{FF2B5EF4-FFF2-40B4-BE49-F238E27FC236}">
                <a16:creationId xmlns:a16="http://schemas.microsoft.com/office/drawing/2014/main" id="{96063BAA-B65A-4D72-8778-E4370D04F2A7}"/>
              </a:ext>
            </a:extLst>
          </p:cNvPr>
          <p:cNvGraphicFramePr>
            <a:graphicFrameLocks noChangeAspect="1"/>
          </p:cNvGraphicFramePr>
          <p:nvPr/>
        </p:nvGraphicFramePr>
        <p:xfrm>
          <a:off x="323850" y="1412875"/>
          <a:ext cx="8640763" cy="5337175"/>
        </p:xfrm>
        <a:graphic>
          <a:graphicData uri="http://schemas.openxmlformats.org/presentationml/2006/ole">
            <mc:AlternateContent xmlns:mc="http://schemas.openxmlformats.org/markup-compatibility/2006">
              <mc:Choice xmlns:v="urn:schemas-microsoft-com:vml" Requires="v">
                <p:oleObj spid="_x0000_s54281" name="Grafico" r:id="rId5" imgW="4333951" imgH="2676449" progId="Excel.Chart.8">
                  <p:embed/>
                </p:oleObj>
              </mc:Choice>
              <mc:Fallback>
                <p:oleObj name="Grafico" r:id="rId5" imgW="4333951" imgH="2676449" progId="Excel.Chart.8">
                  <p:embed/>
                  <p:pic>
                    <p:nvPicPr>
                      <p:cNvPr id="276496" name="Object 16">
                        <a:extLst>
                          <a:ext uri="{FF2B5EF4-FFF2-40B4-BE49-F238E27FC236}">
                            <a16:creationId xmlns:a16="http://schemas.microsoft.com/office/drawing/2014/main" id="{96063BAA-B65A-4D72-8778-E4370D04F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412875"/>
                        <a:ext cx="8640763" cy="5337175"/>
                      </a:xfrm>
                      <a:prstGeom prst="rect">
                        <a:avLst/>
                      </a:prstGeom>
                      <a:solidFill>
                        <a:srgbClr val="FFFFFF"/>
                      </a:solidFill>
                    </p:spPr>
                  </p:pic>
                </p:oleObj>
              </mc:Fallback>
            </mc:AlternateContent>
          </a:graphicData>
        </a:graphic>
      </p:graphicFrame>
      <p:sp>
        <p:nvSpPr>
          <p:cNvPr id="276498" name="Text Box 18">
            <a:extLst>
              <a:ext uri="{FF2B5EF4-FFF2-40B4-BE49-F238E27FC236}">
                <a16:creationId xmlns:a16="http://schemas.microsoft.com/office/drawing/2014/main" id="{526403C9-082E-4EF3-AE91-8F5C326FEBED}"/>
              </a:ext>
            </a:extLst>
          </p:cNvPr>
          <p:cNvSpPr txBox="1">
            <a:spLocks noChangeArrowheads="1"/>
          </p:cNvSpPr>
          <p:nvPr/>
        </p:nvSpPr>
        <p:spPr bwMode="auto">
          <a:xfrm>
            <a:off x="468313" y="111125"/>
            <a:ext cx="8353425" cy="1190625"/>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3600">
                <a:solidFill>
                  <a:schemeClr val="bg1"/>
                </a:solidFill>
              </a:rPr>
              <a:t>Produzione di energia elettrica da fonti rinnovabili nel 2003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85"/>
                                        </p:tgtEl>
                                        <p:attrNameLst>
                                          <p:attrName>style.visibility</p:attrName>
                                        </p:attrNameLst>
                                      </p:cBhvr>
                                      <p:to>
                                        <p:strVal val="visible"/>
                                      </p:to>
                                    </p:set>
                                    <p:animEffect transition="in" filter="fade">
                                      <p:cBhvr>
                                        <p:cTn id="7" dur="500"/>
                                        <p:tgtEl>
                                          <p:spTgt spid="276485"/>
                                        </p:tgtEl>
                                      </p:cBhvr>
                                    </p:animEffect>
                                  </p:childTnLst>
                                </p:cTn>
                              </p:par>
                            </p:childTnLst>
                          </p:cTn>
                        </p:par>
                        <p:par>
                          <p:cTn id="8" fill="hold" nodeType="afterGroup">
                            <p:stCondLst>
                              <p:cond delay="500"/>
                            </p:stCondLst>
                            <p:childTnLst>
                              <p:par>
                                <p:cTn id="9" presetID="37" presetClass="entr" presetSubtype="0" fill="hold" nodeType="afterEffect">
                                  <p:stCondLst>
                                    <p:cond delay="0"/>
                                  </p:stCondLst>
                                  <p:childTnLst>
                                    <p:set>
                                      <p:cBhvr>
                                        <p:cTn id="10" dur="1" fill="hold">
                                          <p:stCondLst>
                                            <p:cond delay="0"/>
                                          </p:stCondLst>
                                        </p:cTn>
                                        <p:tgtEl>
                                          <p:spTgt spid="276488"/>
                                        </p:tgtEl>
                                        <p:attrNameLst>
                                          <p:attrName>style.visibility</p:attrName>
                                        </p:attrNameLst>
                                      </p:cBhvr>
                                      <p:to>
                                        <p:strVal val="visible"/>
                                      </p:to>
                                    </p:set>
                                    <p:animEffect transition="in" filter="fade">
                                      <p:cBhvr>
                                        <p:cTn id="11" dur="1000"/>
                                        <p:tgtEl>
                                          <p:spTgt spid="276488"/>
                                        </p:tgtEl>
                                      </p:cBhvr>
                                    </p:animEffect>
                                    <p:anim calcmode="lin" valueType="num">
                                      <p:cBhvr>
                                        <p:cTn id="12" dur="1000" fill="hold"/>
                                        <p:tgtEl>
                                          <p:spTgt spid="276488"/>
                                        </p:tgtEl>
                                        <p:attrNameLst>
                                          <p:attrName>ppt_x</p:attrName>
                                        </p:attrNameLst>
                                      </p:cBhvr>
                                      <p:tavLst>
                                        <p:tav tm="0">
                                          <p:val>
                                            <p:strVal val="#ppt_x"/>
                                          </p:val>
                                        </p:tav>
                                        <p:tav tm="100000">
                                          <p:val>
                                            <p:strVal val="#ppt_x"/>
                                          </p:val>
                                        </p:tav>
                                      </p:tavLst>
                                    </p:anim>
                                    <p:anim calcmode="lin" valueType="num">
                                      <p:cBhvr>
                                        <p:cTn id="13" dur="900" decel="100000" fill="hold"/>
                                        <p:tgtEl>
                                          <p:spTgt spid="27648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76488"/>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76495"/>
                                        </p:tgtEl>
                                        <p:attrNameLst>
                                          <p:attrName>style.visibility</p:attrName>
                                        </p:attrNameLst>
                                      </p:cBhvr>
                                      <p:to>
                                        <p:strVal val="visible"/>
                                      </p:to>
                                    </p:set>
                                    <p:animEffect transition="in" filter="fade">
                                      <p:cBhvr>
                                        <p:cTn id="19" dur="500"/>
                                        <p:tgtEl>
                                          <p:spTgt spid="276495"/>
                                        </p:tgtEl>
                                      </p:cBhvr>
                                    </p:animEffect>
                                  </p:childTnLst>
                                </p:cTn>
                              </p:par>
                            </p:childTnLst>
                          </p:cTn>
                        </p:par>
                        <p:par>
                          <p:cTn id="20" fill="hold" nodeType="afterGroup">
                            <p:stCondLst>
                              <p:cond delay="500"/>
                            </p:stCondLst>
                            <p:childTnLst>
                              <p:par>
                                <p:cTn id="21" presetID="49" presetClass="path" presetSubtype="0" accel="50000" decel="50000" fill="hold" nodeType="afterEffect">
                                  <p:stCondLst>
                                    <p:cond delay="0"/>
                                  </p:stCondLst>
                                  <p:childTnLst>
                                    <p:animMotion origin="layout" path="M 0.00399 -0.29864 L 4.44444E-6 -2.54453E-8 " pathEditMode="relative" rAng="0" ptsTypes="AA">
                                      <p:cBhvr>
                                        <p:cTn id="22" dur="1000" spd="-100000" fill="hold"/>
                                        <p:tgtEl>
                                          <p:spTgt spid="276488"/>
                                        </p:tgtEl>
                                        <p:attrNameLst>
                                          <p:attrName>ppt_x</p:attrName>
                                          <p:attrName>ppt_y</p:attrName>
                                        </p:attrNameLst>
                                      </p:cBhvr>
                                      <p:rCtr x="-208" y="14920"/>
                                    </p:animMotion>
                                  </p:childTnLst>
                                </p:cTn>
                              </p:par>
                              <p:par>
                                <p:cTn id="23" presetID="6" presetClass="emph" presetSubtype="0" fill="hold" nodeType="withEffect">
                                  <p:stCondLst>
                                    <p:cond delay="0"/>
                                  </p:stCondLst>
                                  <p:childTnLst>
                                    <p:animScale>
                                      <p:cBhvr>
                                        <p:cTn id="24" dur="1000" fill="hold"/>
                                        <p:tgtEl>
                                          <p:spTgt spid="276488"/>
                                        </p:tgtEl>
                                      </p:cBhvr>
                                      <p:by x="25000" y="25000"/>
                                    </p:animScale>
                                  </p:childTnLst>
                                </p:cTn>
                              </p:par>
                              <p:par>
                                <p:cTn id="25" presetID="0" presetClass="path" presetSubtype="0" accel="50000" decel="50000" fill="hold" nodeType="withEffect">
                                  <p:stCondLst>
                                    <p:cond delay="0"/>
                                  </p:stCondLst>
                                  <p:childTnLst>
                                    <p:animMotion origin="layout" path="M -3.61111E-6 0.0 L -0.09045 -0.15231 " pathEditMode="relative" rAng="0" ptsTypes="AA">
                                      <p:cBhvr>
                                        <p:cTn id="26" dur="1000" fill="hold"/>
                                        <p:tgtEl>
                                          <p:spTgt spid="276495"/>
                                        </p:tgtEl>
                                        <p:attrNameLst>
                                          <p:attrName>ppt_x</p:attrName>
                                          <p:attrName>ppt_y</p:attrName>
                                        </p:attrNameLst>
                                      </p:cBhvr>
                                      <p:rCtr x="-4531" y="-7616"/>
                                    </p:animMotion>
                                  </p:childTnLst>
                                </p:cTn>
                              </p:par>
                              <p:par>
                                <p:cTn id="27" presetID="6" presetClass="emph" presetSubtype="0" fill="hold" nodeType="withEffect">
                                  <p:stCondLst>
                                    <p:cond delay="0"/>
                                  </p:stCondLst>
                                  <p:childTnLst>
                                    <p:animScale>
                                      <p:cBhvr>
                                        <p:cTn id="28" dur="1000" fill="hold"/>
                                        <p:tgtEl>
                                          <p:spTgt spid="276495"/>
                                        </p:tgtEl>
                                      </p:cBhvr>
                                      <p:by x="25000" y="25000"/>
                                    </p:animScale>
                                  </p:childTnLst>
                                </p:cTn>
                              </p:par>
                            </p:childTnLst>
                          </p:cTn>
                        </p:par>
                        <p:par>
                          <p:cTn id="29" fill="hold" nodeType="afterGroup">
                            <p:stCondLst>
                              <p:cond delay="1500"/>
                            </p:stCondLst>
                            <p:childTnLst>
                              <p:par>
                                <p:cTn id="30" presetID="18" presetClass="entr" presetSubtype="12" fill="hold" nodeType="afterEffect">
                                  <p:stCondLst>
                                    <p:cond delay="0"/>
                                  </p:stCondLst>
                                  <p:childTnLst>
                                    <p:set>
                                      <p:cBhvr>
                                        <p:cTn id="31" dur="1" fill="hold">
                                          <p:stCondLst>
                                            <p:cond delay="0"/>
                                          </p:stCondLst>
                                        </p:cTn>
                                        <p:tgtEl>
                                          <p:spTgt spid="276494"/>
                                        </p:tgtEl>
                                        <p:attrNameLst>
                                          <p:attrName>style.visibility</p:attrName>
                                        </p:attrNameLst>
                                      </p:cBhvr>
                                      <p:to>
                                        <p:strVal val="visible"/>
                                      </p:to>
                                    </p:set>
                                    <p:animEffect transition="in" filter="strips(downLeft)">
                                      <p:cBhvr>
                                        <p:cTn id="32" dur="500"/>
                                        <p:tgtEl>
                                          <p:spTgt spid="27649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6489"/>
                                        </p:tgtEl>
                                        <p:attrNameLst>
                                          <p:attrName>style.visibility</p:attrName>
                                        </p:attrNameLst>
                                      </p:cBhvr>
                                      <p:to>
                                        <p:strVal val="visible"/>
                                      </p:to>
                                    </p:set>
                                    <p:animEffect transition="in" filter="fade">
                                      <p:cBhvr>
                                        <p:cTn id="35" dur="500"/>
                                        <p:tgtEl>
                                          <p:spTgt spid="276489"/>
                                        </p:tgtEl>
                                      </p:cBhvr>
                                    </p:animEffect>
                                  </p:childTnLst>
                                </p:cTn>
                              </p:par>
                            </p:childTnLst>
                          </p:cTn>
                        </p:par>
                        <p:par>
                          <p:cTn id="36" fill="hold" nodeType="afterGroup">
                            <p:stCondLst>
                              <p:cond delay="2000"/>
                            </p:stCondLst>
                            <p:childTnLst>
                              <p:par>
                                <p:cTn id="37" presetID="37" presetClass="entr" presetSubtype="0" fill="hold" nodeType="afterEffect">
                                  <p:stCondLst>
                                    <p:cond delay="0"/>
                                  </p:stCondLst>
                                  <p:childTnLst>
                                    <p:set>
                                      <p:cBhvr>
                                        <p:cTn id="38" dur="1" fill="hold">
                                          <p:stCondLst>
                                            <p:cond delay="0"/>
                                          </p:stCondLst>
                                        </p:cTn>
                                        <p:tgtEl>
                                          <p:spTgt spid="276492"/>
                                        </p:tgtEl>
                                        <p:attrNameLst>
                                          <p:attrName>style.visibility</p:attrName>
                                        </p:attrNameLst>
                                      </p:cBhvr>
                                      <p:to>
                                        <p:strVal val="visible"/>
                                      </p:to>
                                    </p:set>
                                    <p:animEffect transition="in" filter="fade">
                                      <p:cBhvr>
                                        <p:cTn id="39" dur="1000"/>
                                        <p:tgtEl>
                                          <p:spTgt spid="276492"/>
                                        </p:tgtEl>
                                      </p:cBhvr>
                                    </p:animEffect>
                                    <p:anim calcmode="lin" valueType="num">
                                      <p:cBhvr>
                                        <p:cTn id="40" dur="1000" fill="hold"/>
                                        <p:tgtEl>
                                          <p:spTgt spid="276492"/>
                                        </p:tgtEl>
                                        <p:attrNameLst>
                                          <p:attrName>ppt_x</p:attrName>
                                        </p:attrNameLst>
                                      </p:cBhvr>
                                      <p:tavLst>
                                        <p:tav tm="0">
                                          <p:val>
                                            <p:strVal val="#ppt_x"/>
                                          </p:val>
                                        </p:tav>
                                        <p:tav tm="100000">
                                          <p:val>
                                            <p:strVal val="#ppt_x"/>
                                          </p:val>
                                        </p:tav>
                                      </p:tavLst>
                                    </p:anim>
                                    <p:anim calcmode="lin" valueType="num">
                                      <p:cBhvr>
                                        <p:cTn id="41" dur="900" decel="100000" fill="hold"/>
                                        <p:tgtEl>
                                          <p:spTgt spid="27649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76492"/>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76496"/>
                                        </p:tgtEl>
                                        <p:attrNameLst>
                                          <p:attrName>style.visibility</p:attrName>
                                        </p:attrNameLst>
                                      </p:cBhvr>
                                      <p:to>
                                        <p:strVal val="visible"/>
                                      </p:to>
                                    </p:set>
                                    <p:animEffect transition="in" filter="box(in)">
                                      <p:cBhvr>
                                        <p:cTn id="47" dur="1000"/>
                                        <p:tgtEl>
                                          <p:spTgt spid="276496"/>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276498"/>
                                        </p:tgtEl>
                                        <p:attrNameLst>
                                          <p:attrName>style.visibility</p:attrName>
                                        </p:attrNameLst>
                                      </p:cBhvr>
                                      <p:to>
                                        <p:strVal val="visible"/>
                                      </p:to>
                                    </p:set>
                                    <p:animEffect transition="in" filter="box(in)">
                                      <p:cBhvr>
                                        <p:cTn id="50" dur="1000"/>
                                        <p:tgtEl>
                                          <p:spTgt spid="27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5" grpId="0"/>
      <p:bldP spid="276489" grpId="0"/>
      <p:bldOleChart spid="276496" grpId="0"/>
      <p:bldP spid="27649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CB2B38-307F-4139-BC44-C2D96CE9D796}"/>
              </a:ext>
            </a:extLst>
          </p:cNvPr>
          <p:cNvSpPr>
            <a:spLocks noGrp="1"/>
          </p:cNvSpPr>
          <p:nvPr>
            <p:ph type="title"/>
          </p:nvPr>
        </p:nvSpPr>
        <p:spPr>
          <a:xfrm>
            <a:off x="-1116632" y="1628800"/>
            <a:ext cx="9073008" cy="1143000"/>
          </a:xfrm>
        </p:spPr>
        <p:txBody>
          <a:bodyPr/>
          <a:lstStyle/>
          <a:p>
            <a:pPr marL="320040" indent="-320040" fontAlgn="auto">
              <a:spcAft>
                <a:spcPts val="0"/>
              </a:spcAft>
              <a:buClr>
                <a:schemeClr val="accent6">
                  <a:lumMod val="75000"/>
                </a:schemeClr>
              </a:buClr>
              <a:defRPr/>
            </a:pPr>
            <a:r>
              <a:rPr lang="it-IT" sz="9600" dirty="0">
                <a:solidFill>
                  <a:srgbClr val="FF0000"/>
                </a:solidFill>
              </a:rPr>
              <a:t>VANTAGGI E SVANTAGGI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2">
            <a:extLst>
              <a:ext uri="{FF2B5EF4-FFF2-40B4-BE49-F238E27FC236}">
                <a16:creationId xmlns:a16="http://schemas.microsoft.com/office/drawing/2014/main" id="{C807BB5C-C8E4-432B-B549-4C42C1CB4673}"/>
              </a:ext>
            </a:extLst>
          </p:cNvPr>
          <p:cNvSpPr txBox="1">
            <a:spLocks noGrp="1"/>
          </p:cNvSpPr>
          <p:nvPr>
            <p:ph type="ctrTitle"/>
          </p:nvPr>
        </p:nvSpPr>
        <p:spPr>
          <a:xfrm>
            <a:off x="539750" y="115888"/>
            <a:ext cx="7772400" cy="1470025"/>
          </a:xfrm>
        </p:spPr>
        <p:txBody>
          <a:bodyPr/>
          <a:lstStyle/>
          <a:p>
            <a:pPr eaLnBrk="1"/>
            <a:r>
              <a:rPr altLang="it-IT" b="1">
                <a:solidFill>
                  <a:srgbClr val="F79646"/>
                </a:solidFill>
                <a:latin typeface="Calibri" panose="020F0502020204030204" pitchFamily="34" charset="0"/>
              </a:rPr>
              <a:t>VANTAGGI</a:t>
            </a:r>
          </a:p>
        </p:txBody>
      </p:sp>
      <p:sp>
        <p:nvSpPr>
          <p:cNvPr id="13315" name="Sottotitolo 3">
            <a:extLst>
              <a:ext uri="{FF2B5EF4-FFF2-40B4-BE49-F238E27FC236}">
                <a16:creationId xmlns:a16="http://schemas.microsoft.com/office/drawing/2014/main" id="{2ECC52CC-84AF-4E27-9E99-8D30FE5AF361}"/>
              </a:ext>
            </a:extLst>
          </p:cNvPr>
          <p:cNvSpPr txBox="1">
            <a:spLocks noGrp="1"/>
          </p:cNvSpPr>
          <p:nvPr>
            <p:ph type="subTitle" idx="1"/>
          </p:nvPr>
        </p:nvSpPr>
        <p:spPr>
          <a:xfrm>
            <a:off x="19050" y="908050"/>
            <a:ext cx="9144000" cy="5445125"/>
          </a:xfrm>
        </p:spPr>
        <p:txBody>
          <a:bodyPr anchorCtr="0"/>
          <a:lstStyle/>
          <a:p>
            <a:pPr algn="just" eaLnBrk="1">
              <a:lnSpc>
                <a:spcPct val="90000"/>
              </a:lnSpc>
              <a:spcBef>
                <a:spcPts val="700"/>
              </a:spcBef>
            </a:pPr>
            <a:endParaRPr altLang="it-IT" sz="3000" dirty="0">
              <a:solidFill>
                <a:srgbClr val="FF0000"/>
              </a:solidFill>
              <a:latin typeface="Calibri" panose="020F0502020204030204" pitchFamily="34" charset="0"/>
            </a:endParaRPr>
          </a:p>
          <a:p>
            <a:pPr algn="just" eaLnBrk="1">
              <a:lnSpc>
                <a:spcPct val="90000"/>
              </a:lnSpc>
              <a:spcBef>
                <a:spcPts val="700"/>
              </a:spcBef>
            </a:pPr>
            <a:r>
              <a:rPr altLang="it-IT" sz="3000" dirty="0">
                <a:solidFill>
                  <a:srgbClr val="FF0000"/>
                </a:solidFill>
                <a:latin typeface="Calibri" panose="020F0502020204030204" pitchFamily="34" charset="0"/>
              </a:rPr>
              <a:t>•</a:t>
            </a:r>
            <a:r>
              <a:rPr altLang="it-IT" sz="3000" b="1" dirty="0" err="1">
                <a:solidFill>
                  <a:srgbClr val="FF0000"/>
                </a:solidFill>
                <a:latin typeface="Calibri" panose="020F0502020204030204" pitchFamily="34" charset="0"/>
              </a:rPr>
              <a:t>energia</a:t>
            </a:r>
            <a:r>
              <a:rPr altLang="it-IT" sz="3000" b="1" dirty="0">
                <a:solidFill>
                  <a:srgbClr val="FF0000"/>
                </a:solidFill>
                <a:latin typeface="Calibri" panose="020F0502020204030204" pitchFamily="34" charset="0"/>
              </a:rPr>
              <a:t> </a:t>
            </a:r>
            <a:r>
              <a:rPr altLang="it-IT" sz="3000" b="1" dirty="0" err="1">
                <a:solidFill>
                  <a:srgbClr val="FF0000"/>
                </a:solidFill>
                <a:latin typeface="Calibri" panose="020F0502020204030204" pitchFamily="34" charset="0"/>
              </a:rPr>
              <a:t>pulita</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il</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vento</a:t>
            </a:r>
            <a:r>
              <a:rPr altLang="it-IT" sz="3000" dirty="0">
                <a:solidFill>
                  <a:srgbClr val="FF0000"/>
                </a:solidFill>
                <a:latin typeface="Calibri" panose="020F0502020204030204" pitchFamily="34" charset="0"/>
              </a:rPr>
              <a:t> è </a:t>
            </a:r>
            <a:r>
              <a:rPr altLang="it-IT" sz="3000" dirty="0" err="1">
                <a:solidFill>
                  <a:srgbClr val="FF0000"/>
                </a:solidFill>
                <a:latin typeface="Calibri" panose="020F0502020204030204" pitchFamily="34" charset="0"/>
              </a:rPr>
              <a:t>disponibile</a:t>
            </a:r>
            <a:r>
              <a:rPr altLang="it-IT" sz="3000" dirty="0">
                <a:solidFill>
                  <a:srgbClr val="FF0000"/>
                </a:solidFill>
                <a:latin typeface="Calibri" panose="020F0502020204030204" pitchFamily="34" charset="0"/>
              </a:rPr>
              <a:t> in </a:t>
            </a:r>
            <a:r>
              <a:rPr altLang="it-IT" sz="3000" dirty="0" err="1">
                <a:solidFill>
                  <a:srgbClr val="FF0000"/>
                </a:solidFill>
                <a:latin typeface="Calibri" panose="020F0502020204030204" pitchFamily="34" charset="0"/>
              </a:rPr>
              <a:t>moltissime</a:t>
            </a:r>
            <a:r>
              <a:rPr altLang="it-IT" sz="3000" dirty="0">
                <a:solidFill>
                  <a:srgbClr val="FF0000"/>
                </a:solidFill>
                <a:latin typeface="Calibri" panose="020F0502020204030204" pitchFamily="34" charset="0"/>
              </a:rPr>
              <a:t> zone </a:t>
            </a:r>
            <a:r>
              <a:rPr altLang="it-IT" sz="3000" dirty="0" err="1">
                <a:solidFill>
                  <a:srgbClr val="FF0000"/>
                </a:solidFill>
                <a:latin typeface="Calibri" panose="020F0502020204030204" pitchFamily="34" charset="0"/>
              </a:rPr>
              <a:t>della</a:t>
            </a:r>
            <a:r>
              <a:rPr altLang="it-IT" sz="3000" dirty="0">
                <a:solidFill>
                  <a:srgbClr val="FF0000"/>
                </a:solidFill>
                <a:latin typeface="Calibri" panose="020F0502020204030204" pitchFamily="34" charset="0"/>
              </a:rPr>
              <a:t> terra, non </a:t>
            </a:r>
            <a:r>
              <a:rPr altLang="it-IT" sz="3000" dirty="0" err="1">
                <a:solidFill>
                  <a:srgbClr val="FF0000"/>
                </a:solidFill>
                <a:latin typeface="Calibri" panose="020F0502020204030204" pitchFamily="34" charset="0"/>
              </a:rPr>
              <a:t>inquina</a:t>
            </a:r>
            <a:r>
              <a:rPr altLang="it-IT" sz="3000" dirty="0">
                <a:solidFill>
                  <a:srgbClr val="FF0000"/>
                </a:solidFill>
                <a:latin typeface="Calibri" panose="020F0502020204030204" pitchFamily="34" charset="0"/>
              </a:rPr>
              <a:t> ed è </a:t>
            </a:r>
            <a:r>
              <a:rPr altLang="it-IT" sz="3000" dirty="0" err="1">
                <a:solidFill>
                  <a:srgbClr val="FF0000"/>
                </a:solidFill>
                <a:latin typeface="Calibri" panose="020F0502020204030204" pitchFamily="34" charset="0"/>
              </a:rPr>
              <a:t>inesauribile</a:t>
            </a:r>
            <a:r>
              <a:rPr altLang="it-IT" sz="3000" dirty="0">
                <a:solidFill>
                  <a:srgbClr val="FF0000"/>
                </a:solidFill>
                <a:latin typeface="Calibri" panose="020F0502020204030204" pitchFamily="34" charset="0"/>
              </a:rPr>
              <a:t>. </a:t>
            </a:r>
          </a:p>
          <a:p>
            <a:pPr algn="just" eaLnBrk="1">
              <a:lnSpc>
                <a:spcPct val="90000"/>
              </a:lnSpc>
              <a:spcBef>
                <a:spcPts val="700"/>
              </a:spcBef>
            </a:pPr>
            <a:r>
              <a:rPr altLang="it-IT" sz="3000" dirty="0">
                <a:solidFill>
                  <a:srgbClr val="FF0000"/>
                </a:solidFill>
                <a:latin typeface="Calibri" panose="020F0502020204030204" pitchFamily="34" charset="0"/>
              </a:rPr>
              <a:t>•</a:t>
            </a:r>
            <a:r>
              <a:rPr altLang="it-IT" sz="3000" b="1" dirty="0" err="1">
                <a:solidFill>
                  <a:srgbClr val="FF0000"/>
                </a:solidFill>
                <a:latin typeface="Calibri" panose="020F0502020204030204" pitchFamily="34" charset="0"/>
              </a:rPr>
              <a:t>produzione</a:t>
            </a:r>
            <a:r>
              <a:rPr altLang="it-IT" sz="3000" b="1" dirty="0">
                <a:solidFill>
                  <a:srgbClr val="FF0000"/>
                </a:solidFill>
                <a:latin typeface="Calibri" panose="020F0502020204030204" pitchFamily="34" charset="0"/>
              </a:rPr>
              <a:t> </a:t>
            </a:r>
            <a:r>
              <a:rPr altLang="it-IT" sz="3000" b="1" dirty="0" err="1">
                <a:solidFill>
                  <a:srgbClr val="FF0000"/>
                </a:solidFill>
                <a:latin typeface="Calibri" panose="020F0502020204030204" pitchFamily="34" charset="0"/>
              </a:rPr>
              <a:t>costante</a:t>
            </a:r>
            <a:r>
              <a:rPr altLang="it-IT" sz="3000" dirty="0">
                <a:solidFill>
                  <a:srgbClr val="FF0000"/>
                </a:solidFill>
                <a:latin typeface="Calibri" panose="020F0502020204030204" pitchFamily="34" charset="0"/>
              </a:rPr>
              <a:t>: non ci </a:t>
            </a:r>
            <a:r>
              <a:rPr altLang="it-IT" sz="3000" dirty="0" err="1">
                <a:solidFill>
                  <a:srgbClr val="FF0000"/>
                </a:solidFill>
                <a:latin typeface="Calibri" panose="020F0502020204030204" pitchFamily="34" charset="0"/>
              </a:rPr>
              <a:t>sono</a:t>
            </a:r>
            <a:r>
              <a:rPr altLang="it-IT" sz="3000" dirty="0">
                <a:solidFill>
                  <a:srgbClr val="FF0000"/>
                </a:solidFill>
                <a:latin typeface="Calibri" panose="020F0502020204030204" pitchFamily="34" charset="0"/>
              </a:rPr>
              <a:t> significative </a:t>
            </a:r>
            <a:r>
              <a:rPr altLang="it-IT" sz="3000" dirty="0" err="1">
                <a:solidFill>
                  <a:srgbClr val="FF0000"/>
                </a:solidFill>
                <a:latin typeface="Calibri" panose="020F0502020204030204" pitchFamily="34" charset="0"/>
              </a:rPr>
              <a:t>differenze</a:t>
            </a:r>
            <a:r>
              <a:rPr altLang="it-IT" sz="3000" dirty="0">
                <a:solidFill>
                  <a:srgbClr val="FF0000"/>
                </a:solidFill>
                <a:latin typeface="Calibri" panose="020F0502020204030204" pitchFamily="34" charset="0"/>
              </a:rPr>
              <a:t> di </a:t>
            </a:r>
            <a:r>
              <a:rPr altLang="it-IT" sz="3000" dirty="0" err="1">
                <a:solidFill>
                  <a:srgbClr val="FF0000"/>
                </a:solidFill>
                <a:latin typeface="Calibri" panose="020F0502020204030204" pitchFamily="34" charset="0"/>
              </a:rPr>
              <a:t>produzione</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energetica</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nel</a:t>
            </a:r>
            <a:r>
              <a:rPr altLang="it-IT" sz="3000" dirty="0">
                <a:solidFill>
                  <a:srgbClr val="FF0000"/>
                </a:solidFill>
                <a:latin typeface="Calibri" panose="020F0502020204030204" pitchFamily="34" charset="0"/>
              </a:rPr>
              <a:t> tempo: a </a:t>
            </a:r>
            <a:r>
              <a:rPr altLang="it-IT" sz="3000" dirty="0" err="1">
                <a:solidFill>
                  <a:srgbClr val="FF0000"/>
                </a:solidFill>
                <a:latin typeface="Calibri" panose="020F0502020204030204" pitchFamily="34" charset="0"/>
              </a:rPr>
              <a:t>differenza</a:t>
            </a:r>
            <a:r>
              <a:rPr altLang="it-IT" sz="3000" dirty="0">
                <a:solidFill>
                  <a:srgbClr val="FF0000"/>
                </a:solidFill>
                <a:latin typeface="Calibri" panose="020F0502020204030204" pitchFamily="34" charset="0"/>
              </a:rPr>
              <a:t> ad </a:t>
            </a:r>
            <a:r>
              <a:rPr altLang="it-IT" sz="3000" dirty="0" err="1">
                <a:solidFill>
                  <a:srgbClr val="FF0000"/>
                </a:solidFill>
                <a:latin typeface="Calibri" panose="020F0502020204030204" pitchFamily="34" charset="0"/>
              </a:rPr>
              <a:t>esempio</a:t>
            </a:r>
            <a:r>
              <a:rPr altLang="it-IT" sz="3000" dirty="0">
                <a:solidFill>
                  <a:srgbClr val="FF0000"/>
                </a:solidFill>
                <a:latin typeface="Calibri" panose="020F0502020204030204" pitchFamily="34" charset="0"/>
              </a:rPr>
              <a:t> del </a:t>
            </a:r>
            <a:r>
              <a:rPr altLang="it-IT" sz="3000" dirty="0" err="1">
                <a:solidFill>
                  <a:srgbClr val="FF0000"/>
                </a:solidFill>
                <a:latin typeface="Calibri" panose="020F0502020204030204" pitchFamily="34" charset="0"/>
              </a:rPr>
              <a:t>fotovoltaico</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che</a:t>
            </a:r>
            <a:r>
              <a:rPr altLang="it-IT" sz="3000" dirty="0">
                <a:solidFill>
                  <a:srgbClr val="FF0000"/>
                </a:solidFill>
                <a:latin typeface="Calibri" panose="020F0502020204030204" pitchFamily="34" charset="0"/>
              </a:rPr>
              <a:t> è legato </a:t>
            </a:r>
            <a:r>
              <a:rPr altLang="it-IT" sz="3000" dirty="0" err="1">
                <a:solidFill>
                  <a:srgbClr val="FF0000"/>
                </a:solidFill>
                <a:latin typeface="Calibri" panose="020F0502020204030204" pitchFamily="34" charset="0"/>
              </a:rPr>
              <a:t>all'ora</a:t>
            </a:r>
            <a:r>
              <a:rPr altLang="it-IT" sz="3000" dirty="0">
                <a:solidFill>
                  <a:srgbClr val="FF0000"/>
                </a:solidFill>
                <a:latin typeface="Calibri" panose="020F0502020204030204" pitchFamily="34" charset="0"/>
              </a:rPr>
              <a:t> del </a:t>
            </a:r>
            <a:r>
              <a:rPr altLang="it-IT" sz="3000" dirty="0" err="1">
                <a:solidFill>
                  <a:srgbClr val="FF0000"/>
                </a:solidFill>
                <a:latin typeface="Calibri" panose="020F0502020204030204" pitchFamily="34" charset="0"/>
              </a:rPr>
              <a:t>giorno</a:t>
            </a:r>
            <a:r>
              <a:rPr altLang="it-IT" sz="3000" dirty="0">
                <a:solidFill>
                  <a:srgbClr val="FF0000"/>
                </a:solidFill>
                <a:latin typeface="Calibri" panose="020F0502020204030204" pitchFamily="34" charset="0"/>
              </a:rPr>
              <a:t> o </a:t>
            </a:r>
            <a:r>
              <a:rPr altLang="it-IT" sz="3000" dirty="0" err="1">
                <a:solidFill>
                  <a:srgbClr val="FF0000"/>
                </a:solidFill>
                <a:latin typeface="Calibri" panose="020F0502020204030204" pitchFamily="34" charset="0"/>
              </a:rPr>
              <a:t>alla</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stagione</a:t>
            </a:r>
            <a:r>
              <a:rPr altLang="it-IT" sz="3000" dirty="0">
                <a:solidFill>
                  <a:srgbClr val="FF0000"/>
                </a:solidFill>
                <a:latin typeface="Calibri" panose="020F0502020204030204" pitchFamily="34" charset="0"/>
              </a:rPr>
              <a:t>, in </a:t>
            </a:r>
            <a:r>
              <a:rPr altLang="it-IT" sz="3000" dirty="0" err="1">
                <a:solidFill>
                  <a:srgbClr val="FF0000"/>
                </a:solidFill>
                <a:latin typeface="Calibri" panose="020F0502020204030204" pitchFamily="34" charset="0"/>
              </a:rPr>
              <a:t>questo</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caso</a:t>
            </a:r>
            <a:r>
              <a:rPr altLang="it-IT" sz="3000" dirty="0">
                <a:solidFill>
                  <a:srgbClr val="FF0000"/>
                </a:solidFill>
                <a:latin typeface="Calibri" panose="020F0502020204030204" pitchFamily="34" charset="0"/>
              </a:rPr>
              <a:t> la </a:t>
            </a:r>
            <a:r>
              <a:rPr altLang="it-IT" sz="3000" dirty="0" err="1">
                <a:solidFill>
                  <a:srgbClr val="FF0000"/>
                </a:solidFill>
                <a:latin typeface="Calibri" panose="020F0502020204030204" pitchFamily="34" charset="0"/>
              </a:rPr>
              <a:t>produzione</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può</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avvenire</a:t>
            </a:r>
            <a:r>
              <a:rPr altLang="it-IT" sz="3000" dirty="0">
                <a:solidFill>
                  <a:srgbClr val="FF0000"/>
                </a:solidFill>
                <a:latin typeface="Calibri" panose="020F0502020204030204" pitchFamily="34" charset="0"/>
              </a:rPr>
              <a:t> in </a:t>
            </a:r>
            <a:r>
              <a:rPr altLang="it-IT" sz="3000" dirty="0" err="1">
                <a:solidFill>
                  <a:srgbClr val="FF0000"/>
                </a:solidFill>
                <a:latin typeface="Calibri" panose="020F0502020204030204" pitchFamily="34" charset="0"/>
              </a:rPr>
              <a:t>modi</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più</a:t>
            </a:r>
            <a:r>
              <a:rPr altLang="it-IT" sz="3000" dirty="0">
                <a:solidFill>
                  <a:srgbClr val="FF0000"/>
                </a:solidFill>
                <a:latin typeface="Calibri" panose="020F0502020204030204" pitchFamily="34" charset="0"/>
              </a:rPr>
              <a:t> o </a:t>
            </a:r>
            <a:r>
              <a:rPr altLang="it-IT" sz="3000" dirty="0" err="1">
                <a:solidFill>
                  <a:srgbClr val="FF0000"/>
                </a:solidFill>
                <a:latin typeface="Calibri" panose="020F0502020204030204" pitchFamily="34" charset="0"/>
              </a:rPr>
              <a:t>meno</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costanti</a:t>
            </a:r>
            <a:r>
              <a:rPr altLang="it-IT" sz="3000" dirty="0">
                <a:solidFill>
                  <a:srgbClr val="FF0000"/>
                </a:solidFill>
                <a:latin typeface="Calibri" panose="020F0502020204030204" pitchFamily="34" charset="0"/>
              </a:rPr>
              <a:t>. </a:t>
            </a:r>
          </a:p>
          <a:p>
            <a:pPr algn="just" eaLnBrk="1">
              <a:lnSpc>
                <a:spcPct val="90000"/>
              </a:lnSpc>
              <a:spcBef>
                <a:spcPts val="700"/>
              </a:spcBef>
            </a:pPr>
            <a:r>
              <a:rPr altLang="it-IT" sz="3000" dirty="0">
                <a:solidFill>
                  <a:srgbClr val="FF0000"/>
                </a:solidFill>
                <a:latin typeface="Calibri" panose="020F0502020204030204" pitchFamily="34" charset="0"/>
              </a:rPr>
              <a:t>•</a:t>
            </a:r>
            <a:r>
              <a:rPr altLang="it-IT" sz="3000" b="1" dirty="0" err="1">
                <a:solidFill>
                  <a:srgbClr val="FF0000"/>
                </a:solidFill>
                <a:latin typeface="Calibri" panose="020F0502020204030204" pitchFamily="34" charset="0"/>
              </a:rPr>
              <a:t>costo</a:t>
            </a:r>
            <a:r>
              <a:rPr altLang="it-IT" sz="3000" b="1" dirty="0">
                <a:solidFill>
                  <a:srgbClr val="FF0000"/>
                </a:solidFill>
                <a:latin typeface="Calibri" panose="020F0502020204030204" pitchFamily="34" charset="0"/>
              </a:rPr>
              <a:t> </a:t>
            </a:r>
            <a:r>
              <a:rPr altLang="it-IT" sz="3000" b="1" dirty="0" err="1">
                <a:solidFill>
                  <a:srgbClr val="FF0000"/>
                </a:solidFill>
                <a:latin typeface="Calibri" panose="020F0502020204030204" pitchFamily="34" charset="0"/>
              </a:rPr>
              <a:t>contenuto</a:t>
            </a:r>
            <a:r>
              <a:rPr altLang="it-IT" sz="3000" b="1" dirty="0">
                <a:solidFill>
                  <a:srgbClr val="FF0000"/>
                </a:solidFill>
                <a:latin typeface="Calibri" panose="020F0502020204030204" pitchFamily="34" charset="0"/>
              </a:rPr>
              <a:t> del </a:t>
            </a:r>
            <a:r>
              <a:rPr altLang="it-IT" sz="3000" b="1" dirty="0" err="1">
                <a:solidFill>
                  <a:srgbClr val="FF0000"/>
                </a:solidFill>
                <a:latin typeface="Calibri" panose="020F0502020204030204" pitchFamily="34" charset="0"/>
              </a:rPr>
              <a:t>generatore</a:t>
            </a:r>
            <a:r>
              <a:rPr altLang="it-IT" sz="3000" dirty="0">
                <a:solidFill>
                  <a:srgbClr val="FF0000"/>
                </a:solidFill>
                <a:latin typeface="Calibri" panose="020F0502020204030204" pitchFamily="34" charset="0"/>
              </a:rPr>
              <a:t>: è </a:t>
            </a:r>
            <a:r>
              <a:rPr altLang="it-IT" sz="3000" dirty="0" err="1">
                <a:solidFill>
                  <a:srgbClr val="FF0000"/>
                </a:solidFill>
                <a:latin typeface="Calibri" panose="020F0502020204030204" pitchFamily="34" charset="0"/>
              </a:rPr>
              <a:t>questo</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che</a:t>
            </a:r>
            <a:r>
              <a:rPr altLang="it-IT" sz="3000" dirty="0">
                <a:solidFill>
                  <a:srgbClr val="FF0000"/>
                </a:solidFill>
                <a:latin typeface="Calibri" panose="020F0502020204030204" pitchFamily="34" charset="0"/>
              </a:rPr>
              <a:t> ha </a:t>
            </a:r>
            <a:r>
              <a:rPr altLang="it-IT" sz="3000" dirty="0" err="1">
                <a:solidFill>
                  <a:srgbClr val="FF0000"/>
                </a:solidFill>
                <a:latin typeface="Calibri" panose="020F0502020204030204" pitchFamily="34" charset="0"/>
              </a:rPr>
              <a:t>permesso</a:t>
            </a:r>
            <a:r>
              <a:rPr altLang="it-IT" sz="3000" dirty="0">
                <a:solidFill>
                  <a:srgbClr val="FF0000"/>
                </a:solidFill>
                <a:latin typeface="Calibri" panose="020F0502020204030204" pitchFamily="34" charset="0"/>
              </a:rPr>
              <a:t> la </a:t>
            </a:r>
            <a:r>
              <a:rPr altLang="it-IT" sz="3000" dirty="0" err="1">
                <a:solidFill>
                  <a:srgbClr val="FF0000"/>
                </a:solidFill>
                <a:latin typeface="Calibri" panose="020F0502020204030204" pitchFamily="34" charset="0"/>
              </a:rPr>
              <a:t>sua</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espansione</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anche</a:t>
            </a:r>
            <a:r>
              <a:rPr altLang="it-IT" sz="3000" dirty="0">
                <a:solidFill>
                  <a:srgbClr val="FF0000"/>
                </a:solidFill>
                <a:latin typeface="Calibri" panose="020F0502020204030204" pitchFamily="34" charset="0"/>
              </a:rPr>
              <a:t> se </a:t>
            </a:r>
            <a:r>
              <a:rPr altLang="it-IT" sz="3000" dirty="0" err="1">
                <a:solidFill>
                  <a:srgbClr val="FF0000"/>
                </a:solidFill>
                <a:latin typeface="Calibri" panose="020F0502020204030204" pitchFamily="34" charset="0"/>
              </a:rPr>
              <a:t>ancora</a:t>
            </a:r>
            <a:r>
              <a:rPr altLang="it-IT" sz="3000" dirty="0">
                <a:solidFill>
                  <a:srgbClr val="FF0000"/>
                </a:solidFill>
                <a:latin typeface="Calibri" panose="020F0502020204030204" pitchFamily="34" charset="0"/>
              </a:rPr>
              <a:t> non </a:t>
            </a:r>
            <a:r>
              <a:rPr altLang="it-IT" sz="3000" dirty="0" err="1">
                <a:solidFill>
                  <a:srgbClr val="FF0000"/>
                </a:solidFill>
                <a:latin typeface="Calibri" panose="020F0502020204030204" pitchFamily="34" charset="0"/>
              </a:rPr>
              <a:t>eccezionale</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nonostante</a:t>
            </a:r>
            <a:r>
              <a:rPr altLang="it-IT" sz="3000" dirty="0">
                <a:solidFill>
                  <a:srgbClr val="FF0000"/>
                </a:solidFill>
                <a:latin typeface="Calibri" panose="020F0502020204030204" pitchFamily="34" charset="0"/>
              </a:rPr>
              <a:t> la </a:t>
            </a:r>
            <a:r>
              <a:rPr altLang="it-IT" sz="3000" dirty="0" err="1">
                <a:solidFill>
                  <a:srgbClr val="FF0000"/>
                </a:solidFill>
                <a:latin typeface="Calibri" panose="020F0502020204030204" pitchFamily="34" charset="0"/>
              </a:rPr>
              <a:t>mancanza</a:t>
            </a:r>
            <a:r>
              <a:rPr altLang="it-IT" sz="3000" dirty="0">
                <a:solidFill>
                  <a:srgbClr val="FF0000"/>
                </a:solidFill>
                <a:latin typeface="Calibri" panose="020F0502020204030204" pitchFamily="34" charset="0"/>
              </a:rPr>
              <a:t> di un </a:t>
            </a:r>
            <a:r>
              <a:rPr altLang="it-IT" sz="3000" dirty="0" err="1">
                <a:solidFill>
                  <a:srgbClr val="FF0000"/>
                </a:solidFill>
                <a:latin typeface="Calibri" panose="020F0502020204030204" pitchFamily="34" charset="0"/>
              </a:rPr>
              <a:t>sistema</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incentivante</a:t>
            </a:r>
            <a:r>
              <a:rPr altLang="it-IT" sz="3000" dirty="0">
                <a:solidFill>
                  <a:srgbClr val="FF0000"/>
                </a:solidFill>
                <a:latin typeface="Calibri" panose="020F0502020204030204" pitchFamily="34" charset="0"/>
              </a:rPr>
              <a:t> come per </a:t>
            </a:r>
            <a:r>
              <a:rPr altLang="it-IT" sz="3000" dirty="0" err="1">
                <a:solidFill>
                  <a:srgbClr val="FF0000"/>
                </a:solidFill>
                <a:latin typeface="Calibri" panose="020F0502020204030204" pitchFamily="34" charset="0"/>
              </a:rPr>
              <a:t>il</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solare</a:t>
            </a:r>
            <a:r>
              <a:rPr altLang="it-IT" sz="3000" dirty="0">
                <a:solidFill>
                  <a:srgbClr val="FF0000"/>
                </a:solidFill>
                <a:latin typeface="Calibri" panose="020F0502020204030204" pitchFamily="34" charset="0"/>
              </a:rPr>
              <a:t> </a:t>
            </a:r>
            <a:r>
              <a:rPr altLang="it-IT" sz="3000" dirty="0" err="1">
                <a:solidFill>
                  <a:srgbClr val="FF0000"/>
                </a:solidFill>
                <a:latin typeface="Calibri" panose="020F0502020204030204" pitchFamily="34" charset="0"/>
              </a:rPr>
              <a:t>fotovoltaico</a:t>
            </a:r>
            <a:r>
              <a:rPr altLang="it-IT" sz="3000" dirty="0">
                <a:solidFill>
                  <a:srgbClr val="FF0000"/>
                </a:solidFill>
                <a:latin typeface="Calibri" panose="020F0502020204030204" pitchFamily="34" charset="0"/>
              </a:rPr>
              <a:t>.</a:t>
            </a:r>
          </a:p>
          <a:p>
            <a:pPr eaLnBrk="1">
              <a:lnSpc>
                <a:spcPct val="90000"/>
              </a:lnSpc>
              <a:spcBef>
                <a:spcPts val="700"/>
              </a:spcBef>
            </a:pPr>
            <a:endParaRPr altLang="it-IT" sz="3000" dirty="0">
              <a:solidFill>
                <a:srgbClr val="FF0000"/>
              </a:solidFill>
              <a:latin typeface="Calibri" panose="020F0502020204030204" pitchFamily="34" charset="0"/>
            </a:endParaRP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A9E1862-35A5-4423-A46E-069CCFB51F94}"/>
              </a:ext>
            </a:extLst>
          </p:cNvPr>
          <p:cNvSpPr txBox="1"/>
          <p:nvPr/>
        </p:nvSpPr>
        <p:spPr>
          <a:xfrm>
            <a:off x="3635375" y="3068638"/>
            <a:ext cx="1944688" cy="52863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it-IT" sz="2800" dirty="0">
                <a:solidFill>
                  <a:schemeClr val="bg2">
                    <a:lumMod val="25000"/>
                  </a:schemeClr>
                </a:solidFill>
              </a:rPr>
              <a:t>VANTAGGI</a:t>
            </a:r>
          </a:p>
        </p:txBody>
      </p:sp>
      <p:sp>
        <p:nvSpPr>
          <p:cNvPr id="3" name="Freccia a destra 2">
            <a:extLst>
              <a:ext uri="{FF2B5EF4-FFF2-40B4-BE49-F238E27FC236}">
                <a16:creationId xmlns:a16="http://schemas.microsoft.com/office/drawing/2014/main" id="{41C0C29C-7851-4CAF-AD57-ED576348E3F2}"/>
              </a:ext>
            </a:extLst>
          </p:cNvPr>
          <p:cNvSpPr/>
          <p:nvPr/>
        </p:nvSpPr>
        <p:spPr>
          <a:xfrm rot="19781048">
            <a:off x="5507038" y="2406650"/>
            <a:ext cx="977900" cy="636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CasellaDiTesto 3">
            <a:extLst>
              <a:ext uri="{FF2B5EF4-FFF2-40B4-BE49-F238E27FC236}">
                <a16:creationId xmlns:a16="http://schemas.microsoft.com/office/drawing/2014/main" id="{0C21B8E9-8AB7-47FA-A6D6-869EB9F377CE}"/>
              </a:ext>
            </a:extLst>
          </p:cNvPr>
          <p:cNvSpPr txBox="1"/>
          <p:nvPr/>
        </p:nvSpPr>
        <p:spPr>
          <a:xfrm>
            <a:off x="6553200" y="1014413"/>
            <a:ext cx="1885950" cy="1754187"/>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il vento è disponibile in moltissime zone della terra, non inquina, è inesauribile.</a:t>
            </a:r>
          </a:p>
        </p:txBody>
      </p:sp>
      <p:sp>
        <p:nvSpPr>
          <p:cNvPr id="5" name="Freccia in su 4">
            <a:extLst>
              <a:ext uri="{FF2B5EF4-FFF2-40B4-BE49-F238E27FC236}">
                <a16:creationId xmlns:a16="http://schemas.microsoft.com/office/drawing/2014/main" id="{943E25C0-4370-4C66-8288-AED1B7AB31A4}"/>
              </a:ext>
            </a:extLst>
          </p:cNvPr>
          <p:cNvSpPr/>
          <p:nvPr/>
        </p:nvSpPr>
        <p:spPr>
          <a:xfrm>
            <a:off x="4165600" y="2066925"/>
            <a:ext cx="484188"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CasellaDiTesto 5">
            <a:extLst>
              <a:ext uri="{FF2B5EF4-FFF2-40B4-BE49-F238E27FC236}">
                <a16:creationId xmlns:a16="http://schemas.microsoft.com/office/drawing/2014/main" id="{D387EB96-F248-4354-8DBE-B8762B00154F}"/>
              </a:ext>
            </a:extLst>
          </p:cNvPr>
          <p:cNvSpPr txBox="1"/>
          <p:nvPr/>
        </p:nvSpPr>
        <p:spPr>
          <a:xfrm>
            <a:off x="3505200" y="1025525"/>
            <a:ext cx="1943100" cy="923925"/>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Avviene in modi più o meno costanti.</a:t>
            </a:r>
          </a:p>
        </p:txBody>
      </p:sp>
      <p:sp>
        <p:nvSpPr>
          <p:cNvPr id="7" name="Freccia in giù 6">
            <a:extLst>
              <a:ext uri="{FF2B5EF4-FFF2-40B4-BE49-F238E27FC236}">
                <a16:creationId xmlns:a16="http://schemas.microsoft.com/office/drawing/2014/main" id="{C21BC7E9-79EC-4064-BF09-8A9059F71BC6}"/>
              </a:ext>
            </a:extLst>
          </p:cNvPr>
          <p:cNvSpPr/>
          <p:nvPr/>
        </p:nvSpPr>
        <p:spPr>
          <a:xfrm rot="2213664">
            <a:off x="3633788" y="3594100"/>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7">
            <a:extLst>
              <a:ext uri="{FF2B5EF4-FFF2-40B4-BE49-F238E27FC236}">
                <a16:creationId xmlns:a16="http://schemas.microsoft.com/office/drawing/2014/main" id="{F8F1FA2B-EC57-45CB-BAD2-923AD254511D}"/>
              </a:ext>
            </a:extLst>
          </p:cNvPr>
          <p:cNvSpPr txBox="1"/>
          <p:nvPr/>
        </p:nvSpPr>
        <p:spPr>
          <a:xfrm>
            <a:off x="1755775" y="4657725"/>
            <a:ext cx="2608263" cy="1477963"/>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Costi impianti relativamente bassi, i componenti inoltre si possono  riciclare i componenti</a:t>
            </a:r>
          </a:p>
        </p:txBody>
      </p:sp>
      <p:sp>
        <p:nvSpPr>
          <p:cNvPr id="9" name="Freccia a sinistra 8">
            <a:extLst>
              <a:ext uri="{FF2B5EF4-FFF2-40B4-BE49-F238E27FC236}">
                <a16:creationId xmlns:a16="http://schemas.microsoft.com/office/drawing/2014/main" id="{195ADC2B-9C51-439C-9B67-279F296D2119}"/>
              </a:ext>
            </a:extLst>
          </p:cNvPr>
          <p:cNvSpPr/>
          <p:nvPr/>
        </p:nvSpPr>
        <p:spPr>
          <a:xfrm rot="1148309">
            <a:off x="2663825" y="2687638"/>
            <a:ext cx="97790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CasellaDiTesto 9">
            <a:extLst>
              <a:ext uri="{FF2B5EF4-FFF2-40B4-BE49-F238E27FC236}">
                <a16:creationId xmlns:a16="http://schemas.microsoft.com/office/drawing/2014/main" id="{5CF29A21-BCAE-493A-B863-A64E0CA8C6C9}"/>
              </a:ext>
            </a:extLst>
          </p:cNvPr>
          <p:cNvSpPr txBox="1"/>
          <p:nvPr/>
        </p:nvSpPr>
        <p:spPr>
          <a:xfrm>
            <a:off x="323850" y="1846263"/>
            <a:ext cx="2157413" cy="1477962"/>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Non si verifica una variabilità dei costi dovuta ad aumenti del prezzo della fonte.</a:t>
            </a:r>
          </a:p>
        </p:txBody>
      </p:sp>
      <p:sp>
        <p:nvSpPr>
          <p:cNvPr id="11" name="Freccia a destra 10">
            <a:extLst>
              <a:ext uri="{FF2B5EF4-FFF2-40B4-BE49-F238E27FC236}">
                <a16:creationId xmlns:a16="http://schemas.microsoft.com/office/drawing/2014/main" id="{0C96088F-5C29-4083-B38A-13284AB01A43}"/>
              </a:ext>
            </a:extLst>
          </p:cNvPr>
          <p:cNvSpPr/>
          <p:nvPr/>
        </p:nvSpPr>
        <p:spPr>
          <a:xfrm rot="2281000">
            <a:off x="5318125" y="3743325"/>
            <a:ext cx="1141413" cy="588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11">
            <a:extLst>
              <a:ext uri="{FF2B5EF4-FFF2-40B4-BE49-F238E27FC236}">
                <a16:creationId xmlns:a16="http://schemas.microsoft.com/office/drawing/2014/main" id="{9BF4E632-35D1-4BDA-8DDD-E64A207E7896}"/>
              </a:ext>
            </a:extLst>
          </p:cNvPr>
          <p:cNvSpPr txBox="1"/>
          <p:nvPr/>
        </p:nvSpPr>
        <p:spPr>
          <a:xfrm>
            <a:off x="5795963" y="4519613"/>
            <a:ext cx="2930525" cy="1754187"/>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Il costo di installazione si aggira attorno agli 1,5 euro per watt (per confronto, un impianto fotovoltaico ha un costo di circa 5 euro per watt)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EE82183F-B8D8-4FAA-8538-833F2F111465}"/>
              </a:ext>
            </a:extLst>
          </p:cNvPr>
          <p:cNvSpPr txBox="1">
            <a:spLocks noGrp="1"/>
          </p:cNvSpPr>
          <p:nvPr>
            <p:ph type="title"/>
          </p:nvPr>
        </p:nvSpPr>
        <p:spPr/>
        <p:txBody>
          <a:bodyPr/>
          <a:lstStyle/>
          <a:p>
            <a:pPr eaLnBrk="1"/>
            <a:r>
              <a:rPr altLang="it-IT" b="1">
                <a:solidFill>
                  <a:srgbClr val="953735"/>
                </a:solidFill>
                <a:latin typeface="Calibri" panose="020F0502020204030204" pitchFamily="34" charset="0"/>
              </a:rPr>
              <a:t>SVANTAGGI</a:t>
            </a:r>
          </a:p>
        </p:txBody>
      </p:sp>
      <p:sp>
        <p:nvSpPr>
          <p:cNvPr id="3" name="Segnaposto contenuto 2">
            <a:extLst>
              <a:ext uri="{FF2B5EF4-FFF2-40B4-BE49-F238E27FC236}">
                <a16:creationId xmlns:a16="http://schemas.microsoft.com/office/drawing/2014/main" id="{9059AB6D-530E-4540-B937-A93E3BCA845C}"/>
              </a:ext>
            </a:extLst>
          </p:cNvPr>
          <p:cNvSpPr txBox="1">
            <a:spLocks noGrp="1"/>
          </p:cNvSpPr>
          <p:nvPr>
            <p:ph idx="1"/>
          </p:nvPr>
        </p:nvSpPr>
        <p:spPr>
          <a:xfrm>
            <a:off x="323850" y="1268413"/>
            <a:ext cx="8507413" cy="4525962"/>
          </a:xfrm>
        </p:spPr>
        <p:txBody>
          <a:bodyPr>
            <a:noAutofit/>
          </a:bodyPr>
          <a:lstStyle/>
          <a:p>
            <a:pPr marL="0" indent="0" algn="just" eaLnBrk="1" fontAlgn="auto">
              <a:spcBef>
                <a:spcPts val="500"/>
              </a:spcBef>
              <a:spcAft>
                <a:spcPts val="0"/>
              </a:spcAft>
              <a:buFont typeface="Arial" pitchFamily="34"/>
              <a:buNone/>
              <a:defRPr/>
            </a:pPr>
            <a:r>
              <a:rPr sz="2100" b="1" dirty="0">
                <a:solidFill>
                  <a:srgbClr val="FF0000"/>
                </a:solidFill>
              </a:rPr>
              <a:t>•</a:t>
            </a:r>
            <a:r>
              <a:rPr sz="2100" b="1" dirty="0" err="1">
                <a:solidFill>
                  <a:srgbClr val="FF0000"/>
                </a:solidFill>
              </a:rPr>
              <a:t>occupazione</a:t>
            </a:r>
            <a:r>
              <a:rPr sz="2100" b="1" dirty="0">
                <a:solidFill>
                  <a:srgbClr val="FF0000"/>
                </a:solidFill>
              </a:rPr>
              <a:t> del </a:t>
            </a:r>
            <a:r>
              <a:rPr sz="2100" b="1" dirty="0" err="1">
                <a:solidFill>
                  <a:srgbClr val="FF0000"/>
                </a:solidFill>
              </a:rPr>
              <a:t>suolo</a:t>
            </a:r>
            <a:r>
              <a:rPr sz="2100" dirty="0">
                <a:solidFill>
                  <a:srgbClr val="FF0000"/>
                </a:solidFill>
              </a:rPr>
              <a:t>: </a:t>
            </a:r>
            <a:r>
              <a:rPr sz="2100" dirty="0" err="1">
                <a:solidFill>
                  <a:srgbClr val="FF0000"/>
                </a:solidFill>
              </a:rPr>
              <a:t>gli</a:t>
            </a:r>
            <a:r>
              <a:rPr sz="2100" dirty="0">
                <a:solidFill>
                  <a:srgbClr val="FF0000"/>
                </a:solidFill>
              </a:rPr>
              <a:t> </a:t>
            </a:r>
            <a:r>
              <a:rPr sz="2100" dirty="0" err="1">
                <a:solidFill>
                  <a:srgbClr val="FF0000"/>
                </a:solidFill>
              </a:rPr>
              <a:t>aerogeneratori</a:t>
            </a:r>
            <a:r>
              <a:rPr sz="2100" dirty="0">
                <a:solidFill>
                  <a:srgbClr val="FF0000"/>
                </a:solidFill>
              </a:rPr>
              <a:t> e le </a:t>
            </a:r>
            <a:r>
              <a:rPr sz="2100" dirty="0" err="1">
                <a:solidFill>
                  <a:srgbClr val="FF0000"/>
                </a:solidFill>
              </a:rPr>
              <a:t>opere</a:t>
            </a:r>
            <a:r>
              <a:rPr sz="2100" dirty="0">
                <a:solidFill>
                  <a:srgbClr val="FF0000"/>
                </a:solidFill>
              </a:rPr>
              <a:t> a </a:t>
            </a:r>
            <a:r>
              <a:rPr sz="2100" dirty="0" err="1">
                <a:solidFill>
                  <a:srgbClr val="FF0000"/>
                </a:solidFill>
              </a:rPr>
              <a:t>supporto</a:t>
            </a:r>
            <a:r>
              <a:rPr sz="2100" dirty="0">
                <a:solidFill>
                  <a:srgbClr val="FF0000"/>
                </a:solidFill>
              </a:rPr>
              <a:t> (</a:t>
            </a:r>
            <a:r>
              <a:rPr sz="2100" dirty="0" err="1">
                <a:solidFill>
                  <a:srgbClr val="FF0000"/>
                </a:solidFill>
              </a:rPr>
              <a:t>strade</a:t>
            </a:r>
            <a:r>
              <a:rPr sz="2100" dirty="0">
                <a:solidFill>
                  <a:srgbClr val="FF0000"/>
                </a:solidFill>
              </a:rPr>
              <a:t>, </a:t>
            </a:r>
            <a:r>
              <a:rPr sz="2100" dirty="0" err="1">
                <a:solidFill>
                  <a:srgbClr val="FF0000"/>
                </a:solidFill>
              </a:rPr>
              <a:t>cabine</a:t>
            </a:r>
            <a:r>
              <a:rPr sz="2100" dirty="0">
                <a:solidFill>
                  <a:srgbClr val="FF0000"/>
                </a:solidFill>
              </a:rPr>
              <a:t> </a:t>
            </a:r>
            <a:r>
              <a:rPr sz="2100" dirty="0" err="1">
                <a:solidFill>
                  <a:srgbClr val="FF0000"/>
                </a:solidFill>
              </a:rPr>
              <a:t>elettriche</a:t>
            </a:r>
            <a:r>
              <a:rPr sz="2100" dirty="0">
                <a:solidFill>
                  <a:srgbClr val="FF0000"/>
                </a:solidFill>
              </a:rPr>
              <a:t>) </a:t>
            </a:r>
            <a:r>
              <a:rPr sz="2100" dirty="0" err="1">
                <a:solidFill>
                  <a:srgbClr val="FF0000"/>
                </a:solidFill>
              </a:rPr>
              <a:t>rappresentano</a:t>
            </a:r>
            <a:r>
              <a:rPr sz="2100" dirty="0">
                <a:solidFill>
                  <a:srgbClr val="FF0000"/>
                </a:solidFill>
              </a:rPr>
              <a:t> solo </a:t>
            </a:r>
            <a:r>
              <a:rPr sz="2100" dirty="0" err="1">
                <a:solidFill>
                  <a:srgbClr val="FF0000"/>
                </a:solidFill>
              </a:rPr>
              <a:t>il</a:t>
            </a:r>
            <a:r>
              <a:rPr sz="2100" dirty="0">
                <a:solidFill>
                  <a:srgbClr val="FF0000"/>
                </a:solidFill>
              </a:rPr>
              <a:t> 2-3% </a:t>
            </a:r>
            <a:r>
              <a:rPr sz="2100" dirty="0" err="1">
                <a:solidFill>
                  <a:srgbClr val="FF0000"/>
                </a:solidFill>
              </a:rPr>
              <a:t>dello</a:t>
            </a:r>
            <a:r>
              <a:rPr sz="2100" dirty="0">
                <a:solidFill>
                  <a:srgbClr val="FF0000"/>
                </a:solidFill>
              </a:rPr>
              <a:t> </a:t>
            </a:r>
            <a:r>
              <a:rPr sz="2100" dirty="0" err="1">
                <a:solidFill>
                  <a:srgbClr val="FF0000"/>
                </a:solidFill>
              </a:rPr>
              <a:t>spazio</a:t>
            </a:r>
            <a:r>
              <a:rPr sz="2100" dirty="0">
                <a:solidFill>
                  <a:srgbClr val="FF0000"/>
                </a:solidFill>
              </a:rPr>
              <a:t> </a:t>
            </a:r>
            <a:r>
              <a:rPr sz="2100" dirty="0" err="1">
                <a:solidFill>
                  <a:srgbClr val="FF0000"/>
                </a:solidFill>
              </a:rPr>
              <a:t>necessario</a:t>
            </a:r>
            <a:r>
              <a:rPr sz="2100" dirty="0">
                <a:solidFill>
                  <a:srgbClr val="FF0000"/>
                </a:solidFill>
              </a:rPr>
              <a:t> per </a:t>
            </a:r>
            <a:r>
              <a:rPr sz="2100" dirty="0" err="1">
                <a:solidFill>
                  <a:srgbClr val="FF0000"/>
                </a:solidFill>
              </a:rPr>
              <a:t>installare</a:t>
            </a:r>
            <a:r>
              <a:rPr sz="2100" dirty="0">
                <a:solidFill>
                  <a:srgbClr val="FF0000"/>
                </a:solidFill>
              </a:rPr>
              <a:t> un </a:t>
            </a:r>
            <a:r>
              <a:rPr sz="2100" dirty="0" err="1">
                <a:solidFill>
                  <a:srgbClr val="FF0000"/>
                </a:solidFill>
              </a:rPr>
              <a:t>impianto</a:t>
            </a:r>
            <a:r>
              <a:rPr sz="2100" dirty="0">
                <a:solidFill>
                  <a:srgbClr val="FF0000"/>
                </a:solidFill>
              </a:rPr>
              <a:t> </a:t>
            </a:r>
            <a:r>
              <a:rPr sz="2100" dirty="0" err="1">
                <a:solidFill>
                  <a:srgbClr val="FF0000"/>
                </a:solidFill>
              </a:rPr>
              <a:t>eolico</a:t>
            </a:r>
            <a:r>
              <a:rPr sz="2100" dirty="0">
                <a:solidFill>
                  <a:srgbClr val="FF0000"/>
                </a:solidFill>
              </a:rPr>
              <a:t>, </a:t>
            </a:r>
            <a:r>
              <a:rPr sz="2100" dirty="0" err="1">
                <a:solidFill>
                  <a:srgbClr val="FF0000"/>
                </a:solidFill>
              </a:rPr>
              <a:t>quindi</a:t>
            </a:r>
            <a:r>
              <a:rPr sz="2100" dirty="0">
                <a:solidFill>
                  <a:srgbClr val="FF0000"/>
                </a:solidFill>
              </a:rPr>
              <a:t> lo </a:t>
            </a:r>
            <a:r>
              <a:rPr sz="2100" dirty="0" err="1">
                <a:solidFill>
                  <a:srgbClr val="FF0000"/>
                </a:solidFill>
              </a:rPr>
              <a:t>spazio</a:t>
            </a:r>
            <a:r>
              <a:rPr sz="2100" dirty="0">
                <a:solidFill>
                  <a:srgbClr val="FF0000"/>
                </a:solidFill>
              </a:rPr>
              <a:t> </a:t>
            </a:r>
            <a:r>
              <a:rPr sz="2100" dirty="0" err="1">
                <a:solidFill>
                  <a:srgbClr val="FF0000"/>
                </a:solidFill>
              </a:rPr>
              <a:t>occupato</a:t>
            </a:r>
            <a:r>
              <a:rPr sz="2100" dirty="0">
                <a:solidFill>
                  <a:srgbClr val="FF0000"/>
                </a:solidFill>
              </a:rPr>
              <a:t> </a:t>
            </a:r>
            <a:r>
              <a:rPr sz="2100" dirty="0" err="1">
                <a:solidFill>
                  <a:srgbClr val="FF0000"/>
                </a:solidFill>
              </a:rPr>
              <a:t>dalle</a:t>
            </a:r>
            <a:r>
              <a:rPr sz="2100" dirty="0">
                <a:solidFill>
                  <a:srgbClr val="FF0000"/>
                </a:solidFill>
              </a:rPr>
              <a:t> </a:t>
            </a:r>
            <a:r>
              <a:rPr sz="2100" dirty="0" err="1">
                <a:solidFill>
                  <a:srgbClr val="FF0000"/>
                </a:solidFill>
              </a:rPr>
              <a:t>centrali</a:t>
            </a:r>
            <a:r>
              <a:rPr sz="2100" dirty="0">
                <a:solidFill>
                  <a:srgbClr val="FF0000"/>
                </a:solidFill>
              </a:rPr>
              <a:t> è molto </a:t>
            </a:r>
            <a:r>
              <a:rPr sz="2100" dirty="0" err="1">
                <a:solidFill>
                  <a:srgbClr val="FF0000"/>
                </a:solidFill>
              </a:rPr>
              <a:t>vasto</a:t>
            </a:r>
            <a:r>
              <a:rPr sz="2100" dirty="0">
                <a:solidFill>
                  <a:srgbClr val="FF0000"/>
                </a:solidFill>
              </a:rPr>
              <a:t>.</a:t>
            </a:r>
          </a:p>
          <a:p>
            <a:pPr marL="0" indent="0" algn="just" eaLnBrk="1" fontAlgn="auto">
              <a:spcBef>
                <a:spcPts val="500"/>
              </a:spcBef>
              <a:spcAft>
                <a:spcPts val="0"/>
              </a:spcAft>
              <a:buFont typeface="Arial" pitchFamily="34"/>
              <a:buNone/>
              <a:defRPr/>
            </a:pPr>
            <a:r>
              <a:rPr sz="2100" dirty="0">
                <a:solidFill>
                  <a:srgbClr val="FF0000"/>
                </a:solidFill>
              </a:rPr>
              <a:t>•</a:t>
            </a:r>
            <a:r>
              <a:rPr sz="2100" b="1" dirty="0" err="1">
                <a:solidFill>
                  <a:srgbClr val="FF0000"/>
                </a:solidFill>
              </a:rPr>
              <a:t>impatto</a:t>
            </a:r>
            <a:r>
              <a:rPr sz="2100" b="1" dirty="0">
                <a:solidFill>
                  <a:srgbClr val="FF0000"/>
                </a:solidFill>
              </a:rPr>
              <a:t> </a:t>
            </a:r>
            <a:r>
              <a:rPr sz="2100" b="1" dirty="0" err="1">
                <a:solidFill>
                  <a:srgbClr val="FF0000"/>
                </a:solidFill>
              </a:rPr>
              <a:t>visivo</a:t>
            </a:r>
            <a:r>
              <a:rPr sz="2100" dirty="0">
                <a:solidFill>
                  <a:srgbClr val="FF0000"/>
                </a:solidFill>
              </a:rPr>
              <a:t>: non è </a:t>
            </a:r>
            <a:r>
              <a:rPr sz="2100" dirty="0" err="1">
                <a:solidFill>
                  <a:srgbClr val="FF0000"/>
                </a:solidFill>
              </a:rPr>
              <a:t>sempre</a:t>
            </a:r>
            <a:r>
              <a:rPr sz="2100" dirty="0">
                <a:solidFill>
                  <a:srgbClr val="FF0000"/>
                </a:solidFill>
              </a:rPr>
              <a:t> facile </a:t>
            </a:r>
            <a:r>
              <a:rPr sz="2100" dirty="0" err="1">
                <a:solidFill>
                  <a:srgbClr val="FF0000"/>
                </a:solidFill>
              </a:rPr>
              <a:t>convincere</a:t>
            </a:r>
            <a:r>
              <a:rPr sz="2100" dirty="0">
                <a:solidFill>
                  <a:srgbClr val="FF0000"/>
                </a:solidFill>
              </a:rPr>
              <a:t> le </a:t>
            </a:r>
            <a:r>
              <a:rPr sz="2100" dirty="0" err="1">
                <a:solidFill>
                  <a:srgbClr val="FF0000"/>
                </a:solidFill>
              </a:rPr>
              <a:t>amministrazioni</a:t>
            </a:r>
            <a:r>
              <a:rPr sz="2100" dirty="0">
                <a:solidFill>
                  <a:srgbClr val="FF0000"/>
                </a:solidFill>
              </a:rPr>
              <a:t> </a:t>
            </a:r>
            <a:r>
              <a:rPr sz="2100" dirty="0" err="1">
                <a:solidFill>
                  <a:srgbClr val="FF0000"/>
                </a:solidFill>
              </a:rPr>
              <a:t>locali</a:t>
            </a:r>
            <a:r>
              <a:rPr sz="2100" dirty="0">
                <a:solidFill>
                  <a:srgbClr val="FF0000"/>
                </a:solidFill>
              </a:rPr>
              <a:t> </a:t>
            </a:r>
            <a:r>
              <a:rPr sz="2100" dirty="0" err="1">
                <a:solidFill>
                  <a:srgbClr val="FF0000"/>
                </a:solidFill>
              </a:rPr>
              <a:t>che</a:t>
            </a:r>
            <a:r>
              <a:rPr sz="2100" dirty="0">
                <a:solidFill>
                  <a:srgbClr val="FF0000"/>
                </a:solidFill>
              </a:rPr>
              <a:t> una </a:t>
            </a:r>
            <a:r>
              <a:rPr sz="2100" dirty="0" err="1">
                <a:solidFill>
                  <a:srgbClr val="FF0000"/>
                </a:solidFill>
              </a:rPr>
              <a:t>centrale</a:t>
            </a:r>
            <a:r>
              <a:rPr sz="2100" dirty="0">
                <a:solidFill>
                  <a:srgbClr val="FF0000"/>
                </a:solidFill>
              </a:rPr>
              <a:t> </a:t>
            </a:r>
            <a:r>
              <a:rPr sz="2100" dirty="0" err="1">
                <a:solidFill>
                  <a:srgbClr val="FF0000"/>
                </a:solidFill>
              </a:rPr>
              <a:t>sia</a:t>
            </a:r>
            <a:r>
              <a:rPr sz="2100" dirty="0">
                <a:solidFill>
                  <a:srgbClr val="FF0000"/>
                </a:solidFill>
              </a:rPr>
              <a:t> </a:t>
            </a:r>
            <a:r>
              <a:rPr sz="2100" dirty="0" err="1">
                <a:solidFill>
                  <a:srgbClr val="FF0000"/>
                </a:solidFill>
              </a:rPr>
              <a:t>anche</a:t>
            </a:r>
            <a:r>
              <a:rPr sz="2100" dirty="0">
                <a:solidFill>
                  <a:srgbClr val="FF0000"/>
                </a:solidFill>
              </a:rPr>
              <a:t> </a:t>
            </a:r>
            <a:r>
              <a:rPr sz="2100" dirty="0" err="1">
                <a:solidFill>
                  <a:srgbClr val="FF0000"/>
                </a:solidFill>
              </a:rPr>
              <a:t>bella</a:t>
            </a:r>
            <a:r>
              <a:rPr sz="2100" dirty="0">
                <a:solidFill>
                  <a:srgbClr val="FF0000"/>
                </a:solidFill>
              </a:rPr>
              <a:t> </a:t>
            </a:r>
            <a:r>
              <a:rPr sz="2100" dirty="0" err="1">
                <a:solidFill>
                  <a:srgbClr val="FF0000"/>
                </a:solidFill>
              </a:rPr>
              <a:t>esteticamente</a:t>
            </a:r>
            <a:r>
              <a:rPr sz="2100" dirty="0">
                <a:solidFill>
                  <a:srgbClr val="FF0000"/>
                </a:solidFill>
              </a:rPr>
              <a:t>. Il </a:t>
            </a:r>
            <a:r>
              <a:rPr sz="2100" dirty="0" err="1">
                <a:solidFill>
                  <a:srgbClr val="FF0000"/>
                </a:solidFill>
              </a:rPr>
              <a:t>discorso</a:t>
            </a:r>
            <a:r>
              <a:rPr sz="2100" dirty="0">
                <a:solidFill>
                  <a:srgbClr val="FF0000"/>
                </a:solidFill>
              </a:rPr>
              <a:t> è </a:t>
            </a:r>
            <a:r>
              <a:rPr sz="2100" dirty="0" err="1">
                <a:solidFill>
                  <a:srgbClr val="FF0000"/>
                </a:solidFill>
              </a:rPr>
              <a:t>piu</a:t>
            </a:r>
            <a:r>
              <a:rPr sz="2100" dirty="0">
                <a:solidFill>
                  <a:srgbClr val="FF0000"/>
                </a:solidFill>
              </a:rPr>
              <a:t> semplice per </a:t>
            </a:r>
            <a:r>
              <a:rPr sz="2100" dirty="0" err="1">
                <a:solidFill>
                  <a:srgbClr val="FF0000"/>
                </a:solidFill>
              </a:rPr>
              <a:t>gli</a:t>
            </a:r>
            <a:r>
              <a:rPr sz="2100" dirty="0">
                <a:solidFill>
                  <a:srgbClr val="FF0000"/>
                </a:solidFill>
              </a:rPr>
              <a:t> </a:t>
            </a:r>
            <a:r>
              <a:rPr sz="2100" dirty="0" err="1">
                <a:solidFill>
                  <a:srgbClr val="FF0000"/>
                </a:solidFill>
              </a:rPr>
              <a:t>impianti</a:t>
            </a:r>
            <a:r>
              <a:rPr sz="2100" dirty="0">
                <a:solidFill>
                  <a:srgbClr val="FF0000"/>
                </a:solidFill>
              </a:rPr>
              <a:t> </a:t>
            </a:r>
            <a:r>
              <a:rPr sz="2100" dirty="0" err="1">
                <a:solidFill>
                  <a:srgbClr val="FF0000"/>
                </a:solidFill>
              </a:rPr>
              <a:t>minieolici</a:t>
            </a:r>
            <a:r>
              <a:rPr sz="2100" dirty="0">
                <a:solidFill>
                  <a:srgbClr val="FF0000"/>
                </a:solidFill>
              </a:rPr>
              <a:t>, </a:t>
            </a:r>
            <a:r>
              <a:rPr sz="2100" dirty="0" err="1">
                <a:solidFill>
                  <a:srgbClr val="FF0000"/>
                </a:solidFill>
              </a:rPr>
              <a:t>che</a:t>
            </a:r>
            <a:r>
              <a:rPr sz="2100" dirty="0">
                <a:solidFill>
                  <a:srgbClr val="FF0000"/>
                </a:solidFill>
              </a:rPr>
              <a:t> </a:t>
            </a:r>
            <a:r>
              <a:rPr sz="2100" dirty="0" err="1">
                <a:solidFill>
                  <a:srgbClr val="FF0000"/>
                </a:solidFill>
              </a:rPr>
              <a:t>hanno</a:t>
            </a:r>
            <a:r>
              <a:rPr sz="2100" dirty="0">
                <a:solidFill>
                  <a:srgbClr val="FF0000"/>
                </a:solidFill>
              </a:rPr>
              <a:t> </a:t>
            </a:r>
            <a:r>
              <a:rPr sz="2100" dirty="0" err="1">
                <a:solidFill>
                  <a:srgbClr val="FF0000"/>
                </a:solidFill>
              </a:rPr>
              <a:t>meno</a:t>
            </a:r>
            <a:r>
              <a:rPr sz="2100" dirty="0">
                <a:solidFill>
                  <a:srgbClr val="FF0000"/>
                </a:solidFill>
              </a:rPr>
              <a:t> </a:t>
            </a:r>
            <a:r>
              <a:rPr sz="2100" dirty="0" err="1">
                <a:solidFill>
                  <a:srgbClr val="FF0000"/>
                </a:solidFill>
              </a:rPr>
              <a:t>impatti</a:t>
            </a:r>
            <a:r>
              <a:rPr sz="2100" dirty="0">
                <a:solidFill>
                  <a:srgbClr val="FF0000"/>
                </a:solidFill>
              </a:rPr>
              <a:t> </a:t>
            </a:r>
            <a:r>
              <a:rPr sz="2100" dirty="0" err="1">
                <a:solidFill>
                  <a:srgbClr val="FF0000"/>
                </a:solidFill>
              </a:rPr>
              <a:t>visivo</a:t>
            </a:r>
            <a:r>
              <a:rPr sz="2100" dirty="0">
                <a:solidFill>
                  <a:srgbClr val="FF0000"/>
                </a:solidFill>
              </a:rPr>
              <a:t> e </a:t>
            </a:r>
            <a:r>
              <a:rPr sz="2100" dirty="0" err="1">
                <a:solidFill>
                  <a:srgbClr val="FF0000"/>
                </a:solidFill>
              </a:rPr>
              <a:t>possono</a:t>
            </a:r>
            <a:r>
              <a:rPr sz="2100" dirty="0">
                <a:solidFill>
                  <a:srgbClr val="FF0000"/>
                </a:solidFill>
              </a:rPr>
              <a:t> </a:t>
            </a:r>
            <a:r>
              <a:rPr sz="2100" dirty="0" err="1">
                <a:solidFill>
                  <a:srgbClr val="FF0000"/>
                </a:solidFill>
              </a:rPr>
              <a:t>essere</a:t>
            </a:r>
            <a:r>
              <a:rPr sz="2100" dirty="0">
                <a:solidFill>
                  <a:srgbClr val="FF0000"/>
                </a:solidFill>
              </a:rPr>
              <a:t> </a:t>
            </a:r>
            <a:r>
              <a:rPr sz="2100" dirty="0" err="1">
                <a:solidFill>
                  <a:srgbClr val="FF0000"/>
                </a:solidFill>
              </a:rPr>
              <a:t>sistemati</a:t>
            </a:r>
            <a:r>
              <a:rPr sz="2100" dirty="0">
                <a:solidFill>
                  <a:srgbClr val="FF0000"/>
                </a:solidFill>
              </a:rPr>
              <a:t> </a:t>
            </a:r>
            <a:r>
              <a:rPr sz="2100" dirty="0" err="1">
                <a:solidFill>
                  <a:srgbClr val="FF0000"/>
                </a:solidFill>
              </a:rPr>
              <a:t>ovunque</a:t>
            </a:r>
            <a:r>
              <a:rPr sz="2100" dirty="0">
                <a:solidFill>
                  <a:srgbClr val="FF0000"/>
                </a:solidFill>
              </a:rPr>
              <a:t>.</a:t>
            </a:r>
          </a:p>
          <a:p>
            <a:pPr marL="0" indent="0" algn="just" eaLnBrk="1" fontAlgn="auto">
              <a:spcBef>
                <a:spcPts val="500"/>
              </a:spcBef>
              <a:spcAft>
                <a:spcPts val="0"/>
              </a:spcAft>
              <a:buFont typeface="Arial" pitchFamily="34"/>
              <a:buNone/>
              <a:defRPr/>
            </a:pPr>
            <a:r>
              <a:rPr sz="2100" dirty="0">
                <a:solidFill>
                  <a:srgbClr val="FF0000"/>
                </a:solidFill>
              </a:rPr>
              <a:t>•</a:t>
            </a:r>
            <a:r>
              <a:rPr sz="2100" b="1" dirty="0" err="1">
                <a:solidFill>
                  <a:srgbClr val="FF0000"/>
                </a:solidFill>
              </a:rPr>
              <a:t>rumorosità</a:t>
            </a:r>
            <a:r>
              <a:rPr sz="2100" b="1" dirty="0">
                <a:solidFill>
                  <a:srgbClr val="FF0000"/>
                </a:solidFill>
              </a:rPr>
              <a:t> </a:t>
            </a:r>
            <a:r>
              <a:rPr sz="2100" b="1" dirty="0" err="1">
                <a:solidFill>
                  <a:srgbClr val="FF0000"/>
                </a:solidFill>
              </a:rPr>
              <a:t>delle</a:t>
            </a:r>
            <a:r>
              <a:rPr sz="2100" b="1" dirty="0">
                <a:solidFill>
                  <a:srgbClr val="FF0000"/>
                </a:solidFill>
              </a:rPr>
              <a:t> pale</a:t>
            </a:r>
            <a:r>
              <a:rPr sz="2100" dirty="0">
                <a:solidFill>
                  <a:srgbClr val="FF0000"/>
                </a:solidFill>
              </a:rPr>
              <a:t>: </a:t>
            </a:r>
            <a:r>
              <a:rPr sz="2100" dirty="0" err="1">
                <a:solidFill>
                  <a:srgbClr val="FF0000"/>
                </a:solidFill>
              </a:rPr>
              <a:t>sebbene</a:t>
            </a:r>
            <a:r>
              <a:rPr sz="2100" dirty="0">
                <a:solidFill>
                  <a:srgbClr val="FF0000"/>
                </a:solidFill>
              </a:rPr>
              <a:t> </a:t>
            </a:r>
            <a:r>
              <a:rPr sz="2100" dirty="0" err="1">
                <a:solidFill>
                  <a:srgbClr val="FF0000"/>
                </a:solidFill>
              </a:rPr>
              <a:t>quelli</a:t>
            </a:r>
            <a:r>
              <a:rPr sz="2100" dirty="0">
                <a:solidFill>
                  <a:srgbClr val="FF0000"/>
                </a:solidFill>
              </a:rPr>
              <a:t> </a:t>
            </a:r>
            <a:r>
              <a:rPr sz="2100" dirty="0" err="1">
                <a:solidFill>
                  <a:srgbClr val="FF0000"/>
                </a:solidFill>
              </a:rPr>
              <a:t>moderni</a:t>
            </a:r>
            <a:r>
              <a:rPr sz="2100" dirty="0">
                <a:solidFill>
                  <a:srgbClr val="FF0000"/>
                </a:solidFill>
              </a:rPr>
              <a:t> </a:t>
            </a:r>
            <a:r>
              <a:rPr sz="2100" dirty="0" err="1">
                <a:solidFill>
                  <a:srgbClr val="FF0000"/>
                </a:solidFill>
              </a:rPr>
              <a:t>abbiano</a:t>
            </a:r>
            <a:r>
              <a:rPr sz="2100" dirty="0">
                <a:solidFill>
                  <a:srgbClr val="FF0000"/>
                </a:solidFill>
              </a:rPr>
              <a:t> </a:t>
            </a:r>
            <a:r>
              <a:rPr sz="2100" dirty="0" err="1">
                <a:solidFill>
                  <a:srgbClr val="FF0000"/>
                </a:solidFill>
              </a:rPr>
              <a:t>valori</a:t>
            </a:r>
            <a:r>
              <a:rPr sz="2100" dirty="0">
                <a:solidFill>
                  <a:srgbClr val="FF0000"/>
                </a:solidFill>
              </a:rPr>
              <a:t> di </a:t>
            </a:r>
            <a:r>
              <a:rPr sz="2100" dirty="0" err="1">
                <a:solidFill>
                  <a:srgbClr val="FF0000"/>
                </a:solidFill>
              </a:rPr>
              <a:t>rumorità</a:t>
            </a:r>
            <a:r>
              <a:rPr sz="2100" dirty="0">
                <a:solidFill>
                  <a:srgbClr val="FF0000"/>
                </a:solidFill>
              </a:rPr>
              <a:t> </a:t>
            </a:r>
            <a:r>
              <a:rPr sz="2100" dirty="0" err="1">
                <a:solidFill>
                  <a:srgbClr val="FF0000"/>
                </a:solidFill>
              </a:rPr>
              <a:t>accettabili</a:t>
            </a:r>
            <a:r>
              <a:rPr sz="2100" dirty="0">
                <a:solidFill>
                  <a:srgbClr val="FF0000"/>
                </a:solidFill>
              </a:rPr>
              <a:t> in decibel, in </a:t>
            </a:r>
            <a:r>
              <a:rPr sz="2100" dirty="0" err="1">
                <a:solidFill>
                  <a:srgbClr val="FF0000"/>
                </a:solidFill>
              </a:rPr>
              <a:t>ogni</a:t>
            </a:r>
            <a:r>
              <a:rPr sz="2100" dirty="0">
                <a:solidFill>
                  <a:srgbClr val="FF0000"/>
                </a:solidFill>
              </a:rPr>
              <a:t> </a:t>
            </a:r>
            <a:r>
              <a:rPr sz="2100" dirty="0" err="1">
                <a:solidFill>
                  <a:srgbClr val="FF0000"/>
                </a:solidFill>
              </a:rPr>
              <a:t>caso</a:t>
            </a:r>
            <a:r>
              <a:rPr sz="2100" dirty="0">
                <a:solidFill>
                  <a:srgbClr val="FF0000"/>
                </a:solidFill>
              </a:rPr>
              <a:t> a circa 150-180 </a:t>
            </a:r>
            <a:r>
              <a:rPr sz="2100" dirty="0" err="1">
                <a:solidFill>
                  <a:srgbClr val="FF0000"/>
                </a:solidFill>
              </a:rPr>
              <a:t>metri</a:t>
            </a:r>
            <a:r>
              <a:rPr sz="2100" dirty="0">
                <a:solidFill>
                  <a:srgbClr val="FF0000"/>
                </a:solidFill>
              </a:rPr>
              <a:t> la </a:t>
            </a:r>
            <a:r>
              <a:rPr sz="2100" dirty="0" err="1">
                <a:solidFill>
                  <a:srgbClr val="FF0000"/>
                </a:solidFill>
              </a:rPr>
              <a:t>rumorosità</a:t>
            </a:r>
            <a:r>
              <a:rPr sz="2100" dirty="0">
                <a:solidFill>
                  <a:srgbClr val="FF0000"/>
                </a:solidFill>
              </a:rPr>
              <a:t> è di circa 45 decibel, </a:t>
            </a:r>
            <a:r>
              <a:rPr sz="2100" dirty="0" err="1">
                <a:solidFill>
                  <a:srgbClr val="FF0000"/>
                </a:solidFill>
              </a:rPr>
              <a:t>che</a:t>
            </a:r>
            <a:r>
              <a:rPr sz="2100" dirty="0">
                <a:solidFill>
                  <a:srgbClr val="FF0000"/>
                </a:solidFill>
              </a:rPr>
              <a:t> è </a:t>
            </a:r>
            <a:r>
              <a:rPr sz="2100" dirty="0" err="1">
                <a:solidFill>
                  <a:srgbClr val="FF0000"/>
                </a:solidFill>
              </a:rPr>
              <a:t>il</a:t>
            </a:r>
            <a:r>
              <a:rPr sz="2100" dirty="0">
                <a:solidFill>
                  <a:srgbClr val="FF0000"/>
                </a:solidFill>
              </a:rPr>
              <a:t> </a:t>
            </a:r>
            <a:r>
              <a:rPr sz="2100" dirty="0" err="1">
                <a:solidFill>
                  <a:srgbClr val="FF0000"/>
                </a:solidFill>
              </a:rPr>
              <a:t>valore</a:t>
            </a:r>
            <a:r>
              <a:rPr sz="2100" dirty="0">
                <a:solidFill>
                  <a:srgbClr val="FF0000"/>
                </a:solidFill>
              </a:rPr>
              <a:t> </a:t>
            </a:r>
            <a:r>
              <a:rPr sz="2100" dirty="0" err="1">
                <a:solidFill>
                  <a:srgbClr val="FF0000"/>
                </a:solidFill>
              </a:rPr>
              <a:t>massimo</a:t>
            </a:r>
            <a:r>
              <a:rPr sz="2100" dirty="0">
                <a:solidFill>
                  <a:srgbClr val="FF0000"/>
                </a:solidFill>
              </a:rPr>
              <a:t> in </a:t>
            </a:r>
            <a:r>
              <a:rPr sz="2100" dirty="0" err="1">
                <a:solidFill>
                  <a:srgbClr val="FF0000"/>
                </a:solidFill>
              </a:rPr>
              <a:t>prossimità</a:t>
            </a:r>
            <a:r>
              <a:rPr sz="2100" dirty="0">
                <a:solidFill>
                  <a:srgbClr val="FF0000"/>
                </a:solidFill>
              </a:rPr>
              <a:t> </a:t>
            </a:r>
            <a:r>
              <a:rPr sz="2100" dirty="0" err="1">
                <a:solidFill>
                  <a:srgbClr val="FF0000"/>
                </a:solidFill>
              </a:rPr>
              <a:t>delle</a:t>
            </a:r>
            <a:r>
              <a:rPr sz="2100" dirty="0">
                <a:solidFill>
                  <a:srgbClr val="FF0000"/>
                </a:solidFill>
              </a:rPr>
              <a:t> </a:t>
            </a:r>
            <a:r>
              <a:rPr sz="2100" dirty="0" err="1">
                <a:solidFill>
                  <a:srgbClr val="FF0000"/>
                </a:solidFill>
              </a:rPr>
              <a:t>abitazioni</a:t>
            </a:r>
            <a:r>
              <a:rPr sz="2100" dirty="0">
                <a:solidFill>
                  <a:srgbClr val="FF0000"/>
                </a:solidFill>
              </a:rPr>
              <a:t>.</a:t>
            </a:r>
          </a:p>
          <a:p>
            <a:pPr marL="0" indent="0" algn="just" eaLnBrk="1" fontAlgn="auto">
              <a:spcBef>
                <a:spcPts val="500"/>
              </a:spcBef>
              <a:spcAft>
                <a:spcPts val="0"/>
              </a:spcAft>
              <a:buFont typeface="Arial" pitchFamily="34"/>
              <a:buNone/>
              <a:defRPr/>
            </a:pPr>
            <a:r>
              <a:rPr sz="2100" dirty="0">
                <a:solidFill>
                  <a:srgbClr val="FF0000"/>
                </a:solidFill>
              </a:rPr>
              <a:t>•</a:t>
            </a:r>
            <a:r>
              <a:rPr sz="2100" b="1" dirty="0" err="1">
                <a:solidFill>
                  <a:srgbClr val="FF0000"/>
                </a:solidFill>
              </a:rPr>
              <a:t>effetti</a:t>
            </a:r>
            <a:r>
              <a:rPr sz="2100" b="1" dirty="0">
                <a:solidFill>
                  <a:srgbClr val="FF0000"/>
                </a:solidFill>
              </a:rPr>
              <a:t> </a:t>
            </a:r>
            <a:r>
              <a:rPr sz="2100" b="1" dirty="0" err="1">
                <a:solidFill>
                  <a:srgbClr val="FF0000"/>
                </a:solidFill>
              </a:rPr>
              <a:t>su</a:t>
            </a:r>
            <a:r>
              <a:rPr sz="2100" b="1" dirty="0">
                <a:solidFill>
                  <a:srgbClr val="FF0000"/>
                </a:solidFill>
              </a:rPr>
              <a:t> flora e fauna</a:t>
            </a:r>
            <a:r>
              <a:rPr sz="2100" dirty="0">
                <a:solidFill>
                  <a:srgbClr val="FF0000"/>
                </a:solidFill>
              </a:rPr>
              <a:t>: le pale </a:t>
            </a:r>
            <a:r>
              <a:rPr sz="2100" dirty="0" err="1">
                <a:solidFill>
                  <a:srgbClr val="FF0000"/>
                </a:solidFill>
              </a:rPr>
              <a:t>rallentano</a:t>
            </a:r>
            <a:r>
              <a:rPr sz="2100" dirty="0">
                <a:solidFill>
                  <a:srgbClr val="FF0000"/>
                </a:solidFill>
              </a:rPr>
              <a:t> </a:t>
            </a:r>
            <a:r>
              <a:rPr sz="2100" dirty="0" err="1">
                <a:solidFill>
                  <a:srgbClr val="FF0000"/>
                </a:solidFill>
              </a:rPr>
              <a:t>notevolmente</a:t>
            </a:r>
            <a:r>
              <a:rPr sz="2100" dirty="0">
                <a:solidFill>
                  <a:srgbClr val="FF0000"/>
                </a:solidFill>
              </a:rPr>
              <a:t> la </a:t>
            </a:r>
            <a:r>
              <a:rPr sz="2100" dirty="0" err="1">
                <a:solidFill>
                  <a:srgbClr val="FF0000"/>
                </a:solidFill>
              </a:rPr>
              <a:t>velocità</a:t>
            </a:r>
            <a:r>
              <a:rPr sz="2100" dirty="0">
                <a:solidFill>
                  <a:srgbClr val="FF0000"/>
                </a:solidFill>
              </a:rPr>
              <a:t> del </a:t>
            </a:r>
            <a:r>
              <a:rPr sz="2100" dirty="0" err="1">
                <a:solidFill>
                  <a:srgbClr val="FF0000"/>
                </a:solidFill>
              </a:rPr>
              <a:t>vento</a:t>
            </a:r>
            <a:r>
              <a:rPr sz="2100" dirty="0">
                <a:solidFill>
                  <a:srgbClr val="FF0000"/>
                </a:solidFill>
              </a:rPr>
              <a:t>, </a:t>
            </a:r>
            <a:r>
              <a:rPr sz="2100" dirty="0" err="1">
                <a:solidFill>
                  <a:srgbClr val="FF0000"/>
                </a:solidFill>
              </a:rPr>
              <a:t>questo</a:t>
            </a:r>
            <a:r>
              <a:rPr sz="2100" dirty="0">
                <a:solidFill>
                  <a:srgbClr val="FF0000"/>
                </a:solidFill>
              </a:rPr>
              <a:t> </a:t>
            </a:r>
            <a:r>
              <a:rPr sz="2100" dirty="0" err="1">
                <a:solidFill>
                  <a:srgbClr val="FF0000"/>
                </a:solidFill>
              </a:rPr>
              <a:t>può</a:t>
            </a:r>
            <a:r>
              <a:rPr sz="2100" dirty="0">
                <a:solidFill>
                  <a:srgbClr val="FF0000"/>
                </a:solidFill>
              </a:rPr>
              <a:t> </a:t>
            </a:r>
            <a:r>
              <a:rPr sz="2100" dirty="0" err="1">
                <a:solidFill>
                  <a:srgbClr val="FF0000"/>
                </a:solidFill>
              </a:rPr>
              <a:t>essere</a:t>
            </a:r>
            <a:r>
              <a:rPr sz="2100" dirty="0">
                <a:solidFill>
                  <a:srgbClr val="FF0000"/>
                </a:solidFill>
              </a:rPr>
              <a:t> un </a:t>
            </a:r>
            <a:r>
              <a:rPr sz="2100" dirty="0" err="1">
                <a:solidFill>
                  <a:srgbClr val="FF0000"/>
                </a:solidFill>
              </a:rPr>
              <a:t>problema</a:t>
            </a:r>
            <a:r>
              <a:rPr sz="2100" dirty="0">
                <a:solidFill>
                  <a:srgbClr val="FF0000"/>
                </a:solidFill>
              </a:rPr>
              <a:t> per </a:t>
            </a:r>
            <a:r>
              <a:rPr sz="2100" dirty="0" err="1">
                <a:solidFill>
                  <a:srgbClr val="FF0000"/>
                </a:solidFill>
              </a:rPr>
              <a:t>gli</a:t>
            </a:r>
            <a:r>
              <a:rPr sz="2100" dirty="0">
                <a:solidFill>
                  <a:srgbClr val="FF0000"/>
                </a:solidFill>
              </a:rPr>
              <a:t> </a:t>
            </a:r>
            <a:r>
              <a:rPr sz="2100" dirty="0" err="1">
                <a:solidFill>
                  <a:srgbClr val="FF0000"/>
                </a:solidFill>
              </a:rPr>
              <a:t>uccelli</a:t>
            </a:r>
            <a:r>
              <a:rPr sz="2100" dirty="0">
                <a:solidFill>
                  <a:srgbClr val="FF0000"/>
                </a:solidFill>
              </a:rPr>
              <a:t>.</a:t>
            </a:r>
          </a:p>
          <a:p>
            <a:pPr marL="0" indent="0" algn="just" eaLnBrk="1" fontAlgn="auto">
              <a:spcBef>
                <a:spcPts val="500"/>
              </a:spcBef>
              <a:spcAft>
                <a:spcPts val="0"/>
              </a:spcAft>
              <a:buFont typeface="Arial" pitchFamily="34"/>
              <a:buNone/>
              <a:defRPr/>
            </a:pPr>
            <a:r>
              <a:rPr sz="2100" dirty="0">
                <a:solidFill>
                  <a:srgbClr val="FF0000"/>
                </a:solidFill>
              </a:rPr>
              <a:t>•</a:t>
            </a:r>
            <a:r>
              <a:rPr sz="2100" b="1" dirty="0" err="1">
                <a:solidFill>
                  <a:srgbClr val="FF0000"/>
                </a:solidFill>
              </a:rPr>
              <a:t>possibili</a:t>
            </a:r>
            <a:r>
              <a:rPr sz="2100" b="1" dirty="0">
                <a:solidFill>
                  <a:srgbClr val="FF0000"/>
                </a:solidFill>
              </a:rPr>
              <a:t> </a:t>
            </a:r>
            <a:r>
              <a:rPr sz="2100" b="1" dirty="0" err="1">
                <a:solidFill>
                  <a:srgbClr val="FF0000"/>
                </a:solidFill>
              </a:rPr>
              <a:t>interferenze</a:t>
            </a:r>
            <a:r>
              <a:rPr sz="2100" b="1" dirty="0">
                <a:solidFill>
                  <a:srgbClr val="FF0000"/>
                </a:solidFill>
              </a:rPr>
              <a:t> con </a:t>
            </a:r>
            <a:r>
              <a:rPr sz="2100" b="1" dirty="0" err="1">
                <a:solidFill>
                  <a:srgbClr val="FF0000"/>
                </a:solidFill>
              </a:rPr>
              <a:t>telecomunicazioni</a:t>
            </a:r>
            <a:r>
              <a:rPr sz="2100" b="1" dirty="0">
                <a:solidFill>
                  <a:srgbClr val="FF0000"/>
                </a:solidFill>
              </a:rPr>
              <a:t> </a:t>
            </a:r>
          </a:p>
          <a:p>
            <a:pPr algn="just" eaLnBrk="1" fontAlgn="auto">
              <a:spcBef>
                <a:spcPts val="500"/>
              </a:spcBef>
              <a:spcAft>
                <a:spcPts val="0"/>
              </a:spcAft>
              <a:buFont typeface="Arial" pitchFamily="34"/>
              <a:buChar char="•"/>
              <a:defRPr/>
            </a:pPr>
            <a:endParaRPr sz="2100" dirty="0">
              <a:solidFill>
                <a:srgbClr val="FF0000"/>
              </a:solidFill>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27A884B-E61F-4A8E-90D0-94871C8A6276}"/>
              </a:ext>
            </a:extLst>
          </p:cNvPr>
          <p:cNvSpPr txBox="1"/>
          <p:nvPr/>
        </p:nvSpPr>
        <p:spPr>
          <a:xfrm>
            <a:off x="3170238" y="3046413"/>
            <a:ext cx="252095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it-IT" sz="3600" dirty="0">
                <a:solidFill>
                  <a:schemeClr val="bg2">
                    <a:lumMod val="25000"/>
                  </a:schemeClr>
                </a:solidFill>
              </a:rPr>
              <a:t>SVANTAGGI</a:t>
            </a:r>
          </a:p>
        </p:txBody>
      </p:sp>
      <p:sp>
        <p:nvSpPr>
          <p:cNvPr id="3" name="Freccia a destra 2">
            <a:extLst>
              <a:ext uri="{FF2B5EF4-FFF2-40B4-BE49-F238E27FC236}">
                <a16:creationId xmlns:a16="http://schemas.microsoft.com/office/drawing/2014/main" id="{B6106BE4-1DBC-4113-B60A-7A6934B537C1}"/>
              </a:ext>
            </a:extLst>
          </p:cNvPr>
          <p:cNvSpPr/>
          <p:nvPr/>
        </p:nvSpPr>
        <p:spPr>
          <a:xfrm>
            <a:off x="5691188" y="318611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CasellaDiTesto 3">
            <a:extLst>
              <a:ext uri="{FF2B5EF4-FFF2-40B4-BE49-F238E27FC236}">
                <a16:creationId xmlns:a16="http://schemas.microsoft.com/office/drawing/2014/main" id="{70B02B7F-27F8-478E-8DB4-D61E022CD2CC}"/>
              </a:ext>
            </a:extLst>
          </p:cNvPr>
          <p:cNvSpPr txBox="1"/>
          <p:nvPr/>
        </p:nvSpPr>
        <p:spPr>
          <a:xfrm>
            <a:off x="6669088" y="2378075"/>
            <a:ext cx="2286000" cy="2584450"/>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Gli aerogeneratori e le opere a supporto (strade, cabine elettriche) rappresentano solo il 2-3% dello spazio necessario per </a:t>
            </a:r>
          </a:p>
          <a:p>
            <a:pPr fontAlgn="auto">
              <a:spcBef>
                <a:spcPts val="0"/>
              </a:spcBef>
              <a:spcAft>
                <a:spcPts val="0"/>
              </a:spcAft>
              <a:defRPr/>
            </a:pPr>
            <a:r>
              <a:rPr lang="it-IT" dirty="0">
                <a:solidFill>
                  <a:srgbClr val="FF0000"/>
                </a:solidFill>
                <a:latin typeface="+mn-lt"/>
              </a:rPr>
              <a:t>installare un impianto eolico!</a:t>
            </a:r>
          </a:p>
        </p:txBody>
      </p:sp>
      <p:sp>
        <p:nvSpPr>
          <p:cNvPr id="5" name="Freccia in su 4">
            <a:extLst>
              <a:ext uri="{FF2B5EF4-FFF2-40B4-BE49-F238E27FC236}">
                <a16:creationId xmlns:a16="http://schemas.microsoft.com/office/drawing/2014/main" id="{B03F3926-DEA9-450C-86B7-2C0EA415BF92}"/>
              </a:ext>
            </a:extLst>
          </p:cNvPr>
          <p:cNvSpPr/>
          <p:nvPr/>
        </p:nvSpPr>
        <p:spPr>
          <a:xfrm>
            <a:off x="4529138" y="2068513"/>
            <a:ext cx="484187"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CasellaDiTesto 5">
            <a:extLst>
              <a:ext uri="{FF2B5EF4-FFF2-40B4-BE49-F238E27FC236}">
                <a16:creationId xmlns:a16="http://schemas.microsoft.com/office/drawing/2014/main" id="{7506207C-F02E-407C-B9EA-844A192A2F40}"/>
              </a:ext>
            </a:extLst>
          </p:cNvPr>
          <p:cNvSpPr txBox="1"/>
          <p:nvPr/>
        </p:nvSpPr>
        <p:spPr>
          <a:xfrm>
            <a:off x="2916238" y="868363"/>
            <a:ext cx="3916362" cy="923330"/>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Non è sempre facile convincere le amministrazioni locali che un impianto eolico sia anche bello esteticamente</a:t>
            </a:r>
          </a:p>
        </p:txBody>
      </p:sp>
      <p:sp>
        <p:nvSpPr>
          <p:cNvPr id="7" name="Freccia in giù 6">
            <a:extLst>
              <a:ext uri="{FF2B5EF4-FFF2-40B4-BE49-F238E27FC236}">
                <a16:creationId xmlns:a16="http://schemas.microsoft.com/office/drawing/2014/main" id="{DAEBDA00-32EA-41E0-868D-CE5ACA0C3796}"/>
              </a:ext>
            </a:extLst>
          </p:cNvPr>
          <p:cNvSpPr/>
          <p:nvPr/>
        </p:nvSpPr>
        <p:spPr>
          <a:xfrm>
            <a:off x="3752850" y="3692525"/>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a:extLst>
              <a:ext uri="{FF2B5EF4-FFF2-40B4-BE49-F238E27FC236}">
                <a16:creationId xmlns:a16="http://schemas.microsoft.com/office/drawing/2014/main" id="{B517FF14-5699-4EE4-985D-C52D1B63E463}"/>
              </a:ext>
            </a:extLst>
          </p:cNvPr>
          <p:cNvSpPr txBox="1"/>
          <p:nvPr/>
        </p:nvSpPr>
        <p:spPr>
          <a:xfrm>
            <a:off x="1619250" y="4670425"/>
            <a:ext cx="4560888" cy="1477963"/>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Sebbene quelli moderni abbiano valori di rumorosità accettabili in decibel, in ogni caso a circa 150-180 metri la rumorosità </a:t>
            </a:r>
          </a:p>
          <a:p>
            <a:pPr fontAlgn="auto">
              <a:spcBef>
                <a:spcPts val="0"/>
              </a:spcBef>
              <a:spcAft>
                <a:spcPts val="0"/>
              </a:spcAft>
              <a:defRPr/>
            </a:pPr>
            <a:r>
              <a:rPr lang="it-IT" dirty="0">
                <a:solidFill>
                  <a:srgbClr val="FF0000"/>
                </a:solidFill>
                <a:latin typeface="+mn-lt"/>
              </a:rPr>
              <a:t>è di circa 45 decibel, che è il valore massimo in prossimità delle abitazioni.</a:t>
            </a:r>
          </a:p>
        </p:txBody>
      </p:sp>
      <p:sp>
        <p:nvSpPr>
          <p:cNvPr id="10" name="Freccia a sinistra 9">
            <a:extLst>
              <a:ext uri="{FF2B5EF4-FFF2-40B4-BE49-F238E27FC236}">
                <a16:creationId xmlns:a16="http://schemas.microsoft.com/office/drawing/2014/main" id="{7A942E84-C953-4B22-B25F-DE2A13351B73}"/>
              </a:ext>
            </a:extLst>
          </p:cNvPr>
          <p:cNvSpPr/>
          <p:nvPr/>
        </p:nvSpPr>
        <p:spPr>
          <a:xfrm>
            <a:off x="2192338" y="3127375"/>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CasellaDiTesto 10">
            <a:extLst>
              <a:ext uri="{FF2B5EF4-FFF2-40B4-BE49-F238E27FC236}">
                <a16:creationId xmlns:a16="http://schemas.microsoft.com/office/drawing/2014/main" id="{2689E420-10A6-432B-B936-ECEF1B1EDF68}"/>
              </a:ext>
            </a:extLst>
          </p:cNvPr>
          <p:cNvSpPr txBox="1"/>
          <p:nvPr/>
        </p:nvSpPr>
        <p:spPr>
          <a:xfrm>
            <a:off x="160338" y="1754188"/>
            <a:ext cx="2012950" cy="2585323"/>
          </a:xfrm>
          <a:prstGeom prst="rect">
            <a:avLst/>
          </a:prstGeom>
          <a:noFill/>
        </p:spPr>
        <p:txBody>
          <a:bodyPr>
            <a:spAutoFit/>
          </a:bodyPr>
          <a:lstStyle/>
          <a:p>
            <a:pPr fontAlgn="auto">
              <a:spcBef>
                <a:spcPts val="0"/>
              </a:spcBef>
              <a:spcAft>
                <a:spcPts val="0"/>
              </a:spcAft>
              <a:defRPr/>
            </a:pPr>
            <a:r>
              <a:rPr lang="it-IT" dirty="0">
                <a:solidFill>
                  <a:srgbClr val="FF0000"/>
                </a:solidFill>
                <a:latin typeface="+mn-lt"/>
              </a:rPr>
              <a:t>Il rumore può causare, secondo numeroso studi, la cosiddetta  sindrome da «pala eolica» che comporterebbe numerosi problemi neurologici.</a:t>
            </a:r>
          </a:p>
        </p:txBody>
      </p:sp>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42" name="WordArt 10">
            <a:extLst>
              <a:ext uri="{FF2B5EF4-FFF2-40B4-BE49-F238E27FC236}">
                <a16:creationId xmlns:a16="http://schemas.microsoft.com/office/drawing/2014/main" id="{0F43C48A-21E4-42A4-85B7-5EC05690440C}"/>
              </a:ext>
            </a:extLst>
          </p:cNvPr>
          <p:cNvSpPr>
            <a:spLocks noChangeArrowheads="1" noChangeShapeType="1" noTextEdit="1"/>
          </p:cNvSpPr>
          <p:nvPr/>
        </p:nvSpPr>
        <p:spPr bwMode="auto">
          <a:xfrm>
            <a:off x="1547813" y="3429000"/>
            <a:ext cx="6248400" cy="10795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r>
              <a:rPr lang="it-IT" sz="36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Mare</a:t>
            </a:r>
          </a:p>
        </p:txBody>
      </p:sp>
    </p:spTree>
    <p:extLst>
      <p:ext uri="{BB962C8B-B14F-4D97-AF65-F5344CB8AC3E}">
        <p14:creationId xmlns:p14="http://schemas.microsoft.com/office/powerpoint/2010/main" val="426383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a:extLst>
              <a:ext uri="{FF2B5EF4-FFF2-40B4-BE49-F238E27FC236}">
                <a16:creationId xmlns:a16="http://schemas.microsoft.com/office/drawing/2014/main" id="{BBF0D0A7-B66D-4073-9777-3669B79AD863}"/>
              </a:ext>
            </a:extLst>
          </p:cNvPr>
          <p:cNvSpPr>
            <a:spLocks noChangeArrowheads="1"/>
          </p:cNvSpPr>
          <p:nvPr/>
        </p:nvSpPr>
        <p:spPr bwMode="auto">
          <a:xfrm>
            <a:off x="304800" y="316301"/>
            <a:ext cx="8534400"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eaLnBrk="1" hangingPunct="1"/>
            <a:r>
              <a:rPr lang="it-IT" altLang="it-IT" sz="1800" b="1" dirty="0">
                <a:solidFill>
                  <a:srgbClr val="FFFF00"/>
                </a:solidFill>
                <a:cs typeface="Times New Roman" panose="02020603050405020304" pitchFamily="18" charset="0"/>
              </a:rPr>
              <a:t>Energia dagli oceani</a:t>
            </a:r>
            <a:endParaRPr lang="it-IT" altLang="it-IT" sz="1800" dirty="0">
              <a:solidFill>
                <a:srgbClr val="FFFF00"/>
              </a:solidFill>
              <a:latin typeface="Times New Roman" panose="02020603050405020304" pitchFamily="18" charset="0"/>
              <a:cs typeface="Times New Roman" panose="02020603050405020304" pitchFamily="18" charset="0"/>
            </a:endParaRPr>
          </a:p>
          <a:p>
            <a:pPr algn="just"/>
            <a:r>
              <a:rPr lang="it-IT" altLang="it-IT" sz="1800" dirty="0">
                <a:solidFill>
                  <a:srgbClr val="FFFF00"/>
                </a:solidFill>
                <a:latin typeface="Times New Roman" panose="02020603050405020304" pitchFamily="18" charset="0"/>
                <a:cs typeface="Times New Roman" panose="02020603050405020304" pitchFamily="18" charset="0"/>
              </a:rPr>
              <a:t>   Il sistema di sfruttamento dell’enorme quantità di calore che ogni giorno le acque degli oceani assorbono dal Sole si basa sulla differenza di temperatura fra le calde acque superficiali e quelle fredde dei fondali. L’acqua calda è utilizzata per trasformare un fluido in vapore, il quale a sua volta aziona una turbina per produrre elettricità. Il vapore viene successivamente fatto passare in un condensatore, alimentato con l’acqua fredda degli strati marini più profondi. Questo sistema di produzione di elettricità viene definito OTEC (Ocean Thermal Energy Conversion). </a:t>
            </a:r>
          </a:p>
        </p:txBody>
      </p:sp>
      <p:sp>
        <p:nvSpPr>
          <p:cNvPr id="10251" name="AutoShape 15">
            <a:extLst>
              <a:ext uri="{FF2B5EF4-FFF2-40B4-BE49-F238E27FC236}">
                <a16:creationId xmlns:a16="http://schemas.microsoft.com/office/drawing/2014/main" id="{B29DDC93-0768-43A9-89D6-B54990CA5BA7}"/>
              </a:ext>
            </a:extLst>
          </p:cNvPr>
          <p:cNvSpPr>
            <a:spLocks noChangeArrowheads="1"/>
          </p:cNvSpPr>
          <p:nvPr/>
        </p:nvSpPr>
        <p:spPr bwMode="auto">
          <a:xfrm>
            <a:off x="0" y="1066800"/>
            <a:ext cx="376238" cy="914400"/>
          </a:xfrm>
          <a:prstGeom prst="diamond">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endParaRPr lang="it-IT" altLang="it-IT"/>
          </a:p>
        </p:txBody>
      </p:sp>
      <p:pic>
        <p:nvPicPr>
          <p:cNvPr id="10253" name="Picture 17" descr="auto0">
            <a:extLst>
              <a:ext uri="{FF2B5EF4-FFF2-40B4-BE49-F238E27FC236}">
                <a16:creationId xmlns:a16="http://schemas.microsoft.com/office/drawing/2014/main" id="{47EF6E2A-8D51-4814-8E6C-6F825D007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3320833"/>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 Box 20">
            <a:extLst>
              <a:ext uri="{FF2B5EF4-FFF2-40B4-BE49-F238E27FC236}">
                <a16:creationId xmlns:a16="http://schemas.microsoft.com/office/drawing/2014/main" id="{1923BC96-4561-4CF1-A501-921AB23BCD52}"/>
              </a:ext>
            </a:extLst>
          </p:cNvPr>
          <p:cNvSpPr txBox="1">
            <a:spLocks noChangeArrowheads="1"/>
          </p:cNvSpPr>
          <p:nvPr/>
        </p:nvSpPr>
        <p:spPr bwMode="auto">
          <a:xfrm>
            <a:off x="3581400" y="2638541"/>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gn="just"/>
            <a:r>
              <a:rPr lang="it-IT" altLang="it-IT" sz="1800" dirty="0">
                <a:solidFill>
                  <a:srgbClr val="FFFF00"/>
                </a:solidFill>
                <a:latin typeface="Times New Roman" panose="02020603050405020304" pitchFamily="18" charset="0"/>
                <a:cs typeface="Times New Roman" panose="02020603050405020304" pitchFamily="18" charset="0"/>
              </a:rPr>
              <a:t>Se si costruisse una rete di centrali OTEC capace di convertire in energia elettrica anche solo lo 0,1% dell’energia termica immagazzinata nei mari, si riuscirebbero a produrre 14 milioni di megawatt, pari a circa 20 volte la potenza elettrica attualmente generata negli Stati Uniti.</a:t>
            </a:r>
          </a:p>
          <a:p>
            <a:pPr algn="just"/>
            <a:r>
              <a:rPr lang="it-IT" altLang="it-IT" sz="1800" dirty="0">
                <a:solidFill>
                  <a:srgbClr val="FFFF00"/>
                </a:solidFill>
                <a:latin typeface="Times New Roman" panose="02020603050405020304" pitchFamily="18" charset="0"/>
                <a:cs typeface="Times New Roman" panose="02020603050405020304" pitchFamily="18" charset="0"/>
              </a:rPr>
              <a:t>Fino a oggi, gli impianti OTEC realizzati sono tutti di tipo sperimentale. </a:t>
            </a:r>
          </a:p>
          <a:p>
            <a:pPr algn="just"/>
            <a:r>
              <a:rPr lang="it-IT" altLang="it-IT" sz="1800" dirty="0">
                <a:solidFill>
                  <a:srgbClr val="FFFF00"/>
                </a:solidFill>
                <a:latin typeface="Times New Roman" panose="02020603050405020304" pitchFamily="18" charset="0"/>
                <a:cs typeface="Times New Roman" panose="02020603050405020304" pitchFamily="18" charset="0"/>
              </a:rPr>
              <a:t>Le maggiori difficoltà riguardano la costruzione delle grosse condotte necessarie per il trasporto dell’acqua fredda, che dovrebbero avere un diametro di circa due metri e una lunghezza intorno ai due chilometri. </a:t>
            </a:r>
            <a:endParaRPr lang="it-IT" altLang="it-IT" sz="1800" dirty="0">
              <a:solidFill>
                <a:srgbClr val="FFFF00"/>
              </a:solidFill>
              <a:latin typeface="Times New Roman" panose="02020603050405020304" pitchFamily="18" charset="0"/>
            </a:endParaRPr>
          </a:p>
          <a:p>
            <a:pPr eaLnBrk="1" hangingPunct="1"/>
            <a:endParaRPr lang="it-IT" altLang="it-IT" sz="1800" dirty="0">
              <a:solidFill>
                <a:srgbClr val="FFFF00"/>
              </a:solidFill>
            </a:endParaRPr>
          </a:p>
        </p:txBody>
      </p:sp>
      <p:sp>
        <p:nvSpPr>
          <p:cNvPr id="10257" name="Text Box 21">
            <a:extLst>
              <a:ext uri="{FF2B5EF4-FFF2-40B4-BE49-F238E27FC236}">
                <a16:creationId xmlns:a16="http://schemas.microsoft.com/office/drawing/2014/main" id="{8FDA05FD-DFFA-4E87-BBCE-3C9653CB189C}"/>
              </a:ext>
            </a:extLst>
          </p:cNvPr>
          <p:cNvSpPr txBox="1">
            <a:spLocks noChangeArrowheads="1"/>
          </p:cNvSpPr>
          <p:nvPr/>
        </p:nvSpPr>
        <p:spPr bwMode="auto">
          <a:xfrm>
            <a:off x="797719" y="5252589"/>
            <a:ext cx="23622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anose="020B0604030504040204" pitchFamily="34" charset="0"/>
              </a:defRPr>
            </a:lvl1pPr>
            <a:lvl2pPr marL="742950" indent="-285750" eaLnBrk="0" hangingPunct="0">
              <a:defRPr sz="1200">
                <a:solidFill>
                  <a:schemeClr val="tx1"/>
                </a:solidFill>
                <a:latin typeface="Tahoma" panose="020B0604030504040204" pitchFamily="34" charset="0"/>
              </a:defRPr>
            </a:lvl2pPr>
            <a:lvl3pPr marL="1143000" indent="-228600" eaLnBrk="0" hangingPunct="0">
              <a:defRPr sz="1200">
                <a:solidFill>
                  <a:schemeClr val="tx1"/>
                </a:solidFill>
                <a:latin typeface="Tahoma" panose="020B0604030504040204" pitchFamily="34" charset="0"/>
              </a:defRPr>
            </a:lvl3pPr>
            <a:lvl4pPr marL="1600200" indent="-228600" eaLnBrk="0" hangingPunct="0">
              <a:defRPr sz="1200">
                <a:solidFill>
                  <a:schemeClr val="tx1"/>
                </a:solidFill>
                <a:latin typeface="Tahoma" panose="020B0604030504040204" pitchFamily="34" charset="0"/>
              </a:defRPr>
            </a:lvl4pPr>
            <a:lvl5pPr marL="2057400" indent="-228600" eaLnBrk="0" hangingPunct="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eaLnBrk="1" hangingPunct="1">
              <a:spcBef>
                <a:spcPct val="50000"/>
              </a:spcBef>
            </a:pPr>
            <a:r>
              <a:rPr lang="it-IT" altLang="it-IT" b="1">
                <a:solidFill>
                  <a:srgbClr val="996600"/>
                </a:solidFill>
              </a:rPr>
              <a:t>Costa dell’ Oceano Atlantico</a:t>
            </a:r>
          </a:p>
        </p:txBody>
      </p:sp>
    </p:spTree>
    <p:extLst>
      <p:ext uri="{BB962C8B-B14F-4D97-AF65-F5344CB8AC3E}">
        <p14:creationId xmlns:p14="http://schemas.microsoft.com/office/powerpoint/2010/main" val="15852331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526806D-0CD0-4A3D-AD38-0B918D432202}"/>
              </a:ext>
            </a:extLst>
          </p:cNvPr>
          <p:cNvSpPr>
            <a:spLocks noGrp="1" noChangeArrowheads="1"/>
          </p:cNvSpPr>
          <p:nvPr>
            <p:ph type="title" idx="4294967295"/>
          </p:nvPr>
        </p:nvSpPr>
        <p:spPr>
          <a:xfrm>
            <a:off x="-36513" y="0"/>
            <a:ext cx="9324976" cy="1143000"/>
          </a:xfrm>
        </p:spPr>
        <p:txBody>
          <a:bodyPr/>
          <a:lstStyle/>
          <a:p>
            <a:r>
              <a:rPr lang="it-IT" altLang="it-IT" sz="3600">
                <a:solidFill>
                  <a:srgbClr val="FF0000"/>
                </a:solidFill>
              </a:rPr>
              <a:t>Energia Elettrica da …</a:t>
            </a:r>
            <a:br>
              <a:rPr lang="it-IT" altLang="it-IT" sz="3600">
                <a:solidFill>
                  <a:srgbClr val="FF0000"/>
                </a:solidFill>
              </a:rPr>
            </a:br>
            <a:r>
              <a:rPr lang="it-IT" altLang="it-IT" sz="3600">
                <a:solidFill>
                  <a:srgbClr val="FF0000"/>
                </a:solidFill>
              </a:rPr>
              <a:t>Moto del mare - Energia Mareomotrice</a:t>
            </a:r>
          </a:p>
        </p:txBody>
      </p:sp>
      <p:sp>
        <p:nvSpPr>
          <p:cNvPr id="30729" name="Rectangle 9">
            <a:extLst>
              <a:ext uri="{FF2B5EF4-FFF2-40B4-BE49-F238E27FC236}">
                <a16:creationId xmlns:a16="http://schemas.microsoft.com/office/drawing/2014/main" id="{204C59F6-2C4C-423C-BC1E-8104FE227BF8}"/>
              </a:ext>
            </a:extLst>
          </p:cNvPr>
          <p:cNvSpPr>
            <a:spLocks noChangeArrowheads="1"/>
          </p:cNvSpPr>
          <p:nvPr/>
        </p:nvSpPr>
        <p:spPr bwMode="auto">
          <a:xfrm>
            <a:off x="323850" y="1007973"/>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400" dirty="0">
                <a:solidFill>
                  <a:srgbClr val="FF0000"/>
                </a:solidFill>
                <a:effectLst/>
              </a:rPr>
              <a:t>L’energia delle maree (o energia </a:t>
            </a:r>
            <a:r>
              <a:rPr lang="it-IT" altLang="it-IT" sz="2400" dirty="0" err="1">
                <a:solidFill>
                  <a:srgbClr val="FF0000"/>
                </a:solidFill>
                <a:effectLst/>
              </a:rPr>
              <a:t>maremotrice</a:t>
            </a:r>
            <a:r>
              <a:rPr lang="it-IT" altLang="it-IT" sz="2400" dirty="0">
                <a:solidFill>
                  <a:srgbClr val="FF0000"/>
                </a:solidFill>
                <a:effectLst/>
              </a:rPr>
              <a:t>) è l’energia che viene prodotta sfruttando gli spostamenti d’acqua causati dalle maree. </a:t>
            </a:r>
          </a:p>
        </p:txBody>
      </p:sp>
      <p:sp>
        <p:nvSpPr>
          <p:cNvPr id="30730" name="Rectangle 10">
            <a:extLst>
              <a:ext uri="{FF2B5EF4-FFF2-40B4-BE49-F238E27FC236}">
                <a16:creationId xmlns:a16="http://schemas.microsoft.com/office/drawing/2014/main" id="{66ED06B5-546B-41E5-B9FA-E617ADBCA10D}"/>
              </a:ext>
            </a:extLst>
          </p:cNvPr>
          <p:cNvSpPr>
            <a:spLocks noChangeArrowheads="1"/>
          </p:cNvSpPr>
          <p:nvPr/>
        </p:nvSpPr>
        <p:spPr bwMode="auto">
          <a:xfrm>
            <a:off x="323850" y="2133600"/>
            <a:ext cx="374491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1800" i="1" dirty="0">
                <a:solidFill>
                  <a:srgbClr val="FF0000"/>
                </a:solidFill>
                <a:effectLst/>
              </a:rPr>
              <a:t>Centrale si Saint-Malo in </a:t>
            </a:r>
            <a:r>
              <a:rPr lang="it-IT" altLang="it-IT" sz="1800" i="1" dirty="0">
                <a:solidFill>
                  <a:srgbClr val="FF0000"/>
                </a:solidFill>
                <a:effectLst/>
                <a:hlinkClick r:id="rId2" tooltip="Bretagna">
                  <a:extLst>
                    <a:ext uri="{A12FA001-AC4F-418D-AE19-62706E023703}">
                      <ahyp:hlinkClr xmlns:ahyp="http://schemas.microsoft.com/office/drawing/2018/hyperlinkcolor" val="tx"/>
                    </a:ext>
                  </a:extLst>
                </a:hlinkClick>
              </a:rPr>
              <a:t>Bretagna</a:t>
            </a:r>
            <a:r>
              <a:rPr lang="it-IT" altLang="it-IT" sz="1800" i="1" dirty="0">
                <a:solidFill>
                  <a:srgbClr val="FF0000"/>
                </a:solidFill>
                <a:effectLst/>
              </a:rPr>
              <a:t>, alla foce del fiume </a:t>
            </a:r>
            <a:r>
              <a:rPr lang="it-IT" altLang="it-IT" sz="1800" i="1" dirty="0">
                <a:solidFill>
                  <a:srgbClr val="FF0000"/>
                </a:solidFill>
                <a:effectLst/>
                <a:hlinkClick r:id="rId3" tooltip="Rance">
                  <a:extLst>
                    <a:ext uri="{A12FA001-AC4F-418D-AE19-62706E023703}">
                      <ahyp:hlinkClr xmlns:ahyp="http://schemas.microsoft.com/office/drawing/2018/hyperlinkcolor" val="tx"/>
                    </a:ext>
                  </a:extLst>
                </a:hlinkClick>
              </a:rPr>
              <a:t>Rance</a:t>
            </a:r>
            <a:r>
              <a:rPr lang="it-IT" altLang="it-IT" sz="1800" i="1" dirty="0">
                <a:solidFill>
                  <a:srgbClr val="FF0000"/>
                </a:solidFill>
                <a:effectLst/>
              </a:rPr>
              <a:t>, sfrutta la marea che da quelle parti raggiunge 13,5 m di dislivello. La portata raggiunge 18.000 metri cubi di acqua al secondo e la potenza erogabile raggiunge i 240 MW. Con questa produzione, ogni anno la centrale copre il 3 % del fabbisogno elettrico della Bretagna francese.</a:t>
            </a:r>
          </a:p>
          <a:p>
            <a:r>
              <a:rPr lang="it-IT" altLang="it-IT" sz="1800" i="1" dirty="0">
                <a:solidFill>
                  <a:srgbClr val="FF0000"/>
                </a:solidFill>
                <a:effectLst/>
              </a:rPr>
              <a:t>La centrale comprende una diga in pietrame, 6 chiuse di entrata e uscita per vuotare e riempire rapidamente la foce e 24 </a:t>
            </a:r>
            <a:r>
              <a:rPr lang="it-IT" altLang="it-IT" sz="1800" i="1" dirty="0">
                <a:solidFill>
                  <a:srgbClr val="FF0000"/>
                </a:solidFill>
                <a:effectLst/>
                <a:hlinkClick r:id="rId4" tooltip="Turbina a bulbo">
                  <a:extLst>
                    <a:ext uri="{A12FA001-AC4F-418D-AE19-62706E023703}">
                      <ahyp:hlinkClr xmlns:ahyp="http://schemas.microsoft.com/office/drawing/2018/hyperlinkcolor" val="tx"/>
                    </a:ext>
                  </a:extLst>
                </a:hlinkClick>
              </a:rPr>
              <a:t>turbine a bulbo</a:t>
            </a:r>
            <a:r>
              <a:rPr lang="it-IT" altLang="it-IT" sz="1800" i="1" dirty="0">
                <a:solidFill>
                  <a:srgbClr val="FF0000"/>
                </a:solidFill>
                <a:effectLst/>
              </a:rPr>
              <a:t>, sviluppate appositamente.</a:t>
            </a:r>
          </a:p>
        </p:txBody>
      </p:sp>
      <p:pic>
        <p:nvPicPr>
          <p:cNvPr id="30734" name="Picture 14" descr="EnergiaMareomotrice05">
            <a:extLst>
              <a:ext uri="{FF2B5EF4-FFF2-40B4-BE49-F238E27FC236}">
                <a16:creationId xmlns:a16="http://schemas.microsoft.com/office/drawing/2014/main" id="{51C3445F-99DB-4E52-8DC4-F01C4AB3D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133600"/>
            <a:ext cx="2376488" cy="1787525"/>
          </a:xfrm>
          <a:prstGeom prst="rect">
            <a:avLst/>
          </a:prstGeom>
          <a:noFill/>
          <a:extLst>
            <a:ext uri="{909E8E84-426E-40DD-AFC4-6F175D3DCCD1}">
              <a14:hiddenFill xmlns:a14="http://schemas.microsoft.com/office/drawing/2010/main">
                <a:solidFill>
                  <a:srgbClr val="FFFFFF"/>
                </a:solidFill>
              </a14:hiddenFill>
            </a:ext>
          </a:extLst>
        </p:spPr>
      </p:pic>
      <p:sp>
        <p:nvSpPr>
          <p:cNvPr id="30736" name="AutoShape 16" descr="2Q==">
            <a:extLst>
              <a:ext uri="{FF2B5EF4-FFF2-40B4-BE49-F238E27FC236}">
                <a16:creationId xmlns:a16="http://schemas.microsoft.com/office/drawing/2014/main" id="{A90F4860-B077-4275-8493-E320DDD738DA}"/>
              </a:ext>
            </a:extLst>
          </p:cNvPr>
          <p:cNvSpPr>
            <a:spLocks noChangeAspect="1" noChangeArrowheads="1"/>
          </p:cNvSpPr>
          <p:nvPr/>
        </p:nvSpPr>
        <p:spPr bwMode="auto">
          <a:xfrm>
            <a:off x="3048000" y="2847975"/>
            <a:ext cx="3048000"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30738" name="Picture 18" descr="3-1-4-1-St-Malo-spez">
            <a:extLst>
              <a:ext uri="{FF2B5EF4-FFF2-40B4-BE49-F238E27FC236}">
                <a16:creationId xmlns:a16="http://schemas.microsoft.com/office/drawing/2014/main" id="{38DD117E-F514-454D-AE9F-7DD855EE2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2133600"/>
            <a:ext cx="2520950" cy="1770063"/>
          </a:xfrm>
          <a:prstGeom prst="rect">
            <a:avLst/>
          </a:prstGeom>
          <a:noFill/>
          <a:extLst>
            <a:ext uri="{909E8E84-426E-40DD-AFC4-6F175D3DCCD1}">
              <a14:hiddenFill xmlns:a14="http://schemas.microsoft.com/office/drawing/2010/main">
                <a:solidFill>
                  <a:srgbClr val="FFFFFF"/>
                </a:solidFill>
              </a14:hiddenFill>
            </a:ext>
          </a:extLst>
        </p:spPr>
      </p:pic>
      <p:pic>
        <p:nvPicPr>
          <p:cNvPr id="30740" name="Picture 20" descr="250px-Coupebarrage_Rance">
            <a:extLst>
              <a:ext uri="{FF2B5EF4-FFF2-40B4-BE49-F238E27FC236}">
                <a16:creationId xmlns:a16="http://schemas.microsoft.com/office/drawing/2014/main" id="{A5B90662-FFC7-474D-99F2-755C9EEFA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3933825"/>
            <a:ext cx="3311525" cy="229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036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F8823E6-9E8D-4553-A5B0-1A95B6290193}"/>
              </a:ext>
            </a:extLst>
          </p:cNvPr>
          <p:cNvSpPr>
            <a:spLocks noGrp="1"/>
          </p:cNvSpPr>
          <p:nvPr>
            <p:ph type="sldNum" sz="quarter" idx="12"/>
          </p:nvPr>
        </p:nvSpPr>
        <p:spPr/>
        <p:txBody>
          <a:bodyPr/>
          <a:lstStyle/>
          <a:p>
            <a:pPr>
              <a:defRPr/>
            </a:pPr>
            <a:fld id="{0616EC2A-37E7-4A54-A8BA-FD874C25DFF5}" type="slidenum">
              <a:rPr lang="it-IT" smtClean="0"/>
              <a:pPr>
                <a:defRPr/>
              </a:pPr>
              <a:t>88</a:t>
            </a:fld>
            <a:endParaRPr lang="it-IT"/>
          </a:p>
        </p:txBody>
      </p:sp>
      <p:pic>
        <p:nvPicPr>
          <p:cNvPr id="3" name="Picture 2">
            <a:extLst>
              <a:ext uri="{FF2B5EF4-FFF2-40B4-BE49-F238E27FC236}">
                <a16:creationId xmlns:a16="http://schemas.microsoft.com/office/drawing/2014/main" id="{8BD56CCC-7B9D-4382-9151-5B096CA99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204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5D28EB3-2FF1-4542-991B-63ED17255D45}"/>
              </a:ext>
            </a:extLst>
          </p:cNvPr>
          <p:cNvSpPr>
            <a:spLocks noGrp="1"/>
          </p:cNvSpPr>
          <p:nvPr>
            <p:ph type="sldNum" sz="quarter" idx="12"/>
          </p:nvPr>
        </p:nvSpPr>
        <p:spPr/>
        <p:txBody>
          <a:bodyPr/>
          <a:lstStyle/>
          <a:p>
            <a:pPr>
              <a:defRPr/>
            </a:pPr>
            <a:fld id="{0616EC2A-37E7-4A54-A8BA-FD874C25DFF5}" type="slidenum">
              <a:rPr lang="it-IT" smtClean="0"/>
              <a:pPr>
                <a:defRPr/>
              </a:pPr>
              <a:t>89</a:t>
            </a:fld>
            <a:endParaRPr lang="it-IT"/>
          </a:p>
        </p:txBody>
      </p:sp>
      <p:pic>
        <p:nvPicPr>
          <p:cNvPr id="36866" name="Picture 2">
            <a:extLst>
              <a:ext uri="{FF2B5EF4-FFF2-40B4-BE49-F238E27FC236}">
                <a16:creationId xmlns:a16="http://schemas.microsoft.com/office/drawing/2014/main" id="{0ED43A9E-EBD6-463B-9778-770A14C69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45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a:extLst>
              <a:ext uri="{FF2B5EF4-FFF2-40B4-BE49-F238E27FC236}">
                <a16:creationId xmlns:a16="http://schemas.microsoft.com/office/drawing/2014/main" id="{BD89354A-CF89-4E7C-9287-3FDC93C59BB3}"/>
              </a:ext>
            </a:extLst>
          </p:cNvPr>
          <p:cNvSpPr>
            <a:spLocks noGrp="1" noChangeArrowheads="1"/>
          </p:cNvSpPr>
          <p:nvPr>
            <p:ph type="title"/>
          </p:nvPr>
        </p:nvSpPr>
        <p:spPr>
          <a:xfrm>
            <a:off x="457200" y="44450"/>
            <a:ext cx="8229600" cy="1279525"/>
          </a:xfrm>
          <a:noFill/>
          <a:ln/>
        </p:spPr>
        <p:txBody>
          <a:bodyPr/>
          <a:lstStyle/>
          <a:p>
            <a:r>
              <a:rPr lang="it-IT" altLang="it-IT" sz="3200" dirty="0">
                <a:solidFill>
                  <a:srgbClr val="FFFFFF"/>
                </a:solidFill>
              </a:rPr>
              <a:t>Andamento dei consumi lordi di energia primaria per fonte in Unione Europea</a:t>
            </a:r>
          </a:p>
        </p:txBody>
      </p:sp>
      <p:sp>
        <p:nvSpPr>
          <p:cNvPr id="283657" name="Rectangle 9">
            <a:extLst>
              <a:ext uri="{FF2B5EF4-FFF2-40B4-BE49-F238E27FC236}">
                <a16:creationId xmlns:a16="http://schemas.microsoft.com/office/drawing/2014/main" id="{03158EE6-506D-48FF-93B0-77DD60C10667}"/>
              </a:ext>
            </a:extLst>
          </p:cNvPr>
          <p:cNvSpPr>
            <a:spLocks noChangeArrowheads="1"/>
          </p:cNvSpPr>
          <p:nvPr/>
        </p:nvSpPr>
        <p:spPr bwMode="auto">
          <a:xfrm>
            <a:off x="0" y="612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ltLang="it-IT"/>
          </a:p>
        </p:txBody>
      </p:sp>
      <p:pic>
        <p:nvPicPr>
          <p:cNvPr id="283656" name="Picture 8">
            <a:extLst>
              <a:ext uri="{FF2B5EF4-FFF2-40B4-BE49-F238E27FC236}">
                <a16:creationId xmlns:a16="http://schemas.microsoft.com/office/drawing/2014/main" id="{A34267F2-1218-4B72-9A0B-C1B0DCC81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34" r="6407" b="34671"/>
          <a:stretch>
            <a:fillRect/>
          </a:stretch>
        </p:blipFill>
        <p:spPr bwMode="auto">
          <a:xfrm>
            <a:off x="0" y="1628775"/>
            <a:ext cx="4500563" cy="1741488"/>
          </a:xfrm>
          <a:prstGeom prst="rect">
            <a:avLst/>
          </a:prstGeom>
          <a:noFill/>
          <a:extLst>
            <a:ext uri="{909E8E84-426E-40DD-AFC4-6F175D3DCCD1}">
              <a14:hiddenFill xmlns:a14="http://schemas.microsoft.com/office/drawing/2010/main">
                <a:solidFill>
                  <a:srgbClr val="FFFFFF"/>
                </a:solidFill>
              </a14:hiddenFill>
            </a:ext>
          </a:extLst>
        </p:spPr>
      </p:pic>
      <p:sp>
        <p:nvSpPr>
          <p:cNvPr id="283658" name="Rectangle 10">
            <a:extLst>
              <a:ext uri="{FF2B5EF4-FFF2-40B4-BE49-F238E27FC236}">
                <a16:creationId xmlns:a16="http://schemas.microsoft.com/office/drawing/2014/main" id="{12B738B7-9758-4B5C-BAE6-CB2C05D5E998}"/>
              </a:ext>
            </a:extLst>
          </p:cNvPr>
          <p:cNvSpPr>
            <a:spLocks noChangeArrowheads="1"/>
          </p:cNvSpPr>
          <p:nvPr/>
        </p:nvSpPr>
        <p:spPr bwMode="auto">
          <a:xfrm>
            <a:off x="1979613" y="1262063"/>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000" b="1">
                <a:solidFill>
                  <a:srgbClr val="66FF33"/>
                </a:solidFill>
                <a:cs typeface="Times New Roman" panose="02020603050405020304" pitchFamily="18" charset="0"/>
              </a:rPr>
              <a:t>1995</a:t>
            </a:r>
            <a:endParaRPr lang="it-IT" altLang="it-IT" sz="2000" b="1">
              <a:solidFill>
                <a:srgbClr val="66FF33"/>
              </a:solidFill>
            </a:endParaRPr>
          </a:p>
        </p:txBody>
      </p:sp>
      <p:pic>
        <p:nvPicPr>
          <p:cNvPr id="283655" name="Picture 7">
            <a:extLst>
              <a:ext uri="{FF2B5EF4-FFF2-40B4-BE49-F238E27FC236}">
                <a16:creationId xmlns:a16="http://schemas.microsoft.com/office/drawing/2014/main" id="{A08B4B73-6DBA-4281-8B7F-73B7B2A4E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91" b="39185"/>
          <a:stretch>
            <a:fillRect/>
          </a:stretch>
        </p:blipFill>
        <p:spPr bwMode="auto">
          <a:xfrm>
            <a:off x="4716463" y="1628775"/>
            <a:ext cx="4392612" cy="1857375"/>
          </a:xfrm>
          <a:prstGeom prst="rect">
            <a:avLst/>
          </a:prstGeom>
          <a:noFill/>
          <a:extLst>
            <a:ext uri="{909E8E84-426E-40DD-AFC4-6F175D3DCCD1}">
              <a14:hiddenFill xmlns:a14="http://schemas.microsoft.com/office/drawing/2010/main">
                <a:solidFill>
                  <a:srgbClr val="FFFFFF"/>
                </a:solidFill>
              </a14:hiddenFill>
            </a:ext>
          </a:extLst>
        </p:spPr>
      </p:pic>
      <p:pic>
        <p:nvPicPr>
          <p:cNvPr id="283654" name="Picture 6">
            <a:extLst>
              <a:ext uri="{FF2B5EF4-FFF2-40B4-BE49-F238E27FC236}">
                <a16:creationId xmlns:a16="http://schemas.microsoft.com/office/drawing/2014/main" id="{7FE25E8B-B09A-414B-A0FB-CA70F862E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971"/>
          <a:stretch>
            <a:fillRect/>
          </a:stretch>
        </p:blipFill>
        <p:spPr bwMode="auto">
          <a:xfrm>
            <a:off x="1547813" y="4184650"/>
            <a:ext cx="6264275" cy="2628900"/>
          </a:xfrm>
          <a:prstGeom prst="rect">
            <a:avLst/>
          </a:prstGeom>
          <a:noFill/>
          <a:extLst>
            <a:ext uri="{909E8E84-426E-40DD-AFC4-6F175D3DCCD1}">
              <a14:hiddenFill xmlns:a14="http://schemas.microsoft.com/office/drawing/2010/main">
                <a:solidFill>
                  <a:srgbClr val="FFFFFF"/>
                </a:solidFill>
              </a14:hiddenFill>
            </a:ext>
          </a:extLst>
        </p:spPr>
      </p:pic>
      <p:sp>
        <p:nvSpPr>
          <p:cNvPr id="283660" name="Rectangle 12">
            <a:extLst>
              <a:ext uri="{FF2B5EF4-FFF2-40B4-BE49-F238E27FC236}">
                <a16:creationId xmlns:a16="http://schemas.microsoft.com/office/drawing/2014/main" id="{37F64E38-1324-4F85-8B1B-6DFCFB07873C}"/>
              </a:ext>
            </a:extLst>
          </p:cNvPr>
          <p:cNvSpPr>
            <a:spLocks noChangeArrowheads="1"/>
          </p:cNvSpPr>
          <p:nvPr/>
        </p:nvSpPr>
        <p:spPr bwMode="auto">
          <a:xfrm>
            <a:off x="6588125" y="1238250"/>
            <a:ext cx="936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000" b="1">
                <a:solidFill>
                  <a:srgbClr val="66FF33"/>
                </a:solidFill>
                <a:cs typeface="Times New Roman" panose="02020603050405020304" pitchFamily="18" charset="0"/>
              </a:rPr>
              <a:t>2000</a:t>
            </a:r>
            <a:endParaRPr lang="it-IT" altLang="it-IT" sz="2000" b="1">
              <a:solidFill>
                <a:srgbClr val="66FF33"/>
              </a:solidFill>
            </a:endParaRPr>
          </a:p>
        </p:txBody>
      </p:sp>
      <p:sp>
        <p:nvSpPr>
          <p:cNvPr id="283661" name="Rectangle 13">
            <a:extLst>
              <a:ext uri="{FF2B5EF4-FFF2-40B4-BE49-F238E27FC236}">
                <a16:creationId xmlns:a16="http://schemas.microsoft.com/office/drawing/2014/main" id="{8784B789-CB12-4497-B99F-2974868D4BCC}"/>
              </a:ext>
            </a:extLst>
          </p:cNvPr>
          <p:cNvSpPr>
            <a:spLocks noChangeArrowheads="1"/>
          </p:cNvSpPr>
          <p:nvPr/>
        </p:nvSpPr>
        <p:spPr bwMode="auto">
          <a:xfrm>
            <a:off x="2268538" y="3709988"/>
            <a:ext cx="4608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000" b="1">
                <a:solidFill>
                  <a:srgbClr val="66FF33"/>
                </a:solidFill>
                <a:cs typeface="Times New Roman" panose="02020603050405020304" pitchFamily="18" charset="0"/>
              </a:rPr>
              <a:t>Proiezione al 2010 del Libro Bianco</a:t>
            </a:r>
            <a:endParaRPr lang="it-IT" altLang="it-IT" sz="2000" b="1">
              <a:solidFill>
                <a:srgbClr val="66FF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3653"/>
                                        </p:tgtEl>
                                        <p:attrNameLst>
                                          <p:attrName>style.visibility</p:attrName>
                                        </p:attrNameLst>
                                      </p:cBhvr>
                                      <p:to>
                                        <p:strVal val="visible"/>
                                      </p:to>
                                    </p:set>
                                    <p:animEffect transition="in" filter="fade">
                                      <p:cBhvr>
                                        <p:cTn id="7" dur="500"/>
                                        <p:tgtEl>
                                          <p:spTgt spid="283653"/>
                                        </p:tgtEl>
                                      </p:cBhvr>
                                    </p:animEffect>
                                  </p:childTnLst>
                                </p:cTn>
                              </p:par>
                            </p:childTnLst>
                          </p:cTn>
                        </p:par>
                        <p:par>
                          <p:cTn id="8" fill="hold" nodeType="afterGroup">
                            <p:stCondLst>
                              <p:cond delay="500"/>
                            </p:stCondLst>
                            <p:childTnLst>
                              <p:par>
                                <p:cTn id="9" presetID="7" presetClass="entr" presetSubtype="1" fill="hold" grpId="0" nodeType="afterEffect">
                                  <p:stCondLst>
                                    <p:cond delay="0"/>
                                  </p:stCondLst>
                                  <p:childTnLst>
                                    <p:set>
                                      <p:cBhvr>
                                        <p:cTn id="10" dur="1" fill="hold">
                                          <p:stCondLst>
                                            <p:cond delay="0"/>
                                          </p:stCondLst>
                                        </p:cTn>
                                        <p:tgtEl>
                                          <p:spTgt spid="283658"/>
                                        </p:tgtEl>
                                        <p:attrNameLst>
                                          <p:attrName>style.visibility</p:attrName>
                                        </p:attrNameLst>
                                      </p:cBhvr>
                                      <p:to>
                                        <p:strVal val="visible"/>
                                      </p:to>
                                    </p:set>
                                    <p:anim calcmode="lin" valueType="num">
                                      <p:cBhvr additive="base">
                                        <p:cTn id="11" dur="500" fill="hold"/>
                                        <p:tgtEl>
                                          <p:spTgt spid="283658"/>
                                        </p:tgtEl>
                                        <p:attrNameLst>
                                          <p:attrName>ppt_x</p:attrName>
                                        </p:attrNameLst>
                                      </p:cBhvr>
                                      <p:tavLst>
                                        <p:tav tm="0">
                                          <p:val>
                                            <p:strVal val="#ppt_x"/>
                                          </p:val>
                                        </p:tav>
                                        <p:tav tm="100000">
                                          <p:val>
                                            <p:strVal val="#ppt_x"/>
                                          </p:val>
                                        </p:tav>
                                      </p:tavLst>
                                    </p:anim>
                                    <p:anim calcmode="lin" valueType="num">
                                      <p:cBhvr additive="base">
                                        <p:cTn id="12" dur="500" fill="hold"/>
                                        <p:tgtEl>
                                          <p:spTgt spid="28365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000"/>
                            </p:stCondLst>
                            <p:childTnLst>
                              <p:par>
                                <p:cTn id="14" presetID="7" presetClass="entr" presetSubtype="8" fill="hold" nodeType="afterEffect">
                                  <p:stCondLst>
                                    <p:cond delay="0"/>
                                  </p:stCondLst>
                                  <p:childTnLst>
                                    <p:set>
                                      <p:cBhvr>
                                        <p:cTn id="15" dur="1" fill="hold">
                                          <p:stCondLst>
                                            <p:cond delay="0"/>
                                          </p:stCondLst>
                                        </p:cTn>
                                        <p:tgtEl>
                                          <p:spTgt spid="283656"/>
                                        </p:tgtEl>
                                        <p:attrNameLst>
                                          <p:attrName>style.visibility</p:attrName>
                                        </p:attrNameLst>
                                      </p:cBhvr>
                                      <p:to>
                                        <p:strVal val="visible"/>
                                      </p:to>
                                    </p:set>
                                    <p:anim calcmode="lin" valueType="num">
                                      <p:cBhvr additive="base">
                                        <p:cTn id="16" dur="500" fill="hold"/>
                                        <p:tgtEl>
                                          <p:spTgt spid="283656"/>
                                        </p:tgtEl>
                                        <p:attrNameLst>
                                          <p:attrName>ppt_x</p:attrName>
                                        </p:attrNameLst>
                                      </p:cBhvr>
                                      <p:tavLst>
                                        <p:tav tm="0">
                                          <p:val>
                                            <p:strVal val="0-#ppt_w/2"/>
                                          </p:val>
                                        </p:tav>
                                        <p:tav tm="100000">
                                          <p:val>
                                            <p:strVal val="#ppt_x"/>
                                          </p:val>
                                        </p:tav>
                                      </p:tavLst>
                                    </p:anim>
                                    <p:anim calcmode="lin" valueType="num">
                                      <p:cBhvr additive="base">
                                        <p:cTn id="17" dur="500" fill="hold"/>
                                        <p:tgtEl>
                                          <p:spTgt spid="28365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7" presetClass="entr" presetSubtype="1" fill="hold" grpId="0" nodeType="afterEffect">
                                  <p:stCondLst>
                                    <p:cond delay="0"/>
                                  </p:stCondLst>
                                  <p:childTnLst>
                                    <p:set>
                                      <p:cBhvr>
                                        <p:cTn id="20" dur="1" fill="hold">
                                          <p:stCondLst>
                                            <p:cond delay="0"/>
                                          </p:stCondLst>
                                        </p:cTn>
                                        <p:tgtEl>
                                          <p:spTgt spid="283660"/>
                                        </p:tgtEl>
                                        <p:attrNameLst>
                                          <p:attrName>style.visibility</p:attrName>
                                        </p:attrNameLst>
                                      </p:cBhvr>
                                      <p:to>
                                        <p:strVal val="visible"/>
                                      </p:to>
                                    </p:set>
                                    <p:anim calcmode="lin" valueType="num">
                                      <p:cBhvr additive="base">
                                        <p:cTn id="21" dur="500" fill="hold"/>
                                        <p:tgtEl>
                                          <p:spTgt spid="283660"/>
                                        </p:tgtEl>
                                        <p:attrNameLst>
                                          <p:attrName>ppt_x</p:attrName>
                                        </p:attrNameLst>
                                      </p:cBhvr>
                                      <p:tavLst>
                                        <p:tav tm="0">
                                          <p:val>
                                            <p:strVal val="#ppt_x"/>
                                          </p:val>
                                        </p:tav>
                                        <p:tav tm="100000">
                                          <p:val>
                                            <p:strVal val="#ppt_x"/>
                                          </p:val>
                                        </p:tav>
                                      </p:tavLst>
                                    </p:anim>
                                    <p:anim calcmode="lin" valueType="num">
                                      <p:cBhvr additive="base">
                                        <p:cTn id="22" dur="500" fill="hold"/>
                                        <p:tgtEl>
                                          <p:spTgt spid="283660"/>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2000"/>
                            </p:stCondLst>
                            <p:childTnLst>
                              <p:par>
                                <p:cTn id="24" presetID="7" presetClass="entr" presetSubtype="2" fill="hold" nodeType="afterEffect">
                                  <p:stCondLst>
                                    <p:cond delay="0"/>
                                  </p:stCondLst>
                                  <p:childTnLst>
                                    <p:set>
                                      <p:cBhvr>
                                        <p:cTn id="25" dur="1" fill="hold">
                                          <p:stCondLst>
                                            <p:cond delay="0"/>
                                          </p:stCondLst>
                                        </p:cTn>
                                        <p:tgtEl>
                                          <p:spTgt spid="283655"/>
                                        </p:tgtEl>
                                        <p:attrNameLst>
                                          <p:attrName>style.visibility</p:attrName>
                                        </p:attrNameLst>
                                      </p:cBhvr>
                                      <p:to>
                                        <p:strVal val="visible"/>
                                      </p:to>
                                    </p:set>
                                    <p:anim calcmode="lin" valueType="num">
                                      <p:cBhvr additive="base">
                                        <p:cTn id="26" dur="500" fill="hold"/>
                                        <p:tgtEl>
                                          <p:spTgt spid="283655"/>
                                        </p:tgtEl>
                                        <p:attrNameLst>
                                          <p:attrName>ppt_x</p:attrName>
                                        </p:attrNameLst>
                                      </p:cBhvr>
                                      <p:tavLst>
                                        <p:tav tm="0">
                                          <p:val>
                                            <p:strVal val="1+#ppt_w/2"/>
                                          </p:val>
                                        </p:tav>
                                        <p:tav tm="100000">
                                          <p:val>
                                            <p:strVal val="#ppt_x"/>
                                          </p:val>
                                        </p:tav>
                                      </p:tavLst>
                                    </p:anim>
                                    <p:anim calcmode="lin" valueType="num">
                                      <p:cBhvr additive="base">
                                        <p:cTn id="27" dur="500" fill="hold"/>
                                        <p:tgtEl>
                                          <p:spTgt spid="283655"/>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283661"/>
                                        </p:tgtEl>
                                        <p:attrNameLst>
                                          <p:attrName>style.visibility</p:attrName>
                                        </p:attrNameLst>
                                      </p:cBhvr>
                                      <p:to>
                                        <p:strVal val="visible"/>
                                      </p:to>
                                    </p:set>
                                    <p:anim calcmode="lin" valueType="num">
                                      <p:cBhvr>
                                        <p:cTn id="31" dur="500" fill="hold"/>
                                        <p:tgtEl>
                                          <p:spTgt spid="283661"/>
                                        </p:tgtEl>
                                        <p:attrNameLst>
                                          <p:attrName>ppt_w</p:attrName>
                                        </p:attrNameLst>
                                      </p:cBhvr>
                                      <p:tavLst>
                                        <p:tav tm="0">
                                          <p:val>
                                            <p:fltVal val="0"/>
                                          </p:val>
                                        </p:tav>
                                        <p:tav tm="100000">
                                          <p:val>
                                            <p:strVal val="#ppt_w"/>
                                          </p:val>
                                        </p:tav>
                                      </p:tavLst>
                                    </p:anim>
                                    <p:anim calcmode="lin" valueType="num">
                                      <p:cBhvr>
                                        <p:cTn id="32" dur="500" fill="hold"/>
                                        <p:tgtEl>
                                          <p:spTgt spid="283661"/>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3" presetClass="entr" presetSubtype="16" fill="hold" nodeType="afterEffect">
                                  <p:stCondLst>
                                    <p:cond delay="0"/>
                                  </p:stCondLst>
                                  <p:childTnLst>
                                    <p:set>
                                      <p:cBhvr>
                                        <p:cTn id="35" dur="1" fill="hold">
                                          <p:stCondLst>
                                            <p:cond delay="0"/>
                                          </p:stCondLst>
                                        </p:cTn>
                                        <p:tgtEl>
                                          <p:spTgt spid="283654"/>
                                        </p:tgtEl>
                                        <p:attrNameLst>
                                          <p:attrName>style.visibility</p:attrName>
                                        </p:attrNameLst>
                                      </p:cBhvr>
                                      <p:to>
                                        <p:strVal val="visible"/>
                                      </p:to>
                                    </p:set>
                                    <p:anim calcmode="lin" valueType="num">
                                      <p:cBhvr>
                                        <p:cTn id="36" dur="500" fill="hold"/>
                                        <p:tgtEl>
                                          <p:spTgt spid="283654"/>
                                        </p:tgtEl>
                                        <p:attrNameLst>
                                          <p:attrName>ppt_w</p:attrName>
                                        </p:attrNameLst>
                                      </p:cBhvr>
                                      <p:tavLst>
                                        <p:tav tm="0">
                                          <p:val>
                                            <p:fltVal val="0"/>
                                          </p:val>
                                        </p:tav>
                                        <p:tav tm="100000">
                                          <p:val>
                                            <p:strVal val="#ppt_w"/>
                                          </p:val>
                                        </p:tav>
                                      </p:tavLst>
                                    </p:anim>
                                    <p:anim calcmode="lin" valueType="num">
                                      <p:cBhvr>
                                        <p:cTn id="37" dur="500" fill="hold"/>
                                        <p:tgtEl>
                                          <p:spTgt spid="2836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p:bldP spid="283658" grpId="0"/>
      <p:bldP spid="283660" grpId="0"/>
      <p:bldP spid="28366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74E5213-F9B7-47F8-96C8-0A2E39CB28A9}"/>
              </a:ext>
            </a:extLst>
          </p:cNvPr>
          <p:cNvSpPr>
            <a:spLocks noGrp="1"/>
          </p:cNvSpPr>
          <p:nvPr>
            <p:ph type="sldNum" sz="quarter" idx="12"/>
          </p:nvPr>
        </p:nvSpPr>
        <p:spPr/>
        <p:txBody>
          <a:bodyPr/>
          <a:lstStyle/>
          <a:p>
            <a:pPr>
              <a:defRPr/>
            </a:pPr>
            <a:fld id="{0616EC2A-37E7-4A54-A8BA-FD874C25DFF5}" type="slidenum">
              <a:rPr lang="it-IT" smtClean="0"/>
              <a:pPr>
                <a:defRPr/>
              </a:pPr>
              <a:t>90</a:t>
            </a:fld>
            <a:endParaRPr lang="it-IT"/>
          </a:p>
        </p:txBody>
      </p:sp>
      <p:pic>
        <p:nvPicPr>
          <p:cNvPr id="38914" name="Picture 2">
            <a:extLst>
              <a:ext uri="{FF2B5EF4-FFF2-40B4-BE49-F238E27FC236}">
                <a16:creationId xmlns:a16="http://schemas.microsoft.com/office/drawing/2014/main" id="{88042CA3-4FD0-4815-8C8A-60482C44F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500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DB05C74-3C15-49C0-811D-06F38F6EE2D4}"/>
              </a:ext>
            </a:extLst>
          </p:cNvPr>
          <p:cNvSpPr>
            <a:spLocks noGrp="1"/>
          </p:cNvSpPr>
          <p:nvPr>
            <p:ph type="sldNum" sz="quarter" idx="12"/>
          </p:nvPr>
        </p:nvSpPr>
        <p:spPr/>
        <p:txBody>
          <a:bodyPr/>
          <a:lstStyle/>
          <a:p>
            <a:pPr>
              <a:defRPr/>
            </a:pPr>
            <a:fld id="{0616EC2A-37E7-4A54-A8BA-FD874C25DFF5}" type="slidenum">
              <a:rPr lang="it-IT" smtClean="0"/>
              <a:pPr>
                <a:defRPr/>
              </a:pPr>
              <a:t>91</a:t>
            </a:fld>
            <a:endParaRPr lang="it-IT"/>
          </a:p>
        </p:txBody>
      </p:sp>
      <p:pic>
        <p:nvPicPr>
          <p:cNvPr id="39938" name="Picture 2">
            <a:extLst>
              <a:ext uri="{FF2B5EF4-FFF2-40B4-BE49-F238E27FC236}">
                <a16:creationId xmlns:a16="http://schemas.microsoft.com/office/drawing/2014/main" id="{5A7EF377-DBE6-413F-87CF-2BE15E01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421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83F66EE-5260-4D38-86EA-2C08DCC51BFA}"/>
              </a:ext>
            </a:extLst>
          </p:cNvPr>
          <p:cNvSpPr>
            <a:spLocks noGrp="1"/>
          </p:cNvSpPr>
          <p:nvPr>
            <p:ph type="sldNum" sz="quarter" idx="12"/>
          </p:nvPr>
        </p:nvSpPr>
        <p:spPr/>
        <p:txBody>
          <a:bodyPr/>
          <a:lstStyle/>
          <a:p>
            <a:pPr>
              <a:defRPr/>
            </a:pPr>
            <a:fld id="{0616EC2A-37E7-4A54-A8BA-FD874C25DFF5}" type="slidenum">
              <a:rPr lang="it-IT" smtClean="0"/>
              <a:pPr>
                <a:defRPr/>
              </a:pPr>
              <a:t>92</a:t>
            </a:fld>
            <a:endParaRPr lang="it-IT"/>
          </a:p>
        </p:txBody>
      </p:sp>
      <p:pic>
        <p:nvPicPr>
          <p:cNvPr id="40962" name="Picture 2">
            <a:extLst>
              <a:ext uri="{FF2B5EF4-FFF2-40B4-BE49-F238E27FC236}">
                <a16:creationId xmlns:a16="http://schemas.microsoft.com/office/drawing/2014/main" id="{8CBBD780-0209-43E8-AFDE-8F76120EC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5466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109041C-7CF9-405E-BCBE-C96D8AECBB7C}"/>
              </a:ext>
            </a:extLst>
          </p:cNvPr>
          <p:cNvSpPr>
            <a:spLocks noGrp="1"/>
          </p:cNvSpPr>
          <p:nvPr>
            <p:ph type="sldNum" sz="quarter" idx="12"/>
          </p:nvPr>
        </p:nvSpPr>
        <p:spPr/>
        <p:txBody>
          <a:bodyPr/>
          <a:lstStyle/>
          <a:p>
            <a:pPr>
              <a:defRPr/>
            </a:pPr>
            <a:fld id="{0616EC2A-37E7-4A54-A8BA-FD874C25DFF5}" type="slidenum">
              <a:rPr lang="it-IT" smtClean="0"/>
              <a:pPr>
                <a:defRPr/>
              </a:pPr>
              <a:t>93</a:t>
            </a:fld>
            <a:endParaRPr lang="it-IT"/>
          </a:p>
        </p:txBody>
      </p:sp>
      <p:pic>
        <p:nvPicPr>
          <p:cNvPr id="41986" name="Picture 2">
            <a:extLst>
              <a:ext uri="{FF2B5EF4-FFF2-40B4-BE49-F238E27FC236}">
                <a16:creationId xmlns:a16="http://schemas.microsoft.com/office/drawing/2014/main" id="{381735A6-61CB-4EF4-9225-599EEA593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458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8956A7B-C7ED-4A1A-8AF2-FCC9B2D2473E}"/>
              </a:ext>
            </a:extLst>
          </p:cNvPr>
          <p:cNvSpPr>
            <a:spLocks noGrp="1"/>
          </p:cNvSpPr>
          <p:nvPr>
            <p:ph type="sldNum" sz="quarter" idx="12"/>
          </p:nvPr>
        </p:nvSpPr>
        <p:spPr/>
        <p:txBody>
          <a:bodyPr/>
          <a:lstStyle/>
          <a:p>
            <a:pPr>
              <a:defRPr/>
            </a:pPr>
            <a:fld id="{0616EC2A-37E7-4A54-A8BA-FD874C25DFF5}" type="slidenum">
              <a:rPr lang="it-IT" smtClean="0"/>
              <a:pPr>
                <a:defRPr/>
              </a:pPr>
              <a:t>94</a:t>
            </a:fld>
            <a:endParaRPr lang="it-IT"/>
          </a:p>
        </p:txBody>
      </p:sp>
      <p:pic>
        <p:nvPicPr>
          <p:cNvPr id="43010" name="Picture 2">
            <a:extLst>
              <a:ext uri="{FF2B5EF4-FFF2-40B4-BE49-F238E27FC236}">
                <a16:creationId xmlns:a16="http://schemas.microsoft.com/office/drawing/2014/main" id="{330F7C53-25BA-4298-969E-8521ED6E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3847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0EB73C9-E120-4562-9BB9-8D39EEEBA16B}"/>
              </a:ext>
            </a:extLst>
          </p:cNvPr>
          <p:cNvSpPr>
            <a:spLocks noGrp="1" noChangeArrowheads="1"/>
          </p:cNvSpPr>
          <p:nvPr>
            <p:ph type="title"/>
          </p:nvPr>
        </p:nvSpPr>
        <p:spPr/>
        <p:txBody>
          <a:bodyPr/>
          <a:lstStyle/>
          <a:p>
            <a:pPr algn="ctr"/>
            <a:r>
              <a:rPr lang="en-US" altLang="it-IT" dirty="0" err="1">
                <a:solidFill>
                  <a:srgbClr val="FF0000"/>
                </a:solidFill>
              </a:rPr>
              <a:t>Energia</a:t>
            </a:r>
            <a:r>
              <a:rPr lang="en-US" altLang="it-IT" dirty="0">
                <a:solidFill>
                  <a:srgbClr val="FF0000"/>
                </a:solidFill>
              </a:rPr>
              <a:t> </a:t>
            </a:r>
            <a:r>
              <a:rPr lang="en-US" altLang="it-IT" dirty="0" err="1">
                <a:solidFill>
                  <a:srgbClr val="FF0000"/>
                </a:solidFill>
              </a:rPr>
              <a:t>dalle</a:t>
            </a:r>
            <a:r>
              <a:rPr lang="en-US" altLang="it-IT" dirty="0">
                <a:solidFill>
                  <a:srgbClr val="FF0000"/>
                </a:solidFill>
              </a:rPr>
              <a:t> Maree</a:t>
            </a:r>
          </a:p>
        </p:txBody>
      </p:sp>
      <p:pic>
        <p:nvPicPr>
          <p:cNvPr id="20484" name="Picture 4">
            <a:extLst>
              <a:ext uri="{FF2B5EF4-FFF2-40B4-BE49-F238E27FC236}">
                <a16:creationId xmlns:a16="http://schemas.microsoft.com/office/drawing/2014/main" id="{FB7AE550-2C26-4D61-A0AB-AC7DCB84E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09800"/>
            <a:ext cx="306387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1810F09F-D3B2-4B5D-9A97-D41311922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4953000" cy="342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762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42" name="WordArt 10">
            <a:extLst>
              <a:ext uri="{FF2B5EF4-FFF2-40B4-BE49-F238E27FC236}">
                <a16:creationId xmlns:a16="http://schemas.microsoft.com/office/drawing/2014/main" id="{0F43C48A-21E4-42A4-85B7-5EC05690440C}"/>
              </a:ext>
            </a:extLst>
          </p:cNvPr>
          <p:cNvSpPr>
            <a:spLocks noChangeArrowheads="1" noChangeShapeType="1" noTextEdit="1"/>
          </p:cNvSpPr>
          <p:nvPr/>
        </p:nvSpPr>
        <p:spPr bwMode="auto">
          <a:xfrm>
            <a:off x="1547813" y="3429000"/>
            <a:ext cx="6248400" cy="10795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r>
              <a:rPr lang="it-IT" sz="36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Energia Idroelettrica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a:extLst>
              <a:ext uri="{FF2B5EF4-FFF2-40B4-BE49-F238E27FC236}">
                <a16:creationId xmlns:a16="http://schemas.microsoft.com/office/drawing/2014/main" id="{780298F7-0EF7-453B-8A65-4E09004E4526}"/>
              </a:ext>
            </a:extLst>
          </p:cNvPr>
          <p:cNvSpPr>
            <a:spLocks noChangeArrowheads="1"/>
          </p:cNvSpPr>
          <p:nvPr/>
        </p:nvSpPr>
        <p:spPr bwMode="auto">
          <a:xfrm>
            <a:off x="1835150" y="4495800"/>
            <a:ext cx="6840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endParaRPr lang="en-US" altLang="it-IT" sz="2000">
              <a:latin typeface="Arial" panose="020B0604020202020204" pitchFamily="34" charset="0"/>
            </a:endParaRPr>
          </a:p>
          <a:p>
            <a:pPr algn="l" eaLnBrk="0" hangingPunct="0"/>
            <a:r>
              <a:rPr lang="en-US" altLang="it-IT" sz="2000">
                <a:latin typeface="Arial" panose="020B0604020202020204" pitchFamily="34" charset="0"/>
              </a:rPr>
              <a:t>                                      </a:t>
            </a:r>
          </a:p>
        </p:txBody>
      </p:sp>
      <p:sp>
        <p:nvSpPr>
          <p:cNvPr id="253958" name="Text Box 6">
            <a:extLst>
              <a:ext uri="{FF2B5EF4-FFF2-40B4-BE49-F238E27FC236}">
                <a16:creationId xmlns:a16="http://schemas.microsoft.com/office/drawing/2014/main" id="{B28A909C-9E16-4EAF-B96F-DFE23CD4308A}"/>
              </a:ext>
            </a:extLst>
          </p:cNvPr>
          <p:cNvSpPr txBox="1">
            <a:spLocks noChangeArrowheads="1"/>
          </p:cNvSpPr>
          <p:nvPr/>
        </p:nvSpPr>
        <p:spPr bwMode="auto">
          <a:xfrm>
            <a:off x="2268538" y="1989138"/>
            <a:ext cx="4679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endParaRPr lang="it-IT" altLang="it-IT" sz="2400">
              <a:latin typeface="Arial" panose="020B0604020202020204" pitchFamily="34" charset="0"/>
            </a:endParaRPr>
          </a:p>
        </p:txBody>
      </p:sp>
      <p:sp>
        <p:nvSpPr>
          <p:cNvPr id="253960" name="Text Box 8">
            <a:extLst>
              <a:ext uri="{FF2B5EF4-FFF2-40B4-BE49-F238E27FC236}">
                <a16:creationId xmlns:a16="http://schemas.microsoft.com/office/drawing/2014/main" id="{447EA640-DF3D-4C14-9F1A-7EAF8E9640A5}"/>
              </a:ext>
            </a:extLst>
          </p:cNvPr>
          <p:cNvSpPr txBox="1">
            <a:spLocks noChangeArrowheads="1"/>
          </p:cNvSpPr>
          <p:nvPr/>
        </p:nvSpPr>
        <p:spPr bwMode="auto">
          <a:xfrm>
            <a:off x="4048125" y="2439988"/>
            <a:ext cx="102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endParaRPr lang="it-IT" altLang="it-IT" sz="2400">
              <a:latin typeface="Arial" panose="020B0604020202020204" pitchFamily="34" charset="0"/>
            </a:endParaRPr>
          </a:p>
        </p:txBody>
      </p:sp>
      <p:pic>
        <p:nvPicPr>
          <p:cNvPr id="253967" name="Picture 15">
            <a:extLst>
              <a:ext uri="{FF2B5EF4-FFF2-40B4-BE49-F238E27FC236}">
                <a16:creationId xmlns:a16="http://schemas.microsoft.com/office/drawing/2014/main" id="{F9A083DC-27B2-4023-9E7B-A53173210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43100"/>
            <a:ext cx="7848600" cy="478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69" name="Rectangle 17">
            <a:extLst>
              <a:ext uri="{FF2B5EF4-FFF2-40B4-BE49-F238E27FC236}">
                <a16:creationId xmlns:a16="http://schemas.microsoft.com/office/drawing/2014/main" id="{AF20B83A-61F4-4B38-BCCE-1AE779D50CE9}"/>
              </a:ext>
            </a:extLst>
          </p:cNvPr>
          <p:cNvSpPr>
            <a:spLocks noGrp="1" noChangeArrowheads="1"/>
          </p:cNvSpPr>
          <p:nvPr>
            <p:ph type="title"/>
          </p:nvPr>
        </p:nvSpPr>
        <p:spPr>
          <a:xfrm>
            <a:off x="1692275" y="765175"/>
            <a:ext cx="5759450" cy="682625"/>
          </a:xfrm>
          <a:noFill/>
          <a:ln/>
        </p:spPr>
        <p:txBody>
          <a:bodyPr/>
          <a:lstStyle/>
          <a:p>
            <a:r>
              <a:rPr lang="it-IT" altLang="it-IT" sz="4000" b="1" dirty="0">
                <a:effectLst>
                  <a:outerShdw blurRad="38100" dist="38100" dir="2700000" algn="tl">
                    <a:srgbClr val="000000"/>
                  </a:outerShdw>
                </a:effectLst>
                <a:highlight>
                  <a:srgbClr val="FFFF00"/>
                </a:highlight>
              </a:rPr>
              <a:t>Energia Idroelettrica</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5" name="Rectangle 9">
            <a:extLst>
              <a:ext uri="{FF2B5EF4-FFF2-40B4-BE49-F238E27FC236}">
                <a16:creationId xmlns:a16="http://schemas.microsoft.com/office/drawing/2014/main" id="{19F448FF-E33C-4548-8594-93B6F2E81038}"/>
              </a:ext>
            </a:extLst>
          </p:cNvPr>
          <p:cNvSpPr>
            <a:spLocks noChangeArrowheads="1"/>
          </p:cNvSpPr>
          <p:nvPr/>
        </p:nvSpPr>
        <p:spPr bwMode="auto">
          <a:xfrm>
            <a:off x="1979613" y="836613"/>
            <a:ext cx="43529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200" b="1" dirty="0">
                <a:solidFill>
                  <a:srgbClr val="003399"/>
                </a:solidFill>
                <a:effectLst>
                  <a:outerShdw blurRad="38100" dist="38100" dir="2700000" algn="tl">
                    <a:srgbClr val="000000"/>
                  </a:outerShdw>
                </a:effectLst>
                <a:highlight>
                  <a:srgbClr val="FFFF00"/>
                </a:highlight>
                <a:latin typeface="Century Gothic" panose="020B0502020202020204" pitchFamily="34" charset="0"/>
              </a:rPr>
              <a:t>Energia Idroelettrica</a:t>
            </a:r>
          </a:p>
        </p:txBody>
      </p:sp>
      <p:pic>
        <p:nvPicPr>
          <p:cNvPr id="254986" name="Picture 10">
            <a:extLst>
              <a:ext uri="{FF2B5EF4-FFF2-40B4-BE49-F238E27FC236}">
                <a16:creationId xmlns:a16="http://schemas.microsoft.com/office/drawing/2014/main" id="{960F3ECE-669B-4376-B8CD-5EA134563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76475"/>
            <a:ext cx="81375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988" name="Picture 12">
            <a:extLst>
              <a:ext uri="{FF2B5EF4-FFF2-40B4-BE49-F238E27FC236}">
                <a16:creationId xmlns:a16="http://schemas.microsoft.com/office/drawing/2014/main" id="{00102E6C-FCD9-4053-A0D4-FFA8E3153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789363"/>
            <a:ext cx="81375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3" name="Picture 13">
            <a:extLst>
              <a:ext uri="{FF2B5EF4-FFF2-40B4-BE49-F238E27FC236}">
                <a16:creationId xmlns:a16="http://schemas.microsoft.com/office/drawing/2014/main" id="{D07DFCC1-BD8A-4175-96ED-2D50D99E9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05038"/>
            <a:ext cx="8424862"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14" name="Rectangle 14">
            <a:extLst>
              <a:ext uri="{FF2B5EF4-FFF2-40B4-BE49-F238E27FC236}">
                <a16:creationId xmlns:a16="http://schemas.microsoft.com/office/drawing/2014/main" id="{ACDCC5E8-1849-42AC-9A2A-3752DBC7231C}"/>
              </a:ext>
            </a:extLst>
          </p:cNvPr>
          <p:cNvSpPr>
            <a:spLocks noChangeArrowheads="1"/>
          </p:cNvSpPr>
          <p:nvPr/>
        </p:nvSpPr>
        <p:spPr bwMode="auto">
          <a:xfrm>
            <a:off x="1979613" y="836613"/>
            <a:ext cx="5256212"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cs typeface="Times New Roman" panose="02020603050405020304" pitchFamily="18" charset="0"/>
              </a:defRPr>
            </a:lvl1pPr>
            <a:lvl2pPr algn="l">
              <a:defRPr sz="4400">
                <a:solidFill>
                  <a:schemeClr val="tx2"/>
                </a:solidFill>
                <a:latin typeface="Tahoma" panose="020B0604030504040204" pitchFamily="34" charset="0"/>
                <a:cs typeface="Times New Roman" panose="02020603050405020304" pitchFamily="18" charset="0"/>
              </a:defRPr>
            </a:lvl2pPr>
            <a:lvl3pPr algn="l">
              <a:defRPr sz="4400">
                <a:solidFill>
                  <a:schemeClr val="tx2"/>
                </a:solidFill>
                <a:latin typeface="Tahoma" panose="020B0604030504040204" pitchFamily="34" charset="0"/>
                <a:cs typeface="Times New Roman" panose="02020603050405020304" pitchFamily="18" charset="0"/>
              </a:defRPr>
            </a:lvl3pPr>
            <a:lvl4pPr algn="l">
              <a:defRPr sz="4400">
                <a:solidFill>
                  <a:schemeClr val="tx2"/>
                </a:solidFill>
                <a:latin typeface="Tahoma" panose="020B0604030504040204" pitchFamily="34" charset="0"/>
                <a:cs typeface="Times New Roman" panose="02020603050405020304" pitchFamily="18" charset="0"/>
              </a:defRPr>
            </a:lvl4pPr>
            <a:lvl5pPr algn="l">
              <a:defRPr sz="4400">
                <a:solidFill>
                  <a:schemeClr val="tx2"/>
                </a:solidFill>
                <a:latin typeface="Tahoma" panose="020B0604030504040204" pitchFamily="34" charset="0"/>
                <a:cs typeface="Times New Roman" panose="02020603050405020304" pitchFamily="18" charset="0"/>
              </a:defRPr>
            </a:lvl5pPr>
            <a:lvl6pPr marL="4572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6pPr>
            <a:lvl7pPr marL="9144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7pPr>
            <a:lvl8pPr marL="13716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8pPr>
            <a:lvl9pPr marL="1828800" fontAlgn="base">
              <a:spcBef>
                <a:spcPct val="0"/>
              </a:spcBef>
              <a:spcAft>
                <a:spcPct val="0"/>
              </a:spcAft>
              <a:defRPr sz="4400">
                <a:solidFill>
                  <a:schemeClr val="tx2"/>
                </a:solidFill>
                <a:latin typeface="Tahoma" panose="020B0604030504040204" pitchFamily="34" charset="0"/>
                <a:cs typeface="Times New Roman" panose="02020603050405020304" pitchFamily="18" charset="0"/>
              </a:defRPr>
            </a:lvl9pPr>
          </a:lstStyle>
          <a:p>
            <a:r>
              <a:rPr lang="it-IT" altLang="it-IT" sz="3200" b="1" dirty="0">
                <a:solidFill>
                  <a:srgbClr val="003399"/>
                </a:solidFill>
                <a:effectLst>
                  <a:outerShdw blurRad="38100" dist="38100" dir="2700000" algn="tl">
                    <a:srgbClr val="000000"/>
                  </a:outerShdw>
                </a:effectLst>
                <a:highlight>
                  <a:srgbClr val="FFFF00"/>
                </a:highlight>
                <a:latin typeface="Century Gothic" panose="020B0502020202020204" pitchFamily="34" charset="0"/>
              </a:rPr>
              <a:t>Energia Idroelettrica</a:t>
            </a:r>
          </a:p>
        </p:txBody>
      </p:sp>
    </p:spTree>
  </p:cSld>
  <p:clrMapOvr>
    <a:masterClrMapping/>
  </p:clrMapOvr>
</p:sld>
</file>

<file path=ppt/theme/theme1.xml><?xml version="1.0" encoding="utf-8"?>
<a:theme xmlns:a="http://schemas.openxmlformats.org/drawingml/2006/main" name="Tema di Office">
  <a:themeElements>
    <a:clrScheme name="Personalizzato 1">
      <a:dk1>
        <a:sysClr val="windowText" lastClr="000000"/>
      </a:dk1>
      <a:lt1>
        <a:srgbClr val="000000"/>
      </a:lt1>
      <a:dk2>
        <a:srgbClr val="646B86"/>
      </a:dk2>
      <a:lt2>
        <a:srgbClr val="C5D1D7"/>
      </a:lt2>
      <a:accent1>
        <a:srgbClr val="D16349"/>
      </a:accent1>
      <a:accent2>
        <a:srgbClr val="CCB400"/>
      </a:accent2>
      <a:accent3>
        <a:srgbClr val="00B050"/>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TotalTime>
  <Words>11028</Words>
  <Application>Microsoft Office PowerPoint</Application>
  <PresentationFormat>Presentazione su schermo (4:3)</PresentationFormat>
  <Paragraphs>819</Paragraphs>
  <Slides>154</Slides>
  <Notes>4</Notes>
  <HiddenSlides>0</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3</vt:i4>
      </vt:variant>
      <vt:variant>
        <vt:lpstr>Titoli diapositive</vt:lpstr>
      </vt:variant>
      <vt:variant>
        <vt:i4>154</vt:i4>
      </vt:variant>
    </vt:vector>
  </HeadingPairs>
  <TitlesOfParts>
    <vt:vector size="171" baseType="lpstr">
      <vt:lpstr>AGaramond Bold</vt:lpstr>
      <vt:lpstr>Arial</vt:lpstr>
      <vt:lpstr>Berlin Sans FB Demi</vt:lpstr>
      <vt:lpstr>Calibri</vt:lpstr>
      <vt:lpstr>Century Gothic</vt:lpstr>
      <vt:lpstr>Georgia</vt:lpstr>
      <vt:lpstr>Impact</vt:lpstr>
      <vt:lpstr>Lucida Sans Unicode</vt:lpstr>
      <vt:lpstr>Symbol</vt:lpstr>
      <vt:lpstr>Tahoma</vt:lpstr>
      <vt:lpstr>Times New Roman</vt:lpstr>
      <vt:lpstr>Verdana</vt:lpstr>
      <vt:lpstr>Wingdings</vt:lpstr>
      <vt:lpstr>Tema di Office</vt:lpstr>
      <vt:lpstr>Foglio di lavoro</vt:lpstr>
      <vt:lpstr>Grafico</vt:lpstr>
      <vt:lpstr>Immagine</vt:lpstr>
      <vt:lpstr>ENERGIA RINNOVABILE  (fonti alternative – energie pulite – green energy)</vt:lpstr>
      <vt:lpstr>Presentazione standard di PowerPoint</vt:lpstr>
      <vt:lpstr>Presentazione standard di PowerPoint</vt:lpstr>
      <vt:lpstr>Presentazione standard di PowerPoint</vt:lpstr>
      <vt:lpstr>Presentazione standard di PowerPoint</vt:lpstr>
      <vt:lpstr>Impiego delle fonti rinnovabili nel mondo</vt:lpstr>
      <vt:lpstr>Contributo relativo delle varie fonti rinnovabili alla produzione di energia primaria nel 2003</vt:lpstr>
      <vt:lpstr>Consumi globali d’energia da fonti rinnovabili per settori nel 2000</vt:lpstr>
      <vt:lpstr>Andamento dei consumi lordi di energia primaria per fonte in Unione Europea</vt:lpstr>
      <vt:lpstr>Presentazione standard di PowerPoint</vt:lpstr>
      <vt:lpstr>Ripartizione tra le varie fonti dei consumi lordi di energia primaria in Italia</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LA BOLLETTA ENERGETICA</vt:lpstr>
      <vt:lpstr>   Fonti energetiche Forme di energia che si trovano in natura: - energia solare nelle sue diverse forme (radiazione diretta, vento,        biomasse, salti idrici, geotermia, onde); - combustibili fossili (carbone, petrolio, gas naturale); - materiali fissili (uranio prevalentemente).  Statistiche sulle fonti energetiche: riguardano solo le fonti commerciali.            Usi finali dell’energia Forme di energia utilizzate: - energia termica; - energia meccanica; - energia elettrica.  Per convertire le fonti nelle forme finali utili:      macchine e impianti di conversione energetica.</vt:lpstr>
      <vt:lpstr>         Fonti rinnovabili e non rinnovabili  Fonti rinnovabili = fonti che saranno disponibili per un tempo indefinito, in quanto il loro flusso dipende dai cicli naturali; tipicamente: energia solare nelle sue diverse forme.  Fonti non rinnovabili = fonti che si sono formate in tempi lunghissimi e che costituiscono delle scorte; la loro disponibilità si riduce nel tempo man mano che esse vengono utilizzate; tipicamente: i combustibili fossili (carbone, petrolio, gas naturale).  </vt:lpstr>
      <vt:lpstr>                Fonti e vettori energetici  Idrogeno ed elettricità sono prodotti di trasformazione, cioè sono vettori energetici, non fonti. L’idrogeno esiste in natura, ma non allo stato libero, bensì solo in composti che lo contengono (acqua, idrocarburi).  L’idrogeno quindi non è una fonte, ma è un combustibile: - potrà dare un contributo locale alla riduzione dell’impatto ambientale;   ma non un contributo come fonte; - sarà un vettore importante, capace di condizionare, almeno in parte,   i metodi di trasporto e uso dell’energia, però a lungo termine   (siamo ancora molto lontani).</vt:lpstr>
      <vt:lpstr>  I principi della termodinamica             (espressi in modo divulgativo)  1° principio L’energia non si crea, né si distrugge, ma soltanto si trasforma da una forma ad un’altra. Ciò avviene negli impianti di conversione energetica. Sotto questo aspetto le diverse forme di energia sono equivalenti; per ciascuna di esse si possono usare le stesse unità di misura. Ma …   2° principio E’ impossibile convertire integralmente energia termica in energia meccanica: si può attingere energia termica da una fonte ad una certa temperatura e convertirne una parte in energia meccanica; la parte rimanente deve essere rilasciata sotto forma termica verso un ambiente a temperatura inferiore. La conversione di energia termica in energia meccanica è di fondamentale importanza nella nostra società. I rendimenti di questa trasformazione hanno subito un’evoluzione importante nel tempo, con il progredire della tecnologia.  Come “difendersi” in parte dal 2° principio: la cogenerazione.</vt:lpstr>
      <vt:lpstr>      Trasformazione di energia termica   in energia meccanica (elettrica)    Evoluzione storica dei rendimenti   Anno      Rendimento   1700         0,5-1,0 %  macchina a vapore di Newcomen (1712),        poi di Watt (1756) e di Smeaton (1772)  1800    5,0    macchina a vapore  1850  10,0    macchina a vapore  1900  20,0    macchina a vapore  1950  36,0    centrale a vapore  1970  40,0    centrale a vapore, grosso motore Diesel  2000  40,0    turbina a gas    2000  52,0    centrale a ciclo combinato  2013  60,0    centrale a ciclo combinato </vt:lpstr>
      <vt:lpstr>   I combustibili fossili  Carbone - uso massiccio dopo l’invenzione della macchina a vapore; - combustione relativamente difficile (oggi si usa polverizzato); - contiene molto carbonio (produce molta CO2); - è solido, quindi il trasporto è relativamente costoso.  Petrolio - elevata densità di energia  economico lo stoccaggio e il trasporto       via oleodotto o via nave; - viene convertito in prodotti diversi (olio pesante, gasolio, benzina,       ecc.); si presta ad usi diversi; - brucia con maggiore facilità e produce meno CO2 del carbone.  Gas naturale - bassa densità di energia  costoso lo stoccaggio e il trasporto       via gasdotto (stato gassoso) o via nave (liquefatto); - brucia con facilità e produce meno CO2 del petrolio.</vt:lpstr>
      <vt:lpstr>  L’energia, l’uomo e l’ambiente  - L’energia è il motore della vita, dei fenomeni naturali,   delle attività umane. - L’energia ha condizionato lo sviluppo della storia e dell’umanità:   infatti c’è correlazione tra il consumo energetico, l’andamento della   popolazione e i principali parametri dell’economia. - Lo sviluppo della popolazione e le attività umane hanno condizionato   e modificato l’ambiente.  N.B. Gli animali si adattano all’ambiente; l’uomo invece tende a modificarlo per renderlo adatto ai suoi bisogni. Ciò si può fare entro certi limiti:  è uno dei problemi cruciali del presente e del futuro.</vt:lpstr>
      <vt:lpstr>Presentazione standard di PowerPoint</vt:lpstr>
      <vt:lpstr>          Ripartizione approssimativa della      popolazione mondiale nel 2010 (stime ONU)          (7 miliardi a inizio 2013; previsti 9-10 nel 2040)   Asia   4150 milioni   (60.8 %)   Africa       984 milioni     (14.4 %)  Europa    720 milioni     (10.5 %)      America latina   595 milioni     (  8.7 %)  USA e Canada   348 milioni   (  5.1 %)       Oceania      35 milioni     (  0.5 %)     ----------------     6832 milioni  Alla fine del 2012 la Cina (circa 1350 milioni) e l’India (circa 1200 milioni) contavano da sole poco meno del 40% della popolazione mondiale</vt:lpstr>
      <vt:lpstr>         Le fonti rinnovabili: quali sono? (1)  - Risparmio energetico: importante, anche se non è una vera fonte;    consente di prolungare la durata delle fonti non rinnovabili. - Energia idroelettrica: molto conveniente, ma quasi saturata in Italia - Energia solare diretta:  solare termico (maggiori rendimenti)  solare fotovoltaico (minori rendimenti); interessante quando    integrato nell’edificio - Energia eolica: si, ma marginale in Italia - Energia geotermica:  molto conveniente dove c’è, ma ce n’è poca;  interessanti gli  usi innovativi su piccola scala abbinati a pompe     di calore (ancora molto costosi)  - Energia delle maree: solo in località con forti escursioni di livello - Energia delle biomasse:       coltivazioni energetiche: si, ma quantità di energia limitate       materie legnose: si, se non si deforesta; attenzione alle emissioni       rifiuti: devono essere utilizzati con tecniche adeguate</vt:lpstr>
      <vt:lpstr>                  Le fonti rinnovabili (2)  PREGI:  - Sono rinnovabili, cioè non si esauriscono  - Contribuiscono poco all’inquinamento  DIFETTI:  - Bassissima densità di potenza: è fuorviante fare       assegnamento sull’energia globalmente disponibile,       senza considerare la potenza per unità di superficie    e il momento in cui questa è utilizzabile  - Discontinuità e imprevedibilità (bisogna installare       sistemi alternativi per fronteggiare le indisponibilità)  - Rendimenti bassi  QUINDI:  - non possono fare miracoli  contributi locali (di nicchia)  - però dobbiamo continuare con la ricerca</vt:lpstr>
      <vt:lpstr>   Le fonti rinnovabili (3) Esempi di reale potenzialità sul territorio italiano (301000 km2)  Supponiamo di voler produrre il fabbisogno elettrico italiano  (330·109 kWh/anno) con: - legna in centrali a biomassa  servono 1,5·106 km2 di boschi; - aeromotori  servono 233.000 macchine da 1 MW, ammesso   che il vento soffi sempre a 10 m/s; - pannelli fotovoltaici: servono  240.000 MW  6000 km2    (di cui 2000 di pannelli da pulire ogni 15-20 giorni!). - biodiesel: supponiamo di sostituire il fabbisogno italiano per i  trasporti (42 Mtep) con biodiesel (1 ton/ettaro): servono  480.000 km2 di colture. Per le fonti intermittenti ci vogliono sistemi integrativi: non sempre la potenza è disponibile quando serve. </vt:lpstr>
      <vt:lpstr>           La questione degli incentivi  - Gli incentivi servono a far decollare una tecnologia se questa è utile. - Quindi vanno adottati per tempi limitati, non per tempi indefiniti. - Non devono essere troppo alti, per non distorcere eccessivamente  il mercato e provocare iniziative non condivisibili.  - Ogni tecnologia, a regime, deve autosostenersi.</vt:lpstr>
      <vt:lpstr>         Le fonti: servono tutte o no?  Servono tutte perché:  - la popolazione cresce - il consumo pro-capite cresce nei Paesi in via di sviluppo - nessuna fonte può risolvere i problemi energetici dell’umanità - ciascuna fonte è adatta a determinati usi - l’integrazione delle fonti favorisce uno sviluppo equilibrato ed  armonico della tecnologia e del sistema economico - le diverse fonti hanno impatti diversi sull’ambiente, sull’economia,  sugli aspetti sociali  Attenzione: quando si parla di innovazione nel settore energetico non significa solo “fonti rinnovabili” (in quanto innovative), ma anche “usi innovativi delle fonti tradizionali”.</vt:lpstr>
      <vt:lpstr>          Sostenibilità  I pilastri della sostenibilità: - risorse necessarie per sostenere la popolazione    (energia, cibo, acqua, materiali, ecc.) - aspetti ambientali - aspetti economici - aspetti sociali  Devono essere considerati tutti quando si parla di sviluppo sostenibile. In questo periodo di crisi globale particolare attenzione deve essere dedicata agli aspetti socio-economici.  Tutte le risorse richiedono energia per essere utilizzate. Perciò l’energia è la risorsa fondamentale.</vt:lpstr>
      <vt:lpstr>    Italia 2010  23° Paese per numero di abitanti (60.5 milioni) 13° Paese per consumo totale di energia (172.05 Mtep/anno)  10° Paese per consumo di energia pro-capite (2,84 tep/ab.anno)   9° Paese per consumo elettrico pro-capite (4930 kWh/ab.anno)  </vt:lpstr>
      <vt:lpstr>              Italia 2010: energia elettrica     Con quali impianti si produce l’energia elettrica ?        TWh   %    centrali termoelettriche1  221.0  66.9  centrali idroelettriche    53.8  16.3  centrali geotermoelettriche      5.0    1.5  centrali solari/eoliche    10.9    3.3  saldo import-export     44.2  13.4  assorbimento pompaggi    -4.5  -1.4       -------           -------   totale energia richiesta  330.4           100.0   L’energia nucleare è assente (apparentemente),  ma quella importata è prevalentemente nucleare.   1   Alimentate da combustibili fossili: petrolio, gas naturale, carbone</vt:lpstr>
      <vt:lpstr>          Quali strategie per l’Italia?  - risparmiare energia in molti modi diversi:     • recuperare energie non utilizzate (cogenerazione, rifiuti, mini-idro)      • razionalizzare i consumi in tutti i settori      • sostituire gli impianti obsoleti con impianti ad alto rendimento      • razionalizzare l’organizzazione dei sistemi d’impiego   dell’energia; scaglionare i consumi (tariffe)      • gestire correttamente gli impianti di produzione ( medio) - diversificare le fonti energetiche:    • più carbone (con le moderne tecnologie di abbattimento degli inquinanti)     • meno petrolio     • uso oculato del gas     • valutare l’eventuale ripresa di un piano nucleare     • sviluppo delle fonti rinnovabili     • seguire l’evoluzione delle tecnologie per l’uso di fonti oggi non competitive       (scisti bituminosi, ecc.)  - incentivare la ricerca: vi sono ancora molti spazi per l’innovazione - promuovere cultura energetica a tutti i livelli </vt:lpstr>
      <vt:lpstr>         </vt:lpstr>
      <vt:lpstr>RENEWABLE RESOURCES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Elettricità da … Il SOLE – Effetto Fotovoltaico</vt:lpstr>
      <vt:lpstr>Il SOLE – Impianti fotovoltaici</vt:lpstr>
      <vt:lpstr>Energia termica da … Il Sole – Solare Termico</vt:lpstr>
      <vt:lpstr>Energia Elettrica da … Il Sole – Solare Termodinamico 1</vt:lpstr>
      <vt:lpstr>Energia Elettrica da … Il Sole – Solare Termodinamico 2</vt:lpstr>
      <vt:lpstr>PASSIVE SOLAR HEATING</vt:lpstr>
      <vt:lpstr>PASSIVE SOLAR HEATING</vt:lpstr>
      <vt:lpstr>ACTIVE SOLAR HEATING</vt:lpstr>
      <vt:lpstr>ACTIVE SOLAR HEATING</vt:lpstr>
      <vt:lpstr>SOLAR POWER TOWER</vt:lpstr>
      <vt:lpstr>SOLAR POWER TOWER</vt:lpstr>
      <vt:lpstr>SOLAR THERMAL PLANT</vt:lpstr>
      <vt:lpstr>SOLAR THERMAL PLANT</vt:lpstr>
      <vt:lpstr>SOLAR COOKER</vt:lpstr>
      <vt:lpstr>SOLAR COOKER</vt:lpstr>
      <vt:lpstr>Presentazione standard di PowerPoint</vt:lpstr>
      <vt:lpstr>LE CENTRALI EOLICHE</vt:lpstr>
      <vt:lpstr>Presentazione standard di PowerPoint</vt:lpstr>
      <vt:lpstr>IL VENTO, UTILIZZATO FIN DALL’ ANTICHITA’</vt:lpstr>
      <vt:lpstr>Presentazione standard di PowerPoint</vt:lpstr>
      <vt:lpstr>COME FUNZIONA UNA CENTRALE</vt:lpstr>
      <vt:lpstr>Presentazione standard di PowerPoint</vt:lpstr>
      <vt:lpstr>APPLICAZIONI</vt:lpstr>
      <vt:lpstr>FUNZIONAMENTO</vt:lpstr>
      <vt:lpstr>Presentazione standard di PowerPoint</vt:lpstr>
      <vt:lpstr>Presentazione standard di PowerPoint</vt:lpstr>
      <vt:lpstr>Esistono due tipi di generatori eolici:</vt:lpstr>
      <vt:lpstr>I rotori sono ad asse orizzontale possono essere: </vt:lpstr>
      <vt:lpstr>Tipologie di impianti eolici   </vt:lpstr>
      <vt:lpstr>Presentazione standard di PowerPoint</vt:lpstr>
      <vt:lpstr>Eolico off-shore</vt:lpstr>
      <vt:lpstr>Minieolico e microeolico</vt:lpstr>
      <vt:lpstr>ESEMPI APPLICATIVI IN ITALIA</vt:lpstr>
      <vt:lpstr>CENTRALI PIU’ GRANDI AL MONDO</vt:lpstr>
      <vt:lpstr>Presentazione standard di PowerPoint</vt:lpstr>
      <vt:lpstr>VANTAGGI E SVANTAGGI</vt:lpstr>
      <vt:lpstr>VANTAGGI</vt:lpstr>
      <vt:lpstr>Presentazione standard di PowerPoint</vt:lpstr>
      <vt:lpstr>SVANTAGGI</vt:lpstr>
      <vt:lpstr>Presentazione standard di PowerPoint</vt:lpstr>
      <vt:lpstr>Presentazione standard di PowerPoint</vt:lpstr>
      <vt:lpstr>Presentazione standard di PowerPoint</vt:lpstr>
      <vt:lpstr>Energia Elettrica da … Moto del mare - Energia Mareomotrice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Energia dalle Maree</vt:lpstr>
      <vt:lpstr>Presentazione standard di PowerPoint</vt:lpstr>
      <vt:lpstr>Energia Idroelettrica</vt:lpstr>
      <vt:lpstr>Presentazione standard di PowerPoint</vt:lpstr>
      <vt:lpstr>Presentazione standard di PowerPoint</vt:lpstr>
      <vt:lpstr>Presentazione standard di PowerPoint</vt:lpstr>
      <vt:lpstr>    Le Risorse … Portata e Salto</vt:lpstr>
      <vt:lpstr>Portata, Salto e        Potenza</vt:lpstr>
      <vt:lpstr>Centrale IDROELETTRICA</vt:lpstr>
      <vt:lpstr>Presentazione standard di PowerPoint</vt:lpstr>
      <vt:lpstr>Presentazione standard di PowerPoint</vt:lpstr>
      <vt:lpstr>Presentazione standard di PowerPoint</vt:lpstr>
      <vt:lpstr>Presentazione standard di PowerPoint</vt:lpstr>
      <vt:lpstr>Classificazione  delle centrali Idroelettriche</vt:lpstr>
      <vt:lpstr>Centrale  ad acqua fluente</vt:lpstr>
      <vt:lpstr>Centrale  a piede di diga</vt:lpstr>
      <vt:lpstr>Centrale  ad accumulo a pompaggio</vt:lpstr>
      <vt:lpstr>Centrale  su linea di approvvigionamento</vt:lpstr>
      <vt:lpstr>Scelta della Turbina in base al salto</vt:lpstr>
      <vt:lpstr>Presentazione standard di PowerPoint</vt:lpstr>
      <vt:lpstr>Presentazione standard di PowerPoint</vt:lpstr>
      <vt:lpstr>Presentazione standard di PowerPoint</vt:lpstr>
      <vt:lpstr>Presentazione standard di PowerPoint</vt:lpstr>
      <vt:lpstr>Turbina Pelton salto 50 – 1300 mt</vt:lpstr>
      <vt:lpstr>Turbina per bassi salti Turbina a coclea</vt:lpstr>
      <vt:lpstr>Presentazione standard di PowerPoint</vt:lpstr>
      <vt:lpstr>Presentazione standard di PowerPoint</vt:lpstr>
      <vt:lpstr>Biomasse</vt:lpstr>
      <vt:lpstr>Tipologie di Biomasse</vt:lpstr>
      <vt:lpstr>Principali colture utilizzabili per la produzione di energia</vt:lpstr>
      <vt:lpstr>Principali colture utilizzabili per la produzione di energia</vt:lpstr>
      <vt:lpstr>Principali colture utilizzabili per la produzione di energia</vt:lpstr>
      <vt:lpstr>Principali colture utilizzabili per la produzione di energia</vt:lpstr>
      <vt:lpstr>Impieghi della materia organica fotosintetica trasformata</vt:lpstr>
      <vt:lpstr>Vincoli all’uso energetico delle Biomasse</vt:lpstr>
      <vt:lpstr>Aspetti positivi e negativi dell’impiego delle biomasse </vt:lpstr>
      <vt:lpstr>Tecnologie per l’impiego energetico delle Biomasse</vt:lpstr>
      <vt:lpstr>Combustione</vt:lpstr>
      <vt:lpstr>Presentazione standard di PowerPoint</vt:lpstr>
      <vt:lpstr>Teleriscaldamento e biomasse</vt:lpstr>
      <vt:lpstr>Biocombustibili</vt:lpstr>
      <vt:lpstr>Bio-etanolo</vt:lpstr>
      <vt:lpstr>Risvolti energetici, ambientali ed economici</vt:lpstr>
      <vt:lpstr>Quadro internazionale: evoluzione storica</vt:lpstr>
      <vt:lpstr>Dislocazione mondiale di impianti con una potenza maggiore di 5 GW </vt:lpstr>
      <vt:lpstr>Situazione italiana</vt:lpstr>
      <vt:lpstr>Situazione italiana</vt:lpstr>
      <vt:lpstr>Presentazione standard di PowerPoint</vt:lpstr>
      <vt:lpstr>Presentazione standard di PowerPoint</vt:lpstr>
      <vt:lpstr>Presentazione standard di PowerPoint</vt:lpstr>
      <vt:lpstr>Benefici attribuibili all’impiego diffuso delle biomasse </vt:lpstr>
      <vt:lpstr>Filiere di produzione dei biocarburanti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Ice Station Alpha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Lord Spectre</dc:creator>
  <cp:lastModifiedBy>Franco</cp:lastModifiedBy>
  <cp:revision>343</cp:revision>
  <dcterms:created xsi:type="dcterms:W3CDTF">2009-08-22T10:29:43Z</dcterms:created>
  <dcterms:modified xsi:type="dcterms:W3CDTF">2020-02-10T13:15:41Z</dcterms:modified>
</cp:coreProperties>
</file>