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87" autoAdjust="0"/>
  </p:normalViewPr>
  <p:slideViewPr>
    <p:cSldViewPr snapToGrid="0" snapToObjects="1">
      <p:cViewPr varScale="1">
        <p:scale>
          <a:sx n="80" d="100"/>
          <a:sy n="80" d="100"/>
        </p:scale>
        <p:origin x="-17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99D-DD7C-F845-9AD5-C7237D5623B2}" type="datetimeFigureOut">
              <a:rPr lang="it-IT" smtClean="0"/>
              <a:t>23/09/18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0591-5369-D84D-B934-FD533DBCB5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220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99D-DD7C-F845-9AD5-C7237D5623B2}" type="datetimeFigureOut">
              <a:rPr lang="it-IT" smtClean="0"/>
              <a:t>23/09/18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0591-5369-D84D-B934-FD533DBCB5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8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99D-DD7C-F845-9AD5-C7237D5623B2}" type="datetimeFigureOut">
              <a:rPr lang="it-IT" smtClean="0"/>
              <a:t>23/09/18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0591-5369-D84D-B934-FD533DBCB5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19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99D-DD7C-F845-9AD5-C7237D5623B2}" type="datetimeFigureOut">
              <a:rPr lang="it-IT" smtClean="0"/>
              <a:t>23/09/18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0591-5369-D84D-B934-FD533DBCB5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84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99D-DD7C-F845-9AD5-C7237D5623B2}" type="datetimeFigureOut">
              <a:rPr lang="it-IT" smtClean="0"/>
              <a:t>23/09/18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0591-5369-D84D-B934-FD533DBCB5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06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99D-DD7C-F845-9AD5-C7237D5623B2}" type="datetimeFigureOut">
              <a:rPr lang="it-IT" smtClean="0"/>
              <a:t>23/09/18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0591-5369-D84D-B934-FD533DBCB5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127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99D-DD7C-F845-9AD5-C7237D5623B2}" type="datetimeFigureOut">
              <a:rPr lang="it-IT" smtClean="0"/>
              <a:t>23/09/18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0591-5369-D84D-B934-FD533DBCB5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69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99D-DD7C-F845-9AD5-C7237D5623B2}" type="datetimeFigureOut">
              <a:rPr lang="it-IT" smtClean="0"/>
              <a:t>23/09/18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0591-5369-D84D-B934-FD533DBCB5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5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99D-DD7C-F845-9AD5-C7237D5623B2}" type="datetimeFigureOut">
              <a:rPr lang="it-IT" smtClean="0"/>
              <a:t>23/09/18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0591-5369-D84D-B934-FD533DBCB5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50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99D-DD7C-F845-9AD5-C7237D5623B2}" type="datetimeFigureOut">
              <a:rPr lang="it-IT" smtClean="0"/>
              <a:t>23/09/18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0591-5369-D84D-B934-FD533DBCB5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603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099D-DD7C-F845-9AD5-C7237D5623B2}" type="datetimeFigureOut">
              <a:rPr lang="it-IT" smtClean="0"/>
              <a:t>23/09/18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0591-5369-D84D-B934-FD533DBCB5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94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4099D-DD7C-F845-9AD5-C7237D5623B2}" type="datetimeFigureOut">
              <a:rPr lang="it-IT" smtClean="0"/>
              <a:t>23/09/18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B0591-5369-D84D-B934-FD533DBCB5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02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Systemic</a:t>
            </a:r>
            <a:r>
              <a:rPr lang="it-IT" dirty="0" smtClean="0"/>
              <a:t> </a:t>
            </a:r>
            <a:r>
              <a:rPr lang="it-IT" dirty="0" err="1" smtClean="0"/>
              <a:t>Sustainability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Part 1 - </a:t>
            </a:r>
            <a:r>
              <a:rPr lang="it-IT" dirty="0" err="1" smtClean="0"/>
              <a:t>Introduction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 </a:t>
            </a:r>
            <a:r>
              <a:rPr lang="it-IT" dirty="0" err="1" smtClean="0"/>
              <a:t>SoongHee</a:t>
            </a:r>
            <a:r>
              <a:rPr lang="it-IT" dirty="0" smtClean="0"/>
              <a:t> Han</a:t>
            </a:r>
          </a:p>
          <a:p>
            <a:r>
              <a:rPr lang="it-IT" dirty="0" smtClean="0"/>
              <a:t>Seoul National </a:t>
            </a:r>
            <a:r>
              <a:rPr lang="it-IT" dirty="0" err="1" smtClean="0"/>
              <a:t>University</a:t>
            </a:r>
            <a:endParaRPr lang="it-IT" dirty="0" smtClean="0"/>
          </a:p>
          <a:p>
            <a:r>
              <a:rPr lang="it-IT" dirty="0" err="1" smtClean="0"/>
              <a:t>September</a:t>
            </a:r>
            <a:r>
              <a:rPr lang="it-IT" dirty="0" smtClean="0"/>
              <a:t> 24, 2018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8636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6506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4. </a:t>
            </a:r>
            <a:r>
              <a:rPr lang="it-IT" dirty="0" err="1" smtClean="0"/>
              <a:t>Complexity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distinct</a:t>
            </a:r>
            <a:r>
              <a:rPr lang="it-IT" dirty="0" smtClean="0"/>
              <a:t> from </a:t>
            </a:r>
            <a:r>
              <a:rPr lang="it-IT" dirty="0" err="1" smtClean="0"/>
              <a:t>complicated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71270"/>
            <a:ext cx="8229600" cy="4054893"/>
          </a:xfrm>
        </p:spPr>
        <p:txBody>
          <a:bodyPr>
            <a:normAutofit lnSpcReduction="10000"/>
          </a:bodyPr>
          <a:lstStyle/>
          <a:p>
            <a:r>
              <a:rPr lang="it-IT" dirty="0" err="1" smtClean="0"/>
              <a:t>Complicated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r>
              <a:rPr lang="it-IT" dirty="0" smtClean="0"/>
              <a:t> are </a:t>
            </a:r>
            <a:r>
              <a:rPr lang="it-IT" dirty="0" err="1" smtClean="0"/>
              <a:t>predictable</a:t>
            </a:r>
            <a:r>
              <a:rPr lang="it-IT" dirty="0" smtClean="0"/>
              <a:t> and </a:t>
            </a:r>
            <a:r>
              <a:rPr lang="it-IT" dirty="0" err="1" smtClean="0"/>
              <a:t>result</a:t>
            </a:r>
            <a:r>
              <a:rPr lang="it-IT" dirty="0" smtClean="0"/>
              <a:t> from the sum of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parts</a:t>
            </a:r>
            <a:r>
              <a:rPr lang="it-IT" dirty="0" smtClean="0"/>
              <a:t> and </a:t>
            </a:r>
            <a:r>
              <a:rPr lang="it-IT" dirty="0" err="1" smtClean="0"/>
              <a:t>follow</a:t>
            </a:r>
            <a:r>
              <a:rPr lang="it-IT" dirty="0" smtClean="0"/>
              <a:t> </a:t>
            </a:r>
            <a:r>
              <a:rPr lang="it-IT" dirty="0" err="1" smtClean="0"/>
              <a:t>linearity</a:t>
            </a:r>
            <a:r>
              <a:rPr lang="it-IT" dirty="0"/>
              <a:t> </a:t>
            </a:r>
          </a:p>
          <a:p>
            <a:pPr lvl="1"/>
            <a:r>
              <a:rPr lang="it-IT" dirty="0" err="1" smtClean="0"/>
              <a:t>physics</a:t>
            </a:r>
            <a:r>
              <a:rPr lang="it-IT" dirty="0" smtClean="0"/>
              <a:t>, </a:t>
            </a:r>
            <a:r>
              <a:rPr lang="it-IT" dirty="0" err="1" smtClean="0"/>
              <a:t>engineering</a:t>
            </a:r>
            <a:endParaRPr lang="it-IT" dirty="0" smtClean="0"/>
          </a:p>
          <a:p>
            <a:r>
              <a:rPr lang="it-IT" dirty="0" err="1" smtClean="0"/>
              <a:t>Complex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r>
              <a:rPr lang="it-IT" dirty="0" smtClean="0"/>
              <a:t> </a:t>
            </a:r>
            <a:r>
              <a:rPr lang="it-IT" dirty="0" err="1" smtClean="0"/>
              <a:t>cannot</a:t>
            </a:r>
            <a:r>
              <a:rPr lang="it-IT" dirty="0" smtClean="0"/>
              <a:t> be </a:t>
            </a:r>
            <a:r>
              <a:rPr lang="it-IT" dirty="0" err="1" smtClean="0"/>
              <a:t>reduced</a:t>
            </a:r>
            <a:r>
              <a:rPr lang="it-IT" dirty="0" smtClean="0"/>
              <a:t> to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parts</a:t>
            </a:r>
            <a:r>
              <a:rPr lang="it-IT" dirty="0" smtClean="0"/>
              <a:t>,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spontaneous</a:t>
            </a:r>
            <a:r>
              <a:rPr lang="it-IT" dirty="0" smtClean="0"/>
              <a:t> and </a:t>
            </a:r>
            <a:r>
              <a:rPr lang="it-IT" dirty="0" err="1" smtClean="0"/>
              <a:t>unpredictable</a:t>
            </a:r>
            <a:r>
              <a:rPr lang="it-IT" dirty="0" smtClean="0"/>
              <a:t>, are </a:t>
            </a:r>
            <a:r>
              <a:rPr lang="it-IT" dirty="0" err="1" smtClean="0"/>
              <a:t>context</a:t>
            </a:r>
            <a:r>
              <a:rPr lang="it-IT" dirty="0" smtClean="0"/>
              <a:t> </a:t>
            </a:r>
            <a:r>
              <a:rPr lang="it-IT" dirty="0" err="1" smtClean="0"/>
              <a:t>dependent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- (</a:t>
            </a:r>
            <a:r>
              <a:rPr lang="it-IT" dirty="0" err="1"/>
              <a:t>b</a:t>
            </a:r>
            <a:r>
              <a:rPr lang="it-IT" dirty="0" err="1" smtClean="0"/>
              <a:t>iology</a:t>
            </a:r>
            <a:r>
              <a:rPr lang="it-IT" dirty="0" smtClean="0"/>
              <a:t>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1783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00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5. </a:t>
            </a:r>
            <a:r>
              <a:rPr lang="it-IT" dirty="0" err="1" smtClean="0"/>
              <a:t>Complexity</a:t>
            </a:r>
            <a:r>
              <a:rPr lang="it-IT" dirty="0" smtClean="0"/>
              <a:t>: the </a:t>
            </a:r>
            <a:r>
              <a:rPr lang="it-IT" dirty="0" err="1" smtClean="0"/>
              <a:t>study</a:t>
            </a:r>
            <a:r>
              <a:rPr lang="it-IT" dirty="0" smtClean="0"/>
              <a:t> of </a:t>
            </a:r>
            <a:r>
              <a:rPr lang="it-IT" dirty="0" err="1" smtClean="0"/>
              <a:t>learning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75391"/>
            <a:ext cx="8229600" cy="3450772"/>
          </a:xfrm>
        </p:spPr>
        <p:txBody>
          <a:bodyPr/>
          <a:lstStyle/>
          <a:p>
            <a:r>
              <a:rPr lang="it-IT" dirty="0" err="1" smtClean="0"/>
              <a:t>Complex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r>
              <a:rPr lang="it-IT" dirty="0" smtClean="0"/>
              <a:t> are </a:t>
            </a:r>
            <a:r>
              <a:rPr lang="it-IT" dirty="0" err="1" smtClean="0"/>
              <a:t>learners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adapt</a:t>
            </a:r>
            <a:r>
              <a:rPr lang="it-IT" dirty="0" smtClean="0"/>
              <a:t> with and in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learning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endParaRPr lang="it-IT" dirty="0" smtClean="0"/>
          </a:p>
          <a:p>
            <a:r>
              <a:rPr lang="it-IT" dirty="0" err="1" smtClean="0"/>
              <a:t>They</a:t>
            </a:r>
            <a:r>
              <a:rPr lang="it-IT" dirty="0" smtClean="0"/>
              <a:t> can be in </a:t>
            </a:r>
            <a:r>
              <a:rPr lang="it-IT" i="1" dirty="0" err="1" smtClean="0"/>
              <a:t>conversation</a:t>
            </a:r>
            <a:r>
              <a:rPr lang="it-IT" i="1" dirty="0" smtClean="0"/>
              <a:t> </a:t>
            </a:r>
            <a:r>
              <a:rPr lang="it-IT" dirty="0" smtClean="0"/>
              <a:t>with </a:t>
            </a:r>
            <a:r>
              <a:rPr lang="it-IT" dirty="0" err="1" smtClean="0"/>
              <a:t>others</a:t>
            </a:r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4385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8423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S</a:t>
            </a:r>
            <a:r>
              <a:rPr lang="it-IT" dirty="0" err="1" smtClean="0"/>
              <a:t>ubpersonal</a:t>
            </a:r>
            <a:r>
              <a:rPr lang="it-IT" dirty="0" smtClean="0"/>
              <a:t> and </a:t>
            </a:r>
            <a:r>
              <a:rPr lang="it-IT" dirty="0" err="1" smtClean="0"/>
              <a:t>superpersonal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46612"/>
            <a:ext cx="8229600" cy="4079551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study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to </a:t>
            </a:r>
            <a:r>
              <a:rPr lang="it-IT" dirty="0" err="1" smtClean="0"/>
              <a:t>consider</a:t>
            </a:r>
            <a:r>
              <a:rPr lang="it-IT" dirty="0" smtClean="0"/>
              <a:t> human </a:t>
            </a:r>
            <a:r>
              <a:rPr lang="it-IT" dirty="0" err="1" smtClean="0"/>
              <a:t>beings</a:t>
            </a:r>
            <a:r>
              <a:rPr lang="it-IT" dirty="0" smtClean="0"/>
              <a:t> in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complexity</a:t>
            </a:r>
            <a:r>
              <a:rPr lang="it-IT" dirty="0" smtClean="0"/>
              <a:t>, </a:t>
            </a:r>
            <a:r>
              <a:rPr lang="it-IT" dirty="0" err="1" smtClean="0"/>
              <a:t>connecting</a:t>
            </a:r>
            <a:r>
              <a:rPr lang="it-IT" dirty="0" smtClean="0"/>
              <a:t> the </a:t>
            </a:r>
            <a:r>
              <a:rPr lang="it-IT" dirty="0" err="1" smtClean="0"/>
              <a:t>subpersonal</a:t>
            </a:r>
            <a:r>
              <a:rPr lang="it-IT" dirty="0" smtClean="0"/>
              <a:t> and the </a:t>
            </a:r>
            <a:r>
              <a:rPr lang="it-IT" dirty="0" err="1" smtClean="0"/>
              <a:t>superpersonal</a:t>
            </a:r>
            <a:r>
              <a:rPr lang="it-IT" dirty="0"/>
              <a:t> </a:t>
            </a:r>
            <a:r>
              <a:rPr lang="it-IT" dirty="0" err="1" smtClean="0"/>
              <a:t>levels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err="1" smtClean="0"/>
              <a:t>Education</a:t>
            </a:r>
            <a:r>
              <a:rPr lang="it-IT" dirty="0" smtClean="0"/>
              <a:t> </a:t>
            </a:r>
            <a:r>
              <a:rPr lang="it-IT" dirty="0" err="1" smtClean="0"/>
              <a:t>needs</a:t>
            </a:r>
            <a:r>
              <a:rPr lang="it-IT" dirty="0" smtClean="0"/>
              <a:t> to link to:</a:t>
            </a:r>
          </a:p>
          <a:p>
            <a:r>
              <a:rPr lang="it-IT" dirty="0" smtClean="0"/>
              <a:t>Human </a:t>
            </a:r>
            <a:r>
              <a:rPr lang="it-IT" dirty="0" err="1" smtClean="0"/>
              <a:t>sciences</a:t>
            </a:r>
            <a:r>
              <a:rPr lang="it-IT" dirty="0" smtClean="0"/>
              <a:t> </a:t>
            </a:r>
          </a:p>
          <a:p>
            <a:r>
              <a:rPr lang="it-IT" dirty="0" smtClean="0"/>
              <a:t>Social </a:t>
            </a:r>
            <a:r>
              <a:rPr lang="it-IT" dirty="0" err="1" smtClean="0"/>
              <a:t>sciences</a:t>
            </a:r>
            <a:endParaRPr lang="it-IT" dirty="0" smtClean="0"/>
          </a:p>
          <a:p>
            <a:r>
              <a:rPr lang="it-IT" dirty="0" err="1" smtClean="0"/>
              <a:t>Physical</a:t>
            </a:r>
            <a:r>
              <a:rPr lang="it-IT" dirty="0" smtClean="0"/>
              <a:t> </a:t>
            </a:r>
            <a:r>
              <a:rPr lang="it-IT" dirty="0" err="1" smtClean="0"/>
              <a:t>sciences</a:t>
            </a:r>
            <a:endParaRPr lang="it-IT" dirty="0" smtClean="0"/>
          </a:p>
          <a:p>
            <a:r>
              <a:rPr lang="it-IT" dirty="0" err="1" smtClean="0"/>
              <a:t>Complexity</a:t>
            </a:r>
            <a:r>
              <a:rPr lang="it-IT" dirty="0" smtClean="0"/>
              <a:t> </a:t>
            </a:r>
            <a:r>
              <a:rPr lang="it-IT" dirty="0" err="1" smtClean="0"/>
              <a:t>sciences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6935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93991"/>
            <a:ext cx="8229600" cy="1143000"/>
          </a:xfrm>
        </p:spPr>
        <p:txBody>
          <a:bodyPr/>
          <a:lstStyle/>
          <a:p>
            <a:r>
              <a:rPr lang="it-IT" dirty="0" smtClean="0"/>
              <a:t>To conclude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role</a:t>
            </a:r>
            <a:r>
              <a:rPr lang="it-IT" dirty="0" smtClean="0"/>
              <a:t> of </a:t>
            </a:r>
            <a:r>
              <a:rPr lang="it-IT" dirty="0" err="1"/>
              <a:t>e</a:t>
            </a:r>
            <a:r>
              <a:rPr lang="it-IT" dirty="0" err="1" smtClean="0"/>
              <a:t>ducation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linked</a:t>
            </a:r>
            <a:r>
              <a:rPr lang="it-IT" dirty="0" smtClean="0"/>
              <a:t> with: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participatory</a:t>
            </a:r>
            <a:r>
              <a:rPr lang="it-IT" dirty="0" smtClean="0"/>
              <a:t> </a:t>
            </a:r>
            <a:r>
              <a:rPr lang="it-IT" dirty="0" err="1" smtClean="0"/>
              <a:t>attitude</a:t>
            </a:r>
            <a:r>
              <a:rPr lang="it-IT" dirty="0" smtClean="0"/>
              <a:t> (to </a:t>
            </a:r>
            <a:r>
              <a:rPr lang="it-IT" dirty="0" err="1" smtClean="0"/>
              <a:t>respect</a:t>
            </a:r>
            <a:r>
              <a:rPr lang="it-IT" dirty="0" smtClean="0"/>
              <a:t> the </a:t>
            </a:r>
            <a:r>
              <a:rPr lang="it-IT" dirty="0" err="1" smtClean="0"/>
              <a:t>existence</a:t>
            </a:r>
            <a:r>
              <a:rPr lang="it-IT" dirty="0" smtClean="0"/>
              <a:t> in </a:t>
            </a:r>
            <a:r>
              <a:rPr lang="it-IT" dirty="0" err="1" smtClean="0"/>
              <a:t>broad</a:t>
            </a:r>
            <a:r>
              <a:rPr lang="it-IT" dirty="0" smtClean="0"/>
              <a:t> </a:t>
            </a:r>
            <a:r>
              <a:rPr lang="it-IT" dirty="0" err="1" smtClean="0"/>
              <a:t>sense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Coscientization</a:t>
            </a:r>
            <a:r>
              <a:rPr lang="it-IT" dirty="0"/>
              <a:t> </a:t>
            </a:r>
            <a:r>
              <a:rPr lang="it-IT" dirty="0" smtClean="0"/>
              <a:t>(to </a:t>
            </a:r>
            <a:r>
              <a:rPr lang="it-IT" dirty="0" err="1" smtClean="0"/>
              <a:t>adopt</a:t>
            </a:r>
            <a:r>
              <a:rPr lang="it-IT" dirty="0" smtClean="0"/>
              <a:t> an </a:t>
            </a:r>
            <a:r>
              <a:rPr lang="it-IT" dirty="0" err="1" smtClean="0"/>
              <a:t>ecological</a:t>
            </a:r>
            <a:r>
              <a:rPr lang="it-IT" dirty="0" smtClean="0"/>
              <a:t> </a:t>
            </a:r>
            <a:r>
              <a:rPr lang="it-IT" dirty="0" err="1" smtClean="0"/>
              <a:t>mindfullness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Emotions</a:t>
            </a:r>
            <a:r>
              <a:rPr lang="it-IT" dirty="0" smtClean="0"/>
              <a:t>, </a:t>
            </a:r>
            <a:r>
              <a:rPr lang="it-IT" dirty="0" err="1" smtClean="0"/>
              <a:t>learning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experience</a:t>
            </a:r>
            <a:r>
              <a:rPr lang="it-IT" dirty="0" smtClean="0"/>
              <a:t>, service, </a:t>
            </a:r>
            <a:r>
              <a:rPr lang="it-IT" dirty="0" err="1" smtClean="0"/>
              <a:t>inclusivity</a:t>
            </a:r>
            <a:r>
              <a:rPr lang="it-IT" dirty="0" smtClean="0"/>
              <a:t> </a:t>
            </a:r>
            <a:r>
              <a:rPr lang="is-IS" dirty="0" smtClean="0"/>
              <a:t>…</a:t>
            </a:r>
            <a:endParaRPr lang="it-IT" dirty="0" smtClean="0"/>
          </a:p>
          <a:p>
            <a:r>
              <a:rPr lang="it-IT" dirty="0" smtClean="0"/>
              <a:t>Global </a:t>
            </a:r>
            <a:r>
              <a:rPr lang="it-IT" dirty="0" err="1" smtClean="0"/>
              <a:t>citizenship</a:t>
            </a:r>
            <a:r>
              <a:rPr lang="it-IT" dirty="0" smtClean="0"/>
              <a:t> (</a:t>
            </a:r>
            <a:r>
              <a:rPr lang="it-IT" dirty="0" err="1" smtClean="0"/>
              <a:t>connect</a:t>
            </a:r>
            <a:r>
              <a:rPr lang="it-IT" dirty="0" smtClean="0"/>
              <a:t> with </a:t>
            </a:r>
            <a:r>
              <a:rPr lang="it-IT" dirty="0" err="1" smtClean="0"/>
              <a:t>ethical</a:t>
            </a:r>
            <a:r>
              <a:rPr lang="it-IT" dirty="0" smtClean="0"/>
              <a:t> </a:t>
            </a:r>
            <a:r>
              <a:rPr lang="it-IT" dirty="0" err="1" smtClean="0"/>
              <a:t>sensitivity</a:t>
            </a:r>
            <a:r>
              <a:rPr lang="it-IT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41515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4392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004"/>
            <a:ext cx="8229600" cy="1143000"/>
          </a:xfrm>
        </p:spPr>
        <p:txBody>
          <a:bodyPr/>
          <a:lstStyle/>
          <a:p>
            <a:r>
              <a:rPr lang="it-IT" dirty="0" err="1" smtClean="0"/>
              <a:t>Systemic</a:t>
            </a:r>
            <a:r>
              <a:rPr lang="it-IT" dirty="0" smtClean="0"/>
              <a:t> </a:t>
            </a:r>
            <a:r>
              <a:rPr lang="it-IT" dirty="0" err="1" smtClean="0"/>
              <a:t>sustainability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Is</a:t>
            </a:r>
            <a:r>
              <a:rPr lang="it-IT" dirty="0" smtClean="0"/>
              <a:t> an </a:t>
            </a:r>
            <a:r>
              <a:rPr lang="it-IT" dirty="0" err="1" smtClean="0"/>
              <a:t>education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realized</a:t>
            </a:r>
            <a:r>
              <a:rPr lang="it-IT" dirty="0" smtClean="0"/>
              <a:t>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i="1" dirty="0" err="1" smtClean="0"/>
              <a:t>diversities</a:t>
            </a:r>
            <a:r>
              <a:rPr lang="it-IT" dirty="0" smtClean="0"/>
              <a:t> are </a:t>
            </a:r>
            <a:r>
              <a:rPr lang="it-IT" dirty="0" err="1" smtClean="0"/>
              <a:t>brought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i="1" dirty="0" err="1" smtClean="0"/>
              <a:t>conversation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i="1" dirty="0" err="1" smtClean="0"/>
              <a:t>engaging</a:t>
            </a:r>
            <a:r>
              <a:rPr lang="it-IT" i="1" dirty="0" smtClean="0"/>
              <a:t>!</a:t>
            </a:r>
          </a:p>
          <a:p>
            <a:r>
              <a:rPr lang="it-IT" i="1" dirty="0" err="1" smtClean="0"/>
              <a:t>It</a:t>
            </a:r>
            <a:r>
              <a:rPr lang="it-IT" i="1" dirty="0" smtClean="0"/>
              <a:t> </a:t>
            </a:r>
            <a:r>
              <a:rPr lang="it-IT" i="1" dirty="0" err="1" smtClean="0"/>
              <a:t>is</a:t>
            </a:r>
            <a:r>
              <a:rPr lang="it-IT" i="1" dirty="0" smtClean="0"/>
              <a:t> </a:t>
            </a:r>
            <a:r>
              <a:rPr lang="it-IT" i="1" dirty="0" err="1" smtClean="0"/>
              <a:t>oriented</a:t>
            </a:r>
            <a:r>
              <a:rPr lang="it-IT" i="1" dirty="0" smtClean="0"/>
              <a:t> to the </a:t>
            </a:r>
            <a:r>
              <a:rPr lang="it-IT" i="1" dirty="0" err="1" smtClean="0"/>
              <a:t>possibilities</a:t>
            </a:r>
            <a:r>
              <a:rPr lang="it-IT" i="1" dirty="0" smtClean="0"/>
              <a:t> of </a:t>
            </a:r>
            <a:r>
              <a:rPr lang="it-IT" i="1" dirty="0" err="1" smtClean="0"/>
              <a:t>what</a:t>
            </a:r>
            <a:r>
              <a:rPr lang="it-IT" i="1" dirty="0" smtClean="0"/>
              <a:t> </a:t>
            </a:r>
            <a:r>
              <a:rPr lang="it-IT" i="1" dirty="0" err="1" smtClean="0"/>
              <a:t>might</a:t>
            </a:r>
            <a:r>
              <a:rPr lang="it-IT" i="1" dirty="0" smtClean="0"/>
              <a:t> be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862281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4329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Systemic</a:t>
            </a:r>
            <a:r>
              <a:rPr lang="it-IT" dirty="0" smtClean="0"/>
              <a:t> </a:t>
            </a:r>
            <a:r>
              <a:rPr lang="it-IT" dirty="0" err="1" smtClean="0"/>
              <a:t>Sustainability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Part 2 - Korea and </a:t>
            </a:r>
            <a:r>
              <a:rPr lang="it-IT" dirty="0" err="1" smtClean="0"/>
              <a:t>sustainability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4419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present</a:t>
            </a:r>
            <a:r>
              <a:rPr lang="it-IT" dirty="0" smtClean="0"/>
              <a:t> society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Human </a:t>
            </a:r>
            <a:r>
              <a:rPr lang="it-IT" dirty="0" err="1" smtClean="0"/>
              <a:t>beings</a:t>
            </a:r>
            <a:r>
              <a:rPr lang="it-IT" dirty="0" smtClean="0"/>
              <a:t> </a:t>
            </a:r>
            <a:r>
              <a:rPr lang="it-IT" dirty="0" err="1" smtClean="0"/>
              <a:t>perceive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the world </a:t>
            </a:r>
            <a:r>
              <a:rPr lang="it-IT" dirty="0" err="1" smtClean="0"/>
              <a:t>is</a:t>
            </a:r>
            <a:r>
              <a:rPr lang="it-IT" dirty="0" smtClean="0"/>
              <a:t> fast </a:t>
            </a:r>
            <a:r>
              <a:rPr lang="it-IT" dirty="0" err="1" smtClean="0"/>
              <a:t>changing</a:t>
            </a:r>
            <a:endParaRPr lang="it-IT" dirty="0" smtClean="0"/>
          </a:p>
          <a:p>
            <a:r>
              <a:rPr lang="it-IT" dirty="0" smtClean="0"/>
              <a:t>Human </a:t>
            </a:r>
            <a:r>
              <a:rPr lang="it-IT" dirty="0" err="1" smtClean="0"/>
              <a:t>beings</a:t>
            </a:r>
            <a:r>
              <a:rPr lang="it-IT" dirty="0" smtClean="0"/>
              <a:t> are </a:t>
            </a:r>
            <a:r>
              <a:rPr lang="it-IT" dirty="0" err="1" smtClean="0"/>
              <a:t>abusing</a:t>
            </a:r>
            <a:r>
              <a:rPr lang="it-IT" dirty="0" smtClean="0"/>
              <a:t> of </a:t>
            </a:r>
            <a:r>
              <a:rPr lang="it-IT" dirty="0" err="1" smtClean="0"/>
              <a:t>objects</a:t>
            </a:r>
            <a:r>
              <a:rPr lang="it-IT" dirty="0" smtClean="0"/>
              <a:t>. The </a:t>
            </a:r>
            <a:r>
              <a:rPr lang="it-IT" dirty="0" err="1" smtClean="0"/>
              <a:t>circles</a:t>
            </a:r>
            <a:r>
              <a:rPr lang="it-IT" dirty="0" smtClean="0"/>
              <a:t> of production and </a:t>
            </a:r>
            <a:r>
              <a:rPr lang="it-IT" dirty="0" err="1" smtClean="0"/>
              <a:t>discarge</a:t>
            </a:r>
            <a:r>
              <a:rPr lang="it-IT" dirty="0" smtClean="0"/>
              <a:t> are </a:t>
            </a:r>
            <a:r>
              <a:rPr lang="it-IT" dirty="0" err="1" smtClean="0"/>
              <a:t>runnig</a:t>
            </a:r>
            <a:r>
              <a:rPr lang="it-IT" dirty="0" smtClean="0"/>
              <a:t> </a:t>
            </a:r>
            <a:r>
              <a:rPr lang="it-IT" dirty="0" err="1" smtClean="0"/>
              <a:t>very</a:t>
            </a:r>
            <a:r>
              <a:rPr lang="it-IT" dirty="0" smtClean="0"/>
              <a:t> fast (</a:t>
            </a:r>
            <a:r>
              <a:rPr lang="it-IT" dirty="0" err="1" smtClean="0"/>
              <a:t>consumption</a:t>
            </a:r>
            <a:r>
              <a:rPr lang="it-IT" dirty="0" smtClean="0"/>
              <a:t> and </a:t>
            </a:r>
            <a:r>
              <a:rPr lang="it-IT" dirty="0" err="1" smtClean="0"/>
              <a:t>pollution</a:t>
            </a:r>
            <a:r>
              <a:rPr lang="it-IT" dirty="0" smtClean="0"/>
              <a:t>)</a:t>
            </a:r>
          </a:p>
          <a:p>
            <a:r>
              <a:rPr lang="it-IT" dirty="0" smtClean="0"/>
              <a:t>Human </a:t>
            </a:r>
            <a:r>
              <a:rPr lang="it-IT" dirty="0" err="1" smtClean="0"/>
              <a:t>beings</a:t>
            </a:r>
            <a:r>
              <a:rPr lang="it-IT" dirty="0" smtClean="0"/>
              <a:t>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consider</a:t>
            </a:r>
            <a:r>
              <a:rPr lang="it-IT" dirty="0" smtClean="0"/>
              <a:t> </a:t>
            </a:r>
            <a:r>
              <a:rPr lang="it-IT" dirty="0" err="1" smtClean="0"/>
              <a:t>themselves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the cause of 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r>
              <a:rPr lang="it-IT" dirty="0" smtClean="0"/>
              <a:t> </a:t>
            </a:r>
            <a:r>
              <a:rPr lang="it-IT" dirty="0" err="1" smtClean="0"/>
              <a:t>yet</a:t>
            </a:r>
            <a:r>
              <a:rPr lang="it-IT" dirty="0" smtClean="0"/>
              <a:t> </a:t>
            </a:r>
            <a:r>
              <a:rPr lang="it-IT" dirty="0" err="1" smtClean="0"/>
              <a:t>feel</a:t>
            </a:r>
            <a:r>
              <a:rPr lang="it-IT" dirty="0"/>
              <a:t> </a:t>
            </a:r>
            <a:r>
              <a:rPr lang="it-IT" dirty="0" smtClean="0"/>
              <a:t>the mere </a:t>
            </a:r>
            <a:r>
              <a:rPr lang="it-IT" dirty="0" err="1" smtClean="0"/>
              <a:t>need</a:t>
            </a:r>
            <a:r>
              <a:rPr lang="it-IT" dirty="0" smtClean="0"/>
              <a:t> to </a:t>
            </a:r>
            <a:r>
              <a:rPr lang="it-IT" dirty="0" err="1" smtClean="0"/>
              <a:t>adapt</a:t>
            </a:r>
            <a:r>
              <a:rPr lang="it-IT" dirty="0" smtClean="0"/>
              <a:t> to </a:t>
            </a:r>
            <a:r>
              <a:rPr lang="it-IT" dirty="0" err="1" smtClean="0"/>
              <a:t>them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814029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Sustainable</a:t>
            </a:r>
            <a:r>
              <a:rPr lang="it-IT" dirty="0" smtClean="0"/>
              <a:t> Development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i="1" dirty="0" err="1" smtClean="0"/>
              <a:t>Sustainability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key</a:t>
            </a:r>
            <a:r>
              <a:rPr lang="it-IT" dirty="0" smtClean="0"/>
              <a:t> to </a:t>
            </a:r>
            <a:r>
              <a:rPr lang="it-IT" dirty="0" err="1" smtClean="0"/>
              <a:t>build</a:t>
            </a:r>
            <a:r>
              <a:rPr lang="it-IT" dirty="0" smtClean="0"/>
              <a:t> a new future:</a:t>
            </a:r>
          </a:p>
          <a:p>
            <a:r>
              <a:rPr lang="it-IT" dirty="0" err="1"/>
              <a:t>I</a:t>
            </a:r>
            <a:r>
              <a:rPr lang="it-IT" dirty="0" err="1" smtClean="0"/>
              <a:t>t</a:t>
            </a:r>
            <a:r>
              <a:rPr lang="it-IT" dirty="0" smtClean="0"/>
              <a:t> </a:t>
            </a:r>
            <a:r>
              <a:rPr lang="it-IT" dirty="0" err="1" smtClean="0"/>
              <a:t>includes</a:t>
            </a:r>
            <a:r>
              <a:rPr lang="it-IT" dirty="0" smtClean="0"/>
              <a:t> the </a:t>
            </a:r>
            <a:r>
              <a:rPr lang="it-IT" dirty="0" err="1" smtClean="0"/>
              <a:t>concept</a:t>
            </a:r>
            <a:r>
              <a:rPr lang="it-IT" dirty="0" smtClean="0"/>
              <a:t> of </a:t>
            </a:r>
            <a:r>
              <a:rPr lang="it-IT" dirty="0" err="1" smtClean="0"/>
              <a:t>limit</a:t>
            </a:r>
            <a:r>
              <a:rPr lang="it-IT" dirty="0" smtClean="0"/>
              <a:t> of </a:t>
            </a:r>
            <a:r>
              <a:rPr lang="it-IT" dirty="0" err="1" smtClean="0"/>
              <a:t>resources</a:t>
            </a:r>
            <a:r>
              <a:rPr lang="it-IT" dirty="0" smtClean="0"/>
              <a:t> and the </a:t>
            </a:r>
            <a:r>
              <a:rPr lang="it-IT" dirty="0" err="1" smtClean="0"/>
              <a:t>limitless</a:t>
            </a:r>
            <a:r>
              <a:rPr lang="it-IT" dirty="0" smtClean="0"/>
              <a:t> human desire</a:t>
            </a:r>
          </a:p>
          <a:p>
            <a:endParaRPr lang="it-IT" dirty="0" smtClean="0"/>
          </a:p>
          <a:p>
            <a:r>
              <a:rPr lang="it-IT" dirty="0" err="1" smtClean="0"/>
              <a:t>Sustainable</a:t>
            </a:r>
            <a:r>
              <a:rPr lang="it-IT" dirty="0" smtClean="0"/>
              <a:t> </a:t>
            </a:r>
            <a:r>
              <a:rPr lang="it-IT" dirty="0" err="1" smtClean="0"/>
              <a:t>development</a:t>
            </a:r>
            <a:r>
              <a:rPr lang="it-IT" dirty="0" smtClean="0"/>
              <a:t> = </a:t>
            </a:r>
            <a:r>
              <a:rPr lang="it-IT" dirty="0" err="1" smtClean="0"/>
              <a:t>sustainability</a:t>
            </a:r>
            <a:r>
              <a:rPr lang="it-IT" dirty="0" smtClean="0"/>
              <a:t> + </a:t>
            </a:r>
            <a:r>
              <a:rPr lang="it-IT" dirty="0" err="1" smtClean="0"/>
              <a:t>economical</a:t>
            </a:r>
            <a:r>
              <a:rPr lang="it-IT" dirty="0" smtClean="0"/>
              <a:t> </a:t>
            </a:r>
            <a:r>
              <a:rPr lang="it-IT" dirty="0" err="1" smtClean="0"/>
              <a:t>development</a:t>
            </a:r>
            <a:r>
              <a:rPr lang="it-IT" dirty="0" smtClean="0"/>
              <a:t>. The stress </a:t>
            </a:r>
            <a:r>
              <a:rPr lang="it-IT" dirty="0" err="1" smtClean="0"/>
              <a:t>oiìn</a:t>
            </a:r>
            <a:r>
              <a:rPr lang="it-IT" dirty="0" smtClean="0"/>
              <a:t> </a:t>
            </a:r>
            <a:r>
              <a:rPr lang="it-IT" dirty="0" err="1" smtClean="0"/>
              <a:t>sustainable</a:t>
            </a:r>
            <a:r>
              <a:rPr lang="it-IT" dirty="0" smtClean="0"/>
              <a:t> or on </a:t>
            </a:r>
            <a:r>
              <a:rPr lang="it-IT" dirty="0" err="1" smtClean="0"/>
              <a:t>development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r>
              <a:rPr lang="it-IT" dirty="0" smtClean="0"/>
              <a:t> the </a:t>
            </a:r>
            <a:r>
              <a:rPr lang="it-IT" dirty="0" err="1" smtClean="0"/>
              <a:t>meaning</a:t>
            </a:r>
            <a:r>
              <a:rPr lang="it-IT" dirty="0"/>
              <a:t>.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7474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Sustainability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ability</a:t>
            </a:r>
            <a:r>
              <a:rPr lang="it-IT" dirty="0" smtClean="0"/>
              <a:t> to </a:t>
            </a:r>
            <a:r>
              <a:rPr lang="it-IT" dirty="0" err="1" smtClean="0"/>
              <a:t>understand</a:t>
            </a:r>
            <a:r>
              <a:rPr lang="it-IT" dirty="0" smtClean="0"/>
              <a:t>  the </a:t>
            </a:r>
            <a:r>
              <a:rPr lang="it-IT" dirty="0" err="1" smtClean="0"/>
              <a:t>present</a:t>
            </a:r>
            <a:r>
              <a:rPr lang="it-IT" dirty="0" smtClean="0"/>
              <a:t> </a:t>
            </a:r>
            <a:r>
              <a:rPr lang="it-IT" dirty="0" err="1" smtClean="0"/>
              <a:t>needs</a:t>
            </a:r>
            <a:r>
              <a:rPr lang="it-IT" dirty="0" smtClean="0"/>
              <a:t> </a:t>
            </a:r>
            <a:r>
              <a:rPr lang="it-IT" dirty="0" err="1" smtClean="0"/>
              <a:t>without</a:t>
            </a:r>
            <a:r>
              <a:rPr lang="it-IT" dirty="0" smtClean="0"/>
              <a:t> </a:t>
            </a:r>
            <a:r>
              <a:rPr lang="it-IT" dirty="0" err="1" smtClean="0"/>
              <a:t>comprising</a:t>
            </a:r>
            <a:r>
              <a:rPr lang="it-IT" dirty="0" smtClean="0"/>
              <a:t> the </a:t>
            </a:r>
            <a:r>
              <a:rPr lang="it-IT" dirty="0" err="1" smtClean="0"/>
              <a:t>ability</a:t>
            </a:r>
            <a:r>
              <a:rPr lang="it-IT" dirty="0" smtClean="0"/>
              <a:t> of future </a:t>
            </a:r>
            <a:r>
              <a:rPr lang="it-IT" dirty="0" err="1" smtClean="0"/>
              <a:t>generations</a:t>
            </a:r>
            <a:r>
              <a:rPr lang="it-IT" dirty="0" smtClean="0"/>
              <a:t> by </a:t>
            </a:r>
            <a:r>
              <a:rPr lang="it-IT" dirty="0" err="1" smtClean="0"/>
              <a:t>wasting</a:t>
            </a:r>
            <a:r>
              <a:rPr lang="it-IT" dirty="0" smtClean="0"/>
              <a:t> </a:t>
            </a:r>
            <a:r>
              <a:rPr lang="it-IT" dirty="0" err="1" smtClean="0"/>
              <a:t>resources</a:t>
            </a:r>
            <a:r>
              <a:rPr lang="it-IT" dirty="0" smtClean="0"/>
              <a:t>.</a:t>
            </a:r>
          </a:p>
          <a:p>
            <a:r>
              <a:rPr lang="it-IT" i="1" dirty="0" err="1" smtClean="0"/>
              <a:t>Sustainability</a:t>
            </a:r>
            <a:r>
              <a:rPr lang="it-IT" i="1" dirty="0" smtClean="0"/>
              <a:t> must be </a:t>
            </a:r>
            <a:r>
              <a:rPr lang="it-IT" i="1" dirty="0" err="1" smtClean="0"/>
              <a:t>accompanied</a:t>
            </a:r>
            <a:r>
              <a:rPr lang="it-IT" i="1" dirty="0" smtClean="0"/>
              <a:t> by a </a:t>
            </a:r>
            <a:r>
              <a:rPr lang="it-IT" i="1" dirty="0" err="1" smtClean="0"/>
              <a:t>holistic</a:t>
            </a:r>
            <a:r>
              <a:rPr lang="it-IT" i="1" dirty="0" smtClean="0"/>
              <a:t> </a:t>
            </a:r>
            <a:r>
              <a:rPr lang="it-IT" i="1" dirty="0" err="1" smtClean="0"/>
              <a:t>change</a:t>
            </a:r>
            <a:r>
              <a:rPr lang="it-IT" i="1" dirty="0" smtClean="0"/>
              <a:t> in human </a:t>
            </a:r>
            <a:r>
              <a:rPr lang="it-IT" i="1" dirty="0" err="1" smtClean="0"/>
              <a:t>beliefs</a:t>
            </a:r>
            <a:endParaRPr lang="it-IT" i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7443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Sustainability</a:t>
            </a:r>
            <a:r>
              <a:rPr lang="it-IT" dirty="0" smtClean="0"/>
              <a:t> and </a:t>
            </a:r>
            <a:r>
              <a:rPr lang="it-IT" dirty="0" err="1" smtClean="0"/>
              <a:t>education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issue</a:t>
            </a:r>
            <a:r>
              <a:rPr lang="it-IT" dirty="0" smtClean="0"/>
              <a:t> of </a:t>
            </a:r>
            <a:r>
              <a:rPr lang="it-IT" dirty="0" err="1" smtClean="0"/>
              <a:t>sustainability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the </a:t>
            </a:r>
            <a:r>
              <a:rPr lang="it-IT" dirty="0" err="1" smtClean="0"/>
              <a:t>matter</a:t>
            </a:r>
            <a:r>
              <a:rPr lang="it-IT" dirty="0" smtClean="0"/>
              <a:t> </a:t>
            </a:r>
            <a:r>
              <a:rPr lang="it-IT" dirty="0" err="1" smtClean="0"/>
              <a:t>individuals</a:t>
            </a:r>
            <a:r>
              <a:rPr lang="it-IT" dirty="0" smtClean="0"/>
              <a:t> can control, </a:t>
            </a:r>
            <a:r>
              <a:rPr lang="it-IT" dirty="0" err="1" smtClean="0"/>
              <a:t>but</a:t>
            </a:r>
            <a:r>
              <a:rPr lang="it-IT" dirty="0" smtClean="0"/>
              <a:t> the </a:t>
            </a:r>
            <a:r>
              <a:rPr lang="it-IT" dirty="0" err="1" smtClean="0"/>
              <a:t>matter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the </a:t>
            </a:r>
            <a:r>
              <a:rPr lang="it-IT" dirty="0" err="1" smtClean="0"/>
              <a:t>operation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r>
              <a:rPr lang="it-IT" dirty="0" smtClean="0"/>
              <a:t> of a society </a:t>
            </a:r>
            <a:r>
              <a:rPr lang="it-IT" dirty="0" err="1" smtClean="0"/>
              <a:t>needs</a:t>
            </a:r>
            <a:r>
              <a:rPr lang="it-IT" dirty="0" smtClean="0"/>
              <a:t> to </a:t>
            </a:r>
            <a:r>
              <a:rPr lang="it-IT" dirty="0" err="1" smtClean="0"/>
              <a:t>cope</a:t>
            </a:r>
            <a:r>
              <a:rPr lang="it-IT" dirty="0" smtClean="0"/>
              <a:t> with.</a:t>
            </a:r>
          </a:p>
          <a:p>
            <a:r>
              <a:rPr lang="it-IT" dirty="0" err="1" smtClean="0"/>
              <a:t>Education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work with </a:t>
            </a:r>
            <a:r>
              <a:rPr lang="it-IT" dirty="0" err="1" smtClean="0"/>
              <a:t>institutional</a:t>
            </a:r>
            <a:r>
              <a:rPr lang="it-IT" dirty="0" smtClean="0"/>
              <a:t> </a:t>
            </a:r>
            <a:r>
              <a:rPr lang="it-IT" dirty="0" err="1" smtClean="0"/>
              <a:t>governance</a:t>
            </a:r>
            <a:r>
              <a:rPr lang="it-IT" dirty="0" smtClean="0"/>
              <a:t> to </a:t>
            </a:r>
            <a:r>
              <a:rPr lang="it-IT" dirty="0" err="1" smtClean="0"/>
              <a:t>inderlink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the </a:t>
            </a:r>
            <a:r>
              <a:rPr lang="it-IT" dirty="0" err="1" smtClean="0"/>
              <a:t>members</a:t>
            </a:r>
            <a:r>
              <a:rPr lang="it-IT" dirty="0" smtClean="0"/>
              <a:t> and the society.</a:t>
            </a:r>
          </a:p>
          <a:p>
            <a:r>
              <a:rPr lang="it-IT" dirty="0" err="1" smtClean="0"/>
              <a:t>Sustainability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to create the appropriate social </a:t>
            </a:r>
            <a:r>
              <a:rPr lang="it-IT" dirty="0" err="1" smtClean="0"/>
              <a:t>devices</a:t>
            </a:r>
            <a:r>
              <a:rPr lang="it-IT" dirty="0" smtClean="0"/>
              <a:t> and </a:t>
            </a:r>
            <a:r>
              <a:rPr lang="it-IT" i="1" dirty="0" err="1" smtClean="0"/>
              <a:t>learn</a:t>
            </a:r>
            <a:r>
              <a:rPr lang="it-IT" dirty="0" smtClean="0"/>
              <a:t> to use </a:t>
            </a:r>
            <a:r>
              <a:rPr lang="it-IT" dirty="0" err="1" smtClean="0"/>
              <a:t>them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140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6506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Human </a:t>
            </a:r>
            <a:r>
              <a:rPr lang="it-IT" dirty="0" err="1" smtClean="0"/>
              <a:t>beings</a:t>
            </a:r>
            <a:r>
              <a:rPr lang="it-IT" dirty="0" smtClean="0"/>
              <a:t> and the world: a </a:t>
            </a:r>
            <a:r>
              <a:rPr lang="it-IT" dirty="0" err="1" smtClean="0"/>
              <a:t>problem</a:t>
            </a:r>
            <a:r>
              <a:rPr lang="it-IT" dirty="0" smtClean="0"/>
              <a:t> of </a:t>
            </a:r>
            <a:r>
              <a:rPr lang="it-IT" dirty="0" err="1" smtClean="0"/>
              <a:t>beliefs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539772"/>
            <a:ext cx="8229600" cy="3586391"/>
          </a:xfrm>
        </p:spPr>
        <p:txBody>
          <a:bodyPr/>
          <a:lstStyle/>
          <a:p>
            <a:r>
              <a:rPr lang="it-IT" dirty="0" smtClean="0"/>
              <a:t>Human </a:t>
            </a:r>
            <a:r>
              <a:rPr lang="it-IT" dirty="0" err="1" smtClean="0"/>
              <a:t>beings</a:t>
            </a:r>
            <a:r>
              <a:rPr lang="it-IT" dirty="0" smtClean="0"/>
              <a:t> are </a:t>
            </a:r>
            <a:r>
              <a:rPr lang="it-IT" dirty="0" err="1" smtClean="0"/>
              <a:t>used</a:t>
            </a:r>
            <a:r>
              <a:rPr lang="it-IT" dirty="0" smtClean="0"/>
              <a:t> to </a:t>
            </a:r>
            <a:r>
              <a:rPr lang="it-IT" dirty="0" err="1" smtClean="0"/>
              <a:t>think</a:t>
            </a:r>
            <a:r>
              <a:rPr lang="it-IT" dirty="0" smtClean="0"/>
              <a:t> to </a:t>
            </a:r>
            <a:r>
              <a:rPr lang="it-IT" dirty="0" err="1" smtClean="0"/>
              <a:t>them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superior</a:t>
            </a:r>
            <a:r>
              <a:rPr lang="it-IT" dirty="0" smtClean="0"/>
              <a:t> </a:t>
            </a:r>
            <a:r>
              <a:rPr lang="it-IT" dirty="0" err="1" smtClean="0"/>
              <a:t>beings</a:t>
            </a:r>
            <a:r>
              <a:rPr lang="it-IT" dirty="0" smtClean="0"/>
              <a:t> in </a:t>
            </a:r>
            <a:r>
              <a:rPr lang="it-IT" dirty="0" err="1" smtClean="0"/>
              <a:t>comparison</a:t>
            </a:r>
            <a:r>
              <a:rPr lang="it-IT" dirty="0" smtClean="0"/>
              <a:t> with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species</a:t>
            </a:r>
            <a:r>
              <a:rPr lang="it-IT" dirty="0" smtClean="0"/>
              <a:t> and to the </a:t>
            </a:r>
            <a:r>
              <a:rPr lang="it-IT" dirty="0" err="1" smtClean="0"/>
              <a:t>rest</a:t>
            </a:r>
            <a:r>
              <a:rPr lang="it-IT" dirty="0" smtClean="0"/>
              <a:t> of the world</a:t>
            </a:r>
            <a:endParaRPr lang="it-IT" dirty="0"/>
          </a:p>
          <a:p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experiencing</a:t>
            </a:r>
            <a:r>
              <a:rPr lang="it-IT" dirty="0" smtClean="0"/>
              <a:t> </a:t>
            </a:r>
            <a:r>
              <a:rPr lang="it-IT" dirty="0" err="1" smtClean="0"/>
              <a:t>deep</a:t>
            </a:r>
            <a:r>
              <a:rPr lang="it-IT" dirty="0" smtClean="0"/>
              <a:t> </a:t>
            </a:r>
            <a:r>
              <a:rPr lang="it-IT" dirty="0" err="1" smtClean="0"/>
              <a:t>crises</a:t>
            </a:r>
            <a:r>
              <a:rPr lang="it-IT" dirty="0" smtClean="0"/>
              <a:t> </a:t>
            </a:r>
            <a:r>
              <a:rPr lang="it-IT" dirty="0" err="1" smtClean="0"/>
              <a:t>triggered</a:t>
            </a:r>
            <a:r>
              <a:rPr lang="it-IT" dirty="0" smtClean="0"/>
              <a:t> by 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beliefs</a:t>
            </a:r>
            <a:r>
              <a:rPr lang="it-IT" dirty="0" smtClean="0"/>
              <a:t> (</a:t>
            </a:r>
            <a:r>
              <a:rPr lang="it-IT" dirty="0" err="1" smtClean="0"/>
              <a:t>pollution</a:t>
            </a:r>
            <a:r>
              <a:rPr lang="it-IT" dirty="0" smtClean="0"/>
              <a:t>, </a:t>
            </a:r>
            <a:r>
              <a:rPr lang="it-IT" dirty="0" err="1" smtClean="0"/>
              <a:t>warming</a:t>
            </a:r>
            <a:r>
              <a:rPr lang="it-IT" dirty="0" smtClean="0"/>
              <a:t> </a:t>
            </a:r>
            <a:r>
              <a:rPr lang="is-IS" dirty="0" smtClean="0"/>
              <a:t>…)</a:t>
            </a:r>
          </a:p>
          <a:p>
            <a:r>
              <a:rPr lang="it-IT" dirty="0" smtClean="0"/>
              <a:t>D</a:t>
            </a:r>
            <a:r>
              <a:rPr lang="is-IS" dirty="0" smtClean="0"/>
              <a:t>ichotomy: human VS nature / mind VS body</a:t>
            </a:r>
          </a:p>
        </p:txBody>
      </p:sp>
    </p:spTree>
    <p:extLst>
      <p:ext uri="{BB962C8B-B14F-4D97-AF65-F5344CB8AC3E}">
        <p14:creationId xmlns:p14="http://schemas.microsoft.com/office/powerpoint/2010/main" val="1736835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Learning society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key</a:t>
            </a:r>
            <a:r>
              <a:rPr lang="it-IT" dirty="0" smtClean="0"/>
              <a:t> to </a:t>
            </a:r>
            <a:r>
              <a:rPr lang="it-IT" dirty="0" err="1" smtClean="0"/>
              <a:t>sustainable</a:t>
            </a:r>
            <a:r>
              <a:rPr lang="it-IT" dirty="0" smtClean="0"/>
              <a:t> future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Our</a:t>
            </a:r>
            <a:r>
              <a:rPr lang="it-IT" dirty="0" smtClean="0"/>
              <a:t> social </a:t>
            </a:r>
            <a:r>
              <a:rPr lang="it-IT" dirty="0" err="1" smtClean="0"/>
              <a:t>system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learning</a:t>
            </a:r>
            <a:r>
              <a:rPr lang="it-IT" dirty="0" smtClean="0"/>
              <a:t> to be </a:t>
            </a:r>
            <a:r>
              <a:rPr lang="it-IT" dirty="0" err="1" smtClean="0"/>
              <a:t>socially</a:t>
            </a:r>
            <a:r>
              <a:rPr lang="it-IT" dirty="0" smtClean="0"/>
              <a:t> </a:t>
            </a:r>
            <a:r>
              <a:rPr lang="it-IT" dirty="0" err="1" smtClean="0"/>
              <a:t>adaptable</a:t>
            </a:r>
            <a:r>
              <a:rPr lang="it-IT" dirty="0" smtClean="0"/>
              <a:t>.</a:t>
            </a:r>
          </a:p>
          <a:p>
            <a:r>
              <a:rPr lang="it-IT" dirty="0" smtClean="0"/>
              <a:t>Social </a:t>
            </a:r>
            <a:r>
              <a:rPr lang="it-IT" dirty="0" err="1" smtClean="0"/>
              <a:t>systems</a:t>
            </a:r>
            <a:r>
              <a:rPr lang="it-IT" dirty="0" smtClean="0"/>
              <a:t> </a:t>
            </a:r>
            <a:r>
              <a:rPr lang="it-IT" dirty="0" err="1" smtClean="0"/>
              <a:t>learn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individuals</a:t>
            </a:r>
            <a:r>
              <a:rPr lang="it-IT" dirty="0" smtClean="0"/>
              <a:t> do.</a:t>
            </a:r>
          </a:p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 inside the </a:t>
            </a:r>
            <a:r>
              <a:rPr lang="it-IT" dirty="0" err="1" smtClean="0"/>
              <a:t>systems</a:t>
            </a:r>
            <a:r>
              <a:rPr lang="it-IT" dirty="0"/>
              <a:t> </a:t>
            </a:r>
            <a:r>
              <a:rPr lang="it-IT" dirty="0" err="1" smtClean="0"/>
              <a:t>learn</a:t>
            </a:r>
            <a:r>
              <a:rPr lang="it-IT" dirty="0" smtClean="0"/>
              <a:t> </a:t>
            </a:r>
            <a:r>
              <a:rPr lang="it-IT" dirty="0" err="1" smtClean="0"/>
              <a:t>how</a:t>
            </a:r>
            <a:r>
              <a:rPr lang="it-IT" dirty="0" smtClean="0"/>
              <a:t> to </a:t>
            </a:r>
            <a:r>
              <a:rPr lang="it-IT" dirty="0" err="1" smtClean="0"/>
              <a:t>communicate</a:t>
            </a:r>
            <a:r>
              <a:rPr lang="it-IT" dirty="0" smtClean="0"/>
              <a:t> and </a:t>
            </a:r>
            <a:r>
              <a:rPr lang="it-IT" dirty="0" err="1" smtClean="0"/>
              <a:t>how</a:t>
            </a:r>
            <a:r>
              <a:rPr lang="it-IT" dirty="0" smtClean="0"/>
              <a:t> to be </a:t>
            </a:r>
            <a:r>
              <a:rPr lang="it-IT" dirty="0" err="1" smtClean="0"/>
              <a:t>combined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social </a:t>
            </a:r>
            <a:r>
              <a:rPr lang="it-IT" dirty="0" err="1" smtClean="0"/>
              <a:t>institutions</a:t>
            </a:r>
            <a:r>
              <a:rPr lang="it-IT" dirty="0" smtClean="0"/>
              <a:t>. 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 of the </a:t>
            </a:r>
            <a:r>
              <a:rPr lang="it-IT" dirty="0" err="1" smtClean="0"/>
              <a:t>systems</a:t>
            </a:r>
            <a:r>
              <a:rPr lang="it-IT" dirty="0" smtClean="0"/>
              <a:t> do,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holistic</a:t>
            </a:r>
            <a:r>
              <a:rPr lang="it-IT" dirty="0" smtClean="0"/>
              <a:t> and </a:t>
            </a:r>
            <a:r>
              <a:rPr lang="it-IT" dirty="0" err="1" smtClean="0"/>
              <a:t>collective</a:t>
            </a:r>
            <a:r>
              <a:rPr lang="it-IT" dirty="0" smtClean="0"/>
              <a:t> </a:t>
            </a:r>
            <a:r>
              <a:rPr lang="it-IT" dirty="0" err="1" smtClean="0"/>
              <a:t>learning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6688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Learning society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Meaning</a:t>
            </a:r>
            <a:r>
              <a:rPr lang="it-IT" dirty="0" smtClean="0"/>
              <a:t> 1. the task of society </a:t>
            </a:r>
            <a:r>
              <a:rPr lang="it-IT" dirty="0" err="1" smtClean="0"/>
              <a:t>is</a:t>
            </a:r>
            <a:r>
              <a:rPr lang="it-IT" dirty="0" smtClean="0"/>
              <a:t> to </a:t>
            </a:r>
            <a:r>
              <a:rPr lang="it-IT" dirty="0" err="1" smtClean="0"/>
              <a:t>provide</a:t>
            </a:r>
            <a:r>
              <a:rPr lang="it-IT" dirty="0" smtClean="0"/>
              <a:t> </a:t>
            </a:r>
            <a:r>
              <a:rPr lang="it-IT" dirty="0" err="1" smtClean="0"/>
              <a:t>individuals</a:t>
            </a:r>
            <a:r>
              <a:rPr lang="it-IT" dirty="0" smtClean="0"/>
              <a:t> with </a:t>
            </a:r>
            <a:r>
              <a:rPr lang="it-IT" dirty="0" err="1" smtClean="0"/>
              <a:t>societal</a:t>
            </a:r>
            <a:r>
              <a:rPr lang="it-IT" dirty="0" smtClean="0"/>
              <a:t> </a:t>
            </a:r>
            <a:r>
              <a:rPr lang="it-IT" dirty="0" err="1" smtClean="0"/>
              <a:t>managerial</a:t>
            </a:r>
            <a:r>
              <a:rPr lang="it-IT" dirty="0" smtClean="0"/>
              <a:t> </a:t>
            </a:r>
            <a:r>
              <a:rPr lang="it-IT" dirty="0" err="1" smtClean="0"/>
              <a:t>devices</a:t>
            </a:r>
            <a:r>
              <a:rPr lang="it-IT" dirty="0" smtClean="0"/>
              <a:t> to </a:t>
            </a:r>
            <a:r>
              <a:rPr lang="it-IT" dirty="0" err="1" smtClean="0"/>
              <a:t>expand</a:t>
            </a:r>
            <a:r>
              <a:rPr lang="it-IT" dirty="0" smtClean="0"/>
              <a:t> </a:t>
            </a:r>
            <a:r>
              <a:rPr lang="it-IT" dirty="0" err="1" smtClean="0"/>
              <a:t>learning</a:t>
            </a:r>
            <a:r>
              <a:rPr lang="it-IT" dirty="0" smtClean="0"/>
              <a:t> </a:t>
            </a:r>
            <a:r>
              <a:rPr lang="it-IT" dirty="0" err="1" smtClean="0"/>
              <a:t>opportunities</a:t>
            </a:r>
            <a:r>
              <a:rPr lang="it-IT" dirty="0" smtClean="0"/>
              <a:t> and </a:t>
            </a:r>
            <a:r>
              <a:rPr lang="it-IT" dirty="0" err="1" smtClean="0"/>
              <a:t>sustain</a:t>
            </a:r>
            <a:r>
              <a:rPr lang="it-IT" dirty="0" smtClean="0"/>
              <a:t> </a:t>
            </a:r>
            <a:r>
              <a:rPr lang="it-IT" dirty="0" err="1" smtClean="0"/>
              <a:t>individuals</a:t>
            </a:r>
            <a:r>
              <a:rPr lang="it-IT" dirty="0" smtClean="0"/>
              <a:t> lifelong </a:t>
            </a:r>
            <a:r>
              <a:rPr lang="it-IT" dirty="0" err="1" smtClean="0"/>
              <a:t>learning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Meaning</a:t>
            </a:r>
            <a:r>
              <a:rPr lang="it-IT" dirty="0" smtClean="0"/>
              <a:t> 2. LLL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required</a:t>
            </a:r>
            <a:r>
              <a:rPr lang="it-IT" dirty="0" smtClean="0"/>
              <a:t> to </a:t>
            </a:r>
            <a:r>
              <a:rPr lang="it-IT" dirty="0" err="1" smtClean="0"/>
              <a:t>meet</a:t>
            </a:r>
            <a:r>
              <a:rPr lang="it-IT" dirty="0" smtClean="0"/>
              <a:t> new </a:t>
            </a:r>
            <a:r>
              <a:rPr lang="it-IT" dirty="0" err="1" smtClean="0"/>
              <a:t>existential</a:t>
            </a:r>
            <a:r>
              <a:rPr lang="it-IT" dirty="0" smtClean="0"/>
              <a:t> </a:t>
            </a:r>
            <a:r>
              <a:rPr lang="it-IT" dirty="0" err="1" smtClean="0"/>
              <a:t>contexts</a:t>
            </a:r>
            <a:r>
              <a:rPr lang="it-IT" dirty="0" smtClean="0"/>
              <a:t>. Learning society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concept</a:t>
            </a:r>
            <a:r>
              <a:rPr lang="it-IT" dirty="0" smtClean="0"/>
              <a:t> to </a:t>
            </a:r>
            <a:r>
              <a:rPr lang="it-IT" dirty="0" err="1" smtClean="0"/>
              <a:t>activate</a:t>
            </a:r>
            <a:r>
              <a:rPr lang="it-IT" dirty="0" smtClean="0"/>
              <a:t> </a:t>
            </a:r>
            <a:r>
              <a:rPr lang="it-IT" dirty="0" err="1" smtClean="0"/>
              <a:t>those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Meaning</a:t>
            </a:r>
            <a:r>
              <a:rPr lang="it-IT" dirty="0" smtClean="0"/>
              <a:t> 3. </a:t>
            </a:r>
            <a:r>
              <a:rPr lang="it-IT" dirty="0"/>
              <a:t>L</a:t>
            </a:r>
            <a:r>
              <a:rPr lang="it-IT" dirty="0" smtClean="0"/>
              <a:t>earning society </a:t>
            </a:r>
            <a:r>
              <a:rPr lang="it-IT" dirty="0" err="1" smtClean="0"/>
              <a:t>is</a:t>
            </a:r>
            <a:r>
              <a:rPr lang="it-IT" dirty="0" smtClean="0"/>
              <a:t> a society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learns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5222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Learning and the </a:t>
            </a:r>
            <a:r>
              <a:rPr lang="it-IT" dirty="0" err="1" smtClean="0"/>
              <a:t>learning</a:t>
            </a:r>
            <a:r>
              <a:rPr lang="it-IT" dirty="0" smtClean="0"/>
              <a:t> society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What</a:t>
            </a:r>
            <a:r>
              <a:rPr lang="it-IT" dirty="0" smtClean="0"/>
              <a:t> a society </a:t>
            </a:r>
            <a:r>
              <a:rPr lang="it-IT" dirty="0" err="1" smtClean="0"/>
              <a:t>learns</a:t>
            </a:r>
            <a:r>
              <a:rPr lang="it-IT" dirty="0" smtClean="0"/>
              <a:t>, </a:t>
            </a:r>
            <a:r>
              <a:rPr lang="it-IT" dirty="0" err="1" smtClean="0"/>
              <a:t>is</a:t>
            </a:r>
            <a:r>
              <a:rPr lang="it-IT" dirty="0" smtClean="0"/>
              <a:t> a way to </a:t>
            </a:r>
            <a:r>
              <a:rPr lang="it-IT" dirty="0" err="1" smtClean="0"/>
              <a:t>react</a:t>
            </a:r>
            <a:r>
              <a:rPr lang="it-IT" dirty="0" smtClean="0"/>
              <a:t> to a </a:t>
            </a:r>
            <a:r>
              <a:rPr lang="it-IT" dirty="0" err="1" smtClean="0"/>
              <a:t>certain</a:t>
            </a:r>
            <a:r>
              <a:rPr lang="it-IT" dirty="0" smtClean="0"/>
              <a:t> </a:t>
            </a:r>
            <a:r>
              <a:rPr lang="it-IT" dirty="0" err="1" smtClean="0"/>
              <a:t>environmetal</a:t>
            </a:r>
            <a:r>
              <a:rPr lang="it-IT" dirty="0" smtClean="0"/>
              <a:t> </a:t>
            </a:r>
            <a:r>
              <a:rPr lang="it-IT" dirty="0" err="1" smtClean="0"/>
              <a:t>change</a:t>
            </a:r>
            <a:r>
              <a:rPr lang="it-IT" dirty="0" smtClean="0"/>
              <a:t> (“</a:t>
            </a:r>
            <a:r>
              <a:rPr lang="it-IT" dirty="0" err="1" smtClean="0"/>
              <a:t>learning</a:t>
            </a:r>
            <a:r>
              <a:rPr lang="it-IT" dirty="0" smtClean="0"/>
              <a:t>”), to </a:t>
            </a:r>
            <a:r>
              <a:rPr lang="it-IT" dirty="0" err="1" smtClean="0"/>
              <a:t>customize</a:t>
            </a:r>
            <a:r>
              <a:rPr lang="it-IT" dirty="0" smtClean="0"/>
              <a:t> and </a:t>
            </a:r>
            <a:r>
              <a:rPr lang="it-IT" dirty="0" err="1" smtClean="0"/>
              <a:t>stabilize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, </a:t>
            </a:r>
            <a:r>
              <a:rPr lang="it-IT" dirty="0" err="1" smtClean="0"/>
              <a:t>readapting</a:t>
            </a:r>
            <a:r>
              <a:rPr lang="it-IT" dirty="0" smtClean="0"/>
              <a:t>. (The </a:t>
            </a:r>
            <a:r>
              <a:rPr lang="it-IT" dirty="0" err="1" smtClean="0"/>
              <a:t>outcome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“</a:t>
            </a:r>
            <a:r>
              <a:rPr lang="it-IT" dirty="0" err="1" smtClean="0"/>
              <a:t>institutions</a:t>
            </a:r>
            <a:r>
              <a:rPr lang="it-IT" dirty="0" smtClean="0"/>
              <a:t>”).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1240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9495" y="1750716"/>
            <a:ext cx="8229600" cy="34137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err="1" smtClean="0"/>
              <a:t>Thank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for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attention</a:t>
            </a:r>
            <a:r>
              <a:rPr lang="it-IT" dirty="0" smtClean="0"/>
              <a:t>!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err="1" smtClean="0"/>
              <a:t>Questions</a:t>
            </a:r>
            <a:r>
              <a:rPr lang="it-IT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82444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err="1" smtClean="0"/>
              <a:t>Systemic</a:t>
            </a:r>
            <a:r>
              <a:rPr lang="it-IT" dirty="0" smtClean="0"/>
              <a:t> </a:t>
            </a:r>
            <a:r>
              <a:rPr lang="it-IT" dirty="0" err="1" smtClean="0"/>
              <a:t>sustainability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.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Education</a:t>
            </a:r>
            <a:r>
              <a:rPr lang="it-IT" dirty="0" smtClean="0"/>
              <a:t> </a:t>
            </a:r>
            <a:r>
              <a:rPr lang="it-IT" dirty="0" err="1" smtClean="0"/>
              <a:t>links</a:t>
            </a:r>
            <a:r>
              <a:rPr lang="it-IT" dirty="0" smtClean="0"/>
              <a:t> human </a:t>
            </a:r>
            <a:r>
              <a:rPr lang="it-IT" dirty="0" err="1" smtClean="0"/>
              <a:t>beings</a:t>
            </a:r>
            <a:r>
              <a:rPr lang="it-IT" dirty="0" smtClean="0"/>
              <a:t> with the </a:t>
            </a:r>
            <a:r>
              <a:rPr lang="it-IT" dirty="0" err="1" smtClean="0"/>
              <a:t>complexities</a:t>
            </a:r>
            <a:r>
              <a:rPr lang="it-IT" dirty="0" smtClean="0"/>
              <a:t> he </a:t>
            </a:r>
            <a:r>
              <a:rPr lang="it-IT" dirty="0" err="1" smtClean="0"/>
              <a:t>experiences</a:t>
            </a:r>
            <a:r>
              <a:rPr lang="it-IT" dirty="0" smtClean="0"/>
              <a:t>. </a:t>
            </a:r>
          </a:p>
          <a:p>
            <a:r>
              <a:rPr lang="it-IT" dirty="0" smtClean="0"/>
              <a:t>For </a:t>
            </a:r>
            <a:r>
              <a:rPr lang="it-IT" dirty="0" err="1" smtClean="0"/>
              <a:t>example</a:t>
            </a:r>
            <a:r>
              <a:rPr lang="it-IT" dirty="0" smtClean="0"/>
              <a:t>: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talkiong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man </a:t>
            </a:r>
            <a:r>
              <a:rPr lang="it-IT" dirty="0" err="1" smtClean="0"/>
              <a:t>anhd</a:t>
            </a:r>
            <a:r>
              <a:rPr lang="it-IT" dirty="0" smtClean="0"/>
              <a:t> </a:t>
            </a:r>
            <a:r>
              <a:rPr lang="it-IT" dirty="0" err="1" smtClean="0"/>
              <a:t>health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consider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: </a:t>
            </a:r>
          </a:p>
          <a:p>
            <a:pPr lvl="2"/>
            <a:r>
              <a:rPr lang="it-IT" dirty="0" smtClean="0"/>
              <a:t>personal and cultural, </a:t>
            </a:r>
            <a:r>
              <a:rPr lang="it-IT" dirty="0" err="1" smtClean="0"/>
              <a:t>neurological</a:t>
            </a:r>
            <a:r>
              <a:rPr lang="it-IT" dirty="0"/>
              <a:t> </a:t>
            </a:r>
            <a:r>
              <a:rPr lang="it-IT" dirty="0" smtClean="0"/>
              <a:t>and </a:t>
            </a:r>
            <a:r>
              <a:rPr lang="it-IT" dirty="0" err="1" smtClean="0"/>
              <a:t>epigenetic</a:t>
            </a:r>
            <a:r>
              <a:rPr lang="it-IT" dirty="0" smtClean="0"/>
              <a:t> </a:t>
            </a:r>
            <a:r>
              <a:rPr lang="it-IT" dirty="0" err="1" smtClean="0"/>
              <a:t>wellbeing</a:t>
            </a:r>
            <a:r>
              <a:rPr lang="it-IT" dirty="0" smtClean="0"/>
              <a:t> (micro </a:t>
            </a:r>
            <a:r>
              <a:rPr lang="it-IT" dirty="0" err="1" smtClean="0"/>
              <a:t>level</a:t>
            </a:r>
            <a:r>
              <a:rPr lang="it-IT" dirty="0" smtClean="0"/>
              <a:t>)</a:t>
            </a:r>
          </a:p>
          <a:p>
            <a:pPr lvl="2"/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well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ecosystemic</a:t>
            </a:r>
            <a:r>
              <a:rPr lang="it-IT" dirty="0" smtClean="0"/>
              <a:t> and global </a:t>
            </a:r>
            <a:r>
              <a:rPr lang="it-IT" dirty="0" err="1" smtClean="0"/>
              <a:t>wellbeing</a:t>
            </a:r>
            <a:r>
              <a:rPr lang="it-IT" dirty="0" smtClean="0"/>
              <a:t> (macro </a:t>
            </a:r>
            <a:r>
              <a:rPr lang="it-IT" dirty="0" err="1" smtClean="0"/>
              <a:t>level</a:t>
            </a:r>
            <a:r>
              <a:rPr lang="it-IT" dirty="0" smtClean="0"/>
              <a:t>)</a:t>
            </a:r>
          </a:p>
          <a:p>
            <a:r>
              <a:rPr lang="it-IT" dirty="0" smtClean="0"/>
              <a:t>Human </a:t>
            </a:r>
            <a:r>
              <a:rPr lang="it-IT" dirty="0" err="1" smtClean="0"/>
              <a:t>beings</a:t>
            </a:r>
            <a:r>
              <a:rPr lang="it-IT" dirty="0" smtClean="0"/>
              <a:t> are </a:t>
            </a:r>
            <a:r>
              <a:rPr lang="it-IT" dirty="0" err="1" smtClean="0"/>
              <a:t>parts</a:t>
            </a:r>
            <a:r>
              <a:rPr lang="it-IT" dirty="0" smtClean="0"/>
              <a:t> of </a:t>
            </a:r>
            <a:r>
              <a:rPr lang="it-IT" b="1" dirty="0" err="1" smtClean="0"/>
              <a:t>learning</a:t>
            </a:r>
            <a:r>
              <a:rPr lang="it-IT" dirty="0" smtClean="0"/>
              <a:t> </a:t>
            </a:r>
            <a:r>
              <a:rPr lang="it-IT" b="1" dirty="0" err="1" smtClean="0"/>
              <a:t>system</a:t>
            </a:r>
            <a:r>
              <a:rPr lang="it-IT" b="1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where</a:t>
            </a:r>
            <a:r>
              <a:rPr lang="it-IT" dirty="0" smtClean="0"/>
              <a:t> “</a:t>
            </a:r>
            <a:r>
              <a:rPr lang="it-IT" dirty="0" err="1" smtClean="0"/>
              <a:t>learning</a:t>
            </a:r>
            <a:r>
              <a:rPr lang="it-IT" dirty="0" smtClean="0"/>
              <a:t>” </a:t>
            </a:r>
            <a:r>
              <a:rPr lang="it-IT" dirty="0" err="1" smtClean="0"/>
              <a:t>connects</a:t>
            </a:r>
            <a:r>
              <a:rPr lang="it-IT" dirty="0" smtClean="0"/>
              <a:t> with </a:t>
            </a:r>
            <a:r>
              <a:rPr lang="it-IT" dirty="0" err="1" smtClean="0"/>
              <a:t>vibrant</a:t>
            </a:r>
            <a:r>
              <a:rPr lang="it-IT" dirty="0" smtClean="0"/>
              <a:t>, living and </a:t>
            </a:r>
            <a:r>
              <a:rPr lang="it-IT" dirty="0" err="1" smtClean="0"/>
              <a:t>learning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138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t-IT" dirty="0" err="1" smtClean="0"/>
              <a:t>Complexity</a:t>
            </a:r>
            <a:r>
              <a:rPr lang="it-IT" dirty="0" smtClean="0"/>
              <a:t> </a:t>
            </a:r>
            <a:r>
              <a:rPr lang="it-IT" dirty="0" err="1" smtClean="0"/>
              <a:t>Thinking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To help </a:t>
            </a:r>
            <a:r>
              <a:rPr lang="it-IT" dirty="0" err="1" smtClean="0"/>
              <a:t>educators</a:t>
            </a:r>
            <a:r>
              <a:rPr lang="it-IT" dirty="0" smtClean="0"/>
              <a:t> to </a:t>
            </a:r>
            <a:r>
              <a:rPr lang="it-IT" dirty="0" err="1" smtClean="0"/>
              <a:t>comprehend</a:t>
            </a:r>
            <a:r>
              <a:rPr lang="it-IT" dirty="0" smtClean="0"/>
              <a:t> the </a:t>
            </a:r>
            <a:r>
              <a:rPr lang="it-IT" dirty="0" err="1" smtClean="0"/>
              <a:t>growing</a:t>
            </a:r>
            <a:r>
              <a:rPr lang="it-IT" dirty="0" smtClean="0"/>
              <a:t> </a:t>
            </a:r>
            <a:r>
              <a:rPr lang="it-IT" dirty="0" err="1" smtClean="0"/>
              <a:t>complexity</a:t>
            </a:r>
            <a:r>
              <a:rPr lang="it-IT" dirty="0" smtClean="0"/>
              <a:t> of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role</a:t>
            </a:r>
            <a:r>
              <a:rPr lang="it-IT" dirty="0" smtClean="0"/>
              <a:t> </a:t>
            </a:r>
            <a:r>
              <a:rPr lang="it-IT" dirty="0" err="1" smtClean="0"/>
              <a:t>without</a:t>
            </a:r>
            <a:r>
              <a:rPr lang="it-IT" dirty="0" smtClean="0"/>
              <a:t> feeling </a:t>
            </a:r>
            <a:r>
              <a:rPr lang="it-IT" dirty="0" err="1" smtClean="0"/>
              <a:t>overwhelmed</a:t>
            </a:r>
            <a:r>
              <a:rPr lang="it-IT" dirty="0" smtClean="0"/>
              <a:t> by </a:t>
            </a:r>
            <a:r>
              <a:rPr lang="it-IT" dirty="0" err="1" smtClean="0"/>
              <a:t>this</a:t>
            </a:r>
            <a:r>
              <a:rPr lang="it-IT" dirty="0" smtClean="0"/>
              <a:t>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to </a:t>
            </a:r>
            <a:r>
              <a:rPr lang="it-IT" dirty="0" err="1" smtClean="0"/>
              <a:t>adopt</a:t>
            </a:r>
            <a:r>
              <a:rPr lang="it-IT" dirty="0" smtClean="0"/>
              <a:t> </a:t>
            </a:r>
            <a:r>
              <a:rPr lang="it-IT" i="1" dirty="0" err="1" smtClean="0"/>
              <a:t>complexity</a:t>
            </a:r>
            <a:r>
              <a:rPr lang="it-IT" i="1" dirty="0" smtClean="0"/>
              <a:t> </a:t>
            </a:r>
            <a:r>
              <a:rPr lang="it-IT" i="1" dirty="0" err="1" smtClean="0"/>
              <a:t>thinking</a:t>
            </a:r>
            <a:r>
              <a:rPr lang="it-IT" i="1" dirty="0" smtClean="0"/>
              <a:t>: </a:t>
            </a:r>
            <a:r>
              <a:rPr lang="it-IT" dirty="0" smtClean="0"/>
              <a:t>a </a:t>
            </a:r>
            <a:r>
              <a:rPr lang="it-IT" dirty="0" err="1" smtClean="0"/>
              <a:t>transdisciplinary</a:t>
            </a:r>
            <a:r>
              <a:rPr lang="it-IT" dirty="0" smtClean="0"/>
              <a:t> </a:t>
            </a:r>
            <a:r>
              <a:rPr lang="it-IT" dirty="0" err="1" smtClean="0"/>
              <a:t>academic</a:t>
            </a:r>
            <a:r>
              <a:rPr lang="it-IT" dirty="0" smtClean="0"/>
              <a:t> </a:t>
            </a:r>
            <a:r>
              <a:rPr lang="it-IT" dirty="0" err="1" smtClean="0"/>
              <a:t>movement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concerned</a:t>
            </a:r>
            <a:r>
              <a:rPr lang="it-IT" dirty="0" smtClean="0"/>
              <a:t> to </a:t>
            </a:r>
            <a:r>
              <a:rPr lang="it-IT" dirty="0" err="1" smtClean="0"/>
              <a:t>understand</a:t>
            </a:r>
            <a:r>
              <a:rPr lang="it-IT" dirty="0" smtClean="0"/>
              <a:t> </a:t>
            </a:r>
            <a:r>
              <a:rPr lang="it-IT" dirty="0" err="1" smtClean="0"/>
              <a:t>those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are </a:t>
            </a:r>
            <a:r>
              <a:rPr lang="it-IT" dirty="0" err="1" smtClean="0"/>
              <a:t>learning</a:t>
            </a:r>
            <a:r>
              <a:rPr lang="it-IT" dirty="0" smtClean="0"/>
              <a:t>/living</a:t>
            </a:r>
          </a:p>
          <a:p>
            <a:r>
              <a:rPr lang="it-IT" i="1" dirty="0" err="1" smtClean="0"/>
              <a:t>Complex</a:t>
            </a:r>
            <a:r>
              <a:rPr lang="it-IT" i="1" dirty="0"/>
              <a:t> </a:t>
            </a:r>
            <a:r>
              <a:rPr lang="it-IT" i="1" dirty="0" smtClean="0"/>
              <a:t>= Gestalt: </a:t>
            </a:r>
            <a:r>
              <a:rPr lang="it-IT" dirty="0" smtClean="0"/>
              <a:t>the </a:t>
            </a:r>
            <a:r>
              <a:rPr lang="it-IT" dirty="0" err="1" smtClean="0"/>
              <a:t>whole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greater</a:t>
            </a:r>
            <a:r>
              <a:rPr lang="it-IT" dirty="0" smtClean="0"/>
              <a:t> </a:t>
            </a:r>
            <a:r>
              <a:rPr lang="it-IT" dirty="0" err="1" smtClean="0"/>
              <a:t>then</a:t>
            </a:r>
            <a:r>
              <a:rPr lang="it-IT" dirty="0" smtClean="0"/>
              <a:t> the sum of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parts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588984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73074"/>
            <a:ext cx="8229600" cy="1143000"/>
          </a:xfrm>
        </p:spPr>
        <p:txBody>
          <a:bodyPr/>
          <a:lstStyle/>
          <a:p>
            <a:r>
              <a:rPr lang="it-IT" dirty="0" err="1" smtClean="0"/>
              <a:t>Complexity</a:t>
            </a:r>
            <a:r>
              <a:rPr lang="it-IT" dirty="0" smtClean="0"/>
              <a:t>: some </a:t>
            </a:r>
            <a:r>
              <a:rPr lang="it-IT" dirty="0" err="1" smtClean="0"/>
              <a:t>definitions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Complexity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comparative </a:t>
            </a:r>
            <a:r>
              <a:rPr lang="it-IT" dirty="0" err="1" smtClean="0"/>
              <a:t>dynamics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Complexity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study</a:t>
            </a:r>
            <a:r>
              <a:rPr lang="it-IT" dirty="0" smtClean="0"/>
              <a:t> of </a:t>
            </a:r>
            <a:r>
              <a:rPr lang="it-IT" dirty="0" err="1" smtClean="0"/>
              <a:t>emergent</a:t>
            </a:r>
            <a:r>
              <a:rPr lang="it-IT" dirty="0" smtClean="0"/>
              <a:t> </a:t>
            </a:r>
            <a:r>
              <a:rPr lang="it-IT" dirty="0" err="1" smtClean="0"/>
              <a:t>transphenomena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Complexity</a:t>
            </a:r>
            <a:r>
              <a:rPr lang="it-IT" dirty="0" smtClean="0"/>
              <a:t> </a:t>
            </a:r>
            <a:r>
              <a:rPr lang="it-IT" dirty="0" err="1" smtClean="0"/>
              <a:t>refers</a:t>
            </a:r>
            <a:r>
              <a:rPr lang="it-IT" dirty="0" smtClean="0"/>
              <a:t> to a </a:t>
            </a:r>
            <a:r>
              <a:rPr lang="it-IT" dirty="0" err="1" smtClean="0"/>
              <a:t>category</a:t>
            </a:r>
            <a:r>
              <a:rPr lang="it-IT" dirty="0" smtClean="0"/>
              <a:t> </a:t>
            </a:r>
            <a:r>
              <a:rPr lang="it-IT" dirty="0" err="1" smtClean="0"/>
              <a:t>pof</a:t>
            </a:r>
            <a:r>
              <a:rPr lang="it-IT" dirty="0" smtClean="0"/>
              <a:t> </a:t>
            </a:r>
            <a:r>
              <a:rPr lang="it-IT" dirty="0" err="1" smtClean="0"/>
              <a:t>phenomena</a:t>
            </a:r>
            <a:r>
              <a:rPr lang="it-IT" dirty="0" smtClean="0"/>
              <a:t> with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qualities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Complexity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distinct</a:t>
            </a:r>
            <a:r>
              <a:rPr lang="it-IT" dirty="0" smtClean="0"/>
              <a:t> from </a:t>
            </a:r>
            <a:r>
              <a:rPr lang="it-IT" dirty="0" err="1" smtClean="0"/>
              <a:t>complicated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Complexity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study</a:t>
            </a:r>
            <a:r>
              <a:rPr lang="it-IT" dirty="0" smtClean="0"/>
              <a:t> of </a:t>
            </a:r>
            <a:r>
              <a:rPr lang="it-IT" dirty="0" err="1" smtClean="0"/>
              <a:t>learning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9380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6933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1. </a:t>
            </a:r>
            <a:r>
              <a:rPr lang="it-IT" dirty="0" err="1" smtClean="0"/>
              <a:t>Complexity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comparative </a:t>
            </a:r>
            <a:r>
              <a:rPr lang="it-IT" dirty="0" err="1" smtClean="0"/>
              <a:t>dynamics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Complexity</a:t>
            </a:r>
            <a:r>
              <a:rPr lang="it-IT" dirty="0" smtClean="0"/>
              <a:t> </a:t>
            </a:r>
            <a:r>
              <a:rPr lang="it-IT" dirty="0" err="1" smtClean="0"/>
              <a:t>refers</a:t>
            </a:r>
            <a:r>
              <a:rPr lang="it-IT" dirty="0" smtClean="0"/>
              <a:t> to the </a:t>
            </a:r>
            <a:r>
              <a:rPr lang="it-IT" dirty="0" err="1" smtClean="0"/>
              <a:t>ability</a:t>
            </a:r>
            <a:r>
              <a:rPr lang="it-IT" dirty="0" smtClean="0"/>
              <a:t> to:</a:t>
            </a:r>
          </a:p>
          <a:p>
            <a:r>
              <a:rPr lang="it-IT" dirty="0" smtClean="0"/>
              <a:t>work </a:t>
            </a:r>
            <a:r>
              <a:rPr lang="it-IT" i="1" dirty="0" err="1" smtClean="0"/>
              <a:t>structurally</a:t>
            </a:r>
            <a:r>
              <a:rPr lang="it-IT" i="1" dirty="0" smtClean="0"/>
              <a:t> </a:t>
            </a:r>
            <a:r>
              <a:rPr lang="it-IT" i="1" dirty="0" err="1" smtClean="0"/>
              <a:t>coupled</a:t>
            </a:r>
            <a:r>
              <a:rPr lang="it-IT" i="1" dirty="0" smtClean="0"/>
              <a:t> </a:t>
            </a:r>
            <a:r>
              <a:rPr lang="it-IT" dirty="0" smtClean="0"/>
              <a:t>with </a:t>
            </a:r>
            <a:r>
              <a:rPr lang="it-IT" dirty="0" err="1" smtClean="0"/>
              <a:t>others</a:t>
            </a:r>
            <a:r>
              <a:rPr lang="it-IT" dirty="0" smtClean="0"/>
              <a:t> (</a:t>
            </a:r>
            <a:r>
              <a:rPr lang="it-IT" dirty="0" err="1" smtClean="0"/>
              <a:t>organs</a:t>
            </a:r>
            <a:r>
              <a:rPr lang="it-IT" dirty="0" smtClean="0"/>
              <a:t>, </a:t>
            </a:r>
            <a:r>
              <a:rPr lang="it-IT" dirty="0" err="1" smtClean="0"/>
              <a:t>persons</a:t>
            </a:r>
            <a:r>
              <a:rPr lang="it-IT" dirty="0" smtClean="0"/>
              <a:t>, </a:t>
            </a:r>
            <a:r>
              <a:rPr lang="it-IT" dirty="0" err="1" smtClean="0"/>
              <a:t>subjects</a:t>
            </a:r>
            <a:r>
              <a:rPr lang="it-IT" dirty="0" smtClean="0"/>
              <a:t>, </a:t>
            </a:r>
            <a:r>
              <a:rPr lang="it-IT" dirty="0" err="1" smtClean="0"/>
              <a:t>objects</a:t>
            </a:r>
            <a:r>
              <a:rPr lang="is-IS" dirty="0" smtClean="0"/>
              <a:t>…)</a:t>
            </a:r>
          </a:p>
          <a:p>
            <a:r>
              <a:rPr lang="it-IT" dirty="0" smtClean="0"/>
              <a:t>Be </a:t>
            </a:r>
            <a:r>
              <a:rPr lang="it-IT" i="1" dirty="0" smtClean="0"/>
              <a:t>responsive </a:t>
            </a:r>
            <a:r>
              <a:rPr lang="it-IT" dirty="0" smtClean="0"/>
              <a:t>and</a:t>
            </a:r>
            <a:r>
              <a:rPr lang="it-IT" i="1" dirty="0" smtClean="0"/>
              <a:t> </a:t>
            </a:r>
            <a:r>
              <a:rPr lang="it-IT" i="1" dirty="0" err="1" smtClean="0"/>
              <a:t>adaptive</a:t>
            </a:r>
            <a:endParaRPr lang="it-IT" i="1" dirty="0" smtClean="0"/>
          </a:p>
          <a:p>
            <a:endParaRPr lang="it-IT" i="1" dirty="0"/>
          </a:p>
          <a:p>
            <a:pPr marL="0" indent="0">
              <a:buNone/>
            </a:pPr>
            <a:r>
              <a:rPr lang="it-IT" i="1" dirty="0" err="1" smtClean="0"/>
              <a:t>Dynamic</a:t>
            </a:r>
            <a:r>
              <a:rPr lang="it-IT" i="1" dirty="0" smtClean="0"/>
              <a:t> </a:t>
            </a:r>
            <a:r>
              <a:rPr lang="it-IT" i="1" dirty="0" err="1" smtClean="0"/>
              <a:t>systems</a:t>
            </a:r>
            <a:r>
              <a:rPr lang="it-IT" i="1" dirty="0" smtClean="0"/>
              <a:t> </a:t>
            </a:r>
            <a:r>
              <a:rPr lang="it-IT" dirty="0" smtClean="0"/>
              <a:t>are </a:t>
            </a:r>
            <a:r>
              <a:rPr lang="it-IT" dirty="0" err="1" smtClean="0"/>
              <a:t>active</a:t>
            </a:r>
            <a:r>
              <a:rPr lang="it-IT" dirty="0" smtClean="0"/>
              <a:t> and </a:t>
            </a:r>
            <a:r>
              <a:rPr lang="it-IT" dirty="0" err="1" smtClean="0"/>
              <a:t>energetic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6626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45244"/>
            <a:ext cx="8229600" cy="3980919"/>
          </a:xfrm>
        </p:spPr>
        <p:txBody>
          <a:bodyPr>
            <a:normAutofit/>
          </a:bodyPr>
          <a:lstStyle/>
          <a:p>
            <a:r>
              <a:rPr lang="it-IT" dirty="0" err="1" smtClean="0"/>
              <a:t>Emergent</a:t>
            </a:r>
            <a:r>
              <a:rPr lang="it-IT" dirty="0" smtClean="0"/>
              <a:t> = </a:t>
            </a:r>
            <a:r>
              <a:rPr lang="it-IT" dirty="0" err="1" smtClean="0"/>
              <a:t>cannot</a:t>
            </a:r>
            <a:r>
              <a:rPr lang="it-IT" dirty="0" smtClean="0"/>
              <a:t> be </a:t>
            </a:r>
            <a:r>
              <a:rPr lang="it-IT" dirty="0" err="1" smtClean="0"/>
              <a:t>reduced</a:t>
            </a:r>
            <a:r>
              <a:rPr lang="it-IT" dirty="0" smtClean="0"/>
              <a:t> to </a:t>
            </a:r>
            <a:r>
              <a:rPr lang="it-IT" dirty="0" err="1" smtClean="0"/>
              <a:t>fundamental</a:t>
            </a:r>
            <a:r>
              <a:rPr lang="it-IT" dirty="0" smtClean="0"/>
              <a:t> </a:t>
            </a:r>
            <a:r>
              <a:rPr lang="it-IT" dirty="0" err="1" smtClean="0"/>
              <a:t>parts</a:t>
            </a:r>
            <a:r>
              <a:rPr lang="it-IT" dirty="0" smtClean="0"/>
              <a:t>; </a:t>
            </a:r>
            <a:r>
              <a:rPr lang="it-IT" i="1" dirty="0" err="1" smtClean="0"/>
              <a:t>arises</a:t>
            </a:r>
            <a:r>
              <a:rPr lang="it-IT" dirty="0" smtClean="0"/>
              <a:t> in the </a:t>
            </a:r>
            <a:r>
              <a:rPr lang="it-IT" dirty="0" err="1" smtClean="0"/>
              <a:t>entangled</a:t>
            </a:r>
            <a:r>
              <a:rPr lang="it-IT" dirty="0" smtClean="0"/>
              <a:t> </a:t>
            </a:r>
            <a:r>
              <a:rPr lang="it-IT" dirty="0" err="1" smtClean="0"/>
              <a:t>interactions</a:t>
            </a:r>
            <a:r>
              <a:rPr lang="it-IT" dirty="0" smtClean="0"/>
              <a:t> in the </a:t>
            </a:r>
            <a:r>
              <a:rPr lang="it-IT" dirty="0" err="1" smtClean="0"/>
              <a:t>process</a:t>
            </a:r>
            <a:r>
              <a:rPr lang="it-IT" dirty="0" smtClean="0"/>
              <a:t>; shows new </a:t>
            </a:r>
            <a:r>
              <a:rPr lang="it-IT" dirty="0" err="1" smtClean="0"/>
              <a:t>properties</a:t>
            </a:r>
            <a:r>
              <a:rPr lang="it-IT" dirty="0" smtClean="0"/>
              <a:t> and </a:t>
            </a:r>
            <a:r>
              <a:rPr lang="it-IT" dirty="0" err="1" smtClean="0"/>
              <a:t>behaviours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are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being</a:t>
            </a:r>
            <a:r>
              <a:rPr lang="it-IT" dirty="0" smtClean="0"/>
              <a:t> </a:t>
            </a:r>
            <a:r>
              <a:rPr lang="it-IT" dirty="0" err="1" smtClean="0"/>
              <a:t>seen</a:t>
            </a:r>
            <a:r>
              <a:rPr lang="it-IT" dirty="0" smtClean="0"/>
              <a:t> </a:t>
            </a:r>
            <a:r>
              <a:rPr lang="it-IT" dirty="0" err="1" smtClean="0"/>
              <a:t>before</a:t>
            </a:r>
            <a:r>
              <a:rPr lang="it-IT" dirty="0" smtClean="0"/>
              <a:t> in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agent/</a:t>
            </a:r>
            <a:r>
              <a:rPr lang="it-IT" dirty="0" err="1" smtClean="0"/>
              <a:t>subsystem</a:t>
            </a:r>
            <a:r>
              <a:rPr lang="it-IT" dirty="0" smtClean="0"/>
              <a:t>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2. </a:t>
            </a:r>
            <a:r>
              <a:rPr lang="it-IT" dirty="0" err="1" smtClean="0"/>
              <a:t>Complexity</a:t>
            </a:r>
            <a:r>
              <a:rPr lang="it-IT" dirty="0" smtClean="0"/>
              <a:t> </a:t>
            </a:r>
            <a:r>
              <a:rPr lang="it-IT" dirty="0" err="1"/>
              <a:t>i</a:t>
            </a:r>
            <a:r>
              <a:rPr lang="it-IT" dirty="0" err="1" smtClean="0"/>
              <a:t>s</a:t>
            </a:r>
            <a:r>
              <a:rPr lang="it-IT" dirty="0" smtClean="0"/>
              <a:t> the </a:t>
            </a:r>
            <a:r>
              <a:rPr lang="it-IT" dirty="0" err="1" smtClean="0"/>
              <a:t>study</a:t>
            </a:r>
            <a:r>
              <a:rPr lang="it-IT" dirty="0" smtClean="0"/>
              <a:t> of </a:t>
            </a:r>
            <a:r>
              <a:rPr lang="it-IT" dirty="0" err="1" smtClean="0"/>
              <a:t>emergent</a:t>
            </a:r>
            <a:r>
              <a:rPr lang="it-IT" dirty="0" smtClean="0"/>
              <a:t> </a:t>
            </a:r>
            <a:r>
              <a:rPr lang="it-IT" dirty="0" err="1" smtClean="0"/>
              <a:t>transphenomena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9545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308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2. </a:t>
            </a:r>
            <a:r>
              <a:rPr lang="it-IT" dirty="0" err="1" smtClean="0"/>
              <a:t>Complexity</a:t>
            </a:r>
            <a:r>
              <a:rPr lang="it-IT" dirty="0" smtClean="0"/>
              <a:t> </a:t>
            </a:r>
            <a:r>
              <a:rPr lang="it-IT" dirty="0" err="1"/>
              <a:t>i</a:t>
            </a:r>
            <a:r>
              <a:rPr lang="it-IT" dirty="0" err="1" smtClean="0"/>
              <a:t>s</a:t>
            </a:r>
            <a:r>
              <a:rPr lang="it-IT" dirty="0" smtClean="0"/>
              <a:t> the </a:t>
            </a:r>
            <a:r>
              <a:rPr lang="it-IT" dirty="0" err="1" smtClean="0"/>
              <a:t>study</a:t>
            </a:r>
            <a:r>
              <a:rPr lang="it-IT" dirty="0" smtClean="0"/>
              <a:t> of </a:t>
            </a:r>
            <a:r>
              <a:rPr lang="it-IT" dirty="0" err="1" smtClean="0"/>
              <a:t>emergent</a:t>
            </a:r>
            <a:r>
              <a:rPr lang="it-IT" dirty="0" smtClean="0"/>
              <a:t> </a:t>
            </a:r>
            <a:r>
              <a:rPr lang="it-IT" dirty="0" err="1" smtClean="0"/>
              <a:t>transphenomena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7573"/>
            <a:ext cx="8229600" cy="3968590"/>
          </a:xfrm>
        </p:spPr>
        <p:txBody>
          <a:bodyPr>
            <a:normAutofit/>
          </a:bodyPr>
          <a:lstStyle/>
          <a:p>
            <a:r>
              <a:rPr lang="it-IT" i="1" dirty="0" err="1" smtClean="0">
                <a:sym typeface="Wingdings"/>
              </a:rPr>
              <a:t>Transphenomena</a:t>
            </a:r>
            <a:r>
              <a:rPr lang="it-IT" i="1" dirty="0" smtClean="0">
                <a:sym typeface="Wingdings"/>
              </a:rPr>
              <a:t>: </a:t>
            </a:r>
            <a:r>
              <a:rPr lang="it-IT" dirty="0" err="1" smtClean="0"/>
              <a:t>parts</a:t>
            </a:r>
            <a:r>
              <a:rPr lang="it-IT" dirty="0" smtClean="0"/>
              <a:t> of </a:t>
            </a:r>
            <a:r>
              <a:rPr lang="it-IT" dirty="0" err="1" smtClean="0"/>
              <a:t>grander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r>
              <a:rPr lang="it-IT" dirty="0"/>
              <a:t> </a:t>
            </a:r>
            <a:r>
              <a:rPr lang="it-IT" dirty="0" smtClean="0">
                <a:sym typeface="Wingdings"/>
              </a:rPr>
              <a:t></a:t>
            </a:r>
          </a:p>
          <a:p>
            <a:r>
              <a:rPr lang="it-IT" dirty="0">
                <a:sym typeface="Wingdings"/>
              </a:rPr>
              <a:t>T</a:t>
            </a:r>
            <a:r>
              <a:rPr lang="it-IT" dirty="0" smtClean="0">
                <a:sym typeface="Wingdings"/>
              </a:rPr>
              <a:t>o </a:t>
            </a:r>
            <a:r>
              <a:rPr lang="it-IT" dirty="0" err="1" smtClean="0">
                <a:sym typeface="Wingdings"/>
              </a:rPr>
              <a:t>understand</a:t>
            </a:r>
            <a:r>
              <a:rPr lang="it-IT" dirty="0" smtClean="0">
                <a:sym typeface="Wingdings"/>
              </a:rPr>
              <a:t> </a:t>
            </a:r>
            <a:r>
              <a:rPr lang="it-IT" dirty="0" err="1" smtClean="0">
                <a:sym typeface="Wingdings"/>
              </a:rPr>
              <a:t>them</a:t>
            </a:r>
            <a:r>
              <a:rPr lang="it-IT" dirty="0" smtClean="0">
                <a:sym typeface="Wingdings"/>
              </a:rPr>
              <a:t> </a:t>
            </a:r>
            <a:r>
              <a:rPr lang="it-IT" dirty="0" err="1" smtClean="0">
                <a:sym typeface="Wingdings"/>
              </a:rPr>
              <a:t>we</a:t>
            </a:r>
            <a:r>
              <a:rPr lang="it-IT" dirty="0" smtClean="0">
                <a:sym typeface="Wingdings"/>
              </a:rPr>
              <a:t> </a:t>
            </a:r>
            <a:r>
              <a:rPr lang="it-IT" dirty="0" err="1" smtClean="0">
                <a:sym typeface="Wingdings"/>
              </a:rPr>
              <a:t>need</a:t>
            </a:r>
            <a:r>
              <a:rPr lang="it-IT" dirty="0" smtClean="0">
                <a:sym typeface="Wingdings"/>
              </a:rPr>
              <a:t> to </a:t>
            </a:r>
            <a:r>
              <a:rPr lang="it-IT" dirty="0" err="1" smtClean="0">
                <a:sym typeface="Wingdings"/>
              </a:rPr>
              <a:t>study</a:t>
            </a:r>
            <a:r>
              <a:rPr lang="it-IT" dirty="0" smtClean="0">
                <a:sym typeface="Wingdings"/>
              </a:rPr>
              <a:t> </a:t>
            </a:r>
            <a:r>
              <a:rPr lang="it-IT" dirty="0" err="1" smtClean="0">
                <a:sym typeface="Wingdings"/>
              </a:rPr>
              <a:t>across</a:t>
            </a:r>
            <a:r>
              <a:rPr lang="it-IT" dirty="0" smtClean="0">
                <a:sym typeface="Wingdings"/>
              </a:rPr>
              <a:t> more </a:t>
            </a:r>
            <a:r>
              <a:rPr lang="it-IT" dirty="0" err="1" smtClean="0">
                <a:sym typeface="Wingdings"/>
              </a:rPr>
              <a:t>levels</a:t>
            </a:r>
            <a:r>
              <a:rPr lang="it-IT" dirty="0" smtClean="0">
                <a:sym typeface="Wingdings"/>
              </a:rPr>
              <a:t> of </a:t>
            </a:r>
            <a:r>
              <a:rPr lang="it-IT" dirty="0" err="1" smtClean="0">
                <a:sym typeface="Wingdings"/>
              </a:rPr>
              <a:t>organization</a:t>
            </a:r>
            <a:r>
              <a:rPr lang="it-IT" dirty="0" smtClean="0">
                <a:sym typeface="Wingdings"/>
              </a:rPr>
              <a:t> </a:t>
            </a:r>
          </a:p>
          <a:p>
            <a:pPr lvl="1"/>
            <a:r>
              <a:rPr lang="it-IT" sz="2200" dirty="0" err="1">
                <a:sym typeface="Wingdings"/>
              </a:rPr>
              <a:t>O</a:t>
            </a:r>
            <a:r>
              <a:rPr lang="it-IT" sz="2200" dirty="0" err="1" smtClean="0">
                <a:sym typeface="Wingdings"/>
              </a:rPr>
              <a:t>besity</a:t>
            </a:r>
            <a:r>
              <a:rPr lang="it-IT" sz="2200" dirty="0" smtClean="0">
                <a:sym typeface="Wingdings"/>
              </a:rPr>
              <a:t> can be </a:t>
            </a:r>
            <a:r>
              <a:rPr lang="it-IT" sz="2200" dirty="0" err="1" smtClean="0">
                <a:sym typeface="Wingdings"/>
              </a:rPr>
              <a:t>triggered</a:t>
            </a:r>
            <a:r>
              <a:rPr lang="it-IT" sz="2200" dirty="0" smtClean="0">
                <a:sym typeface="Wingdings"/>
              </a:rPr>
              <a:t> by </a:t>
            </a:r>
            <a:r>
              <a:rPr lang="it-IT" sz="2200" dirty="0" err="1" smtClean="0">
                <a:sym typeface="Wingdings"/>
              </a:rPr>
              <a:t>genetic</a:t>
            </a:r>
            <a:r>
              <a:rPr lang="it-IT" sz="2200" dirty="0" smtClean="0">
                <a:sym typeface="Wingdings"/>
              </a:rPr>
              <a:t>, </a:t>
            </a:r>
            <a:r>
              <a:rPr lang="it-IT" sz="2200" dirty="0" err="1" smtClean="0">
                <a:sym typeface="Wingdings"/>
              </a:rPr>
              <a:t>viral</a:t>
            </a:r>
            <a:r>
              <a:rPr lang="it-IT" sz="2200" dirty="0" smtClean="0">
                <a:sym typeface="Wingdings"/>
              </a:rPr>
              <a:t>, </a:t>
            </a:r>
            <a:r>
              <a:rPr lang="it-IT" sz="2200" dirty="0" err="1" smtClean="0">
                <a:sym typeface="Wingdings"/>
              </a:rPr>
              <a:t>subpersonal</a:t>
            </a:r>
            <a:r>
              <a:rPr lang="it-IT" sz="2200" dirty="0" smtClean="0">
                <a:sym typeface="Wingdings"/>
              </a:rPr>
              <a:t> </a:t>
            </a:r>
            <a:r>
              <a:rPr lang="it-IT" sz="2200" dirty="0" err="1" smtClean="0">
                <a:sym typeface="Wingdings"/>
              </a:rPr>
              <a:t>reasons</a:t>
            </a:r>
            <a:r>
              <a:rPr lang="is-IS" sz="2200" dirty="0" smtClean="0">
                <a:sym typeface="Wingdings"/>
              </a:rPr>
              <a:t>…</a:t>
            </a:r>
            <a:endParaRPr lang="it-IT" sz="2200" dirty="0" smtClean="0">
              <a:sym typeface="Wingdings"/>
            </a:endParaRPr>
          </a:p>
          <a:p>
            <a:pPr lvl="1"/>
            <a:r>
              <a:rPr lang="it-IT" sz="2200" dirty="0" err="1" smtClean="0">
                <a:sym typeface="Wingdings"/>
              </a:rPr>
              <a:t>https</a:t>
            </a:r>
            <a:r>
              <a:rPr lang="it-IT" sz="2200" dirty="0" smtClean="0">
                <a:sym typeface="Wingdings"/>
              </a:rPr>
              <a:t>://</a:t>
            </a:r>
            <a:r>
              <a:rPr lang="it-IT" sz="2200" dirty="0" err="1" smtClean="0">
                <a:sym typeface="Wingdings"/>
              </a:rPr>
              <a:t>www.youtube.com</a:t>
            </a:r>
            <a:r>
              <a:rPr lang="it-IT" sz="2200" dirty="0" smtClean="0">
                <a:sym typeface="Wingdings"/>
              </a:rPr>
              <a:t>/</a:t>
            </a:r>
            <a:r>
              <a:rPr lang="it-IT" sz="2200" dirty="0" err="1" smtClean="0">
                <a:sym typeface="Wingdings"/>
              </a:rPr>
              <a:t>watch?v</a:t>
            </a:r>
            <a:r>
              <a:rPr lang="it-IT" sz="2200" dirty="0" smtClean="0">
                <a:sym typeface="Wingdings"/>
              </a:rPr>
              <a:t>=XS0i0b_K5_E</a:t>
            </a:r>
            <a:endParaRPr lang="it-IT" sz="2200" dirty="0">
              <a:sym typeface="Wingdings"/>
            </a:endParaRPr>
          </a:p>
          <a:p>
            <a:pPr marL="457200" lvl="1" indent="0">
              <a:buNone/>
            </a:pPr>
            <a:endParaRPr lang="it-IT" sz="2200" dirty="0">
              <a:sym typeface="Wingdings"/>
            </a:endParaRPr>
          </a:p>
          <a:p>
            <a:pPr marL="457200" lvl="1" indent="0">
              <a:buNone/>
            </a:pPr>
            <a:endParaRPr lang="is-IS" sz="22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61405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937"/>
            <a:ext cx="9144000" cy="6846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762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3. </a:t>
            </a:r>
            <a:r>
              <a:rPr lang="it-IT" dirty="0" err="1" smtClean="0"/>
              <a:t>Complexity</a:t>
            </a:r>
            <a:r>
              <a:rPr lang="it-IT" dirty="0" smtClean="0"/>
              <a:t>: </a:t>
            </a:r>
            <a:r>
              <a:rPr lang="it-IT" dirty="0" err="1" smtClean="0"/>
              <a:t>phenomena</a:t>
            </a:r>
            <a:r>
              <a:rPr lang="it-IT" dirty="0" smtClean="0"/>
              <a:t> with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qualities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19218"/>
            <a:ext cx="8229600" cy="3906945"/>
          </a:xfrm>
        </p:spPr>
        <p:txBody>
          <a:bodyPr/>
          <a:lstStyle/>
          <a:p>
            <a:r>
              <a:rPr lang="it-IT" dirty="0" err="1" smtClean="0"/>
              <a:t>Complex</a:t>
            </a:r>
            <a:r>
              <a:rPr lang="it-IT" dirty="0" smtClean="0"/>
              <a:t> </a:t>
            </a:r>
            <a:r>
              <a:rPr lang="it-IT" dirty="0" err="1" smtClean="0"/>
              <a:t>forms</a:t>
            </a:r>
            <a:r>
              <a:rPr lang="it-IT" dirty="0" smtClean="0"/>
              <a:t> can :</a:t>
            </a:r>
          </a:p>
          <a:p>
            <a:r>
              <a:rPr lang="it-IT" dirty="0" smtClean="0"/>
              <a:t>Self-</a:t>
            </a:r>
            <a:r>
              <a:rPr lang="it-IT" dirty="0" err="1" smtClean="0"/>
              <a:t>organize</a:t>
            </a:r>
            <a:endParaRPr lang="it-IT" dirty="0" smtClean="0"/>
          </a:p>
          <a:p>
            <a:r>
              <a:rPr lang="it-IT" dirty="0" smtClean="0"/>
              <a:t>Self-</a:t>
            </a:r>
            <a:r>
              <a:rPr lang="it-IT" dirty="0" err="1" smtClean="0"/>
              <a:t>detemine</a:t>
            </a:r>
            <a:endParaRPr lang="it-IT" dirty="0" smtClean="0"/>
          </a:p>
          <a:p>
            <a:r>
              <a:rPr lang="it-IT" dirty="0" smtClean="0"/>
              <a:t>Work off balance</a:t>
            </a:r>
          </a:p>
          <a:p>
            <a:r>
              <a:rPr lang="it-IT" dirty="0" smtClean="0"/>
              <a:t>Be </a:t>
            </a:r>
            <a:r>
              <a:rPr lang="it-IT" dirty="0" err="1" smtClean="0"/>
              <a:t>organized</a:t>
            </a:r>
            <a:r>
              <a:rPr lang="it-IT" dirty="0" smtClean="0"/>
              <a:t> in </a:t>
            </a:r>
            <a:r>
              <a:rPr lang="it-IT" dirty="0" err="1" smtClean="0"/>
              <a:t>decentralized</a:t>
            </a:r>
            <a:r>
              <a:rPr lang="it-IT" dirty="0" smtClean="0"/>
              <a:t> networks</a:t>
            </a:r>
          </a:p>
          <a:p>
            <a:r>
              <a:rPr lang="it-IT" dirty="0" smtClean="0"/>
              <a:t>Scale </a:t>
            </a:r>
            <a:r>
              <a:rPr lang="it-IT" dirty="0" err="1" smtClean="0"/>
              <a:t>independent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98687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953</Words>
  <Application>Microsoft Macintosh PowerPoint</Application>
  <PresentationFormat>Presentazione su schermo (4:3)</PresentationFormat>
  <Paragraphs>102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Systemic Sustainability Education Part 1 - Introduction</vt:lpstr>
      <vt:lpstr>Human beings and the world: a problem of beliefs</vt:lpstr>
      <vt:lpstr>Systemic sustainability education. </vt:lpstr>
      <vt:lpstr>Complexity Thinking</vt:lpstr>
      <vt:lpstr>Complexity: some definitions</vt:lpstr>
      <vt:lpstr>1. Complexity is comparative dynamics</vt:lpstr>
      <vt:lpstr>2. Complexity is the study of emergent transphenomena</vt:lpstr>
      <vt:lpstr>2. Complexity is the study of emergent transphenomena</vt:lpstr>
      <vt:lpstr>3. Complexity: phenomena with specific qualities </vt:lpstr>
      <vt:lpstr>4. Complexity is distinct from complicated </vt:lpstr>
      <vt:lpstr>5. Complexity: the study of learning systems </vt:lpstr>
      <vt:lpstr>Subpersonal and superpersonal level</vt:lpstr>
      <vt:lpstr>To conclude</vt:lpstr>
      <vt:lpstr>Systemic sustainability education</vt:lpstr>
      <vt:lpstr> Systemic Sustainability Education Part 2 - Korea and sustainability</vt:lpstr>
      <vt:lpstr>The present society</vt:lpstr>
      <vt:lpstr>Sustainable Development</vt:lpstr>
      <vt:lpstr>Sustainability</vt:lpstr>
      <vt:lpstr>Sustainability and education</vt:lpstr>
      <vt:lpstr>Learning society as a key to sustainable future</vt:lpstr>
      <vt:lpstr>Learning society</vt:lpstr>
      <vt:lpstr>Learning and the learning society</vt:lpstr>
      <vt:lpstr>Presentazione di PowerPoint</vt:lpstr>
    </vt:vector>
  </TitlesOfParts>
  <Company>università bergamo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Systemic Sustainability Education</dc:title>
  <dc:creator>Gaia Gioli</dc:creator>
  <cp:lastModifiedBy>Vanna Boffo</cp:lastModifiedBy>
  <cp:revision>19</cp:revision>
  <dcterms:created xsi:type="dcterms:W3CDTF">2018-09-23T15:22:55Z</dcterms:created>
  <dcterms:modified xsi:type="dcterms:W3CDTF">2018-09-23T18:53:10Z</dcterms:modified>
</cp:coreProperties>
</file>