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96" r:id="rId2"/>
    <p:sldId id="460" r:id="rId3"/>
    <p:sldId id="461" r:id="rId4"/>
    <p:sldId id="462" r:id="rId5"/>
    <p:sldId id="467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108" d="100"/>
          <a:sy n="108" d="100"/>
        </p:scale>
        <p:origin x="18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15/03/2019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15/03/2019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15/03/2019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15/03/2019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15/03/2019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15/03/2019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15/03/2019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15/03/2019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15/03/2019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15/03/2019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15/03/2019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15/03/2019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15/03/2019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15/03/2019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15/03/2019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sz="2800" dirty="0" smtClean="0"/>
          </a:p>
          <a:p>
            <a:pPr marL="114300" indent="0">
              <a:buNone/>
            </a:pPr>
            <a:r>
              <a:rPr lang="it-IT" dirty="0" smtClean="0"/>
              <a:t>Giunta </a:t>
            </a:r>
            <a:r>
              <a:rPr lang="it-IT" dirty="0" smtClean="0"/>
              <a:t>Cap. 6 cenni</a:t>
            </a:r>
            <a:endParaRPr lang="it-IT" dirty="0"/>
          </a:p>
          <a:p>
            <a:pPr marL="114300" indent="0">
              <a:buNone/>
            </a:pPr>
            <a:r>
              <a:rPr lang="it-IT" dirty="0" smtClean="0"/>
              <a:t>                                          Prof. Maria Lucetta Russotto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614422" y="3244334"/>
            <a:ext cx="3915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La gestione come sistema di operazioni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dirty="0" smtClean="0"/>
              <a:t>La gestione è rappresentata dal complesso di operazioni compiute dal fattore umano sul capitale; attraverso le quali si esplica la funzione di produzione al fine di porla sul mercato, funzione propria dell’impresa.</a:t>
            </a:r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0385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Nelle aziende di produzione la gestione comprende fondamentalmente i seguenti complessi di operazioni:</a:t>
            </a:r>
            <a:br>
              <a:rPr lang="it-IT" dirty="0"/>
            </a:br>
            <a:r>
              <a:rPr lang="it-IT" dirty="0"/>
              <a:t>- la provvista di mezzi finanziari da impiegare nell'attività aziendale;</a:t>
            </a:r>
            <a:br>
              <a:rPr lang="it-IT" dirty="0"/>
            </a:br>
            <a:r>
              <a:rPr lang="it-IT" dirty="0"/>
              <a:t>- l'acquisizione degli altri fattori produttivi che collegano l'azienda con i "mercati di approvvigionamento";</a:t>
            </a:r>
            <a:br>
              <a:rPr lang="it-IT" dirty="0"/>
            </a:br>
            <a:r>
              <a:rPr lang="it-IT" dirty="0"/>
              <a:t>- la trasformazione fisico-tecnica di materie prime;</a:t>
            </a:r>
            <a:br>
              <a:rPr lang="it-IT" dirty="0"/>
            </a:br>
            <a:r>
              <a:rPr lang="it-IT" dirty="0"/>
              <a:t>- la vendita dei beni e dei servizi prodotti, offrendoli sui "mercati di sbocco".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0837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Gestione esterna e gestione interna</a:t>
            </a:r>
            <a:br>
              <a:rPr lang="it-IT" dirty="0"/>
            </a:br>
            <a:endParaRPr lang="it-IT" dirty="0" smtClean="0"/>
          </a:p>
          <a:p>
            <a:pPr algn="just"/>
            <a:r>
              <a:rPr lang="it-IT" dirty="0" smtClean="0"/>
              <a:t>Le </a:t>
            </a:r>
            <a:r>
              <a:rPr lang="it-IT" dirty="0"/>
              <a:t>operazioni che formano la gestione si distinguono in </a:t>
            </a:r>
            <a:r>
              <a:rPr lang="it-IT" dirty="0">
                <a:solidFill>
                  <a:srgbClr val="00B050"/>
                </a:solidFill>
              </a:rPr>
              <a:t>operazioni di gestione esterna e operazioni di gestione </a:t>
            </a:r>
            <a:r>
              <a:rPr lang="it-IT" dirty="0" smtClean="0">
                <a:solidFill>
                  <a:srgbClr val="00B050"/>
                </a:solidFill>
              </a:rPr>
              <a:t>interna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Sono </a:t>
            </a:r>
            <a:r>
              <a:rPr lang="it-IT" dirty="0"/>
              <a:t>fatti di </a:t>
            </a:r>
            <a:r>
              <a:rPr lang="it-IT" dirty="0">
                <a:solidFill>
                  <a:srgbClr val="FF0000"/>
                </a:solidFill>
              </a:rPr>
              <a:t>gestione esterna </a:t>
            </a:r>
            <a:r>
              <a:rPr lang="it-IT" dirty="0"/>
              <a:t>gli scambi dell'impresa con "terze </a:t>
            </a:r>
            <a:r>
              <a:rPr lang="it-IT" dirty="0" smtClean="0"/>
              <a:t>economie« (ex. </a:t>
            </a:r>
            <a:r>
              <a:rPr lang="it-IT" dirty="0"/>
              <a:t>v</a:t>
            </a:r>
            <a:r>
              <a:rPr lang="it-IT" dirty="0" smtClean="0"/>
              <a:t>endite).</a:t>
            </a:r>
          </a:p>
          <a:p>
            <a:pPr algn="just"/>
            <a:r>
              <a:rPr lang="it-IT" dirty="0" smtClean="0"/>
              <a:t>Sono </a:t>
            </a:r>
            <a:r>
              <a:rPr lang="it-IT" dirty="0"/>
              <a:t>operazioni di </a:t>
            </a:r>
            <a:r>
              <a:rPr lang="it-IT" dirty="0">
                <a:solidFill>
                  <a:srgbClr val="FF0000"/>
                </a:solidFill>
              </a:rPr>
              <a:t>gestione interna </a:t>
            </a:r>
            <a:r>
              <a:rPr lang="it-IT" dirty="0"/>
              <a:t>il passaggio delle materie prima dai magazzini ai reparti di produzione.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294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Flussi reali e flussi </a:t>
            </a:r>
            <a:r>
              <a:rPr lang="it-IT" dirty="0" smtClean="0"/>
              <a:t>monetari.</a:t>
            </a:r>
          </a:p>
          <a:p>
            <a:pPr marL="114300" indent="0" algn="just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Le operazioni di </a:t>
            </a:r>
            <a:r>
              <a:rPr lang="it-IT" dirty="0">
                <a:solidFill>
                  <a:srgbClr val="00B050"/>
                </a:solidFill>
              </a:rPr>
              <a:t>gestione interna </a:t>
            </a:r>
            <a:r>
              <a:rPr lang="it-IT" dirty="0"/>
              <a:t>determinano soltanto movimenti di beni e di servizi, cioè </a:t>
            </a:r>
            <a:r>
              <a:rPr lang="it-IT" dirty="0">
                <a:solidFill>
                  <a:srgbClr val="FF0000"/>
                </a:solidFill>
              </a:rPr>
              <a:t>flussi reali</a:t>
            </a:r>
            <a:r>
              <a:rPr lang="it-IT" dirty="0"/>
              <a:t>. </a:t>
            </a: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Nella </a:t>
            </a:r>
            <a:r>
              <a:rPr lang="it-IT" dirty="0">
                <a:solidFill>
                  <a:srgbClr val="00B050"/>
                </a:solidFill>
              </a:rPr>
              <a:t>gestione esterna </a:t>
            </a:r>
            <a:r>
              <a:rPr lang="it-IT" dirty="0"/>
              <a:t>si manifestano sia dei flussi reali, sia movimenti di denaro ossia dei </a:t>
            </a:r>
            <a:r>
              <a:rPr lang="it-IT" dirty="0">
                <a:solidFill>
                  <a:srgbClr val="FF0000"/>
                </a:solidFill>
              </a:rPr>
              <a:t>flussi monetari</a:t>
            </a:r>
            <a:r>
              <a:rPr lang="it-IT" dirty="0"/>
              <a:t>. </a:t>
            </a: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I </a:t>
            </a:r>
            <a:r>
              <a:rPr lang="it-IT" dirty="0"/>
              <a:t>flussi reali derivanti dalle operazioni di 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acquisizione</a:t>
            </a:r>
            <a:r>
              <a:rPr lang="it-IT" dirty="0"/>
              <a:t> dei fattori produttivi sono </a:t>
            </a:r>
            <a:r>
              <a:rPr lang="it-IT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investimenti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r>
              <a:rPr lang="it-IT" dirty="0"/>
              <a:t> </a:t>
            </a:r>
            <a:endParaRPr lang="it-IT" dirty="0" smtClean="0"/>
          </a:p>
          <a:p>
            <a:pPr marL="114300" indent="0" algn="just">
              <a:buNone/>
            </a:pPr>
            <a:r>
              <a:rPr lang="it-IT" dirty="0" smtClean="0"/>
              <a:t>I </a:t>
            </a:r>
            <a:r>
              <a:rPr lang="it-IT" dirty="0"/>
              <a:t>flussi reali che si ricollegano alle 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vendite</a:t>
            </a:r>
            <a:r>
              <a:rPr lang="it-IT" dirty="0"/>
              <a:t> di beni e alle prestazioni di </a:t>
            </a:r>
            <a:r>
              <a:rPr lang="it-IT" dirty="0" smtClean="0"/>
              <a:t>servizi </a:t>
            </a:r>
            <a:r>
              <a:rPr lang="it-IT" dirty="0"/>
              <a:t>effettuate dall'impresa determinano dei 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disinvestimenti</a:t>
            </a:r>
            <a:r>
              <a:rPr lang="it-IT" dirty="0"/>
              <a:t>.</a:t>
            </a:r>
          </a:p>
          <a:p>
            <a:pPr algn="just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51878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</TotalTime>
  <Words>99</Words>
  <Application>Microsoft Office PowerPoint</Application>
  <PresentationFormat>Presentazione su schermo (4:3)</PresentationFormat>
  <Paragraphs>49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Calibri</vt:lpstr>
      <vt:lpstr>Cambria</vt:lpstr>
      <vt:lpstr>Times New Roman</vt:lpstr>
      <vt:lpstr>Adiacenza</vt:lpstr>
      <vt:lpstr>                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Maria Lucetta Russotto</cp:lastModifiedBy>
  <cp:revision>247</cp:revision>
  <cp:lastPrinted>2017-03-20T13:14:57Z</cp:lastPrinted>
  <dcterms:created xsi:type="dcterms:W3CDTF">2014-11-20T17:28:56Z</dcterms:created>
  <dcterms:modified xsi:type="dcterms:W3CDTF">2019-03-15T10:36:24Z</dcterms:modified>
</cp:coreProperties>
</file>