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396" r:id="rId2"/>
    <p:sldId id="460" r:id="rId3"/>
    <p:sldId id="461" r:id="rId4"/>
    <p:sldId id="462" r:id="rId5"/>
    <p:sldId id="467" r:id="rId6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12" autoAdjust="0"/>
    <p:restoredTop sz="93241" autoAdjust="0"/>
  </p:normalViewPr>
  <p:slideViewPr>
    <p:cSldViewPr snapToGrid="0" snapToObjects="1">
      <p:cViewPr varScale="1">
        <p:scale>
          <a:sx n="108" d="100"/>
          <a:sy n="108" d="100"/>
        </p:scale>
        <p:origin x="188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0" d="100"/>
          <a:sy n="60" d="100"/>
        </p:scale>
        <p:origin x="-333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4329E9-7B65-B84B-BDAB-1017F7136E96}" type="datetimeFigureOut">
              <a:rPr lang="it-IT" smtClean="0"/>
              <a:t>15/03/2019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BCC40C-7A67-754A-9ACF-12795F3ACA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72435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7F1108-0964-F049-9CEB-F681F4C323A8}" type="datetimeFigureOut">
              <a:rPr lang="it-IT" smtClean="0"/>
              <a:t>15/03/2019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FF8C6D-F7D9-8747-B593-00CE082FD5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92441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2466" name="Segnaposto note 2"/>
          <p:cNvSpPr>
            <a:spLocks noGrp="1"/>
          </p:cNvSpPr>
          <p:nvPr>
            <p:ph type="body" idx="1"/>
          </p:nvPr>
        </p:nvSpPr>
        <p:spPr bwMode="auto">
          <a:xfrm>
            <a:off x="0" y="4343400"/>
            <a:ext cx="6856413" cy="41148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80000"/>
              </a:lnSpc>
            </a:pPr>
            <a:endParaRPr lang="it-IT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2467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40E264A-E036-7C41-8347-505E9D20F5AA}" type="slidenum">
              <a:rPr lang="it-IT" sz="1200">
                <a:latin typeface="Calibri" charset="0"/>
              </a:rPr>
              <a:pPr eaLnBrk="1" hangingPunct="1"/>
              <a:t>1</a:t>
            </a:fld>
            <a:endParaRPr lang="it-IT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022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047999"/>
            <a:ext cx="7543800" cy="1450976"/>
          </a:xfrm>
        </p:spPr>
        <p:txBody>
          <a:bodyPr anchor="b"/>
          <a:lstStyle>
            <a:lvl1pPr algn="ctr">
              <a:defRPr sz="3600" baseline="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Fare clic per inserire il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16131" y="4572000"/>
            <a:ext cx="3016132" cy="637338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76F3E-6495-4BF3-8DBD-F37E3DF2AF95}" type="datetime1">
              <a:rPr lang="it-IT" smtClean="0"/>
              <a:t>15/03/2019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  <p:sp>
        <p:nvSpPr>
          <p:cNvPr id="8" name="Subtitle 2"/>
          <p:cNvSpPr txBox="1">
            <a:spLocks/>
          </p:cNvSpPr>
          <p:nvPr userDrawn="1"/>
        </p:nvSpPr>
        <p:spPr>
          <a:xfrm>
            <a:off x="685800" y="732118"/>
            <a:ext cx="7543799" cy="200078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000" b="1" i="0" u="none" strike="noStrike" kern="1200" cap="none" spc="0" normalizeH="0" baseline="0" noProof="0" dirty="0">
                <a:ln>
                  <a:noFill/>
                </a:ln>
                <a:solidFill>
                  <a:srgbClr val="073779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Dialoghi sulle procedure concorsuali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000" b="1" i="0" u="none" strike="noStrike" kern="1200" cap="none" spc="0" normalizeH="0" baseline="0" noProof="0" dirty="0">
                <a:ln>
                  <a:noFill/>
                </a:ln>
                <a:solidFill>
                  <a:srgbClr val="073779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Libera Università di Bolzano</a:t>
            </a:r>
            <a:endParaRPr kumimoji="0" lang="en-US" sz="3600" b="1" i="1" u="none" strike="noStrike" kern="1200" cap="none" spc="0" normalizeH="0" baseline="0" noProof="0" dirty="0">
              <a:ln>
                <a:noFill/>
              </a:ln>
              <a:solidFill>
                <a:srgbClr val="073779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pic>
        <p:nvPicPr>
          <p:cNvPr id="11" name="Picture 16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099"/>
            <a:ext cx="3162537" cy="719418"/>
          </a:xfrm>
          <a:prstGeom prst="rect">
            <a:avLst/>
          </a:prstGeom>
          <a:solidFill>
            <a:srgbClr val="0000FF"/>
          </a:solidFill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5FD46-FCDA-49E3-A39E-07C5EA533531}" type="datetime1">
              <a:rPr lang="it-IT" smtClean="0"/>
              <a:t>15/03/2019</a:t>
            </a:fld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6BCE-383B-4416-8500-93CC1B34F395}" type="datetime1">
              <a:rPr lang="it-IT" smtClean="0"/>
              <a:t>15/03/2019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7FC4D-F404-4945-913A-167748AE0EA9}" type="datetime1">
              <a:rPr lang="it-IT" smtClean="0"/>
              <a:t>15/03/2019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014C5-7E06-4957-95A2-A12F826229A5}" type="datetime1">
              <a:rPr lang="it-IT" smtClean="0"/>
              <a:t>15/03/2019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7246479-9B4E-4317-A999-1625E650FF3C}" type="datetime1">
              <a:rPr lang="it-IT" smtClean="0"/>
              <a:t>15/03/2019</a:t>
            </a:fld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57450" y="0"/>
            <a:ext cx="686550" cy="680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80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20903-E04F-42D0-B10C-C7BAA9EB1959}" type="datetime1">
              <a:rPr lang="it-IT" smtClean="0"/>
              <a:t>15/03/2019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1DCF3-B286-4A64-8458-C7231E91597C}" type="datetime1">
              <a:rPr lang="it-IT" smtClean="0"/>
              <a:t>15/03/2019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619DE-CF4B-47AA-8099-D34145DFD31F}" type="datetime1">
              <a:rPr lang="it-IT" smtClean="0"/>
              <a:t>15/03/2019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14B0C-EC97-42CC-8E56-1D20221BDA7F}" type="datetime1">
              <a:rPr lang="it-IT" smtClean="0"/>
              <a:t>15/03/2019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725D3-F6A5-4332-B802-43451F7BC1B1}" type="datetime1">
              <a:rPr lang="it-IT" smtClean="0"/>
              <a:t>15/03/2019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5692D-8DE7-41CA-B0A1-B566CC9E997F}" type="datetime1">
              <a:rPr lang="it-IT" smtClean="0"/>
              <a:t>15/03/2019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dirty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672804"/>
            <a:ext cx="685800" cy="618519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it-IT" smtClean="0"/>
              <a:t>Maria Lucetta Russotto</a:t>
            </a:r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7246479-9B4E-4317-A999-1625E650FF3C}" type="datetime1">
              <a:rPr lang="it-IT" smtClean="0"/>
              <a:t>15/03/2019</a:t>
            </a:fld>
            <a:endParaRPr lang="it-IT" dirty="0"/>
          </a:p>
        </p:txBody>
      </p:sp>
      <p:pic>
        <p:nvPicPr>
          <p:cNvPr id="10" name="Picture 15"/>
          <p:cNvPicPr/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200" y="1"/>
            <a:ext cx="689293" cy="672803"/>
          </a:xfrm>
          <a:prstGeom prst="rect">
            <a:avLst/>
          </a:prstGeom>
          <a:solidFill>
            <a:srgbClr val="0000FF"/>
          </a:solidFill>
        </p:spPr>
      </p:pic>
      <p:pic>
        <p:nvPicPr>
          <p:cNvPr id="11" name="Immagine 10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8457450" y="0"/>
            <a:ext cx="686550" cy="68071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magin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509" y="358415"/>
            <a:ext cx="4541914" cy="975445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                      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pPr marL="114300" indent="0">
              <a:buNone/>
            </a:pPr>
            <a:endParaRPr lang="it-IT" dirty="0"/>
          </a:p>
          <a:p>
            <a:pPr marL="114300" indent="0">
              <a:buNone/>
            </a:pPr>
            <a:endParaRPr lang="it-IT" sz="2800" dirty="0" smtClean="0"/>
          </a:p>
          <a:p>
            <a:pPr marL="114300" indent="0">
              <a:buNone/>
            </a:pPr>
            <a:r>
              <a:rPr lang="it-IT" dirty="0" smtClean="0"/>
              <a:t>Giunta </a:t>
            </a:r>
            <a:r>
              <a:rPr lang="it-IT" dirty="0" smtClean="0"/>
              <a:t>Cap. 6 cenni</a:t>
            </a:r>
            <a:endParaRPr lang="it-IT" dirty="0"/>
          </a:p>
          <a:p>
            <a:pPr marL="114300" indent="0">
              <a:buNone/>
            </a:pPr>
            <a:r>
              <a:rPr lang="it-IT" dirty="0" smtClean="0"/>
              <a:t>                                          Prof. Maria Lucetta Russotto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pPr marL="114300" indent="0">
              <a:buNone/>
            </a:pPr>
            <a:endParaRPr lang="it-IT" dirty="0" smtClean="0"/>
          </a:p>
          <a:p>
            <a:pPr marL="114300" indent="0">
              <a:buNone/>
            </a:pPr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 dirty="0"/>
          </a:p>
        </p:txBody>
      </p:sp>
      <p:sp>
        <p:nvSpPr>
          <p:cNvPr id="7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pPr/>
              <a:t>1</a:t>
            </a:fld>
            <a:endParaRPr lang="it-IT"/>
          </a:p>
        </p:txBody>
      </p:sp>
      <p:sp>
        <p:nvSpPr>
          <p:cNvPr id="6" name="Segnaposto piè di pagina 3"/>
          <p:cNvSpPr txBox="1">
            <a:spLocks/>
          </p:cNvSpPr>
          <p:nvPr/>
        </p:nvSpPr>
        <p:spPr>
          <a:xfrm rot="16200000">
            <a:off x="7739310" y="42011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dirty="0"/>
          </a:p>
        </p:txBody>
      </p:sp>
      <p:sp>
        <p:nvSpPr>
          <p:cNvPr id="8" name="Rettangolo 7"/>
          <p:cNvSpPr/>
          <p:nvPr/>
        </p:nvSpPr>
        <p:spPr>
          <a:xfrm>
            <a:off x="2614422" y="3244334"/>
            <a:ext cx="39151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b="1" spc="-20" dirty="0" smtClean="0">
                <a:solidFill>
                  <a:srgbClr val="FF0000"/>
                </a:solidFill>
                <a:latin typeface="Times New Roman"/>
                <a:cs typeface="Times New Roman"/>
              </a:rPr>
              <a:t>La gestione come sistema di operazioni</a:t>
            </a:r>
            <a:endParaRPr lang="it-IT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464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3200" dirty="0" smtClean="0"/>
              <a:t>La gestione è rappresentata dal complesso di operazioni compiute dal fattore umano sul capitale; attraverso le quali si esplica la funzione di produzione al fine di porla sul mercato, funzione propria dell’impresa.</a:t>
            </a:r>
            <a:endParaRPr lang="it-IT" sz="32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03854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dirty="0"/>
              <a:t>Nelle aziende di produzione la gestione comprende fondamentalmente i seguenti complessi di operazioni:</a:t>
            </a:r>
            <a:br>
              <a:rPr lang="it-IT" dirty="0"/>
            </a:br>
            <a:r>
              <a:rPr lang="it-IT" dirty="0"/>
              <a:t>- la provvista di mezzi finanziari da impiegare nell'attività aziendale;</a:t>
            </a:r>
            <a:br>
              <a:rPr lang="it-IT" dirty="0"/>
            </a:br>
            <a:r>
              <a:rPr lang="it-IT" dirty="0"/>
              <a:t>- l'acquisizione degli altri fattori produttivi che collegano l'azienda con i "mercati di approvvigionamento";</a:t>
            </a:r>
            <a:br>
              <a:rPr lang="it-IT" dirty="0"/>
            </a:br>
            <a:r>
              <a:rPr lang="it-IT" dirty="0"/>
              <a:t>- la trasformazione fisico-tecnica di materie prime;</a:t>
            </a:r>
            <a:br>
              <a:rPr lang="it-IT" dirty="0"/>
            </a:br>
            <a:r>
              <a:rPr lang="it-IT" dirty="0"/>
              <a:t>- la vendita dei beni e dei servizi prodotti, offrendoli sui "mercati di sbocco".</a:t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endParaRPr lang="it-IT" dirty="0" smtClean="0"/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70837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Gestione esterna e gestione interna</a:t>
            </a:r>
            <a:br>
              <a:rPr lang="it-IT" dirty="0"/>
            </a:br>
            <a:endParaRPr lang="it-IT" dirty="0" smtClean="0"/>
          </a:p>
          <a:p>
            <a:pPr algn="just"/>
            <a:r>
              <a:rPr lang="it-IT" dirty="0" smtClean="0"/>
              <a:t>Le </a:t>
            </a:r>
            <a:r>
              <a:rPr lang="it-IT" dirty="0"/>
              <a:t>operazioni che formano la gestione si distinguono in </a:t>
            </a:r>
            <a:r>
              <a:rPr lang="it-IT" dirty="0">
                <a:solidFill>
                  <a:srgbClr val="00B050"/>
                </a:solidFill>
              </a:rPr>
              <a:t>operazioni di gestione esterna e operazioni di gestione </a:t>
            </a:r>
            <a:r>
              <a:rPr lang="it-IT" dirty="0" smtClean="0">
                <a:solidFill>
                  <a:srgbClr val="00B050"/>
                </a:solidFill>
              </a:rPr>
              <a:t>interna</a:t>
            </a:r>
            <a:r>
              <a:rPr lang="it-IT" dirty="0" smtClean="0"/>
              <a:t>.</a:t>
            </a:r>
          </a:p>
          <a:p>
            <a:pPr algn="just"/>
            <a:r>
              <a:rPr lang="it-IT" dirty="0" smtClean="0"/>
              <a:t>Sono </a:t>
            </a:r>
            <a:r>
              <a:rPr lang="it-IT" dirty="0"/>
              <a:t>fatti di </a:t>
            </a:r>
            <a:r>
              <a:rPr lang="it-IT" dirty="0">
                <a:solidFill>
                  <a:srgbClr val="FF0000"/>
                </a:solidFill>
              </a:rPr>
              <a:t>gestione esterna </a:t>
            </a:r>
            <a:r>
              <a:rPr lang="it-IT" dirty="0"/>
              <a:t>gli scambi dell'impresa con "terze </a:t>
            </a:r>
            <a:r>
              <a:rPr lang="it-IT" dirty="0" smtClean="0"/>
              <a:t>economie« (ex. </a:t>
            </a:r>
            <a:r>
              <a:rPr lang="it-IT" dirty="0"/>
              <a:t>v</a:t>
            </a:r>
            <a:r>
              <a:rPr lang="it-IT" dirty="0" smtClean="0"/>
              <a:t>endite).</a:t>
            </a:r>
          </a:p>
          <a:p>
            <a:pPr algn="just"/>
            <a:r>
              <a:rPr lang="it-IT" dirty="0" smtClean="0"/>
              <a:t>Sono </a:t>
            </a:r>
            <a:r>
              <a:rPr lang="it-IT" dirty="0"/>
              <a:t>operazioni di </a:t>
            </a:r>
            <a:r>
              <a:rPr lang="it-IT" dirty="0">
                <a:solidFill>
                  <a:srgbClr val="FF0000"/>
                </a:solidFill>
              </a:rPr>
              <a:t>gestione interna </a:t>
            </a:r>
            <a:r>
              <a:rPr lang="it-IT" dirty="0"/>
              <a:t>il passaggio delle materie prima dai magazzini ai reparti di produzione.</a:t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72945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/>
              <a:t>Flussi reali e flussi </a:t>
            </a:r>
            <a:r>
              <a:rPr lang="it-IT" dirty="0" smtClean="0"/>
              <a:t>monetari.</a:t>
            </a:r>
          </a:p>
          <a:p>
            <a:pPr marL="114300" indent="0" algn="just">
              <a:buNone/>
            </a:pPr>
            <a:r>
              <a:rPr lang="it-IT" dirty="0"/>
              <a:t/>
            </a:r>
            <a:br>
              <a:rPr lang="it-IT" dirty="0"/>
            </a:br>
            <a:r>
              <a:rPr lang="it-IT" dirty="0"/>
              <a:t>Le operazioni di </a:t>
            </a:r>
            <a:r>
              <a:rPr lang="it-IT" dirty="0">
                <a:solidFill>
                  <a:srgbClr val="00B050"/>
                </a:solidFill>
              </a:rPr>
              <a:t>gestione interna </a:t>
            </a:r>
            <a:r>
              <a:rPr lang="it-IT" dirty="0"/>
              <a:t>determinano soltanto movimenti di beni e di servizi, cioè </a:t>
            </a:r>
            <a:r>
              <a:rPr lang="it-IT" dirty="0">
                <a:solidFill>
                  <a:srgbClr val="FF0000"/>
                </a:solidFill>
              </a:rPr>
              <a:t>flussi reali</a:t>
            </a:r>
            <a:r>
              <a:rPr lang="it-IT" dirty="0"/>
              <a:t>. </a:t>
            </a:r>
            <a:endParaRPr lang="it-IT" dirty="0" smtClean="0"/>
          </a:p>
          <a:p>
            <a:pPr marL="114300" indent="0" algn="just">
              <a:buNone/>
            </a:pPr>
            <a:r>
              <a:rPr lang="it-IT" dirty="0" smtClean="0"/>
              <a:t>Nella </a:t>
            </a:r>
            <a:r>
              <a:rPr lang="it-IT" dirty="0">
                <a:solidFill>
                  <a:srgbClr val="00B050"/>
                </a:solidFill>
              </a:rPr>
              <a:t>gestione esterna </a:t>
            </a:r>
            <a:r>
              <a:rPr lang="it-IT" dirty="0"/>
              <a:t>si manifestano sia dei flussi reali, sia movimenti di denaro ossia dei </a:t>
            </a:r>
            <a:r>
              <a:rPr lang="it-IT" dirty="0">
                <a:solidFill>
                  <a:srgbClr val="FF0000"/>
                </a:solidFill>
              </a:rPr>
              <a:t>flussi monetari</a:t>
            </a:r>
            <a:r>
              <a:rPr lang="it-IT" dirty="0"/>
              <a:t>. </a:t>
            </a:r>
            <a:endParaRPr lang="it-IT" dirty="0" smtClean="0"/>
          </a:p>
          <a:p>
            <a:pPr marL="114300" indent="0" algn="just">
              <a:buNone/>
            </a:pPr>
            <a:r>
              <a:rPr lang="it-IT" dirty="0" smtClean="0"/>
              <a:t>I </a:t>
            </a:r>
            <a:r>
              <a:rPr lang="it-IT" dirty="0"/>
              <a:t>flussi reali derivanti dalle operazioni di </a:t>
            </a:r>
            <a:r>
              <a:rPr lang="it-IT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acquisizione</a:t>
            </a:r>
            <a:r>
              <a:rPr lang="it-IT" dirty="0"/>
              <a:t> dei fattori produttivi sono </a:t>
            </a:r>
            <a:r>
              <a:rPr lang="it-IT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investimenti</a:t>
            </a:r>
            <a:r>
              <a:rPr lang="it-IT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.</a:t>
            </a:r>
            <a:r>
              <a:rPr lang="it-IT" dirty="0"/>
              <a:t> </a:t>
            </a:r>
            <a:endParaRPr lang="it-IT" dirty="0" smtClean="0"/>
          </a:p>
          <a:p>
            <a:pPr marL="114300" indent="0" algn="just">
              <a:buNone/>
            </a:pPr>
            <a:r>
              <a:rPr lang="it-IT" dirty="0" smtClean="0"/>
              <a:t>I </a:t>
            </a:r>
            <a:r>
              <a:rPr lang="it-IT" dirty="0"/>
              <a:t>flussi reali che si ricollegano alle </a:t>
            </a:r>
            <a:r>
              <a:rPr lang="it-IT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vendite</a:t>
            </a:r>
            <a:r>
              <a:rPr lang="it-IT" dirty="0"/>
              <a:t> di beni e alle prestazioni di </a:t>
            </a:r>
            <a:r>
              <a:rPr lang="it-IT" dirty="0" smtClean="0"/>
              <a:t>servizi </a:t>
            </a:r>
            <a:r>
              <a:rPr lang="it-IT" dirty="0"/>
              <a:t>effettuate dall'impresa determinano dei </a:t>
            </a:r>
            <a:r>
              <a:rPr lang="it-IT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disinvestimenti</a:t>
            </a:r>
            <a:r>
              <a:rPr lang="it-IT" dirty="0"/>
              <a:t>.</a:t>
            </a:r>
          </a:p>
          <a:p>
            <a:pPr algn="just"/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518782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iacenza">
  <a:themeElements>
    <a:clrScheme name="Cielo">
      <a:dk1>
        <a:sysClr val="windowText" lastClr="000000"/>
      </a:dk1>
      <a:lt1>
        <a:sysClr val="window" lastClr="FFFFFF"/>
      </a:lt1>
      <a:dk2>
        <a:srgbClr val="1782BF"/>
      </a:dk2>
      <a:lt2>
        <a:srgbClr val="62BCE9"/>
      </a:lt2>
      <a:accent1>
        <a:srgbClr val="073779"/>
      </a:accent1>
      <a:accent2>
        <a:srgbClr val="8FD9FB"/>
      </a:accent2>
      <a:accent3>
        <a:srgbClr val="FFCC00"/>
      </a:accent3>
      <a:accent4>
        <a:srgbClr val="EB6615"/>
      </a:accent4>
      <a:accent5>
        <a:srgbClr val="C76402"/>
      </a:accent5>
      <a:accent6>
        <a:srgbClr val="B523B4"/>
      </a:accent6>
      <a:hlink>
        <a:srgbClr val="FFDE26"/>
      </a:hlink>
      <a:folHlink>
        <a:srgbClr val="DEBE00"/>
      </a:folHlink>
    </a:clrScheme>
    <a:fontScheme name="Adiacenza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iacenz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1703</TotalTime>
  <Words>99</Words>
  <Application>Microsoft Office PowerPoint</Application>
  <PresentationFormat>Presentazione su schermo (4:3)</PresentationFormat>
  <Paragraphs>49</Paragraphs>
  <Slides>5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1" baseType="lpstr">
      <vt:lpstr>ＭＳ Ｐゴシック</vt:lpstr>
      <vt:lpstr>Arial</vt:lpstr>
      <vt:lpstr>Calibri</vt:lpstr>
      <vt:lpstr>Cambria</vt:lpstr>
      <vt:lpstr>Times New Roman</vt:lpstr>
      <vt:lpstr>Adiacenza</vt:lpstr>
      <vt:lpstr>                        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Silvia Fissi</dc:creator>
  <cp:lastModifiedBy>Maria Lucetta Russotto</cp:lastModifiedBy>
  <cp:revision>247</cp:revision>
  <cp:lastPrinted>2017-03-20T13:14:57Z</cp:lastPrinted>
  <dcterms:created xsi:type="dcterms:W3CDTF">2014-11-20T17:28:56Z</dcterms:created>
  <dcterms:modified xsi:type="dcterms:W3CDTF">2019-03-15T10:36:24Z</dcterms:modified>
</cp:coreProperties>
</file>