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96" r:id="rId2"/>
    <p:sldId id="445" r:id="rId3"/>
    <p:sldId id="447" r:id="rId4"/>
    <p:sldId id="446" r:id="rId5"/>
    <p:sldId id="450" r:id="rId6"/>
    <p:sldId id="448" r:id="rId7"/>
    <p:sldId id="449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2" autoAdjust="0"/>
    <p:restoredTop sz="93241" autoAdjust="0"/>
  </p:normalViewPr>
  <p:slideViewPr>
    <p:cSldViewPr snapToGrid="0" snapToObjects="1">
      <p:cViewPr varScale="1">
        <p:scale>
          <a:sx n="108" d="100"/>
          <a:sy n="108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07/02/2019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07/02/2019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07/02/2019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07/02/2019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07/02/2019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07/02/2019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07/02/2019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07/02/2019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azienda/azienda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finanziamenti_investimenti/immobilizzazioni_disponibilita_liquidita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sz="2800" dirty="0" smtClean="0"/>
          </a:p>
          <a:p>
            <a:pPr marL="114300" indent="0">
              <a:buNone/>
            </a:pPr>
            <a:r>
              <a:rPr lang="it-IT" smtClean="0"/>
              <a:t>Giunta </a:t>
            </a:r>
            <a:r>
              <a:rPr lang="it-IT" dirty="0" smtClean="0"/>
              <a:t>Cap. 3 paragrafo 3.1.1</a:t>
            </a:r>
            <a:endParaRPr lang="it-IT" dirty="0"/>
          </a:p>
          <a:p>
            <a:r>
              <a:rPr lang="it-IT" dirty="0" smtClean="0"/>
              <a:t>                                          Prof. Maria Lucetta Russotto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854386" y="3244334"/>
            <a:ext cx="3435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Capitale fisso e capitale circolante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I beni che fanno parte del capitale dell’impresa, sotto l’aspetto della partecipazione al processo produttivo, possono appartenere al:</a:t>
            </a:r>
          </a:p>
          <a:p>
            <a:pPr algn="just"/>
            <a:r>
              <a:rPr lang="it-IT" dirty="0">
                <a:solidFill>
                  <a:srgbClr val="00B050"/>
                </a:solidFill>
              </a:rPr>
              <a:t>Capitale fisso</a:t>
            </a:r>
            <a:r>
              <a:rPr lang="it-IT" dirty="0"/>
              <a:t>;</a:t>
            </a:r>
          </a:p>
          <a:p>
            <a:pPr algn="just"/>
            <a:r>
              <a:rPr lang="it-IT" dirty="0">
                <a:solidFill>
                  <a:srgbClr val="00B050"/>
                </a:solidFill>
              </a:rPr>
              <a:t>Capitale circolante</a:t>
            </a:r>
            <a:r>
              <a:rPr lang="it-IT" dirty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Fanno parte del </a:t>
            </a:r>
            <a:r>
              <a:rPr lang="it-IT" dirty="0">
                <a:solidFill>
                  <a:srgbClr val="FF0000"/>
                </a:solidFill>
              </a:rPr>
              <a:t>capitale fisso</a:t>
            </a:r>
            <a:r>
              <a:rPr lang="it-IT" dirty="0"/>
              <a:t>, i beni che </a:t>
            </a:r>
            <a:r>
              <a:rPr lang="it-IT" dirty="0">
                <a:solidFill>
                  <a:srgbClr val="0070C0"/>
                </a:solidFill>
              </a:rPr>
              <a:t>partecipano più volte al processo produttivo</a:t>
            </a:r>
            <a:r>
              <a:rPr lang="it-IT" dirty="0"/>
              <a:t>, cedendo la loro utilità all’impresa in un lasso di tempo piuttosto lungo.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Fanno parte del </a:t>
            </a:r>
            <a:r>
              <a:rPr lang="it-IT" dirty="0">
                <a:solidFill>
                  <a:srgbClr val="FF0000"/>
                </a:solidFill>
              </a:rPr>
              <a:t>capitale circolante</a:t>
            </a:r>
            <a:r>
              <a:rPr lang="it-IT" dirty="0"/>
              <a:t>, i beni che </a:t>
            </a:r>
            <a:r>
              <a:rPr lang="it-IT" dirty="0">
                <a:solidFill>
                  <a:srgbClr val="0070C0"/>
                </a:solidFill>
              </a:rPr>
              <a:t>partecipano al processo produttivo una sola volta </a:t>
            </a:r>
            <a:r>
              <a:rPr lang="it-IT" dirty="0"/>
              <a:t>esaurendo così la loro utilità in un breve periodo di tempo.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832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/>
          </a:p>
          <a:p>
            <a:r>
              <a:rPr lang="it-IT" b="1" dirty="0" smtClean="0"/>
              <a:t>FATTORI </a:t>
            </a:r>
            <a:r>
              <a:rPr lang="it-IT" b="1" dirty="0"/>
              <a:t>PRODUTTIVI ACQUISTATI DALL'IMPRESA</a:t>
            </a:r>
            <a:r>
              <a:rPr lang="it-IT" dirty="0"/>
              <a:t> </a:t>
            </a:r>
          </a:p>
          <a:p>
            <a:r>
              <a:rPr lang="it-IT" dirty="0"/>
              <a:t>I</a:t>
            </a:r>
            <a:r>
              <a:rPr lang="it-IT" b="1" dirty="0"/>
              <a:t> fattori produttivi</a:t>
            </a:r>
            <a:r>
              <a:rPr lang="it-IT" dirty="0"/>
              <a:t> che l'</a:t>
            </a:r>
            <a:r>
              <a:rPr lang="it-IT" dirty="0">
                <a:hlinkClick r:id="rId2"/>
              </a:rPr>
              <a:t>azienda</a:t>
            </a:r>
            <a:r>
              <a:rPr lang="it-IT" dirty="0"/>
              <a:t> acquista possono essere di due tipi: </a:t>
            </a:r>
          </a:p>
          <a:p>
            <a:r>
              <a:rPr lang="it-IT" b="1" dirty="0"/>
              <a:t>fattori a lungo ciclo di utilizzo</a:t>
            </a:r>
            <a:r>
              <a:rPr lang="it-IT" dirty="0"/>
              <a:t>;</a:t>
            </a:r>
          </a:p>
          <a:p>
            <a:r>
              <a:rPr lang="it-IT" b="1" dirty="0"/>
              <a:t>fattori a breve ciclo di utilizzo</a:t>
            </a:r>
            <a:r>
              <a:rPr lang="it-IT" dirty="0"/>
              <a:t>.</a:t>
            </a:r>
          </a:p>
          <a:p>
            <a:pPr marL="11430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357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5100" dirty="0" smtClean="0">
                <a:solidFill>
                  <a:srgbClr val="FF0000"/>
                </a:solidFill>
              </a:rPr>
              <a:t>Capitale fisso.</a:t>
            </a:r>
          </a:p>
          <a:p>
            <a:r>
              <a:rPr lang="it-IT" b="1" dirty="0"/>
              <a:t>FATTORI PRODUTTIVI A LUNGO CICLO DI UTILIZZO</a:t>
            </a:r>
            <a:endParaRPr lang="it-IT" dirty="0"/>
          </a:p>
          <a:p>
            <a:r>
              <a:rPr lang="it-IT" dirty="0"/>
              <a:t>I </a:t>
            </a:r>
            <a:r>
              <a:rPr lang="it-IT" b="1" dirty="0"/>
              <a:t>fattori a lungo ciclo di utilizzo</a:t>
            </a:r>
            <a:r>
              <a:rPr lang="it-IT" dirty="0"/>
              <a:t> sono detti anche:</a:t>
            </a:r>
          </a:p>
          <a:p>
            <a:r>
              <a:rPr lang="it-IT" b="1" dirty="0"/>
              <a:t>fattori produttivi di uso durevole</a:t>
            </a:r>
            <a:r>
              <a:rPr lang="it-IT" dirty="0"/>
              <a:t>;</a:t>
            </a:r>
          </a:p>
          <a:p>
            <a:r>
              <a:rPr lang="it-IT" b="1" dirty="0"/>
              <a:t>beni a fecondità ripetuta</a:t>
            </a:r>
            <a:r>
              <a:rPr lang="it-IT" dirty="0"/>
              <a:t>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In questa categoria di fattori produttivi rientrano i beni destinati a</a:t>
            </a:r>
            <a:r>
              <a:rPr lang="it-IT" b="1" dirty="0"/>
              <a:t> partecipare</a:t>
            </a:r>
            <a:r>
              <a:rPr lang="it-IT" dirty="0"/>
              <a:t> al</a:t>
            </a:r>
            <a:r>
              <a:rPr lang="it-IT" b="1" dirty="0"/>
              <a:t> processo produttivo più volte</a:t>
            </a:r>
            <a:r>
              <a:rPr lang="it-IT" dirty="0"/>
              <a:t> e a cedere la loro utilità all'impresa in lunghi periodi di tempo.</a:t>
            </a:r>
          </a:p>
          <a:p>
            <a:r>
              <a:rPr lang="it-IT" dirty="0"/>
              <a:t>Rientrano tra questi beni: </a:t>
            </a:r>
          </a:p>
          <a:p>
            <a:r>
              <a:rPr lang="it-IT" i="1" dirty="0"/>
              <a:t>i terreni, i fabbricati e i capannoni;</a:t>
            </a:r>
            <a:endParaRPr lang="it-IT" dirty="0"/>
          </a:p>
          <a:p>
            <a:r>
              <a:rPr lang="it-IT" i="1" dirty="0"/>
              <a:t>gli impianti e i macchinari;</a:t>
            </a:r>
            <a:endParaRPr lang="it-IT" dirty="0"/>
          </a:p>
          <a:p>
            <a:r>
              <a:rPr lang="it-IT" i="1" dirty="0"/>
              <a:t>le attrezzature;</a:t>
            </a:r>
            <a:endParaRPr lang="it-IT" dirty="0"/>
          </a:p>
          <a:p>
            <a:r>
              <a:rPr lang="it-IT" i="1" dirty="0"/>
              <a:t>i veicoli aziendali;</a:t>
            </a:r>
            <a:endParaRPr lang="it-IT" dirty="0"/>
          </a:p>
          <a:p>
            <a:r>
              <a:rPr lang="it-IT" i="1" dirty="0"/>
              <a:t>il mobilio</a:t>
            </a:r>
            <a:endParaRPr lang="it-IT" dirty="0"/>
          </a:p>
          <a:p>
            <a:r>
              <a:rPr lang="it-IT" i="1" dirty="0" smtClean="0"/>
              <a:t>Partecipazioni</a:t>
            </a:r>
          </a:p>
          <a:p>
            <a:r>
              <a:rPr lang="it-IT" i="1" dirty="0" smtClean="0"/>
              <a:t>Marchi, bevetti, beni di proprietà intellettuale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r>
              <a:rPr lang="it-IT" dirty="0"/>
              <a:t>Questi beni sono detti anche </a:t>
            </a:r>
            <a:r>
              <a:rPr lang="it-IT" b="1" dirty="0"/>
              <a:t>beni strumentali </a:t>
            </a:r>
            <a:r>
              <a:rPr lang="it-IT" dirty="0"/>
              <a:t>o </a:t>
            </a:r>
            <a:r>
              <a:rPr lang="it-IT" b="1" dirty="0">
                <a:solidFill>
                  <a:schemeClr val="bg1"/>
                </a:solidFill>
                <a:hlinkClick r:id="rId2"/>
              </a:rPr>
              <a:t>immobilizzazioni</a:t>
            </a:r>
            <a:r>
              <a:rPr lang="it-IT" dirty="0">
                <a:solidFill>
                  <a:srgbClr val="00B050"/>
                </a:solidFill>
              </a:rPr>
              <a:t>, </a:t>
            </a:r>
            <a:r>
              <a:rPr lang="it-IT" dirty="0"/>
              <a:t>e fanno parte del </a:t>
            </a:r>
            <a:r>
              <a:rPr lang="it-IT" b="1" dirty="0"/>
              <a:t>capitale fisso</a:t>
            </a:r>
            <a:r>
              <a:rPr lang="it-IT" dirty="0"/>
              <a:t> dell'impresa.</a:t>
            </a:r>
          </a:p>
          <a:p>
            <a:pPr marL="114300" indent="0">
              <a:buNone/>
            </a:pPr>
            <a:r>
              <a:rPr lang="it-IT" dirty="0"/>
              <a:t> 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315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 conclusione:</a:t>
            </a:r>
          </a:p>
          <a:p>
            <a:pPr algn="just"/>
            <a:r>
              <a:rPr lang="it-IT" dirty="0">
                <a:solidFill>
                  <a:srgbClr val="00B050"/>
                </a:solidFill>
              </a:rPr>
              <a:t>Capitale fisso</a:t>
            </a:r>
            <a:r>
              <a:rPr lang="it-IT" dirty="0"/>
              <a:t>. Il capitale fisso è l'insieme degli investimenti a medio-lungo termine ossia quelli il cui ricavo non si presenta nello stesso anno in cui viene effettuato l'investimento ma soltanto dopo diversi cicli di produzione. Il capitale fisso è impiegato per diversi cicli produttivi. Fanno parte del capitale fisso tutti i beni durevoli, gli immobili, i prodotti intermedi, le materie prime, i macchinari a disposizione del soggetto economico per avviare la produzione e lo scambio. Nel corso del tempo il capitale fisso subisce il logoramento per utilizzo e/o diventa tecnicamente obsoleto e, pertanto, deve essere sostituito. Per far fronte alla sua sostituzione ogni anno l'impresa stanzia una somma di denaro e la accantona </a:t>
            </a:r>
            <a:r>
              <a:rPr lang="it-IT" dirty="0" smtClean="0">
                <a:solidFill>
                  <a:srgbClr val="FF0000"/>
                </a:solidFill>
              </a:rPr>
              <a:t>(ammortamento= nome dell’accantonamento) </a:t>
            </a:r>
            <a:r>
              <a:rPr lang="it-IT" dirty="0"/>
              <a:t>per la sostituzione futura del macchinario. </a:t>
            </a:r>
            <a:br>
              <a:rPr lang="it-IT" dirty="0"/>
            </a:b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7936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Capitale circolante</a:t>
            </a:r>
          </a:p>
          <a:p>
            <a:r>
              <a:rPr lang="it-IT" b="1" dirty="0" smtClean="0"/>
              <a:t>FATTORI </a:t>
            </a:r>
            <a:r>
              <a:rPr lang="it-IT" b="1" dirty="0"/>
              <a:t>PRODUTTIVI A BREVE CICLO DI UTILIZZO</a:t>
            </a:r>
            <a:r>
              <a:rPr lang="it-IT" dirty="0"/>
              <a:t> I </a:t>
            </a:r>
            <a:r>
              <a:rPr lang="it-IT" b="1" dirty="0"/>
              <a:t>fattori produttivi a breve ciclo di utilizzo</a:t>
            </a:r>
            <a:r>
              <a:rPr lang="it-IT" dirty="0"/>
              <a:t> sono detti anche:</a:t>
            </a:r>
          </a:p>
          <a:p>
            <a:r>
              <a:rPr lang="it-IT" b="1" dirty="0"/>
              <a:t>fattori produttivi di consumo singolo</a:t>
            </a:r>
            <a:r>
              <a:rPr lang="it-IT" dirty="0"/>
              <a:t>;</a:t>
            </a:r>
          </a:p>
          <a:p>
            <a:r>
              <a:rPr lang="it-IT" b="1" dirty="0"/>
              <a:t>beni a fecondità semplice</a:t>
            </a:r>
            <a:r>
              <a:rPr lang="it-IT" dirty="0"/>
              <a:t>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In questa categoria di fattori produttivi rientrano i beni destinati a </a:t>
            </a:r>
            <a:r>
              <a:rPr lang="it-IT" b="1" dirty="0"/>
              <a:t>partecipare al processo produttivo una sola volta</a:t>
            </a:r>
            <a:r>
              <a:rPr lang="it-IT" dirty="0"/>
              <a:t>: essi, quindi, esauriscono la loro utilità in breve tempo.</a:t>
            </a:r>
          </a:p>
          <a:p>
            <a:r>
              <a:rPr lang="it-IT" dirty="0"/>
              <a:t>Rientrano tra questi beni: </a:t>
            </a:r>
          </a:p>
          <a:p>
            <a:r>
              <a:rPr lang="it-IT" i="1" dirty="0"/>
              <a:t>le merci;</a:t>
            </a:r>
            <a:endParaRPr lang="it-IT" dirty="0"/>
          </a:p>
          <a:p>
            <a:r>
              <a:rPr lang="it-IT" i="1" dirty="0"/>
              <a:t>le materie prime, sussidiarie e di consumo;</a:t>
            </a:r>
            <a:endParaRPr lang="it-IT" dirty="0"/>
          </a:p>
          <a:p>
            <a:r>
              <a:rPr lang="it-IT" i="1" dirty="0"/>
              <a:t>i prodotti finiti;</a:t>
            </a:r>
            <a:endParaRPr lang="it-IT" dirty="0"/>
          </a:p>
          <a:p>
            <a:pPr marL="114300" indent="0">
              <a:buNone/>
            </a:pPr>
            <a:endParaRPr lang="it-IT" i="1" dirty="0"/>
          </a:p>
          <a:p>
            <a:pPr marL="114300" indent="0">
              <a:buNone/>
            </a:pPr>
            <a:r>
              <a:rPr lang="it-IT" i="1" dirty="0" smtClean="0"/>
              <a:t>Liquidità</a:t>
            </a:r>
          </a:p>
          <a:p>
            <a:pPr marL="114300" indent="0">
              <a:buNone/>
            </a:pPr>
            <a:r>
              <a:rPr lang="it-IT" i="1" dirty="0" smtClean="0"/>
              <a:t>Cassa e depositi bancari ATTIVI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r>
              <a:rPr lang="it-IT" dirty="0"/>
              <a:t>Tutti questi beni fanno parte del </a:t>
            </a:r>
            <a:r>
              <a:rPr lang="it-IT" b="1" dirty="0"/>
              <a:t>capitale circolante</a:t>
            </a:r>
            <a:r>
              <a:rPr lang="it-IT" dirty="0"/>
              <a:t> dell'impresa.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65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 conclusione: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Capitale circolante</a:t>
            </a:r>
            <a:r>
              <a:rPr lang="it-IT" dirty="0"/>
              <a:t>. Il capitale circolante è l'insieme degli investimenti a breve termine ossia quelli il cui ricavo si presenta nello stesso anno di esercizio in cui viene effettuato l'investimento. Il capitale circolante è composto dalle entrate e dalle uscite monetarie del soggetto economico nel corso di un esercizio ( es. crediti verso i clienti, scorte di prodotti, vendite, materie prime, ecc. ) e viene consumato in un solo ciclo produttivo. </a:t>
            </a:r>
            <a:endParaRPr lang="it-IT" dirty="0" smtClean="0"/>
          </a:p>
          <a:p>
            <a:pPr algn="just"/>
            <a:r>
              <a:rPr lang="it-IT" dirty="0" smtClean="0"/>
              <a:t>Del capitale circolante fanno parte anche cassa e depositi bancari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9506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457</Words>
  <Application>Microsoft Office PowerPoint</Application>
  <PresentationFormat>Presentazione su schermo (4:3)</PresentationFormat>
  <Paragraphs>92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Times New Roman</vt:lpstr>
      <vt:lpstr>Adiacenza</vt:lpstr>
      <vt:lpstr>               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Maria Lucetta Russotto</cp:lastModifiedBy>
  <cp:revision>233</cp:revision>
  <cp:lastPrinted>2017-03-20T13:14:57Z</cp:lastPrinted>
  <dcterms:created xsi:type="dcterms:W3CDTF">2014-11-20T17:28:56Z</dcterms:created>
  <dcterms:modified xsi:type="dcterms:W3CDTF">2019-02-07T16:31:27Z</dcterms:modified>
</cp:coreProperties>
</file>