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4" r:id="rId1"/>
  </p:sldMasterIdLst>
  <p:notesMasterIdLst>
    <p:notesMasterId r:id="rId18"/>
  </p:notesMasterIdLst>
  <p:sldIdLst>
    <p:sldId id="256" r:id="rId2"/>
    <p:sldId id="257" r:id="rId3"/>
    <p:sldId id="258" r:id="rId4"/>
    <p:sldId id="283" r:id="rId5"/>
    <p:sldId id="259" r:id="rId6"/>
    <p:sldId id="260" r:id="rId7"/>
    <p:sldId id="261" r:id="rId8"/>
    <p:sldId id="262" r:id="rId9"/>
    <p:sldId id="263" r:id="rId10"/>
    <p:sldId id="264" r:id="rId11"/>
    <p:sldId id="266" r:id="rId12"/>
    <p:sldId id="267" r:id="rId13"/>
    <p:sldId id="268" r:id="rId14"/>
    <p:sldId id="269" r:id="rId15"/>
    <p:sldId id="270" r:id="rId16"/>
    <p:sldId id="265"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lomè Archain" initials="SA" lastIdx="1" clrIdx="0">
    <p:extLst>
      <p:ext uri="{19B8F6BF-5375-455C-9EA6-DF929625EA0E}">
        <p15:presenceInfo xmlns:p15="http://schemas.microsoft.com/office/powerpoint/2012/main" userId="Salomè Archa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599"/>
  </p:normalViewPr>
  <p:slideViewPr>
    <p:cSldViewPr snapToGrid="0" snapToObjects="1">
      <p:cViewPr varScale="1">
        <p:scale>
          <a:sx n="89" d="100"/>
          <a:sy n="89" d="100"/>
        </p:scale>
        <p:origin x="1080" y="7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65FF4B-1896-483B-B79F-94D30869C314}" type="datetimeFigureOut">
              <a:rPr lang="en-GB" smtClean="0"/>
              <a:t>29/04/2020</a:t>
            </a:fld>
            <a:endParaRPr lang="en-GB"/>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6A7D8B-85D3-46F7-9B05-744001DB5FC7}" type="slidenum">
              <a:rPr lang="en-GB" smtClean="0"/>
              <a:t>‹N›</a:t>
            </a:fld>
            <a:endParaRPr lang="en-GB"/>
          </a:p>
        </p:txBody>
      </p:sp>
    </p:spTree>
    <p:extLst>
      <p:ext uri="{BB962C8B-B14F-4D97-AF65-F5344CB8AC3E}">
        <p14:creationId xmlns:p14="http://schemas.microsoft.com/office/powerpoint/2010/main" val="988479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90F78DCC-DB45-3E4F-9FF8-A8367E3AA3C4}" type="datetimeFigureOut">
              <a:rPr lang="it-IT" smtClean="0"/>
              <a:t>29/04/2020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1991943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90F78DCC-DB45-3E4F-9FF8-A8367E3AA3C4}" type="datetimeFigureOut">
              <a:rPr lang="it-IT" smtClean="0"/>
              <a:t>29/04/2020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200521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it-IT"/>
              <a:t>Fare clic per modificare lo stile del titolo dello schema</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90F78DCC-DB45-3E4F-9FF8-A8367E3AA3C4}" type="datetimeFigureOut">
              <a:rPr lang="it-IT" smtClean="0"/>
              <a:t>29/04/2020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24700107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it-IT"/>
              <a:t>Fare clic per modificare lo stile del titolo dello schema</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it-IT"/>
              <a:t>Modifica gli stili del testo dello schema</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90F78DCC-DB45-3E4F-9FF8-A8367E3AA3C4}" type="datetimeFigureOut">
              <a:rPr lang="it-IT" smtClean="0"/>
              <a:t>29/04/2020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ABCB5D3-1347-D240-B5FC-31B79AB90B2B}" type="slidenum">
              <a:rPr lang="it-IT" smtClean="0"/>
              <a:t>‹N›</a:t>
            </a:fld>
            <a:endParaRPr lang="it-IT"/>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13472893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90F78DCC-DB45-3E4F-9FF8-A8367E3AA3C4}" type="datetimeFigureOut">
              <a:rPr lang="it-IT" smtClean="0"/>
              <a:t>29/04/2020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30382057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0F78DCC-DB45-3E4F-9FF8-A8367E3AA3C4}" type="datetimeFigureOut">
              <a:rPr lang="it-IT" smtClean="0"/>
              <a:t>29/04/2020</a:t>
            </a:fld>
            <a:endParaRPr lang="it-IT"/>
          </a:p>
        </p:txBody>
      </p:sp>
      <p:sp>
        <p:nvSpPr>
          <p:cNvPr id="4"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11527760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0F78DCC-DB45-3E4F-9FF8-A8367E3AA3C4}" type="datetimeFigureOut">
              <a:rPr lang="it-IT" smtClean="0"/>
              <a:t>29/04/2020</a:t>
            </a:fld>
            <a:endParaRPr lang="it-IT"/>
          </a:p>
        </p:txBody>
      </p:sp>
      <p:sp>
        <p:nvSpPr>
          <p:cNvPr id="4"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26937225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nchorCtr="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90F78DCC-DB45-3E4F-9FF8-A8367E3AA3C4}" type="datetimeFigureOut">
              <a:rPr lang="it-IT" smtClean="0"/>
              <a:t>29/04/2020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16781204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90F78DCC-DB45-3E4F-9FF8-A8367E3AA3C4}" type="datetimeFigureOut">
              <a:rPr lang="it-IT" smtClean="0"/>
              <a:t>29/04/2020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262955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3"/>
          <p:cNvSpPr>
            <a:spLocks noGrp="1"/>
          </p:cNvSpPr>
          <p:nvPr>
            <p:ph type="dt" sz="half" idx="10"/>
          </p:nvPr>
        </p:nvSpPr>
        <p:spPr/>
        <p:txBody>
          <a:bodyPr/>
          <a:lstStyle/>
          <a:p>
            <a:fld id="{90F78DCC-DB45-3E4F-9FF8-A8367E3AA3C4}" type="datetimeFigureOut">
              <a:rPr lang="it-IT" smtClean="0"/>
              <a:t>29/04/2020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1924493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90F78DCC-DB45-3E4F-9FF8-A8367E3AA3C4}" type="datetimeFigureOut">
              <a:rPr lang="it-IT" smtClean="0"/>
              <a:t>29/04/2020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1734817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90F78DCC-DB45-3E4F-9FF8-A8367E3AA3C4}" type="datetimeFigureOut">
              <a:rPr lang="it-IT" smtClean="0"/>
              <a:t>29/04/2020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1361662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90F78DCC-DB45-3E4F-9FF8-A8367E3AA3C4}" type="datetimeFigureOut">
              <a:rPr lang="it-IT" smtClean="0"/>
              <a:t>29/04/2020</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2764954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7" name="Date Placeholder 2"/>
          <p:cNvSpPr>
            <a:spLocks noGrp="1"/>
          </p:cNvSpPr>
          <p:nvPr>
            <p:ph type="dt" sz="half" idx="10"/>
          </p:nvPr>
        </p:nvSpPr>
        <p:spPr/>
        <p:txBody>
          <a:bodyPr/>
          <a:lstStyle/>
          <a:p>
            <a:fld id="{90F78DCC-DB45-3E4F-9FF8-A8367E3AA3C4}" type="datetimeFigureOut">
              <a:rPr lang="it-IT" smtClean="0"/>
              <a:t>29/04/2020</a:t>
            </a:fld>
            <a:endParaRPr lang="it-IT"/>
          </a:p>
        </p:txBody>
      </p:sp>
      <p:sp>
        <p:nvSpPr>
          <p:cNvPr id="5" name="Footer Placeholder 3"/>
          <p:cNvSpPr>
            <a:spLocks noGrp="1"/>
          </p:cNvSpPr>
          <p:nvPr>
            <p:ph type="ftr" sz="quarter" idx="11"/>
          </p:nvPr>
        </p:nvSpPr>
        <p:spPr/>
        <p:txBody>
          <a:bodyPr/>
          <a:lstStyle/>
          <a:p>
            <a:endParaRPr lang="it-IT"/>
          </a:p>
        </p:txBody>
      </p:sp>
      <p:sp>
        <p:nvSpPr>
          <p:cNvPr id="6" name="Slide Number Placeholder 4"/>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2711541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0F78DCC-DB45-3E4F-9FF8-A8367E3AA3C4}" type="datetimeFigureOut">
              <a:rPr lang="it-IT" smtClean="0"/>
              <a:t>29/04/2020</a:t>
            </a:fld>
            <a:endParaRPr lang="it-IT"/>
          </a:p>
        </p:txBody>
      </p:sp>
      <p:sp>
        <p:nvSpPr>
          <p:cNvPr id="5" name="Footer Placeholder 2"/>
          <p:cNvSpPr>
            <a:spLocks noGrp="1"/>
          </p:cNvSpPr>
          <p:nvPr>
            <p:ph type="ftr" sz="quarter" idx="11"/>
          </p:nvPr>
        </p:nvSpPr>
        <p:spPr/>
        <p:txBody>
          <a:bodyPr/>
          <a:lstStyle/>
          <a:p>
            <a:endParaRPr lang="it-IT"/>
          </a:p>
        </p:txBody>
      </p:sp>
      <p:sp>
        <p:nvSpPr>
          <p:cNvPr id="6" name="Slide Number Placeholder 3"/>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658045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7" name="Date Placeholder 4"/>
          <p:cNvSpPr>
            <a:spLocks noGrp="1"/>
          </p:cNvSpPr>
          <p:nvPr>
            <p:ph type="dt" sz="half" idx="10"/>
          </p:nvPr>
        </p:nvSpPr>
        <p:spPr/>
        <p:txBody>
          <a:bodyPr/>
          <a:lstStyle/>
          <a:p>
            <a:fld id="{90F78DCC-DB45-3E4F-9FF8-A8367E3AA3C4}" type="datetimeFigureOut">
              <a:rPr lang="it-IT" smtClean="0"/>
              <a:t>29/04/2020</a:t>
            </a:fld>
            <a:endParaRPr lang="it-IT"/>
          </a:p>
        </p:txBody>
      </p:sp>
      <p:sp>
        <p:nvSpPr>
          <p:cNvPr id="5" name="Footer Placeholder 5"/>
          <p:cNvSpPr>
            <a:spLocks noGrp="1"/>
          </p:cNvSpPr>
          <p:nvPr>
            <p:ph type="ftr" sz="quarter" idx="11"/>
          </p:nvPr>
        </p:nvSpPr>
        <p:spPr/>
        <p:txBody>
          <a:bodyPr/>
          <a:lstStyle/>
          <a:p>
            <a:endParaRPr lang="it-IT"/>
          </a:p>
        </p:txBody>
      </p:sp>
      <p:sp>
        <p:nvSpPr>
          <p:cNvPr id="6" name="Slide Number Placeholder 6"/>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811561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90F78DCC-DB45-3E4F-9FF8-A8367E3AA3C4}" type="datetimeFigureOut">
              <a:rPr lang="it-IT" smtClean="0"/>
              <a:t>29/04/2020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1926602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0F78DCC-DB45-3E4F-9FF8-A8367E3AA3C4}" type="datetimeFigureOut">
              <a:rPr lang="it-IT" smtClean="0"/>
              <a:t>29/04/2020</a:t>
            </a:fld>
            <a:endParaRPr lang="it-IT"/>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it-IT"/>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EABCB5D3-1347-D240-B5FC-31B79AB90B2B}" type="slidenum">
              <a:rPr lang="it-IT" smtClean="0"/>
              <a:t>‹N›</a:t>
            </a:fld>
            <a:endParaRPr lang="it-IT"/>
          </a:p>
        </p:txBody>
      </p:sp>
    </p:spTree>
    <p:extLst>
      <p:ext uri="{BB962C8B-B14F-4D97-AF65-F5344CB8AC3E}">
        <p14:creationId xmlns:p14="http://schemas.microsoft.com/office/powerpoint/2010/main" val="1931459696"/>
      </p:ext>
    </p:extLst>
  </p:cSld>
  <p:clrMap bg1="dk1" tx1="lt1" bg2="dk2" tx2="lt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7" r:id="rId13"/>
    <p:sldLayoutId id="2147483798" r:id="rId14"/>
    <p:sldLayoutId id="2147483799" r:id="rId15"/>
    <p:sldLayoutId id="2147483800" r:id="rId16"/>
    <p:sldLayoutId id="2147483801"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asgi.it/wp-content/uploads/public/protocollo.addizionale.tratta.en.pdf" TargetMode="External"/><Relationship Id="rId2" Type="http://schemas.openxmlformats.org/officeDocument/2006/relationships/hyperlink" Target="http://www.asgi.it/wp-content/uploads/public/convenzione.onu.criminalita.en.pdf" TargetMode="External"/><Relationship Id="rId1" Type="http://schemas.openxmlformats.org/officeDocument/2006/relationships/slideLayout" Target="../slideLayouts/slideLayout7.xml"/><Relationship Id="rId6" Type="http://schemas.openxmlformats.org/officeDocument/2006/relationships/hyperlink" Target="http://www.asgi.it/banca-dati/legge-16-marzo-2006-n-146/" TargetMode="External"/><Relationship Id="rId5" Type="http://schemas.openxmlformats.org/officeDocument/2006/relationships/hyperlink" Target="http://www.asgi.it/wp-content/uploads/2000/12/6077.pdf" TargetMode="External"/><Relationship Id="rId4" Type="http://schemas.openxmlformats.org/officeDocument/2006/relationships/hyperlink" Target="http://www.asgi.it/wp-content/uploads/2000/12/protokoll-i.pdf"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www.asgi.it/banca-dati/legge-16-marzo-2006-n-146/"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www.normattiva.it/uri-res/N2Ls?urn:nir:stato:legge:2003;228" TargetMode="External"/><Relationship Id="rId2" Type="http://schemas.openxmlformats.org/officeDocument/2006/relationships/hyperlink" Target="http://www.normattiva.it/uri-res/N2Ls?urn:nir:stato:legge:2010;108~art3"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7E3CEA0B-4DD7-4BA5-BE10-48A71B79E24A}"/>
              </a:ext>
            </a:extLst>
          </p:cNvPr>
          <p:cNvSpPr>
            <a:spLocks noGrp="1"/>
          </p:cNvSpPr>
          <p:nvPr>
            <p:ph type="title"/>
          </p:nvPr>
        </p:nvSpPr>
        <p:spPr>
          <a:xfrm>
            <a:off x="484710" y="452718"/>
            <a:ext cx="7055380" cy="4509247"/>
          </a:xfrm>
        </p:spPr>
        <p:txBody>
          <a:bodyPr/>
          <a:lstStyle/>
          <a:p>
            <a:r>
              <a:rPr lang="it-IT" sz="4800" b="1" dirty="0"/>
              <a:t>IL QUADRO NORMATIVO SU TRATTA E SFRUTTAMENTO LAVORATIVO:</a:t>
            </a:r>
            <a:br>
              <a:rPr lang="it-IT" sz="4800" b="1" dirty="0"/>
            </a:br>
            <a:r>
              <a:rPr lang="it-IT" sz="4800" b="1" dirty="0"/>
              <a:t>Le situazioni di vulnerabilità.</a:t>
            </a:r>
          </a:p>
        </p:txBody>
      </p:sp>
      <p:pic>
        <p:nvPicPr>
          <p:cNvPr id="4" name="Immagine 2" descr="C:\Users\santoro\appdata\roaming\qualcomm\eudora\attach\LOGO-centro+denominazione2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14385" y="4733925"/>
            <a:ext cx="2788322" cy="1654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3997104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454718"/>
            <a:ext cx="8229600" cy="5671446"/>
          </a:xfrm>
        </p:spPr>
        <p:txBody>
          <a:bodyPr>
            <a:normAutofit/>
          </a:bodyPr>
          <a:lstStyle/>
          <a:p>
            <a:pPr marL="0" indent="0" algn="just">
              <a:buNone/>
            </a:pPr>
            <a:r>
              <a:rPr lang="it-IT" i="1" dirty="0"/>
              <a:t>In breve, si tratta dell’insieme delle situazioni di estrema difficoltà che possono indurre un essere umano ad accettare di essere sfruttato». </a:t>
            </a:r>
            <a:r>
              <a:rPr lang="it-IT" dirty="0"/>
              <a:t>Può trattarsi infatti condizioni di ‘</a:t>
            </a:r>
            <a:r>
              <a:rPr lang="it-IT" dirty="0" err="1"/>
              <a:t>debt</a:t>
            </a:r>
            <a:r>
              <a:rPr lang="it-IT" dirty="0"/>
              <a:t> </a:t>
            </a:r>
            <a:r>
              <a:rPr lang="it-IT" i="1" dirty="0" err="1"/>
              <a:t>bondage</a:t>
            </a:r>
            <a:r>
              <a:rPr lang="it-IT" i="1" dirty="0"/>
              <a:t>’ </a:t>
            </a:r>
            <a:r>
              <a:rPr lang="it-IT" dirty="0"/>
              <a:t>e/o di dipendenza multipla in presenza del quale la vittima è indotta a credere di non avere altra scelta effettiva se non quella di accettare lo sfruttamento para-schiavistico (i fattori di vulnerabilità possono riguardare: “</a:t>
            </a:r>
            <a:r>
              <a:rPr lang="it-IT" i="1" dirty="0"/>
              <a:t>l’isolamento sociale, la mancata o scarsa conoscenza della lingua e della legislazione locale, l’analfabetismo, la giovane età, talvolta la disabilità, il background familiare che può essere caratterizzato da violenza domestica, il background culturale che è spesso caratterizzato da sfiducia nelle istituzioni e in particolare nelle forze dell’ordine, la precarietà legata allo statua di migrante irregolare</a:t>
            </a:r>
            <a:r>
              <a:rPr lang="it-IT" dirty="0"/>
              <a:t>”</a:t>
            </a:r>
            <a:r>
              <a:rPr lang="it-IT" i="1" dirty="0"/>
              <a:t>). </a:t>
            </a:r>
            <a:r>
              <a:rPr lang="it-IT" dirty="0"/>
              <a:t> </a:t>
            </a:r>
          </a:p>
          <a:p>
            <a:endParaRPr lang="it-IT" dirty="0"/>
          </a:p>
        </p:txBody>
      </p:sp>
    </p:spTree>
    <p:extLst>
      <p:ext uri="{BB962C8B-B14F-4D97-AF65-F5344CB8AC3E}">
        <p14:creationId xmlns:p14="http://schemas.microsoft.com/office/powerpoint/2010/main" val="36533847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777240" y="1211363"/>
            <a:ext cx="7982712" cy="5322226"/>
          </a:xfrm>
          <a:prstGeom prst="rect">
            <a:avLst/>
          </a:prstGeom>
        </p:spPr>
        <p:txBody>
          <a:bodyPr wrap="square">
            <a:spAutoFit/>
          </a:bodyPr>
          <a:lstStyle/>
          <a:p>
            <a:pPr algn="ctr">
              <a:lnSpc>
                <a:spcPct val="107000"/>
              </a:lnSpc>
              <a:spcAft>
                <a:spcPts val="800"/>
              </a:spcAft>
            </a:pPr>
            <a:r>
              <a:rPr lang="it-IT" dirty="0">
                <a:latin typeface="Arial Black" panose="020B0A04020102020204" pitchFamily="34" charset="0"/>
                <a:ea typeface="Times New Roman" panose="02020603050405020304" pitchFamily="18" charset="0"/>
                <a:cs typeface="Times New Roman" panose="02020603050405020304" pitchFamily="18" charset="0"/>
              </a:rPr>
              <a:t>Legge 11 agosto 2003, n. 228 </a:t>
            </a:r>
          </a:p>
          <a:p>
            <a:pPr algn="ctr">
              <a:lnSpc>
                <a:spcPct val="107000"/>
              </a:lnSpc>
              <a:spcAft>
                <a:spcPts val="800"/>
              </a:spcAft>
            </a:pPr>
            <a:r>
              <a:rPr lang="it-IT" b="1" dirty="0">
                <a:latin typeface="Arial Black" panose="020B0A04020102020204" pitchFamily="34" charset="0"/>
                <a:ea typeface="Times New Roman" panose="02020603050405020304" pitchFamily="18" charset="0"/>
                <a:cs typeface="Times New Roman" panose="02020603050405020304" pitchFamily="18" charset="0"/>
              </a:rPr>
              <a:t>"Misure contro la tratta di persone"</a:t>
            </a:r>
            <a:endParaRPr lang="it-IT" sz="1400" dirty="0">
              <a:latin typeface="Arial Black" panose="020B0A04020102020204" pitchFamily="34" charset="0"/>
              <a:ea typeface="Calibri" panose="020F0502020204030204" pitchFamily="34" charset="0"/>
              <a:cs typeface="Times New Roman" panose="02020603050405020304" pitchFamily="18" charset="0"/>
            </a:endParaRPr>
          </a:p>
          <a:p>
            <a:pPr algn="ctr"/>
            <a:r>
              <a:rPr lang="it-IT" dirty="0">
                <a:latin typeface="Arial Black" panose="020B0A04020102020204" pitchFamily="34" charset="0"/>
                <a:ea typeface="Times New Roman" panose="02020603050405020304" pitchFamily="18" charset="0"/>
              </a:rPr>
              <a:t>ART. 13. </a:t>
            </a:r>
            <a:r>
              <a:rPr lang="it-IT" i="1" dirty="0">
                <a:latin typeface="Arial Black" panose="020B0A04020102020204" pitchFamily="34" charset="0"/>
                <a:ea typeface="Times New Roman" panose="02020603050405020304" pitchFamily="18" charset="0"/>
              </a:rPr>
              <a:t>(Istituzione di uno speciale programma di assistenza per le vittime dei reati previsti dagli articoli 600 e 601 del codice penale)</a:t>
            </a:r>
            <a:r>
              <a:rPr lang="it-IT" dirty="0">
                <a:latin typeface="Arial Black" panose="020B0A04020102020204" pitchFamily="34" charset="0"/>
                <a:ea typeface="Times New Roman" panose="02020603050405020304" pitchFamily="18" charset="0"/>
              </a:rPr>
              <a:t>.</a:t>
            </a:r>
            <a:endParaRPr lang="it-IT" sz="1600" dirty="0">
              <a:latin typeface="Arial Black" panose="020B0A04020102020204" pitchFamily="34" charset="0"/>
              <a:ea typeface="Times New Roman" panose="02020603050405020304" pitchFamily="18" charset="0"/>
            </a:endParaRPr>
          </a:p>
          <a:p>
            <a:r>
              <a:rPr lang="it-IT" dirty="0">
                <a:latin typeface="Arial Black" panose="020B0A04020102020204" pitchFamily="34" charset="0"/>
                <a:ea typeface="Times New Roman" panose="02020603050405020304" pitchFamily="18" charset="0"/>
              </a:rPr>
              <a:t>1. Fuori dei casi previsti dall'articolo 16-</a:t>
            </a:r>
            <a:r>
              <a:rPr lang="it-IT" i="1" dirty="0">
                <a:latin typeface="Arial Black" panose="020B0A04020102020204" pitchFamily="34" charset="0"/>
                <a:ea typeface="Times New Roman" panose="02020603050405020304" pitchFamily="18" charset="0"/>
              </a:rPr>
              <a:t>bis</a:t>
            </a:r>
            <a:r>
              <a:rPr lang="it-IT" dirty="0">
                <a:latin typeface="Arial Black" panose="020B0A04020102020204" pitchFamily="34" charset="0"/>
                <a:ea typeface="Times New Roman" panose="02020603050405020304" pitchFamily="18" charset="0"/>
              </a:rPr>
              <a:t> del decreto-legge 15 gennaio 1991, n. 8, convertito, con modificazioni, dalla legge 15 marzo 1991, n. 82, e successive modificazioni, per le vittime dei reati previsti dagli articoli 600 e 601 del codice penale, come sostituiti, rispettivamente, dagli articoli 1 e 2 della presente legge, è istituito, nei limiti delle risorse di cui al comma 3, uno speciale programma di assistenza che garantisce, in via transitoria, adeguate condizioni di alloggio, di vitto e di assistenza sanitaria. Il programma è definito con regolamento da adottare ai sensi dell'articolo 17, comma 1, della legge 23 agosto 1988, n. 400, su proposta del Ministro per le pari opportunità di concerto con il Ministro dell'interno e con il Ministro della giustizia.</a:t>
            </a:r>
            <a:endParaRPr lang="it-IT" sz="1600" dirty="0">
              <a:effectLst/>
              <a:latin typeface="Arial Black" panose="020B0A04020102020204" pitchFamily="34" charset="0"/>
              <a:ea typeface="Times New Roman" panose="02020603050405020304" pitchFamily="18" charset="0"/>
            </a:endParaRPr>
          </a:p>
        </p:txBody>
      </p:sp>
    </p:spTree>
    <p:extLst>
      <p:ext uri="{BB962C8B-B14F-4D97-AF65-F5344CB8AC3E}">
        <p14:creationId xmlns:p14="http://schemas.microsoft.com/office/powerpoint/2010/main" val="3441736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57200" y="612845"/>
            <a:ext cx="8302752" cy="5355312"/>
          </a:xfrm>
          <a:prstGeom prst="rect">
            <a:avLst/>
          </a:prstGeom>
        </p:spPr>
        <p:txBody>
          <a:bodyPr wrap="square">
            <a:spAutoFit/>
          </a:bodyPr>
          <a:lstStyle/>
          <a:p>
            <a:endParaRPr lang="it-IT" dirty="0">
              <a:latin typeface="Arial Black" panose="020B0A04020102020204" pitchFamily="34" charset="0"/>
              <a:ea typeface="Times New Roman" panose="02020603050405020304" pitchFamily="18" charset="0"/>
            </a:endParaRPr>
          </a:p>
          <a:p>
            <a:endParaRPr lang="it-IT" dirty="0">
              <a:latin typeface="Arial Black" panose="020B0A04020102020204" pitchFamily="34" charset="0"/>
              <a:ea typeface="Times New Roman" panose="02020603050405020304" pitchFamily="18" charset="0"/>
            </a:endParaRPr>
          </a:p>
          <a:p>
            <a:endParaRPr lang="it-IT" dirty="0">
              <a:latin typeface="Arial Black" panose="020B0A04020102020204" pitchFamily="34" charset="0"/>
              <a:ea typeface="Times New Roman" panose="02020603050405020304" pitchFamily="18" charset="0"/>
            </a:endParaRPr>
          </a:p>
          <a:p>
            <a:endParaRPr lang="it-IT" dirty="0">
              <a:latin typeface="Arial Black" panose="020B0A04020102020204" pitchFamily="34" charset="0"/>
              <a:ea typeface="Times New Roman" panose="02020603050405020304" pitchFamily="18" charset="0"/>
            </a:endParaRPr>
          </a:p>
          <a:p>
            <a:r>
              <a:rPr lang="it-IT" dirty="0">
                <a:latin typeface="Arial Black" panose="020B0A04020102020204" pitchFamily="34" charset="0"/>
                <a:ea typeface="Times New Roman" panose="02020603050405020304" pitchFamily="18" charset="0"/>
              </a:rPr>
              <a:t>2. Qualora la vittima del reato di cui ai citati articoli 600 e 601 del codice penale sia persona straniera restano comunque salve le disposizioni dell'articolo 18 del citato testo unico di cui al decreto legislativo n. 286 del 1998.</a:t>
            </a:r>
            <a:endParaRPr lang="it-IT" sz="1600" dirty="0">
              <a:latin typeface="Arial Black" panose="020B0A04020102020204" pitchFamily="34" charset="0"/>
              <a:ea typeface="Times New Roman" panose="02020603050405020304" pitchFamily="18" charset="0"/>
            </a:endParaRPr>
          </a:p>
          <a:p>
            <a:r>
              <a:rPr lang="it-IT" dirty="0">
                <a:latin typeface="Arial Black" panose="020B0A04020102020204" pitchFamily="34" charset="0"/>
                <a:ea typeface="Times New Roman" panose="02020603050405020304" pitchFamily="18" charset="0"/>
              </a:rPr>
              <a:t>3. All'onere derivante dall'attuazione del presente articolo, determinato in 2,5 milioni di euro annui a decorrere dal 2003, si provvede mediante corrispondente riduzione dello stanziamento iscritto, ai fini del bilancio triennale 2003-2005, nell'ambito dell'unità previsionale di base di parte corrente "Fondo speciale" dello stato di previsione del Ministero dell'economia e delle finanze per l'anno 2003, allo scopo parzialmente utilizzando l'accantonamento relativo allo stesso Ministero.</a:t>
            </a:r>
            <a:endParaRPr lang="it-IT" sz="1600" dirty="0">
              <a:latin typeface="Arial Black" panose="020B0A04020102020204" pitchFamily="34" charset="0"/>
              <a:ea typeface="Times New Roman" panose="02020603050405020304" pitchFamily="18" charset="0"/>
            </a:endParaRPr>
          </a:p>
          <a:p>
            <a:r>
              <a:rPr lang="it-IT" dirty="0">
                <a:latin typeface="Arial Black" panose="020B0A04020102020204" pitchFamily="34" charset="0"/>
                <a:ea typeface="Times New Roman" panose="02020603050405020304" pitchFamily="18" charset="0"/>
              </a:rPr>
              <a:t>4. Il Ministro dell'economia e delle finanze è autorizzato ad apportare, con propri decreti, le occorrenti variazioni di bilancio.</a:t>
            </a:r>
            <a:endParaRPr lang="it-IT" sz="1600" dirty="0">
              <a:effectLst/>
              <a:latin typeface="Arial Black" panose="020B0A04020102020204" pitchFamily="34" charset="0"/>
              <a:ea typeface="Times New Roman" panose="02020603050405020304" pitchFamily="18" charset="0"/>
            </a:endParaRPr>
          </a:p>
        </p:txBody>
      </p:sp>
    </p:spTree>
    <p:extLst>
      <p:ext uri="{BB962C8B-B14F-4D97-AF65-F5344CB8AC3E}">
        <p14:creationId xmlns:p14="http://schemas.microsoft.com/office/powerpoint/2010/main" val="30508868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7"/>
            <a:ext cx="8229600" cy="1732391"/>
          </a:xfrm>
        </p:spPr>
        <p:txBody>
          <a:bodyPr>
            <a:noAutofit/>
          </a:bodyPr>
          <a:lstStyle/>
          <a:p>
            <a:r>
              <a:rPr lang="it-IT" sz="3200" b="1" dirty="0"/>
              <a:t>Art. 603-</a:t>
            </a:r>
            <a:r>
              <a:rPr lang="it-IT" sz="3200" b="1" i="1" dirty="0"/>
              <a:t>bis</a:t>
            </a:r>
            <a:r>
              <a:rPr lang="it-IT" sz="3200" b="1" dirty="0"/>
              <a:t> c.p. Intermediazione illecita e sfruttamento lavorativo</a:t>
            </a:r>
            <a:br>
              <a:rPr lang="it-IT" sz="3200" b="1" dirty="0"/>
            </a:br>
            <a:r>
              <a:rPr lang="it-IT" sz="3200" b="1" dirty="0"/>
              <a:t>(modificato con legge n. 199/2016)</a:t>
            </a:r>
          </a:p>
        </p:txBody>
      </p:sp>
      <p:sp>
        <p:nvSpPr>
          <p:cNvPr id="3" name="Segnaposto contenuto 2"/>
          <p:cNvSpPr>
            <a:spLocks noGrp="1"/>
          </p:cNvSpPr>
          <p:nvPr>
            <p:ph idx="1"/>
          </p:nvPr>
        </p:nvSpPr>
        <p:spPr>
          <a:xfrm>
            <a:off x="457200" y="2116788"/>
            <a:ext cx="8229600" cy="3863389"/>
          </a:xfrm>
        </p:spPr>
        <p:txBody>
          <a:bodyPr>
            <a:normAutofit fontScale="92500" lnSpcReduction="10000"/>
          </a:bodyPr>
          <a:lstStyle/>
          <a:p>
            <a:pPr marL="0" indent="0" algn="just">
              <a:buNone/>
            </a:pPr>
            <a:r>
              <a:rPr lang="it-IT" dirty="0"/>
              <a:t>1. Salvo che il fatto costituisca più grave reato, è punito con la reclusione da uno a sei anni e con la multa da 500 a 1.000 euro per ciascun lavoratore reclutato, chiunque:</a:t>
            </a:r>
          </a:p>
          <a:p>
            <a:pPr marL="0" indent="0" algn="just">
              <a:buNone/>
            </a:pPr>
            <a:r>
              <a:rPr lang="it-IT" dirty="0"/>
              <a:t>1) recluta manodopera allo scopo di destinarla al lavoro presso terzi in condizioni di sfruttamento, approfittando dello stato di bisogno dei lavoratori;</a:t>
            </a:r>
          </a:p>
          <a:p>
            <a:pPr marL="0" indent="0" algn="just">
              <a:buNone/>
            </a:pPr>
            <a:r>
              <a:rPr lang="it-IT" dirty="0"/>
              <a:t>2) utilizza, assume o impiega manodopera, </a:t>
            </a:r>
            <a:r>
              <a:rPr lang="it-IT" u="sng" dirty="0"/>
              <a:t>anche mediante l'attività di intermediazione di cui al numero 1)</a:t>
            </a:r>
            <a:r>
              <a:rPr lang="it-IT" dirty="0"/>
              <a:t>, sottoponendo i lavoratori a condizioni di sfruttamento ed approfittando del loro stato di bisogno.</a:t>
            </a:r>
          </a:p>
          <a:p>
            <a:pPr marL="0" indent="0" algn="just">
              <a:buNone/>
            </a:pPr>
            <a:r>
              <a:rPr lang="it-IT" dirty="0"/>
              <a:t>2. Se i fatti sono commessi mediante violenza o minaccia, si applica la pena della reclusione da cinque a otto anni e la multa da 1.000 a 2.000 euro per ciascun lavoratore reclutato.</a:t>
            </a:r>
          </a:p>
        </p:txBody>
      </p:sp>
    </p:spTree>
    <p:extLst>
      <p:ext uri="{BB962C8B-B14F-4D97-AF65-F5344CB8AC3E}">
        <p14:creationId xmlns:p14="http://schemas.microsoft.com/office/powerpoint/2010/main" val="27459173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548641"/>
            <a:ext cx="8229600" cy="5488124"/>
          </a:xfrm>
        </p:spPr>
        <p:txBody>
          <a:bodyPr>
            <a:normAutofit fontScale="25000" lnSpcReduction="20000"/>
          </a:bodyPr>
          <a:lstStyle/>
          <a:p>
            <a:pPr marL="0" indent="0" algn="just">
              <a:buNone/>
            </a:pPr>
            <a:r>
              <a:rPr lang="it-IT" sz="7600" dirty="0"/>
              <a:t>3. Ai fini del presente articolo, costituisce </a:t>
            </a:r>
            <a:r>
              <a:rPr lang="it-IT" sz="7600" u="sng" dirty="0"/>
              <a:t>indice di sfruttamento</a:t>
            </a:r>
            <a:r>
              <a:rPr lang="it-IT" sz="7600" dirty="0"/>
              <a:t> la sussistenza di una o più delle seguenti condizioni:</a:t>
            </a:r>
          </a:p>
          <a:p>
            <a:pPr marL="0" indent="0" algn="just">
              <a:buNone/>
            </a:pPr>
            <a:r>
              <a:rPr lang="it-IT" sz="7600" dirty="0"/>
              <a:t>1) la reiterata corresponsione di retribuzioni in modo palesemente difforme dai contratti collettivi nazionali o territoriali stipulati dalle organizzazioni sindacali più rappresentative a livello nazionale, o comunque sproporzionato rispetto alla quantità e qualità del lavoro prestato;</a:t>
            </a:r>
          </a:p>
          <a:p>
            <a:pPr marL="0" indent="0" algn="just">
              <a:buNone/>
            </a:pPr>
            <a:r>
              <a:rPr lang="it-IT" sz="7600" dirty="0"/>
              <a:t>2) la reiterata violazione della normativa relativa all'orario di lavoro, ai periodi di riposo, al riposo settimanale, all'aspettativa obbligatoria, alle ferie;</a:t>
            </a:r>
          </a:p>
          <a:p>
            <a:pPr marL="0" indent="0" algn="just">
              <a:buNone/>
            </a:pPr>
            <a:r>
              <a:rPr lang="it-IT" sz="7600" dirty="0"/>
              <a:t>3) la sussistenza di violazioni delle norme in materia di sicurezza e igiene nei luoghi di lavoro;</a:t>
            </a:r>
          </a:p>
          <a:p>
            <a:pPr marL="0" indent="0" algn="just">
              <a:buNone/>
            </a:pPr>
            <a:r>
              <a:rPr lang="it-IT" sz="7600" dirty="0"/>
              <a:t>4) la sottoposizione del lavoratore a condizioni di lavoro, a metodi di sorveglianza o a situazioni alloggiative degradanti.</a:t>
            </a:r>
          </a:p>
          <a:p>
            <a:pPr marL="0" indent="0" algn="just">
              <a:buNone/>
            </a:pPr>
            <a:r>
              <a:rPr lang="it-IT" sz="7600" dirty="0"/>
              <a:t>4. Costituiscono aggravante specifica e comportano l'aumento della pena da un terzo alla metà:</a:t>
            </a:r>
          </a:p>
          <a:p>
            <a:pPr marL="0" indent="0" algn="just">
              <a:buNone/>
            </a:pPr>
            <a:r>
              <a:rPr lang="it-IT" sz="7600" dirty="0"/>
              <a:t>1) il fatto che il numero di lavoratori reclutati sia superiore a tre;</a:t>
            </a:r>
          </a:p>
          <a:p>
            <a:pPr marL="0" indent="0" algn="just">
              <a:buNone/>
            </a:pPr>
            <a:r>
              <a:rPr lang="it-IT" sz="7600" dirty="0"/>
              <a:t>2) il fatto che uno o più dei soggetti reclutati siano minori in età non lavorativa;</a:t>
            </a:r>
          </a:p>
          <a:p>
            <a:pPr marL="0" indent="0" algn="just">
              <a:buNone/>
            </a:pPr>
            <a:r>
              <a:rPr lang="it-IT" sz="7600" dirty="0"/>
              <a:t>3) l'aver commesso il fatto esponendo i lavoratori sfruttati a situazioni di grave pericolo, avuto riguardo alle caratteristiche delle prestazioni da svolgere e delle condizioni di lavoro</a:t>
            </a:r>
          </a:p>
          <a:p>
            <a:pPr marL="0" indent="0" algn="just">
              <a:buNone/>
            </a:pPr>
            <a:r>
              <a:rPr lang="it-IT" dirty="0"/>
              <a:t/>
            </a:r>
            <a:br>
              <a:rPr lang="it-IT" dirty="0"/>
            </a:br>
            <a:endParaRPr lang="it-IT" dirty="0"/>
          </a:p>
        </p:txBody>
      </p:sp>
    </p:spTree>
    <p:extLst>
      <p:ext uri="{BB962C8B-B14F-4D97-AF65-F5344CB8AC3E}">
        <p14:creationId xmlns:p14="http://schemas.microsoft.com/office/powerpoint/2010/main" val="36231977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501758"/>
            <a:ext cx="8229600" cy="5624406"/>
          </a:xfrm>
        </p:spPr>
        <p:txBody>
          <a:bodyPr/>
          <a:lstStyle/>
          <a:p>
            <a:pPr marL="0" indent="0" algn="just">
              <a:buNone/>
            </a:pPr>
            <a:r>
              <a:rPr lang="it-IT" b="1" dirty="0"/>
              <a:t>N.B.</a:t>
            </a:r>
            <a:r>
              <a:rPr lang="it-IT" dirty="0"/>
              <a:t>: Con la legge n. 199/2016, </a:t>
            </a:r>
            <a:r>
              <a:rPr lang="it-IT" b="1" dirty="0"/>
              <a:t>l’art. 603-</a:t>
            </a:r>
            <a:r>
              <a:rPr lang="it-IT" b="1" i="1" dirty="0"/>
              <a:t>bis, </a:t>
            </a:r>
            <a:r>
              <a:rPr lang="it-IT" b="1" dirty="0"/>
              <a:t>co. 2</a:t>
            </a:r>
            <a:r>
              <a:rPr lang="it-IT" b="1" i="1" dirty="0"/>
              <a:t>,</a:t>
            </a:r>
            <a:r>
              <a:rPr lang="it-IT" b="1" dirty="0"/>
              <a:t> c.p. </a:t>
            </a:r>
            <a:r>
              <a:rPr lang="it-IT" dirty="0"/>
              <a:t>(ipotesi aggravata) è stato inserito </a:t>
            </a:r>
            <a:r>
              <a:rPr lang="it-IT" b="1" dirty="0"/>
              <a:t>tra i reati dell’art. 380 c.p.p.</a:t>
            </a:r>
            <a:r>
              <a:rPr lang="it-IT" dirty="0"/>
              <a:t> (arresto obbligatorio in flagranza), pertanto si rende applicabile l’art. 18 T.U.I. (permesso per motivi di protezione sociale). </a:t>
            </a:r>
          </a:p>
        </p:txBody>
      </p:sp>
    </p:spTree>
    <p:extLst>
      <p:ext uri="{BB962C8B-B14F-4D97-AF65-F5344CB8AC3E}">
        <p14:creationId xmlns:p14="http://schemas.microsoft.com/office/powerpoint/2010/main" val="16089338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6012C905-7FBD-42B7-9EEC-AE05E954F221}"/>
              </a:ext>
            </a:extLst>
          </p:cNvPr>
          <p:cNvSpPr>
            <a:spLocks noGrp="1"/>
          </p:cNvSpPr>
          <p:nvPr>
            <p:ph type="title"/>
          </p:nvPr>
        </p:nvSpPr>
        <p:spPr/>
        <p:txBody>
          <a:bodyPr/>
          <a:lstStyle/>
          <a:p>
            <a:r>
              <a:rPr lang="it-IT" b="1" dirty="0"/>
              <a:t>IL PERMESSO DI PROTEZIONE SOCIALE</a:t>
            </a:r>
          </a:p>
        </p:txBody>
      </p:sp>
      <p:sp>
        <p:nvSpPr>
          <p:cNvPr id="3" name="Segnaposto contenuto 2">
            <a:extLst>
              <a:ext uri="{FF2B5EF4-FFF2-40B4-BE49-F238E27FC236}">
                <a16:creationId xmlns:a16="http://schemas.microsoft.com/office/drawing/2014/main" xmlns="" id="{FCEE2C16-F277-437C-9AD9-80E317D60FEE}"/>
              </a:ext>
            </a:extLst>
          </p:cNvPr>
          <p:cNvSpPr>
            <a:spLocks noGrp="1"/>
          </p:cNvSpPr>
          <p:nvPr>
            <p:ph idx="1"/>
          </p:nvPr>
        </p:nvSpPr>
        <p:spPr>
          <a:xfrm>
            <a:off x="253217" y="2052925"/>
            <a:ext cx="8679767" cy="4601093"/>
          </a:xfrm>
        </p:spPr>
        <p:txBody>
          <a:bodyPr>
            <a:normAutofit/>
          </a:bodyPr>
          <a:lstStyle/>
          <a:p>
            <a:pPr algn="just"/>
            <a:r>
              <a:rPr lang="it-IT" dirty="0"/>
              <a:t>Anche in Italia non mancano criticità riguardo al percorso di protezione: il principio di garantire un percorso di tutela a prescindere dalla denuncia degli sfruttatori e dalla testimonianza nel processo, rende possibili ampi margini di tutela delle vittime, permettendo la </a:t>
            </a:r>
            <a:r>
              <a:rPr lang="it-IT" b="1" dirty="0"/>
              <a:t>scelta tra percorso giudiziario e percorso sociale</a:t>
            </a:r>
            <a:r>
              <a:rPr lang="it-IT" dirty="0"/>
              <a:t>; tuttavia, come da più parti segnalato, nella prassi  l’applicazione di quest’ultima tipologia di percorso risulta residuale e </a:t>
            </a:r>
            <a:r>
              <a:rPr lang="it-IT" u="sng" dirty="0"/>
              <a:t>la concessione del titolo di soggiorno è spesso subordinata alla collaborazione della vittima con gli organi giudiziari</a:t>
            </a:r>
            <a:r>
              <a:rPr lang="it-IT" dirty="0"/>
              <a:t>. </a:t>
            </a:r>
          </a:p>
          <a:p>
            <a:pPr algn="just"/>
            <a:r>
              <a:rPr lang="it-IT" dirty="0"/>
              <a:t>Inoltre, il fatto che i progetti art. 18 siano soggetti a finanziamenti annuali (anziché essere trasformati in servizi strutturati) costituisce uno dei principali punti di debolezza del sistema, poiché li vincola all’incertezza delle risorse disponibili – già fortemente ridotte negli ultimi anni – e impedisce una programmazione di lungo periodo.</a:t>
            </a:r>
          </a:p>
          <a:p>
            <a:endParaRPr lang="it-IT" dirty="0"/>
          </a:p>
        </p:txBody>
      </p:sp>
    </p:spTree>
    <p:extLst>
      <p:ext uri="{BB962C8B-B14F-4D97-AF65-F5344CB8AC3E}">
        <p14:creationId xmlns:p14="http://schemas.microsoft.com/office/powerpoint/2010/main" val="35737301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932688" y="1600200"/>
            <a:ext cx="7973568" cy="5054717"/>
          </a:xfrm>
          <a:prstGeom prst="rect">
            <a:avLst/>
          </a:prstGeom>
        </p:spPr>
        <p:txBody>
          <a:bodyPr wrap="square">
            <a:spAutoFit/>
          </a:bodyPr>
          <a:lstStyle/>
          <a:p>
            <a:pPr fontAlgn="base">
              <a:lnSpc>
                <a:spcPct val="107000"/>
              </a:lnSpc>
              <a:spcAft>
                <a:spcPts val="0"/>
              </a:spcAft>
            </a:pPr>
            <a:r>
              <a:rPr lang="it-IT" sz="2400" dirty="0">
                <a:latin typeface="Arial Black" panose="020B0A04020102020204" pitchFamily="34" charset="0"/>
                <a:ea typeface="Times New Roman" panose="02020603050405020304" pitchFamily="18" charset="0"/>
                <a:cs typeface="Times New Roman" panose="02020603050405020304" pitchFamily="18" charset="0"/>
              </a:rPr>
              <a:t>Palermo Convenzione e protocolli</a:t>
            </a:r>
            <a:endParaRPr lang="it-IT" sz="2400" dirty="0">
              <a:latin typeface="Arial Black" panose="020B0A04020102020204" pitchFamily="34" charset="0"/>
              <a:ea typeface="Calibri" panose="020F0502020204030204" pitchFamily="34" charset="0"/>
              <a:cs typeface="Times New Roman" panose="02020603050405020304" pitchFamily="18" charset="0"/>
            </a:endParaRPr>
          </a:p>
          <a:p>
            <a:pPr fontAlgn="base">
              <a:lnSpc>
                <a:spcPct val="107000"/>
              </a:lnSpc>
              <a:spcAft>
                <a:spcPts val="0"/>
              </a:spcAft>
            </a:pPr>
            <a:r>
              <a:rPr lang="it-IT" sz="2400" dirty="0">
                <a:latin typeface="Arial Black" panose="020B0A04020102020204" pitchFamily="34" charset="0"/>
                <a:ea typeface="Times New Roman" panose="02020603050405020304" pitchFamily="18" charset="0"/>
                <a:cs typeface="Times New Roman" panose="02020603050405020304" pitchFamily="18" charset="0"/>
              </a:rPr>
              <a:t>Assemblea generale delle Nazioni Unite il 15 dicembre 2000</a:t>
            </a:r>
            <a:endParaRPr lang="it-IT" sz="2400" dirty="0">
              <a:latin typeface="Arial Black" panose="020B0A04020102020204" pitchFamily="34" charset="0"/>
              <a:ea typeface="Calibri" panose="020F0502020204030204" pitchFamily="34" charset="0"/>
              <a:cs typeface="Times New Roman" panose="02020603050405020304" pitchFamily="18" charset="0"/>
            </a:endParaRPr>
          </a:p>
          <a:p>
            <a:pPr fontAlgn="base">
              <a:lnSpc>
                <a:spcPct val="107000"/>
              </a:lnSpc>
              <a:spcAft>
                <a:spcPts val="0"/>
              </a:spcAft>
            </a:pPr>
            <a:r>
              <a:rPr lang="it-IT" sz="2400" dirty="0">
                <a:latin typeface="Arial Black" panose="020B0A04020102020204" pitchFamily="34" charset="0"/>
                <a:ea typeface="Times New Roman" panose="02020603050405020304" pitchFamily="18" charset="0"/>
                <a:cs typeface="Times New Roman" panose="02020603050405020304" pitchFamily="18" charset="0"/>
                <a:hlinkClick r:id="rId2"/>
              </a:rPr>
              <a:t>Convenzione ONU contro la criminalità organizzata transnazionale </a:t>
            </a:r>
            <a:r>
              <a:rPr lang="it-IT" sz="2400" dirty="0">
                <a:latin typeface="Arial Black" panose="020B0A04020102020204" pitchFamily="34" charset="0"/>
                <a:ea typeface="Times New Roman" panose="02020603050405020304" pitchFamily="18" charset="0"/>
                <a:cs typeface="Times New Roman" panose="02020603050405020304" pitchFamily="18" charset="0"/>
              </a:rPr>
              <a:t> </a:t>
            </a:r>
            <a:endParaRPr lang="it-IT" sz="2400" dirty="0">
              <a:latin typeface="Arial Black" panose="020B0A04020102020204" pitchFamily="34" charset="0"/>
              <a:ea typeface="Calibri" panose="020F0502020204030204" pitchFamily="34" charset="0"/>
              <a:cs typeface="Times New Roman" panose="02020603050405020304" pitchFamily="18" charset="0"/>
            </a:endParaRPr>
          </a:p>
          <a:p>
            <a:pPr fontAlgn="base">
              <a:lnSpc>
                <a:spcPct val="107000"/>
              </a:lnSpc>
              <a:spcAft>
                <a:spcPts val="0"/>
              </a:spcAft>
            </a:pPr>
            <a:r>
              <a:rPr lang="it-IT" sz="2400" dirty="0">
                <a:latin typeface="Arial Black" panose="020B0A04020102020204" pitchFamily="34" charset="0"/>
                <a:ea typeface="Times New Roman" panose="02020603050405020304" pitchFamily="18" charset="0"/>
                <a:cs typeface="Times New Roman" panose="02020603050405020304" pitchFamily="18" charset="0"/>
                <a:hlinkClick r:id="rId3"/>
              </a:rPr>
              <a:t>Protocollo addizionale- tratta di persone </a:t>
            </a:r>
            <a:endParaRPr lang="it-IT" sz="2400" dirty="0">
              <a:latin typeface="Arial Black" panose="020B0A04020102020204" pitchFamily="34" charset="0"/>
              <a:ea typeface="Calibri" panose="020F0502020204030204" pitchFamily="34" charset="0"/>
              <a:cs typeface="Times New Roman" panose="02020603050405020304" pitchFamily="18" charset="0"/>
            </a:endParaRPr>
          </a:p>
          <a:p>
            <a:pPr fontAlgn="base">
              <a:lnSpc>
                <a:spcPct val="107000"/>
              </a:lnSpc>
              <a:spcAft>
                <a:spcPts val="0"/>
              </a:spcAft>
            </a:pPr>
            <a:r>
              <a:rPr lang="it-IT" sz="2400" dirty="0">
                <a:latin typeface="Arial Black" panose="020B0A04020102020204" pitchFamily="34" charset="0"/>
                <a:ea typeface="Times New Roman" panose="02020603050405020304" pitchFamily="18" charset="0"/>
                <a:cs typeface="Times New Roman" panose="02020603050405020304" pitchFamily="18" charset="0"/>
                <a:hlinkClick r:id="rId4"/>
              </a:rPr>
              <a:t>Protocollo addizionale – fabbricazione armi</a:t>
            </a:r>
            <a:endParaRPr lang="it-IT" sz="2400" dirty="0">
              <a:latin typeface="Arial Black" panose="020B0A04020102020204" pitchFamily="34" charset="0"/>
              <a:ea typeface="Calibri" panose="020F0502020204030204" pitchFamily="34" charset="0"/>
              <a:cs typeface="Times New Roman" panose="02020603050405020304" pitchFamily="18" charset="0"/>
            </a:endParaRPr>
          </a:p>
          <a:p>
            <a:pPr fontAlgn="base">
              <a:lnSpc>
                <a:spcPct val="107000"/>
              </a:lnSpc>
              <a:spcAft>
                <a:spcPts val="0"/>
              </a:spcAft>
            </a:pPr>
            <a:r>
              <a:rPr lang="it-IT" sz="2400" dirty="0">
                <a:latin typeface="Arial Black" panose="020B0A04020102020204" pitchFamily="34" charset="0"/>
                <a:ea typeface="Times New Roman" panose="02020603050405020304" pitchFamily="18" charset="0"/>
                <a:cs typeface="Times New Roman" panose="02020603050405020304" pitchFamily="18" charset="0"/>
                <a:hlinkClick r:id="rId5"/>
              </a:rPr>
              <a:t>Protocollo addizionale – traffico illecito di migranti</a:t>
            </a:r>
            <a:endParaRPr lang="it-IT" sz="2400" dirty="0">
              <a:latin typeface="Arial Black" panose="020B0A04020102020204" pitchFamily="34" charset="0"/>
              <a:ea typeface="Calibri" panose="020F0502020204030204" pitchFamily="34" charset="0"/>
              <a:cs typeface="Times New Roman" panose="02020603050405020304" pitchFamily="18" charset="0"/>
            </a:endParaRPr>
          </a:p>
          <a:p>
            <a:pPr fontAlgn="base">
              <a:lnSpc>
                <a:spcPct val="107000"/>
              </a:lnSpc>
              <a:spcAft>
                <a:spcPts val="0"/>
              </a:spcAft>
            </a:pPr>
            <a:r>
              <a:rPr lang="it-IT" sz="2400" dirty="0">
                <a:latin typeface="Arial Black" panose="020B0A04020102020204" pitchFamily="34" charset="0"/>
                <a:ea typeface="Times New Roman" panose="02020603050405020304" pitchFamily="18" charset="0"/>
                <a:cs typeface="Times New Roman" panose="02020603050405020304" pitchFamily="18" charset="0"/>
              </a:rPr>
              <a:t/>
            </a:r>
            <a:br>
              <a:rPr lang="it-IT" sz="2400" dirty="0">
                <a:latin typeface="Arial Black" panose="020B0A04020102020204" pitchFamily="34" charset="0"/>
                <a:ea typeface="Times New Roman" panose="02020603050405020304" pitchFamily="18" charset="0"/>
                <a:cs typeface="Times New Roman" panose="02020603050405020304" pitchFamily="18" charset="0"/>
              </a:rPr>
            </a:br>
            <a:r>
              <a:rPr lang="it-IT" sz="2400" dirty="0">
                <a:latin typeface="Arial Black" panose="020B0A04020102020204" pitchFamily="34" charset="0"/>
                <a:ea typeface="Times New Roman" panose="02020603050405020304" pitchFamily="18" charset="0"/>
                <a:cs typeface="Times New Roman" panose="02020603050405020304" pitchFamily="18" charset="0"/>
              </a:rPr>
              <a:t>Tutti ratificati e resi esecutivi in Italia con </a:t>
            </a:r>
            <a:r>
              <a:rPr lang="it-IT" sz="2400" dirty="0">
                <a:latin typeface="Arial Black" panose="020B0A04020102020204" pitchFamily="34" charset="0"/>
                <a:ea typeface="Times New Roman" panose="02020603050405020304" pitchFamily="18" charset="0"/>
                <a:cs typeface="Times New Roman" panose="02020603050405020304" pitchFamily="18" charset="0"/>
                <a:hlinkClick r:id="rId6"/>
              </a:rPr>
              <a:t>legge 16 marzo 2006 n. 146</a:t>
            </a:r>
            <a:r>
              <a:rPr lang="it-IT" sz="2400" dirty="0">
                <a:latin typeface="Arial Black" panose="020B0A04020102020204" pitchFamily="34" charset="0"/>
                <a:ea typeface="Times New Roman" panose="02020603050405020304" pitchFamily="18" charset="0"/>
                <a:cs typeface="Times New Roman" panose="02020603050405020304" pitchFamily="18" charset="0"/>
              </a:rPr>
              <a:t>.</a:t>
            </a:r>
            <a:endParaRPr lang="it-IT" sz="2400" dirty="0">
              <a:latin typeface="Arial Black" panose="020B0A040201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1400" dirty="0">
                <a:latin typeface="Calibri" panose="020F0502020204030204" pitchFamily="34" charset="0"/>
                <a:ea typeface="Calibri" panose="020F0502020204030204" pitchFamily="34" charset="0"/>
                <a:cs typeface="Times New Roman" panose="02020603050405020304" pitchFamily="18" charset="0"/>
              </a:rPr>
              <a:t> </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31028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886968" y="1448009"/>
            <a:ext cx="7507224" cy="4388637"/>
          </a:xfrm>
          <a:prstGeom prst="rect">
            <a:avLst/>
          </a:prstGeom>
        </p:spPr>
        <p:txBody>
          <a:bodyPr wrap="square">
            <a:spAutoFit/>
          </a:bodyPr>
          <a:lstStyle/>
          <a:p>
            <a:pPr fontAlgn="base">
              <a:lnSpc>
                <a:spcPct val="107000"/>
              </a:lnSpc>
              <a:spcAft>
                <a:spcPts val="0"/>
              </a:spcAft>
            </a:pPr>
            <a:r>
              <a:rPr lang="it-IT" dirty="0">
                <a:latin typeface="Arial Black" panose="020B0A04020102020204" pitchFamily="34" charset="0"/>
                <a:ea typeface="Times New Roman" panose="02020603050405020304" pitchFamily="18" charset="0"/>
                <a:cs typeface="Times New Roman" panose="02020603050405020304" pitchFamily="18" charset="0"/>
                <a:hlinkClick r:id="rId2"/>
              </a:rPr>
              <a:t>Legge 16 marzo 2006 n. 146</a:t>
            </a:r>
            <a:r>
              <a:rPr lang="it-IT" dirty="0">
                <a:latin typeface="Arial Black" panose="020B0A04020102020204" pitchFamily="34" charset="0"/>
                <a:ea typeface="Times New Roman" panose="02020603050405020304" pitchFamily="18" charset="0"/>
                <a:cs typeface="Times New Roman" panose="02020603050405020304" pitchFamily="18" charset="0"/>
              </a:rPr>
              <a:t> </a:t>
            </a:r>
          </a:p>
          <a:p>
            <a:pPr fontAlgn="base">
              <a:lnSpc>
                <a:spcPct val="107000"/>
              </a:lnSpc>
              <a:spcAft>
                <a:spcPts val="0"/>
              </a:spcAft>
            </a:pPr>
            <a:r>
              <a:rPr lang="it-IT" i="1" dirty="0">
                <a:latin typeface="Arial Black" panose="020B0A04020102020204" pitchFamily="34" charset="0"/>
                <a:ea typeface="Calibri" panose="020F0502020204030204" pitchFamily="34" charset="0"/>
                <a:cs typeface="Times New Roman" panose="02020603050405020304" pitchFamily="18" charset="0"/>
              </a:rPr>
              <a:t>Art. 3  Definizione di reato transnazionale</a:t>
            </a: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a:spcBef>
                <a:spcPts val="750"/>
              </a:spcBef>
              <a:spcAft>
                <a:spcPts val="1125"/>
              </a:spcAft>
            </a:pPr>
            <a:r>
              <a:rPr lang="it-IT" dirty="0">
                <a:latin typeface="Arial Black" panose="020B0A04020102020204" pitchFamily="34" charset="0"/>
                <a:ea typeface="Times New Roman" panose="02020603050405020304" pitchFamily="18" charset="0"/>
              </a:rPr>
              <a:t>1. Ai fini della presente legge si considera reato transnazionale il reato punito con la pena della reclusione non inferiore nel massimo a quattro anni, qualora sia coinvolto un gruppo criminale organizzato, nonché:</a:t>
            </a:r>
            <a:br>
              <a:rPr lang="it-IT" dirty="0">
                <a:latin typeface="Arial Black" panose="020B0A04020102020204" pitchFamily="34" charset="0"/>
                <a:ea typeface="Times New Roman" panose="02020603050405020304" pitchFamily="18" charset="0"/>
              </a:rPr>
            </a:br>
            <a:r>
              <a:rPr lang="it-IT" dirty="0">
                <a:latin typeface="Arial Black" panose="020B0A04020102020204" pitchFamily="34" charset="0"/>
                <a:ea typeface="Times New Roman" panose="02020603050405020304" pitchFamily="18" charset="0"/>
              </a:rPr>
              <a:t>a) sia commesso in più di uno Stato;</a:t>
            </a:r>
            <a:br>
              <a:rPr lang="it-IT" dirty="0">
                <a:latin typeface="Arial Black" panose="020B0A04020102020204" pitchFamily="34" charset="0"/>
                <a:ea typeface="Times New Roman" panose="02020603050405020304" pitchFamily="18" charset="0"/>
              </a:rPr>
            </a:br>
            <a:r>
              <a:rPr lang="it-IT" dirty="0">
                <a:latin typeface="Arial Black" panose="020B0A04020102020204" pitchFamily="34" charset="0"/>
                <a:ea typeface="Times New Roman" panose="02020603050405020304" pitchFamily="18" charset="0"/>
              </a:rPr>
              <a:t>b) ovvero sia commesso in uno Stato, ma una parte sostanziale della sua preparazione, pianificazione, direzione o controllo avvenga in un altro Stato;</a:t>
            </a:r>
            <a:br>
              <a:rPr lang="it-IT" dirty="0">
                <a:latin typeface="Arial Black" panose="020B0A04020102020204" pitchFamily="34" charset="0"/>
                <a:ea typeface="Times New Roman" panose="02020603050405020304" pitchFamily="18" charset="0"/>
              </a:rPr>
            </a:br>
            <a:r>
              <a:rPr lang="it-IT" dirty="0">
                <a:latin typeface="Arial Black" panose="020B0A04020102020204" pitchFamily="34" charset="0"/>
                <a:ea typeface="Times New Roman" panose="02020603050405020304" pitchFamily="18" charset="0"/>
              </a:rPr>
              <a:t>c) ovvero sia commesso in uno Stato, ma in esso sia implicato un gruppo criminale organizzato impegnato in attività criminali in più di uno Stato;</a:t>
            </a:r>
            <a:br>
              <a:rPr lang="it-IT" dirty="0">
                <a:latin typeface="Arial Black" panose="020B0A04020102020204" pitchFamily="34" charset="0"/>
                <a:ea typeface="Times New Roman" panose="02020603050405020304" pitchFamily="18" charset="0"/>
              </a:rPr>
            </a:br>
            <a:r>
              <a:rPr lang="it-IT" dirty="0">
                <a:latin typeface="Arial Black" panose="020B0A04020102020204" pitchFamily="34" charset="0"/>
                <a:ea typeface="Times New Roman" panose="02020603050405020304" pitchFamily="18" charset="0"/>
              </a:rPr>
              <a:t>d) ovvero sia commesso in uno Stato ma abbia effetti sostanziali in un altro Stato.</a:t>
            </a:r>
            <a:endParaRPr lang="it-IT"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83597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40080" y="1785146"/>
            <a:ext cx="7946136" cy="3879395"/>
          </a:xfrm>
          <a:prstGeom prst="rect">
            <a:avLst/>
          </a:prstGeom>
        </p:spPr>
        <p:txBody>
          <a:bodyPr wrap="square">
            <a:spAutoFit/>
          </a:bodyPr>
          <a:lstStyle/>
          <a:p>
            <a:pPr>
              <a:lnSpc>
                <a:spcPct val="107000"/>
              </a:lnSpc>
              <a:spcAft>
                <a:spcPts val="0"/>
              </a:spcAft>
            </a:pPr>
            <a:r>
              <a:rPr lang="en-US" sz="3600" b="1" dirty="0" err="1">
                <a:latin typeface="Arial Black" panose="020B0A04020102020204" pitchFamily="34" charset="0"/>
                <a:ea typeface="Calibri" panose="020F0502020204030204" pitchFamily="34" charset="0"/>
                <a:cs typeface="Arial,Bold"/>
              </a:rPr>
              <a:t>Unodc</a:t>
            </a:r>
            <a:r>
              <a:rPr lang="en-US" sz="3600" b="1" dirty="0">
                <a:latin typeface="Arial Black" panose="020B0A04020102020204" pitchFamily="34" charset="0"/>
                <a:ea typeface="Calibri" panose="020F0502020204030204" pitchFamily="34" charset="0"/>
                <a:cs typeface="Arial,Bold"/>
              </a:rPr>
              <a:t> Country profile WC Europe 2016</a:t>
            </a: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US" sz="3200" b="1" dirty="0">
                <a:latin typeface="Arial Black" panose="020B0A04020102020204" pitchFamily="34" charset="0"/>
                <a:ea typeface="Calibri" panose="020F0502020204030204" pitchFamily="34" charset="0"/>
                <a:cs typeface="Arial,Bold"/>
              </a:rPr>
              <a:t>− Italy −</a:t>
            </a: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dirty="0">
                <a:latin typeface="Arial Black" panose="020B0A04020102020204" pitchFamily="34" charset="0"/>
                <a:ea typeface="Calibri" panose="020F0502020204030204" pitchFamily="34" charset="0"/>
                <a:cs typeface="TimesNewRoman"/>
              </a:rPr>
              <a:t>The current legislation on trafficking in persons in Italy covers all forms of trafficking indicated in the UN Trafficking in Persons Protocol. Trafficking in persons is criminalized by making use of the following articles of the criminal code: trafficking in persons (art.601), slavery (art.600), sale and trade of slaves (art. 602) and illegal intermediation in </a:t>
            </a:r>
            <a:r>
              <a:rPr lang="en-US" dirty="0" err="1">
                <a:latin typeface="Arial Black" panose="020B0A04020102020204" pitchFamily="34" charset="0"/>
                <a:ea typeface="Calibri" panose="020F0502020204030204" pitchFamily="34" charset="0"/>
                <a:cs typeface="TimesNewRoman"/>
              </a:rPr>
              <a:t>labour</a:t>
            </a:r>
            <a:r>
              <a:rPr lang="en-US" dirty="0">
                <a:latin typeface="Arial Black" panose="020B0A04020102020204" pitchFamily="34" charset="0"/>
                <a:ea typeface="Calibri" panose="020F0502020204030204" pitchFamily="34" charset="0"/>
                <a:cs typeface="TimesNewRoman"/>
              </a:rPr>
              <a:t> exploitation (art.603 </a:t>
            </a:r>
            <a:r>
              <a:rPr lang="en-US" dirty="0" err="1">
                <a:latin typeface="Arial Black" panose="020B0A04020102020204" pitchFamily="34" charset="0"/>
                <a:ea typeface="Calibri" panose="020F0502020204030204" pitchFamily="34" charset="0"/>
                <a:cs typeface="TimesNewRoman"/>
              </a:rPr>
              <a:t>bis</a:t>
            </a:r>
            <a:r>
              <a:rPr lang="en-US" dirty="0">
                <a:latin typeface="Arial Black" panose="020B0A04020102020204" pitchFamily="34" charset="0"/>
                <a:ea typeface="Calibri" panose="020F0502020204030204" pitchFamily="34" charset="0"/>
                <a:cs typeface="TimesNewRoman"/>
              </a:rPr>
              <a:t>).</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74250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10896" y="961722"/>
            <a:ext cx="8558784" cy="4114973"/>
          </a:xfrm>
          <a:prstGeom prst="rect">
            <a:avLst/>
          </a:prstGeom>
        </p:spPr>
        <p:txBody>
          <a:bodyPr wrap="square">
            <a:spAutoFit/>
          </a:bodyPr>
          <a:lstStyle/>
          <a:p>
            <a:pPr>
              <a:lnSpc>
                <a:spcPct val="107000"/>
              </a:lnSpc>
              <a:spcAft>
                <a:spcPts val="800"/>
              </a:spcAft>
            </a:pPr>
            <a:endParaRPr lang="it-IT" b="1" dirty="0">
              <a:latin typeface="Arial Black" panose="020B0A04020102020204" pitchFamily="34" charset="0"/>
              <a:ea typeface="Calibri" panose="020F0502020204030204" pitchFamily="34" charset="0"/>
              <a:cs typeface="Arial" panose="020B0604020202020204" pitchFamily="34" charset="0"/>
            </a:endParaRPr>
          </a:p>
          <a:p>
            <a:pPr>
              <a:lnSpc>
                <a:spcPct val="107000"/>
              </a:lnSpc>
              <a:spcAft>
                <a:spcPts val="800"/>
              </a:spcAft>
            </a:pPr>
            <a:endParaRPr lang="it-IT" b="1" dirty="0">
              <a:latin typeface="Arial Black" panose="020B0A04020102020204" pitchFamily="34" charset="0"/>
              <a:ea typeface="Calibri" panose="020F0502020204030204" pitchFamily="34" charset="0"/>
              <a:cs typeface="Arial" panose="020B0604020202020204" pitchFamily="34" charset="0"/>
            </a:endParaRPr>
          </a:p>
          <a:p>
            <a:pPr>
              <a:lnSpc>
                <a:spcPct val="107000"/>
              </a:lnSpc>
              <a:spcAft>
                <a:spcPts val="800"/>
              </a:spcAft>
            </a:pPr>
            <a:endParaRPr lang="it-IT" b="1" dirty="0">
              <a:latin typeface="Arial Black" panose="020B0A04020102020204" pitchFamily="34" charset="0"/>
              <a:ea typeface="Calibri" panose="020F0502020204030204" pitchFamily="34" charset="0"/>
              <a:cs typeface="Arial" panose="020B0604020202020204" pitchFamily="34" charset="0"/>
            </a:endParaRPr>
          </a:p>
          <a:p>
            <a:pPr>
              <a:lnSpc>
                <a:spcPct val="107000"/>
              </a:lnSpc>
              <a:spcAft>
                <a:spcPts val="800"/>
              </a:spcAft>
            </a:pPr>
            <a:r>
              <a:rPr lang="it-IT" b="1" dirty="0">
                <a:latin typeface="Arial Black" panose="020B0A04020102020204" pitchFamily="34" charset="0"/>
                <a:ea typeface="Calibri" panose="020F0502020204030204" pitchFamily="34" charset="0"/>
                <a:cs typeface="Arial" panose="020B0604020202020204" pitchFamily="34" charset="0"/>
              </a:rPr>
              <a:t>Convenzione del Consiglio d’Europa sulla lotta contro la tratta di esseri umani </a:t>
            </a:r>
            <a:endParaRPr lang="it-IT" sz="1400" dirty="0">
              <a:latin typeface="Arial Black" panose="020B0A040201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b="1" dirty="0">
                <a:latin typeface="Arial Black" panose="020B0A04020102020204" pitchFamily="34" charset="0"/>
                <a:ea typeface="Calibri" panose="020F0502020204030204" pitchFamily="34" charset="0"/>
                <a:cs typeface="Arial" panose="020B0604020202020204" pitchFamily="34" charset="0"/>
              </a:rPr>
              <a:t>Approvata a Varsavia il 16 maggio 2005</a:t>
            </a:r>
            <a:endParaRPr lang="it-IT" sz="1400" dirty="0">
              <a:latin typeface="Arial Black" panose="020B0A040201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b="1" dirty="0">
                <a:latin typeface="Arial Black" panose="020B0A04020102020204" pitchFamily="34" charset="0"/>
                <a:ea typeface="Calibri" panose="020F0502020204030204" pitchFamily="34" charset="0"/>
                <a:cs typeface="Arial" panose="020B0604020202020204" pitchFamily="34" charset="0"/>
              </a:rPr>
              <a:t>Italia l’ha firmata nel giugno 2005 ed</a:t>
            </a:r>
            <a:r>
              <a:rPr lang="it-IT" dirty="0">
                <a:latin typeface="Arial Black" panose="020B0A04020102020204" pitchFamily="34" charset="0"/>
                <a:ea typeface="Calibri" panose="020F0502020204030204" pitchFamily="34" charset="0"/>
                <a:cs typeface="Arial" panose="020B0604020202020204" pitchFamily="34" charset="0"/>
              </a:rPr>
              <a:t> è </a:t>
            </a:r>
            <a:r>
              <a:rPr lang="it-IT" sz="1400" b="1" dirty="0">
                <a:latin typeface="Arial Black" panose="020B0A04020102020204" pitchFamily="34" charset="0"/>
                <a:ea typeface="Calibri" panose="020F0502020204030204" pitchFamily="34" charset="0"/>
                <a:cs typeface="Arial" panose="020B0604020202020204" pitchFamily="34" charset="0"/>
              </a:rPr>
              <a:t>entrata in vigore il 1° febbraio 2008</a:t>
            </a:r>
            <a:endParaRPr lang="it-IT" sz="1400" dirty="0">
              <a:latin typeface="Arial Black" panose="020B0A04020102020204" pitchFamily="34" charset="0"/>
              <a:ea typeface="Calibri" panose="020F0502020204030204" pitchFamily="34" charset="0"/>
              <a:cs typeface="Times New Roman" panose="02020603050405020304" pitchFamily="18" charset="0"/>
            </a:endParaRPr>
          </a:p>
          <a:p>
            <a:pPr>
              <a:lnSpc>
                <a:spcPct val="107000"/>
              </a:lnSpc>
              <a:spcBef>
                <a:spcPts val="750"/>
              </a:spcBef>
              <a:spcAft>
                <a:spcPts val="750"/>
              </a:spcAft>
            </a:pPr>
            <a:r>
              <a:rPr lang="it-IT" b="1" dirty="0">
                <a:latin typeface="Arial Black" panose="020B0A04020102020204" pitchFamily="34" charset="0"/>
                <a:ea typeface="Times New Roman" panose="02020603050405020304" pitchFamily="18" charset="0"/>
                <a:cs typeface="Arial" panose="020B0604020202020204" pitchFamily="34" charset="0"/>
              </a:rPr>
              <a:t>Legge 108/2010 - Ratifica Convenzione di Varsavia</a:t>
            </a:r>
            <a:endParaRPr lang="it-IT" sz="1400" b="1" dirty="0">
              <a:latin typeface="Arial Black" panose="020B0A04020102020204" pitchFamily="34" charset="0"/>
              <a:ea typeface="Times New Roman" panose="02020603050405020304" pitchFamily="18" charset="0"/>
              <a:cs typeface="Times New Roman" panose="02020603050405020304" pitchFamily="18" charset="0"/>
            </a:endParaRPr>
          </a:p>
          <a:p>
            <a:r>
              <a:rPr lang="it-IT" dirty="0">
                <a:latin typeface="Arial Black" panose="020B0A04020102020204" pitchFamily="34" charset="0"/>
                <a:ea typeface="Calibri" panose="020F0502020204030204" pitchFamily="34" charset="0"/>
                <a:cs typeface="Arial" panose="020B0604020202020204" pitchFamily="34" charset="0"/>
              </a:rPr>
              <a:t>Il cui </a:t>
            </a:r>
            <a:r>
              <a:rPr lang="it-IT" b="1" dirty="0">
                <a:latin typeface="Arial Black" panose="020B0A04020102020204" pitchFamily="34" charset="0"/>
                <a:ea typeface="Calibri" panose="020F0502020204030204" pitchFamily="34" charset="0"/>
                <a:cs typeface="Arial" panose="020B0604020202020204" pitchFamily="34" charset="0"/>
                <a:hlinkClick r:id="rId2"/>
              </a:rPr>
              <a:t>articolo 3</a:t>
            </a:r>
            <a:r>
              <a:rPr lang="it-IT" dirty="0">
                <a:latin typeface="Arial Black" panose="020B0A04020102020204" pitchFamily="34" charset="0"/>
                <a:ea typeface="Calibri" panose="020F0502020204030204" pitchFamily="34" charset="0"/>
                <a:cs typeface="Arial" panose="020B0604020202020204" pitchFamily="34" charset="0"/>
              </a:rPr>
              <a:t>  novella le fattispecie penali di cui agli articoli 600, 601 e 602 del codice penale, già modificati della </a:t>
            </a:r>
            <a:r>
              <a:rPr lang="it-IT" dirty="0">
                <a:latin typeface="Arial Black" panose="020B0A04020102020204" pitchFamily="34" charset="0"/>
                <a:ea typeface="Calibri" panose="020F0502020204030204" pitchFamily="34" charset="0"/>
                <a:cs typeface="Arial" panose="020B0604020202020204" pitchFamily="34" charset="0"/>
                <a:hlinkClick r:id="rId3"/>
              </a:rPr>
              <a:t>legge 228/2003</a:t>
            </a:r>
            <a:r>
              <a:rPr lang="it-IT" dirty="0">
                <a:latin typeface="Arial Black" panose="020B0A04020102020204" pitchFamily="34" charset="0"/>
                <a:ea typeface="Calibri" panose="020F0502020204030204" pitchFamily="34" charset="0"/>
                <a:cs typeface="Arial" panose="020B0604020202020204" pitchFamily="34" charset="0"/>
              </a:rPr>
              <a:t> (</a:t>
            </a:r>
            <a:r>
              <a:rPr lang="it-IT" i="1" dirty="0">
                <a:latin typeface="Arial Black" panose="020B0A04020102020204" pitchFamily="34" charset="0"/>
                <a:ea typeface="Calibri" panose="020F0502020204030204" pitchFamily="34" charset="0"/>
                <a:cs typeface="Arial" panose="020B0604020202020204" pitchFamily="34" charset="0"/>
              </a:rPr>
              <a:t>Misure contro la tratta di persone</a:t>
            </a:r>
            <a:r>
              <a:rPr lang="it-IT" dirty="0">
                <a:latin typeface="Arial Black" panose="020B0A04020102020204" pitchFamily="34" charset="0"/>
                <a:ea typeface="Calibri" panose="020F0502020204030204" pitchFamily="34" charset="0"/>
                <a:cs typeface="Arial" panose="020B0604020202020204" pitchFamily="34" charset="0"/>
              </a:rPr>
              <a:t>) </a:t>
            </a:r>
            <a:endParaRPr lang="it-IT" dirty="0">
              <a:latin typeface="Arial Black" panose="020B0A04020102020204" pitchFamily="34" charset="0"/>
            </a:endParaRPr>
          </a:p>
        </p:txBody>
      </p:sp>
    </p:spTree>
    <p:extLst>
      <p:ext uri="{BB962C8B-B14F-4D97-AF65-F5344CB8AC3E}">
        <p14:creationId xmlns:p14="http://schemas.microsoft.com/office/powerpoint/2010/main" val="3290880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76072" y="1321885"/>
            <a:ext cx="8339328" cy="4100738"/>
          </a:xfrm>
          <a:prstGeom prst="rect">
            <a:avLst/>
          </a:prstGeom>
        </p:spPr>
        <p:txBody>
          <a:bodyPr wrap="square">
            <a:spAutoFit/>
          </a:bodyPr>
          <a:lstStyle/>
          <a:p>
            <a:pPr>
              <a:lnSpc>
                <a:spcPct val="107000"/>
              </a:lnSpc>
              <a:spcAft>
                <a:spcPts val="800"/>
              </a:spcAft>
            </a:pPr>
            <a:r>
              <a:rPr lang="it-IT" sz="2800" b="1" dirty="0">
                <a:latin typeface="Arial Black" panose="020B0A04020102020204" pitchFamily="34" charset="0"/>
                <a:ea typeface="Calibri" panose="020F0502020204030204" pitchFamily="34" charset="0"/>
                <a:cs typeface="Arial" panose="020B0604020202020204" pitchFamily="34" charset="0"/>
              </a:rPr>
              <a:t>Testi normativi UE</a:t>
            </a:r>
            <a:endParaRPr lang="it-IT"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it-IT" b="1" dirty="0">
              <a:latin typeface="Arial Black" panose="020B0A04020102020204" pitchFamily="34" charset="0"/>
              <a:ea typeface="Calibri" panose="020F0502020204030204" pitchFamily="34" charset="0"/>
              <a:cs typeface="Arial" panose="020B0604020202020204" pitchFamily="34" charset="0"/>
            </a:endParaRPr>
          </a:p>
          <a:p>
            <a:pPr>
              <a:lnSpc>
                <a:spcPct val="107000"/>
              </a:lnSpc>
              <a:spcAft>
                <a:spcPts val="800"/>
              </a:spcAft>
            </a:pPr>
            <a:r>
              <a:rPr lang="it-IT" b="1" dirty="0">
                <a:latin typeface="Arial Black" panose="020B0A04020102020204" pitchFamily="34" charset="0"/>
                <a:ea typeface="Calibri" panose="020F0502020204030204" pitchFamily="34" charset="0"/>
                <a:cs typeface="Arial" panose="020B0604020202020204" pitchFamily="34" charset="0"/>
              </a:rPr>
              <a:t>Decisione quadro 2002/629/GAI</a:t>
            </a:r>
            <a:endParaRPr lang="it-IT" sz="1400" dirty="0">
              <a:latin typeface="Calibri" panose="020F0502020204030204" pitchFamily="34" charset="0"/>
              <a:ea typeface="Calibri" panose="020F0502020204030204" pitchFamily="34" charset="0"/>
              <a:cs typeface="Times New Roman" panose="02020603050405020304" pitchFamily="18" charset="0"/>
            </a:endParaRPr>
          </a:p>
          <a:p>
            <a:endParaRPr lang="it-IT" b="1" dirty="0">
              <a:latin typeface="Arial Black" panose="020B0A04020102020204" pitchFamily="34" charset="0"/>
              <a:ea typeface="Calibri" panose="020F0502020204030204" pitchFamily="34" charset="0"/>
              <a:cs typeface="Arial" panose="020B0604020202020204" pitchFamily="34" charset="0"/>
            </a:endParaRPr>
          </a:p>
          <a:p>
            <a:r>
              <a:rPr lang="it-IT" b="1" dirty="0">
                <a:latin typeface="Arial Black" panose="020B0A04020102020204" pitchFamily="34" charset="0"/>
                <a:ea typeface="Calibri" panose="020F0502020204030204" pitchFamily="34" charset="0"/>
                <a:cs typeface="Arial" panose="020B0604020202020204" pitchFamily="34" charset="0"/>
              </a:rPr>
              <a:t>Direttiva 2004</a:t>
            </a:r>
            <a:r>
              <a:rPr lang="it-IT" dirty="0">
                <a:latin typeface="Arial Black" panose="020B0A04020102020204" pitchFamily="34" charset="0"/>
                <a:ea typeface="Calibri" panose="020F0502020204030204" pitchFamily="34" charset="0"/>
                <a:cs typeface="Arial" panose="020B0604020202020204" pitchFamily="34" charset="0"/>
              </a:rPr>
              <a:t>/81/CE del Consiglio, del 29 aprile </a:t>
            </a:r>
            <a:r>
              <a:rPr lang="it-IT" b="1" dirty="0">
                <a:latin typeface="Arial Black" panose="020B0A04020102020204" pitchFamily="34" charset="0"/>
                <a:ea typeface="Calibri" panose="020F0502020204030204" pitchFamily="34" charset="0"/>
                <a:cs typeface="Arial" panose="020B0604020202020204" pitchFamily="34" charset="0"/>
              </a:rPr>
              <a:t>2004</a:t>
            </a:r>
            <a:r>
              <a:rPr lang="it-IT" dirty="0">
                <a:latin typeface="Arial Black" panose="020B0A04020102020204" pitchFamily="34" charset="0"/>
                <a:ea typeface="Calibri" panose="020F0502020204030204" pitchFamily="34" charset="0"/>
                <a:cs typeface="Arial" panose="020B0604020202020204" pitchFamily="34" charset="0"/>
              </a:rPr>
              <a:t>, riguardante il titolo di soggiorno da rilasciare ai cittadini di paesi terzi vittime della </a:t>
            </a:r>
            <a:r>
              <a:rPr lang="it-IT" b="1" dirty="0">
                <a:latin typeface="Arial Black" panose="020B0A04020102020204" pitchFamily="34" charset="0"/>
                <a:ea typeface="Calibri" panose="020F0502020204030204" pitchFamily="34" charset="0"/>
                <a:cs typeface="Arial" panose="020B0604020202020204" pitchFamily="34" charset="0"/>
              </a:rPr>
              <a:t>tratta</a:t>
            </a:r>
            <a:r>
              <a:rPr lang="it-IT" sz="1400" dirty="0">
                <a:latin typeface="Arial" panose="020B0604020202020204" pitchFamily="34" charset="0"/>
                <a:ea typeface="Calibri" panose="020F0502020204030204" pitchFamily="34" charset="0"/>
                <a:cs typeface="Times New Roman" panose="02020603050405020304" pitchFamily="18" charset="0"/>
              </a:rPr>
              <a:t>  </a:t>
            </a:r>
          </a:p>
          <a:p>
            <a:endParaRPr lang="it-IT" sz="1400" b="1" dirty="0">
              <a:latin typeface="Arial" panose="020B0604020202020204" pitchFamily="34" charset="0"/>
              <a:ea typeface="Calibri" panose="020F0502020204030204" pitchFamily="34" charset="0"/>
              <a:cs typeface="Times New Roman" panose="02020603050405020304" pitchFamily="18" charset="0"/>
            </a:endParaRPr>
          </a:p>
          <a:p>
            <a:endParaRPr lang="it-IT" sz="1400" b="1" dirty="0">
              <a:latin typeface="Arial" panose="020B0604020202020204" pitchFamily="34" charset="0"/>
              <a:ea typeface="Calibri" panose="020F0502020204030204" pitchFamily="34" charset="0"/>
              <a:cs typeface="Times New Roman" panose="02020603050405020304" pitchFamily="18" charset="0"/>
            </a:endParaRPr>
          </a:p>
          <a:p>
            <a:r>
              <a:rPr lang="it-IT" b="1" dirty="0">
                <a:latin typeface="Arial Black" panose="020B0A04020102020204" pitchFamily="34" charset="0"/>
                <a:ea typeface="Calibri" panose="020F0502020204030204" pitchFamily="34" charset="0"/>
                <a:cs typeface="Arial" panose="020B0604020202020204" pitchFamily="34" charset="0"/>
              </a:rPr>
              <a:t>Direttiva 2011/36/UE, relativa alla prevenzione e alla repressione della tratta di esseri umani e alla protezione delle vittime, che sostituisce la decisione quadro 2002/629/GAI, recepita con D.lgs. </a:t>
            </a:r>
            <a:r>
              <a:rPr lang="it-IT" dirty="0">
                <a:latin typeface="Arial Black" panose="020B0A04020102020204" pitchFamily="34" charset="0"/>
                <a:ea typeface="Calibri" panose="020F0502020204030204" pitchFamily="34" charset="0"/>
                <a:cs typeface="Arial" panose="020B0604020202020204" pitchFamily="34" charset="0"/>
              </a:rPr>
              <a:t>4 marzo 2014, n. 24 </a:t>
            </a:r>
            <a:r>
              <a:rPr lang="it-IT" b="1" dirty="0">
                <a:latin typeface="Arial Black" panose="020B0A04020102020204" pitchFamily="34" charset="0"/>
                <a:ea typeface="Calibri" panose="020F0502020204030204" pitchFamily="34" charset="0"/>
                <a:cs typeface="Arial" panose="020B0604020202020204" pitchFamily="34" charset="0"/>
              </a:rPr>
              <a:t> </a:t>
            </a:r>
            <a:endParaRPr lang="it-IT" dirty="0"/>
          </a:p>
        </p:txBody>
      </p:sp>
    </p:spTree>
    <p:extLst>
      <p:ext uri="{BB962C8B-B14F-4D97-AF65-F5344CB8AC3E}">
        <p14:creationId xmlns:p14="http://schemas.microsoft.com/office/powerpoint/2010/main" val="2311602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673034"/>
          </a:xfrm>
        </p:spPr>
        <p:txBody>
          <a:bodyPr>
            <a:normAutofit fontScale="90000"/>
          </a:bodyPr>
          <a:lstStyle/>
          <a:p>
            <a:r>
              <a:rPr lang="it-IT" sz="4000" b="1" dirty="0"/>
              <a:t>Art. 600 c.p.</a:t>
            </a:r>
            <a:br>
              <a:rPr lang="it-IT" sz="4000" b="1" dirty="0"/>
            </a:br>
            <a:r>
              <a:rPr lang="it-IT" sz="4000" b="1" dirty="0"/>
              <a:t>Riduzione o mantenimento in schiavitù o in servitù </a:t>
            </a:r>
          </a:p>
        </p:txBody>
      </p:sp>
      <p:sp>
        <p:nvSpPr>
          <p:cNvPr id="3" name="Segnaposto contenuto 2"/>
          <p:cNvSpPr>
            <a:spLocks noGrp="1"/>
          </p:cNvSpPr>
          <p:nvPr>
            <p:ph idx="1"/>
          </p:nvPr>
        </p:nvSpPr>
        <p:spPr>
          <a:xfrm>
            <a:off x="457200" y="2349305"/>
            <a:ext cx="8229600" cy="3776858"/>
          </a:xfrm>
        </p:spPr>
        <p:txBody>
          <a:bodyPr>
            <a:normAutofit/>
          </a:bodyPr>
          <a:lstStyle/>
          <a:p>
            <a:pPr marL="0" indent="0" algn="just">
              <a:buNone/>
            </a:pPr>
            <a:r>
              <a:rPr lang="it-IT" dirty="0"/>
              <a:t>Chiunque esercita su una persona poteri corrispondenti a quelli del diritto di proprietà ovvero chiunque riduce o mantiene una persona in uno </a:t>
            </a:r>
            <a:r>
              <a:rPr lang="it-IT" u="sng" dirty="0"/>
              <a:t>stato di soggezione continuativa</a:t>
            </a:r>
            <a:r>
              <a:rPr lang="it-IT" dirty="0"/>
              <a:t>, costringendola a prestazioni lavorative o sessuali ovvero all'accattonaggio o comunque al compimento di attività illecite che ne comportino lo sfruttamento ovvero a sottoporsi al prelievo di organi, è punito con la reclusione da otto a venti anni.</a:t>
            </a:r>
          </a:p>
        </p:txBody>
      </p:sp>
    </p:spTree>
    <p:extLst>
      <p:ext uri="{BB962C8B-B14F-4D97-AF65-F5344CB8AC3E}">
        <p14:creationId xmlns:p14="http://schemas.microsoft.com/office/powerpoint/2010/main" val="3465999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032954"/>
          </a:xfrm>
        </p:spPr>
        <p:txBody>
          <a:bodyPr>
            <a:normAutofit fontScale="90000"/>
          </a:bodyPr>
          <a:lstStyle/>
          <a:p>
            <a:r>
              <a:rPr lang="it-IT" sz="4000" b="1" dirty="0"/>
              <a:t>Art. 601 c.p. Tratta di persone</a:t>
            </a:r>
            <a:br>
              <a:rPr lang="it-IT" sz="4000" b="1" dirty="0"/>
            </a:br>
            <a:r>
              <a:rPr lang="it-IT" sz="4000" b="1" dirty="0"/>
              <a:t>(</a:t>
            </a:r>
            <a:r>
              <a:rPr lang="it-IT" sz="4000" b="1" dirty="0" err="1"/>
              <a:t>modif</a:t>
            </a:r>
            <a:r>
              <a:rPr lang="it-IT" sz="4000" b="1" dirty="0"/>
              <a:t>. in attuazione Dir. 2011/36/UE)</a:t>
            </a:r>
          </a:p>
        </p:txBody>
      </p:sp>
      <p:sp>
        <p:nvSpPr>
          <p:cNvPr id="3" name="Segnaposto contenuto 2"/>
          <p:cNvSpPr>
            <a:spLocks noGrp="1"/>
          </p:cNvSpPr>
          <p:nvPr>
            <p:ph idx="1"/>
          </p:nvPr>
        </p:nvSpPr>
        <p:spPr>
          <a:xfrm>
            <a:off x="457200" y="2180492"/>
            <a:ext cx="8229600" cy="3945671"/>
          </a:xfrm>
        </p:spPr>
        <p:txBody>
          <a:bodyPr>
            <a:normAutofit lnSpcReduction="10000"/>
          </a:bodyPr>
          <a:lstStyle/>
          <a:p>
            <a:pPr marL="0" indent="0" algn="just">
              <a:buNone/>
            </a:pPr>
            <a:r>
              <a:rPr lang="it-IT" dirty="0"/>
              <a:t>È punito con la reclusione da otto a venti anni chiunque recluta, introduce nel territorio dello Stato, trasferisce anche al di fuori di esso, trasporta, cede l'autorità sulla persona, ospita una o più persone che si trovano nelle condizioni di cui all'articolo 600, ovvero, realizza le stesse condotte su una o più persone, mediante inganno, violenza, minaccia, abuso di autorità o </a:t>
            </a:r>
            <a:r>
              <a:rPr lang="it-IT" u="sng" dirty="0" err="1"/>
              <a:t>approfittamento</a:t>
            </a:r>
            <a:r>
              <a:rPr lang="it-IT" u="sng" dirty="0"/>
              <a:t> di una situazione di vulnerabilità</a:t>
            </a:r>
            <a:r>
              <a:rPr lang="it-IT" dirty="0"/>
              <a:t>, di inferiorità fisica, psichica o di necessità, o mediante promessa o dazione di denaro o di altri vantaggi alla persona che su di essa ha autorità, al fine di indurle o costringerle a prestazioni lavorative, sessuali ovvero all'accattonaggio o comunque al compimento di attività illecite che ne comportano lo sfruttamento o a sottoporsi al prelievo di organi.</a:t>
            </a:r>
          </a:p>
        </p:txBody>
      </p:sp>
    </p:spTree>
    <p:extLst>
      <p:ext uri="{BB962C8B-B14F-4D97-AF65-F5344CB8AC3E}">
        <p14:creationId xmlns:p14="http://schemas.microsoft.com/office/powerpoint/2010/main" val="2684348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501758"/>
            <a:ext cx="8229600" cy="5624406"/>
          </a:xfrm>
        </p:spPr>
        <p:txBody>
          <a:bodyPr>
            <a:normAutofit lnSpcReduction="10000"/>
          </a:bodyPr>
          <a:lstStyle/>
          <a:p>
            <a:pPr marL="0" indent="0" algn="ctr">
              <a:buNone/>
            </a:pPr>
            <a:r>
              <a:rPr lang="it-IT" sz="3800" b="1" dirty="0"/>
              <a:t>Cosa si intende per posizione di vulnerabilità?</a:t>
            </a:r>
          </a:p>
          <a:p>
            <a:pPr marL="0" indent="0" algn="just">
              <a:buNone/>
            </a:pPr>
            <a:r>
              <a:rPr lang="it-IT" b="1" dirty="0"/>
              <a:t>Art. 2, Dir. 2011/36/UE: </a:t>
            </a:r>
            <a:r>
              <a:rPr lang="it-IT" dirty="0"/>
              <a:t>“</a:t>
            </a:r>
            <a:r>
              <a:rPr lang="it-IT" i="1" dirty="0"/>
              <a:t>Per posizione di vulnerabilità si intende una situazione in cui la persona in questione non ha altra scelta effettiva ed accettabile se non cedere all’abuso di cui è vittima</a:t>
            </a:r>
            <a:r>
              <a:rPr lang="it-IT" dirty="0"/>
              <a:t>”. </a:t>
            </a:r>
          </a:p>
          <a:p>
            <a:pPr marL="0" indent="0" algn="just">
              <a:buNone/>
            </a:pPr>
            <a:r>
              <a:rPr lang="it-IT" b="1" dirty="0"/>
              <a:t>Convenzione del Consiglio d’Europa sulla lotta contro la tratta di esseri umani (2005) – Relazione esplicativa</a:t>
            </a:r>
            <a:r>
              <a:rPr lang="it-IT" dirty="0"/>
              <a:t>: per «</a:t>
            </a:r>
            <a:r>
              <a:rPr lang="it-IT" i="1" dirty="0"/>
              <a:t>abuso</a:t>
            </a:r>
            <a:r>
              <a:rPr lang="it-IT" dirty="0"/>
              <a:t> </a:t>
            </a:r>
            <a:r>
              <a:rPr lang="it-IT" i="1" dirty="0"/>
              <a:t>di una condizione di vulnerabilità» </a:t>
            </a:r>
            <a:r>
              <a:rPr lang="it-IT" dirty="0"/>
              <a:t>è inteso «l’abuso </a:t>
            </a:r>
            <a:r>
              <a:rPr lang="it-IT" i="1" dirty="0"/>
              <a:t>di qualsiasi situazione in cui la persona coinvolta non ha altra scelta reale ed accettabile che quella di soggiacere all’abuso. Può quindi trattarsi di qualsiasi tipo di vulnerabilità, che può essere fisica, psicologica, affettivo, familiare, sociale od economica. Questa situazione potrebbe, ad esempio, essere una situazione amministrativa precaria o illegale, una situazione di dipendenza economica o uno stato di salute fragile. </a:t>
            </a:r>
            <a:endParaRPr lang="it-IT" dirty="0"/>
          </a:p>
        </p:txBody>
      </p:sp>
    </p:spTree>
    <p:extLst>
      <p:ext uri="{BB962C8B-B14F-4D97-AF65-F5344CB8AC3E}">
        <p14:creationId xmlns:p14="http://schemas.microsoft.com/office/powerpoint/2010/main" val="84620169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e">
  <a:themeElements>
    <a:clrScheme name="Ione">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e">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e">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11208</TotalTime>
  <Words>1423</Words>
  <Application>Microsoft Office PowerPoint</Application>
  <PresentationFormat>Presentazione su schermo (4:3)</PresentationFormat>
  <Paragraphs>69</Paragraphs>
  <Slides>16</Slides>
  <Notes>0</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16</vt:i4>
      </vt:variant>
    </vt:vector>
  </HeadingPairs>
  <TitlesOfParts>
    <vt:vector size="25" baseType="lpstr">
      <vt:lpstr>Arial</vt:lpstr>
      <vt:lpstr>Arial Black</vt:lpstr>
      <vt:lpstr>Arial,Bold</vt:lpstr>
      <vt:lpstr>Calibri</vt:lpstr>
      <vt:lpstr>Century Gothic</vt:lpstr>
      <vt:lpstr>Times New Roman</vt:lpstr>
      <vt:lpstr>TimesNewRoman</vt:lpstr>
      <vt:lpstr>Wingdings 3</vt:lpstr>
      <vt:lpstr>Ione</vt:lpstr>
      <vt:lpstr>IL QUADRO NORMATIVO SU TRATTA E SFRUTTAMENTO LAVORATIVO: Le situazioni di vulnerabilità.</vt:lpstr>
      <vt:lpstr>Presentazione standard di PowerPoint</vt:lpstr>
      <vt:lpstr>Presentazione standard di PowerPoint</vt:lpstr>
      <vt:lpstr>Presentazione standard di PowerPoint</vt:lpstr>
      <vt:lpstr>Presentazione standard di PowerPoint</vt:lpstr>
      <vt:lpstr>Presentazione standard di PowerPoint</vt:lpstr>
      <vt:lpstr>Art. 600 c.p. Riduzione o mantenimento in schiavitù o in servitù </vt:lpstr>
      <vt:lpstr>Art. 601 c.p. Tratta di persone (modif. in attuazione Dir. 2011/36/UE)</vt:lpstr>
      <vt:lpstr>Presentazione standard di PowerPoint</vt:lpstr>
      <vt:lpstr>Presentazione standard di PowerPoint</vt:lpstr>
      <vt:lpstr>Presentazione standard di PowerPoint</vt:lpstr>
      <vt:lpstr>Presentazione standard di PowerPoint</vt:lpstr>
      <vt:lpstr>Art. 603-bis c.p. Intermediazione illecita e sfruttamento lavorativo (modificato con legge n. 199/2016)</vt:lpstr>
      <vt:lpstr>Presentazione standard di PowerPoint</vt:lpstr>
      <vt:lpstr>Presentazione standard di PowerPoint</vt:lpstr>
      <vt:lpstr>IL PERMESSO DI PROTEZIONE SOCIALE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protezione internazionale</dc:title>
  <dc:creator>Diana</dc:creator>
  <cp:lastModifiedBy>santoro</cp:lastModifiedBy>
  <cp:revision>210</cp:revision>
  <dcterms:created xsi:type="dcterms:W3CDTF">2017-01-12T15:06:45Z</dcterms:created>
  <dcterms:modified xsi:type="dcterms:W3CDTF">2020-04-29T05:31:26Z</dcterms:modified>
</cp:coreProperties>
</file>