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8" r:id="rId3"/>
    <p:sldId id="259" r:id="rId4"/>
    <p:sldId id="274" r:id="rId5"/>
    <p:sldId id="300" r:id="rId6"/>
    <p:sldId id="292" r:id="rId7"/>
    <p:sldId id="275" r:id="rId8"/>
    <p:sldId id="276" r:id="rId9"/>
    <p:sldId id="302" r:id="rId10"/>
    <p:sldId id="277" r:id="rId11"/>
    <p:sldId id="303" r:id="rId12"/>
    <p:sldId id="304" r:id="rId13"/>
    <p:sldId id="294" r:id="rId14"/>
    <p:sldId id="278" r:id="rId15"/>
    <p:sldId id="305" r:id="rId16"/>
    <p:sldId id="279" r:id="rId17"/>
    <p:sldId id="280" r:id="rId18"/>
    <p:sldId id="295" r:id="rId19"/>
    <p:sldId id="272" r:id="rId20"/>
    <p:sldId id="268" r:id="rId21"/>
    <p:sldId id="282" r:id="rId22"/>
    <p:sldId id="262" r:id="rId23"/>
    <p:sldId id="296" r:id="rId24"/>
    <p:sldId id="267" r:id="rId25"/>
    <p:sldId id="285" r:id="rId26"/>
    <p:sldId id="289" r:id="rId27"/>
    <p:sldId id="290" r:id="rId28"/>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3"/>
    <p:restoredTop sz="50000"/>
  </p:normalViewPr>
  <p:slideViewPr>
    <p:cSldViewPr>
      <p:cViewPr varScale="1">
        <p:scale>
          <a:sx n="60" d="100"/>
          <a:sy n="60" d="100"/>
        </p:scale>
        <p:origin x="14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7A1367F-9113-4CAF-96D9-D514B5870A0D}" type="datetimeFigureOut">
              <a:rPr lang="it-IT" smtClean="0"/>
              <a:t>26/10/19</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C531061-41DD-40AE-9908-D180BBE765F9}" type="slidenum">
              <a:rPr lang="it-IT" smtClean="0"/>
              <a:t>‹#›</a:t>
            </a:fld>
            <a:endParaRPr lang="it-IT"/>
          </a:p>
        </p:txBody>
      </p:sp>
    </p:spTree>
    <p:extLst>
      <p:ext uri="{BB962C8B-B14F-4D97-AF65-F5344CB8AC3E}">
        <p14:creationId xmlns:p14="http://schemas.microsoft.com/office/powerpoint/2010/main" val="208035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C531061-41DD-40AE-9908-D180BBE765F9}" type="slidenum">
              <a:rPr lang="it-IT" smtClean="0"/>
              <a:t>21</a:t>
            </a:fld>
            <a:endParaRPr lang="it-IT"/>
          </a:p>
        </p:txBody>
      </p:sp>
    </p:spTree>
    <p:extLst>
      <p:ext uri="{BB962C8B-B14F-4D97-AF65-F5344CB8AC3E}">
        <p14:creationId xmlns:p14="http://schemas.microsoft.com/office/powerpoint/2010/main" val="205772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26/10/19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26/10/19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26/10/19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A86EF2C-19BE-4806-BC22-D1AAEDCAC076}" type="datetime1">
              <a:rPr lang="en-US">
                <a:solidFill>
                  <a:srgbClr val="000000"/>
                </a:solidFill>
              </a:rPr>
              <a:pPr>
                <a:defRPr/>
              </a:pPr>
              <a:t>10/26/19</a:t>
            </a:fld>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EDB0171D-18D1-485E-B7F3-92EF3BBBA806}" type="slidenum">
              <a:rPr lang="en-US" altLang="it-IT">
                <a:solidFill>
                  <a:srgbClr val="000000"/>
                </a:solidFill>
              </a:rPr>
              <a:pPr/>
              <a:t>‹#›</a:t>
            </a:fld>
            <a:endParaRPr lang="en-US" altLang="it-IT">
              <a:solidFill>
                <a:srgbClr val="000000"/>
              </a:solidFill>
            </a:endParaRPr>
          </a:p>
        </p:txBody>
      </p:sp>
    </p:spTree>
    <p:extLst>
      <p:ext uri="{BB962C8B-B14F-4D97-AF65-F5344CB8AC3E}">
        <p14:creationId xmlns:p14="http://schemas.microsoft.com/office/powerpoint/2010/main" val="88859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076BBE-44A0-4C05-B1AE-24AF7351F42D}" type="datetime1">
              <a:rPr lang="en-US">
                <a:solidFill>
                  <a:srgbClr val="000000"/>
                </a:solidFill>
              </a:rPr>
              <a:pPr>
                <a:defRPr/>
              </a:pPr>
              <a:t>10/26/19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A059DB-9CA2-49BD-A2B0-0C2A859BEC9B}"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244232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4C78AA-F388-43AC-96BC-265C3EEB3967}" type="datetime1">
              <a:rPr lang="en-US">
                <a:solidFill>
                  <a:srgbClr val="000000"/>
                </a:solidFill>
              </a:rPr>
              <a:pPr>
                <a:defRPr/>
              </a:pPr>
              <a:t>10/26/19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5AB30A-FD13-4F92-8A1D-95899927594A}"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315882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008C8AF-2020-41D4-9A71-407D02253304}" type="datetime1">
              <a:rPr lang="en-US">
                <a:solidFill>
                  <a:srgbClr val="000000"/>
                </a:solidFill>
              </a:rPr>
              <a:pPr>
                <a:defRPr/>
              </a:pPr>
              <a:t>10/26/19</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2079132A-57CC-4DF9-8BE3-4973483DDB4D}"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1211060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B9FA386-EFEF-430B-B59B-9547AED89D2E}" type="datetime1">
              <a:rPr lang="en-US">
                <a:solidFill>
                  <a:srgbClr val="000000"/>
                </a:solidFill>
              </a:rPr>
              <a:pPr>
                <a:defRPr/>
              </a:pPr>
              <a:t>10/26/19</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B3BC48E7-6DD2-45DB-A3C4-3BE55C769B58}"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1155500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FC1FED-46E9-4D8C-948F-7EA3F154DCDE}" type="datetime1">
              <a:rPr lang="en-US">
                <a:solidFill>
                  <a:srgbClr val="000000"/>
                </a:solidFill>
              </a:rPr>
              <a:pPr>
                <a:defRPr/>
              </a:pPr>
              <a:t>10/26/19</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fld id="{13714560-9D97-4F42-BB1F-CC4F06442180}"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259206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FDF971-88E5-413E-AE11-D0DBAAA4894C}" type="datetime1">
              <a:rPr lang="en-US">
                <a:solidFill>
                  <a:srgbClr val="000000"/>
                </a:solidFill>
              </a:rPr>
              <a:pPr>
                <a:defRPr/>
              </a:pPr>
              <a:t>10/26/19</a:t>
            </a:fld>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fld id="{BB06D4BA-D573-4415-9BBC-E6B4D98E5066}"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724981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EDFB6A0-C79F-48F9-99B7-C1DBE8A5F1A8}" type="datetime1">
              <a:rPr lang="en-US">
                <a:solidFill>
                  <a:srgbClr val="000000"/>
                </a:solidFill>
              </a:rPr>
              <a:pPr>
                <a:defRPr/>
              </a:pPr>
              <a:t>10/26/19</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fld id="{8E16268C-85E3-4688-BDDF-E777098971FC}"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38243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26/10/19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DBD9D3D6-CB4F-4BCD-9856-E5CEE4F3775C}" type="datetime1">
              <a:rPr lang="en-US">
                <a:solidFill>
                  <a:srgbClr val="000000"/>
                </a:solidFill>
              </a:rPr>
              <a:pPr>
                <a:defRPr/>
              </a:pPr>
              <a:t>10/26/19</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66E062B6-49A9-4AFD-B375-7D3F585A4995}" type="slidenum">
              <a:rPr lang="en-US" altLang="it-IT">
                <a:solidFill>
                  <a:srgbClr val="000000"/>
                </a:solidFill>
              </a:rPr>
              <a:pPr/>
              <a:t>‹#›</a:t>
            </a:fld>
            <a:endParaRPr lang="en-US" altLang="it-IT">
              <a:solidFill>
                <a:srgbClr val="000000"/>
              </a:solidFill>
            </a:endParaRPr>
          </a:p>
        </p:txBody>
      </p:sp>
    </p:spTree>
    <p:extLst>
      <p:ext uri="{BB962C8B-B14F-4D97-AF65-F5344CB8AC3E}">
        <p14:creationId xmlns:p14="http://schemas.microsoft.com/office/powerpoint/2010/main" val="3389674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6E2388-3787-46B6-AF97-20EB51152107}" type="datetime1">
              <a:rPr lang="en-US">
                <a:solidFill>
                  <a:srgbClr val="000000"/>
                </a:solidFill>
              </a:rPr>
              <a:pPr>
                <a:defRPr/>
              </a:pPr>
              <a:t>10/26/19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772FE9-9A3F-43C8-80A9-470704A21C09}"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2955993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8E00FF-57F0-4B9F-B8F4-B5AA35561CD6}" type="datetime1">
              <a:rPr lang="en-US">
                <a:solidFill>
                  <a:srgbClr val="000000"/>
                </a:solidFill>
              </a:rPr>
              <a:pPr>
                <a:defRPr/>
              </a:pPr>
              <a:t>10/26/19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1417D1-9549-405B-95FE-005CAE5758DD}" type="slidenum">
              <a:rPr lang="en-US" altLang="it-IT">
                <a:solidFill>
                  <a:srgbClr val="D1282E"/>
                </a:solidFill>
              </a:rPr>
              <a:pPr/>
              <a:t>‹#›</a:t>
            </a:fld>
            <a:endParaRPr lang="en-US" altLang="it-IT">
              <a:solidFill>
                <a:srgbClr val="D1282E"/>
              </a:solidFill>
            </a:endParaRPr>
          </a:p>
        </p:txBody>
      </p:sp>
    </p:spTree>
    <p:extLst>
      <p:ext uri="{BB962C8B-B14F-4D97-AF65-F5344CB8AC3E}">
        <p14:creationId xmlns:p14="http://schemas.microsoft.com/office/powerpoint/2010/main" val="348657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26/10/19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26/10/19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26/10/19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26/10/19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26/10/19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26/10/19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26/10/19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26/10/19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eaLnBrk="1" hangingPunct="1">
              <a:defRPr sz="1000">
                <a:solidFill>
                  <a:schemeClr val="tx1"/>
                </a:solidFill>
                <a:cs typeface="Arial" charset="0"/>
              </a:defRPr>
            </a:lvl1pPr>
          </a:lstStyle>
          <a:p>
            <a:pPr fontAlgn="base">
              <a:spcBef>
                <a:spcPct val="0"/>
              </a:spcBef>
              <a:spcAft>
                <a:spcPct val="0"/>
              </a:spcAft>
              <a:defRPr/>
            </a:pPr>
            <a:fld id="{28C02F95-6CAA-440F-85F6-23C31D221FB2}" type="datetime1">
              <a:rPr lang="en-US">
                <a:solidFill>
                  <a:srgbClr val="000000"/>
                </a:solidFill>
                <a:latin typeface="Calibri" pitchFamily="34" charset="0"/>
              </a:rPr>
              <a:pPr fontAlgn="base">
                <a:spcBef>
                  <a:spcPct val="0"/>
                </a:spcBef>
                <a:spcAft>
                  <a:spcPct val="0"/>
                </a:spcAft>
                <a:defRPr/>
              </a:pPr>
              <a:t>10/26/19</a:t>
            </a:fld>
            <a:endParaRPr lang="en-US">
              <a:solidFill>
                <a:srgbClr val="000000"/>
              </a:solidFill>
              <a:latin typeface="Calibri" pitchFamily="34" charset="0"/>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eaLnBrk="1" hangingPunct="1">
              <a:defRPr sz="1000">
                <a:solidFill>
                  <a:schemeClr val="tx1"/>
                </a:solidFill>
                <a:cs typeface="Arial" charset="0"/>
              </a:defRPr>
            </a:lvl1pPr>
          </a:lstStyle>
          <a:p>
            <a:pPr fontAlgn="base">
              <a:spcBef>
                <a:spcPct val="0"/>
              </a:spcBef>
              <a:spcAft>
                <a:spcPct val="0"/>
              </a:spcAft>
              <a:defRPr/>
            </a:pPr>
            <a:endParaRPr lang="en-US">
              <a:solidFill>
                <a:srgbClr val="000000"/>
              </a:solidFill>
              <a:latin typeface="Calibri" pitchFamily="34" charset="0"/>
            </a:endParaRP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2400" b="1">
                <a:solidFill>
                  <a:schemeClr val="tx2"/>
                </a:solidFill>
              </a:defRPr>
            </a:lvl1pPr>
          </a:lstStyle>
          <a:p>
            <a:pPr fontAlgn="base">
              <a:spcBef>
                <a:spcPct val="0"/>
              </a:spcBef>
              <a:spcAft>
                <a:spcPct val="0"/>
              </a:spcAft>
            </a:pPr>
            <a:fld id="{30171E20-96B1-4079-9224-044ED773E9FE}" type="slidenum">
              <a:rPr lang="en-US" altLang="it-IT" smtClean="0">
                <a:solidFill>
                  <a:srgbClr val="D1282E"/>
                </a:solidFill>
                <a:latin typeface="Calibri" pitchFamily="34" charset="0"/>
                <a:cs typeface="Arial" charset="0"/>
              </a:rPr>
              <a:pPr fontAlgn="base">
                <a:spcBef>
                  <a:spcPct val="0"/>
                </a:spcBef>
                <a:spcAft>
                  <a:spcPct val="0"/>
                </a:spcAft>
              </a:pPr>
              <a:t>‹#›</a:t>
            </a:fld>
            <a:endParaRPr lang="en-US" altLang="it-IT" smtClean="0">
              <a:solidFill>
                <a:srgbClr val="D1282E"/>
              </a:solidFill>
              <a:latin typeface="Calibri" pitchFamily="34" charset="0"/>
              <a:cs typeface="Arial" charset="0"/>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25553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ist.eu/Textes/royaume-kongo/1591-Pigafetta.pdf" TargetMode="External"/><Relationship Id="rId3" Type="http://schemas.openxmlformats.org/officeDocument/2006/relationships/hyperlink" Target="https://ia902702.us.archive.org/30/items/areportkingdomc00hutcgoog/areportkingdomc00hutcgoog.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smtClean="0">
                <a:solidFill>
                  <a:srgbClr val="002060"/>
                </a:solidFill>
              </a:rPr>
              <a:t>The </a:t>
            </a:r>
            <a:r>
              <a:rPr lang="it-IT" sz="2000" b="1" dirty="0" err="1" smtClean="0">
                <a:solidFill>
                  <a:srgbClr val="002060"/>
                </a:solidFill>
              </a:rPr>
              <a:t>Translation</a:t>
            </a:r>
            <a:r>
              <a:rPr lang="it-IT" sz="2000" b="1" dirty="0" smtClean="0">
                <a:solidFill>
                  <a:srgbClr val="002060"/>
                </a:solidFill>
              </a:rPr>
              <a:t> </a:t>
            </a:r>
            <a:r>
              <a:rPr lang="it-IT" sz="2000" b="1" dirty="0" err="1" smtClean="0">
                <a:solidFill>
                  <a:srgbClr val="002060"/>
                </a:solidFill>
              </a:rPr>
              <a:t>into</a:t>
            </a:r>
            <a:r>
              <a:rPr lang="it-IT" sz="2000" b="1" dirty="0" smtClean="0">
                <a:solidFill>
                  <a:srgbClr val="002060"/>
                </a:solidFill>
              </a:rPr>
              <a:t> English of Filippo Pigafetta’s </a:t>
            </a:r>
            <a:r>
              <a:rPr lang="it-IT" sz="2000" b="1" i="1" dirty="0" err="1" smtClean="0">
                <a:solidFill>
                  <a:srgbClr val="002060"/>
                </a:solidFill>
              </a:rPr>
              <a:t>Relatione</a:t>
            </a:r>
            <a:r>
              <a:rPr lang="it-IT" sz="2000" b="1" i="1" dirty="0" smtClean="0">
                <a:solidFill>
                  <a:srgbClr val="002060"/>
                </a:solidFill>
              </a:rPr>
              <a:t> del Reame di Congo et delle Circonvicine Contrade </a:t>
            </a:r>
            <a:r>
              <a:rPr lang="it-IT" sz="2000" b="1" dirty="0" smtClean="0">
                <a:solidFill>
                  <a:srgbClr val="002060"/>
                </a:solidFill>
              </a:rPr>
              <a:t>(1591)</a:t>
            </a:r>
            <a:br>
              <a:rPr lang="it-IT" sz="2000" b="1" dirty="0" smtClean="0">
                <a:solidFill>
                  <a:srgbClr val="002060"/>
                </a:solidFill>
              </a:rPr>
            </a:br>
            <a:r>
              <a:rPr lang="it-IT" sz="2000" b="1" dirty="0">
                <a:solidFill>
                  <a:srgbClr val="002060"/>
                </a:solidFill>
              </a:rPr>
              <a:t/>
            </a:r>
            <a:br>
              <a:rPr lang="it-IT" sz="2000" b="1" dirty="0">
                <a:solidFill>
                  <a:srgbClr val="002060"/>
                </a:solidFill>
              </a:rPr>
            </a:br>
            <a:r>
              <a:rPr lang="it-IT" sz="2000" b="1" dirty="0" smtClean="0">
                <a:solidFill>
                  <a:srgbClr val="002060"/>
                </a:solidFill>
              </a:rPr>
              <a:t>Nicholas Brownlees (University of Florence)</a:t>
            </a:r>
            <a:endParaRPr lang="it-IT" sz="2000" b="1" dirty="0">
              <a:solidFill>
                <a:srgbClr val="002060"/>
              </a:solidFill>
            </a:endParaRPr>
          </a:p>
        </p:txBody>
      </p:sp>
      <p:pic>
        <p:nvPicPr>
          <p:cNvPr id="1026" name="Picture 2" descr="F:\Pigafetta\Pigafetta's Congo map 152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776864" cy="49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Abraham </a:t>
            </a:r>
            <a:r>
              <a:rPr lang="it-IT" b="1" dirty="0" err="1">
                <a:solidFill>
                  <a:srgbClr val="FF0000"/>
                </a:solidFill>
              </a:rPr>
              <a:t>H</a:t>
            </a:r>
            <a:r>
              <a:rPr lang="it-IT" b="1" dirty="0" err="1" smtClean="0">
                <a:solidFill>
                  <a:srgbClr val="FF0000"/>
                </a:solidFill>
              </a:rPr>
              <a:t>artwell</a:t>
            </a:r>
            <a:endParaRPr lang="it-IT"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noAutofit/>
          </a:bodyPr>
          <a:lstStyle/>
          <a:p>
            <a:r>
              <a:rPr lang="en-GB" sz="1900" u="sng" dirty="0">
                <a:latin typeface="Arial" panose="020B0604020202020204" pitchFamily="34" charset="0"/>
                <a:cs typeface="Arial" panose="020B0604020202020204" pitchFamily="34" charset="0"/>
              </a:rPr>
              <a:t>Abraham Hartwell</a:t>
            </a:r>
            <a:r>
              <a:rPr lang="en-GB" sz="1900" dirty="0">
                <a:latin typeface="Arial" panose="020B0604020202020204" pitchFamily="34" charset="0"/>
                <a:cs typeface="Arial" panose="020B0604020202020204" pitchFamily="34" charset="0"/>
              </a:rPr>
              <a:t> (1597, </a:t>
            </a:r>
            <a:r>
              <a:rPr lang="en-GB" sz="1900" i="1" dirty="0">
                <a:latin typeface="Arial" panose="020B0604020202020204" pitchFamily="34" charset="0"/>
                <a:cs typeface="Arial" panose="020B0604020202020204" pitchFamily="34" charset="0"/>
              </a:rPr>
              <a:t>A </a:t>
            </a:r>
            <a:r>
              <a:rPr lang="en-GB" sz="1900" i="1" dirty="0" err="1">
                <a:latin typeface="Arial" panose="020B0604020202020204" pitchFamily="34" charset="0"/>
                <a:cs typeface="Arial" panose="020B0604020202020204" pitchFamily="34" charset="0"/>
              </a:rPr>
              <a:t>Reporte</a:t>
            </a:r>
            <a:r>
              <a:rPr lang="en-GB" sz="1900" i="1" dirty="0">
                <a:latin typeface="Arial" panose="020B0604020202020204" pitchFamily="34" charset="0"/>
                <a:cs typeface="Arial" panose="020B0604020202020204" pitchFamily="34" charset="0"/>
              </a:rPr>
              <a:t> of the Kingdome of Congo, a Region of Africa. And of the Countries that border </a:t>
            </a:r>
            <a:r>
              <a:rPr lang="en-GB" sz="1900" i="1" dirty="0" err="1">
                <a:latin typeface="Arial" panose="020B0604020202020204" pitchFamily="34" charset="0"/>
                <a:cs typeface="Arial" panose="020B0604020202020204" pitchFamily="34" charset="0"/>
              </a:rPr>
              <a:t>rounde</a:t>
            </a:r>
            <a:r>
              <a:rPr lang="en-GB" sz="1900" i="1" dirty="0">
                <a:latin typeface="Arial" panose="020B0604020202020204" pitchFamily="34" charset="0"/>
                <a:cs typeface="Arial" panose="020B0604020202020204" pitchFamily="34" charset="0"/>
              </a:rPr>
              <a:t> about the same</a:t>
            </a:r>
            <a:r>
              <a:rPr lang="en-GB" sz="1900" dirty="0">
                <a:latin typeface="Arial" panose="020B0604020202020204" pitchFamily="34" charset="0"/>
                <a:cs typeface="Arial" panose="020B0604020202020204" pitchFamily="34" charset="0"/>
              </a:rPr>
              <a:t>)</a:t>
            </a:r>
            <a:endParaRPr lang="it-IT"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 </a:t>
            </a:r>
            <a:endParaRPr lang="it-IT"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For information about the English translator, I referred to the </a:t>
            </a:r>
            <a:r>
              <a:rPr lang="en-GB" sz="1900" i="1" dirty="0">
                <a:latin typeface="Arial" panose="020B0604020202020204" pitchFamily="34" charset="0"/>
                <a:cs typeface="Arial" panose="020B0604020202020204" pitchFamily="34" charset="0"/>
              </a:rPr>
              <a:t>Oxford Dictionary of National Biography</a:t>
            </a:r>
            <a:r>
              <a:rPr lang="en-GB" sz="1900" dirty="0">
                <a:latin typeface="Arial" panose="020B0604020202020204" pitchFamily="34" charset="0"/>
                <a:cs typeface="Arial" panose="020B0604020202020204" pitchFamily="34" charset="0"/>
              </a:rPr>
              <a:t>. V</a:t>
            </a:r>
            <a:r>
              <a:rPr lang="en-GB" sz="1900" dirty="0" smtClean="0">
                <a:latin typeface="Arial" panose="020B0604020202020204" pitchFamily="34" charset="0"/>
                <a:cs typeface="Arial" panose="020B0604020202020204" pitchFamily="34" charset="0"/>
              </a:rPr>
              <a:t>ery </a:t>
            </a:r>
            <a:r>
              <a:rPr lang="en-GB" sz="1900" dirty="0">
                <a:latin typeface="Arial" panose="020B0604020202020204" pitchFamily="34" charset="0"/>
                <a:cs typeface="Arial" panose="020B0604020202020204" pitchFamily="34" charset="0"/>
              </a:rPr>
              <a:t>useful online resource. </a:t>
            </a:r>
            <a:endParaRPr lang="en-GB" sz="1900" dirty="0" smtClean="0">
              <a:latin typeface="Arial" panose="020B0604020202020204" pitchFamily="34" charset="0"/>
              <a:cs typeface="Arial" panose="020B0604020202020204" pitchFamily="34" charset="0"/>
            </a:endParaRPr>
          </a:p>
          <a:p>
            <a:endParaRPr lang="en-GB" sz="1900" dirty="0" smtClean="0">
              <a:latin typeface="Arial" panose="020B0604020202020204" pitchFamily="34" charset="0"/>
              <a:cs typeface="Arial" panose="020B0604020202020204" pitchFamily="34" charset="0"/>
            </a:endParaRPr>
          </a:p>
          <a:p>
            <a:r>
              <a:rPr lang="en-GB" sz="1900" dirty="0" smtClean="0">
                <a:latin typeface="Arial" panose="020B0604020202020204" pitchFamily="34" charset="0"/>
                <a:cs typeface="Arial" panose="020B0604020202020204" pitchFamily="34" charset="0"/>
              </a:rPr>
              <a:t>Hartwell (1553-1606), </a:t>
            </a:r>
            <a:r>
              <a:rPr lang="en-GB" sz="1900" dirty="0">
                <a:latin typeface="Arial" panose="020B0604020202020204" pitchFamily="34" charset="0"/>
                <a:cs typeface="Arial" panose="020B0604020202020204" pitchFamily="34" charset="0"/>
              </a:rPr>
              <a:t>was a Member of Parliament, (a member of the Society of Antiquaries (</a:t>
            </a:r>
            <a:r>
              <a:rPr lang="en-GB" sz="1900" i="1" dirty="0">
                <a:latin typeface="Arial" panose="020B0604020202020204" pitchFamily="34" charset="0"/>
                <a:cs typeface="Arial" panose="020B0604020202020204" pitchFamily="34" charset="0"/>
              </a:rPr>
              <a:t>act. </a:t>
            </a:r>
            <a:r>
              <a:rPr lang="en-GB" sz="1900" dirty="0">
                <a:latin typeface="Arial" panose="020B0604020202020204" pitchFamily="34" charset="0"/>
                <a:cs typeface="Arial" panose="020B0604020202020204" pitchFamily="34" charset="0"/>
              </a:rPr>
              <a:t>1586–1607)), and a translator of several books of a historical and geographical nature. His career was undoubtedly helped by </a:t>
            </a:r>
            <a:r>
              <a:rPr lang="en-GB" sz="1900" dirty="0" smtClean="0">
                <a:latin typeface="Arial" panose="020B0604020202020204" pitchFamily="34" charset="0"/>
                <a:cs typeface="Arial" panose="020B0604020202020204" pitchFamily="34" charset="0"/>
              </a:rPr>
              <a:t>John </a:t>
            </a:r>
            <a:r>
              <a:rPr lang="en-GB" sz="1900" dirty="0">
                <a:latin typeface="Arial" panose="020B0604020202020204" pitchFamily="34" charset="0"/>
                <a:cs typeface="Arial" panose="020B0604020202020204" pitchFamily="34" charset="0"/>
              </a:rPr>
              <a:t>Whitgift, Archbishop of </a:t>
            </a:r>
            <a:r>
              <a:rPr lang="en-GB" sz="1900" dirty="0" smtClean="0">
                <a:latin typeface="Arial" panose="020B0604020202020204" pitchFamily="34" charset="0"/>
                <a:cs typeface="Arial" panose="020B0604020202020204" pitchFamily="34" charset="0"/>
              </a:rPr>
              <a:t>Canterbury. Hartwell </a:t>
            </a:r>
            <a:r>
              <a:rPr lang="en-GB" sz="1900" dirty="0">
                <a:latin typeface="Arial" panose="020B0604020202020204" pitchFamily="34" charset="0"/>
                <a:cs typeface="Arial" panose="020B0604020202020204" pitchFamily="34" charset="0"/>
              </a:rPr>
              <a:t>dedicates the translation to the Archbishop. </a:t>
            </a:r>
            <a:endParaRPr lang="en-GB" sz="1900" dirty="0" smtClean="0">
              <a:latin typeface="Arial" panose="020B0604020202020204" pitchFamily="34" charset="0"/>
              <a:cs typeface="Arial" panose="020B0604020202020204" pitchFamily="34" charset="0"/>
            </a:endParaRPr>
          </a:p>
          <a:p>
            <a:endParaRPr lang="en-GB"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A</a:t>
            </a:r>
            <a:r>
              <a:rPr lang="en-GB" sz="1900" dirty="0" smtClean="0">
                <a:latin typeface="Arial" panose="020B0604020202020204" pitchFamily="34" charset="0"/>
                <a:cs typeface="Arial" panose="020B0604020202020204" pitchFamily="34" charset="0"/>
              </a:rPr>
              <a:t>lthough </a:t>
            </a:r>
            <a:r>
              <a:rPr lang="en-GB" sz="1900" dirty="0">
                <a:latin typeface="Arial" panose="020B0604020202020204" pitchFamily="34" charset="0"/>
                <a:cs typeface="Arial" panose="020B0604020202020204" pitchFamily="34" charset="0"/>
              </a:rPr>
              <a:t>the book is itself travel literature, one of his stated purposes for translating it was religious. </a:t>
            </a:r>
            <a:endParaRPr lang="it-IT"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176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Margarite </a:t>
            </a:r>
            <a:r>
              <a:rPr lang="it-IT" dirty="0" err="1" smtClean="0">
                <a:solidFill>
                  <a:srgbClr val="FF0000"/>
                </a:solidFill>
              </a:rPr>
              <a:t>Hutchinson</a:t>
            </a:r>
            <a:endParaRPr lang="it-IT" dirty="0">
              <a:solidFill>
                <a:srgbClr val="FF0000"/>
              </a:solidFill>
            </a:endParaRPr>
          </a:p>
        </p:txBody>
      </p:sp>
      <p:sp>
        <p:nvSpPr>
          <p:cNvPr id="3" name="Segnaposto contenuto 2"/>
          <p:cNvSpPr>
            <a:spLocks noGrp="1"/>
          </p:cNvSpPr>
          <p:nvPr>
            <p:ph idx="1"/>
          </p:nvPr>
        </p:nvSpPr>
        <p:spPr/>
        <p:txBody>
          <a:bodyPr>
            <a:normAutofit fontScale="92500"/>
          </a:bodyPr>
          <a:lstStyle/>
          <a:p>
            <a:r>
              <a:rPr lang="en-GB" sz="2200" dirty="0"/>
              <a:t>Margarite Hutchinson (1881, </a:t>
            </a:r>
            <a:r>
              <a:rPr lang="en-GB" sz="2200" i="1" dirty="0"/>
              <a:t>A Report of the Kingdom of Congo: And of the Surrounding Countries</a:t>
            </a:r>
            <a:r>
              <a:rPr lang="en-GB" sz="2200" dirty="0" smtClean="0"/>
              <a:t>)</a:t>
            </a:r>
          </a:p>
          <a:p>
            <a:endParaRPr lang="it-IT" sz="2200" dirty="0"/>
          </a:p>
          <a:p>
            <a:r>
              <a:rPr lang="en-GB" sz="2200" dirty="0"/>
              <a:t>Nothing is known of Margarite Hutchinson apart from her translation of Pigafetta’s book in 1881. However, in the Introduction to the </a:t>
            </a:r>
            <a:r>
              <a:rPr lang="en-GB" sz="2200" dirty="0" smtClean="0"/>
              <a:t>translation, </a:t>
            </a:r>
            <a:r>
              <a:rPr lang="en-GB" sz="2200" dirty="0"/>
              <a:t>she writes that her attention had been drawn to Pigafetta in 1878 (3 years before her translation was published) when she “was assisting her husband in the preparation of a short work on Africa” </a:t>
            </a:r>
            <a:endParaRPr lang="en-GB" sz="2200" dirty="0" smtClean="0"/>
          </a:p>
          <a:p>
            <a:endParaRPr lang="en-GB" sz="2200" dirty="0"/>
          </a:p>
          <a:p>
            <a:r>
              <a:rPr lang="en-GB" sz="2200" dirty="0" smtClean="0"/>
              <a:t>Her </a:t>
            </a:r>
            <a:r>
              <a:rPr lang="en-GB" sz="2200" dirty="0"/>
              <a:t>husband, a </a:t>
            </a:r>
            <a:r>
              <a:rPr lang="en-GB" sz="2200" dirty="0" smtClean="0"/>
              <a:t>geographer, published </a:t>
            </a:r>
            <a:r>
              <a:rPr lang="en-GB" sz="2200" dirty="0"/>
              <a:t>the book </a:t>
            </a:r>
            <a:r>
              <a:rPr lang="en-GB" sz="2200" i="1" dirty="0"/>
              <a:t>The Lost Continent and its Re-discovery</a:t>
            </a:r>
            <a:r>
              <a:rPr lang="en-GB" sz="2200" dirty="0"/>
              <a:t> in 1879. From Margarite Hutchinson’s Introduction it would appear that she was both interested and knowledgeable in geography. </a:t>
            </a:r>
            <a:endParaRPr lang="it-IT" sz="2200" dirty="0"/>
          </a:p>
        </p:txBody>
      </p:sp>
    </p:spTree>
    <p:extLst>
      <p:ext uri="{BB962C8B-B14F-4D97-AF65-F5344CB8AC3E}">
        <p14:creationId xmlns:p14="http://schemas.microsoft.com/office/powerpoint/2010/main" val="1138569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Primary</a:t>
            </a:r>
            <a:r>
              <a:rPr lang="it-IT" dirty="0" smtClean="0"/>
              <a:t> </a:t>
            </a:r>
            <a:r>
              <a:rPr lang="it-IT" dirty="0" err="1" smtClean="0"/>
              <a:t>sources</a:t>
            </a:r>
            <a:endParaRPr lang="it-IT" dirty="0"/>
          </a:p>
        </p:txBody>
      </p:sp>
      <p:sp>
        <p:nvSpPr>
          <p:cNvPr id="3" name="Segnaposto contenuto 2"/>
          <p:cNvSpPr>
            <a:spLocks noGrp="1"/>
          </p:cNvSpPr>
          <p:nvPr>
            <p:ph idx="1"/>
          </p:nvPr>
        </p:nvSpPr>
        <p:spPr/>
        <p:txBody>
          <a:bodyPr>
            <a:normAutofit fontScale="92500" lnSpcReduction="20000"/>
          </a:bodyPr>
          <a:lstStyle/>
          <a:p>
            <a:endParaRPr lang="it-IT" dirty="0" smtClean="0"/>
          </a:p>
          <a:p>
            <a:endParaRPr lang="it-IT" dirty="0"/>
          </a:p>
          <a:p>
            <a:r>
              <a:rPr lang="it-IT" dirty="0">
                <a:hlinkClick r:id="rId2"/>
              </a:rPr>
              <a:t>http://</a:t>
            </a:r>
            <a:r>
              <a:rPr lang="it-IT" dirty="0" smtClean="0">
                <a:hlinkClick r:id="rId2"/>
              </a:rPr>
              <a:t>www.clist.eu/Textes/royaume-kongo/1591-Pigafetta.pdf</a:t>
            </a:r>
            <a:r>
              <a:rPr lang="it-IT" dirty="0" smtClean="0"/>
              <a:t>     (1591 </a:t>
            </a:r>
            <a:r>
              <a:rPr lang="it-IT" dirty="0"/>
              <a:t>source </a:t>
            </a:r>
            <a:r>
              <a:rPr lang="it-IT" dirty="0" smtClean="0"/>
              <a:t>text)</a:t>
            </a:r>
          </a:p>
          <a:p>
            <a:endParaRPr lang="it-IT" dirty="0"/>
          </a:p>
          <a:p>
            <a:r>
              <a:rPr lang="it-IT" dirty="0" smtClean="0"/>
              <a:t>EEBO (1597 </a:t>
            </a:r>
            <a:r>
              <a:rPr lang="it-IT" dirty="0" err="1" smtClean="0"/>
              <a:t>translation</a:t>
            </a:r>
            <a:r>
              <a:rPr lang="it-IT" dirty="0" smtClean="0"/>
              <a:t>)</a:t>
            </a:r>
          </a:p>
          <a:p>
            <a:endParaRPr lang="it-IT" dirty="0"/>
          </a:p>
          <a:p>
            <a:r>
              <a:rPr lang="en-GB" u="sng" dirty="0">
                <a:hlinkClick r:id="rId3"/>
              </a:rPr>
              <a:t>https://</a:t>
            </a:r>
            <a:r>
              <a:rPr lang="en-GB" u="sng" dirty="0" smtClean="0">
                <a:hlinkClick r:id="rId3"/>
              </a:rPr>
              <a:t>ia902702.us.archive.org/30/items/areportkingdomc00hutcgoog/areportkingdomc00hutcgoog.pdf</a:t>
            </a:r>
            <a:r>
              <a:rPr lang="en-GB" u="sng" dirty="0" smtClean="0"/>
              <a:t>           (1881 translation)</a:t>
            </a:r>
            <a:endParaRPr lang="it-IT" dirty="0"/>
          </a:p>
        </p:txBody>
      </p:sp>
    </p:spTree>
    <p:extLst>
      <p:ext uri="{BB962C8B-B14F-4D97-AF65-F5344CB8AC3E}">
        <p14:creationId xmlns:p14="http://schemas.microsoft.com/office/powerpoint/2010/main" val="311595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Paratext</a:t>
            </a:r>
            <a:endParaRPr lang="it-IT"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r>
              <a:rPr lang="en-GB" sz="3000" dirty="0">
                <a:latin typeface="Times New Roman" panose="02020603050405020304" pitchFamily="18" charset="0"/>
                <a:cs typeface="Times New Roman" panose="02020603050405020304" pitchFamily="18" charset="0"/>
              </a:rPr>
              <a:t>"a fringe of the printed text ... [it is] a privileged place of pragmatics and a strategy, of an influence on the public, an influence that [...] is at the service of a better reception for the text and a more pertinent reading of it" </a:t>
            </a:r>
            <a:r>
              <a:rPr lang="en-GB" sz="3000" dirty="0" smtClean="0">
                <a:latin typeface="Times New Roman" panose="02020603050405020304" pitchFamily="18" charset="0"/>
                <a:cs typeface="Times New Roman" panose="02020603050405020304" pitchFamily="18" charset="0"/>
              </a:rPr>
              <a:t>(Genette, 1997</a:t>
            </a:r>
            <a:r>
              <a:rPr lang="en-GB" sz="3000" dirty="0">
                <a:latin typeface="Times New Roman" panose="02020603050405020304" pitchFamily="18" charset="0"/>
                <a:cs typeface="Times New Roman" panose="02020603050405020304" pitchFamily="18" charset="0"/>
              </a:rPr>
              <a:t>: 2). </a:t>
            </a:r>
            <a:endParaRPr lang="en-GB" sz="3000" dirty="0" smtClean="0">
              <a:latin typeface="Times New Roman" panose="02020603050405020304" pitchFamily="18" charset="0"/>
              <a:cs typeface="Times New Roman" panose="02020603050405020304" pitchFamily="18" charset="0"/>
            </a:endParaRPr>
          </a:p>
          <a:p>
            <a:endParaRPr lang="en-GB" sz="3000" dirty="0" smtClean="0">
              <a:latin typeface="Times New Roman" panose="02020603050405020304" pitchFamily="18" charset="0"/>
              <a:cs typeface="Times New Roman" panose="02020603050405020304" pitchFamily="18" charset="0"/>
            </a:endParaRPr>
          </a:p>
          <a:p>
            <a:r>
              <a:rPr lang="en-GB" sz="3000" dirty="0">
                <a:latin typeface="Times New Roman" panose="02020603050405020304" pitchFamily="18" charset="0"/>
                <a:cs typeface="Times New Roman" panose="02020603050405020304" pitchFamily="18" charset="0"/>
              </a:rPr>
              <a:t>In both publications the paratext can be regarded as a “cultural agent </a:t>
            </a:r>
            <a:r>
              <a:rPr lang="en-GB" sz="3000" dirty="0" smtClean="0">
                <a:latin typeface="Times New Roman" panose="02020603050405020304" pitchFamily="18" charset="0"/>
                <a:cs typeface="Times New Roman" panose="02020603050405020304" pitchFamily="18" charset="0"/>
              </a:rPr>
              <a:t>rather </a:t>
            </a:r>
            <a:r>
              <a:rPr lang="en-GB" sz="3000" dirty="0">
                <a:latin typeface="Times New Roman" panose="02020603050405020304" pitchFamily="18" charset="0"/>
                <a:cs typeface="Times New Roman" panose="02020603050405020304" pitchFamily="18" charset="0"/>
              </a:rPr>
              <a:t>than a passive medium” (Tribble 1993: 3). </a:t>
            </a:r>
            <a:r>
              <a:rPr lang="en-US" sz="3000" dirty="0">
                <a:latin typeface="Times New Roman" panose="02020603050405020304" pitchFamily="18" charset="0"/>
                <a:cs typeface="Times New Roman" panose="02020603050405020304" pitchFamily="18" charset="0"/>
              </a:rPr>
              <a:t>Although Tribble writes these words in relation to the role of printing, they are equally relevant to the function of the paratext.  </a:t>
            </a:r>
            <a:endParaRPr lang="it-IT" sz="30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128239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Paratext (2)</a:t>
            </a:r>
            <a:endParaRPr lang="it-IT" dirty="0">
              <a:solidFill>
                <a:srgbClr val="FF0000"/>
              </a:solidFill>
            </a:endParaRPr>
          </a:p>
        </p:txBody>
      </p:sp>
      <p:sp>
        <p:nvSpPr>
          <p:cNvPr id="3" name="Segnaposto contenuto 2"/>
          <p:cNvSpPr>
            <a:spLocks noGrp="1"/>
          </p:cNvSpPr>
          <p:nvPr>
            <p:ph idx="1"/>
          </p:nvPr>
        </p:nvSpPr>
        <p:spPr/>
        <p:txBody>
          <a:bodyPr>
            <a:normAutofit fontScale="77500" lnSpcReduction="20000"/>
          </a:bodyPr>
          <a:lstStyle/>
          <a:p>
            <a:r>
              <a:rPr lang="en-GB" dirty="0">
                <a:cs typeface="Arial" panose="020B0604020202020204" pitchFamily="34" charset="0"/>
              </a:rPr>
              <a:t>The examination of the 1597 and 1881 paratexts will help us to see the extent to which the </a:t>
            </a:r>
            <a:r>
              <a:rPr lang="en-GB" dirty="0" smtClean="0">
                <a:cs typeface="Arial" panose="020B0604020202020204" pitchFamily="34" charset="0"/>
              </a:rPr>
              <a:t>translations amount </a:t>
            </a:r>
            <a:r>
              <a:rPr lang="en-GB" dirty="0">
                <a:cs typeface="Arial" panose="020B0604020202020204" pitchFamily="34" charset="0"/>
              </a:rPr>
              <a:t>to a rewriting of Pigafetta’s text. </a:t>
            </a:r>
            <a:endParaRPr lang="en-GB" dirty="0" smtClean="0">
              <a:cs typeface="Arial" panose="020B0604020202020204" pitchFamily="34" charset="0"/>
            </a:endParaRPr>
          </a:p>
          <a:p>
            <a:endParaRPr lang="en-GB" dirty="0">
              <a:cs typeface="Arial" panose="020B0604020202020204" pitchFamily="34" charset="0"/>
            </a:endParaRPr>
          </a:p>
          <a:p>
            <a:r>
              <a:rPr lang="en-GB" dirty="0" err="1" smtClean="0">
                <a:cs typeface="Arial" panose="020B0604020202020204" pitchFamily="34" charset="0"/>
              </a:rPr>
              <a:t>Lefevere</a:t>
            </a:r>
            <a:r>
              <a:rPr lang="en-GB" dirty="0" smtClean="0">
                <a:cs typeface="Arial" panose="020B0604020202020204" pitchFamily="34" charset="0"/>
              </a:rPr>
              <a:t> </a:t>
            </a:r>
            <a:r>
              <a:rPr lang="en-GB" dirty="0">
                <a:cs typeface="Arial" panose="020B0604020202020204" pitchFamily="34" charset="0"/>
              </a:rPr>
              <a:t>(1992: vii</a:t>
            </a:r>
            <a:r>
              <a:rPr lang="en-GB" dirty="0" smtClean="0">
                <a:cs typeface="Arial" panose="020B0604020202020204" pitchFamily="34" charset="0"/>
              </a:rPr>
              <a:t>): “</a:t>
            </a:r>
            <a:r>
              <a:rPr lang="en-GB" dirty="0">
                <a:cs typeface="Arial" panose="020B0604020202020204" pitchFamily="34" charset="0"/>
              </a:rPr>
              <a:t>Translation is, of course, a rewriting of an original text. All rewritings, whatever their intention, reflect a certain ideology and a poetics and as such manipulate literature to function in a certain way”. </a:t>
            </a:r>
            <a:endParaRPr lang="en-GB" dirty="0" smtClean="0">
              <a:cs typeface="Arial" panose="020B0604020202020204" pitchFamily="34" charset="0"/>
            </a:endParaRPr>
          </a:p>
          <a:p>
            <a:pPr marL="0" indent="0">
              <a:buNone/>
            </a:pPr>
            <a:endParaRPr lang="en-GB" dirty="0" smtClean="0">
              <a:cs typeface="Arial" panose="020B0604020202020204" pitchFamily="34" charset="0"/>
            </a:endParaRPr>
          </a:p>
          <a:p>
            <a:r>
              <a:rPr lang="en-GB" dirty="0" smtClean="0">
                <a:cs typeface="Arial" panose="020B0604020202020204" pitchFamily="34" charset="0"/>
              </a:rPr>
              <a:t>The </a:t>
            </a:r>
            <a:r>
              <a:rPr lang="en-GB" dirty="0">
                <a:cs typeface="Arial" panose="020B0604020202020204" pitchFamily="34" charset="0"/>
              </a:rPr>
              <a:t>paratexts </a:t>
            </a:r>
            <a:r>
              <a:rPr lang="en-GB" dirty="0" smtClean="0">
                <a:cs typeface="Arial" panose="020B0604020202020204" pitchFamily="34" charset="0"/>
              </a:rPr>
              <a:t>in the 1597 and 1881 translations are not only different from one another but from what are found in the ST of 1591.</a:t>
            </a:r>
          </a:p>
          <a:p>
            <a:endParaRPr lang="it-IT" dirty="0"/>
          </a:p>
        </p:txBody>
      </p:sp>
    </p:spTree>
    <p:extLst>
      <p:ext uri="{BB962C8B-B14F-4D97-AF65-F5344CB8AC3E}">
        <p14:creationId xmlns:p14="http://schemas.microsoft.com/office/powerpoint/2010/main" val="2299460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l"/>
            <a:r>
              <a:rPr lang="it-IT" dirty="0" smtClean="0"/>
              <a:t>              </a:t>
            </a:r>
            <a:r>
              <a:rPr lang="it-IT" dirty="0" smtClean="0">
                <a:solidFill>
                  <a:srgbClr val="FF0000"/>
                </a:solidFill>
              </a:rPr>
              <a:t>Paratextual </a:t>
            </a:r>
            <a:r>
              <a:rPr lang="it-IT" dirty="0" err="1" smtClean="0">
                <a:solidFill>
                  <a:srgbClr val="FF0000"/>
                </a:solidFill>
              </a:rPr>
              <a:t>materials</a:t>
            </a:r>
            <a:r>
              <a:rPr lang="it-IT" dirty="0" smtClean="0">
                <a:solidFill>
                  <a:srgbClr val="FF0000"/>
                </a:solidFill>
              </a:rPr>
              <a:t> in</a:t>
            </a:r>
            <a:br>
              <a:rPr lang="it-IT" dirty="0" smtClean="0">
                <a:solidFill>
                  <a:srgbClr val="FF0000"/>
                </a:solidFill>
              </a:rPr>
            </a:br>
            <a:r>
              <a:rPr lang="it-IT" dirty="0" smtClean="0">
                <a:solidFill>
                  <a:srgbClr val="FF0000"/>
                </a:solidFill>
              </a:rPr>
              <a:t>       Pigafetta                      </a:t>
            </a:r>
            <a:r>
              <a:rPr lang="it-IT" dirty="0" err="1" smtClean="0">
                <a:solidFill>
                  <a:srgbClr val="FF0000"/>
                </a:solidFill>
              </a:rPr>
              <a:t>Hartwell</a:t>
            </a:r>
            <a:endParaRPr lang="it-IT" dirty="0">
              <a:solidFill>
                <a:srgbClr val="FF0000"/>
              </a:solidFill>
            </a:endParaRPr>
          </a:p>
        </p:txBody>
      </p:sp>
      <p:sp>
        <p:nvSpPr>
          <p:cNvPr id="5" name="Segnaposto contenuto 4"/>
          <p:cNvSpPr>
            <a:spLocks noGrp="1"/>
          </p:cNvSpPr>
          <p:nvPr>
            <p:ph sz="half" idx="1"/>
          </p:nvPr>
        </p:nvSpPr>
        <p:spPr/>
        <p:txBody>
          <a:bodyPr>
            <a:normAutofit fontScale="85000" lnSpcReduction="20000"/>
          </a:bodyPr>
          <a:lstStyle/>
          <a:p>
            <a:pPr marL="514350" lvl="0" indent="-514350">
              <a:buAutoNum type="alphaLcParenR"/>
            </a:pPr>
            <a:r>
              <a:rPr lang="en-GB" dirty="0" smtClean="0">
                <a:latin typeface="Times New Roman" panose="02020603050405020304" pitchFamily="18" charset="0"/>
                <a:cs typeface="Times New Roman" panose="02020603050405020304" pitchFamily="18" charset="0"/>
              </a:rPr>
              <a:t>Title page</a:t>
            </a:r>
            <a:endParaRPr lang="it-IT" dirty="0">
              <a:latin typeface="Times New Roman" panose="02020603050405020304" pitchFamily="18" charset="0"/>
              <a:cs typeface="Times New Roman" panose="02020603050405020304" pitchFamily="18" charset="0"/>
            </a:endParaRPr>
          </a:p>
          <a:p>
            <a:pPr marL="514350" lvl="0" indent="-514350">
              <a:buAutoNum type="alphaLcParenR"/>
            </a:pPr>
            <a:r>
              <a:rPr lang="it-IT" dirty="0" smtClean="0">
                <a:latin typeface="Times New Roman" panose="02020603050405020304" pitchFamily="18" charset="0"/>
                <a:cs typeface="Times New Roman" panose="02020603050405020304" pitchFamily="18" charset="0"/>
              </a:rPr>
              <a:t>D</a:t>
            </a:r>
            <a:r>
              <a:rPr lang="en-GB" dirty="0" err="1" smtClean="0">
                <a:latin typeface="Times New Roman" panose="02020603050405020304" pitchFamily="18" charset="0"/>
                <a:cs typeface="Times New Roman" panose="02020603050405020304" pitchFamily="18" charset="0"/>
              </a:rPr>
              <a:t>edication</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to the Bishop of </a:t>
            </a:r>
            <a:r>
              <a:rPr lang="en-GB" dirty="0" smtClean="0">
                <a:latin typeface="Times New Roman" panose="02020603050405020304" pitchFamily="18" charset="0"/>
                <a:cs typeface="Times New Roman" panose="02020603050405020304" pitchFamily="18" charset="0"/>
              </a:rPr>
              <a:t>San Marco </a:t>
            </a:r>
            <a:endParaRPr lang="it-IT" dirty="0">
              <a:latin typeface="Times New Roman" panose="02020603050405020304" pitchFamily="18" charset="0"/>
              <a:cs typeface="Times New Roman" panose="02020603050405020304" pitchFamily="18" charset="0"/>
            </a:endParaRPr>
          </a:p>
          <a:p>
            <a:pPr marL="0" lvl="0" indent="0">
              <a:buNone/>
            </a:pPr>
            <a:r>
              <a:rPr lang="en-GB" dirty="0" smtClean="0">
                <a:latin typeface="Times New Roman" panose="02020603050405020304" pitchFamily="18" charset="0"/>
                <a:cs typeface="Times New Roman" panose="02020603050405020304" pitchFamily="18" charset="0"/>
              </a:rPr>
              <a:t>c) The </a:t>
            </a:r>
            <a:r>
              <a:rPr lang="en-GB" dirty="0">
                <a:latin typeface="Times New Roman" panose="02020603050405020304" pitchFamily="18" charset="0"/>
                <a:cs typeface="Times New Roman" panose="02020603050405020304" pitchFamily="18" charset="0"/>
              </a:rPr>
              <a:t>Table of Contents (in which the book is divided into two books consisting of numerous chapters, each chapter having its own brief </a:t>
            </a:r>
            <a:r>
              <a:rPr lang="en-GB" dirty="0" smtClean="0">
                <a:latin typeface="Times New Roman" panose="02020603050405020304" pitchFamily="18" charset="0"/>
                <a:cs typeface="Times New Roman" panose="02020603050405020304" pitchFamily="18" charset="0"/>
              </a:rPr>
              <a:t>title</a:t>
            </a:r>
            <a:endParaRPr lang="it-IT" dirty="0">
              <a:latin typeface="Times New Roman" panose="02020603050405020304" pitchFamily="18" charset="0"/>
              <a:cs typeface="Times New Roman" panose="02020603050405020304" pitchFamily="18" charset="0"/>
            </a:endParaRPr>
          </a:p>
          <a:p>
            <a:pPr marL="0" lvl="0" indent="0">
              <a:buNone/>
            </a:pPr>
            <a:r>
              <a:rPr lang="en-GB" dirty="0" smtClean="0">
                <a:latin typeface="Times New Roman" panose="02020603050405020304" pitchFamily="18" charset="0"/>
                <a:cs typeface="Times New Roman" panose="02020603050405020304" pitchFamily="18" charset="0"/>
              </a:rPr>
              <a:t>d) My </a:t>
            </a:r>
            <a:r>
              <a:rPr lang="en-GB" dirty="0">
                <a:latin typeface="Times New Roman" panose="02020603050405020304" pitchFamily="18" charset="0"/>
                <a:cs typeface="Times New Roman" panose="02020603050405020304" pitchFamily="18" charset="0"/>
              </a:rPr>
              <a:t>version does not contain the 2 maps and 8 illustrations which are mentioned on the title page of Pigafetta’s  book. </a:t>
            </a:r>
            <a:endParaRPr lang="it-IT" dirty="0">
              <a:latin typeface="Times New Roman" panose="02020603050405020304" pitchFamily="18" charset="0"/>
              <a:cs typeface="Times New Roman" panose="02020603050405020304" pitchFamily="18" charset="0"/>
            </a:endParaRPr>
          </a:p>
        </p:txBody>
      </p:sp>
      <p:sp>
        <p:nvSpPr>
          <p:cNvPr id="6" name="Segnaposto contenuto 5"/>
          <p:cNvSpPr>
            <a:spLocks noGrp="1"/>
          </p:cNvSpPr>
          <p:nvPr>
            <p:ph sz="half" idx="2"/>
          </p:nvPr>
        </p:nvSpPr>
        <p:spPr/>
        <p:txBody>
          <a:bodyPr>
            <a:normAutofit fontScale="85000" lnSpcReduction="20000"/>
          </a:bodyPr>
          <a:lstStyle/>
          <a:p>
            <a:pPr marL="0" indent="0">
              <a:buNone/>
            </a:pPr>
            <a:r>
              <a:rPr lang="en-GB" dirty="0">
                <a:latin typeface="Times New Roman" panose="02020603050405020304" pitchFamily="18" charset="0"/>
                <a:cs typeface="Times New Roman" panose="02020603050405020304" pitchFamily="18" charset="0"/>
              </a:rPr>
              <a:t>a) </a:t>
            </a:r>
            <a:r>
              <a:rPr lang="en-GB" dirty="0" smtClean="0">
                <a:latin typeface="Times New Roman" panose="02020603050405020304" pitchFamily="18" charset="0"/>
                <a:cs typeface="Times New Roman" panose="02020603050405020304" pitchFamily="18" charset="0"/>
              </a:rPr>
              <a:t>Title page </a:t>
            </a:r>
            <a:endParaRPr lang="it-IT"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b) D</a:t>
            </a:r>
            <a:r>
              <a:rPr lang="en-GB" dirty="0" smtClean="0">
                <a:latin typeface="Times New Roman" panose="02020603050405020304" pitchFamily="18" charset="0"/>
                <a:cs typeface="Times New Roman" panose="02020603050405020304" pitchFamily="18" charset="0"/>
              </a:rPr>
              <a:t>edication to Archbishop of Canterbury</a:t>
            </a:r>
            <a:endParaRPr lang="it-IT"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 T</a:t>
            </a:r>
            <a:r>
              <a:rPr lang="en-GB" dirty="0" smtClean="0">
                <a:latin typeface="Times New Roman" panose="02020603050405020304" pitchFamily="18" charset="0"/>
                <a:cs typeface="Times New Roman" panose="02020603050405020304" pitchFamily="18" charset="0"/>
              </a:rPr>
              <a:t>ranslator’s </a:t>
            </a:r>
            <a:r>
              <a:rPr lang="en-GB" dirty="0">
                <a:latin typeface="Times New Roman" panose="02020603050405020304" pitchFamily="18" charset="0"/>
                <a:cs typeface="Times New Roman" panose="02020603050405020304" pitchFamily="18" charset="0"/>
              </a:rPr>
              <a:t>address to the </a:t>
            </a:r>
            <a:r>
              <a:rPr lang="en-GB" dirty="0" smtClean="0">
                <a:latin typeface="Times New Roman" panose="02020603050405020304" pitchFamily="18" charset="0"/>
                <a:cs typeface="Times New Roman" panose="02020603050405020304" pitchFamily="18" charset="0"/>
              </a:rPr>
              <a:t>reader </a:t>
            </a:r>
            <a:endParaRPr lang="it-IT"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d) T</a:t>
            </a:r>
            <a:r>
              <a:rPr lang="en-GB" dirty="0" smtClean="0">
                <a:latin typeface="Times New Roman" panose="02020603050405020304" pitchFamily="18" charset="0"/>
                <a:cs typeface="Times New Roman" panose="02020603050405020304" pitchFamily="18" charset="0"/>
              </a:rPr>
              <a:t>able </a:t>
            </a:r>
            <a:r>
              <a:rPr lang="en-GB" dirty="0">
                <a:latin typeface="Times New Roman" panose="02020603050405020304" pitchFamily="18" charset="0"/>
                <a:cs typeface="Times New Roman" panose="02020603050405020304" pitchFamily="18" charset="0"/>
              </a:rPr>
              <a:t>of C</a:t>
            </a:r>
            <a:r>
              <a:rPr lang="en-GB" dirty="0" smtClean="0">
                <a:latin typeface="Times New Roman" panose="02020603050405020304" pitchFamily="18" charset="0"/>
                <a:cs typeface="Times New Roman" panose="02020603050405020304" pitchFamily="18" charset="0"/>
              </a:rPr>
              <a:t>ontents (similar in form to ST)</a:t>
            </a:r>
            <a:endParaRPr lang="it-IT"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e) </a:t>
            </a:r>
            <a:r>
              <a:rPr lang="en-GB" dirty="0" smtClean="0">
                <a:latin typeface="Times New Roman" panose="02020603050405020304" pitchFamily="18" charset="0"/>
                <a:cs typeface="Times New Roman" panose="02020603050405020304" pitchFamily="18" charset="0"/>
              </a:rPr>
              <a:t>Margin </a:t>
            </a:r>
            <a:r>
              <a:rPr lang="en-GB" dirty="0">
                <a:latin typeface="Times New Roman" panose="02020603050405020304" pitchFamily="18" charset="0"/>
                <a:cs typeface="Times New Roman" panose="02020603050405020304" pitchFamily="18" charset="0"/>
              </a:rPr>
              <a:t>captions and </a:t>
            </a:r>
            <a:r>
              <a:rPr lang="en-GB" dirty="0" smtClean="0">
                <a:latin typeface="Times New Roman" panose="02020603050405020304" pitchFamily="18" charset="0"/>
                <a:cs typeface="Times New Roman" panose="02020603050405020304" pitchFamily="18" charset="0"/>
              </a:rPr>
              <a:t>glosses </a:t>
            </a:r>
            <a:endParaRPr lang="it-IT"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f) </a:t>
            </a:r>
            <a:r>
              <a:rPr lang="en-GB" dirty="0" smtClean="0">
                <a:latin typeface="Times New Roman" panose="02020603050405020304" pitchFamily="18" charset="0"/>
                <a:cs typeface="Times New Roman" panose="02020603050405020304" pitchFamily="18" charset="0"/>
              </a:rPr>
              <a:t>One </a:t>
            </a:r>
            <a:r>
              <a:rPr lang="en-GB" dirty="0">
                <a:latin typeface="Times New Roman" panose="02020603050405020304" pitchFamily="18" charset="0"/>
                <a:cs typeface="Times New Roman" panose="02020603050405020304" pitchFamily="18" charset="0"/>
              </a:rPr>
              <a:t>map of Africa and another of the </a:t>
            </a:r>
            <a:r>
              <a:rPr lang="en-GB" dirty="0" smtClean="0">
                <a:latin typeface="Times New Roman" panose="02020603050405020304" pitchFamily="18" charset="0"/>
                <a:cs typeface="Times New Roman" panose="02020603050405020304" pitchFamily="18" charset="0"/>
              </a:rPr>
              <a:t>Congo </a:t>
            </a:r>
            <a:endParaRPr lang="it-IT"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g) </a:t>
            </a:r>
            <a:r>
              <a:rPr lang="en-GB" dirty="0" smtClean="0">
                <a:latin typeface="Times New Roman" panose="02020603050405020304" pitchFamily="18" charset="0"/>
                <a:cs typeface="Times New Roman" panose="02020603050405020304" pitchFamily="18" charset="0"/>
              </a:rPr>
              <a:t>Eight </a:t>
            </a:r>
            <a:r>
              <a:rPr lang="en-GB" dirty="0">
                <a:latin typeface="Times New Roman" panose="02020603050405020304" pitchFamily="18" charset="0"/>
                <a:cs typeface="Times New Roman" panose="02020603050405020304" pitchFamily="18" charset="0"/>
              </a:rPr>
              <a:t>similar engravings to those </a:t>
            </a:r>
            <a:r>
              <a:rPr lang="en-GB" dirty="0" smtClean="0">
                <a:latin typeface="Times New Roman" panose="02020603050405020304" pitchFamily="18" charset="0"/>
                <a:cs typeface="Times New Roman" panose="02020603050405020304" pitchFamily="18" charset="0"/>
              </a:rPr>
              <a:t>in Pigafetta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391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157592" cy="1080120"/>
          </a:xfrm>
        </p:spPr>
        <p:txBody>
          <a:bodyPr>
            <a:normAutofit fontScale="90000"/>
          </a:bodyPr>
          <a:lstStyle/>
          <a:p>
            <a:r>
              <a:rPr lang="it-IT" b="1" dirty="0">
                <a:solidFill>
                  <a:srgbClr val="002060"/>
                </a:solidFill>
              </a:rPr>
              <a:t/>
            </a:r>
            <a:br>
              <a:rPr lang="it-IT" b="1" dirty="0">
                <a:solidFill>
                  <a:srgbClr val="002060"/>
                </a:solidFill>
              </a:rPr>
            </a:br>
            <a:r>
              <a:rPr lang="it-IT" sz="2200" b="1" i="1" dirty="0" err="1">
                <a:solidFill>
                  <a:srgbClr val="002060"/>
                </a:solidFill>
              </a:rPr>
              <a:t>Relatione</a:t>
            </a:r>
            <a:r>
              <a:rPr lang="it-IT" sz="2200" b="1" i="1" dirty="0">
                <a:solidFill>
                  <a:srgbClr val="002060"/>
                </a:solidFill>
              </a:rPr>
              <a:t> del Reame di Congo et delle Circonvicine Contrade </a:t>
            </a:r>
            <a:r>
              <a:rPr lang="it-IT" sz="2200" b="1" dirty="0">
                <a:solidFill>
                  <a:srgbClr val="002060"/>
                </a:solidFill>
              </a:rPr>
              <a:t>(1591</a:t>
            </a:r>
            <a:r>
              <a:rPr lang="it-IT" sz="2200" b="1" dirty="0" smtClean="0">
                <a:solidFill>
                  <a:srgbClr val="002060"/>
                </a:solidFill>
              </a:rPr>
              <a:t>)</a:t>
            </a:r>
            <a:br>
              <a:rPr lang="it-IT" sz="2200" b="1" dirty="0" smtClean="0">
                <a:solidFill>
                  <a:srgbClr val="002060"/>
                </a:solidFill>
              </a:rPr>
            </a:br>
            <a:r>
              <a:rPr lang="it-IT" sz="2200" b="1" dirty="0">
                <a:solidFill>
                  <a:srgbClr val="002060"/>
                </a:solidFill>
              </a:rPr>
              <a:t/>
            </a:r>
            <a:br>
              <a:rPr lang="it-IT" sz="2200" b="1" dirty="0">
                <a:solidFill>
                  <a:srgbClr val="002060"/>
                </a:solidFill>
              </a:rPr>
            </a:br>
            <a:endParaRPr lang="it-IT" sz="2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19268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67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solidFill>
                  <a:srgbClr val="002060"/>
                </a:solidFill>
              </a:rPr>
              <a:t>Pigafetta’s </a:t>
            </a:r>
            <a:r>
              <a:rPr lang="it-IT" sz="2800" dirty="0" err="1" smtClean="0">
                <a:solidFill>
                  <a:srgbClr val="002060"/>
                </a:solidFill>
              </a:rPr>
              <a:t>title</a:t>
            </a:r>
            <a:r>
              <a:rPr lang="it-IT" sz="2800" dirty="0" smtClean="0">
                <a:solidFill>
                  <a:srgbClr val="002060"/>
                </a:solidFill>
              </a:rPr>
              <a:t> page </a:t>
            </a:r>
            <a:endParaRPr lang="it-IT" sz="2800" dirty="0">
              <a:solidFill>
                <a:srgbClr val="002060"/>
              </a:solidFill>
            </a:endParaRPr>
          </a:p>
        </p:txBody>
      </p:sp>
      <p:sp>
        <p:nvSpPr>
          <p:cNvPr id="3" name="Segnaposto contenuto 2"/>
          <p:cNvSpPr>
            <a:spLocks noGrp="1"/>
          </p:cNvSpPr>
          <p:nvPr>
            <p:ph idx="1"/>
          </p:nvPr>
        </p:nvSpPr>
        <p:spPr>
          <a:xfrm>
            <a:off x="457200" y="1268760"/>
            <a:ext cx="8229600" cy="4857403"/>
          </a:xfrm>
        </p:spPr>
        <p:txBody>
          <a:bodyPr>
            <a:normAutofit fontScale="92500" lnSpcReduction="20000"/>
          </a:bodyPr>
          <a:lstStyle/>
          <a:p>
            <a:pPr marL="0" indent="0" algn="ctr">
              <a:buNone/>
            </a:pPr>
            <a:endParaRPr lang="it-IT" sz="1600" dirty="0" smtClean="0"/>
          </a:p>
          <a:p>
            <a:pPr marL="0" indent="0" algn="ctr">
              <a:buNone/>
            </a:pPr>
            <a:r>
              <a:rPr lang="it-IT" sz="3000" b="1" dirty="0" err="1" smtClean="0"/>
              <a:t>Relatione</a:t>
            </a:r>
            <a:r>
              <a:rPr lang="it-IT" sz="3000" b="1" dirty="0" smtClean="0"/>
              <a:t> </a:t>
            </a:r>
          </a:p>
          <a:p>
            <a:pPr marL="0" indent="0" algn="ctr">
              <a:lnSpc>
                <a:spcPct val="110000"/>
              </a:lnSpc>
              <a:buNone/>
            </a:pPr>
            <a:endParaRPr lang="it-IT" sz="1700" b="1" dirty="0" smtClean="0"/>
          </a:p>
          <a:p>
            <a:pPr marL="0" indent="0" algn="ctr">
              <a:buNone/>
            </a:pPr>
            <a:r>
              <a:rPr lang="it-IT" sz="2200" b="1" dirty="0" smtClean="0"/>
              <a:t>DEL REAME DI CONGO </a:t>
            </a:r>
          </a:p>
          <a:p>
            <a:pPr marL="0" indent="0" algn="ctr">
              <a:buNone/>
            </a:pPr>
            <a:r>
              <a:rPr lang="it-IT" sz="2000" b="1" dirty="0" smtClean="0"/>
              <a:t>ET DELLE CIRCONVICINE CONTRADE,</a:t>
            </a:r>
            <a:r>
              <a:rPr lang="it-IT" sz="2000" b="1" i="1" dirty="0" smtClean="0"/>
              <a:t> </a:t>
            </a:r>
          </a:p>
          <a:p>
            <a:pPr marL="0" indent="0" algn="ctr">
              <a:buNone/>
            </a:pPr>
            <a:endParaRPr lang="it-IT" sz="2000" b="1" dirty="0"/>
          </a:p>
          <a:p>
            <a:pPr marL="0" indent="0" algn="ctr">
              <a:buNone/>
            </a:pPr>
            <a:r>
              <a:rPr lang="it-IT" sz="2000" b="1" i="1" dirty="0"/>
              <a:t>Tratta dalli Scritti e </a:t>
            </a:r>
            <a:r>
              <a:rPr lang="it-IT" sz="2000" b="1" i="1" dirty="0" smtClean="0"/>
              <a:t>ragionamenti </a:t>
            </a:r>
          </a:p>
          <a:p>
            <a:pPr marL="0" indent="0" algn="ctr">
              <a:buNone/>
            </a:pPr>
            <a:r>
              <a:rPr lang="it-IT" sz="2000" b="1" i="1" dirty="0" smtClean="0"/>
              <a:t>di </a:t>
            </a:r>
            <a:r>
              <a:rPr lang="it-IT" sz="2000" b="1" i="1" dirty="0" err="1"/>
              <a:t>Odardo</a:t>
            </a:r>
            <a:r>
              <a:rPr lang="it-IT" sz="2000" b="1" i="1" dirty="0"/>
              <a:t> Lopez Portoghese </a:t>
            </a:r>
            <a:endParaRPr lang="it-IT" sz="2000" b="1" dirty="0"/>
          </a:p>
          <a:p>
            <a:pPr marL="0" indent="0" algn="ctr">
              <a:buNone/>
            </a:pPr>
            <a:r>
              <a:rPr lang="it-IT" sz="2300" b="1" dirty="0" smtClean="0"/>
              <a:t>PER FILIPPO PIGAFETTA </a:t>
            </a:r>
          </a:p>
          <a:p>
            <a:pPr marL="0" indent="0" algn="ctr">
              <a:buNone/>
            </a:pPr>
            <a:r>
              <a:rPr lang="it-IT" sz="2000" b="1" i="1" dirty="0" smtClean="0"/>
              <a:t>Con </a:t>
            </a:r>
            <a:r>
              <a:rPr lang="it-IT" sz="2000" b="1" i="1" dirty="0"/>
              <a:t>disegni vari di Geografia, di piante, d’</a:t>
            </a:r>
            <a:r>
              <a:rPr lang="it-IT" sz="2000" b="1" i="1" dirty="0" err="1"/>
              <a:t>habiti</a:t>
            </a:r>
            <a:r>
              <a:rPr lang="it-IT" sz="2000" b="1" i="1" dirty="0"/>
              <a:t>, d’animali, e altro.</a:t>
            </a:r>
            <a:endParaRPr lang="it-IT" sz="2000" b="1" dirty="0"/>
          </a:p>
          <a:p>
            <a:pPr marL="0" indent="0" algn="ctr">
              <a:buNone/>
            </a:pPr>
            <a:r>
              <a:rPr lang="it-IT" sz="2000" b="1" dirty="0"/>
              <a:t>Al molto Ill.</a:t>
            </a:r>
            <a:r>
              <a:rPr lang="it-IT" sz="2000" b="1" baseline="30000" dirty="0"/>
              <a:t>re</a:t>
            </a:r>
            <a:r>
              <a:rPr lang="it-IT" sz="2000" b="1" dirty="0"/>
              <a:t> &amp; </a:t>
            </a:r>
            <a:r>
              <a:rPr lang="it-IT" sz="2000" b="1" dirty="0" err="1"/>
              <a:t>R</a:t>
            </a:r>
            <a:r>
              <a:rPr lang="it-IT" sz="2000" b="1" baseline="30000" dirty="0" err="1"/>
              <a:t>mo</a:t>
            </a:r>
            <a:r>
              <a:rPr lang="it-IT" sz="2000" b="1" dirty="0"/>
              <a:t>. Mons.</a:t>
            </a:r>
            <a:r>
              <a:rPr lang="it-IT" sz="2000" b="1" baseline="30000" dirty="0"/>
              <a:t>re</a:t>
            </a:r>
            <a:r>
              <a:rPr lang="it-IT" sz="2000" b="1" dirty="0"/>
              <a:t> Antonio Migliore </a:t>
            </a:r>
            <a:r>
              <a:rPr lang="it-IT" sz="2000" b="1" dirty="0" err="1"/>
              <a:t>Vescouo</a:t>
            </a:r>
            <a:r>
              <a:rPr lang="it-IT" sz="2000" b="1" dirty="0"/>
              <a:t> di S. Marco è Commendatore di S. Spirito</a:t>
            </a:r>
            <a:r>
              <a:rPr lang="it-IT" sz="2000" b="1" dirty="0" smtClean="0"/>
              <a:t>.</a:t>
            </a:r>
          </a:p>
          <a:p>
            <a:pPr marL="0" indent="0" algn="ctr">
              <a:buNone/>
            </a:pPr>
            <a:endParaRPr lang="it-IT" sz="2000" b="1" dirty="0"/>
          </a:p>
          <a:p>
            <a:pPr marL="0" indent="0" algn="ctr">
              <a:buNone/>
            </a:pPr>
            <a:r>
              <a:rPr lang="it-IT" sz="2000" b="1" dirty="0"/>
              <a:t>In Roma</a:t>
            </a:r>
          </a:p>
          <a:p>
            <a:pPr marL="0" indent="0" algn="ctr">
              <a:buNone/>
            </a:pPr>
            <a:r>
              <a:rPr lang="it-IT" sz="2000" b="1" dirty="0"/>
              <a:t>Appreso Bartolomeo Grassi.</a:t>
            </a:r>
          </a:p>
        </p:txBody>
      </p:sp>
    </p:spTree>
    <p:extLst>
      <p:ext uri="{BB962C8B-B14F-4D97-AF65-F5344CB8AC3E}">
        <p14:creationId xmlns:p14="http://schemas.microsoft.com/office/powerpoint/2010/main" val="2506328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rasmus\Pictures\Hartwell title 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71400"/>
            <a:ext cx="7662863" cy="1056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88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763284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44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157592" cy="1080120"/>
          </a:xfrm>
        </p:spPr>
        <p:txBody>
          <a:bodyPr>
            <a:normAutofit fontScale="90000"/>
          </a:bodyPr>
          <a:lstStyle/>
          <a:p>
            <a:r>
              <a:rPr lang="it-IT" b="1" dirty="0">
                <a:solidFill>
                  <a:srgbClr val="002060"/>
                </a:solidFill>
              </a:rPr>
              <a:t/>
            </a:r>
            <a:br>
              <a:rPr lang="it-IT" b="1" dirty="0">
                <a:solidFill>
                  <a:srgbClr val="002060"/>
                </a:solidFill>
              </a:rPr>
            </a:br>
            <a:r>
              <a:rPr lang="it-IT" sz="2200" b="1" i="1" dirty="0" err="1">
                <a:solidFill>
                  <a:srgbClr val="002060"/>
                </a:solidFill>
              </a:rPr>
              <a:t>Relatione</a:t>
            </a:r>
            <a:r>
              <a:rPr lang="it-IT" sz="2200" b="1" i="1" dirty="0">
                <a:solidFill>
                  <a:srgbClr val="002060"/>
                </a:solidFill>
              </a:rPr>
              <a:t> del Reame di Congo et delle Circonvicine Contrade </a:t>
            </a:r>
            <a:r>
              <a:rPr lang="it-IT" sz="2200" b="1" dirty="0">
                <a:solidFill>
                  <a:srgbClr val="002060"/>
                </a:solidFill>
              </a:rPr>
              <a:t>(1591</a:t>
            </a:r>
            <a:r>
              <a:rPr lang="it-IT" sz="2200" b="1" dirty="0" smtClean="0">
                <a:solidFill>
                  <a:srgbClr val="002060"/>
                </a:solidFill>
              </a:rPr>
              <a:t>)</a:t>
            </a:r>
            <a:br>
              <a:rPr lang="it-IT" sz="2200" b="1" dirty="0" smtClean="0">
                <a:solidFill>
                  <a:srgbClr val="002060"/>
                </a:solidFill>
              </a:rPr>
            </a:br>
            <a:r>
              <a:rPr lang="it-IT" sz="2200" b="1" dirty="0">
                <a:solidFill>
                  <a:srgbClr val="002060"/>
                </a:solidFill>
              </a:rPr>
              <a:t/>
            </a:r>
            <a:br>
              <a:rPr lang="it-IT" sz="2200" b="1" dirty="0">
                <a:solidFill>
                  <a:srgbClr val="002060"/>
                </a:solidFill>
              </a:rPr>
            </a:br>
            <a:endParaRPr lang="it-IT" sz="2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19268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368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sz="2600" dirty="0" err="1" smtClean="0">
                <a:solidFill>
                  <a:srgbClr val="002060"/>
                </a:solidFill>
              </a:rPr>
              <a:t>Differences</a:t>
            </a:r>
            <a:r>
              <a:rPr lang="it-IT" sz="2600" dirty="0" smtClean="0">
                <a:solidFill>
                  <a:srgbClr val="002060"/>
                </a:solidFill>
              </a:rPr>
              <a:t> </a:t>
            </a:r>
            <a:r>
              <a:rPr lang="it-IT" sz="2600" dirty="0" err="1" smtClean="0">
                <a:solidFill>
                  <a:srgbClr val="002060"/>
                </a:solidFill>
              </a:rPr>
              <a:t>between</a:t>
            </a:r>
            <a:r>
              <a:rPr lang="it-IT" sz="2600" dirty="0" smtClean="0">
                <a:solidFill>
                  <a:srgbClr val="002060"/>
                </a:solidFill>
              </a:rPr>
              <a:t> Pigafetta’s and </a:t>
            </a:r>
            <a:r>
              <a:rPr lang="it-IT" sz="2600" dirty="0" err="1" smtClean="0">
                <a:solidFill>
                  <a:srgbClr val="002060"/>
                </a:solidFill>
              </a:rPr>
              <a:t>Hartwell’s</a:t>
            </a:r>
            <a:r>
              <a:rPr lang="it-IT" sz="2600" dirty="0" smtClean="0">
                <a:solidFill>
                  <a:srgbClr val="002060"/>
                </a:solidFill>
              </a:rPr>
              <a:t> </a:t>
            </a:r>
            <a:r>
              <a:rPr lang="it-IT" sz="2600" dirty="0" err="1" smtClean="0">
                <a:solidFill>
                  <a:srgbClr val="002060"/>
                </a:solidFill>
              </a:rPr>
              <a:t>title</a:t>
            </a:r>
            <a:r>
              <a:rPr lang="it-IT" sz="2600" dirty="0" smtClean="0">
                <a:solidFill>
                  <a:srgbClr val="002060"/>
                </a:solidFill>
              </a:rPr>
              <a:t> </a:t>
            </a:r>
            <a:r>
              <a:rPr lang="it-IT" sz="2600" dirty="0" err="1" smtClean="0">
                <a:solidFill>
                  <a:srgbClr val="002060"/>
                </a:solidFill>
              </a:rPr>
              <a:t>pages</a:t>
            </a:r>
            <a:endParaRPr lang="it-IT" sz="2600" dirty="0">
              <a:solidFill>
                <a:srgbClr val="002060"/>
              </a:solidFill>
            </a:endParaRPr>
          </a:p>
        </p:txBody>
      </p:sp>
      <p:sp>
        <p:nvSpPr>
          <p:cNvPr id="4" name="Segnaposto contenuto 3"/>
          <p:cNvSpPr>
            <a:spLocks noGrp="1"/>
          </p:cNvSpPr>
          <p:nvPr>
            <p:ph idx="1"/>
          </p:nvPr>
        </p:nvSpPr>
        <p:spPr/>
        <p:txBody>
          <a:bodyPr/>
          <a:lstStyle/>
          <a:p>
            <a:endParaRPr lang="it-IT" dirty="0" smtClean="0"/>
          </a:p>
          <a:p>
            <a:r>
              <a:rPr lang="it-IT" dirty="0" err="1" smtClean="0"/>
              <a:t>What</a:t>
            </a:r>
            <a:r>
              <a:rPr lang="it-IT" dirty="0" smtClean="0"/>
              <a:t> are the </a:t>
            </a:r>
            <a:r>
              <a:rPr lang="it-IT" dirty="0" err="1" smtClean="0"/>
              <a:t>differences</a:t>
            </a:r>
            <a:r>
              <a:rPr lang="it-IT" dirty="0" smtClean="0"/>
              <a:t>?</a:t>
            </a:r>
          </a:p>
          <a:p>
            <a:endParaRPr lang="it-IT" dirty="0"/>
          </a:p>
          <a:p>
            <a:r>
              <a:rPr lang="it-IT" dirty="0" smtClean="0"/>
              <a:t>Content?</a:t>
            </a:r>
          </a:p>
          <a:p>
            <a:endParaRPr lang="it-IT" dirty="0"/>
          </a:p>
          <a:p>
            <a:r>
              <a:rPr lang="it-IT" dirty="0" err="1" smtClean="0"/>
              <a:t>Communicative</a:t>
            </a:r>
            <a:r>
              <a:rPr lang="it-IT" dirty="0" smtClean="0"/>
              <a:t> </a:t>
            </a:r>
            <a:r>
              <a:rPr lang="it-IT" dirty="0" err="1" smtClean="0"/>
              <a:t>function</a:t>
            </a:r>
            <a:r>
              <a:rPr lang="it-IT" dirty="0" smtClean="0"/>
              <a:t>?</a:t>
            </a:r>
          </a:p>
          <a:p>
            <a:endParaRPr lang="it-IT" dirty="0"/>
          </a:p>
        </p:txBody>
      </p:sp>
    </p:spTree>
    <p:extLst>
      <p:ext uri="{BB962C8B-B14F-4D97-AF65-F5344CB8AC3E}">
        <p14:creationId xmlns:p14="http://schemas.microsoft.com/office/powerpoint/2010/main" val="4194131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459432"/>
            <a:ext cx="8763000" cy="712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149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l"/>
            <a:r>
              <a:rPr lang="it-IT" dirty="0" smtClean="0"/>
              <a:t>            </a:t>
            </a:r>
            <a:r>
              <a:rPr lang="it-IT" sz="2700" dirty="0" smtClean="0">
                <a:solidFill>
                  <a:srgbClr val="FF0000"/>
                </a:solidFill>
              </a:rPr>
              <a:t>Paratextual </a:t>
            </a:r>
            <a:r>
              <a:rPr lang="it-IT" sz="2700" dirty="0" err="1" smtClean="0">
                <a:solidFill>
                  <a:srgbClr val="FF0000"/>
                </a:solidFill>
              </a:rPr>
              <a:t>materials</a:t>
            </a:r>
            <a:r>
              <a:rPr lang="it-IT" sz="2700" dirty="0" smtClean="0">
                <a:solidFill>
                  <a:srgbClr val="FF0000"/>
                </a:solidFill>
              </a:rPr>
              <a:t> in </a:t>
            </a:r>
            <a:r>
              <a:rPr lang="it-IT" sz="2700" dirty="0" err="1" smtClean="0">
                <a:solidFill>
                  <a:srgbClr val="FF0000"/>
                </a:solidFill>
              </a:rPr>
              <a:t>Hutchinson</a:t>
            </a:r>
            <a:r>
              <a:rPr lang="it-IT" sz="2700" dirty="0" smtClean="0">
                <a:solidFill>
                  <a:srgbClr val="FF0000"/>
                </a:solidFill>
              </a:rPr>
              <a:t> (1881)</a:t>
            </a:r>
            <a:r>
              <a:rPr lang="it-IT" dirty="0" smtClean="0">
                <a:solidFill>
                  <a:srgbClr val="FF0000"/>
                </a:solidFill>
              </a:rPr>
              <a:t/>
            </a:r>
            <a:br>
              <a:rPr lang="it-IT" dirty="0" smtClean="0">
                <a:solidFill>
                  <a:srgbClr val="FF0000"/>
                </a:solidFill>
              </a:rPr>
            </a:br>
            <a:r>
              <a:rPr lang="it-IT" sz="2700" dirty="0" err="1" smtClean="0">
                <a:solidFill>
                  <a:srgbClr val="FF0000"/>
                </a:solidFill>
              </a:rPr>
              <a:t>Before</a:t>
            </a:r>
            <a:r>
              <a:rPr lang="it-IT" sz="2700" dirty="0" smtClean="0">
                <a:solidFill>
                  <a:srgbClr val="FF0000"/>
                </a:solidFill>
              </a:rPr>
              <a:t> </a:t>
            </a:r>
            <a:r>
              <a:rPr lang="it-IT" sz="2700" dirty="0" err="1" smtClean="0">
                <a:solidFill>
                  <a:srgbClr val="FF0000"/>
                </a:solidFill>
              </a:rPr>
              <a:t>translation</a:t>
            </a:r>
            <a:r>
              <a:rPr lang="it-IT" sz="2700" dirty="0" smtClean="0">
                <a:solidFill>
                  <a:srgbClr val="FF0000"/>
                </a:solidFill>
              </a:rPr>
              <a:t>                                              </a:t>
            </a:r>
            <a:r>
              <a:rPr lang="it-IT" sz="2700" dirty="0" err="1" smtClean="0">
                <a:solidFill>
                  <a:srgbClr val="FF0000"/>
                </a:solidFill>
              </a:rPr>
              <a:t>After</a:t>
            </a:r>
            <a:r>
              <a:rPr lang="it-IT" sz="2700" dirty="0" smtClean="0">
                <a:solidFill>
                  <a:srgbClr val="FF0000"/>
                </a:solidFill>
              </a:rPr>
              <a:t> </a:t>
            </a:r>
            <a:r>
              <a:rPr lang="it-IT" sz="2700" dirty="0" err="1" smtClean="0">
                <a:solidFill>
                  <a:srgbClr val="FF0000"/>
                </a:solidFill>
              </a:rPr>
              <a:t>translation</a:t>
            </a:r>
            <a:endParaRPr lang="it-IT" sz="2700" dirty="0">
              <a:solidFill>
                <a:srgbClr val="FF0000"/>
              </a:solidFill>
            </a:endParaRPr>
          </a:p>
        </p:txBody>
      </p:sp>
      <p:sp>
        <p:nvSpPr>
          <p:cNvPr id="5" name="Segnaposto contenuto 4"/>
          <p:cNvSpPr>
            <a:spLocks noGrp="1"/>
          </p:cNvSpPr>
          <p:nvPr>
            <p:ph sz="half" idx="1"/>
          </p:nvPr>
        </p:nvSpPr>
        <p:spPr/>
        <p:txBody>
          <a:bodyPr>
            <a:noAutofit/>
          </a:bodyPr>
          <a:lstStyle/>
          <a:p>
            <a:pPr marL="514350" lvl="0" indent="-514350">
              <a:buAutoNum type="alphaLcParenR"/>
            </a:pPr>
            <a:r>
              <a:rPr lang="en-GB" sz="2300" dirty="0" smtClean="0">
                <a:latin typeface="Times New Roman" panose="02020603050405020304" pitchFamily="18" charset="0"/>
                <a:cs typeface="Times New Roman" panose="02020603050405020304" pitchFamily="18" charset="0"/>
              </a:rPr>
              <a:t>Cover page</a:t>
            </a:r>
          </a:p>
          <a:p>
            <a:pPr marL="514350" lvl="0" indent="-514350">
              <a:buAutoNum type="alphaLcParenR"/>
            </a:pPr>
            <a:r>
              <a:rPr lang="it-IT" sz="2300" dirty="0" smtClean="0">
                <a:latin typeface="Times New Roman" panose="02020603050405020304" pitchFamily="18" charset="0"/>
                <a:cs typeface="Times New Roman" panose="02020603050405020304" pitchFamily="18" charset="0"/>
              </a:rPr>
              <a:t>Inside </a:t>
            </a:r>
            <a:r>
              <a:rPr lang="it-IT" sz="2300" dirty="0" err="1" smtClean="0">
                <a:latin typeface="Times New Roman" panose="02020603050405020304" pitchFamily="18" charset="0"/>
                <a:cs typeface="Times New Roman" panose="02020603050405020304" pitchFamily="18" charset="0"/>
              </a:rPr>
              <a:t>title</a:t>
            </a:r>
            <a:r>
              <a:rPr lang="it-IT" sz="2300" dirty="0" smtClean="0">
                <a:latin typeface="Times New Roman" panose="02020603050405020304" pitchFamily="18" charset="0"/>
                <a:cs typeface="Times New Roman" panose="02020603050405020304" pitchFamily="18" charset="0"/>
              </a:rPr>
              <a:t> page</a:t>
            </a:r>
            <a:endParaRPr lang="it-IT" sz="2300" dirty="0">
              <a:latin typeface="Times New Roman" panose="02020603050405020304" pitchFamily="18" charset="0"/>
              <a:cs typeface="Times New Roman" panose="02020603050405020304" pitchFamily="18" charset="0"/>
            </a:endParaRPr>
          </a:p>
          <a:p>
            <a:pPr marL="0" lvl="0" indent="0">
              <a:buNone/>
            </a:pPr>
            <a:r>
              <a:rPr lang="en-GB" sz="2300" dirty="0" smtClean="0">
                <a:latin typeface="Times New Roman" panose="02020603050405020304" pitchFamily="18" charset="0"/>
                <a:cs typeface="Times New Roman" panose="02020603050405020304" pitchFamily="18" charset="0"/>
              </a:rPr>
              <a:t>c)    </a:t>
            </a:r>
            <a:r>
              <a:rPr lang="en-GB" sz="2300" dirty="0" smtClean="0"/>
              <a:t>Table </a:t>
            </a:r>
            <a:r>
              <a:rPr lang="en-GB" sz="2300" dirty="0"/>
              <a:t>of </a:t>
            </a:r>
            <a:r>
              <a:rPr lang="en-GB" sz="2300" dirty="0" smtClean="0"/>
              <a:t>contents</a:t>
            </a:r>
            <a:endParaRPr lang="en-GB" sz="2300" dirty="0" smtClean="0">
              <a:latin typeface="Times New Roman" panose="02020603050405020304" pitchFamily="18" charset="0"/>
              <a:cs typeface="Times New Roman" panose="02020603050405020304" pitchFamily="18" charset="0"/>
            </a:endParaRPr>
          </a:p>
          <a:p>
            <a:pPr marL="0" lvl="0" indent="0">
              <a:buNone/>
            </a:pPr>
            <a:r>
              <a:rPr lang="en-GB" sz="2300" dirty="0" smtClean="0">
                <a:latin typeface="Times New Roman" panose="02020603050405020304" pitchFamily="18" charset="0"/>
                <a:cs typeface="Times New Roman" panose="02020603050405020304" pitchFamily="18" charset="0"/>
              </a:rPr>
              <a:t>d)</a:t>
            </a:r>
            <a:r>
              <a:rPr lang="en-GB" sz="2300" dirty="0"/>
              <a:t> </a:t>
            </a:r>
            <a:r>
              <a:rPr lang="en-GB" sz="2300" dirty="0" smtClean="0"/>
              <a:t>   ‘</a:t>
            </a:r>
            <a:r>
              <a:rPr lang="en-GB" sz="2300" dirty="0"/>
              <a:t>Preface’ by Thomas </a:t>
            </a:r>
            <a:r>
              <a:rPr lang="en-GB" sz="2300" dirty="0" err="1"/>
              <a:t>Fowell</a:t>
            </a:r>
            <a:r>
              <a:rPr lang="en-GB" sz="2300" dirty="0"/>
              <a:t> </a:t>
            </a:r>
            <a:r>
              <a:rPr lang="en-GB" sz="2300" dirty="0" smtClean="0"/>
              <a:t>Buxton (F.R.S.G.)</a:t>
            </a:r>
          </a:p>
          <a:p>
            <a:pPr marL="0" lvl="0" indent="0">
              <a:buNone/>
            </a:pPr>
            <a:r>
              <a:rPr lang="en-GB" sz="2300" dirty="0" smtClean="0"/>
              <a:t>e)    ‘Introduction</a:t>
            </a:r>
            <a:r>
              <a:rPr lang="en-GB" sz="2300" dirty="0"/>
              <a:t>’ by the translator </a:t>
            </a:r>
            <a:r>
              <a:rPr lang="en-GB" sz="2300" dirty="0" err="1"/>
              <a:t>Margarite</a:t>
            </a:r>
            <a:r>
              <a:rPr lang="en-GB" sz="2300" dirty="0"/>
              <a:t> </a:t>
            </a:r>
            <a:r>
              <a:rPr lang="en-GB" sz="2300" dirty="0" smtClean="0"/>
              <a:t>Hutchinson </a:t>
            </a:r>
          </a:p>
          <a:p>
            <a:pPr marL="0" lvl="0" indent="0">
              <a:buNone/>
            </a:pPr>
            <a:r>
              <a:rPr lang="en-GB" sz="2300" dirty="0" smtClean="0"/>
              <a:t>f)      Hartwell’s </a:t>
            </a:r>
            <a:r>
              <a:rPr lang="en-GB" sz="2300" dirty="0"/>
              <a:t>Dedicatory letter to the Archbishop of </a:t>
            </a:r>
            <a:r>
              <a:rPr lang="en-GB" sz="2300" dirty="0" smtClean="0"/>
              <a:t>Canterbury</a:t>
            </a:r>
          </a:p>
          <a:p>
            <a:pPr marL="0" lvl="0" indent="0">
              <a:buNone/>
            </a:pPr>
            <a:r>
              <a:rPr lang="en-GB" sz="2300" dirty="0" smtClean="0"/>
              <a:t>g)      English </a:t>
            </a:r>
            <a:r>
              <a:rPr lang="en-GB" sz="2300" dirty="0"/>
              <a:t>translation of Pigafetta’s Dedicatory letter to the Bishop of St </a:t>
            </a:r>
            <a:r>
              <a:rPr lang="en-GB" sz="2300" dirty="0" smtClean="0"/>
              <a:t>Mark’s</a:t>
            </a:r>
            <a:endParaRPr lang="it-IT" sz="2300" dirty="0">
              <a:latin typeface="Times New Roman" panose="02020603050405020304" pitchFamily="18" charset="0"/>
              <a:cs typeface="Times New Roman" panose="02020603050405020304" pitchFamily="18" charset="0"/>
            </a:endParaRPr>
          </a:p>
        </p:txBody>
      </p:sp>
      <p:sp>
        <p:nvSpPr>
          <p:cNvPr id="6" name="Segnaposto contenuto 5"/>
          <p:cNvSpPr>
            <a:spLocks noGrp="1"/>
          </p:cNvSpPr>
          <p:nvPr>
            <p:ph sz="half" idx="2"/>
          </p:nvPr>
        </p:nvSpPr>
        <p:spPr/>
        <p:txBody>
          <a:bodyPr>
            <a:noAutofit/>
          </a:bodyPr>
          <a:lstStyle/>
          <a:p>
            <a:pPr marL="0" indent="0">
              <a:buNone/>
            </a:pPr>
            <a:r>
              <a:rPr lang="en-GB" sz="1800" dirty="0">
                <a:latin typeface="Times New Roman" panose="02020603050405020304" pitchFamily="18" charset="0"/>
                <a:cs typeface="Times New Roman" panose="02020603050405020304" pitchFamily="18" charset="0"/>
              </a:rPr>
              <a:t>a) English translations of Pigafetta’s Dedications for the “Map of Africa” and “Map of Congo”, </a:t>
            </a:r>
            <a:endParaRPr lang="en-GB" sz="1800" dirty="0" smtClean="0">
              <a:latin typeface="Times New Roman" panose="02020603050405020304" pitchFamily="18" charset="0"/>
              <a:cs typeface="Times New Roman" panose="02020603050405020304" pitchFamily="18" charset="0"/>
            </a:endParaRPr>
          </a:p>
          <a:p>
            <a:pPr marL="0" indent="0">
              <a:buNone/>
            </a:pPr>
            <a:r>
              <a:rPr lang="en-GB" sz="1800" dirty="0" smtClean="0">
                <a:latin typeface="Times New Roman" panose="02020603050405020304" pitchFamily="18" charset="0"/>
                <a:cs typeface="Times New Roman" panose="02020603050405020304" pitchFamily="18" charset="0"/>
              </a:rPr>
              <a:t>b</a:t>
            </a:r>
            <a:r>
              <a:rPr lang="en-GB" sz="1800" dirty="0">
                <a:latin typeface="Times New Roman" panose="02020603050405020304" pitchFamily="18" charset="0"/>
                <a:cs typeface="Times New Roman" panose="02020603050405020304" pitchFamily="18" charset="0"/>
              </a:rPr>
              <a:t>) a three-page description in French on the “Map of </a:t>
            </a:r>
            <a:r>
              <a:rPr lang="en-GB" sz="1800" dirty="0" err="1">
                <a:latin typeface="Times New Roman" panose="02020603050405020304" pitchFamily="18" charset="0"/>
                <a:cs typeface="Times New Roman" panose="02020603050405020304" pitchFamily="18" charset="0"/>
              </a:rPr>
              <a:t>Duartes</a:t>
            </a:r>
            <a:r>
              <a:rPr lang="en-GB" sz="1800" dirty="0">
                <a:latin typeface="Times New Roman" panose="02020603050405020304" pitchFamily="18" charset="0"/>
                <a:cs typeface="Times New Roman" panose="02020603050405020304" pitchFamily="18" charset="0"/>
              </a:rPr>
              <a:t>” taken from a French specialist text entitled </a:t>
            </a:r>
            <a:r>
              <a:rPr lang="en-GB" sz="1800" i="1" dirty="0" err="1">
                <a:latin typeface="Times New Roman" panose="02020603050405020304" pitchFamily="18" charset="0"/>
                <a:cs typeface="Times New Roman" panose="02020603050405020304" pitchFamily="18" charset="0"/>
              </a:rPr>
              <a:t>L’Hydrographie</a:t>
            </a:r>
            <a:r>
              <a:rPr lang="en-GB" sz="1800" i="1" dirty="0">
                <a:latin typeface="Times New Roman" panose="02020603050405020304" pitchFamily="18" charset="0"/>
                <a:cs typeface="Times New Roman" panose="02020603050405020304" pitchFamily="18" charset="0"/>
              </a:rPr>
              <a:t> </a:t>
            </a:r>
            <a:r>
              <a:rPr lang="en-GB" sz="1800" i="1" dirty="0" err="1">
                <a:latin typeface="Times New Roman" panose="02020603050405020304" pitchFamily="18" charset="0"/>
                <a:cs typeface="Times New Roman" panose="02020603050405020304" pitchFamily="18" charset="0"/>
              </a:rPr>
              <a:t>Africaine</a:t>
            </a:r>
            <a:r>
              <a:rPr lang="en-GB" sz="1800" dirty="0">
                <a:latin typeface="Times New Roman" panose="02020603050405020304" pitchFamily="18" charset="0"/>
                <a:cs typeface="Times New Roman" panose="02020603050405020304" pitchFamily="18" charset="0"/>
              </a:rPr>
              <a:t>, </a:t>
            </a:r>
            <a:endParaRPr lang="en-GB" sz="1800" dirty="0" smtClean="0">
              <a:latin typeface="Times New Roman" panose="02020603050405020304" pitchFamily="18" charset="0"/>
              <a:cs typeface="Times New Roman" panose="02020603050405020304" pitchFamily="18" charset="0"/>
            </a:endParaRPr>
          </a:p>
          <a:p>
            <a:pPr marL="0" indent="0">
              <a:buNone/>
            </a:pPr>
            <a:r>
              <a:rPr lang="en-GB" sz="1800" dirty="0" smtClean="0">
                <a:latin typeface="Times New Roman" panose="02020603050405020304" pitchFamily="18" charset="0"/>
                <a:cs typeface="Times New Roman" panose="02020603050405020304" pitchFamily="18" charset="0"/>
              </a:rPr>
              <a:t>c</a:t>
            </a:r>
            <a:r>
              <a:rPr lang="en-GB" sz="1800" dirty="0">
                <a:latin typeface="Times New Roman" panose="02020603050405020304" pitchFamily="18" charset="0"/>
                <a:cs typeface="Times New Roman" panose="02020603050405020304" pitchFamily="18" charset="0"/>
              </a:rPr>
              <a:t>) a five-page historical review of the “Cartography of Africa from 1492-1600”, </a:t>
            </a:r>
            <a:endParaRPr lang="en-GB" sz="1800" dirty="0" smtClean="0">
              <a:latin typeface="Times New Roman" panose="02020603050405020304" pitchFamily="18" charset="0"/>
              <a:cs typeface="Times New Roman" panose="02020603050405020304" pitchFamily="18" charset="0"/>
            </a:endParaRPr>
          </a:p>
          <a:p>
            <a:pPr marL="0" indent="0">
              <a:buNone/>
            </a:pPr>
            <a:r>
              <a:rPr lang="en-GB" sz="1800" dirty="0" smtClean="0">
                <a:latin typeface="Times New Roman" panose="02020603050405020304" pitchFamily="18" charset="0"/>
                <a:cs typeface="Times New Roman" panose="02020603050405020304" pitchFamily="18" charset="0"/>
              </a:rPr>
              <a:t>d</a:t>
            </a:r>
            <a:r>
              <a:rPr lang="en-GB" sz="1800" dirty="0">
                <a:latin typeface="Times New Roman" panose="02020603050405020304" pitchFamily="18" charset="0"/>
                <a:cs typeface="Times New Roman" panose="02020603050405020304" pitchFamily="18" charset="0"/>
              </a:rPr>
              <a:t>) a three-page “Bibliographical Note upon the 16</a:t>
            </a:r>
            <a:r>
              <a:rPr lang="en-GB" sz="1800" baseline="30000" dirty="0">
                <a:latin typeface="Times New Roman" panose="02020603050405020304" pitchFamily="18" charset="0"/>
                <a:cs typeface="Times New Roman" panose="02020603050405020304" pitchFamily="18" charset="0"/>
              </a:rPr>
              <a:t>th</a:t>
            </a:r>
            <a:r>
              <a:rPr lang="en-GB" sz="1800" dirty="0">
                <a:latin typeface="Times New Roman" panose="02020603050405020304" pitchFamily="18" charset="0"/>
                <a:cs typeface="Times New Roman" panose="02020603050405020304" pitchFamily="18" charset="0"/>
              </a:rPr>
              <a:t>-century editions of Pigafetta”, </a:t>
            </a:r>
            <a:endParaRPr lang="en-GB" sz="1800" dirty="0" smtClean="0">
              <a:latin typeface="Times New Roman" panose="02020603050405020304" pitchFamily="18" charset="0"/>
              <a:cs typeface="Times New Roman" panose="02020603050405020304" pitchFamily="18" charset="0"/>
            </a:endParaRPr>
          </a:p>
          <a:p>
            <a:pPr marL="0" indent="0">
              <a:buNone/>
            </a:pPr>
            <a:r>
              <a:rPr lang="en-GB" sz="1800" dirty="0" smtClean="0">
                <a:latin typeface="Times New Roman" panose="02020603050405020304" pitchFamily="18" charset="0"/>
                <a:cs typeface="Times New Roman" panose="02020603050405020304" pitchFamily="18" charset="0"/>
              </a:rPr>
              <a:t>e</a:t>
            </a:r>
            <a:r>
              <a:rPr lang="en-GB" sz="1800" dirty="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twenty-five </a:t>
            </a:r>
            <a:r>
              <a:rPr lang="en-GB" sz="1800" dirty="0">
                <a:latin typeface="Times New Roman" panose="02020603050405020304" pitchFamily="18" charset="0"/>
                <a:cs typeface="Times New Roman" panose="02020603050405020304" pitchFamily="18" charset="0"/>
              </a:rPr>
              <a:t>pages of notes giving explicatory information about proper names (especially place names and geographical terms) and other terms mentioned in the text. </a:t>
            </a: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097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188640"/>
            <a:ext cx="6105525"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376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3200" dirty="0" err="1" smtClean="0">
                <a:solidFill>
                  <a:srgbClr val="FF0000"/>
                </a:solidFill>
              </a:rPr>
              <a:t>Hutchinson’s</a:t>
            </a:r>
            <a:r>
              <a:rPr lang="it-IT" sz="3200" dirty="0" smtClean="0">
                <a:solidFill>
                  <a:srgbClr val="FF0000"/>
                </a:solidFill>
              </a:rPr>
              <a:t> </a:t>
            </a:r>
            <a:r>
              <a:rPr lang="it-IT" sz="3200" dirty="0" err="1" smtClean="0">
                <a:solidFill>
                  <a:srgbClr val="FF0000"/>
                </a:solidFill>
              </a:rPr>
              <a:t>rewriting</a:t>
            </a:r>
            <a:r>
              <a:rPr lang="it-IT" sz="3200" dirty="0" smtClean="0">
                <a:solidFill>
                  <a:srgbClr val="FF0000"/>
                </a:solidFill>
              </a:rPr>
              <a:t> of Pigafetta and </a:t>
            </a:r>
            <a:r>
              <a:rPr lang="it-IT" sz="3200" dirty="0" err="1" smtClean="0">
                <a:solidFill>
                  <a:srgbClr val="FF0000"/>
                </a:solidFill>
              </a:rPr>
              <a:t>Hartwell</a:t>
            </a:r>
            <a:endParaRPr lang="it-IT" sz="3200" dirty="0">
              <a:solidFill>
                <a:srgbClr val="FF0000"/>
              </a:solidFill>
            </a:endParaRPr>
          </a:p>
        </p:txBody>
      </p:sp>
      <p:sp>
        <p:nvSpPr>
          <p:cNvPr id="6" name="Segnaposto contenuto 5"/>
          <p:cNvSpPr>
            <a:spLocks noGrp="1"/>
          </p:cNvSpPr>
          <p:nvPr>
            <p:ph idx="1"/>
          </p:nvPr>
        </p:nvSpPr>
        <p:spPr/>
        <p:txBody>
          <a:bodyPr/>
          <a:lstStyle/>
          <a:p>
            <a:r>
              <a:rPr lang="it-IT" dirty="0" err="1" smtClean="0"/>
              <a:t>What</a:t>
            </a:r>
            <a:r>
              <a:rPr lang="it-IT" dirty="0" smtClean="0"/>
              <a:t> </a:t>
            </a:r>
            <a:r>
              <a:rPr lang="it-IT" dirty="0" err="1" smtClean="0"/>
              <a:t>differences</a:t>
            </a:r>
            <a:r>
              <a:rPr lang="it-IT" dirty="0" smtClean="0"/>
              <a:t> are </a:t>
            </a:r>
            <a:r>
              <a:rPr lang="it-IT" dirty="0" err="1" smtClean="0"/>
              <a:t>there</a:t>
            </a:r>
            <a:r>
              <a:rPr lang="it-IT" dirty="0" smtClean="0"/>
              <a:t> in </a:t>
            </a:r>
            <a:r>
              <a:rPr lang="it-IT" dirty="0" err="1" smtClean="0"/>
              <a:t>their</a:t>
            </a:r>
            <a:r>
              <a:rPr lang="it-IT" dirty="0" smtClean="0"/>
              <a:t> </a:t>
            </a:r>
            <a:r>
              <a:rPr lang="it-IT" dirty="0" err="1" smtClean="0"/>
              <a:t>title</a:t>
            </a:r>
            <a:r>
              <a:rPr lang="it-IT" dirty="0" smtClean="0"/>
              <a:t> </a:t>
            </a:r>
            <a:r>
              <a:rPr lang="it-IT" dirty="0" err="1" smtClean="0"/>
              <a:t>pages</a:t>
            </a:r>
            <a:r>
              <a:rPr lang="it-IT" dirty="0" smtClean="0"/>
              <a:t>? (</a:t>
            </a:r>
            <a:r>
              <a:rPr lang="it-IT" dirty="0" err="1" smtClean="0"/>
              <a:t>content</a:t>
            </a:r>
            <a:r>
              <a:rPr lang="it-IT" dirty="0" smtClean="0"/>
              <a:t> and </a:t>
            </a:r>
            <a:r>
              <a:rPr lang="it-IT" dirty="0" err="1" smtClean="0"/>
              <a:t>communicative</a:t>
            </a:r>
            <a:r>
              <a:rPr lang="it-IT" dirty="0" smtClean="0"/>
              <a:t> </a:t>
            </a:r>
            <a:r>
              <a:rPr lang="it-IT" dirty="0" err="1" smtClean="0"/>
              <a:t>function</a:t>
            </a:r>
            <a:r>
              <a:rPr lang="it-IT" dirty="0" smtClean="0"/>
              <a:t>?)</a:t>
            </a:r>
          </a:p>
          <a:p>
            <a:endParaRPr lang="it-IT" dirty="0"/>
          </a:p>
          <a:p>
            <a:pPr lvl="0"/>
            <a:r>
              <a:rPr lang="it-IT" dirty="0" err="1" smtClean="0"/>
              <a:t>What</a:t>
            </a:r>
            <a:r>
              <a:rPr lang="it-IT" dirty="0" smtClean="0"/>
              <a:t> </a:t>
            </a:r>
            <a:r>
              <a:rPr lang="it-IT" dirty="0" err="1" smtClean="0"/>
              <a:t>about</a:t>
            </a:r>
            <a:r>
              <a:rPr lang="it-IT" dirty="0" smtClean="0"/>
              <a:t> the ‘</a:t>
            </a:r>
            <a:r>
              <a:rPr lang="it-IT" dirty="0" err="1" smtClean="0"/>
              <a:t>Preface</a:t>
            </a:r>
            <a:r>
              <a:rPr lang="it-IT" dirty="0" smtClean="0"/>
              <a:t>’ by </a:t>
            </a:r>
            <a:r>
              <a:rPr lang="en-GB" dirty="0"/>
              <a:t>Thomas </a:t>
            </a:r>
            <a:r>
              <a:rPr lang="en-GB" dirty="0" err="1"/>
              <a:t>Fowell</a:t>
            </a:r>
            <a:r>
              <a:rPr lang="en-GB" dirty="0"/>
              <a:t> Buxton (F.R.S.G</a:t>
            </a:r>
            <a:r>
              <a:rPr lang="en-GB" dirty="0" smtClean="0"/>
              <a:t>.)?</a:t>
            </a:r>
            <a:endParaRPr lang="en-GB" dirty="0"/>
          </a:p>
          <a:p>
            <a:pPr marL="0" indent="0">
              <a:buNone/>
            </a:pPr>
            <a:endParaRPr lang="it-IT" dirty="0"/>
          </a:p>
        </p:txBody>
      </p:sp>
    </p:spTree>
    <p:extLst>
      <p:ext uri="{BB962C8B-B14F-4D97-AF65-F5344CB8AC3E}">
        <p14:creationId xmlns:p14="http://schemas.microsoft.com/office/powerpoint/2010/main" val="1437849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Conclusions</a:t>
            </a:r>
            <a:r>
              <a:rPr lang="it-IT" b="1" dirty="0" smtClean="0">
                <a:solidFill>
                  <a:srgbClr val="FF0000"/>
                </a:solidFill>
              </a:rPr>
              <a:t> on paratext</a:t>
            </a:r>
            <a:endParaRPr lang="it-IT" b="1" dirty="0">
              <a:solidFill>
                <a:srgbClr val="FF0000"/>
              </a:solidFill>
            </a:endParaRPr>
          </a:p>
        </p:txBody>
      </p:sp>
      <p:sp>
        <p:nvSpPr>
          <p:cNvPr id="3" name="Segnaposto contenuto 2"/>
          <p:cNvSpPr>
            <a:spLocks noGrp="1"/>
          </p:cNvSpPr>
          <p:nvPr>
            <p:ph idx="1"/>
          </p:nvPr>
        </p:nvSpPr>
        <p:spPr/>
        <p:txBody>
          <a:bodyPr>
            <a:normAutofit fontScale="77500" lnSpcReduction="20000"/>
          </a:bodyPr>
          <a:lstStyle/>
          <a:p>
            <a:pPr marL="0" indent="0" algn="just">
              <a:buNone/>
            </a:pPr>
            <a:endParaRPr lang="en-GB" sz="2400"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GB" sz="2400" dirty="0" smtClean="0">
                <a:latin typeface="Times New Roman" panose="02020603050405020304" pitchFamily="18" charset="0"/>
                <a:cs typeface="Times New Roman" panose="02020603050405020304" pitchFamily="18" charset="0"/>
              </a:rPr>
              <a:t>In the </a:t>
            </a:r>
            <a:r>
              <a:rPr lang="en-GB" sz="2400" dirty="0">
                <a:latin typeface="Times New Roman" panose="02020603050405020304" pitchFamily="18" charset="0"/>
                <a:cs typeface="Times New Roman" panose="02020603050405020304" pitchFamily="18" charset="0"/>
              </a:rPr>
              <a:t>examination of the paratextual contents of the 1597 and 1881 translations of Pigafetta’s Italian text, two aspects stand </a:t>
            </a:r>
            <a:r>
              <a:rPr lang="en-GB" sz="2400" dirty="0" smtClean="0">
                <a:latin typeface="Times New Roman" panose="02020603050405020304" pitchFamily="18" charset="0"/>
                <a:cs typeface="Times New Roman" panose="02020603050405020304" pitchFamily="18" charset="0"/>
              </a:rPr>
              <a:t>out:</a:t>
            </a:r>
          </a:p>
          <a:p>
            <a:pPr marL="0" indent="0" algn="just">
              <a:lnSpc>
                <a:spcPct val="150000"/>
              </a:lnSpc>
              <a:buNone/>
            </a:pPr>
            <a:endParaRPr lang="en-GB" sz="2400" dirty="0" smtClean="0">
              <a:latin typeface="Times New Roman" panose="02020603050405020304" pitchFamily="18" charset="0"/>
              <a:cs typeface="Times New Roman" panose="02020603050405020304" pitchFamily="18" charset="0"/>
            </a:endParaRPr>
          </a:p>
          <a:p>
            <a:pPr marL="457200" indent="-457200" algn="just">
              <a:lnSpc>
                <a:spcPct val="150000"/>
              </a:lnSpc>
              <a:buAutoNum type="alphaLcParenR"/>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paratext in both translations represents a significant part of the work. Through the extensive paratextual apparatus both translators orient the reader as to their communicative objectives, and hence how the translation should be received. </a:t>
            </a:r>
            <a:endParaRPr lang="en-GB" sz="2400" dirty="0" smtClean="0">
              <a:latin typeface="Times New Roman" panose="02020603050405020304" pitchFamily="18" charset="0"/>
              <a:cs typeface="Times New Roman" panose="02020603050405020304" pitchFamily="18" charset="0"/>
            </a:endParaRPr>
          </a:p>
          <a:p>
            <a:pPr marL="457200" indent="-457200" algn="just">
              <a:lnSpc>
                <a:spcPct val="150000"/>
              </a:lnSpc>
              <a:buAutoNum type="alphaLcParenR"/>
            </a:pPr>
            <a:endParaRPr lang="en-GB" sz="2400" dirty="0">
              <a:latin typeface="Times New Roman" panose="02020603050405020304" pitchFamily="18" charset="0"/>
              <a:cs typeface="Times New Roman" panose="02020603050405020304" pitchFamily="18" charset="0"/>
            </a:endParaRPr>
          </a:p>
          <a:p>
            <a:pPr marL="457200" indent="-457200" algn="just">
              <a:lnSpc>
                <a:spcPct val="150000"/>
              </a:lnSpc>
              <a:buAutoNum type="alphaLcParenR"/>
            </a:pPr>
            <a:r>
              <a:rPr lang="en-GB" sz="2400" dirty="0">
                <a:latin typeface="Times New Roman" panose="02020603050405020304" pitchFamily="18" charset="0"/>
                <a:cs typeface="Times New Roman" panose="02020603050405020304" pitchFamily="18" charset="0"/>
              </a:rPr>
              <a:t>T</a:t>
            </a:r>
            <a:r>
              <a:rPr lang="en-GB" sz="2400" dirty="0" smtClean="0">
                <a:latin typeface="Times New Roman" panose="02020603050405020304" pitchFamily="18" charset="0"/>
                <a:cs typeface="Times New Roman" panose="02020603050405020304" pitchFamily="18" charset="0"/>
              </a:rPr>
              <a:t>hrough </a:t>
            </a:r>
            <a:r>
              <a:rPr lang="en-GB" sz="2400" dirty="0">
                <a:latin typeface="Times New Roman" panose="02020603050405020304" pitchFamily="18" charset="0"/>
                <a:cs typeface="Times New Roman" panose="02020603050405020304" pitchFamily="18" charset="0"/>
              </a:rPr>
              <a:t>the paratext the translators have emphasised those elements of the translation which in their opinion are of particular importance for the reader. </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8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Primary</a:t>
            </a:r>
            <a:r>
              <a:rPr lang="it-IT" b="1" dirty="0" smtClean="0">
                <a:solidFill>
                  <a:srgbClr val="FF0000"/>
                </a:solidFill>
              </a:rPr>
              <a:t> </a:t>
            </a:r>
            <a:r>
              <a:rPr lang="it-IT" b="1" dirty="0" err="1" smtClean="0">
                <a:solidFill>
                  <a:srgbClr val="FF0000"/>
                </a:solidFill>
              </a:rPr>
              <a:t>sources</a:t>
            </a:r>
            <a:endParaRPr lang="it-IT" b="1" dirty="0">
              <a:solidFill>
                <a:srgbClr val="FF0000"/>
              </a:solidFill>
            </a:endParaRPr>
          </a:p>
        </p:txBody>
      </p:sp>
      <p:sp>
        <p:nvSpPr>
          <p:cNvPr id="3" name="Segnaposto contenuto 2"/>
          <p:cNvSpPr>
            <a:spLocks noGrp="1"/>
          </p:cNvSpPr>
          <p:nvPr>
            <p:ph idx="1"/>
          </p:nvPr>
        </p:nvSpPr>
        <p:spPr/>
        <p:txBody>
          <a:bodyPr>
            <a:normAutofit/>
          </a:bodyPr>
          <a:lstStyle/>
          <a:p>
            <a:r>
              <a:rPr lang="en-US" sz="2000" dirty="0"/>
              <a:t>Pigafetta, Filippo,  1591. </a:t>
            </a:r>
            <a:r>
              <a:rPr lang="it-IT" sz="2000" i="1" dirty="0" err="1"/>
              <a:t>Relatione</a:t>
            </a:r>
            <a:r>
              <a:rPr lang="it-IT" sz="2000" i="1" dirty="0"/>
              <a:t> del reame di Congo et delle circonvicine contrade</a:t>
            </a:r>
            <a:r>
              <a:rPr lang="it-IT" sz="2000" dirty="0"/>
              <a:t>. </a:t>
            </a:r>
            <a:r>
              <a:rPr lang="en-US" sz="2000" dirty="0"/>
              <a:t>Rome. </a:t>
            </a:r>
            <a:endParaRPr lang="en-US" sz="2000" dirty="0" smtClean="0"/>
          </a:p>
          <a:p>
            <a:endParaRPr lang="it-IT" sz="2000" dirty="0"/>
          </a:p>
          <a:p>
            <a:r>
              <a:rPr lang="en-GB" sz="2000" dirty="0"/>
              <a:t>Lopes, Duarte. 1597. </a:t>
            </a:r>
            <a:r>
              <a:rPr lang="en-GB" sz="2000" i="1" dirty="0"/>
              <a:t>A </a:t>
            </a:r>
            <a:r>
              <a:rPr lang="en-GB" sz="2000" i="1" dirty="0" err="1"/>
              <a:t>Reporte</a:t>
            </a:r>
            <a:r>
              <a:rPr lang="en-GB" sz="2000" i="1" dirty="0"/>
              <a:t> of the Kingdome of Congo, a Region of Africa. And of the Countries that border </a:t>
            </a:r>
            <a:r>
              <a:rPr lang="en-GB" sz="2000" i="1" dirty="0" err="1"/>
              <a:t>rounde</a:t>
            </a:r>
            <a:r>
              <a:rPr lang="en-GB" sz="2000" i="1" dirty="0"/>
              <a:t> about the same… </a:t>
            </a:r>
            <a:r>
              <a:rPr lang="en-GB" sz="2000" i="1" dirty="0" err="1"/>
              <a:t>Drawen</a:t>
            </a:r>
            <a:r>
              <a:rPr lang="en-GB" sz="2000" i="1" dirty="0"/>
              <a:t> out of the writings and discourses of Odoardo Lopes a </a:t>
            </a:r>
            <a:r>
              <a:rPr lang="en-GB" sz="2000" i="1" dirty="0" err="1"/>
              <a:t>Portingall</a:t>
            </a:r>
            <a:r>
              <a:rPr lang="en-GB" sz="2000" i="1" dirty="0"/>
              <a:t>, by</a:t>
            </a:r>
            <a:r>
              <a:rPr lang="en-GB" sz="2000" dirty="0"/>
              <a:t> </a:t>
            </a:r>
            <a:r>
              <a:rPr lang="en-GB" sz="2000" i="1" dirty="0" err="1"/>
              <a:t>Philippo</a:t>
            </a:r>
            <a:r>
              <a:rPr lang="en-GB" sz="2000" i="1" dirty="0"/>
              <a:t> Pigafetta</a:t>
            </a:r>
            <a:r>
              <a:rPr lang="en-GB" sz="2000" dirty="0"/>
              <a:t>. </a:t>
            </a:r>
            <a:r>
              <a:rPr lang="en-GB" sz="2000" i="1" dirty="0"/>
              <a:t>Translated out of Italian by Abraham Hartwell.</a:t>
            </a:r>
            <a:r>
              <a:rPr lang="en-GB" sz="2000" dirty="0"/>
              <a:t> London</a:t>
            </a:r>
            <a:r>
              <a:rPr lang="en-GB" sz="2000" dirty="0" smtClean="0"/>
              <a:t>.</a:t>
            </a:r>
          </a:p>
          <a:p>
            <a:endParaRPr lang="en-GB" sz="2000" dirty="0"/>
          </a:p>
          <a:p>
            <a:r>
              <a:rPr lang="en-GB" sz="2000" dirty="0" smtClean="0"/>
              <a:t>Lopes</a:t>
            </a:r>
            <a:r>
              <a:rPr lang="en-GB" sz="2000" dirty="0"/>
              <a:t>, Duarte, Filippo Pigafetta, Margarite Hutchinson. 1881. </a:t>
            </a:r>
            <a:r>
              <a:rPr lang="en-GB" sz="2000" i="1" dirty="0"/>
              <a:t>A Report of the Kingdom of Congo, and of the Surrounding Countries; Drawn out of the Writings and Discourses of the Portuguese Duarte Lopez, by Filippo Pigafetta. 1591</a:t>
            </a:r>
            <a:r>
              <a:rPr lang="en-GB" sz="2000" dirty="0"/>
              <a:t>. London: John Murray</a:t>
            </a:r>
            <a:r>
              <a:rPr lang="en-GB" sz="2000" dirty="0" smtClean="0"/>
              <a:t>.</a:t>
            </a:r>
          </a:p>
          <a:p>
            <a:endParaRPr lang="it-IT" sz="2000" dirty="0"/>
          </a:p>
          <a:p>
            <a:endParaRPr lang="it-IT" sz="2000" dirty="0"/>
          </a:p>
        </p:txBody>
      </p:sp>
    </p:spTree>
    <p:extLst>
      <p:ext uri="{BB962C8B-B14F-4D97-AF65-F5344CB8AC3E}">
        <p14:creationId xmlns:p14="http://schemas.microsoft.com/office/powerpoint/2010/main" val="1087754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7624" y="612845"/>
            <a:ext cx="6984776" cy="5786199"/>
          </a:xfrm>
          <a:prstGeom prst="rect">
            <a:avLst/>
          </a:prstGeom>
        </p:spPr>
        <p:txBody>
          <a:bodyPr wrap="square">
            <a:spAutoFit/>
          </a:bodyPr>
          <a:lstStyle/>
          <a:p>
            <a:r>
              <a:rPr lang="en-GB" b="1" u="sng" dirty="0" smtClean="0">
                <a:solidFill>
                  <a:srgbClr val="FF0000"/>
                </a:solidFill>
              </a:rPr>
              <a:t>Plenary</a:t>
            </a:r>
          </a:p>
          <a:p>
            <a:endParaRPr lang="it-IT" dirty="0"/>
          </a:p>
          <a:p>
            <a:pPr marL="285750" lvl="0" indent="-285750">
              <a:buFont typeface="Arial" panose="020B0604020202020204" pitchFamily="34" charset="0"/>
              <a:buChar char="•"/>
            </a:pPr>
            <a:r>
              <a:rPr lang="en-GB" sz="2000" dirty="0"/>
              <a:t>Brief information about Filippo Pigafetta, contents and success of book </a:t>
            </a:r>
            <a:endParaRPr lang="it-IT" sz="2000" dirty="0"/>
          </a:p>
          <a:p>
            <a:pPr marL="285750" lvl="0" indent="-285750">
              <a:buFont typeface="Arial" panose="020B0604020202020204" pitchFamily="34" charset="0"/>
              <a:buChar char="•"/>
            </a:pPr>
            <a:r>
              <a:rPr lang="en-GB" sz="2000" dirty="0"/>
              <a:t>Brief information about English translators and their translations</a:t>
            </a:r>
            <a:endParaRPr lang="it-IT" sz="2000" dirty="0"/>
          </a:p>
          <a:p>
            <a:pPr marL="285750" lvl="0" indent="-285750">
              <a:buFont typeface="Arial" panose="020B0604020202020204" pitchFamily="34" charset="0"/>
              <a:buChar char="•"/>
            </a:pPr>
            <a:r>
              <a:rPr lang="en-GB" sz="2000" dirty="0"/>
              <a:t>Concept of </a:t>
            </a:r>
            <a:r>
              <a:rPr lang="en-GB" sz="2000" dirty="0" smtClean="0"/>
              <a:t>paratext </a:t>
            </a:r>
            <a:r>
              <a:rPr lang="en-GB" sz="2000" dirty="0"/>
              <a:t>and its role in translation</a:t>
            </a:r>
            <a:endParaRPr lang="it-IT" sz="2000" dirty="0"/>
          </a:p>
          <a:p>
            <a:pPr marL="285750" lvl="0" indent="-285750">
              <a:buFont typeface="Arial" panose="020B0604020202020204" pitchFamily="34" charset="0"/>
              <a:buChar char="•"/>
            </a:pPr>
            <a:r>
              <a:rPr lang="en-GB" sz="2000" dirty="0" smtClean="0"/>
              <a:t>Paratextual </a:t>
            </a:r>
            <a:r>
              <a:rPr lang="en-GB" sz="2000" dirty="0"/>
              <a:t>contents in Hartwell’s </a:t>
            </a:r>
            <a:r>
              <a:rPr lang="en-GB" sz="2000" i="1" dirty="0"/>
              <a:t>A </a:t>
            </a:r>
            <a:r>
              <a:rPr lang="en-GB" sz="2000" i="1" dirty="0" err="1"/>
              <a:t>Reporte</a:t>
            </a:r>
            <a:r>
              <a:rPr lang="en-GB" sz="2000" i="1" dirty="0"/>
              <a:t> of the Kingdome of Congo</a:t>
            </a:r>
            <a:r>
              <a:rPr lang="en-GB" sz="2000" dirty="0"/>
              <a:t>, 1597 (Title page, Dedication, Translator’s address to readers, other prefatory material)</a:t>
            </a:r>
            <a:endParaRPr lang="it-IT" sz="2000" dirty="0"/>
          </a:p>
          <a:p>
            <a:pPr marL="285750" lvl="0" indent="-285750">
              <a:buFont typeface="Arial" panose="020B0604020202020204" pitchFamily="34" charset="0"/>
              <a:buChar char="•"/>
            </a:pPr>
            <a:r>
              <a:rPr lang="en-GB" sz="2000" dirty="0"/>
              <a:t>Paratextual contents in Hutchinson’s </a:t>
            </a:r>
            <a:r>
              <a:rPr lang="en-GB" sz="2000" i="1" dirty="0"/>
              <a:t>A Report of the Kingdom of Congo: And of the Surrounding Countries</a:t>
            </a:r>
            <a:r>
              <a:rPr lang="en-GB" sz="2000" dirty="0"/>
              <a:t> (1881</a:t>
            </a:r>
            <a:r>
              <a:rPr lang="en-GB" sz="2000" dirty="0" smtClean="0"/>
              <a:t>)</a:t>
            </a:r>
          </a:p>
          <a:p>
            <a:pPr marL="285750" indent="-285750">
              <a:buFont typeface="Arial" panose="020B0604020202020204" pitchFamily="34" charset="0"/>
              <a:buChar char="•"/>
            </a:pPr>
            <a:r>
              <a:rPr lang="en-GB" sz="2000" dirty="0"/>
              <a:t>Comparison of paratextual materials in the 1597 and 1881 translations, and how this affects rewriting and reception </a:t>
            </a:r>
            <a:endParaRPr lang="it-IT" sz="2000" dirty="0"/>
          </a:p>
          <a:p>
            <a:r>
              <a:rPr lang="en-GB" dirty="0"/>
              <a:t> </a:t>
            </a:r>
            <a:endParaRPr lang="it-IT" dirty="0"/>
          </a:p>
          <a:p>
            <a:r>
              <a:rPr lang="en-GB" dirty="0"/>
              <a:t> </a:t>
            </a:r>
            <a:endParaRPr lang="it-IT" dirty="0"/>
          </a:p>
          <a:p>
            <a:r>
              <a:rPr lang="en-GB" b="1" u="sng" dirty="0">
                <a:solidFill>
                  <a:srgbClr val="FF0000"/>
                </a:solidFill>
              </a:rPr>
              <a:t>In class </a:t>
            </a:r>
            <a:endParaRPr lang="it-IT" b="1" dirty="0">
              <a:solidFill>
                <a:srgbClr val="FF0000"/>
              </a:solidFill>
            </a:endParaRPr>
          </a:p>
          <a:p>
            <a:pPr marL="285750" lvl="0" indent="-285750">
              <a:buFont typeface="Arial" panose="020B0604020202020204" pitchFamily="34" charset="0"/>
              <a:buChar char="•"/>
            </a:pPr>
            <a:r>
              <a:rPr lang="en-GB" sz="2000" dirty="0"/>
              <a:t>Analysis of passages of Hartwell’s and Hutchinson’s </a:t>
            </a:r>
            <a:r>
              <a:rPr lang="en-GB" sz="2000" dirty="0" smtClean="0"/>
              <a:t>translations</a:t>
            </a:r>
            <a:endParaRPr lang="it-IT" dirty="0"/>
          </a:p>
        </p:txBody>
      </p:sp>
    </p:spTree>
    <p:extLst>
      <p:ext uri="{BB962C8B-B14F-4D97-AF65-F5344CB8AC3E}">
        <p14:creationId xmlns:p14="http://schemas.microsoft.com/office/powerpoint/2010/main" val="238590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Filippo Pigafetta</a:t>
            </a:r>
            <a:endParaRPr lang="it-IT" dirty="0"/>
          </a:p>
        </p:txBody>
      </p:sp>
      <p:sp>
        <p:nvSpPr>
          <p:cNvPr id="6" name="Segnaposto contenuto 5"/>
          <p:cNvSpPr>
            <a:spLocks noGrp="1"/>
          </p:cNvSpPr>
          <p:nvPr>
            <p:ph idx="1"/>
          </p:nvPr>
        </p:nvSpPr>
        <p:spPr/>
        <p:txBody>
          <a:bodyPr/>
          <a:lstStyle/>
          <a:p>
            <a:pPr>
              <a:lnSpc>
                <a:spcPct val="115000"/>
              </a:lnSpc>
              <a:spcAft>
                <a:spcPts val="0"/>
              </a:spcAft>
            </a:pPr>
            <a:r>
              <a:rPr lang="en-GB" b="0" dirty="0" smtClean="0">
                <a:ea typeface="Calibri"/>
                <a:cs typeface="Times New Roman"/>
              </a:rPr>
              <a:t>Born </a:t>
            </a:r>
            <a:r>
              <a:rPr lang="en-GB" b="0" dirty="0">
                <a:ea typeface="Calibri"/>
                <a:cs typeface="Times New Roman"/>
              </a:rPr>
              <a:t>in 1533 in </a:t>
            </a:r>
            <a:r>
              <a:rPr lang="en-GB" b="0" dirty="0" smtClean="0">
                <a:ea typeface="Calibri"/>
                <a:cs typeface="Times New Roman"/>
              </a:rPr>
              <a:t>Vicenza</a:t>
            </a:r>
            <a:endParaRPr lang="en-GB" b="0" dirty="0">
              <a:ea typeface="Calibri"/>
              <a:cs typeface="Times New Roman"/>
            </a:endParaRPr>
          </a:p>
          <a:p>
            <a:pPr>
              <a:lnSpc>
                <a:spcPct val="115000"/>
              </a:lnSpc>
              <a:spcAft>
                <a:spcPts val="0"/>
              </a:spcAft>
            </a:pPr>
            <a:endParaRPr lang="en-GB" b="0" dirty="0" smtClean="0">
              <a:ea typeface="Calibri"/>
              <a:cs typeface="Times New Roman"/>
            </a:endParaRPr>
          </a:p>
          <a:p>
            <a:pPr>
              <a:lnSpc>
                <a:spcPct val="115000"/>
              </a:lnSpc>
              <a:spcAft>
                <a:spcPts val="0"/>
              </a:spcAft>
            </a:pPr>
            <a:r>
              <a:rPr lang="en-GB" b="0" dirty="0">
                <a:ea typeface="Calibri"/>
                <a:cs typeface="Times New Roman"/>
              </a:rPr>
              <a:t>S</a:t>
            </a:r>
            <a:r>
              <a:rPr lang="en-GB" b="0" dirty="0" smtClean="0">
                <a:ea typeface="Calibri"/>
                <a:cs typeface="Times New Roman"/>
              </a:rPr>
              <a:t>pent </a:t>
            </a:r>
            <a:r>
              <a:rPr lang="en-GB" b="0" dirty="0">
                <a:ea typeface="Calibri"/>
                <a:cs typeface="Times New Roman"/>
              </a:rPr>
              <a:t>much of his career as first a soldier and then a </a:t>
            </a:r>
            <a:r>
              <a:rPr lang="en-GB" b="0" dirty="0" err="1" smtClean="0">
                <a:ea typeface="Calibri"/>
                <a:cs typeface="Times New Roman"/>
              </a:rPr>
              <a:t>diplomat.This</a:t>
            </a:r>
            <a:r>
              <a:rPr lang="en-GB" b="0" dirty="0" smtClean="0">
                <a:ea typeface="Calibri"/>
                <a:cs typeface="Times New Roman"/>
              </a:rPr>
              <a:t> </a:t>
            </a:r>
            <a:r>
              <a:rPr lang="en-GB" b="0" dirty="0">
                <a:ea typeface="Calibri"/>
                <a:cs typeface="Times New Roman"/>
              </a:rPr>
              <a:t>experience provided material for a number of treatises and texts that he wrote regarding his travels and the art of warfare. </a:t>
            </a:r>
            <a:endParaRPr lang="en-GB" b="0" dirty="0" smtClean="0">
              <a:ea typeface="Calibri"/>
              <a:cs typeface="Times New Roman"/>
            </a:endParaRPr>
          </a:p>
          <a:p>
            <a:pPr>
              <a:lnSpc>
                <a:spcPct val="115000"/>
              </a:lnSpc>
              <a:spcAft>
                <a:spcPts val="0"/>
              </a:spcAft>
            </a:pPr>
            <a:endParaRPr lang="en-GB" b="0" dirty="0" smtClean="0">
              <a:ea typeface="Calibri"/>
              <a:cs typeface="Times New Roman"/>
            </a:endParaRPr>
          </a:p>
          <a:p>
            <a:pPr>
              <a:lnSpc>
                <a:spcPct val="115000"/>
              </a:lnSpc>
              <a:spcAft>
                <a:spcPts val="0"/>
              </a:spcAft>
            </a:pPr>
            <a:r>
              <a:rPr lang="en-GB" b="0" dirty="0" smtClean="0">
                <a:ea typeface="Calibri"/>
                <a:cs typeface="Times New Roman"/>
              </a:rPr>
              <a:t>1589 </a:t>
            </a:r>
            <a:r>
              <a:rPr lang="en-GB" b="0" dirty="0">
                <a:ea typeface="Calibri"/>
                <a:cs typeface="Times New Roman"/>
              </a:rPr>
              <a:t>he collected the information from the Portuguese trader Odoardo Lopez (also called Duarte Lopez)  upon which Pigafetta then based the book </a:t>
            </a:r>
            <a:r>
              <a:rPr lang="en-GB" b="0" i="1" dirty="0" err="1">
                <a:ea typeface="Calibri"/>
                <a:cs typeface="Times New Roman"/>
              </a:rPr>
              <a:t>Relatione</a:t>
            </a:r>
            <a:r>
              <a:rPr lang="en-GB" b="0" i="1" dirty="0">
                <a:ea typeface="Calibri"/>
                <a:cs typeface="Times New Roman"/>
              </a:rPr>
              <a:t> del </a:t>
            </a:r>
            <a:r>
              <a:rPr lang="en-GB" b="0" i="1" dirty="0" err="1">
                <a:ea typeface="Calibri"/>
                <a:cs typeface="Times New Roman"/>
              </a:rPr>
              <a:t>reame</a:t>
            </a:r>
            <a:r>
              <a:rPr lang="en-GB" b="0" i="1" dirty="0">
                <a:ea typeface="Calibri"/>
                <a:cs typeface="Times New Roman"/>
              </a:rPr>
              <a:t> di Congo</a:t>
            </a:r>
            <a:r>
              <a:rPr lang="en-GB" b="0" dirty="0">
                <a:ea typeface="Calibri"/>
                <a:cs typeface="Times New Roman"/>
              </a:rPr>
              <a:t>. </a:t>
            </a:r>
            <a:endParaRPr lang="it-IT" sz="1800" b="0" dirty="0">
              <a:effectLst/>
              <a:ea typeface="Calibri"/>
              <a:cs typeface="Times New Roman"/>
            </a:endParaRPr>
          </a:p>
        </p:txBody>
      </p:sp>
    </p:spTree>
    <p:extLst>
      <p:ext uri="{BB962C8B-B14F-4D97-AF65-F5344CB8AC3E}">
        <p14:creationId xmlns:p14="http://schemas.microsoft.com/office/powerpoint/2010/main" val="4216717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solidFill>
                  <a:srgbClr val="002060"/>
                </a:solidFill>
              </a:rPr>
              <a:t>Pigafetta’s </a:t>
            </a:r>
            <a:r>
              <a:rPr lang="it-IT" sz="2800" dirty="0" err="1" smtClean="0">
                <a:solidFill>
                  <a:srgbClr val="002060"/>
                </a:solidFill>
              </a:rPr>
              <a:t>title</a:t>
            </a:r>
            <a:r>
              <a:rPr lang="it-IT" sz="2800" dirty="0" smtClean="0">
                <a:solidFill>
                  <a:srgbClr val="002060"/>
                </a:solidFill>
              </a:rPr>
              <a:t> page </a:t>
            </a:r>
            <a:endParaRPr lang="it-IT" sz="2800" dirty="0">
              <a:solidFill>
                <a:srgbClr val="002060"/>
              </a:solidFill>
            </a:endParaRPr>
          </a:p>
        </p:txBody>
      </p:sp>
      <p:sp>
        <p:nvSpPr>
          <p:cNvPr id="3" name="Segnaposto contenuto 2"/>
          <p:cNvSpPr>
            <a:spLocks noGrp="1"/>
          </p:cNvSpPr>
          <p:nvPr>
            <p:ph idx="1"/>
          </p:nvPr>
        </p:nvSpPr>
        <p:spPr>
          <a:xfrm>
            <a:off x="457200" y="1268760"/>
            <a:ext cx="8229600" cy="4857403"/>
          </a:xfrm>
        </p:spPr>
        <p:txBody>
          <a:bodyPr>
            <a:normAutofit fontScale="92500" lnSpcReduction="20000"/>
          </a:bodyPr>
          <a:lstStyle/>
          <a:p>
            <a:pPr marL="0" indent="0" algn="ctr">
              <a:buNone/>
            </a:pPr>
            <a:endParaRPr lang="it-IT" sz="1600" dirty="0" smtClean="0"/>
          </a:p>
          <a:p>
            <a:pPr marL="0" indent="0" algn="ctr">
              <a:buNone/>
            </a:pPr>
            <a:r>
              <a:rPr lang="it-IT" sz="3000" b="1" dirty="0" err="1" smtClean="0"/>
              <a:t>Relatione</a:t>
            </a:r>
            <a:r>
              <a:rPr lang="it-IT" sz="3000" b="1" dirty="0" smtClean="0"/>
              <a:t> </a:t>
            </a:r>
          </a:p>
          <a:p>
            <a:pPr marL="0" indent="0" algn="ctr">
              <a:lnSpc>
                <a:spcPct val="110000"/>
              </a:lnSpc>
              <a:buNone/>
            </a:pPr>
            <a:endParaRPr lang="it-IT" sz="1700" b="1" dirty="0" smtClean="0"/>
          </a:p>
          <a:p>
            <a:pPr marL="0" indent="0" algn="ctr">
              <a:buNone/>
            </a:pPr>
            <a:r>
              <a:rPr lang="it-IT" sz="2200" b="1" dirty="0" smtClean="0"/>
              <a:t>DEL REAME DI CONGO </a:t>
            </a:r>
          </a:p>
          <a:p>
            <a:pPr marL="0" indent="0" algn="ctr">
              <a:buNone/>
            </a:pPr>
            <a:r>
              <a:rPr lang="it-IT" sz="2000" b="1" dirty="0" smtClean="0"/>
              <a:t>ET DELLE CIRCONVICINE CONTRADE,</a:t>
            </a:r>
            <a:r>
              <a:rPr lang="it-IT" sz="2000" b="1" i="1" dirty="0" smtClean="0"/>
              <a:t> </a:t>
            </a:r>
          </a:p>
          <a:p>
            <a:pPr marL="0" indent="0" algn="ctr">
              <a:buNone/>
            </a:pPr>
            <a:endParaRPr lang="it-IT" sz="2000" b="1" dirty="0"/>
          </a:p>
          <a:p>
            <a:pPr marL="0" indent="0" algn="ctr">
              <a:buNone/>
            </a:pPr>
            <a:r>
              <a:rPr lang="it-IT" sz="2000" b="1" i="1" dirty="0"/>
              <a:t>Tratta dalli Scritti e </a:t>
            </a:r>
            <a:r>
              <a:rPr lang="it-IT" sz="2000" b="1" i="1" dirty="0" smtClean="0"/>
              <a:t>ragionamenti </a:t>
            </a:r>
          </a:p>
          <a:p>
            <a:pPr marL="0" indent="0" algn="ctr">
              <a:buNone/>
            </a:pPr>
            <a:r>
              <a:rPr lang="it-IT" sz="2000" b="1" i="1" dirty="0" smtClean="0"/>
              <a:t>di </a:t>
            </a:r>
            <a:r>
              <a:rPr lang="it-IT" sz="2000" b="1" i="1" dirty="0" err="1"/>
              <a:t>Odardo</a:t>
            </a:r>
            <a:r>
              <a:rPr lang="it-IT" sz="2000" b="1" i="1" dirty="0"/>
              <a:t> Lopez Portoghese </a:t>
            </a:r>
            <a:endParaRPr lang="it-IT" sz="2000" b="1" dirty="0"/>
          </a:p>
          <a:p>
            <a:pPr marL="0" indent="0" algn="ctr">
              <a:buNone/>
            </a:pPr>
            <a:r>
              <a:rPr lang="it-IT" sz="2300" b="1" dirty="0" smtClean="0"/>
              <a:t>PER FILIPPO PIGAFETTA </a:t>
            </a:r>
          </a:p>
          <a:p>
            <a:pPr marL="0" indent="0" algn="ctr">
              <a:buNone/>
            </a:pPr>
            <a:r>
              <a:rPr lang="it-IT" sz="2000" b="1" i="1" dirty="0" smtClean="0"/>
              <a:t>Con </a:t>
            </a:r>
            <a:r>
              <a:rPr lang="it-IT" sz="2000" b="1" i="1" dirty="0"/>
              <a:t>disegni vari di Geografia, di piante, d’</a:t>
            </a:r>
            <a:r>
              <a:rPr lang="it-IT" sz="2000" b="1" i="1" dirty="0" err="1"/>
              <a:t>habiti</a:t>
            </a:r>
            <a:r>
              <a:rPr lang="it-IT" sz="2000" b="1" i="1" dirty="0"/>
              <a:t>, d’animali, e altro.</a:t>
            </a:r>
            <a:endParaRPr lang="it-IT" sz="2000" b="1" dirty="0"/>
          </a:p>
          <a:p>
            <a:pPr marL="0" indent="0" algn="ctr">
              <a:buNone/>
            </a:pPr>
            <a:r>
              <a:rPr lang="it-IT" sz="2000" b="1" dirty="0"/>
              <a:t>Al molto Ill.</a:t>
            </a:r>
            <a:r>
              <a:rPr lang="it-IT" sz="2000" b="1" baseline="30000" dirty="0"/>
              <a:t>re</a:t>
            </a:r>
            <a:r>
              <a:rPr lang="it-IT" sz="2000" b="1" dirty="0"/>
              <a:t> &amp; </a:t>
            </a:r>
            <a:r>
              <a:rPr lang="it-IT" sz="2000" b="1" dirty="0" err="1"/>
              <a:t>R</a:t>
            </a:r>
            <a:r>
              <a:rPr lang="it-IT" sz="2000" b="1" baseline="30000" dirty="0" err="1"/>
              <a:t>mo</a:t>
            </a:r>
            <a:r>
              <a:rPr lang="it-IT" sz="2000" b="1" dirty="0"/>
              <a:t>. Mons.</a:t>
            </a:r>
            <a:r>
              <a:rPr lang="it-IT" sz="2000" b="1" baseline="30000" dirty="0"/>
              <a:t>re</a:t>
            </a:r>
            <a:r>
              <a:rPr lang="it-IT" sz="2000" b="1" dirty="0"/>
              <a:t> Antonio Migliore </a:t>
            </a:r>
            <a:r>
              <a:rPr lang="it-IT" sz="2000" b="1" dirty="0" err="1"/>
              <a:t>Vescouo</a:t>
            </a:r>
            <a:r>
              <a:rPr lang="it-IT" sz="2000" b="1" dirty="0"/>
              <a:t> di S. Marco è Commendatore di S. Spirito</a:t>
            </a:r>
            <a:r>
              <a:rPr lang="it-IT" sz="2000" b="1" dirty="0" smtClean="0"/>
              <a:t>.</a:t>
            </a:r>
          </a:p>
          <a:p>
            <a:pPr marL="0" indent="0" algn="ctr">
              <a:buNone/>
            </a:pPr>
            <a:endParaRPr lang="it-IT" sz="2000" b="1" dirty="0"/>
          </a:p>
          <a:p>
            <a:pPr marL="0" indent="0" algn="ctr">
              <a:buNone/>
            </a:pPr>
            <a:r>
              <a:rPr lang="it-IT" sz="2000" b="1" dirty="0"/>
              <a:t>In Roma</a:t>
            </a:r>
          </a:p>
          <a:p>
            <a:pPr marL="0" indent="0" algn="ctr">
              <a:buNone/>
            </a:pPr>
            <a:r>
              <a:rPr lang="it-IT" sz="2000" b="1" dirty="0"/>
              <a:t>Appreso Bartolomeo Grassi.</a:t>
            </a:r>
          </a:p>
        </p:txBody>
      </p:sp>
    </p:spTree>
    <p:extLst>
      <p:ext uri="{BB962C8B-B14F-4D97-AF65-F5344CB8AC3E}">
        <p14:creationId xmlns:p14="http://schemas.microsoft.com/office/powerpoint/2010/main" val="2042632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igafetta\Zeb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230" y="620688"/>
            <a:ext cx="728721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913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igafetta\Cannibals chopping human fle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92696"/>
            <a:ext cx="6264696" cy="5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4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Translations</a:t>
            </a:r>
            <a:r>
              <a:rPr lang="it-IT" dirty="0" smtClean="0">
                <a:solidFill>
                  <a:srgbClr val="FF0000"/>
                </a:solidFill>
              </a:rPr>
              <a:t> of Pigafetta’s book</a:t>
            </a:r>
            <a:endParaRPr lang="it-IT" dirty="0">
              <a:solidFill>
                <a:srgbClr val="FF0000"/>
              </a:solidFill>
            </a:endParaRPr>
          </a:p>
        </p:txBody>
      </p:sp>
      <p:sp>
        <p:nvSpPr>
          <p:cNvPr id="3" name="Segnaposto contenuto 2"/>
          <p:cNvSpPr>
            <a:spLocks noGrp="1"/>
          </p:cNvSpPr>
          <p:nvPr>
            <p:ph idx="1"/>
          </p:nvPr>
        </p:nvSpPr>
        <p:spPr/>
        <p:txBody>
          <a:bodyPr>
            <a:noAutofit/>
          </a:bodyPr>
          <a:lstStyle/>
          <a:p>
            <a:r>
              <a:rPr lang="en-GB" sz="2400" dirty="0">
                <a:latin typeface="Arial" panose="020B0604020202020204" pitchFamily="34" charset="0"/>
                <a:cs typeface="Arial" panose="020B0604020202020204" pitchFamily="34" charset="0"/>
              </a:rPr>
              <a:t>Pigafetta’s book was successful, indeed so successful that by the end of the century it had been translated into four different languages. It was translated into Dutch in 1596, into English and German in 1597, into Latin in 1598, with second editions in German, Latin and Dutch in 1609, 1624 and 1658 respectively </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In the </a:t>
            </a:r>
            <a:r>
              <a:rPr lang="en-GB" sz="2400" dirty="0">
                <a:latin typeface="Arial" panose="020B0604020202020204" pitchFamily="34" charset="0"/>
                <a:cs typeface="Arial" panose="020B0604020202020204" pitchFamily="34" charset="0"/>
              </a:rPr>
              <a:t>nineteenth century it was once more translated into English in 1881 and into French in 1883, while in the twentieth century it was translated into Portuguese in 1949 and once more into French in 1963, with the most recent French edition of the 1963 translation published in </a:t>
            </a:r>
            <a:r>
              <a:rPr lang="en-GB" sz="2400" dirty="0" smtClean="0">
                <a:latin typeface="Arial" panose="020B0604020202020204" pitchFamily="34" charset="0"/>
                <a:cs typeface="Arial" panose="020B0604020202020204" pitchFamily="34" charset="0"/>
              </a:rPr>
              <a:t>2002.</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08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marL="0" indent="0" algn="l"/>
            <a:r>
              <a:rPr lang="it-IT" sz="2700" dirty="0" smtClean="0"/>
              <a:t/>
            </a:r>
            <a:br>
              <a:rPr lang="it-IT" sz="2700" dirty="0" smtClean="0"/>
            </a:br>
            <a:r>
              <a:rPr lang="it-IT" sz="2700" dirty="0"/>
              <a:t/>
            </a:r>
            <a:br>
              <a:rPr lang="it-IT" sz="2700" dirty="0"/>
            </a:br>
            <a:r>
              <a:rPr lang="it-IT" sz="2700" dirty="0" smtClean="0"/>
              <a:t>		</a:t>
            </a:r>
            <a:r>
              <a:rPr lang="it-IT" sz="3100" dirty="0" err="1" smtClean="0">
                <a:solidFill>
                  <a:srgbClr val="FF0000"/>
                </a:solidFill>
              </a:rPr>
              <a:t>Two</a:t>
            </a:r>
            <a:r>
              <a:rPr lang="it-IT" sz="3100" dirty="0" smtClean="0">
                <a:solidFill>
                  <a:srgbClr val="FF0000"/>
                </a:solidFill>
              </a:rPr>
              <a:t> </a:t>
            </a:r>
            <a:r>
              <a:rPr lang="it-IT" sz="3100" dirty="0" err="1" smtClean="0">
                <a:solidFill>
                  <a:srgbClr val="FF0000"/>
                </a:solidFill>
              </a:rPr>
              <a:t>translations</a:t>
            </a:r>
            <a:r>
              <a:rPr lang="it-IT" sz="3100" dirty="0" smtClean="0">
                <a:solidFill>
                  <a:srgbClr val="FF0000"/>
                </a:solidFill>
              </a:rPr>
              <a:t> of Pigafetta’s       </a:t>
            </a:r>
            <a:br>
              <a:rPr lang="it-IT" sz="3100" dirty="0" smtClean="0">
                <a:solidFill>
                  <a:srgbClr val="FF0000"/>
                </a:solidFill>
              </a:rPr>
            </a:br>
            <a:r>
              <a:rPr lang="it-IT" sz="3100" dirty="0" smtClean="0">
                <a:solidFill>
                  <a:srgbClr val="FF0000"/>
                </a:solidFill>
              </a:rPr>
              <a:t>		</a:t>
            </a:r>
            <a:r>
              <a:rPr lang="it-IT" sz="3100" i="1" dirty="0" err="1" smtClean="0">
                <a:solidFill>
                  <a:srgbClr val="FF0000"/>
                </a:solidFill>
              </a:rPr>
              <a:t>Relatione</a:t>
            </a:r>
            <a:r>
              <a:rPr lang="it-IT" sz="3100" i="1" dirty="0" smtClean="0">
                <a:solidFill>
                  <a:srgbClr val="FF0000"/>
                </a:solidFill>
              </a:rPr>
              <a:t> </a:t>
            </a:r>
            <a:r>
              <a:rPr lang="it-IT" sz="3100" i="1" dirty="0">
                <a:solidFill>
                  <a:srgbClr val="FF0000"/>
                </a:solidFill>
              </a:rPr>
              <a:t>del reame di Congo </a:t>
            </a:r>
            <a:r>
              <a:rPr lang="it-IT" sz="2700" i="1" dirty="0"/>
              <a:t/>
            </a:r>
            <a:br>
              <a:rPr lang="it-IT" sz="2700" i="1" dirty="0"/>
            </a:br>
            <a:r>
              <a:rPr lang="it-IT" sz="2700" i="1" dirty="0" smtClean="0"/>
              <a:t>		</a:t>
            </a:r>
            <a:r>
              <a:rPr lang="it-IT" dirty="0"/>
              <a:t/>
            </a:r>
            <a:br>
              <a:rPr lang="it-IT" dirty="0"/>
            </a:br>
            <a:r>
              <a:rPr lang="it-IT" dirty="0" smtClean="0"/>
              <a:t> </a:t>
            </a:r>
            <a:endParaRPr lang="it-IT" dirty="0"/>
          </a:p>
        </p:txBody>
      </p:sp>
      <p:sp>
        <p:nvSpPr>
          <p:cNvPr id="4" name="Segnaposto contenuto 3"/>
          <p:cNvSpPr>
            <a:spLocks noGrp="1"/>
          </p:cNvSpPr>
          <p:nvPr>
            <p:ph idx="1"/>
          </p:nvPr>
        </p:nvSpPr>
        <p:spPr/>
        <p:txBody>
          <a:bodyPr>
            <a:normAutofit/>
          </a:bodyPr>
          <a:lstStyle/>
          <a:p>
            <a:endParaRPr lang="en-GB" sz="2800" u="sng" dirty="0" smtClean="0"/>
          </a:p>
          <a:p>
            <a:r>
              <a:rPr lang="en-GB" sz="2800" u="sng" dirty="0" smtClean="0"/>
              <a:t>Abraham </a:t>
            </a:r>
            <a:r>
              <a:rPr lang="en-GB" sz="2800" u="sng" dirty="0"/>
              <a:t>Hartwell</a:t>
            </a:r>
            <a:r>
              <a:rPr lang="en-GB" sz="2800" dirty="0"/>
              <a:t> (1597, </a:t>
            </a:r>
            <a:r>
              <a:rPr lang="en-GB" sz="2800" i="1" dirty="0"/>
              <a:t>A </a:t>
            </a:r>
            <a:r>
              <a:rPr lang="en-GB" sz="2800" i="1" dirty="0" err="1"/>
              <a:t>Reporte</a:t>
            </a:r>
            <a:r>
              <a:rPr lang="en-GB" sz="2800" i="1" dirty="0"/>
              <a:t> of the Kingdome of Congo, a Region of Africa. And of the Countries that border </a:t>
            </a:r>
            <a:r>
              <a:rPr lang="en-GB" sz="2800" i="1" dirty="0" err="1"/>
              <a:t>rounde</a:t>
            </a:r>
            <a:r>
              <a:rPr lang="en-GB" sz="2800" i="1" dirty="0"/>
              <a:t> about the same</a:t>
            </a:r>
            <a:r>
              <a:rPr lang="en-GB" sz="2800" dirty="0" smtClean="0"/>
              <a:t>)</a:t>
            </a:r>
            <a:endParaRPr lang="en-GB" sz="2800" dirty="0"/>
          </a:p>
          <a:p>
            <a:endParaRPr lang="en-GB" sz="2800" dirty="0" smtClean="0"/>
          </a:p>
          <a:p>
            <a:r>
              <a:rPr lang="en-GB" sz="2800" u="sng" dirty="0" err="1"/>
              <a:t>Margarite</a:t>
            </a:r>
            <a:r>
              <a:rPr lang="en-GB" sz="2800" u="sng" dirty="0"/>
              <a:t> Hutchinson</a:t>
            </a:r>
            <a:r>
              <a:rPr lang="en-GB" sz="2800" dirty="0"/>
              <a:t> (1881, </a:t>
            </a:r>
            <a:r>
              <a:rPr lang="en-GB" sz="2800" i="1" dirty="0"/>
              <a:t>A Report of the Kingdom of Congo: And of the Surrounding Countries</a:t>
            </a:r>
            <a:r>
              <a:rPr lang="en-GB" sz="2800" dirty="0"/>
              <a:t>)</a:t>
            </a:r>
            <a:endParaRPr lang="it-IT" sz="2800" dirty="0"/>
          </a:p>
          <a:p>
            <a:endParaRPr lang="it-IT" dirty="0"/>
          </a:p>
        </p:txBody>
      </p:sp>
    </p:spTree>
    <p:extLst>
      <p:ext uri="{BB962C8B-B14F-4D97-AF65-F5344CB8AC3E}">
        <p14:creationId xmlns:p14="http://schemas.microsoft.com/office/powerpoint/2010/main" val="15578652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1423</Words>
  <Application>Microsoft Macintosh PowerPoint</Application>
  <PresentationFormat>On-screen Show (4:3)</PresentationFormat>
  <Paragraphs>142</Paragraphs>
  <Slides>26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Arial Black</vt:lpstr>
      <vt:lpstr>Calibri</vt:lpstr>
      <vt:lpstr>Times New Roman</vt:lpstr>
      <vt:lpstr>Tema di Office</vt:lpstr>
      <vt:lpstr>Essential</vt:lpstr>
      <vt:lpstr>The Translation into English of Filippo Pigafetta’s Relatione del Reame di Congo et delle Circonvicine Contrade (1591)  Nicholas Brownlees (University of Florence)</vt:lpstr>
      <vt:lpstr> Relatione del Reame di Congo et delle Circonvicine Contrade (1591)  </vt:lpstr>
      <vt:lpstr>PowerPoint Presentation</vt:lpstr>
      <vt:lpstr>Filippo Pigafetta</vt:lpstr>
      <vt:lpstr>Pigafetta’s title page </vt:lpstr>
      <vt:lpstr>PowerPoint Presentation</vt:lpstr>
      <vt:lpstr>PowerPoint Presentation</vt:lpstr>
      <vt:lpstr>Translations of Pigafetta’s book</vt:lpstr>
      <vt:lpstr>    Two translations of Pigafetta’s          Relatione del reame di Congo      </vt:lpstr>
      <vt:lpstr>Abraham Hartwell</vt:lpstr>
      <vt:lpstr>Margarite Hutchinson</vt:lpstr>
      <vt:lpstr>Primary sources</vt:lpstr>
      <vt:lpstr>Paratext</vt:lpstr>
      <vt:lpstr>Paratext (2)</vt:lpstr>
      <vt:lpstr>              Paratextual materials in        Pigafetta                      Hartwell</vt:lpstr>
      <vt:lpstr> Relatione del Reame di Congo et delle Circonvicine Contrade (1591)  </vt:lpstr>
      <vt:lpstr>Pigafetta’s title page </vt:lpstr>
      <vt:lpstr>PowerPoint Presentation</vt:lpstr>
      <vt:lpstr>PowerPoint Presentation</vt:lpstr>
      <vt:lpstr>Differences between Pigafetta’s and Hartwell’s title pages</vt:lpstr>
      <vt:lpstr>PowerPoint Presentation</vt:lpstr>
      <vt:lpstr>            Paratextual materials in Hutchinson (1881) Before translation                                              After translation</vt:lpstr>
      <vt:lpstr>PowerPoint Presentation</vt:lpstr>
      <vt:lpstr>Hutchinson’s rewriting of Pigafetta and Hartwell</vt:lpstr>
      <vt:lpstr>Conclusions on paratext</vt:lpstr>
      <vt:lpstr>Primary 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Translation into English of Filippo Pigafetta’s Relatione del Reame di Congo et delle Circonvicine Contrade (1591)  Nicholas Brownlees (University of Florence)</dc:title>
  <dc:creator>Erasmus</dc:creator>
  <cp:lastModifiedBy>Microsoft Office User</cp:lastModifiedBy>
  <cp:revision>45</cp:revision>
  <cp:lastPrinted>2016-11-13T09:54:04Z</cp:lastPrinted>
  <dcterms:created xsi:type="dcterms:W3CDTF">2016-05-25T16:17:56Z</dcterms:created>
  <dcterms:modified xsi:type="dcterms:W3CDTF">2019-10-26T07:11:17Z</dcterms:modified>
</cp:coreProperties>
</file>