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5" d="100"/>
          <a:sy n="65" d="100"/>
        </p:scale>
        <p:origin x="-1452"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C66138F0-E69C-499D-98CA-9507E5E611C8}" type="slidenum">
              <a:rPr lang="it-IT" altLang="it-IT"/>
              <a:pPr>
                <a:defRPr/>
              </a:pPr>
              <a:t>‹N›</a:t>
            </a:fld>
            <a:endParaRPr lang="it-IT" altLang="it-IT"/>
          </a:p>
        </p:txBody>
      </p:sp>
    </p:spTree>
    <p:extLst>
      <p:ext uri="{BB962C8B-B14F-4D97-AF65-F5344CB8AC3E}">
        <p14:creationId xmlns:p14="http://schemas.microsoft.com/office/powerpoint/2010/main" val="1512813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EF95674D-B2C4-437F-B8EA-F99BE027C39E}" type="slidenum">
              <a:rPr lang="it-IT" altLang="it-IT"/>
              <a:pPr>
                <a:defRPr/>
              </a:pPr>
              <a:t>‹N›</a:t>
            </a:fld>
            <a:endParaRPr lang="it-IT" altLang="it-IT"/>
          </a:p>
        </p:txBody>
      </p:sp>
    </p:spTree>
    <p:extLst>
      <p:ext uri="{BB962C8B-B14F-4D97-AF65-F5344CB8AC3E}">
        <p14:creationId xmlns:p14="http://schemas.microsoft.com/office/powerpoint/2010/main" val="2526025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85ADD619-F2DD-465B-95B1-2F61FCAA6034}" type="slidenum">
              <a:rPr lang="it-IT" altLang="it-IT"/>
              <a:pPr>
                <a:defRPr/>
              </a:pPr>
              <a:t>‹N›</a:t>
            </a:fld>
            <a:endParaRPr lang="it-IT" altLang="it-IT"/>
          </a:p>
        </p:txBody>
      </p:sp>
    </p:spTree>
    <p:extLst>
      <p:ext uri="{BB962C8B-B14F-4D97-AF65-F5344CB8AC3E}">
        <p14:creationId xmlns:p14="http://schemas.microsoft.com/office/powerpoint/2010/main" val="633027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C75AFF7C-B08E-4666-AEA3-CFBCD84D8A0C}" type="slidenum">
              <a:rPr lang="it-IT" altLang="it-IT"/>
              <a:pPr>
                <a:defRPr/>
              </a:pPr>
              <a:t>‹N›</a:t>
            </a:fld>
            <a:endParaRPr lang="it-IT" altLang="it-IT"/>
          </a:p>
        </p:txBody>
      </p:sp>
    </p:spTree>
    <p:extLst>
      <p:ext uri="{BB962C8B-B14F-4D97-AF65-F5344CB8AC3E}">
        <p14:creationId xmlns:p14="http://schemas.microsoft.com/office/powerpoint/2010/main" val="128540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F0E6C6EF-8513-4C1A-B1E9-57FCAA94A2FE}" type="slidenum">
              <a:rPr lang="it-IT" altLang="it-IT"/>
              <a:pPr>
                <a:defRPr/>
              </a:pPr>
              <a:t>‹N›</a:t>
            </a:fld>
            <a:endParaRPr lang="it-IT" altLang="it-IT"/>
          </a:p>
        </p:txBody>
      </p:sp>
    </p:spTree>
    <p:extLst>
      <p:ext uri="{BB962C8B-B14F-4D97-AF65-F5344CB8AC3E}">
        <p14:creationId xmlns:p14="http://schemas.microsoft.com/office/powerpoint/2010/main" val="3857377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pPr>
              <a:defRPr/>
            </a:pPr>
            <a:fld id="{B20DA162-C442-4527-B0D3-C14946B25C5E}" type="slidenum">
              <a:rPr lang="it-IT" altLang="it-IT"/>
              <a:pPr>
                <a:defRPr/>
              </a:pPr>
              <a:t>‹N›</a:t>
            </a:fld>
            <a:endParaRPr lang="it-IT" altLang="it-IT"/>
          </a:p>
        </p:txBody>
      </p:sp>
    </p:spTree>
    <p:extLst>
      <p:ext uri="{BB962C8B-B14F-4D97-AF65-F5344CB8AC3E}">
        <p14:creationId xmlns:p14="http://schemas.microsoft.com/office/powerpoint/2010/main" val="136213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9" name="Rectangle 6"/>
          <p:cNvSpPr>
            <a:spLocks noGrp="1" noChangeArrowheads="1"/>
          </p:cNvSpPr>
          <p:nvPr>
            <p:ph type="sldNum" sz="quarter" idx="12"/>
          </p:nvPr>
        </p:nvSpPr>
        <p:spPr>
          <a:ln/>
        </p:spPr>
        <p:txBody>
          <a:bodyPr/>
          <a:lstStyle>
            <a:lvl1pPr>
              <a:defRPr/>
            </a:lvl1pPr>
          </a:lstStyle>
          <a:p>
            <a:pPr>
              <a:defRPr/>
            </a:pPr>
            <a:fld id="{691A543D-8DED-497D-9809-F40EB2E4819F}" type="slidenum">
              <a:rPr lang="it-IT" altLang="it-IT"/>
              <a:pPr>
                <a:defRPr/>
              </a:pPr>
              <a:t>‹N›</a:t>
            </a:fld>
            <a:endParaRPr lang="it-IT" altLang="it-IT"/>
          </a:p>
        </p:txBody>
      </p:sp>
    </p:spTree>
    <p:extLst>
      <p:ext uri="{BB962C8B-B14F-4D97-AF65-F5344CB8AC3E}">
        <p14:creationId xmlns:p14="http://schemas.microsoft.com/office/powerpoint/2010/main" val="2053018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5" name="Rectangle 6"/>
          <p:cNvSpPr>
            <a:spLocks noGrp="1" noChangeArrowheads="1"/>
          </p:cNvSpPr>
          <p:nvPr>
            <p:ph type="sldNum" sz="quarter" idx="12"/>
          </p:nvPr>
        </p:nvSpPr>
        <p:spPr>
          <a:ln/>
        </p:spPr>
        <p:txBody>
          <a:bodyPr/>
          <a:lstStyle>
            <a:lvl1pPr>
              <a:defRPr/>
            </a:lvl1pPr>
          </a:lstStyle>
          <a:p>
            <a:pPr>
              <a:defRPr/>
            </a:pPr>
            <a:fld id="{6BED5047-683A-4B25-9067-0D8D00BF434D}" type="slidenum">
              <a:rPr lang="it-IT" altLang="it-IT"/>
              <a:pPr>
                <a:defRPr/>
              </a:pPr>
              <a:t>‹N›</a:t>
            </a:fld>
            <a:endParaRPr lang="it-IT" altLang="it-IT"/>
          </a:p>
        </p:txBody>
      </p:sp>
    </p:spTree>
    <p:extLst>
      <p:ext uri="{BB962C8B-B14F-4D97-AF65-F5344CB8AC3E}">
        <p14:creationId xmlns:p14="http://schemas.microsoft.com/office/powerpoint/2010/main" val="3223390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4" name="Rectangle 6"/>
          <p:cNvSpPr>
            <a:spLocks noGrp="1" noChangeArrowheads="1"/>
          </p:cNvSpPr>
          <p:nvPr>
            <p:ph type="sldNum" sz="quarter" idx="12"/>
          </p:nvPr>
        </p:nvSpPr>
        <p:spPr>
          <a:ln/>
        </p:spPr>
        <p:txBody>
          <a:bodyPr/>
          <a:lstStyle>
            <a:lvl1pPr>
              <a:defRPr/>
            </a:lvl1pPr>
          </a:lstStyle>
          <a:p>
            <a:pPr>
              <a:defRPr/>
            </a:pPr>
            <a:fld id="{E3BED6AE-2CFA-4E0A-81B9-E69775732052}" type="slidenum">
              <a:rPr lang="it-IT" altLang="it-IT"/>
              <a:pPr>
                <a:defRPr/>
              </a:pPr>
              <a:t>‹N›</a:t>
            </a:fld>
            <a:endParaRPr lang="it-IT" altLang="it-IT"/>
          </a:p>
        </p:txBody>
      </p:sp>
    </p:spTree>
    <p:extLst>
      <p:ext uri="{BB962C8B-B14F-4D97-AF65-F5344CB8AC3E}">
        <p14:creationId xmlns:p14="http://schemas.microsoft.com/office/powerpoint/2010/main" val="1522962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pPr>
              <a:defRPr/>
            </a:pPr>
            <a:fld id="{2E47CD78-5633-4E0C-902F-AE1683385434}" type="slidenum">
              <a:rPr lang="it-IT" altLang="it-IT"/>
              <a:pPr>
                <a:defRPr/>
              </a:pPr>
              <a:t>‹N›</a:t>
            </a:fld>
            <a:endParaRPr lang="it-IT" altLang="it-IT"/>
          </a:p>
        </p:txBody>
      </p:sp>
    </p:spTree>
    <p:extLst>
      <p:ext uri="{BB962C8B-B14F-4D97-AF65-F5344CB8AC3E}">
        <p14:creationId xmlns:p14="http://schemas.microsoft.com/office/powerpoint/2010/main" val="3120493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pPr>
              <a:defRPr/>
            </a:pPr>
            <a:fld id="{218F42B9-E686-4382-8C38-0BD20FEA4411}" type="slidenum">
              <a:rPr lang="it-IT" altLang="it-IT"/>
              <a:pPr>
                <a:defRPr/>
              </a:pPr>
              <a:t>‹N›</a:t>
            </a:fld>
            <a:endParaRPr lang="it-IT" altLang="it-IT"/>
          </a:p>
        </p:txBody>
      </p:sp>
    </p:spTree>
    <p:extLst>
      <p:ext uri="{BB962C8B-B14F-4D97-AF65-F5344CB8AC3E}">
        <p14:creationId xmlns:p14="http://schemas.microsoft.com/office/powerpoint/2010/main" val="1297195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fontAlgn="base">
              <a:spcBef>
                <a:spcPct val="0"/>
              </a:spcBef>
              <a:spcAft>
                <a:spcPct val="0"/>
              </a:spcAft>
              <a:defRPr/>
            </a:pPr>
            <a:endParaRPr lang="it-IT" alt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fontAlgn="base">
              <a:spcBef>
                <a:spcPct val="0"/>
              </a:spcBef>
              <a:spcAft>
                <a:spcPct val="0"/>
              </a:spcAft>
              <a:defRPr/>
            </a:pPr>
            <a:endParaRPr lang="it-IT" alt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fontAlgn="base">
              <a:spcBef>
                <a:spcPct val="0"/>
              </a:spcBef>
              <a:spcAft>
                <a:spcPct val="0"/>
              </a:spcAft>
              <a:defRPr/>
            </a:pPr>
            <a:fld id="{15EE5AB5-636B-48AB-87FE-D37D75C754CB}" type="slidenum">
              <a:rPr lang="it-IT" altLang="it-IT"/>
              <a:pPr fontAlgn="base">
                <a:spcBef>
                  <a:spcPct val="0"/>
                </a:spcBef>
                <a:spcAft>
                  <a:spcPct val="0"/>
                </a:spcAft>
                <a:defRPr/>
              </a:pPr>
              <a:t>‹N›</a:t>
            </a:fld>
            <a:endParaRPr lang="it-IT" altLang="it-IT"/>
          </a:p>
        </p:txBody>
      </p:sp>
    </p:spTree>
    <p:extLst>
      <p:ext uri="{BB962C8B-B14F-4D97-AF65-F5344CB8AC3E}">
        <p14:creationId xmlns:p14="http://schemas.microsoft.com/office/powerpoint/2010/main" val="25250798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1.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1.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1.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CasellaDiTesto 1"/>
          <p:cNvSpPr txBox="1">
            <a:spLocks noChangeArrowheads="1"/>
          </p:cNvSpPr>
          <p:nvPr/>
        </p:nvSpPr>
        <p:spPr bwMode="auto">
          <a:xfrm>
            <a:off x="14288" y="1350963"/>
            <a:ext cx="9129712"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3600">
                <a:solidFill>
                  <a:srgbClr val="000000"/>
                </a:solidFill>
              </a:rPr>
              <a:t>Sistema endogeno della ricompensa, neuromodulatori e interazioni sociali</a:t>
            </a:r>
          </a:p>
          <a:p>
            <a:pPr algn="ctr" eaLnBrk="1" fontAlgn="base" hangingPunct="1">
              <a:spcBef>
                <a:spcPct val="0"/>
              </a:spcBef>
              <a:spcAft>
                <a:spcPct val="0"/>
              </a:spcAft>
              <a:buFontTx/>
              <a:buNone/>
            </a:pPr>
            <a:endParaRPr lang="it-IT" altLang="it-IT" sz="3600">
              <a:solidFill>
                <a:srgbClr val="000000"/>
              </a:solidFill>
            </a:endParaRPr>
          </a:p>
          <a:p>
            <a:pPr algn="ctr" eaLnBrk="1" fontAlgn="base" hangingPunct="1">
              <a:spcBef>
                <a:spcPct val="0"/>
              </a:spcBef>
              <a:spcAft>
                <a:spcPct val="0"/>
              </a:spcAft>
              <a:buFontTx/>
              <a:buNone/>
            </a:pPr>
            <a:endParaRPr lang="it-IT" altLang="it-IT" sz="3600">
              <a:solidFill>
                <a:srgbClr val="000000"/>
              </a:solidFill>
            </a:endParaRPr>
          </a:p>
          <a:p>
            <a:pPr algn="ctr" eaLnBrk="1" fontAlgn="base" hangingPunct="1">
              <a:spcBef>
                <a:spcPct val="0"/>
              </a:spcBef>
              <a:spcAft>
                <a:spcPct val="0"/>
              </a:spcAft>
              <a:buFontTx/>
              <a:buNone/>
            </a:pPr>
            <a:r>
              <a:rPr lang="it-IT" altLang="it-IT" sz="3600">
                <a:solidFill>
                  <a:srgbClr val="000000"/>
                </a:solidFill>
              </a:rPr>
              <a:t>La motivazione verso l’interazione sociale coinvolge anche la piacevolezza anticipata ed esperita con l’interazione e coinvolge il sistema endogeno della ricompensa.</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805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4">
            <a:extLst>
              <a:ext uri="{28A0092B-C50C-407E-A947-70E740481C1C}">
                <a14:useLocalDpi xmlns:a14="http://schemas.microsoft.com/office/drawing/2010/main" val="0"/>
              </a:ext>
            </a:extLst>
          </a:blip>
          <a:srcRect l="-2" t="-206" r="-2141" b="67445"/>
          <a:stretch>
            <a:fillRect/>
          </a:stretch>
        </p:blipFill>
        <p:spPr bwMode="auto">
          <a:xfrm>
            <a:off x="6350" y="1876425"/>
            <a:ext cx="9144000" cy="496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8851" name="Rettangolo 1"/>
          <p:cNvSpPr>
            <a:spLocks noChangeArrowheads="1"/>
          </p:cNvSpPr>
          <p:nvPr/>
        </p:nvSpPr>
        <p:spPr bwMode="auto">
          <a:xfrm>
            <a:off x="0" y="333375"/>
            <a:ext cx="90757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it-IT" b="1">
                <a:solidFill>
                  <a:srgbClr val="000000"/>
                </a:solidFill>
              </a:rPr>
              <a:t>Rescue of social deficits in 16p11.2 deletion mice by 5-HT activity in the Nac: optogenetic</a:t>
            </a:r>
            <a:endParaRPr lang="it-IT" altLang="it-IT" b="1">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8096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4">
            <a:extLst>
              <a:ext uri="{28A0092B-C50C-407E-A947-70E740481C1C}">
                <a14:useLocalDpi xmlns:a14="http://schemas.microsoft.com/office/drawing/2010/main" val="0"/>
              </a:ext>
            </a:extLst>
          </a:blip>
          <a:srcRect l="191" t="81000" b="2"/>
          <a:stretch>
            <a:fillRect/>
          </a:stretch>
        </p:blipFill>
        <p:spPr bwMode="auto">
          <a:xfrm>
            <a:off x="-50800" y="2420938"/>
            <a:ext cx="9197975" cy="2903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9875" name="Rettangolo 3"/>
          <p:cNvSpPr>
            <a:spLocks noChangeArrowheads="1"/>
          </p:cNvSpPr>
          <p:nvPr/>
        </p:nvSpPr>
        <p:spPr bwMode="auto">
          <a:xfrm>
            <a:off x="0" y="333375"/>
            <a:ext cx="9075738"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it-IT" b="1">
                <a:solidFill>
                  <a:srgbClr val="000000"/>
                </a:solidFill>
              </a:rPr>
              <a:t>Rescue of social deficits in 16p11.2 deletion mice by 5-HT activity in the Nac: pharmacologic</a:t>
            </a:r>
            <a:endParaRPr lang="it-IT" altLang="it-IT" b="1">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9750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CasellaDiTesto 1"/>
          <p:cNvSpPr txBox="1">
            <a:spLocks noChangeArrowheads="1"/>
          </p:cNvSpPr>
          <p:nvPr/>
        </p:nvSpPr>
        <p:spPr bwMode="auto">
          <a:xfrm>
            <a:off x="0" y="57150"/>
            <a:ext cx="9251950"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it-IT" sz="3600">
                <a:solidFill>
                  <a:srgbClr val="000000"/>
                </a:solidFill>
              </a:rPr>
              <a:t>Il meccanismo di azione della serotonina sembra diverso da quello della dopamina (quindi l’azione dell’una non passa dall’altra).</a:t>
            </a:r>
          </a:p>
          <a:p>
            <a:pPr algn="ctr" eaLnBrk="1" fontAlgn="base" hangingPunct="1">
              <a:spcBef>
                <a:spcPct val="0"/>
              </a:spcBef>
              <a:spcAft>
                <a:spcPct val="0"/>
              </a:spcAft>
              <a:buFontTx/>
              <a:buNone/>
            </a:pPr>
            <a:endParaRPr lang="en-US" altLang="it-IT" sz="3600">
              <a:solidFill>
                <a:srgbClr val="000000"/>
              </a:solidFill>
            </a:endParaRPr>
          </a:p>
          <a:p>
            <a:pPr algn="ctr" eaLnBrk="1" fontAlgn="base" hangingPunct="1">
              <a:spcBef>
                <a:spcPct val="0"/>
              </a:spcBef>
              <a:spcAft>
                <a:spcPct val="0"/>
              </a:spcAft>
              <a:buFontTx/>
              <a:buNone/>
            </a:pPr>
            <a:r>
              <a:rPr lang="en-US" altLang="it-IT" sz="3600">
                <a:solidFill>
                  <a:srgbClr val="000000"/>
                </a:solidFill>
              </a:rPr>
              <a:t>L’azione della dopamina nel NAc, che contribuisce alla salienza delle interazioni sociali, lo fa attraverso la sua azione di “rinforzo”, ovvero attraverso la forte piacevolezza legata all’aumento del rilascio di DA nel NAc.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3555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CasellaDiTesto 1"/>
          <p:cNvSpPr txBox="1">
            <a:spLocks noChangeArrowheads="1"/>
          </p:cNvSpPr>
          <p:nvPr/>
        </p:nvSpPr>
        <p:spPr bwMode="auto">
          <a:xfrm>
            <a:off x="0" y="57150"/>
            <a:ext cx="925195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it-IT" sz="3600">
                <a:solidFill>
                  <a:srgbClr val="000000"/>
                </a:solidFill>
              </a:rPr>
              <a:t>In test di autostimolazione, gli animali “lavorano” per ottenere un aumento di DA nel Nac.</a:t>
            </a:r>
          </a:p>
          <a:p>
            <a:pPr algn="ctr" eaLnBrk="1" fontAlgn="base" hangingPunct="1">
              <a:spcBef>
                <a:spcPct val="0"/>
              </a:spcBef>
              <a:spcAft>
                <a:spcPct val="0"/>
              </a:spcAft>
              <a:buFontTx/>
              <a:buNone/>
            </a:pPr>
            <a:endParaRPr lang="en-US" altLang="it-IT" sz="3600">
              <a:solidFill>
                <a:srgbClr val="000000"/>
              </a:solidFill>
            </a:endParaRPr>
          </a:p>
          <a:p>
            <a:pPr algn="ctr" eaLnBrk="1" fontAlgn="base" hangingPunct="1">
              <a:spcBef>
                <a:spcPct val="0"/>
              </a:spcBef>
              <a:spcAft>
                <a:spcPct val="0"/>
              </a:spcAft>
              <a:buFontTx/>
              <a:buNone/>
            </a:pPr>
            <a:r>
              <a:rPr lang="en-US" altLang="it-IT" sz="3600">
                <a:solidFill>
                  <a:srgbClr val="000000"/>
                </a:solidFill>
              </a:rPr>
              <a:t>La 5HT, invece, non funge da “rinforzo”; gli animali, infatti, non “lavorano” per ottenere un aumento di 5-HT nel Nac.</a:t>
            </a:r>
          </a:p>
          <a:p>
            <a:pPr algn="ctr" eaLnBrk="1" fontAlgn="base" hangingPunct="1">
              <a:spcBef>
                <a:spcPct val="0"/>
              </a:spcBef>
              <a:spcAft>
                <a:spcPct val="0"/>
              </a:spcAft>
              <a:buFontTx/>
              <a:buNone/>
            </a:pPr>
            <a:endParaRPr lang="en-US" altLang="it-IT" sz="3600">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4903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0" y="192088"/>
            <a:ext cx="91440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400">
                <a:solidFill>
                  <a:srgbClr val="000000"/>
                </a:solidFill>
              </a:rPr>
              <a:t>Dati nell’animale</a:t>
            </a:r>
          </a:p>
          <a:p>
            <a:pPr eaLnBrk="1" fontAlgn="base" hangingPunct="1">
              <a:spcBef>
                <a:spcPct val="0"/>
              </a:spcBef>
              <a:spcAft>
                <a:spcPct val="0"/>
              </a:spcAft>
              <a:buFontTx/>
              <a:buNone/>
            </a:pPr>
            <a:endParaRPr lang="it-IT" altLang="it-IT" sz="2400">
              <a:solidFill>
                <a:srgbClr val="000000"/>
              </a:solidFill>
            </a:endParaRPr>
          </a:p>
          <a:p>
            <a:pPr eaLnBrk="1" fontAlgn="base" hangingPunct="1">
              <a:spcBef>
                <a:spcPct val="0"/>
              </a:spcBef>
              <a:spcAft>
                <a:spcPct val="0"/>
              </a:spcAft>
              <a:buFontTx/>
              <a:buNone/>
            </a:pPr>
            <a:r>
              <a:rPr lang="it-IT" altLang="it-IT" sz="2400">
                <a:solidFill>
                  <a:srgbClr val="000000"/>
                </a:solidFill>
              </a:rPr>
              <a:t>G x E nella suscettibilità a sviluppare dipendenza da sostanze:</a:t>
            </a:r>
          </a:p>
          <a:p>
            <a:pPr eaLnBrk="1" fontAlgn="base" hangingPunct="1">
              <a:spcBef>
                <a:spcPct val="0"/>
              </a:spcBef>
              <a:spcAft>
                <a:spcPct val="0"/>
              </a:spcAft>
              <a:buFontTx/>
              <a:buNone/>
            </a:pPr>
            <a:r>
              <a:rPr lang="it-IT" altLang="it-IT" sz="2400">
                <a:solidFill>
                  <a:srgbClr val="000000"/>
                </a:solidFill>
              </a:rPr>
              <a:t>Esempio: Cabib et al., 2000</a:t>
            </a:r>
          </a:p>
          <a:p>
            <a:pPr algn="ctr" eaLnBrk="1" fontAlgn="base" hangingPunct="1">
              <a:spcBef>
                <a:spcPct val="0"/>
              </a:spcBef>
              <a:spcAft>
                <a:spcPct val="0"/>
              </a:spcAft>
              <a:buFontTx/>
              <a:buNone/>
            </a:pPr>
            <a:endParaRPr lang="it-IT" altLang="it-IT" sz="2000">
              <a:solidFill>
                <a:srgbClr val="000000"/>
              </a:solidFill>
            </a:endParaRPr>
          </a:p>
          <a:p>
            <a:pPr algn="ctr" eaLnBrk="1" fontAlgn="base" hangingPunct="1">
              <a:spcBef>
                <a:spcPct val="0"/>
              </a:spcBef>
              <a:spcAft>
                <a:spcPct val="0"/>
              </a:spcAft>
              <a:buFontTx/>
              <a:buNone/>
            </a:pPr>
            <a:endParaRPr lang="it-IT" altLang="it-IT" sz="2000">
              <a:solidFill>
                <a:srgbClr val="000000"/>
              </a:solidFill>
            </a:endParaRPr>
          </a:p>
          <a:p>
            <a:pPr algn="ctr" eaLnBrk="1" fontAlgn="base" hangingPunct="1">
              <a:spcBef>
                <a:spcPct val="0"/>
              </a:spcBef>
              <a:spcAft>
                <a:spcPct val="0"/>
              </a:spcAft>
              <a:buFontTx/>
              <a:buNone/>
            </a:pPr>
            <a:endParaRPr lang="it-IT" altLang="it-IT" sz="2000">
              <a:solidFill>
                <a:srgbClr val="000000"/>
              </a:solidFill>
            </a:endParaRPr>
          </a:p>
          <a:p>
            <a:pPr algn="ctr" eaLnBrk="1" fontAlgn="base" hangingPunct="1">
              <a:spcBef>
                <a:spcPct val="0"/>
              </a:spcBef>
              <a:spcAft>
                <a:spcPct val="0"/>
              </a:spcAft>
              <a:buFontTx/>
              <a:buNone/>
            </a:pPr>
            <a:r>
              <a:rPr lang="it-IT" altLang="it-IT" sz="2000">
                <a:solidFill>
                  <a:srgbClr val="000000"/>
                </a:solidFill>
              </a:rPr>
              <a:t>Uso di linee di topi “Inbred”, largamente usati per la genetica del comportamento.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534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CasellaDiTesto 1"/>
          <p:cNvSpPr txBox="1">
            <a:spLocks noChangeArrowheads="1"/>
          </p:cNvSpPr>
          <p:nvPr/>
        </p:nvSpPr>
        <p:spPr bwMode="auto">
          <a:xfrm>
            <a:off x="0" y="692150"/>
            <a:ext cx="91440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3600">
                <a:solidFill>
                  <a:srgbClr val="000000"/>
                </a:solidFill>
              </a:rPr>
              <a:t>La maggior parte delle ricerche sui meccanismi edonici delle interazioni sociali si è concentrata sulle proiezioni dopaminergiche VTA-NAc, come avete visto nel primo modulo.</a:t>
            </a:r>
          </a:p>
          <a:p>
            <a:pPr algn="ctr" eaLnBrk="1" fontAlgn="base" hangingPunct="1">
              <a:spcBef>
                <a:spcPct val="0"/>
              </a:spcBef>
              <a:spcAft>
                <a:spcPct val="0"/>
              </a:spcAft>
              <a:buFontTx/>
              <a:buNone/>
            </a:pPr>
            <a:endParaRPr lang="it-IT" altLang="it-IT" sz="3600">
              <a:solidFill>
                <a:srgbClr val="000000"/>
              </a:solidFill>
            </a:endParaRPr>
          </a:p>
          <a:p>
            <a:pPr algn="ctr" eaLnBrk="1" fontAlgn="base" hangingPunct="1">
              <a:spcBef>
                <a:spcPct val="0"/>
              </a:spcBef>
              <a:spcAft>
                <a:spcPct val="0"/>
              </a:spcAft>
              <a:buFontTx/>
              <a:buNone/>
            </a:pPr>
            <a:r>
              <a:rPr lang="it-IT" altLang="it-IT" sz="3600">
                <a:solidFill>
                  <a:srgbClr val="000000"/>
                </a:solidFill>
              </a:rPr>
              <a:t>Tuttavia, recenti risultati hanno implicato anche il neuromodulatore serotonina e l’ossitocina come modificatori dell’attività dei neuroni nel NAc.</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7651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CasellaDiTesto 1"/>
          <p:cNvSpPr txBox="1">
            <a:spLocks noChangeArrowheads="1"/>
          </p:cNvSpPr>
          <p:nvPr/>
        </p:nvSpPr>
        <p:spPr bwMode="auto">
          <a:xfrm>
            <a:off x="0" y="404813"/>
            <a:ext cx="914400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it-IT" sz="3600">
                <a:solidFill>
                  <a:srgbClr val="000000"/>
                </a:solidFill>
              </a:rPr>
              <a:t>“Activation of oxytocin receptors on 5-HT terminals in the nucleus accumbens (NAc) is essential for the processing of social rewards, raising the possibility that 5-HT release in the NAc contributes to prosocial interactions.” </a:t>
            </a:r>
          </a:p>
          <a:p>
            <a:pPr algn="ctr" eaLnBrk="1" fontAlgn="base" hangingPunct="1">
              <a:spcBef>
                <a:spcPct val="0"/>
              </a:spcBef>
              <a:spcAft>
                <a:spcPct val="0"/>
              </a:spcAft>
              <a:buFontTx/>
              <a:buNone/>
            </a:pPr>
            <a:endParaRPr lang="en-US" altLang="it-IT" sz="3600">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9036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CasellaDiTesto 1"/>
          <p:cNvSpPr txBox="1">
            <a:spLocks noChangeArrowheads="1"/>
          </p:cNvSpPr>
          <p:nvPr/>
        </p:nvSpPr>
        <p:spPr bwMode="auto">
          <a:xfrm>
            <a:off x="0" y="404813"/>
            <a:ext cx="914400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it-IT" sz="3600">
                <a:solidFill>
                  <a:srgbClr val="000000"/>
                </a:solidFill>
              </a:rPr>
              <a:t>Il lavoro (Walsh et al., 2018) è stato svolto nel topo e mostra che riducendo o aumentando il rilascio di serotonina (5-HT) nel NAc si modifica in maniera bidirezionale, (riducendola o aumentandola), la sociabilità.</a:t>
            </a:r>
          </a:p>
          <a:p>
            <a:pPr algn="ctr" eaLnBrk="1" fontAlgn="base" hangingPunct="1">
              <a:spcBef>
                <a:spcPct val="0"/>
              </a:spcBef>
              <a:spcAft>
                <a:spcPct val="0"/>
              </a:spcAft>
              <a:buFontTx/>
              <a:buNone/>
            </a:pPr>
            <a:endParaRPr lang="en-US" altLang="it-IT" sz="3600">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5554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4">
            <a:extLst>
              <a:ext uri="{28A0092B-C50C-407E-A947-70E740481C1C}">
                <a14:useLocalDpi xmlns:a14="http://schemas.microsoft.com/office/drawing/2010/main" val="0"/>
              </a:ext>
            </a:extLst>
          </a:blip>
          <a:srcRect b="46428"/>
          <a:stretch>
            <a:fillRect/>
          </a:stretch>
        </p:blipFill>
        <p:spPr bwMode="auto">
          <a:xfrm>
            <a:off x="215900" y="0"/>
            <a:ext cx="838835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731" name="CasellaDiTesto 1"/>
          <p:cNvSpPr txBox="1">
            <a:spLocks noChangeArrowheads="1"/>
          </p:cNvSpPr>
          <p:nvPr/>
        </p:nvSpPr>
        <p:spPr bwMode="auto">
          <a:xfrm>
            <a:off x="215900" y="2349500"/>
            <a:ext cx="1031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000000"/>
                </a:solidFill>
              </a:rPr>
              <a:t>Topi WT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6355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4">
            <a:extLst>
              <a:ext uri="{28A0092B-C50C-407E-A947-70E740481C1C}">
                <a14:useLocalDpi xmlns:a14="http://schemas.microsoft.com/office/drawing/2010/main" val="0"/>
              </a:ext>
            </a:extLst>
          </a:blip>
          <a:srcRect l="2742" t="53046" b="-664"/>
          <a:stretch>
            <a:fillRect/>
          </a:stretch>
        </p:blipFill>
        <p:spPr bwMode="auto">
          <a:xfrm>
            <a:off x="215900" y="0"/>
            <a:ext cx="86042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755" name="CasellaDiTesto 1"/>
          <p:cNvSpPr txBox="1">
            <a:spLocks noChangeArrowheads="1"/>
          </p:cNvSpPr>
          <p:nvPr/>
        </p:nvSpPr>
        <p:spPr bwMode="auto">
          <a:xfrm>
            <a:off x="215900" y="1816100"/>
            <a:ext cx="1031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000000"/>
                </a:solidFill>
              </a:rPr>
              <a:t>Topi WT</a:t>
            </a:r>
          </a:p>
        </p:txBody>
      </p:sp>
      <p:sp>
        <p:nvSpPr>
          <p:cNvPr id="74756" name="CasellaDiTesto 2"/>
          <p:cNvSpPr txBox="1">
            <a:spLocks noChangeArrowheads="1"/>
          </p:cNvSpPr>
          <p:nvPr/>
        </p:nvSpPr>
        <p:spPr bwMode="auto">
          <a:xfrm>
            <a:off x="4330700" y="436563"/>
            <a:ext cx="3692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000000"/>
                </a:solidFill>
              </a:rPr>
              <a:t>Channelrhodopsin (eccitazione,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5392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4">
            <a:extLst>
              <a:ext uri="{28A0092B-C50C-407E-A947-70E740481C1C}">
                <a14:useLocalDpi xmlns:a14="http://schemas.microsoft.com/office/drawing/2010/main" val="0"/>
              </a:ext>
            </a:extLst>
          </a:blip>
          <a:srcRect l="-2" t="51646" r="2"/>
          <a:stretch>
            <a:fillRect/>
          </a:stretch>
        </p:blipFill>
        <p:spPr bwMode="auto">
          <a:xfrm>
            <a:off x="390525" y="1022350"/>
            <a:ext cx="8201025" cy="5827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5779" name="Rettangolo 1"/>
          <p:cNvSpPr>
            <a:spLocks noChangeArrowheads="1"/>
          </p:cNvSpPr>
          <p:nvPr/>
        </p:nvSpPr>
        <p:spPr bwMode="auto">
          <a:xfrm>
            <a:off x="50800" y="68263"/>
            <a:ext cx="90614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800" b="1">
                <a:solidFill>
                  <a:srgbClr val="000000"/>
                </a:solidFill>
              </a:rPr>
              <a:t>Bidirectional modulation of DR 5-HT neuron activity modifies sociability.</a:t>
            </a:r>
          </a:p>
        </p:txBody>
      </p:sp>
      <p:sp>
        <p:nvSpPr>
          <p:cNvPr id="75780" name="CasellaDiTesto 2"/>
          <p:cNvSpPr txBox="1">
            <a:spLocks noChangeArrowheads="1"/>
          </p:cNvSpPr>
          <p:nvPr/>
        </p:nvSpPr>
        <p:spPr bwMode="auto">
          <a:xfrm>
            <a:off x="211138" y="2208213"/>
            <a:ext cx="1030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000000"/>
                </a:solidFill>
              </a:rPr>
              <a:t>Topi WT</a:t>
            </a:r>
          </a:p>
        </p:txBody>
      </p:sp>
      <p:sp>
        <p:nvSpPr>
          <p:cNvPr id="75781" name="CasellaDiTesto 3"/>
          <p:cNvSpPr txBox="1">
            <a:spLocks noChangeArrowheads="1"/>
          </p:cNvSpPr>
          <p:nvPr/>
        </p:nvSpPr>
        <p:spPr bwMode="auto">
          <a:xfrm>
            <a:off x="4716463" y="1125538"/>
            <a:ext cx="4217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000000"/>
                </a:solidFill>
              </a:rPr>
              <a:t>Channelrhodopsin (+) halorhodopsin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5514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CasellaDiTesto 2"/>
          <p:cNvSpPr txBox="1">
            <a:spLocks noChangeArrowheads="1"/>
          </p:cNvSpPr>
          <p:nvPr/>
        </p:nvSpPr>
        <p:spPr bwMode="auto">
          <a:xfrm>
            <a:off x="17463" y="115888"/>
            <a:ext cx="9144000" cy="61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it-IT" sz="3600">
                <a:solidFill>
                  <a:srgbClr val="000000"/>
                </a:solidFill>
              </a:rPr>
              <a:t>Poi, per avere agganci con ASD, è stata fatta l’introduzione nei neuroni 5-HT dei nuclei del Raphe dorsale (Dorsal Raphe, DR) di una modifica genica associata con ASD (16p11.2 deletion, </a:t>
            </a:r>
            <a:r>
              <a:rPr lang="en-US" altLang="it-IT" sz="1800">
                <a:solidFill>
                  <a:srgbClr val="000000"/>
                </a:solidFill>
              </a:rPr>
              <a:t>copy number variations on human chromosome 16p11.2 is a common genetic variation associated with ASD</a:t>
            </a:r>
            <a:r>
              <a:rPr lang="en-US" altLang="it-IT" sz="3600">
                <a:solidFill>
                  <a:srgbClr val="000000"/>
                </a:solidFill>
              </a:rPr>
              <a:t>). </a:t>
            </a:r>
          </a:p>
          <a:p>
            <a:pPr algn="ctr" eaLnBrk="1" fontAlgn="base" hangingPunct="1">
              <a:spcBef>
                <a:spcPct val="0"/>
              </a:spcBef>
              <a:spcAft>
                <a:spcPct val="0"/>
              </a:spcAft>
              <a:buFontTx/>
              <a:buNone/>
            </a:pPr>
            <a:endParaRPr lang="en-US" altLang="it-IT" sz="3600">
              <a:solidFill>
                <a:srgbClr val="000000"/>
              </a:solidFill>
            </a:endParaRPr>
          </a:p>
          <a:p>
            <a:pPr algn="ctr" eaLnBrk="1" fontAlgn="base" hangingPunct="1">
              <a:spcBef>
                <a:spcPct val="0"/>
              </a:spcBef>
              <a:spcAft>
                <a:spcPct val="0"/>
              </a:spcAft>
              <a:buFontTx/>
              <a:buNone/>
            </a:pPr>
            <a:r>
              <a:rPr lang="en-US" altLang="it-IT" sz="3600">
                <a:solidFill>
                  <a:srgbClr val="000000"/>
                </a:solidFill>
              </a:rPr>
              <a:t>Questo riduce l’attività dei neuroni 5-HT nei nuclei del rafe dorsale e induce deficit nel comportamento sociale.</a:t>
            </a:r>
          </a:p>
          <a:p>
            <a:pPr algn="ctr" eaLnBrk="1" fontAlgn="base" hangingPunct="1">
              <a:spcBef>
                <a:spcPct val="0"/>
              </a:spcBef>
              <a:spcAft>
                <a:spcPct val="0"/>
              </a:spcAft>
              <a:buFontTx/>
              <a:buNone/>
            </a:pPr>
            <a:endParaRPr lang="en-US" altLang="it-IT" sz="3600">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2676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CasellaDiTesto 1"/>
          <p:cNvSpPr txBox="1">
            <a:spLocks noChangeArrowheads="1"/>
          </p:cNvSpPr>
          <p:nvPr/>
        </p:nvSpPr>
        <p:spPr bwMode="auto">
          <a:xfrm>
            <a:off x="17463" y="115888"/>
            <a:ext cx="91440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defRPr/>
            </a:pPr>
            <a:endParaRPr lang="en-US" altLang="it-IT" sz="3600" dirty="0" smtClean="0">
              <a:solidFill>
                <a:srgbClr val="000000"/>
              </a:solidFill>
            </a:endParaRPr>
          </a:p>
          <a:p>
            <a:pPr algn="ctr" eaLnBrk="1" fontAlgn="base" hangingPunct="1">
              <a:spcBef>
                <a:spcPct val="0"/>
              </a:spcBef>
              <a:spcAft>
                <a:spcPct val="0"/>
              </a:spcAft>
              <a:buFontTx/>
              <a:buNone/>
              <a:defRPr/>
            </a:pPr>
            <a:r>
              <a:rPr lang="en-US" altLang="it-IT" sz="3600" dirty="0" err="1" smtClean="0">
                <a:solidFill>
                  <a:srgbClr val="000000"/>
                </a:solidFill>
              </a:rPr>
              <a:t>Questi</a:t>
            </a:r>
            <a:r>
              <a:rPr lang="en-US" altLang="it-IT" sz="3600" dirty="0" smtClean="0">
                <a:solidFill>
                  <a:srgbClr val="000000"/>
                </a:solidFill>
              </a:rPr>
              <a:t> deficit </a:t>
            </a:r>
            <a:r>
              <a:rPr lang="en-US" altLang="it-IT" sz="3600" dirty="0" err="1" smtClean="0">
                <a:solidFill>
                  <a:srgbClr val="000000"/>
                </a:solidFill>
              </a:rPr>
              <a:t>possono</a:t>
            </a:r>
            <a:r>
              <a:rPr lang="en-US" altLang="it-IT" sz="3600" dirty="0" smtClean="0">
                <a:solidFill>
                  <a:srgbClr val="000000"/>
                </a:solidFill>
              </a:rPr>
              <a:t> </a:t>
            </a:r>
            <a:r>
              <a:rPr lang="en-US" altLang="it-IT" sz="3600" dirty="0" err="1" smtClean="0">
                <a:solidFill>
                  <a:srgbClr val="000000"/>
                </a:solidFill>
              </a:rPr>
              <a:t>essere</a:t>
            </a:r>
            <a:r>
              <a:rPr lang="en-US" altLang="it-IT" sz="3600" dirty="0" smtClean="0">
                <a:solidFill>
                  <a:srgbClr val="000000"/>
                </a:solidFill>
              </a:rPr>
              <a:t> </a:t>
            </a:r>
            <a:r>
              <a:rPr lang="en-US" altLang="it-IT" sz="3600" dirty="0" err="1" smtClean="0">
                <a:solidFill>
                  <a:srgbClr val="000000"/>
                </a:solidFill>
              </a:rPr>
              <a:t>recuperati</a:t>
            </a:r>
            <a:r>
              <a:rPr lang="en-US" altLang="it-IT" sz="3600" dirty="0" smtClean="0">
                <a:solidFill>
                  <a:srgbClr val="000000"/>
                </a:solidFill>
              </a:rPr>
              <a:t>:</a:t>
            </a:r>
          </a:p>
          <a:p>
            <a:pPr algn="ctr" eaLnBrk="1" fontAlgn="base" hangingPunct="1">
              <a:spcBef>
                <a:spcPct val="0"/>
              </a:spcBef>
              <a:spcAft>
                <a:spcPct val="0"/>
              </a:spcAft>
              <a:buFontTx/>
              <a:buNone/>
              <a:defRPr/>
            </a:pPr>
            <a:endParaRPr lang="en-US" altLang="it-IT" sz="3600" dirty="0" smtClean="0">
              <a:solidFill>
                <a:srgbClr val="000000"/>
              </a:solidFill>
            </a:endParaRPr>
          </a:p>
          <a:p>
            <a:pPr marL="742950" indent="-742950" algn="ctr" eaLnBrk="1" fontAlgn="base" hangingPunct="1">
              <a:spcBef>
                <a:spcPct val="0"/>
              </a:spcBef>
              <a:spcAft>
                <a:spcPct val="0"/>
              </a:spcAft>
              <a:buFontTx/>
              <a:buAutoNum type="arabicParenR"/>
              <a:defRPr/>
            </a:pPr>
            <a:r>
              <a:rPr lang="en-US" altLang="it-IT" sz="3600" dirty="0" err="1" smtClean="0">
                <a:solidFill>
                  <a:srgbClr val="000000"/>
                </a:solidFill>
              </a:rPr>
              <a:t>aumentando</a:t>
            </a:r>
            <a:r>
              <a:rPr lang="en-US" altLang="it-IT" sz="3600" dirty="0" smtClean="0">
                <a:solidFill>
                  <a:srgbClr val="000000"/>
                </a:solidFill>
              </a:rPr>
              <a:t> </a:t>
            </a:r>
            <a:r>
              <a:rPr lang="en-US" altLang="it-IT" sz="3600" dirty="0" err="1" smtClean="0">
                <a:solidFill>
                  <a:srgbClr val="000000"/>
                </a:solidFill>
              </a:rPr>
              <a:t>l’attività</a:t>
            </a:r>
            <a:r>
              <a:rPr lang="en-US" altLang="it-IT" sz="3600" dirty="0" smtClean="0">
                <a:solidFill>
                  <a:srgbClr val="000000"/>
                </a:solidFill>
              </a:rPr>
              <a:t> </a:t>
            </a:r>
            <a:r>
              <a:rPr lang="en-US" altLang="it-IT" sz="3600" dirty="0" err="1" smtClean="0">
                <a:solidFill>
                  <a:srgbClr val="000000"/>
                </a:solidFill>
              </a:rPr>
              <a:t>dei</a:t>
            </a:r>
            <a:r>
              <a:rPr lang="en-US" altLang="it-IT" sz="3600" dirty="0" smtClean="0">
                <a:solidFill>
                  <a:srgbClr val="000000"/>
                </a:solidFill>
              </a:rPr>
              <a:t> </a:t>
            </a:r>
            <a:r>
              <a:rPr lang="en-US" altLang="it-IT" sz="3600" dirty="0" err="1" smtClean="0">
                <a:solidFill>
                  <a:srgbClr val="000000"/>
                </a:solidFill>
              </a:rPr>
              <a:t>neuroni</a:t>
            </a:r>
            <a:r>
              <a:rPr lang="en-US" altLang="it-IT" sz="3600" dirty="0" smtClean="0">
                <a:solidFill>
                  <a:srgbClr val="000000"/>
                </a:solidFill>
              </a:rPr>
              <a:t> 5-HT </a:t>
            </a:r>
            <a:r>
              <a:rPr lang="en-US" altLang="it-IT" sz="3600" dirty="0" err="1" smtClean="0">
                <a:solidFill>
                  <a:srgbClr val="000000"/>
                </a:solidFill>
              </a:rPr>
              <a:t>che</a:t>
            </a:r>
            <a:r>
              <a:rPr lang="en-US" altLang="it-IT" sz="3600" dirty="0" smtClean="0">
                <a:solidFill>
                  <a:srgbClr val="000000"/>
                </a:solidFill>
              </a:rPr>
              <a:t> </a:t>
            </a:r>
            <a:r>
              <a:rPr lang="en-US" altLang="it-IT" sz="3600" dirty="0" err="1" smtClean="0">
                <a:solidFill>
                  <a:srgbClr val="000000"/>
                </a:solidFill>
              </a:rPr>
              <a:t>proiettano</a:t>
            </a:r>
            <a:r>
              <a:rPr lang="en-US" altLang="it-IT" sz="3600" dirty="0" smtClean="0">
                <a:solidFill>
                  <a:srgbClr val="000000"/>
                </a:solidFill>
              </a:rPr>
              <a:t> al NAc </a:t>
            </a:r>
            <a:r>
              <a:rPr lang="en-US" altLang="it-IT" sz="3600" dirty="0" err="1" smtClean="0">
                <a:solidFill>
                  <a:srgbClr val="000000"/>
                </a:solidFill>
              </a:rPr>
              <a:t>attraverso</a:t>
            </a:r>
            <a:r>
              <a:rPr lang="en-US" altLang="it-IT" sz="3600" dirty="0" smtClean="0">
                <a:solidFill>
                  <a:srgbClr val="000000"/>
                </a:solidFill>
              </a:rPr>
              <a:t> </a:t>
            </a:r>
            <a:r>
              <a:rPr lang="en-US" altLang="it-IT" sz="3600" dirty="0" err="1" smtClean="0">
                <a:solidFill>
                  <a:srgbClr val="000000"/>
                </a:solidFill>
              </a:rPr>
              <a:t>l’optogenetica</a:t>
            </a:r>
            <a:endParaRPr lang="en-US" altLang="it-IT" sz="3600" dirty="0" smtClean="0">
              <a:solidFill>
                <a:srgbClr val="000000"/>
              </a:solidFill>
            </a:endParaRPr>
          </a:p>
          <a:p>
            <a:pPr marL="742950" indent="-742950" algn="ctr" eaLnBrk="1" fontAlgn="base" hangingPunct="1">
              <a:spcBef>
                <a:spcPct val="0"/>
              </a:spcBef>
              <a:spcAft>
                <a:spcPct val="0"/>
              </a:spcAft>
              <a:buFontTx/>
              <a:buAutoNum type="arabicParenR"/>
              <a:defRPr/>
            </a:pPr>
            <a:endParaRPr lang="en-US" altLang="it-IT" sz="3600" dirty="0" smtClean="0">
              <a:solidFill>
                <a:srgbClr val="000000"/>
              </a:solidFill>
            </a:endParaRPr>
          </a:p>
          <a:p>
            <a:pPr algn="ctr" eaLnBrk="1" fontAlgn="base" hangingPunct="1">
              <a:spcBef>
                <a:spcPct val="0"/>
              </a:spcBef>
              <a:spcAft>
                <a:spcPct val="0"/>
              </a:spcAft>
              <a:buFontTx/>
              <a:buNone/>
              <a:defRPr/>
            </a:pPr>
            <a:r>
              <a:rPr lang="en-US" altLang="it-IT" sz="3600" dirty="0" smtClean="0">
                <a:solidFill>
                  <a:srgbClr val="000000"/>
                </a:solidFill>
              </a:rPr>
              <a:t>2) </a:t>
            </a:r>
            <a:r>
              <a:rPr lang="en-US" altLang="it-IT" sz="3600" dirty="0" err="1" smtClean="0">
                <a:solidFill>
                  <a:srgbClr val="000000"/>
                </a:solidFill>
              </a:rPr>
              <a:t>attivando</a:t>
            </a:r>
            <a:r>
              <a:rPr lang="en-US" altLang="it-IT" sz="3600" dirty="0" smtClean="0">
                <a:solidFill>
                  <a:srgbClr val="000000"/>
                </a:solidFill>
              </a:rPr>
              <a:t> </a:t>
            </a:r>
            <a:r>
              <a:rPr lang="en-US" altLang="it-IT" sz="3600" dirty="0" err="1" smtClean="0">
                <a:solidFill>
                  <a:srgbClr val="000000"/>
                </a:solidFill>
              </a:rPr>
              <a:t>farmacologicamente</a:t>
            </a:r>
            <a:r>
              <a:rPr lang="en-US" altLang="it-IT" sz="3600" dirty="0" smtClean="0">
                <a:solidFill>
                  <a:srgbClr val="000000"/>
                </a:solidFill>
              </a:rPr>
              <a:t> </a:t>
            </a:r>
            <a:r>
              <a:rPr lang="en-US" altLang="it-IT" sz="3600" dirty="0" err="1" smtClean="0">
                <a:solidFill>
                  <a:srgbClr val="000000"/>
                </a:solidFill>
              </a:rPr>
              <a:t>i</a:t>
            </a:r>
            <a:r>
              <a:rPr lang="en-US" altLang="it-IT" sz="3600" dirty="0" smtClean="0">
                <a:solidFill>
                  <a:srgbClr val="000000"/>
                </a:solidFill>
              </a:rPr>
              <a:t> </a:t>
            </a:r>
            <a:r>
              <a:rPr lang="en-US" altLang="it-IT" sz="3600" dirty="0" err="1" smtClean="0">
                <a:solidFill>
                  <a:srgbClr val="000000"/>
                </a:solidFill>
              </a:rPr>
              <a:t>recettori</a:t>
            </a:r>
            <a:r>
              <a:rPr lang="en-US" altLang="it-IT" sz="3600" dirty="0" smtClean="0">
                <a:solidFill>
                  <a:srgbClr val="000000"/>
                </a:solidFill>
              </a:rPr>
              <a:t> per la </a:t>
            </a:r>
            <a:r>
              <a:rPr lang="en-US" altLang="it-IT" sz="3600" dirty="0" err="1" smtClean="0">
                <a:solidFill>
                  <a:srgbClr val="000000"/>
                </a:solidFill>
              </a:rPr>
              <a:t>serotonina</a:t>
            </a:r>
            <a:r>
              <a:rPr lang="en-US" altLang="it-IT" sz="3600" dirty="0" smtClean="0">
                <a:solidFill>
                  <a:srgbClr val="000000"/>
                </a:solidFill>
              </a:rPr>
              <a:t> di </a:t>
            </a:r>
            <a:r>
              <a:rPr lang="en-US" altLang="it-IT" sz="3600" dirty="0" err="1" smtClean="0">
                <a:solidFill>
                  <a:srgbClr val="000000"/>
                </a:solidFill>
              </a:rPr>
              <a:t>tipo</a:t>
            </a:r>
            <a:r>
              <a:rPr lang="en-US" altLang="it-IT" sz="3600" dirty="0" smtClean="0">
                <a:solidFill>
                  <a:srgbClr val="000000"/>
                </a:solidFill>
              </a:rPr>
              <a:t> 5-ht1b </a:t>
            </a:r>
            <a:r>
              <a:rPr lang="en-US" altLang="it-IT" sz="3600" dirty="0" err="1" smtClean="0">
                <a:solidFill>
                  <a:srgbClr val="000000"/>
                </a:solidFill>
              </a:rPr>
              <a:t>nel</a:t>
            </a:r>
            <a:r>
              <a:rPr lang="en-US" altLang="it-IT" sz="3600" dirty="0" smtClean="0">
                <a:solidFill>
                  <a:srgbClr val="000000"/>
                </a:solidFill>
              </a:rPr>
              <a:t> NAc</a:t>
            </a:r>
          </a:p>
          <a:p>
            <a:pPr algn="ctr" eaLnBrk="1" fontAlgn="base" hangingPunct="1">
              <a:spcBef>
                <a:spcPct val="0"/>
              </a:spcBef>
              <a:spcAft>
                <a:spcPct val="0"/>
              </a:spcAft>
              <a:buFontTx/>
              <a:buNone/>
              <a:defRPr/>
            </a:pPr>
            <a:endParaRPr lang="en-US" altLang="it-IT" sz="3600" dirty="0" smtClean="0">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2181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21</TotalTime>
  <Words>459</Words>
  <Application>Microsoft Office PowerPoint</Application>
  <PresentationFormat>Presentazione su schermo (4:3)</PresentationFormat>
  <Paragraphs>40</Paragraphs>
  <Slides>14</Slides>
  <Notes>0</Notes>
  <HiddenSlides>0</HiddenSlides>
  <MMClips>14</MMClips>
  <ScaleCrop>false</ScaleCrop>
  <HeadingPairs>
    <vt:vector size="4" baseType="variant">
      <vt:variant>
        <vt:lpstr>Tema</vt:lpstr>
      </vt:variant>
      <vt:variant>
        <vt:i4>1</vt:i4>
      </vt:variant>
      <vt:variant>
        <vt:lpstr>Titoli diapositive</vt:lpstr>
      </vt:variant>
      <vt:variant>
        <vt:i4>14</vt:i4>
      </vt:variant>
    </vt:vector>
  </HeadingPairs>
  <TitlesOfParts>
    <vt:vector size="15" baseType="lpstr">
      <vt:lpstr>1_Struttura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admin</dc:creator>
  <cp:lastModifiedBy>admin</cp:lastModifiedBy>
  <cp:revision>2</cp:revision>
  <dcterms:created xsi:type="dcterms:W3CDTF">2020-04-24T09:55:49Z</dcterms:created>
  <dcterms:modified xsi:type="dcterms:W3CDTF">2020-04-24T17:56:26Z</dcterms:modified>
</cp:coreProperties>
</file>