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5" r:id="rId6"/>
    <p:sldId id="266" r:id="rId7"/>
    <p:sldId id="261" r:id="rId8"/>
    <p:sldId id="262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E4EBB7E-0ADB-4828-9398-83750A5B07C6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4B8FCA2-249E-4F14-A02A-74BB9C185EB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Estrategias de traducción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Hurtado </a:t>
            </a:r>
            <a:r>
              <a:rPr lang="es-ES" dirty="0" err="1"/>
              <a:t>Albir</a:t>
            </a:r>
            <a:r>
              <a:rPr lang="es-ES" dirty="0"/>
              <a:t>, 2001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8494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7EE2A5-F10C-473B-8B85-3BBA98D9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22B6AF-8B0F-4FDF-B462-BB9D98C9A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8241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2CB919-4C92-417D-BE74-7EB601F2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0FF3C6-004E-49E8-9EB1-B054F792E1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/>
              <a:t>Ho fallito Angela, ho sbagliato tutto con Nunzio. </a:t>
            </a:r>
            <a:r>
              <a:rPr lang="it-IT" dirty="0">
                <a:solidFill>
                  <a:srgbClr val="FF0000"/>
                </a:solidFill>
              </a:rPr>
              <a:t>Mi ha detto che gli ho rovinato la vita e che non sono più suo padre</a:t>
            </a:r>
            <a:r>
              <a:rPr lang="it-IT" dirty="0"/>
              <a:t>.</a:t>
            </a:r>
          </a:p>
          <a:p>
            <a:pPr marL="68580" indent="0">
              <a:buNone/>
            </a:pPr>
            <a:r>
              <a:rPr lang="it-IT" dirty="0"/>
              <a:t> </a:t>
            </a:r>
          </a:p>
          <a:p>
            <a:r>
              <a:rPr lang="it-IT" dirty="0"/>
              <a:t> Ma magari in quel momento…</a:t>
            </a:r>
          </a:p>
          <a:p>
            <a:pPr marL="68580" indent="0">
              <a:buNone/>
            </a:pPr>
            <a:r>
              <a:rPr lang="it-IT" dirty="0"/>
              <a:t> </a:t>
            </a:r>
          </a:p>
          <a:p>
            <a:r>
              <a:rPr lang="it-IT" dirty="0"/>
              <a:t>No, in quel momento i suoi occhi erano pieni di odio, odio puro. Sai, in questi anni ho pensato che…che ero riuscito a guadagnarmi la sua fiducia, quindi che gli potevo dare qualche consiglio, no? Indicargli una strada, dargli una famiglia. </a:t>
            </a:r>
          </a:p>
          <a:p>
            <a:pPr marL="68580" indent="0">
              <a:buNone/>
            </a:pPr>
            <a:r>
              <a:rPr lang="it-IT" dirty="0"/>
              <a:t> </a:t>
            </a:r>
          </a:p>
          <a:p>
            <a:r>
              <a:rPr lang="it-IT" dirty="0"/>
              <a:t>Franco tu hai fatto tutto il possibile, non è colpa tua.</a:t>
            </a:r>
          </a:p>
          <a:p>
            <a:pPr marL="68580" indent="0">
              <a:buNone/>
            </a:pPr>
            <a:r>
              <a:rPr lang="it-IT" dirty="0"/>
              <a:t> </a:t>
            </a:r>
          </a:p>
          <a:p>
            <a:r>
              <a:rPr lang="it-IT" dirty="0"/>
              <a:t>È colpa mia, </a:t>
            </a:r>
            <a:r>
              <a:rPr lang="it-IT" dirty="0">
                <a:solidFill>
                  <a:srgbClr val="FF0000"/>
                </a:solidFill>
              </a:rPr>
              <a:t>non sono stato abbastanza bravo.</a:t>
            </a: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3449CC-1AFF-422A-AA28-3CE7344D780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/>
              <a:t>He </a:t>
            </a:r>
            <a:r>
              <a:rPr lang="it-IT" dirty="0" err="1"/>
              <a:t>fracasado</a:t>
            </a:r>
            <a:r>
              <a:rPr lang="it-IT" dirty="0"/>
              <a:t> Angela, Me he </a:t>
            </a:r>
            <a:r>
              <a:rPr lang="it-IT" dirty="0" err="1"/>
              <a:t>equivocado</a:t>
            </a:r>
            <a:r>
              <a:rPr lang="it-IT" dirty="0"/>
              <a:t> en </a:t>
            </a:r>
            <a:r>
              <a:rPr lang="it-IT" dirty="0" err="1"/>
              <a:t>todo</a:t>
            </a:r>
            <a:r>
              <a:rPr lang="it-IT" dirty="0"/>
              <a:t> con Nunzio. </a:t>
            </a:r>
            <a:r>
              <a:rPr lang="es-ES" dirty="0"/>
              <a:t>Me dijo que le arruiné la vida y </a:t>
            </a:r>
            <a:r>
              <a:rPr lang="es-ES" dirty="0">
                <a:solidFill>
                  <a:srgbClr val="0070C0"/>
                </a:solidFill>
              </a:rPr>
              <a:t>que ya no soy su padre</a:t>
            </a:r>
            <a:r>
              <a:rPr lang="es-ES" dirty="0"/>
              <a:t>.</a:t>
            </a:r>
            <a:endParaRPr lang="it-IT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it-IT" dirty="0"/>
          </a:p>
          <a:p>
            <a:r>
              <a:rPr lang="es-ES" dirty="0"/>
              <a:t>Pero quizás en aquel momento...</a:t>
            </a:r>
            <a:endParaRPr lang="it-IT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it-IT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it-IT" dirty="0"/>
          </a:p>
          <a:p>
            <a:r>
              <a:rPr lang="es-ES" dirty="0"/>
              <a:t>No, en ese momento sus ojos estaban llenos de odio, odio puro. Mira, durante estos años he pensado que...que había ganado su confianza y por tanto que le podía dar algún consejo, ¿no? Indicarle un camino, darle una familia.</a:t>
            </a:r>
            <a:endParaRPr lang="it-IT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it-IT" dirty="0"/>
          </a:p>
          <a:p>
            <a:r>
              <a:rPr lang="es-ES" dirty="0"/>
              <a:t>Franco tu has hecho de todo, la  culpa no es tuya.</a:t>
            </a:r>
            <a:endParaRPr lang="it-IT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it-IT" dirty="0"/>
          </a:p>
          <a:p>
            <a:r>
              <a:rPr lang="es-ES" dirty="0"/>
              <a:t>Es culpa mía, </a:t>
            </a:r>
            <a:r>
              <a:rPr lang="es-ES" dirty="0">
                <a:solidFill>
                  <a:srgbClr val="0070C0"/>
                </a:solidFill>
              </a:rPr>
              <a:t>no he sido un buen padre</a:t>
            </a:r>
            <a:r>
              <a:rPr lang="es-ES" dirty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340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Transposición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Modificación de categorías gramaticales sin modificación del sentido</a:t>
            </a:r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i="1" dirty="0"/>
              <a:t>Ti ho detto di venire</a:t>
            </a:r>
          </a:p>
          <a:p>
            <a:pPr marL="68580" indent="0">
              <a:buNone/>
            </a:pPr>
            <a:r>
              <a:rPr lang="es-ES" dirty="0"/>
              <a:t>Te he dicho/dije que vinieras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891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Adaptación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Reemplaza elementos culturales ante la existencia de un vacío</a:t>
            </a:r>
          </a:p>
          <a:p>
            <a:endParaRPr lang="es-ES" dirty="0"/>
          </a:p>
          <a:p>
            <a:pPr marL="68580" indent="0">
              <a:buNone/>
            </a:pPr>
            <a:r>
              <a:rPr lang="es-ES" i="1" dirty="0"/>
              <a:t>Rosa: ... debías haber hecho </a:t>
            </a:r>
            <a:r>
              <a:rPr lang="es-ES" i="1" dirty="0">
                <a:solidFill>
                  <a:srgbClr val="FF0000"/>
                </a:solidFill>
              </a:rPr>
              <a:t>sopa.</a:t>
            </a:r>
            <a:r>
              <a:rPr lang="es-ES" i="1" dirty="0"/>
              <a:t>.. va a pensar que somos unos </a:t>
            </a:r>
            <a:r>
              <a:rPr lang="it-IT" i="1" dirty="0" err="1"/>
              <a:t>cavernícolas</a:t>
            </a:r>
            <a:r>
              <a:rPr lang="it-IT" i="1" dirty="0"/>
              <a:t>...</a:t>
            </a:r>
          </a:p>
          <a:p>
            <a:pPr marL="68580" indent="0">
              <a:buNone/>
            </a:pPr>
            <a:r>
              <a:rPr lang="it-IT" dirty="0"/>
              <a:t>Rosa: ... dovevi fare la </a:t>
            </a:r>
            <a:r>
              <a:rPr lang="it-IT" dirty="0">
                <a:solidFill>
                  <a:srgbClr val="0070C0"/>
                </a:solidFill>
              </a:rPr>
              <a:t>pasta</a:t>
            </a:r>
            <a:r>
              <a:rPr lang="it-IT" dirty="0"/>
              <a:t>… penserà che siamo dei trogloditi… </a:t>
            </a:r>
            <a:endParaRPr lang="es-ES" i="1" dirty="0"/>
          </a:p>
          <a:p>
            <a:pPr marL="68580" indent="0">
              <a:buNone/>
            </a:pPr>
            <a:r>
              <a:rPr lang="es-ES" i="1" dirty="0"/>
              <a:t>-----------------------</a:t>
            </a:r>
          </a:p>
          <a:p>
            <a:pPr marL="68580" indent="0">
              <a:buNone/>
            </a:pPr>
            <a:r>
              <a:rPr lang="es-ES" i="1" dirty="0"/>
              <a:t>Roberto: Por tu despedida. Traje </a:t>
            </a:r>
            <a:r>
              <a:rPr lang="es-ES" i="1" dirty="0">
                <a:solidFill>
                  <a:srgbClr val="FF0000"/>
                </a:solidFill>
              </a:rPr>
              <a:t>dulce de leche</a:t>
            </a:r>
            <a:r>
              <a:rPr lang="es-ES" i="1" dirty="0"/>
              <a:t>, lo más rico del mundo.</a:t>
            </a:r>
          </a:p>
          <a:p>
            <a:pPr marL="68580" indent="0">
              <a:buNone/>
            </a:pPr>
            <a:r>
              <a:rPr lang="es-ES" dirty="0"/>
              <a:t>Roberto: Per </a:t>
            </a:r>
            <a:r>
              <a:rPr lang="es-ES" dirty="0" err="1"/>
              <a:t>salutarti</a:t>
            </a:r>
            <a:r>
              <a:rPr lang="es-ES" dirty="0"/>
              <a:t>. Ho </a:t>
            </a:r>
            <a:r>
              <a:rPr lang="es-ES" dirty="0" err="1"/>
              <a:t>portato</a:t>
            </a:r>
            <a:r>
              <a:rPr lang="es-ES" dirty="0"/>
              <a:t> un </a:t>
            </a:r>
            <a:r>
              <a:rPr lang="es-ES" dirty="0" err="1">
                <a:solidFill>
                  <a:srgbClr val="0070C0"/>
                </a:solidFill>
              </a:rPr>
              <a:t>panettone</a:t>
            </a:r>
            <a:r>
              <a:rPr lang="es-ES" dirty="0"/>
              <a:t>, la cosa </a:t>
            </a:r>
            <a:r>
              <a:rPr lang="es-ES" dirty="0" err="1"/>
              <a:t>più</a:t>
            </a:r>
            <a:r>
              <a:rPr lang="es-ES" dirty="0"/>
              <a:t> </a:t>
            </a:r>
            <a:r>
              <a:rPr lang="es-ES" dirty="0" err="1"/>
              <a:t>buona</a:t>
            </a:r>
            <a:r>
              <a:rPr lang="es-ES" dirty="0"/>
              <a:t> al mondo</a:t>
            </a:r>
            <a:r>
              <a:rPr lang="es-ES" i="1" dirty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046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Préstamo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68580" indent="0">
              <a:buNone/>
            </a:pPr>
            <a:r>
              <a:rPr lang="it-IT" i="1" dirty="0"/>
              <a:t>Roberto: Per salutarti, ti ho fatto il ‘</a:t>
            </a:r>
            <a:r>
              <a:rPr lang="it-IT" i="1" dirty="0" err="1"/>
              <a:t>Dulce</a:t>
            </a:r>
            <a:r>
              <a:rPr lang="it-IT" i="1" dirty="0"/>
              <a:t> de </a:t>
            </a:r>
            <a:r>
              <a:rPr lang="it-IT" i="1" dirty="0" err="1"/>
              <a:t>Leche</a:t>
            </a:r>
            <a:r>
              <a:rPr lang="it-IT" i="1" dirty="0"/>
              <a:t>’, la cosa più buona al mondo. </a:t>
            </a:r>
          </a:p>
        </p:txBody>
      </p:sp>
    </p:spTree>
    <p:extLst>
      <p:ext uri="{BB962C8B-B14F-4D97-AF65-F5344CB8AC3E}">
        <p14:creationId xmlns:p14="http://schemas.microsoft.com/office/powerpoint/2010/main" val="135252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2E716D-1DC6-44B4-8EAB-F59F5A13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Calco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614824-B4DA-4E7B-B7AD-24BAA982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Traducción literal de una palabra o de los elementos que componen un sintagma en la lengua original. </a:t>
            </a:r>
          </a:p>
          <a:p>
            <a:endParaRPr lang="es-ES" dirty="0"/>
          </a:p>
          <a:p>
            <a:r>
              <a:rPr lang="es-ES" dirty="0"/>
              <a:t>De esta manera se generan nuevas formas como </a:t>
            </a:r>
            <a:r>
              <a:rPr lang="es-ES" b="1" dirty="0"/>
              <a:t>fútbol</a:t>
            </a:r>
            <a:r>
              <a:rPr lang="es-ES" dirty="0"/>
              <a:t> o </a:t>
            </a:r>
            <a:r>
              <a:rPr lang="es-ES" b="1" dirty="0"/>
              <a:t>ratón</a:t>
            </a:r>
            <a:r>
              <a:rPr lang="es-ES" dirty="0"/>
              <a:t> (periférica del ordenador </a:t>
            </a:r>
            <a:r>
              <a:rPr lang="es-ES" i="1" dirty="0"/>
              <a:t>mouse)</a:t>
            </a:r>
            <a:r>
              <a:rPr lang="es-ES" dirty="0"/>
              <a:t>. </a:t>
            </a:r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dirty="0"/>
              <a:t>Léxico, estructural o combinado.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598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4BC693-DE20-48DD-9214-637A85AB5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Modulación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4EEC76-5C01-4549-92F2-0CCB91B3A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s-ES" dirty="0"/>
              <a:t>Se trata de variar la forma del mensaje a través de un cambio semántico o perspectiva, de modo que la traducción de ese mensaje se realiza desde un nuevo punto de vista. </a:t>
            </a:r>
          </a:p>
          <a:p>
            <a:pPr marL="68580" indent="0">
              <a:buNone/>
            </a:pPr>
            <a:endParaRPr lang="es-ES" i="1" dirty="0"/>
          </a:p>
          <a:p>
            <a:pPr marL="68580" indent="0">
              <a:buNone/>
            </a:pPr>
            <a:r>
              <a:rPr lang="es-ES" i="1" dirty="0"/>
              <a:t>Non è </a:t>
            </a:r>
            <a:r>
              <a:rPr lang="es-ES" i="1" dirty="0" err="1"/>
              <a:t>difficile</a:t>
            </a:r>
            <a:r>
              <a:rPr lang="es-ES" i="1" dirty="0"/>
              <a:t> da </a:t>
            </a:r>
            <a:r>
              <a:rPr lang="es-ES" i="1" dirty="0" err="1"/>
              <a:t>dimostrare</a:t>
            </a:r>
            <a:endParaRPr lang="es-ES" i="1" dirty="0"/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dirty="0"/>
              <a:t>Traducción modulada en español </a:t>
            </a:r>
            <a:r>
              <a:rPr lang="es-ES" dirty="0">
                <a:sym typeface="Wingdings" panose="05000000000000000000" pitchFamily="2" charset="2"/>
              </a:rPr>
              <a:t></a:t>
            </a:r>
            <a:r>
              <a:rPr lang="es-ES" dirty="0"/>
              <a:t> es fácil de demostrar.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820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Amplificación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Se añaden elementos lingüísticos por motivos estructurales</a:t>
            </a:r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i="1" dirty="0"/>
              <a:t>Non parlerai sul serio</a:t>
            </a:r>
          </a:p>
          <a:p>
            <a:pPr marL="68580" indent="0">
              <a:buNone/>
            </a:pPr>
            <a:r>
              <a:rPr lang="es-ES" i="1" dirty="0"/>
              <a:t>No me hablarás en serio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70765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Omisión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Elisión por razones estructurales. Este procedimiento consiste en eliminar elementos de información del texto de lengua original en el texto de llegada. </a:t>
            </a:r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dirty="0" err="1"/>
              <a:t>Il</a:t>
            </a:r>
            <a:r>
              <a:rPr lang="es-ES" dirty="0"/>
              <a:t> re di </a:t>
            </a:r>
            <a:r>
              <a:rPr lang="es-ES" dirty="0" err="1"/>
              <a:t>Spagna</a:t>
            </a:r>
            <a:r>
              <a:rPr lang="es-ES" dirty="0"/>
              <a:t>, Felipe VI</a:t>
            </a:r>
          </a:p>
          <a:p>
            <a:pPr marL="68580" indent="0">
              <a:buNone/>
            </a:pPr>
            <a:endParaRPr lang="es-ES" dirty="0"/>
          </a:p>
          <a:p>
            <a:pPr marL="68580" indent="0">
              <a:buNone/>
            </a:pPr>
            <a:r>
              <a:rPr lang="es-ES" i="1" dirty="0"/>
              <a:t>El rey Felipe VI 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3667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Compensación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ES" dirty="0"/>
              <a:t>Se trata de compensar alguna simplificación o reducción que se haya hecho previamente en la traducción del texto original. </a:t>
            </a:r>
          </a:p>
          <a:p>
            <a:pPr marL="6858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9304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76</TotalTime>
  <Words>345</Words>
  <Application>Microsoft Office PowerPoint</Application>
  <PresentationFormat>Presentazione su schermo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Austin</vt:lpstr>
      <vt:lpstr>Estrategias de traducción</vt:lpstr>
      <vt:lpstr>Transposición</vt:lpstr>
      <vt:lpstr>Adaptación</vt:lpstr>
      <vt:lpstr>Préstamo</vt:lpstr>
      <vt:lpstr>Calco</vt:lpstr>
      <vt:lpstr>Modulación</vt:lpstr>
      <vt:lpstr>Amplificación</vt:lpstr>
      <vt:lpstr>Omisión</vt:lpstr>
      <vt:lpstr>Compensación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Estrategias de traducción</dc:title>
  <dc:creator>anonimo</dc:creator>
  <cp:lastModifiedBy>inmaculada solis</cp:lastModifiedBy>
  <cp:revision>8</cp:revision>
  <dcterms:created xsi:type="dcterms:W3CDTF">2016-12-06T22:14:43Z</dcterms:created>
  <dcterms:modified xsi:type="dcterms:W3CDTF">2019-10-14T10:22:07Z</dcterms:modified>
</cp:coreProperties>
</file>