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39346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034658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66578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0928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832843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074386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1491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281765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81808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678280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9067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1822113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png"/><Relationship Id="rId5" Type="http://schemas.openxmlformats.org/officeDocument/2006/relationships/image" Target="../media/image10.wmf"/><Relationship Id="rId4" Type="http://schemas.openxmlformats.org/officeDocument/2006/relationships/image" Target="../media/image9.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142449"/>
            <a:ext cx="91440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dirty="0">
                <a:solidFill>
                  <a:srgbClr val="FFFFFF"/>
                </a:solidFill>
              </a:rPr>
              <a:t>Barrientos et al., (2012) built on their previous findings that healthy aged rats are more likely to suffer profound memory impairments following a severe bacterial infection than are younger adult rats. </a:t>
            </a:r>
          </a:p>
          <a:p>
            <a:pPr algn="ctr" eaLnBrk="1" fontAlgn="base" hangingPunct="1">
              <a:spcBef>
                <a:spcPct val="0"/>
              </a:spcBef>
              <a:spcAft>
                <a:spcPct val="0"/>
              </a:spcAft>
              <a:buFontTx/>
              <a:buNone/>
            </a:pPr>
            <a:r>
              <a:rPr lang="en-GB" altLang="it-IT" sz="2800" dirty="0">
                <a:solidFill>
                  <a:srgbClr val="FFFFFF"/>
                </a:solidFill>
              </a:rPr>
              <a:t>Such a peripheral challenge is capable of producing a </a:t>
            </a:r>
            <a:r>
              <a:rPr lang="en-GB" altLang="it-IT" sz="2800" b="1" u="sng" dirty="0" err="1">
                <a:solidFill>
                  <a:srgbClr val="FFFFFF"/>
                </a:solidFill>
              </a:rPr>
              <a:t>neuroinflammatory</a:t>
            </a:r>
            <a:r>
              <a:rPr lang="en-GB" altLang="it-IT" sz="2800" b="1" u="sng" dirty="0">
                <a:solidFill>
                  <a:srgbClr val="FFFFFF"/>
                </a:solidFill>
              </a:rPr>
              <a:t> response</a:t>
            </a:r>
            <a:r>
              <a:rPr lang="en-GB" altLang="it-IT" sz="2800" dirty="0">
                <a:solidFill>
                  <a:srgbClr val="FFFFFF"/>
                </a:solidFill>
              </a:rPr>
              <a:t>, and </a:t>
            </a:r>
            <a:r>
              <a:rPr lang="en-GB" altLang="it-IT" sz="2800" b="1" dirty="0">
                <a:solidFill>
                  <a:srgbClr val="FFFFFF"/>
                </a:solidFill>
              </a:rPr>
              <a:t>in the aged brain this response is exaggerated and prolonged</a:t>
            </a:r>
            <a:r>
              <a:rPr lang="en-GB" altLang="it-IT" sz="2800" dirty="0">
                <a:solidFill>
                  <a:srgbClr val="FFFFFF"/>
                </a:solidFill>
              </a:rPr>
              <a:t>. </a:t>
            </a:r>
          </a:p>
          <a:p>
            <a:pPr algn="ctr" eaLnBrk="1" fontAlgn="base" hangingPunct="1">
              <a:spcBef>
                <a:spcPct val="0"/>
              </a:spcBef>
              <a:spcAft>
                <a:spcPct val="0"/>
              </a:spcAft>
              <a:buFontTx/>
              <a:buNone/>
            </a:pPr>
            <a:endParaRPr lang="en-GB" altLang="it-IT" sz="2800" dirty="0">
              <a:solidFill>
                <a:srgbClr val="FFFFFF"/>
              </a:solidFill>
            </a:endParaRPr>
          </a:p>
          <a:p>
            <a:pPr algn="ctr" eaLnBrk="1" fontAlgn="base" hangingPunct="1">
              <a:spcBef>
                <a:spcPct val="0"/>
              </a:spcBef>
              <a:spcAft>
                <a:spcPct val="0"/>
              </a:spcAft>
              <a:buFontTx/>
              <a:buNone/>
            </a:pPr>
            <a:r>
              <a:rPr lang="en-GB" altLang="it-IT" sz="2800" dirty="0">
                <a:solidFill>
                  <a:srgbClr val="FFFFFF"/>
                </a:solidFill>
              </a:rPr>
              <a:t>Interestingly, a relation between inflammation and disease progression has also </a:t>
            </a:r>
            <a:r>
              <a:rPr lang="en-GB" altLang="it-IT" sz="2800" dirty="0" smtClean="0">
                <a:solidFill>
                  <a:srgbClr val="FFFFFF"/>
                </a:solidFill>
              </a:rPr>
              <a:t>been </a:t>
            </a:r>
            <a:r>
              <a:rPr lang="en-GB" altLang="it-IT" sz="2800" dirty="0">
                <a:solidFill>
                  <a:srgbClr val="FFFFFF"/>
                </a:solidFill>
              </a:rPr>
              <a:t>made for age related neurodegenerative diseases (Perry et al., 2010). </a:t>
            </a:r>
            <a:endParaRPr lang="en-GB" altLang="it-IT" sz="2800" dirty="0" smtClean="0">
              <a:solidFill>
                <a:srgbClr val="FFFFFF"/>
              </a:solidFill>
            </a:endParaRPr>
          </a:p>
          <a:p>
            <a:pPr algn="ctr" eaLnBrk="1" fontAlgn="base" hangingPunct="1">
              <a:spcBef>
                <a:spcPct val="0"/>
              </a:spcBef>
              <a:spcAft>
                <a:spcPct val="0"/>
              </a:spcAft>
              <a:buFontTx/>
              <a:buNone/>
            </a:pPr>
            <a:endParaRPr lang="en-GB" altLang="it-IT" sz="2800" dirty="0">
              <a:solidFill>
                <a:srgbClr val="FFFFFF"/>
              </a:solidFill>
            </a:endParaRPr>
          </a:p>
          <a:p>
            <a:pPr algn="ctr" eaLnBrk="1" fontAlgn="base" hangingPunct="1">
              <a:spcBef>
                <a:spcPct val="0"/>
              </a:spcBef>
              <a:spcAft>
                <a:spcPct val="0"/>
              </a:spcAft>
              <a:buFontTx/>
              <a:buNone/>
            </a:pPr>
            <a:r>
              <a:rPr lang="en-GB" altLang="it-IT" sz="2800" b="1" dirty="0">
                <a:solidFill>
                  <a:srgbClr val="FFFFFF"/>
                </a:solidFill>
              </a:rPr>
              <a:t>Normal aging primes</a:t>
            </a:r>
            <a:r>
              <a:rPr lang="en-GB" altLang="it-IT" sz="2800" dirty="0">
                <a:solidFill>
                  <a:srgbClr val="FFFFFF"/>
                </a:solidFill>
              </a:rPr>
              <a:t>, or sensitizes </a:t>
            </a:r>
            <a:r>
              <a:rPr lang="en-GB" altLang="it-IT" sz="2800" b="1" dirty="0">
                <a:solidFill>
                  <a:srgbClr val="FFFFFF"/>
                </a:solidFill>
              </a:rPr>
              <a:t>microglia</a:t>
            </a:r>
            <a:r>
              <a:rPr lang="en-GB" altLang="it-IT" sz="2800" dirty="0">
                <a:solidFill>
                  <a:srgbClr val="FFFFFF"/>
                </a:solidFill>
              </a:rPr>
              <a:t> and this appears to be the source of this </a:t>
            </a:r>
            <a:r>
              <a:rPr lang="en-GB" altLang="it-IT" sz="2800" b="1" dirty="0">
                <a:solidFill>
                  <a:srgbClr val="FFFFFF"/>
                </a:solidFill>
              </a:rPr>
              <a:t>amplified inflammatory response</a:t>
            </a:r>
            <a:r>
              <a:rPr lang="en-GB" altLang="it-IT" sz="2800" dirty="0">
                <a:solidFill>
                  <a:srgbClr val="FFFFFF"/>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0" y="1616075"/>
            <a:ext cx="91440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Most studies have employed protocols of EE starting </a:t>
            </a:r>
            <a:r>
              <a:rPr lang="en-GB" altLang="it-IT" sz="2800" u="sng">
                <a:solidFill>
                  <a:srgbClr val="FFFFFF"/>
                </a:solidFill>
              </a:rPr>
              <a:t>before</a:t>
            </a:r>
            <a:r>
              <a:rPr lang="en-GB" altLang="it-IT" sz="2800">
                <a:solidFill>
                  <a:srgbClr val="FFFFFF"/>
                </a:solidFill>
              </a:rPr>
              <a:t> the onset of cognitive deficits, thus modelling the effects of cognitive reserve in delaying the onset of clinical manifestations, but there are also studies employing EE protocols starting </a:t>
            </a:r>
            <a:r>
              <a:rPr lang="en-GB" altLang="it-IT" sz="2800" u="sng">
                <a:solidFill>
                  <a:srgbClr val="FFFFFF"/>
                </a:solidFill>
              </a:rPr>
              <a:t>after</a:t>
            </a:r>
            <a:r>
              <a:rPr lang="en-GB" altLang="it-IT" sz="2800">
                <a:solidFill>
                  <a:srgbClr val="FFFFFF"/>
                </a:solidFill>
              </a:rPr>
              <a:t> cognitive deficits and neurodegeneration are evident, thus modelling the effects of environmental stimulation in rescuing cognitive deficits.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7347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0" y="1143000"/>
            <a:ext cx="9144000" cy="5715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15" name="Rectangle 3"/>
          <p:cNvSpPr>
            <a:spLocks noChangeArrowheads="1"/>
          </p:cNvSpPr>
          <p:nvPr/>
        </p:nvSpPr>
        <p:spPr bwMode="auto">
          <a:xfrm>
            <a:off x="3530600" y="1371600"/>
            <a:ext cx="187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000000"/>
                </a:solidFill>
              </a:rPr>
              <a:t>10 months of age</a:t>
            </a:r>
            <a:endParaRPr lang="it-IT" altLang="it-IT" sz="1800" b="1">
              <a:solidFill>
                <a:srgbClr val="000000"/>
              </a:solidFill>
              <a:latin typeface="Times New Roman" pitchFamily="18" charset="0"/>
            </a:endParaRPr>
          </a:p>
        </p:txBody>
      </p:sp>
      <p:sp>
        <p:nvSpPr>
          <p:cNvPr id="141316" name="Rectangle 4"/>
          <p:cNvSpPr>
            <a:spLocks noChangeArrowheads="1"/>
          </p:cNvSpPr>
          <p:nvPr/>
        </p:nvSpPr>
        <p:spPr bwMode="auto">
          <a:xfrm>
            <a:off x="1811338" y="5029200"/>
            <a:ext cx="487362" cy="152400"/>
          </a:xfrm>
          <a:prstGeom prst="rect">
            <a:avLst/>
          </a:prstGeom>
          <a:solidFill>
            <a:srgbClr val="66FF33"/>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17" name="Rectangle 5"/>
          <p:cNvSpPr>
            <a:spLocks noChangeArrowheads="1"/>
          </p:cNvSpPr>
          <p:nvPr/>
        </p:nvSpPr>
        <p:spPr bwMode="auto">
          <a:xfrm>
            <a:off x="4483100" y="5181600"/>
            <a:ext cx="484188" cy="282575"/>
          </a:xfrm>
          <a:prstGeom prst="rect">
            <a:avLst/>
          </a:prstGeom>
          <a:solidFill>
            <a:srgbClr val="66FF33"/>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18" name="Rectangle 6"/>
          <p:cNvSpPr>
            <a:spLocks noChangeArrowheads="1"/>
          </p:cNvSpPr>
          <p:nvPr/>
        </p:nvSpPr>
        <p:spPr bwMode="auto">
          <a:xfrm>
            <a:off x="1320800" y="2465388"/>
            <a:ext cx="484188" cy="2716212"/>
          </a:xfrm>
          <a:prstGeom prst="rect">
            <a:avLst/>
          </a:prstGeom>
          <a:solidFill>
            <a:srgbClr val="FF9933"/>
          </a:solidFill>
          <a:ln w="11113">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19" name="Rectangle 7"/>
          <p:cNvSpPr>
            <a:spLocks noChangeArrowheads="1"/>
          </p:cNvSpPr>
          <p:nvPr/>
        </p:nvSpPr>
        <p:spPr bwMode="auto">
          <a:xfrm>
            <a:off x="3986213" y="3049588"/>
            <a:ext cx="485775" cy="2132012"/>
          </a:xfrm>
          <a:prstGeom prst="rect">
            <a:avLst/>
          </a:prstGeom>
          <a:solidFill>
            <a:srgbClr val="FF9933"/>
          </a:solidFill>
          <a:ln w="11113">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20" name="Rectangle 8"/>
          <p:cNvSpPr>
            <a:spLocks noChangeArrowheads="1"/>
          </p:cNvSpPr>
          <p:nvPr/>
        </p:nvSpPr>
        <p:spPr bwMode="auto">
          <a:xfrm>
            <a:off x="2289175" y="2901950"/>
            <a:ext cx="484188" cy="2279650"/>
          </a:xfrm>
          <a:prstGeom prst="rect">
            <a:avLst/>
          </a:prstGeom>
          <a:solidFill>
            <a:schemeClr val="accent2"/>
          </a:solidFill>
          <a:ln w="11113">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21" name="Rectangle 9"/>
          <p:cNvSpPr>
            <a:spLocks noChangeArrowheads="1"/>
          </p:cNvSpPr>
          <p:nvPr/>
        </p:nvSpPr>
        <p:spPr bwMode="auto">
          <a:xfrm>
            <a:off x="4984750" y="3214688"/>
            <a:ext cx="485775" cy="1966912"/>
          </a:xfrm>
          <a:prstGeom prst="rect">
            <a:avLst/>
          </a:prstGeom>
          <a:solidFill>
            <a:schemeClr val="accent2"/>
          </a:solidFill>
          <a:ln w="11113">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22" name="Line 10"/>
          <p:cNvSpPr>
            <a:spLocks noChangeShapeType="1"/>
          </p:cNvSpPr>
          <p:nvPr/>
        </p:nvSpPr>
        <p:spPr bwMode="auto">
          <a:xfrm>
            <a:off x="2055813" y="4846638"/>
            <a:ext cx="1587" cy="1825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23" name="Line 11"/>
          <p:cNvSpPr>
            <a:spLocks noChangeShapeType="1"/>
          </p:cNvSpPr>
          <p:nvPr/>
        </p:nvSpPr>
        <p:spPr bwMode="auto">
          <a:xfrm>
            <a:off x="2016125" y="4846638"/>
            <a:ext cx="80963"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24" name="Line 12"/>
          <p:cNvSpPr>
            <a:spLocks noChangeShapeType="1"/>
          </p:cNvSpPr>
          <p:nvPr/>
        </p:nvSpPr>
        <p:spPr bwMode="auto">
          <a:xfrm flipV="1">
            <a:off x="4724400" y="5464175"/>
            <a:ext cx="1588" cy="1587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25" name="Line 13"/>
          <p:cNvSpPr>
            <a:spLocks noChangeShapeType="1"/>
          </p:cNvSpPr>
          <p:nvPr/>
        </p:nvSpPr>
        <p:spPr bwMode="auto">
          <a:xfrm>
            <a:off x="4684713" y="5622925"/>
            <a:ext cx="80962"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26" name="Line 14"/>
          <p:cNvSpPr>
            <a:spLocks noChangeShapeType="1"/>
          </p:cNvSpPr>
          <p:nvPr/>
        </p:nvSpPr>
        <p:spPr bwMode="auto">
          <a:xfrm>
            <a:off x="4195763" y="2801938"/>
            <a:ext cx="1587" cy="2540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27" name="Line 15"/>
          <p:cNvSpPr>
            <a:spLocks noChangeShapeType="1"/>
          </p:cNvSpPr>
          <p:nvPr/>
        </p:nvSpPr>
        <p:spPr bwMode="auto">
          <a:xfrm>
            <a:off x="4156075" y="2801938"/>
            <a:ext cx="80963"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28" name="Line 16"/>
          <p:cNvSpPr>
            <a:spLocks noChangeShapeType="1"/>
          </p:cNvSpPr>
          <p:nvPr/>
        </p:nvSpPr>
        <p:spPr bwMode="auto">
          <a:xfrm>
            <a:off x="1562100" y="2238375"/>
            <a:ext cx="1588" cy="227013"/>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29" name="Line 17"/>
          <p:cNvSpPr>
            <a:spLocks noChangeShapeType="1"/>
          </p:cNvSpPr>
          <p:nvPr/>
        </p:nvSpPr>
        <p:spPr bwMode="auto">
          <a:xfrm>
            <a:off x="1522413" y="2238375"/>
            <a:ext cx="80962"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30" name="Line 18"/>
          <p:cNvSpPr>
            <a:spLocks noChangeShapeType="1"/>
          </p:cNvSpPr>
          <p:nvPr/>
        </p:nvSpPr>
        <p:spPr bwMode="auto">
          <a:xfrm>
            <a:off x="2530475" y="2790825"/>
            <a:ext cx="1588" cy="11112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31" name="Line 19"/>
          <p:cNvSpPr>
            <a:spLocks noChangeShapeType="1"/>
          </p:cNvSpPr>
          <p:nvPr/>
        </p:nvSpPr>
        <p:spPr bwMode="auto">
          <a:xfrm>
            <a:off x="2490788" y="2790825"/>
            <a:ext cx="80962"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32" name="Line 20"/>
          <p:cNvSpPr>
            <a:spLocks noChangeShapeType="1"/>
          </p:cNvSpPr>
          <p:nvPr/>
        </p:nvSpPr>
        <p:spPr bwMode="auto">
          <a:xfrm>
            <a:off x="5226050" y="2878138"/>
            <a:ext cx="1588" cy="33655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33" name="Line 21"/>
          <p:cNvSpPr>
            <a:spLocks noChangeShapeType="1"/>
          </p:cNvSpPr>
          <p:nvPr/>
        </p:nvSpPr>
        <p:spPr bwMode="auto">
          <a:xfrm>
            <a:off x="5186363" y="2878138"/>
            <a:ext cx="80962"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34" name="Rectangle 22"/>
          <p:cNvSpPr>
            <a:spLocks noChangeArrowheads="1"/>
          </p:cNvSpPr>
          <p:nvPr/>
        </p:nvSpPr>
        <p:spPr bwMode="auto">
          <a:xfrm>
            <a:off x="1968500" y="1920875"/>
            <a:ext cx="2555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1 h</a:t>
            </a:r>
            <a:endParaRPr lang="it-IT" altLang="it-IT" sz="1400" b="1">
              <a:solidFill>
                <a:srgbClr val="000000"/>
              </a:solidFill>
              <a:latin typeface="Times New Roman" pitchFamily="18" charset="0"/>
            </a:endParaRPr>
          </a:p>
        </p:txBody>
      </p:sp>
      <p:sp>
        <p:nvSpPr>
          <p:cNvPr id="141335" name="Rectangle 23"/>
          <p:cNvSpPr>
            <a:spLocks noChangeArrowheads="1"/>
          </p:cNvSpPr>
          <p:nvPr/>
        </p:nvSpPr>
        <p:spPr bwMode="auto">
          <a:xfrm>
            <a:off x="304800" y="5586413"/>
            <a:ext cx="304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-0.1</a:t>
            </a:r>
            <a:endParaRPr lang="it-IT" altLang="it-IT" sz="2400">
              <a:solidFill>
                <a:srgbClr val="000000"/>
              </a:solidFill>
              <a:latin typeface="Times New Roman" pitchFamily="18" charset="0"/>
            </a:endParaRPr>
          </a:p>
        </p:txBody>
      </p:sp>
      <p:sp>
        <p:nvSpPr>
          <p:cNvPr id="141336" name="Rectangle 24"/>
          <p:cNvSpPr>
            <a:spLocks noChangeArrowheads="1"/>
          </p:cNvSpPr>
          <p:nvPr/>
        </p:nvSpPr>
        <p:spPr bwMode="auto">
          <a:xfrm>
            <a:off x="358775" y="5078413"/>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0.0</a:t>
            </a:r>
            <a:endParaRPr lang="it-IT" altLang="it-IT" sz="2400">
              <a:solidFill>
                <a:srgbClr val="000000"/>
              </a:solidFill>
              <a:latin typeface="Times New Roman" pitchFamily="18" charset="0"/>
            </a:endParaRPr>
          </a:p>
        </p:txBody>
      </p:sp>
      <p:sp>
        <p:nvSpPr>
          <p:cNvPr id="141337" name="Rectangle 25"/>
          <p:cNvSpPr>
            <a:spLocks noChangeArrowheads="1"/>
          </p:cNvSpPr>
          <p:nvPr/>
        </p:nvSpPr>
        <p:spPr bwMode="auto">
          <a:xfrm>
            <a:off x="358775" y="4570413"/>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0.1</a:t>
            </a:r>
            <a:endParaRPr lang="it-IT" altLang="it-IT" sz="2400">
              <a:solidFill>
                <a:srgbClr val="000000"/>
              </a:solidFill>
              <a:latin typeface="Times New Roman" pitchFamily="18" charset="0"/>
            </a:endParaRPr>
          </a:p>
        </p:txBody>
      </p:sp>
      <p:sp>
        <p:nvSpPr>
          <p:cNvPr id="141338" name="Rectangle 26"/>
          <p:cNvSpPr>
            <a:spLocks noChangeArrowheads="1"/>
          </p:cNvSpPr>
          <p:nvPr/>
        </p:nvSpPr>
        <p:spPr bwMode="auto">
          <a:xfrm>
            <a:off x="358775" y="4064000"/>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0.2</a:t>
            </a:r>
            <a:endParaRPr lang="it-IT" altLang="it-IT" sz="2400">
              <a:solidFill>
                <a:srgbClr val="000000"/>
              </a:solidFill>
              <a:latin typeface="Times New Roman" pitchFamily="18" charset="0"/>
            </a:endParaRPr>
          </a:p>
        </p:txBody>
      </p:sp>
      <p:sp>
        <p:nvSpPr>
          <p:cNvPr id="141339" name="Rectangle 27"/>
          <p:cNvSpPr>
            <a:spLocks noChangeArrowheads="1"/>
          </p:cNvSpPr>
          <p:nvPr/>
        </p:nvSpPr>
        <p:spPr bwMode="auto">
          <a:xfrm>
            <a:off x="358775" y="3556000"/>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0.3</a:t>
            </a:r>
            <a:endParaRPr lang="it-IT" altLang="it-IT" sz="2400">
              <a:solidFill>
                <a:srgbClr val="000000"/>
              </a:solidFill>
              <a:latin typeface="Times New Roman" pitchFamily="18" charset="0"/>
            </a:endParaRPr>
          </a:p>
        </p:txBody>
      </p:sp>
      <p:sp>
        <p:nvSpPr>
          <p:cNvPr id="141340" name="Rectangle 28"/>
          <p:cNvSpPr>
            <a:spLocks noChangeArrowheads="1"/>
          </p:cNvSpPr>
          <p:nvPr/>
        </p:nvSpPr>
        <p:spPr bwMode="auto">
          <a:xfrm>
            <a:off x="358775" y="3048000"/>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0.4</a:t>
            </a:r>
            <a:endParaRPr lang="it-IT" altLang="it-IT" sz="2400">
              <a:solidFill>
                <a:srgbClr val="000000"/>
              </a:solidFill>
              <a:latin typeface="Times New Roman" pitchFamily="18" charset="0"/>
            </a:endParaRPr>
          </a:p>
        </p:txBody>
      </p:sp>
      <p:sp>
        <p:nvSpPr>
          <p:cNvPr id="141341" name="Rectangle 29"/>
          <p:cNvSpPr>
            <a:spLocks noChangeArrowheads="1"/>
          </p:cNvSpPr>
          <p:nvPr/>
        </p:nvSpPr>
        <p:spPr bwMode="auto">
          <a:xfrm>
            <a:off x="358775" y="2540000"/>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0.5</a:t>
            </a:r>
            <a:endParaRPr lang="it-IT" altLang="it-IT" sz="2400">
              <a:solidFill>
                <a:srgbClr val="000000"/>
              </a:solidFill>
              <a:latin typeface="Times New Roman" pitchFamily="18" charset="0"/>
            </a:endParaRPr>
          </a:p>
        </p:txBody>
      </p:sp>
      <p:sp>
        <p:nvSpPr>
          <p:cNvPr id="141342" name="Rectangle 30"/>
          <p:cNvSpPr>
            <a:spLocks noChangeArrowheads="1"/>
          </p:cNvSpPr>
          <p:nvPr/>
        </p:nvSpPr>
        <p:spPr bwMode="auto">
          <a:xfrm>
            <a:off x="358775" y="2033588"/>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0.6</a:t>
            </a:r>
            <a:endParaRPr lang="it-IT" altLang="it-IT" sz="2400">
              <a:solidFill>
                <a:srgbClr val="000000"/>
              </a:solidFill>
              <a:latin typeface="Times New Roman" pitchFamily="18" charset="0"/>
            </a:endParaRPr>
          </a:p>
        </p:txBody>
      </p:sp>
      <p:sp>
        <p:nvSpPr>
          <p:cNvPr id="141343" name="Line 31"/>
          <p:cNvSpPr>
            <a:spLocks noChangeShapeType="1"/>
          </p:cNvSpPr>
          <p:nvPr/>
        </p:nvSpPr>
        <p:spPr bwMode="auto">
          <a:xfrm flipV="1">
            <a:off x="720725" y="5181600"/>
            <a:ext cx="1588" cy="809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44" name="Line 32"/>
          <p:cNvSpPr>
            <a:spLocks noChangeShapeType="1"/>
          </p:cNvSpPr>
          <p:nvPr/>
        </p:nvSpPr>
        <p:spPr bwMode="auto">
          <a:xfrm>
            <a:off x="679450" y="5942013"/>
            <a:ext cx="412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45" name="Line 33"/>
          <p:cNvSpPr>
            <a:spLocks noChangeShapeType="1"/>
          </p:cNvSpPr>
          <p:nvPr/>
        </p:nvSpPr>
        <p:spPr bwMode="auto">
          <a:xfrm>
            <a:off x="639763" y="5689600"/>
            <a:ext cx="809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46" name="Line 34"/>
          <p:cNvSpPr>
            <a:spLocks noChangeShapeType="1"/>
          </p:cNvSpPr>
          <p:nvPr/>
        </p:nvSpPr>
        <p:spPr bwMode="auto">
          <a:xfrm>
            <a:off x="679450" y="5435600"/>
            <a:ext cx="412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47" name="Line 35"/>
          <p:cNvSpPr>
            <a:spLocks noChangeShapeType="1"/>
          </p:cNvSpPr>
          <p:nvPr/>
        </p:nvSpPr>
        <p:spPr bwMode="auto">
          <a:xfrm>
            <a:off x="639763" y="5181600"/>
            <a:ext cx="809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48" name="Line 36"/>
          <p:cNvSpPr>
            <a:spLocks noChangeShapeType="1"/>
          </p:cNvSpPr>
          <p:nvPr/>
        </p:nvSpPr>
        <p:spPr bwMode="auto">
          <a:xfrm>
            <a:off x="679450" y="4927600"/>
            <a:ext cx="412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49" name="Line 37"/>
          <p:cNvSpPr>
            <a:spLocks noChangeShapeType="1"/>
          </p:cNvSpPr>
          <p:nvPr/>
        </p:nvSpPr>
        <p:spPr bwMode="auto">
          <a:xfrm>
            <a:off x="639763" y="4673600"/>
            <a:ext cx="809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50" name="Line 38"/>
          <p:cNvSpPr>
            <a:spLocks noChangeShapeType="1"/>
          </p:cNvSpPr>
          <p:nvPr/>
        </p:nvSpPr>
        <p:spPr bwMode="auto">
          <a:xfrm>
            <a:off x="679450" y="4419600"/>
            <a:ext cx="412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51" name="Line 39"/>
          <p:cNvSpPr>
            <a:spLocks noChangeShapeType="1"/>
          </p:cNvSpPr>
          <p:nvPr/>
        </p:nvSpPr>
        <p:spPr bwMode="auto">
          <a:xfrm>
            <a:off x="639763" y="4165600"/>
            <a:ext cx="80962"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52" name="Line 40"/>
          <p:cNvSpPr>
            <a:spLocks noChangeShapeType="1"/>
          </p:cNvSpPr>
          <p:nvPr/>
        </p:nvSpPr>
        <p:spPr bwMode="auto">
          <a:xfrm>
            <a:off x="679450" y="3911600"/>
            <a:ext cx="41275"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53" name="Line 41"/>
          <p:cNvSpPr>
            <a:spLocks noChangeShapeType="1"/>
          </p:cNvSpPr>
          <p:nvPr/>
        </p:nvSpPr>
        <p:spPr bwMode="auto">
          <a:xfrm>
            <a:off x="639763" y="3659188"/>
            <a:ext cx="809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54" name="Line 42"/>
          <p:cNvSpPr>
            <a:spLocks noChangeShapeType="1"/>
          </p:cNvSpPr>
          <p:nvPr/>
        </p:nvSpPr>
        <p:spPr bwMode="auto">
          <a:xfrm>
            <a:off x="679450" y="3405188"/>
            <a:ext cx="412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55" name="Line 43"/>
          <p:cNvSpPr>
            <a:spLocks noChangeShapeType="1"/>
          </p:cNvSpPr>
          <p:nvPr/>
        </p:nvSpPr>
        <p:spPr bwMode="auto">
          <a:xfrm>
            <a:off x="639763" y="3151188"/>
            <a:ext cx="809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56" name="Line 44"/>
          <p:cNvSpPr>
            <a:spLocks noChangeShapeType="1"/>
          </p:cNvSpPr>
          <p:nvPr/>
        </p:nvSpPr>
        <p:spPr bwMode="auto">
          <a:xfrm>
            <a:off x="679450" y="2897188"/>
            <a:ext cx="412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57" name="Line 45"/>
          <p:cNvSpPr>
            <a:spLocks noChangeShapeType="1"/>
          </p:cNvSpPr>
          <p:nvPr/>
        </p:nvSpPr>
        <p:spPr bwMode="auto">
          <a:xfrm>
            <a:off x="639763" y="2643188"/>
            <a:ext cx="809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58" name="Line 46"/>
          <p:cNvSpPr>
            <a:spLocks noChangeShapeType="1"/>
          </p:cNvSpPr>
          <p:nvPr/>
        </p:nvSpPr>
        <p:spPr bwMode="auto">
          <a:xfrm>
            <a:off x="679450" y="2389188"/>
            <a:ext cx="412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59" name="Line 47"/>
          <p:cNvSpPr>
            <a:spLocks noChangeShapeType="1"/>
          </p:cNvSpPr>
          <p:nvPr/>
        </p:nvSpPr>
        <p:spPr bwMode="auto">
          <a:xfrm>
            <a:off x="639763" y="2135188"/>
            <a:ext cx="80962"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60" name="Line 48"/>
          <p:cNvSpPr>
            <a:spLocks noChangeShapeType="1"/>
          </p:cNvSpPr>
          <p:nvPr/>
        </p:nvSpPr>
        <p:spPr bwMode="auto">
          <a:xfrm>
            <a:off x="679450" y="1881188"/>
            <a:ext cx="41275"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61" name="Line 49"/>
          <p:cNvSpPr>
            <a:spLocks noChangeShapeType="1"/>
          </p:cNvSpPr>
          <p:nvPr/>
        </p:nvSpPr>
        <p:spPr bwMode="auto">
          <a:xfrm flipV="1">
            <a:off x="720725" y="1881188"/>
            <a:ext cx="1588" cy="40608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62" name="Rectangle 50"/>
          <p:cNvSpPr>
            <a:spLocks noChangeArrowheads="1"/>
          </p:cNvSpPr>
          <p:nvPr/>
        </p:nvSpPr>
        <p:spPr bwMode="auto">
          <a:xfrm rot="-5400000">
            <a:off x="-573881" y="3632994"/>
            <a:ext cx="1514475" cy="258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700" b="1">
                <a:solidFill>
                  <a:srgbClr val="000000"/>
                </a:solidFill>
              </a:rPr>
              <a:t>Memory  index</a:t>
            </a:r>
          </a:p>
        </p:txBody>
      </p:sp>
      <p:sp>
        <p:nvSpPr>
          <p:cNvPr id="141363" name="Rectangle 51"/>
          <p:cNvSpPr>
            <a:spLocks noChangeArrowheads="1"/>
          </p:cNvSpPr>
          <p:nvPr/>
        </p:nvSpPr>
        <p:spPr bwMode="auto">
          <a:xfrm>
            <a:off x="4578350" y="1920875"/>
            <a:ext cx="354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24 h</a:t>
            </a:r>
            <a:endParaRPr lang="it-IT" altLang="it-IT" sz="1400" b="1">
              <a:solidFill>
                <a:srgbClr val="000000"/>
              </a:solidFill>
              <a:latin typeface="Times New Roman" pitchFamily="18" charset="0"/>
            </a:endParaRPr>
          </a:p>
        </p:txBody>
      </p:sp>
      <p:sp>
        <p:nvSpPr>
          <p:cNvPr id="141364" name="Rectangle 52"/>
          <p:cNvSpPr>
            <a:spLocks noChangeArrowheads="1"/>
          </p:cNvSpPr>
          <p:nvPr/>
        </p:nvSpPr>
        <p:spPr bwMode="auto">
          <a:xfrm>
            <a:off x="1976438" y="3119438"/>
            <a:ext cx="1587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b="1">
                <a:solidFill>
                  <a:srgbClr val="000000"/>
                </a:solidFill>
              </a:rPr>
              <a:t>*</a:t>
            </a:r>
            <a:endParaRPr lang="it-IT" altLang="it-IT" b="1">
              <a:solidFill>
                <a:srgbClr val="000000"/>
              </a:solidFill>
              <a:latin typeface="Times New Roman" pitchFamily="18" charset="0"/>
            </a:endParaRPr>
          </a:p>
        </p:txBody>
      </p:sp>
      <p:sp>
        <p:nvSpPr>
          <p:cNvPr id="141365" name="Rectangle 53"/>
          <p:cNvSpPr>
            <a:spLocks noChangeArrowheads="1"/>
          </p:cNvSpPr>
          <p:nvPr/>
        </p:nvSpPr>
        <p:spPr bwMode="auto">
          <a:xfrm>
            <a:off x="4618038" y="3348038"/>
            <a:ext cx="15875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b="1">
                <a:solidFill>
                  <a:srgbClr val="000000"/>
                </a:solidFill>
              </a:rPr>
              <a:t>*</a:t>
            </a:r>
            <a:endParaRPr lang="it-IT" altLang="it-IT" b="1">
              <a:solidFill>
                <a:srgbClr val="000000"/>
              </a:solidFill>
              <a:latin typeface="Times New Roman" pitchFamily="18" charset="0"/>
            </a:endParaRPr>
          </a:p>
        </p:txBody>
      </p:sp>
      <p:sp>
        <p:nvSpPr>
          <p:cNvPr id="141366" name="Rectangle 54"/>
          <p:cNvSpPr>
            <a:spLocks noChangeArrowheads="1"/>
          </p:cNvSpPr>
          <p:nvPr/>
        </p:nvSpPr>
        <p:spPr bwMode="auto">
          <a:xfrm>
            <a:off x="152400" y="6359525"/>
            <a:ext cx="304800" cy="152400"/>
          </a:xfrm>
          <a:prstGeom prst="rect">
            <a:avLst/>
          </a:prstGeom>
          <a:solidFill>
            <a:srgbClr val="66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67" name="Rectangle 55"/>
          <p:cNvSpPr>
            <a:spLocks noChangeArrowheads="1"/>
          </p:cNvSpPr>
          <p:nvPr/>
        </p:nvSpPr>
        <p:spPr bwMode="auto">
          <a:xfrm>
            <a:off x="2036763" y="6356350"/>
            <a:ext cx="304800" cy="1524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68" name="Text Box 56"/>
          <p:cNvSpPr txBox="1">
            <a:spLocks noChangeArrowheads="1"/>
          </p:cNvSpPr>
          <p:nvPr/>
        </p:nvSpPr>
        <p:spPr bwMode="auto">
          <a:xfrm>
            <a:off x="457200" y="6281738"/>
            <a:ext cx="1260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AD11 non EE</a:t>
            </a:r>
          </a:p>
        </p:txBody>
      </p:sp>
      <p:sp>
        <p:nvSpPr>
          <p:cNvPr id="141369" name="Text Box 57"/>
          <p:cNvSpPr txBox="1">
            <a:spLocks noChangeArrowheads="1"/>
          </p:cNvSpPr>
          <p:nvPr/>
        </p:nvSpPr>
        <p:spPr bwMode="auto">
          <a:xfrm>
            <a:off x="2341563" y="6292850"/>
            <a:ext cx="460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WT</a:t>
            </a:r>
          </a:p>
        </p:txBody>
      </p:sp>
      <p:sp>
        <p:nvSpPr>
          <p:cNvPr id="141370" name="Rectangle 58"/>
          <p:cNvSpPr>
            <a:spLocks noChangeArrowheads="1"/>
          </p:cNvSpPr>
          <p:nvPr/>
        </p:nvSpPr>
        <p:spPr bwMode="auto">
          <a:xfrm>
            <a:off x="3419475" y="6350000"/>
            <a:ext cx="304800" cy="152400"/>
          </a:xfrm>
          <a:prstGeom prst="rect">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71" name="Text Box 59"/>
          <p:cNvSpPr txBox="1">
            <a:spLocks noChangeArrowheads="1"/>
          </p:cNvSpPr>
          <p:nvPr/>
        </p:nvSpPr>
        <p:spPr bwMode="auto">
          <a:xfrm>
            <a:off x="3724275" y="6273800"/>
            <a:ext cx="1949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AD11 EE 8-10 months</a:t>
            </a:r>
          </a:p>
        </p:txBody>
      </p:sp>
      <p:sp>
        <p:nvSpPr>
          <p:cNvPr id="141372" name="Rectangle 60"/>
          <p:cNvSpPr>
            <a:spLocks noChangeArrowheads="1"/>
          </p:cNvSpPr>
          <p:nvPr/>
        </p:nvSpPr>
        <p:spPr bwMode="auto">
          <a:xfrm rot="-5400000">
            <a:off x="5570538" y="3295650"/>
            <a:ext cx="1241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Memory  index</a:t>
            </a:r>
            <a:endParaRPr lang="it-IT" altLang="it-IT" sz="1400" b="1">
              <a:solidFill>
                <a:srgbClr val="000000"/>
              </a:solidFill>
              <a:latin typeface="Times New Roman" pitchFamily="18" charset="0"/>
            </a:endParaRPr>
          </a:p>
        </p:txBody>
      </p:sp>
      <p:sp>
        <p:nvSpPr>
          <p:cNvPr id="141373" name="Rectangle 61"/>
          <p:cNvSpPr>
            <a:spLocks noChangeArrowheads="1"/>
          </p:cNvSpPr>
          <p:nvPr/>
        </p:nvSpPr>
        <p:spPr bwMode="auto">
          <a:xfrm>
            <a:off x="7285038" y="2644775"/>
            <a:ext cx="249237" cy="1608138"/>
          </a:xfrm>
          <a:prstGeom prst="rect">
            <a:avLst/>
          </a:prstGeom>
          <a:solidFill>
            <a:schemeClr val="accent2"/>
          </a:solidFill>
          <a:ln w="6350">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74" name="Rectangle 62"/>
          <p:cNvSpPr>
            <a:spLocks noChangeArrowheads="1"/>
          </p:cNvSpPr>
          <p:nvPr/>
        </p:nvSpPr>
        <p:spPr bwMode="auto">
          <a:xfrm>
            <a:off x="8070850" y="2994025"/>
            <a:ext cx="249238" cy="1258888"/>
          </a:xfrm>
          <a:prstGeom prst="rect">
            <a:avLst/>
          </a:prstGeom>
          <a:solidFill>
            <a:schemeClr val="accent2"/>
          </a:solidFill>
          <a:ln w="6350">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75" name="Rectangle 63"/>
          <p:cNvSpPr>
            <a:spLocks noChangeArrowheads="1"/>
          </p:cNvSpPr>
          <p:nvPr/>
        </p:nvSpPr>
        <p:spPr bwMode="auto">
          <a:xfrm>
            <a:off x="7024688" y="3808413"/>
            <a:ext cx="249237" cy="444500"/>
          </a:xfrm>
          <a:prstGeom prst="rect">
            <a:avLst/>
          </a:prstGeom>
          <a:solidFill>
            <a:srgbClr val="66FF33"/>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76" name="Rectangle 64"/>
          <p:cNvSpPr>
            <a:spLocks noChangeArrowheads="1"/>
          </p:cNvSpPr>
          <p:nvPr/>
        </p:nvSpPr>
        <p:spPr bwMode="auto">
          <a:xfrm>
            <a:off x="7818438" y="4252913"/>
            <a:ext cx="250825" cy="95250"/>
          </a:xfrm>
          <a:prstGeom prst="rect">
            <a:avLst/>
          </a:prstGeom>
          <a:solidFill>
            <a:srgbClr val="66FF33"/>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41377" name="Line 65"/>
          <p:cNvSpPr>
            <a:spLocks noChangeShapeType="1"/>
          </p:cNvSpPr>
          <p:nvPr/>
        </p:nvSpPr>
        <p:spPr bwMode="auto">
          <a:xfrm>
            <a:off x="7408863" y="2489200"/>
            <a:ext cx="1587" cy="15557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78" name="Line 66"/>
          <p:cNvSpPr>
            <a:spLocks noChangeShapeType="1"/>
          </p:cNvSpPr>
          <p:nvPr/>
        </p:nvSpPr>
        <p:spPr bwMode="auto">
          <a:xfrm>
            <a:off x="7388225" y="2489200"/>
            <a:ext cx="41275"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79" name="Line 67"/>
          <p:cNvSpPr>
            <a:spLocks noChangeShapeType="1"/>
          </p:cNvSpPr>
          <p:nvPr/>
        </p:nvSpPr>
        <p:spPr bwMode="auto">
          <a:xfrm>
            <a:off x="8194675" y="2779713"/>
            <a:ext cx="1588" cy="21431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80" name="Line 68"/>
          <p:cNvSpPr>
            <a:spLocks noChangeShapeType="1"/>
          </p:cNvSpPr>
          <p:nvPr/>
        </p:nvSpPr>
        <p:spPr bwMode="auto">
          <a:xfrm>
            <a:off x="8174038" y="2779713"/>
            <a:ext cx="41275"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81" name="Line 69"/>
          <p:cNvSpPr>
            <a:spLocks noChangeShapeType="1"/>
          </p:cNvSpPr>
          <p:nvPr/>
        </p:nvSpPr>
        <p:spPr bwMode="auto">
          <a:xfrm>
            <a:off x="7150100" y="3606800"/>
            <a:ext cx="1588" cy="2016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82" name="Line 70"/>
          <p:cNvSpPr>
            <a:spLocks noChangeShapeType="1"/>
          </p:cNvSpPr>
          <p:nvPr/>
        </p:nvSpPr>
        <p:spPr bwMode="auto">
          <a:xfrm>
            <a:off x="7129463" y="3606800"/>
            <a:ext cx="41275" cy="15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83" name="Line 71"/>
          <p:cNvSpPr>
            <a:spLocks noChangeShapeType="1"/>
          </p:cNvSpPr>
          <p:nvPr/>
        </p:nvSpPr>
        <p:spPr bwMode="auto">
          <a:xfrm flipV="1">
            <a:off x="7942263" y="4348163"/>
            <a:ext cx="1587" cy="2000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84" name="Line 72"/>
          <p:cNvSpPr>
            <a:spLocks noChangeShapeType="1"/>
          </p:cNvSpPr>
          <p:nvPr/>
        </p:nvSpPr>
        <p:spPr bwMode="auto">
          <a:xfrm>
            <a:off x="7921625" y="4548188"/>
            <a:ext cx="42863" cy="158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385" name="Text Box 73"/>
          <p:cNvSpPr txBox="1">
            <a:spLocks noChangeArrowheads="1"/>
          </p:cNvSpPr>
          <p:nvPr/>
        </p:nvSpPr>
        <p:spPr bwMode="auto">
          <a:xfrm>
            <a:off x="7361238" y="2060575"/>
            <a:ext cx="971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8 months</a:t>
            </a:r>
          </a:p>
        </p:txBody>
      </p:sp>
      <p:grpSp>
        <p:nvGrpSpPr>
          <p:cNvPr id="141386" name="Group 74"/>
          <p:cNvGrpSpPr>
            <a:grpSpLocks/>
          </p:cNvGrpSpPr>
          <p:nvPr/>
        </p:nvGrpSpPr>
        <p:grpSpPr bwMode="auto">
          <a:xfrm>
            <a:off x="6502400" y="2435225"/>
            <a:ext cx="214313" cy="2139950"/>
            <a:chOff x="3821" y="1219"/>
            <a:chExt cx="135" cy="1348"/>
          </a:xfrm>
        </p:grpSpPr>
        <p:sp>
          <p:nvSpPr>
            <p:cNvPr id="141391" name="Rectangle 75"/>
            <p:cNvSpPr>
              <a:spLocks noChangeArrowheads="1"/>
            </p:cNvSpPr>
            <p:nvPr/>
          </p:nvSpPr>
          <p:spPr bwMode="auto">
            <a:xfrm>
              <a:off x="3821" y="2500"/>
              <a:ext cx="97"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700">
                  <a:solidFill>
                    <a:srgbClr val="000000"/>
                  </a:solidFill>
                </a:rPr>
                <a:t>-0.1</a:t>
              </a:r>
              <a:endParaRPr lang="it-IT" altLang="it-IT" sz="2400">
                <a:solidFill>
                  <a:srgbClr val="000000"/>
                </a:solidFill>
                <a:latin typeface="Times New Roman" pitchFamily="18" charset="0"/>
              </a:endParaRPr>
            </a:p>
          </p:txBody>
        </p:sp>
        <p:sp>
          <p:nvSpPr>
            <p:cNvPr id="141392" name="Rectangle 76"/>
            <p:cNvSpPr>
              <a:spLocks noChangeArrowheads="1"/>
            </p:cNvSpPr>
            <p:nvPr/>
          </p:nvSpPr>
          <p:spPr bwMode="auto">
            <a:xfrm>
              <a:off x="3838" y="2325"/>
              <a:ext cx="7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700">
                  <a:solidFill>
                    <a:srgbClr val="000000"/>
                  </a:solidFill>
                </a:rPr>
                <a:t>0.0</a:t>
              </a:r>
              <a:endParaRPr lang="it-IT" altLang="it-IT" sz="2400">
                <a:solidFill>
                  <a:srgbClr val="000000"/>
                </a:solidFill>
                <a:latin typeface="Times New Roman" pitchFamily="18" charset="0"/>
              </a:endParaRPr>
            </a:p>
          </p:txBody>
        </p:sp>
        <p:sp>
          <p:nvSpPr>
            <p:cNvPr id="141393" name="Rectangle 77"/>
            <p:cNvSpPr>
              <a:spLocks noChangeArrowheads="1"/>
            </p:cNvSpPr>
            <p:nvPr/>
          </p:nvSpPr>
          <p:spPr bwMode="auto">
            <a:xfrm>
              <a:off x="3838" y="2149"/>
              <a:ext cx="7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700">
                  <a:solidFill>
                    <a:srgbClr val="000000"/>
                  </a:solidFill>
                </a:rPr>
                <a:t>0.1</a:t>
              </a:r>
              <a:endParaRPr lang="it-IT" altLang="it-IT" sz="2400">
                <a:solidFill>
                  <a:srgbClr val="000000"/>
                </a:solidFill>
                <a:latin typeface="Times New Roman" pitchFamily="18" charset="0"/>
              </a:endParaRPr>
            </a:p>
          </p:txBody>
        </p:sp>
        <p:sp>
          <p:nvSpPr>
            <p:cNvPr id="141394" name="Rectangle 78"/>
            <p:cNvSpPr>
              <a:spLocks noChangeArrowheads="1"/>
            </p:cNvSpPr>
            <p:nvPr/>
          </p:nvSpPr>
          <p:spPr bwMode="auto">
            <a:xfrm>
              <a:off x="3838" y="1974"/>
              <a:ext cx="7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700">
                  <a:solidFill>
                    <a:srgbClr val="000000"/>
                  </a:solidFill>
                </a:rPr>
                <a:t>0.2</a:t>
              </a:r>
              <a:endParaRPr lang="it-IT" altLang="it-IT" sz="2400">
                <a:solidFill>
                  <a:srgbClr val="000000"/>
                </a:solidFill>
                <a:latin typeface="Times New Roman" pitchFamily="18" charset="0"/>
              </a:endParaRPr>
            </a:p>
          </p:txBody>
        </p:sp>
        <p:sp>
          <p:nvSpPr>
            <p:cNvPr id="141395" name="Rectangle 79"/>
            <p:cNvSpPr>
              <a:spLocks noChangeArrowheads="1"/>
            </p:cNvSpPr>
            <p:nvPr/>
          </p:nvSpPr>
          <p:spPr bwMode="auto">
            <a:xfrm>
              <a:off x="3838" y="1799"/>
              <a:ext cx="7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700">
                  <a:solidFill>
                    <a:srgbClr val="000000"/>
                  </a:solidFill>
                </a:rPr>
                <a:t>0.3</a:t>
              </a:r>
              <a:endParaRPr lang="it-IT" altLang="it-IT" sz="2400">
                <a:solidFill>
                  <a:srgbClr val="000000"/>
                </a:solidFill>
                <a:latin typeface="Times New Roman" pitchFamily="18" charset="0"/>
              </a:endParaRPr>
            </a:p>
          </p:txBody>
        </p:sp>
        <p:sp>
          <p:nvSpPr>
            <p:cNvPr id="141396" name="Rectangle 80"/>
            <p:cNvSpPr>
              <a:spLocks noChangeArrowheads="1"/>
            </p:cNvSpPr>
            <p:nvPr/>
          </p:nvSpPr>
          <p:spPr bwMode="auto">
            <a:xfrm>
              <a:off x="3838" y="1624"/>
              <a:ext cx="7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700">
                  <a:solidFill>
                    <a:srgbClr val="000000"/>
                  </a:solidFill>
                </a:rPr>
                <a:t>0.4</a:t>
              </a:r>
              <a:endParaRPr lang="it-IT" altLang="it-IT" sz="2400">
                <a:solidFill>
                  <a:srgbClr val="000000"/>
                </a:solidFill>
                <a:latin typeface="Times New Roman" pitchFamily="18" charset="0"/>
              </a:endParaRPr>
            </a:p>
          </p:txBody>
        </p:sp>
        <p:sp>
          <p:nvSpPr>
            <p:cNvPr id="141397" name="Rectangle 81"/>
            <p:cNvSpPr>
              <a:spLocks noChangeArrowheads="1"/>
            </p:cNvSpPr>
            <p:nvPr/>
          </p:nvSpPr>
          <p:spPr bwMode="auto">
            <a:xfrm>
              <a:off x="3838" y="1448"/>
              <a:ext cx="7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700">
                  <a:solidFill>
                    <a:srgbClr val="000000"/>
                  </a:solidFill>
                </a:rPr>
                <a:t>0.5</a:t>
              </a:r>
              <a:endParaRPr lang="it-IT" altLang="it-IT" sz="2400">
                <a:solidFill>
                  <a:srgbClr val="000000"/>
                </a:solidFill>
                <a:latin typeface="Times New Roman" pitchFamily="18" charset="0"/>
              </a:endParaRPr>
            </a:p>
          </p:txBody>
        </p:sp>
        <p:sp>
          <p:nvSpPr>
            <p:cNvPr id="141398" name="Rectangle 82"/>
            <p:cNvSpPr>
              <a:spLocks noChangeArrowheads="1"/>
            </p:cNvSpPr>
            <p:nvPr/>
          </p:nvSpPr>
          <p:spPr bwMode="auto">
            <a:xfrm>
              <a:off x="3838" y="1273"/>
              <a:ext cx="7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700">
                  <a:solidFill>
                    <a:srgbClr val="000000"/>
                  </a:solidFill>
                </a:rPr>
                <a:t>0.6</a:t>
              </a:r>
              <a:endParaRPr lang="it-IT" altLang="it-IT" sz="2400">
                <a:solidFill>
                  <a:srgbClr val="000000"/>
                </a:solidFill>
                <a:latin typeface="Times New Roman" pitchFamily="18" charset="0"/>
              </a:endParaRPr>
            </a:p>
          </p:txBody>
        </p:sp>
        <p:sp>
          <p:nvSpPr>
            <p:cNvPr id="141399" name="Line 83"/>
            <p:cNvSpPr>
              <a:spLocks noChangeShapeType="1"/>
            </p:cNvSpPr>
            <p:nvPr/>
          </p:nvSpPr>
          <p:spPr bwMode="auto">
            <a:xfrm flipV="1">
              <a:off x="3955" y="2358"/>
              <a:ext cx="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00" name="Line 84"/>
            <p:cNvSpPr>
              <a:spLocks noChangeShapeType="1"/>
            </p:cNvSpPr>
            <p:nvPr/>
          </p:nvSpPr>
          <p:spPr bwMode="auto">
            <a:xfrm>
              <a:off x="3929" y="2533"/>
              <a:ext cx="2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01" name="Line 85"/>
            <p:cNvSpPr>
              <a:spLocks noChangeShapeType="1"/>
            </p:cNvSpPr>
            <p:nvPr/>
          </p:nvSpPr>
          <p:spPr bwMode="auto">
            <a:xfrm>
              <a:off x="3942" y="2446"/>
              <a:ext cx="1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02" name="Line 86"/>
            <p:cNvSpPr>
              <a:spLocks noChangeShapeType="1"/>
            </p:cNvSpPr>
            <p:nvPr/>
          </p:nvSpPr>
          <p:spPr bwMode="auto">
            <a:xfrm>
              <a:off x="3929" y="2358"/>
              <a:ext cx="2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03" name="Line 87"/>
            <p:cNvSpPr>
              <a:spLocks noChangeShapeType="1"/>
            </p:cNvSpPr>
            <p:nvPr/>
          </p:nvSpPr>
          <p:spPr bwMode="auto">
            <a:xfrm>
              <a:off x="3942" y="2271"/>
              <a:ext cx="1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04" name="Line 88"/>
            <p:cNvSpPr>
              <a:spLocks noChangeShapeType="1"/>
            </p:cNvSpPr>
            <p:nvPr/>
          </p:nvSpPr>
          <p:spPr bwMode="auto">
            <a:xfrm>
              <a:off x="3929" y="2183"/>
              <a:ext cx="2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05" name="Line 89"/>
            <p:cNvSpPr>
              <a:spLocks noChangeShapeType="1"/>
            </p:cNvSpPr>
            <p:nvPr/>
          </p:nvSpPr>
          <p:spPr bwMode="auto">
            <a:xfrm>
              <a:off x="3942" y="2095"/>
              <a:ext cx="1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06" name="Line 90"/>
            <p:cNvSpPr>
              <a:spLocks noChangeShapeType="1"/>
            </p:cNvSpPr>
            <p:nvPr/>
          </p:nvSpPr>
          <p:spPr bwMode="auto">
            <a:xfrm>
              <a:off x="3929" y="2007"/>
              <a:ext cx="2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07" name="Line 91"/>
            <p:cNvSpPr>
              <a:spLocks noChangeShapeType="1"/>
            </p:cNvSpPr>
            <p:nvPr/>
          </p:nvSpPr>
          <p:spPr bwMode="auto">
            <a:xfrm>
              <a:off x="3942" y="1920"/>
              <a:ext cx="1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08" name="Line 92"/>
            <p:cNvSpPr>
              <a:spLocks noChangeShapeType="1"/>
            </p:cNvSpPr>
            <p:nvPr/>
          </p:nvSpPr>
          <p:spPr bwMode="auto">
            <a:xfrm>
              <a:off x="3929" y="1832"/>
              <a:ext cx="2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09" name="Line 93"/>
            <p:cNvSpPr>
              <a:spLocks noChangeShapeType="1"/>
            </p:cNvSpPr>
            <p:nvPr/>
          </p:nvSpPr>
          <p:spPr bwMode="auto">
            <a:xfrm>
              <a:off x="3942" y="1745"/>
              <a:ext cx="1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10" name="Line 94"/>
            <p:cNvSpPr>
              <a:spLocks noChangeShapeType="1"/>
            </p:cNvSpPr>
            <p:nvPr/>
          </p:nvSpPr>
          <p:spPr bwMode="auto">
            <a:xfrm>
              <a:off x="3929" y="1657"/>
              <a:ext cx="2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11" name="Line 95"/>
            <p:cNvSpPr>
              <a:spLocks noChangeShapeType="1"/>
            </p:cNvSpPr>
            <p:nvPr/>
          </p:nvSpPr>
          <p:spPr bwMode="auto">
            <a:xfrm>
              <a:off x="3942" y="1570"/>
              <a:ext cx="1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12" name="Line 96"/>
            <p:cNvSpPr>
              <a:spLocks noChangeShapeType="1"/>
            </p:cNvSpPr>
            <p:nvPr/>
          </p:nvSpPr>
          <p:spPr bwMode="auto">
            <a:xfrm>
              <a:off x="3929" y="1482"/>
              <a:ext cx="2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13" name="Line 97"/>
            <p:cNvSpPr>
              <a:spLocks noChangeShapeType="1"/>
            </p:cNvSpPr>
            <p:nvPr/>
          </p:nvSpPr>
          <p:spPr bwMode="auto">
            <a:xfrm>
              <a:off x="3942" y="1394"/>
              <a:ext cx="1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14" name="Line 98"/>
            <p:cNvSpPr>
              <a:spLocks noChangeShapeType="1"/>
            </p:cNvSpPr>
            <p:nvPr/>
          </p:nvSpPr>
          <p:spPr bwMode="auto">
            <a:xfrm>
              <a:off x="3929" y="1307"/>
              <a:ext cx="26"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15" name="Line 99"/>
            <p:cNvSpPr>
              <a:spLocks noChangeShapeType="1"/>
            </p:cNvSpPr>
            <p:nvPr/>
          </p:nvSpPr>
          <p:spPr bwMode="auto">
            <a:xfrm>
              <a:off x="3942" y="1219"/>
              <a:ext cx="1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41416" name="Line 100"/>
            <p:cNvSpPr>
              <a:spLocks noChangeShapeType="1"/>
            </p:cNvSpPr>
            <p:nvPr/>
          </p:nvSpPr>
          <p:spPr bwMode="auto">
            <a:xfrm flipV="1">
              <a:off x="3955" y="1219"/>
              <a:ext cx="1" cy="13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sp>
        <p:nvSpPr>
          <p:cNvPr id="141387" name="Line 101"/>
          <p:cNvSpPr>
            <a:spLocks noChangeShapeType="1"/>
          </p:cNvSpPr>
          <p:nvPr/>
        </p:nvSpPr>
        <p:spPr bwMode="auto">
          <a:xfrm>
            <a:off x="6718300" y="4257675"/>
            <a:ext cx="160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it-IT">
              <a:solidFill>
                <a:srgbClr val="000000"/>
              </a:solidFill>
            </a:endParaRPr>
          </a:p>
        </p:txBody>
      </p:sp>
      <p:sp>
        <p:nvSpPr>
          <p:cNvPr id="141388" name="Rectangle 102"/>
          <p:cNvSpPr>
            <a:spLocks noChangeArrowheads="1"/>
          </p:cNvSpPr>
          <p:nvPr/>
        </p:nvSpPr>
        <p:spPr bwMode="auto">
          <a:xfrm>
            <a:off x="8382000" y="2593975"/>
            <a:ext cx="354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24 h</a:t>
            </a:r>
            <a:endParaRPr lang="it-IT" altLang="it-IT" sz="1400" b="1">
              <a:solidFill>
                <a:srgbClr val="000000"/>
              </a:solidFill>
              <a:latin typeface="Times New Roman" pitchFamily="18" charset="0"/>
            </a:endParaRPr>
          </a:p>
        </p:txBody>
      </p:sp>
      <p:sp>
        <p:nvSpPr>
          <p:cNvPr id="141389" name="Rectangle 103"/>
          <p:cNvSpPr>
            <a:spLocks noChangeArrowheads="1"/>
          </p:cNvSpPr>
          <p:nvPr/>
        </p:nvSpPr>
        <p:spPr bwMode="auto">
          <a:xfrm>
            <a:off x="6781800" y="2593975"/>
            <a:ext cx="2063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1h</a:t>
            </a:r>
            <a:endParaRPr lang="it-IT" altLang="it-IT" sz="1400" b="1">
              <a:solidFill>
                <a:srgbClr val="000000"/>
              </a:solidFill>
              <a:latin typeface="Times New Roman" pitchFamily="18" charset="0"/>
            </a:endParaRPr>
          </a:p>
        </p:txBody>
      </p:sp>
      <p:sp>
        <p:nvSpPr>
          <p:cNvPr id="141390" name="Text Box 104"/>
          <p:cNvSpPr txBox="1">
            <a:spLocks noChangeArrowheads="1"/>
          </p:cNvSpPr>
          <p:nvPr/>
        </p:nvSpPr>
        <p:spPr bwMode="auto">
          <a:xfrm>
            <a:off x="0" y="12065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b="1">
                <a:solidFill>
                  <a:srgbClr val="FFFF66"/>
                </a:solidFill>
              </a:rPr>
              <a:t>EE causes a regression of visual memory deficits in aged AD11 mice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0" y="692150"/>
            <a:ext cx="91440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b="1">
                <a:solidFill>
                  <a:srgbClr val="FFFFFF"/>
                </a:solidFill>
              </a:rPr>
              <a:t>Cognitive rescue is evident even if EE does not eliminate the existent AD pathology (</a:t>
            </a:r>
            <a:r>
              <a:rPr lang="it-IT" altLang="it-IT">
                <a:solidFill>
                  <a:srgbClr val="FFFFFF"/>
                </a:solidFill>
              </a:rPr>
              <a:t>see also Fischer et al., 2007) </a:t>
            </a:r>
          </a:p>
          <a:p>
            <a:pPr algn="ctr" eaLnBrk="1" fontAlgn="base" hangingPunct="1">
              <a:spcBef>
                <a:spcPct val="0"/>
              </a:spcBef>
              <a:spcAft>
                <a:spcPct val="0"/>
              </a:spcAft>
              <a:buFontTx/>
              <a:buNone/>
            </a:pPr>
            <a:endParaRPr lang="it-IT" altLang="it-IT">
              <a:solidFill>
                <a:srgbClr val="FFFFFF"/>
              </a:solidFill>
            </a:endParaRPr>
          </a:p>
          <a:p>
            <a:pPr algn="ctr" eaLnBrk="1" fontAlgn="base" hangingPunct="1">
              <a:spcBef>
                <a:spcPct val="0"/>
              </a:spcBef>
              <a:spcAft>
                <a:spcPct val="0"/>
              </a:spcAft>
              <a:buFontTx/>
              <a:buNone/>
            </a:pPr>
            <a:r>
              <a:rPr lang="it-IT" altLang="it-IT" sz="2800" b="1">
                <a:solidFill>
                  <a:srgbClr val="FFFFFF"/>
                </a:solidFill>
              </a:rPr>
              <a:t>Action on soluble A</a:t>
            </a:r>
            <a:r>
              <a:rPr lang="it-IT" altLang="it-IT" sz="2800" b="1">
                <a:solidFill>
                  <a:srgbClr val="FFFFFF"/>
                </a:solidFill>
                <a:sym typeface="Symbol" pitchFamily="18" charset="2"/>
              </a:rPr>
              <a:t></a:t>
            </a:r>
          </a:p>
          <a:p>
            <a:pPr algn="ctr" eaLnBrk="1" fontAlgn="base" hangingPunct="1">
              <a:spcBef>
                <a:spcPct val="0"/>
              </a:spcBef>
              <a:spcAft>
                <a:spcPct val="0"/>
              </a:spcAft>
              <a:buFontTx/>
              <a:buNone/>
            </a:pPr>
            <a:endParaRPr lang="it-IT" altLang="it-IT" sz="2800" b="1">
              <a:solidFill>
                <a:srgbClr val="FFFFFF"/>
              </a:solidFill>
            </a:endParaRPr>
          </a:p>
          <a:p>
            <a:pPr algn="ctr" eaLnBrk="1" fontAlgn="base" hangingPunct="1">
              <a:spcBef>
                <a:spcPct val="0"/>
              </a:spcBef>
              <a:spcAft>
                <a:spcPct val="0"/>
              </a:spcAft>
              <a:buFontTx/>
              <a:buNone/>
            </a:pPr>
            <a:r>
              <a:rPr lang="it-IT" altLang="it-IT" sz="2800" b="1">
                <a:solidFill>
                  <a:srgbClr val="FFFFFF"/>
                </a:solidFill>
              </a:rPr>
              <a:t>Increase in cortical plasticity</a:t>
            </a:r>
          </a:p>
          <a:p>
            <a:pPr algn="ctr" eaLnBrk="1" fontAlgn="base" hangingPunct="1">
              <a:spcBef>
                <a:spcPct val="0"/>
              </a:spcBef>
              <a:spcAft>
                <a:spcPct val="0"/>
              </a:spcAft>
              <a:buFontTx/>
              <a:buNone/>
            </a:pPr>
            <a:endParaRPr lang="it-IT" altLang="it-IT" sz="28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391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60350"/>
            <a:ext cx="39306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620713"/>
            <a:ext cx="4572000" cy="315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4" name="Text Box 4"/>
          <p:cNvSpPr txBox="1">
            <a:spLocks noChangeArrowheads="1"/>
          </p:cNvSpPr>
          <p:nvPr/>
        </p:nvSpPr>
        <p:spPr bwMode="auto">
          <a:xfrm>
            <a:off x="1084263" y="5445125"/>
            <a:ext cx="694848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800">
                <a:solidFill>
                  <a:srgbClr val="FFFFFF"/>
                </a:solidFill>
              </a:rPr>
              <a:t>Fischer et al., 2007</a:t>
            </a:r>
          </a:p>
          <a:p>
            <a:pPr algn="ctr" eaLnBrk="1" fontAlgn="base" hangingPunct="1">
              <a:spcBef>
                <a:spcPct val="0"/>
              </a:spcBef>
              <a:spcAft>
                <a:spcPct val="0"/>
              </a:spcAft>
              <a:buFontTx/>
              <a:buNone/>
            </a:pPr>
            <a:endParaRPr lang="it-IT" altLang="it-IT" sz="1800">
              <a:solidFill>
                <a:srgbClr val="FFFFFF"/>
              </a:solidFill>
            </a:endParaRPr>
          </a:p>
          <a:p>
            <a:pPr algn="ctr" eaLnBrk="1" fontAlgn="base" hangingPunct="1">
              <a:spcBef>
                <a:spcPct val="0"/>
              </a:spcBef>
              <a:spcAft>
                <a:spcPct val="0"/>
              </a:spcAft>
              <a:buFontTx/>
              <a:buNone/>
            </a:pPr>
            <a:r>
              <a:rPr lang="it-IT" altLang="it-IT" sz="2400">
                <a:solidFill>
                  <a:srgbClr val="FFFFFF"/>
                </a:solidFill>
              </a:rPr>
              <a:t>Possible mediators of EE: epigenetic mechanisms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61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36513" y="-23813"/>
            <a:ext cx="9217026" cy="649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49263"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More recently, Graff et al., 2012 showed that cognitive capacities in the neurodegenerating brain are constrained by an epigenetic blockade of gene transcription that is </a:t>
            </a:r>
            <a:r>
              <a:rPr lang="en-GB" altLang="it-IT" sz="2800" b="1" u="sng">
                <a:solidFill>
                  <a:srgbClr val="FFFFFF"/>
                </a:solidFill>
              </a:rPr>
              <a:t>potentially reversible</a:t>
            </a:r>
            <a:r>
              <a:rPr lang="en-GB" altLang="it-IT" sz="2800">
                <a:solidFill>
                  <a:srgbClr val="FFFFFF"/>
                </a:solidFill>
              </a:rPr>
              <a:t>. </a:t>
            </a:r>
          </a:p>
          <a:p>
            <a:pPr algn="ctr" eaLnBrk="1" fontAlgn="base" hangingPunct="1">
              <a:spcBef>
                <a:spcPct val="0"/>
              </a:spcBef>
              <a:spcAft>
                <a:spcPct val="0"/>
              </a:spcAft>
              <a:buFontTx/>
              <a:buNone/>
            </a:pPr>
            <a:endParaRPr lang="en-GB" altLang="it-IT" sz="2800">
              <a:solidFill>
                <a:srgbClr val="FFFFFF"/>
              </a:solidFill>
            </a:endParaRPr>
          </a:p>
          <a:p>
            <a:pPr algn="ctr" eaLnBrk="1" fontAlgn="base" hangingPunct="1">
              <a:spcBef>
                <a:spcPct val="0"/>
              </a:spcBef>
              <a:spcAft>
                <a:spcPct val="0"/>
              </a:spcAft>
              <a:buFontTx/>
              <a:buNone/>
            </a:pPr>
            <a:r>
              <a:rPr lang="en-GB" altLang="it-IT" sz="2800">
                <a:solidFill>
                  <a:srgbClr val="FFFFFF"/>
                </a:solidFill>
              </a:rPr>
              <a:t>Over the past decade, several studies have reported sporadic cases of reduced histone acetylation in animal models of neurodegeneration that are characterized by cognitive decline, including models of Alzheimer’s disease (see Graff et al., 2011).</a:t>
            </a:r>
          </a:p>
          <a:p>
            <a:pPr algn="ctr" eaLnBrk="1" fontAlgn="base" hangingPunct="1">
              <a:spcBef>
                <a:spcPct val="0"/>
              </a:spcBef>
              <a:spcAft>
                <a:spcPct val="0"/>
              </a:spcAft>
              <a:buFontTx/>
              <a:buNone/>
            </a:pPr>
            <a:endParaRPr lang="en-GB" altLang="it-IT" sz="2800">
              <a:solidFill>
                <a:srgbClr val="FFFFFF"/>
              </a:solidFill>
            </a:endParaRPr>
          </a:p>
          <a:p>
            <a:pPr algn="ctr" eaLnBrk="1" fontAlgn="base" hangingPunct="1">
              <a:spcBef>
                <a:spcPct val="0"/>
              </a:spcBef>
              <a:spcAft>
                <a:spcPct val="0"/>
              </a:spcAft>
              <a:buFontTx/>
              <a:buNone/>
            </a:pPr>
            <a:r>
              <a:rPr lang="en-GB" altLang="it-IT" sz="2800">
                <a:solidFill>
                  <a:srgbClr val="FFFFFF"/>
                </a:solidFill>
              </a:rPr>
              <a:t> </a:t>
            </a:r>
            <a:r>
              <a:rPr lang="en-GB" altLang="it-IT" sz="2800" b="1">
                <a:solidFill>
                  <a:srgbClr val="FFFFFF"/>
                </a:solidFill>
              </a:rPr>
              <a:t>Graff et al investigated whether Histone deacetylase 2 (HDAC2) mediates cognitive deficits associated with neurodegeneration, in CK-p25 mice, the same mice used in the Fischer et al. 2007 study.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9381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6513" y="246063"/>
            <a:ext cx="9217026" cy="564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49263"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They found that </a:t>
            </a:r>
            <a:r>
              <a:rPr lang="en-GB" altLang="it-IT" sz="2800" u="sng">
                <a:solidFill>
                  <a:srgbClr val="FFFFFF"/>
                </a:solidFill>
              </a:rPr>
              <a:t>HDAC2 was significantly increased in neuronal nuclei in hippocampal area CA1 in CK-p25 mice compared with control littermates.</a:t>
            </a:r>
            <a:r>
              <a:rPr lang="en-GB" altLang="it-IT" sz="2800">
                <a:solidFill>
                  <a:srgbClr val="FFFFFF"/>
                </a:solidFill>
              </a:rPr>
              <a:t> </a:t>
            </a:r>
          </a:p>
          <a:p>
            <a:pPr algn="ctr" eaLnBrk="1" fontAlgn="base" hangingPunct="1">
              <a:spcBef>
                <a:spcPct val="0"/>
              </a:spcBef>
              <a:spcAft>
                <a:spcPct val="0"/>
              </a:spcAft>
              <a:buFontTx/>
              <a:buNone/>
            </a:pPr>
            <a:endParaRPr lang="en-GB" altLang="it-IT" sz="2800">
              <a:solidFill>
                <a:srgbClr val="FFFFFF"/>
              </a:solidFill>
            </a:endParaRPr>
          </a:p>
          <a:p>
            <a:pPr algn="ctr" eaLnBrk="1" fontAlgn="base" hangingPunct="1">
              <a:spcBef>
                <a:spcPct val="0"/>
              </a:spcBef>
              <a:spcAft>
                <a:spcPct val="0"/>
              </a:spcAft>
              <a:buFontTx/>
              <a:buNone/>
            </a:pPr>
            <a:r>
              <a:rPr lang="en-GB" altLang="it-IT" sz="2800">
                <a:solidFill>
                  <a:srgbClr val="FFFFFF"/>
                </a:solidFill>
              </a:rPr>
              <a:t>HDAC2 associates with and reduces the histone acetylation of genes important for learning and memory, which show a concomitant decrease in expression. </a:t>
            </a:r>
          </a:p>
          <a:p>
            <a:pPr algn="ctr" eaLnBrk="1" fontAlgn="base" hangingPunct="1">
              <a:spcBef>
                <a:spcPct val="0"/>
              </a:spcBef>
              <a:spcAft>
                <a:spcPct val="0"/>
              </a:spcAft>
              <a:buFontTx/>
              <a:buNone/>
            </a:pPr>
            <a:endParaRPr lang="en-GB" altLang="it-IT" sz="2800">
              <a:solidFill>
                <a:srgbClr val="FFFFFF"/>
              </a:solidFill>
            </a:endParaRPr>
          </a:p>
          <a:p>
            <a:pPr algn="ctr" eaLnBrk="1" fontAlgn="base" hangingPunct="1">
              <a:spcBef>
                <a:spcPct val="0"/>
              </a:spcBef>
              <a:spcAft>
                <a:spcPct val="0"/>
              </a:spcAft>
              <a:buFontTx/>
              <a:buNone/>
            </a:pPr>
            <a:r>
              <a:rPr lang="en-GB" altLang="it-IT" sz="2800" b="1">
                <a:solidFill>
                  <a:srgbClr val="FFFFFF"/>
                </a:solidFill>
              </a:rPr>
              <a:t>Reversing the build-up of HDAC2 “unlocks the repression of these genes, reinstates structural and synaptic plasticity, and abolishes neurodegeneration-associated memory impairments” (Graff et al., 2012).</a:t>
            </a:r>
            <a:r>
              <a:rPr lang="en-GB" altLang="it-IT" sz="2800">
                <a:solidFill>
                  <a:srgbClr val="FFFFFF"/>
                </a:solidFill>
              </a:rPr>
              <a:t> </a:t>
            </a:r>
            <a:endParaRPr lang="it-IT" altLang="it-IT" sz="28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336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36513" y="1314450"/>
            <a:ext cx="9217026"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49263"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EE effects on aged animal models of neurodegeneration strongly rely therefore on an enhancement of neural plasticity, since there is no evidence for a complete rescue of the already existing pathology, despite the fact that cognitive rescue seems complete. </a:t>
            </a:r>
          </a:p>
          <a:p>
            <a:pPr algn="ctr" eaLnBrk="1" fontAlgn="base" hangingPunct="1">
              <a:spcBef>
                <a:spcPct val="0"/>
              </a:spcBef>
              <a:spcAft>
                <a:spcPct val="0"/>
              </a:spcAft>
              <a:buFontTx/>
              <a:buNone/>
            </a:pPr>
            <a:endParaRPr lang="en-GB" altLang="it-IT" sz="2800">
              <a:solidFill>
                <a:srgbClr val="FFFFFF"/>
              </a:solidFill>
            </a:endParaRPr>
          </a:p>
          <a:p>
            <a:pPr algn="ctr" eaLnBrk="1" fontAlgn="base" hangingPunct="1">
              <a:spcBef>
                <a:spcPct val="0"/>
              </a:spcBef>
              <a:spcAft>
                <a:spcPct val="0"/>
              </a:spcAft>
              <a:buFontTx/>
              <a:buNone/>
            </a:pPr>
            <a:r>
              <a:rPr lang="en-GB" altLang="it-IT" sz="2800">
                <a:solidFill>
                  <a:srgbClr val="FFFFFF"/>
                </a:solidFill>
              </a:rPr>
              <a:t>In AD models, an action on diffuse A</a:t>
            </a:r>
            <a:r>
              <a:rPr lang="en-GB" altLang="it-IT" sz="2800">
                <a:solidFill>
                  <a:srgbClr val="FFFFFF"/>
                </a:solidFill>
                <a:sym typeface="Symbol" pitchFamily="18" charset="2"/>
              </a:rPr>
              <a:t> </a:t>
            </a:r>
            <a:r>
              <a:rPr lang="en-GB" altLang="it-IT" sz="2800">
                <a:solidFill>
                  <a:srgbClr val="FFFFFF"/>
                </a:solidFill>
              </a:rPr>
              <a:t>must also be taken into account and investigated.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016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0" y="90488"/>
            <a:ext cx="9144000" cy="649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Among the outcomes of this exaggerated neuroinflammatory response are impairments in synaptic plasticity, and reductions of BDNF, both of which associated with cognitive impairments. </a:t>
            </a:r>
          </a:p>
          <a:p>
            <a:pPr algn="ctr" eaLnBrk="1" fontAlgn="base" hangingPunct="1">
              <a:spcBef>
                <a:spcPct val="0"/>
              </a:spcBef>
              <a:spcAft>
                <a:spcPct val="0"/>
              </a:spcAft>
              <a:buFontTx/>
              <a:buNone/>
            </a:pPr>
            <a:endParaRPr lang="en-GB" altLang="it-IT" sz="2800">
              <a:solidFill>
                <a:srgbClr val="FFFFFF"/>
              </a:solidFill>
            </a:endParaRPr>
          </a:p>
          <a:p>
            <a:pPr algn="ctr" eaLnBrk="1" fontAlgn="base" hangingPunct="1">
              <a:spcBef>
                <a:spcPct val="0"/>
              </a:spcBef>
              <a:spcAft>
                <a:spcPct val="0"/>
              </a:spcAft>
              <a:buFontTx/>
              <a:buNone/>
            </a:pPr>
            <a:r>
              <a:rPr lang="en-GB" altLang="it-IT" sz="2800">
                <a:solidFill>
                  <a:srgbClr val="FFFFFF"/>
                </a:solidFill>
              </a:rPr>
              <a:t>In the 2012 study they examined voluntary exercise in very old (24 months old) rats as a neuroprotective therapeutic in their bacterial infection model. </a:t>
            </a:r>
          </a:p>
          <a:p>
            <a:pPr algn="ctr" eaLnBrk="1" fontAlgn="base" hangingPunct="1">
              <a:spcBef>
                <a:spcPct val="0"/>
              </a:spcBef>
              <a:spcAft>
                <a:spcPct val="0"/>
              </a:spcAft>
              <a:buFontTx/>
              <a:buNone/>
            </a:pPr>
            <a:endParaRPr lang="en-GB" altLang="it-IT" sz="2800">
              <a:solidFill>
                <a:srgbClr val="FFFFFF"/>
              </a:solidFill>
            </a:endParaRPr>
          </a:p>
          <a:p>
            <a:pPr algn="ctr" eaLnBrk="1" fontAlgn="base" hangingPunct="1">
              <a:spcBef>
                <a:spcPct val="0"/>
              </a:spcBef>
              <a:spcAft>
                <a:spcPct val="0"/>
              </a:spcAft>
              <a:buFontTx/>
              <a:buNone/>
            </a:pPr>
            <a:r>
              <a:rPr lang="en-GB" altLang="it-IT" sz="2800">
                <a:solidFill>
                  <a:srgbClr val="FFFFFF"/>
                </a:solidFill>
              </a:rPr>
              <a:t>They point out that although </a:t>
            </a:r>
            <a:r>
              <a:rPr lang="en-GB" altLang="it-IT" sz="2800" b="1">
                <a:solidFill>
                  <a:srgbClr val="FFFFFF"/>
                </a:solidFill>
              </a:rPr>
              <a:t>aged rats ran only an average of 0.7 km per week</a:t>
            </a:r>
            <a:r>
              <a:rPr lang="en-GB" altLang="it-IT" sz="2800">
                <a:solidFill>
                  <a:srgbClr val="FFFFFF"/>
                </a:solidFill>
              </a:rPr>
              <a:t>, this small amount of exercise was sufficient to </a:t>
            </a:r>
            <a:r>
              <a:rPr lang="en-GB" altLang="it-IT" sz="2800" b="1">
                <a:solidFill>
                  <a:srgbClr val="FFFFFF"/>
                </a:solidFill>
              </a:rPr>
              <a:t>completely reverse infection-induced impairments in hippocampus-dependent long-term memory compared to sedentary animals.</a:t>
            </a:r>
            <a:r>
              <a:rPr lang="en-GB" altLang="it-IT" sz="2800">
                <a:solidFill>
                  <a:srgbClr val="FFFFFF"/>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884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12700" y="1100138"/>
            <a:ext cx="9144000" cy="447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a:solidFill>
                  <a:srgbClr val="FFFFFF"/>
                </a:solidFill>
              </a:rPr>
              <a:t>Strikingly, exercise prevented the infection-induced exaggerated neuroinflammatory response and the blunted BDNF mRNA induction seen in the hippocampus of sedentary rats.</a:t>
            </a:r>
          </a:p>
          <a:p>
            <a:pPr algn="ctr" eaLnBrk="1" fontAlgn="base" hangingPunct="1">
              <a:spcBef>
                <a:spcPct val="0"/>
              </a:spcBef>
              <a:spcAft>
                <a:spcPct val="0"/>
              </a:spcAft>
              <a:buFontTx/>
              <a:buNone/>
            </a:pPr>
            <a:endParaRPr lang="en-GB" altLang="it-IT">
              <a:solidFill>
                <a:srgbClr val="FFFFFF"/>
              </a:solidFill>
            </a:endParaRPr>
          </a:p>
          <a:p>
            <a:pPr algn="ctr" eaLnBrk="1" fontAlgn="base" hangingPunct="1">
              <a:spcBef>
                <a:spcPct val="0"/>
              </a:spcBef>
              <a:spcAft>
                <a:spcPct val="0"/>
              </a:spcAft>
              <a:buFontTx/>
              <a:buNone/>
            </a:pPr>
            <a:r>
              <a:rPr lang="en-GB" altLang="it-IT">
                <a:solidFill>
                  <a:srgbClr val="FFFFFF"/>
                </a:solidFill>
              </a:rPr>
              <a:t>Moreover, voluntary exercise abrogated age-related microglial sensitization, suggesting a possible mechanism for exercise-induced neuroprotection in aging.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423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0" y="395288"/>
            <a:ext cx="9128125"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a:solidFill>
                  <a:srgbClr val="FFFFFF"/>
                </a:solidFill>
              </a:rPr>
              <a:t>Thus, exercise is effective in improving hippocampal synaptic plasticity, hippocampal response to inflammation, hippocampal neurogenesis and hippocampus dependent learning not only when initiated in adulthood but also when initiated in middle age and even in old age. </a:t>
            </a:r>
          </a:p>
          <a:p>
            <a:pPr algn="ctr" eaLnBrk="1" fontAlgn="base" hangingPunct="1">
              <a:spcBef>
                <a:spcPct val="0"/>
              </a:spcBef>
              <a:spcAft>
                <a:spcPct val="0"/>
              </a:spcAft>
              <a:buFontTx/>
              <a:buNone/>
            </a:pPr>
            <a:endParaRPr lang="en-GB" altLang="it-IT">
              <a:solidFill>
                <a:srgbClr val="FFFFFF"/>
              </a:solidFill>
            </a:endParaRPr>
          </a:p>
          <a:p>
            <a:pPr algn="ctr" eaLnBrk="1" fontAlgn="base" hangingPunct="1">
              <a:spcBef>
                <a:spcPct val="0"/>
              </a:spcBef>
              <a:spcAft>
                <a:spcPct val="0"/>
              </a:spcAft>
              <a:buFontTx/>
              <a:buNone/>
            </a:pPr>
            <a:r>
              <a:rPr lang="en-GB" altLang="it-IT">
                <a:solidFill>
                  <a:srgbClr val="FFFFFF"/>
                </a:solidFill>
              </a:rPr>
              <a:t>BDNF, which is decreased in aging hippocampus and is strongly affected by exercise (Cotman and Berchtold, 2002; Adlard et al., 2005), seems central to exercise effects.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439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0" y="99060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FFFF66"/>
                </a:solidFill>
              </a:rPr>
              <a:t>EE in animal models of AD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044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2051050" y="3068638"/>
            <a:ext cx="5184775" cy="378936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it-IT" altLang="it-IT" sz="2400">
              <a:solidFill>
                <a:srgbClr val="000000"/>
              </a:solidFill>
              <a:latin typeface="Times New Roman" pitchFamily="18" charset="0"/>
            </a:endParaRPr>
          </a:p>
        </p:txBody>
      </p:sp>
      <p:sp>
        <p:nvSpPr>
          <p:cNvPr id="136195" name="Rectangle 3"/>
          <p:cNvSpPr>
            <a:spLocks noChangeArrowheads="1"/>
          </p:cNvSpPr>
          <p:nvPr/>
        </p:nvSpPr>
        <p:spPr bwMode="auto">
          <a:xfrm>
            <a:off x="1377950" y="193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6196" name="Rectangle 4"/>
          <p:cNvSpPr>
            <a:spLocks noChangeArrowheads="1"/>
          </p:cNvSpPr>
          <p:nvPr/>
        </p:nvSpPr>
        <p:spPr bwMode="auto">
          <a:xfrm>
            <a:off x="1377950" y="1930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6197" name="Text Box 5"/>
          <p:cNvSpPr txBox="1">
            <a:spLocks noChangeArrowheads="1"/>
          </p:cNvSpPr>
          <p:nvPr/>
        </p:nvSpPr>
        <p:spPr bwMode="auto">
          <a:xfrm>
            <a:off x="8188325" y="40163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2000">
              <a:solidFill>
                <a:srgbClr val="FFFF66"/>
              </a:solidFill>
            </a:endParaRPr>
          </a:p>
        </p:txBody>
      </p:sp>
      <p:grpSp>
        <p:nvGrpSpPr>
          <p:cNvPr id="136198" name="Group 6"/>
          <p:cNvGrpSpPr>
            <a:grpSpLocks/>
          </p:cNvGrpSpPr>
          <p:nvPr/>
        </p:nvGrpSpPr>
        <p:grpSpPr bwMode="auto">
          <a:xfrm>
            <a:off x="6084888" y="3541713"/>
            <a:ext cx="1003300" cy="725487"/>
            <a:chOff x="4994" y="1575"/>
            <a:chExt cx="632" cy="457"/>
          </a:xfrm>
        </p:grpSpPr>
        <p:sp>
          <p:nvSpPr>
            <p:cNvPr id="136242" name="Rectangle 7"/>
            <p:cNvSpPr>
              <a:spLocks noChangeArrowheads="1"/>
            </p:cNvSpPr>
            <p:nvPr/>
          </p:nvSpPr>
          <p:spPr bwMode="auto">
            <a:xfrm>
              <a:off x="4994" y="1592"/>
              <a:ext cx="152" cy="54"/>
            </a:xfrm>
            <a:prstGeom prst="rect">
              <a:avLst/>
            </a:prstGeom>
            <a:solidFill>
              <a:schemeClr val="accent2"/>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6243" name="Rectangle 8"/>
            <p:cNvSpPr>
              <a:spLocks noChangeArrowheads="1"/>
            </p:cNvSpPr>
            <p:nvPr/>
          </p:nvSpPr>
          <p:spPr bwMode="auto">
            <a:xfrm>
              <a:off x="5227" y="1575"/>
              <a:ext cx="150"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b="1">
                  <a:solidFill>
                    <a:srgbClr val="000000"/>
                  </a:solidFill>
                </a:rPr>
                <a:t>WT</a:t>
              </a:r>
              <a:endParaRPr lang="it-IT" altLang="it-IT" sz="1200">
                <a:solidFill>
                  <a:srgbClr val="000000"/>
                </a:solidFill>
              </a:endParaRPr>
            </a:p>
          </p:txBody>
        </p:sp>
        <p:sp>
          <p:nvSpPr>
            <p:cNvPr id="136244" name="Rectangle 9"/>
            <p:cNvSpPr>
              <a:spLocks noChangeArrowheads="1"/>
            </p:cNvSpPr>
            <p:nvPr/>
          </p:nvSpPr>
          <p:spPr bwMode="auto">
            <a:xfrm>
              <a:off x="4994" y="1764"/>
              <a:ext cx="152" cy="53"/>
            </a:xfrm>
            <a:prstGeom prst="rect">
              <a:avLst/>
            </a:prstGeom>
            <a:solidFill>
              <a:schemeClr val="accent1"/>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6245" name="Rectangle 10"/>
            <p:cNvSpPr>
              <a:spLocks noChangeArrowheads="1"/>
            </p:cNvSpPr>
            <p:nvPr/>
          </p:nvSpPr>
          <p:spPr bwMode="auto">
            <a:xfrm>
              <a:off x="5227" y="1746"/>
              <a:ext cx="24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b="1">
                  <a:solidFill>
                    <a:srgbClr val="000000"/>
                  </a:solidFill>
                </a:rPr>
                <a:t>AD11</a:t>
              </a:r>
              <a:endParaRPr lang="it-IT" altLang="it-IT" sz="1200">
                <a:solidFill>
                  <a:srgbClr val="000000"/>
                </a:solidFill>
              </a:endParaRPr>
            </a:p>
          </p:txBody>
        </p:sp>
        <p:sp>
          <p:nvSpPr>
            <p:cNvPr id="136246" name="Rectangle 11"/>
            <p:cNvSpPr>
              <a:spLocks noChangeArrowheads="1"/>
            </p:cNvSpPr>
            <p:nvPr/>
          </p:nvSpPr>
          <p:spPr bwMode="auto">
            <a:xfrm>
              <a:off x="4994" y="1935"/>
              <a:ext cx="152" cy="53"/>
            </a:xfrm>
            <a:prstGeom prst="rect">
              <a:avLst/>
            </a:prstGeom>
            <a:solidFill>
              <a:srgbClr val="FF3300"/>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6247" name="Rectangle 12"/>
            <p:cNvSpPr>
              <a:spLocks noChangeArrowheads="1"/>
            </p:cNvSpPr>
            <p:nvPr/>
          </p:nvSpPr>
          <p:spPr bwMode="auto">
            <a:xfrm>
              <a:off x="5227" y="1917"/>
              <a:ext cx="39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b="1">
                  <a:solidFill>
                    <a:srgbClr val="000000"/>
                  </a:solidFill>
                </a:rPr>
                <a:t>AD11 EE</a:t>
              </a:r>
              <a:endParaRPr lang="it-IT" altLang="it-IT" sz="1200">
                <a:solidFill>
                  <a:srgbClr val="000000"/>
                </a:solidFill>
              </a:endParaRPr>
            </a:p>
          </p:txBody>
        </p:sp>
      </p:grpSp>
      <p:sp>
        <p:nvSpPr>
          <p:cNvPr id="136199" name="Line 13"/>
          <p:cNvSpPr>
            <a:spLocks noChangeShapeType="1"/>
          </p:cNvSpPr>
          <p:nvPr/>
        </p:nvSpPr>
        <p:spPr bwMode="auto">
          <a:xfrm>
            <a:off x="3825875" y="3359150"/>
            <a:ext cx="0" cy="33988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00" name="Line 14"/>
          <p:cNvSpPr>
            <a:spLocks noChangeShapeType="1"/>
          </p:cNvSpPr>
          <p:nvPr/>
        </p:nvSpPr>
        <p:spPr bwMode="auto">
          <a:xfrm>
            <a:off x="3808413" y="6757988"/>
            <a:ext cx="1746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01" name="Line 15"/>
          <p:cNvSpPr>
            <a:spLocks noChangeShapeType="1"/>
          </p:cNvSpPr>
          <p:nvPr/>
        </p:nvSpPr>
        <p:spPr bwMode="auto">
          <a:xfrm>
            <a:off x="3808413" y="6380163"/>
            <a:ext cx="1746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02" name="Line 16"/>
          <p:cNvSpPr>
            <a:spLocks noChangeShapeType="1"/>
          </p:cNvSpPr>
          <p:nvPr/>
        </p:nvSpPr>
        <p:spPr bwMode="auto">
          <a:xfrm>
            <a:off x="3808413" y="6002338"/>
            <a:ext cx="1746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03" name="Line 17"/>
          <p:cNvSpPr>
            <a:spLocks noChangeShapeType="1"/>
          </p:cNvSpPr>
          <p:nvPr/>
        </p:nvSpPr>
        <p:spPr bwMode="auto">
          <a:xfrm>
            <a:off x="3808413" y="5624513"/>
            <a:ext cx="1746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04" name="Line 18"/>
          <p:cNvSpPr>
            <a:spLocks noChangeShapeType="1"/>
          </p:cNvSpPr>
          <p:nvPr/>
        </p:nvSpPr>
        <p:spPr bwMode="auto">
          <a:xfrm>
            <a:off x="3808413" y="5246688"/>
            <a:ext cx="1746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05" name="Line 19"/>
          <p:cNvSpPr>
            <a:spLocks noChangeShapeType="1"/>
          </p:cNvSpPr>
          <p:nvPr/>
        </p:nvSpPr>
        <p:spPr bwMode="auto">
          <a:xfrm>
            <a:off x="3808413" y="4868863"/>
            <a:ext cx="1746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06" name="Line 20"/>
          <p:cNvSpPr>
            <a:spLocks noChangeShapeType="1"/>
          </p:cNvSpPr>
          <p:nvPr/>
        </p:nvSpPr>
        <p:spPr bwMode="auto">
          <a:xfrm>
            <a:off x="3808413" y="4491038"/>
            <a:ext cx="1746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07" name="Line 21"/>
          <p:cNvSpPr>
            <a:spLocks noChangeShapeType="1"/>
          </p:cNvSpPr>
          <p:nvPr/>
        </p:nvSpPr>
        <p:spPr bwMode="auto">
          <a:xfrm>
            <a:off x="3808413" y="4114800"/>
            <a:ext cx="1746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08" name="Line 22"/>
          <p:cNvSpPr>
            <a:spLocks noChangeShapeType="1"/>
          </p:cNvSpPr>
          <p:nvPr/>
        </p:nvSpPr>
        <p:spPr bwMode="auto">
          <a:xfrm>
            <a:off x="3808413" y="3736975"/>
            <a:ext cx="1746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09" name="Line 23"/>
          <p:cNvSpPr>
            <a:spLocks noChangeShapeType="1"/>
          </p:cNvSpPr>
          <p:nvPr/>
        </p:nvSpPr>
        <p:spPr bwMode="auto">
          <a:xfrm>
            <a:off x="3808413" y="3359150"/>
            <a:ext cx="1746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10" name="Line 24"/>
          <p:cNvSpPr>
            <a:spLocks noChangeShapeType="1"/>
          </p:cNvSpPr>
          <p:nvPr/>
        </p:nvSpPr>
        <p:spPr bwMode="auto">
          <a:xfrm>
            <a:off x="3825875" y="6757988"/>
            <a:ext cx="15081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11" name="Line 25"/>
          <p:cNvSpPr>
            <a:spLocks noChangeShapeType="1"/>
          </p:cNvSpPr>
          <p:nvPr/>
        </p:nvSpPr>
        <p:spPr bwMode="auto">
          <a:xfrm flipV="1">
            <a:off x="3825875" y="6757988"/>
            <a:ext cx="0" cy="254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nvGrpSpPr>
          <p:cNvPr id="136212" name="Group 26"/>
          <p:cNvGrpSpPr>
            <a:grpSpLocks/>
          </p:cNvGrpSpPr>
          <p:nvPr/>
        </p:nvGrpSpPr>
        <p:grpSpPr bwMode="auto">
          <a:xfrm>
            <a:off x="3521075" y="3616325"/>
            <a:ext cx="246063" cy="3233738"/>
            <a:chOff x="388" y="2078"/>
            <a:chExt cx="155" cy="2037"/>
          </a:xfrm>
        </p:grpSpPr>
        <p:sp>
          <p:nvSpPr>
            <p:cNvPr id="136237" name="Rectangle 27"/>
            <p:cNvSpPr>
              <a:spLocks noChangeArrowheads="1"/>
            </p:cNvSpPr>
            <p:nvPr/>
          </p:nvSpPr>
          <p:spPr bwMode="auto">
            <a:xfrm>
              <a:off x="415" y="3981"/>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0</a:t>
              </a:r>
            </a:p>
          </p:txBody>
        </p:sp>
        <p:sp>
          <p:nvSpPr>
            <p:cNvPr id="136238" name="Rectangle 28"/>
            <p:cNvSpPr>
              <a:spLocks noChangeArrowheads="1"/>
            </p:cNvSpPr>
            <p:nvPr/>
          </p:nvSpPr>
          <p:spPr bwMode="auto">
            <a:xfrm>
              <a:off x="388" y="3505"/>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0.2</a:t>
              </a:r>
            </a:p>
          </p:txBody>
        </p:sp>
        <p:sp>
          <p:nvSpPr>
            <p:cNvPr id="136239" name="Rectangle 29"/>
            <p:cNvSpPr>
              <a:spLocks noChangeArrowheads="1"/>
            </p:cNvSpPr>
            <p:nvPr/>
          </p:nvSpPr>
          <p:spPr bwMode="auto">
            <a:xfrm>
              <a:off x="388" y="3030"/>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0.4</a:t>
              </a:r>
            </a:p>
          </p:txBody>
        </p:sp>
        <p:sp>
          <p:nvSpPr>
            <p:cNvPr id="136240" name="Rectangle 30"/>
            <p:cNvSpPr>
              <a:spLocks noChangeArrowheads="1"/>
            </p:cNvSpPr>
            <p:nvPr/>
          </p:nvSpPr>
          <p:spPr bwMode="auto">
            <a:xfrm>
              <a:off x="388" y="2553"/>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0.6</a:t>
              </a:r>
            </a:p>
          </p:txBody>
        </p:sp>
        <p:sp>
          <p:nvSpPr>
            <p:cNvPr id="136241" name="Rectangle 31"/>
            <p:cNvSpPr>
              <a:spLocks noChangeArrowheads="1"/>
            </p:cNvSpPr>
            <p:nvPr/>
          </p:nvSpPr>
          <p:spPr bwMode="auto">
            <a:xfrm>
              <a:off x="388" y="2078"/>
              <a:ext cx="155"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0.8</a:t>
              </a:r>
            </a:p>
          </p:txBody>
        </p:sp>
      </p:grpSp>
      <p:sp>
        <p:nvSpPr>
          <p:cNvPr id="136213" name="Rectangle 32"/>
          <p:cNvSpPr>
            <a:spLocks noChangeArrowheads="1"/>
          </p:cNvSpPr>
          <p:nvPr/>
        </p:nvSpPr>
        <p:spPr bwMode="auto">
          <a:xfrm rot="-5400000">
            <a:off x="1593851" y="4926012"/>
            <a:ext cx="3276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b="1">
                <a:solidFill>
                  <a:srgbClr val="000000"/>
                </a:solidFill>
              </a:rPr>
              <a:t>% hipp. area occupied by clusters</a:t>
            </a:r>
          </a:p>
        </p:txBody>
      </p:sp>
      <p:sp>
        <p:nvSpPr>
          <p:cNvPr id="136214" name="Rectangle 33"/>
          <p:cNvSpPr>
            <a:spLocks noChangeArrowheads="1"/>
          </p:cNvSpPr>
          <p:nvPr/>
        </p:nvSpPr>
        <p:spPr bwMode="auto">
          <a:xfrm>
            <a:off x="3935413" y="6681788"/>
            <a:ext cx="420687" cy="76200"/>
          </a:xfrm>
          <a:prstGeom prst="rect">
            <a:avLst/>
          </a:prstGeom>
          <a:solidFill>
            <a:srgbClr val="000066"/>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6215" name="Rectangle 34"/>
          <p:cNvSpPr>
            <a:spLocks noChangeArrowheads="1"/>
          </p:cNvSpPr>
          <p:nvPr/>
        </p:nvSpPr>
        <p:spPr bwMode="auto">
          <a:xfrm>
            <a:off x="4356100" y="4151313"/>
            <a:ext cx="417513" cy="2606675"/>
          </a:xfrm>
          <a:prstGeom prst="rect">
            <a:avLst/>
          </a:prstGeom>
          <a:solidFill>
            <a:schemeClr val="accent1"/>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6216" name="Rectangle 35"/>
          <p:cNvSpPr>
            <a:spLocks noChangeArrowheads="1"/>
          </p:cNvSpPr>
          <p:nvPr/>
        </p:nvSpPr>
        <p:spPr bwMode="auto">
          <a:xfrm>
            <a:off x="4773613" y="5700713"/>
            <a:ext cx="419100" cy="1057275"/>
          </a:xfrm>
          <a:prstGeom prst="rect">
            <a:avLst/>
          </a:prstGeom>
          <a:solidFill>
            <a:srgbClr val="FF33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6217" name="Line 36"/>
          <p:cNvSpPr>
            <a:spLocks noChangeShapeType="1"/>
          </p:cNvSpPr>
          <p:nvPr/>
        </p:nvSpPr>
        <p:spPr bwMode="auto">
          <a:xfrm flipV="1">
            <a:off x="4146550" y="6494463"/>
            <a:ext cx="0" cy="1873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18" name="Line 37"/>
          <p:cNvSpPr>
            <a:spLocks noChangeShapeType="1"/>
          </p:cNvSpPr>
          <p:nvPr/>
        </p:nvSpPr>
        <p:spPr bwMode="auto">
          <a:xfrm>
            <a:off x="4137025" y="6494463"/>
            <a:ext cx="19050" cy="15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19" name="Line 38"/>
          <p:cNvSpPr>
            <a:spLocks noChangeShapeType="1"/>
          </p:cNvSpPr>
          <p:nvPr/>
        </p:nvSpPr>
        <p:spPr bwMode="auto">
          <a:xfrm flipV="1">
            <a:off x="4564063" y="3811588"/>
            <a:ext cx="1587" cy="3397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20" name="Line 39"/>
          <p:cNvSpPr>
            <a:spLocks noChangeShapeType="1"/>
          </p:cNvSpPr>
          <p:nvPr/>
        </p:nvSpPr>
        <p:spPr bwMode="auto">
          <a:xfrm>
            <a:off x="4554538" y="3811588"/>
            <a:ext cx="19050" cy="15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21" name="Line 40"/>
          <p:cNvSpPr>
            <a:spLocks noChangeShapeType="1"/>
          </p:cNvSpPr>
          <p:nvPr/>
        </p:nvSpPr>
        <p:spPr bwMode="auto">
          <a:xfrm flipV="1">
            <a:off x="4983163" y="5534025"/>
            <a:ext cx="0" cy="1666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22" name="Line 41"/>
          <p:cNvSpPr>
            <a:spLocks noChangeShapeType="1"/>
          </p:cNvSpPr>
          <p:nvPr/>
        </p:nvSpPr>
        <p:spPr bwMode="auto">
          <a:xfrm>
            <a:off x="4973638" y="5534025"/>
            <a:ext cx="19050" cy="15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6223" name="Rectangle 42"/>
          <p:cNvSpPr>
            <a:spLocks noChangeArrowheads="1"/>
          </p:cNvSpPr>
          <p:nvPr/>
        </p:nvSpPr>
        <p:spPr bwMode="auto">
          <a:xfrm>
            <a:off x="4937125" y="4127500"/>
            <a:ext cx="1381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800">
                <a:solidFill>
                  <a:srgbClr val="000000"/>
                </a:solidFill>
              </a:rPr>
              <a:t>*</a:t>
            </a:r>
            <a:endParaRPr lang="it-IT" altLang="it-IT" sz="2800">
              <a:solidFill>
                <a:srgbClr val="000000"/>
              </a:solidFill>
              <a:latin typeface="Times New Roman" pitchFamily="18" charset="0"/>
            </a:endParaRPr>
          </a:p>
        </p:txBody>
      </p:sp>
      <p:sp>
        <p:nvSpPr>
          <p:cNvPr id="136224" name="Text Box 43"/>
          <p:cNvSpPr txBox="1">
            <a:spLocks noChangeArrowheads="1"/>
          </p:cNvSpPr>
          <p:nvPr/>
        </p:nvSpPr>
        <p:spPr bwMode="auto">
          <a:xfrm>
            <a:off x="2339975" y="34290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d</a:t>
            </a:r>
          </a:p>
        </p:txBody>
      </p:sp>
      <p:pic>
        <p:nvPicPr>
          <p:cNvPr id="136225" name="Picture 44" descr="Abeta pla"/>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384550" y="1049338"/>
            <a:ext cx="234315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26" name="Picture 45" descr="Abeta WT"/>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1008063" y="1049338"/>
            <a:ext cx="23399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27" name="Picture 46" descr="Abeta EE"/>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5761038" y="1049338"/>
            <a:ext cx="233997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28" name="Text Box 47"/>
          <p:cNvSpPr txBox="1">
            <a:spLocks noChangeArrowheads="1"/>
          </p:cNvSpPr>
          <p:nvPr/>
        </p:nvSpPr>
        <p:spPr bwMode="auto">
          <a:xfrm>
            <a:off x="1008063" y="1049338"/>
            <a:ext cx="5133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FFFF66"/>
                </a:solidFill>
              </a:rPr>
              <a:t>a                                 b                                c</a:t>
            </a:r>
          </a:p>
        </p:txBody>
      </p:sp>
      <p:sp>
        <p:nvSpPr>
          <p:cNvPr id="136229" name="Rectangle 48"/>
          <p:cNvSpPr>
            <a:spLocks noChangeArrowheads="1"/>
          </p:cNvSpPr>
          <p:nvPr/>
        </p:nvSpPr>
        <p:spPr bwMode="auto">
          <a:xfrm>
            <a:off x="4362450" y="3344863"/>
            <a:ext cx="13811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800">
                <a:solidFill>
                  <a:srgbClr val="000000"/>
                </a:solidFill>
              </a:rPr>
              <a:t>*</a:t>
            </a:r>
            <a:endParaRPr lang="it-IT" altLang="it-IT" sz="2800">
              <a:solidFill>
                <a:srgbClr val="000000"/>
              </a:solidFill>
              <a:latin typeface="Times New Roman" pitchFamily="18" charset="0"/>
            </a:endParaRPr>
          </a:p>
        </p:txBody>
      </p:sp>
      <p:sp>
        <p:nvSpPr>
          <p:cNvPr id="136230" name="Rectangle 49"/>
          <p:cNvSpPr>
            <a:spLocks noChangeArrowheads="1"/>
          </p:cNvSpPr>
          <p:nvPr/>
        </p:nvSpPr>
        <p:spPr bwMode="auto">
          <a:xfrm>
            <a:off x="4575175" y="3324225"/>
            <a:ext cx="141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000">
                <a:solidFill>
                  <a:srgbClr val="000000"/>
                </a:solidFill>
              </a:rPr>
              <a:t>#</a:t>
            </a:r>
            <a:endParaRPr lang="it-IT" altLang="it-IT" sz="2000">
              <a:solidFill>
                <a:srgbClr val="000000"/>
              </a:solidFill>
              <a:latin typeface="Times New Roman" pitchFamily="18" charset="0"/>
            </a:endParaRPr>
          </a:p>
        </p:txBody>
      </p:sp>
      <p:sp>
        <p:nvSpPr>
          <p:cNvPr id="136231" name="Text Box 50"/>
          <p:cNvSpPr txBox="1">
            <a:spLocks noChangeArrowheads="1"/>
          </p:cNvSpPr>
          <p:nvPr/>
        </p:nvSpPr>
        <p:spPr bwMode="auto">
          <a:xfrm>
            <a:off x="-36513" y="3838575"/>
            <a:ext cx="2016126"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FFFF99"/>
                </a:solidFill>
              </a:rPr>
              <a:t>A</a:t>
            </a:r>
            <a:r>
              <a:rPr lang="it-IT" altLang="it-IT" sz="2400">
                <a:solidFill>
                  <a:srgbClr val="FFFF99"/>
                </a:solidFill>
                <a:latin typeface="Symbol" pitchFamily="18" charset="2"/>
              </a:rPr>
              <a:t>b</a:t>
            </a:r>
            <a:r>
              <a:rPr lang="it-IT" altLang="it-IT" sz="2400">
                <a:solidFill>
                  <a:srgbClr val="FFFF99"/>
                </a:solidFill>
              </a:rPr>
              <a:t> deposition</a:t>
            </a:r>
          </a:p>
        </p:txBody>
      </p:sp>
      <p:sp>
        <p:nvSpPr>
          <p:cNvPr id="136232" name="Text Box 51"/>
          <p:cNvSpPr txBox="1">
            <a:spLocks noChangeArrowheads="1"/>
          </p:cNvSpPr>
          <p:nvPr/>
        </p:nvSpPr>
        <p:spPr bwMode="auto">
          <a:xfrm>
            <a:off x="107950" y="115888"/>
            <a:ext cx="891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it-IT" sz="2400" b="1">
                <a:solidFill>
                  <a:srgbClr val="FFFF66"/>
                </a:solidFill>
              </a:rPr>
              <a:t>EE from 2 to 7 months of age ameliorates anatomical damage in AD11 mice (preventive study)</a:t>
            </a:r>
            <a:endParaRPr lang="it-IT" altLang="it-IT" sz="2400" b="1">
              <a:solidFill>
                <a:srgbClr val="FFFF66"/>
              </a:solidFill>
            </a:endParaRPr>
          </a:p>
        </p:txBody>
      </p:sp>
      <p:sp>
        <p:nvSpPr>
          <p:cNvPr id="136233" name="Text Box 52"/>
          <p:cNvSpPr txBox="1">
            <a:spLocks noChangeAspect="1" noChangeArrowheads="1"/>
          </p:cNvSpPr>
          <p:nvPr/>
        </p:nvSpPr>
        <p:spPr bwMode="auto">
          <a:xfrm>
            <a:off x="7380288" y="6364288"/>
            <a:ext cx="1652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FFFFFF"/>
                </a:solidFill>
                <a:cs typeface="Arial" pitchFamily="34" charset="0"/>
              </a:rPr>
              <a:t>Berardi et al 2007</a:t>
            </a:r>
          </a:p>
        </p:txBody>
      </p:sp>
      <p:sp>
        <p:nvSpPr>
          <p:cNvPr id="136234" name="Text Box 53"/>
          <p:cNvSpPr txBox="1">
            <a:spLocks noChangeArrowheads="1"/>
          </p:cNvSpPr>
          <p:nvPr/>
        </p:nvSpPr>
        <p:spPr bwMode="auto">
          <a:xfrm>
            <a:off x="1331913" y="1628775"/>
            <a:ext cx="539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WT</a:t>
            </a:r>
          </a:p>
        </p:txBody>
      </p:sp>
      <p:sp>
        <p:nvSpPr>
          <p:cNvPr id="136235" name="Text Box 54"/>
          <p:cNvSpPr txBox="1">
            <a:spLocks noChangeArrowheads="1"/>
          </p:cNvSpPr>
          <p:nvPr/>
        </p:nvSpPr>
        <p:spPr bwMode="auto">
          <a:xfrm>
            <a:off x="4932363" y="1052513"/>
            <a:ext cx="75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AD11</a:t>
            </a:r>
          </a:p>
        </p:txBody>
      </p:sp>
      <p:sp>
        <p:nvSpPr>
          <p:cNvPr id="136236" name="Text Box 55"/>
          <p:cNvSpPr txBox="1">
            <a:spLocks noChangeArrowheads="1"/>
          </p:cNvSpPr>
          <p:nvPr/>
        </p:nvSpPr>
        <p:spPr bwMode="auto">
          <a:xfrm>
            <a:off x="6977063" y="2420938"/>
            <a:ext cx="1123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AD11 EE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2596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179388" y="1066800"/>
            <a:ext cx="8964612" cy="5257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grpSp>
        <p:nvGrpSpPr>
          <p:cNvPr id="137219" name="Group 3"/>
          <p:cNvGrpSpPr>
            <a:grpSpLocks/>
          </p:cNvGrpSpPr>
          <p:nvPr/>
        </p:nvGrpSpPr>
        <p:grpSpPr bwMode="auto">
          <a:xfrm>
            <a:off x="6516688" y="3911600"/>
            <a:ext cx="1335087" cy="1233488"/>
            <a:chOff x="5012" y="199"/>
            <a:chExt cx="620" cy="483"/>
          </a:xfrm>
        </p:grpSpPr>
        <p:sp>
          <p:nvSpPr>
            <p:cNvPr id="137292" name="Rectangle 4"/>
            <p:cNvSpPr>
              <a:spLocks noChangeArrowheads="1"/>
            </p:cNvSpPr>
            <p:nvPr/>
          </p:nvSpPr>
          <p:spPr bwMode="auto">
            <a:xfrm>
              <a:off x="5012" y="408"/>
              <a:ext cx="172" cy="79"/>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7293" name="Rectangle 5"/>
            <p:cNvSpPr>
              <a:spLocks noChangeArrowheads="1"/>
            </p:cNvSpPr>
            <p:nvPr/>
          </p:nvSpPr>
          <p:spPr bwMode="auto">
            <a:xfrm>
              <a:off x="5012" y="243"/>
              <a:ext cx="172" cy="79"/>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7294" name="Rectangle 6"/>
            <p:cNvSpPr>
              <a:spLocks noChangeArrowheads="1"/>
            </p:cNvSpPr>
            <p:nvPr/>
          </p:nvSpPr>
          <p:spPr bwMode="auto">
            <a:xfrm>
              <a:off x="5012" y="600"/>
              <a:ext cx="172" cy="78"/>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it-IT" altLang="it-IT" sz="1800" b="1">
                <a:solidFill>
                  <a:srgbClr val="000000"/>
                </a:solidFill>
              </a:endParaRPr>
            </a:p>
          </p:txBody>
        </p:sp>
        <p:sp>
          <p:nvSpPr>
            <p:cNvPr id="137295" name="Text Box 7"/>
            <p:cNvSpPr txBox="1">
              <a:spLocks noChangeArrowheads="1"/>
            </p:cNvSpPr>
            <p:nvPr/>
          </p:nvSpPr>
          <p:spPr bwMode="auto">
            <a:xfrm>
              <a:off x="5202" y="367"/>
              <a:ext cx="296"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AD11</a:t>
              </a:r>
            </a:p>
          </p:txBody>
        </p:sp>
        <p:sp>
          <p:nvSpPr>
            <p:cNvPr id="137296" name="Text Box 8"/>
            <p:cNvSpPr txBox="1">
              <a:spLocks noChangeArrowheads="1"/>
            </p:cNvSpPr>
            <p:nvPr/>
          </p:nvSpPr>
          <p:spPr bwMode="auto">
            <a:xfrm>
              <a:off x="5202" y="563"/>
              <a:ext cx="430"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AD11 EE</a:t>
              </a:r>
            </a:p>
          </p:txBody>
        </p:sp>
        <p:sp>
          <p:nvSpPr>
            <p:cNvPr id="137297" name="Text Box 9"/>
            <p:cNvSpPr txBox="1">
              <a:spLocks noChangeArrowheads="1"/>
            </p:cNvSpPr>
            <p:nvPr/>
          </p:nvSpPr>
          <p:spPr bwMode="auto">
            <a:xfrm>
              <a:off x="5202" y="199"/>
              <a:ext cx="214"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WT</a:t>
              </a:r>
            </a:p>
          </p:txBody>
        </p:sp>
      </p:grpSp>
      <p:sp>
        <p:nvSpPr>
          <p:cNvPr id="137220" name="Line 10"/>
          <p:cNvSpPr>
            <a:spLocks noChangeShapeType="1"/>
          </p:cNvSpPr>
          <p:nvPr/>
        </p:nvSpPr>
        <p:spPr bwMode="auto">
          <a:xfrm flipV="1">
            <a:off x="2063750" y="3030538"/>
            <a:ext cx="1588" cy="2949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nvGrpSpPr>
          <p:cNvPr id="137221" name="Group 11"/>
          <p:cNvGrpSpPr>
            <a:grpSpLocks/>
          </p:cNvGrpSpPr>
          <p:nvPr/>
        </p:nvGrpSpPr>
        <p:grpSpPr bwMode="auto">
          <a:xfrm>
            <a:off x="2014538" y="2686050"/>
            <a:ext cx="503237" cy="3294063"/>
            <a:chOff x="3704" y="738"/>
            <a:chExt cx="256" cy="1288"/>
          </a:xfrm>
        </p:grpSpPr>
        <p:sp>
          <p:nvSpPr>
            <p:cNvPr id="137289" name="Rectangle 12"/>
            <p:cNvSpPr>
              <a:spLocks noChangeArrowheads="1"/>
            </p:cNvSpPr>
            <p:nvPr/>
          </p:nvSpPr>
          <p:spPr bwMode="auto">
            <a:xfrm>
              <a:off x="3704" y="873"/>
              <a:ext cx="256" cy="1153"/>
            </a:xfrm>
            <a:prstGeom prst="rect">
              <a:avLst/>
            </a:prstGeom>
            <a:solidFill>
              <a:srgbClr val="FF00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7290" name="Line 13"/>
            <p:cNvSpPr>
              <a:spLocks noChangeShapeType="1"/>
            </p:cNvSpPr>
            <p:nvPr/>
          </p:nvSpPr>
          <p:spPr bwMode="auto">
            <a:xfrm>
              <a:off x="3832" y="738"/>
              <a:ext cx="0" cy="13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91" name="Line 14"/>
            <p:cNvSpPr>
              <a:spLocks noChangeShapeType="1"/>
            </p:cNvSpPr>
            <p:nvPr/>
          </p:nvSpPr>
          <p:spPr bwMode="auto">
            <a:xfrm>
              <a:off x="3817" y="738"/>
              <a:ext cx="29"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grpSp>
        <p:nvGrpSpPr>
          <p:cNvPr id="137222" name="Group 15"/>
          <p:cNvGrpSpPr>
            <a:grpSpLocks/>
          </p:cNvGrpSpPr>
          <p:nvPr/>
        </p:nvGrpSpPr>
        <p:grpSpPr bwMode="auto">
          <a:xfrm>
            <a:off x="2535238" y="2779713"/>
            <a:ext cx="501650" cy="3200400"/>
            <a:chOff x="3969" y="775"/>
            <a:chExt cx="255" cy="1251"/>
          </a:xfrm>
        </p:grpSpPr>
        <p:sp>
          <p:nvSpPr>
            <p:cNvPr id="137286" name="Rectangle 16"/>
            <p:cNvSpPr>
              <a:spLocks noChangeArrowheads="1"/>
            </p:cNvSpPr>
            <p:nvPr/>
          </p:nvSpPr>
          <p:spPr bwMode="auto">
            <a:xfrm>
              <a:off x="3969" y="893"/>
              <a:ext cx="255" cy="1133"/>
            </a:xfrm>
            <a:prstGeom prst="rect">
              <a:avLst/>
            </a:prstGeom>
            <a:solidFill>
              <a:schemeClr val="accent2"/>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7287" name="Line 17"/>
            <p:cNvSpPr>
              <a:spLocks noChangeShapeType="1"/>
            </p:cNvSpPr>
            <p:nvPr/>
          </p:nvSpPr>
          <p:spPr bwMode="auto">
            <a:xfrm>
              <a:off x="4096" y="775"/>
              <a:ext cx="1" cy="11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88" name="Line 18"/>
            <p:cNvSpPr>
              <a:spLocks noChangeShapeType="1"/>
            </p:cNvSpPr>
            <p:nvPr/>
          </p:nvSpPr>
          <p:spPr bwMode="auto">
            <a:xfrm>
              <a:off x="4082" y="775"/>
              <a:ext cx="29" cy="1"/>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grpSp>
        <p:nvGrpSpPr>
          <p:cNvPr id="137223" name="Group 19"/>
          <p:cNvGrpSpPr>
            <a:grpSpLocks/>
          </p:cNvGrpSpPr>
          <p:nvPr/>
        </p:nvGrpSpPr>
        <p:grpSpPr bwMode="auto">
          <a:xfrm>
            <a:off x="1508125" y="5162550"/>
            <a:ext cx="506413" cy="817563"/>
            <a:chOff x="3446" y="1706"/>
            <a:chExt cx="257" cy="320"/>
          </a:xfrm>
        </p:grpSpPr>
        <p:sp>
          <p:nvSpPr>
            <p:cNvPr id="137280" name="Rectangle 20"/>
            <p:cNvSpPr>
              <a:spLocks noChangeArrowheads="1"/>
            </p:cNvSpPr>
            <p:nvPr/>
          </p:nvSpPr>
          <p:spPr bwMode="auto">
            <a:xfrm>
              <a:off x="3446" y="1839"/>
              <a:ext cx="256" cy="187"/>
            </a:xfrm>
            <a:prstGeom prst="rect">
              <a:avLst/>
            </a:prstGeom>
            <a:solidFill>
              <a:srgbClr val="99FF33"/>
            </a:solidFill>
            <a:ln w="9525">
              <a:solidFill>
                <a:srgbClr val="FF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7281" name="Line 21"/>
            <p:cNvSpPr>
              <a:spLocks noChangeShapeType="1"/>
            </p:cNvSpPr>
            <p:nvPr/>
          </p:nvSpPr>
          <p:spPr bwMode="auto">
            <a:xfrm>
              <a:off x="3446" y="1839"/>
              <a:ext cx="25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82" name="Line 22"/>
            <p:cNvSpPr>
              <a:spLocks noChangeShapeType="1"/>
            </p:cNvSpPr>
            <p:nvPr/>
          </p:nvSpPr>
          <p:spPr bwMode="auto">
            <a:xfrm>
              <a:off x="3702" y="1839"/>
              <a:ext cx="1" cy="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83" name="Line 23"/>
            <p:cNvSpPr>
              <a:spLocks noChangeShapeType="1"/>
            </p:cNvSpPr>
            <p:nvPr/>
          </p:nvSpPr>
          <p:spPr bwMode="auto">
            <a:xfrm>
              <a:off x="3575" y="1706"/>
              <a:ext cx="0" cy="13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84" name="Line 24"/>
            <p:cNvSpPr>
              <a:spLocks noChangeShapeType="1"/>
            </p:cNvSpPr>
            <p:nvPr/>
          </p:nvSpPr>
          <p:spPr bwMode="auto">
            <a:xfrm>
              <a:off x="3560" y="1706"/>
              <a:ext cx="29" cy="1"/>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85" name="Line 25"/>
            <p:cNvSpPr>
              <a:spLocks noChangeShapeType="1"/>
            </p:cNvSpPr>
            <p:nvPr/>
          </p:nvSpPr>
          <p:spPr bwMode="auto">
            <a:xfrm flipV="1">
              <a:off x="3446" y="1839"/>
              <a:ext cx="1" cy="1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grpSp>
        <p:nvGrpSpPr>
          <p:cNvPr id="137224" name="Group 26"/>
          <p:cNvGrpSpPr>
            <a:grpSpLocks/>
          </p:cNvGrpSpPr>
          <p:nvPr/>
        </p:nvGrpSpPr>
        <p:grpSpPr bwMode="auto">
          <a:xfrm>
            <a:off x="976313" y="1611313"/>
            <a:ext cx="244475" cy="4376737"/>
            <a:chOff x="3199" y="350"/>
            <a:chExt cx="114" cy="1711"/>
          </a:xfrm>
        </p:grpSpPr>
        <p:sp>
          <p:nvSpPr>
            <p:cNvPr id="137274" name="Rectangle 27"/>
            <p:cNvSpPr>
              <a:spLocks noChangeArrowheads="1"/>
            </p:cNvSpPr>
            <p:nvPr/>
          </p:nvSpPr>
          <p:spPr bwMode="auto">
            <a:xfrm>
              <a:off x="3199" y="1978"/>
              <a:ext cx="11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0.0</a:t>
              </a:r>
              <a:endParaRPr lang="it-IT" altLang="it-IT" sz="1400">
                <a:solidFill>
                  <a:srgbClr val="000000"/>
                </a:solidFill>
                <a:latin typeface="Times New Roman" pitchFamily="18" charset="0"/>
              </a:endParaRPr>
            </a:p>
          </p:txBody>
        </p:sp>
        <p:sp>
          <p:nvSpPr>
            <p:cNvPr id="137275" name="Rectangle 28"/>
            <p:cNvSpPr>
              <a:spLocks noChangeArrowheads="1"/>
            </p:cNvSpPr>
            <p:nvPr/>
          </p:nvSpPr>
          <p:spPr bwMode="auto">
            <a:xfrm>
              <a:off x="3199" y="1651"/>
              <a:ext cx="11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0.1</a:t>
              </a:r>
              <a:endParaRPr lang="it-IT" altLang="it-IT" sz="1400">
                <a:solidFill>
                  <a:srgbClr val="000000"/>
                </a:solidFill>
                <a:latin typeface="Times New Roman" pitchFamily="18" charset="0"/>
              </a:endParaRPr>
            </a:p>
          </p:txBody>
        </p:sp>
        <p:sp>
          <p:nvSpPr>
            <p:cNvPr id="137276" name="Rectangle 29"/>
            <p:cNvSpPr>
              <a:spLocks noChangeArrowheads="1"/>
            </p:cNvSpPr>
            <p:nvPr/>
          </p:nvSpPr>
          <p:spPr bwMode="auto">
            <a:xfrm>
              <a:off x="3199" y="1326"/>
              <a:ext cx="11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0.2</a:t>
              </a:r>
              <a:endParaRPr lang="it-IT" altLang="it-IT" sz="1400">
                <a:solidFill>
                  <a:srgbClr val="000000"/>
                </a:solidFill>
                <a:latin typeface="Times New Roman" pitchFamily="18" charset="0"/>
              </a:endParaRPr>
            </a:p>
          </p:txBody>
        </p:sp>
        <p:sp>
          <p:nvSpPr>
            <p:cNvPr id="137277" name="Rectangle 30"/>
            <p:cNvSpPr>
              <a:spLocks noChangeArrowheads="1"/>
            </p:cNvSpPr>
            <p:nvPr/>
          </p:nvSpPr>
          <p:spPr bwMode="auto">
            <a:xfrm>
              <a:off x="3199" y="1000"/>
              <a:ext cx="11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0.3</a:t>
              </a:r>
              <a:endParaRPr lang="it-IT" altLang="it-IT" sz="1400">
                <a:solidFill>
                  <a:srgbClr val="000000"/>
                </a:solidFill>
                <a:latin typeface="Times New Roman" pitchFamily="18" charset="0"/>
              </a:endParaRPr>
            </a:p>
          </p:txBody>
        </p:sp>
        <p:sp>
          <p:nvSpPr>
            <p:cNvPr id="137278" name="Rectangle 31"/>
            <p:cNvSpPr>
              <a:spLocks noChangeArrowheads="1"/>
            </p:cNvSpPr>
            <p:nvPr/>
          </p:nvSpPr>
          <p:spPr bwMode="auto">
            <a:xfrm>
              <a:off x="3199" y="676"/>
              <a:ext cx="11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0.4</a:t>
              </a:r>
              <a:endParaRPr lang="it-IT" altLang="it-IT" sz="1400">
                <a:solidFill>
                  <a:srgbClr val="000000"/>
                </a:solidFill>
                <a:latin typeface="Times New Roman" pitchFamily="18" charset="0"/>
              </a:endParaRPr>
            </a:p>
          </p:txBody>
        </p:sp>
        <p:sp>
          <p:nvSpPr>
            <p:cNvPr id="137279" name="Rectangle 32"/>
            <p:cNvSpPr>
              <a:spLocks noChangeArrowheads="1"/>
            </p:cNvSpPr>
            <p:nvPr/>
          </p:nvSpPr>
          <p:spPr bwMode="auto">
            <a:xfrm>
              <a:off x="3199" y="350"/>
              <a:ext cx="114"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0.5</a:t>
              </a:r>
              <a:endParaRPr lang="it-IT" altLang="it-IT" sz="1400">
                <a:solidFill>
                  <a:srgbClr val="000000"/>
                </a:solidFill>
                <a:latin typeface="Times New Roman" pitchFamily="18" charset="0"/>
              </a:endParaRPr>
            </a:p>
          </p:txBody>
        </p:sp>
      </p:grpSp>
      <p:sp>
        <p:nvSpPr>
          <p:cNvPr id="137225" name="Line 33"/>
          <p:cNvSpPr>
            <a:spLocks noChangeShapeType="1"/>
          </p:cNvSpPr>
          <p:nvPr/>
        </p:nvSpPr>
        <p:spPr bwMode="auto">
          <a:xfrm flipV="1">
            <a:off x="1441450" y="5980113"/>
            <a:ext cx="0" cy="412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26" name="Line 34"/>
          <p:cNvSpPr>
            <a:spLocks noChangeShapeType="1"/>
          </p:cNvSpPr>
          <p:nvPr/>
        </p:nvSpPr>
        <p:spPr bwMode="auto">
          <a:xfrm>
            <a:off x="1377950" y="5980113"/>
            <a:ext cx="63500" cy="31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27" name="Line 35"/>
          <p:cNvSpPr>
            <a:spLocks noChangeShapeType="1"/>
          </p:cNvSpPr>
          <p:nvPr/>
        </p:nvSpPr>
        <p:spPr bwMode="auto">
          <a:xfrm>
            <a:off x="1377950" y="5149850"/>
            <a:ext cx="63500" cy="158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28" name="Line 36"/>
          <p:cNvSpPr>
            <a:spLocks noChangeShapeType="1"/>
          </p:cNvSpPr>
          <p:nvPr/>
        </p:nvSpPr>
        <p:spPr bwMode="auto">
          <a:xfrm>
            <a:off x="1377950" y="4314825"/>
            <a:ext cx="63500" cy="31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29" name="Line 37"/>
          <p:cNvSpPr>
            <a:spLocks noChangeShapeType="1"/>
          </p:cNvSpPr>
          <p:nvPr/>
        </p:nvSpPr>
        <p:spPr bwMode="auto">
          <a:xfrm>
            <a:off x="1377950" y="3486150"/>
            <a:ext cx="63500" cy="31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30" name="Line 38"/>
          <p:cNvSpPr>
            <a:spLocks noChangeShapeType="1"/>
          </p:cNvSpPr>
          <p:nvPr/>
        </p:nvSpPr>
        <p:spPr bwMode="auto">
          <a:xfrm>
            <a:off x="1377950" y="2654300"/>
            <a:ext cx="63500"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31" name="Line 39"/>
          <p:cNvSpPr>
            <a:spLocks noChangeShapeType="1"/>
          </p:cNvSpPr>
          <p:nvPr/>
        </p:nvSpPr>
        <p:spPr bwMode="auto">
          <a:xfrm>
            <a:off x="1377950" y="1824038"/>
            <a:ext cx="63500" cy="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32" name="Line 40"/>
          <p:cNvSpPr>
            <a:spLocks noChangeShapeType="1"/>
          </p:cNvSpPr>
          <p:nvPr/>
        </p:nvSpPr>
        <p:spPr bwMode="auto">
          <a:xfrm flipV="1">
            <a:off x="1441450" y="1824038"/>
            <a:ext cx="0" cy="415607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33" name="Line 41"/>
          <p:cNvSpPr>
            <a:spLocks noChangeShapeType="1"/>
          </p:cNvSpPr>
          <p:nvPr/>
        </p:nvSpPr>
        <p:spPr bwMode="auto">
          <a:xfrm>
            <a:off x="1471613" y="5983288"/>
            <a:ext cx="1630362"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37234" name="Text Box 42"/>
          <p:cNvSpPr txBox="1">
            <a:spLocks noChangeArrowheads="1"/>
          </p:cNvSpPr>
          <p:nvPr/>
        </p:nvSpPr>
        <p:spPr bwMode="auto">
          <a:xfrm>
            <a:off x="2078038" y="1989138"/>
            <a:ext cx="51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000000"/>
                </a:solidFill>
              </a:rPr>
              <a:t>1h </a:t>
            </a:r>
          </a:p>
        </p:txBody>
      </p:sp>
      <p:sp>
        <p:nvSpPr>
          <p:cNvPr id="137235" name="Text Box 43"/>
          <p:cNvSpPr txBox="1">
            <a:spLocks noChangeArrowheads="1"/>
          </p:cNvSpPr>
          <p:nvPr/>
        </p:nvSpPr>
        <p:spPr bwMode="auto">
          <a:xfrm>
            <a:off x="1592263" y="4487863"/>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latin typeface="Times New Roman" pitchFamily="18" charset="0"/>
              </a:rPr>
              <a:t>*</a:t>
            </a:r>
          </a:p>
        </p:txBody>
      </p:sp>
      <p:sp>
        <p:nvSpPr>
          <p:cNvPr id="137236" name="Text Box 44"/>
          <p:cNvSpPr txBox="1">
            <a:spLocks noChangeArrowheads="1"/>
          </p:cNvSpPr>
          <p:nvPr/>
        </p:nvSpPr>
        <p:spPr bwMode="auto">
          <a:xfrm>
            <a:off x="4146550" y="198913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b="1">
                <a:solidFill>
                  <a:srgbClr val="000000"/>
                </a:solidFill>
              </a:rPr>
              <a:t>24h </a:t>
            </a:r>
          </a:p>
        </p:txBody>
      </p:sp>
      <p:grpSp>
        <p:nvGrpSpPr>
          <p:cNvPr id="137237" name="Group 45"/>
          <p:cNvGrpSpPr>
            <a:grpSpLocks/>
          </p:cNvGrpSpPr>
          <p:nvPr/>
        </p:nvGrpSpPr>
        <p:grpSpPr bwMode="auto">
          <a:xfrm>
            <a:off x="3294063" y="5653088"/>
            <a:ext cx="504825" cy="325437"/>
            <a:chOff x="1028" y="2064"/>
            <a:chExt cx="380" cy="166"/>
          </a:xfrm>
        </p:grpSpPr>
        <p:sp>
          <p:nvSpPr>
            <p:cNvPr id="137268" name="Rectangle 46"/>
            <p:cNvSpPr>
              <a:spLocks noChangeArrowheads="1"/>
            </p:cNvSpPr>
            <p:nvPr/>
          </p:nvSpPr>
          <p:spPr bwMode="auto">
            <a:xfrm>
              <a:off x="1028" y="2172"/>
              <a:ext cx="379" cy="58"/>
            </a:xfrm>
            <a:prstGeom prst="rect">
              <a:avLst/>
            </a:prstGeom>
            <a:solidFill>
              <a:srgbClr val="99FF33"/>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7269" name="Line 47"/>
            <p:cNvSpPr>
              <a:spLocks noChangeShapeType="1"/>
            </p:cNvSpPr>
            <p:nvPr/>
          </p:nvSpPr>
          <p:spPr bwMode="auto">
            <a:xfrm>
              <a:off x="1028" y="2172"/>
              <a:ext cx="379"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70" name="Line 48"/>
            <p:cNvSpPr>
              <a:spLocks noChangeShapeType="1"/>
            </p:cNvSpPr>
            <p:nvPr/>
          </p:nvSpPr>
          <p:spPr bwMode="auto">
            <a:xfrm>
              <a:off x="1407" y="2172"/>
              <a:ext cx="1" cy="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71" name="Line 49"/>
            <p:cNvSpPr>
              <a:spLocks noChangeShapeType="1"/>
            </p:cNvSpPr>
            <p:nvPr/>
          </p:nvSpPr>
          <p:spPr bwMode="auto">
            <a:xfrm flipV="1">
              <a:off x="1028" y="2172"/>
              <a:ext cx="1" cy="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72" name="Line 50"/>
            <p:cNvSpPr>
              <a:spLocks noChangeShapeType="1"/>
            </p:cNvSpPr>
            <p:nvPr/>
          </p:nvSpPr>
          <p:spPr bwMode="auto">
            <a:xfrm>
              <a:off x="1218" y="2064"/>
              <a:ext cx="1" cy="10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73" name="Line 51"/>
            <p:cNvSpPr>
              <a:spLocks noChangeShapeType="1"/>
            </p:cNvSpPr>
            <p:nvPr/>
          </p:nvSpPr>
          <p:spPr bwMode="auto">
            <a:xfrm>
              <a:off x="1197" y="2064"/>
              <a:ext cx="42" cy="1"/>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grpSp>
        <p:nvGrpSpPr>
          <p:cNvPr id="137238" name="Group 52"/>
          <p:cNvGrpSpPr>
            <a:grpSpLocks/>
          </p:cNvGrpSpPr>
          <p:nvPr/>
        </p:nvGrpSpPr>
        <p:grpSpPr bwMode="auto">
          <a:xfrm>
            <a:off x="3800475" y="4102100"/>
            <a:ext cx="506413" cy="1876425"/>
            <a:chOff x="1977" y="1272"/>
            <a:chExt cx="381" cy="958"/>
          </a:xfrm>
        </p:grpSpPr>
        <p:sp>
          <p:nvSpPr>
            <p:cNvPr id="137262" name="Rectangle 53"/>
            <p:cNvSpPr>
              <a:spLocks noChangeArrowheads="1"/>
            </p:cNvSpPr>
            <p:nvPr/>
          </p:nvSpPr>
          <p:spPr bwMode="auto">
            <a:xfrm>
              <a:off x="1977" y="1416"/>
              <a:ext cx="380" cy="814"/>
            </a:xfrm>
            <a:prstGeom prst="rect">
              <a:avLst/>
            </a:prstGeom>
            <a:solidFill>
              <a:srgbClr val="FF0000"/>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7263" name="Line 54"/>
            <p:cNvSpPr>
              <a:spLocks noChangeShapeType="1"/>
            </p:cNvSpPr>
            <p:nvPr/>
          </p:nvSpPr>
          <p:spPr bwMode="auto">
            <a:xfrm>
              <a:off x="1977" y="1416"/>
              <a:ext cx="38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64" name="Line 55"/>
            <p:cNvSpPr>
              <a:spLocks noChangeShapeType="1"/>
            </p:cNvSpPr>
            <p:nvPr/>
          </p:nvSpPr>
          <p:spPr bwMode="auto">
            <a:xfrm>
              <a:off x="2357" y="1416"/>
              <a:ext cx="1" cy="8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65" name="Line 56"/>
            <p:cNvSpPr>
              <a:spLocks noChangeShapeType="1"/>
            </p:cNvSpPr>
            <p:nvPr/>
          </p:nvSpPr>
          <p:spPr bwMode="auto">
            <a:xfrm flipV="1">
              <a:off x="1977" y="1416"/>
              <a:ext cx="1" cy="81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66" name="Line 57"/>
            <p:cNvSpPr>
              <a:spLocks noChangeShapeType="1"/>
            </p:cNvSpPr>
            <p:nvPr/>
          </p:nvSpPr>
          <p:spPr bwMode="auto">
            <a:xfrm>
              <a:off x="2168" y="1272"/>
              <a:ext cx="1" cy="144"/>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67" name="Line 58"/>
            <p:cNvSpPr>
              <a:spLocks noChangeShapeType="1"/>
            </p:cNvSpPr>
            <p:nvPr/>
          </p:nvSpPr>
          <p:spPr bwMode="auto">
            <a:xfrm>
              <a:off x="2147" y="1272"/>
              <a:ext cx="42" cy="1"/>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grpSp>
      <p:sp>
        <p:nvSpPr>
          <p:cNvPr id="137239" name="Rectangle 59"/>
          <p:cNvSpPr>
            <a:spLocks noChangeArrowheads="1"/>
          </p:cNvSpPr>
          <p:nvPr/>
        </p:nvSpPr>
        <p:spPr bwMode="auto">
          <a:xfrm>
            <a:off x="4306888" y="3892550"/>
            <a:ext cx="503237" cy="2085975"/>
          </a:xfrm>
          <a:prstGeom prst="rect">
            <a:avLst/>
          </a:prstGeom>
          <a:solidFill>
            <a:schemeClr val="accent2"/>
          </a:solidFill>
          <a:ln w="9525">
            <a:solidFill>
              <a:schemeClr val="tx1"/>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7240" name="Line 60"/>
          <p:cNvSpPr>
            <a:spLocks noChangeShapeType="1"/>
          </p:cNvSpPr>
          <p:nvPr/>
        </p:nvSpPr>
        <p:spPr bwMode="auto">
          <a:xfrm>
            <a:off x="4567238" y="3457575"/>
            <a:ext cx="0" cy="43497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41" name="Line 61"/>
          <p:cNvSpPr>
            <a:spLocks noChangeShapeType="1"/>
          </p:cNvSpPr>
          <p:nvPr/>
        </p:nvSpPr>
        <p:spPr bwMode="auto">
          <a:xfrm>
            <a:off x="4538663" y="3457575"/>
            <a:ext cx="53975" cy="317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7242" name="Line 62"/>
          <p:cNvSpPr>
            <a:spLocks noChangeShapeType="1"/>
          </p:cNvSpPr>
          <p:nvPr/>
        </p:nvSpPr>
        <p:spPr bwMode="auto">
          <a:xfrm>
            <a:off x="3287713" y="5983288"/>
            <a:ext cx="16541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37243" name="Text Box 63"/>
          <p:cNvSpPr txBox="1">
            <a:spLocks noChangeArrowheads="1"/>
          </p:cNvSpPr>
          <p:nvPr/>
        </p:nvSpPr>
        <p:spPr bwMode="auto">
          <a:xfrm>
            <a:off x="3341688" y="5073650"/>
            <a:ext cx="33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latin typeface="Times New Roman" pitchFamily="18" charset="0"/>
              </a:rPr>
              <a:t>*</a:t>
            </a:r>
          </a:p>
        </p:txBody>
      </p:sp>
      <p:sp>
        <p:nvSpPr>
          <p:cNvPr id="137244" name="Rectangle 64"/>
          <p:cNvSpPr>
            <a:spLocks noChangeArrowheads="1"/>
          </p:cNvSpPr>
          <p:nvPr/>
        </p:nvSpPr>
        <p:spPr bwMode="auto">
          <a:xfrm rot="-5400000">
            <a:off x="-194468" y="3947319"/>
            <a:ext cx="14239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b="1">
                <a:solidFill>
                  <a:srgbClr val="000000"/>
                </a:solidFill>
              </a:rPr>
              <a:t>Memory  index</a:t>
            </a:r>
          </a:p>
        </p:txBody>
      </p:sp>
      <p:sp>
        <p:nvSpPr>
          <p:cNvPr id="137245" name="Text Box 65"/>
          <p:cNvSpPr txBox="1">
            <a:spLocks noChangeArrowheads="1"/>
          </p:cNvSpPr>
          <p:nvPr/>
        </p:nvSpPr>
        <p:spPr bwMode="auto">
          <a:xfrm>
            <a:off x="4716463" y="1268413"/>
            <a:ext cx="862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b="1">
                <a:solidFill>
                  <a:srgbClr val="000000"/>
                </a:solidFill>
              </a:rPr>
              <a:t>vORT</a:t>
            </a:r>
          </a:p>
        </p:txBody>
      </p:sp>
      <p:grpSp>
        <p:nvGrpSpPr>
          <p:cNvPr id="137246" name="Group 66"/>
          <p:cNvGrpSpPr>
            <a:grpSpLocks/>
          </p:cNvGrpSpPr>
          <p:nvPr/>
        </p:nvGrpSpPr>
        <p:grpSpPr bwMode="auto">
          <a:xfrm>
            <a:off x="5703888" y="2205038"/>
            <a:ext cx="3440112" cy="1522412"/>
            <a:chOff x="1392" y="16"/>
            <a:chExt cx="1920" cy="816"/>
          </a:xfrm>
        </p:grpSpPr>
        <p:grpSp>
          <p:nvGrpSpPr>
            <p:cNvPr id="137250" name="Group 67"/>
            <p:cNvGrpSpPr>
              <a:grpSpLocks/>
            </p:cNvGrpSpPr>
            <p:nvPr/>
          </p:nvGrpSpPr>
          <p:grpSpPr bwMode="auto">
            <a:xfrm>
              <a:off x="1540" y="96"/>
              <a:ext cx="1628" cy="704"/>
              <a:chOff x="816" y="96"/>
              <a:chExt cx="1628" cy="704"/>
            </a:xfrm>
          </p:grpSpPr>
          <p:grpSp>
            <p:nvGrpSpPr>
              <p:cNvPr id="137252" name="Group 68"/>
              <p:cNvGrpSpPr>
                <a:grpSpLocks/>
              </p:cNvGrpSpPr>
              <p:nvPr/>
            </p:nvGrpSpPr>
            <p:grpSpPr bwMode="auto">
              <a:xfrm>
                <a:off x="816" y="96"/>
                <a:ext cx="1628" cy="704"/>
                <a:chOff x="1364" y="841"/>
                <a:chExt cx="1628" cy="704"/>
              </a:xfrm>
            </p:grpSpPr>
            <p:pic>
              <p:nvPicPr>
                <p:cNvPr id="137256" name="Picture 69" descr="ORT"/>
                <p:cNvPicPr>
                  <a:picLocks noChangeAspect="1" noChangeArrowheads="1"/>
                </p:cNvPicPr>
                <p:nvPr/>
              </p:nvPicPr>
              <p:blipFill>
                <a:blip r:embed="rId4" cstate="print">
                  <a:extLst>
                    <a:ext uri="{28A0092B-C50C-407E-A947-70E740481C1C}">
                      <a14:useLocalDpi xmlns:a14="http://schemas.microsoft.com/office/drawing/2010/main" val="0"/>
                    </a:ext>
                  </a:extLst>
                </a:blip>
                <a:srcRect l="52174" b="10251"/>
                <a:stretch>
                  <a:fillRect/>
                </a:stretch>
              </p:blipFill>
              <p:spPr bwMode="auto">
                <a:xfrm>
                  <a:off x="2392" y="841"/>
                  <a:ext cx="600"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57" name="Text Box 70"/>
                <p:cNvSpPr txBox="1">
                  <a:spLocks noChangeArrowheads="1"/>
                </p:cNvSpPr>
                <p:nvPr/>
              </p:nvSpPr>
              <p:spPr bwMode="auto">
                <a:xfrm>
                  <a:off x="1392" y="1346"/>
                  <a:ext cx="517"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7789" tIns="78894" rIns="157789" bIns="78894">
                  <a:spAutoFit/>
                </a:bodyPr>
                <a:lstStyle>
                  <a:lvl1pPr defTabSz="1577975" eaLnBrk="0" hangingPunct="0">
                    <a:spcBef>
                      <a:spcPct val="20000"/>
                    </a:spcBef>
                    <a:buChar char="•"/>
                    <a:defRPr sz="3200">
                      <a:solidFill>
                        <a:schemeClr val="tx1"/>
                      </a:solidFill>
                      <a:latin typeface="Arial" pitchFamily="34" charset="0"/>
                    </a:defRPr>
                  </a:lvl1pPr>
                  <a:lvl2pPr marL="742950" indent="-285750" defTabSz="1577975" eaLnBrk="0" hangingPunct="0">
                    <a:spcBef>
                      <a:spcPct val="20000"/>
                    </a:spcBef>
                    <a:buChar char="–"/>
                    <a:defRPr sz="2800">
                      <a:solidFill>
                        <a:schemeClr val="tx1"/>
                      </a:solidFill>
                      <a:latin typeface="Arial" pitchFamily="34" charset="0"/>
                    </a:defRPr>
                  </a:lvl2pPr>
                  <a:lvl3pPr marL="1143000" indent="-228600" defTabSz="1577975" eaLnBrk="0" hangingPunct="0">
                    <a:spcBef>
                      <a:spcPct val="20000"/>
                    </a:spcBef>
                    <a:buChar char="•"/>
                    <a:defRPr sz="2400">
                      <a:solidFill>
                        <a:schemeClr val="tx1"/>
                      </a:solidFill>
                      <a:latin typeface="Arial" pitchFamily="34" charset="0"/>
                    </a:defRPr>
                  </a:lvl3pPr>
                  <a:lvl4pPr marL="1600200" indent="-228600" defTabSz="1577975" eaLnBrk="0" hangingPunct="0">
                    <a:spcBef>
                      <a:spcPct val="20000"/>
                    </a:spcBef>
                    <a:buChar char="–"/>
                    <a:defRPr sz="2000">
                      <a:solidFill>
                        <a:schemeClr val="tx1"/>
                      </a:solidFill>
                      <a:latin typeface="Arial" pitchFamily="34" charset="0"/>
                    </a:defRPr>
                  </a:lvl4pPr>
                  <a:lvl5pPr marL="2057400" indent="-228600" defTabSz="1577975" eaLnBrk="0" hangingPunct="0">
                    <a:spcBef>
                      <a:spcPct val="20000"/>
                    </a:spcBef>
                    <a:buChar char="»"/>
                    <a:defRPr sz="2000">
                      <a:solidFill>
                        <a:schemeClr val="tx1"/>
                      </a:solidFill>
                      <a:latin typeface="Arial" pitchFamily="34" charset="0"/>
                    </a:defRPr>
                  </a:lvl5pPr>
                  <a:lvl6pPr marL="2514600" indent="-228600" defTabSz="1577975" eaLnBrk="0" fontAlgn="base" hangingPunct="0">
                    <a:spcBef>
                      <a:spcPct val="20000"/>
                    </a:spcBef>
                    <a:spcAft>
                      <a:spcPct val="0"/>
                    </a:spcAft>
                    <a:buChar char="»"/>
                    <a:defRPr sz="2000">
                      <a:solidFill>
                        <a:schemeClr val="tx1"/>
                      </a:solidFill>
                      <a:latin typeface="Arial" pitchFamily="34" charset="0"/>
                    </a:defRPr>
                  </a:lvl6pPr>
                  <a:lvl7pPr marL="2971800" indent="-228600" defTabSz="1577975" eaLnBrk="0" fontAlgn="base" hangingPunct="0">
                    <a:spcBef>
                      <a:spcPct val="20000"/>
                    </a:spcBef>
                    <a:spcAft>
                      <a:spcPct val="0"/>
                    </a:spcAft>
                    <a:buChar char="»"/>
                    <a:defRPr sz="2000">
                      <a:solidFill>
                        <a:schemeClr val="tx1"/>
                      </a:solidFill>
                      <a:latin typeface="Arial" pitchFamily="34" charset="0"/>
                    </a:defRPr>
                  </a:lvl7pPr>
                  <a:lvl8pPr marL="3429000" indent="-228600" defTabSz="1577975" eaLnBrk="0" fontAlgn="base" hangingPunct="0">
                    <a:spcBef>
                      <a:spcPct val="20000"/>
                    </a:spcBef>
                    <a:spcAft>
                      <a:spcPct val="0"/>
                    </a:spcAft>
                    <a:buChar char="»"/>
                    <a:defRPr sz="2000">
                      <a:solidFill>
                        <a:schemeClr val="tx1"/>
                      </a:solidFill>
                      <a:latin typeface="Arial" pitchFamily="34" charset="0"/>
                    </a:defRPr>
                  </a:lvl8pPr>
                  <a:lvl9pPr marL="3886200" indent="-228600" defTabSz="1577975"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sample</a:t>
                  </a:r>
                </a:p>
              </p:txBody>
            </p:sp>
            <p:sp>
              <p:nvSpPr>
                <p:cNvPr id="137258" name="Text Box 71"/>
                <p:cNvSpPr txBox="1">
                  <a:spLocks noChangeArrowheads="1"/>
                </p:cNvSpPr>
                <p:nvPr/>
              </p:nvSpPr>
              <p:spPr bwMode="auto">
                <a:xfrm>
                  <a:off x="2532" y="1346"/>
                  <a:ext cx="351"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7789" tIns="78894" rIns="157789" bIns="78894">
                  <a:spAutoFit/>
                </a:bodyPr>
                <a:lstStyle>
                  <a:lvl1pPr defTabSz="1577975" eaLnBrk="0" hangingPunct="0">
                    <a:spcBef>
                      <a:spcPct val="20000"/>
                    </a:spcBef>
                    <a:buChar char="•"/>
                    <a:defRPr sz="3200">
                      <a:solidFill>
                        <a:schemeClr val="tx1"/>
                      </a:solidFill>
                      <a:latin typeface="Arial" pitchFamily="34" charset="0"/>
                    </a:defRPr>
                  </a:lvl1pPr>
                  <a:lvl2pPr marL="742950" indent="-285750" defTabSz="1577975" eaLnBrk="0" hangingPunct="0">
                    <a:spcBef>
                      <a:spcPct val="20000"/>
                    </a:spcBef>
                    <a:buChar char="–"/>
                    <a:defRPr sz="2800">
                      <a:solidFill>
                        <a:schemeClr val="tx1"/>
                      </a:solidFill>
                      <a:latin typeface="Arial" pitchFamily="34" charset="0"/>
                    </a:defRPr>
                  </a:lvl2pPr>
                  <a:lvl3pPr marL="1143000" indent="-228600" defTabSz="1577975" eaLnBrk="0" hangingPunct="0">
                    <a:spcBef>
                      <a:spcPct val="20000"/>
                    </a:spcBef>
                    <a:buChar char="•"/>
                    <a:defRPr sz="2400">
                      <a:solidFill>
                        <a:schemeClr val="tx1"/>
                      </a:solidFill>
                      <a:latin typeface="Arial" pitchFamily="34" charset="0"/>
                    </a:defRPr>
                  </a:lvl3pPr>
                  <a:lvl4pPr marL="1600200" indent="-228600" defTabSz="1577975" eaLnBrk="0" hangingPunct="0">
                    <a:spcBef>
                      <a:spcPct val="20000"/>
                    </a:spcBef>
                    <a:buChar char="–"/>
                    <a:defRPr sz="2000">
                      <a:solidFill>
                        <a:schemeClr val="tx1"/>
                      </a:solidFill>
                      <a:latin typeface="Arial" pitchFamily="34" charset="0"/>
                    </a:defRPr>
                  </a:lvl4pPr>
                  <a:lvl5pPr marL="2057400" indent="-228600" defTabSz="1577975" eaLnBrk="0" hangingPunct="0">
                    <a:spcBef>
                      <a:spcPct val="20000"/>
                    </a:spcBef>
                    <a:buChar char="»"/>
                    <a:defRPr sz="2000">
                      <a:solidFill>
                        <a:schemeClr val="tx1"/>
                      </a:solidFill>
                      <a:latin typeface="Arial" pitchFamily="34" charset="0"/>
                    </a:defRPr>
                  </a:lvl5pPr>
                  <a:lvl6pPr marL="2514600" indent="-228600" defTabSz="1577975" eaLnBrk="0" fontAlgn="base" hangingPunct="0">
                    <a:spcBef>
                      <a:spcPct val="20000"/>
                    </a:spcBef>
                    <a:spcAft>
                      <a:spcPct val="0"/>
                    </a:spcAft>
                    <a:buChar char="»"/>
                    <a:defRPr sz="2000">
                      <a:solidFill>
                        <a:schemeClr val="tx1"/>
                      </a:solidFill>
                      <a:latin typeface="Arial" pitchFamily="34" charset="0"/>
                    </a:defRPr>
                  </a:lvl6pPr>
                  <a:lvl7pPr marL="2971800" indent="-228600" defTabSz="1577975" eaLnBrk="0" fontAlgn="base" hangingPunct="0">
                    <a:spcBef>
                      <a:spcPct val="20000"/>
                    </a:spcBef>
                    <a:spcAft>
                      <a:spcPct val="0"/>
                    </a:spcAft>
                    <a:buChar char="»"/>
                    <a:defRPr sz="2000">
                      <a:solidFill>
                        <a:schemeClr val="tx1"/>
                      </a:solidFill>
                      <a:latin typeface="Arial" pitchFamily="34" charset="0"/>
                    </a:defRPr>
                  </a:lvl7pPr>
                  <a:lvl8pPr marL="3429000" indent="-228600" defTabSz="1577975" eaLnBrk="0" fontAlgn="base" hangingPunct="0">
                    <a:spcBef>
                      <a:spcPct val="20000"/>
                    </a:spcBef>
                    <a:spcAft>
                      <a:spcPct val="0"/>
                    </a:spcAft>
                    <a:buChar char="»"/>
                    <a:defRPr sz="2000">
                      <a:solidFill>
                        <a:schemeClr val="tx1"/>
                      </a:solidFill>
                      <a:latin typeface="Arial" pitchFamily="34" charset="0"/>
                    </a:defRPr>
                  </a:lvl8pPr>
                  <a:lvl9pPr marL="3886200" indent="-228600" defTabSz="1577975"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test</a:t>
                  </a:r>
                </a:p>
              </p:txBody>
            </p:sp>
            <p:pic>
              <p:nvPicPr>
                <p:cNvPr id="137259" name="Picture 72" descr="ORT"/>
                <p:cNvPicPr>
                  <a:picLocks noChangeAspect="1" noChangeArrowheads="1"/>
                </p:cNvPicPr>
                <p:nvPr/>
              </p:nvPicPr>
              <p:blipFill>
                <a:blip r:embed="rId4" cstate="print">
                  <a:extLst>
                    <a:ext uri="{28A0092B-C50C-407E-A947-70E740481C1C}">
                      <a14:useLocalDpi xmlns:a14="http://schemas.microsoft.com/office/drawing/2010/main" val="0"/>
                    </a:ext>
                  </a:extLst>
                </a:blip>
                <a:srcRect r="52174" b="10251"/>
                <a:stretch>
                  <a:fillRect/>
                </a:stretch>
              </p:blipFill>
              <p:spPr bwMode="auto">
                <a:xfrm>
                  <a:off x="1364" y="841"/>
                  <a:ext cx="60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60" name="Text Box 73"/>
                <p:cNvSpPr txBox="1">
                  <a:spLocks noChangeArrowheads="1"/>
                </p:cNvSpPr>
                <p:nvPr/>
              </p:nvSpPr>
              <p:spPr bwMode="auto">
                <a:xfrm>
                  <a:off x="1864" y="960"/>
                  <a:ext cx="545"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7789" tIns="78894" rIns="157789" bIns="78894">
                  <a:spAutoFit/>
                </a:bodyPr>
                <a:lstStyle>
                  <a:lvl1pPr defTabSz="1577975" eaLnBrk="0" hangingPunct="0">
                    <a:spcBef>
                      <a:spcPct val="20000"/>
                    </a:spcBef>
                    <a:buChar char="•"/>
                    <a:defRPr sz="3200">
                      <a:solidFill>
                        <a:schemeClr val="tx1"/>
                      </a:solidFill>
                      <a:latin typeface="Arial" pitchFamily="34" charset="0"/>
                    </a:defRPr>
                  </a:lvl1pPr>
                  <a:lvl2pPr marL="742950" indent="-285750" defTabSz="1577975" eaLnBrk="0" hangingPunct="0">
                    <a:spcBef>
                      <a:spcPct val="20000"/>
                    </a:spcBef>
                    <a:buChar char="–"/>
                    <a:defRPr sz="2800">
                      <a:solidFill>
                        <a:schemeClr val="tx1"/>
                      </a:solidFill>
                      <a:latin typeface="Arial" pitchFamily="34" charset="0"/>
                    </a:defRPr>
                  </a:lvl2pPr>
                  <a:lvl3pPr marL="1143000" indent="-228600" defTabSz="1577975" eaLnBrk="0" hangingPunct="0">
                    <a:spcBef>
                      <a:spcPct val="20000"/>
                    </a:spcBef>
                    <a:buChar char="•"/>
                    <a:defRPr sz="2400">
                      <a:solidFill>
                        <a:schemeClr val="tx1"/>
                      </a:solidFill>
                      <a:latin typeface="Arial" pitchFamily="34" charset="0"/>
                    </a:defRPr>
                  </a:lvl3pPr>
                  <a:lvl4pPr marL="1600200" indent="-228600" defTabSz="1577975" eaLnBrk="0" hangingPunct="0">
                    <a:spcBef>
                      <a:spcPct val="20000"/>
                    </a:spcBef>
                    <a:buChar char="–"/>
                    <a:defRPr sz="2000">
                      <a:solidFill>
                        <a:schemeClr val="tx1"/>
                      </a:solidFill>
                      <a:latin typeface="Arial" pitchFamily="34" charset="0"/>
                    </a:defRPr>
                  </a:lvl4pPr>
                  <a:lvl5pPr marL="2057400" indent="-228600" defTabSz="1577975" eaLnBrk="0" hangingPunct="0">
                    <a:spcBef>
                      <a:spcPct val="20000"/>
                    </a:spcBef>
                    <a:buChar char="»"/>
                    <a:defRPr sz="2000">
                      <a:solidFill>
                        <a:schemeClr val="tx1"/>
                      </a:solidFill>
                      <a:latin typeface="Arial" pitchFamily="34" charset="0"/>
                    </a:defRPr>
                  </a:lvl5pPr>
                  <a:lvl6pPr marL="2514600" indent="-228600" defTabSz="1577975" eaLnBrk="0" fontAlgn="base" hangingPunct="0">
                    <a:spcBef>
                      <a:spcPct val="20000"/>
                    </a:spcBef>
                    <a:spcAft>
                      <a:spcPct val="0"/>
                    </a:spcAft>
                    <a:buChar char="»"/>
                    <a:defRPr sz="2000">
                      <a:solidFill>
                        <a:schemeClr val="tx1"/>
                      </a:solidFill>
                      <a:latin typeface="Arial" pitchFamily="34" charset="0"/>
                    </a:defRPr>
                  </a:lvl6pPr>
                  <a:lvl7pPr marL="2971800" indent="-228600" defTabSz="1577975" eaLnBrk="0" fontAlgn="base" hangingPunct="0">
                    <a:spcBef>
                      <a:spcPct val="20000"/>
                    </a:spcBef>
                    <a:spcAft>
                      <a:spcPct val="0"/>
                    </a:spcAft>
                    <a:buChar char="»"/>
                    <a:defRPr sz="2000">
                      <a:solidFill>
                        <a:schemeClr val="tx1"/>
                      </a:solidFill>
                      <a:latin typeface="Arial" pitchFamily="34" charset="0"/>
                    </a:defRPr>
                  </a:lvl7pPr>
                  <a:lvl8pPr marL="3429000" indent="-228600" defTabSz="1577975" eaLnBrk="0" fontAlgn="base" hangingPunct="0">
                    <a:spcBef>
                      <a:spcPct val="20000"/>
                    </a:spcBef>
                    <a:spcAft>
                      <a:spcPct val="0"/>
                    </a:spcAft>
                    <a:buChar char="»"/>
                    <a:defRPr sz="2000">
                      <a:solidFill>
                        <a:schemeClr val="tx1"/>
                      </a:solidFill>
                      <a:latin typeface="Arial" pitchFamily="34" charset="0"/>
                    </a:defRPr>
                  </a:lvl8pPr>
                  <a:lvl9pPr marL="3886200" indent="-228600" defTabSz="1577975"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it-IT" altLang="it-IT" sz="1200" b="1">
                      <a:solidFill>
                        <a:srgbClr val="000000"/>
                      </a:solidFill>
                    </a:rPr>
                    <a:t>1 h - 24 h</a:t>
                  </a:r>
                </a:p>
              </p:txBody>
            </p:sp>
            <p:sp>
              <p:nvSpPr>
                <p:cNvPr id="137261" name="Line 74"/>
                <p:cNvSpPr>
                  <a:spLocks noChangeShapeType="1"/>
                </p:cNvSpPr>
                <p:nvPr/>
              </p:nvSpPr>
              <p:spPr bwMode="auto">
                <a:xfrm>
                  <a:off x="2040" y="1200"/>
                  <a:ext cx="24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grpSp>
          <p:sp>
            <p:nvSpPr>
              <p:cNvPr id="137253" name="Rectangle 75"/>
              <p:cNvSpPr>
                <a:spLocks noChangeArrowheads="1"/>
              </p:cNvSpPr>
              <p:nvPr/>
            </p:nvSpPr>
            <p:spPr bwMode="auto">
              <a:xfrm>
                <a:off x="2128" y="184"/>
                <a:ext cx="166" cy="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b="1">
                    <a:solidFill>
                      <a:srgbClr val="000000"/>
                    </a:solidFill>
                  </a:rPr>
                  <a:t> Old</a:t>
                </a:r>
              </a:p>
            </p:txBody>
          </p:sp>
          <p:sp>
            <p:nvSpPr>
              <p:cNvPr id="137254" name="Rectangle 76"/>
              <p:cNvSpPr>
                <a:spLocks noChangeArrowheads="1"/>
              </p:cNvSpPr>
              <p:nvPr/>
            </p:nvSpPr>
            <p:spPr bwMode="auto">
              <a:xfrm>
                <a:off x="1960" y="509"/>
                <a:ext cx="199" cy="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b="1">
                    <a:solidFill>
                      <a:srgbClr val="000000"/>
                    </a:solidFill>
                  </a:rPr>
                  <a:t> New</a:t>
                </a:r>
              </a:p>
            </p:txBody>
          </p:sp>
          <p:sp>
            <p:nvSpPr>
              <p:cNvPr id="137255" name="Rectangle 77"/>
              <p:cNvSpPr>
                <a:spLocks noChangeArrowheads="1"/>
              </p:cNvSpPr>
              <p:nvPr/>
            </p:nvSpPr>
            <p:spPr bwMode="auto">
              <a:xfrm>
                <a:off x="2368" y="432"/>
                <a:ext cx="47"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grpSp>
        <p:sp>
          <p:nvSpPr>
            <p:cNvPr id="137251" name="Rectangle 78"/>
            <p:cNvSpPr>
              <a:spLocks noChangeArrowheads="1"/>
            </p:cNvSpPr>
            <p:nvPr/>
          </p:nvSpPr>
          <p:spPr bwMode="auto">
            <a:xfrm>
              <a:off x="1392" y="16"/>
              <a:ext cx="1920" cy="8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grpSp>
      <p:sp>
        <p:nvSpPr>
          <p:cNvPr id="137247" name="Text Box 79"/>
          <p:cNvSpPr txBox="1">
            <a:spLocks noChangeArrowheads="1"/>
          </p:cNvSpPr>
          <p:nvPr/>
        </p:nvSpPr>
        <p:spPr bwMode="auto">
          <a:xfrm>
            <a:off x="8201025" y="1177925"/>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2000">
              <a:solidFill>
                <a:srgbClr val="000000"/>
              </a:solidFill>
            </a:endParaRPr>
          </a:p>
        </p:txBody>
      </p:sp>
      <p:sp>
        <p:nvSpPr>
          <p:cNvPr id="137248" name="Text Box 80"/>
          <p:cNvSpPr txBox="1">
            <a:spLocks noChangeArrowheads="1"/>
          </p:cNvSpPr>
          <p:nvPr/>
        </p:nvSpPr>
        <p:spPr bwMode="auto">
          <a:xfrm>
            <a:off x="120650" y="85725"/>
            <a:ext cx="8915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it-IT" sz="2800" b="1">
                <a:solidFill>
                  <a:srgbClr val="FFFF66"/>
                </a:solidFill>
              </a:rPr>
              <a:t>EE from 2 to 7 months of age prevents the onset of memory deficits in AD11 mice</a:t>
            </a:r>
            <a:endParaRPr lang="it-IT" altLang="it-IT" sz="2800" b="1">
              <a:solidFill>
                <a:srgbClr val="FFFF66"/>
              </a:solidFill>
            </a:endParaRPr>
          </a:p>
        </p:txBody>
      </p:sp>
      <p:sp>
        <p:nvSpPr>
          <p:cNvPr id="137249" name="Text Box 81"/>
          <p:cNvSpPr txBox="1">
            <a:spLocks noChangeAspect="1" noChangeArrowheads="1"/>
          </p:cNvSpPr>
          <p:nvPr/>
        </p:nvSpPr>
        <p:spPr bwMode="auto">
          <a:xfrm>
            <a:off x="7380288" y="6364288"/>
            <a:ext cx="16525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FFFFFF"/>
                </a:solidFill>
                <a:cs typeface="Arial" pitchFamily="34" charset="0"/>
              </a:rPr>
              <a:t>Berardi et al 2007</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014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827088" y="1773238"/>
            <a:ext cx="7489825" cy="410368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8243" name="Rectangle 3"/>
          <p:cNvSpPr>
            <a:spLocks noChangeArrowheads="1"/>
          </p:cNvSpPr>
          <p:nvPr/>
        </p:nvSpPr>
        <p:spPr bwMode="auto">
          <a:xfrm>
            <a:off x="3348038" y="1916113"/>
            <a:ext cx="2270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b="1">
                <a:solidFill>
                  <a:srgbClr val="000000"/>
                </a:solidFill>
              </a:rPr>
              <a:t>vORT 12 months of age</a:t>
            </a:r>
            <a:endParaRPr lang="it-IT" altLang="it-IT" sz="1600">
              <a:solidFill>
                <a:srgbClr val="000000"/>
              </a:solidFill>
            </a:endParaRPr>
          </a:p>
        </p:txBody>
      </p:sp>
      <p:sp>
        <p:nvSpPr>
          <p:cNvPr id="138244" name="Text Box 4"/>
          <p:cNvSpPr txBox="1">
            <a:spLocks noChangeAspect="1" noChangeArrowheads="1"/>
          </p:cNvSpPr>
          <p:nvPr/>
        </p:nvSpPr>
        <p:spPr bwMode="auto">
          <a:xfrm>
            <a:off x="7235825" y="6237288"/>
            <a:ext cx="1751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FFFFFF"/>
                </a:solidFill>
                <a:cs typeface="Arial" pitchFamily="34" charset="0"/>
              </a:rPr>
              <a:t>Berardi et al., 2007</a:t>
            </a:r>
          </a:p>
        </p:txBody>
      </p:sp>
      <p:sp>
        <p:nvSpPr>
          <p:cNvPr id="138245" name="Rectangle 5"/>
          <p:cNvSpPr>
            <a:spLocks noChangeAspect="1" noChangeArrowheads="1"/>
          </p:cNvSpPr>
          <p:nvPr/>
        </p:nvSpPr>
        <p:spPr bwMode="auto">
          <a:xfrm>
            <a:off x="6697663" y="3127375"/>
            <a:ext cx="277812" cy="130175"/>
          </a:xfrm>
          <a:prstGeom prst="rect">
            <a:avLst/>
          </a:prstGeom>
          <a:solidFill>
            <a:srgbClr val="99FF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8246" name="Rectangle 6"/>
          <p:cNvSpPr>
            <a:spLocks noChangeAspect="1" noChangeArrowheads="1"/>
          </p:cNvSpPr>
          <p:nvPr/>
        </p:nvSpPr>
        <p:spPr bwMode="auto">
          <a:xfrm>
            <a:off x="6697663" y="2857500"/>
            <a:ext cx="277812" cy="128588"/>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8247" name="Rectangle 7"/>
          <p:cNvSpPr>
            <a:spLocks noChangeAspect="1" noChangeArrowheads="1"/>
          </p:cNvSpPr>
          <p:nvPr/>
        </p:nvSpPr>
        <p:spPr bwMode="auto">
          <a:xfrm>
            <a:off x="6697663" y="3444875"/>
            <a:ext cx="277812" cy="1270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8248" name="Text Box 8"/>
          <p:cNvSpPr txBox="1">
            <a:spLocks noChangeAspect="1" noChangeArrowheads="1"/>
          </p:cNvSpPr>
          <p:nvPr/>
        </p:nvSpPr>
        <p:spPr bwMode="auto">
          <a:xfrm>
            <a:off x="6891338" y="3001963"/>
            <a:ext cx="6048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cs typeface="Arial" pitchFamily="34" charset="0"/>
              </a:rPr>
              <a:t> AD11</a:t>
            </a:r>
          </a:p>
        </p:txBody>
      </p:sp>
      <p:sp>
        <p:nvSpPr>
          <p:cNvPr id="138249" name="Text Box 9"/>
          <p:cNvSpPr txBox="1">
            <a:spLocks noChangeAspect="1" noChangeArrowheads="1"/>
          </p:cNvSpPr>
          <p:nvPr/>
        </p:nvSpPr>
        <p:spPr bwMode="auto">
          <a:xfrm>
            <a:off x="6891338" y="3325813"/>
            <a:ext cx="13525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cs typeface="Arial" pitchFamily="34" charset="0"/>
              </a:rPr>
              <a:t> AD11ex-EE</a:t>
            </a:r>
          </a:p>
        </p:txBody>
      </p:sp>
      <p:sp>
        <p:nvSpPr>
          <p:cNvPr id="138250" name="Text Box 10"/>
          <p:cNvSpPr txBox="1">
            <a:spLocks noChangeAspect="1" noChangeArrowheads="1"/>
          </p:cNvSpPr>
          <p:nvPr/>
        </p:nvSpPr>
        <p:spPr bwMode="auto">
          <a:xfrm>
            <a:off x="6891338" y="2727325"/>
            <a:ext cx="4651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cs typeface="Arial" pitchFamily="34" charset="0"/>
              </a:rPr>
              <a:t> WT</a:t>
            </a:r>
          </a:p>
        </p:txBody>
      </p:sp>
      <p:sp>
        <p:nvSpPr>
          <p:cNvPr id="138251" name="Text Box 11"/>
          <p:cNvSpPr txBox="1">
            <a:spLocks noChangeArrowheads="1"/>
          </p:cNvSpPr>
          <p:nvPr/>
        </p:nvSpPr>
        <p:spPr bwMode="auto">
          <a:xfrm>
            <a:off x="1760538" y="2446338"/>
            <a:ext cx="347662"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400" b="1">
                <a:solidFill>
                  <a:srgbClr val="000000"/>
                </a:solidFill>
              </a:rPr>
              <a:t>A</a:t>
            </a:r>
          </a:p>
        </p:txBody>
      </p:sp>
      <p:sp>
        <p:nvSpPr>
          <p:cNvPr id="138252" name="Rectangle 12"/>
          <p:cNvSpPr>
            <a:spLocks noChangeArrowheads="1"/>
          </p:cNvSpPr>
          <p:nvPr/>
        </p:nvSpPr>
        <p:spPr bwMode="auto">
          <a:xfrm>
            <a:off x="3362325" y="2530475"/>
            <a:ext cx="2047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1h</a:t>
            </a:r>
            <a:endParaRPr lang="it-IT" altLang="it-IT" sz="1400">
              <a:solidFill>
                <a:srgbClr val="000000"/>
              </a:solidFill>
            </a:endParaRPr>
          </a:p>
        </p:txBody>
      </p:sp>
      <p:sp>
        <p:nvSpPr>
          <p:cNvPr id="138253" name="Rectangle 13"/>
          <p:cNvSpPr>
            <a:spLocks noChangeArrowheads="1"/>
          </p:cNvSpPr>
          <p:nvPr/>
        </p:nvSpPr>
        <p:spPr bwMode="auto">
          <a:xfrm>
            <a:off x="5495925" y="2530475"/>
            <a:ext cx="3048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b="1">
                <a:solidFill>
                  <a:srgbClr val="000000"/>
                </a:solidFill>
              </a:rPr>
              <a:t>24h</a:t>
            </a:r>
            <a:endParaRPr lang="it-IT" altLang="it-IT" sz="1400">
              <a:solidFill>
                <a:srgbClr val="000000"/>
              </a:solidFill>
            </a:endParaRPr>
          </a:p>
        </p:txBody>
      </p:sp>
      <p:sp>
        <p:nvSpPr>
          <p:cNvPr id="138254" name="Rectangle 14"/>
          <p:cNvSpPr>
            <a:spLocks noChangeAspect="1" noChangeArrowheads="1"/>
          </p:cNvSpPr>
          <p:nvPr/>
        </p:nvSpPr>
        <p:spPr bwMode="auto">
          <a:xfrm rot="-5400000">
            <a:off x="1029494" y="3963194"/>
            <a:ext cx="14239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b="1">
                <a:solidFill>
                  <a:srgbClr val="000000"/>
                </a:solidFill>
                <a:cs typeface="Arial" pitchFamily="34" charset="0"/>
              </a:rPr>
              <a:t>Memory  index</a:t>
            </a:r>
          </a:p>
        </p:txBody>
      </p:sp>
      <p:sp>
        <p:nvSpPr>
          <p:cNvPr id="138255" name="Text Box 15"/>
          <p:cNvSpPr txBox="1">
            <a:spLocks noChangeAspect="1" noChangeArrowheads="1"/>
          </p:cNvSpPr>
          <p:nvPr/>
        </p:nvSpPr>
        <p:spPr bwMode="auto">
          <a:xfrm>
            <a:off x="5508625" y="4352925"/>
            <a:ext cx="282575"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b="1">
                <a:solidFill>
                  <a:srgbClr val="000000"/>
                </a:solidFill>
                <a:cs typeface="Arial" pitchFamily="34" charset="0"/>
              </a:rPr>
              <a:t>*</a:t>
            </a:r>
          </a:p>
        </p:txBody>
      </p:sp>
      <p:sp>
        <p:nvSpPr>
          <p:cNvPr id="138256" name="Rectangle 16"/>
          <p:cNvSpPr>
            <a:spLocks noChangeArrowheads="1"/>
          </p:cNvSpPr>
          <p:nvPr/>
        </p:nvSpPr>
        <p:spPr bwMode="auto">
          <a:xfrm>
            <a:off x="2749550" y="3487738"/>
            <a:ext cx="492125" cy="1393825"/>
          </a:xfrm>
          <a:prstGeom prst="rect">
            <a:avLst/>
          </a:prstGeom>
          <a:solidFill>
            <a:srgbClr val="0000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8257" name="Rectangle 17"/>
          <p:cNvSpPr>
            <a:spLocks noChangeArrowheads="1"/>
          </p:cNvSpPr>
          <p:nvPr/>
        </p:nvSpPr>
        <p:spPr bwMode="auto">
          <a:xfrm>
            <a:off x="4937125" y="3527425"/>
            <a:ext cx="492125" cy="1354138"/>
          </a:xfrm>
          <a:prstGeom prst="rect">
            <a:avLst/>
          </a:prstGeom>
          <a:solidFill>
            <a:srgbClr val="0000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8258" name="Rectangle 18"/>
          <p:cNvSpPr>
            <a:spLocks noChangeArrowheads="1"/>
          </p:cNvSpPr>
          <p:nvPr/>
        </p:nvSpPr>
        <p:spPr bwMode="auto">
          <a:xfrm>
            <a:off x="3241675" y="4478338"/>
            <a:ext cx="490538" cy="403225"/>
          </a:xfrm>
          <a:prstGeom prst="rect">
            <a:avLst/>
          </a:prstGeom>
          <a:solidFill>
            <a:srgbClr val="00FF00"/>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8259" name="Rectangle 19"/>
          <p:cNvSpPr>
            <a:spLocks noChangeArrowheads="1"/>
          </p:cNvSpPr>
          <p:nvPr/>
        </p:nvSpPr>
        <p:spPr bwMode="auto">
          <a:xfrm>
            <a:off x="5432425" y="4881563"/>
            <a:ext cx="492125" cy="404812"/>
          </a:xfrm>
          <a:prstGeom prst="rect">
            <a:avLst/>
          </a:prstGeom>
          <a:solidFill>
            <a:srgbClr val="00FF00"/>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8260" name="Rectangle 20"/>
          <p:cNvSpPr>
            <a:spLocks noChangeArrowheads="1"/>
          </p:cNvSpPr>
          <p:nvPr/>
        </p:nvSpPr>
        <p:spPr bwMode="auto">
          <a:xfrm>
            <a:off x="3732213" y="3578225"/>
            <a:ext cx="492125" cy="1303338"/>
          </a:xfrm>
          <a:prstGeom prst="rect">
            <a:avLst/>
          </a:prstGeom>
          <a:solidFill>
            <a:srgbClr val="FF0000"/>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8261" name="Rectangle 21"/>
          <p:cNvSpPr>
            <a:spLocks noChangeArrowheads="1"/>
          </p:cNvSpPr>
          <p:nvPr/>
        </p:nvSpPr>
        <p:spPr bwMode="auto">
          <a:xfrm>
            <a:off x="5919788" y="3700463"/>
            <a:ext cx="493712" cy="1181100"/>
          </a:xfrm>
          <a:prstGeom prst="rect">
            <a:avLst/>
          </a:prstGeom>
          <a:solidFill>
            <a:srgbClr val="FF0000"/>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8262" name="Line 22"/>
          <p:cNvSpPr>
            <a:spLocks noChangeShapeType="1"/>
          </p:cNvSpPr>
          <p:nvPr/>
        </p:nvSpPr>
        <p:spPr bwMode="auto">
          <a:xfrm flipV="1">
            <a:off x="2995613" y="343693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63" name="Line 23"/>
          <p:cNvSpPr>
            <a:spLocks noChangeShapeType="1"/>
          </p:cNvSpPr>
          <p:nvPr/>
        </p:nvSpPr>
        <p:spPr bwMode="auto">
          <a:xfrm>
            <a:off x="2965450" y="3436938"/>
            <a:ext cx="69850"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64" name="Line 24"/>
          <p:cNvSpPr>
            <a:spLocks noChangeShapeType="1"/>
          </p:cNvSpPr>
          <p:nvPr/>
        </p:nvSpPr>
        <p:spPr bwMode="auto">
          <a:xfrm flipV="1">
            <a:off x="5183188" y="3436938"/>
            <a:ext cx="1587" cy="904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65" name="Line 25"/>
          <p:cNvSpPr>
            <a:spLocks noChangeShapeType="1"/>
          </p:cNvSpPr>
          <p:nvPr/>
        </p:nvSpPr>
        <p:spPr bwMode="auto">
          <a:xfrm>
            <a:off x="5153025" y="3436938"/>
            <a:ext cx="73025"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66" name="Line 26"/>
          <p:cNvSpPr>
            <a:spLocks noChangeShapeType="1"/>
          </p:cNvSpPr>
          <p:nvPr/>
        </p:nvSpPr>
        <p:spPr bwMode="auto">
          <a:xfrm flipV="1">
            <a:off x="3487738" y="4335463"/>
            <a:ext cx="1587"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67" name="Line 27"/>
          <p:cNvSpPr>
            <a:spLocks noChangeShapeType="1"/>
          </p:cNvSpPr>
          <p:nvPr/>
        </p:nvSpPr>
        <p:spPr bwMode="auto">
          <a:xfrm>
            <a:off x="3451225" y="4335463"/>
            <a:ext cx="69850"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68" name="Line 28"/>
          <p:cNvSpPr>
            <a:spLocks noChangeShapeType="1"/>
          </p:cNvSpPr>
          <p:nvPr/>
        </p:nvSpPr>
        <p:spPr bwMode="auto">
          <a:xfrm flipV="1">
            <a:off x="5676900" y="5283200"/>
            <a:ext cx="1588" cy="3111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69" name="Line 29"/>
          <p:cNvSpPr>
            <a:spLocks noChangeShapeType="1"/>
          </p:cNvSpPr>
          <p:nvPr/>
        </p:nvSpPr>
        <p:spPr bwMode="auto">
          <a:xfrm>
            <a:off x="5641975" y="5602288"/>
            <a:ext cx="73025"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70" name="Line 30"/>
          <p:cNvSpPr>
            <a:spLocks noChangeShapeType="1"/>
          </p:cNvSpPr>
          <p:nvPr/>
        </p:nvSpPr>
        <p:spPr bwMode="auto">
          <a:xfrm flipV="1">
            <a:off x="3978275" y="3316288"/>
            <a:ext cx="3175" cy="2619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71" name="Line 31"/>
          <p:cNvSpPr>
            <a:spLocks noChangeShapeType="1"/>
          </p:cNvSpPr>
          <p:nvPr/>
        </p:nvSpPr>
        <p:spPr bwMode="auto">
          <a:xfrm>
            <a:off x="3948113" y="3316288"/>
            <a:ext cx="71437"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72" name="Line 32"/>
          <p:cNvSpPr>
            <a:spLocks noChangeShapeType="1"/>
          </p:cNvSpPr>
          <p:nvPr/>
        </p:nvSpPr>
        <p:spPr bwMode="auto">
          <a:xfrm flipV="1">
            <a:off x="6165850" y="3406775"/>
            <a:ext cx="1588" cy="2936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73" name="Line 33"/>
          <p:cNvSpPr>
            <a:spLocks noChangeShapeType="1"/>
          </p:cNvSpPr>
          <p:nvPr/>
        </p:nvSpPr>
        <p:spPr bwMode="auto">
          <a:xfrm>
            <a:off x="6135688" y="3406775"/>
            <a:ext cx="7302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74" name="Line 34"/>
          <p:cNvSpPr>
            <a:spLocks noChangeShapeType="1"/>
          </p:cNvSpPr>
          <p:nvPr/>
        </p:nvSpPr>
        <p:spPr bwMode="auto">
          <a:xfrm>
            <a:off x="2432050" y="2849563"/>
            <a:ext cx="1588" cy="284003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75" name="Line 35"/>
          <p:cNvSpPr>
            <a:spLocks noChangeShapeType="1"/>
          </p:cNvSpPr>
          <p:nvPr/>
        </p:nvSpPr>
        <p:spPr bwMode="auto">
          <a:xfrm>
            <a:off x="2401888" y="5689600"/>
            <a:ext cx="30162"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76" name="Line 36"/>
          <p:cNvSpPr>
            <a:spLocks noChangeShapeType="1"/>
          </p:cNvSpPr>
          <p:nvPr/>
        </p:nvSpPr>
        <p:spPr bwMode="auto">
          <a:xfrm>
            <a:off x="2401888" y="5286375"/>
            <a:ext cx="30162"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77" name="Line 37"/>
          <p:cNvSpPr>
            <a:spLocks noChangeShapeType="1"/>
          </p:cNvSpPr>
          <p:nvPr/>
        </p:nvSpPr>
        <p:spPr bwMode="auto">
          <a:xfrm>
            <a:off x="2401888" y="4881563"/>
            <a:ext cx="3016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78" name="Line 38"/>
          <p:cNvSpPr>
            <a:spLocks noChangeShapeType="1"/>
          </p:cNvSpPr>
          <p:nvPr/>
        </p:nvSpPr>
        <p:spPr bwMode="auto">
          <a:xfrm>
            <a:off x="2401888" y="4478338"/>
            <a:ext cx="3016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79" name="Line 39"/>
          <p:cNvSpPr>
            <a:spLocks noChangeShapeType="1"/>
          </p:cNvSpPr>
          <p:nvPr/>
        </p:nvSpPr>
        <p:spPr bwMode="auto">
          <a:xfrm>
            <a:off x="2401888" y="4062413"/>
            <a:ext cx="3016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80" name="Line 40"/>
          <p:cNvSpPr>
            <a:spLocks noChangeShapeType="1"/>
          </p:cNvSpPr>
          <p:nvPr/>
        </p:nvSpPr>
        <p:spPr bwMode="auto">
          <a:xfrm>
            <a:off x="2401888" y="3659188"/>
            <a:ext cx="30162"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81" name="Line 41"/>
          <p:cNvSpPr>
            <a:spLocks noChangeShapeType="1"/>
          </p:cNvSpPr>
          <p:nvPr/>
        </p:nvSpPr>
        <p:spPr bwMode="auto">
          <a:xfrm>
            <a:off x="2401888" y="3254375"/>
            <a:ext cx="30162"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82" name="Line 42"/>
          <p:cNvSpPr>
            <a:spLocks noChangeShapeType="1"/>
          </p:cNvSpPr>
          <p:nvPr/>
        </p:nvSpPr>
        <p:spPr bwMode="auto">
          <a:xfrm>
            <a:off x="2401888" y="2849563"/>
            <a:ext cx="30162" cy="31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83" name="Line 43"/>
          <p:cNvSpPr>
            <a:spLocks noChangeShapeType="1"/>
          </p:cNvSpPr>
          <p:nvPr/>
        </p:nvSpPr>
        <p:spPr bwMode="auto">
          <a:xfrm flipV="1">
            <a:off x="2432050" y="4881563"/>
            <a:ext cx="1588" cy="3016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38284" name="Rectangle 44"/>
          <p:cNvSpPr>
            <a:spLocks noChangeArrowheads="1"/>
          </p:cNvSpPr>
          <p:nvPr/>
        </p:nvSpPr>
        <p:spPr bwMode="auto">
          <a:xfrm>
            <a:off x="2052638" y="5551488"/>
            <a:ext cx="2619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-0.2</a:t>
            </a:r>
          </a:p>
        </p:txBody>
      </p:sp>
      <p:sp>
        <p:nvSpPr>
          <p:cNvPr id="138285" name="Rectangle 45"/>
          <p:cNvSpPr>
            <a:spLocks noChangeArrowheads="1"/>
          </p:cNvSpPr>
          <p:nvPr/>
        </p:nvSpPr>
        <p:spPr bwMode="auto">
          <a:xfrm>
            <a:off x="2052638" y="5148263"/>
            <a:ext cx="2619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-0.1</a:t>
            </a:r>
          </a:p>
        </p:txBody>
      </p:sp>
      <p:sp>
        <p:nvSpPr>
          <p:cNvPr id="138286" name="Rectangle 46"/>
          <p:cNvSpPr>
            <a:spLocks noChangeArrowheads="1"/>
          </p:cNvSpPr>
          <p:nvPr/>
        </p:nvSpPr>
        <p:spPr bwMode="auto">
          <a:xfrm>
            <a:off x="2093913" y="4741863"/>
            <a:ext cx="2111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0.0</a:t>
            </a:r>
          </a:p>
        </p:txBody>
      </p:sp>
      <p:sp>
        <p:nvSpPr>
          <p:cNvPr id="138287" name="Rectangle 47"/>
          <p:cNvSpPr>
            <a:spLocks noChangeArrowheads="1"/>
          </p:cNvSpPr>
          <p:nvPr/>
        </p:nvSpPr>
        <p:spPr bwMode="auto">
          <a:xfrm>
            <a:off x="2093913" y="4340225"/>
            <a:ext cx="211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0.1</a:t>
            </a:r>
          </a:p>
        </p:txBody>
      </p:sp>
      <p:sp>
        <p:nvSpPr>
          <p:cNvPr id="138288" name="Rectangle 48"/>
          <p:cNvSpPr>
            <a:spLocks noChangeArrowheads="1"/>
          </p:cNvSpPr>
          <p:nvPr/>
        </p:nvSpPr>
        <p:spPr bwMode="auto">
          <a:xfrm>
            <a:off x="2093913" y="3925888"/>
            <a:ext cx="2111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0.2</a:t>
            </a:r>
          </a:p>
        </p:txBody>
      </p:sp>
      <p:sp>
        <p:nvSpPr>
          <p:cNvPr id="138289" name="Rectangle 49"/>
          <p:cNvSpPr>
            <a:spLocks noChangeArrowheads="1"/>
          </p:cNvSpPr>
          <p:nvPr/>
        </p:nvSpPr>
        <p:spPr bwMode="auto">
          <a:xfrm>
            <a:off x="2093913" y="3521075"/>
            <a:ext cx="211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0.3</a:t>
            </a:r>
          </a:p>
        </p:txBody>
      </p:sp>
      <p:sp>
        <p:nvSpPr>
          <p:cNvPr id="138290" name="Rectangle 50"/>
          <p:cNvSpPr>
            <a:spLocks noChangeArrowheads="1"/>
          </p:cNvSpPr>
          <p:nvPr/>
        </p:nvSpPr>
        <p:spPr bwMode="auto">
          <a:xfrm>
            <a:off x="2093913" y="3119438"/>
            <a:ext cx="21113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0.4</a:t>
            </a:r>
          </a:p>
        </p:txBody>
      </p:sp>
      <p:sp>
        <p:nvSpPr>
          <p:cNvPr id="138291" name="Rectangle 51"/>
          <p:cNvSpPr>
            <a:spLocks noChangeArrowheads="1"/>
          </p:cNvSpPr>
          <p:nvPr/>
        </p:nvSpPr>
        <p:spPr bwMode="auto">
          <a:xfrm>
            <a:off x="2093913" y="2714625"/>
            <a:ext cx="21113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0.5</a:t>
            </a:r>
          </a:p>
        </p:txBody>
      </p:sp>
      <p:sp>
        <p:nvSpPr>
          <p:cNvPr id="138292" name="Line 52"/>
          <p:cNvSpPr>
            <a:spLocks noChangeShapeType="1"/>
          </p:cNvSpPr>
          <p:nvPr/>
        </p:nvSpPr>
        <p:spPr bwMode="auto">
          <a:xfrm>
            <a:off x="2486025" y="4870450"/>
            <a:ext cx="19875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38293" name="Line 53"/>
          <p:cNvSpPr>
            <a:spLocks noChangeShapeType="1"/>
          </p:cNvSpPr>
          <p:nvPr/>
        </p:nvSpPr>
        <p:spPr bwMode="auto">
          <a:xfrm>
            <a:off x="4622800" y="4870450"/>
            <a:ext cx="20748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38294" name="Text Box 54"/>
          <p:cNvSpPr txBox="1">
            <a:spLocks noChangeArrowheads="1"/>
          </p:cNvSpPr>
          <p:nvPr/>
        </p:nvSpPr>
        <p:spPr bwMode="auto">
          <a:xfrm>
            <a:off x="3324225" y="3979863"/>
            <a:ext cx="282575"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a:t>
            </a:r>
          </a:p>
        </p:txBody>
      </p:sp>
      <p:sp>
        <p:nvSpPr>
          <p:cNvPr id="138295" name="Text Box 55"/>
          <p:cNvSpPr txBox="1">
            <a:spLocks noChangeArrowheads="1"/>
          </p:cNvSpPr>
          <p:nvPr/>
        </p:nvSpPr>
        <p:spPr bwMode="auto">
          <a:xfrm>
            <a:off x="76200" y="152400"/>
            <a:ext cx="8915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it-IT" sz="2400" b="1">
                <a:solidFill>
                  <a:srgbClr val="FFFFFF"/>
                </a:solidFill>
              </a:rPr>
              <a:t>Beneficial effects of EE extend beyond the end of the enrichment period</a:t>
            </a:r>
            <a:endParaRPr lang="it-IT" altLang="it-IT" sz="2400" b="1">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8024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2555875" y="188913"/>
            <a:ext cx="3773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b="1">
                <a:solidFill>
                  <a:srgbClr val="FFFF99"/>
                </a:solidFill>
              </a:rPr>
              <a:t>Isolamento da 2 a 7 mesi</a:t>
            </a:r>
          </a:p>
        </p:txBody>
      </p:sp>
      <p:sp>
        <p:nvSpPr>
          <p:cNvPr id="139267" name="Text Box 3"/>
          <p:cNvSpPr txBox="1">
            <a:spLocks noChangeArrowheads="1"/>
          </p:cNvSpPr>
          <p:nvPr/>
        </p:nvSpPr>
        <p:spPr bwMode="auto">
          <a:xfrm>
            <a:off x="3059113" y="741363"/>
            <a:ext cx="321627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200" b="1">
                <a:solidFill>
                  <a:srgbClr val="FFFF99"/>
                </a:solidFill>
              </a:rPr>
              <a:t>Test a 7 mesi – M.W.M.</a:t>
            </a:r>
          </a:p>
        </p:txBody>
      </p:sp>
      <p:sp>
        <p:nvSpPr>
          <p:cNvPr id="139268" name="Rectangle 4"/>
          <p:cNvSpPr>
            <a:spLocks noChangeArrowheads="1"/>
          </p:cNvSpPr>
          <p:nvPr/>
        </p:nvSpPr>
        <p:spPr bwMode="auto">
          <a:xfrm>
            <a:off x="0" y="1533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39269" name="Rectangle 5"/>
          <p:cNvSpPr>
            <a:spLocks noChangeArrowheads="1"/>
          </p:cNvSpPr>
          <p:nvPr/>
        </p:nvSpPr>
        <p:spPr bwMode="auto">
          <a:xfrm>
            <a:off x="0" y="1643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1392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395413"/>
            <a:ext cx="4321175" cy="3519487"/>
          </a:xfrm>
          <a:prstGeom prst="rect">
            <a:avLst/>
          </a:prstGeom>
          <a:solidFill>
            <a:srgbClr val="FF0000"/>
          </a:solidFill>
          <a:ln w="9525">
            <a:solidFill>
              <a:schemeClr val="tx1"/>
            </a:solidFill>
            <a:miter lim="800000"/>
            <a:headEnd/>
            <a:tailEnd/>
          </a:ln>
        </p:spPr>
      </p:pic>
      <p:pic>
        <p:nvPicPr>
          <p:cNvPr id="1392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419225"/>
            <a:ext cx="446405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4395788"/>
            <a:ext cx="244951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3" name="Text Box 9"/>
          <p:cNvSpPr txBox="1">
            <a:spLocks noChangeArrowheads="1"/>
          </p:cNvSpPr>
          <p:nvPr/>
        </p:nvSpPr>
        <p:spPr bwMode="auto">
          <a:xfrm>
            <a:off x="5276850" y="1628775"/>
            <a:ext cx="3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rPr>
              <a:t>*</a:t>
            </a:r>
          </a:p>
        </p:txBody>
      </p:sp>
      <p:sp>
        <p:nvSpPr>
          <p:cNvPr id="139274" name="Text Box 10"/>
          <p:cNvSpPr txBox="1">
            <a:spLocks noChangeArrowheads="1"/>
          </p:cNvSpPr>
          <p:nvPr/>
        </p:nvSpPr>
        <p:spPr bwMode="auto">
          <a:xfrm>
            <a:off x="3616325" y="1695450"/>
            <a:ext cx="820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AD11</a:t>
            </a:r>
          </a:p>
        </p:txBody>
      </p:sp>
      <p:sp>
        <p:nvSpPr>
          <p:cNvPr id="139275" name="Text Box 11"/>
          <p:cNvSpPr txBox="1">
            <a:spLocks noChangeArrowheads="1"/>
          </p:cNvSpPr>
          <p:nvPr/>
        </p:nvSpPr>
        <p:spPr bwMode="auto">
          <a:xfrm>
            <a:off x="8101013" y="1628775"/>
            <a:ext cx="820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AD11</a:t>
            </a:r>
          </a:p>
        </p:txBody>
      </p:sp>
      <p:sp>
        <p:nvSpPr>
          <p:cNvPr id="139276" name="Line 12"/>
          <p:cNvSpPr>
            <a:spLocks noChangeShapeType="1"/>
          </p:cNvSpPr>
          <p:nvPr/>
        </p:nvSpPr>
        <p:spPr bwMode="auto">
          <a:xfrm>
            <a:off x="5153025" y="3025775"/>
            <a:ext cx="2663825"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09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TotalTime>
  <Words>884</Words>
  <Application>Microsoft Office PowerPoint</Application>
  <PresentationFormat>Presentazione su schermo (4:3)</PresentationFormat>
  <Paragraphs>137</Paragraphs>
  <Slides>16</Slides>
  <Notes>0</Notes>
  <HiddenSlides>0</HiddenSlides>
  <MMClips>16</MMClips>
  <ScaleCrop>false</ScaleCrop>
  <HeadingPairs>
    <vt:vector size="4" baseType="variant">
      <vt:variant>
        <vt:lpstr>Tema</vt:lpstr>
      </vt:variant>
      <vt:variant>
        <vt:i4>1</vt:i4>
      </vt:variant>
      <vt:variant>
        <vt:lpstr>Titoli diapositive</vt:lpstr>
      </vt:variant>
      <vt:variant>
        <vt:i4>16</vt:i4>
      </vt:variant>
    </vt:vector>
  </HeadingPairs>
  <TitlesOfParts>
    <vt:vector size="17"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2</cp:revision>
  <dcterms:created xsi:type="dcterms:W3CDTF">2020-05-15T14:49:28Z</dcterms:created>
  <dcterms:modified xsi:type="dcterms:W3CDTF">2020-05-15T14:51:29Z</dcterms:modified>
</cp:coreProperties>
</file>