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27"/>
  </p:notesMasterIdLst>
  <p:sldIdLst>
    <p:sldId id="256" r:id="rId2"/>
    <p:sldId id="259" r:id="rId3"/>
    <p:sldId id="260" r:id="rId4"/>
    <p:sldId id="278" r:id="rId5"/>
    <p:sldId id="261" r:id="rId6"/>
    <p:sldId id="262" r:id="rId7"/>
    <p:sldId id="263" r:id="rId8"/>
    <p:sldId id="264" r:id="rId9"/>
    <p:sldId id="279" r:id="rId10"/>
    <p:sldId id="265" r:id="rId11"/>
    <p:sldId id="266" r:id="rId12"/>
    <p:sldId id="267" r:id="rId13"/>
    <p:sldId id="268" r:id="rId14"/>
    <p:sldId id="269" r:id="rId15"/>
    <p:sldId id="280" r:id="rId16"/>
    <p:sldId id="257" r:id="rId17"/>
    <p:sldId id="258" r:id="rId18"/>
    <p:sldId id="271" r:id="rId19"/>
    <p:sldId id="272" r:id="rId20"/>
    <p:sldId id="281" r:id="rId21"/>
    <p:sldId id="273" r:id="rId22"/>
    <p:sldId id="274" r:id="rId23"/>
    <p:sldId id="275" r:id="rId24"/>
    <p:sldId id="276" r:id="rId25"/>
    <p:sldId id="277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AFBDB1-22B4-4085-91A5-19D54DB96026}" v="1" dt="2019-11-03T14:57:05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232" y="4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32" Type="http://schemas.microsoft.com/office/2016/11/relationships/changesInfo" Target="changesInfos/changesInfo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Pikachu" userId="21da76f7990c81c5" providerId="LiveId" clId="{B5AFBDB1-22B4-4085-91A5-19D54DB96026}"/>
    <pc:docChg chg="custSel mod modSld">
      <pc:chgData name="Laura Pikachu" userId="21da76f7990c81c5" providerId="LiveId" clId="{B5AFBDB1-22B4-4085-91A5-19D54DB96026}" dt="2019-11-03T14:57:56.638" v="9" actId="790"/>
      <pc:docMkLst>
        <pc:docMk/>
      </pc:docMkLst>
      <pc:sldChg chg="addSp modSp mod setBg">
        <pc:chgData name="Laura Pikachu" userId="21da76f7990c81c5" providerId="LiveId" clId="{B5AFBDB1-22B4-4085-91A5-19D54DB96026}" dt="2019-11-03T14:57:56.638" v="9" actId="790"/>
        <pc:sldMkLst>
          <pc:docMk/>
          <pc:sldMk cId="3266975271" sldId="259"/>
        </pc:sldMkLst>
        <pc:spChg chg="mod">
          <ac:chgData name="Laura Pikachu" userId="21da76f7990c81c5" providerId="LiveId" clId="{B5AFBDB1-22B4-4085-91A5-19D54DB96026}" dt="2019-11-03T14:57:10.036" v="2" actId="26606"/>
          <ac:spMkLst>
            <pc:docMk/>
            <pc:sldMk cId="3266975271" sldId="259"/>
            <ac:spMk id="2" creationId="{D99C2C8A-0299-4B5B-B295-361FD91CA4C3}"/>
          </ac:spMkLst>
        </pc:spChg>
        <pc:spChg chg="mod">
          <ac:chgData name="Laura Pikachu" userId="21da76f7990c81c5" providerId="LiveId" clId="{B5AFBDB1-22B4-4085-91A5-19D54DB96026}" dt="2019-11-03T14:57:56.638" v="9" actId="790"/>
          <ac:spMkLst>
            <pc:docMk/>
            <pc:sldMk cId="3266975271" sldId="259"/>
            <ac:spMk id="3" creationId="{702D2583-11F7-4C20-BAF5-04619DF51416}"/>
          </ac:spMkLst>
        </pc:spChg>
        <pc:spChg chg="add">
          <ac:chgData name="Laura Pikachu" userId="21da76f7990c81c5" providerId="LiveId" clId="{B5AFBDB1-22B4-4085-91A5-19D54DB96026}" dt="2019-11-03T14:57:10.036" v="2" actId="26606"/>
          <ac:spMkLst>
            <pc:docMk/>
            <pc:sldMk cId="3266975271" sldId="259"/>
            <ac:spMk id="9" creationId="{3CED7894-4F62-4A6C-8DB5-DB5BE08E9C03}"/>
          </ac:spMkLst>
        </pc:spChg>
        <pc:spChg chg="add">
          <ac:chgData name="Laura Pikachu" userId="21da76f7990c81c5" providerId="LiveId" clId="{B5AFBDB1-22B4-4085-91A5-19D54DB96026}" dt="2019-11-03T14:57:10.036" v="2" actId="26606"/>
          <ac:spMkLst>
            <pc:docMk/>
            <pc:sldMk cId="3266975271" sldId="259"/>
            <ac:spMk id="11" creationId="{E536F3B4-50F6-4C52-8F76-4EB1214719DC}"/>
          </ac:spMkLst>
        </pc:spChg>
        <pc:picChg chg="add mod">
          <ac:chgData name="Laura Pikachu" userId="21da76f7990c81c5" providerId="LiveId" clId="{B5AFBDB1-22B4-4085-91A5-19D54DB96026}" dt="2019-11-03T14:57:10.036" v="2" actId="26606"/>
          <ac:picMkLst>
            <pc:docMk/>
            <pc:sldMk cId="3266975271" sldId="259"/>
            <ac:picMk id="4" creationId="{05B45FBB-97DD-498E-A548-E1FC4AC3274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F9426-4F03-3A47-A01F-4420EA1033E2}" type="datetimeFigureOut">
              <a:rPr lang="es-ES_tradnl" smtClean="0"/>
              <a:t>4/11/19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72A72-9E22-0541-9127-9EC18B64EA3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0391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168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89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40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821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332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35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720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94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878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21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89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pPr/>
              <a:t>11/4/19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39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30" r:id="rId5"/>
    <p:sldLayoutId id="2147483724" r:id="rId6"/>
    <p:sldLayoutId id="2147483725" r:id="rId7"/>
    <p:sldLayoutId id="2147483726" r:id="rId8"/>
    <p:sldLayoutId id="2147483729" r:id="rId9"/>
    <p:sldLayoutId id="2147483727" r:id="rId10"/>
    <p:sldLayoutId id="2147483728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6C8E6EB-4C59-429B-97E4-72A058CFC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5B90362-AFCC-46A9-B41C-A257A8C5B3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71EF7F1-38BA-471D-8CD4-2A9AE8E355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E4087B-60EB-4AC1-900D-683C8CDD9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906" y="702156"/>
            <a:ext cx="3568661" cy="11887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0" kern="12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The impact of the Brexit on </a:t>
            </a:r>
            <a:r>
              <a:rPr lang="en-US" sz="2800" b="0" kern="1200" cap="al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spain</a:t>
            </a:r>
            <a:endParaRPr lang="en-US" sz="2800" b="0" kern="1200" cap="all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FBBAB37-628A-4103-B920-6B31B3E256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906" y="2340864"/>
            <a:ext cx="3568661" cy="36344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sz="1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Beatriz Ramón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1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Catalina </a:t>
            </a:r>
            <a:r>
              <a:rPr lang="en-US" sz="16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manea</a:t>
            </a:r>
            <a:endParaRPr lang="en-US" sz="1600" b="1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buFont typeface="Wingdings 2" panose="05020102010507070707" pitchFamily="18" charset="2"/>
              <a:buChar char=""/>
            </a:pPr>
            <a:r>
              <a:rPr lang="en-US" sz="1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Andrea </a:t>
            </a:r>
            <a:r>
              <a:rPr lang="en-US" sz="1600" b="1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simón</a:t>
            </a:r>
            <a:endParaRPr lang="en-US" sz="1600" b="1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buFont typeface="Wingdings 2" panose="05020102010507070707" pitchFamily="18" charset="2"/>
              <a:buChar char=""/>
            </a:pPr>
            <a:r>
              <a:rPr lang="en-US" sz="1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Laura Porto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FF82747-21C4-43F3-BD2D-B518B624ED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r="-3" b="-3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52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DAF9208D-B2B8-46B0-B12E-8C6C9F6361FC}"/>
              </a:ext>
            </a:extLst>
          </p:cNvPr>
          <p:cNvSpPr txBox="1"/>
          <p:nvPr/>
        </p:nvSpPr>
        <p:spPr>
          <a:xfrm>
            <a:off x="3226904" y="662608"/>
            <a:ext cx="5738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3. MIGRATION AND TOURISM BETWEEN THE UK AND SPAIN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xmlns="" id="{A3CB79B3-DF76-4BAE-BE92-3E91F261815B}"/>
              </a:ext>
            </a:extLst>
          </p:cNvPr>
          <p:cNvSpPr/>
          <p:nvPr/>
        </p:nvSpPr>
        <p:spPr>
          <a:xfrm>
            <a:off x="291547" y="1812269"/>
            <a:ext cx="3591340" cy="13782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3BC1DA7E-A75B-4ED0-82C9-A1E6D73524B3}"/>
              </a:ext>
            </a:extLst>
          </p:cNvPr>
          <p:cNvSpPr txBox="1"/>
          <p:nvPr/>
        </p:nvSpPr>
        <p:spPr>
          <a:xfrm>
            <a:off x="1112147" y="2270549"/>
            <a:ext cx="2239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MIGRATION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2823184-A2EB-4D17-B753-53C04FC90EC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4516" y="3690240"/>
            <a:ext cx="2714266" cy="28325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E4193D8-675D-41C9-B145-F93C16A5D7F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812" y="2732214"/>
            <a:ext cx="4656180" cy="358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26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527FCEA-6143-4C5E-8C45-8AC9237ADE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A9F23AD-7A55-49F3-A3EC-743F47F36B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BCD935C-C575-4794-8CCB-67D1A2E3F8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180" y="1296664"/>
            <a:ext cx="6410084" cy="42787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7D9F91F-72C9-4DB9-ABD0-A8180D8262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10E587E-2302-41A2-9AC9-79B0A96345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2432" y="643467"/>
            <a:ext cx="3741827" cy="24756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E016956-CE9F-4946-8834-A8BC3529D0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DB41AD8-46C3-4C34-BAF3-1B37B31D99E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95873" y="3899806"/>
            <a:ext cx="3854945" cy="216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17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xmlns="" id="{755E207E-AF05-48A5-A08D-AA04EE0FF45B}"/>
              </a:ext>
            </a:extLst>
          </p:cNvPr>
          <p:cNvSpPr/>
          <p:nvPr/>
        </p:nvSpPr>
        <p:spPr>
          <a:xfrm>
            <a:off x="7610622" y="1252025"/>
            <a:ext cx="3094892" cy="1951892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D6F34BB-6028-4605-A235-BCAC1DF95A98}"/>
              </a:ext>
            </a:extLst>
          </p:cNvPr>
          <p:cNvSpPr txBox="1"/>
          <p:nvPr/>
        </p:nvSpPr>
        <p:spPr>
          <a:xfrm>
            <a:off x="8208498" y="1966361"/>
            <a:ext cx="1899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TOURISM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26121E4-F30D-4079-B7A4-2E87E54275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174" y="776852"/>
            <a:ext cx="6302373" cy="31414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07C3FA6-4B69-4981-83A1-4814F24E5B3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35819" y="3654084"/>
            <a:ext cx="4484085" cy="26904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3E2F79C-DBC5-4B20-9C68-6FC4D495607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3673" y="4132385"/>
            <a:ext cx="47625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68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CC9AA4FA-FDCA-469F-B021-BE72CA8101CF}"/>
              </a:ext>
            </a:extLst>
          </p:cNvPr>
          <p:cNvSpPr/>
          <p:nvPr/>
        </p:nvSpPr>
        <p:spPr>
          <a:xfrm>
            <a:off x="3458307" y="818838"/>
            <a:ext cx="5275385" cy="127176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D3EFD0EF-F4A1-4FD4-B80D-F0DA87A8FA93}"/>
              </a:ext>
            </a:extLst>
          </p:cNvPr>
          <p:cNvSpPr txBox="1"/>
          <p:nvPr/>
        </p:nvSpPr>
        <p:spPr>
          <a:xfrm>
            <a:off x="4037426" y="1193112"/>
            <a:ext cx="4614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BREXIT CONSEQUENCES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D00D15F5-891E-4110-B378-9A7E5A1A6F94}"/>
              </a:ext>
            </a:extLst>
          </p:cNvPr>
          <p:cNvSpPr txBox="1"/>
          <p:nvPr/>
        </p:nvSpPr>
        <p:spPr>
          <a:xfrm>
            <a:off x="1434904" y="6179774"/>
            <a:ext cx="289794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b="1" dirty="0"/>
              <a:t>BRITISH LIVING IN SPAIN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7B82A774-BC04-468C-A8D1-E7213FABF237}"/>
              </a:ext>
            </a:extLst>
          </p:cNvPr>
          <p:cNvSpPr txBox="1"/>
          <p:nvPr/>
        </p:nvSpPr>
        <p:spPr>
          <a:xfrm>
            <a:off x="7207951" y="6179774"/>
            <a:ext cx="343251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SPANISH LIVING IN THE UK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AD8B63C-5FD2-4778-A0AD-43661896B1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0326" y="4410270"/>
            <a:ext cx="2307102" cy="13842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69EC69B-12C7-4E0B-A157-B6982321A7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7002" y="2634952"/>
            <a:ext cx="3333750" cy="1371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032A90DA-A720-45B2-A09B-E06D13C1A36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74191" y="2245286"/>
            <a:ext cx="5300041" cy="379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32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5A58DC60-3ACF-46A8-B93C-5B308E07156B}"/>
              </a:ext>
            </a:extLst>
          </p:cNvPr>
          <p:cNvSpPr/>
          <p:nvPr/>
        </p:nvSpPr>
        <p:spPr>
          <a:xfrm>
            <a:off x="6793678" y="1370948"/>
            <a:ext cx="3596026" cy="90668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314FFEA-8B97-489B-96B2-00C0D4357C14}"/>
              </a:ext>
            </a:extLst>
          </p:cNvPr>
          <p:cNvSpPr txBox="1"/>
          <p:nvPr/>
        </p:nvSpPr>
        <p:spPr>
          <a:xfrm>
            <a:off x="7679635" y="1443092"/>
            <a:ext cx="1824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ON TOURISM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D5934A9-3359-411E-954F-F1BE8D50A63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3711" y="3451043"/>
            <a:ext cx="5507625" cy="30980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5B57973-3B87-45CD-8323-824175E4A6D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4999" y="3728399"/>
            <a:ext cx="3220622" cy="168650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93B883F-33DF-416B-A643-69D1E5B0E51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290" y="664503"/>
            <a:ext cx="4260165" cy="2340706"/>
          </a:xfrm>
          <a:prstGeom prst="rect">
            <a:avLst/>
          </a:prstGeom>
        </p:spPr>
      </p:pic>
      <p:cxnSp>
        <p:nvCxnSpPr>
          <p:cNvPr id="7" name="Conector recto de flecha 6"/>
          <p:cNvCxnSpPr/>
          <p:nvPr/>
        </p:nvCxnSpPr>
        <p:spPr>
          <a:xfrm flipH="1">
            <a:off x="6491286" y="1439250"/>
            <a:ext cx="19455" cy="1264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H="1">
            <a:off x="6643686" y="1591650"/>
            <a:ext cx="19455" cy="1264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093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9C2C8A-0299-4B5B-B295-361FD91CA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>
            <a:normAutofit/>
          </a:bodyPr>
          <a:lstStyle/>
          <a:p>
            <a:r>
              <a:rPr lang="es-ES" sz="2700" b="1" dirty="0" err="1"/>
              <a:t>The</a:t>
            </a:r>
            <a:r>
              <a:rPr lang="es-ES" sz="2700" b="1" dirty="0"/>
              <a:t> </a:t>
            </a:r>
            <a:r>
              <a:rPr lang="es-ES" sz="2700" b="1" dirty="0" err="1"/>
              <a:t>impact</a:t>
            </a:r>
            <a:r>
              <a:rPr lang="es-ES" sz="2700" b="1" dirty="0"/>
              <a:t> of </a:t>
            </a:r>
            <a:r>
              <a:rPr lang="es-ES" sz="2700" b="1" dirty="0" err="1"/>
              <a:t>the</a:t>
            </a:r>
            <a:r>
              <a:rPr lang="es-ES" sz="2700" b="1" dirty="0"/>
              <a:t> </a:t>
            </a:r>
            <a:r>
              <a:rPr lang="es-ES" sz="2700" b="1" dirty="0" err="1"/>
              <a:t>brexit</a:t>
            </a:r>
            <a:r>
              <a:rPr lang="es-ES" sz="2700" b="1" dirty="0"/>
              <a:t> in </a:t>
            </a:r>
            <a:r>
              <a:rPr lang="es-ES" sz="2700" b="1" dirty="0" err="1"/>
              <a:t>spain</a:t>
            </a:r>
            <a:endParaRPr lang="es-ES" sz="27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02D2583-11F7-4C20-BAF5-04619DF51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49" y="2377440"/>
            <a:ext cx="4144974" cy="435756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Introduction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Our country, Spain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dirty="0"/>
              <a:t>Geographical, political and population aspects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dirty="0"/>
              <a:t>Economic indicators</a:t>
            </a:r>
          </a:p>
          <a:p>
            <a:pPr marL="324000" lvl="1" indent="0">
              <a:lnSpc>
                <a:spcPct val="90000"/>
              </a:lnSpc>
              <a:buNone/>
            </a:pPr>
            <a:endParaRPr lang="en-GB" sz="1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Impact on Migration and Tourism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dirty="0"/>
              <a:t>Migration and Tourism between the UK and Spain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dirty="0"/>
              <a:t>Consequences of the Brexit on Migration and Tourism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GB" sz="1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b="1" u="sng" dirty="0"/>
              <a:t>Impact on Trade and Investment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Is there any social impact?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ES" sz="1300" dirty="0"/>
              <a:t>   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ES" sz="13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es-ES" sz="1300" dirty="0"/>
          </a:p>
          <a:p>
            <a:pPr marL="0" indent="0">
              <a:lnSpc>
                <a:spcPct val="90000"/>
              </a:lnSpc>
              <a:buNone/>
            </a:pPr>
            <a:endParaRPr lang="es-ES" sz="13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5B45FBB-97DD-498E-A548-E1FC4AC3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6725" r="21450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80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40" y="817123"/>
            <a:ext cx="3731134" cy="233195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27" y="3910450"/>
            <a:ext cx="4072474" cy="24327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99448F2-0E5B-42DA-B2D1-11A14E947B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5020201040202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E8A7552-20E1-4F34-ADAB-C1DB6634D4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502020104020203"/>
              <a:ea typeface="+mn-ea"/>
              <a:cs typeface="+mn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1201207"/>
            <a:ext cx="5426764" cy="389574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281530" y="557707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/>
              <a:t>Globalisation</a:t>
            </a:r>
            <a:endParaRPr lang="es-ES_tradnl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F590D097-3B42-4B04-8F82-1893870A13FF}"/>
              </a:ext>
            </a:extLst>
          </p:cNvPr>
          <p:cNvSpPr txBox="1"/>
          <p:nvPr/>
        </p:nvSpPr>
        <p:spPr>
          <a:xfrm>
            <a:off x="8774165" y="5648471"/>
            <a:ext cx="2960633" cy="926282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dirty="0" err="1"/>
              <a:t>Increase</a:t>
            </a:r>
            <a:r>
              <a:rPr lang="es-ES_tradnl" dirty="0"/>
              <a:t> </a:t>
            </a:r>
            <a:r>
              <a:rPr lang="es-ES_tradnl" dirty="0" err="1"/>
              <a:t>their</a:t>
            </a:r>
            <a:r>
              <a:rPr lang="es-ES_tradnl" dirty="0"/>
              <a:t> </a:t>
            </a:r>
            <a:r>
              <a:rPr lang="es-ES_tradnl" dirty="0" err="1"/>
              <a:t>participation</a:t>
            </a:r>
            <a:r>
              <a:rPr lang="es-ES_tradnl" dirty="0"/>
              <a:t> </a:t>
            </a:r>
            <a:r>
              <a:rPr lang="es-ES_tradnl" dirty="0" err="1"/>
              <a:t>on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global </a:t>
            </a:r>
            <a:r>
              <a:rPr lang="es-ES_tradnl" dirty="0" err="1"/>
              <a:t>value</a:t>
            </a:r>
            <a:r>
              <a:rPr lang="es-ES_tradnl" dirty="0"/>
              <a:t> </a:t>
            </a:r>
            <a:r>
              <a:rPr lang="es-ES_tradnl" dirty="0" err="1"/>
              <a:t>chains</a:t>
            </a:r>
            <a:endParaRPr lang="es-ES_tradnl" dirty="0"/>
          </a:p>
          <a:p>
            <a:endParaRPr lang="es-ES" dirty="0"/>
          </a:p>
        </p:txBody>
      </p:sp>
      <p:cxnSp>
        <p:nvCxnSpPr>
          <p:cNvPr id="8" name="Conector angular 7"/>
          <p:cNvCxnSpPr/>
          <p:nvPr/>
        </p:nvCxnSpPr>
        <p:spPr>
          <a:xfrm>
            <a:off x="7939499" y="5880041"/>
            <a:ext cx="541292" cy="46314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55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7886309-8F28-488F-8BA9-0BF7494C8D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5020201040202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0D5ABE4-8A47-4A84-9DB4-CCB7A3D422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537156" cy="5897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502020104020203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35" y="1464460"/>
            <a:ext cx="5200309" cy="23661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8EB06DC-2D36-4101-B5B2-45B5B1EEC5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5035" y="480060"/>
            <a:ext cx="5531569" cy="5897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502020104020203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965" y="1317195"/>
            <a:ext cx="5201708" cy="209368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523586" y="79973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502020104020203"/>
                <a:ea typeface="+mn-ea"/>
                <a:cs typeface="+mn-cs"/>
              </a:rPr>
              <a:t>Imports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502020104020203"/>
                <a:ea typeface="+mn-ea"/>
                <a:cs typeface="+mn-cs"/>
              </a:rPr>
              <a:t>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859542" y="79973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502020104020203"/>
                <a:ea typeface="+mn-ea"/>
                <a:cs typeface="+mn-cs"/>
              </a:rPr>
              <a:t>Exports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502020104020203"/>
                <a:ea typeface="+mn-ea"/>
                <a:cs typeface="+mn-cs"/>
              </a:rPr>
              <a:t>?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647" y="3931912"/>
            <a:ext cx="2830097" cy="16091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96" y="5154150"/>
            <a:ext cx="1706490" cy="115321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641" y="3640063"/>
            <a:ext cx="3124646" cy="190100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F590D097-3B42-4B04-8F82-1893870A13FF}"/>
              </a:ext>
            </a:extLst>
          </p:cNvPr>
          <p:cNvSpPr txBox="1"/>
          <p:nvPr/>
        </p:nvSpPr>
        <p:spPr>
          <a:xfrm>
            <a:off x="2865726" y="5731609"/>
            <a:ext cx="2291198" cy="584775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/>
              <a:t>And </a:t>
            </a:r>
            <a:r>
              <a:rPr lang="es-ES" sz="1600" dirty="0" err="1"/>
              <a:t>measured</a:t>
            </a:r>
            <a:r>
              <a:rPr lang="es-ES" sz="1600" dirty="0"/>
              <a:t> in </a:t>
            </a:r>
            <a:r>
              <a:rPr lang="es-ES" sz="1600" dirty="0" err="1"/>
              <a:t>terms</a:t>
            </a:r>
            <a:endParaRPr lang="es-ES" sz="1600" dirty="0"/>
          </a:p>
          <a:p>
            <a:r>
              <a:rPr lang="es-ES" sz="1600" dirty="0"/>
              <a:t>of </a:t>
            </a:r>
            <a:r>
              <a:rPr lang="es-ES" sz="1600" dirty="0" err="1"/>
              <a:t>added</a:t>
            </a:r>
            <a:r>
              <a:rPr lang="es-ES" sz="1600" dirty="0"/>
              <a:t> </a:t>
            </a:r>
            <a:r>
              <a:rPr lang="es-ES" sz="1600" dirty="0" err="1"/>
              <a:t>value</a:t>
            </a:r>
            <a:r>
              <a:rPr lang="es-ES" sz="1600" dirty="0"/>
              <a:t>?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F590D097-3B42-4B04-8F82-1893870A13FF}"/>
              </a:ext>
            </a:extLst>
          </p:cNvPr>
          <p:cNvSpPr txBox="1"/>
          <p:nvPr/>
        </p:nvSpPr>
        <p:spPr>
          <a:xfrm>
            <a:off x="793984" y="4165551"/>
            <a:ext cx="2053239" cy="615553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600" dirty="0" err="1"/>
              <a:t>Our</a:t>
            </a:r>
            <a:r>
              <a:rPr lang="es-ES_tradnl" sz="1600" dirty="0"/>
              <a:t> 5th trading </a:t>
            </a:r>
            <a:r>
              <a:rPr lang="es-ES_tradnl" sz="1600" dirty="0" err="1"/>
              <a:t>partner</a:t>
            </a:r>
            <a:r>
              <a:rPr lang="es-ES" dirty="0"/>
              <a:t>!!</a:t>
            </a:r>
            <a:endParaRPr lang="es-ES_tradnl" sz="16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F590D097-3B42-4B04-8F82-1893870A13FF}"/>
              </a:ext>
            </a:extLst>
          </p:cNvPr>
          <p:cNvSpPr txBox="1"/>
          <p:nvPr/>
        </p:nvSpPr>
        <p:spPr>
          <a:xfrm>
            <a:off x="6694915" y="5640155"/>
            <a:ext cx="4491893" cy="615553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600" dirty="0" err="1"/>
              <a:t>weight</a:t>
            </a:r>
            <a:r>
              <a:rPr lang="es-ES_tradnl" sz="1600" dirty="0"/>
              <a:t> in </a:t>
            </a:r>
            <a:r>
              <a:rPr lang="es-ES_tradnl" sz="1600" dirty="0" err="1"/>
              <a:t>terms</a:t>
            </a:r>
            <a:r>
              <a:rPr lang="es-ES_tradnl" sz="1600" dirty="0"/>
              <a:t> of </a:t>
            </a:r>
            <a:r>
              <a:rPr lang="es-ES_tradnl" sz="1600" dirty="0" err="1"/>
              <a:t>added</a:t>
            </a:r>
            <a:r>
              <a:rPr lang="es-ES_tradnl" sz="1600" dirty="0"/>
              <a:t> </a:t>
            </a:r>
            <a:r>
              <a:rPr lang="es-ES_tradnl" sz="1600" dirty="0" err="1"/>
              <a:t>value</a:t>
            </a:r>
            <a:r>
              <a:rPr lang="es-ES_tradnl" sz="1600" dirty="0"/>
              <a:t> &lt; in </a:t>
            </a:r>
            <a:r>
              <a:rPr lang="es-ES_tradnl" sz="1600" dirty="0" err="1"/>
              <a:t>gross</a:t>
            </a:r>
            <a:r>
              <a:rPr lang="es-ES_tradnl" sz="1600" dirty="0"/>
              <a:t> </a:t>
            </a:r>
            <a:r>
              <a:rPr lang="es-ES_tradnl" sz="1600" dirty="0" err="1"/>
              <a:t>terms</a:t>
            </a:r>
            <a:endParaRPr lang="es-ES_tradnl" sz="1600" dirty="0"/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28" y="4518700"/>
            <a:ext cx="746635" cy="7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46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487" y="1672762"/>
            <a:ext cx="4241800" cy="2032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4762"/>
            <a:ext cx="2205990" cy="264949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549281" y="1373922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502020104020203"/>
                <a:ea typeface="+mn-ea"/>
                <a:cs typeface="+mn-cs"/>
              </a:rPr>
              <a:t>Effects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502020104020203"/>
                <a:ea typeface="+mn-ea"/>
                <a:cs typeface="+mn-cs"/>
              </a:rPr>
              <a:t>?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90" y="4397143"/>
            <a:ext cx="1642695" cy="12647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10" y="2073729"/>
            <a:ext cx="2059359" cy="133502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923314" y="1077686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502020104020203"/>
                <a:ea typeface="+mn-ea"/>
                <a:cs typeface="+mn-cs"/>
              </a:rPr>
              <a:t>And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502020104020203"/>
                <a:ea typeface="+mn-ea"/>
                <a:cs typeface="+mn-cs"/>
              </a:rPr>
              <a:t>what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502020104020203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502020104020203"/>
                <a:ea typeface="+mn-ea"/>
                <a:cs typeface="+mn-cs"/>
              </a:rPr>
              <a:t>about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502020104020203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502020104020203"/>
                <a:ea typeface="+mn-ea"/>
                <a:cs typeface="+mn-cs"/>
              </a:rPr>
              <a:t>firms</a:t>
            </a:r>
            <a:r>
              <a:rPr kumimoji="0" lang="mr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502020104020203"/>
                <a:ea typeface="+mn-ea"/>
                <a:cs typeface="Mangal" panose="02040503050203030202" pitchFamily="18" charset="0"/>
              </a:rPr>
              <a:t>…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502020104020203"/>
                <a:ea typeface="+mn-ea"/>
                <a:cs typeface="+mn-cs"/>
              </a:rPr>
              <a:t>?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45" y="3930506"/>
            <a:ext cx="3517484" cy="2426792"/>
          </a:xfrm>
          <a:prstGeom prst="rect">
            <a:avLst/>
          </a:prstGeom>
        </p:spPr>
      </p:pic>
      <p:sp>
        <p:nvSpPr>
          <p:cNvPr id="13" name="Flecha derecha 12"/>
          <p:cNvSpPr/>
          <p:nvPr/>
        </p:nvSpPr>
        <p:spPr>
          <a:xfrm>
            <a:off x="4310743" y="2073729"/>
            <a:ext cx="1649186" cy="8164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502020104020203"/>
              <a:ea typeface="+mn-ea"/>
              <a:cs typeface="+mn-cs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648" y="4229100"/>
            <a:ext cx="2361282" cy="212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28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A3CC463-F933-4AC4-86E1-5AC14B0C31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502020104020203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025D2DB-A12A-44DB-B00E-F4D622329E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95D3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502020104020203"/>
              <a:ea typeface="+mn-ea"/>
              <a:cs typeface="+mn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44" y="643467"/>
            <a:ext cx="3436354" cy="24756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E7E7877-F64E-4EEA-B778-138031EFF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95D3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502020104020203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49" y="4054004"/>
            <a:ext cx="3854945" cy="186001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DD6C4F3-70FD-4F13-919C-702EE48864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502020104020203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64" y="1032248"/>
            <a:ext cx="6410084" cy="480756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67" y="4857264"/>
            <a:ext cx="1606232" cy="149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1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9C2C8A-0299-4B5B-B295-361FD91CA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>
            <a:normAutofit/>
          </a:bodyPr>
          <a:lstStyle/>
          <a:p>
            <a:r>
              <a:rPr lang="es-ES" sz="2700" b="1" dirty="0" err="1"/>
              <a:t>The</a:t>
            </a:r>
            <a:r>
              <a:rPr lang="es-ES" sz="2700" b="1" dirty="0"/>
              <a:t> </a:t>
            </a:r>
            <a:r>
              <a:rPr lang="es-ES" sz="2700" b="1" dirty="0" err="1"/>
              <a:t>impact</a:t>
            </a:r>
            <a:r>
              <a:rPr lang="es-ES" sz="2700" b="1" dirty="0"/>
              <a:t> of </a:t>
            </a:r>
            <a:r>
              <a:rPr lang="es-ES" sz="2700" b="1" dirty="0" err="1"/>
              <a:t>the</a:t>
            </a:r>
            <a:r>
              <a:rPr lang="es-ES" sz="2700" b="1" dirty="0"/>
              <a:t> </a:t>
            </a:r>
            <a:r>
              <a:rPr lang="es-ES" sz="2700" b="1" dirty="0" err="1"/>
              <a:t>brexit</a:t>
            </a:r>
            <a:r>
              <a:rPr lang="es-ES" sz="2700" b="1" dirty="0"/>
              <a:t> in </a:t>
            </a:r>
            <a:r>
              <a:rPr lang="es-ES" sz="2700" b="1" dirty="0" err="1"/>
              <a:t>spain</a:t>
            </a:r>
            <a:endParaRPr lang="es-ES" sz="27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02D2583-11F7-4C20-BAF5-04619DF51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49" y="2377440"/>
            <a:ext cx="4144974" cy="435756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b="1" u="sng" dirty="0"/>
              <a:t>Introduction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Our country, Spain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dirty="0"/>
              <a:t>Geographical, political and population aspects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dirty="0"/>
              <a:t>Economic indicators</a:t>
            </a:r>
          </a:p>
          <a:p>
            <a:pPr marL="324000" lvl="1" indent="0">
              <a:lnSpc>
                <a:spcPct val="90000"/>
              </a:lnSpc>
              <a:buNone/>
            </a:pPr>
            <a:endParaRPr lang="en-GB" sz="1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Impact on Migration and Tourism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dirty="0"/>
              <a:t>Migration and Tourism between the UK and Spain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dirty="0"/>
              <a:t>Consequences of the Brexit on Migration and Tourism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GB" sz="1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Impact on Trade and Investment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Is there any social impact?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ES" sz="1300" dirty="0"/>
              <a:t>   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ES" sz="13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es-ES" sz="1300" dirty="0"/>
          </a:p>
          <a:p>
            <a:pPr marL="0" indent="0">
              <a:lnSpc>
                <a:spcPct val="90000"/>
              </a:lnSpc>
              <a:buNone/>
            </a:pPr>
            <a:endParaRPr lang="es-ES" sz="13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5B45FBB-97DD-498E-A548-E1FC4AC3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6725" r="21450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7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9C2C8A-0299-4B5B-B295-361FD91CA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>
            <a:normAutofit/>
          </a:bodyPr>
          <a:lstStyle/>
          <a:p>
            <a:r>
              <a:rPr lang="es-ES" sz="2700" b="1" dirty="0" err="1"/>
              <a:t>The</a:t>
            </a:r>
            <a:r>
              <a:rPr lang="es-ES" sz="2700" b="1" dirty="0"/>
              <a:t> </a:t>
            </a:r>
            <a:r>
              <a:rPr lang="es-ES" sz="2700" b="1" dirty="0" err="1"/>
              <a:t>impact</a:t>
            </a:r>
            <a:r>
              <a:rPr lang="es-ES" sz="2700" b="1" dirty="0"/>
              <a:t> of </a:t>
            </a:r>
            <a:r>
              <a:rPr lang="es-ES" sz="2700" b="1" dirty="0" err="1"/>
              <a:t>the</a:t>
            </a:r>
            <a:r>
              <a:rPr lang="es-ES" sz="2700" b="1" dirty="0"/>
              <a:t> </a:t>
            </a:r>
            <a:r>
              <a:rPr lang="es-ES" sz="2700" b="1" dirty="0" err="1"/>
              <a:t>brexit</a:t>
            </a:r>
            <a:r>
              <a:rPr lang="es-ES" sz="2700" b="1" dirty="0"/>
              <a:t> in </a:t>
            </a:r>
            <a:r>
              <a:rPr lang="es-ES" sz="2700" b="1" dirty="0" err="1"/>
              <a:t>spain</a:t>
            </a:r>
            <a:endParaRPr lang="es-ES" sz="27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02D2583-11F7-4C20-BAF5-04619DF51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49" y="2377440"/>
            <a:ext cx="4144974" cy="435756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Introduction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Our country, Spain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dirty="0"/>
              <a:t>Geographical, political and population aspects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dirty="0"/>
              <a:t>Economic indicators</a:t>
            </a:r>
          </a:p>
          <a:p>
            <a:pPr marL="324000" lvl="1" indent="0">
              <a:lnSpc>
                <a:spcPct val="90000"/>
              </a:lnSpc>
              <a:buNone/>
            </a:pPr>
            <a:endParaRPr lang="en-GB" sz="1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Impact on Migration and Tourism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dirty="0"/>
              <a:t>Migration and Tourism between the UK and Spain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dirty="0"/>
              <a:t>Consequences of the Brexit on Migration and Tourism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GB" sz="1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Impact on Trade and Investment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b="1" u="sng" dirty="0"/>
              <a:t>Is there any social impact</a:t>
            </a:r>
            <a:r>
              <a:rPr lang="en-GB" sz="1700" b="1" dirty="0"/>
              <a:t>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ES" sz="1300" dirty="0"/>
              <a:t>   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ES" sz="13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es-ES" sz="1300" dirty="0"/>
          </a:p>
          <a:p>
            <a:pPr marL="0" indent="0">
              <a:lnSpc>
                <a:spcPct val="90000"/>
              </a:lnSpc>
              <a:buNone/>
            </a:pPr>
            <a:endParaRPr lang="es-ES" sz="13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5B45FBB-97DD-498E-A548-E1FC4AC3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6725" r="21450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62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there</a:t>
            </a:r>
            <a:r>
              <a:rPr lang="es-ES" dirty="0"/>
              <a:t> </a:t>
            </a:r>
            <a:r>
              <a:rPr lang="es-ES" dirty="0" err="1"/>
              <a:t>any</a:t>
            </a:r>
            <a:r>
              <a:rPr lang="es-ES" dirty="0"/>
              <a:t> social </a:t>
            </a:r>
            <a:r>
              <a:rPr lang="es-ES" dirty="0" err="1"/>
              <a:t>impact</a:t>
            </a:r>
            <a:r>
              <a:rPr lang="es-ES" dirty="0"/>
              <a:t>?</a:t>
            </a:r>
            <a:endParaRPr lang="es-ES_tradnl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3600" b="1" dirty="0"/>
              <a:t>EDUCATION</a:t>
            </a:r>
            <a:endParaRPr lang="es-ES_tradnl" sz="3600" b="1" dirty="0"/>
          </a:p>
        </p:txBody>
      </p:sp>
      <p:pic>
        <p:nvPicPr>
          <p:cNvPr id="9" name="8 Marcador de contenido" descr="university-png-67-bachelor-s-degrees-675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06276" y="3303136"/>
            <a:ext cx="3302198" cy="2935287"/>
          </a:xfrm>
        </p:spPr>
      </p:pic>
      <p:sp>
        <p:nvSpPr>
          <p:cNvPr id="7" name="6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sz="3600" b="1" dirty="0"/>
              <a:t>MEDIA INDUSTRY</a:t>
            </a:r>
            <a:endParaRPr lang="es-ES_tradnl" sz="3600" b="1" dirty="0"/>
          </a:p>
        </p:txBody>
      </p:sp>
      <p:pic>
        <p:nvPicPr>
          <p:cNvPr id="11" name="10 Marcador de contenido" descr="financial-icon-png-25.pn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438639" y="4321289"/>
            <a:ext cx="2163876" cy="2163876"/>
          </a:xfrm>
        </p:spPr>
      </p:pic>
      <p:pic>
        <p:nvPicPr>
          <p:cNvPr id="1026" name="Picture 2" descr="Resultado de imagen de social impact 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4376" y="744085"/>
            <a:ext cx="1426481" cy="1308037"/>
          </a:xfrm>
          <a:prstGeom prst="rect">
            <a:avLst/>
          </a:prstGeom>
          <a:noFill/>
        </p:spPr>
      </p:pic>
      <p:pic>
        <p:nvPicPr>
          <p:cNvPr id="1028" name="Picture 4" descr="Resultado de imagen de TALENT 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6720" y="2423886"/>
            <a:ext cx="1615166" cy="1575992"/>
          </a:xfrm>
          <a:prstGeom prst="rect">
            <a:avLst/>
          </a:prstGeom>
          <a:noFill/>
        </p:spPr>
      </p:pic>
      <p:pic>
        <p:nvPicPr>
          <p:cNvPr id="12" name="11 Imagen" descr="DSM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86072" y="3271156"/>
            <a:ext cx="5022548" cy="3013529"/>
          </a:xfrm>
          <a:prstGeom prst="rect">
            <a:avLst/>
          </a:prstGeom>
        </p:spPr>
      </p:pic>
      <p:pic>
        <p:nvPicPr>
          <p:cNvPr id="14" name="13 Imagen" descr="CONCEYU-ABIERTU-NOREÑ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12942" y="801460"/>
            <a:ext cx="2410098" cy="150631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BREXIT AND SPANISH REAL ESTATE MARKET</a:t>
            </a:r>
            <a:endParaRPr lang="es-ES_tradnl" dirty="0"/>
          </a:p>
        </p:txBody>
      </p:sp>
      <p:pic>
        <p:nvPicPr>
          <p:cNvPr id="3" name="2 Imagen" descr="images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72700" y="631145"/>
            <a:ext cx="2019300" cy="2257425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9299" t="42701" r="32845" b="7274"/>
          <a:stretch>
            <a:fillRect/>
          </a:stretch>
        </p:blipFill>
        <p:spPr bwMode="auto">
          <a:xfrm>
            <a:off x="0" y="3077028"/>
            <a:ext cx="6458857" cy="359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478971" y="2583543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BUYERS OF HOUSES BY NATIONALITY</a:t>
            </a:r>
            <a:endParaRPr lang="es-ES_tradnl" dirty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 l="20017" t="41444" r="29450" b="9367"/>
          <a:stretch>
            <a:fillRect/>
          </a:stretch>
        </p:blipFill>
        <p:spPr bwMode="auto">
          <a:xfrm>
            <a:off x="5384800" y="3014614"/>
            <a:ext cx="6807200" cy="353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6335485" y="2590801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NUMBER OF PURCHASED HOUSES</a:t>
            </a:r>
          </a:p>
          <a:p>
            <a:endParaRPr lang="es-ES_tradnl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707256"/>
          </a:xfrm>
        </p:spPr>
        <p:txBody>
          <a:bodyPr/>
          <a:lstStyle/>
          <a:p>
            <a:r>
              <a:rPr lang="es-ES" b="1" dirty="0"/>
              <a:t>PRICE FALL </a:t>
            </a:r>
            <a:endParaRPr lang="es-ES_tradnl" b="1" dirty="0"/>
          </a:p>
        </p:txBody>
      </p:sp>
      <p:pic>
        <p:nvPicPr>
          <p:cNvPr id="3" name="2 Imagen" descr="mercado-inmobiliario-crisis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5771" y="2725509"/>
            <a:ext cx="4296229" cy="2411149"/>
          </a:xfrm>
          <a:prstGeom prst="rect">
            <a:avLst/>
          </a:prstGeom>
        </p:spPr>
      </p:pic>
      <p:pic>
        <p:nvPicPr>
          <p:cNvPr id="7" name="6 Imagen" descr="4fa7bf257cf8eb3e6c10763f1a9969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782" y="1473200"/>
            <a:ext cx="6926587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000" b="1" dirty="0"/>
              <a:t>GIBRALTAR</a:t>
            </a:r>
            <a:endParaRPr lang="es-ES_tradnl" sz="6000" b="1" dirty="0"/>
          </a:p>
        </p:txBody>
      </p:sp>
      <p:pic>
        <p:nvPicPr>
          <p:cNvPr id="5" name="4 Marcador de contenido" descr="Gibraltar-0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032001" y="1834696"/>
            <a:ext cx="8040914" cy="4469521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there</a:t>
            </a:r>
            <a:r>
              <a:rPr lang="es-ES" dirty="0"/>
              <a:t> </a:t>
            </a:r>
            <a:r>
              <a:rPr lang="es-ES" dirty="0" err="1"/>
              <a:t>any</a:t>
            </a:r>
            <a:r>
              <a:rPr lang="es-ES" dirty="0"/>
              <a:t> </a:t>
            </a:r>
            <a:r>
              <a:rPr lang="es-ES" dirty="0" err="1"/>
              <a:t>similarity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brexit</a:t>
            </a:r>
            <a:r>
              <a:rPr lang="es-ES" dirty="0"/>
              <a:t> and </a:t>
            </a:r>
            <a:r>
              <a:rPr lang="es-ES" dirty="0" err="1"/>
              <a:t>catalan</a:t>
            </a:r>
            <a:r>
              <a:rPr lang="es-ES" dirty="0"/>
              <a:t> </a:t>
            </a:r>
            <a:r>
              <a:rPr lang="es-ES" dirty="0" err="1"/>
              <a:t>independence</a:t>
            </a:r>
            <a:r>
              <a:rPr lang="es-ES" dirty="0"/>
              <a:t>? </a:t>
            </a:r>
            <a:endParaRPr lang="es-ES_tradnl" dirty="0"/>
          </a:p>
        </p:txBody>
      </p:sp>
      <p:pic>
        <p:nvPicPr>
          <p:cNvPr id="8" name="7 Marcador de contenido" descr="images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354307" y="2249714"/>
            <a:ext cx="5561921" cy="3571200"/>
          </a:xfrm>
        </p:spPr>
      </p:pic>
      <p:pic>
        <p:nvPicPr>
          <p:cNvPr id="10" name="9 Marcador de contenido" descr="390539_37560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61710" y="2235200"/>
            <a:ext cx="5573033" cy="3570514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55FB942-8FE5-4E9D-99D4-1E905D9B0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670" y="305451"/>
            <a:ext cx="11029616" cy="1188720"/>
          </a:xfrm>
        </p:spPr>
        <p:txBody>
          <a:bodyPr/>
          <a:lstStyle/>
          <a:p>
            <a:r>
              <a:rPr lang="es-ES" b="1" dirty="0"/>
              <a:t>1. </a:t>
            </a:r>
            <a:r>
              <a:rPr lang="es-ES" b="1" dirty="0" err="1"/>
              <a:t>Introduction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17917FA-DE2F-4F04-8ECB-01614D00BC0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2126" y="1744562"/>
            <a:ext cx="3164916" cy="177828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3A8AA5F6-037B-4153-8A4A-16A49495EBDA}"/>
              </a:ext>
            </a:extLst>
          </p:cNvPr>
          <p:cNvSpPr txBox="1"/>
          <p:nvPr/>
        </p:nvSpPr>
        <p:spPr>
          <a:xfrm>
            <a:off x="1971923" y="3692357"/>
            <a:ext cx="2122999" cy="369332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CONTROVERSIAL?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64B7E40-BF18-485A-A1EA-05275D5E45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12839"/>
          <a:stretch/>
        </p:blipFill>
        <p:spPr>
          <a:xfrm>
            <a:off x="7076660" y="1579355"/>
            <a:ext cx="3044418" cy="1979946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xmlns="" id="{F14ACE43-6A7F-4B69-B6FC-2111476CEEC7}"/>
              </a:ext>
            </a:extLst>
          </p:cNvPr>
          <p:cNvSpPr/>
          <p:nvPr/>
        </p:nvSpPr>
        <p:spPr>
          <a:xfrm>
            <a:off x="5351635" y="2330735"/>
            <a:ext cx="956603" cy="477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15D6505-6BBB-49A2-A2CF-1DF14959D9C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8670" y="4489412"/>
            <a:ext cx="2657475" cy="172402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F590D097-3B42-4B04-8F82-1893870A13FF}"/>
              </a:ext>
            </a:extLst>
          </p:cNvPr>
          <p:cNvSpPr txBox="1"/>
          <p:nvPr/>
        </p:nvSpPr>
        <p:spPr>
          <a:xfrm>
            <a:off x="3106145" y="5585046"/>
            <a:ext cx="2459768" cy="646331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European Economic Community since 1973</a:t>
            </a:r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1CDA7BA-F20B-4D42-ADD0-E616F1222AB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2350" y="4842981"/>
            <a:ext cx="1524922" cy="54259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455B5E15-5279-417D-B79F-5E2F85D0043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57846" y="4010547"/>
            <a:ext cx="2975327" cy="1979945"/>
          </a:xfrm>
          <a:prstGeom prst="rect">
            <a:avLst/>
          </a:prstGeom>
        </p:spPr>
      </p:pic>
      <p:sp>
        <p:nvSpPr>
          <p:cNvPr id="13" name="Explosión: 14 puntos 12">
            <a:extLst>
              <a:ext uri="{FF2B5EF4-FFF2-40B4-BE49-F238E27FC236}">
                <a16:creationId xmlns:a16="http://schemas.microsoft.com/office/drawing/2014/main" xmlns="" id="{D2D31B99-8848-4CB2-B97D-09541185FE50}"/>
              </a:ext>
            </a:extLst>
          </p:cNvPr>
          <p:cNvSpPr/>
          <p:nvPr/>
        </p:nvSpPr>
        <p:spPr>
          <a:xfrm>
            <a:off x="5511594" y="4202705"/>
            <a:ext cx="2657475" cy="1724025"/>
          </a:xfrm>
          <a:prstGeom prst="irregularSeal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A4887490-9D56-4A6D-B4B3-0F417DFE4D8C}"/>
              </a:ext>
            </a:extLst>
          </p:cNvPr>
          <p:cNvSpPr txBox="1"/>
          <p:nvPr/>
        </p:nvSpPr>
        <p:spPr>
          <a:xfrm>
            <a:off x="6155933" y="4791110"/>
            <a:ext cx="1205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CRISIS 2008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xmlns="" id="{FE4324DB-6E2E-4E8B-840B-611500E1B24A}"/>
              </a:ext>
            </a:extLst>
          </p:cNvPr>
          <p:cNvSpPr/>
          <p:nvPr/>
        </p:nvSpPr>
        <p:spPr>
          <a:xfrm>
            <a:off x="8169069" y="4913079"/>
            <a:ext cx="956603" cy="477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DA9B1667-8D74-43C8-8AB7-56267B5ADF48}"/>
              </a:ext>
            </a:extLst>
          </p:cNvPr>
          <p:cNvSpPr txBox="1"/>
          <p:nvPr/>
        </p:nvSpPr>
        <p:spPr>
          <a:xfrm>
            <a:off x="5963478" y="6025846"/>
            <a:ext cx="1417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 err="1"/>
              <a:t>Diverse</a:t>
            </a:r>
            <a:endParaRPr lang="es-ES" dirty="0"/>
          </a:p>
          <a:p>
            <a:r>
              <a:rPr lang="es-ES" dirty="0"/>
              <a:t>+   </a:t>
            </a:r>
            <a:r>
              <a:rPr lang="es-ES" dirty="0" err="1"/>
              <a:t>Cohesive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8386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9C2C8A-0299-4B5B-B295-361FD91CA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>
            <a:normAutofit/>
          </a:bodyPr>
          <a:lstStyle/>
          <a:p>
            <a:r>
              <a:rPr lang="es-ES" sz="2700" b="1" dirty="0" err="1"/>
              <a:t>The</a:t>
            </a:r>
            <a:r>
              <a:rPr lang="es-ES" sz="2700" b="1" dirty="0"/>
              <a:t> </a:t>
            </a:r>
            <a:r>
              <a:rPr lang="es-ES" sz="2700" b="1" dirty="0" err="1"/>
              <a:t>impact</a:t>
            </a:r>
            <a:r>
              <a:rPr lang="es-ES" sz="2700" b="1" dirty="0"/>
              <a:t> of </a:t>
            </a:r>
            <a:r>
              <a:rPr lang="es-ES" sz="2700" b="1" dirty="0" err="1"/>
              <a:t>the</a:t>
            </a:r>
            <a:r>
              <a:rPr lang="es-ES" sz="2700" b="1" dirty="0"/>
              <a:t> </a:t>
            </a:r>
            <a:r>
              <a:rPr lang="es-ES" sz="2700" b="1" dirty="0" err="1"/>
              <a:t>brexit</a:t>
            </a:r>
            <a:r>
              <a:rPr lang="es-ES" sz="2700" b="1" dirty="0"/>
              <a:t> in </a:t>
            </a:r>
            <a:r>
              <a:rPr lang="es-ES" sz="2700" b="1" dirty="0" err="1"/>
              <a:t>spain</a:t>
            </a:r>
            <a:endParaRPr lang="es-ES" sz="27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02D2583-11F7-4C20-BAF5-04619DF51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49" y="2377440"/>
            <a:ext cx="4144974" cy="435756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Introduction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b="1" u="sng" dirty="0"/>
              <a:t>Our country, Spain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b="1" dirty="0"/>
              <a:t>Geographical, political and population aspects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b="1" dirty="0"/>
              <a:t>Economic indicators</a:t>
            </a:r>
          </a:p>
          <a:p>
            <a:pPr marL="324000" lvl="1" indent="0">
              <a:lnSpc>
                <a:spcPct val="90000"/>
              </a:lnSpc>
              <a:buNone/>
            </a:pPr>
            <a:endParaRPr lang="en-GB" sz="1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Impact on Migration and Tourism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dirty="0"/>
              <a:t>Migration and Tourism between the UK and Spain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dirty="0"/>
              <a:t>Consequences of the Brexit on Migration and Tourism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GB" sz="1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Impact on Trade and Investment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Is there any social impact?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ES" sz="1300" dirty="0"/>
              <a:t>   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ES" sz="13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es-ES" sz="1300" dirty="0"/>
          </a:p>
          <a:p>
            <a:pPr marL="0" indent="0">
              <a:lnSpc>
                <a:spcPct val="90000"/>
              </a:lnSpc>
              <a:buNone/>
            </a:pPr>
            <a:endParaRPr lang="es-ES" sz="13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5B45FBB-97DD-498E-A548-E1FC4AC3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6725" r="21450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92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CED7894-4F62-4A6C-8DB5-DB5BE08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C0EA7B2-B9EA-473D-91CA-16568AD07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5"/>
            <a:ext cx="3568661" cy="1269713"/>
          </a:xfrm>
        </p:spPr>
        <p:txBody>
          <a:bodyPr>
            <a:normAutofit/>
          </a:bodyPr>
          <a:lstStyle/>
          <a:p>
            <a:r>
              <a:rPr lang="es-ES" sz="2700" b="1" dirty="0"/>
              <a:t>2. </a:t>
            </a:r>
            <a:r>
              <a:rPr lang="es-ES" sz="2700" b="1" dirty="0" err="1"/>
              <a:t>Our</a:t>
            </a:r>
            <a:r>
              <a:rPr lang="es-ES" sz="2700" b="1" dirty="0"/>
              <a:t> country, </a:t>
            </a:r>
            <a:r>
              <a:rPr lang="es-ES" sz="2700" b="1" dirty="0" err="1"/>
              <a:t>spain</a:t>
            </a:r>
            <a:endParaRPr lang="es-ES" sz="27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536F3B4-50F6-4C52-8F76-4EB121471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DF66422-F805-4C3F-9894-4A3E616B2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s-ES" dirty="0" err="1"/>
              <a:t>Kingdom</a:t>
            </a:r>
            <a:r>
              <a:rPr lang="es-ES" dirty="0"/>
              <a:t> of </a:t>
            </a:r>
            <a:r>
              <a:rPr lang="es-ES" dirty="0" err="1"/>
              <a:t>Spain</a:t>
            </a:r>
            <a:endParaRPr lang="es-ES" sz="1600" dirty="0"/>
          </a:p>
          <a:p>
            <a:pPr>
              <a:buFontTx/>
              <a:buChar char="-"/>
            </a:pPr>
            <a:r>
              <a:rPr lang="es-ES" sz="1600" dirty="0"/>
              <a:t>1st </a:t>
            </a:r>
            <a:r>
              <a:rPr lang="es-ES" sz="1600" dirty="0" err="1"/>
              <a:t>January</a:t>
            </a:r>
            <a:r>
              <a:rPr lang="es-ES" sz="1600" dirty="0"/>
              <a:t> 1986</a:t>
            </a:r>
          </a:p>
          <a:p>
            <a:pPr>
              <a:buFontTx/>
              <a:buChar char="-"/>
            </a:pPr>
            <a:r>
              <a:rPr lang="en-US" sz="1600" dirty="0"/>
              <a:t>parliamentary democracy and constitutional monarchy</a:t>
            </a:r>
          </a:p>
          <a:p>
            <a:pPr>
              <a:buFontTx/>
              <a:buChar char="-"/>
            </a:pPr>
            <a:r>
              <a:rPr lang="en-GB" sz="1600" dirty="0"/>
              <a:t>17 autonomous communities and 2 autonomous cities </a:t>
            </a:r>
            <a:endParaRPr lang="en-US" sz="1600" dirty="0"/>
          </a:p>
          <a:p>
            <a:pPr>
              <a:buFontTx/>
              <a:buChar char="-"/>
            </a:pPr>
            <a:endParaRPr lang="es-ES" sz="1600" dirty="0"/>
          </a:p>
          <a:p>
            <a:pPr marL="0" indent="0">
              <a:buNone/>
            </a:pPr>
            <a:endParaRPr lang="es-ES" sz="16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92FFA74-467B-4267-A509-BDBA0459195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54296" y="1193533"/>
            <a:ext cx="6735272" cy="429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54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6340D47-0806-4B9A-AE51-D7EC9769B36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433" y="622785"/>
            <a:ext cx="6696788" cy="599606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24C7934E-549E-478D-8F02-D946113B3020}"/>
              </a:ext>
            </a:extLst>
          </p:cNvPr>
          <p:cNvSpPr txBox="1"/>
          <p:nvPr/>
        </p:nvSpPr>
        <p:spPr>
          <a:xfrm>
            <a:off x="2937147" y="908692"/>
            <a:ext cx="1345981" cy="36933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 err="1"/>
              <a:t>Extension</a:t>
            </a:r>
            <a:endParaRPr lang="es-ES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5D99F949-6FF6-49F6-AFF5-9715967AF1CD}"/>
              </a:ext>
            </a:extLst>
          </p:cNvPr>
          <p:cNvSpPr txBox="1"/>
          <p:nvPr/>
        </p:nvSpPr>
        <p:spPr>
          <a:xfrm>
            <a:off x="4283129" y="908692"/>
            <a:ext cx="1379430" cy="36933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 err="1"/>
              <a:t>Population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6A8B26C-F88D-4115-828A-0F8DB37E495E}"/>
              </a:ext>
            </a:extLst>
          </p:cNvPr>
          <p:cNvSpPr txBox="1"/>
          <p:nvPr/>
        </p:nvSpPr>
        <p:spPr>
          <a:xfrm>
            <a:off x="5662559" y="908692"/>
            <a:ext cx="1127347" cy="36933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 err="1"/>
              <a:t>Density</a:t>
            </a:r>
            <a:endParaRPr lang="es-ES" b="1" dirty="0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xmlns="" id="{CA4BF062-4D92-49E6-A4FD-D36D5BFBD6DA}"/>
              </a:ext>
            </a:extLst>
          </p:cNvPr>
          <p:cNvCxnSpPr>
            <a:cxnSpLocks/>
          </p:cNvCxnSpPr>
          <p:nvPr/>
        </p:nvCxnSpPr>
        <p:spPr>
          <a:xfrm>
            <a:off x="5274363" y="1393515"/>
            <a:ext cx="0" cy="16677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xmlns="" id="{46E76839-66C7-47D2-B46F-8967F8E2D546}"/>
              </a:ext>
            </a:extLst>
          </p:cNvPr>
          <p:cNvCxnSpPr>
            <a:cxnSpLocks/>
          </p:cNvCxnSpPr>
          <p:nvPr/>
        </p:nvCxnSpPr>
        <p:spPr>
          <a:xfrm>
            <a:off x="4008781" y="1393516"/>
            <a:ext cx="0" cy="16677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xmlns="" id="{85C2A349-C4A7-4035-BB77-F2751E7FAE41}"/>
              </a:ext>
            </a:extLst>
          </p:cNvPr>
          <p:cNvCxnSpPr>
            <a:cxnSpLocks/>
          </p:cNvCxnSpPr>
          <p:nvPr/>
        </p:nvCxnSpPr>
        <p:spPr>
          <a:xfrm>
            <a:off x="6551022" y="1393516"/>
            <a:ext cx="0" cy="166773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E8DBB34-4F07-4B12-B223-D88B701EF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130" y="1689650"/>
            <a:ext cx="3324225" cy="1371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78961DE-88AF-47C1-87D2-B5D8537FB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980" y="4197212"/>
            <a:ext cx="33813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53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AE5C3B3E-1895-4001-9FE4-EF3EE2E7D4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3583" y="1254584"/>
            <a:ext cx="4079391" cy="271464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AFB47937-1B5E-44FA-95A8-4D7B49DD08EB}"/>
              </a:ext>
            </a:extLst>
          </p:cNvPr>
          <p:cNvSpPr txBox="1"/>
          <p:nvPr/>
        </p:nvSpPr>
        <p:spPr>
          <a:xfrm>
            <a:off x="636105" y="4214191"/>
            <a:ext cx="3551583" cy="12003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The </a:t>
            </a:r>
            <a:r>
              <a:rPr lang="en-GB" b="1" dirty="0"/>
              <a:t>GDP </a:t>
            </a:r>
            <a:r>
              <a:rPr lang="en-GB" b="1" baseline="-25000" dirty="0"/>
              <a:t>per capita </a:t>
            </a:r>
            <a:r>
              <a:rPr lang="en-GB" dirty="0"/>
              <a:t>of Spain in 2018 was about 25.730€, 760€, higher than in 2017 that was about 24.970€.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4F33DB2-17DF-4D31-86E8-4A100B5324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306083"/>
            <a:ext cx="5321131" cy="377249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854E76E-6155-46BE-AB7D-7E8503C6A9DA}"/>
              </a:ext>
            </a:extLst>
          </p:cNvPr>
          <p:cNvSpPr txBox="1"/>
          <p:nvPr/>
        </p:nvSpPr>
        <p:spPr>
          <a:xfrm>
            <a:off x="5989982" y="1254584"/>
            <a:ext cx="4055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“Rate of variation in GDP volume”</a:t>
            </a: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8B4A60FE-CED9-49EA-8FD4-CB71978C5CEE}"/>
              </a:ext>
            </a:extLst>
          </p:cNvPr>
          <p:cNvSpPr txBox="1"/>
          <p:nvPr/>
        </p:nvSpPr>
        <p:spPr>
          <a:xfrm>
            <a:off x="4465981" y="5414520"/>
            <a:ext cx="7460976" cy="12003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The value of gross domestic product at current prices in 2018 was about 1.208.248 million of euros and that means a nominal variation rate of 3,6%. In terms of volume, the variation is of 2,6% compared to 2017. </a:t>
            </a:r>
            <a:r>
              <a:rPr lang="en-GB" u="sng" dirty="0"/>
              <a:t>Five years of sustained GDP growth.</a:t>
            </a:r>
            <a:endParaRPr lang="es-ES" u="sng" dirty="0"/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6491286" y="1623916"/>
            <a:ext cx="1" cy="1079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>
            <a:off x="8355590" y="2254622"/>
            <a:ext cx="44009" cy="1286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0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1E29222-8609-4410-B782-0309B71221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501" t="27476" r="62730" b="19780"/>
          <a:stretch/>
        </p:blipFill>
        <p:spPr>
          <a:xfrm>
            <a:off x="731520" y="1491175"/>
            <a:ext cx="4459458" cy="444217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D7A22981-B3E1-4DAB-A00B-E3248AC05E97}"/>
              </a:ext>
            </a:extLst>
          </p:cNvPr>
          <p:cNvSpPr txBox="1"/>
          <p:nvPr/>
        </p:nvSpPr>
        <p:spPr>
          <a:xfrm>
            <a:off x="858129" y="1688123"/>
            <a:ext cx="4037427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500" b="1" dirty="0"/>
              <a:t>GDP at </a:t>
            </a:r>
            <a:r>
              <a:rPr lang="es-ES" sz="2500" b="1" dirty="0" err="1"/>
              <a:t>market</a:t>
            </a:r>
            <a:r>
              <a:rPr lang="es-ES" sz="2500" b="1" dirty="0"/>
              <a:t> </a:t>
            </a:r>
            <a:r>
              <a:rPr lang="es-ES" sz="2500" b="1" dirty="0" err="1"/>
              <a:t>prices</a:t>
            </a:r>
            <a:r>
              <a:rPr lang="es-ES" sz="2500" b="1" dirty="0"/>
              <a:t>, 2018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71F5B0E-019D-4483-8FE6-62E78C51E8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8616" t="21730" r="57423" b="18139"/>
          <a:stretch/>
        </p:blipFill>
        <p:spPr>
          <a:xfrm>
            <a:off x="8159262" y="697532"/>
            <a:ext cx="2489981" cy="602946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D4F6A9AD-759B-441F-9D97-012A66FD8468}"/>
              </a:ext>
            </a:extLst>
          </p:cNvPr>
          <p:cNvSpPr txBox="1"/>
          <p:nvPr/>
        </p:nvSpPr>
        <p:spPr>
          <a:xfrm>
            <a:off x="7906043" y="844844"/>
            <a:ext cx="29964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Purchasing Power Parity, 2017</a:t>
            </a:r>
            <a:endParaRPr lang="es-ES" b="1" dirty="0"/>
          </a:p>
        </p:txBody>
      </p:sp>
      <p:cxnSp>
        <p:nvCxnSpPr>
          <p:cNvPr id="3" name="Conector recto de flecha 2"/>
          <p:cNvCxnSpPr/>
          <p:nvPr/>
        </p:nvCxnSpPr>
        <p:spPr>
          <a:xfrm>
            <a:off x="6848272" y="3929974"/>
            <a:ext cx="1184380" cy="19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5817140" y="3764764"/>
            <a:ext cx="103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/>
              <a:t>15th</a:t>
            </a:r>
          </a:p>
        </p:txBody>
      </p:sp>
    </p:spTree>
    <p:extLst>
      <p:ext uri="{BB962C8B-B14F-4D97-AF65-F5344CB8AC3E}">
        <p14:creationId xmlns:p14="http://schemas.microsoft.com/office/powerpoint/2010/main" val="775521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9C2C8A-0299-4B5B-B295-361FD91CA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>
            <a:normAutofit/>
          </a:bodyPr>
          <a:lstStyle/>
          <a:p>
            <a:r>
              <a:rPr lang="es-ES" sz="2700" b="1" dirty="0" err="1"/>
              <a:t>The</a:t>
            </a:r>
            <a:r>
              <a:rPr lang="es-ES" sz="2700" b="1" dirty="0"/>
              <a:t> </a:t>
            </a:r>
            <a:r>
              <a:rPr lang="es-ES" sz="2700" b="1" dirty="0" err="1"/>
              <a:t>impact</a:t>
            </a:r>
            <a:r>
              <a:rPr lang="es-ES" sz="2700" b="1" dirty="0"/>
              <a:t> of </a:t>
            </a:r>
            <a:r>
              <a:rPr lang="es-ES" sz="2700" b="1" dirty="0" err="1"/>
              <a:t>the</a:t>
            </a:r>
            <a:r>
              <a:rPr lang="es-ES" sz="2700" b="1" dirty="0"/>
              <a:t> </a:t>
            </a:r>
            <a:r>
              <a:rPr lang="es-ES" sz="2700" b="1" dirty="0" err="1"/>
              <a:t>brexit</a:t>
            </a:r>
            <a:r>
              <a:rPr lang="es-ES" sz="2700" b="1" dirty="0"/>
              <a:t> in </a:t>
            </a:r>
            <a:r>
              <a:rPr lang="es-ES" sz="2700" b="1" dirty="0" err="1"/>
              <a:t>spain</a:t>
            </a:r>
            <a:endParaRPr lang="es-ES" sz="27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02D2583-11F7-4C20-BAF5-04619DF51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49" y="2377440"/>
            <a:ext cx="4144974" cy="435756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Introduction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Our country, Spain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dirty="0"/>
              <a:t>Geographical, political and population aspects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dirty="0"/>
              <a:t>Economic indicators</a:t>
            </a:r>
          </a:p>
          <a:p>
            <a:pPr marL="324000" lvl="1" indent="0">
              <a:lnSpc>
                <a:spcPct val="90000"/>
              </a:lnSpc>
              <a:buNone/>
            </a:pPr>
            <a:endParaRPr lang="en-GB" sz="1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b="1" u="sng" dirty="0"/>
              <a:t>Impact on Migration and Tourism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b="1" dirty="0"/>
              <a:t>Migration and Tourism between the UK and Spain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GB" sz="1700" b="1" dirty="0"/>
              <a:t>Consequences of the Brexit on Migration and Tourism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GB" sz="17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Impact on Trade and Investment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GB" sz="1700" dirty="0"/>
              <a:t>Is there any social impact?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ES" sz="1300" dirty="0"/>
              <a:t>   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ES" sz="13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es-ES" sz="1300" dirty="0"/>
          </a:p>
          <a:p>
            <a:pPr marL="0" indent="0">
              <a:lnSpc>
                <a:spcPct val="90000"/>
              </a:lnSpc>
              <a:buNone/>
            </a:pPr>
            <a:endParaRPr lang="es-ES" sz="13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5B45FBB-97DD-498E-A548-E1FC4AC327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6725" r="21450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06651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Arial Nova Ligh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ova Ligh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528</Words>
  <Application>Microsoft Macintosh PowerPoint</Application>
  <PresentationFormat>Panorámica</PresentationFormat>
  <Paragraphs>121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 Nova Light</vt:lpstr>
      <vt:lpstr>Calibri</vt:lpstr>
      <vt:lpstr>Mangal</vt:lpstr>
      <vt:lpstr>Wingdings</vt:lpstr>
      <vt:lpstr>Wingdings 2</vt:lpstr>
      <vt:lpstr>DividendVTI</vt:lpstr>
      <vt:lpstr>The impact of the Brexit on spain</vt:lpstr>
      <vt:lpstr>The impact of the brexit in spain</vt:lpstr>
      <vt:lpstr>1. Introduction</vt:lpstr>
      <vt:lpstr>The impact of the brexit in spain</vt:lpstr>
      <vt:lpstr>2. Our country, spain</vt:lpstr>
      <vt:lpstr>Presentación de PowerPoint</vt:lpstr>
      <vt:lpstr>Presentación de PowerPoint</vt:lpstr>
      <vt:lpstr>Presentación de PowerPoint</vt:lpstr>
      <vt:lpstr>The impact of the brexit in spain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The impact of the brexit in spain</vt:lpstr>
      <vt:lpstr>Presentación de PowerPoint</vt:lpstr>
      <vt:lpstr>Presentación de PowerPoint</vt:lpstr>
      <vt:lpstr>Presentación de PowerPoint</vt:lpstr>
      <vt:lpstr>Presentación de PowerPoint</vt:lpstr>
      <vt:lpstr>The impact of the brexit in spain</vt:lpstr>
      <vt:lpstr>Is there any social impact?</vt:lpstr>
      <vt:lpstr>BREXIT AND SPANISH REAL ESTATE MARKET</vt:lpstr>
      <vt:lpstr>PRICE FALL </vt:lpstr>
      <vt:lpstr>GIBRALTAR</vt:lpstr>
      <vt:lpstr>Is there any similarity between brexit and catalan independence? 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the Brexit in spain</dc:title>
  <dc:creator>Laura Pikachu</dc:creator>
  <cp:lastModifiedBy>Andrea Simón Díaz</cp:lastModifiedBy>
  <cp:revision>9</cp:revision>
  <dcterms:created xsi:type="dcterms:W3CDTF">2019-11-03T14:57:09Z</dcterms:created>
  <dcterms:modified xsi:type="dcterms:W3CDTF">2019-11-04T08:08:11Z</dcterms:modified>
</cp:coreProperties>
</file>