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9" r:id="rId5"/>
    <p:sldId id="270" r:id="rId6"/>
    <p:sldId id="259" r:id="rId7"/>
    <p:sldId id="262" r:id="rId8"/>
    <p:sldId id="261" r:id="rId9"/>
    <p:sldId id="271" r:id="rId10"/>
    <p:sldId id="283" r:id="rId11"/>
    <p:sldId id="284" r:id="rId12"/>
    <p:sldId id="285" r:id="rId13"/>
    <p:sldId id="286" r:id="rId14"/>
    <p:sldId id="260" r:id="rId15"/>
    <p:sldId id="287" r:id="rId16"/>
    <p:sldId id="264" r:id="rId17"/>
    <p:sldId id="265" r:id="rId18"/>
    <p:sldId id="266" r:id="rId19"/>
    <p:sldId id="267" r:id="rId20"/>
    <p:sldId id="268" r:id="rId21"/>
    <p:sldId id="288" r:id="rId22"/>
    <p:sldId id="289" r:id="rId23"/>
    <p:sldId id="290" r:id="rId24"/>
    <p:sldId id="291" r:id="rId25"/>
    <p:sldId id="292" r:id="rId26"/>
    <p:sldId id="263" r:id="rId27"/>
    <p:sldId id="293" r:id="rId28"/>
    <p:sldId id="272" r:id="rId29"/>
    <p:sldId id="2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67"/>
    <p:restoredTop sz="94599"/>
  </p:normalViewPr>
  <p:slideViewPr>
    <p:cSldViewPr snapToGrid="0" snapToObjects="1">
      <p:cViewPr varScale="1">
        <p:scale>
          <a:sx n="72" d="100"/>
          <a:sy n="72" d="100"/>
        </p:scale>
        <p:origin x="5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44B0-8E8C-3D4E-A2CD-D59946BD96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E616AD-470B-BA40-B250-FCFB734C8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9D076-B8C4-3F4D-A1B9-607EB4C9F9F3}"/>
              </a:ext>
            </a:extLst>
          </p:cNvPr>
          <p:cNvSpPr>
            <a:spLocks noGrp="1"/>
          </p:cNvSpPr>
          <p:nvPr>
            <p:ph type="dt" sz="half" idx="10"/>
          </p:nvPr>
        </p:nvSpPr>
        <p:spPr/>
        <p:txBody>
          <a:bodyPr/>
          <a:lstStyle/>
          <a:p>
            <a:fld id="{F9A8CF80-8660-EB40-A0DE-6F53251FB35C}" type="datetimeFigureOut">
              <a:rPr lang="en-US" smtClean="0"/>
              <a:t>11/20/2019</a:t>
            </a:fld>
            <a:endParaRPr lang="en-US"/>
          </a:p>
        </p:txBody>
      </p:sp>
      <p:sp>
        <p:nvSpPr>
          <p:cNvPr id="5" name="Footer Placeholder 4">
            <a:extLst>
              <a:ext uri="{FF2B5EF4-FFF2-40B4-BE49-F238E27FC236}">
                <a16:creationId xmlns:a16="http://schemas.microsoft.com/office/drawing/2014/main" id="{9CBFD9C7-4765-B94B-AC84-7A9DB4F5F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3B63A-0C0E-6448-A645-606876411683}"/>
              </a:ext>
            </a:extLst>
          </p:cNvPr>
          <p:cNvSpPr>
            <a:spLocks noGrp="1"/>
          </p:cNvSpPr>
          <p:nvPr>
            <p:ph type="sldNum" sz="quarter" idx="12"/>
          </p:nvPr>
        </p:nvSpPr>
        <p:spPr/>
        <p:txBody>
          <a:bodyPr/>
          <a:lstStyle/>
          <a:p>
            <a:fld id="{E32E4830-5DA2-DD44-B177-88A725A2A345}" type="slidenum">
              <a:rPr lang="en-US" smtClean="0"/>
              <a:t>‹N›</a:t>
            </a:fld>
            <a:endParaRPr lang="en-US"/>
          </a:p>
        </p:txBody>
      </p:sp>
    </p:spTree>
    <p:extLst>
      <p:ext uri="{BB962C8B-B14F-4D97-AF65-F5344CB8AC3E}">
        <p14:creationId xmlns:p14="http://schemas.microsoft.com/office/powerpoint/2010/main" val="2906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9CFC-8F40-8D4A-A8EF-15A166C6A3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803D64-A9D4-5043-B39A-8B1AB02BDF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D731C-9B08-F349-BAC5-FA283F59DEEC}"/>
              </a:ext>
            </a:extLst>
          </p:cNvPr>
          <p:cNvSpPr>
            <a:spLocks noGrp="1"/>
          </p:cNvSpPr>
          <p:nvPr>
            <p:ph type="dt" sz="half" idx="10"/>
          </p:nvPr>
        </p:nvSpPr>
        <p:spPr/>
        <p:txBody>
          <a:bodyPr/>
          <a:lstStyle/>
          <a:p>
            <a:fld id="{F9A8CF80-8660-EB40-A0DE-6F53251FB35C}" type="datetimeFigureOut">
              <a:rPr lang="en-US" smtClean="0"/>
              <a:t>11/20/2019</a:t>
            </a:fld>
            <a:endParaRPr lang="en-US"/>
          </a:p>
        </p:txBody>
      </p:sp>
      <p:sp>
        <p:nvSpPr>
          <p:cNvPr id="5" name="Footer Placeholder 4">
            <a:extLst>
              <a:ext uri="{FF2B5EF4-FFF2-40B4-BE49-F238E27FC236}">
                <a16:creationId xmlns:a16="http://schemas.microsoft.com/office/drawing/2014/main" id="{F8A68098-B77E-5241-A8F4-4CD94437B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52C29-F887-EB4A-B841-C85F4784EB58}"/>
              </a:ext>
            </a:extLst>
          </p:cNvPr>
          <p:cNvSpPr>
            <a:spLocks noGrp="1"/>
          </p:cNvSpPr>
          <p:nvPr>
            <p:ph type="sldNum" sz="quarter" idx="12"/>
          </p:nvPr>
        </p:nvSpPr>
        <p:spPr/>
        <p:txBody>
          <a:bodyPr/>
          <a:lstStyle/>
          <a:p>
            <a:fld id="{E32E4830-5DA2-DD44-B177-88A725A2A345}" type="slidenum">
              <a:rPr lang="en-US" smtClean="0"/>
              <a:t>‹N›</a:t>
            </a:fld>
            <a:endParaRPr lang="en-US"/>
          </a:p>
        </p:txBody>
      </p:sp>
    </p:spTree>
    <p:extLst>
      <p:ext uri="{BB962C8B-B14F-4D97-AF65-F5344CB8AC3E}">
        <p14:creationId xmlns:p14="http://schemas.microsoft.com/office/powerpoint/2010/main" val="2552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BA23D9-9893-FD4D-8F19-931360E6C5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B8E72C-13AA-2340-A2B6-D2B97E0C21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0A080-3901-1043-92FA-702CC4633EE5}"/>
              </a:ext>
            </a:extLst>
          </p:cNvPr>
          <p:cNvSpPr>
            <a:spLocks noGrp="1"/>
          </p:cNvSpPr>
          <p:nvPr>
            <p:ph type="dt" sz="half" idx="10"/>
          </p:nvPr>
        </p:nvSpPr>
        <p:spPr/>
        <p:txBody>
          <a:bodyPr/>
          <a:lstStyle/>
          <a:p>
            <a:fld id="{F9A8CF80-8660-EB40-A0DE-6F53251FB35C}" type="datetimeFigureOut">
              <a:rPr lang="en-US" smtClean="0"/>
              <a:t>11/20/2019</a:t>
            </a:fld>
            <a:endParaRPr lang="en-US"/>
          </a:p>
        </p:txBody>
      </p:sp>
      <p:sp>
        <p:nvSpPr>
          <p:cNvPr id="5" name="Footer Placeholder 4">
            <a:extLst>
              <a:ext uri="{FF2B5EF4-FFF2-40B4-BE49-F238E27FC236}">
                <a16:creationId xmlns:a16="http://schemas.microsoft.com/office/drawing/2014/main" id="{BE84B122-379A-F04E-897A-E1B7B7FEC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7211B-B76B-754B-A87B-0DE5BC4DD6D9}"/>
              </a:ext>
            </a:extLst>
          </p:cNvPr>
          <p:cNvSpPr>
            <a:spLocks noGrp="1"/>
          </p:cNvSpPr>
          <p:nvPr>
            <p:ph type="sldNum" sz="quarter" idx="12"/>
          </p:nvPr>
        </p:nvSpPr>
        <p:spPr/>
        <p:txBody>
          <a:bodyPr/>
          <a:lstStyle/>
          <a:p>
            <a:fld id="{E32E4830-5DA2-DD44-B177-88A725A2A345}" type="slidenum">
              <a:rPr lang="en-US" smtClean="0"/>
              <a:t>‹N›</a:t>
            </a:fld>
            <a:endParaRPr lang="en-US"/>
          </a:p>
        </p:txBody>
      </p:sp>
    </p:spTree>
    <p:extLst>
      <p:ext uri="{BB962C8B-B14F-4D97-AF65-F5344CB8AC3E}">
        <p14:creationId xmlns:p14="http://schemas.microsoft.com/office/powerpoint/2010/main" val="125264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B342-5AE2-4C46-B5EE-015413838A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CA7998-1C20-FA41-A5CB-DB4417FE5B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9089B-11F6-9A45-8416-13D97ED3C611}"/>
              </a:ext>
            </a:extLst>
          </p:cNvPr>
          <p:cNvSpPr>
            <a:spLocks noGrp="1"/>
          </p:cNvSpPr>
          <p:nvPr>
            <p:ph type="dt" sz="half" idx="10"/>
          </p:nvPr>
        </p:nvSpPr>
        <p:spPr/>
        <p:txBody>
          <a:bodyPr/>
          <a:lstStyle/>
          <a:p>
            <a:fld id="{F9A8CF80-8660-EB40-A0DE-6F53251FB35C}" type="datetimeFigureOut">
              <a:rPr lang="en-US" smtClean="0"/>
              <a:t>11/20/2019</a:t>
            </a:fld>
            <a:endParaRPr lang="en-US"/>
          </a:p>
        </p:txBody>
      </p:sp>
      <p:sp>
        <p:nvSpPr>
          <p:cNvPr id="5" name="Footer Placeholder 4">
            <a:extLst>
              <a:ext uri="{FF2B5EF4-FFF2-40B4-BE49-F238E27FC236}">
                <a16:creationId xmlns:a16="http://schemas.microsoft.com/office/drawing/2014/main" id="{81A64754-19CC-E24E-9C47-B32010F78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07159-2044-B744-877D-FCA498B0982F}"/>
              </a:ext>
            </a:extLst>
          </p:cNvPr>
          <p:cNvSpPr>
            <a:spLocks noGrp="1"/>
          </p:cNvSpPr>
          <p:nvPr>
            <p:ph type="sldNum" sz="quarter" idx="12"/>
          </p:nvPr>
        </p:nvSpPr>
        <p:spPr/>
        <p:txBody>
          <a:bodyPr/>
          <a:lstStyle/>
          <a:p>
            <a:fld id="{E32E4830-5DA2-DD44-B177-88A725A2A345}" type="slidenum">
              <a:rPr lang="en-US" smtClean="0"/>
              <a:t>‹N›</a:t>
            </a:fld>
            <a:endParaRPr lang="en-US"/>
          </a:p>
        </p:txBody>
      </p:sp>
    </p:spTree>
    <p:extLst>
      <p:ext uri="{BB962C8B-B14F-4D97-AF65-F5344CB8AC3E}">
        <p14:creationId xmlns:p14="http://schemas.microsoft.com/office/powerpoint/2010/main" val="188242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B2B0-8990-C742-872B-288BCE5846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08EEAF-DDC2-6745-A7AB-31BC5F4BBF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368922-3EC8-D548-B273-6E29BEB33EDD}"/>
              </a:ext>
            </a:extLst>
          </p:cNvPr>
          <p:cNvSpPr>
            <a:spLocks noGrp="1"/>
          </p:cNvSpPr>
          <p:nvPr>
            <p:ph type="dt" sz="half" idx="10"/>
          </p:nvPr>
        </p:nvSpPr>
        <p:spPr/>
        <p:txBody>
          <a:bodyPr/>
          <a:lstStyle/>
          <a:p>
            <a:fld id="{F9A8CF80-8660-EB40-A0DE-6F53251FB35C}" type="datetimeFigureOut">
              <a:rPr lang="en-US" smtClean="0"/>
              <a:t>11/20/2019</a:t>
            </a:fld>
            <a:endParaRPr lang="en-US"/>
          </a:p>
        </p:txBody>
      </p:sp>
      <p:sp>
        <p:nvSpPr>
          <p:cNvPr id="5" name="Footer Placeholder 4">
            <a:extLst>
              <a:ext uri="{FF2B5EF4-FFF2-40B4-BE49-F238E27FC236}">
                <a16:creationId xmlns:a16="http://schemas.microsoft.com/office/drawing/2014/main" id="{3BAB2011-34B6-B44D-8069-8470F09AB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0BC66-11F5-FA41-9587-2FECA4B183B1}"/>
              </a:ext>
            </a:extLst>
          </p:cNvPr>
          <p:cNvSpPr>
            <a:spLocks noGrp="1"/>
          </p:cNvSpPr>
          <p:nvPr>
            <p:ph type="sldNum" sz="quarter" idx="12"/>
          </p:nvPr>
        </p:nvSpPr>
        <p:spPr/>
        <p:txBody>
          <a:bodyPr/>
          <a:lstStyle/>
          <a:p>
            <a:fld id="{E32E4830-5DA2-DD44-B177-88A725A2A345}" type="slidenum">
              <a:rPr lang="en-US" smtClean="0"/>
              <a:t>‹N›</a:t>
            </a:fld>
            <a:endParaRPr lang="en-US"/>
          </a:p>
        </p:txBody>
      </p:sp>
    </p:spTree>
    <p:extLst>
      <p:ext uri="{BB962C8B-B14F-4D97-AF65-F5344CB8AC3E}">
        <p14:creationId xmlns:p14="http://schemas.microsoft.com/office/powerpoint/2010/main" val="377693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E0D8-9DFC-AD47-8AAD-C8E743815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52568-AD7E-E74A-BB12-575CF44A06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BEADC8-86C1-4447-A2B8-60E8CF5F48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7CBD3-73D4-9C49-85EB-E95AD85C047A}"/>
              </a:ext>
            </a:extLst>
          </p:cNvPr>
          <p:cNvSpPr>
            <a:spLocks noGrp="1"/>
          </p:cNvSpPr>
          <p:nvPr>
            <p:ph type="dt" sz="half" idx="10"/>
          </p:nvPr>
        </p:nvSpPr>
        <p:spPr/>
        <p:txBody>
          <a:bodyPr/>
          <a:lstStyle/>
          <a:p>
            <a:fld id="{F9A8CF80-8660-EB40-A0DE-6F53251FB35C}" type="datetimeFigureOut">
              <a:rPr lang="en-US" smtClean="0"/>
              <a:t>11/20/2019</a:t>
            </a:fld>
            <a:endParaRPr lang="en-US"/>
          </a:p>
        </p:txBody>
      </p:sp>
      <p:sp>
        <p:nvSpPr>
          <p:cNvPr id="6" name="Footer Placeholder 5">
            <a:extLst>
              <a:ext uri="{FF2B5EF4-FFF2-40B4-BE49-F238E27FC236}">
                <a16:creationId xmlns:a16="http://schemas.microsoft.com/office/drawing/2014/main" id="{7BD9FAA9-930E-6E4F-A2FC-945D4EA64A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4A138-743C-D948-A43A-0FD8B7E04EFE}"/>
              </a:ext>
            </a:extLst>
          </p:cNvPr>
          <p:cNvSpPr>
            <a:spLocks noGrp="1"/>
          </p:cNvSpPr>
          <p:nvPr>
            <p:ph type="sldNum" sz="quarter" idx="12"/>
          </p:nvPr>
        </p:nvSpPr>
        <p:spPr/>
        <p:txBody>
          <a:bodyPr/>
          <a:lstStyle/>
          <a:p>
            <a:fld id="{E32E4830-5DA2-DD44-B177-88A725A2A345}" type="slidenum">
              <a:rPr lang="en-US" smtClean="0"/>
              <a:t>‹N›</a:t>
            </a:fld>
            <a:endParaRPr lang="en-US"/>
          </a:p>
        </p:txBody>
      </p:sp>
    </p:spTree>
    <p:extLst>
      <p:ext uri="{BB962C8B-B14F-4D97-AF65-F5344CB8AC3E}">
        <p14:creationId xmlns:p14="http://schemas.microsoft.com/office/powerpoint/2010/main" val="138185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C361-4AF1-0649-95DF-7435A352E5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D70844-4E22-DB46-AE86-AE27E4BAD0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19B394-7094-EA4D-9083-DFCF74368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93AEA5-C1CE-074C-8C77-2DC991F37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149F4C-156C-934A-8DEE-78AFF33511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323561-59B0-B14E-881D-ED70DBF8B55A}"/>
              </a:ext>
            </a:extLst>
          </p:cNvPr>
          <p:cNvSpPr>
            <a:spLocks noGrp="1"/>
          </p:cNvSpPr>
          <p:nvPr>
            <p:ph type="dt" sz="half" idx="10"/>
          </p:nvPr>
        </p:nvSpPr>
        <p:spPr/>
        <p:txBody>
          <a:bodyPr/>
          <a:lstStyle/>
          <a:p>
            <a:fld id="{F9A8CF80-8660-EB40-A0DE-6F53251FB35C}" type="datetimeFigureOut">
              <a:rPr lang="en-US" smtClean="0"/>
              <a:t>11/20/2019</a:t>
            </a:fld>
            <a:endParaRPr lang="en-US"/>
          </a:p>
        </p:txBody>
      </p:sp>
      <p:sp>
        <p:nvSpPr>
          <p:cNvPr id="8" name="Footer Placeholder 7">
            <a:extLst>
              <a:ext uri="{FF2B5EF4-FFF2-40B4-BE49-F238E27FC236}">
                <a16:creationId xmlns:a16="http://schemas.microsoft.com/office/drawing/2014/main" id="{24980672-8F17-274B-B02C-B5B839DFEA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60ECB1-5ABC-7E41-8217-60DB5E03D099}"/>
              </a:ext>
            </a:extLst>
          </p:cNvPr>
          <p:cNvSpPr>
            <a:spLocks noGrp="1"/>
          </p:cNvSpPr>
          <p:nvPr>
            <p:ph type="sldNum" sz="quarter" idx="12"/>
          </p:nvPr>
        </p:nvSpPr>
        <p:spPr/>
        <p:txBody>
          <a:bodyPr/>
          <a:lstStyle/>
          <a:p>
            <a:fld id="{E32E4830-5DA2-DD44-B177-88A725A2A345}" type="slidenum">
              <a:rPr lang="en-US" smtClean="0"/>
              <a:t>‹N›</a:t>
            </a:fld>
            <a:endParaRPr lang="en-US"/>
          </a:p>
        </p:txBody>
      </p:sp>
    </p:spTree>
    <p:extLst>
      <p:ext uri="{BB962C8B-B14F-4D97-AF65-F5344CB8AC3E}">
        <p14:creationId xmlns:p14="http://schemas.microsoft.com/office/powerpoint/2010/main" val="425653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CE92-9082-B94E-8608-2A4CA8C658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028C-C530-6F46-8ACA-94B7B4358E4E}"/>
              </a:ext>
            </a:extLst>
          </p:cNvPr>
          <p:cNvSpPr>
            <a:spLocks noGrp="1"/>
          </p:cNvSpPr>
          <p:nvPr>
            <p:ph type="dt" sz="half" idx="10"/>
          </p:nvPr>
        </p:nvSpPr>
        <p:spPr/>
        <p:txBody>
          <a:bodyPr/>
          <a:lstStyle/>
          <a:p>
            <a:fld id="{F9A8CF80-8660-EB40-A0DE-6F53251FB35C}" type="datetimeFigureOut">
              <a:rPr lang="en-US" smtClean="0"/>
              <a:t>11/20/2019</a:t>
            </a:fld>
            <a:endParaRPr lang="en-US"/>
          </a:p>
        </p:txBody>
      </p:sp>
      <p:sp>
        <p:nvSpPr>
          <p:cNvPr id="4" name="Footer Placeholder 3">
            <a:extLst>
              <a:ext uri="{FF2B5EF4-FFF2-40B4-BE49-F238E27FC236}">
                <a16:creationId xmlns:a16="http://schemas.microsoft.com/office/drawing/2014/main" id="{5C2A1A55-7181-ED44-8C2F-0CD486428A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257B9B-754A-8345-9DAB-4522E10E3AEE}"/>
              </a:ext>
            </a:extLst>
          </p:cNvPr>
          <p:cNvSpPr>
            <a:spLocks noGrp="1"/>
          </p:cNvSpPr>
          <p:nvPr>
            <p:ph type="sldNum" sz="quarter" idx="12"/>
          </p:nvPr>
        </p:nvSpPr>
        <p:spPr/>
        <p:txBody>
          <a:bodyPr/>
          <a:lstStyle/>
          <a:p>
            <a:fld id="{E32E4830-5DA2-DD44-B177-88A725A2A345}" type="slidenum">
              <a:rPr lang="en-US" smtClean="0"/>
              <a:t>‹N›</a:t>
            </a:fld>
            <a:endParaRPr lang="en-US"/>
          </a:p>
        </p:txBody>
      </p:sp>
    </p:spTree>
    <p:extLst>
      <p:ext uri="{BB962C8B-B14F-4D97-AF65-F5344CB8AC3E}">
        <p14:creationId xmlns:p14="http://schemas.microsoft.com/office/powerpoint/2010/main" val="61217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0C5E78-868E-7B48-83C2-AEE013DD1915}"/>
              </a:ext>
            </a:extLst>
          </p:cNvPr>
          <p:cNvSpPr>
            <a:spLocks noGrp="1"/>
          </p:cNvSpPr>
          <p:nvPr>
            <p:ph type="dt" sz="half" idx="10"/>
          </p:nvPr>
        </p:nvSpPr>
        <p:spPr/>
        <p:txBody>
          <a:bodyPr/>
          <a:lstStyle/>
          <a:p>
            <a:fld id="{F9A8CF80-8660-EB40-A0DE-6F53251FB35C}" type="datetimeFigureOut">
              <a:rPr lang="en-US" smtClean="0"/>
              <a:t>11/20/2019</a:t>
            </a:fld>
            <a:endParaRPr lang="en-US"/>
          </a:p>
        </p:txBody>
      </p:sp>
      <p:sp>
        <p:nvSpPr>
          <p:cNvPr id="3" name="Footer Placeholder 2">
            <a:extLst>
              <a:ext uri="{FF2B5EF4-FFF2-40B4-BE49-F238E27FC236}">
                <a16:creationId xmlns:a16="http://schemas.microsoft.com/office/drawing/2014/main" id="{4605A4BC-7C29-734A-966B-CA24DE2F9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A839A6-1C22-B94A-B317-884E8478CD84}"/>
              </a:ext>
            </a:extLst>
          </p:cNvPr>
          <p:cNvSpPr>
            <a:spLocks noGrp="1"/>
          </p:cNvSpPr>
          <p:nvPr>
            <p:ph type="sldNum" sz="quarter" idx="12"/>
          </p:nvPr>
        </p:nvSpPr>
        <p:spPr/>
        <p:txBody>
          <a:bodyPr/>
          <a:lstStyle/>
          <a:p>
            <a:fld id="{E32E4830-5DA2-DD44-B177-88A725A2A345}" type="slidenum">
              <a:rPr lang="en-US" smtClean="0"/>
              <a:t>‹N›</a:t>
            </a:fld>
            <a:endParaRPr lang="en-US"/>
          </a:p>
        </p:txBody>
      </p:sp>
    </p:spTree>
    <p:extLst>
      <p:ext uri="{BB962C8B-B14F-4D97-AF65-F5344CB8AC3E}">
        <p14:creationId xmlns:p14="http://schemas.microsoft.com/office/powerpoint/2010/main" val="428379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2376-9768-014B-8484-5303C68268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D5EC1F-8308-C748-9371-06839A16D4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7A457F-CE30-6C4D-8796-8FC801370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54ECBA-60DC-0643-AB23-426E255D0633}"/>
              </a:ext>
            </a:extLst>
          </p:cNvPr>
          <p:cNvSpPr>
            <a:spLocks noGrp="1"/>
          </p:cNvSpPr>
          <p:nvPr>
            <p:ph type="dt" sz="half" idx="10"/>
          </p:nvPr>
        </p:nvSpPr>
        <p:spPr/>
        <p:txBody>
          <a:bodyPr/>
          <a:lstStyle/>
          <a:p>
            <a:fld id="{F9A8CF80-8660-EB40-A0DE-6F53251FB35C}" type="datetimeFigureOut">
              <a:rPr lang="en-US" smtClean="0"/>
              <a:t>11/20/2019</a:t>
            </a:fld>
            <a:endParaRPr lang="en-US"/>
          </a:p>
        </p:txBody>
      </p:sp>
      <p:sp>
        <p:nvSpPr>
          <p:cNvPr id="6" name="Footer Placeholder 5">
            <a:extLst>
              <a:ext uri="{FF2B5EF4-FFF2-40B4-BE49-F238E27FC236}">
                <a16:creationId xmlns:a16="http://schemas.microsoft.com/office/drawing/2014/main" id="{288A8F7A-DA74-1B44-A9F1-D40EFF8B6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28F75-6E9D-CD44-988D-D6AE901EF984}"/>
              </a:ext>
            </a:extLst>
          </p:cNvPr>
          <p:cNvSpPr>
            <a:spLocks noGrp="1"/>
          </p:cNvSpPr>
          <p:nvPr>
            <p:ph type="sldNum" sz="quarter" idx="12"/>
          </p:nvPr>
        </p:nvSpPr>
        <p:spPr/>
        <p:txBody>
          <a:bodyPr/>
          <a:lstStyle/>
          <a:p>
            <a:fld id="{E32E4830-5DA2-DD44-B177-88A725A2A345}" type="slidenum">
              <a:rPr lang="en-US" smtClean="0"/>
              <a:t>‹N›</a:t>
            </a:fld>
            <a:endParaRPr lang="en-US"/>
          </a:p>
        </p:txBody>
      </p:sp>
    </p:spTree>
    <p:extLst>
      <p:ext uri="{BB962C8B-B14F-4D97-AF65-F5344CB8AC3E}">
        <p14:creationId xmlns:p14="http://schemas.microsoft.com/office/powerpoint/2010/main" val="8772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BF9EF-CCA2-7144-ADF8-510DE7986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403A47-D842-BD4C-ABE6-890F11E7CD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62F4E4-A21A-EA48-80A5-37871663C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D4D23-7548-014F-80D4-2C2E1FDA9519}"/>
              </a:ext>
            </a:extLst>
          </p:cNvPr>
          <p:cNvSpPr>
            <a:spLocks noGrp="1"/>
          </p:cNvSpPr>
          <p:nvPr>
            <p:ph type="dt" sz="half" idx="10"/>
          </p:nvPr>
        </p:nvSpPr>
        <p:spPr/>
        <p:txBody>
          <a:bodyPr/>
          <a:lstStyle/>
          <a:p>
            <a:fld id="{F9A8CF80-8660-EB40-A0DE-6F53251FB35C}" type="datetimeFigureOut">
              <a:rPr lang="en-US" smtClean="0"/>
              <a:t>11/20/2019</a:t>
            </a:fld>
            <a:endParaRPr lang="en-US"/>
          </a:p>
        </p:txBody>
      </p:sp>
      <p:sp>
        <p:nvSpPr>
          <p:cNvPr id="6" name="Footer Placeholder 5">
            <a:extLst>
              <a:ext uri="{FF2B5EF4-FFF2-40B4-BE49-F238E27FC236}">
                <a16:creationId xmlns:a16="http://schemas.microsoft.com/office/drawing/2014/main" id="{E4483BE9-5220-944B-8768-EDA7A0D290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F7AF3-5919-6640-9E91-67B30667B0C6}"/>
              </a:ext>
            </a:extLst>
          </p:cNvPr>
          <p:cNvSpPr>
            <a:spLocks noGrp="1"/>
          </p:cNvSpPr>
          <p:nvPr>
            <p:ph type="sldNum" sz="quarter" idx="12"/>
          </p:nvPr>
        </p:nvSpPr>
        <p:spPr/>
        <p:txBody>
          <a:bodyPr/>
          <a:lstStyle/>
          <a:p>
            <a:fld id="{E32E4830-5DA2-DD44-B177-88A725A2A345}" type="slidenum">
              <a:rPr lang="en-US" smtClean="0"/>
              <a:t>‹N›</a:t>
            </a:fld>
            <a:endParaRPr lang="en-US"/>
          </a:p>
        </p:txBody>
      </p:sp>
    </p:spTree>
    <p:extLst>
      <p:ext uri="{BB962C8B-B14F-4D97-AF65-F5344CB8AC3E}">
        <p14:creationId xmlns:p14="http://schemas.microsoft.com/office/powerpoint/2010/main" val="398249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89992A-E16F-6643-8662-1B0031C6C0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EDEFE4-625D-6F48-8C44-924F760807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19AEF-BFCD-524D-99C3-481F46DFB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8CF80-8660-EB40-A0DE-6F53251FB35C}" type="datetimeFigureOut">
              <a:rPr lang="en-US" smtClean="0"/>
              <a:t>11/20/2019</a:t>
            </a:fld>
            <a:endParaRPr lang="en-US"/>
          </a:p>
        </p:txBody>
      </p:sp>
      <p:sp>
        <p:nvSpPr>
          <p:cNvPr id="5" name="Footer Placeholder 4">
            <a:extLst>
              <a:ext uri="{FF2B5EF4-FFF2-40B4-BE49-F238E27FC236}">
                <a16:creationId xmlns:a16="http://schemas.microsoft.com/office/drawing/2014/main" id="{081B67E2-DCE4-B64F-90F4-569FE13A1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1DACDC-A6D5-2649-B371-7F58173523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E4830-5DA2-DD44-B177-88A725A2A345}" type="slidenum">
              <a:rPr lang="en-US" smtClean="0"/>
              <a:t>‹N›</a:t>
            </a:fld>
            <a:endParaRPr lang="en-US"/>
          </a:p>
        </p:txBody>
      </p:sp>
    </p:spTree>
    <p:extLst>
      <p:ext uri="{BB962C8B-B14F-4D97-AF65-F5344CB8AC3E}">
        <p14:creationId xmlns:p14="http://schemas.microsoft.com/office/powerpoint/2010/main" val="177392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urworldindata.org/uploads/2018/09/Autor-et-al-Fig-2b-01.png"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columbia.edu/~im2348/JMP_Magyari.pdf"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imf.org/external/pubs/ft/wp/2006/wp06155.pdf" TargetMode="External"/><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hyperlink" Target="https://www.nber.org/papers/w16106.pdf" TargetMode="External"/><Relationship Id="rId4" Type="http://schemas.openxmlformats.org/officeDocument/2006/relationships/hyperlink" Target="https://www.oecd.org/site/tadicite/50287270.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66E0C1E-5717-7041-8745-DFC6825127A4}"/>
              </a:ext>
            </a:extLst>
          </p:cNvPr>
          <p:cNvPicPr>
            <a:picLocks noChangeAspect="1"/>
          </p:cNvPicPr>
          <p:nvPr/>
        </p:nvPicPr>
        <p:blipFill>
          <a:blip r:embed="rId2"/>
          <a:stretch>
            <a:fillRect/>
          </a:stretch>
        </p:blipFill>
        <p:spPr>
          <a:xfrm>
            <a:off x="0" y="6350"/>
            <a:ext cx="12192000" cy="6845300"/>
          </a:xfrm>
          <a:prstGeom prst="rect">
            <a:avLst/>
          </a:prstGeom>
        </p:spPr>
      </p:pic>
      <p:sp>
        <p:nvSpPr>
          <p:cNvPr id="5" name="CasellaDiTesto 14">
            <a:extLst>
              <a:ext uri="{FF2B5EF4-FFF2-40B4-BE49-F238E27FC236}">
                <a16:creationId xmlns:a16="http://schemas.microsoft.com/office/drawing/2014/main" id="{790F5251-ABDF-F843-9F0C-E0D84588CD73}"/>
              </a:ext>
            </a:extLst>
          </p:cNvPr>
          <p:cNvSpPr txBox="1"/>
          <p:nvPr/>
        </p:nvSpPr>
        <p:spPr>
          <a:xfrm>
            <a:off x="5682850" y="1884213"/>
            <a:ext cx="6159663" cy="646331"/>
          </a:xfrm>
          <a:prstGeom prst="rect">
            <a:avLst/>
          </a:prstGeom>
          <a:noFill/>
        </p:spPr>
        <p:txBody>
          <a:bodyPr wrap="square" rtlCol="0">
            <a:spAutoFit/>
          </a:bodyPr>
          <a:lstStyle/>
          <a:p>
            <a:pPr algn="r"/>
            <a:r>
              <a:rPr lang="it-IT" sz="3600" b="1" dirty="0">
                <a:solidFill>
                  <a:schemeClr val="accent1">
                    <a:lumMod val="75000"/>
                  </a:schemeClr>
                </a:solidFill>
                <a:latin typeface=""/>
              </a:rPr>
              <a:t>TRADE AND WAGES</a:t>
            </a:r>
          </a:p>
        </p:txBody>
      </p:sp>
      <p:sp>
        <p:nvSpPr>
          <p:cNvPr id="8" name="CasellaDiTesto 7">
            <a:extLst>
              <a:ext uri="{FF2B5EF4-FFF2-40B4-BE49-F238E27FC236}">
                <a16:creationId xmlns:a16="http://schemas.microsoft.com/office/drawing/2014/main" id="{3A6120AA-71D7-5A4E-9068-52F469A7B4E4}"/>
              </a:ext>
            </a:extLst>
          </p:cNvPr>
          <p:cNvSpPr txBox="1"/>
          <p:nvPr/>
        </p:nvSpPr>
        <p:spPr>
          <a:xfrm>
            <a:off x="6847114" y="2790877"/>
            <a:ext cx="4995399" cy="1631216"/>
          </a:xfrm>
          <a:prstGeom prst="rect">
            <a:avLst/>
          </a:prstGeom>
          <a:noFill/>
        </p:spPr>
        <p:txBody>
          <a:bodyPr wrap="square" rtlCol="0">
            <a:spAutoFit/>
          </a:bodyPr>
          <a:lstStyle/>
          <a:p>
            <a:pPr algn="r"/>
            <a:r>
              <a:rPr lang="it-IT" sz="2000" dirty="0"/>
              <a:t>Master of Science in Economics and Development</a:t>
            </a:r>
          </a:p>
          <a:p>
            <a:pPr algn="r"/>
            <a:r>
              <a:rPr lang="it-IT" sz="2000" dirty="0"/>
              <a:t>International Trade</a:t>
            </a:r>
          </a:p>
          <a:p>
            <a:pPr algn="r"/>
            <a:r>
              <a:rPr lang="en-US" sz="2000" dirty="0"/>
              <a:t>Instructor</a:t>
            </a:r>
            <a:r>
              <a:rPr lang="it-IT" sz="2000" dirty="0"/>
              <a:t>: Giorgia Giovanetti</a:t>
            </a:r>
          </a:p>
          <a:p>
            <a:pPr algn="r"/>
            <a:r>
              <a:rPr lang="it-IT" sz="2000" dirty="0"/>
              <a:t>A.A 2019/2020</a:t>
            </a:r>
          </a:p>
        </p:txBody>
      </p:sp>
      <p:sp>
        <p:nvSpPr>
          <p:cNvPr id="9" name="CasellaDiTesto 10">
            <a:extLst>
              <a:ext uri="{FF2B5EF4-FFF2-40B4-BE49-F238E27FC236}">
                <a16:creationId xmlns:a16="http://schemas.microsoft.com/office/drawing/2014/main" id="{AFB6AFF6-8C12-5845-A241-E92F4D9F61B3}"/>
              </a:ext>
            </a:extLst>
          </p:cNvPr>
          <p:cNvSpPr txBox="1"/>
          <p:nvPr/>
        </p:nvSpPr>
        <p:spPr>
          <a:xfrm>
            <a:off x="9706993" y="4777508"/>
            <a:ext cx="2135520" cy="1077218"/>
          </a:xfrm>
          <a:prstGeom prst="rect">
            <a:avLst/>
          </a:prstGeom>
          <a:noFill/>
        </p:spPr>
        <p:txBody>
          <a:bodyPr wrap="none" rtlCol="0">
            <a:spAutoFit/>
          </a:bodyPr>
          <a:lstStyle/>
          <a:p>
            <a:pPr algn="r"/>
            <a:r>
              <a:rPr lang="it-IT" sz="1600" b="1" dirty="0">
                <a:latin typeface=""/>
              </a:rPr>
              <a:t>Vania Salazar</a:t>
            </a:r>
          </a:p>
          <a:p>
            <a:pPr algn="r"/>
            <a:r>
              <a:rPr lang="it-IT" sz="1600" b="1" dirty="0">
                <a:latin typeface=""/>
              </a:rPr>
              <a:t>Fatima </a:t>
            </a:r>
            <a:r>
              <a:rPr lang="it-IT" sz="1600" b="1" dirty="0" err="1">
                <a:latin typeface=""/>
              </a:rPr>
              <a:t>Maach</a:t>
            </a:r>
            <a:endParaRPr lang="it-IT" sz="1600" b="1" dirty="0">
              <a:latin typeface=""/>
            </a:endParaRPr>
          </a:p>
          <a:p>
            <a:pPr algn="r"/>
            <a:r>
              <a:rPr lang="it-IT" sz="1600" b="1" dirty="0" err="1">
                <a:latin typeface=""/>
              </a:rPr>
              <a:t>Elizaveta</a:t>
            </a:r>
            <a:r>
              <a:rPr lang="it-IT" sz="1600" b="1" dirty="0">
                <a:latin typeface=""/>
              </a:rPr>
              <a:t> </a:t>
            </a:r>
            <a:r>
              <a:rPr lang="it-IT" sz="1600" b="1" dirty="0" err="1">
                <a:latin typeface=""/>
              </a:rPr>
              <a:t>Stark</a:t>
            </a:r>
            <a:endParaRPr lang="it-IT" sz="1600" b="1" dirty="0">
              <a:latin typeface=""/>
            </a:endParaRPr>
          </a:p>
          <a:p>
            <a:pPr algn="r"/>
            <a:r>
              <a:rPr lang="it-IT" sz="1600" b="1" dirty="0">
                <a:latin typeface=""/>
              </a:rPr>
              <a:t>Vanessa Mejía Isaza</a:t>
            </a:r>
          </a:p>
        </p:txBody>
      </p:sp>
    </p:spTree>
    <p:extLst>
      <p:ext uri="{BB962C8B-B14F-4D97-AF65-F5344CB8AC3E}">
        <p14:creationId xmlns:p14="http://schemas.microsoft.com/office/powerpoint/2010/main" val="1158840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1">
            <a:extLst>
              <a:ext uri="{FF2B5EF4-FFF2-40B4-BE49-F238E27FC236}">
                <a16:creationId xmlns:a16="http://schemas.microsoft.com/office/drawing/2014/main" id="{F7126329-02DA-C14B-A0E7-4B073919FF82}"/>
              </a:ext>
            </a:extLst>
          </p:cNvPr>
          <p:cNvPicPr>
            <a:picLocks noChangeAspect="1"/>
          </p:cNvPicPr>
          <p:nvPr/>
        </p:nvPicPr>
        <p:blipFill>
          <a:blip r:embed="rId2"/>
          <a:stretch>
            <a:fillRect/>
          </a:stretch>
        </p:blipFill>
        <p:spPr>
          <a:xfrm>
            <a:off x="0" y="1707"/>
            <a:ext cx="12192000" cy="6872633"/>
          </a:xfrm>
          <a:prstGeom prst="rect">
            <a:avLst/>
          </a:prstGeom>
        </p:spPr>
      </p:pic>
      <p:sp>
        <p:nvSpPr>
          <p:cNvPr id="3" name="Sottotitolo 2">
            <a:extLst>
              <a:ext uri="{FF2B5EF4-FFF2-40B4-BE49-F238E27FC236}">
                <a16:creationId xmlns:a16="http://schemas.microsoft.com/office/drawing/2014/main" id="{FB91B2E7-C91F-4710-85FE-B7B2350DC0E4}"/>
              </a:ext>
            </a:extLst>
          </p:cNvPr>
          <p:cNvSpPr>
            <a:spLocks noGrp="1"/>
          </p:cNvSpPr>
          <p:nvPr>
            <p:ph type="subTitle" idx="1"/>
          </p:nvPr>
        </p:nvSpPr>
        <p:spPr>
          <a:xfrm>
            <a:off x="788506" y="970392"/>
            <a:ext cx="11403494" cy="653622"/>
          </a:xfrm>
        </p:spPr>
        <p:txBody>
          <a:bodyPr>
            <a:noAutofit/>
          </a:bodyPr>
          <a:lstStyle/>
          <a:p>
            <a:pPr algn="l"/>
            <a:r>
              <a:rPr lang="it-IT" sz="2600" b="1" dirty="0">
                <a:solidFill>
                  <a:schemeClr val="accent1">
                    <a:lumMod val="75000"/>
                  </a:schemeClr>
                </a:solidFill>
                <a:latin typeface="Arial" panose="020B0604020202020204" pitchFamily="34" charset="0"/>
                <a:cs typeface="Arial" panose="020B0604020202020204" pitchFamily="34" charset="0"/>
              </a:rPr>
              <a:t>2. MODELING THE EFFECTS OF TRADE ON INCOME DISTRIBUTION</a:t>
            </a:r>
          </a:p>
        </p:txBody>
      </p:sp>
      <p:sp>
        <p:nvSpPr>
          <p:cNvPr id="4" name="CasellaDiTesto 3">
            <a:extLst>
              <a:ext uri="{FF2B5EF4-FFF2-40B4-BE49-F238E27FC236}">
                <a16:creationId xmlns:a16="http://schemas.microsoft.com/office/drawing/2014/main" id="{D96396BE-3C24-4699-8143-670D8A959D4D}"/>
              </a:ext>
            </a:extLst>
          </p:cNvPr>
          <p:cNvSpPr txBox="1"/>
          <p:nvPr/>
        </p:nvSpPr>
        <p:spPr>
          <a:xfrm>
            <a:off x="992256" y="1342165"/>
            <a:ext cx="10442713" cy="3970318"/>
          </a:xfrm>
          <a:prstGeom prst="rect">
            <a:avLst/>
          </a:prstGeom>
          <a:noFill/>
        </p:spPr>
        <p:txBody>
          <a:bodyPr wrap="square" rtlCol="0">
            <a:spAutoFit/>
          </a:bodyPr>
          <a:lstStyle/>
          <a:p>
            <a:r>
              <a:rPr lang="en-US" dirty="0"/>
              <a:t>The first key insight from this model is the </a:t>
            </a:r>
            <a:r>
              <a:rPr lang="en-US" b="1" dirty="0" err="1"/>
              <a:t>Stolper</a:t>
            </a:r>
            <a:r>
              <a:rPr lang="en-US" b="1" dirty="0"/>
              <a:t>-Samuelson</a:t>
            </a:r>
            <a:r>
              <a:rPr lang="en-US" dirty="0"/>
              <a:t> relationship between goods prices and factor prices. </a:t>
            </a:r>
          </a:p>
          <a:p>
            <a:pPr algn="just"/>
            <a:r>
              <a:rPr lang="en-US" dirty="0"/>
              <a:t>Given the following </a:t>
            </a:r>
            <a:r>
              <a:rPr lang="en-US" b="1" dirty="0"/>
              <a:t>assumptions</a:t>
            </a:r>
            <a:r>
              <a:rPr lang="en-US" dirty="0"/>
              <a:t>:</a:t>
            </a:r>
          </a:p>
          <a:p>
            <a:pPr marL="285750" indent="-285750">
              <a:buFont typeface="Arial" panose="020B0604020202020204" pitchFamily="34" charset="0"/>
              <a:buChar char="•"/>
            </a:pPr>
            <a:r>
              <a:rPr lang="en-US" dirty="0"/>
              <a:t>Two </a:t>
            </a:r>
            <a:r>
              <a:rPr lang="en-US" u="sng" dirty="0"/>
              <a:t>factors of production</a:t>
            </a:r>
            <a:r>
              <a:rPr lang="en-US" dirty="0"/>
              <a:t>, skilled labor and unskilled labor;</a:t>
            </a:r>
          </a:p>
          <a:p>
            <a:pPr marL="285750" indent="-285750">
              <a:buFont typeface="Arial" panose="020B0604020202020204" pitchFamily="34" charset="0"/>
              <a:buChar char="•"/>
            </a:pPr>
            <a:r>
              <a:rPr lang="en-US" u="sng" dirty="0"/>
              <a:t>Perfect competition</a:t>
            </a:r>
            <a:r>
              <a:rPr lang="en-US" dirty="0"/>
              <a:t>;</a:t>
            </a:r>
          </a:p>
          <a:p>
            <a:pPr marL="285750" indent="-285750">
              <a:buFont typeface="Arial" panose="020B0604020202020204" pitchFamily="34" charset="0"/>
              <a:buChar char="•"/>
            </a:pPr>
            <a:r>
              <a:rPr lang="en-US" u="sng" dirty="0"/>
              <a:t>Constant returns to scale</a:t>
            </a:r>
            <a:r>
              <a:rPr lang="en-US" dirty="0"/>
              <a:t>;</a:t>
            </a:r>
          </a:p>
          <a:p>
            <a:pPr marL="285750" indent="-285750">
              <a:buFont typeface="Arial" panose="020B0604020202020204" pitchFamily="34" charset="0"/>
              <a:buChar char="•"/>
            </a:pPr>
            <a:r>
              <a:rPr lang="en-US" dirty="0"/>
              <a:t>Two goods produced, </a:t>
            </a:r>
            <a:r>
              <a:rPr lang="en-US" u="sng" dirty="0"/>
              <a:t>skilled labor-intensive good X </a:t>
            </a:r>
            <a:r>
              <a:rPr lang="en-US" dirty="0"/>
              <a:t>and </a:t>
            </a:r>
            <a:r>
              <a:rPr lang="en-US" u="sng" dirty="0"/>
              <a:t>unskilled labor-intensive good Y</a:t>
            </a:r>
            <a:r>
              <a:rPr lang="en-US" dirty="0"/>
              <a:t>;</a:t>
            </a:r>
          </a:p>
          <a:p>
            <a:pPr marL="285750" indent="-285750">
              <a:buFont typeface="Arial" panose="020B0604020202020204" pitchFamily="34" charset="0"/>
              <a:buChar char="•"/>
            </a:pPr>
            <a:r>
              <a:rPr lang="en-US" dirty="0"/>
              <a:t>Workers </a:t>
            </a:r>
            <a:r>
              <a:rPr lang="en-US" u="sng" dirty="0"/>
              <a:t>move</a:t>
            </a:r>
            <a:r>
              <a:rPr lang="en-US" dirty="0"/>
              <a:t> freely between firms and industries;</a:t>
            </a:r>
          </a:p>
          <a:p>
            <a:pPr marL="285750" indent="-285750">
              <a:buFont typeface="Arial" panose="020B0604020202020204" pitchFamily="34" charset="0"/>
              <a:buChar char="•"/>
            </a:pPr>
            <a:r>
              <a:rPr lang="en-US" dirty="0"/>
              <a:t>All workers of each type receive the </a:t>
            </a:r>
            <a:r>
              <a:rPr lang="en-US" u="sng" dirty="0"/>
              <a:t>same wage</a:t>
            </a:r>
            <a:r>
              <a:rPr lang="en-US" dirty="0"/>
              <a:t>;</a:t>
            </a:r>
          </a:p>
          <a:p>
            <a:pPr marL="285750" indent="-285750">
              <a:buFont typeface="Arial" panose="020B0604020202020204" pitchFamily="34" charset="0"/>
              <a:buChar char="•"/>
            </a:pPr>
            <a:r>
              <a:rPr lang="en-US" dirty="0"/>
              <a:t>An economy produces both goods. </a:t>
            </a:r>
          </a:p>
          <a:p>
            <a:endParaRPr lang="en-US" dirty="0"/>
          </a:p>
          <a:p>
            <a:r>
              <a:rPr lang="en-US" dirty="0"/>
              <a:t>Then there is a one-to-one relationship between the relative prices P of the two goods and the relative wages w of the two types of labor.</a:t>
            </a:r>
          </a:p>
          <a:p>
            <a:endParaRPr lang="en-US" dirty="0"/>
          </a:p>
        </p:txBody>
      </p:sp>
      <p:sp>
        <p:nvSpPr>
          <p:cNvPr id="6" name="CasellaDiTesto 5">
            <a:extLst>
              <a:ext uri="{FF2B5EF4-FFF2-40B4-BE49-F238E27FC236}">
                <a16:creationId xmlns:a16="http://schemas.microsoft.com/office/drawing/2014/main" id="{1DAA271B-79ED-4020-89D8-8CF69D29AA08}"/>
              </a:ext>
            </a:extLst>
          </p:cNvPr>
          <p:cNvSpPr txBox="1"/>
          <p:nvPr/>
        </p:nvSpPr>
        <p:spPr>
          <a:xfrm>
            <a:off x="874643" y="5770246"/>
            <a:ext cx="10442713" cy="646331"/>
          </a:xfrm>
          <a:prstGeom prst="rect">
            <a:avLst/>
          </a:prstGeom>
          <a:noFill/>
        </p:spPr>
        <p:txBody>
          <a:bodyPr wrap="square" rtlCol="0">
            <a:spAutoFit/>
          </a:bodyPr>
          <a:lstStyle/>
          <a:p>
            <a:r>
              <a:rPr lang="en-US" dirty="0"/>
              <a:t>The “hat” represents proportional rates of change.</a:t>
            </a:r>
          </a:p>
          <a:p>
            <a:r>
              <a:rPr lang="en-US" dirty="0" err="1"/>
              <a:t>θ</a:t>
            </a:r>
            <a:r>
              <a:rPr lang="en-US" baseline="-25000" dirty="0" err="1"/>
              <a:t>SX</a:t>
            </a:r>
            <a:r>
              <a:rPr lang="en-US" baseline="-25000" dirty="0"/>
              <a:t> </a:t>
            </a:r>
            <a:r>
              <a:rPr lang="en-US" dirty="0"/>
              <a:t>;</a:t>
            </a:r>
            <a:r>
              <a:rPr lang="el-GR" dirty="0"/>
              <a:t>θ</a:t>
            </a:r>
            <a:r>
              <a:rPr lang="it-IT" baseline="-25000" dirty="0"/>
              <a:t>SY</a:t>
            </a:r>
            <a:r>
              <a:rPr lang="it-IT" dirty="0"/>
              <a:t> are the shares of </a:t>
            </a:r>
            <a:r>
              <a:rPr lang="en-US" sz="1600" dirty="0"/>
              <a:t>skilled</a:t>
            </a:r>
            <a:r>
              <a:rPr lang="it-IT" dirty="0"/>
              <a:t> </a:t>
            </a:r>
            <a:r>
              <a:rPr lang="en-US" dirty="0"/>
              <a:t>labor in the production cost of X and Y, respectively</a:t>
            </a:r>
            <a:r>
              <a:rPr lang="it-IT" dirty="0"/>
              <a:t>.</a:t>
            </a:r>
            <a:endParaRPr lang="en-US" baseline="-25000" dirty="0"/>
          </a:p>
        </p:txBody>
      </p:sp>
      <p:pic>
        <p:nvPicPr>
          <p:cNvPr id="7" name="Immagine 6">
            <a:extLst>
              <a:ext uri="{FF2B5EF4-FFF2-40B4-BE49-F238E27FC236}">
                <a16:creationId xmlns:a16="http://schemas.microsoft.com/office/drawing/2014/main" id="{5836BD2A-4C0E-4088-A8EA-C5B7447BE352}"/>
              </a:ext>
            </a:extLst>
          </p:cNvPr>
          <p:cNvPicPr/>
          <p:nvPr/>
        </p:nvPicPr>
        <p:blipFill rotWithShape="1">
          <a:blip r:embed="rId3"/>
          <a:srcRect l="29259" t="41797" r="50352" b="52113"/>
          <a:stretch/>
        </p:blipFill>
        <p:spPr bwMode="auto">
          <a:xfrm>
            <a:off x="3257963" y="5098284"/>
            <a:ext cx="4772854" cy="646331"/>
          </a:xfrm>
          <a:prstGeom prst="rect">
            <a:avLst/>
          </a:prstGeom>
          <a:ln>
            <a:noFill/>
          </a:ln>
          <a:extLst>
            <a:ext uri="{53640926-AAD7-44D8-BBD7-CCE9431645EC}">
              <a14:shadowObscured xmlns:a14="http://schemas.microsoft.com/office/drawing/2010/main"/>
            </a:ext>
          </a:extLst>
        </p:spPr>
      </p:pic>
      <p:sp>
        <p:nvSpPr>
          <p:cNvPr id="8" name="CasellaDiTesto 9">
            <a:extLst>
              <a:ext uri="{FF2B5EF4-FFF2-40B4-BE49-F238E27FC236}">
                <a16:creationId xmlns:a16="http://schemas.microsoft.com/office/drawing/2014/main" id="{A77590E2-8873-4B52-956D-40DEFFB7186C}"/>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10" name="Rettangolo 11">
            <a:extLst>
              <a:ext uri="{FF2B5EF4-FFF2-40B4-BE49-F238E27FC236}">
                <a16:creationId xmlns:a16="http://schemas.microsoft.com/office/drawing/2014/main" id="{AC0D26F6-988D-45EF-B661-EDE84E131BF8}"/>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10</a:t>
            </a:r>
          </a:p>
        </p:txBody>
      </p:sp>
    </p:spTree>
    <p:extLst>
      <p:ext uri="{BB962C8B-B14F-4D97-AF65-F5344CB8AC3E}">
        <p14:creationId xmlns:p14="http://schemas.microsoft.com/office/powerpoint/2010/main" val="1071096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1">
            <a:extLst>
              <a:ext uri="{FF2B5EF4-FFF2-40B4-BE49-F238E27FC236}">
                <a16:creationId xmlns:a16="http://schemas.microsoft.com/office/drawing/2014/main" id="{16C0C845-17A3-F54D-966A-BC905167FBA5}"/>
              </a:ext>
            </a:extLst>
          </p:cNvPr>
          <p:cNvPicPr>
            <a:picLocks noChangeAspect="1"/>
          </p:cNvPicPr>
          <p:nvPr/>
        </p:nvPicPr>
        <p:blipFill>
          <a:blip r:embed="rId2"/>
          <a:stretch>
            <a:fillRect/>
          </a:stretch>
        </p:blipFill>
        <p:spPr>
          <a:xfrm>
            <a:off x="0" y="0"/>
            <a:ext cx="12192000" cy="6872633"/>
          </a:xfrm>
          <a:prstGeom prst="rect">
            <a:avLst/>
          </a:prstGeom>
        </p:spPr>
      </p:pic>
      <p:sp>
        <p:nvSpPr>
          <p:cNvPr id="2" name="Titolo 1">
            <a:extLst>
              <a:ext uri="{FF2B5EF4-FFF2-40B4-BE49-F238E27FC236}">
                <a16:creationId xmlns:a16="http://schemas.microsoft.com/office/drawing/2014/main" id="{30C0E475-EC96-4BA3-8199-DCC64F92FFF3}"/>
              </a:ext>
            </a:extLst>
          </p:cNvPr>
          <p:cNvSpPr>
            <a:spLocks noGrp="1"/>
          </p:cNvSpPr>
          <p:nvPr>
            <p:ph type="title"/>
          </p:nvPr>
        </p:nvSpPr>
        <p:spPr>
          <a:xfrm>
            <a:off x="612912" y="768833"/>
            <a:ext cx="9896061" cy="551040"/>
          </a:xfrm>
        </p:spPr>
        <p:txBody>
          <a:bodyPr>
            <a:normAutofit/>
          </a:bodyPr>
          <a:lstStyle/>
          <a:p>
            <a:pPr algn="ctr"/>
            <a:r>
              <a:rPr lang="it-IT" sz="2400" b="1" dirty="0">
                <a:solidFill>
                  <a:schemeClr val="accent1">
                    <a:lumMod val="75000"/>
                  </a:schemeClr>
                </a:solidFill>
                <a:latin typeface="Arial" panose="020B0604020202020204" pitchFamily="34" charset="0"/>
                <a:cs typeface="Arial" panose="020B0604020202020204" pitchFamily="34" charset="0"/>
              </a:rPr>
              <a:t>2.1 </a:t>
            </a:r>
            <a:r>
              <a:rPr lang="it-IT" sz="2400" b="1" dirty="0" err="1">
                <a:solidFill>
                  <a:schemeClr val="accent1">
                    <a:lumMod val="75000"/>
                  </a:schemeClr>
                </a:solidFill>
                <a:latin typeface="Arial" panose="020B0604020202020204" pitchFamily="34" charset="0"/>
                <a:cs typeface="Arial" panose="020B0604020202020204" pitchFamily="34" charset="0"/>
              </a:rPr>
              <a:t>Wages</a:t>
            </a:r>
            <a:r>
              <a:rPr lang="it-IT" sz="2400" b="1" dirty="0">
                <a:solidFill>
                  <a:schemeClr val="accent1">
                    <a:lumMod val="75000"/>
                  </a:schemeClr>
                </a:solidFill>
                <a:latin typeface="Arial" panose="020B0604020202020204" pitchFamily="34" charset="0"/>
                <a:cs typeface="Arial" panose="020B0604020202020204" pitchFamily="34" charset="0"/>
              </a:rPr>
              <a:t>, prices and the </a:t>
            </a:r>
            <a:r>
              <a:rPr lang="it-IT" sz="2400" b="1" dirty="0" err="1">
                <a:solidFill>
                  <a:schemeClr val="accent1">
                    <a:lumMod val="75000"/>
                  </a:schemeClr>
                </a:solidFill>
                <a:latin typeface="Arial" panose="020B0604020202020204" pitchFamily="34" charset="0"/>
                <a:cs typeface="Arial" panose="020B0604020202020204" pitchFamily="34" charset="0"/>
              </a:rPr>
              <a:t>skilled-unskilled</a:t>
            </a:r>
            <a:r>
              <a:rPr lang="it-IT" sz="2400" b="1" dirty="0">
                <a:solidFill>
                  <a:schemeClr val="accent1">
                    <a:lumMod val="75000"/>
                  </a:schemeClr>
                </a:solidFill>
                <a:latin typeface="Arial" panose="020B0604020202020204" pitchFamily="34" charset="0"/>
                <a:cs typeface="Arial" panose="020B0604020202020204" pitchFamily="34" charset="0"/>
              </a:rPr>
              <a:t> </a:t>
            </a:r>
            <a:r>
              <a:rPr lang="it-IT" sz="2400" b="1" dirty="0" err="1">
                <a:solidFill>
                  <a:schemeClr val="accent1">
                    <a:lumMod val="75000"/>
                  </a:schemeClr>
                </a:solidFill>
                <a:latin typeface="Arial" panose="020B0604020202020204" pitchFamily="34" charset="0"/>
                <a:cs typeface="Arial" panose="020B0604020202020204" pitchFamily="34" charset="0"/>
              </a:rPr>
              <a:t>labor</a:t>
            </a:r>
            <a:r>
              <a:rPr lang="it-IT" sz="2400" b="1" dirty="0">
                <a:solidFill>
                  <a:schemeClr val="accent1">
                    <a:lumMod val="75000"/>
                  </a:schemeClr>
                </a:solidFill>
                <a:latin typeface="Arial" panose="020B0604020202020204" pitchFamily="34" charset="0"/>
                <a:cs typeface="Arial" panose="020B0604020202020204" pitchFamily="34" charset="0"/>
              </a:rPr>
              <a:t> ratio</a:t>
            </a:r>
          </a:p>
        </p:txBody>
      </p:sp>
      <p:sp>
        <p:nvSpPr>
          <p:cNvPr id="5" name="CasellaDiTesto 4">
            <a:extLst>
              <a:ext uri="{FF2B5EF4-FFF2-40B4-BE49-F238E27FC236}">
                <a16:creationId xmlns:a16="http://schemas.microsoft.com/office/drawing/2014/main" id="{643AB542-1256-4C57-B15C-ECC2E2F3A0C6}"/>
              </a:ext>
            </a:extLst>
          </p:cNvPr>
          <p:cNvSpPr txBox="1"/>
          <p:nvPr/>
        </p:nvSpPr>
        <p:spPr>
          <a:xfrm>
            <a:off x="7777371" y="1292670"/>
            <a:ext cx="3801717" cy="5078313"/>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right panel shows the relationship between factor prices and the ratio of skilled to unskilled labor used in production. </a:t>
            </a:r>
          </a:p>
          <a:p>
            <a:pPr marL="285750" indent="-285750" algn="just">
              <a:buFont typeface="Arial" panose="020B0604020202020204" pitchFamily="34" charset="0"/>
              <a:buChar char="•"/>
            </a:pPr>
            <a:r>
              <a:rPr lang="en-US" dirty="0"/>
              <a:t>The left panel shows the relationship between relative goods prices and relative factor prices.</a:t>
            </a:r>
          </a:p>
          <a:p>
            <a:pPr algn="just"/>
            <a:endParaRPr lang="en-US" dirty="0"/>
          </a:p>
          <a:p>
            <a:pPr marL="285750" indent="-285750" algn="just">
              <a:buFont typeface="Arial" panose="020B0604020202020204" pitchFamily="34" charset="0"/>
              <a:buChar char="•"/>
            </a:pPr>
            <a:r>
              <a:rPr lang="en-US" dirty="0"/>
              <a:t>A rise in the </a:t>
            </a:r>
            <a:r>
              <a:rPr lang="en-US" b="1" dirty="0"/>
              <a:t>relative price </a:t>
            </a:r>
            <a:r>
              <a:rPr lang="en-US" dirty="0"/>
              <a:t>of the skilled labor-intensive good must lead to a rise in the </a:t>
            </a:r>
            <a:r>
              <a:rPr lang="en-US" b="1" dirty="0"/>
              <a:t>relative wages </a:t>
            </a:r>
            <a:r>
              <a:rPr lang="en-US" dirty="0"/>
              <a:t>of skilled workers. This implies a fall in the ratio of skilled to unskilled workers in </a:t>
            </a:r>
            <a:r>
              <a:rPr lang="en-US" i="1" dirty="0"/>
              <a:t>both industries </a:t>
            </a:r>
            <a:r>
              <a:rPr lang="en-US" dirty="0">
                <a:sym typeface="Wingdings" panose="05000000000000000000" pitchFamily="2" charset="2"/>
              </a:rPr>
              <a:t> fall in the </a:t>
            </a:r>
            <a:r>
              <a:rPr lang="en-US" b="1" dirty="0">
                <a:sym typeface="Wingdings" panose="05000000000000000000" pitchFamily="2" charset="2"/>
              </a:rPr>
              <a:t>marginal productivity </a:t>
            </a:r>
            <a:r>
              <a:rPr lang="en-US" dirty="0">
                <a:sym typeface="Wingdings" panose="05000000000000000000" pitchFamily="2" charset="2"/>
              </a:rPr>
              <a:t>of unskilled workers in terms of both goods.</a:t>
            </a:r>
            <a:endParaRPr lang="en-US" dirty="0"/>
          </a:p>
        </p:txBody>
      </p:sp>
      <p:sp>
        <p:nvSpPr>
          <p:cNvPr id="6" name="CasellaDiTesto 5">
            <a:extLst>
              <a:ext uri="{FF2B5EF4-FFF2-40B4-BE49-F238E27FC236}">
                <a16:creationId xmlns:a16="http://schemas.microsoft.com/office/drawing/2014/main" id="{CFCDA309-2422-4997-A2E6-2D393F2D1497}"/>
              </a:ext>
            </a:extLst>
          </p:cNvPr>
          <p:cNvSpPr txBox="1"/>
          <p:nvPr/>
        </p:nvSpPr>
        <p:spPr>
          <a:xfrm>
            <a:off x="773783" y="6056190"/>
            <a:ext cx="3352800" cy="307777"/>
          </a:xfrm>
          <a:prstGeom prst="rect">
            <a:avLst/>
          </a:prstGeom>
          <a:noFill/>
        </p:spPr>
        <p:txBody>
          <a:bodyPr wrap="square" rtlCol="0">
            <a:spAutoFit/>
          </a:bodyPr>
          <a:lstStyle/>
          <a:p>
            <a:r>
              <a:rPr lang="it-IT" sz="1400" dirty="0"/>
              <a:t>Source: Krugman (1995).</a:t>
            </a:r>
          </a:p>
        </p:txBody>
      </p:sp>
      <p:pic>
        <p:nvPicPr>
          <p:cNvPr id="8" name="Immagine 7">
            <a:extLst>
              <a:ext uri="{FF2B5EF4-FFF2-40B4-BE49-F238E27FC236}">
                <a16:creationId xmlns:a16="http://schemas.microsoft.com/office/drawing/2014/main" id="{C176A221-4D90-4AE7-927D-5CF3DEAC504C}"/>
              </a:ext>
            </a:extLst>
          </p:cNvPr>
          <p:cNvPicPr/>
          <p:nvPr/>
        </p:nvPicPr>
        <p:blipFill rotWithShape="1">
          <a:blip r:embed="rId3"/>
          <a:srcRect l="16653" t="24635" r="37591" b="19173"/>
          <a:stretch/>
        </p:blipFill>
        <p:spPr bwMode="auto">
          <a:xfrm>
            <a:off x="773783" y="1629035"/>
            <a:ext cx="6978739" cy="4278095"/>
          </a:xfrm>
          <a:prstGeom prst="rect">
            <a:avLst/>
          </a:prstGeom>
          <a:ln>
            <a:noFill/>
          </a:ln>
          <a:extLst>
            <a:ext uri="{53640926-AAD7-44D8-BBD7-CCE9431645EC}">
              <a14:shadowObscured xmlns:a14="http://schemas.microsoft.com/office/drawing/2010/main"/>
            </a:ext>
          </a:extLst>
        </p:spPr>
      </p:pic>
      <p:sp>
        <p:nvSpPr>
          <p:cNvPr id="9" name="CasellaDiTesto 9">
            <a:extLst>
              <a:ext uri="{FF2B5EF4-FFF2-40B4-BE49-F238E27FC236}">
                <a16:creationId xmlns:a16="http://schemas.microsoft.com/office/drawing/2014/main" id="{22D7BB71-06E6-41D5-A5A3-A64F0154D413}"/>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10" name="Rettangolo 11">
            <a:extLst>
              <a:ext uri="{FF2B5EF4-FFF2-40B4-BE49-F238E27FC236}">
                <a16:creationId xmlns:a16="http://schemas.microsoft.com/office/drawing/2014/main" id="{84422DF9-7672-4D29-A1BD-AAFC7FD22A03}"/>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11</a:t>
            </a:r>
          </a:p>
        </p:txBody>
      </p:sp>
    </p:spTree>
    <p:extLst>
      <p:ext uri="{BB962C8B-B14F-4D97-AF65-F5344CB8AC3E}">
        <p14:creationId xmlns:p14="http://schemas.microsoft.com/office/powerpoint/2010/main" val="9992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1">
            <a:extLst>
              <a:ext uri="{FF2B5EF4-FFF2-40B4-BE49-F238E27FC236}">
                <a16:creationId xmlns:a16="http://schemas.microsoft.com/office/drawing/2014/main" id="{1199943B-0AAF-4C79-B48C-827EF2BB57A5}"/>
              </a:ext>
            </a:extLst>
          </p:cNvPr>
          <p:cNvPicPr>
            <a:picLocks noChangeAspect="1"/>
          </p:cNvPicPr>
          <p:nvPr/>
        </p:nvPicPr>
        <p:blipFill>
          <a:blip r:embed="rId2"/>
          <a:stretch>
            <a:fillRect/>
          </a:stretch>
        </p:blipFill>
        <p:spPr>
          <a:xfrm>
            <a:off x="0" y="0"/>
            <a:ext cx="12192000" cy="6872633"/>
          </a:xfrm>
          <a:prstGeom prst="rect">
            <a:avLst/>
          </a:prstGeom>
        </p:spPr>
      </p:pic>
      <p:sp>
        <p:nvSpPr>
          <p:cNvPr id="2" name="Titolo 1">
            <a:extLst>
              <a:ext uri="{FF2B5EF4-FFF2-40B4-BE49-F238E27FC236}">
                <a16:creationId xmlns:a16="http://schemas.microsoft.com/office/drawing/2014/main" id="{DEFC9DE3-B70A-4E58-8F60-1D336C5AF335}"/>
              </a:ext>
            </a:extLst>
          </p:cNvPr>
          <p:cNvSpPr>
            <a:spLocks noGrp="1"/>
          </p:cNvSpPr>
          <p:nvPr>
            <p:ph type="title"/>
          </p:nvPr>
        </p:nvSpPr>
        <p:spPr>
          <a:xfrm>
            <a:off x="1074768" y="807675"/>
            <a:ext cx="10389704" cy="536023"/>
          </a:xfrm>
        </p:spPr>
        <p:txBody>
          <a:bodyPr>
            <a:normAutofit/>
          </a:bodyPr>
          <a:lstStyle/>
          <a:p>
            <a:pPr algn="ctr"/>
            <a:r>
              <a:rPr lang="it-IT" sz="2400" b="1" dirty="0">
                <a:solidFill>
                  <a:schemeClr val="accent1">
                    <a:lumMod val="75000"/>
                  </a:schemeClr>
                </a:solidFill>
                <a:latin typeface="Arial" panose="020B0604020202020204" pitchFamily="34" charset="0"/>
                <a:cs typeface="Arial" panose="020B0604020202020204" pitchFamily="34" charset="0"/>
              </a:rPr>
              <a:t>2.2 </a:t>
            </a:r>
            <a:r>
              <a:rPr lang="it-IT" sz="2400" b="1" dirty="0" err="1">
                <a:solidFill>
                  <a:schemeClr val="accent1">
                    <a:lumMod val="75000"/>
                  </a:schemeClr>
                </a:solidFill>
                <a:latin typeface="Arial" panose="020B0604020202020204" pitchFamily="34" charset="0"/>
                <a:cs typeface="Arial" panose="020B0604020202020204" pitchFamily="34" charset="0"/>
              </a:rPr>
              <a:t>Effect</a:t>
            </a:r>
            <a:r>
              <a:rPr lang="it-IT" sz="2400" b="1" dirty="0">
                <a:solidFill>
                  <a:schemeClr val="accent1">
                    <a:lumMod val="75000"/>
                  </a:schemeClr>
                </a:solidFill>
                <a:latin typeface="Arial" panose="020B0604020202020204" pitchFamily="34" charset="0"/>
                <a:cs typeface="Arial" panose="020B0604020202020204" pitchFamily="34" charset="0"/>
              </a:rPr>
              <a:t> of trade on prices of </a:t>
            </a:r>
            <a:r>
              <a:rPr lang="it-IT" sz="2400" b="1" dirty="0" err="1">
                <a:solidFill>
                  <a:schemeClr val="accent1">
                    <a:lumMod val="75000"/>
                  </a:schemeClr>
                </a:solidFill>
                <a:latin typeface="Arial" panose="020B0604020202020204" pitchFamily="34" charset="0"/>
                <a:cs typeface="Arial" panose="020B0604020202020204" pitchFamily="34" charset="0"/>
              </a:rPr>
              <a:t>skilled</a:t>
            </a:r>
            <a:r>
              <a:rPr lang="it-IT" sz="2400" b="1" dirty="0">
                <a:solidFill>
                  <a:schemeClr val="accent1">
                    <a:lumMod val="75000"/>
                  </a:schemeClr>
                </a:solidFill>
                <a:latin typeface="Arial" panose="020B0604020202020204" pitchFamily="34" charset="0"/>
                <a:cs typeface="Arial" panose="020B0604020202020204" pitchFamily="34" charset="0"/>
              </a:rPr>
              <a:t> and </a:t>
            </a:r>
            <a:r>
              <a:rPr lang="it-IT" sz="2400" b="1" dirty="0" err="1">
                <a:solidFill>
                  <a:schemeClr val="accent1">
                    <a:lumMod val="75000"/>
                  </a:schemeClr>
                </a:solidFill>
                <a:latin typeface="Arial" panose="020B0604020202020204" pitchFamily="34" charset="0"/>
                <a:cs typeface="Arial" panose="020B0604020202020204" pitchFamily="34" charset="0"/>
              </a:rPr>
              <a:t>unskilled</a:t>
            </a:r>
            <a:r>
              <a:rPr lang="it-IT" sz="2400" b="1" dirty="0">
                <a:solidFill>
                  <a:schemeClr val="accent1">
                    <a:lumMod val="75000"/>
                  </a:schemeClr>
                </a:solidFill>
                <a:latin typeface="Arial" panose="020B0604020202020204" pitchFamily="34" charset="0"/>
                <a:cs typeface="Arial" panose="020B0604020202020204" pitchFamily="34" charset="0"/>
              </a:rPr>
              <a:t> labour</a:t>
            </a:r>
          </a:p>
        </p:txBody>
      </p:sp>
      <p:sp>
        <p:nvSpPr>
          <p:cNvPr id="5" name="Rettangolo 4">
            <a:extLst>
              <a:ext uri="{FF2B5EF4-FFF2-40B4-BE49-F238E27FC236}">
                <a16:creationId xmlns:a16="http://schemas.microsoft.com/office/drawing/2014/main" id="{44B8C536-6B92-4D58-92BF-79E29C67E05F}"/>
              </a:ext>
            </a:extLst>
          </p:cNvPr>
          <p:cNvSpPr/>
          <p:nvPr/>
        </p:nvSpPr>
        <p:spPr>
          <a:xfrm>
            <a:off x="7101212" y="1343698"/>
            <a:ext cx="4636458" cy="5601533"/>
          </a:xfrm>
          <a:prstGeom prst="rect">
            <a:avLst/>
          </a:prstGeom>
        </p:spPr>
        <p:txBody>
          <a:bodyPr wrap="square">
            <a:spAutoFit/>
          </a:bodyPr>
          <a:lstStyle/>
          <a:p>
            <a:pPr marL="285750" indent="-285750" algn="just">
              <a:buFont typeface="Arial" panose="020B0604020202020204" pitchFamily="34" charset="0"/>
              <a:buChar char="•"/>
            </a:pPr>
            <a:r>
              <a:rPr lang="en-US" dirty="0"/>
              <a:t>However, in the real world prices are as </a:t>
            </a:r>
            <a:r>
              <a:rPr lang="en-US" b="1" dirty="0"/>
              <a:t>endogenous</a:t>
            </a:r>
            <a:r>
              <a:rPr lang="en-US" dirty="0"/>
              <a:t> as trade volumes.</a:t>
            </a:r>
          </a:p>
          <a:p>
            <a:pPr marL="285750" indent="-285750" algn="just">
              <a:buFont typeface="Arial" panose="020B0604020202020204" pitchFamily="34" charset="0"/>
              <a:buChar char="•"/>
            </a:pPr>
            <a:r>
              <a:rPr lang="en-US" dirty="0"/>
              <a:t>Krugman argued that the appropriate method was </a:t>
            </a:r>
            <a:r>
              <a:rPr lang="en-US" b="1" dirty="0"/>
              <a:t>“but for” analysis</a:t>
            </a:r>
            <a:r>
              <a:rPr lang="en-US" dirty="0"/>
              <a:t>: compare goods and factor prices with an estimate of what they would have been but for the opportunity to engage in manufactures trade with developing countries. And this but-for analysis inevitably leans strongly on calculations involving trade volumes.</a:t>
            </a:r>
          </a:p>
          <a:p>
            <a:pPr marL="285750" indent="-285750" algn="just">
              <a:buFont typeface="Arial" panose="020B0604020202020204" pitchFamily="34" charset="0"/>
              <a:buChar char="•"/>
            </a:pPr>
            <a:r>
              <a:rPr lang="en-US" dirty="0"/>
              <a:t>PPF of the developed country at aggregate level.</a:t>
            </a:r>
          </a:p>
          <a:p>
            <a:pPr marL="285750" indent="-285750" algn="just">
              <a:buFont typeface="Arial" panose="020B0604020202020204" pitchFamily="34" charset="0"/>
              <a:buChar char="•"/>
            </a:pPr>
            <a:r>
              <a:rPr lang="en-US" dirty="0"/>
              <a:t>A </a:t>
            </a:r>
            <a:r>
              <a:rPr lang="en-US" b="1" dirty="0"/>
              <a:t>autarkic equilibrium</a:t>
            </a:r>
          </a:p>
          <a:p>
            <a:pPr marL="285750" indent="-285750" algn="just">
              <a:buFont typeface="Arial" panose="020B0604020202020204" pitchFamily="34" charset="0"/>
              <a:buChar char="•"/>
            </a:pPr>
            <a:r>
              <a:rPr lang="en-US" dirty="0"/>
              <a:t>Opportunities for trade with newly industrializing economies are represented by the offer curve NIEO.</a:t>
            </a:r>
          </a:p>
          <a:p>
            <a:pPr marL="285750" indent="-285750" algn="just">
              <a:buFont typeface="Arial" panose="020B0604020202020204" pitchFamily="34" charset="0"/>
              <a:buChar char="•"/>
            </a:pPr>
            <a:r>
              <a:rPr lang="en-US" dirty="0"/>
              <a:t>With </a:t>
            </a:r>
            <a:r>
              <a:rPr lang="en-US" b="1" dirty="0"/>
              <a:t>trade</a:t>
            </a:r>
            <a:r>
              <a:rPr lang="en-US" dirty="0"/>
              <a:t> Q is equilibrium </a:t>
            </a:r>
            <a:r>
              <a:rPr lang="en-US" u="sng" dirty="0"/>
              <a:t>production</a:t>
            </a:r>
            <a:r>
              <a:rPr lang="en-US" dirty="0"/>
              <a:t> and C equilibrium </a:t>
            </a:r>
            <a:r>
              <a:rPr lang="en-US" u="sng" dirty="0"/>
              <a:t>consumption.</a:t>
            </a:r>
          </a:p>
          <a:p>
            <a:pPr marL="285750" indent="-285750" algn="just">
              <a:buFont typeface="Arial" panose="020B0604020202020204" pitchFamily="34" charset="0"/>
              <a:buChar char="•"/>
            </a:pPr>
            <a:r>
              <a:rPr lang="en-US" dirty="0"/>
              <a:t>PP </a:t>
            </a:r>
            <a:r>
              <a:rPr lang="en-US" u="sng" dirty="0"/>
              <a:t>relative prices </a:t>
            </a:r>
            <a:r>
              <a:rPr lang="en-US" dirty="0"/>
              <a:t>in trade.</a:t>
            </a:r>
          </a:p>
          <a:p>
            <a:r>
              <a:rPr lang="en-US" sz="1600" dirty="0"/>
              <a:t> </a:t>
            </a:r>
          </a:p>
        </p:txBody>
      </p:sp>
      <p:sp>
        <p:nvSpPr>
          <p:cNvPr id="6" name="CasellaDiTesto 5">
            <a:extLst>
              <a:ext uri="{FF2B5EF4-FFF2-40B4-BE49-F238E27FC236}">
                <a16:creationId xmlns:a16="http://schemas.microsoft.com/office/drawing/2014/main" id="{9F227D45-AC3D-4DEB-996F-2318166E2899}"/>
              </a:ext>
            </a:extLst>
          </p:cNvPr>
          <p:cNvSpPr txBox="1"/>
          <p:nvPr/>
        </p:nvSpPr>
        <p:spPr>
          <a:xfrm>
            <a:off x="1221258" y="6198350"/>
            <a:ext cx="4807226" cy="307777"/>
          </a:xfrm>
          <a:prstGeom prst="rect">
            <a:avLst/>
          </a:prstGeom>
          <a:noFill/>
        </p:spPr>
        <p:txBody>
          <a:bodyPr wrap="square" rtlCol="0">
            <a:spAutoFit/>
          </a:bodyPr>
          <a:lstStyle/>
          <a:p>
            <a:r>
              <a:rPr lang="it-IT" sz="1400" dirty="0"/>
              <a:t>Source: Krugman (1995).</a:t>
            </a:r>
          </a:p>
        </p:txBody>
      </p:sp>
      <p:pic>
        <p:nvPicPr>
          <p:cNvPr id="7" name="Immagine 6">
            <a:extLst>
              <a:ext uri="{FF2B5EF4-FFF2-40B4-BE49-F238E27FC236}">
                <a16:creationId xmlns:a16="http://schemas.microsoft.com/office/drawing/2014/main" id="{C9CF392D-983D-4201-AAB1-12A697700864}"/>
              </a:ext>
            </a:extLst>
          </p:cNvPr>
          <p:cNvPicPr/>
          <p:nvPr/>
        </p:nvPicPr>
        <p:blipFill rotWithShape="1">
          <a:blip r:embed="rId3"/>
          <a:srcRect l="17586" t="16609" r="37125" b="13084"/>
          <a:stretch/>
        </p:blipFill>
        <p:spPr bwMode="auto">
          <a:xfrm>
            <a:off x="812800" y="1366258"/>
            <a:ext cx="6197600" cy="4832092"/>
          </a:xfrm>
          <a:prstGeom prst="rect">
            <a:avLst/>
          </a:prstGeom>
          <a:ln>
            <a:noFill/>
          </a:ln>
          <a:extLst>
            <a:ext uri="{53640926-AAD7-44D8-BBD7-CCE9431645EC}">
              <a14:shadowObscured xmlns:a14="http://schemas.microsoft.com/office/drawing/2010/main"/>
            </a:ext>
          </a:extLst>
        </p:spPr>
      </p:pic>
      <p:sp>
        <p:nvSpPr>
          <p:cNvPr id="9" name="CasellaDiTesto 9">
            <a:extLst>
              <a:ext uri="{FF2B5EF4-FFF2-40B4-BE49-F238E27FC236}">
                <a16:creationId xmlns:a16="http://schemas.microsoft.com/office/drawing/2014/main" id="{FF71F23D-B0C2-4960-8B16-10B71BB86E07}"/>
              </a:ext>
            </a:extLst>
          </p:cNvPr>
          <p:cNvSpPr txBox="1"/>
          <p:nvPr/>
        </p:nvSpPr>
        <p:spPr>
          <a:xfrm>
            <a:off x="6303171" y="20662"/>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10" name="Rettangolo 11">
            <a:extLst>
              <a:ext uri="{FF2B5EF4-FFF2-40B4-BE49-F238E27FC236}">
                <a16:creationId xmlns:a16="http://schemas.microsoft.com/office/drawing/2014/main" id="{AE9ECAE9-1C22-4751-8006-6724457BE00E}"/>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12</a:t>
            </a:r>
          </a:p>
        </p:txBody>
      </p:sp>
    </p:spTree>
    <p:extLst>
      <p:ext uri="{BB962C8B-B14F-4D97-AF65-F5344CB8AC3E}">
        <p14:creationId xmlns:p14="http://schemas.microsoft.com/office/powerpoint/2010/main" val="110999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1">
            <a:extLst>
              <a:ext uri="{FF2B5EF4-FFF2-40B4-BE49-F238E27FC236}">
                <a16:creationId xmlns:a16="http://schemas.microsoft.com/office/drawing/2014/main" id="{0A7C91E3-4724-4226-B85A-6C7446AAC628}"/>
              </a:ext>
            </a:extLst>
          </p:cNvPr>
          <p:cNvPicPr>
            <a:picLocks noChangeAspect="1"/>
          </p:cNvPicPr>
          <p:nvPr/>
        </p:nvPicPr>
        <p:blipFill>
          <a:blip r:embed="rId2"/>
          <a:stretch>
            <a:fillRect/>
          </a:stretch>
        </p:blipFill>
        <p:spPr>
          <a:xfrm>
            <a:off x="0" y="0"/>
            <a:ext cx="12192000" cy="6872633"/>
          </a:xfrm>
          <a:prstGeom prst="rect">
            <a:avLst/>
          </a:prstGeom>
        </p:spPr>
      </p:pic>
      <p:sp>
        <p:nvSpPr>
          <p:cNvPr id="2" name="Titolo 1">
            <a:extLst>
              <a:ext uri="{FF2B5EF4-FFF2-40B4-BE49-F238E27FC236}">
                <a16:creationId xmlns:a16="http://schemas.microsoft.com/office/drawing/2014/main" id="{351C72CF-EB65-4C3A-A5BE-706F2A51369E}"/>
              </a:ext>
            </a:extLst>
          </p:cNvPr>
          <p:cNvSpPr>
            <a:spLocks noGrp="1"/>
          </p:cNvSpPr>
          <p:nvPr>
            <p:ph type="title"/>
          </p:nvPr>
        </p:nvSpPr>
        <p:spPr>
          <a:xfrm>
            <a:off x="868018" y="619460"/>
            <a:ext cx="10515600" cy="774562"/>
          </a:xfrm>
        </p:spPr>
        <p:txBody>
          <a:bodyPr>
            <a:normAutofit/>
          </a:bodyPr>
          <a:lstStyle/>
          <a:p>
            <a:pPr algn="ctr"/>
            <a:r>
              <a:rPr lang="it-IT" sz="2400" b="1" dirty="0">
                <a:solidFill>
                  <a:schemeClr val="accent1">
                    <a:lumMod val="75000"/>
                  </a:schemeClr>
                </a:solidFill>
                <a:latin typeface="Arial" panose="020B0604020202020204" pitchFamily="34" charset="0"/>
                <a:cs typeface="Arial" panose="020B0604020202020204" pitchFamily="34" charset="0"/>
              </a:rPr>
              <a:t>2.3 </a:t>
            </a:r>
            <a:r>
              <a:rPr lang="it-IT" sz="2400" b="1" dirty="0" err="1">
                <a:solidFill>
                  <a:schemeClr val="accent1">
                    <a:lumMod val="75000"/>
                  </a:schemeClr>
                </a:solidFill>
                <a:latin typeface="Arial" panose="020B0604020202020204" pitchFamily="34" charset="0"/>
                <a:cs typeface="Arial" panose="020B0604020202020204" pitchFamily="34" charset="0"/>
              </a:rPr>
              <a:t>Effect</a:t>
            </a:r>
            <a:r>
              <a:rPr lang="it-IT" sz="2400" b="1" dirty="0">
                <a:solidFill>
                  <a:schemeClr val="accent1">
                    <a:lumMod val="75000"/>
                  </a:schemeClr>
                </a:solidFill>
                <a:latin typeface="Arial" panose="020B0604020202020204" pitchFamily="34" charset="0"/>
                <a:cs typeface="Arial" panose="020B0604020202020204" pitchFamily="34" charset="0"/>
              </a:rPr>
              <a:t> of </a:t>
            </a:r>
            <a:r>
              <a:rPr lang="it-IT" sz="2400" b="1" dirty="0" err="1">
                <a:solidFill>
                  <a:schemeClr val="accent1">
                    <a:lumMod val="75000"/>
                  </a:schemeClr>
                </a:solidFill>
                <a:latin typeface="Arial" panose="020B0604020202020204" pitchFamily="34" charset="0"/>
                <a:cs typeface="Arial" panose="020B0604020202020204" pitchFamily="34" charset="0"/>
              </a:rPr>
              <a:t>replacing</a:t>
            </a:r>
            <a:r>
              <a:rPr lang="it-IT" sz="2400" b="1" dirty="0">
                <a:solidFill>
                  <a:schemeClr val="accent1">
                    <a:lumMod val="75000"/>
                  </a:schemeClr>
                </a:solidFill>
                <a:latin typeface="Arial" panose="020B0604020202020204" pitchFamily="34" charset="0"/>
                <a:cs typeface="Arial" panose="020B0604020202020204" pitchFamily="34" charset="0"/>
              </a:rPr>
              <a:t> trade with </a:t>
            </a:r>
            <a:r>
              <a:rPr lang="it-IT" sz="2400" b="1" dirty="0" err="1">
                <a:solidFill>
                  <a:schemeClr val="accent1">
                    <a:lumMod val="75000"/>
                  </a:schemeClr>
                </a:solidFill>
                <a:latin typeface="Arial" panose="020B0604020202020204" pitchFamily="34" charset="0"/>
                <a:cs typeface="Arial" panose="020B0604020202020204" pitchFamily="34" charset="0"/>
              </a:rPr>
              <a:t>equivalent</a:t>
            </a:r>
            <a:r>
              <a:rPr lang="it-IT" sz="2400" b="1" dirty="0">
                <a:solidFill>
                  <a:schemeClr val="accent1">
                    <a:lumMod val="75000"/>
                  </a:schemeClr>
                </a:solidFill>
                <a:latin typeface="Arial" panose="020B0604020202020204" pitchFamily="34" charset="0"/>
                <a:cs typeface="Arial" panose="020B0604020202020204" pitchFamily="34" charset="0"/>
              </a:rPr>
              <a:t> </a:t>
            </a:r>
            <a:r>
              <a:rPr lang="it-IT" sz="2400" b="1" dirty="0" err="1">
                <a:solidFill>
                  <a:schemeClr val="accent1">
                    <a:lumMod val="75000"/>
                  </a:schemeClr>
                </a:solidFill>
                <a:latin typeface="Arial" panose="020B0604020202020204" pitchFamily="34" charset="0"/>
                <a:cs typeface="Arial" panose="020B0604020202020204" pitchFamily="34" charset="0"/>
              </a:rPr>
              <a:t>factor</a:t>
            </a:r>
            <a:r>
              <a:rPr lang="it-IT" sz="2400" b="1" dirty="0">
                <a:solidFill>
                  <a:schemeClr val="accent1">
                    <a:lumMod val="75000"/>
                  </a:schemeClr>
                </a:solidFill>
                <a:latin typeface="Arial" panose="020B0604020202020204" pitchFamily="34" charset="0"/>
                <a:cs typeface="Arial" panose="020B0604020202020204" pitchFamily="34" charset="0"/>
              </a:rPr>
              <a:t> </a:t>
            </a:r>
            <a:r>
              <a:rPr lang="it-IT" sz="2400" b="1" dirty="0" err="1">
                <a:solidFill>
                  <a:schemeClr val="accent1">
                    <a:lumMod val="75000"/>
                  </a:schemeClr>
                </a:solidFill>
                <a:latin typeface="Arial" panose="020B0604020202020204" pitchFamily="34" charset="0"/>
                <a:cs typeface="Arial" panose="020B0604020202020204" pitchFamily="34" charset="0"/>
              </a:rPr>
              <a:t>endowment</a:t>
            </a:r>
            <a:endParaRPr lang="it-IT" sz="2400" b="1" dirty="0">
              <a:solidFill>
                <a:schemeClr val="accent1">
                  <a:lumMod val="75000"/>
                </a:schemeClr>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0FA14400-0265-4E94-835D-9652120AFBC8}"/>
              </a:ext>
            </a:extLst>
          </p:cNvPr>
          <p:cNvSpPr txBox="1"/>
          <p:nvPr/>
        </p:nvSpPr>
        <p:spPr>
          <a:xfrm>
            <a:off x="676899" y="6302692"/>
            <a:ext cx="4863547" cy="307777"/>
          </a:xfrm>
          <a:prstGeom prst="rect">
            <a:avLst/>
          </a:prstGeom>
          <a:noFill/>
        </p:spPr>
        <p:txBody>
          <a:bodyPr wrap="square" rtlCol="0">
            <a:spAutoFit/>
          </a:bodyPr>
          <a:lstStyle/>
          <a:p>
            <a:r>
              <a:rPr lang="it-IT" sz="1400" dirty="0"/>
              <a:t>Source: Krugman (2008).</a:t>
            </a:r>
          </a:p>
        </p:txBody>
      </p:sp>
      <p:sp>
        <p:nvSpPr>
          <p:cNvPr id="9" name="CasellaDiTesto 8">
            <a:extLst>
              <a:ext uri="{FF2B5EF4-FFF2-40B4-BE49-F238E27FC236}">
                <a16:creationId xmlns:a16="http://schemas.microsoft.com/office/drawing/2014/main" id="{C1D854B7-CE8B-4072-A25A-BDD34808FC0E}"/>
              </a:ext>
            </a:extLst>
          </p:cNvPr>
          <p:cNvSpPr txBox="1"/>
          <p:nvPr/>
        </p:nvSpPr>
        <p:spPr>
          <a:xfrm>
            <a:off x="6710648" y="1772238"/>
            <a:ext cx="5287618" cy="5078313"/>
          </a:xfrm>
          <a:prstGeom prst="rect">
            <a:avLst/>
          </a:prstGeom>
          <a:noFill/>
        </p:spPr>
        <p:txBody>
          <a:bodyPr wrap="square" rtlCol="0">
            <a:spAutoFit/>
          </a:bodyPr>
          <a:lstStyle/>
          <a:p>
            <a:pPr marL="285750" indent="-285750">
              <a:buFont typeface="Arial" panose="020B0604020202020204" pitchFamily="34" charset="0"/>
              <a:buChar char="•"/>
            </a:pPr>
            <a:r>
              <a:rPr lang="en-US" dirty="0"/>
              <a:t>The </a:t>
            </a:r>
            <a:r>
              <a:rPr lang="en-US" b="1" dirty="0"/>
              <a:t>factor content approach</a:t>
            </a:r>
            <a:r>
              <a:rPr lang="en-US" dirty="0"/>
              <a:t> is fully consistent with an analysis based on trade flows and their effect on relative prices.</a:t>
            </a:r>
          </a:p>
          <a:p>
            <a:pPr marL="285750" indent="-285750">
              <a:buFont typeface="Arial" panose="020B0604020202020204" pitchFamily="34" charset="0"/>
              <a:buChar char="•"/>
            </a:pPr>
            <a:r>
              <a:rPr lang="en-US" dirty="0"/>
              <a:t>Holding goods prices constant while altering the economy’s factor endowment, </a:t>
            </a:r>
            <a:r>
              <a:rPr lang="en-US" u="sng" dirty="0"/>
              <a:t>subtracting skilled labor while adding unskilled labor</a:t>
            </a:r>
            <a:r>
              <a:rPr lang="en-US" dirty="0"/>
              <a:t>.</a:t>
            </a:r>
          </a:p>
          <a:p>
            <a:pPr marL="285750" indent="-285750">
              <a:buFont typeface="Arial" panose="020B0604020202020204" pitchFamily="34" charset="0"/>
              <a:buChar char="•"/>
            </a:pPr>
            <a:r>
              <a:rPr lang="en-US" dirty="0"/>
              <a:t>Shift from PPF</a:t>
            </a:r>
            <a:r>
              <a:rPr lang="en-US" baseline="-25000" dirty="0"/>
              <a:t>1</a:t>
            </a:r>
            <a:r>
              <a:rPr lang="en-US" dirty="0"/>
              <a:t> to PPF</a:t>
            </a:r>
            <a:r>
              <a:rPr lang="en-US" baseline="-25000" dirty="0"/>
              <a:t>2</a:t>
            </a:r>
          </a:p>
          <a:p>
            <a:pPr marL="285750" indent="-285750">
              <a:buFont typeface="Arial" panose="020B0604020202020204" pitchFamily="34" charset="0"/>
              <a:buChar char="•"/>
            </a:pPr>
            <a:r>
              <a:rPr lang="en-US" dirty="0"/>
              <a:t>Suppose that at the initial factor prices the value of factors added is equal to the value of factors subtracted </a:t>
            </a:r>
            <a:r>
              <a:rPr lang="en-US" dirty="0">
                <a:sym typeface="Wingdings" panose="05000000000000000000" pitchFamily="2" charset="2"/>
              </a:rPr>
              <a:t> </a:t>
            </a:r>
            <a:r>
              <a:rPr lang="en-US" dirty="0"/>
              <a:t>production would shift northwest up the relative price PP.</a:t>
            </a:r>
          </a:p>
          <a:p>
            <a:pPr marL="285750" indent="-285750">
              <a:buFont typeface="Arial" panose="020B0604020202020204" pitchFamily="34" charset="0"/>
              <a:buChar char="•"/>
            </a:pPr>
            <a:r>
              <a:rPr lang="en-US" dirty="0"/>
              <a:t>If the change in factor endowments is sufficiently large, production will reach point C </a:t>
            </a:r>
            <a:r>
              <a:rPr lang="en-US" dirty="0">
                <a:sym typeface="Wingdings" panose="05000000000000000000" pitchFamily="2" charset="2"/>
              </a:rPr>
              <a:t> production </a:t>
            </a:r>
            <a:r>
              <a:rPr lang="en-US" dirty="0"/>
              <a:t>will match consumption, so that </a:t>
            </a:r>
            <a:r>
              <a:rPr lang="en-US" b="1" dirty="0"/>
              <a:t>trade is eliminated</a:t>
            </a:r>
            <a:r>
              <a:rPr lang="en-US" dirty="0"/>
              <a:t>.</a:t>
            </a:r>
          </a:p>
          <a:p>
            <a:pPr marL="285750" indent="-285750">
              <a:buFont typeface="Arial" panose="020B0604020202020204" pitchFamily="34" charset="0"/>
              <a:buChar char="•"/>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factor content approach is equivalent to the but-for trade analysis</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it-IT" dirty="0"/>
          </a:p>
          <a:p>
            <a:endParaRPr lang="it-IT" dirty="0"/>
          </a:p>
        </p:txBody>
      </p:sp>
      <p:pic>
        <p:nvPicPr>
          <p:cNvPr id="6" name="Immagine 5">
            <a:extLst>
              <a:ext uri="{FF2B5EF4-FFF2-40B4-BE49-F238E27FC236}">
                <a16:creationId xmlns:a16="http://schemas.microsoft.com/office/drawing/2014/main" id="{F4602C8F-45B1-4D8B-857D-3483F2242A28}"/>
              </a:ext>
            </a:extLst>
          </p:cNvPr>
          <p:cNvPicPr/>
          <p:nvPr/>
        </p:nvPicPr>
        <p:blipFill rotWithShape="1">
          <a:blip r:embed="rId3"/>
          <a:srcRect l="17743" t="17439" r="36190" b="10593"/>
          <a:stretch/>
        </p:blipFill>
        <p:spPr bwMode="auto">
          <a:xfrm>
            <a:off x="377372" y="1578052"/>
            <a:ext cx="5943915" cy="4801314"/>
          </a:xfrm>
          <a:prstGeom prst="rect">
            <a:avLst/>
          </a:prstGeom>
          <a:ln>
            <a:noFill/>
          </a:ln>
          <a:extLst>
            <a:ext uri="{53640926-AAD7-44D8-BBD7-CCE9431645EC}">
              <a14:shadowObscured xmlns:a14="http://schemas.microsoft.com/office/drawing/2010/main"/>
            </a:ext>
          </a:extLst>
        </p:spPr>
      </p:pic>
      <p:sp>
        <p:nvSpPr>
          <p:cNvPr id="11" name="CasellaDiTesto 9">
            <a:extLst>
              <a:ext uri="{FF2B5EF4-FFF2-40B4-BE49-F238E27FC236}">
                <a16:creationId xmlns:a16="http://schemas.microsoft.com/office/drawing/2014/main" id="{36B3804B-6D12-46D5-9CCF-C1A75A7517B3}"/>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12" name="Rettangolo 11">
            <a:extLst>
              <a:ext uri="{FF2B5EF4-FFF2-40B4-BE49-F238E27FC236}">
                <a16:creationId xmlns:a16="http://schemas.microsoft.com/office/drawing/2014/main" id="{BE43C194-4E17-407D-A6D7-C30A8163DBB6}"/>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13</a:t>
            </a:r>
          </a:p>
        </p:txBody>
      </p:sp>
    </p:spTree>
    <p:extLst>
      <p:ext uri="{BB962C8B-B14F-4D97-AF65-F5344CB8AC3E}">
        <p14:creationId xmlns:p14="http://schemas.microsoft.com/office/powerpoint/2010/main" val="338087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1">
            <a:extLst>
              <a:ext uri="{FF2B5EF4-FFF2-40B4-BE49-F238E27FC236}">
                <a16:creationId xmlns:a16="http://schemas.microsoft.com/office/drawing/2014/main" id="{E7379978-EBE4-4ABB-A484-F57DD231775D}"/>
              </a:ext>
            </a:extLst>
          </p:cNvPr>
          <p:cNvPicPr>
            <a:picLocks noChangeAspect="1"/>
          </p:cNvPicPr>
          <p:nvPr/>
        </p:nvPicPr>
        <p:blipFill>
          <a:blip r:embed="rId2"/>
          <a:stretch>
            <a:fillRect/>
          </a:stretch>
        </p:blipFill>
        <p:spPr>
          <a:xfrm>
            <a:off x="0" y="0"/>
            <a:ext cx="12192000" cy="6872633"/>
          </a:xfrm>
          <a:prstGeom prst="rect">
            <a:avLst/>
          </a:prstGeom>
        </p:spPr>
      </p:pic>
      <p:sp>
        <p:nvSpPr>
          <p:cNvPr id="2" name="Titolo 1">
            <a:extLst>
              <a:ext uri="{FF2B5EF4-FFF2-40B4-BE49-F238E27FC236}">
                <a16:creationId xmlns:a16="http://schemas.microsoft.com/office/drawing/2014/main" id="{C1B7F49F-B215-4233-9973-6459F9EB08F1}"/>
              </a:ext>
            </a:extLst>
          </p:cNvPr>
          <p:cNvSpPr>
            <a:spLocks noGrp="1"/>
          </p:cNvSpPr>
          <p:nvPr>
            <p:ph type="title"/>
          </p:nvPr>
        </p:nvSpPr>
        <p:spPr>
          <a:xfrm>
            <a:off x="838200" y="622725"/>
            <a:ext cx="10515600" cy="721554"/>
          </a:xfrm>
        </p:spPr>
        <p:txBody>
          <a:bodyPr>
            <a:normAutofit/>
          </a:bodyPr>
          <a:lstStyle/>
          <a:p>
            <a:pPr algn="ctr"/>
            <a:r>
              <a:rPr lang="it-IT" sz="2400" b="1" dirty="0">
                <a:solidFill>
                  <a:schemeClr val="accent1">
                    <a:lumMod val="75000"/>
                  </a:schemeClr>
                </a:solidFill>
                <a:latin typeface="Arial" panose="020B0604020202020204" pitchFamily="34" charset="0"/>
                <a:cs typeface="Arial" panose="020B0604020202020204" pitchFamily="34" charset="0"/>
              </a:rPr>
              <a:t>2.4 </a:t>
            </a:r>
            <a:r>
              <a:rPr lang="it-IT" sz="2400" b="1" dirty="0" err="1">
                <a:solidFill>
                  <a:schemeClr val="accent1">
                    <a:lumMod val="75000"/>
                  </a:schemeClr>
                </a:solidFill>
                <a:latin typeface="Arial" panose="020B0604020202020204" pitchFamily="34" charset="0"/>
                <a:cs typeface="Arial" panose="020B0604020202020204" pitchFamily="34" charset="0"/>
              </a:rPr>
              <a:t>Effect</a:t>
            </a:r>
            <a:r>
              <a:rPr lang="it-IT" sz="2400" b="1" dirty="0">
                <a:solidFill>
                  <a:schemeClr val="accent1">
                    <a:lumMod val="75000"/>
                  </a:schemeClr>
                </a:solidFill>
                <a:latin typeface="Arial" panose="020B0604020202020204" pitchFamily="34" charset="0"/>
                <a:cs typeface="Arial" panose="020B0604020202020204" pitchFamily="34" charset="0"/>
              </a:rPr>
              <a:t> of trade on </a:t>
            </a:r>
            <a:r>
              <a:rPr lang="it-IT" sz="2400" b="1" dirty="0" err="1">
                <a:solidFill>
                  <a:schemeClr val="accent1">
                    <a:lumMod val="75000"/>
                  </a:schemeClr>
                </a:solidFill>
                <a:latin typeface="Arial" panose="020B0604020202020204" pitchFamily="34" charset="0"/>
                <a:cs typeface="Arial" panose="020B0604020202020204" pitchFamily="34" charset="0"/>
              </a:rPr>
              <a:t>skilled</a:t>
            </a:r>
            <a:r>
              <a:rPr lang="it-IT" sz="2400" b="1" dirty="0">
                <a:solidFill>
                  <a:schemeClr val="accent1">
                    <a:lumMod val="75000"/>
                  </a:schemeClr>
                </a:solidFill>
                <a:latin typeface="Arial" panose="020B0604020202020204" pitchFamily="34" charset="0"/>
                <a:cs typeface="Arial" panose="020B0604020202020204" pitchFamily="34" charset="0"/>
              </a:rPr>
              <a:t> and </a:t>
            </a:r>
            <a:r>
              <a:rPr lang="it-IT" sz="2400" b="1" dirty="0" err="1">
                <a:solidFill>
                  <a:schemeClr val="accent1">
                    <a:lumMod val="75000"/>
                  </a:schemeClr>
                </a:solidFill>
                <a:latin typeface="Arial" panose="020B0604020202020204" pitchFamily="34" charset="0"/>
                <a:cs typeface="Arial" panose="020B0604020202020204" pitchFamily="34" charset="0"/>
              </a:rPr>
              <a:t>unskilled</a:t>
            </a:r>
            <a:r>
              <a:rPr lang="it-IT" sz="2400" b="1" dirty="0">
                <a:solidFill>
                  <a:schemeClr val="accent1">
                    <a:lumMod val="75000"/>
                  </a:schemeClr>
                </a:solidFill>
                <a:latin typeface="Arial" panose="020B0604020202020204" pitchFamily="34" charset="0"/>
                <a:cs typeface="Arial" panose="020B0604020202020204" pitchFamily="34" charset="0"/>
              </a:rPr>
              <a:t> </a:t>
            </a:r>
            <a:r>
              <a:rPr lang="it-IT" sz="2400" b="1" dirty="0" err="1">
                <a:solidFill>
                  <a:schemeClr val="accent1">
                    <a:lumMod val="75000"/>
                  </a:schemeClr>
                </a:solidFill>
                <a:latin typeface="Arial" panose="020B0604020202020204" pitchFamily="34" charset="0"/>
                <a:cs typeface="Arial" panose="020B0604020202020204" pitchFamily="34" charset="0"/>
              </a:rPr>
              <a:t>wages</a:t>
            </a:r>
            <a:r>
              <a:rPr lang="it-IT" sz="2400" b="1" dirty="0">
                <a:solidFill>
                  <a:schemeClr val="accent1">
                    <a:lumMod val="75000"/>
                  </a:schemeClr>
                </a:solidFill>
                <a:latin typeface="Arial" panose="020B0604020202020204" pitchFamily="34" charset="0"/>
                <a:cs typeface="Arial" panose="020B0604020202020204" pitchFamily="34" charset="0"/>
              </a:rPr>
              <a:t> with a trade deficit</a:t>
            </a:r>
          </a:p>
        </p:txBody>
      </p:sp>
      <p:sp>
        <p:nvSpPr>
          <p:cNvPr id="6" name="CasellaDiTesto 5">
            <a:extLst>
              <a:ext uri="{FF2B5EF4-FFF2-40B4-BE49-F238E27FC236}">
                <a16:creationId xmlns:a16="http://schemas.microsoft.com/office/drawing/2014/main" id="{F7086B2A-6A09-4F86-B000-0C5B5EDF122A}"/>
              </a:ext>
            </a:extLst>
          </p:cNvPr>
          <p:cNvSpPr txBox="1"/>
          <p:nvPr/>
        </p:nvSpPr>
        <p:spPr>
          <a:xfrm>
            <a:off x="576469" y="6398609"/>
            <a:ext cx="2769704" cy="307777"/>
          </a:xfrm>
          <a:prstGeom prst="rect">
            <a:avLst/>
          </a:prstGeom>
          <a:noFill/>
        </p:spPr>
        <p:txBody>
          <a:bodyPr wrap="square" rtlCol="0">
            <a:spAutoFit/>
          </a:bodyPr>
          <a:lstStyle/>
          <a:p>
            <a:r>
              <a:rPr lang="it-IT" sz="1400" dirty="0"/>
              <a:t>Source: Krugman (2008).</a:t>
            </a:r>
          </a:p>
        </p:txBody>
      </p:sp>
      <p:sp>
        <p:nvSpPr>
          <p:cNvPr id="7" name="CasellaDiTesto 6">
            <a:extLst>
              <a:ext uri="{FF2B5EF4-FFF2-40B4-BE49-F238E27FC236}">
                <a16:creationId xmlns:a16="http://schemas.microsoft.com/office/drawing/2014/main" id="{AB240DFC-37DD-461A-B954-3040218CC69A}"/>
              </a:ext>
            </a:extLst>
          </p:cNvPr>
          <p:cNvSpPr txBox="1"/>
          <p:nvPr/>
        </p:nvSpPr>
        <p:spPr>
          <a:xfrm>
            <a:off x="7076660" y="1111912"/>
            <a:ext cx="5075583" cy="5632311"/>
          </a:xfrm>
          <a:prstGeom prst="rect">
            <a:avLst/>
          </a:prstGeom>
          <a:noFill/>
        </p:spPr>
        <p:txBody>
          <a:bodyPr wrap="square" rtlCol="0">
            <a:spAutoFit/>
          </a:bodyPr>
          <a:lstStyle/>
          <a:p>
            <a:r>
              <a:rPr lang="en-US" dirty="0"/>
              <a:t>Two further </a:t>
            </a:r>
            <a:r>
              <a:rPr lang="en-US" u="sng" dirty="0"/>
              <a:t>assumptions</a:t>
            </a:r>
            <a:r>
              <a:rPr lang="en-US" dirty="0"/>
              <a:t>:</a:t>
            </a:r>
          </a:p>
          <a:p>
            <a:pPr marL="742950" lvl="1" indent="-285750">
              <a:buFont typeface="Arial" panose="020B0604020202020204" pitchFamily="34" charset="0"/>
              <a:buChar char="•"/>
            </a:pPr>
            <a:r>
              <a:rPr lang="en-US" b="1" dirty="0"/>
              <a:t>effects of capital inflows on demand are equivalent to a transfer payment to domestic households;</a:t>
            </a:r>
          </a:p>
          <a:p>
            <a:pPr marL="742950" lvl="1" indent="-285750">
              <a:buFont typeface="Arial" panose="020B0604020202020204" pitchFamily="34" charset="0"/>
              <a:buChar char="•"/>
            </a:pPr>
            <a:r>
              <a:rPr lang="en-US" dirty="0"/>
              <a:t>all domestic consumers have </a:t>
            </a:r>
            <a:r>
              <a:rPr lang="en-US" b="1" dirty="0"/>
              <a:t>identical homothetic preferences.</a:t>
            </a:r>
          </a:p>
          <a:p>
            <a:pPr marL="285750" indent="-285750">
              <a:buFont typeface="Arial" panose="020B0604020202020204" pitchFamily="34" charset="0"/>
              <a:buChar char="•"/>
            </a:pPr>
            <a:r>
              <a:rPr lang="en-US" dirty="0"/>
              <a:t>The </a:t>
            </a:r>
            <a:r>
              <a:rPr lang="en-US" i="1" u="sng" dirty="0"/>
              <a:t>economy’s actual production </a:t>
            </a:r>
            <a:r>
              <a:rPr lang="en-US" dirty="0"/>
              <a:t>and consumption are once again at Q and C, but this time the value of consumption at world prices PP exceeds that of production.</a:t>
            </a:r>
          </a:p>
          <a:p>
            <a:pPr marL="285750" indent="-285750">
              <a:buFont typeface="Arial" panose="020B0604020202020204" pitchFamily="34" charset="0"/>
              <a:buChar char="•"/>
            </a:pPr>
            <a:r>
              <a:rPr lang="en-US" dirty="0"/>
              <a:t>Difference is the </a:t>
            </a:r>
            <a:r>
              <a:rPr lang="en-US" b="1" dirty="0"/>
              <a:t>trade deficit.</a:t>
            </a:r>
          </a:p>
          <a:p>
            <a:pPr marL="285750" indent="-285750">
              <a:buFont typeface="Arial" panose="020B0604020202020204" pitchFamily="34" charset="0"/>
              <a:buChar char="•"/>
            </a:pPr>
            <a:r>
              <a:rPr lang="en-US" dirty="0"/>
              <a:t>It is possible to construct a hypothetical economy that would produce the actual economy’s consumption without the need for trade </a:t>
            </a:r>
            <a:r>
              <a:rPr lang="en-US" dirty="0">
                <a:sym typeface="Wingdings" panose="05000000000000000000" pitchFamily="2" charset="2"/>
              </a:rPr>
              <a:t> </a:t>
            </a:r>
            <a:r>
              <a:rPr lang="en-US" u="sng" dirty="0"/>
              <a:t>adding the actual factor content of trade to the original economy</a:t>
            </a:r>
            <a:r>
              <a:rPr lang="en-US" dirty="0"/>
              <a:t>, which shifts the production possibility frontier from PPF</a:t>
            </a:r>
            <a:r>
              <a:rPr lang="en-US" baseline="-25000" dirty="0"/>
              <a:t>1</a:t>
            </a:r>
            <a:r>
              <a:rPr lang="en-US" dirty="0"/>
              <a:t> to PPF</a:t>
            </a:r>
            <a:r>
              <a:rPr lang="en-US" baseline="-25000" dirty="0"/>
              <a:t>2</a:t>
            </a:r>
            <a:r>
              <a:rPr lang="en-US" dirty="0"/>
              <a:t>.</a:t>
            </a:r>
          </a:p>
          <a:p>
            <a:pPr marL="285750" indent="-285750">
              <a:buFont typeface="Arial" panose="020B0604020202020204" pitchFamily="34" charset="0"/>
              <a:buChar char="•"/>
            </a:pPr>
            <a:r>
              <a:rPr lang="en-US" b="1" dirty="0">
                <a:solidFill>
                  <a:srgbClr val="FF0000"/>
                </a:solidFill>
              </a:rPr>
              <a:t>The effect of trade on factor prices can then be inferred by subtracting the factor content of trade out again</a:t>
            </a:r>
            <a:r>
              <a:rPr lang="en-US" dirty="0"/>
              <a:t>.</a:t>
            </a:r>
            <a:endParaRPr lang="en-US" baseline="-25000" dirty="0"/>
          </a:p>
        </p:txBody>
      </p:sp>
      <p:pic>
        <p:nvPicPr>
          <p:cNvPr id="8" name="Immagine 7">
            <a:extLst>
              <a:ext uri="{FF2B5EF4-FFF2-40B4-BE49-F238E27FC236}">
                <a16:creationId xmlns:a16="http://schemas.microsoft.com/office/drawing/2014/main" id="{57663AFB-D75D-42F7-A22F-7210696B09BB}"/>
              </a:ext>
            </a:extLst>
          </p:cNvPr>
          <p:cNvPicPr/>
          <p:nvPr/>
        </p:nvPicPr>
        <p:blipFill rotWithShape="1">
          <a:blip r:embed="rId3"/>
          <a:srcRect l="17431" t="18270" r="37902" b="10592"/>
          <a:stretch/>
        </p:blipFill>
        <p:spPr bwMode="auto">
          <a:xfrm>
            <a:off x="318455" y="1344279"/>
            <a:ext cx="6718449" cy="5100034"/>
          </a:xfrm>
          <a:prstGeom prst="rect">
            <a:avLst/>
          </a:prstGeom>
          <a:ln>
            <a:noFill/>
          </a:ln>
          <a:extLst>
            <a:ext uri="{53640926-AAD7-44D8-BBD7-CCE9431645EC}">
              <a14:shadowObscured xmlns:a14="http://schemas.microsoft.com/office/drawing/2010/main"/>
            </a:ext>
          </a:extLst>
        </p:spPr>
      </p:pic>
      <p:sp>
        <p:nvSpPr>
          <p:cNvPr id="10" name="CasellaDiTesto 9">
            <a:extLst>
              <a:ext uri="{FF2B5EF4-FFF2-40B4-BE49-F238E27FC236}">
                <a16:creationId xmlns:a16="http://schemas.microsoft.com/office/drawing/2014/main" id="{92DB179D-2166-425B-AD16-D5E6D8C3ADDA}"/>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11" name="Rettangolo 11">
            <a:extLst>
              <a:ext uri="{FF2B5EF4-FFF2-40B4-BE49-F238E27FC236}">
                <a16:creationId xmlns:a16="http://schemas.microsoft.com/office/drawing/2014/main" id="{60B87A9D-B3B2-4B33-B740-BE17461D1BD0}"/>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14</a:t>
            </a:r>
          </a:p>
        </p:txBody>
      </p:sp>
    </p:spTree>
    <p:extLst>
      <p:ext uri="{BB962C8B-B14F-4D97-AF65-F5344CB8AC3E}">
        <p14:creationId xmlns:p14="http://schemas.microsoft.com/office/powerpoint/2010/main" val="752657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1">
            <a:extLst>
              <a:ext uri="{FF2B5EF4-FFF2-40B4-BE49-F238E27FC236}">
                <a16:creationId xmlns:a16="http://schemas.microsoft.com/office/drawing/2014/main" id="{19FB3FE1-486B-4833-A253-C8B2B9131142}"/>
              </a:ext>
            </a:extLst>
          </p:cNvPr>
          <p:cNvPicPr>
            <a:picLocks noChangeAspect="1"/>
          </p:cNvPicPr>
          <p:nvPr/>
        </p:nvPicPr>
        <p:blipFill>
          <a:blip r:embed="rId2"/>
          <a:stretch>
            <a:fillRect/>
          </a:stretch>
        </p:blipFill>
        <p:spPr>
          <a:xfrm>
            <a:off x="0" y="0"/>
            <a:ext cx="12192000" cy="6872633"/>
          </a:xfrm>
          <a:prstGeom prst="rect">
            <a:avLst/>
          </a:prstGeom>
        </p:spPr>
      </p:pic>
      <p:sp>
        <p:nvSpPr>
          <p:cNvPr id="4" name="Rettangolo 3">
            <a:extLst>
              <a:ext uri="{FF2B5EF4-FFF2-40B4-BE49-F238E27FC236}">
                <a16:creationId xmlns:a16="http://schemas.microsoft.com/office/drawing/2014/main" id="{094AE4B2-57DE-4398-8AB6-6B2B38839B7B}"/>
              </a:ext>
            </a:extLst>
          </p:cNvPr>
          <p:cNvSpPr/>
          <p:nvPr/>
        </p:nvSpPr>
        <p:spPr>
          <a:xfrm>
            <a:off x="530087" y="1046922"/>
            <a:ext cx="11198087" cy="5692007"/>
          </a:xfrm>
          <a:prstGeom prst="rect">
            <a:avLst/>
          </a:prstGeom>
        </p:spPr>
        <p:txBody>
          <a:bodyPr wrap="square">
            <a:spAutoFit/>
          </a:bodyPr>
          <a:lstStyle/>
          <a:p>
            <a:pPr marL="342900" indent="-342900" algn="just">
              <a:lnSpc>
                <a:spcPct val="120000"/>
              </a:lnSpc>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In the early to mid-1990s, </a:t>
            </a:r>
            <a:r>
              <a:rPr lang="en-US" sz="2000" b="1" dirty="0">
                <a:latin typeface="Calibri" panose="020F0502020204030204" pitchFamily="34" charset="0"/>
                <a:ea typeface="Calibri" panose="020F0502020204030204" pitchFamily="34" charset="0"/>
                <a:cs typeface="Times New Roman" panose="02020603050405020304" pitchFamily="18" charset="0"/>
              </a:rPr>
              <a:t>factor content </a:t>
            </a:r>
            <a:r>
              <a:rPr lang="en-US" sz="2000" dirty="0">
                <a:latin typeface="Calibri" panose="020F0502020204030204" pitchFamily="34" charset="0"/>
                <a:ea typeface="Calibri" panose="020F0502020204030204" pitchFamily="34" charset="0"/>
                <a:cs typeface="Times New Roman" panose="02020603050405020304" pitchFamily="18" charset="0"/>
              </a:rPr>
              <a:t>exercises indicated a significant move in the expected direction. The most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recent estimates</a:t>
            </a:r>
            <a:r>
              <a:rPr lang="en-US" sz="2000" dirty="0">
                <a:latin typeface="Calibri" panose="020F0502020204030204" pitchFamily="34" charset="0"/>
                <a:ea typeface="Calibri" panose="020F0502020204030204" pitchFamily="34" charset="0"/>
                <a:cs typeface="Times New Roman" panose="02020603050405020304" pitchFamily="18" charset="0"/>
              </a:rPr>
              <a:t>, however, suggest that </a:t>
            </a:r>
            <a:r>
              <a:rPr lang="en-US" sz="2000" u="sng" dirty="0">
                <a:latin typeface="Calibri" panose="020F0502020204030204" pitchFamily="34" charset="0"/>
                <a:ea typeface="Calibri" panose="020F0502020204030204" pitchFamily="34" charset="0"/>
                <a:cs typeface="Times New Roman" panose="02020603050405020304" pitchFamily="18" charset="0"/>
              </a:rPr>
              <a:t>the dramatic expansion of imports from low-wage countries since 1990 has not significantly enlarged the factor content of trade</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gn="just">
              <a:lnSpc>
                <a:spcPct val="120000"/>
              </a:lnSpc>
              <a:spcAft>
                <a:spcPts val="600"/>
              </a:spcAft>
              <a:buFont typeface="Arial" panose="020B0604020202020204" pitchFamily="34" charset="0"/>
              <a:buChar char="•"/>
            </a:pPr>
            <a:r>
              <a:rPr lang="en-US" sz="2000" dirty="0"/>
              <a:t>Rising trade deficit has </a:t>
            </a:r>
            <a:r>
              <a:rPr lang="en-US" sz="2000" b="1" dirty="0">
                <a:solidFill>
                  <a:srgbClr val="FF0000"/>
                </a:solidFill>
              </a:rPr>
              <a:t>made the U.S. a consistent importer of goods</a:t>
            </a:r>
            <a:r>
              <a:rPr lang="en-US" sz="2000" dirty="0"/>
              <a:t> produced both </a:t>
            </a:r>
            <a:r>
              <a:rPr lang="en-US" sz="2000" u="sng" dirty="0"/>
              <a:t>by highly educated and by less educated labor</a:t>
            </a:r>
            <a:r>
              <a:rPr lang="en-US" sz="2000" dirty="0"/>
              <a:t> </a:t>
            </a:r>
            <a:r>
              <a:rPr lang="en-US" sz="2000" dirty="0">
                <a:sym typeface="Wingdings" panose="05000000000000000000" pitchFamily="2" charset="2"/>
              </a:rPr>
              <a:t> </a:t>
            </a:r>
            <a:r>
              <a:rPr lang="en-US" sz="2000" dirty="0"/>
              <a:t>the U.S. picture looks like the last graph, where </a:t>
            </a:r>
            <a:r>
              <a:rPr lang="en-US" sz="2000" b="1" dirty="0">
                <a:solidFill>
                  <a:srgbClr val="FF0000"/>
                </a:solidFill>
              </a:rPr>
              <a:t>factor content arises from a trade deficit as well as from comparative advantage</a:t>
            </a:r>
            <a:r>
              <a:rPr lang="en-US" sz="2000" dirty="0"/>
              <a:t>, rather than the previous one, where the only effect is from comparative advantage.</a:t>
            </a:r>
          </a:p>
          <a:p>
            <a:pPr marL="342900" indent="-342900" algn="just">
              <a:lnSpc>
                <a:spcPct val="120000"/>
              </a:lnSpc>
              <a:spcAft>
                <a:spcPts val="600"/>
              </a:spcAft>
              <a:buFont typeface="Arial" panose="020B0604020202020204" pitchFamily="34" charset="0"/>
              <a:buChar char="•"/>
            </a:pPr>
            <a:r>
              <a:rPr lang="en-US" sz="2000" dirty="0"/>
              <a:t>Nonetheless, before 1989 the estimated effect of trade was a </a:t>
            </a:r>
            <a:r>
              <a:rPr lang="en-US" sz="2000" u="sng" dirty="0"/>
              <a:t>relative increase in the effective supply of less educated labor</a:t>
            </a:r>
            <a:r>
              <a:rPr lang="en-US" sz="2000" dirty="0"/>
              <a:t>. </a:t>
            </a:r>
          </a:p>
          <a:p>
            <a:pPr marL="342900" indent="-342900" algn="just">
              <a:lnSpc>
                <a:spcPct val="120000"/>
              </a:lnSpc>
              <a:spcAft>
                <a:spcPts val="600"/>
              </a:spcAft>
              <a:buFont typeface="Arial" panose="020B0604020202020204" pitchFamily="34" charset="0"/>
              <a:buChar char="•"/>
            </a:pPr>
            <a:r>
              <a:rPr lang="en-US" sz="2000" b="1" dirty="0"/>
              <a:t>Since then, </a:t>
            </a:r>
            <a:r>
              <a:rPr lang="en-US" sz="2000" dirty="0"/>
              <a:t>however</a:t>
            </a:r>
            <a:r>
              <a:rPr lang="en-US" sz="2000" b="1" dirty="0"/>
              <a:t>, studies indicate little net effect of trade on relative effective factor supplies. </a:t>
            </a:r>
          </a:p>
          <a:p>
            <a:pPr marL="342900" indent="-342900" algn="just">
              <a:lnSpc>
                <a:spcPct val="120000"/>
              </a:lnSpc>
              <a:spcAft>
                <a:spcPts val="600"/>
              </a:spcAft>
              <a:buFont typeface="Arial" panose="020B0604020202020204" pitchFamily="34" charset="0"/>
              <a:buChar char="•"/>
            </a:pPr>
            <a:r>
              <a:rPr lang="en-US" sz="2000" dirty="0"/>
              <a:t>Although the traditional manufactured exports of developing countries to the U.S. are labor-intensive goods like apparel, </a:t>
            </a:r>
            <a:r>
              <a:rPr lang="en-US" sz="2000" b="1" dirty="0">
                <a:solidFill>
                  <a:srgbClr val="FF0000"/>
                </a:solidFill>
              </a:rPr>
              <a:t>the growth in developing country exports has been concentrated in nontraditional sectors, especially computer and electronics</a:t>
            </a:r>
            <a:r>
              <a:rPr lang="en-US" sz="2000" dirty="0"/>
              <a:t>.</a:t>
            </a:r>
            <a:endParaRPr lang="it-IT" sz="2000" dirty="0"/>
          </a:p>
          <a:p>
            <a:pPr marL="342900" indent="-342900" algn="just">
              <a:lnSpc>
                <a:spcPct val="120000"/>
              </a:lnSpc>
              <a:spcAft>
                <a:spcPts val="600"/>
              </a:spcAft>
              <a:buFont typeface="Arial" panose="020B0604020202020204" pitchFamily="34" charset="0"/>
              <a:buChar char="•"/>
            </a:pP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9">
            <a:extLst>
              <a:ext uri="{FF2B5EF4-FFF2-40B4-BE49-F238E27FC236}">
                <a16:creationId xmlns:a16="http://schemas.microsoft.com/office/drawing/2014/main" id="{6EF24CA8-A178-4BDE-9AD6-F4A8F0C0EDC2}"/>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6" name="Rettangolo 11">
            <a:extLst>
              <a:ext uri="{FF2B5EF4-FFF2-40B4-BE49-F238E27FC236}">
                <a16:creationId xmlns:a16="http://schemas.microsoft.com/office/drawing/2014/main" id="{D91856CE-5697-442D-94E1-A19F9D51D25C}"/>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15</a:t>
            </a:r>
          </a:p>
        </p:txBody>
      </p:sp>
    </p:spTree>
    <p:extLst>
      <p:ext uri="{BB962C8B-B14F-4D97-AF65-F5344CB8AC3E}">
        <p14:creationId xmlns:p14="http://schemas.microsoft.com/office/powerpoint/2010/main" val="2709081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B70A4F70-C099-304E-9369-167EEED08A60}"/>
              </a:ext>
            </a:extLst>
          </p:cNvPr>
          <p:cNvPicPr>
            <a:picLocks noChangeAspect="1"/>
          </p:cNvPicPr>
          <p:nvPr/>
        </p:nvPicPr>
        <p:blipFill>
          <a:blip r:embed="rId2"/>
          <a:stretch>
            <a:fillRect/>
          </a:stretch>
        </p:blipFill>
        <p:spPr>
          <a:xfrm>
            <a:off x="0" y="0"/>
            <a:ext cx="12192000" cy="6872633"/>
          </a:xfrm>
          <a:prstGeom prst="rect">
            <a:avLst/>
          </a:prstGeom>
        </p:spPr>
      </p:pic>
      <p:sp>
        <p:nvSpPr>
          <p:cNvPr id="5" name="TextBox 4">
            <a:extLst>
              <a:ext uri="{FF2B5EF4-FFF2-40B4-BE49-F238E27FC236}">
                <a16:creationId xmlns:a16="http://schemas.microsoft.com/office/drawing/2014/main" id="{2437823C-FEFF-294E-BE88-4AF6CEE802F3}"/>
              </a:ext>
            </a:extLst>
          </p:cNvPr>
          <p:cNvSpPr txBox="1"/>
          <p:nvPr/>
        </p:nvSpPr>
        <p:spPr>
          <a:xfrm>
            <a:off x="831712" y="1273553"/>
            <a:ext cx="10818737" cy="2739211"/>
          </a:xfrm>
          <a:prstGeom prst="rect">
            <a:avLst/>
          </a:prstGeom>
          <a:noFill/>
        </p:spPr>
        <p:txBody>
          <a:bodyPr wrap="square" rtlCol="0">
            <a:spAutoFit/>
          </a:bodyPr>
          <a:lstStyle/>
          <a:p>
            <a:pPr algn="just"/>
            <a:r>
              <a:rPr lang="en-US" sz="2800" b="1" dirty="0"/>
              <a:t>John </a:t>
            </a:r>
            <a:r>
              <a:rPr lang="en-US" sz="2800" b="1" dirty="0" err="1"/>
              <a:t>Romalis</a:t>
            </a:r>
            <a:r>
              <a:rPr lang="en-US" sz="2800" b="1" dirty="0"/>
              <a:t>:</a:t>
            </a:r>
          </a:p>
          <a:p>
            <a:pPr marL="285750" indent="-285750" algn="just">
              <a:buFont typeface="Arial" panose="020B0604020202020204" pitchFamily="34" charset="0"/>
              <a:buChar char="•"/>
            </a:pPr>
            <a:r>
              <a:rPr lang="en-US" sz="2400" dirty="0"/>
              <a:t>United States tends to import </a:t>
            </a:r>
            <a:r>
              <a:rPr lang="en-US" sz="2400" b="1" u="sng" dirty="0"/>
              <a:t>skilled labor–intensive goods </a:t>
            </a:r>
            <a:r>
              <a:rPr lang="en-US" sz="2400" dirty="0"/>
              <a:t>from </a:t>
            </a:r>
            <a:r>
              <a:rPr lang="en-US" sz="2400" b="1" u="sng" dirty="0"/>
              <a:t>developed countries </a:t>
            </a:r>
          </a:p>
          <a:p>
            <a:pPr marL="285750" indent="-285750" algn="just">
              <a:buFont typeface="Arial" panose="020B0604020202020204" pitchFamily="34" charset="0"/>
              <a:buChar char="•"/>
            </a:pPr>
            <a:r>
              <a:rPr lang="en-US" sz="2400" dirty="0"/>
              <a:t>United States tends to import</a:t>
            </a:r>
            <a:r>
              <a:rPr lang="en-US" sz="2400" b="1" dirty="0"/>
              <a:t> </a:t>
            </a:r>
            <a:r>
              <a:rPr lang="en-US" sz="2400" b="1" u="sng" dirty="0"/>
              <a:t>unskilled labor–intensive goods </a:t>
            </a:r>
            <a:r>
              <a:rPr lang="en-US" sz="2400" dirty="0"/>
              <a:t>from</a:t>
            </a:r>
            <a:r>
              <a:rPr lang="en-US" sz="2400" b="1" dirty="0"/>
              <a:t> </a:t>
            </a:r>
            <a:r>
              <a:rPr lang="en-US" sz="2400" b="1" u="sng" dirty="0"/>
              <a:t>developing countries</a:t>
            </a:r>
          </a:p>
          <a:p>
            <a:pPr marL="285750" indent="-285750" algn="just">
              <a:buFont typeface="Arial" panose="020B0604020202020204" pitchFamily="34" charset="0"/>
              <a:buChar char="•"/>
            </a:pPr>
            <a:r>
              <a:rPr lang="en-US" sz="2400" dirty="0"/>
              <a:t>Imperfection of the interaction of product differentiation and transport costs</a:t>
            </a:r>
          </a:p>
          <a:p>
            <a:pPr algn="just"/>
            <a:endParaRPr lang="en-US" sz="2400" dirty="0"/>
          </a:p>
        </p:txBody>
      </p:sp>
      <p:sp>
        <p:nvSpPr>
          <p:cNvPr id="6" name="TextBox 5">
            <a:extLst>
              <a:ext uri="{FF2B5EF4-FFF2-40B4-BE49-F238E27FC236}">
                <a16:creationId xmlns:a16="http://schemas.microsoft.com/office/drawing/2014/main" id="{D43342C0-1B09-924C-981F-358990F2BD8C}"/>
              </a:ext>
            </a:extLst>
          </p:cNvPr>
          <p:cNvSpPr txBox="1"/>
          <p:nvPr/>
        </p:nvSpPr>
        <p:spPr>
          <a:xfrm>
            <a:off x="1066543" y="3612654"/>
            <a:ext cx="10818738" cy="1938992"/>
          </a:xfrm>
          <a:prstGeom prst="rect">
            <a:avLst/>
          </a:prstGeom>
          <a:noFill/>
        </p:spPr>
        <p:txBody>
          <a:bodyPr wrap="square" rtlCol="0">
            <a:spAutoFit/>
          </a:bodyPr>
          <a:lstStyle/>
          <a:p>
            <a:pPr algn="just"/>
            <a:r>
              <a:rPr lang="en-US" sz="2400" dirty="0"/>
              <a:t>Pointed out an </a:t>
            </a:r>
            <a:r>
              <a:rPr lang="en-US" sz="2400" b="1" dirty="0"/>
              <a:t>anomaly</a:t>
            </a:r>
            <a:r>
              <a:rPr lang="en-US" sz="2400" dirty="0"/>
              <a:t>:</a:t>
            </a:r>
          </a:p>
          <a:p>
            <a:pPr marL="285750" indent="-285750" algn="just">
              <a:buFont typeface="Arial" panose="020B0604020202020204" pitchFamily="34" charset="0"/>
              <a:buChar char="•"/>
            </a:pPr>
            <a:r>
              <a:rPr lang="en-US" sz="2400" dirty="0"/>
              <a:t>paper and wood products industries are </a:t>
            </a:r>
            <a:r>
              <a:rPr lang="en-US" sz="2400" b="1" dirty="0"/>
              <a:t>not skill-intensive</a:t>
            </a:r>
            <a:r>
              <a:rPr lang="en-US" sz="2400" dirty="0"/>
              <a:t>, but U.S. imports within these industries are dominated by </a:t>
            </a:r>
            <a:r>
              <a:rPr lang="en-US" sz="2400" b="1" dirty="0"/>
              <a:t>Canada</a:t>
            </a:r>
          </a:p>
          <a:p>
            <a:pPr marL="285750" indent="-285750" algn="just">
              <a:buFont typeface="Arial" panose="020B0604020202020204" pitchFamily="34" charset="0"/>
              <a:buChar char="•"/>
            </a:pPr>
            <a:r>
              <a:rPr lang="en-US" sz="2400" dirty="0"/>
              <a:t>computer and electronic products industry ranks as </a:t>
            </a:r>
            <a:r>
              <a:rPr lang="en-US" sz="2400" b="1" dirty="0"/>
              <a:t>the most skill intensive </a:t>
            </a:r>
            <a:r>
              <a:rPr lang="en-US" sz="2400" dirty="0"/>
              <a:t>one, yet more than 3/4 of imports come from </a:t>
            </a:r>
            <a:r>
              <a:rPr lang="en-US" sz="2400" b="1" dirty="0"/>
              <a:t>developing countries</a:t>
            </a:r>
            <a:r>
              <a:rPr lang="en-US" sz="2400" dirty="0"/>
              <a:t>, especially </a:t>
            </a:r>
            <a:r>
              <a:rPr lang="en-US" sz="2400" b="1" dirty="0"/>
              <a:t>China</a:t>
            </a:r>
          </a:p>
        </p:txBody>
      </p:sp>
      <p:sp>
        <p:nvSpPr>
          <p:cNvPr id="7" name="TextBox 6">
            <a:extLst>
              <a:ext uri="{FF2B5EF4-FFF2-40B4-BE49-F238E27FC236}">
                <a16:creationId xmlns:a16="http://schemas.microsoft.com/office/drawing/2014/main" id="{2C8E9AED-D791-584E-A781-DC3ADFB982CC}"/>
              </a:ext>
            </a:extLst>
          </p:cNvPr>
          <p:cNvSpPr txBox="1"/>
          <p:nvPr/>
        </p:nvSpPr>
        <p:spPr>
          <a:xfrm>
            <a:off x="2976794" y="5551646"/>
            <a:ext cx="6238412" cy="954107"/>
          </a:xfrm>
          <a:prstGeom prst="rect">
            <a:avLst/>
          </a:prstGeom>
          <a:noFill/>
        </p:spPr>
        <p:txBody>
          <a:bodyPr wrap="square" rtlCol="0">
            <a:spAutoFit/>
          </a:bodyPr>
          <a:lstStyle/>
          <a:p>
            <a:r>
              <a:rPr lang="en-US" sz="2800" dirty="0"/>
              <a:t>Aggregation of data is a serious problem.</a:t>
            </a:r>
          </a:p>
          <a:p>
            <a:pPr algn="ctr"/>
            <a:r>
              <a:rPr lang="en-US" sz="2800" dirty="0">
                <a:solidFill>
                  <a:srgbClr val="FF0000"/>
                </a:solidFill>
              </a:rPr>
              <a:t>Why not use more </a:t>
            </a:r>
            <a:r>
              <a:rPr lang="en-US" sz="2800" u="sng" dirty="0">
                <a:solidFill>
                  <a:srgbClr val="FF0000"/>
                </a:solidFill>
              </a:rPr>
              <a:t>disaggregated data</a:t>
            </a:r>
            <a:r>
              <a:rPr lang="en-US" sz="2800" dirty="0">
                <a:solidFill>
                  <a:srgbClr val="FF0000"/>
                </a:solidFill>
              </a:rPr>
              <a:t>?</a:t>
            </a:r>
          </a:p>
        </p:txBody>
      </p:sp>
      <p:sp>
        <p:nvSpPr>
          <p:cNvPr id="8" name="CasellaDiTesto 6">
            <a:extLst>
              <a:ext uri="{FF2B5EF4-FFF2-40B4-BE49-F238E27FC236}">
                <a16:creationId xmlns:a16="http://schemas.microsoft.com/office/drawing/2014/main" id="{19670272-5D5A-FA43-8B7C-FBCBF9357323}"/>
              </a:ext>
            </a:extLst>
          </p:cNvPr>
          <p:cNvSpPr txBox="1"/>
          <p:nvPr/>
        </p:nvSpPr>
        <p:spPr>
          <a:xfrm>
            <a:off x="793069" y="783134"/>
            <a:ext cx="11092212" cy="523220"/>
          </a:xfrm>
          <a:prstGeom prst="rect">
            <a:avLst/>
          </a:prstGeom>
          <a:noFill/>
        </p:spPr>
        <p:txBody>
          <a:bodyPr wrap="square" rtlCol="0">
            <a:spAutoFit/>
          </a:bodyPr>
          <a:lstStyle/>
          <a:p>
            <a:r>
              <a:rPr lang="it-IT" sz="2800" b="1" dirty="0">
                <a:solidFill>
                  <a:schemeClr val="accent1">
                    <a:lumMod val="75000"/>
                  </a:schemeClr>
                </a:solidFill>
                <a:latin typeface="Arial"/>
                <a:cs typeface="Arial"/>
              </a:rPr>
              <a:t>3. THE KEY ROLE OF INCOME SPECIALIZATION</a:t>
            </a:r>
          </a:p>
        </p:txBody>
      </p:sp>
      <p:sp>
        <p:nvSpPr>
          <p:cNvPr id="9" name="CasellaDiTesto 9">
            <a:extLst>
              <a:ext uri="{FF2B5EF4-FFF2-40B4-BE49-F238E27FC236}">
                <a16:creationId xmlns:a16="http://schemas.microsoft.com/office/drawing/2014/main" id="{F5E0F7B4-441E-42BD-ADFD-1F029375B1A2}"/>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10" name="Rettangolo 11">
            <a:extLst>
              <a:ext uri="{FF2B5EF4-FFF2-40B4-BE49-F238E27FC236}">
                <a16:creationId xmlns:a16="http://schemas.microsoft.com/office/drawing/2014/main" id="{813AEC97-1052-4DDC-99BC-644F7EFDE6A6}"/>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16</a:t>
            </a:r>
          </a:p>
        </p:txBody>
      </p:sp>
    </p:spTree>
    <p:extLst>
      <p:ext uri="{BB962C8B-B14F-4D97-AF65-F5344CB8AC3E}">
        <p14:creationId xmlns:p14="http://schemas.microsoft.com/office/powerpoint/2010/main" val="422144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1260AE99-CBE7-EA41-B9FD-BAFCC16811A1}"/>
              </a:ext>
            </a:extLst>
          </p:cNvPr>
          <p:cNvPicPr>
            <a:picLocks noChangeAspect="1"/>
          </p:cNvPicPr>
          <p:nvPr/>
        </p:nvPicPr>
        <p:blipFill>
          <a:blip r:embed="rId2"/>
          <a:stretch>
            <a:fillRect/>
          </a:stretch>
        </p:blipFill>
        <p:spPr>
          <a:xfrm>
            <a:off x="0" y="0"/>
            <a:ext cx="12192000" cy="6872633"/>
          </a:xfrm>
          <a:prstGeom prst="rect">
            <a:avLst/>
          </a:prstGeom>
        </p:spPr>
      </p:pic>
      <p:pic>
        <p:nvPicPr>
          <p:cNvPr id="5" name="Рисунок 1">
            <a:extLst>
              <a:ext uri="{FF2B5EF4-FFF2-40B4-BE49-F238E27FC236}">
                <a16:creationId xmlns:a16="http://schemas.microsoft.com/office/drawing/2014/main" id="{2F377D05-3A1B-BA4F-9D30-4834BBE89595}"/>
              </a:ext>
            </a:extLst>
          </p:cNvPr>
          <p:cNvPicPr>
            <a:picLocks noChangeAspect="1"/>
          </p:cNvPicPr>
          <p:nvPr/>
        </p:nvPicPr>
        <p:blipFill>
          <a:blip r:embed="rId3"/>
          <a:stretch>
            <a:fillRect/>
          </a:stretch>
        </p:blipFill>
        <p:spPr>
          <a:xfrm>
            <a:off x="844952" y="624781"/>
            <a:ext cx="3489382" cy="3813785"/>
          </a:xfrm>
          <a:prstGeom prst="rect">
            <a:avLst/>
          </a:prstGeom>
          <a:ln>
            <a:noFill/>
          </a:ln>
          <a:effectLst>
            <a:softEdge rad="112500"/>
          </a:effectLst>
        </p:spPr>
      </p:pic>
      <p:sp>
        <p:nvSpPr>
          <p:cNvPr id="7" name="TextBox 6">
            <a:extLst>
              <a:ext uri="{FF2B5EF4-FFF2-40B4-BE49-F238E27FC236}">
                <a16:creationId xmlns:a16="http://schemas.microsoft.com/office/drawing/2014/main" id="{0466406F-9E8D-FF4C-8D7D-9E2575CF49CA}"/>
              </a:ext>
            </a:extLst>
          </p:cNvPr>
          <p:cNvSpPr txBox="1"/>
          <p:nvPr/>
        </p:nvSpPr>
        <p:spPr>
          <a:xfrm>
            <a:off x="844952" y="4446145"/>
            <a:ext cx="3178517" cy="2308324"/>
          </a:xfrm>
          <a:prstGeom prst="rect">
            <a:avLst/>
          </a:prstGeom>
          <a:noFill/>
        </p:spPr>
        <p:txBody>
          <a:bodyPr wrap="square" rtlCol="0">
            <a:spAutoFit/>
          </a:bodyPr>
          <a:lstStyle/>
          <a:p>
            <a:pPr algn="just"/>
            <a:r>
              <a:rPr lang="en-US" sz="1600" dirty="0"/>
              <a:t>The </a:t>
            </a:r>
            <a:r>
              <a:rPr lang="en-US" sz="1600" b="1" dirty="0"/>
              <a:t>NAICS (North American Industry Classification System) </a:t>
            </a:r>
            <a:r>
              <a:rPr lang="en-US" sz="1600" dirty="0"/>
              <a:t>is a standard used by Federal statistical agencies in classifying business establishments for the purpose of collecting, analyzing, and publishing statistical data related to the U.S. business economy </a:t>
            </a:r>
            <a:r>
              <a:rPr lang="en-US" sz="1600" dirty="0">
                <a:latin typeface="Times New Roman" panose="02020603050405020304" pitchFamily="18" charset="0"/>
                <a:cs typeface="Times New Roman" panose="02020603050405020304" pitchFamily="18" charset="0"/>
              </a:rPr>
              <a:t>(source: U.S. Census Bureau).</a:t>
            </a:r>
          </a:p>
        </p:txBody>
      </p:sp>
      <p:sp>
        <p:nvSpPr>
          <p:cNvPr id="8" name="TextBox 7">
            <a:extLst>
              <a:ext uri="{FF2B5EF4-FFF2-40B4-BE49-F238E27FC236}">
                <a16:creationId xmlns:a16="http://schemas.microsoft.com/office/drawing/2014/main" id="{05CBBB8C-5265-A54B-90CA-4FEBE9A0F535}"/>
              </a:ext>
            </a:extLst>
          </p:cNvPr>
          <p:cNvSpPr txBox="1"/>
          <p:nvPr/>
        </p:nvSpPr>
        <p:spPr>
          <a:xfrm>
            <a:off x="4258183" y="786479"/>
            <a:ext cx="8150332" cy="646331"/>
          </a:xfrm>
          <a:prstGeom prst="rect">
            <a:avLst/>
          </a:prstGeom>
          <a:noFill/>
        </p:spPr>
        <p:txBody>
          <a:bodyPr wrap="square" rtlCol="0">
            <a:spAutoFit/>
          </a:bodyPr>
          <a:lstStyle/>
          <a:p>
            <a:pPr algn="ctr"/>
            <a:r>
              <a:rPr lang="en-US" dirty="0"/>
              <a:t>Five six-digit sectors with the largest U.S. value added within computers and electronics, which collectively account for </a:t>
            </a:r>
            <a:r>
              <a:rPr lang="en-US" b="1" dirty="0"/>
              <a:t>57% </a:t>
            </a:r>
            <a:r>
              <a:rPr lang="en-US" dirty="0"/>
              <a:t>of the total.</a:t>
            </a:r>
          </a:p>
        </p:txBody>
      </p:sp>
      <p:pic>
        <p:nvPicPr>
          <p:cNvPr id="9" name="Рисунок 3">
            <a:extLst>
              <a:ext uri="{FF2B5EF4-FFF2-40B4-BE49-F238E27FC236}">
                <a16:creationId xmlns:a16="http://schemas.microsoft.com/office/drawing/2014/main" id="{B0C06ECE-3C6D-774D-AB30-F7378D7C9A2B}"/>
              </a:ext>
            </a:extLst>
          </p:cNvPr>
          <p:cNvPicPr>
            <a:picLocks noChangeAspect="1"/>
          </p:cNvPicPr>
          <p:nvPr/>
        </p:nvPicPr>
        <p:blipFill>
          <a:blip r:embed="rId4"/>
          <a:stretch>
            <a:fillRect/>
          </a:stretch>
        </p:blipFill>
        <p:spPr>
          <a:xfrm>
            <a:off x="5155916" y="1409398"/>
            <a:ext cx="5932632" cy="4039203"/>
          </a:xfrm>
          <a:prstGeom prst="rect">
            <a:avLst/>
          </a:prstGeom>
        </p:spPr>
      </p:pic>
      <p:sp>
        <p:nvSpPr>
          <p:cNvPr id="10" name="Прямоугольник 6">
            <a:extLst>
              <a:ext uri="{FF2B5EF4-FFF2-40B4-BE49-F238E27FC236}">
                <a16:creationId xmlns:a16="http://schemas.microsoft.com/office/drawing/2014/main" id="{B4FE9A1B-BFC7-784F-9345-179D3554FB51}"/>
              </a:ext>
            </a:extLst>
          </p:cNvPr>
          <p:cNvSpPr/>
          <p:nvPr/>
        </p:nvSpPr>
        <p:spPr>
          <a:xfrm>
            <a:off x="4334334" y="5600307"/>
            <a:ext cx="7741919" cy="830997"/>
          </a:xfrm>
          <a:prstGeom prst="rect">
            <a:avLst/>
          </a:prstGeom>
        </p:spPr>
        <p:txBody>
          <a:bodyPr wrap="square">
            <a:spAutoFit/>
          </a:bodyPr>
          <a:lstStyle/>
          <a:p>
            <a:pPr algn="just"/>
            <a:r>
              <a:rPr lang="en-US" sz="1600" dirty="0"/>
              <a:t>These are not homogeneous sectors. However, they are globalized industries, and it is easy to ﬁnd qualitative information suggesting a division of labor between skill-intensive operations and less skill-intensive operations within each industry. </a:t>
            </a:r>
          </a:p>
        </p:txBody>
      </p:sp>
      <p:sp>
        <p:nvSpPr>
          <p:cNvPr id="11" name="CasellaDiTesto 9">
            <a:extLst>
              <a:ext uri="{FF2B5EF4-FFF2-40B4-BE49-F238E27FC236}">
                <a16:creationId xmlns:a16="http://schemas.microsoft.com/office/drawing/2014/main" id="{CA8AA88B-0431-466D-A2DA-A5BEFD6E848C}"/>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12" name="Rettangolo 11">
            <a:extLst>
              <a:ext uri="{FF2B5EF4-FFF2-40B4-BE49-F238E27FC236}">
                <a16:creationId xmlns:a16="http://schemas.microsoft.com/office/drawing/2014/main" id="{1890463B-369E-43AD-8EA2-B4DE4B8DF8A2}"/>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17</a:t>
            </a:r>
          </a:p>
        </p:txBody>
      </p:sp>
    </p:spTree>
    <p:extLst>
      <p:ext uri="{BB962C8B-B14F-4D97-AF65-F5344CB8AC3E}">
        <p14:creationId xmlns:p14="http://schemas.microsoft.com/office/powerpoint/2010/main" val="230079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82038457-E472-7B49-8F80-CE58644C6D12}"/>
              </a:ext>
            </a:extLst>
          </p:cNvPr>
          <p:cNvPicPr>
            <a:picLocks noChangeAspect="1"/>
          </p:cNvPicPr>
          <p:nvPr/>
        </p:nvPicPr>
        <p:blipFill>
          <a:blip r:embed="rId2"/>
          <a:stretch>
            <a:fillRect/>
          </a:stretch>
        </p:blipFill>
        <p:spPr>
          <a:xfrm>
            <a:off x="0" y="0"/>
            <a:ext cx="12192000" cy="6872633"/>
          </a:xfrm>
          <a:prstGeom prst="rect">
            <a:avLst/>
          </a:prstGeom>
        </p:spPr>
      </p:pic>
      <p:sp>
        <p:nvSpPr>
          <p:cNvPr id="5" name="TextBox 4">
            <a:extLst>
              <a:ext uri="{FF2B5EF4-FFF2-40B4-BE49-F238E27FC236}">
                <a16:creationId xmlns:a16="http://schemas.microsoft.com/office/drawing/2014/main" id="{2711C0BB-6824-6941-8765-B6E40AD6616B}"/>
              </a:ext>
            </a:extLst>
          </p:cNvPr>
          <p:cNvSpPr txBox="1"/>
          <p:nvPr/>
        </p:nvSpPr>
        <p:spPr>
          <a:xfrm>
            <a:off x="994699" y="645275"/>
            <a:ext cx="10737281" cy="6001643"/>
          </a:xfrm>
          <a:prstGeom prst="rect">
            <a:avLst/>
          </a:prstGeom>
          <a:noFill/>
        </p:spPr>
        <p:txBody>
          <a:bodyPr wrap="square" rtlCol="0">
            <a:spAutoFit/>
          </a:bodyPr>
          <a:lstStyle/>
          <a:p>
            <a:endParaRPr lang="en-US" sz="2400" dirty="0"/>
          </a:p>
          <a:p>
            <a:r>
              <a:rPr lang="en-US" sz="2400" dirty="0"/>
              <a:t>Linden, Kraemer and </a:t>
            </a:r>
            <a:r>
              <a:rPr lang="en-US" sz="2400" dirty="0" err="1"/>
              <a:t>Dedrick</a:t>
            </a:r>
            <a:r>
              <a:rPr lang="en-US" sz="2400" dirty="0"/>
              <a:t>: </a:t>
            </a:r>
            <a:r>
              <a:rPr lang="en-US" sz="2400" dirty="0">
                <a:solidFill>
                  <a:srgbClr val="FF0000"/>
                </a:solidFill>
              </a:rPr>
              <a:t>Who “captures the value” from the Apple iPod?</a:t>
            </a:r>
            <a:endParaRPr lang="en-US" sz="2400" dirty="0"/>
          </a:p>
          <a:p>
            <a:r>
              <a:rPr lang="en-US" sz="2400" dirty="0"/>
              <a:t>The iPod:</a:t>
            </a:r>
          </a:p>
          <a:p>
            <a:pPr marL="342900" indent="-342900">
              <a:buFont typeface="Arial" panose="020B0604020202020204" pitchFamily="34" charset="0"/>
              <a:buChar char="•"/>
            </a:pPr>
            <a:r>
              <a:rPr lang="en-US" sz="2400" dirty="0"/>
              <a:t>assembled in China (iPod imports - imports from China)</a:t>
            </a:r>
          </a:p>
          <a:p>
            <a:pPr marL="342900" indent="-342900">
              <a:buFont typeface="Arial" panose="020B0604020202020204" pitchFamily="34" charset="0"/>
              <a:buChar char="•"/>
            </a:pPr>
            <a:r>
              <a:rPr lang="en-US" sz="2400" b="1" dirty="0"/>
              <a:t>assembly and testing account for less than 3 % of an iPod’s total input cost</a:t>
            </a:r>
          </a:p>
          <a:p>
            <a:pPr marL="342900" indent="-342900">
              <a:buFont typeface="Arial" panose="020B0604020202020204" pitchFamily="34" charset="0"/>
              <a:buChar char="•"/>
            </a:pPr>
            <a:r>
              <a:rPr lang="en-US" sz="2400" dirty="0"/>
              <a:t>the hard drive (accounts for about half the iPod’s price) is produced in China (unskilled labor-intensive component)</a:t>
            </a:r>
          </a:p>
          <a:p>
            <a:pPr marL="342900" indent="-342900">
              <a:buFont typeface="Arial" panose="020B0604020202020204" pitchFamily="34" charset="0"/>
              <a:buChar char="•"/>
            </a:pPr>
            <a:r>
              <a:rPr lang="en-US" sz="2400" dirty="0"/>
              <a:t>main hard drive’s components are produced in other countries</a:t>
            </a:r>
          </a:p>
          <a:p>
            <a:pPr marL="342900" indent="-342900">
              <a:buFont typeface="Arial" panose="020B0604020202020204" pitchFamily="34" charset="0"/>
              <a:buChar char="•"/>
            </a:pPr>
            <a:r>
              <a:rPr lang="en-US" sz="2400" b="1" dirty="0"/>
              <a:t>the display, which is the most valuable component, is made in Japan</a:t>
            </a:r>
          </a:p>
          <a:p>
            <a:pPr marL="342900" indent="-342900">
              <a:buFont typeface="Arial" panose="020B0604020202020204" pitchFamily="34" charset="0"/>
              <a:buChar char="•"/>
            </a:pPr>
            <a:r>
              <a:rPr lang="en-US" sz="2400" b="1" dirty="0"/>
              <a:t>crucial chips are made in the United States or Taiwan</a:t>
            </a:r>
          </a:p>
          <a:p>
            <a:endParaRPr lang="en-US" sz="2400" dirty="0"/>
          </a:p>
          <a:p>
            <a:r>
              <a:rPr lang="en-US" sz="2400" dirty="0"/>
              <a:t>Paper suggests that there is a big data problem: </a:t>
            </a:r>
            <a:r>
              <a:rPr lang="en-US" sz="2400" u="sng" dirty="0"/>
              <a:t>numbers showing a rapid rise in developing countries’ exports within sectors that are skill intensive </a:t>
            </a:r>
            <a:r>
              <a:rPr lang="en-US" sz="2400" dirty="0"/>
              <a:t>in the United States, </a:t>
            </a:r>
            <a:r>
              <a:rPr lang="en-US" sz="2400" u="sng" dirty="0"/>
              <a:t>need to be taken with a grain of salt.</a:t>
            </a:r>
            <a:r>
              <a:rPr lang="en-US" sz="2400" dirty="0"/>
              <a:t> </a:t>
            </a:r>
          </a:p>
          <a:p>
            <a:pPr algn="ctr"/>
            <a:r>
              <a:rPr lang="en-US" sz="2400" dirty="0">
                <a:solidFill>
                  <a:srgbClr val="FF0000"/>
                </a:solidFill>
              </a:rPr>
              <a:t>However, can we say for sure whether the rising trade with developing countries has led to </a:t>
            </a:r>
            <a:r>
              <a:rPr lang="en-US" sz="2400" u="sng" dirty="0">
                <a:solidFill>
                  <a:srgbClr val="FF0000"/>
                </a:solidFill>
              </a:rPr>
              <a:t>rising wage inequality </a:t>
            </a:r>
            <a:r>
              <a:rPr lang="en-US" sz="2400" dirty="0">
                <a:solidFill>
                  <a:srgbClr val="FF0000"/>
                </a:solidFill>
              </a:rPr>
              <a:t>in the United States?</a:t>
            </a:r>
          </a:p>
        </p:txBody>
      </p:sp>
      <p:sp>
        <p:nvSpPr>
          <p:cNvPr id="6" name="CasellaDiTesto 9">
            <a:extLst>
              <a:ext uri="{FF2B5EF4-FFF2-40B4-BE49-F238E27FC236}">
                <a16:creationId xmlns:a16="http://schemas.microsoft.com/office/drawing/2014/main" id="{683A4533-D15A-4E3E-8387-E330A4FFCEB1}"/>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7" name="Rettangolo 11">
            <a:extLst>
              <a:ext uri="{FF2B5EF4-FFF2-40B4-BE49-F238E27FC236}">
                <a16:creationId xmlns:a16="http://schemas.microsoft.com/office/drawing/2014/main" id="{69D7FE2B-DD8C-4A1E-B051-89F67954F324}"/>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18</a:t>
            </a:r>
          </a:p>
        </p:txBody>
      </p:sp>
    </p:spTree>
    <p:extLst>
      <p:ext uri="{BB962C8B-B14F-4D97-AF65-F5344CB8AC3E}">
        <p14:creationId xmlns:p14="http://schemas.microsoft.com/office/powerpoint/2010/main" val="108112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5E821252-D5F3-4945-BD7B-ABFBCDDAB7ED}"/>
              </a:ext>
            </a:extLst>
          </p:cNvPr>
          <p:cNvPicPr>
            <a:picLocks noChangeAspect="1"/>
          </p:cNvPicPr>
          <p:nvPr/>
        </p:nvPicPr>
        <p:blipFill>
          <a:blip r:embed="rId2"/>
          <a:stretch>
            <a:fillRect/>
          </a:stretch>
        </p:blipFill>
        <p:spPr>
          <a:xfrm>
            <a:off x="0" y="0"/>
            <a:ext cx="12192000" cy="6872633"/>
          </a:xfrm>
          <a:prstGeom prst="rect">
            <a:avLst/>
          </a:prstGeom>
        </p:spPr>
      </p:pic>
      <p:pic>
        <p:nvPicPr>
          <p:cNvPr id="5" name="Рисунок 1">
            <a:extLst>
              <a:ext uri="{FF2B5EF4-FFF2-40B4-BE49-F238E27FC236}">
                <a16:creationId xmlns:a16="http://schemas.microsoft.com/office/drawing/2014/main" id="{7CDEE78D-D6E1-E44E-AD9A-30F1423BE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595" y="866439"/>
            <a:ext cx="5625737" cy="5758406"/>
          </a:xfrm>
          <a:prstGeom prst="rect">
            <a:avLst/>
          </a:prstGeom>
        </p:spPr>
      </p:pic>
      <p:sp>
        <p:nvSpPr>
          <p:cNvPr id="6" name="TextBox 5">
            <a:extLst>
              <a:ext uri="{FF2B5EF4-FFF2-40B4-BE49-F238E27FC236}">
                <a16:creationId xmlns:a16="http://schemas.microsoft.com/office/drawing/2014/main" id="{6C1CF23C-9046-5249-AE95-C1218B0D1DFC}"/>
              </a:ext>
            </a:extLst>
          </p:cNvPr>
          <p:cNvSpPr txBox="1"/>
          <p:nvPr/>
        </p:nvSpPr>
        <p:spPr>
          <a:xfrm>
            <a:off x="6566263" y="1262502"/>
            <a:ext cx="5625737" cy="5262979"/>
          </a:xfrm>
          <a:prstGeom prst="rect">
            <a:avLst/>
          </a:prstGeom>
          <a:noFill/>
        </p:spPr>
        <p:txBody>
          <a:bodyPr wrap="square" rtlCol="0">
            <a:spAutoFit/>
          </a:bodyPr>
          <a:lstStyle/>
          <a:p>
            <a:pPr marL="285750" indent="-285750">
              <a:buFont typeface="Arial" panose="020B0604020202020204" pitchFamily="34" charset="0"/>
              <a:buChar char="•"/>
            </a:pPr>
            <a:r>
              <a:rPr lang="en-US" sz="1600" dirty="0"/>
              <a:t>Curves represent </a:t>
            </a:r>
            <a:r>
              <a:rPr lang="en-US" sz="1600" b="1" dirty="0"/>
              <a:t>unit-value isoquants—combinations of skilled and unskilled labor inputs that produce an equal value of good X, Y, or Z </a:t>
            </a:r>
            <a:r>
              <a:rPr lang="en-US" sz="1600" dirty="0"/>
              <a:t>at current market prices</a:t>
            </a:r>
          </a:p>
          <a:p>
            <a:pPr marL="285750" indent="-285750">
              <a:buFont typeface="Arial" panose="020B0604020202020204" pitchFamily="34" charset="0"/>
              <a:buChar char="•"/>
            </a:pPr>
            <a:r>
              <a:rPr lang="en-US" sz="1600" dirty="0"/>
              <a:t>Downward-sloping lines </a:t>
            </a:r>
            <a:r>
              <a:rPr lang="en-US" sz="1600" b="1" dirty="0"/>
              <a:t>NN</a:t>
            </a:r>
            <a:r>
              <a:rPr lang="en-US" sz="1600" dirty="0"/>
              <a:t> and </a:t>
            </a:r>
            <a:r>
              <a:rPr lang="en-US" sz="1600" b="1" dirty="0"/>
              <a:t>SS</a:t>
            </a:r>
            <a:r>
              <a:rPr lang="en-US" sz="1600" dirty="0"/>
              <a:t> represent </a:t>
            </a:r>
            <a:r>
              <a:rPr lang="en-US" sz="1600" b="1" dirty="0"/>
              <a:t>relative factor prices</a:t>
            </a:r>
            <a:r>
              <a:rPr lang="en-US" sz="1600" dirty="0"/>
              <a:t> in developed countries and developing countries</a:t>
            </a:r>
          </a:p>
          <a:p>
            <a:pPr marL="285750" indent="-285750">
              <a:buFont typeface="Arial" panose="020B0604020202020204" pitchFamily="34" charset="0"/>
              <a:buChar char="•"/>
            </a:pPr>
            <a:r>
              <a:rPr lang="en-US" sz="1600" dirty="0"/>
              <a:t>Points </a:t>
            </a:r>
            <a:r>
              <a:rPr lang="en-US" sz="1600" b="1" dirty="0"/>
              <a:t>EN</a:t>
            </a:r>
            <a:r>
              <a:rPr lang="en-US" sz="1600" dirty="0"/>
              <a:t> and </a:t>
            </a:r>
            <a:r>
              <a:rPr lang="en-US" sz="1600" b="1" dirty="0"/>
              <a:t>ES</a:t>
            </a:r>
            <a:r>
              <a:rPr lang="en-US" sz="1600" dirty="0"/>
              <a:t> - </a:t>
            </a:r>
            <a:r>
              <a:rPr lang="en-US" sz="1600" b="1" dirty="0"/>
              <a:t>their aggregate factor endowments</a:t>
            </a:r>
          </a:p>
          <a:p>
            <a:pPr marL="285750" indent="-285750">
              <a:buFont typeface="Arial" panose="020B0604020202020204" pitchFamily="34" charset="0"/>
              <a:buChar char="•"/>
            </a:pPr>
            <a:r>
              <a:rPr lang="en-US" sz="1600" dirty="0"/>
              <a:t>Both </a:t>
            </a:r>
            <a:r>
              <a:rPr lang="en-US" sz="1600" b="1" dirty="0"/>
              <a:t>developed and developing countries</a:t>
            </a:r>
            <a:r>
              <a:rPr lang="en-US" sz="1600" dirty="0"/>
              <a:t> produce </a:t>
            </a:r>
            <a:r>
              <a:rPr lang="en-US" sz="1600" b="1" dirty="0"/>
              <a:t>good Z</a:t>
            </a:r>
          </a:p>
          <a:p>
            <a:pPr marL="285750" indent="-285750">
              <a:buFont typeface="Arial" panose="020B0604020202020204" pitchFamily="34" charset="0"/>
              <a:buChar char="•"/>
            </a:pPr>
            <a:r>
              <a:rPr lang="en-US" sz="1600" dirty="0"/>
              <a:t>Developed countries produce the </a:t>
            </a:r>
            <a:r>
              <a:rPr lang="en-US" sz="1600" b="1" dirty="0"/>
              <a:t>skilled labor–intensive good X</a:t>
            </a:r>
          </a:p>
          <a:p>
            <a:pPr marL="285750" indent="-285750">
              <a:buFont typeface="Arial" panose="020B0604020202020204" pitchFamily="34" charset="0"/>
              <a:buChar char="•"/>
            </a:pPr>
            <a:r>
              <a:rPr lang="en-US" sz="1600" dirty="0"/>
              <a:t>Developing countries produce the </a:t>
            </a:r>
            <a:r>
              <a:rPr lang="en-US" sz="1600" b="1" dirty="0"/>
              <a:t>unskilled labor–intensive good Y</a:t>
            </a:r>
          </a:p>
          <a:p>
            <a:pPr marL="285750" indent="-285750">
              <a:buFont typeface="Arial" panose="020B0604020202020204" pitchFamily="34" charset="0"/>
              <a:buChar char="•"/>
            </a:pPr>
            <a:r>
              <a:rPr lang="en-US" sz="1600" dirty="0"/>
              <a:t>Two factor-price lines represent equal value</a:t>
            </a:r>
          </a:p>
          <a:p>
            <a:pPr marL="285750" indent="-285750">
              <a:buFont typeface="Arial" panose="020B0604020202020204" pitchFamily="34" charset="0"/>
              <a:buChar char="•"/>
            </a:pPr>
            <a:r>
              <a:rPr lang="en-US" sz="1600" dirty="0"/>
              <a:t>In developed countries the </a:t>
            </a:r>
            <a:r>
              <a:rPr lang="en-US" sz="1600" b="1" dirty="0"/>
              <a:t>cost of producing X is the same as </a:t>
            </a:r>
            <a:r>
              <a:rPr lang="en-US" sz="1600" dirty="0"/>
              <a:t>that of producing an equal value of </a:t>
            </a:r>
            <a:r>
              <a:rPr lang="en-US" sz="1600" b="1" dirty="0"/>
              <a:t>Z</a:t>
            </a:r>
          </a:p>
          <a:p>
            <a:pPr marL="285750" indent="-285750">
              <a:buFont typeface="Arial" panose="020B0604020202020204" pitchFamily="34" charset="0"/>
              <a:buChar char="•"/>
            </a:pPr>
            <a:r>
              <a:rPr lang="en-US" sz="1600" dirty="0"/>
              <a:t>The same is true for Z and Y in developing countries, but </a:t>
            </a:r>
            <a:r>
              <a:rPr lang="en-US" sz="1600" b="1" dirty="0"/>
              <a:t>producing a unit of X is more expensive in developing countries</a:t>
            </a:r>
            <a:r>
              <a:rPr lang="en-US" sz="1600" dirty="0"/>
              <a:t>, whereas producing </a:t>
            </a:r>
            <a:r>
              <a:rPr lang="en-US" sz="1600" b="1" dirty="0"/>
              <a:t>a unit of Z is less expensive</a:t>
            </a:r>
          </a:p>
          <a:p>
            <a:endParaRPr lang="en-US" sz="1600" dirty="0"/>
          </a:p>
          <a:p>
            <a:pPr algn="ctr"/>
            <a:r>
              <a:rPr lang="en-US" sz="1600" dirty="0">
                <a:solidFill>
                  <a:srgbClr val="FF0000"/>
                </a:solidFill>
              </a:rPr>
              <a:t>Specialization, however, means that U.S. firms produce a capital-intensive mix of goods and </a:t>
            </a:r>
            <a:r>
              <a:rPr lang="en-US" sz="1600" u="sng" dirty="0">
                <a:solidFill>
                  <a:srgbClr val="FF0000"/>
                </a:solidFill>
              </a:rPr>
              <a:t>are not threatened </a:t>
            </a:r>
            <a:r>
              <a:rPr lang="en-US" sz="1600" dirty="0">
                <a:solidFill>
                  <a:srgbClr val="FF0000"/>
                </a:solidFill>
              </a:rPr>
              <a:t>by cheap imports.</a:t>
            </a:r>
          </a:p>
          <a:p>
            <a:endParaRPr lang="en-US" sz="1600" dirty="0"/>
          </a:p>
        </p:txBody>
      </p:sp>
      <p:sp>
        <p:nvSpPr>
          <p:cNvPr id="7" name="CasellaDiTesto 9">
            <a:extLst>
              <a:ext uri="{FF2B5EF4-FFF2-40B4-BE49-F238E27FC236}">
                <a16:creationId xmlns:a16="http://schemas.microsoft.com/office/drawing/2014/main" id="{2883BDDA-C1FC-45C2-AEEC-835CC6A58212}"/>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8" name="Rettangolo 11">
            <a:extLst>
              <a:ext uri="{FF2B5EF4-FFF2-40B4-BE49-F238E27FC236}">
                <a16:creationId xmlns:a16="http://schemas.microsoft.com/office/drawing/2014/main" id="{116BC627-1809-4E86-AC3B-8B9576922EF4}"/>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19</a:t>
            </a:r>
          </a:p>
        </p:txBody>
      </p:sp>
    </p:spTree>
    <p:extLst>
      <p:ext uri="{BB962C8B-B14F-4D97-AF65-F5344CB8AC3E}">
        <p14:creationId xmlns:p14="http://schemas.microsoft.com/office/powerpoint/2010/main" val="176892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1">
            <a:extLst>
              <a:ext uri="{FF2B5EF4-FFF2-40B4-BE49-F238E27FC236}">
                <a16:creationId xmlns:a16="http://schemas.microsoft.com/office/drawing/2014/main" id="{AD037B33-E2AC-8547-A299-F1121CA857C0}"/>
              </a:ext>
            </a:extLst>
          </p:cNvPr>
          <p:cNvPicPr>
            <a:picLocks noChangeAspect="1"/>
          </p:cNvPicPr>
          <p:nvPr/>
        </p:nvPicPr>
        <p:blipFill>
          <a:blip r:embed="rId2"/>
          <a:stretch>
            <a:fillRect/>
          </a:stretch>
        </p:blipFill>
        <p:spPr>
          <a:xfrm>
            <a:off x="0" y="1707"/>
            <a:ext cx="12192000" cy="6872633"/>
          </a:xfrm>
          <a:prstGeom prst="rect">
            <a:avLst/>
          </a:prstGeom>
        </p:spPr>
      </p:pic>
      <p:sp>
        <p:nvSpPr>
          <p:cNvPr id="7" name="CasellaDiTesto 6">
            <a:extLst>
              <a:ext uri="{FF2B5EF4-FFF2-40B4-BE49-F238E27FC236}">
                <a16:creationId xmlns:a16="http://schemas.microsoft.com/office/drawing/2014/main" id="{1CE25689-1139-F744-892F-2566303D7D84}"/>
              </a:ext>
            </a:extLst>
          </p:cNvPr>
          <p:cNvSpPr txBox="1"/>
          <p:nvPr/>
        </p:nvSpPr>
        <p:spPr>
          <a:xfrm>
            <a:off x="623539" y="1151603"/>
            <a:ext cx="4663050" cy="523220"/>
          </a:xfrm>
          <a:prstGeom prst="rect">
            <a:avLst/>
          </a:prstGeom>
          <a:noFill/>
        </p:spPr>
        <p:txBody>
          <a:bodyPr wrap="square" rtlCol="0">
            <a:spAutoFit/>
          </a:bodyPr>
          <a:lstStyle/>
          <a:p>
            <a:r>
              <a:rPr lang="it-IT" sz="2800" b="1" dirty="0">
                <a:solidFill>
                  <a:schemeClr val="accent1">
                    <a:lumMod val="75000"/>
                  </a:schemeClr>
                </a:solidFill>
                <a:latin typeface="Arial" panose="020B0604020202020204" pitchFamily="34" charset="0"/>
                <a:cs typeface="Arial" panose="020B0604020202020204" pitchFamily="34" charset="0"/>
              </a:rPr>
              <a:t>OUTLINE </a:t>
            </a:r>
          </a:p>
        </p:txBody>
      </p:sp>
      <p:sp>
        <p:nvSpPr>
          <p:cNvPr id="8" name="CasellaDiTesto 8">
            <a:extLst>
              <a:ext uri="{FF2B5EF4-FFF2-40B4-BE49-F238E27FC236}">
                <a16:creationId xmlns:a16="http://schemas.microsoft.com/office/drawing/2014/main" id="{BAEF86B4-2DC4-0C48-86C4-DA2FB15BB869}"/>
              </a:ext>
            </a:extLst>
          </p:cNvPr>
          <p:cNvSpPr txBox="1"/>
          <p:nvPr/>
        </p:nvSpPr>
        <p:spPr>
          <a:xfrm>
            <a:off x="623539" y="2006862"/>
            <a:ext cx="10606436" cy="2277547"/>
          </a:xfrm>
          <a:prstGeom prst="rect">
            <a:avLst/>
          </a:prstGeom>
          <a:noFill/>
        </p:spPr>
        <p:txBody>
          <a:bodyPr wrap="square" rtlCol="0">
            <a:spAutoFit/>
          </a:bodyPr>
          <a:lstStyle/>
          <a:p>
            <a:pPr marL="342900" indent="-342900" algn="just">
              <a:spcBef>
                <a:spcPts val="600"/>
              </a:spcBef>
              <a:spcAft>
                <a:spcPts val="600"/>
              </a:spcAft>
              <a:buFont typeface="+mj-lt"/>
              <a:buAutoNum type="arabicPeriod"/>
            </a:pPr>
            <a:r>
              <a:rPr lang="en-US" sz="2800" b="1" dirty="0"/>
              <a:t>  Introduction</a:t>
            </a:r>
          </a:p>
          <a:p>
            <a:pPr algn="just">
              <a:spcBef>
                <a:spcPts val="600"/>
              </a:spcBef>
              <a:spcAft>
                <a:spcPts val="600"/>
              </a:spcAft>
            </a:pPr>
            <a:r>
              <a:rPr lang="en-US" sz="2800" b="1" dirty="0"/>
              <a:t>2.   Krugman model </a:t>
            </a:r>
          </a:p>
          <a:p>
            <a:pPr marL="342900" indent="-342900" algn="just">
              <a:spcBef>
                <a:spcPts val="600"/>
              </a:spcBef>
              <a:spcAft>
                <a:spcPts val="600"/>
              </a:spcAft>
              <a:buAutoNum type="arabicPeriod" startAt="3"/>
            </a:pPr>
            <a:r>
              <a:rPr lang="en-US" sz="2800" b="1" dirty="0"/>
              <a:t>  The key role of income specialization</a:t>
            </a:r>
          </a:p>
          <a:p>
            <a:pPr marL="514350" indent="-514350">
              <a:spcBef>
                <a:spcPts val="600"/>
              </a:spcBef>
              <a:spcAft>
                <a:spcPts val="600"/>
              </a:spcAft>
              <a:buAutoNum type="arabicPeriod" startAt="4"/>
            </a:pPr>
            <a:r>
              <a:rPr lang="en-US" sz="2800" b="1" dirty="0"/>
              <a:t>Implications of the analysis </a:t>
            </a:r>
          </a:p>
        </p:txBody>
      </p:sp>
      <p:sp>
        <p:nvSpPr>
          <p:cNvPr id="9" name="Rettangolo 11">
            <a:extLst>
              <a:ext uri="{FF2B5EF4-FFF2-40B4-BE49-F238E27FC236}">
                <a16:creationId xmlns:a16="http://schemas.microsoft.com/office/drawing/2014/main" id="{95FCED85-B664-7542-B66E-93B2DE3BAD5A}"/>
              </a:ext>
            </a:extLst>
          </p:cNvPr>
          <p:cNvSpPr/>
          <p:nvPr/>
        </p:nvSpPr>
        <p:spPr>
          <a:xfrm>
            <a:off x="11377837" y="6354643"/>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2</a:t>
            </a:r>
          </a:p>
        </p:txBody>
      </p:sp>
      <p:sp>
        <p:nvSpPr>
          <p:cNvPr id="10" name="CasellaDiTesto 9">
            <a:extLst>
              <a:ext uri="{FF2B5EF4-FFF2-40B4-BE49-F238E27FC236}">
                <a16:creationId xmlns:a16="http://schemas.microsoft.com/office/drawing/2014/main" id="{EEDE5BEF-BCB3-44CC-AD1E-2F8F65796677}"/>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Tree>
    <p:extLst>
      <p:ext uri="{BB962C8B-B14F-4D97-AF65-F5344CB8AC3E}">
        <p14:creationId xmlns:p14="http://schemas.microsoft.com/office/powerpoint/2010/main" val="155834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46B5CC1A-6B8E-9041-95D0-F57BD07EBD75}"/>
              </a:ext>
            </a:extLst>
          </p:cNvPr>
          <p:cNvPicPr>
            <a:picLocks noChangeAspect="1"/>
          </p:cNvPicPr>
          <p:nvPr/>
        </p:nvPicPr>
        <p:blipFill>
          <a:blip r:embed="rId2"/>
          <a:stretch>
            <a:fillRect/>
          </a:stretch>
        </p:blipFill>
        <p:spPr>
          <a:xfrm>
            <a:off x="0" y="0"/>
            <a:ext cx="12192000" cy="6872633"/>
          </a:xfrm>
          <a:prstGeom prst="rect">
            <a:avLst/>
          </a:prstGeom>
        </p:spPr>
      </p:pic>
      <p:sp>
        <p:nvSpPr>
          <p:cNvPr id="6" name="TextBox 5">
            <a:extLst>
              <a:ext uri="{FF2B5EF4-FFF2-40B4-BE49-F238E27FC236}">
                <a16:creationId xmlns:a16="http://schemas.microsoft.com/office/drawing/2014/main" id="{A2A22A4D-6874-AC49-AAA7-6F9C82CB3456}"/>
              </a:ext>
            </a:extLst>
          </p:cNvPr>
          <p:cNvSpPr txBox="1"/>
          <p:nvPr/>
        </p:nvSpPr>
        <p:spPr>
          <a:xfrm>
            <a:off x="822358" y="914950"/>
            <a:ext cx="10775476" cy="5632311"/>
          </a:xfrm>
          <a:prstGeom prst="rect">
            <a:avLst/>
          </a:prstGeom>
          <a:noFill/>
        </p:spPr>
        <p:txBody>
          <a:bodyPr wrap="square" rtlCol="0">
            <a:spAutoFit/>
          </a:bodyPr>
          <a:lstStyle/>
          <a:p>
            <a:pPr algn="just"/>
            <a:r>
              <a:rPr lang="en-US" sz="2400" dirty="0"/>
              <a:t>Lawrence makes a similar argument:</a:t>
            </a:r>
          </a:p>
          <a:p>
            <a:pPr marL="285750" indent="-285750" algn="just">
              <a:buFont typeface="Arial" panose="020B0604020202020204" pitchFamily="34" charset="0"/>
              <a:buChar char="•"/>
            </a:pPr>
            <a:r>
              <a:rPr lang="en-US" sz="2400" dirty="0"/>
              <a:t>Rapid growth in developing country exports of manufactured goods </a:t>
            </a:r>
            <a:r>
              <a:rPr lang="en-US" sz="2400" u="sng" dirty="0">
                <a:solidFill>
                  <a:srgbClr val="FF0000"/>
                </a:solidFill>
              </a:rPr>
              <a:t>does not appear to be developing country’s growths</a:t>
            </a:r>
          </a:p>
          <a:p>
            <a:pPr marL="285750" indent="-285750" algn="just">
              <a:buFont typeface="Arial" panose="020B0604020202020204" pitchFamily="34" charset="0"/>
              <a:buChar char="•"/>
            </a:pPr>
            <a:r>
              <a:rPr lang="en-US" sz="2400" dirty="0"/>
              <a:t>A breakup of the value chain allows </a:t>
            </a:r>
            <a:r>
              <a:rPr lang="en-US" sz="2400" b="1" dirty="0"/>
              <a:t>developing countries</a:t>
            </a:r>
            <a:r>
              <a:rPr lang="en-US" sz="2400" dirty="0"/>
              <a:t> to </a:t>
            </a:r>
            <a:r>
              <a:rPr lang="en-US" sz="2400" b="1" dirty="0"/>
              <a:t>take over unskilled labor–intensive portions</a:t>
            </a:r>
            <a:r>
              <a:rPr lang="en-US" sz="2400" dirty="0"/>
              <a:t> of skilled labor–intensive industries</a:t>
            </a:r>
          </a:p>
          <a:p>
            <a:pPr marL="285750" indent="-285750" algn="just">
              <a:buFont typeface="Arial" panose="020B0604020202020204" pitchFamily="34" charset="0"/>
              <a:buChar char="•"/>
            </a:pPr>
            <a:r>
              <a:rPr lang="en-US" sz="2400" dirty="0"/>
              <a:t>Consequences that resemble the </a:t>
            </a:r>
            <a:r>
              <a:rPr lang="en-US" sz="2400" dirty="0" err="1"/>
              <a:t>Stolper</a:t>
            </a:r>
            <a:r>
              <a:rPr lang="en-US" sz="2400" dirty="0"/>
              <a:t>-Samuelson effect: </a:t>
            </a:r>
            <a:r>
              <a:rPr lang="en-US" sz="2400" b="1" dirty="0"/>
              <a:t>the real wages of skilled workers rise, while those of unskilled workers fal</a:t>
            </a:r>
            <a:r>
              <a:rPr lang="en-US" sz="2400" dirty="0"/>
              <a:t>l</a:t>
            </a:r>
          </a:p>
          <a:p>
            <a:pPr marL="285750" indent="-285750" algn="just">
              <a:buFont typeface="Arial" panose="020B0604020202020204" pitchFamily="34" charset="0"/>
              <a:buChar char="•"/>
            </a:pPr>
            <a:r>
              <a:rPr lang="en-US" sz="2400" dirty="0"/>
              <a:t>Ability to outsource unskilled labor–intensive industry segments decreases the demand for less skilled workers</a:t>
            </a:r>
          </a:p>
          <a:p>
            <a:pPr marL="285750" indent="-285750" algn="just">
              <a:buFont typeface="Arial" panose="020B0604020202020204" pitchFamily="34" charset="0"/>
              <a:buChar char="•"/>
            </a:pPr>
            <a:r>
              <a:rPr lang="en-US" sz="2400" u="sng" dirty="0">
                <a:solidFill>
                  <a:srgbClr val="FF0000"/>
                </a:solidFill>
              </a:rPr>
              <a:t>Data mix unskilled labor–intensive “assembly” operations together with skilled labor–intensive “component” manufacture</a:t>
            </a:r>
          </a:p>
          <a:p>
            <a:pPr marL="285750" indent="-285750" algn="just">
              <a:buFont typeface="Arial" panose="020B0604020202020204" pitchFamily="34" charset="0"/>
              <a:buChar char="•"/>
            </a:pPr>
            <a:r>
              <a:rPr lang="en-US" sz="2400" dirty="0"/>
              <a:t>Much of the content of the new </a:t>
            </a:r>
            <a:r>
              <a:rPr lang="en-US" sz="2400" b="1" dirty="0"/>
              <a:t>imports from developing countries is</a:t>
            </a:r>
            <a:r>
              <a:rPr lang="en-US" sz="2400" dirty="0"/>
              <a:t> actually </a:t>
            </a:r>
            <a:r>
              <a:rPr lang="en-US" sz="2400" b="1" dirty="0"/>
              <a:t>skilled labor–intensive production from developed countries</a:t>
            </a:r>
          </a:p>
          <a:p>
            <a:pPr marL="285750" indent="-285750" algn="just">
              <a:buFont typeface="Arial" panose="020B0604020202020204" pitchFamily="34" charset="0"/>
              <a:buChar char="•"/>
            </a:pPr>
            <a:r>
              <a:rPr lang="en-US" sz="2400" dirty="0">
                <a:solidFill>
                  <a:srgbClr val="FF0000"/>
                </a:solidFill>
              </a:rPr>
              <a:t>Rapid rise in manufacture imports </a:t>
            </a:r>
            <a:r>
              <a:rPr lang="en-US" sz="2400" dirty="0"/>
              <a:t>from developing countries is a reason of </a:t>
            </a:r>
            <a:r>
              <a:rPr lang="en-US" sz="2400" dirty="0">
                <a:solidFill>
                  <a:srgbClr val="FF0000"/>
                </a:solidFill>
              </a:rPr>
              <a:t>growing inequality</a:t>
            </a:r>
          </a:p>
        </p:txBody>
      </p:sp>
      <p:sp>
        <p:nvSpPr>
          <p:cNvPr id="8" name="CasellaDiTesto 9">
            <a:extLst>
              <a:ext uri="{FF2B5EF4-FFF2-40B4-BE49-F238E27FC236}">
                <a16:creationId xmlns:a16="http://schemas.microsoft.com/office/drawing/2014/main" id="{9909E8C6-9110-40A1-855E-69310059470B}"/>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9" name="Rettangolo 11">
            <a:extLst>
              <a:ext uri="{FF2B5EF4-FFF2-40B4-BE49-F238E27FC236}">
                <a16:creationId xmlns:a16="http://schemas.microsoft.com/office/drawing/2014/main" id="{4E6281BB-3993-4697-95A3-B91EFD4E0C4C}"/>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20</a:t>
            </a:r>
          </a:p>
        </p:txBody>
      </p:sp>
    </p:spTree>
    <p:extLst>
      <p:ext uri="{BB962C8B-B14F-4D97-AF65-F5344CB8AC3E}">
        <p14:creationId xmlns:p14="http://schemas.microsoft.com/office/powerpoint/2010/main" val="54477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1">
            <a:extLst>
              <a:ext uri="{FF2B5EF4-FFF2-40B4-BE49-F238E27FC236}">
                <a16:creationId xmlns:a16="http://schemas.microsoft.com/office/drawing/2014/main" id="{937B61B0-79EE-41A6-9457-1BDC50E463ED}"/>
              </a:ext>
            </a:extLst>
          </p:cNvPr>
          <p:cNvPicPr>
            <a:picLocks noChangeAspect="1"/>
          </p:cNvPicPr>
          <p:nvPr/>
        </p:nvPicPr>
        <p:blipFill>
          <a:blip r:embed="rId2"/>
          <a:stretch>
            <a:fillRect/>
          </a:stretch>
        </p:blipFill>
        <p:spPr>
          <a:xfrm>
            <a:off x="0" y="1707"/>
            <a:ext cx="12192000" cy="6872633"/>
          </a:xfrm>
          <a:prstGeom prst="rect">
            <a:avLst/>
          </a:prstGeom>
        </p:spPr>
      </p:pic>
      <p:sp>
        <p:nvSpPr>
          <p:cNvPr id="4" name="Sottotitolo 2">
            <a:extLst>
              <a:ext uri="{FF2B5EF4-FFF2-40B4-BE49-F238E27FC236}">
                <a16:creationId xmlns:a16="http://schemas.microsoft.com/office/drawing/2014/main" id="{8EA2CD04-4CBC-431A-84E8-C1CB4A56699B}"/>
              </a:ext>
            </a:extLst>
          </p:cNvPr>
          <p:cNvSpPr txBox="1">
            <a:spLocks/>
          </p:cNvSpPr>
          <p:nvPr/>
        </p:nvSpPr>
        <p:spPr>
          <a:xfrm>
            <a:off x="364434" y="984466"/>
            <a:ext cx="11463131" cy="5661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216000" algn="just">
              <a:lnSpc>
                <a:spcPct val="150000"/>
              </a:lnSpc>
              <a:spcBef>
                <a:spcPts val="600"/>
              </a:spcBef>
            </a:pPr>
            <a:r>
              <a:rPr lang="es-PE" sz="2400" dirty="0"/>
              <a:t>The paper </a:t>
            </a:r>
            <a:r>
              <a:rPr lang="en-US" sz="2400" dirty="0"/>
              <a:t>provided an overview of the evidence and argued that most empirical studies were based on data in the decades before developing/developed world trade really took off. </a:t>
            </a:r>
          </a:p>
          <a:p>
            <a:pPr marL="180000" indent="-216000" algn="just">
              <a:lnSpc>
                <a:spcPct val="150000"/>
              </a:lnSpc>
              <a:spcBef>
                <a:spcPts val="600"/>
              </a:spcBef>
            </a:pPr>
            <a:r>
              <a:rPr lang="en-US" sz="2400" dirty="0"/>
              <a:t>Krugman argues that in 1990, China’s exports as a percent of US GDP were 6.7%, while by 2006, they had reached 20% with a growth of almost 200%. The surge in </a:t>
            </a:r>
            <a:r>
              <a:rPr lang="en-US" sz="2400" dirty="0">
                <a:solidFill>
                  <a:srgbClr val="FF0000"/>
                </a:solidFill>
              </a:rPr>
              <a:t>developing country </a:t>
            </a:r>
            <a:r>
              <a:rPr lang="en-US" sz="2400" dirty="0"/>
              <a:t>manufactures involves a particular </a:t>
            </a:r>
            <a:r>
              <a:rPr lang="en-US" sz="2400" dirty="0">
                <a:solidFill>
                  <a:srgbClr val="FF0000"/>
                </a:solidFill>
              </a:rPr>
              <a:t>concentration</a:t>
            </a:r>
            <a:r>
              <a:rPr lang="en-US" sz="2400" dirty="0"/>
              <a:t> in apparently </a:t>
            </a:r>
            <a:r>
              <a:rPr lang="en-US" sz="2400" dirty="0">
                <a:solidFill>
                  <a:srgbClr val="FF0000"/>
                </a:solidFill>
              </a:rPr>
              <a:t>sophisticated products</a:t>
            </a:r>
            <a:r>
              <a:rPr lang="en-US" sz="2400" dirty="0"/>
              <a:t>, which seems to be inconsistent with a trade driven effect on wage inequality.</a:t>
            </a:r>
          </a:p>
          <a:p>
            <a:pPr marL="180000" indent="-216000" algn="just">
              <a:lnSpc>
                <a:spcPct val="150000"/>
              </a:lnSpc>
              <a:spcBef>
                <a:spcPts val="600"/>
              </a:spcBef>
            </a:pPr>
            <a:r>
              <a:rPr lang="en-US" sz="2400" dirty="0"/>
              <a:t>Yet there is a good reason to believe that the apparent sophistication of developing country exports is </a:t>
            </a:r>
            <a:r>
              <a:rPr lang="en-US" sz="2400" dirty="0">
                <a:solidFill>
                  <a:srgbClr val="FF0000"/>
                </a:solidFill>
              </a:rPr>
              <a:t>largely a statistical illusion</a:t>
            </a:r>
            <a:r>
              <a:rPr lang="en-US" sz="2400" dirty="0"/>
              <a:t>, created by vertical integration in a world of low-cost trade.</a:t>
            </a:r>
            <a:endParaRPr lang="it-IT" sz="2400" dirty="0"/>
          </a:p>
        </p:txBody>
      </p:sp>
      <p:sp>
        <p:nvSpPr>
          <p:cNvPr id="5" name="Titolo 1">
            <a:extLst>
              <a:ext uri="{FF2B5EF4-FFF2-40B4-BE49-F238E27FC236}">
                <a16:creationId xmlns:a16="http://schemas.microsoft.com/office/drawing/2014/main" id="{54DAEDBE-E8AD-49CC-8129-5864271D20C3}"/>
              </a:ext>
            </a:extLst>
          </p:cNvPr>
          <p:cNvSpPr txBox="1">
            <a:spLocks/>
          </p:cNvSpPr>
          <p:nvPr/>
        </p:nvSpPr>
        <p:spPr>
          <a:xfrm>
            <a:off x="874644" y="779723"/>
            <a:ext cx="9144000" cy="38287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2800" b="1" dirty="0">
                <a:solidFill>
                  <a:schemeClr val="accent1">
                    <a:lumMod val="75000"/>
                  </a:schemeClr>
                </a:solidFill>
                <a:latin typeface="Arial" panose="020B0604020202020204" pitchFamily="34" charset="0"/>
                <a:cs typeface="Arial" panose="020B0604020202020204" pitchFamily="34" charset="0"/>
              </a:rPr>
              <a:t>4. IMPLICATIONS OF THE ANALYSIS</a:t>
            </a:r>
            <a:endParaRPr lang="it-IT" sz="2800" b="1" dirty="0">
              <a:solidFill>
                <a:schemeClr val="accent1">
                  <a:lumMod val="75000"/>
                </a:schemeClr>
              </a:solidFill>
              <a:latin typeface="Arial" panose="020B0604020202020204" pitchFamily="34" charset="0"/>
              <a:cs typeface="Arial" panose="020B0604020202020204" pitchFamily="34" charset="0"/>
            </a:endParaRPr>
          </a:p>
        </p:txBody>
      </p:sp>
      <p:sp>
        <p:nvSpPr>
          <p:cNvPr id="7" name="CasellaDiTesto 9">
            <a:extLst>
              <a:ext uri="{FF2B5EF4-FFF2-40B4-BE49-F238E27FC236}">
                <a16:creationId xmlns:a16="http://schemas.microsoft.com/office/drawing/2014/main" id="{C32011EA-780B-42C4-8878-89C7FF79D92B}"/>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8" name="Rettangolo 11">
            <a:extLst>
              <a:ext uri="{FF2B5EF4-FFF2-40B4-BE49-F238E27FC236}">
                <a16:creationId xmlns:a16="http://schemas.microsoft.com/office/drawing/2014/main" id="{BE85575B-741B-45B9-80FE-28CAAE16277C}"/>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21</a:t>
            </a:r>
          </a:p>
        </p:txBody>
      </p:sp>
    </p:spTree>
    <p:extLst>
      <p:ext uri="{BB962C8B-B14F-4D97-AF65-F5344CB8AC3E}">
        <p14:creationId xmlns:p14="http://schemas.microsoft.com/office/powerpoint/2010/main" val="1762634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FEBEFA7E-2C40-4559-8E1C-9AB96B7C3CF9}"/>
              </a:ext>
            </a:extLst>
          </p:cNvPr>
          <p:cNvPicPr>
            <a:picLocks noChangeAspect="1"/>
          </p:cNvPicPr>
          <p:nvPr/>
        </p:nvPicPr>
        <p:blipFill>
          <a:blip r:embed="rId2"/>
          <a:stretch>
            <a:fillRect/>
          </a:stretch>
        </p:blipFill>
        <p:spPr>
          <a:xfrm>
            <a:off x="0" y="1707"/>
            <a:ext cx="12192000" cy="6872633"/>
          </a:xfrm>
          <a:prstGeom prst="rect">
            <a:avLst/>
          </a:prstGeom>
        </p:spPr>
      </p:pic>
      <p:sp>
        <p:nvSpPr>
          <p:cNvPr id="2" name="Titolo 1">
            <a:extLst>
              <a:ext uri="{FF2B5EF4-FFF2-40B4-BE49-F238E27FC236}">
                <a16:creationId xmlns:a16="http://schemas.microsoft.com/office/drawing/2014/main" id="{F7E2F59F-14DB-4158-8135-64611145C3B0}"/>
              </a:ext>
            </a:extLst>
          </p:cNvPr>
          <p:cNvSpPr>
            <a:spLocks noGrp="1"/>
          </p:cNvSpPr>
          <p:nvPr>
            <p:ph type="title"/>
          </p:nvPr>
        </p:nvSpPr>
        <p:spPr>
          <a:xfrm>
            <a:off x="838200" y="707368"/>
            <a:ext cx="10515600" cy="856388"/>
          </a:xfrm>
        </p:spPr>
        <p:txBody>
          <a:bodyPr>
            <a:normAutofit/>
          </a:bodyPr>
          <a:lstStyle/>
          <a:p>
            <a:pPr algn="ctr"/>
            <a:r>
              <a:rPr lang="es-PE" sz="2400" b="1" dirty="0">
                <a:solidFill>
                  <a:schemeClr val="accent1">
                    <a:lumMod val="75000"/>
                  </a:schemeClr>
                </a:solidFill>
                <a:latin typeface="Arial" panose="020B0604020202020204" pitchFamily="34" charset="0"/>
                <a:cs typeface="Arial" panose="020B0604020202020204" pitchFamily="34" charset="0"/>
              </a:rPr>
              <a:t>4.1 Implications of Krugman’s studies</a:t>
            </a:r>
            <a:endParaRPr lang="it-IT" sz="2400" b="1" dirty="0">
              <a:solidFill>
                <a:schemeClr val="accent1">
                  <a:lumMod val="75000"/>
                </a:schemeClr>
              </a:solidFill>
              <a:latin typeface="Arial" panose="020B0604020202020204" pitchFamily="34" charset="0"/>
              <a:cs typeface="Arial" panose="020B0604020202020204" pitchFamily="34" charset="0"/>
            </a:endParaRPr>
          </a:p>
        </p:txBody>
      </p:sp>
      <p:sp>
        <p:nvSpPr>
          <p:cNvPr id="5" name="CasellaDiTesto 9">
            <a:extLst>
              <a:ext uri="{FF2B5EF4-FFF2-40B4-BE49-F238E27FC236}">
                <a16:creationId xmlns:a16="http://schemas.microsoft.com/office/drawing/2014/main" id="{FBA3B495-2143-41D5-81EB-835A67D7A125}"/>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6" name="Rettangolo 11">
            <a:extLst>
              <a:ext uri="{FF2B5EF4-FFF2-40B4-BE49-F238E27FC236}">
                <a16:creationId xmlns:a16="http://schemas.microsoft.com/office/drawing/2014/main" id="{B1AF5877-DE35-40DE-83D5-725EDC16D470}"/>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22</a:t>
            </a:r>
          </a:p>
        </p:txBody>
      </p:sp>
      <p:sp>
        <p:nvSpPr>
          <p:cNvPr id="7" name="Rettangolo 6">
            <a:extLst>
              <a:ext uri="{FF2B5EF4-FFF2-40B4-BE49-F238E27FC236}">
                <a16:creationId xmlns:a16="http://schemas.microsoft.com/office/drawing/2014/main" id="{603D8C93-6ED9-4629-8C31-1A93BE2C7462}"/>
              </a:ext>
            </a:extLst>
          </p:cNvPr>
          <p:cNvSpPr/>
          <p:nvPr/>
        </p:nvSpPr>
        <p:spPr>
          <a:xfrm>
            <a:off x="924338" y="1374791"/>
            <a:ext cx="10949609" cy="4619854"/>
          </a:xfrm>
          <a:prstGeom prst="rect">
            <a:avLst/>
          </a:prstGeom>
        </p:spPr>
        <p:txBody>
          <a:bodyPr wrap="square">
            <a:spAutoFit/>
          </a:bodyPr>
          <a:lstStyle/>
          <a:p>
            <a:pPr algn="just">
              <a:lnSpc>
                <a:spcPct val="150000"/>
              </a:lnSpc>
            </a:pPr>
            <a:r>
              <a:rPr lang="es-PE" dirty="0"/>
              <a:t>After analyzing Krugman’s view, we took the liberty to emphasize some implications and factors that he could have mentioned and considered:</a:t>
            </a:r>
          </a:p>
          <a:p>
            <a:pPr marL="285750" indent="-285750" algn="just">
              <a:lnSpc>
                <a:spcPct val="150000"/>
              </a:lnSpc>
              <a:buFont typeface="Arial" panose="020B0604020202020204" pitchFamily="34" charset="0"/>
              <a:buChar char="•"/>
            </a:pPr>
            <a:r>
              <a:rPr lang="es-PE" dirty="0"/>
              <a:t>He did not</a:t>
            </a:r>
            <a:r>
              <a:rPr lang="en-US" dirty="0"/>
              <a:t> consider </a:t>
            </a:r>
            <a:r>
              <a:rPr lang="en-US" dirty="0">
                <a:solidFill>
                  <a:srgbClr val="FF0000"/>
                </a:solidFill>
              </a:rPr>
              <a:t>migration</a:t>
            </a:r>
            <a:r>
              <a:rPr lang="en-US" dirty="0"/>
              <a:t> as a factor in trade and wage inequality.</a:t>
            </a:r>
          </a:p>
          <a:p>
            <a:pPr marL="285750" indent="-285750" algn="just">
              <a:lnSpc>
                <a:spcPct val="150000"/>
              </a:lnSpc>
              <a:buFont typeface="Arial" panose="020B0604020202020204" pitchFamily="34" charset="0"/>
              <a:buChar char="•"/>
            </a:pPr>
            <a:r>
              <a:rPr lang="en-US" dirty="0">
                <a:solidFill>
                  <a:srgbClr val="FF0000"/>
                </a:solidFill>
              </a:rPr>
              <a:t>Job displacement </a:t>
            </a:r>
            <a:r>
              <a:rPr lang="en-US" dirty="0"/>
              <a:t>is a characteristic that is only observable in the unskilled labor sector in the U.S based on his analysis. However, this is not true because we find results from 2000 to 2004 that showed that around 25% of college graduates migrated to other countries.</a:t>
            </a:r>
          </a:p>
          <a:p>
            <a:pPr marL="285750" indent="-285750" algn="just">
              <a:lnSpc>
                <a:spcPct val="150000"/>
              </a:lnSpc>
              <a:buFont typeface="Arial" panose="020B0604020202020204" pitchFamily="34" charset="0"/>
              <a:buChar char="•"/>
            </a:pPr>
            <a:r>
              <a:rPr lang="en-US" dirty="0"/>
              <a:t>He mentioned </a:t>
            </a:r>
            <a:r>
              <a:rPr lang="en-US" dirty="0">
                <a:solidFill>
                  <a:srgbClr val="FF0000"/>
                </a:solidFill>
              </a:rPr>
              <a:t>vertical specialization</a:t>
            </a:r>
            <a:r>
              <a:rPr lang="en-US" dirty="0"/>
              <a:t> by which countries intensively endowed with unskilled workers specialize in unskilled products. This may not be true if we take into account the example of China and Mexico as countries that export high tech-goods. That are not necessarily relative with vertical specialization.</a:t>
            </a:r>
          </a:p>
          <a:p>
            <a:pPr marL="285750" indent="-285750" algn="just">
              <a:lnSpc>
                <a:spcPct val="150000"/>
              </a:lnSpc>
              <a:buFont typeface="Arial" panose="020B0604020202020204" pitchFamily="34" charset="0"/>
              <a:buChar char="•"/>
            </a:pPr>
            <a:r>
              <a:rPr lang="en-US" dirty="0"/>
              <a:t>Finally, also missing from Krugman’s analysis, is the </a:t>
            </a:r>
            <a:r>
              <a:rPr lang="en-US" dirty="0">
                <a:solidFill>
                  <a:srgbClr val="FF0000"/>
                </a:solidFill>
              </a:rPr>
              <a:t>difference in the consumption baskets </a:t>
            </a:r>
            <a:r>
              <a:rPr lang="en-US" dirty="0"/>
              <a:t>of high and low-skilled workers arising from no homothetic identical preferences which may affect the real wage.</a:t>
            </a:r>
            <a:endParaRPr lang="it-IT" dirty="0"/>
          </a:p>
        </p:txBody>
      </p:sp>
    </p:spTree>
    <p:extLst>
      <p:ext uri="{BB962C8B-B14F-4D97-AF65-F5344CB8AC3E}">
        <p14:creationId xmlns:p14="http://schemas.microsoft.com/office/powerpoint/2010/main" val="293659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93DBBEAB-1B9F-4B23-8566-4F73FFDB19A2}"/>
              </a:ext>
            </a:extLst>
          </p:cNvPr>
          <p:cNvPicPr>
            <a:picLocks noChangeAspect="1"/>
          </p:cNvPicPr>
          <p:nvPr/>
        </p:nvPicPr>
        <p:blipFill>
          <a:blip r:embed="rId2"/>
          <a:stretch>
            <a:fillRect/>
          </a:stretch>
        </p:blipFill>
        <p:spPr>
          <a:xfrm>
            <a:off x="0" y="1707"/>
            <a:ext cx="12192000" cy="6872633"/>
          </a:xfrm>
          <a:prstGeom prst="rect">
            <a:avLst/>
          </a:prstGeom>
        </p:spPr>
      </p:pic>
      <p:sp>
        <p:nvSpPr>
          <p:cNvPr id="2" name="Titolo 1">
            <a:extLst>
              <a:ext uri="{FF2B5EF4-FFF2-40B4-BE49-F238E27FC236}">
                <a16:creationId xmlns:a16="http://schemas.microsoft.com/office/drawing/2014/main" id="{BB44EC96-20E9-4A5B-9117-FA94AFD6F6DE}"/>
              </a:ext>
            </a:extLst>
          </p:cNvPr>
          <p:cNvSpPr>
            <a:spLocks noGrp="1"/>
          </p:cNvSpPr>
          <p:nvPr>
            <p:ph type="title"/>
          </p:nvPr>
        </p:nvSpPr>
        <p:spPr>
          <a:xfrm>
            <a:off x="718931" y="721484"/>
            <a:ext cx="10515600" cy="1325563"/>
          </a:xfrm>
        </p:spPr>
        <p:txBody>
          <a:bodyPr>
            <a:normAutofit/>
          </a:bodyPr>
          <a:lstStyle/>
          <a:p>
            <a:r>
              <a:rPr lang="es-PE" sz="2400" b="1" dirty="0">
                <a:solidFill>
                  <a:schemeClr val="accent1">
                    <a:lumMod val="75000"/>
                  </a:schemeClr>
                </a:solidFill>
                <a:latin typeface="Arial" panose="020B0604020202020204" pitchFamily="34" charset="0"/>
                <a:cs typeface="Arial" panose="020B0604020202020204" pitchFamily="34" charset="0"/>
              </a:rPr>
              <a:t>4.2 Evidence from Chinese imports and their impact of factory workers in the US</a:t>
            </a:r>
            <a:endParaRPr lang="it-IT" sz="2400" b="1" dirty="0">
              <a:solidFill>
                <a:schemeClr val="accent1">
                  <a:lumMod val="75000"/>
                </a:schemeClr>
              </a:solidFill>
              <a:latin typeface="Arial" panose="020B0604020202020204" pitchFamily="34" charset="0"/>
              <a:cs typeface="Arial" panose="020B0604020202020204" pitchFamily="34" charset="0"/>
            </a:endParaRPr>
          </a:p>
        </p:txBody>
      </p:sp>
      <p:sp>
        <p:nvSpPr>
          <p:cNvPr id="3" name="Segnaposto contenuto 2">
            <a:extLst>
              <a:ext uri="{FF2B5EF4-FFF2-40B4-BE49-F238E27FC236}">
                <a16:creationId xmlns:a16="http://schemas.microsoft.com/office/drawing/2014/main" id="{A56BEF3E-6E00-452F-BD98-CD15ECDCDD2A}"/>
              </a:ext>
            </a:extLst>
          </p:cNvPr>
          <p:cNvSpPr>
            <a:spLocks noGrp="1"/>
          </p:cNvSpPr>
          <p:nvPr>
            <p:ph idx="1"/>
          </p:nvPr>
        </p:nvSpPr>
        <p:spPr/>
        <p:txBody>
          <a:bodyPr>
            <a:normAutofit fontScale="85000" lnSpcReduction="10000"/>
          </a:bodyPr>
          <a:lstStyle/>
          <a:p>
            <a:pPr algn="just">
              <a:lnSpc>
                <a:spcPct val="150000"/>
              </a:lnSpc>
            </a:pPr>
            <a:r>
              <a:rPr lang="es-PE" dirty="0"/>
              <a:t>“The Chinese syndrome: local labor market effects of import competition in the US” (</a:t>
            </a:r>
            <a:r>
              <a:rPr lang="es-PE" dirty="0">
                <a:solidFill>
                  <a:srgbClr val="FF0000"/>
                </a:solidFill>
              </a:rPr>
              <a:t>Dom and Hanson, 2013</a:t>
            </a:r>
            <a:r>
              <a:rPr lang="es-PE" dirty="0"/>
              <a:t>)</a:t>
            </a:r>
          </a:p>
          <a:p>
            <a:pPr marL="0" indent="0" algn="just">
              <a:lnSpc>
                <a:spcPct val="150000"/>
              </a:lnSpc>
              <a:buNone/>
            </a:pPr>
            <a:r>
              <a:rPr lang="es-PE" dirty="0"/>
              <a:t>They looked at how local labor markets changed in the parts of the country most exposed to Chinese competition and </a:t>
            </a:r>
            <a:r>
              <a:rPr lang="es-PE" dirty="0">
                <a:solidFill>
                  <a:srgbClr val="FF0000"/>
                </a:solidFill>
              </a:rPr>
              <a:t>they found that rising exposure increased unemployment, lowered labor force participation and reduced wages.</a:t>
            </a:r>
          </a:p>
          <a:p>
            <a:pPr marL="0" indent="0" algn="just">
              <a:lnSpc>
                <a:spcPct val="150000"/>
              </a:lnSpc>
              <a:buNone/>
            </a:pPr>
            <a:r>
              <a:rPr lang="es-PE" dirty="0"/>
              <a:t>Additionally, they found that claims for unemployment and healthcare benefits also increased in more trade-exposed labor markets.</a:t>
            </a:r>
            <a:endParaRPr lang="it-IT" dirty="0"/>
          </a:p>
        </p:txBody>
      </p:sp>
      <p:sp>
        <p:nvSpPr>
          <p:cNvPr id="5" name="CasellaDiTesto 9">
            <a:extLst>
              <a:ext uri="{FF2B5EF4-FFF2-40B4-BE49-F238E27FC236}">
                <a16:creationId xmlns:a16="http://schemas.microsoft.com/office/drawing/2014/main" id="{DA5D93DE-4C7A-4A86-855E-16E06B08AEE6}"/>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6" name="Rettangolo 11">
            <a:extLst>
              <a:ext uri="{FF2B5EF4-FFF2-40B4-BE49-F238E27FC236}">
                <a16:creationId xmlns:a16="http://schemas.microsoft.com/office/drawing/2014/main" id="{B092F05A-9B8E-4C1F-A25C-D3086E7EEF84}"/>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23</a:t>
            </a:r>
          </a:p>
        </p:txBody>
      </p:sp>
    </p:spTree>
    <p:extLst>
      <p:ext uri="{BB962C8B-B14F-4D97-AF65-F5344CB8AC3E}">
        <p14:creationId xmlns:p14="http://schemas.microsoft.com/office/powerpoint/2010/main" val="417941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1">
            <a:extLst>
              <a:ext uri="{FF2B5EF4-FFF2-40B4-BE49-F238E27FC236}">
                <a16:creationId xmlns:a16="http://schemas.microsoft.com/office/drawing/2014/main" id="{3E235333-ECE1-4527-B5BF-18B588DCD89C}"/>
              </a:ext>
            </a:extLst>
          </p:cNvPr>
          <p:cNvPicPr>
            <a:picLocks noChangeAspect="1"/>
          </p:cNvPicPr>
          <p:nvPr/>
        </p:nvPicPr>
        <p:blipFill>
          <a:blip r:embed="rId2"/>
          <a:stretch>
            <a:fillRect/>
          </a:stretch>
        </p:blipFill>
        <p:spPr>
          <a:xfrm>
            <a:off x="0" y="1707"/>
            <a:ext cx="12192000" cy="6872633"/>
          </a:xfrm>
          <a:prstGeom prst="rect">
            <a:avLst/>
          </a:prstGeom>
        </p:spPr>
      </p:pic>
      <p:sp>
        <p:nvSpPr>
          <p:cNvPr id="2" name="Titolo 1">
            <a:extLst>
              <a:ext uri="{FF2B5EF4-FFF2-40B4-BE49-F238E27FC236}">
                <a16:creationId xmlns:a16="http://schemas.microsoft.com/office/drawing/2014/main" id="{3ABB010A-D4A9-4D10-9807-115C6E89C43F}"/>
              </a:ext>
            </a:extLst>
          </p:cNvPr>
          <p:cNvSpPr>
            <a:spLocks noGrp="1"/>
          </p:cNvSpPr>
          <p:nvPr>
            <p:ph type="title"/>
          </p:nvPr>
        </p:nvSpPr>
        <p:spPr>
          <a:xfrm>
            <a:off x="701040" y="45248"/>
            <a:ext cx="10515600" cy="524910"/>
          </a:xfrm>
        </p:spPr>
        <p:txBody>
          <a:bodyPr>
            <a:normAutofit fontScale="90000"/>
          </a:bodyPr>
          <a:lstStyle/>
          <a:p>
            <a:br>
              <a:rPr lang="it-IT" dirty="0"/>
            </a:br>
            <a:endParaRPr lang="it-IT" dirty="0"/>
          </a:p>
        </p:txBody>
      </p:sp>
      <p:sp>
        <p:nvSpPr>
          <p:cNvPr id="8" name="Content Placeholder 7">
            <a:extLst>
              <a:ext uri="{FF2B5EF4-FFF2-40B4-BE49-F238E27FC236}">
                <a16:creationId xmlns:a16="http://schemas.microsoft.com/office/drawing/2014/main" id="{499F7BE6-2403-4037-A829-AAEB81F184A7}"/>
              </a:ext>
            </a:extLst>
          </p:cNvPr>
          <p:cNvSpPr>
            <a:spLocks noGrp="1"/>
          </p:cNvSpPr>
          <p:nvPr>
            <p:ph idx="1"/>
          </p:nvPr>
        </p:nvSpPr>
        <p:spPr>
          <a:xfrm>
            <a:off x="318052" y="663327"/>
            <a:ext cx="4802588" cy="6042273"/>
          </a:xfrm>
        </p:spPr>
        <p:txBody>
          <a:bodyPr>
            <a:normAutofit fontScale="92500"/>
          </a:bodyPr>
          <a:lstStyle/>
          <a:p>
            <a:pPr algn="just">
              <a:lnSpc>
                <a:spcPct val="150000"/>
              </a:lnSpc>
            </a:pPr>
            <a:r>
              <a:rPr lang="en-US" sz="2200" dirty="0"/>
              <a:t>The following graph is one of the key charts from their paper. </a:t>
            </a:r>
            <a:r>
              <a:rPr lang="en-US" sz="2200" dirty="0">
                <a:solidFill>
                  <a:srgbClr val="FF0000"/>
                </a:solidFill>
              </a:rPr>
              <a:t>It’s a scatter plot of cross-regional exposure to rising imports, against changes in employment</a:t>
            </a:r>
            <a:r>
              <a:rPr lang="en-US" sz="2200" dirty="0"/>
              <a:t>. Each dot is a small region (a “commuting zone” to be precise). The vertical position of the dots represents the percent change in manufacturing employment for working age population; and the horizontal position represents the predicted exposure to rising imports (exposure varies across regions depending on the local weight of different industries).</a:t>
            </a:r>
            <a:endParaRPr lang="it-IT" sz="2200" dirty="0"/>
          </a:p>
          <a:p>
            <a:endParaRPr lang="en-US" sz="2000" dirty="0"/>
          </a:p>
        </p:txBody>
      </p:sp>
      <p:pic>
        <p:nvPicPr>
          <p:cNvPr id="4" name="Segnaposto contenuto 3" descr="Autor et al fig 2b 01">
            <a:hlinkClick r:id="rId3" tgtFrame="&quot;_blank&quot;"/>
            <a:extLst>
              <a:ext uri="{FF2B5EF4-FFF2-40B4-BE49-F238E27FC236}">
                <a16:creationId xmlns:a16="http://schemas.microsoft.com/office/drawing/2014/main" id="{9A0922D5-6863-4E2A-A2EC-C573CC61901B}"/>
              </a:ext>
            </a:extLst>
          </p:cNvPr>
          <p:cNvPicPr>
            <a:picLocks/>
          </p:cNvPicPr>
          <p:nvPr/>
        </p:nvPicPr>
        <p:blipFill rotWithShape="1">
          <a:blip r:embed="rId4">
            <a:extLst>
              <a:ext uri="{28A0092B-C50C-407E-A947-70E740481C1C}">
                <a14:useLocalDpi xmlns:a14="http://schemas.microsoft.com/office/drawing/2010/main" val="0"/>
              </a:ext>
            </a:extLst>
          </a:blip>
          <a:srcRect r="1" b="10102"/>
          <a:stretch/>
        </p:blipFill>
        <p:spPr bwMode="auto">
          <a:xfrm>
            <a:off x="5120640" y="1413950"/>
            <a:ext cx="6233160" cy="4272681"/>
          </a:xfrm>
          <a:prstGeom prst="rect">
            <a:avLst/>
          </a:prstGeom>
          <a:noFill/>
        </p:spPr>
      </p:pic>
      <p:sp>
        <p:nvSpPr>
          <p:cNvPr id="6" name="CasellaDiTesto 9">
            <a:extLst>
              <a:ext uri="{FF2B5EF4-FFF2-40B4-BE49-F238E27FC236}">
                <a16:creationId xmlns:a16="http://schemas.microsoft.com/office/drawing/2014/main" id="{E223D169-F0A9-4FCF-BB4D-CA0F7A3569CE}"/>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7" name="Rettangolo 11">
            <a:extLst>
              <a:ext uri="{FF2B5EF4-FFF2-40B4-BE49-F238E27FC236}">
                <a16:creationId xmlns:a16="http://schemas.microsoft.com/office/drawing/2014/main" id="{85303E50-B8CA-4A1F-8D0E-E395AE56AD99}"/>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24</a:t>
            </a:r>
          </a:p>
        </p:txBody>
      </p:sp>
    </p:spTree>
    <p:extLst>
      <p:ext uri="{BB962C8B-B14F-4D97-AF65-F5344CB8AC3E}">
        <p14:creationId xmlns:p14="http://schemas.microsoft.com/office/powerpoint/2010/main" val="4008883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1">
            <a:extLst>
              <a:ext uri="{FF2B5EF4-FFF2-40B4-BE49-F238E27FC236}">
                <a16:creationId xmlns:a16="http://schemas.microsoft.com/office/drawing/2014/main" id="{CB4A9572-BC6F-497B-B453-D9752886479A}"/>
              </a:ext>
            </a:extLst>
          </p:cNvPr>
          <p:cNvPicPr>
            <a:picLocks noChangeAspect="1"/>
          </p:cNvPicPr>
          <p:nvPr/>
        </p:nvPicPr>
        <p:blipFill>
          <a:blip r:embed="rId2"/>
          <a:stretch>
            <a:fillRect/>
          </a:stretch>
        </p:blipFill>
        <p:spPr>
          <a:xfrm>
            <a:off x="0" y="1707"/>
            <a:ext cx="12192000" cy="6872633"/>
          </a:xfrm>
          <a:prstGeom prst="rect">
            <a:avLst/>
          </a:prstGeom>
        </p:spPr>
      </p:pic>
      <p:sp>
        <p:nvSpPr>
          <p:cNvPr id="2" name="CasellaDiTesto 1">
            <a:extLst>
              <a:ext uri="{FF2B5EF4-FFF2-40B4-BE49-F238E27FC236}">
                <a16:creationId xmlns:a16="http://schemas.microsoft.com/office/drawing/2014/main" id="{D4AF56AA-A1B8-44B2-B2D8-7000CE23A68B}"/>
              </a:ext>
            </a:extLst>
          </p:cNvPr>
          <p:cNvSpPr txBox="1"/>
          <p:nvPr/>
        </p:nvSpPr>
        <p:spPr>
          <a:xfrm>
            <a:off x="649356" y="795130"/>
            <a:ext cx="10893287" cy="557505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400" dirty="0"/>
              <a:t>The trend line in this chart shows a </a:t>
            </a:r>
            <a:r>
              <a:rPr lang="en-US" sz="2400" dirty="0">
                <a:solidFill>
                  <a:srgbClr val="FF0000"/>
                </a:solidFill>
              </a:rPr>
              <a:t>negative relationship</a:t>
            </a:r>
            <a:r>
              <a:rPr lang="en-US" sz="2400" dirty="0"/>
              <a:t>: more exposure goes together with less employment. There are large deviations from the trend (there are some low-exposure regions with big negative changes in employment), however, the paper provides more sophisticated regressions and robustness checks and finds that this relationship is statistically significant.</a:t>
            </a:r>
          </a:p>
          <a:p>
            <a:pPr algn="just">
              <a:lnSpc>
                <a:spcPct val="150000"/>
              </a:lnSpc>
            </a:pPr>
            <a:endParaRPr lang="en-US" sz="2400" dirty="0"/>
          </a:p>
          <a:p>
            <a:pPr marL="342900" indent="-342900" algn="just">
              <a:lnSpc>
                <a:spcPct val="150000"/>
              </a:lnSpc>
              <a:buFont typeface="Arial" panose="020B0604020202020204" pitchFamily="34" charset="0"/>
              <a:buChar char="•"/>
            </a:pPr>
            <a:r>
              <a:rPr lang="en-US" sz="2400" dirty="0"/>
              <a:t>But it’s also important to keep in mind that the authors are only giving us a partial perspective on the total effect of trade on employment. Comparing changes in employment at the regional level misses the fact that firms operate in multiple regions and industries at the same time.</a:t>
            </a:r>
            <a:endParaRPr lang="it-IT" sz="2400" dirty="0"/>
          </a:p>
        </p:txBody>
      </p:sp>
      <p:sp>
        <p:nvSpPr>
          <p:cNvPr id="4" name="CasellaDiTesto 9">
            <a:extLst>
              <a:ext uri="{FF2B5EF4-FFF2-40B4-BE49-F238E27FC236}">
                <a16:creationId xmlns:a16="http://schemas.microsoft.com/office/drawing/2014/main" id="{03A55658-558D-4351-A980-EC955DEDB881}"/>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5" name="Rettangolo 11">
            <a:extLst>
              <a:ext uri="{FF2B5EF4-FFF2-40B4-BE49-F238E27FC236}">
                <a16:creationId xmlns:a16="http://schemas.microsoft.com/office/drawing/2014/main" id="{662C5D65-26BC-4900-AB8F-73F7B0B5580B}"/>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25</a:t>
            </a:r>
          </a:p>
        </p:txBody>
      </p:sp>
    </p:spTree>
    <p:extLst>
      <p:ext uri="{BB962C8B-B14F-4D97-AF65-F5344CB8AC3E}">
        <p14:creationId xmlns:p14="http://schemas.microsoft.com/office/powerpoint/2010/main" val="797589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D65C7A72-61C0-4A97-8B00-E142AFEE6432}"/>
              </a:ext>
            </a:extLst>
          </p:cNvPr>
          <p:cNvPicPr>
            <a:picLocks noChangeAspect="1"/>
          </p:cNvPicPr>
          <p:nvPr/>
        </p:nvPicPr>
        <p:blipFill>
          <a:blip r:embed="rId2"/>
          <a:stretch>
            <a:fillRect/>
          </a:stretch>
        </p:blipFill>
        <p:spPr>
          <a:xfrm>
            <a:off x="0" y="1707"/>
            <a:ext cx="12192000" cy="6872633"/>
          </a:xfrm>
          <a:prstGeom prst="rect">
            <a:avLst/>
          </a:prstGeom>
        </p:spPr>
      </p:pic>
      <p:sp>
        <p:nvSpPr>
          <p:cNvPr id="3" name="CasellaDiTesto 2">
            <a:extLst>
              <a:ext uri="{FF2B5EF4-FFF2-40B4-BE49-F238E27FC236}">
                <a16:creationId xmlns:a16="http://schemas.microsoft.com/office/drawing/2014/main" id="{F09155AB-8DB9-4F4A-8998-09883FB0B4C8}"/>
              </a:ext>
            </a:extLst>
          </p:cNvPr>
          <p:cNvSpPr txBox="1"/>
          <p:nvPr/>
        </p:nvSpPr>
        <p:spPr>
          <a:xfrm>
            <a:off x="318053" y="727242"/>
            <a:ext cx="11555894" cy="6129050"/>
          </a:xfrm>
          <a:prstGeom prst="rect">
            <a:avLst/>
          </a:prstGeom>
          <a:noFill/>
        </p:spPr>
        <p:txBody>
          <a:bodyPr wrap="square" rtlCol="0">
            <a:spAutoFit/>
          </a:bodyPr>
          <a:lstStyle/>
          <a:p>
            <a:pPr algn="just">
              <a:lnSpc>
                <a:spcPct val="150000"/>
              </a:lnSpc>
            </a:pPr>
            <a:r>
              <a:rPr lang="en-US" sz="2400" dirty="0" err="1">
                <a:solidFill>
                  <a:srgbClr val="FF0000"/>
                </a:solidFill>
                <a:hlinkClick r:id="rId3">
                  <a:extLst>
                    <a:ext uri="{A12FA001-AC4F-418D-AE19-62706E023703}">
                      <ahyp:hlinkClr xmlns:ahyp="http://schemas.microsoft.com/office/drawing/2018/hyperlinkcolor" val="tx"/>
                    </a:ext>
                  </a:extLst>
                </a:hlinkClick>
              </a:rPr>
              <a:t>Ildikó</a:t>
            </a:r>
            <a:r>
              <a:rPr lang="en-US" sz="2400" dirty="0">
                <a:solidFill>
                  <a:srgbClr val="FF0000"/>
                </a:solidFill>
                <a:hlinkClick r:id="rId3">
                  <a:extLst>
                    <a:ext uri="{A12FA001-AC4F-418D-AE19-62706E023703}">
                      <ahyp:hlinkClr xmlns:ahyp="http://schemas.microsoft.com/office/drawing/2018/hyperlinkcolor" val="tx"/>
                    </a:ext>
                  </a:extLst>
                </a:hlinkClick>
              </a:rPr>
              <a:t> </a:t>
            </a:r>
            <a:r>
              <a:rPr lang="en-US" sz="2400" dirty="0" err="1">
                <a:solidFill>
                  <a:srgbClr val="FF0000"/>
                </a:solidFill>
                <a:hlinkClick r:id="rId3">
                  <a:extLst>
                    <a:ext uri="{A12FA001-AC4F-418D-AE19-62706E023703}">
                      <ahyp:hlinkClr xmlns:ahyp="http://schemas.microsoft.com/office/drawing/2018/hyperlinkcolor" val="tx"/>
                    </a:ext>
                  </a:extLst>
                </a:hlinkClick>
              </a:rPr>
              <a:t>Magyari</a:t>
            </a:r>
            <a:r>
              <a:rPr lang="en-US" sz="2400" dirty="0">
                <a:solidFill>
                  <a:srgbClr val="FF0000"/>
                </a:solidFill>
                <a:hlinkClick r:id="rId3">
                  <a:extLst>
                    <a:ext uri="{A12FA001-AC4F-418D-AE19-62706E023703}">
                      <ahyp:hlinkClr xmlns:ahyp="http://schemas.microsoft.com/office/drawing/2018/hyperlinkcolor" val="tx"/>
                    </a:ext>
                  </a:extLst>
                </a:hlinkClick>
              </a:rPr>
              <a:t> recently found evidence</a:t>
            </a:r>
            <a:r>
              <a:rPr lang="en-US" sz="2400" dirty="0">
                <a:solidFill>
                  <a:srgbClr val="FF0000"/>
                </a:solidFill>
              </a:rPr>
              <a:t> </a:t>
            </a:r>
            <a:r>
              <a:rPr lang="en-US" sz="2400" dirty="0"/>
              <a:t>suggesting that the Chinese trade shock provided incentives for US firms to diversify and reorganize production. So companies that outsourced jobs to China often ended up closing some lines of business, but at the same time expanded other lines elsewhere in the US. This means that job losses in some regions subsidized new jobs in other parts of the country.</a:t>
            </a:r>
          </a:p>
          <a:p>
            <a:pPr algn="just">
              <a:lnSpc>
                <a:spcPct val="150000"/>
              </a:lnSpc>
            </a:pPr>
            <a:endParaRPr lang="it-IT" sz="2400" dirty="0"/>
          </a:p>
          <a:p>
            <a:pPr algn="just">
              <a:lnSpc>
                <a:spcPct val="150000"/>
              </a:lnSpc>
            </a:pPr>
            <a:r>
              <a:rPr lang="en-US" sz="2400" dirty="0"/>
              <a:t>Overall, </a:t>
            </a:r>
            <a:r>
              <a:rPr lang="en-US" sz="2400" dirty="0" err="1"/>
              <a:t>Magyari</a:t>
            </a:r>
            <a:r>
              <a:rPr lang="en-US" sz="2400" dirty="0"/>
              <a:t> finds that although Chinese imports may have reduced employment within some establishments, these losses were more than offset by gains in employment within the same firms in other places. This is no consolation to people who lost their job. But it is necessary to add this perspective to the simplistic story of “trade with China is bad for US workers”.</a:t>
            </a:r>
            <a:endParaRPr lang="it-IT" sz="2400" dirty="0"/>
          </a:p>
        </p:txBody>
      </p:sp>
      <p:sp>
        <p:nvSpPr>
          <p:cNvPr id="5" name="CasellaDiTesto 9">
            <a:extLst>
              <a:ext uri="{FF2B5EF4-FFF2-40B4-BE49-F238E27FC236}">
                <a16:creationId xmlns:a16="http://schemas.microsoft.com/office/drawing/2014/main" id="{55CF72D2-37E3-4F75-90B5-DFB124BC25CE}"/>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6" name="Rettangolo 11">
            <a:extLst>
              <a:ext uri="{FF2B5EF4-FFF2-40B4-BE49-F238E27FC236}">
                <a16:creationId xmlns:a16="http://schemas.microsoft.com/office/drawing/2014/main" id="{D16E7FD4-5CC6-49EF-A457-F74159A46E13}"/>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26</a:t>
            </a:r>
          </a:p>
        </p:txBody>
      </p:sp>
    </p:spTree>
    <p:extLst>
      <p:ext uri="{BB962C8B-B14F-4D97-AF65-F5344CB8AC3E}">
        <p14:creationId xmlns:p14="http://schemas.microsoft.com/office/powerpoint/2010/main" val="1304287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13A07679-0672-4CDB-AB49-460FBAD1248E}"/>
              </a:ext>
            </a:extLst>
          </p:cNvPr>
          <p:cNvPicPr>
            <a:picLocks noChangeAspect="1"/>
          </p:cNvPicPr>
          <p:nvPr/>
        </p:nvPicPr>
        <p:blipFill>
          <a:blip r:embed="rId2"/>
          <a:stretch>
            <a:fillRect/>
          </a:stretch>
        </p:blipFill>
        <p:spPr>
          <a:xfrm>
            <a:off x="0" y="1707"/>
            <a:ext cx="12192000" cy="6872633"/>
          </a:xfrm>
          <a:prstGeom prst="rect">
            <a:avLst/>
          </a:prstGeom>
        </p:spPr>
      </p:pic>
      <p:sp>
        <p:nvSpPr>
          <p:cNvPr id="2" name="CasellaDiTesto 1">
            <a:extLst>
              <a:ext uri="{FF2B5EF4-FFF2-40B4-BE49-F238E27FC236}">
                <a16:creationId xmlns:a16="http://schemas.microsoft.com/office/drawing/2014/main" id="{D3FF3D86-D92B-42F2-B245-074124F14B97}"/>
              </a:ext>
            </a:extLst>
          </p:cNvPr>
          <p:cNvSpPr txBox="1"/>
          <p:nvPr/>
        </p:nvSpPr>
        <p:spPr>
          <a:xfrm>
            <a:off x="954157" y="957418"/>
            <a:ext cx="4320208" cy="523220"/>
          </a:xfrm>
          <a:prstGeom prst="rect">
            <a:avLst/>
          </a:prstGeom>
          <a:noFill/>
        </p:spPr>
        <p:txBody>
          <a:bodyPr wrap="square" rtlCol="0">
            <a:spAutoFit/>
          </a:bodyPr>
          <a:lstStyle/>
          <a:p>
            <a:r>
              <a:rPr lang="es-PE" sz="2800" b="1" dirty="0">
                <a:solidFill>
                  <a:schemeClr val="accent1">
                    <a:lumMod val="75000"/>
                  </a:schemeClr>
                </a:solidFill>
                <a:latin typeface="Arial" panose="020B0604020202020204" pitchFamily="34" charset="0"/>
                <a:cs typeface="Arial" panose="020B0604020202020204" pitchFamily="34" charset="0"/>
              </a:rPr>
              <a:t>5. QUESTIONS</a:t>
            </a:r>
          </a:p>
        </p:txBody>
      </p:sp>
      <p:sp>
        <p:nvSpPr>
          <p:cNvPr id="3" name="CasellaDiTesto 2">
            <a:extLst>
              <a:ext uri="{FF2B5EF4-FFF2-40B4-BE49-F238E27FC236}">
                <a16:creationId xmlns:a16="http://schemas.microsoft.com/office/drawing/2014/main" id="{F832C52A-8590-440F-AC9F-3CB6AD6284A0}"/>
              </a:ext>
            </a:extLst>
          </p:cNvPr>
          <p:cNvSpPr txBox="1"/>
          <p:nvPr/>
        </p:nvSpPr>
        <p:spPr>
          <a:xfrm>
            <a:off x="954157" y="1802295"/>
            <a:ext cx="10018643" cy="327628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PE" sz="2400" dirty="0"/>
              <a:t>Do you think that Krugman’s model can be replied for South-South trade as well?</a:t>
            </a:r>
          </a:p>
          <a:p>
            <a:pPr marL="285750" indent="-285750">
              <a:lnSpc>
                <a:spcPct val="150000"/>
              </a:lnSpc>
              <a:buFont typeface="Arial" panose="020B0604020202020204" pitchFamily="34" charset="0"/>
              <a:buChar char="•"/>
            </a:pPr>
            <a:r>
              <a:rPr lang="es-PE" sz="2400" dirty="0"/>
              <a:t>Do you think that China’s exports might have an impact on wage inequality also in other developed countries?</a:t>
            </a:r>
          </a:p>
          <a:p>
            <a:pPr marL="285750" indent="-285750">
              <a:lnSpc>
                <a:spcPct val="150000"/>
              </a:lnSpc>
              <a:buFont typeface="Arial" panose="020B0604020202020204" pitchFamily="34" charset="0"/>
              <a:buChar char="•"/>
            </a:pPr>
            <a:r>
              <a:rPr lang="es-PE" sz="2400" dirty="0"/>
              <a:t>Can migration be a crucial factor in determining wage inequality?</a:t>
            </a:r>
          </a:p>
          <a:p>
            <a:pPr>
              <a:lnSpc>
                <a:spcPct val="150000"/>
              </a:lnSpc>
            </a:pPr>
            <a:endParaRPr lang="it-IT" sz="2000" dirty="0"/>
          </a:p>
        </p:txBody>
      </p:sp>
      <p:sp>
        <p:nvSpPr>
          <p:cNvPr id="5" name="CasellaDiTesto 9">
            <a:extLst>
              <a:ext uri="{FF2B5EF4-FFF2-40B4-BE49-F238E27FC236}">
                <a16:creationId xmlns:a16="http://schemas.microsoft.com/office/drawing/2014/main" id="{B93B33C8-42BE-46BD-B453-96F642FC9229}"/>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6" name="Rettangolo 11">
            <a:extLst>
              <a:ext uri="{FF2B5EF4-FFF2-40B4-BE49-F238E27FC236}">
                <a16:creationId xmlns:a16="http://schemas.microsoft.com/office/drawing/2014/main" id="{CE89FDB8-79BA-4519-B6C6-1461EBE0D55B}"/>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27</a:t>
            </a:r>
          </a:p>
        </p:txBody>
      </p:sp>
    </p:spTree>
    <p:extLst>
      <p:ext uri="{BB962C8B-B14F-4D97-AF65-F5344CB8AC3E}">
        <p14:creationId xmlns:p14="http://schemas.microsoft.com/office/powerpoint/2010/main" val="2580127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C6317ED7-3EED-484F-A406-9FBAB7A9F1C9}"/>
              </a:ext>
            </a:extLst>
          </p:cNvPr>
          <p:cNvPicPr>
            <a:picLocks noChangeAspect="1"/>
          </p:cNvPicPr>
          <p:nvPr/>
        </p:nvPicPr>
        <p:blipFill>
          <a:blip r:embed="rId2"/>
          <a:stretch>
            <a:fillRect/>
          </a:stretch>
        </p:blipFill>
        <p:spPr>
          <a:xfrm>
            <a:off x="0" y="0"/>
            <a:ext cx="12192000" cy="6872633"/>
          </a:xfrm>
          <a:prstGeom prst="rect">
            <a:avLst/>
          </a:prstGeom>
        </p:spPr>
      </p:pic>
      <p:sp>
        <p:nvSpPr>
          <p:cNvPr id="5" name="CasellaDiTesto 6">
            <a:extLst>
              <a:ext uri="{FF2B5EF4-FFF2-40B4-BE49-F238E27FC236}">
                <a16:creationId xmlns:a16="http://schemas.microsoft.com/office/drawing/2014/main" id="{89907395-D1B6-DF42-B358-4C050397B8E9}"/>
              </a:ext>
            </a:extLst>
          </p:cNvPr>
          <p:cNvSpPr txBox="1"/>
          <p:nvPr/>
        </p:nvSpPr>
        <p:spPr>
          <a:xfrm>
            <a:off x="829568" y="835153"/>
            <a:ext cx="4663050" cy="523220"/>
          </a:xfrm>
          <a:prstGeom prst="rect">
            <a:avLst/>
          </a:prstGeom>
          <a:noFill/>
        </p:spPr>
        <p:txBody>
          <a:bodyPr wrap="square" rtlCol="0">
            <a:spAutoFit/>
          </a:bodyPr>
          <a:lstStyle/>
          <a:p>
            <a:r>
              <a:rPr lang="it-IT" sz="2800" b="1" dirty="0">
                <a:solidFill>
                  <a:schemeClr val="accent1">
                    <a:lumMod val="75000"/>
                  </a:schemeClr>
                </a:solidFill>
                <a:latin typeface="Arial"/>
                <a:cs typeface="Arial"/>
              </a:rPr>
              <a:t>REFERENCES</a:t>
            </a:r>
          </a:p>
        </p:txBody>
      </p:sp>
      <p:sp>
        <p:nvSpPr>
          <p:cNvPr id="6" name="Rectangle 5">
            <a:extLst>
              <a:ext uri="{FF2B5EF4-FFF2-40B4-BE49-F238E27FC236}">
                <a16:creationId xmlns:a16="http://schemas.microsoft.com/office/drawing/2014/main" id="{AD17D9E6-9E35-DB4E-8386-47AF171CF576}"/>
              </a:ext>
            </a:extLst>
          </p:cNvPr>
          <p:cNvSpPr/>
          <p:nvPr/>
        </p:nvSpPr>
        <p:spPr>
          <a:xfrm>
            <a:off x="418752" y="1514791"/>
            <a:ext cx="11773248" cy="5201424"/>
          </a:xfrm>
          <a:prstGeom prst="rect">
            <a:avLst/>
          </a:prstGeom>
        </p:spPr>
        <p:txBody>
          <a:bodyPr wrap="square">
            <a:spAutoFit/>
          </a:bodyPr>
          <a:lstStyle/>
          <a:p>
            <a:pPr marL="457200" indent="-457200" algn="just">
              <a:buFont typeface="Arial" panose="020B0604020202020204" pitchFamily="34" charset="0"/>
              <a:buChar char="•"/>
            </a:pPr>
            <a:r>
              <a:rPr lang="en-US" sz="2400" dirty="0"/>
              <a:t>Krugman, P. “Trade and wages Reconsidered”, Princeton University ,2008, https://</a:t>
            </a:r>
            <a:r>
              <a:rPr lang="en-US" sz="2400" dirty="0" err="1"/>
              <a:t>www.brookings.edu</a:t>
            </a:r>
            <a:r>
              <a:rPr lang="en-US" sz="2400" dirty="0"/>
              <a:t>/wp-content/uploads/2008/03/2008a_bpea_krugman.pdf</a:t>
            </a:r>
          </a:p>
          <a:p>
            <a:pPr marL="457200" indent="-457200" algn="just">
              <a:buFont typeface="Arial" panose="020B0604020202020204" pitchFamily="34" charset="0"/>
              <a:buChar char="•"/>
            </a:pPr>
            <a:r>
              <a:rPr lang="en-US" sz="2400" dirty="0"/>
              <a:t>Saito M, </a:t>
            </a:r>
            <a:r>
              <a:rPr lang="en-US" sz="2400" dirty="0" err="1"/>
              <a:t>Tokutsu</a:t>
            </a:r>
            <a:r>
              <a:rPr lang="en-US" sz="2400" dirty="0"/>
              <a:t> I, “The impact of trade o wages: What if countries are not small?”, International Monetary Fund working papers, 2006, Volume 06/155, </a:t>
            </a:r>
            <a:r>
              <a:rPr lang="en-US" sz="2400" dirty="0">
                <a:hlinkClick r:id="rId3"/>
              </a:rPr>
              <a:t>https://www.imf.org/external/pubs/ft/wp/2006/wp06155.pdf</a:t>
            </a:r>
            <a:endParaRPr lang="en-US" sz="2400" dirty="0"/>
          </a:p>
          <a:p>
            <a:pPr marL="457200" indent="-457200" algn="just">
              <a:buFont typeface="Arial" panose="020B0604020202020204" pitchFamily="34" charset="0"/>
              <a:buChar char="•"/>
            </a:pPr>
            <a:r>
              <a:rPr lang="en-US" sz="2400" dirty="0"/>
              <a:t>Stone S, Cavazos R, “Wage implications of trade liberalization: Evidence for effective policy formation”, OECD, 2012. </a:t>
            </a:r>
            <a:r>
              <a:rPr lang="en-US" sz="2400" dirty="0">
                <a:hlinkClick r:id="rId4"/>
              </a:rPr>
              <a:t>https://www.oecd.org/site/tadicite/50287270.pdf</a:t>
            </a:r>
            <a:endParaRPr lang="en-US" sz="2400" dirty="0"/>
          </a:p>
          <a:p>
            <a:pPr marL="457200" indent="-457200" algn="just">
              <a:buFont typeface="Arial" panose="020B0604020202020204" pitchFamily="34" charset="0"/>
              <a:buChar char="•"/>
            </a:pPr>
            <a:r>
              <a:rPr lang="en-US" sz="2400" dirty="0"/>
              <a:t>Lawrence R, Edwards L, “ US Trade and wages: The misleading implications of convectional trade theory”, National Bureau of Economic Research , working paper 16106 </a:t>
            </a:r>
            <a:r>
              <a:rPr lang="en-US" sz="2400" dirty="0">
                <a:hlinkClick r:id="rId5"/>
              </a:rPr>
              <a:t>https://www.nber.org/papers/w16106.pdf</a:t>
            </a:r>
            <a:endParaRPr lang="en-US" sz="2400" dirty="0"/>
          </a:p>
          <a:p>
            <a:pPr algn="just"/>
            <a:endParaRPr lang="en-US" sz="2400" dirty="0">
              <a:highlight>
                <a:srgbClr val="FFFF00"/>
              </a:highlight>
            </a:endParaRPr>
          </a:p>
          <a:p>
            <a:pPr algn="just"/>
            <a:endParaRPr lang="en-US" sz="2800" dirty="0"/>
          </a:p>
          <a:p>
            <a:pPr marL="457200" indent="-457200" algn="just">
              <a:buFont typeface="Arial" panose="020B0604020202020204" pitchFamily="34" charset="0"/>
              <a:buChar char="•"/>
            </a:pPr>
            <a:endParaRPr lang="en-US" sz="2000" b="1" dirty="0"/>
          </a:p>
          <a:p>
            <a:pPr marL="457200" indent="-457200" algn="just">
              <a:buFont typeface="Arial" panose="020B0604020202020204" pitchFamily="34" charset="0"/>
              <a:buChar char="•"/>
            </a:pPr>
            <a:endParaRPr lang="en-US" sz="2000" b="1" dirty="0"/>
          </a:p>
        </p:txBody>
      </p:sp>
      <p:sp>
        <p:nvSpPr>
          <p:cNvPr id="7" name="CasellaDiTesto 9">
            <a:extLst>
              <a:ext uri="{FF2B5EF4-FFF2-40B4-BE49-F238E27FC236}">
                <a16:creationId xmlns:a16="http://schemas.microsoft.com/office/drawing/2014/main" id="{D4F11FF5-7F0F-43D3-A919-74DA49223499}"/>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
        <p:nvSpPr>
          <p:cNvPr id="8" name="Rettangolo 11">
            <a:extLst>
              <a:ext uri="{FF2B5EF4-FFF2-40B4-BE49-F238E27FC236}">
                <a16:creationId xmlns:a16="http://schemas.microsoft.com/office/drawing/2014/main" id="{24E21A43-1541-4B83-801F-9DB1D258A5CC}"/>
              </a:ext>
            </a:extLst>
          </p:cNvPr>
          <p:cNvSpPr/>
          <p:nvPr/>
        </p:nvSpPr>
        <p:spPr>
          <a:xfrm>
            <a:off x="11211339" y="6381147"/>
            <a:ext cx="447261"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28</a:t>
            </a:r>
          </a:p>
        </p:txBody>
      </p:sp>
    </p:spTree>
    <p:extLst>
      <p:ext uri="{BB962C8B-B14F-4D97-AF65-F5344CB8AC3E}">
        <p14:creationId xmlns:p14="http://schemas.microsoft.com/office/powerpoint/2010/main" val="2246664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9B32C-8FEE-2448-B633-607EF14FB556}"/>
              </a:ext>
            </a:extLst>
          </p:cNvPr>
          <p:cNvPicPr>
            <a:picLocks noChangeAspect="1"/>
          </p:cNvPicPr>
          <p:nvPr/>
        </p:nvPicPr>
        <p:blipFill rotWithShape="1">
          <a:blip r:embed="rId2"/>
          <a:srcRect t="1660" r="866"/>
          <a:stretch/>
        </p:blipFill>
        <p:spPr>
          <a:xfrm>
            <a:off x="609934" y="675418"/>
            <a:ext cx="10972132" cy="5507164"/>
          </a:xfrm>
          <a:prstGeom prst="rect">
            <a:avLst/>
          </a:prstGeom>
        </p:spPr>
      </p:pic>
    </p:spTree>
    <p:extLst>
      <p:ext uri="{BB962C8B-B14F-4D97-AF65-F5344CB8AC3E}">
        <p14:creationId xmlns:p14="http://schemas.microsoft.com/office/powerpoint/2010/main" val="418664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28CEC35F-1E15-3740-B3C8-E39F3107AB9B}"/>
              </a:ext>
            </a:extLst>
          </p:cNvPr>
          <p:cNvPicPr>
            <a:picLocks noChangeAspect="1"/>
          </p:cNvPicPr>
          <p:nvPr/>
        </p:nvPicPr>
        <p:blipFill>
          <a:blip r:embed="rId2"/>
          <a:stretch>
            <a:fillRect/>
          </a:stretch>
        </p:blipFill>
        <p:spPr>
          <a:xfrm>
            <a:off x="0" y="0"/>
            <a:ext cx="12192000" cy="6872633"/>
          </a:xfrm>
          <a:prstGeom prst="rect">
            <a:avLst/>
          </a:prstGeom>
        </p:spPr>
      </p:pic>
      <p:sp>
        <p:nvSpPr>
          <p:cNvPr id="5" name="CasellaDiTesto 6">
            <a:extLst>
              <a:ext uri="{FF2B5EF4-FFF2-40B4-BE49-F238E27FC236}">
                <a16:creationId xmlns:a16="http://schemas.microsoft.com/office/drawing/2014/main" id="{3AE8FE2A-26B4-2040-B8FB-42362D143336}"/>
              </a:ext>
            </a:extLst>
          </p:cNvPr>
          <p:cNvSpPr txBox="1"/>
          <p:nvPr/>
        </p:nvSpPr>
        <p:spPr>
          <a:xfrm>
            <a:off x="666401" y="851565"/>
            <a:ext cx="4663050" cy="523220"/>
          </a:xfrm>
          <a:prstGeom prst="rect">
            <a:avLst/>
          </a:prstGeom>
          <a:noFill/>
        </p:spPr>
        <p:txBody>
          <a:bodyPr wrap="square" rtlCol="0">
            <a:spAutoFit/>
          </a:bodyPr>
          <a:lstStyle/>
          <a:p>
            <a:r>
              <a:rPr lang="it-IT" sz="2800" b="1" dirty="0">
                <a:solidFill>
                  <a:schemeClr val="accent1">
                    <a:lumMod val="75000"/>
                  </a:schemeClr>
                </a:solidFill>
                <a:latin typeface="Arial" panose="020B0604020202020204" pitchFamily="34" charset="0"/>
                <a:cs typeface="Arial" panose="020B0604020202020204" pitchFamily="34" charset="0"/>
              </a:rPr>
              <a:t>1. INTRODUCTION </a:t>
            </a:r>
          </a:p>
        </p:txBody>
      </p:sp>
      <p:sp>
        <p:nvSpPr>
          <p:cNvPr id="9" name="Rectangle 8">
            <a:extLst>
              <a:ext uri="{FF2B5EF4-FFF2-40B4-BE49-F238E27FC236}">
                <a16:creationId xmlns:a16="http://schemas.microsoft.com/office/drawing/2014/main" id="{5C01FFD8-3959-D64B-B03D-37EEF35A65DA}"/>
              </a:ext>
            </a:extLst>
          </p:cNvPr>
          <p:cNvSpPr/>
          <p:nvPr/>
        </p:nvSpPr>
        <p:spPr>
          <a:xfrm>
            <a:off x="804878" y="1514791"/>
            <a:ext cx="10374751" cy="4462760"/>
          </a:xfrm>
          <a:prstGeom prst="rect">
            <a:avLst/>
          </a:prstGeom>
        </p:spPr>
        <p:txBody>
          <a:bodyPr wrap="square">
            <a:spAutoFit/>
          </a:bodyPr>
          <a:lstStyle/>
          <a:p>
            <a:pPr marL="342900" indent="-342900" algn="just">
              <a:buFont typeface="Arial" panose="020B0604020202020204" pitchFamily="34" charset="0"/>
              <a:buChar char="•"/>
            </a:pPr>
            <a:r>
              <a:rPr lang="en-US" sz="2400" dirty="0"/>
              <a:t>There has been a great transformation in the nature of world trade over the past three decades.</a:t>
            </a:r>
          </a:p>
          <a:p>
            <a:pPr algn="just"/>
            <a:endParaRPr lang="en-US" sz="2400" dirty="0"/>
          </a:p>
          <a:p>
            <a:pPr marL="342900" indent="-342900" algn="just">
              <a:buFont typeface="Arial" panose="020B0604020202020204" pitchFamily="34" charset="0"/>
              <a:buChar char="•"/>
            </a:pPr>
            <a:r>
              <a:rPr lang="en-US" sz="2400" dirty="0"/>
              <a:t>Developing countries have increasingly become major exporters of manufactured goods, and latterly of selected services as well.</a:t>
            </a:r>
          </a:p>
          <a:p>
            <a:pPr algn="just"/>
            <a:endParaRPr lang="en-US" sz="2400" dirty="0"/>
          </a:p>
          <a:p>
            <a:pPr marL="342900" indent="-342900" algn="just">
              <a:buFont typeface="Arial" panose="020B0604020202020204" pitchFamily="34" charset="0"/>
              <a:buChar char="•"/>
            </a:pPr>
            <a:r>
              <a:rPr lang="en-US" sz="2400" dirty="0"/>
              <a:t>For international economists, the new pattern of trade might pose problems for low-wage workers in wealthy nations.</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The recent rising of the wage gap between skilled and un-skilled workers might be attributed to trade integration.</a:t>
            </a:r>
            <a:endParaRPr lang="en-US" sz="2000" b="1" dirty="0"/>
          </a:p>
          <a:p>
            <a:pPr marL="457200" indent="-457200" algn="just">
              <a:buFont typeface="Arial" panose="020B0604020202020204" pitchFamily="34" charset="0"/>
              <a:buChar char="•"/>
            </a:pPr>
            <a:endParaRPr lang="en-US" sz="2000" b="1" dirty="0"/>
          </a:p>
        </p:txBody>
      </p:sp>
      <p:sp>
        <p:nvSpPr>
          <p:cNvPr id="6" name="Rettangolo 11">
            <a:extLst>
              <a:ext uri="{FF2B5EF4-FFF2-40B4-BE49-F238E27FC236}">
                <a16:creationId xmlns:a16="http://schemas.microsoft.com/office/drawing/2014/main" id="{79E60F16-3A19-B44C-BE0A-B848FCF07258}"/>
              </a:ext>
            </a:extLst>
          </p:cNvPr>
          <p:cNvSpPr/>
          <p:nvPr/>
        </p:nvSpPr>
        <p:spPr>
          <a:xfrm>
            <a:off x="11377837" y="6354643"/>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3</a:t>
            </a:r>
          </a:p>
        </p:txBody>
      </p:sp>
      <p:sp>
        <p:nvSpPr>
          <p:cNvPr id="8" name="CasellaDiTesto 9">
            <a:extLst>
              <a:ext uri="{FF2B5EF4-FFF2-40B4-BE49-F238E27FC236}">
                <a16:creationId xmlns:a16="http://schemas.microsoft.com/office/drawing/2014/main" id="{D29B7A2D-961D-4168-BEAC-B5B6B228E0DA}"/>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Tree>
    <p:extLst>
      <p:ext uri="{BB962C8B-B14F-4D97-AF65-F5344CB8AC3E}">
        <p14:creationId xmlns:p14="http://schemas.microsoft.com/office/powerpoint/2010/main" val="104485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2EFCE85F-B756-E74C-887F-4B8A260F2A8C}"/>
              </a:ext>
            </a:extLst>
          </p:cNvPr>
          <p:cNvPicPr>
            <a:picLocks noChangeAspect="1"/>
          </p:cNvPicPr>
          <p:nvPr/>
        </p:nvPicPr>
        <p:blipFill>
          <a:blip r:embed="rId2"/>
          <a:stretch>
            <a:fillRect/>
          </a:stretch>
        </p:blipFill>
        <p:spPr>
          <a:xfrm>
            <a:off x="0" y="0"/>
            <a:ext cx="12192000" cy="6872633"/>
          </a:xfrm>
          <a:prstGeom prst="rect">
            <a:avLst/>
          </a:prstGeom>
        </p:spPr>
      </p:pic>
      <p:sp>
        <p:nvSpPr>
          <p:cNvPr id="5" name="CasellaDiTesto 6">
            <a:extLst>
              <a:ext uri="{FF2B5EF4-FFF2-40B4-BE49-F238E27FC236}">
                <a16:creationId xmlns:a16="http://schemas.microsoft.com/office/drawing/2014/main" id="{83C5C0FC-AFA4-D549-BE29-38C8E6B9811E}"/>
              </a:ext>
            </a:extLst>
          </p:cNvPr>
          <p:cNvSpPr txBox="1"/>
          <p:nvPr/>
        </p:nvSpPr>
        <p:spPr>
          <a:xfrm>
            <a:off x="676292" y="685625"/>
            <a:ext cx="10982308" cy="830997"/>
          </a:xfrm>
          <a:prstGeom prst="rect">
            <a:avLst/>
          </a:prstGeom>
          <a:noFill/>
        </p:spPr>
        <p:txBody>
          <a:bodyPr wrap="square" rtlCol="0">
            <a:spAutoFit/>
          </a:bodyPr>
          <a:lstStyle/>
          <a:p>
            <a:pPr algn="ctr"/>
            <a:r>
              <a:rPr lang="it-IT" sz="2400" b="1" dirty="0">
                <a:solidFill>
                  <a:schemeClr val="accent1">
                    <a:lumMod val="75000"/>
                  </a:schemeClr>
                </a:solidFill>
                <a:latin typeface="Arial" panose="020B0604020202020204" pitchFamily="34" charset="0"/>
                <a:cs typeface="Arial" panose="020B0604020202020204" pitchFamily="34" charset="0"/>
              </a:rPr>
              <a:t>1.1 </a:t>
            </a:r>
            <a:r>
              <a:rPr lang="it-IT" sz="2400" b="1" dirty="0" err="1">
                <a:solidFill>
                  <a:schemeClr val="accent1">
                    <a:lumMod val="75000"/>
                  </a:schemeClr>
                </a:solidFill>
                <a:latin typeface="Arial" panose="020B0604020202020204" pitchFamily="34" charset="0"/>
                <a:cs typeface="Arial" panose="020B0604020202020204" pitchFamily="34" charset="0"/>
              </a:rPr>
              <a:t>What</a:t>
            </a:r>
            <a:r>
              <a:rPr lang="it-IT" sz="2400" b="1" dirty="0">
                <a:solidFill>
                  <a:schemeClr val="accent1">
                    <a:lumMod val="75000"/>
                  </a:schemeClr>
                </a:solidFill>
                <a:latin typeface="Arial" panose="020B0604020202020204" pitchFamily="34" charset="0"/>
                <a:cs typeface="Arial" panose="020B0604020202020204" pitchFamily="34" charset="0"/>
              </a:rPr>
              <a:t> </a:t>
            </a:r>
            <a:r>
              <a:rPr lang="it-IT" sz="2400" b="1" dirty="0" err="1">
                <a:solidFill>
                  <a:schemeClr val="accent1">
                    <a:lumMod val="75000"/>
                  </a:schemeClr>
                </a:solidFill>
                <a:latin typeface="Arial" panose="020B0604020202020204" pitchFamily="34" charset="0"/>
                <a:cs typeface="Arial" panose="020B0604020202020204" pitchFamily="34" charset="0"/>
              </a:rPr>
              <a:t>determines</a:t>
            </a:r>
            <a:r>
              <a:rPr lang="it-IT" sz="2400" b="1" dirty="0">
                <a:solidFill>
                  <a:schemeClr val="accent1">
                    <a:lumMod val="75000"/>
                  </a:schemeClr>
                </a:solidFill>
                <a:latin typeface="Arial" panose="020B0604020202020204" pitchFamily="34" charset="0"/>
                <a:cs typeface="Arial" panose="020B0604020202020204" pitchFamily="34" charset="0"/>
              </a:rPr>
              <a:t> the </a:t>
            </a:r>
            <a:r>
              <a:rPr lang="it-IT" sz="2400" b="1" dirty="0" err="1">
                <a:solidFill>
                  <a:schemeClr val="accent1">
                    <a:lumMod val="75000"/>
                  </a:schemeClr>
                </a:solidFill>
                <a:latin typeface="Arial" panose="020B0604020202020204" pitchFamily="34" charset="0"/>
                <a:cs typeface="Arial" panose="020B0604020202020204" pitchFamily="34" charset="0"/>
              </a:rPr>
              <a:t>relationship</a:t>
            </a:r>
            <a:r>
              <a:rPr lang="it-IT" sz="2400" b="1" dirty="0">
                <a:solidFill>
                  <a:schemeClr val="accent1">
                    <a:lumMod val="75000"/>
                  </a:schemeClr>
                </a:solidFill>
                <a:latin typeface="Arial" panose="020B0604020202020204" pitchFamily="34" charset="0"/>
                <a:cs typeface="Arial" panose="020B0604020202020204" pitchFamily="34" charset="0"/>
              </a:rPr>
              <a:t> </a:t>
            </a:r>
            <a:r>
              <a:rPr lang="it-IT" sz="2400" b="1" dirty="0" err="1">
                <a:solidFill>
                  <a:schemeClr val="accent1">
                    <a:lumMod val="75000"/>
                  </a:schemeClr>
                </a:solidFill>
                <a:latin typeface="Arial" panose="020B0604020202020204" pitchFamily="34" charset="0"/>
                <a:cs typeface="Arial" panose="020B0604020202020204" pitchFamily="34" charset="0"/>
              </a:rPr>
              <a:t>between</a:t>
            </a:r>
            <a:r>
              <a:rPr lang="it-IT" sz="2400" b="1" dirty="0">
                <a:solidFill>
                  <a:schemeClr val="accent1">
                    <a:lumMod val="75000"/>
                  </a:schemeClr>
                </a:solidFill>
                <a:latin typeface="Arial" panose="020B0604020202020204" pitchFamily="34" charset="0"/>
                <a:cs typeface="Arial" panose="020B0604020202020204" pitchFamily="34" charset="0"/>
              </a:rPr>
              <a:t> trade and </a:t>
            </a:r>
            <a:r>
              <a:rPr lang="it-IT" sz="2400" b="1" dirty="0" err="1">
                <a:solidFill>
                  <a:schemeClr val="accent1">
                    <a:lumMod val="75000"/>
                  </a:schemeClr>
                </a:solidFill>
                <a:latin typeface="Arial" panose="020B0604020202020204" pitchFamily="34" charset="0"/>
                <a:cs typeface="Arial" panose="020B0604020202020204" pitchFamily="34" charset="0"/>
              </a:rPr>
              <a:t>wages</a:t>
            </a:r>
            <a:r>
              <a:rPr lang="it-IT" sz="2400" b="1" dirty="0">
                <a:solidFill>
                  <a:schemeClr val="accent1">
                    <a:lumMod val="75000"/>
                  </a:schemeClr>
                </a:solidFill>
                <a:latin typeface="Arial" panose="020B0604020202020204" pitchFamily="34" charset="0"/>
                <a:cs typeface="Arial" panose="020B0604020202020204" pitchFamily="34" charset="0"/>
              </a:rPr>
              <a:t>? General review of the literature  </a:t>
            </a:r>
          </a:p>
        </p:txBody>
      </p:sp>
      <p:sp>
        <p:nvSpPr>
          <p:cNvPr id="6" name="Rectangle 5">
            <a:extLst>
              <a:ext uri="{FF2B5EF4-FFF2-40B4-BE49-F238E27FC236}">
                <a16:creationId xmlns:a16="http://schemas.microsoft.com/office/drawing/2014/main" id="{651489FB-53B6-DA4D-A150-74846A3026CD}"/>
              </a:ext>
            </a:extLst>
          </p:cNvPr>
          <p:cNvSpPr/>
          <p:nvPr/>
        </p:nvSpPr>
        <p:spPr>
          <a:xfrm>
            <a:off x="676291" y="1516622"/>
            <a:ext cx="10982309" cy="4832092"/>
          </a:xfrm>
          <a:prstGeom prst="rect">
            <a:avLst/>
          </a:prstGeom>
        </p:spPr>
        <p:txBody>
          <a:bodyPr wrap="square">
            <a:spAutoFit/>
          </a:bodyPr>
          <a:lstStyle/>
          <a:p>
            <a:pPr marL="285750" indent="-285750" algn="just">
              <a:buFont typeface="Arial" panose="020B0604020202020204" pitchFamily="34" charset="0"/>
              <a:buChar char="•"/>
            </a:pPr>
            <a:r>
              <a:rPr lang="en-US" sz="2200" dirty="0">
                <a:solidFill>
                  <a:srgbClr val="FF0000"/>
                </a:solidFill>
              </a:rPr>
              <a:t>H-O </a:t>
            </a:r>
            <a:r>
              <a:rPr lang="en-US" sz="2200" dirty="0">
                <a:sym typeface="Wingdings" panose="05000000000000000000" pitchFamily="2" charset="2"/>
              </a:rPr>
              <a:t></a:t>
            </a:r>
            <a:r>
              <a:rPr lang="en-US" sz="2200" dirty="0"/>
              <a:t> patterns of trade will be determined by factor endowments and so </a:t>
            </a:r>
            <a:r>
              <a:rPr lang="en-US" sz="2200" dirty="0">
                <a:solidFill>
                  <a:srgbClr val="00B050"/>
                </a:solidFill>
              </a:rPr>
              <a:t>the relative prices will fall or rise according with the factor endowment </a:t>
            </a:r>
            <a:r>
              <a:rPr lang="en-US" sz="2200" dirty="0"/>
              <a:t>and therefore, wages will be determined by the same aspect.</a:t>
            </a:r>
          </a:p>
          <a:p>
            <a:pPr marL="285750" indent="-285750" algn="just">
              <a:buFont typeface="Arial" panose="020B0604020202020204" pitchFamily="34" charset="0"/>
              <a:buChar char="•"/>
            </a:pPr>
            <a:r>
              <a:rPr lang="en-US" sz="2200" dirty="0">
                <a:solidFill>
                  <a:srgbClr val="FF0000"/>
                </a:solidFill>
              </a:rPr>
              <a:t>SS Theorem </a:t>
            </a:r>
            <a:r>
              <a:rPr lang="en-US" sz="2200" dirty="0">
                <a:sym typeface="Wingdings" panose="05000000000000000000" pitchFamily="2" charset="2"/>
              </a:rPr>
              <a:t></a:t>
            </a:r>
            <a:r>
              <a:rPr lang="en-US" sz="2200" dirty="0">
                <a:solidFill>
                  <a:srgbClr val="FF0000"/>
                </a:solidFill>
                <a:sym typeface="Wingdings" panose="05000000000000000000" pitchFamily="2" charset="2"/>
              </a:rPr>
              <a:t> </a:t>
            </a:r>
            <a:r>
              <a:rPr lang="en-US" sz="2200" dirty="0"/>
              <a:t>assumes that </a:t>
            </a:r>
            <a:r>
              <a:rPr lang="en-US" sz="2200" dirty="0">
                <a:solidFill>
                  <a:srgbClr val="00B050"/>
                </a:solidFill>
              </a:rPr>
              <a:t>skilled and unskilled labor are perfectly mobile</a:t>
            </a:r>
            <a:r>
              <a:rPr lang="en-US" sz="2200" dirty="0"/>
              <a:t>, in this sense, mobility implies that the forces affecting the wages of workers producing the goods that compete directly in international trade have similar effects on workers who produce non-traded goods and services in the rest of the economy. </a:t>
            </a:r>
          </a:p>
          <a:p>
            <a:pPr marL="285750" indent="-285750" algn="just">
              <a:buFont typeface="Arial" panose="020B0604020202020204" pitchFamily="34" charset="0"/>
              <a:buChar char="•"/>
            </a:pPr>
            <a:r>
              <a:rPr lang="en-US" sz="2200" dirty="0" err="1">
                <a:solidFill>
                  <a:srgbClr val="FF0000"/>
                </a:solidFill>
              </a:rPr>
              <a:t>Amiti</a:t>
            </a:r>
            <a:r>
              <a:rPr lang="en-US" sz="2200" dirty="0">
                <a:solidFill>
                  <a:srgbClr val="FF0000"/>
                </a:solidFill>
              </a:rPr>
              <a:t> and Davis  (2008) </a:t>
            </a:r>
            <a:r>
              <a:rPr lang="en-US" sz="2200" dirty="0">
                <a:sym typeface="Wingdings" panose="05000000000000000000" pitchFamily="2" charset="2"/>
              </a:rPr>
              <a:t></a:t>
            </a:r>
            <a:r>
              <a:rPr lang="en-US" sz="2200" dirty="0">
                <a:solidFill>
                  <a:srgbClr val="FF0000"/>
                </a:solidFill>
              </a:rPr>
              <a:t> </a:t>
            </a:r>
            <a:r>
              <a:rPr lang="en-US" sz="2200" dirty="0"/>
              <a:t>the degree to which firms are </a:t>
            </a:r>
            <a:r>
              <a:rPr lang="en-US" sz="2200" dirty="0">
                <a:solidFill>
                  <a:srgbClr val="00B050"/>
                </a:solidFill>
              </a:rPr>
              <a:t>engaged internationally matters </a:t>
            </a:r>
            <a:r>
              <a:rPr lang="en-US" sz="2200" dirty="0"/>
              <a:t>to measure outcomes of trade on wages.</a:t>
            </a:r>
          </a:p>
          <a:p>
            <a:pPr marL="285750" indent="-285750" algn="just">
              <a:buFont typeface="Arial" panose="020B0604020202020204" pitchFamily="34" charset="0"/>
              <a:buChar char="•"/>
            </a:pPr>
            <a:r>
              <a:rPr lang="en-US" sz="2200" dirty="0">
                <a:solidFill>
                  <a:srgbClr val="FF0000"/>
                </a:solidFill>
              </a:rPr>
              <a:t>The degree of specialization </a:t>
            </a:r>
            <a:r>
              <a:rPr lang="en-US" sz="2200" dirty="0"/>
              <a:t>in the economy after trade is another important factor. Any trade impact on unskilled workers in developed countries would be diminishing because additional downward pressure on the prices of most unskilled-labor intensive products would not pressure on the wages of domestic unskilled workers more generally once that country no longer produced the competing goods.</a:t>
            </a:r>
          </a:p>
        </p:txBody>
      </p:sp>
      <p:sp>
        <p:nvSpPr>
          <p:cNvPr id="7" name="Rettangolo 11">
            <a:extLst>
              <a:ext uri="{FF2B5EF4-FFF2-40B4-BE49-F238E27FC236}">
                <a16:creationId xmlns:a16="http://schemas.microsoft.com/office/drawing/2014/main" id="{59E585D2-54C5-4A45-B4E3-26BBBAF223C1}"/>
              </a:ext>
            </a:extLst>
          </p:cNvPr>
          <p:cNvSpPr/>
          <p:nvPr/>
        </p:nvSpPr>
        <p:spPr>
          <a:xfrm>
            <a:off x="11377837" y="6354643"/>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4</a:t>
            </a:r>
          </a:p>
        </p:txBody>
      </p:sp>
      <p:sp>
        <p:nvSpPr>
          <p:cNvPr id="8" name="CasellaDiTesto 9">
            <a:extLst>
              <a:ext uri="{FF2B5EF4-FFF2-40B4-BE49-F238E27FC236}">
                <a16:creationId xmlns:a16="http://schemas.microsoft.com/office/drawing/2014/main" id="{93CF1686-D422-4497-A6FE-85698405EE1F}"/>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Tree>
    <p:extLst>
      <p:ext uri="{BB962C8B-B14F-4D97-AF65-F5344CB8AC3E}">
        <p14:creationId xmlns:p14="http://schemas.microsoft.com/office/powerpoint/2010/main" val="154554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6F271142-7252-3940-9AB5-199A1B23B191}"/>
              </a:ext>
            </a:extLst>
          </p:cNvPr>
          <p:cNvPicPr>
            <a:picLocks noChangeAspect="1"/>
          </p:cNvPicPr>
          <p:nvPr/>
        </p:nvPicPr>
        <p:blipFill>
          <a:blip r:embed="rId2"/>
          <a:stretch>
            <a:fillRect/>
          </a:stretch>
        </p:blipFill>
        <p:spPr>
          <a:xfrm>
            <a:off x="0" y="0"/>
            <a:ext cx="12192000" cy="6872633"/>
          </a:xfrm>
          <a:prstGeom prst="rect">
            <a:avLst/>
          </a:prstGeom>
        </p:spPr>
      </p:pic>
      <p:sp>
        <p:nvSpPr>
          <p:cNvPr id="5" name="CasellaDiTesto 6">
            <a:extLst>
              <a:ext uri="{FF2B5EF4-FFF2-40B4-BE49-F238E27FC236}">
                <a16:creationId xmlns:a16="http://schemas.microsoft.com/office/drawing/2014/main" id="{72720964-EB45-BA4E-B0C8-3400A8390F4C}"/>
              </a:ext>
            </a:extLst>
          </p:cNvPr>
          <p:cNvSpPr txBox="1"/>
          <p:nvPr/>
        </p:nvSpPr>
        <p:spPr>
          <a:xfrm>
            <a:off x="666402" y="740053"/>
            <a:ext cx="10982308" cy="830997"/>
          </a:xfrm>
          <a:prstGeom prst="rect">
            <a:avLst/>
          </a:prstGeom>
          <a:noFill/>
        </p:spPr>
        <p:txBody>
          <a:bodyPr wrap="square" rtlCol="0">
            <a:spAutoFit/>
          </a:bodyPr>
          <a:lstStyle/>
          <a:p>
            <a:pPr algn="ctr"/>
            <a:r>
              <a:rPr lang="it-IT" sz="2400" b="1" dirty="0">
                <a:solidFill>
                  <a:schemeClr val="accent1">
                    <a:lumMod val="75000"/>
                  </a:schemeClr>
                </a:solidFill>
                <a:latin typeface="Arial" panose="020B0604020202020204" pitchFamily="34" charset="0"/>
                <a:cs typeface="Arial" panose="020B0604020202020204" pitchFamily="34" charset="0"/>
              </a:rPr>
              <a:t>1.1 </a:t>
            </a:r>
            <a:r>
              <a:rPr lang="it-IT" sz="2400" b="1" dirty="0" err="1">
                <a:solidFill>
                  <a:schemeClr val="accent1">
                    <a:lumMod val="75000"/>
                  </a:schemeClr>
                </a:solidFill>
                <a:latin typeface="Arial" panose="020B0604020202020204" pitchFamily="34" charset="0"/>
                <a:cs typeface="Arial" panose="020B0604020202020204" pitchFamily="34" charset="0"/>
              </a:rPr>
              <a:t>What</a:t>
            </a:r>
            <a:r>
              <a:rPr lang="it-IT" sz="2400" b="1" dirty="0">
                <a:solidFill>
                  <a:schemeClr val="accent1">
                    <a:lumMod val="75000"/>
                  </a:schemeClr>
                </a:solidFill>
                <a:latin typeface="Arial" panose="020B0604020202020204" pitchFamily="34" charset="0"/>
                <a:cs typeface="Arial" panose="020B0604020202020204" pitchFamily="34" charset="0"/>
              </a:rPr>
              <a:t> </a:t>
            </a:r>
            <a:r>
              <a:rPr lang="it-IT" sz="2400" b="1" dirty="0" err="1">
                <a:solidFill>
                  <a:schemeClr val="accent1">
                    <a:lumMod val="75000"/>
                  </a:schemeClr>
                </a:solidFill>
                <a:latin typeface="Arial" panose="020B0604020202020204" pitchFamily="34" charset="0"/>
                <a:cs typeface="Arial" panose="020B0604020202020204" pitchFamily="34" charset="0"/>
              </a:rPr>
              <a:t>determines</a:t>
            </a:r>
            <a:r>
              <a:rPr lang="it-IT" sz="2400" b="1" dirty="0">
                <a:solidFill>
                  <a:schemeClr val="accent1">
                    <a:lumMod val="75000"/>
                  </a:schemeClr>
                </a:solidFill>
                <a:latin typeface="Arial" panose="020B0604020202020204" pitchFamily="34" charset="0"/>
                <a:cs typeface="Arial" panose="020B0604020202020204" pitchFamily="34" charset="0"/>
              </a:rPr>
              <a:t> the </a:t>
            </a:r>
            <a:r>
              <a:rPr lang="it-IT" sz="2400" b="1" dirty="0" err="1">
                <a:solidFill>
                  <a:schemeClr val="accent1">
                    <a:lumMod val="75000"/>
                  </a:schemeClr>
                </a:solidFill>
                <a:latin typeface="Arial" panose="020B0604020202020204" pitchFamily="34" charset="0"/>
                <a:cs typeface="Arial" panose="020B0604020202020204" pitchFamily="34" charset="0"/>
              </a:rPr>
              <a:t>relationship</a:t>
            </a:r>
            <a:r>
              <a:rPr lang="it-IT" sz="2400" b="1" dirty="0">
                <a:solidFill>
                  <a:schemeClr val="accent1">
                    <a:lumMod val="75000"/>
                  </a:schemeClr>
                </a:solidFill>
                <a:latin typeface="Arial" panose="020B0604020202020204" pitchFamily="34" charset="0"/>
                <a:cs typeface="Arial" panose="020B0604020202020204" pitchFamily="34" charset="0"/>
              </a:rPr>
              <a:t> </a:t>
            </a:r>
            <a:r>
              <a:rPr lang="it-IT" sz="2400" b="1" dirty="0" err="1">
                <a:solidFill>
                  <a:schemeClr val="accent1">
                    <a:lumMod val="75000"/>
                  </a:schemeClr>
                </a:solidFill>
                <a:latin typeface="Arial" panose="020B0604020202020204" pitchFamily="34" charset="0"/>
                <a:cs typeface="Arial" panose="020B0604020202020204" pitchFamily="34" charset="0"/>
              </a:rPr>
              <a:t>between</a:t>
            </a:r>
            <a:r>
              <a:rPr lang="it-IT" sz="2400" b="1" dirty="0">
                <a:solidFill>
                  <a:schemeClr val="accent1">
                    <a:lumMod val="75000"/>
                  </a:schemeClr>
                </a:solidFill>
                <a:latin typeface="Arial" panose="020B0604020202020204" pitchFamily="34" charset="0"/>
                <a:cs typeface="Arial" panose="020B0604020202020204" pitchFamily="34" charset="0"/>
              </a:rPr>
              <a:t> trade and </a:t>
            </a:r>
            <a:r>
              <a:rPr lang="it-IT" sz="2400" b="1" dirty="0" err="1">
                <a:solidFill>
                  <a:schemeClr val="accent1">
                    <a:lumMod val="75000"/>
                  </a:schemeClr>
                </a:solidFill>
                <a:latin typeface="Arial" panose="020B0604020202020204" pitchFamily="34" charset="0"/>
                <a:cs typeface="Arial" panose="020B0604020202020204" pitchFamily="34" charset="0"/>
              </a:rPr>
              <a:t>wages</a:t>
            </a:r>
            <a:r>
              <a:rPr lang="it-IT" sz="2400" b="1" dirty="0">
                <a:solidFill>
                  <a:schemeClr val="accent1">
                    <a:lumMod val="75000"/>
                  </a:schemeClr>
                </a:solidFill>
                <a:latin typeface="Arial" panose="020B0604020202020204" pitchFamily="34" charset="0"/>
                <a:cs typeface="Arial" panose="020B0604020202020204" pitchFamily="34" charset="0"/>
              </a:rPr>
              <a:t>? General review of the literature  </a:t>
            </a:r>
          </a:p>
        </p:txBody>
      </p:sp>
      <p:sp>
        <p:nvSpPr>
          <p:cNvPr id="6" name="Rectangle 5">
            <a:extLst>
              <a:ext uri="{FF2B5EF4-FFF2-40B4-BE49-F238E27FC236}">
                <a16:creationId xmlns:a16="http://schemas.microsoft.com/office/drawing/2014/main" id="{E4734BD6-47C9-754F-9A60-F7E9FC752245}"/>
              </a:ext>
            </a:extLst>
          </p:cNvPr>
          <p:cNvSpPr/>
          <p:nvPr/>
        </p:nvSpPr>
        <p:spPr>
          <a:xfrm>
            <a:off x="666402" y="1744033"/>
            <a:ext cx="10982309" cy="4524315"/>
          </a:xfrm>
          <a:prstGeom prst="rect">
            <a:avLst/>
          </a:prstGeom>
        </p:spPr>
        <p:txBody>
          <a:bodyPr wrap="square">
            <a:spAutoFit/>
          </a:bodyPr>
          <a:lstStyle/>
          <a:p>
            <a:pPr marL="285750" indent="-285750" algn="just">
              <a:buFont typeface="Arial" panose="020B0604020202020204" pitchFamily="34" charset="0"/>
              <a:buChar char="•"/>
            </a:pPr>
            <a:r>
              <a:rPr lang="en-US" sz="2400" dirty="0">
                <a:solidFill>
                  <a:srgbClr val="FF0000"/>
                </a:solidFill>
              </a:rPr>
              <a:t>Grossman and Rossi-</a:t>
            </a:r>
            <a:r>
              <a:rPr lang="en-US" sz="2400" dirty="0" err="1">
                <a:solidFill>
                  <a:srgbClr val="FF0000"/>
                </a:solidFill>
              </a:rPr>
              <a:t>Hansberg</a:t>
            </a:r>
            <a:r>
              <a:rPr lang="en-US" sz="2400" dirty="0">
                <a:solidFill>
                  <a:srgbClr val="FF0000"/>
                </a:solidFill>
              </a:rPr>
              <a:t> (2008) </a:t>
            </a:r>
            <a:r>
              <a:rPr lang="en-US" sz="2400" dirty="0">
                <a:sym typeface="Wingdings" panose="05000000000000000000" pitchFamily="2" charset="2"/>
              </a:rPr>
              <a:t> I</a:t>
            </a:r>
            <a:r>
              <a:rPr lang="en-US" sz="2400" dirty="0"/>
              <a:t>nputs can affect domestic factor prices through:</a:t>
            </a:r>
            <a:r>
              <a:rPr lang="en-US" sz="2400" dirty="0">
                <a:solidFill>
                  <a:srgbClr val="00B050"/>
                </a:solidFill>
              </a:rPr>
              <a:t> (1) the price effect </a:t>
            </a:r>
            <a:r>
              <a:rPr lang="en-US" sz="2400" dirty="0"/>
              <a:t>(along traditional SS lines); </a:t>
            </a:r>
            <a:r>
              <a:rPr lang="en-US" sz="2400" dirty="0">
                <a:solidFill>
                  <a:srgbClr val="00B050"/>
                </a:solidFill>
              </a:rPr>
              <a:t>(2) the labor-supply effect </a:t>
            </a:r>
            <a:r>
              <a:rPr lang="en-US" sz="2400" dirty="0"/>
              <a:t>(which results from displacement of activities through changing specialization); and </a:t>
            </a:r>
            <a:r>
              <a:rPr lang="en-US" sz="2400" dirty="0">
                <a:solidFill>
                  <a:srgbClr val="00B050"/>
                </a:solidFill>
              </a:rPr>
              <a:t>(3) a productivity effect</a:t>
            </a:r>
            <a:r>
              <a:rPr lang="en-US" sz="2400" dirty="0"/>
              <a:t>.</a:t>
            </a:r>
          </a:p>
          <a:p>
            <a:pPr marL="285750" indent="-285750" algn="just">
              <a:buFont typeface="Arial" panose="020B0604020202020204" pitchFamily="34" charset="0"/>
              <a:buChar char="•"/>
            </a:pPr>
            <a:r>
              <a:rPr lang="en-US" sz="2400" dirty="0">
                <a:solidFill>
                  <a:srgbClr val="FF0000"/>
                </a:solidFill>
              </a:rPr>
              <a:t>Autor, Katz and Kearney (2008) </a:t>
            </a:r>
            <a:r>
              <a:rPr lang="en-US" sz="2400" dirty="0">
                <a:sym typeface="Wingdings" panose="05000000000000000000" pitchFamily="2" charset="2"/>
              </a:rPr>
              <a:t> R</a:t>
            </a:r>
            <a:r>
              <a:rPr lang="en-US" sz="2400" dirty="0"/>
              <a:t>ising inequality as a result </a:t>
            </a:r>
            <a:r>
              <a:rPr lang="en-US" sz="2400" dirty="0">
                <a:solidFill>
                  <a:srgbClr val="00B050"/>
                </a:solidFill>
              </a:rPr>
              <a:t>of technological change </a:t>
            </a:r>
            <a:r>
              <a:rPr lang="en-US" sz="2400" dirty="0"/>
              <a:t>which favors skilled workers and falling minimum wage or weaker unions. They predict that trade and offshoring would be increasingly important drivers of wages in the future.</a:t>
            </a:r>
          </a:p>
          <a:p>
            <a:pPr marL="285750" indent="-285750" algn="just">
              <a:buFont typeface="Arial" panose="020B0604020202020204" pitchFamily="34" charset="0"/>
              <a:buChar char="•"/>
            </a:pPr>
            <a:r>
              <a:rPr lang="en-US" sz="2400" dirty="0">
                <a:solidFill>
                  <a:srgbClr val="FF0000"/>
                </a:solidFill>
              </a:rPr>
              <a:t>Mika Saito and Ichiro </a:t>
            </a:r>
            <a:r>
              <a:rPr lang="en-US" sz="2400" dirty="0" err="1">
                <a:solidFill>
                  <a:srgbClr val="FF0000"/>
                </a:solidFill>
              </a:rPr>
              <a:t>Tokutsu</a:t>
            </a:r>
            <a:r>
              <a:rPr lang="en-US" sz="2400" dirty="0">
                <a:solidFill>
                  <a:srgbClr val="FF0000"/>
                </a:solidFill>
              </a:rPr>
              <a:t> (2006) </a:t>
            </a:r>
            <a:r>
              <a:rPr lang="en-US" sz="2400" dirty="0">
                <a:sym typeface="Wingdings" panose="05000000000000000000" pitchFamily="2" charset="2"/>
              </a:rPr>
              <a:t></a:t>
            </a:r>
            <a:r>
              <a:rPr lang="en-US" sz="2400" dirty="0">
                <a:solidFill>
                  <a:srgbClr val="FF0000"/>
                </a:solidFill>
                <a:sym typeface="Wingdings" panose="05000000000000000000" pitchFamily="2" charset="2"/>
              </a:rPr>
              <a:t> </a:t>
            </a:r>
            <a:r>
              <a:rPr lang="en-US" sz="2400" dirty="0"/>
              <a:t>the effect of a </a:t>
            </a:r>
            <a:r>
              <a:rPr lang="en-US" sz="2400" dirty="0">
                <a:solidFill>
                  <a:srgbClr val="00B050"/>
                </a:solidFill>
              </a:rPr>
              <a:t>trade policy on domestic relative wages can be significant</a:t>
            </a:r>
            <a:r>
              <a:rPr lang="en-US" sz="2400" dirty="0"/>
              <a:t>, given the strong relationship between domestic relative prices and domestic relative wages. This question is particularly relevant if a trade policy can affect a region as a whole (e.g., a free trade agreement (NAFTA)).</a:t>
            </a:r>
            <a:endParaRPr lang="en-US" b="1" dirty="0"/>
          </a:p>
        </p:txBody>
      </p:sp>
      <p:sp>
        <p:nvSpPr>
          <p:cNvPr id="7" name="Rettangolo 11">
            <a:extLst>
              <a:ext uri="{FF2B5EF4-FFF2-40B4-BE49-F238E27FC236}">
                <a16:creationId xmlns:a16="http://schemas.microsoft.com/office/drawing/2014/main" id="{355F8993-2DF8-AF49-AC56-061CD8C1ED14}"/>
              </a:ext>
            </a:extLst>
          </p:cNvPr>
          <p:cNvSpPr/>
          <p:nvPr/>
        </p:nvSpPr>
        <p:spPr>
          <a:xfrm>
            <a:off x="11377837" y="6354643"/>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5</a:t>
            </a:r>
          </a:p>
        </p:txBody>
      </p:sp>
      <p:sp>
        <p:nvSpPr>
          <p:cNvPr id="8" name="CasellaDiTesto 9">
            <a:extLst>
              <a:ext uri="{FF2B5EF4-FFF2-40B4-BE49-F238E27FC236}">
                <a16:creationId xmlns:a16="http://schemas.microsoft.com/office/drawing/2014/main" id="{5C3C752E-B94A-4DFB-9C0A-C47F399DA8F1}"/>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Tree>
    <p:extLst>
      <p:ext uri="{BB962C8B-B14F-4D97-AF65-F5344CB8AC3E}">
        <p14:creationId xmlns:p14="http://schemas.microsoft.com/office/powerpoint/2010/main" val="64094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07C25356-F1E8-D148-9DF0-AC37A61B72C9}"/>
              </a:ext>
            </a:extLst>
          </p:cNvPr>
          <p:cNvPicPr>
            <a:picLocks noChangeAspect="1"/>
          </p:cNvPicPr>
          <p:nvPr/>
        </p:nvPicPr>
        <p:blipFill>
          <a:blip r:embed="rId2"/>
          <a:stretch>
            <a:fillRect/>
          </a:stretch>
        </p:blipFill>
        <p:spPr>
          <a:xfrm>
            <a:off x="0" y="1707"/>
            <a:ext cx="12192000" cy="6872633"/>
          </a:xfrm>
          <a:prstGeom prst="rect">
            <a:avLst/>
          </a:prstGeom>
        </p:spPr>
      </p:pic>
      <p:sp>
        <p:nvSpPr>
          <p:cNvPr id="6" name="CasellaDiTesto 6">
            <a:extLst>
              <a:ext uri="{FF2B5EF4-FFF2-40B4-BE49-F238E27FC236}">
                <a16:creationId xmlns:a16="http://schemas.microsoft.com/office/drawing/2014/main" id="{2F8BB0CB-C340-814E-931B-60DA982B8356}"/>
              </a:ext>
            </a:extLst>
          </p:cNvPr>
          <p:cNvSpPr txBox="1"/>
          <p:nvPr/>
        </p:nvSpPr>
        <p:spPr>
          <a:xfrm>
            <a:off x="694975" y="811687"/>
            <a:ext cx="11092212" cy="461665"/>
          </a:xfrm>
          <a:prstGeom prst="rect">
            <a:avLst/>
          </a:prstGeom>
          <a:noFill/>
        </p:spPr>
        <p:txBody>
          <a:bodyPr wrap="square" rtlCol="0">
            <a:spAutoFit/>
          </a:bodyPr>
          <a:lstStyle/>
          <a:p>
            <a:pPr algn="ctr"/>
            <a:r>
              <a:rPr lang="it-IT" sz="2400" b="1" dirty="0">
                <a:solidFill>
                  <a:schemeClr val="accent1">
                    <a:lumMod val="75000"/>
                  </a:schemeClr>
                </a:solidFill>
                <a:latin typeface="Arial"/>
                <a:cs typeface="Arial"/>
              </a:rPr>
              <a:t>1.2 Review of H-O Model and Stolper-Samuelson Theorem</a:t>
            </a:r>
          </a:p>
        </p:txBody>
      </p:sp>
      <p:sp>
        <p:nvSpPr>
          <p:cNvPr id="7" name="Rectangle 6">
            <a:extLst>
              <a:ext uri="{FF2B5EF4-FFF2-40B4-BE49-F238E27FC236}">
                <a16:creationId xmlns:a16="http://schemas.microsoft.com/office/drawing/2014/main" id="{9435574B-9239-054B-A7F9-59E67F324FC7}"/>
              </a:ext>
            </a:extLst>
          </p:cNvPr>
          <p:cNvSpPr/>
          <p:nvPr/>
        </p:nvSpPr>
        <p:spPr>
          <a:xfrm>
            <a:off x="715617" y="1762539"/>
            <a:ext cx="10961667" cy="4126916"/>
          </a:xfrm>
          <a:prstGeom prst="rect">
            <a:avLst/>
          </a:prstGeom>
        </p:spPr>
        <p:txBody>
          <a:bodyPr wrap="square">
            <a:spAutoFit/>
          </a:bodyPr>
          <a:lstStyle/>
          <a:p>
            <a:pPr algn="just"/>
            <a:r>
              <a:rPr lang="en-US" sz="2400" b="1" i="1" dirty="0">
                <a:solidFill>
                  <a:srgbClr val="FF0000"/>
                </a:solidFill>
              </a:rPr>
              <a:t>Heckscher-Ohlin model theorem: </a:t>
            </a:r>
            <a:r>
              <a:rPr lang="en-US" sz="2400" dirty="0"/>
              <a:t>In a two-good, two factor model - in this case the two factors of production are skilled and unskilled labor - </a:t>
            </a:r>
            <a:r>
              <a:rPr lang="en-US" sz="2400" dirty="0">
                <a:solidFill>
                  <a:srgbClr val="00B050"/>
                </a:solidFill>
              </a:rPr>
              <a:t>developing countries with relatively abundant endowments of unskilled labor will specialize in the production of unskilled labor-intensive products</a:t>
            </a:r>
            <a:r>
              <a:rPr lang="en-US" sz="2400" dirty="0"/>
              <a:t>. </a:t>
            </a:r>
          </a:p>
          <a:p>
            <a:pPr algn="just"/>
            <a:endParaRPr lang="en-US" sz="2400" dirty="0">
              <a:solidFill>
                <a:srgbClr val="FF0000"/>
              </a:solidFill>
            </a:endParaRPr>
          </a:p>
          <a:p>
            <a:pPr algn="just"/>
            <a:r>
              <a:rPr lang="en-US" sz="2400" b="1" i="1" dirty="0">
                <a:solidFill>
                  <a:srgbClr val="FF0000"/>
                </a:solidFill>
              </a:rPr>
              <a:t>Stolper-Samuelson theorem: </a:t>
            </a:r>
            <a:r>
              <a:rPr lang="en-US" sz="2400" dirty="0"/>
              <a:t>Provides the link between product prices and factor returns. In the case of two goods and two factors, </a:t>
            </a:r>
            <a:r>
              <a:rPr lang="en-US" sz="2400" dirty="0">
                <a:solidFill>
                  <a:srgbClr val="00B050"/>
                </a:solidFill>
              </a:rPr>
              <a:t>a decline in the relative price of a product reduces both</a:t>
            </a:r>
            <a:r>
              <a:rPr lang="en-US" sz="2400" dirty="0"/>
              <a:t>, the relative and the absolute earnings of the factor used relatively intensively in its production.</a:t>
            </a:r>
          </a:p>
          <a:p>
            <a:pPr marL="342900" indent="-3429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000" b="1" dirty="0"/>
          </a:p>
        </p:txBody>
      </p:sp>
      <p:sp>
        <p:nvSpPr>
          <p:cNvPr id="8" name="Rettangolo 11">
            <a:extLst>
              <a:ext uri="{FF2B5EF4-FFF2-40B4-BE49-F238E27FC236}">
                <a16:creationId xmlns:a16="http://schemas.microsoft.com/office/drawing/2014/main" id="{E857E090-FE89-8D40-88EF-C07172B7E82B}"/>
              </a:ext>
            </a:extLst>
          </p:cNvPr>
          <p:cNvSpPr/>
          <p:nvPr/>
        </p:nvSpPr>
        <p:spPr>
          <a:xfrm>
            <a:off x="11377837" y="6354643"/>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6</a:t>
            </a:r>
          </a:p>
        </p:txBody>
      </p:sp>
      <p:sp>
        <p:nvSpPr>
          <p:cNvPr id="9" name="CasellaDiTesto 9">
            <a:extLst>
              <a:ext uri="{FF2B5EF4-FFF2-40B4-BE49-F238E27FC236}">
                <a16:creationId xmlns:a16="http://schemas.microsoft.com/office/drawing/2014/main" id="{A778951F-8E51-4D30-8716-3600A8EAED11}"/>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Tree>
    <p:extLst>
      <p:ext uri="{BB962C8B-B14F-4D97-AF65-F5344CB8AC3E}">
        <p14:creationId xmlns:p14="http://schemas.microsoft.com/office/powerpoint/2010/main" val="408565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E68969D7-807E-3044-B81C-B89D182422F0}"/>
              </a:ext>
            </a:extLst>
          </p:cNvPr>
          <p:cNvPicPr>
            <a:picLocks noChangeAspect="1"/>
          </p:cNvPicPr>
          <p:nvPr/>
        </p:nvPicPr>
        <p:blipFill>
          <a:blip r:embed="rId2"/>
          <a:stretch>
            <a:fillRect/>
          </a:stretch>
        </p:blipFill>
        <p:spPr>
          <a:xfrm>
            <a:off x="0" y="0"/>
            <a:ext cx="12192000" cy="6872633"/>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EAE9B6C7-95A9-BC41-A887-94EFC79137E8}"/>
              </a:ext>
            </a:extLst>
          </p:cNvPr>
          <p:cNvPicPr>
            <a:picLocks noChangeAspect="1"/>
          </p:cNvPicPr>
          <p:nvPr/>
        </p:nvPicPr>
        <p:blipFill>
          <a:blip r:embed="rId3"/>
          <a:stretch>
            <a:fillRect/>
          </a:stretch>
        </p:blipFill>
        <p:spPr>
          <a:xfrm>
            <a:off x="900112" y="1037687"/>
            <a:ext cx="10544176" cy="5484639"/>
          </a:xfrm>
          <a:prstGeom prst="rect">
            <a:avLst/>
          </a:prstGeom>
        </p:spPr>
      </p:pic>
      <p:sp>
        <p:nvSpPr>
          <p:cNvPr id="5" name="Rettangolo 11">
            <a:extLst>
              <a:ext uri="{FF2B5EF4-FFF2-40B4-BE49-F238E27FC236}">
                <a16:creationId xmlns:a16="http://schemas.microsoft.com/office/drawing/2014/main" id="{B863A566-9E9D-E34E-B22C-0EE5FBED9794}"/>
              </a:ext>
            </a:extLst>
          </p:cNvPr>
          <p:cNvSpPr/>
          <p:nvPr/>
        </p:nvSpPr>
        <p:spPr>
          <a:xfrm>
            <a:off x="11377837" y="6354643"/>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7</a:t>
            </a:r>
          </a:p>
        </p:txBody>
      </p:sp>
      <p:sp>
        <p:nvSpPr>
          <p:cNvPr id="8" name="CasellaDiTesto 9">
            <a:extLst>
              <a:ext uri="{FF2B5EF4-FFF2-40B4-BE49-F238E27FC236}">
                <a16:creationId xmlns:a16="http://schemas.microsoft.com/office/drawing/2014/main" id="{F65BC00C-2E3F-4EF9-99F1-9825D7AE15F8}"/>
              </a:ext>
            </a:extLst>
          </p:cNvPr>
          <p:cNvSpPr txBox="1"/>
          <p:nvPr/>
        </p:nvSpPr>
        <p:spPr>
          <a:xfrm>
            <a:off x="6303171" y="7410"/>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Tree>
    <p:extLst>
      <p:ext uri="{BB962C8B-B14F-4D97-AF65-F5344CB8AC3E}">
        <p14:creationId xmlns:p14="http://schemas.microsoft.com/office/powerpoint/2010/main" val="35572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EAB4C479-34E3-7248-9934-49AB347FA9BF}"/>
              </a:ext>
            </a:extLst>
          </p:cNvPr>
          <p:cNvPicPr>
            <a:picLocks noChangeAspect="1"/>
          </p:cNvPicPr>
          <p:nvPr/>
        </p:nvPicPr>
        <p:blipFill>
          <a:blip r:embed="rId2"/>
          <a:stretch>
            <a:fillRect/>
          </a:stretch>
        </p:blipFill>
        <p:spPr>
          <a:xfrm>
            <a:off x="0" y="1707"/>
            <a:ext cx="12192000" cy="6872633"/>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6DB37817-339A-5841-9DA9-5CA33A4633E5}"/>
              </a:ext>
            </a:extLst>
          </p:cNvPr>
          <p:cNvPicPr>
            <a:picLocks noChangeAspect="1"/>
          </p:cNvPicPr>
          <p:nvPr/>
        </p:nvPicPr>
        <p:blipFill>
          <a:blip r:embed="rId3"/>
          <a:stretch>
            <a:fillRect/>
          </a:stretch>
        </p:blipFill>
        <p:spPr>
          <a:xfrm>
            <a:off x="2378074" y="1136077"/>
            <a:ext cx="7851775" cy="5233988"/>
          </a:xfrm>
          <a:prstGeom prst="rect">
            <a:avLst/>
          </a:prstGeom>
        </p:spPr>
      </p:pic>
      <p:sp>
        <p:nvSpPr>
          <p:cNvPr id="7" name="Rettangolo 11">
            <a:extLst>
              <a:ext uri="{FF2B5EF4-FFF2-40B4-BE49-F238E27FC236}">
                <a16:creationId xmlns:a16="http://schemas.microsoft.com/office/drawing/2014/main" id="{F0B0DB1F-BCBC-B34D-93AA-05C3AA671B93}"/>
              </a:ext>
            </a:extLst>
          </p:cNvPr>
          <p:cNvSpPr/>
          <p:nvPr/>
        </p:nvSpPr>
        <p:spPr>
          <a:xfrm>
            <a:off x="11377837" y="6354643"/>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8</a:t>
            </a:r>
          </a:p>
        </p:txBody>
      </p:sp>
      <p:sp>
        <p:nvSpPr>
          <p:cNvPr id="6" name="CasellaDiTesto 9">
            <a:extLst>
              <a:ext uri="{FF2B5EF4-FFF2-40B4-BE49-F238E27FC236}">
                <a16:creationId xmlns:a16="http://schemas.microsoft.com/office/drawing/2014/main" id="{237E5778-B4C3-4977-8B63-FE596A37B48B}"/>
              </a:ext>
            </a:extLst>
          </p:cNvPr>
          <p:cNvSpPr txBox="1"/>
          <p:nvPr/>
        </p:nvSpPr>
        <p:spPr>
          <a:xfrm>
            <a:off x="6303171" y="20662"/>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Tree>
    <p:extLst>
      <p:ext uri="{BB962C8B-B14F-4D97-AF65-F5344CB8AC3E}">
        <p14:creationId xmlns:p14="http://schemas.microsoft.com/office/powerpoint/2010/main" val="2726807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99E1A28E-84FE-F24E-BCDE-E567E5EB661A}"/>
              </a:ext>
            </a:extLst>
          </p:cNvPr>
          <p:cNvPicPr>
            <a:picLocks noChangeAspect="1"/>
          </p:cNvPicPr>
          <p:nvPr/>
        </p:nvPicPr>
        <p:blipFill>
          <a:blip r:embed="rId2"/>
          <a:stretch>
            <a:fillRect/>
          </a:stretch>
        </p:blipFill>
        <p:spPr>
          <a:xfrm>
            <a:off x="0" y="1707"/>
            <a:ext cx="12192000" cy="6872633"/>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B7DAEB16-2CF2-3D43-B1C8-06DBB7D8AA62}"/>
              </a:ext>
            </a:extLst>
          </p:cNvPr>
          <p:cNvPicPr>
            <a:picLocks noChangeAspect="1"/>
          </p:cNvPicPr>
          <p:nvPr/>
        </p:nvPicPr>
        <p:blipFill>
          <a:blip r:embed="rId3"/>
          <a:stretch>
            <a:fillRect/>
          </a:stretch>
        </p:blipFill>
        <p:spPr>
          <a:xfrm>
            <a:off x="2198619" y="1169784"/>
            <a:ext cx="7794762" cy="5154816"/>
          </a:xfrm>
          <a:prstGeom prst="rect">
            <a:avLst/>
          </a:prstGeom>
        </p:spPr>
      </p:pic>
      <p:sp>
        <p:nvSpPr>
          <p:cNvPr id="7" name="Rettangolo 11">
            <a:extLst>
              <a:ext uri="{FF2B5EF4-FFF2-40B4-BE49-F238E27FC236}">
                <a16:creationId xmlns:a16="http://schemas.microsoft.com/office/drawing/2014/main" id="{36BDF9B1-4BC7-1C43-9BD4-2DEC0D680D7E}"/>
              </a:ext>
            </a:extLst>
          </p:cNvPr>
          <p:cNvSpPr/>
          <p:nvPr/>
        </p:nvSpPr>
        <p:spPr>
          <a:xfrm>
            <a:off x="11377837" y="6381147"/>
            <a:ext cx="280763" cy="501650"/>
          </a:xfrm>
          <a:prstGeom prst="rect">
            <a:avLst/>
          </a:prstGeom>
          <a:solidFill>
            <a:srgbClr val="00305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bg1"/>
                </a:solidFill>
              </a:rPr>
              <a:t>9</a:t>
            </a:r>
          </a:p>
        </p:txBody>
      </p:sp>
      <p:sp>
        <p:nvSpPr>
          <p:cNvPr id="5" name="CasellaDiTesto 9">
            <a:extLst>
              <a:ext uri="{FF2B5EF4-FFF2-40B4-BE49-F238E27FC236}">
                <a16:creationId xmlns:a16="http://schemas.microsoft.com/office/drawing/2014/main" id="{18C4C860-F9B7-46AF-86BC-4706C1F30FA6}"/>
              </a:ext>
            </a:extLst>
          </p:cNvPr>
          <p:cNvSpPr txBox="1"/>
          <p:nvPr/>
        </p:nvSpPr>
        <p:spPr>
          <a:xfrm>
            <a:off x="6303171" y="20662"/>
            <a:ext cx="5888829" cy="661720"/>
          </a:xfrm>
          <a:prstGeom prst="rect">
            <a:avLst/>
          </a:prstGeom>
          <a:noFill/>
        </p:spPr>
        <p:txBody>
          <a:bodyPr wrap="square" rtlCol="0">
            <a:spAutoFit/>
          </a:bodyPr>
          <a:lstStyle/>
          <a:p>
            <a:pPr algn="r"/>
            <a:r>
              <a:rPr lang="it-IT" sz="1000" b="1" dirty="0">
                <a:solidFill>
                  <a:schemeClr val="bg1"/>
                </a:solidFill>
                <a:latin typeface=""/>
              </a:rPr>
              <a:t>TRADE AND WAGES </a:t>
            </a:r>
          </a:p>
          <a:p>
            <a:pPr algn="r"/>
            <a:r>
              <a:rPr lang="it-IT" sz="1000" b="1" dirty="0">
                <a:solidFill>
                  <a:schemeClr val="bg1"/>
                </a:solidFill>
                <a:latin typeface=""/>
              </a:rPr>
              <a:t>International Trade</a:t>
            </a:r>
          </a:p>
          <a:p>
            <a:pPr algn="r"/>
            <a:r>
              <a:rPr lang="it-IT" sz="800" dirty="0"/>
              <a:t>A.A 2019/2020</a:t>
            </a:r>
          </a:p>
          <a:p>
            <a:pPr algn="r"/>
            <a:r>
              <a:rPr lang="it-IT" sz="900" b="1" dirty="0">
                <a:solidFill>
                  <a:schemeClr val="bg1"/>
                </a:solidFill>
                <a:latin typeface="Arial"/>
                <a:cs typeface="Arial"/>
              </a:rPr>
              <a:t>Curriculum Development </a:t>
            </a:r>
            <a:r>
              <a:rPr lang="it-IT" sz="900" b="1" dirty="0" err="1">
                <a:solidFill>
                  <a:schemeClr val="bg1"/>
                </a:solidFill>
                <a:latin typeface="Arial"/>
                <a:cs typeface="Arial"/>
              </a:rPr>
              <a:t>Economics</a:t>
            </a:r>
            <a:endParaRPr lang="it-IT" sz="900" b="1" dirty="0">
              <a:solidFill>
                <a:schemeClr val="bg1"/>
              </a:solidFill>
              <a:latin typeface="Arial"/>
              <a:cs typeface="Arial"/>
            </a:endParaRPr>
          </a:p>
        </p:txBody>
      </p:sp>
    </p:spTree>
    <p:extLst>
      <p:ext uri="{BB962C8B-B14F-4D97-AF65-F5344CB8AC3E}">
        <p14:creationId xmlns:p14="http://schemas.microsoft.com/office/powerpoint/2010/main" val="1181033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TotalTime>
  <Words>3453</Words>
  <Application>Microsoft Office PowerPoint</Application>
  <PresentationFormat>Widescreen</PresentationFormat>
  <Paragraphs>299</Paragraphs>
  <Slides>29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Arial</vt:lpstr>
      <vt:lpstr>Calibri</vt:lpstr>
      <vt:lpstr>Calibri Light</vt:lpstr>
      <vt:lpstr>Times New Roman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2.1 Wages, prices and the skilled-unskilled labor ratio</vt:lpstr>
      <vt:lpstr>2.2 Effect of trade on prices of skilled and unskilled labour</vt:lpstr>
      <vt:lpstr>2.3 Effect of replacing trade with equivalent factor endowment</vt:lpstr>
      <vt:lpstr>2.4 Effect of trade on skilled and unskilled wages with a trade deficit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4.1 Implications of Krugman’s studies</vt:lpstr>
      <vt:lpstr>4.2 Evidence from Chinese imports and their impact of factory workers in the US</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MEJIA</dc:creator>
  <cp:lastModifiedBy>Fatima Maach</cp:lastModifiedBy>
  <cp:revision>73</cp:revision>
  <dcterms:created xsi:type="dcterms:W3CDTF">2019-11-17T15:01:22Z</dcterms:created>
  <dcterms:modified xsi:type="dcterms:W3CDTF">2019-11-20T23:44:55Z</dcterms:modified>
</cp:coreProperties>
</file>