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F29B4-691B-4C7A-B15C-D24B5040E379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A0564-6D36-4879-8C52-83C13EA41EB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44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A0564-6D36-4879-8C52-83C13EA41EB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59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429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429000" cy="1981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CBC16-7C86-496B-8ACE-0A4201DFC9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F3357F-CE03-4CBC-B6EC-D368E7311D87}" type="datetimeFigureOut">
              <a:rPr lang="it-IT" smtClean="0"/>
              <a:t>19/11/2015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8FC6DA-2606-4C35-A5D6-5A0F6C19F32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L’accordo di Basilea 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olo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757238"/>
          </a:xfrm>
        </p:spPr>
        <p:txBody>
          <a:bodyPr/>
          <a:lstStyle/>
          <a:p>
            <a:pPr eaLnBrk="1" hangingPunct="1"/>
            <a:r>
              <a:rPr lang="it-IT" smtClean="0"/>
              <a:t>L’Accordo di Basilea 3</a:t>
            </a:r>
          </a:p>
        </p:txBody>
      </p:sp>
      <p:sp>
        <p:nvSpPr>
          <p:cNvPr id="109571" name="Segnaposto testo 2"/>
          <p:cNvSpPr>
            <a:spLocks noGrp="1"/>
          </p:cNvSpPr>
          <p:nvPr>
            <p:ph type="body" sz="half" idx="1"/>
          </p:nvPr>
        </p:nvSpPr>
        <p:spPr>
          <a:xfrm>
            <a:off x="285750" y="1457324"/>
            <a:ext cx="8358216" cy="490063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FF0000"/>
              </a:buClr>
              <a:defRPr/>
            </a:pPr>
            <a:r>
              <a:rPr lang="it-IT" sz="1800" b="1" i="1" dirty="0" smtClean="0">
                <a:solidFill>
                  <a:srgbClr val="FF0000"/>
                </a:solidFill>
              </a:rPr>
              <a:t>Cosa cambia con Basilea 3?</a:t>
            </a:r>
            <a:r>
              <a:rPr lang="it-IT" sz="1800" dirty="0" smtClean="0"/>
              <a:t> </a:t>
            </a:r>
          </a:p>
          <a:p>
            <a:pPr marL="514350" indent="-514350">
              <a:buClr>
                <a:schemeClr val="bg2"/>
              </a:buClr>
              <a:buFont typeface="+mj-lt"/>
              <a:buAutoNum type="arabicPeriod"/>
              <a:defRPr/>
            </a:pPr>
            <a:r>
              <a:rPr lang="it-IT" sz="1800" dirty="0" smtClean="0"/>
              <a:t>i requisiti minimi del capitale (con una tempistica graduale a partire dal 2013, ma dovrebbe entrare definitivamente a regime nel 2019/2020). </a:t>
            </a:r>
            <a:br>
              <a:rPr lang="it-IT" sz="1800" dirty="0" smtClean="0"/>
            </a:br>
            <a:endParaRPr lang="it-IT" sz="1800" dirty="0" smtClean="0"/>
          </a:p>
          <a:p>
            <a:pPr marL="514350" indent="-514350">
              <a:buClr>
                <a:srgbClr val="C00000"/>
              </a:buClr>
              <a:defRPr/>
            </a:pPr>
            <a:r>
              <a:rPr lang="it-IT" sz="1800" b="1" dirty="0" smtClean="0"/>
              <a:t>Oggi, con la vigente normativa le soglie di capitale da rispettare sono tre</a:t>
            </a:r>
            <a:r>
              <a:rPr lang="it-IT" sz="1800" dirty="0" smtClean="0"/>
              <a:t>: </a:t>
            </a:r>
          </a:p>
          <a:p>
            <a:pPr marL="914400" lvl="1" indent="-51435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1500" dirty="0" smtClean="0"/>
              <a:t>l'8% per il rapporto fra patrimonio totale e attività di rischio ponderate; </a:t>
            </a:r>
          </a:p>
          <a:p>
            <a:pPr marL="914400" lvl="1" indent="-51435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1800" dirty="0" smtClean="0"/>
              <a:t>il 4% requisito minimo per il patrimonio di base (sempre in rapporto alle attività ponderate per il rischi) </a:t>
            </a:r>
          </a:p>
          <a:p>
            <a:pPr marL="914400" lvl="1" indent="-51435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1800" dirty="0" smtClean="0"/>
              <a:t>Il 2% come minimo necessario per il cosiddetto </a:t>
            </a:r>
            <a:r>
              <a:rPr lang="it-IT" sz="1800" i="1" dirty="0" smtClean="0"/>
              <a:t>common </a:t>
            </a:r>
            <a:r>
              <a:rPr lang="it-IT" sz="1800" i="1" dirty="0" err="1" smtClean="0"/>
              <a:t>equity</a:t>
            </a:r>
            <a:r>
              <a:rPr lang="it-IT" sz="1800" dirty="0" smtClean="0"/>
              <a:t>, vale a dire capitale azionario più riserve.</a:t>
            </a:r>
          </a:p>
          <a:p>
            <a:pPr marL="914400" lvl="1" indent="-514350">
              <a:buClr>
                <a:srgbClr val="C00000"/>
              </a:buClr>
              <a:buFont typeface="Wingdings" pitchFamily="2" charset="2"/>
              <a:buNone/>
              <a:defRPr/>
            </a:pPr>
            <a:endParaRPr lang="it-IT" sz="1800" dirty="0" smtClean="0"/>
          </a:p>
          <a:p>
            <a:pPr>
              <a:buClr>
                <a:srgbClr val="C00000"/>
              </a:buClr>
              <a:defRPr/>
            </a:pPr>
            <a:r>
              <a:rPr lang="it-IT" sz="1800" b="1" dirty="0" smtClean="0"/>
              <a:t>La nuova normativa aumenta e ricompone questi requisiti minimi, puntando ad una crescita della qualità del patrimonio di vigilanza</a:t>
            </a:r>
            <a:r>
              <a:rPr lang="it-IT" sz="1800" dirty="0" smtClean="0"/>
              <a:t>. </a:t>
            </a:r>
            <a:br>
              <a:rPr lang="it-IT" sz="1800" dirty="0" smtClean="0"/>
            </a:br>
            <a:r>
              <a:rPr lang="it-IT" sz="1800" dirty="0" smtClean="0"/>
              <a:t>Più in generale, per il calcolo del patrimonio si dovranno utilizzare strumenti finanziari più robusti e verranno introdotte deduzioni da patrimonio di vigilanza più severe. </a:t>
            </a:r>
            <a:br>
              <a:rPr lang="it-IT" sz="1800" dirty="0" smtClean="0"/>
            </a:br>
            <a:r>
              <a:rPr lang="it-IT" sz="1800" dirty="0" smtClean="0"/>
              <a:t/>
            </a:r>
            <a:br>
              <a:rPr lang="it-IT" sz="1800" dirty="0" smtClean="0"/>
            </a:br>
            <a:endParaRPr lang="it-I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olo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828675"/>
          </a:xfrm>
        </p:spPr>
        <p:txBody>
          <a:bodyPr/>
          <a:lstStyle/>
          <a:p>
            <a:r>
              <a:rPr lang="it-IT" smtClean="0"/>
              <a:t>L’Accordo di Basilea 3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285720" y="1500174"/>
            <a:ext cx="8358216" cy="450058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  <a:defRPr/>
            </a:pPr>
            <a:r>
              <a:rPr lang="it-IT" sz="1800" dirty="0" smtClean="0"/>
              <a:t>È prevista infatti l'introduzione fra i requisiti esplicitamente definiti di due "</a:t>
            </a:r>
            <a:r>
              <a:rPr lang="it-IT" sz="1800" b="1" dirty="0" smtClean="0"/>
              <a:t>cuscinetti patrimoniali</a:t>
            </a:r>
            <a:r>
              <a:rPr lang="it-IT" sz="1800" dirty="0" smtClean="0"/>
              <a:t>": </a:t>
            </a:r>
          </a:p>
          <a:p>
            <a:pPr>
              <a:buClr>
                <a:srgbClr val="C00000"/>
              </a:buClr>
              <a:defRPr/>
            </a:pPr>
            <a:endParaRPr lang="it-IT" sz="1800" dirty="0" smtClean="0"/>
          </a:p>
          <a:p>
            <a:pPr marL="800100" lvl="1" indent="-34290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1500" dirty="0" smtClean="0"/>
              <a:t>il primo, stabile , che si chiamerà </a:t>
            </a:r>
            <a:r>
              <a:rPr lang="it-IT" sz="1500" b="1" dirty="0" smtClean="0"/>
              <a:t>cuscinetto per la conservazione del capitale: </a:t>
            </a:r>
            <a:r>
              <a:rPr lang="it-IT" sz="1500" dirty="0" smtClean="0"/>
              <a:t>con la funzione di </a:t>
            </a:r>
            <a:r>
              <a:rPr lang="it-IT" sz="1600" dirty="0" smtClean="0"/>
              <a:t>garantire che le banche mantengano un patrimonio di riserva per assorbire le perdite durante lunghi periodi di stress economico e finanziario. Le banche sono autorizzate ad attingere al cuscinetto durante questi periodi di stress, ma più il loro coefficiente patrimoniale si avvicina al requisito minimo, più crescono i vincoli alla distribuzione degli utili.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rabicPeriod"/>
              <a:defRPr/>
            </a:pPr>
            <a:endParaRPr lang="it-IT" sz="1500" dirty="0" smtClean="0"/>
          </a:p>
          <a:p>
            <a:pPr marL="800100" lvl="1" indent="-34290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sz="1500" dirty="0" smtClean="0"/>
              <a:t>il secondo sarà un </a:t>
            </a:r>
            <a:r>
              <a:rPr lang="it-IT" sz="1500" b="1" dirty="0" smtClean="0"/>
              <a:t>cuscinetto "anticiclico"</a:t>
            </a:r>
            <a:r>
              <a:rPr lang="it-IT" sz="1500" dirty="0" smtClean="0"/>
              <a:t> e verrà data ai </a:t>
            </a:r>
            <a:r>
              <a:rPr lang="it-IT" sz="1500" dirty="0" err="1" smtClean="0"/>
              <a:t>regulator</a:t>
            </a:r>
            <a:r>
              <a:rPr lang="it-IT" sz="1500" dirty="0" smtClean="0"/>
              <a:t> la facoltà di introdurlo se, e solo se, l'economia tenderà a surriscaldarsi per eccesso di credito (come in Usa alla vigilia della crisi dei </a:t>
            </a:r>
            <a:r>
              <a:rPr lang="it-IT" sz="1500" dirty="0" err="1" smtClean="0"/>
              <a:t>subprime</a:t>
            </a:r>
            <a:r>
              <a:rPr lang="it-IT" sz="1500" dirty="0" smtClean="0"/>
              <a:t>). </a:t>
            </a:r>
            <a:r>
              <a:rPr lang="it-IT" sz="1600" dirty="0" smtClean="0"/>
              <a:t> </a:t>
            </a:r>
          </a:p>
          <a:p>
            <a:pPr marL="800100" lvl="1" indent="-342900">
              <a:buClr>
                <a:srgbClr val="C00000"/>
              </a:buClr>
              <a:buNone/>
              <a:defRPr/>
            </a:pPr>
            <a:endParaRPr lang="it-IT" sz="1600" dirty="0" smtClean="0"/>
          </a:p>
          <a:p>
            <a:pPr marL="400050">
              <a:buClr>
                <a:srgbClr val="C00000"/>
              </a:buClr>
              <a:defRPr/>
            </a:pPr>
            <a:r>
              <a:rPr lang="it-IT" sz="1900" dirty="0" smtClean="0"/>
              <a:t>A questi requisiti patrimoniali si dovrà aggiungere un coefficiente di leva finanziaria, che servirà da protezione aggiuntiva. A luglio, i governatori e i supervisori hanno concordato di sperimentare parallelamente un coefficiente </a:t>
            </a:r>
            <a:r>
              <a:rPr lang="it-IT" sz="1900" dirty="0" err="1" smtClean="0"/>
              <a:t>Tier</a:t>
            </a:r>
            <a:r>
              <a:rPr lang="it-IT" sz="1900" dirty="0" smtClean="0"/>
              <a:t> 1 </a:t>
            </a:r>
            <a:r>
              <a:rPr lang="it-IT" sz="1900" dirty="0" err="1" smtClean="0"/>
              <a:t>leverage</a:t>
            </a:r>
            <a:r>
              <a:rPr lang="it-IT" sz="1900" dirty="0" smtClean="0"/>
              <a:t> del 3 per cento. 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olo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971550"/>
          </a:xfrm>
        </p:spPr>
        <p:txBody>
          <a:bodyPr/>
          <a:lstStyle/>
          <a:p>
            <a:r>
              <a:rPr lang="it-IT" smtClean="0"/>
              <a:t>L’Accordo di Basilea 3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500034" y="1571612"/>
          <a:ext cx="8143931" cy="397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92208"/>
                <a:gridCol w="1951851"/>
                <a:gridCol w="2019156"/>
                <a:gridCol w="1480716"/>
              </a:tblGrid>
              <a:tr h="132419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Common </a:t>
                      </a:r>
                      <a:r>
                        <a:rPr lang="it-IT" sz="1400" dirty="0" err="1" smtClean="0"/>
                        <a:t>equity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after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deductions</a:t>
                      </a:r>
                      <a:r>
                        <a:rPr lang="it-IT" sz="1400" dirty="0" smtClean="0"/>
                        <a:t> – coefficiente minimo di azioni</a:t>
                      </a:r>
                      <a:r>
                        <a:rPr lang="it-IT" sz="1400" baseline="0" dirty="0" smtClean="0"/>
                        <a:t> ordinarie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Tier</a:t>
                      </a:r>
                      <a:r>
                        <a:rPr lang="it-IT" sz="1400" dirty="0" smtClean="0"/>
                        <a:t> 1 Capital (</a:t>
                      </a:r>
                      <a:r>
                        <a:rPr lang="it-IT" sz="1400" dirty="0" err="1" smtClean="0"/>
                        <a:t>patrim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base=common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equity+altri</a:t>
                      </a:r>
                      <a:r>
                        <a:rPr lang="it-IT" sz="1400" dirty="0" smtClean="0"/>
                        <a:t> elementi qualificati)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Capitale totale</a:t>
                      </a:r>
                      <a:endParaRPr lang="it-IT" sz="1400" dirty="0"/>
                    </a:p>
                  </a:txBody>
                  <a:tcPr/>
                </a:tc>
              </a:tr>
              <a:tr h="500251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Minimo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4.5  </a:t>
                      </a:r>
                      <a:r>
                        <a:rPr lang="it-IT" sz="1200" dirty="0" smtClean="0"/>
                        <a:t>(entro </a:t>
                      </a:r>
                      <a:r>
                        <a:rPr lang="it-IT" sz="1200" dirty="0" err="1" smtClean="0"/>
                        <a:t>gen</a:t>
                      </a:r>
                      <a:r>
                        <a:rPr lang="it-IT" sz="1200" baseline="0" dirty="0" smtClean="0"/>
                        <a:t> </a:t>
                      </a:r>
                      <a:r>
                        <a:rPr lang="it-IT" sz="1200" dirty="0" smtClean="0"/>
                        <a:t>2015)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6.0 (entro </a:t>
                      </a:r>
                      <a:r>
                        <a:rPr lang="it-IT" sz="1400" dirty="0" err="1" smtClean="0"/>
                        <a:t>gen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smtClean="0"/>
                        <a:t>2015)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8.0</a:t>
                      </a:r>
                      <a:endParaRPr lang="it-IT" sz="1400" dirty="0"/>
                    </a:p>
                  </a:txBody>
                  <a:tcPr/>
                </a:tc>
              </a:tr>
              <a:tr h="912223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Buffer</a:t>
                      </a:r>
                      <a:r>
                        <a:rPr lang="it-IT" sz="1400" baseline="0" dirty="0" smtClean="0"/>
                        <a:t> supplementare (</a:t>
                      </a:r>
                      <a:r>
                        <a:rPr lang="it-IT" sz="1400" baseline="0" dirty="0" err="1" smtClean="0"/>
                        <a:t>conservation</a:t>
                      </a:r>
                      <a:r>
                        <a:rPr lang="it-IT" sz="1400" baseline="0" dirty="0" smtClean="0"/>
                        <a:t> buffer/</a:t>
                      </a:r>
                      <a:r>
                        <a:rPr lang="it-IT" sz="1400" baseline="0" dirty="0" err="1" smtClean="0"/>
                        <a:t>cusinetto</a:t>
                      </a:r>
                      <a:r>
                        <a:rPr lang="it-IT" sz="1400" baseline="0" dirty="0" smtClean="0"/>
                        <a:t> di protezione)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2.5 </a:t>
                      </a:r>
                      <a:r>
                        <a:rPr lang="it-IT" sz="1200" dirty="0" smtClean="0"/>
                        <a:t>(entro </a:t>
                      </a:r>
                      <a:r>
                        <a:rPr lang="it-IT" sz="1200" dirty="0" err="1" smtClean="0"/>
                        <a:t>gen</a:t>
                      </a:r>
                      <a:r>
                        <a:rPr lang="it-IT" sz="1200" baseline="0" dirty="0" smtClean="0"/>
                        <a:t> 2019)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</a:tr>
              <a:tr h="500251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Minimo+buffer</a:t>
                      </a:r>
                      <a:r>
                        <a:rPr lang="it-IT" sz="1400" dirty="0" smtClean="0"/>
                        <a:t> supplementare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7.0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8.5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10.5</a:t>
                      </a:r>
                      <a:endParaRPr lang="it-IT" sz="1400" dirty="0"/>
                    </a:p>
                  </a:txBody>
                  <a:tcPr/>
                </a:tc>
              </a:tr>
              <a:tr h="62072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Counter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cyclical</a:t>
                      </a:r>
                      <a:r>
                        <a:rPr lang="it-IT" sz="1400" dirty="0" smtClean="0"/>
                        <a:t> buffer </a:t>
                      </a:r>
                      <a:r>
                        <a:rPr lang="it-IT" sz="1400" dirty="0" err="1" smtClean="0"/>
                        <a:t>range</a:t>
                      </a:r>
                      <a:r>
                        <a:rPr lang="it-IT" sz="1400" dirty="0" smtClean="0"/>
                        <a:t> /cuscinetto anticiclico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0 - 2.5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4348" y="928670"/>
            <a:ext cx="8143902" cy="68581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3200" dirty="0" smtClean="0"/>
              <a:t>L’Accordo di Basilea 3: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400" dirty="0" smtClean="0">
                <a:latin typeface="+mn-lt"/>
                <a:ea typeface="+mn-ea"/>
                <a:cs typeface="+mn-cs"/>
              </a:rPr>
              <a:t>Basilea 3 migliorerà significativamente </a:t>
            </a:r>
            <a:r>
              <a:rPr lang="it-IT" sz="2400" b="1" dirty="0" smtClean="0">
                <a:latin typeface="+mn-lt"/>
                <a:ea typeface="+mn-ea"/>
                <a:cs typeface="+mn-cs"/>
              </a:rPr>
              <a:t>la qualità </a:t>
            </a:r>
            <a:r>
              <a:rPr lang="it-IT" sz="2400" dirty="0" smtClean="0">
                <a:latin typeface="+mn-lt"/>
                <a:ea typeface="+mn-ea"/>
                <a:cs typeface="+mn-cs"/>
              </a:rPr>
              <a:t>del patrimonio delle banche</a:t>
            </a:r>
            <a:endParaRPr lang="it-IT" sz="24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57158" y="1714500"/>
            <a:ext cx="8501122" cy="4500582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C00000"/>
              </a:buClr>
              <a:defRPr/>
            </a:pPr>
            <a:r>
              <a:rPr lang="it-IT" sz="1800" dirty="0" smtClean="0"/>
              <a:t>La nuova definizione di patrimonio è non meno importante dell’aumento del livello di </a:t>
            </a:r>
            <a:r>
              <a:rPr lang="it-IT" sz="1800" dirty="0" err="1" smtClean="0"/>
              <a:t>patrimonializzazione</a:t>
            </a:r>
            <a:r>
              <a:rPr lang="it-IT" sz="1800" dirty="0" smtClean="0"/>
              <a:t>:</a:t>
            </a:r>
          </a:p>
          <a:p>
            <a:pPr lvl="1">
              <a:defRPr/>
            </a:pPr>
            <a:r>
              <a:rPr lang="it-IT" sz="1500" dirty="0" smtClean="0">
                <a:ea typeface="+mn-ea"/>
                <a:cs typeface="+mn-cs"/>
              </a:rPr>
              <a:t>Una migliore qualità del capitale implica una maggiore capacità di assorbire le perdite: banche più solide e più resistenti alle fasi di tensione. </a:t>
            </a:r>
          </a:p>
          <a:p>
            <a:pPr lvl="1">
              <a:defRPr/>
            </a:pPr>
            <a:endParaRPr lang="it-IT" sz="1500" dirty="0" smtClean="0">
              <a:ea typeface="+mn-ea"/>
              <a:cs typeface="+mn-cs"/>
            </a:endParaRPr>
          </a:p>
          <a:p>
            <a:pPr>
              <a:buClr>
                <a:schemeClr val="bg2">
                  <a:lumMod val="60000"/>
                  <a:lumOff val="40000"/>
                </a:schemeClr>
              </a:buClr>
              <a:defRPr/>
            </a:pPr>
            <a:r>
              <a:rPr lang="it-IT" sz="2100" dirty="0" smtClean="0"/>
              <a:t>Quali sono i nuovi requisiti di adeguatezza patrimoniale? </a:t>
            </a:r>
          </a:p>
          <a:p>
            <a:pPr>
              <a:buClr>
                <a:schemeClr val="bg2">
                  <a:lumMod val="60000"/>
                  <a:lumOff val="40000"/>
                </a:schemeClr>
              </a:buClr>
              <a:defRPr/>
            </a:pPr>
            <a:endParaRPr lang="it-IT" sz="21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it-IT" sz="1800" dirty="0" smtClean="0"/>
              <a:t>Un elemento essenziale è la </a:t>
            </a:r>
            <a:r>
              <a:rPr lang="it-IT" sz="1800" b="1" dirty="0" smtClean="0">
                <a:solidFill>
                  <a:srgbClr val="FF0000"/>
                </a:solidFill>
              </a:rPr>
              <a:t>maggiore rilevanza attribuita al cosiddetto </a:t>
            </a:r>
            <a:r>
              <a:rPr lang="it-IT" sz="1800" b="1" i="1" dirty="0" smtClean="0">
                <a:solidFill>
                  <a:srgbClr val="FF0000"/>
                </a:solidFill>
              </a:rPr>
              <a:t>common </a:t>
            </a:r>
            <a:r>
              <a:rPr lang="it-IT" sz="1800" b="1" i="1" dirty="0" err="1" smtClean="0">
                <a:solidFill>
                  <a:srgbClr val="FF0000"/>
                </a:solidFill>
              </a:rPr>
              <a:t>equity</a:t>
            </a:r>
            <a:r>
              <a:rPr lang="it-IT" sz="1800" b="1" i="1" dirty="0" smtClean="0">
                <a:solidFill>
                  <a:srgbClr val="FF0000"/>
                </a:solidFill>
              </a:rPr>
              <a:t> </a:t>
            </a:r>
            <a:r>
              <a:rPr lang="it-IT" sz="1800" i="1" dirty="0" smtClean="0">
                <a:solidFill>
                  <a:srgbClr val="FF0000"/>
                </a:solidFill>
              </a:rPr>
              <a:t>(azioni ordinarie e utili non distribuiti)</a:t>
            </a:r>
            <a:r>
              <a:rPr lang="it-IT" sz="1800" i="1" dirty="0" smtClean="0"/>
              <a:t>, ossia la componente di migliore qualità del patrimonio di una banca.</a:t>
            </a:r>
          </a:p>
          <a:p>
            <a:pPr>
              <a:defRPr/>
            </a:pPr>
            <a:endParaRPr lang="it-IT" sz="1800" i="1" dirty="0" smtClean="0"/>
          </a:p>
          <a:p>
            <a:pPr>
              <a:buClr>
                <a:schemeClr val="bg2"/>
              </a:buClr>
              <a:defRPr/>
            </a:pPr>
            <a:r>
              <a:rPr lang="it-IT" sz="1800" i="1" dirty="0" smtClean="0"/>
              <a:t> In base agli standard attuali le banche sono tenute a detenere almeno </a:t>
            </a:r>
            <a:r>
              <a:rPr lang="it-IT" sz="1800" b="1" i="1" dirty="0" smtClean="0"/>
              <a:t>la metà del patrimonio di vigilanza </a:t>
            </a:r>
            <a:r>
              <a:rPr lang="it-IT" sz="1800" i="1" dirty="0" smtClean="0"/>
              <a:t>sotto forma di patrimonio </a:t>
            </a:r>
            <a:r>
              <a:rPr lang="it-IT" sz="1800" i="1" dirty="0" err="1" smtClean="0"/>
              <a:t>tier</a:t>
            </a:r>
            <a:r>
              <a:rPr lang="it-IT" sz="1800" i="1" dirty="0" smtClean="0"/>
              <a:t> 1. La quota restante è costituita da altre voci con minore capacità di assorbimento delle perdite. </a:t>
            </a:r>
          </a:p>
          <a:p>
            <a:pPr>
              <a:buClr>
                <a:schemeClr val="bg2"/>
              </a:buClr>
              <a:defRPr/>
            </a:pPr>
            <a:endParaRPr lang="it-IT" sz="1800" i="1" dirty="0" smtClean="0"/>
          </a:p>
          <a:p>
            <a:pPr>
              <a:buClr>
                <a:srgbClr val="00B050"/>
              </a:buClr>
              <a:defRPr/>
            </a:pPr>
            <a:r>
              <a:rPr lang="it-IT" sz="1800" i="1" dirty="0" smtClean="0"/>
              <a:t>Inoltre, </a:t>
            </a:r>
            <a:r>
              <a:rPr lang="it-IT" sz="1800" b="1" i="1" dirty="0" smtClean="0"/>
              <a:t>metà del patrimonio </a:t>
            </a:r>
            <a:r>
              <a:rPr lang="it-IT" sz="1800" b="1" i="1" dirty="0" err="1" smtClean="0"/>
              <a:t>tier</a:t>
            </a:r>
            <a:r>
              <a:rPr lang="it-IT" sz="1800" b="1" i="1" dirty="0" smtClean="0"/>
              <a:t> 1 </a:t>
            </a:r>
            <a:r>
              <a:rPr lang="it-IT" sz="1800" i="1" dirty="0" smtClean="0"/>
              <a:t>deve essere costituita da common </a:t>
            </a:r>
            <a:r>
              <a:rPr lang="it-IT" sz="1800" i="1" dirty="0" err="1" smtClean="0"/>
              <a:t>equity</a:t>
            </a:r>
            <a:r>
              <a:rPr lang="it-IT" sz="1800" i="1" dirty="0" smtClean="0"/>
              <a:t>. La restante metà è parimenti di alta qualità rispetto ad altre componenti della struttura del capitale, sebbene non dello stesso calibro delle azioni ordinarie e degli utili non distribuiti. 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olo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614363"/>
          </a:xfrm>
        </p:spPr>
        <p:txBody>
          <a:bodyPr>
            <a:normAutofit fontScale="90000"/>
          </a:bodyPr>
          <a:lstStyle/>
          <a:p>
            <a:r>
              <a:rPr lang="it-IT" smtClean="0"/>
              <a:t>L’Accordo di Basilea 3</a:t>
            </a:r>
          </a:p>
        </p:txBody>
      </p:sp>
      <p:sp>
        <p:nvSpPr>
          <p:cNvPr id="126979" name="Segnaposto testo 2"/>
          <p:cNvSpPr>
            <a:spLocks noGrp="1"/>
          </p:cNvSpPr>
          <p:nvPr>
            <p:ph type="body" sz="half" idx="1"/>
          </p:nvPr>
        </p:nvSpPr>
        <p:spPr>
          <a:xfrm>
            <a:off x="500035" y="1357312"/>
            <a:ext cx="8143932" cy="4786331"/>
          </a:xfrm>
        </p:spPr>
        <p:txBody>
          <a:bodyPr>
            <a:normAutofit/>
          </a:bodyPr>
          <a:lstStyle/>
          <a:p>
            <a:r>
              <a:rPr lang="it-IT" sz="1800" dirty="0" smtClean="0"/>
              <a:t>Un altro aspetto di rilievo del Basilea 3 è l’introduzione di nuovi coefficienti minimi globali di liquidità, particolarmente importanti in quanto attualmente non esistono standard internazionali di questo tipo: </a:t>
            </a:r>
          </a:p>
          <a:p>
            <a:endParaRPr lang="it-IT" sz="1800" dirty="0" smtClean="0"/>
          </a:p>
          <a:p>
            <a:r>
              <a:rPr lang="it-IT" sz="1800" dirty="0" smtClean="0"/>
              <a:t>il </a:t>
            </a:r>
            <a:r>
              <a:rPr lang="it-IT" sz="1800" b="1" i="1" dirty="0" err="1" smtClean="0">
                <a:solidFill>
                  <a:srgbClr val="FF0000"/>
                </a:solidFill>
              </a:rPr>
              <a:t>liquidity</a:t>
            </a:r>
            <a:r>
              <a:rPr lang="it-IT" sz="1800" b="1" i="1" dirty="0" smtClean="0">
                <a:solidFill>
                  <a:srgbClr val="FF0000"/>
                </a:solidFill>
              </a:rPr>
              <a:t> </a:t>
            </a:r>
            <a:r>
              <a:rPr lang="it-IT" sz="1800" b="1" i="1" dirty="0" err="1" smtClean="0">
                <a:solidFill>
                  <a:srgbClr val="FF0000"/>
                </a:solidFill>
              </a:rPr>
              <a:t>coverage</a:t>
            </a:r>
            <a:r>
              <a:rPr lang="it-IT" sz="1800" b="1" i="1" dirty="0" smtClean="0">
                <a:solidFill>
                  <a:srgbClr val="FF0000"/>
                </a:solidFill>
              </a:rPr>
              <a:t> </a:t>
            </a:r>
            <a:r>
              <a:rPr lang="it-IT" sz="1800" b="1" i="1" dirty="0" err="1" smtClean="0">
                <a:solidFill>
                  <a:srgbClr val="FF0000"/>
                </a:solidFill>
              </a:rPr>
              <a:t>ratio</a:t>
            </a:r>
            <a:r>
              <a:rPr lang="it-IT" sz="1800" i="1" dirty="0" smtClean="0"/>
              <a:t> del Comitato, che sarà introdotto il 1° gennaio 2015, accrescerà la resistenza delle banche nel breve periodo a potenziali crisi di liquidità, imponendo loro di mantenere un buffer di attività liquide di alta qualità sufficiente a far fronte ai deflussi di capitali connessi a uno scenario di intense tensioni di breve termine, come definito dalle autorità di vigilanza; </a:t>
            </a:r>
          </a:p>
          <a:p>
            <a:endParaRPr lang="it-IT" sz="1800" dirty="0" smtClean="0"/>
          </a:p>
          <a:p>
            <a:r>
              <a:rPr lang="it-IT" sz="1800" dirty="0" smtClean="0"/>
              <a:t>Attualmente vi è un’ampia eterogeneità nella gestione del rischio di liquidità a livello globale e nei regimi nazionali di vigilanza sulla liquidità.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olo 1"/>
          <p:cNvSpPr>
            <a:spLocks noGrp="1"/>
          </p:cNvSpPr>
          <p:nvPr>
            <p:ph type="title"/>
          </p:nvPr>
        </p:nvSpPr>
        <p:spPr>
          <a:xfrm>
            <a:off x="500034" y="457200"/>
            <a:ext cx="8186766" cy="1295400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Le principali caratteristiche dei nuovi requisiti di adeguatezza patrimoniale del Basilea 3.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714375" y="2286000"/>
            <a:ext cx="8072438" cy="4114800"/>
          </a:xfrm>
        </p:spPr>
        <p:txBody>
          <a:bodyPr/>
          <a:lstStyle/>
          <a:p>
            <a:pPr>
              <a:buClr>
                <a:srgbClr val="00B050"/>
              </a:buClr>
              <a:defRPr/>
            </a:pPr>
            <a:r>
              <a:rPr lang="it-IT" sz="2400" dirty="0" smtClean="0"/>
              <a:t>L’attuazione del Basilea 3: </a:t>
            </a:r>
          </a:p>
          <a:p>
            <a:pPr>
              <a:buClr>
                <a:srgbClr val="00B050"/>
              </a:buClr>
              <a:defRPr/>
            </a:pPr>
            <a:endParaRPr lang="it-IT" sz="2400" dirty="0" smtClean="0"/>
          </a:p>
          <a:p>
            <a:pPr marL="514350" indent="-514350">
              <a:buClr>
                <a:srgbClr val="00B050"/>
              </a:buClr>
              <a:buFont typeface="+mj-lt"/>
              <a:buAutoNum type="arabicPeriod"/>
              <a:defRPr/>
            </a:pPr>
            <a:r>
              <a:rPr lang="it-IT" sz="2400" dirty="0" smtClean="0"/>
              <a:t>migliorerà significativamente la qualità del patrimonio delle banche; </a:t>
            </a:r>
          </a:p>
          <a:p>
            <a:pPr marL="514350" indent="-514350">
              <a:buClr>
                <a:srgbClr val="00B050"/>
              </a:buClr>
              <a:buFont typeface="+mj-lt"/>
              <a:buAutoNum type="arabicPeriod"/>
              <a:defRPr/>
            </a:pPr>
            <a:r>
              <a:rPr lang="it-IT" sz="2400" dirty="0" smtClean="0"/>
              <a:t>accrescerà notevolmente il livello di patrimonio richiesto; </a:t>
            </a:r>
          </a:p>
          <a:p>
            <a:pPr marL="514350" indent="-514350">
              <a:buClr>
                <a:srgbClr val="00B050"/>
              </a:buClr>
              <a:buFont typeface="+mj-lt"/>
              <a:buAutoNum type="arabicPeriod"/>
              <a:defRPr/>
            </a:pPr>
            <a:r>
              <a:rPr lang="it-IT" sz="2400" dirty="0" smtClean="0"/>
              <a:t>ridurrà il rischio sistemico; </a:t>
            </a:r>
          </a:p>
          <a:p>
            <a:pPr marL="514350" indent="-514350">
              <a:buClr>
                <a:srgbClr val="00B050"/>
              </a:buClr>
              <a:buFont typeface="+mj-lt"/>
              <a:buAutoNum type="arabicPeriod"/>
              <a:defRPr/>
            </a:pPr>
            <a:r>
              <a:rPr lang="it-IT" sz="2400" dirty="0" smtClean="0"/>
              <a:t>sarà sufficientemente graduale da consentire un’ordinata transizione verso il nuovo regime</a:t>
            </a:r>
            <a:r>
              <a:rPr lang="it-IT" dirty="0" smtClean="0"/>
              <a:t>. </a:t>
            </a:r>
          </a:p>
          <a:p>
            <a:pPr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Liquidity</a:t>
            </a:r>
            <a:r>
              <a:rPr lang="it-IT" dirty="0" smtClean="0"/>
              <a:t> </a:t>
            </a:r>
            <a:r>
              <a:rPr lang="it-IT" dirty="0" err="1" smtClean="0"/>
              <a:t>Coverage</a:t>
            </a:r>
            <a:r>
              <a:rPr lang="it-IT" dirty="0" smtClean="0"/>
              <a:t> ratio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259632" y="1734826"/>
            <a:ext cx="7427168" cy="41148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 </a:t>
            </a:r>
            <a:r>
              <a:rPr lang="en-GB" dirty="0"/>
              <a:t>The objective of the LCR </a:t>
            </a:r>
            <a:r>
              <a:rPr lang="en-GB" dirty="0" smtClean="0"/>
              <a:t>is </a:t>
            </a:r>
            <a:r>
              <a:rPr lang="en-GB" dirty="0"/>
              <a:t>to promote the </a:t>
            </a:r>
            <a:r>
              <a:rPr lang="en-GB" dirty="0" smtClean="0"/>
              <a:t>short-term </a:t>
            </a:r>
            <a:r>
              <a:rPr lang="en-GB" dirty="0"/>
              <a:t>resilience of the liquidity risk profile of banks. It does this </a:t>
            </a:r>
            <a:r>
              <a:rPr lang="en-GB" dirty="0" smtClean="0"/>
              <a:t>by ensuring </a:t>
            </a:r>
            <a:r>
              <a:rPr lang="en-GB" dirty="0"/>
              <a:t>that banks have an adequate stock of unencumbered </a:t>
            </a:r>
            <a:r>
              <a:rPr lang="en-GB" dirty="0" smtClean="0"/>
              <a:t>high-quality </a:t>
            </a:r>
            <a:r>
              <a:rPr lang="en-GB" dirty="0"/>
              <a:t>liquid assets </a:t>
            </a:r>
            <a:r>
              <a:rPr lang="en-GB" dirty="0" smtClean="0"/>
              <a:t>that </a:t>
            </a:r>
            <a:r>
              <a:rPr lang="en-GB" dirty="0"/>
              <a:t>can be converted easily and immediately in private markets into cash to meet </a:t>
            </a:r>
            <a:r>
              <a:rPr lang="en-GB" dirty="0" smtClean="0"/>
              <a:t>their </a:t>
            </a:r>
            <a:r>
              <a:rPr lang="en-GB" dirty="0"/>
              <a:t>liquidity needs for a 30 calendar day liquidity stress scenario.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LCR will improve </a:t>
            </a:r>
            <a:r>
              <a:rPr lang="en-GB" dirty="0" smtClean="0"/>
              <a:t>the banking </a:t>
            </a:r>
            <a:r>
              <a:rPr lang="en-GB" dirty="0"/>
              <a:t>sector’s ability to absorb shocks arising from financial </a:t>
            </a:r>
            <a:r>
              <a:rPr lang="en-GB" dirty="0" smtClean="0"/>
              <a:t>and economic stress, whatever </a:t>
            </a:r>
            <a:r>
              <a:rPr lang="en-GB" dirty="0"/>
              <a:t>the source, </a:t>
            </a:r>
            <a:r>
              <a:rPr lang="en-GB" dirty="0" smtClean="0"/>
              <a:t>thus reducing </a:t>
            </a:r>
            <a:r>
              <a:rPr lang="en-GB" dirty="0"/>
              <a:t>the risk of </a:t>
            </a:r>
            <a:r>
              <a:rPr lang="en-GB" dirty="0" err="1"/>
              <a:t>spillover</a:t>
            </a:r>
            <a:r>
              <a:rPr lang="en-GB" dirty="0"/>
              <a:t> from the financial sector to the real </a:t>
            </a:r>
            <a:r>
              <a:rPr lang="en-GB" dirty="0" smtClean="0"/>
              <a:t>economy</a:t>
            </a:r>
            <a:r>
              <a:rPr lang="en-GB" dirty="0"/>
              <a:t>. 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9396536" y="4293096"/>
            <a:ext cx="3429000" cy="19812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257800" y="6453336"/>
            <a:ext cx="3429000" cy="936104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0454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Implementazione graduale LCR</a:t>
            </a:r>
            <a:endParaRPr lang="en-GB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891" y="2924298"/>
            <a:ext cx="4939405" cy="85187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6891" y="2948048"/>
            <a:ext cx="4663977" cy="804375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676400" y="1905000"/>
            <a:ext cx="6063952" cy="41148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 flipH="1">
            <a:off x="8686800" y="1981200"/>
            <a:ext cx="1717848" cy="1981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 flipH="1">
            <a:off x="8686800" y="4114800"/>
            <a:ext cx="1141784" cy="1981200"/>
          </a:xfrm>
        </p:spPr>
        <p:txBody>
          <a:bodyPr/>
          <a:lstStyle/>
          <a:p>
            <a:pPr lvl="8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601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559</Words>
  <Application>Microsoft Office PowerPoint</Application>
  <PresentationFormat>Presentazione su schermo (4:3)</PresentationFormat>
  <Paragraphs>63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Calibri</vt:lpstr>
      <vt:lpstr>Verdana</vt:lpstr>
      <vt:lpstr>Wingdings</vt:lpstr>
      <vt:lpstr>Wingdings 2</vt:lpstr>
      <vt:lpstr>Astro</vt:lpstr>
      <vt:lpstr>L’accordo di Basilea 3</vt:lpstr>
      <vt:lpstr>L’Accordo di Basilea 3</vt:lpstr>
      <vt:lpstr>L’Accordo di Basilea 3</vt:lpstr>
      <vt:lpstr>L’Accordo di Basilea 3</vt:lpstr>
      <vt:lpstr>L’Accordo di Basilea 3: Basilea 3 migliorerà significativamente la qualità del patrimonio delle banche</vt:lpstr>
      <vt:lpstr>L’Accordo di Basilea 3</vt:lpstr>
      <vt:lpstr>Le principali caratteristiche dei nuovi requisiti di adeguatezza patrimoniale del Basilea 3.</vt:lpstr>
      <vt:lpstr>Liquidity Coverage ratio</vt:lpstr>
      <vt:lpstr>Implementazione graduale LCR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L’accordo di Basilea 3</dc:title>
  <dc:creator>User</dc:creator>
  <cp:lastModifiedBy>Utente</cp:lastModifiedBy>
  <cp:revision>8</cp:revision>
  <dcterms:created xsi:type="dcterms:W3CDTF">2011-05-16T07:54:10Z</dcterms:created>
  <dcterms:modified xsi:type="dcterms:W3CDTF">2015-11-19T19:00:00Z</dcterms:modified>
</cp:coreProperties>
</file>