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4" r:id="rId1"/>
  </p:sldMasterIdLst>
  <p:notesMasterIdLst>
    <p:notesMasterId r:id="rId23"/>
  </p:notesMasterIdLst>
  <p:sldIdLst>
    <p:sldId id="415" r:id="rId2"/>
    <p:sldId id="417" r:id="rId3"/>
    <p:sldId id="303" r:id="rId4"/>
    <p:sldId id="418" r:id="rId5"/>
    <p:sldId id="304" r:id="rId6"/>
    <p:sldId id="305" r:id="rId7"/>
    <p:sldId id="419" r:id="rId8"/>
    <p:sldId id="420" r:id="rId9"/>
    <p:sldId id="513" r:id="rId10"/>
    <p:sldId id="421" r:id="rId11"/>
    <p:sldId id="306" r:id="rId12"/>
    <p:sldId id="307" r:id="rId13"/>
    <p:sldId id="359" r:id="rId14"/>
    <p:sldId id="308" r:id="rId15"/>
    <p:sldId id="309" r:id="rId16"/>
    <p:sldId id="511" r:id="rId17"/>
    <p:sldId id="514" r:id="rId18"/>
    <p:sldId id="512" r:id="rId19"/>
    <p:sldId id="423" r:id="rId20"/>
    <p:sldId id="429" r:id="rId21"/>
    <p:sldId id="430"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lomè Archain" initials="SA" lastIdx="1" clrIdx="0">
    <p:extLst>
      <p:ext uri="{19B8F6BF-5375-455C-9EA6-DF929625EA0E}">
        <p15:presenceInfo xmlns:p15="http://schemas.microsoft.com/office/powerpoint/2012/main" userId="Salomè Archa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7549" autoAdjust="0"/>
    <p:restoredTop sz="94599"/>
  </p:normalViewPr>
  <p:slideViewPr>
    <p:cSldViewPr snapToGrid="0" snapToObjects="1">
      <p:cViewPr varScale="1">
        <p:scale>
          <a:sx n="82" d="100"/>
          <a:sy n="82" d="100"/>
        </p:scale>
        <p:origin x="317" y="5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752CED-ADB3-4F3F-B08E-58CC768F81B9}" type="datetimeFigureOut">
              <a:rPr lang="en-GB" smtClean="0"/>
              <a:t>06/04/2020</a:t>
            </a:fld>
            <a:endParaRPr lang="en-GB"/>
          </a:p>
        </p:txBody>
      </p:sp>
      <p:sp>
        <p:nvSpPr>
          <p:cNvPr id="4" name="Segnaposto immagin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3AB0E0-F3E3-4DCA-A9F9-38D92C9891BB}" type="slidenum">
              <a:rPr lang="en-GB" smtClean="0"/>
              <a:t>‹N›</a:t>
            </a:fld>
            <a:endParaRPr lang="en-GB"/>
          </a:p>
        </p:txBody>
      </p:sp>
    </p:spTree>
    <p:extLst>
      <p:ext uri="{BB962C8B-B14F-4D97-AF65-F5344CB8AC3E}">
        <p14:creationId xmlns:p14="http://schemas.microsoft.com/office/powerpoint/2010/main" val="35214378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90F78DCC-DB45-3E4F-9FF8-A8367E3AA3C4}" type="datetimeFigureOut">
              <a:rPr lang="it-IT" smtClean="0"/>
              <a:t>06/04/2020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ABCB5D3-1347-D240-B5FC-31B79AB90B2B}" type="slidenum">
              <a:rPr lang="it-IT" smtClean="0"/>
              <a:t>‹N›</a:t>
            </a:fld>
            <a:endParaRPr lang="it-IT"/>
          </a:p>
        </p:txBody>
      </p:sp>
    </p:spTree>
    <p:extLst>
      <p:ext uri="{BB962C8B-B14F-4D97-AF65-F5344CB8AC3E}">
        <p14:creationId xmlns:p14="http://schemas.microsoft.com/office/powerpoint/2010/main" val="19919437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90F78DCC-DB45-3E4F-9FF8-A8367E3AA3C4}" type="datetimeFigureOut">
              <a:rPr lang="it-IT" smtClean="0"/>
              <a:t>06/04/2020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EABCB5D3-1347-D240-B5FC-31B79AB90B2B}" type="slidenum">
              <a:rPr lang="it-IT" smtClean="0"/>
              <a:t>‹N›</a:t>
            </a:fld>
            <a:endParaRPr lang="it-IT"/>
          </a:p>
        </p:txBody>
      </p:sp>
    </p:spTree>
    <p:extLst>
      <p:ext uri="{BB962C8B-B14F-4D97-AF65-F5344CB8AC3E}">
        <p14:creationId xmlns:p14="http://schemas.microsoft.com/office/powerpoint/2010/main" val="2005211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it-IT"/>
              <a:t>Fare clic per modificare lo stile del titolo dello schema</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90F78DCC-DB45-3E4F-9FF8-A8367E3AA3C4}" type="datetimeFigureOut">
              <a:rPr lang="it-IT" smtClean="0"/>
              <a:t>06/04/2020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ABCB5D3-1347-D240-B5FC-31B79AB90B2B}" type="slidenum">
              <a:rPr lang="it-IT" smtClean="0"/>
              <a:t>‹N›</a:t>
            </a:fld>
            <a:endParaRPr lang="it-IT"/>
          </a:p>
        </p:txBody>
      </p:sp>
    </p:spTree>
    <p:extLst>
      <p:ext uri="{BB962C8B-B14F-4D97-AF65-F5344CB8AC3E}">
        <p14:creationId xmlns:p14="http://schemas.microsoft.com/office/powerpoint/2010/main" val="24700107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it-IT"/>
              <a:t>Fare clic per modificare lo stile del titolo dello schema</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it-IT"/>
              <a:t>Modifica gli stili del testo dello schema</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90F78DCC-DB45-3E4F-9FF8-A8367E3AA3C4}" type="datetimeFigureOut">
              <a:rPr lang="it-IT" smtClean="0"/>
              <a:t>06/04/2020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ABCB5D3-1347-D240-B5FC-31B79AB90B2B}" type="slidenum">
              <a:rPr lang="it-IT" smtClean="0"/>
              <a:t>‹N›</a:t>
            </a:fld>
            <a:endParaRPr lang="it-IT"/>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13472893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90F78DCC-DB45-3E4F-9FF8-A8367E3AA3C4}" type="datetimeFigureOut">
              <a:rPr lang="it-IT" smtClean="0"/>
              <a:t>06/04/2020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ABCB5D3-1347-D240-B5FC-31B79AB90B2B}" type="slidenum">
              <a:rPr lang="it-IT" smtClean="0"/>
              <a:t>‹N›</a:t>
            </a:fld>
            <a:endParaRPr lang="it-IT"/>
          </a:p>
        </p:txBody>
      </p:sp>
    </p:spTree>
    <p:extLst>
      <p:ext uri="{BB962C8B-B14F-4D97-AF65-F5344CB8AC3E}">
        <p14:creationId xmlns:p14="http://schemas.microsoft.com/office/powerpoint/2010/main" val="30382057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0F78DCC-DB45-3E4F-9FF8-A8367E3AA3C4}" type="datetimeFigureOut">
              <a:rPr lang="it-IT" smtClean="0"/>
              <a:t>06/04/2020</a:t>
            </a:fld>
            <a:endParaRPr lang="it-IT"/>
          </a:p>
        </p:txBody>
      </p:sp>
      <p:sp>
        <p:nvSpPr>
          <p:cNvPr id="4"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ABCB5D3-1347-D240-B5FC-31B79AB90B2B}" type="slidenum">
              <a:rPr lang="it-IT" smtClean="0"/>
              <a:t>‹N›</a:t>
            </a:fld>
            <a:endParaRPr lang="it-IT"/>
          </a:p>
        </p:txBody>
      </p:sp>
    </p:spTree>
    <p:extLst>
      <p:ext uri="{BB962C8B-B14F-4D97-AF65-F5344CB8AC3E}">
        <p14:creationId xmlns:p14="http://schemas.microsoft.com/office/powerpoint/2010/main" val="11527760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0F78DCC-DB45-3E4F-9FF8-A8367E3AA3C4}" type="datetimeFigureOut">
              <a:rPr lang="it-IT" smtClean="0"/>
              <a:t>06/04/2020</a:t>
            </a:fld>
            <a:endParaRPr lang="it-IT"/>
          </a:p>
        </p:txBody>
      </p:sp>
      <p:sp>
        <p:nvSpPr>
          <p:cNvPr id="4"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ABCB5D3-1347-D240-B5FC-31B79AB90B2B}" type="slidenum">
              <a:rPr lang="it-IT" smtClean="0"/>
              <a:t>‹N›</a:t>
            </a:fld>
            <a:endParaRPr lang="it-IT"/>
          </a:p>
        </p:txBody>
      </p:sp>
    </p:spTree>
    <p:extLst>
      <p:ext uri="{BB962C8B-B14F-4D97-AF65-F5344CB8AC3E}">
        <p14:creationId xmlns:p14="http://schemas.microsoft.com/office/powerpoint/2010/main" val="26937225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nchorCtr="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90F78DCC-DB45-3E4F-9FF8-A8367E3AA3C4}" type="datetimeFigureOut">
              <a:rPr lang="it-IT" smtClean="0"/>
              <a:t>06/04/2020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ABCB5D3-1347-D240-B5FC-31B79AB90B2B}" type="slidenum">
              <a:rPr lang="it-IT" smtClean="0"/>
              <a:t>‹N›</a:t>
            </a:fld>
            <a:endParaRPr lang="it-IT"/>
          </a:p>
        </p:txBody>
      </p:sp>
    </p:spTree>
    <p:extLst>
      <p:ext uri="{BB962C8B-B14F-4D97-AF65-F5344CB8AC3E}">
        <p14:creationId xmlns:p14="http://schemas.microsoft.com/office/powerpoint/2010/main" val="16781204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90F78DCC-DB45-3E4F-9FF8-A8367E3AA3C4}" type="datetimeFigureOut">
              <a:rPr lang="it-IT" smtClean="0"/>
              <a:t>06/04/2020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ABCB5D3-1347-D240-B5FC-31B79AB90B2B}" type="slidenum">
              <a:rPr lang="it-IT" smtClean="0"/>
              <a:t>‹N›</a:t>
            </a:fld>
            <a:endParaRPr lang="it-IT"/>
          </a:p>
        </p:txBody>
      </p:sp>
    </p:spTree>
    <p:extLst>
      <p:ext uri="{BB962C8B-B14F-4D97-AF65-F5344CB8AC3E}">
        <p14:creationId xmlns:p14="http://schemas.microsoft.com/office/powerpoint/2010/main" val="262955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3"/>
          <p:cNvSpPr>
            <a:spLocks noGrp="1"/>
          </p:cNvSpPr>
          <p:nvPr>
            <p:ph type="dt" sz="half" idx="10"/>
          </p:nvPr>
        </p:nvSpPr>
        <p:spPr/>
        <p:txBody>
          <a:bodyPr/>
          <a:lstStyle/>
          <a:p>
            <a:fld id="{90F78DCC-DB45-3E4F-9FF8-A8367E3AA3C4}" type="datetimeFigureOut">
              <a:rPr lang="it-IT" smtClean="0"/>
              <a:t>06/04/2020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ABCB5D3-1347-D240-B5FC-31B79AB90B2B}" type="slidenum">
              <a:rPr lang="it-IT" smtClean="0"/>
              <a:t>‹N›</a:t>
            </a:fld>
            <a:endParaRPr lang="it-IT"/>
          </a:p>
        </p:txBody>
      </p:sp>
    </p:spTree>
    <p:extLst>
      <p:ext uri="{BB962C8B-B14F-4D97-AF65-F5344CB8AC3E}">
        <p14:creationId xmlns:p14="http://schemas.microsoft.com/office/powerpoint/2010/main" val="1924493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90F78DCC-DB45-3E4F-9FF8-A8367E3AA3C4}" type="datetimeFigureOut">
              <a:rPr lang="it-IT" smtClean="0"/>
              <a:t>06/04/2020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ABCB5D3-1347-D240-B5FC-31B79AB90B2B}" type="slidenum">
              <a:rPr lang="it-IT" smtClean="0"/>
              <a:t>‹N›</a:t>
            </a:fld>
            <a:endParaRPr lang="it-IT"/>
          </a:p>
        </p:txBody>
      </p:sp>
    </p:spTree>
    <p:extLst>
      <p:ext uri="{BB962C8B-B14F-4D97-AF65-F5344CB8AC3E}">
        <p14:creationId xmlns:p14="http://schemas.microsoft.com/office/powerpoint/2010/main" val="17348178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90F78DCC-DB45-3E4F-9FF8-A8367E3AA3C4}" type="datetimeFigureOut">
              <a:rPr lang="it-IT" smtClean="0"/>
              <a:t>06/04/2020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EABCB5D3-1347-D240-B5FC-31B79AB90B2B}" type="slidenum">
              <a:rPr lang="it-IT" smtClean="0"/>
              <a:t>‹N›</a:t>
            </a:fld>
            <a:endParaRPr lang="it-IT"/>
          </a:p>
        </p:txBody>
      </p:sp>
    </p:spTree>
    <p:extLst>
      <p:ext uri="{BB962C8B-B14F-4D97-AF65-F5344CB8AC3E}">
        <p14:creationId xmlns:p14="http://schemas.microsoft.com/office/powerpoint/2010/main" val="1361662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90F78DCC-DB45-3E4F-9FF8-A8367E3AA3C4}" type="datetimeFigureOut">
              <a:rPr lang="it-IT" smtClean="0"/>
              <a:t>06/04/2020</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EABCB5D3-1347-D240-B5FC-31B79AB90B2B}" type="slidenum">
              <a:rPr lang="it-IT" smtClean="0"/>
              <a:t>‹N›</a:t>
            </a:fld>
            <a:endParaRPr lang="it-IT"/>
          </a:p>
        </p:txBody>
      </p:sp>
    </p:spTree>
    <p:extLst>
      <p:ext uri="{BB962C8B-B14F-4D97-AF65-F5344CB8AC3E}">
        <p14:creationId xmlns:p14="http://schemas.microsoft.com/office/powerpoint/2010/main" val="27649544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7" name="Date Placeholder 2"/>
          <p:cNvSpPr>
            <a:spLocks noGrp="1"/>
          </p:cNvSpPr>
          <p:nvPr>
            <p:ph type="dt" sz="half" idx="10"/>
          </p:nvPr>
        </p:nvSpPr>
        <p:spPr/>
        <p:txBody>
          <a:bodyPr/>
          <a:lstStyle/>
          <a:p>
            <a:fld id="{90F78DCC-DB45-3E4F-9FF8-A8367E3AA3C4}" type="datetimeFigureOut">
              <a:rPr lang="it-IT" smtClean="0"/>
              <a:t>06/04/2020</a:t>
            </a:fld>
            <a:endParaRPr lang="it-IT"/>
          </a:p>
        </p:txBody>
      </p:sp>
      <p:sp>
        <p:nvSpPr>
          <p:cNvPr id="5" name="Footer Placeholder 3"/>
          <p:cNvSpPr>
            <a:spLocks noGrp="1"/>
          </p:cNvSpPr>
          <p:nvPr>
            <p:ph type="ftr" sz="quarter" idx="11"/>
          </p:nvPr>
        </p:nvSpPr>
        <p:spPr/>
        <p:txBody>
          <a:bodyPr/>
          <a:lstStyle/>
          <a:p>
            <a:endParaRPr lang="it-IT"/>
          </a:p>
        </p:txBody>
      </p:sp>
      <p:sp>
        <p:nvSpPr>
          <p:cNvPr id="6" name="Slide Number Placeholder 4"/>
          <p:cNvSpPr>
            <a:spLocks noGrp="1"/>
          </p:cNvSpPr>
          <p:nvPr>
            <p:ph type="sldNum" sz="quarter" idx="12"/>
          </p:nvPr>
        </p:nvSpPr>
        <p:spPr/>
        <p:txBody>
          <a:bodyPr/>
          <a:lstStyle/>
          <a:p>
            <a:fld id="{EABCB5D3-1347-D240-B5FC-31B79AB90B2B}" type="slidenum">
              <a:rPr lang="it-IT" smtClean="0"/>
              <a:t>‹N›</a:t>
            </a:fld>
            <a:endParaRPr lang="it-IT"/>
          </a:p>
        </p:txBody>
      </p:sp>
    </p:spTree>
    <p:extLst>
      <p:ext uri="{BB962C8B-B14F-4D97-AF65-F5344CB8AC3E}">
        <p14:creationId xmlns:p14="http://schemas.microsoft.com/office/powerpoint/2010/main" val="2711541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90F78DCC-DB45-3E4F-9FF8-A8367E3AA3C4}" type="datetimeFigureOut">
              <a:rPr lang="it-IT" smtClean="0"/>
              <a:t>06/04/2020</a:t>
            </a:fld>
            <a:endParaRPr lang="it-IT"/>
          </a:p>
        </p:txBody>
      </p:sp>
      <p:sp>
        <p:nvSpPr>
          <p:cNvPr id="5" name="Footer Placeholder 2"/>
          <p:cNvSpPr>
            <a:spLocks noGrp="1"/>
          </p:cNvSpPr>
          <p:nvPr>
            <p:ph type="ftr" sz="quarter" idx="11"/>
          </p:nvPr>
        </p:nvSpPr>
        <p:spPr/>
        <p:txBody>
          <a:bodyPr/>
          <a:lstStyle/>
          <a:p>
            <a:endParaRPr lang="it-IT"/>
          </a:p>
        </p:txBody>
      </p:sp>
      <p:sp>
        <p:nvSpPr>
          <p:cNvPr id="6" name="Slide Number Placeholder 3"/>
          <p:cNvSpPr>
            <a:spLocks noGrp="1"/>
          </p:cNvSpPr>
          <p:nvPr>
            <p:ph type="sldNum" sz="quarter" idx="12"/>
          </p:nvPr>
        </p:nvSpPr>
        <p:spPr/>
        <p:txBody>
          <a:bodyPr/>
          <a:lstStyle/>
          <a:p>
            <a:fld id="{EABCB5D3-1347-D240-B5FC-31B79AB90B2B}" type="slidenum">
              <a:rPr lang="it-IT" smtClean="0"/>
              <a:t>‹N›</a:t>
            </a:fld>
            <a:endParaRPr lang="it-IT"/>
          </a:p>
        </p:txBody>
      </p:sp>
    </p:spTree>
    <p:extLst>
      <p:ext uri="{BB962C8B-B14F-4D97-AF65-F5344CB8AC3E}">
        <p14:creationId xmlns:p14="http://schemas.microsoft.com/office/powerpoint/2010/main" val="6580458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7" name="Date Placeholder 4"/>
          <p:cNvSpPr>
            <a:spLocks noGrp="1"/>
          </p:cNvSpPr>
          <p:nvPr>
            <p:ph type="dt" sz="half" idx="10"/>
          </p:nvPr>
        </p:nvSpPr>
        <p:spPr/>
        <p:txBody>
          <a:bodyPr/>
          <a:lstStyle/>
          <a:p>
            <a:fld id="{90F78DCC-DB45-3E4F-9FF8-A8367E3AA3C4}" type="datetimeFigureOut">
              <a:rPr lang="it-IT" smtClean="0"/>
              <a:t>06/04/2020</a:t>
            </a:fld>
            <a:endParaRPr lang="it-IT"/>
          </a:p>
        </p:txBody>
      </p:sp>
      <p:sp>
        <p:nvSpPr>
          <p:cNvPr id="5" name="Footer Placeholder 5"/>
          <p:cNvSpPr>
            <a:spLocks noGrp="1"/>
          </p:cNvSpPr>
          <p:nvPr>
            <p:ph type="ftr" sz="quarter" idx="11"/>
          </p:nvPr>
        </p:nvSpPr>
        <p:spPr/>
        <p:txBody>
          <a:bodyPr/>
          <a:lstStyle/>
          <a:p>
            <a:endParaRPr lang="it-IT"/>
          </a:p>
        </p:txBody>
      </p:sp>
      <p:sp>
        <p:nvSpPr>
          <p:cNvPr id="6" name="Slide Number Placeholder 6"/>
          <p:cNvSpPr>
            <a:spLocks noGrp="1"/>
          </p:cNvSpPr>
          <p:nvPr>
            <p:ph type="sldNum" sz="quarter" idx="12"/>
          </p:nvPr>
        </p:nvSpPr>
        <p:spPr/>
        <p:txBody>
          <a:bodyPr/>
          <a:lstStyle/>
          <a:p>
            <a:fld id="{EABCB5D3-1347-D240-B5FC-31B79AB90B2B}" type="slidenum">
              <a:rPr lang="it-IT" smtClean="0"/>
              <a:t>‹N›</a:t>
            </a:fld>
            <a:endParaRPr lang="it-IT"/>
          </a:p>
        </p:txBody>
      </p:sp>
    </p:spTree>
    <p:extLst>
      <p:ext uri="{BB962C8B-B14F-4D97-AF65-F5344CB8AC3E}">
        <p14:creationId xmlns:p14="http://schemas.microsoft.com/office/powerpoint/2010/main" val="811561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90F78DCC-DB45-3E4F-9FF8-A8367E3AA3C4}" type="datetimeFigureOut">
              <a:rPr lang="it-IT" smtClean="0"/>
              <a:t>06/04/2020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EABCB5D3-1347-D240-B5FC-31B79AB90B2B}" type="slidenum">
              <a:rPr lang="it-IT" smtClean="0"/>
              <a:t>‹N›</a:t>
            </a:fld>
            <a:endParaRPr lang="it-IT"/>
          </a:p>
        </p:txBody>
      </p:sp>
    </p:spTree>
    <p:extLst>
      <p:ext uri="{BB962C8B-B14F-4D97-AF65-F5344CB8AC3E}">
        <p14:creationId xmlns:p14="http://schemas.microsoft.com/office/powerpoint/2010/main" val="1926602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90F78DCC-DB45-3E4F-9FF8-A8367E3AA3C4}" type="datetimeFigureOut">
              <a:rPr lang="it-IT" smtClean="0"/>
              <a:t>06/04/2020</a:t>
            </a:fld>
            <a:endParaRPr lang="it-IT"/>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it-IT"/>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EABCB5D3-1347-D240-B5FC-31B79AB90B2B}" type="slidenum">
              <a:rPr lang="it-IT" smtClean="0"/>
              <a:t>‹N›</a:t>
            </a:fld>
            <a:endParaRPr lang="it-IT"/>
          </a:p>
        </p:txBody>
      </p:sp>
    </p:spTree>
    <p:extLst>
      <p:ext uri="{BB962C8B-B14F-4D97-AF65-F5344CB8AC3E}">
        <p14:creationId xmlns:p14="http://schemas.microsoft.com/office/powerpoint/2010/main" val="1931459696"/>
      </p:ext>
    </p:extLst>
  </p:cSld>
  <p:clrMap bg1="dk1" tx1="lt1" bg2="dk2" tx2="lt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 id="2147483797" r:id="rId13"/>
    <p:sldLayoutId id="2147483798" r:id="rId14"/>
    <p:sldLayoutId id="2147483799" r:id="rId15"/>
    <p:sldLayoutId id="2147483800" r:id="rId16"/>
    <p:sldLayoutId id="2147483801" r:id="rId17"/>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86612" y="274638"/>
            <a:ext cx="8229600" cy="4418660"/>
          </a:xfrm>
        </p:spPr>
        <p:txBody>
          <a:bodyPr>
            <a:normAutofit fontScale="90000"/>
          </a:bodyPr>
          <a:lstStyle/>
          <a:p>
            <a:r>
              <a:rPr lang="it-IT" b="1" dirty="0"/>
              <a:t>PROCEDURA </a:t>
            </a:r>
            <a:r>
              <a:rPr lang="it-IT" b="1" dirty="0" smtClean="0"/>
              <a:t>RICONOSCIMENTO </a:t>
            </a:r>
            <a:r>
              <a:rPr lang="it-IT" b="1" dirty="0"/>
              <a:t>DELLA PROTEZIONE INTERNAZIONALE</a:t>
            </a:r>
            <a:r>
              <a:rPr lang="it-IT" dirty="0"/>
              <a:t/>
            </a:r>
            <a:br>
              <a:rPr lang="it-IT" dirty="0"/>
            </a:br>
            <a:r>
              <a:rPr lang="it-IT" sz="3600" dirty="0" smtClean="0"/>
              <a:t>Riferimenti normativi: </a:t>
            </a:r>
            <a:r>
              <a:rPr lang="it-IT" sz="3600" dirty="0" err="1"/>
              <a:t>Dlgs</a:t>
            </a:r>
            <a:r>
              <a:rPr lang="it-IT" sz="3600" dirty="0"/>
              <a:t>. n. 142/2015 (Capo II) che introduce modifiche al D.lgs. 25/2008 ‘decreto procedure’; </a:t>
            </a:r>
            <a:r>
              <a:rPr lang="it-IT" sz="3600" dirty="0" err="1"/>
              <a:t>Dlgs</a:t>
            </a:r>
            <a:r>
              <a:rPr lang="it-IT" sz="3600" dirty="0"/>
              <a:t>, n. 150/2011; </a:t>
            </a:r>
            <a:r>
              <a:rPr lang="it-IT" sz="3600" u="sng" dirty="0" err="1"/>
              <a:t>D.l.</a:t>
            </a:r>
            <a:r>
              <a:rPr lang="it-IT" sz="3600" u="sng" dirty="0"/>
              <a:t> n. 13/2017 ‘Decreto </a:t>
            </a:r>
            <a:r>
              <a:rPr lang="it-IT" sz="3600" u="sng" dirty="0" err="1"/>
              <a:t>Minniti</a:t>
            </a:r>
            <a:r>
              <a:rPr lang="it-IT" sz="3600" u="sng" dirty="0"/>
              <a:t>’ </a:t>
            </a:r>
            <a:r>
              <a:rPr lang="it-IT" sz="3600" u="sng" dirty="0" err="1"/>
              <a:t>conv</a:t>
            </a:r>
            <a:r>
              <a:rPr lang="it-IT" sz="3600" u="sng" dirty="0"/>
              <a:t>. in L. n. </a:t>
            </a:r>
            <a:r>
              <a:rPr lang="it-IT" sz="3600" u="sng" dirty="0" smtClean="0"/>
              <a:t>46/2017</a:t>
            </a:r>
            <a:r>
              <a:rPr lang="it-IT" dirty="0"/>
              <a:t/>
            </a:r>
            <a:br>
              <a:rPr lang="it-IT" dirty="0"/>
            </a:br>
            <a:endParaRPr lang="it-IT" dirty="0"/>
          </a:p>
        </p:txBody>
      </p:sp>
      <p:pic>
        <p:nvPicPr>
          <p:cNvPr id="3" name="Immagine 2" descr="C:\Users\santoro\appdata\roaming\qualcomm\eudora\attach\LOGO-centro+denominazione2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54004" y="4688970"/>
            <a:ext cx="3131784" cy="18424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62520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546D18E9-3238-4824-99AA-C08D39DA0887}"/>
              </a:ext>
            </a:extLst>
          </p:cNvPr>
          <p:cNvSpPr>
            <a:spLocks noGrp="1"/>
          </p:cNvSpPr>
          <p:nvPr>
            <p:ph type="title"/>
          </p:nvPr>
        </p:nvSpPr>
        <p:spPr/>
        <p:txBody>
          <a:bodyPr/>
          <a:lstStyle/>
          <a:p>
            <a:r>
              <a:rPr lang="it-IT" dirty="0"/>
              <a:t>2) LA NUOVA DISCIPLINA DELLE NOTIFICAZIONI</a:t>
            </a:r>
          </a:p>
        </p:txBody>
      </p:sp>
      <p:sp>
        <p:nvSpPr>
          <p:cNvPr id="3" name="Segnaposto contenuto 2">
            <a:extLst>
              <a:ext uri="{FF2B5EF4-FFF2-40B4-BE49-F238E27FC236}">
                <a16:creationId xmlns:a16="http://schemas.microsoft.com/office/drawing/2014/main" xmlns="" id="{1E6B5F5C-3760-468E-ABF0-E313FE9A199C}"/>
              </a:ext>
            </a:extLst>
          </p:cNvPr>
          <p:cNvSpPr>
            <a:spLocks noGrp="1"/>
          </p:cNvSpPr>
          <p:nvPr>
            <p:ph idx="1"/>
          </p:nvPr>
        </p:nvSpPr>
        <p:spPr>
          <a:xfrm>
            <a:off x="85267" y="1853248"/>
            <a:ext cx="8637564" cy="4818140"/>
          </a:xfrm>
        </p:spPr>
        <p:txBody>
          <a:bodyPr>
            <a:normAutofit/>
          </a:bodyPr>
          <a:lstStyle/>
          <a:p>
            <a:pPr marL="0" indent="0" algn="just">
              <a:buNone/>
            </a:pPr>
            <a:r>
              <a:rPr lang="it-IT" dirty="0"/>
              <a:t>La notifica avviene in forma di documento informatico sottoscritto con firma digitale o di copia informatica per immagine del documento cartaceo (cioè una fotografia) inviata -mediante PEC- </a:t>
            </a:r>
            <a:r>
              <a:rPr lang="it-IT" b="1" dirty="0"/>
              <a:t>all’indirizzo di posta elettronica certificata del responsabile del centro o della struttura che deve consegnarlo al destinatario</a:t>
            </a:r>
            <a:r>
              <a:rPr lang="it-IT" dirty="0"/>
              <a:t>, facendo sottoscrivere per ricevuta. Una volta effettuata la notificazione, che si perfeziona mediante la </a:t>
            </a:r>
            <a:r>
              <a:rPr lang="it-IT" b="1" dirty="0"/>
              <a:t>consegna del provvedimento a mano del destinatario</a:t>
            </a:r>
            <a:r>
              <a:rPr lang="it-IT" dirty="0"/>
              <a:t>, il medesimo </a:t>
            </a:r>
            <a:r>
              <a:rPr lang="it-IT" b="1" dirty="0"/>
              <a:t>responsabile dà immediata comunicazione alla Commissione territoriale via PEC indicando data ed ora della notifica</a:t>
            </a:r>
            <a:r>
              <a:rPr lang="it-IT" dirty="0"/>
              <a:t>. Se il richiedente rifiuta di ricevere l’atto o di sottoscrivere la ricevuta lo stesso responsabile deve darne immediata comunicazione a mezzo PEC alla C.T. e, solo in questo ultimo caso, la notificazione si intende eseguita nel giorno e nell’ora in cui il messaggio PEC è disponibile nella casella PEC della C.T. </a:t>
            </a:r>
          </a:p>
          <a:p>
            <a:pPr algn="just"/>
            <a:endParaRPr lang="it-IT" dirty="0"/>
          </a:p>
          <a:p>
            <a:endParaRPr lang="it-IT" dirty="0"/>
          </a:p>
        </p:txBody>
      </p:sp>
    </p:spTree>
    <p:extLst>
      <p:ext uri="{BB962C8B-B14F-4D97-AF65-F5344CB8AC3E}">
        <p14:creationId xmlns:p14="http://schemas.microsoft.com/office/powerpoint/2010/main" val="31940072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83847" y="450100"/>
            <a:ext cx="8229600" cy="5676063"/>
          </a:xfrm>
        </p:spPr>
        <p:txBody>
          <a:bodyPr>
            <a:normAutofit/>
          </a:bodyPr>
          <a:lstStyle/>
          <a:p>
            <a:pPr marL="0" indent="0" algn="ctr">
              <a:buNone/>
            </a:pPr>
            <a:r>
              <a:rPr lang="it-IT" sz="3800" b="1" dirty="0"/>
              <a:t>Colloquio personale</a:t>
            </a:r>
            <a:r>
              <a:rPr lang="it-IT" sz="3800" dirty="0"/>
              <a:t> </a:t>
            </a:r>
          </a:p>
          <a:p>
            <a:pPr marL="0" indent="0" algn="just">
              <a:buNone/>
            </a:pPr>
            <a:r>
              <a:rPr lang="it-IT" dirty="0"/>
              <a:t>Con il </a:t>
            </a:r>
            <a:r>
              <a:rPr lang="it-IT" dirty="0" err="1"/>
              <a:t>d.l.</a:t>
            </a:r>
            <a:r>
              <a:rPr lang="it-IT" dirty="0"/>
              <a:t> 13/2017 è stata istituita </a:t>
            </a:r>
            <a:r>
              <a:rPr lang="it-IT" u="sng" dirty="0"/>
              <a:t>l’obbligatorietà della videoregistrazione del colloquio personale</a:t>
            </a:r>
            <a:r>
              <a:rPr lang="it-IT" dirty="0"/>
              <a:t>.</a:t>
            </a:r>
          </a:p>
          <a:p>
            <a:pPr marL="0" indent="0" algn="just">
              <a:buNone/>
            </a:pPr>
            <a:r>
              <a:rPr lang="it-IT" dirty="0"/>
              <a:t>Con il d.lgs. 142/2015 è stata introdotta una nuova ipotesi in cui la CT può decidere di </a:t>
            </a:r>
            <a:r>
              <a:rPr lang="it-IT" b="1" dirty="0"/>
              <a:t>omettere</a:t>
            </a:r>
            <a:r>
              <a:rPr lang="it-IT" dirty="0"/>
              <a:t> l’audizione del richiedente, ovvero qualora questi provenga da uno dei Paesi eventualmente individuati dalla Commissione Nazionale e ritenga di avere </a:t>
            </a:r>
            <a:r>
              <a:rPr lang="it-IT" b="1" dirty="0"/>
              <a:t>sufficienti motivi per riconoscergli lo status di protezione sussidiaria </a:t>
            </a:r>
            <a:r>
              <a:rPr lang="it-IT" dirty="0"/>
              <a:t>(ipotesi di esame prioritario della domanda). In tal caso la CT ne dà comunicazione al richiedente, il quale entro tre giorni può comunque chiedere di sostenere il colloquio, ed in mancanza di comunicazione, la CT adotta la decisione.</a:t>
            </a:r>
          </a:p>
          <a:p>
            <a:pPr marL="0" indent="0">
              <a:buNone/>
            </a:pPr>
            <a:endParaRPr lang="it-IT" dirty="0"/>
          </a:p>
        </p:txBody>
      </p:sp>
    </p:spTree>
    <p:extLst>
      <p:ext uri="{BB962C8B-B14F-4D97-AF65-F5344CB8AC3E}">
        <p14:creationId xmlns:p14="http://schemas.microsoft.com/office/powerpoint/2010/main" val="24428493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63894" y="1082350"/>
            <a:ext cx="8229600" cy="5043813"/>
          </a:xfrm>
        </p:spPr>
        <p:txBody>
          <a:bodyPr>
            <a:normAutofit/>
          </a:bodyPr>
          <a:lstStyle/>
          <a:p>
            <a:pPr marL="0" indent="0" algn="just">
              <a:buNone/>
            </a:pPr>
            <a:r>
              <a:rPr lang="it-IT" sz="2200" dirty="0"/>
              <a:t>Nel corso del colloquio personale deve essere assicurato al richiedente asilo di esporre in maniera esauriente gli elementi addotti a fondamento della sua domanda nonché di </a:t>
            </a:r>
            <a:r>
              <a:rPr lang="it-IT" sz="2200" u="sng" dirty="0"/>
              <a:t>spiegare l’eventuale assenza di elementi o le eventuali incoerenze e contraddizioni delle sue dichiarazioni</a:t>
            </a:r>
            <a:r>
              <a:rPr lang="it-IT" sz="2200" dirty="0"/>
              <a:t>, anche in riferimento ad eventuali omissioni e/o errori contenuti nel verbale di presentazione della domanda di protezione internazionale. </a:t>
            </a:r>
            <a:endParaRPr lang="it-IT" sz="2200" b="1" dirty="0"/>
          </a:p>
          <a:p>
            <a:pPr marL="0" indent="0" algn="just">
              <a:buNone/>
            </a:pPr>
            <a:r>
              <a:rPr lang="it-IT" sz="2200" b="1" dirty="0"/>
              <a:t>Colloquio del minore</a:t>
            </a:r>
            <a:endParaRPr lang="it-IT" sz="2200" dirty="0"/>
          </a:p>
          <a:p>
            <a:pPr marL="0" indent="0" algn="just">
              <a:buNone/>
            </a:pPr>
            <a:r>
              <a:rPr lang="it-IT" sz="2200" dirty="0"/>
              <a:t>L’audizione del minore deve avvenire alla presenza di un componente della Commissione con</a:t>
            </a:r>
            <a:r>
              <a:rPr lang="it-IT" sz="2200" b="1" dirty="0"/>
              <a:t> specifica formazione</a:t>
            </a:r>
            <a:r>
              <a:rPr lang="it-IT" sz="2200" dirty="0"/>
              <a:t>, alla presenza del </a:t>
            </a:r>
            <a:r>
              <a:rPr lang="it-IT" sz="2200" b="1" dirty="0"/>
              <a:t>genitore</a:t>
            </a:r>
            <a:r>
              <a:rPr lang="it-IT" sz="2200" dirty="0"/>
              <a:t>, ed alla presenza di eventuale personale di sostegno.</a:t>
            </a:r>
          </a:p>
          <a:p>
            <a:endParaRPr lang="it-IT" dirty="0"/>
          </a:p>
        </p:txBody>
      </p:sp>
    </p:spTree>
    <p:extLst>
      <p:ext uri="{BB962C8B-B14F-4D97-AF65-F5344CB8AC3E}">
        <p14:creationId xmlns:p14="http://schemas.microsoft.com/office/powerpoint/2010/main" val="5259321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063690"/>
            <a:ext cx="8229600" cy="5062473"/>
          </a:xfrm>
        </p:spPr>
        <p:txBody>
          <a:bodyPr>
            <a:norm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it-IT" dirty="0"/>
              <a:t>La legge di conversione del ‘Decreto </a:t>
            </a:r>
            <a:r>
              <a:rPr lang="it-IT" dirty="0" err="1"/>
              <a:t>Minniti</a:t>
            </a:r>
            <a:r>
              <a:rPr lang="it-IT" dirty="0"/>
              <a:t>’ (l. 46/2017) ha introdotto tuttavia un’</a:t>
            </a:r>
            <a:r>
              <a:rPr lang="it-IT" b="1" dirty="0"/>
              <a:t>eccezione</a:t>
            </a:r>
            <a:r>
              <a:rPr lang="it-IT" dirty="0"/>
              <a:t> all’obbligatorietà della videoregistrazione del colloquio, prevedendo che in tale sede il richiedente possa formulare </a:t>
            </a:r>
            <a:r>
              <a:rPr lang="it-IT" u="sng" dirty="0"/>
              <a:t>istanza motivata di non avvalersi del supporto della videoregistrazione</a:t>
            </a:r>
            <a:r>
              <a:rPr lang="it-IT" dirty="0"/>
              <a:t>. </a:t>
            </a:r>
          </a:p>
          <a:p>
            <a:pPr marL="0" marR="0" lvl="0" indent="0" algn="just" defTabSz="914400" eaLnBrk="1" fontAlgn="auto" latinLnBrk="0" hangingPunct="1">
              <a:lnSpc>
                <a:spcPct val="100000"/>
              </a:lnSpc>
              <a:spcBef>
                <a:spcPts val="0"/>
              </a:spcBef>
              <a:spcAft>
                <a:spcPts val="0"/>
              </a:spcAft>
              <a:buClrTx/>
              <a:buSzTx/>
              <a:buFontTx/>
              <a:buNone/>
              <a:tabLst/>
              <a:defRPr/>
            </a:pPr>
            <a:r>
              <a:rPr lang="it-IT" dirty="0"/>
              <a:t>Sull’istanza decide la CT con provvedimento non impugnabile. La decisione della CT non può inoltre formare oggetto di contestazione nell’eventuale procedimento instaurato davanti alla sezione specializzata. </a:t>
            </a:r>
          </a:p>
          <a:p>
            <a:pPr marL="0" marR="0" lvl="0" indent="0" algn="just" defTabSz="914400" eaLnBrk="1" fontAlgn="auto" latinLnBrk="0" hangingPunct="1">
              <a:lnSpc>
                <a:spcPct val="100000"/>
              </a:lnSpc>
              <a:spcBef>
                <a:spcPts val="0"/>
              </a:spcBef>
              <a:spcAft>
                <a:spcPts val="0"/>
              </a:spcAft>
              <a:buClrTx/>
              <a:buSzTx/>
              <a:buFontTx/>
              <a:buNone/>
              <a:tabLst/>
              <a:defRPr/>
            </a:pPr>
            <a:endParaRPr lang="it-IT" dirty="0"/>
          </a:p>
          <a:p>
            <a:pPr marL="0" lvl="0" indent="0" algn="just" defTabSz="914400">
              <a:spcBef>
                <a:spcPts val="0"/>
              </a:spcBef>
              <a:buClrTx/>
              <a:buSzTx/>
              <a:buNone/>
              <a:defRPr/>
            </a:pPr>
            <a:r>
              <a:rPr lang="it-IT" dirty="0" err="1" smtClean="0"/>
              <a:t>Cass</a:t>
            </a:r>
            <a:r>
              <a:rPr lang="it-IT" dirty="0" smtClean="0"/>
              <a:t> </a:t>
            </a:r>
            <a:r>
              <a:rPr lang="it-IT" dirty="0"/>
              <a:t>17717/2018 </a:t>
            </a:r>
            <a:r>
              <a:rPr lang="it-IT" dirty="0" smtClean="0"/>
              <a:t>ha sancito l’obbligatorietà </a:t>
            </a:r>
            <a:r>
              <a:rPr lang="it-IT" dirty="0"/>
              <a:t>dell’udienza, nell’ipotesi di mancanza della videoregistrazione del colloquio svolto in sede amministrativa</a:t>
            </a:r>
          </a:p>
        </p:txBody>
      </p:sp>
    </p:spTree>
    <p:extLst>
      <p:ext uri="{BB962C8B-B14F-4D97-AF65-F5344CB8AC3E}">
        <p14:creationId xmlns:p14="http://schemas.microsoft.com/office/powerpoint/2010/main" val="4525390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119672"/>
            <a:ext cx="8229600" cy="5006491"/>
          </a:xfrm>
        </p:spPr>
        <p:txBody>
          <a:bodyPr>
            <a:normAutofit/>
          </a:bodyPr>
          <a:lstStyle/>
          <a:p>
            <a:pPr marL="0" indent="0" algn="ctr">
              <a:buNone/>
            </a:pPr>
            <a:r>
              <a:rPr lang="it-IT" sz="4000" b="1" dirty="0"/>
              <a:t>Durata del procedimento</a:t>
            </a:r>
          </a:p>
          <a:p>
            <a:pPr marL="0" indent="0" algn="just">
              <a:buNone/>
            </a:pPr>
            <a:r>
              <a:rPr lang="it-IT" dirty="0"/>
              <a:t>Il D.lgs. 25/2008 già fissava in </a:t>
            </a:r>
            <a:r>
              <a:rPr lang="it-IT" b="1" dirty="0"/>
              <a:t>30 giorni </a:t>
            </a:r>
            <a:r>
              <a:rPr lang="it-IT" dirty="0"/>
              <a:t>il termine per lo svolgimento del colloquio e nei </a:t>
            </a:r>
            <a:r>
              <a:rPr lang="it-IT" b="1" dirty="0"/>
              <a:t>3 giorni </a:t>
            </a:r>
            <a:r>
              <a:rPr lang="it-IT" dirty="0"/>
              <a:t>successivi l’adozione della decisione. Il D.lgs. 142/2015 prevede che se è necessario acquisire nuovi elementi la procedura è conclusa comunque in 6 mesi; il termine è prorogato di ulteriori 9 mesi se l’esame della domanda comporta la valutazione di questioni complesse, in presenza di un numero elevato di domande simultanee, quando il richiedente asilo non ha osservato gli obblighi di cooperazione. Solo in casi eccezionali, debitamente motivati, il termine può essere prorogato di ulteriori 3 mesi. </a:t>
            </a:r>
          </a:p>
          <a:p>
            <a:endParaRPr lang="it-IT" dirty="0"/>
          </a:p>
        </p:txBody>
      </p:sp>
    </p:spTree>
    <p:extLst>
      <p:ext uri="{BB962C8B-B14F-4D97-AF65-F5344CB8AC3E}">
        <p14:creationId xmlns:p14="http://schemas.microsoft.com/office/powerpoint/2010/main" val="31343849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653143"/>
            <a:ext cx="8229600" cy="5473020"/>
          </a:xfrm>
        </p:spPr>
        <p:txBody>
          <a:bodyPr>
            <a:normAutofit lnSpcReduction="10000"/>
          </a:bodyPr>
          <a:lstStyle/>
          <a:p>
            <a:pPr marL="0" indent="0" algn="ctr">
              <a:buNone/>
            </a:pPr>
            <a:r>
              <a:rPr lang="it-IT" sz="2200" b="1" dirty="0"/>
              <a:t>Esame prioritario della domanda</a:t>
            </a:r>
            <a:endParaRPr lang="it-IT" sz="2200" dirty="0"/>
          </a:p>
          <a:p>
            <a:pPr marL="0" indent="0" algn="just">
              <a:buNone/>
            </a:pPr>
            <a:r>
              <a:rPr lang="it-IT" sz="2200" dirty="0"/>
              <a:t>Quando la domanda è palesemente infondata, tra le domande presentate da persone vulnerabili è privilegiata la trattazione di quella del minore ovvero quando la domanda è presentata da un richiedente asilo trattenuto. </a:t>
            </a:r>
          </a:p>
          <a:p>
            <a:pPr marL="0" indent="0" algn="ctr">
              <a:buNone/>
            </a:pPr>
            <a:endParaRPr lang="it-IT" sz="2200" b="1" dirty="0" smtClean="0"/>
          </a:p>
          <a:p>
            <a:pPr marL="0" indent="0" algn="ctr">
              <a:buNone/>
            </a:pPr>
            <a:r>
              <a:rPr lang="it-IT" sz="2200" b="1" dirty="0" smtClean="0"/>
              <a:t>Procedure </a:t>
            </a:r>
            <a:r>
              <a:rPr lang="it-IT" sz="2200" b="1" dirty="0"/>
              <a:t>accelerate di esame della domanda</a:t>
            </a:r>
            <a:endParaRPr lang="it-IT" sz="2200" dirty="0"/>
          </a:p>
          <a:p>
            <a:pPr marL="0" indent="0" algn="just">
              <a:buNone/>
            </a:pPr>
            <a:r>
              <a:rPr lang="it-IT" sz="2200" dirty="0"/>
              <a:t>Le ipotesi sono state ridotte dal d.lgs. 142/2015. Attualmente sono quelle di domanda presentata da un richiedente asilo trattenuto in un CIE, domanda manifestamente infondata, domanda reiterata e domanda presentata da un richiedente asilo che ha eluso o tentato di eludere i controlli di frontiera ovvero che sia stato fermato in posizione irregolare, se si presume che la domanda miri esclusivamente a ritardarne l’allontanamento. </a:t>
            </a:r>
          </a:p>
        </p:txBody>
      </p:sp>
    </p:spTree>
    <p:extLst>
      <p:ext uri="{BB962C8B-B14F-4D97-AF65-F5344CB8AC3E}">
        <p14:creationId xmlns:p14="http://schemas.microsoft.com/office/powerpoint/2010/main" val="5723627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9719ADDC-A02D-4390-8980-67F83DC3F990}"/>
              </a:ext>
            </a:extLst>
          </p:cNvPr>
          <p:cNvSpPr>
            <a:spLocks noGrp="1"/>
          </p:cNvSpPr>
          <p:nvPr>
            <p:ph type="title"/>
          </p:nvPr>
        </p:nvSpPr>
        <p:spPr>
          <a:xfrm>
            <a:off x="484584" y="98475"/>
            <a:ext cx="7053542" cy="1347770"/>
          </a:xfrm>
        </p:spPr>
        <p:txBody>
          <a:bodyPr/>
          <a:lstStyle/>
          <a:p>
            <a:r>
              <a:rPr lang="it-IT" dirty="0" smtClean="0"/>
              <a:t>Modifiche apportate dalla L. 132/2018 </a:t>
            </a:r>
            <a:endParaRPr lang="it-IT" dirty="0"/>
          </a:p>
        </p:txBody>
      </p:sp>
      <p:sp>
        <p:nvSpPr>
          <p:cNvPr id="3" name="Segnaposto contenuto 2">
            <a:extLst>
              <a:ext uri="{FF2B5EF4-FFF2-40B4-BE49-F238E27FC236}">
                <a16:creationId xmlns:a16="http://schemas.microsoft.com/office/drawing/2014/main" xmlns="" id="{AFF2308C-E575-4635-9510-0BE444588D9F}"/>
              </a:ext>
            </a:extLst>
          </p:cNvPr>
          <p:cNvSpPr>
            <a:spLocks noGrp="1"/>
          </p:cNvSpPr>
          <p:nvPr>
            <p:ph idx="1"/>
          </p:nvPr>
        </p:nvSpPr>
        <p:spPr>
          <a:xfrm>
            <a:off x="250371" y="1660849"/>
            <a:ext cx="8767019" cy="5098676"/>
          </a:xfrm>
        </p:spPr>
        <p:txBody>
          <a:bodyPr>
            <a:normAutofit/>
          </a:bodyPr>
          <a:lstStyle/>
          <a:p>
            <a:pPr marL="0" indent="0">
              <a:buNone/>
            </a:pPr>
            <a:r>
              <a:rPr lang="it-IT" sz="2200" b="1" dirty="0"/>
              <a:t>ART. 9   </a:t>
            </a:r>
            <a:r>
              <a:rPr lang="it-IT" sz="2200" b="1" dirty="0" smtClean="0"/>
              <a:t>DISPOSIZIONI </a:t>
            </a:r>
            <a:r>
              <a:rPr lang="it-IT" sz="2200" b="1" dirty="0"/>
              <a:t>IN MATERIA DI DOMANDA REITERATA </a:t>
            </a:r>
            <a:r>
              <a:rPr lang="it-IT" sz="2200" b="1" dirty="0" smtClean="0"/>
              <a:t>E </a:t>
            </a:r>
            <a:r>
              <a:rPr lang="it-IT" sz="2200" b="1" dirty="0"/>
              <a:t>DI DOMANDA PRESENTATA ALLA FRONTIERA </a:t>
            </a:r>
            <a:endParaRPr lang="it-IT" sz="2200" dirty="0"/>
          </a:p>
          <a:p>
            <a:pPr marL="0" indent="0">
              <a:buNone/>
            </a:pPr>
            <a:r>
              <a:rPr lang="it-IT" sz="2200" dirty="0"/>
              <a:t>Si stabilisce che Il richiedente NON sia autorizzato a rimanere sul territorio italiano mentre attende la definizione del procedimento davanti alla Commissione territoriale quando si tratta di soggetti che:</a:t>
            </a:r>
          </a:p>
          <a:p>
            <a:r>
              <a:rPr lang="it-IT" sz="2200" dirty="0"/>
              <a:t>a) debbono essere estradati verso un altro Stato  in  virtu'  degli obblighi previsti da un mandato di arresto europeo;</a:t>
            </a:r>
          </a:p>
          <a:p>
            <a:r>
              <a:rPr lang="it-IT" sz="2200" dirty="0"/>
              <a:t>b) debbono essere consegnati ad una Corte o ad un Tribunale  penale internazionale; </a:t>
            </a:r>
          </a:p>
          <a:p>
            <a:r>
              <a:rPr lang="it-IT" sz="2200" dirty="0"/>
              <a:t>c)  debbano  essere  avviati  verso  un  altro  Stato   dell'Unione competente per l'esame dell'istanza di protezione internazionale; </a:t>
            </a:r>
          </a:p>
        </p:txBody>
      </p:sp>
    </p:spTree>
    <p:extLst>
      <p:ext uri="{BB962C8B-B14F-4D97-AF65-F5344CB8AC3E}">
        <p14:creationId xmlns:p14="http://schemas.microsoft.com/office/powerpoint/2010/main" val="38210706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9719ADDC-A02D-4390-8980-67F83DC3F990}"/>
              </a:ext>
            </a:extLst>
          </p:cNvPr>
          <p:cNvSpPr>
            <a:spLocks noGrp="1"/>
          </p:cNvSpPr>
          <p:nvPr>
            <p:ph type="title"/>
          </p:nvPr>
        </p:nvSpPr>
        <p:spPr>
          <a:xfrm>
            <a:off x="484584" y="98475"/>
            <a:ext cx="7053542" cy="1347770"/>
          </a:xfrm>
        </p:spPr>
        <p:txBody>
          <a:bodyPr/>
          <a:lstStyle/>
          <a:p>
            <a:r>
              <a:rPr lang="it-IT" dirty="0" smtClean="0"/>
              <a:t>Modifiche apportate dalla L. 132/2018 </a:t>
            </a:r>
            <a:endParaRPr lang="it-IT" dirty="0"/>
          </a:p>
        </p:txBody>
      </p:sp>
      <p:sp>
        <p:nvSpPr>
          <p:cNvPr id="3" name="Segnaposto contenuto 2">
            <a:extLst>
              <a:ext uri="{FF2B5EF4-FFF2-40B4-BE49-F238E27FC236}">
                <a16:creationId xmlns:a16="http://schemas.microsoft.com/office/drawing/2014/main" xmlns="" id="{AFF2308C-E575-4635-9510-0BE444588D9F}"/>
              </a:ext>
            </a:extLst>
          </p:cNvPr>
          <p:cNvSpPr>
            <a:spLocks noGrp="1"/>
          </p:cNvSpPr>
          <p:nvPr>
            <p:ph idx="1"/>
          </p:nvPr>
        </p:nvSpPr>
        <p:spPr>
          <a:xfrm>
            <a:off x="250371" y="1660849"/>
            <a:ext cx="8767019" cy="5098676"/>
          </a:xfrm>
        </p:spPr>
        <p:txBody>
          <a:bodyPr>
            <a:normAutofit/>
          </a:bodyPr>
          <a:lstStyle/>
          <a:p>
            <a:pPr marL="0" indent="0">
              <a:buNone/>
            </a:pPr>
            <a:r>
              <a:rPr lang="it-IT" sz="2200" b="1" dirty="0"/>
              <a:t>ART. 9   </a:t>
            </a:r>
            <a:r>
              <a:rPr lang="it-IT" sz="2200" b="1" dirty="0" smtClean="0"/>
              <a:t>DISPOSIZIONI </a:t>
            </a:r>
            <a:r>
              <a:rPr lang="it-IT" sz="2200" b="1" dirty="0"/>
              <a:t>IN MATERIA DI DOMANDA REITERATA </a:t>
            </a:r>
            <a:r>
              <a:rPr lang="it-IT" sz="2200" b="1" dirty="0" smtClean="0"/>
              <a:t>E </a:t>
            </a:r>
            <a:r>
              <a:rPr lang="it-IT" sz="2200" b="1" dirty="0"/>
              <a:t>DI DOMANDA PRESENTATA ALLA FRONTIERA </a:t>
            </a:r>
            <a:r>
              <a:rPr lang="it-IT" sz="2200" b="1" dirty="0" smtClean="0"/>
              <a:t> (segue)</a:t>
            </a:r>
            <a:endParaRPr lang="it-IT" sz="2200" dirty="0"/>
          </a:p>
          <a:p>
            <a:r>
              <a:rPr lang="it-IT" sz="2200" dirty="0" smtClean="0"/>
              <a:t>d</a:t>
            </a:r>
            <a:r>
              <a:rPr lang="it-IT" sz="2200" dirty="0"/>
              <a:t>) hanno presentato una prima domanda reiterata al  solo  scopo  di ritardare  o  impedire  l'esecuzione  di   una   decisione   che   ne comporterebbe l'imminente allontanamento dal territorio nazionale;</a:t>
            </a:r>
          </a:p>
          <a:p>
            <a:r>
              <a:rPr lang="it-IT" sz="2200" dirty="0"/>
              <a:t>e) manifestano la </a:t>
            </a:r>
            <a:r>
              <a:rPr lang="it-IT" sz="2200" dirty="0" smtClean="0"/>
              <a:t>volontà </a:t>
            </a:r>
            <a:r>
              <a:rPr lang="it-IT" sz="2200" dirty="0"/>
              <a:t>di presentare un'altra domanda reiterata a seguito di una decisione definitiva che considera inammissibile una prima domanda reiterata ai sensi dell'articolo 29, comma  1,  o  dopo una decisione definitiva che respinge la prima domanda  reiterata  ai sensi dell'articolo 32, comma 1, lettere b) e b-bis).</a:t>
            </a:r>
          </a:p>
          <a:p>
            <a:endParaRPr lang="it-IT" dirty="0"/>
          </a:p>
        </p:txBody>
      </p:sp>
    </p:spTree>
    <p:extLst>
      <p:ext uri="{BB962C8B-B14F-4D97-AF65-F5344CB8AC3E}">
        <p14:creationId xmlns:p14="http://schemas.microsoft.com/office/powerpoint/2010/main" val="11044705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C0579B03-5A3B-43D4-A5B4-913DDAB66973}"/>
              </a:ext>
            </a:extLst>
          </p:cNvPr>
          <p:cNvSpPr>
            <a:spLocks noGrp="1"/>
          </p:cNvSpPr>
          <p:nvPr>
            <p:ph type="title"/>
          </p:nvPr>
        </p:nvSpPr>
        <p:spPr>
          <a:xfrm>
            <a:off x="484710" y="452718"/>
            <a:ext cx="7055380" cy="954051"/>
          </a:xfrm>
        </p:spPr>
        <p:txBody>
          <a:bodyPr/>
          <a:lstStyle/>
          <a:p>
            <a:r>
              <a:rPr lang="it-IT" dirty="0"/>
              <a:t>L. </a:t>
            </a:r>
            <a:r>
              <a:rPr lang="it-IT" dirty="0" smtClean="0"/>
              <a:t>132/2018</a:t>
            </a:r>
            <a:endParaRPr lang="it-IT" dirty="0"/>
          </a:p>
        </p:txBody>
      </p:sp>
      <p:sp>
        <p:nvSpPr>
          <p:cNvPr id="3" name="Segnaposto contenuto 2">
            <a:extLst>
              <a:ext uri="{FF2B5EF4-FFF2-40B4-BE49-F238E27FC236}">
                <a16:creationId xmlns:a16="http://schemas.microsoft.com/office/drawing/2014/main" xmlns="" id="{951F4370-19C6-47D2-A71E-5320DDF77372}"/>
              </a:ext>
            </a:extLst>
          </p:cNvPr>
          <p:cNvSpPr>
            <a:spLocks noGrp="1"/>
          </p:cNvSpPr>
          <p:nvPr>
            <p:ph idx="1"/>
          </p:nvPr>
        </p:nvSpPr>
        <p:spPr>
          <a:xfrm>
            <a:off x="484710" y="1702191"/>
            <a:ext cx="8293530" cy="4754593"/>
          </a:xfrm>
        </p:spPr>
        <p:txBody>
          <a:bodyPr>
            <a:normAutofit fontScale="92500" lnSpcReduction="10000"/>
          </a:bodyPr>
          <a:lstStyle/>
          <a:p>
            <a:pPr marL="0" indent="0">
              <a:buNone/>
            </a:pPr>
            <a:r>
              <a:rPr lang="it-IT" sz="2200" b="1" dirty="0"/>
              <a:t>ART. 10 PROCEDIMENTO IMMEDIATO INNANZI ALLA COMMISSIONE TERRITORIALE  PER  IL   RICONOSCIMENTO DELLA PROTEZIONE INTERNAZIONALE</a:t>
            </a:r>
            <a:endParaRPr lang="it-IT" sz="2200" dirty="0"/>
          </a:p>
          <a:p>
            <a:pPr marL="0" indent="0" algn="just">
              <a:buNone/>
            </a:pPr>
            <a:r>
              <a:rPr lang="it-IT" sz="2200" dirty="0"/>
              <a:t>Il decreto stabilisce che </a:t>
            </a:r>
            <a:r>
              <a:rPr lang="it-IT" sz="2200" b="1" dirty="0"/>
              <a:t>quando il richiedente </a:t>
            </a:r>
            <a:r>
              <a:rPr lang="it-IT" sz="2200" b="1" dirty="0" err="1"/>
              <a:t>e'</a:t>
            </a:r>
            <a:r>
              <a:rPr lang="it-IT" sz="2200" b="1" dirty="0"/>
              <a:t> sottoposto a  procedimento  penale</a:t>
            </a:r>
            <a:r>
              <a:rPr lang="it-IT" sz="2200" dirty="0"/>
              <a:t> per certi reati </a:t>
            </a:r>
            <a:r>
              <a:rPr lang="it-IT" sz="2200" b="1" dirty="0"/>
              <a:t>ovvero </a:t>
            </a:r>
            <a:r>
              <a:rPr lang="it-IT" sz="2200" b="1" dirty="0" err="1"/>
              <a:t>e'</a:t>
            </a:r>
            <a:r>
              <a:rPr lang="it-IT" sz="2200" b="1" dirty="0"/>
              <a:t> stato condannato anche con sentenza non definitiva</a:t>
            </a:r>
            <a:r>
              <a:rPr lang="it-IT" sz="2200" dirty="0"/>
              <a:t> per  uno  dei  predetti  reati,  il  questore  ne  da' tempestiva comunicazione alla  Commissione  territoriale  competente, che  provvede  nell'immediatezza  all'audizione  dell'interessato   e adotta contestuale decisione. Salvo quanto previsto dal comma  3,  in caso di rigetto  della  domanda</a:t>
            </a:r>
            <a:r>
              <a:rPr lang="it-IT" sz="2200" b="1" u="sng" dirty="0"/>
              <a:t>,  il  richiedente  ha  in  ogni  caso l'obbligo di lasciare il territorio nazionale, anche in  pendenza  di ricorso avverso  la  decisione  della  Commissione</a:t>
            </a:r>
            <a:r>
              <a:rPr lang="it-IT" sz="2200" dirty="0"/>
              <a:t>.  A  tal  fine  si provvede ai sensi dell'articolo 13, commi  3,  4  e  5,  del  decreto legislativo 25 luglio 1998, n. 286, ossia con accompagnamento alla frontiera.</a:t>
            </a:r>
          </a:p>
          <a:p>
            <a:endParaRPr lang="it-IT" dirty="0"/>
          </a:p>
        </p:txBody>
      </p:sp>
    </p:spTree>
    <p:extLst>
      <p:ext uri="{BB962C8B-B14F-4D97-AF65-F5344CB8AC3E}">
        <p14:creationId xmlns:p14="http://schemas.microsoft.com/office/powerpoint/2010/main" val="7300316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57498A1D-51AA-49F3-A3B1-07868325FE27}"/>
              </a:ext>
            </a:extLst>
          </p:cNvPr>
          <p:cNvSpPr>
            <a:spLocks noGrp="1"/>
          </p:cNvSpPr>
          <p:nvPr>
            <p:ph type="title"/>
          </p:nvPr>
        </p:nvSpPr>
        <p:spPr>
          <a:xfrm>
            <a:off x="484710" y="0"/>
            <a:ext cx="7530286" cy="1240971"/>
          </a:xfrm>
        </p:spPr>
        <p:txBody>
          <a:bodyPr/>
          <a:lstStyle/>
          <a:p>
            <a:r>
              <a:rPr lang="it-IT" sz="3600" b="1" dirty="0" smtClean="0"/>
              <a:t>PROCEDURA PER LA RICHIESTA </a:t>
            </a:r>
            <a:r>
              <a:rPr lang="it-IT" sz="3600" b="1" dirty="0"/>
              <a:t>DI PROTEZIONE </a:t>
            </a:r>
            <a:r>
              <a:rPr lang="it-IT" sz="3600" b="1" dirty="0" smtClean="0"/>
              <a:t>INTERNAZIONALE</a:t>
            </a:r>
            <a:r>
              <a:rPr lang="it-IT" sz="3600" dirty="0"/>
              <a:t/>
            </a:r>
            <a:br>
              <a:rPr lang="it-IT" sz="3600" dirty="0"/>
            </a:br>
            <a:endParaRPr lang="it-IT" sz="3600" dirty="0"/>
          </a:p>
        </p:txBody>
      </p:sp>
      <p:sp>
        <p:nvSpPr>
          <p:cNvPr id="3" name="Segnaposto contenuto 2">
            <a:extLst>
              <a:ext uri="{FF2B5EF4-FFF2-40B4-BE49-F238E27FC236}">
                <a16:creationId xmlns:a16="http://schemas.microsoft.com/office/drawing/2014/main" xmlns="" id="{2CF366AB-40ED-4359-9F18-820682001DB2}"/>
              </a:ext>
            </a:extLst>
          </p:cNvPr>
          <p:cNvSpPr>
            <a:spLocks noGrp="1"/>
          </p:cNvSpPr>
          <p:nvPr>
            <p:ph idx="1"/>
          </p:nvPr>
        </p:nvSpPr>
        <p:spPr>
          <a:xfrm>
            <a:off x="211015" y="1623527"/>
            <a:ext cx="8778240" cy="4814595"/>
          </a:xfrm>
        </p:spPr>
        <p:txBody>
          <a:bodyPr>
            <a:normAutofit/>
          </a:bodyPr>
          <a:lstStyle/>
          <a:p>
            <a:pPr marL="0" indent="0" algn="just">
              <a:buNone/>
            </a:pPr>
            <a:r>
              <a:rPr lang="it-IT" sz="2800" b="1" dirty="0" smtClean="0"/>
              <a:t>FASE 3: DECISIONE della COMMISSIONE TERRITORIALE</a:t>
            </a:r>
            <a:endParaRPr lang="it-IT" sz="2800" dirty="0" smtClean="0"/>
          </a:p>
          <a:p>
            <a:pPr algn="just"/>
            <a:r>
              <a:rPr lang="it-IT" dirty="0" smtClean="0"/>
              <a:t>La </a:t>
            </a:r>
            <a:r>
              <a:rPr lang="it-IT" b="1" dirty="0"/>
              <a:t>Commissione, attraverso decisione scritta, può</a:t>
            </a:r>
            <a:r>
              <a:rPr lang="it-IT" dirty="0" smtClean="0"/>
              <a:t>:</a:t>
            </a:r>
            <a:endParaRPr lang="it-IT" dirty="0"/>
          </a:p>
          <a:p>
            <a:pPr algn="just"/>
            <a:r>
              <a:rPr lang="it-IT" b="1" dirty="0"/>
              <a:t>1. </a:t>
            </a:r>
            <a:r>
              <a:rPr lang="it-IT" dirty="0"/>
              <a:t>riconoscere lo STATUS di RIFUGIATO; </a:t>
            </a:r>
          </a:p>
          <a:p>
            <a:pPr algn="just"/>
            <a:r>
              <a:rPr lang="it-IT" b="1" dirty="0"/>
              <a:t>2.</a:t>
            </a:r>
            <a:r>
              <a:rPr lang="it-IT" dirty="0"/>
              <a:t> concedere la PROTEZIONE SUSSIDIARIA</a:t>
            </a:r>
            <a:r>
              <a:rPr lang="it-IT" dirty="0" smtClean="0"/>
              <a:t>;</a:t>
            </a:r>
            <a:endParaRPr lang="it-IT" dirty="0"/>
          </a:p>
          <a:p>
            <a:pPr algn="just"/>
            <a:r>
              <a:rPr lang="it-IT" b="1" dirty="0"/>
              <a:t>3.</a:t>
            </a:r>
            <a:r>
              <a:rPr lang="it-IT" dirty="0"/>
              <a:t> ritenere che sussistano gravi motivi di carattere umanitario e, pertanto, chiede alla Questura il rilascio un PERMESSO DI SOGGIORNO PER MOTIVI UMANITARI</a:t>
            </a:r>
            <a:r>
              <a:rPr lang="it-IT" dirty="0" smtClean="0"/>
              <a:t>;</a:t>
            </a:r>
            <a:endParaRPr lang="it-IT" dirty="0"/>
          </a:p>
          <a:p>
            <a:pPr algn="just"/>
            <a:r>
              <a:rPr lang="it-IT" b="1" dirty="0"/>
              <a:t>4.</a:t>
            </a:r>
            <a:r>
              <a:rPr lang="it-IT" dirty="0"/>
              <a:t> non riconoscere alcuna forma di protezione, RIGETTARE LA DOMANDA per manifesta infondatezza, per la sussistenza di una causa di esclusione o per insussistenza dei presupposti per il riconoscimento della protezione.</a:t>
            </a:r>
          </a:p>
          <a:p>
            <a:endParaRPr lang="it-IT" dirty="0"/>
          </a:p>
        </p:txBody>
      </p:sp>
    </p:spTree>
    <p:extLst>
      <p:ext uri="{BB962C8B-B14F-4D97-AF65-F5344CB8AC3E}">
        <p14:creationId xmlns:p14="http://schemas.microsoft.com/office/powerpoint/2010/main" val="918227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5D178D7E-C9D1-43D9-8C12-4B27B16E0C76}"/>
              </a:ext>
            </a:extLst>
          </p:cNvPr>
          <p:cNvSpPr>
            <a:spLocks noGrp="1"/>
          </p:cNvSpPr>
          <p:nvPr>
            <p:ph type="title"/>
          </p:nvPr>
        </p:nvSpPr>
        <p:spPr>
          <a:xfrm>
            <a:off x="484710" y="112542"/>
            <a:ext cx="7055380" cy="1740706"/>
          </a:xfrm>
        </p:spPr>
        <p:txBody>
          <a:bodyPr>
            <a:normAutofit fontScale="90000"/>
          </a:bodyPr>
          <a:lstStyle/>
          <a:p>
            <a:r>
              <a:rPr lang="it-IT" b="1" dirty="0"/>
              <a:t>PROCEDURA PER LA RICHIESTA DI PROTEZIONE INTERNAZIONALE</a:t>
            </a:r>
            <a:r>
              <a:rPr lang="it-IT" dirty="0"/>
              <a:t/>
            </a:r>
            <a:br>
              <a:rPr lang="it-IT" dirty="0"/>
            </a:br>
            <a:endParaRPr lang="it-IT" dirty="0"/>
          </a:p>
        </p:txBody>
      </p:sp>
      <p:sp>
        <p:nvSpPr>
          <p:cNvPr id="3" name="Segnaposto contenuto 2">
            <a:extLst>
              <a:ext uri="{FF2B5EF4-FFF2-40B4-BE49-F238E27FC236}">
                <a16:creationId xmlns:a16="http://schemas.microsoft.com/office/drawing/2014/main" xmlns="" id="{6D8AAC1F-D30B-4503-994D-E0D661E93D7D}"/>
              </a:ext>
            </a:extLst>
          </p:cNvPr>
          <p:cNvSpPr>
            <a:spLocks noGrp="1"/>
          </p:cNvSpPr>
          <p:nvPr>
            <p:ph idx="1"/>
          </p:nvPr>
        </p:nvSpPr>
        <p:spPr>
          <a:xfrm>
            <a:off x="182880" y="2052925"/>
            <a:ext cx="8778240" cy="4674446"/>
          </a:xfrm>
        </p:spPr>
        <p:txBody>
          <a:bodyPr>
            <a:normAutofit/>
          </a:bodyPr>
          <a:lstStyle/>
          <a:p>
            <a:pPr algn="just"/>
            <a:r>
              <a:rPr lang="it-IT" b="1" u="sng" dirty="0"/>
              <a:t>FASE 1: Presentazione della DOMANDA </a:t>
            </a:r>
            <a:endParaRPr lang="it-IT" dirty="0"/>
          </a:p>
          <a:p>
            <a:pPr algn="just"/>
            <a:r>
              <a:rPr lang="it-IT" dirty="0"/>
              <a:t>La domanda deve essere presentata presso</a:t>
            </a:r>
            <a:r>
              <a:rPr lang="it-IT" b="1" dirty="0"/>
              <a:t> la Polizia di frontiera</a:t>
            </a:r>
            <a:r>
              <a:rPr lang="it-IT" dirty="0"/>
              <a:t>, al momento dell’arrivo in Italia,</a:t>
            </a:r>
            <a:r>
              <a:rPr lang="it-IT" b="1" dirty="0"/>
              <a:t> o presso la Questura</a:t>
            </a:r>
            <a:r>
              <a:rPr lang="it-IT" dirty="0"/>
              <a:t>, se lo straniero è già presente in Italia;</a:t>
            </a:r>
          </a:p>
          <a:p>
            <a:pPr algn="just"/>
            <a:r>
              <a:rPr lang="it-IT" dirty="0"/>
              <a:t>La Polizia procede al </a:t>
            </a:r>
            <a:r>
              <a:rPr lang="it-IT" u="sng" dirty="0"/>
              <a:t>“</a:t>
            </a:r>
            <a:r>
              <a:rPr lang="it-IT" b="1" u="sng" dirty="0" err="1"/>
              <a:t>fotosegnalamento</a:t>
            </a:r>
            <a:r>
              <a:rPr lang="it-IT" dirty="0"/>
              <a:t>”;</a:t>
            </a:r>
          </a:p>
          <a:p>
            <a:pPr algn="just"/>
            <a:r>
              <a:rPr lang="it-IT" u="sng" dirty="0"/>
              <a:t>Formalizzazione della domanda:</a:t>
            </a:r>
            <a:r>
              <a:rPr lang="it-IT" dirty="0"/>
              <a:t> "Modello per il riconoscimento dello status di rifugiato ai sensi della Convenzione di Ginevra" (</a:t>
            </a:r>
            <a:r>
              <a:rPr lang="it-IT" b="1" u="sng" dirty="0"/>
              <a:t>Modello C/3</a:t>
            </a:r>
            <a:r>
              <a:rPr lang="it-IT" u="sng" dirty="0"/>
              <a:t>).</a:t>
            </a:r>
            <a:r>
              <a:rPr lang="it-IT" dirty="0"/>
              <a:t> A questo modello si allega una memoria scritta (nella lingua del richiedente) circa la propria storia personale;</a:t>
            </a:r>
          </a:p>
          <a:p>
            <a:pPr algn="just"/>
            <a:r>
              <a:rPr lang="it-IT" dirty="0"/>
              <a:t>Nei giorni immediatamente successivi alla domanda la Questura dovrebbe rilasciare un </a:t>
            </a:r>
            <a:r>
              <a:rPr lang="it-IT" b="1" dirty="0"/>
              <a:t>attestato nominativo</a:t>
            </a:r>
            <a:r>
              <a:rPr lang="it-IT" dirty="0"/>
              <a:t>, in attesa del </a:t>
            </a:r>
            <a:r>
              <a:rPr lang="it-IT" b="1" dirty="0"/>
              <a:t>permesso di soggiorno per richiesta asilo</a:t>
            </a:r>
            <a:r>
              <a:rPr lang="it-IT" dirty="0"/>
              <a:t>. </a:t>
            </a:r>
          </a:p>
          <a:p>
            <a:pPr algn="just"/>
            <a:endParaRPr lang="it-IT" dirty="0"/>
          </a:p>
        </p:txBody>
      </p:sp>
    </p:spTree>
    <p:extLst>
      <p:ext uri="{BB962C8B-B14F-4D97-AF65-F5344CB8AC3E}">
        <p14:creationId xmlns:p14="http://schemas.microsoft.com/office/powerpoint/2010/main" val="18056124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extLst/>
          </a:blip>
          <a:stretch/>
        </a:blipFill>
        <a:effectLst/>
      </p:bgPr>
    </p:bg>
    <p:spTree>
      <p:nvGrpSpPr>
        <p:cNvPr id="1" name=""/>
        <p:cNvGrpSpPr/>
        <p:nvPr/>
      </p:nvGrpSpPr>
      <p:grpSpPr>
        <a:xfrm>
          <a:off x="0" y="0"/>
          <a:ext cx="0" cy="0"/>
          <a:chOff x="0" y="0"/>
          <a:chExt cx="0" cy="0"/>
        </a:xfrm>
      </p:grpSpPr>
      <p:pic>
        <p:nvPicPr>
          <p:cNvPr id="71" name="Picture 70">
            <a:extLst>
              <a:ext uri="{FF2B5EF4-FFF2-40B4-BE49-F238E27FC236}">
                <a16:creationId xmlns:a16="http://schemas.microsoft.com/office/drawing/2014/main" xmlns="" id="{C9ECDD5C-152A-4CC7-8333-0F367B3A62EA}"/>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3027759" cy="4188315"/>
          </a:xfrm>
          <a:prstGeom prst="rect">
            <a:avLst/>
          </a:prstGeom>
        </p:spPr>
      </p:pic>
      <p:pic>
        <p:nvPicPr>
          <p:cNvPr id="73" name="Picture 72">
            <a:extLst>
              <a:ext uri="{FF2B5EF4-FFF2-40B4-BE49-F238E27FC236}">
                <a16:creationId xmlns:a16="http://schemas.microsoft.com/office/drawing/2014/main" xmlns="" id="{7F5C92A3-369B-43F3-BDCE-E560B1B0EC89}"/>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141809" cy="2365453"/>
          </a:xfrm>
          <a:prstGeom prst="rect">
            <a:avLst/>
          </a:prstGeom>
        </p:spPr>
      </p:pic>
      <p:sp>
        <p:nvSpPr>
          <p:cNvPr id="75" name="Oval 74">
            <a:extLst>
              <a:ext uri="{FF2B5EF4-FFF2-40B4-BE49-F238E27FC236}">
                <a16:creationId xmlns:a16="http://schemas.microsoft.com/office/drawing/2014/main" xmlns="" id="{AEBE9F1A-B38D-446E-83AE-14B17CE77FF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56759" y="1676400"/>
            <a:ext cx="211455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77" name="Picture 76">
            <a:extLst>
              <a:ext uri="{FF2B5EF4-FFF2-40B4-BE49-F238E27FC236}">
                <a16:creationId xmlns:a16="http://schemas.microsoft.com/office/drawing/2014/main" xmlns="" id="{915B5014-A7EC-4BA6-9C83-8840CF81DB2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5">
            <a:extLst>
              <a:ext uri="{28A0092B-C50C-407E-A947-70E740481C1C}">
                <a14:useLocalDpi xmlns:a14="http://schemas.microsoft.com/office/drawing/2010/main" val="0"/>
              </a:ext>
            </a:extLst>
          </a:blip>
          <a:srcRect t="28813"/>
          <a:stretch/>
        </p:blipFill>
        <p:spPr>
          <a:xfrm>
            <a:off x="5999559" y="0"/>
            <a:ext cx="1202540" cy="1141407"/>
          </a:xfrm>
          <a:prstGeom prst="rect">
            <a:avLst/>
          </a:prstGeom>
        </p:spPr>
      </p:pic>
      <p:pic>
        <p:nvPicPr>
          <p:cNvPr id="79" name="Picture 78">
            <a:extLst>
              <a:ext uri="{FF2B5EF4-FFF2-40B4-BE49-F238E27FC236}">
                <a16:creationId xmlns:a16="http://schemas.microsoft.com/office/drawing/2014/main" xmlns="" id="{022C43AB-86D7-420D-8AD7-DC0A15FDD0A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6">
            <a:extLst>
              <a:ext uri="{28A0092B-C50C-407E-A947-70E740481C1C}">
                <a14:useLocalDpi xmlns:a14="http://schemas.microsoft.com/office/drawing/2010/main" val="0"/>
              </a:ext>
            </a:extLst>
          </a:blip>
          <a:srcRect b="23320"/>
          <a:stretch/>
        </p:blipFill>
        <p:spPr>
          <a:xfrm>
            <a:off x="6454408" y="6096000"/>
            <a:ext cx="745301" cy="762000"/>
          </a:xfrm>
          <a:prstGeom prst="rect">
            <a:avLst/>
          </a:prstGeom>
        </p:spPr>
      </p:pic>
      <p:sp>
        <p:nvSpPr>
          <p:cNvPr id="81" name="Rectangle 80">
            <a:extLst>
              <a:ext uri="{FF2B5EF4-FFF2-40B4-BE49-F238E27FC236}">
                <a16:creationId xmlns:a16="http://schemas.microsoft.com/office/drawing/2014/main" xmlns="" id="{5E3EB826-A471-488F-9E8A-D65528A3C0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3" name="Rectangle 82">
            <a:extLst>
              <a:ext uri="{FF2B5EF4-FFF2-40B4-BE49-F238E27FC236}">
                <a16:creationId xmlns:a16="http://schemas.microsoft.com/office/drawing/2014/main" xmlns="" id="{DFB3CEA1-88D9-42FB-88ED-1E9807FE659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descr="https://ci5.googleusercontent.com/proxy/Fa-UTHQCIGe7QgQvS2iVGl8gC80-LDWP2cA1lJa4UISYlFQ5ZwpQ3cji_p-H8SDsl-mCFlw8Nk1DIrjS2i9KgnB7yk6eQooCrEcfSZ5TSx0ahnlOFDWVlrW-WvMJegpx=s0-d-e1-ft#https://www.ispionline.it/sites/default/files/media/img/fcm/2richieste.png">
            <a:extLst>
              <a:ext uri="{FF2B5EF4-FFF2-40B4-BE49-F238E27FC236}">
                <a16:creationId xmlns:a16="http://schemas.microsoft.com/office/drawing/2014/main" xmlns="" id="{CC7D5A9D-B9EF-481D-ACD2-6C815B574D27}"/>
              </a:ext>
            </a:extLst>
          </p:cNvPr>
          <p:cNvPicPr>
            <a:picLocks noGrp="1" noChangeAspect="1" noChangeArrowheads="1"/>
          </p:cNvPicPr>
          <p:nvPr>
            <p:ph idx="1"/>
          </p:nvPr>
        </p:nvPicPr>
        <p:blipFill>
          <a:blip r:embed="rId7">
            <a:extLst>
              <a:ext uri="{28A0092B-C50C-407E-A947-70E740481C1C}">
                <a14:useLocalDpi xmlns:a14="http://schemas.microsoft.com/office/drawing/2010/main" val="0"/>
              </a:ext>
            </a:extLst>
          </a:blip>
          <a:srcRect/>
          <a:stretch>
            <a:fillRect/>
          </a:stretch>
        </p:blipFill>
        <p:spPr bwMode="auto">
          <a:xfrm>
            <a:off x="482600" y="873126"/>
            <a:ext cx="8178799" cy="5111748"/>
          </a:xfrm>
          <a:prstGeom prst="rect">
            <a:avLst/>
          </a:prstGeom>
          <a:noFill/>
          <a:extLst>
            <a:ext uri="{909E8E84-426E-40DD-AFC4-6F175D3DCCD1}">
              <a14:hiddenFill xmlns:a14="http://schemas.microsoft.com/office/drawing/2010/main">
                <a:solidFill>
                  <a:srgbClr val="FFFFFF"/>
                </a:solidFill>
              </a14:hiddenFill>
            </a:ext>
          </a:extLst>
        </p:spPr>
      </p:pic>
      <p:sp>
        <p:nvSpPr>
          <p:cNvPr id="85" name="Rectangle 84">
            <a:extLst>
              <a:ext uri="{FF2B5EF4-FFF2-40B4-BE49-F238E27FC236}">
                <a16:creationId xmlns:a16="http://schemas.microsoft.com/office/drawing/2014/main" xmlns="" id="{9A6C928E-4252-4F33-8C34-E50A12A3170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8726816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extLst/>
          </a:blip>
          <a:stretch/>
        </a:blipFill>
        <a:effectLst/>
      </p:bgPr>
    </p:bg>
    <p:spTree>
      <p:nvGrpSpPr>
        <p:cNvPr id="1" name=""/>
        <p:cNvGrpSpPr/>
        <p:nvPr/>
      </p:nvGrpSpPr>
      <p:grpSpPr>
        <a:xfrm>
          <a:off x="0" y="0"/>
          <a:ext cx="0" cy="0"/>
          <a:chOff x="0" y="0"/>
          <a:chExt cx="0" cy="0"/>
        </a:xfrm>
      </p:grpSpPr>
      <p:pic>
        <p:nvPicPr>
          <p:cNvPr id="71" name="Picture 70">
            <a:extLst>
              <a:ext uri="{FF2B5EF4-FFF2-40B4-BE49-F238E27FC236}">
                <a16:creationId xmlns:a16="http://schemas.microsoft.com/office/drawing/2014/main" xmlns="" id="{C9ECDD5C-152A-4CC7-8333-0F367B3A62EA}"/>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3027759" cy="4188315"/>
          </a:xfrm>
          <a:prstGeom prst="rect">
            <a:avLst/>
          </a:prstGeom>
        </p:spPr>
      </p:pic>
      <p:pic>
        <p:nvPicPr>
          <p:cNvPr id="73" name="Picture 72">
            <a:extLst>
              <a:ext uri="{FF2B5EF4-FFF2-40B4-BE49-F238E27FC236}">
                <a16:creationId xmlns:a16="http://schemas.microsoft.com/office/drawing/2014/main" xmlns="" id="{7F5C92A3-369B-43F3-BDCE-E560B1B0EC89}"/>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141809" cy="2365453"/>
          </a:xfrm>
          <a:prstGeom prst="rect">
            <a:avLst/>
          </a:prstGeom>
        </p:spPr>
      </p:pic>
      <p:sp>
        <p:nvSpPr>
          <p:cNvPr id="75" name="Oval 74">
            <a:extLst>
              <a:ext uri="{FF2B5EF4-FFF2-40B4-BE49-F238E27FC236}">
                <a16:creationId xmlns:a16="http://schemas.microsoft.com/office/drawing/2014/main" xmlns="" id="{AEBE9F1A-B38D-446E-83AE-14B17CE77FF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56759" y="1676400"/>
            <a:ext cx="211455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77" name="Picture 76">
            <a:extLst>
              <a:ext uri="{FF2B5EF4-FFF2-40B4-BE49-F238E27FC236}">
                <a16:creationId xmlns:a16="http://schemas.microsoft.com/office/drawing/2014/main" xmlns="" id="{915B5014-A7EC-4BA6-9C83-8840CF81DB2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5">
            <a:extLst>
              <a:ext uri="{28A0092B-C50C-407E-A947-70E740481C1C}">
                <a14:useLocalDpi xmlns:a14="http://schemas.microsoft.com/office/drawing/2010/main" val="0"/>
              </a:ext>
            </a:extLst>
          </a:blip>
          <a:srcRect t="28813"/>
          <a:stretch/>
        </p:blipFill>
        <p:spPr>
          <a:xfrm>
            <a:off x="5999559" y="0"/>
            <a:ext cx="1202540" cy="1141407"/>
          </a:xfrm>
          <a:prstGeom prst="rect">
            <a:avLst/>
          </a:prstGeom>
        </p:spPr>
      </p:pic>
      <p:pic>
        <p:nvPicPr>
          <p:cNvPr id="79" name="Picture 78">
            <a:extLst>
              <a:ext uri="{FF2B5EF4-FFF2-40B4-BE49-F238E27FC236}">
                <a16:creationId xmlns:a16="http://schemas.microsoft.com/office/drawing/2014/main" xmlns="" id="{022C43AB-86D7-420D-8AD7-DC0A15FDD0A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6">
            <a:extLst>
              <a:ext uri="{28A0092B-C50C-407E-A947-70E740481C1C}">
                <a14:useLocalDpi xmlns:a14="http://schemas.microsoft.com/office/drawing/2010/main" val="0"/>
              </a:ext>
            </a:extLst>
          </a:blip>
          <a:srcRect b="23320"/>
          <a:stretch/>
        </p:blipFill>
        <p:spPr>
          <a:xfrm>
            <a:off x="6454408" y="6096000"/>
            <a:ext cx="745301" cy="762000"/>
          </a:xfrm>
          <a:prstGeom prst="rect">
            <a:avLst/>
          </a:prstGeom>
        </p:spPr>
      </p:pic>
      <p:sp>
        <p:nvSpPr>
          <p:cNvPr id="81" name="Rectangle 80">
            <a:extLst>
              <a:ext uri="{FF2B5EF4-FFF2-40B4-BE49-F238E27FC236}">
                <a16:creationId xmlns:a16="http://schemas.microsoft.com/office/drawing/2014/main" xmlns="" id="{5E3EB826-A471-488F-9E8A-D65528A3C0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3" name="Rectangle 82">
            <a:extLst>
              <a:ext uri="{FF2B5EF4-FFF2-40B4-BE49-F238E27FC236}">
                <a16:creationId xmlns:a16="http://schemas.microsoft.com/office/drawing/2014/main" xmlns="" id="{DFB3CEA1-88D9-42FB-88ED-1E9807FE659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0" name="Picture 2" descr="https://ci3.googleusercontent.com/proxy/1u557dl3aZvdMMPZGFmgJSP9A3_hWoZEfFj7tllXLjkIZx0c4L58GarqkQYoIocZ8nyNkXU6xhOTY7Ntu1bWN09p02aRm-vBZ-S6OsjPUQ-VV5rSRIafSYWKxIA=s0-d-e1-ft#https://www.ispionline.it/sites/default/files/media/img/fcm/3tempo.png">
            <a:extLst>
              <a:ext uri="{FF2B5EF4-FFF2-40B4-BE49-F238E27FC236}">
                <a16:creationId xmlns:a16="http://schemas.microsoft.com/office/drawing/2014/main" xmlns="" id="{5247DFBB-35DC-48E1-99E3-53E48E21E7CB}"/>
              </a:ext>
            </a:extLst>
          </p:cNvPr>
          <p:cNvPicPr>
            <a:picLocks noGrp="1" noChangeAspect="1" noChangeArrowheads="1"/>
          </p:cNvPicPr>
          <p:nvPr>
            <p:ph idx="1"/>
          </p:nvPr>
        </p:nvPicPr>
        <p:blipFill>
          <a:blip r:embed="rId7">
            <a:extLst>
              <a:ext uri="{28A0092B-C50C-407E-A947-70E740481C1C}">
                <a14:useLocalDpi xmlns:a14="http://schemas.microsoft.com/office/drawing/2010/main" val="0"/>
              </a:ext>
            </a:extLst>
          </a:blip>
          <a:srcRect/>
          <a:stretch>
            <a:fillRect/>
          </a:stretch>
        </p:blipFill>
        <p:spPr bwMode="auto">
          <a:xfrm>
            <a:off x="482600" y="862902"/>
            <a:ext cx="8178799" cy="5132196"/>
          </a:xfrm>
          <a:prstGeom prst="rect">
            <a:avLst/>
          </a:prstGeom>
          <a:noFill/>
          <a:extLst>
            <a:ext uri="{909E8E84-426E-40DD-AFC4-6F175D3DCCD1}">
              <a14:hiddenFill xmlns:a14="http://schemas.microsoft.com/office/drawing/2010/main">
                <a:solidFill>
                  <a:srgbClr val="FFFFFF"/>
                </a:solidFill>
              </a14:hiddenFill>
            </a:ext>
          </a:extLst>
        </p:spPr>
      </p:pic>
      <p:sp>
        <p:nvSpPr>
          <p:cNvPr id="85" name="Rectangle 84">
            <a:extLst>
              <a:ext uri="{FF2B5EF4-FFF2-40B4-BE49-F238E27FC236}">
                <a16:creationId xmlns:a16="http://schemas.microsoft.com/office/drawing/2014/main" xmlns="" id="{9A6C928E-4252-4F33-8C34-E50A12A3170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8763464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a:t>La domanda di protezione internazionale</a:t>
            </a:r>
            <a:r>
              <a:rPr lang="it-IT" dirty="0"/>
              <a:t/>
            </a:r>
            <a:br>
              <a:rPr lang="it-IT" dirty="0"/>
            </a:br>
            <a:endParaRPr lang="en-GB" dirty="0"/>
          </a:p>
        </p:txBody>
      </p:sp>
      <p:sp>
        <p:nvSpPr>
          <p:cNvPr id="3" name="Segnaposto contenuto 2"/>
          <p:cNvSpPr>
            <a:spLocks noGrp="1"/>
          </p:cNvSpPr>
          <p:nvPr>
            <p:ph idx="4294967295"/>
          </p:nvPr>
        </p:nvSpPr>
        <p:spPr>
          <a:xfrm>
            <a:off x="484710" y="2248678"/>
            <a:ext cx="8164768" cy="4133072"/>
          </a:xfrm>
        </p:spPr>
        <p:txBody>
          <a:bodyPr>
            <a:normAutofit/>
          </a:bodyPr>
          <a:lstStyle/>
          <a:p>
            <a:pPr marL="0" indent="0" algn="just">
              <a:buNone/>
            </a:pPr>
            <a:r>
              <a:rPr lang="it-IT" sz="2400" dirty="0" smtClean="0"/>
              <a:t>Il </a:t>
            </a:r>
            <a:r>
              <a:rPr lang="it-IT" sz="2400" dirty="0"/>
              <a:t>verbale di presentazione della domanda di protezione internazionale (</a:t>
            </a:r>
            <a:r>
              <a:rPr lang="it-IT" sz="2400" dirty="0" err="1"/>
              <a:t>Mod</a:t>
            </a:r>
            <a:r>
              <a:rPr lang="it-IT" sz="2400" dirty="0"/>
              <a:t>. C3) deve essere redatto </a:t>
            </a:r>
            <a:r>
              <a:rPr lang="it-IT" sz="2400" b="1" dirty="0"/>
              <a:t>entro 3 giorni</a:t>
            </a:r>
            <a:r>
              <a:rPr lang="it-IT" sz="2400" dirty="0"/>
              <a:t> lavorativi dalla manifestazione della volontà di presentare la domanda stessa, o </a:t>
            </a:r>
            <a:r>
              <a:rPr lang="it-IT" sz="2400" b="1" dirty="0"/>
              <a:t>entro 6 giorni</a:t>
            </a:r>
            <a:r>
              <a:rPr lang="it-IT" sz="2400" dirty="0"/>
              <a:t> se la volontà è manifestata all’ufficio di polizia di frontiera. </a:t>
            </a:r>
          </a:p>
          <a:p>
            <a:pPr marL="0" indent="0" algn="just">
              <a:buNone/>
            </a:pPr>
            <a:r>
              <a:rPr lang="it-IT" sz="2400" dirty="0"/>
              <a:t>I termini sono prolungati </a:t>
            </a:r>
            <a:r>
              <a:rPr lang="it-IT" sz="2400" b="1" dirty="0"/>
              <a:t>sino a 10 giorni</a:t>
            </a:r>
            <a:r>
              <a:rPr lang="it-IT" sz="2400" dirty="0"/>
              <a:t> lavorativi in presenza di un elevato numero di domande </a:t>
            </a:r>
            <a:r>
              <a:rPr lang="it-IT" sz="2400" dirty="0" smtClean="0"/>
              <a:t>in caso </a:t>
            </a:r>
            <a:r>
              <a:rPr lang="it-IT" sz="2400" dirty="0"/>
              <a:t>di arrivi consistenti e ravvicinati</a:t>
            </a:r>
            <a:r>
              <a:rPr lang="it-IT" sz="2400" dirty="0" smtClean="0"/>
              <a:t>.</a:t>
            </a:r>
            <a:endParaRPr lang="it-IT" sz="2400" dirty="0"/>
          </a:p>
        </p:txBody>
      </p:sp>
    </p:spTree>
    <p:extLst>
      <p:ext uri="{BB962C8B-B14F-4D97-AF65-F5344CB8AC3E}">
        <p14:creationId xmlns:p14="http://schemas.microsoft.com/office/powerpoint/2010/main" val="23537151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5BA0FD62-B203-49C3-9A3D-C2676DBF3CB8}"/>
              </a:ext>
            </a:extLst>
          </p:cNvPr>
          <p:cNvSpPr>
            <a:spLocks noGrp="1"/>
          </p:cNvSpPr>
          <p:nvPr>
            <p:ph type="title"/>
          </p:nvPr>
        </p:nvSpPr>
        <p:spPr>
          <a:xfrm>
            <a:off x="484710" y="307911"/>
            <a:ext cx="7055380" cy="1097280"/>
          </a:xfrm>
        </p:spPr>
        <p:txBody>
          <a:bodyPr/>
          <a:lstStyle/>
          <a:p>
            <a:r>
              <a:rPr lang="it-IT" sz="3200" b="1" dirty="0"/>
              <a:t>PROCEDURA PER LA RICHIESTA DI PROTEZIONE INTERNAZIONALE</a:t>
            </a:r>
            <a:endParaRPr lang="it-IT" sz="3200" dirty="0"/>
          </a:p>
        </p:txBody>
      </p:sp>
      <p:sp>
        <p:nvSpPr>
          <p:cNvPr id="3" name="Segnaposto contenuto 2">
            <a:extLst>
              <a:ext uri="{FF2B5EF4-FFF2-40B4-BE49-F238E27FC236}">
                <a16:creationId xmlns:a16="http://schemas.microsoft.com/office/drawing/2014/main" xmlns="" id="{E6689363-8894-4789-A270-0E6EFFFBFC24}"/>
              </a:ext>
            </a:extLst>
          </p:cNvPr>
          <p:cNvSpPr>
            <a:spLocks noGrp="1"/>
          </p:cNvSpPr>
          <p:nvPr>
            <p:ph idx="1"/>
          </p:nvPr>
        </p:nvSpPr>
        <p:spPr>
          <a:xfrm>
            <a:off x="182881" y="1828800"/>
            <a:ext cx="8746516" cy="4600134"/>
          </a:xfrm>
        </p:spPr>
        <p:txBody>
          <a:bodyPr>
            <a:normAutofit/>
          </a:bodyPr>
          <a:lstStyle/>
          <a:p>
            <a:r>
              <a:rPr lang="it-IT" sz="1875" b="1" u="sng" dirty="0"/>
              <a:t>FASE 2: audizione in COMMISSIONE TERRITORIALE</a:t>
            </a:r>
            <a:endParaRPr lang="it-IT" sz="1875" dirty="0"/>
          </a:p>
          <a:p>
            <a:r>
              <a:rPr lang="it-IT" sz="1875" b="1" dirty="0"/>
              <a:t>1) </a:t>
            </a:r>
            <a:r>
              <a:rPr lang="it-IT" sz="1875" dirty="0"/>
              <a:t>La </a:t>
            </a:r>
            <a:r>
              <a:rPr lang="it-IT" sz="1875" b="1" u="sng" dirty="0"/>
              <a:t>decisione</a:t>
            </a:r>
            <a:r>
              <a:rPr lang="it-IT" sz="1875" dirty="0"/>
              <a:t> sulla domanda di protezione internazionale è compito della Commissione Territoriale per il Riconoscimento della Protezione Internazionale, composto da 4 </a:t>
            </a:r>
            <a:r>
              <a:rPr lang="it-IT" sz="1875" dirty="0" smtClean="0"/>
              <a:t>membri: 2 </a:t>
            </a:r>
            <a:r>
              <a:rPr lang="it-IT" sz="1875" dirty="0"/>
              <a:t>del Ministero dell’Interno, 1 rappresentante del comune (o della provincia o della regione), 1 rappresentante dell’UNHCR, un interprete. </a:t>
            </a:r>
          </a:p>
          <a:p>
            <a:r>
              <a:rPr lang="it-IT" sz="1875" dirty="0"/>
              <a:t>Il richiedente può </a:t>
            </a:r>
            <a:r>
              <a:rPr lang="it-IT" sz="1875" b="1" u="sng" dirty="0"/>
              <a:t>chiedere di rimandare l’audizione per motivi di salute</a:t>
            </a:r>
            <a:r>
              <a:rPr lang="it-IT" sz="1875" dirty="0"/>
              <a:t>, che devono essere certificati, o per altri gravi motivi. Puoi chiedere di sostenere il colloquio con uno solo dei membri della Commissione e del tuo stesso sesso.</a:t>
            </a:r>
          </a:p>
          <a:p>
            <a:r>
              <a:rPr lang="it-IT" sz="1875" b="1" dirty="0"/>
              <a:t>In questi casi, è importante che siano avvertiti gli operatori del centro</a:t>
            </a:r>
            <a:r>
              <a:rPr lang="it-IT" sz="1875" dirty="0"/>
              <a:t>.</a:t>
            </a:r>
          </a:p>
          <a:p>
            <a:endParaRPr lang="it-IT" sz="1875" dirty="0"/>
          </a:p>
          <a:p>
            <a:endParaRPr lang="it-IT" dirty="0"/>
          </a:p>
          <a:p>
            <a:endParaRPr lang="it-IT" dirty="0"/>
          </a:p>
        </p:txBody>
      </p:sp>
    </p:spTree>
    <p:extLst>
      <p:ext uri="{BB962C8B-B14F-4D97-AF65-F5344CB8AC3E}">
        <p14:creationId xmlns:p14="http://schemas.microsoft.com/office/powerpoint/2010/main" val="18779743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156995"/>
            <a:ext cx="8229600" cy="5439747"/>
          </a:xfrm>
        </p:spPr>
        <p:txBody>
          <a:bodyPr>
            <a:normAutofit fontScale="92500" lnSpcReduction="20000"/>
          </a:bodyPr>
          <a:lstStyle/>
          <a:p>
            <a:r>
              <a:rPr lang="it-IT" dirty="0"/>
              <a:t>L’audizione si svolge </a:t>
            </a:r>
            <a:r>
              <a:rPr lang="it-IT" b="1" dirty="0"/>
              <a:t>entro 30 giorni dalla presentazione della domanda </a:t>
            </a:r>
            <a:r>
              <a:rPr lang="it-IT" dirty="0"/>
              <a:t>e la </a:t>
            </a:r>
            <a:r>
              <a:rPr lang="it-IT" b="1" dirty="0"/>
              <a:t>Commissione deciderà nei successivi tre giorni (MASSIMO 12 MESI)</a:t>
            </a:r>
            <a:r>
              <a:rPr lang="it-IT" dirty="0"/>
              <a:t>.</a:t>
            </a:r>
          </a:p>
          <a:p>
            <a:r>
              <a:rPr lang="it-IT" dirty="0"/>
              <a:t>La </a:t>
            </a:r>
            <a:r>
              <a:rPr lang="it-IT" u="sng" dirty="0"/>
              <a:t>Commissione può decidere di sospendere l’audizione o di rinviarla</a:t>
            </a:r>
            <a:r>
              <a:rPr lang="it-IT" dirty="0"/>
              <a:t>, quando:</a:t>
            </a:r>
          </a:p>
          <a:p>
            <a:r>
              <a:rPr lang="it-IT" dirty="0"/>
              <a:t>- ha bisogno di più tempo o altra documentazione per decidere;</a:t>
            </a:r>
          </a:p>
          <a:p>
            <a:r>
              <a:rPr lang="it-IT" dirty="0"/>
              <a:t>- Il richiedente non è in grado di sostenere l’audizione;</a:t>
            </a:r>
          </a:p>
          <a:p>
            <a:r>
              <a:rPr lang="it-IT" dirty="0"/>
              <a:t>- ci sono problemi di comunicazione con l’interprete.</a:t>
            </a:r>
          </a:p>
          <a:p>
            <a:r>
              <a:rPr lang="it-IT" dirty="0"/>
              <a:t>La Commissione fa </a:t>
            </a:r>
            <a:r>
              <a:rPr lang="it-IT" b="1" dirty="0"/>
              <a:t>DOMANDE</a:t>
            </a:r>
            <a:r>
              <a:rPr lang="it-IT" dirty="0"/>
              <a:t> su </a:t>
            </a:r>
            <a:r>
              <a:rPr lang="it-IT" u="sng" dirty="0"/>
              <a:t>dati personali e familiari, sul viaggio, sui motivi della fuga dal Paese d’origine, sui motivi per i quali il richiedente non può o non vuole tornare nel Paese d’origine.</a:t>
            </a:r>
            <a:endParaRPr lang="it-IT" dirty="0"/>
          </a:p>
          <a:p>
            <a:pPr marL="0" indent="0" algn="just">
              <a:buNone/>
            </a:pPr>
            <a:r>
              <a:rPr lang="it-IT" b="1" dirty="0" smtClean="0"/>
              <a:t>Esperti </a:t>
            </a:r>
            <a:r>
              <a:rPr lang="it-IT" b="1" dirty="0"/>
              <a:t>delle Commissioni Territoriali e visite mediche ai richiedenti</a:t>
            </a:r>
            <a:r>
              <a:rPr lang="it-IT" dirty="0"/>
              <a:t> </a:t>
            </a:r>
          </a:p>
          <a:p>
            <a:pPr marL="0" indent="0" algn="just">
              <a:buNone/>
            </a:pPr>
            <a:r>
              <a:rPr lang="it-IT" i="1" dirty="0"/>
              <a:t>Ove necessario </a:t>
            </a:r>
            <a:r>
              <a:rPr lang="it-IT" dirty="0"/>
              <a:t>ai fini dell’esame della domanda la CT può consultare esperti su aspetti di carattere sanitario, culturale, religioso, di genere o inerenti ai minori e può disporre, previo consenso, visite mediche per l’accertamento di esiti di persecuzioni o danni gravi, nonché disporre la traduzione di documentazione prodotta dal richiedente.</a:t>
            </a:r>
          </a:p>
          <a:p>
            <a:endParaRPr lang="it-IT" dirty="0"/>
          </a:p>
        </p:txBody>
      </p:sp>
    </p:spTree>
    <p:extLst>
      <p:ext uri="{BB962C8B-B14F-4D97-AF65-F5344CB8AC3E}">
        <p14:creationId xmlns:p14="http://schemas.microsoft.com/office/powerpoint/2010/main" val="2599436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278294"/>
            <a:ext cx="8229600" cy="4847869"/>
          </a:xfrm>
        </p:spPr>
        <p:txBody>
          <a:bodyPr>
            <a:normAutofit/>
          </a:bodyPr>
          <a:lstStyle/>
          <a:p>
            <a:pPr marL="0" indent="0" algn="ctr">
              <a:buNone/>
            </a:pPr>
            <a:r>
              <a:rPr lang="it-IT" sz="2200" b="1" dirty="0"/>
              <a:t>Informazione e servizi di accoglienza ai valichi di frontiera</a:t>
            </a:r>
            <a:endParaRPr lang="it-IT" sz="2200" dirty="0"/>
          </a:p>
          <a:p>
            <a:pPr marL="0" indent="0" algn="just">
              <a:buNone/>
            </a:pPr>
            <a:r>
              <a:rPr lang="it-IT" sz="2200" dirty="0"/>
              <a:t>È introdotto il nuovo art. 10-</a:t>
            </a:r>
            <a:r>
              <a:rPr lang="it-IT" sz="2200" i="1" dirty="0"/>
              <a:t>bis</a:t>
            </a:r>
            <a:r>
              <a:rPr lang="it-IT" sz="2200" dirty="0"/>
              <a:t> del d. </a:t>
            </a:r>
            <a:r>
              <a:rPr lang="it-IT" sz="2200" dirty="0" err="1"/>
              <a:t>lgs</a:t>
            </a:r>
            <a:r>
              <a:rPr lang="it-IT" sz="2200" dirty="0"/>
              <a:t>. n. 25/2008 che garantisce al richiedente che ha manifestato la volontà di chiedere protezione internazionale ai valichi di frontiera e nelle zone di transito il diritto all’informazione sulla procedura, e sui suoi diritti e doveri, nonché l’</a:t>
            </a:r>
            <a:r>
              <a:rPr lang="it-IT" sz="2200" b="1" dirty="0"/>
              <a:t>accesso ai valichi di frontiera dei rappresentanti dell’UNHCR, e di enti di tutela</a:t>
            </a:r>
            <a:r>
              <a:rPr lang="it-IT" sz="2200" dirty="0"/>
              <a:t> dei titolari di protezione internazionale con esperienza consolidata nel settore. Tale accesso può essere limitato per motivi di sicurezza, ordine pubblico o per ragioni connesse alla gestione amministrativa, purché tale accesso non sia completamente impedito</a:t>
            </a:r>
            <a:r>
              <a:rPr lang="it-IT" sz="2200" dirty="0" smtClean="0"/>
              <a:t>.</a:t>
            </a:r>
            <a:endParaRPr lang="it-IT" sz="2200" dirty="0"/>
          </a:p>
        </p:txBody>
      </p:sp>
    </p:spTree>
    <p:extLst>
      <p:ext uri="{BB962C8B-B14F-4D97-AF65-F5344CB8AC3E}">
        <p14:creationId xmlns:p14="http://schemas.microsoft.com/office/powerpoint/2010/main" val="13977575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B96E44B8-319E-4FE5-BD0C-39C2B87FBC3F}"/>
              </a:ext>
            </a:extLst>
          </p:cNvPr>
          <p:cNvSpPr>
            <a:spLocks noGrp="1"/>
          </p:cNvSpPr>
          <p:nvPr>
            <p:ph type="title"/>
          </p:nvPr>
        </p:nvSpPr>
        <p:spPr>
          <a:xfrm>
            <a:off x="550024" y="452718"/>
            <a:ext cx="7055380" cy="1400530"/>
          </a:xfrm>
        </p:spPr>
        <p:txBody>
          <a:bodyPr>
            <a:normAutofit fontScale="90000"/>
          </a:bodyPr>
          <a:lstStyle/>
          <a:p>
            <a:r>
              <a:rPr lang="it-IT" b="1" dirty="0"/>
              <a:t>LEGGE N. 46/2017</a:t>
            </a:r>
            <a:br>
              <a:rPr lang="it-IT" b="1" dirty="0"/>
            </a:br>
            <a:r>
              <a:rPr lang="it-IT" b="1" dirty="0" smtClean="0"/>
              <a:t>modifiche procedura </a:t>
            </a:r>
            <a:r>
              <a:rPr lang="it-IT" b="1" dirty="0"/>
              <a:t>FASE </a:t>
            </a:r>
            <a:r>
              <a:rPr lang="it-IT" b="1" dirty="0" smtClean="0"/>
              <a:t>2</a:t>
            </a:r>
            <a:endParaRPr lang="it-IT" dirty="0"/>
          </a:p>
        </p:txBody>
      </p:sp>
      <p:sp>
        <p:nvSpPr>
          <p:cNvPr id="3" name="Segnaposto contenuto 2">
            <a:extLst>
              <a:ext uri="{FF2B5EF4-FFF2-40B4-BE49-F238E27FC236}">
                <a16:creationId xmlns:a16="http://schemas.microsoft.com/office/drawing/2014/main" xmlns="" id="{1D47B4D1-9297-4AA4-BDFA-DC2CB0753896}"/>
              </a:ext>
            </a:extLst>
          </p:cNvPr>
          <p:cNvSpPr>
            <a:spLocks noGrp="1"/>
          </p:cNvSpPr>
          <p:nvPr>
            <p:ph idx="1"/>
          </p:nvPr>
        </p:nvSpPr>
        <p:spPr>
          <a:xfrm>
            <a:off x="112542" y="2264898"/>
            <a:ext cx="8848578" cy="3983508"/>
          </a:xfrm>
        </p:spPr>
        <p:txBody>
          <a:bodyPr/>
          <a:lstStyle/>
          <a:p>
            <a:pPr algn="just"/>
            <a:r>
              <a:rPr lang="it-IT" dirty="0"/>
              <a:t>Cambiamento della procedura di riconoscimento della protezione internazionale:</a:t>
            </a:r>
          </a:p>
          <a:p>
            <a:pPr algn="just"/>
            <a:r>
              <a:rPr lang="it-IT" dirty="0"/>
              <a:t>1) Sul versante amministrativo </a:t>
            </a:r>
            <a:r>
              <a:rPr lang="it-IT" b="1" u="sng" dirty="0"/>
              <a:t>è istituita l’obbligatorietà della videoregistrazione del colloquio personale dell’interessato davanti alla Commissione territoriale</a:t>
            </a:r>
            <a:r>
              <a:rPr lang="it-IT" dirty="0"/>
              <a:t> per il riconoscimento della protezione internazionale;</a:t>
            </a:r>
          </a:p>
          <a:p>
            <a:pPr algn="just"/>
            <a:r>
              <a:rPr lang="it-IT" dirty="0"/>
              <a:t>2) Art. 6 co 3ter: </a:t>
            </a:r>
            <a:r>
              <a:rPr lang="it-IT" b="1" dirty="0"/>
              <a:t>Il responsabile del centro o della struttura diventa responsabile per la notifica degli atti al richiedente, </a:t>
            </a:r>
            <a:r>
              <a:rPr lang="it-IT" dirty="0"/>
              <a:t>deve farne sottoscrivere ricevuta e darne poi comunicazione alla Commissione con PEC.</a:t>
            </a:r>
          </a:p>
          <a:p>
            <a:endParaRPr lang="it-IT" dirty="0"/>
          </a:p>
          <a:p>
            <a:endParaRPr lang="it-IT" dirty="0"/>
          </a:p>
          <a:p>
            <a:endParaRPr lang="it-IT" dirty="0"/>
          </a:p>
        </p:txBody>
      </p:sp>
    </p:spTree>
    <p:extLst>
      <p:ext uri="{BB962C8B-B14F-4D97-AF65-F5344CB8AC3E}">
        <p14:creationId xmlns:p14="http://schemas.microsoft.com/office/powerpoint/2010/main" val="18796592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35D2B2E4-EE80-4631-BED1-2124C43B54BF}"/>
              </a:ext>
            </a:extLst>
          </p:cNvPr>
          <p:cNvSpPr>
            <a:spLocks noGrp="1"/>
          </p:cNvSpPr>
          <p:nvPr>
            <p:ph type="title"/>
          </p:nvPr>
        </p:nvSpPr>
        <p:spPr/>
        <p:txBody>
          <a:bodyPr/>
          <a:lstStyle/>
          <a:p>
            <a:r>
              <a:rPr lang="it-IT" dirty="0"/>
              <a:t>1) IL VERBALE DEL COLLOQUIO PERSONALE</a:t>
            </a:r>
          </a:p>
        </p:txBody>
      </p:sp>
      <p:sp>
        <p:nvSpPr>
          <p:cNvPr id="3" name="Segnaposto contenuto 2">
            <a:extLst>
              <a:ext uri="{FF2B5EF4-FFF2-40B4-BE49-F238E27FC236}">
                <a16:creationId xmlns:a16="http://schemas.microsoft.com/office/drawing/2014/main" xmlns="" id="{4947A853-BAE3-4EF3-BEC6-CA2220EC8CC1}"/>
              </a:ext>
            </a:extLst>
          </p:cNvPr>
          <p:cNvSpPr>
            <a:spLocks noGrp="1"/>
          </p:cNvSpPr>
          <p:nvPr>
            <p:ph idx="1"/>
          </p:nvPr>
        </p:nvSpPr>
        <p:spPr>
          <a:xfrm>
            <a:off x="112542" y="1853248"/>
            <a:ext cx="8806375" cy="4552034"/>
          </a:xfrm>
        </p:spPr>
        <p:txBody>
          <a:bodyPr>
            <a:normAutofit/>
          </a:bodyPr>
          <a:lstStyle/>
          <a:p>
            <a:pPr algn="just"/>
            <a:r>
              <a:rPr lang="it-IT" dirty="0"/>
              <a:t>-Il colloquio sarà </a:t>
            </a:r>
            <a:r>
              <a:rPr lang="it-IT" b="1" dirty="0"/>
              <a:t>videoregistrato</a:t>
            </a:r>
            <a:r>
              <a:rPr lang="it-IT" dirty="0"/>
              <a:t> con mezzi audiovisivi e </a:t>
            </a:r>
            <a:r>
              <a:rPr lang="it-IT" b="1" dirty="0"/>
              <a:t>trascritto</a:t>
            </a:r>
            <a:r>
              <a:rPr lang="it-IT" dirty="0"/>
              <a:t> in lingua italiana con l’ausilio di sistemi automatici di riconoscimento vocale.</a:t>
            </a:r>
          </a:p>
          <a:p>
            <a:pPr algn="just"/>
            <a:r>
              <a:rPr lang="it-IT" dirty="0"/>
              <a:t>-</a:t>
            </a:r>
            <a:r>
              <a:rPr lang="it-IT" u="sng" dirty="0"/>
              <a:t>Al richiedente è consegnata copia della trascrizione in italiano ma non anche la videoregistrazione</a:t>
            </a:r>
            <a:r>
              <a:rPr lang="it-IT" dirty="0"/>
              <a:t> che sarà resa disponibile al richiedente solo in sede di ricorso giurisdizionale quando, invece, sarebbe utile averla prima, al fine di predisporre il ricorso, proprio perché -come vedremo- la video registrazione e la trascrizione costituiranno la prova principale della decisione del giudice, in caso di impugnazione della decisione della C.T</a:t>
            </a:r>
            <a:r>
              <a:rPr lang="it-IT" dirty="0" smtClean="0"/>
              <a:t>.</a:t>
            </a:r>
            <a:endParaRPr lang="it-IT" dirty="0"/>
          </a:p>
        </p:txBody>
      </p:sp>
    </p:spTree>
    <p:extLst>
      <p:ext uri="{BB962C8B-B14F-4D97-AF65-F5344CB8AC3E}">
        <p14:creationId xmlns:p14="http://schemas.microsoft.com/office/powerpoint/2010/main" val="1632176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84710" y="452718"/>
            <a:ext cx="4768425" cy="853568"/>
          </a:xfrm>
        </p:spPr>
        <p:txBody>
          <a:bodyPr/>
          <a:lstStyle/>
          <a:p>
            <a:r>
              <a:rPr lang="it-IT" b="1" dirty="0"/>
              <a:t>OPPOSIZIONE</a:t>
            </a:r>
            <a:endParaRPr lang="en-GB" dirty="0"/>
          </a:p>
        </p:txBody>
      </p:sp>
      <p:sp>
        <p:nvSpPr>
          <p:cNvPr id="3" name="Segnaposto contenuto 2"/>
          <p:cNvSpPr>
            <a:spLocks noGrp="1"/>
          </p:cNvSpPr>
          <p:nvPr>
            <p:ph idx="1"/>
          </p:nvPr>
        </p:nvSpPr>
        <p:spPr>
          <a:xfrm>
            <a:off x="382555" y="1446245"/>
            <a:ext cx="7716416" cy="4802161"/>
          </a:xfrm>
        </p:spPr>
        <p:txBody>
          <a:bodyPr>
            <a:normAutofit/>
          </a:bodyPr>
          <a:lstStyle/>
          <a:p>
            <a:pPr marL="0" indent="0" algn="just">
              <a:buNone/>
            </a:pPr>
            <a:r>
              <a:rPr lang="it-IT" sz="2200" dirty="0" smtClean="0"/>
              <a:t>E</a:t>
            </a:r>
            <a:r>
              <a:rPr lang="it-IT" sz="2200" dirty="0"/>
              <a:t>’ positiva la previsione di cui all’art. 14, co. 6 bis, </a:t>
            </a:r>
            <a:r>
              <a:rPr lang="it-IT" sz="2200" dirty="0" err="1"/>
              <a:t>D.Lgs.</a:t>
            </a:r>
            <a:r>
              <a:rPr lang="it-IT" sz="2200" dirty="0"/>
              <a:t> 25/2008, secondo cui è consentito al richiedente di opporsi alla videoregistrazione con istanza motivata (motivi di salute, religiosi, per timore di diffusione del contenuto) su cui decide la CT con provvedimento non impugnabile. L’espressa previsione di non impugnabilità pare illegittima al lume dell’art. 113 </a:t>
            </a:r>
            <a:r>
              <a:rPr lang="it-IT" sz="2200" dirty="0" err="1"/>
              <a:t>Cost</a:t>
            </a:r>
            <a:r>
              <a:rPr lang="it-IT" sz="2200" dirty="0"/>
              <a:t>., che non pare ammettere deroghe in ordine alla possibilità di tutela giurisdizionale contro gli atti della P.A. E’ comunque opportuno che la decisione della CT debba essere collegiale e non del singolo commissario che conduce l’audizione ovvero del presidente</a:t>
            </a:r>
            <a:r>
              <a:rPr lang="it-IT" sz="2200" dirty="0" smtClean="0"/>
              <a:t>.</a:t>
            </a:r>
            <a:endParaRPr lang="it-IT" sz="2200" dirty="0"/>
          </a:p>
        </p:txBody>
      </p:sp>
    </p:spTree>
    <p:extLst>
      <p:ext uri="{BB962C8B-B14F-4D97-AF65-F5344CB8AC3E}">
        <p14:creationId xmlns:p14="http://schemas.microsoft.com/office/powerpoint/2010/main" val="275345175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e">
  <a:themeElements>
    <a:clrScheme name="Ione">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e">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e">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9154</TotalTime>
  <Words>1798</Words>
  <Application>Microsoft Office PowerPoint</Application>
  <PresentationFormat>Presentazione su schermo (4:3)</PresentationFormat>
  <Paragraphs>75</Paragraphs>
  <Slides>21</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21</vt:i4>
      </vt:variant>
    </vt:vector>
  </HeadingPairs>
  <TitlesOfParts>
    <vt:vector size="26" baseType="lpstr">
      <vt:lpstr>Arial</vt:lpstr>
      <vt:lpstr>Calibri</vt:lpstr>
      <vt:lpstr>Century Gothic</vt:lpstr>
      <vt:lpstr>Wingdings 3</vt:lpstr>
      <vt:lpstr>Ione</vt:lpstr>
      <vt:lpstr>PROCEDURA RICONOSCIMENTO DELLA PROTEZIONE INTERNAZIONALE Riferimenti normativi: Dlgs. n. 142/2015 (Capo II) che introduce modifiche al D.lgs. 25/2008 ‘decreto procedure’; Dlgs, n. 150/2011; D.l. n. 13/2017 ‘Decreto Minniti’ conv. in L. n. 46/2017 </vt:lpstr>
      <vt:lpstr>PROCEDURA PER LA RICHIESTA DI PROTEZIONE INTERNAZIONALE </vt:lpstr>
      <vt:lpstr>La domanda di protezione internazionale </vt:lpstr>
      <vt:lpstr>PROCEDURA PER LA RICHIESTA DI PROTEZIONE INTERNAZIONALE</vt:lpstr>
      <vt:lpstr>Presentazione standard di PowerPoint</vt:lpstr>
      <vt:lpstr>Presentazione standard di PowerPoint</vt:lpstr>
      <vt:lpstr>LEGGE N. 46/2017 modifiche procedura FASE 2</vt:lpstr>
      <vt:lpstr>1) IL VERBALE DEL COLLOQUIO PERSONALE</vt:lpstr>
      <vt:lpstr>OPPOSIZIONE</vt:lpstr>
      <vt:lpstr>2) LA NUOVA DISCIPLINA DELLE NOTIFICAZIONI</vt:lpstr>
      <vt:lpstr>Presentazione standard di PowerPoint</vt:lpstr>
      <vt:lpstr>Presentazione standard di PowerPoint</vt:lpstr>
      <vt:lpstr>Presentazione standard di PowerPoint</vt:lpstr>
      <vt:lpstr>Presentazione standard di PowerPoint</vt:lpstr>
      <vt:lpstr>Presentazione standard di PowerPoint</vt:lpstr>
      <vt:lpstr>Modifiche apportate dalla L. 132/2018 </vt:lpstr>
      <vt:lpstr>Modifiche apportate dalla L. 132/2018 </vt:lpstr>
      <vt:lpstr>L. 132/2018</vt:lpstr>
      <vt:lpstr>PROCEDURA PER LA RICHIESTA DI PROTEZIONE INTERNAZIONALE </vt:lpstr>
      <vt:lpstr>Presentazione standard di PowerPoint</vt:lpstr>
      <vt:lpstr>Presentazione standard di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protezione internazionale</dc:title>
  <dc:creator>Diana</dc:creator>
  <cp:lastModifiedBy>santoro</cp:lastModifiedBy>
  <cp:revision>236</cp:revision>
  <dcterms:created xsi:type="dcterms:W3CDTF">2017-01-12T15:06:45Z</dcterms:created>
  <dcterms:modified xsi:type="dcterms:W3CDTF">2020-04-06T14:00:01Z</dcterms:modified>
</cp:coreProperties>
</file>