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91" r:id="rId3"/>
    <p:sldId id="476" r:id="rId4"/>
    <p:sldId id="590" r:id="rId5"/>
    <p:sldId id="616" r:id="rId6"/>
    <p:sldId id="474" r:id="rId7"/>
    <p:sldId id="475" r:id="rId8"/>
    <p:sldId id="712" r:id="rId9"/>
    <p:sldId id="702" r:id="rId10"/>
    <p:sldId id="750" r:id="rId11"/>
    <p:sldId id="751" r:id="rId12"/>
    <p:sldId id="752" r:id="rId13"/>
    <p:sldId id="753" r:id="rId14"/>
    <p:sldId id="754" r:id="rId15"/>
    <p:sldId id="755" r:id="rId16"/>
    <p:sldId id="756" r:id="rId17"/>
    <p:sldId id="757" r:id="rId18"/>
    <p:sldId id="758" r:id="rId19"/>
    <p:sldId id="759" r:id="rId20"/>
    <p:sldId id="760" r:id="rId21"/>
    <p:sldId id="651" r:id="rId22"/>
    <p:sldId id="652" r:id="rId23"/>
    <p:sldId id="763" r:id="rId24"/>
    <p:sldId id="677" r:id="rId25"/>
  </p:sldIdLst>
  <p:sldSz cx="9144000" cy="6858000" type="screen4x3"/>
  <p:notesSz cx="6699250" cy="98869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4">
          <p15:clr>
            <a:srgbClr val="A4A3A4"/>
          </p15:clr>
        </p15:guide>
        <p15:guide id="2" pos="2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  <a:srgbClr val="00CCFF"/>
    <a:srgbClr val="3366CC"/>
    <a:srgbClr val="6699FF"/>
    <a:srgbClr val="0000FF"/>
    <a:srgbClr val="000099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79713" autoAdjust="0"/>
  </p:normalViewPr>
  <p:slideViewPr>
    <p:cSldViewPr>
      <p:cViewPr varScale="1">
        <p:scale>
          <a:sx n="59" d="100"/>
          <a:sy n="59" d="100"/>
        </p:scale>
        <p:origin x="17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10" y="-114"/>
      </p:cViewPr>
      <p:guideLst>
        <p:guide orient="horz" pos="3114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988676150131938E-2"/>
          <c:y val="9.1630247882682134E-2"/>
          <c:w val="0.92008257306750296"/>
          <c:h val="0.74204906276479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'Dati 1.4 '!$B$41</c:f>
              <c:strCache>
                <c:ptCount val="1"/>
                <c:pt idx="0">
                  <c:v>Prodotto interno lordo (ai tassi di cambio di mercato)</c:v>
                </c:pt>
              </c:strCache>
            </c:strRef>
          </c:tx>
          <c:spPr>
            <a:solidFill>
              <a:srgbClr val="3857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1.4 '!$C$40:$K$40</c:f>
              <c:strCache>
                <c:ptCount val="8"/>
                <c:pt idx="0">
                  <c:v>Media 1991-2000</c:v>
                </c:pt>
                <c:pt idx="1">
                  <c:v>Media 2001-2008</c:v>
                </c:pt>
                <c:pt idx="2">
                  <c:v>Media 2012-2016</c:v>
                </c:pt>
                <c:pt idx="4">
                  <c:v>2017 ⁽¹⁾</c:v>
                </c:pt>
                <c:pt idx="5">
                  <c:v>2018 ⁽¹⁾</c:v>
                </c:pt>
                <c:pt idx="6">
                  <c:v>2019 ⁽¹⁾</c:v>
                </c:pt>
                <c:pt idx="7">
                  <c:v>2020 ⁽¹⁾</c:v>
                </c:pt>
              </c:strCache>
            </c:strRef>
          </c:cat>
          <c:val>
            <c:numRef>
              <c:f>'Dati 1.4 '!$C$41:$K$41</c:f>
              <c:numCache>
                <c:formatCode>0.0</c:formatCode>
                <c:ptCount val="8"/>
                <c:pt idx="0">
                  <c:v>2.8581725760700172</c:v>
                </c:pt>
                <c:pt idx="1">
                  <c:v>2.9036189927488465</c:v>
                </c:pt>
                <c:pt idx="2">
                  <c:v>2.635881354435865</c:v>
                </c:pt>
                <c:pt idx="4">
                  <c:v>3.1680000000000001</c:v>
                </c:pt>
                <c:pt idx="5">
                  <c:v>3.371</c:v>
                </c:pt>
                <c:pt idx="6">
                  <c:v>3.2930000000000001</c:v>
                </c:pt>
                <c:pt idx="7">
                  <c:v>3.0030000000000001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EE-4F52-96D4-0C73EB07CAAF}"/>
            </c:ext>
          </c:extLst>
        </c:ser>
        <c:ser>
          <c:idx val="1"/>
          <c:order val="1"/>
          <c:tx>
            <c:strRef>
              <c:f>'Dati 1.4 '!$B$42</c:f>
              <c:strCache>
                <c:ptCount val="1"/>
                <c:pt idx="0">
                  <c:v>Scambi di merci e servizi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2.0997375328083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25C-4610-AB57-B40A270773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1.4 '!$C$40:$K$40</c:f>
              <c:strCache>
                <c:ptCount val="8"/>
                <c:pt idx="0">
                  <c:v>Media 1991-2000</c:v>
                </c:pt>
                <c:pt idx="1">
                  <c:v>Media 2001-2008</c:v>
                </c:pt>
                <c:pt idx="2">
                  <c:v>Media 2012-2016</c:v>
                </c:pt>
                <c:pt idx="4">
                  <c:v>2017 ⁽¹⁾</c:v>
                </c:pt>
                <c:pt idx="5">
                  <c:v>2018 ⁽¹⁾</c:v>
                </c:pt>
                <c:pt idx="6">
                  <c:v>2019 ⁽¹⁾</c:v>
                </c:pt>
                <c:pt idx="7">
                  <c:v>2020 ⁽¹⁾</c:v>
                </c:pt>
              </c:strCache>
            </c:strRef>
          </c:cat>
          <c:val>
            <c:numRef>
              <c:f>'Dati 1.4 '!$C$42:$K$42</c:f>
              <c:numCache>
                <c:formatCode>0.0</c:formatCode>
                <c:ptCount val="8"/>
                <c:pt idx="0">
                  <c:v>7.1386543915407774</c:v>
                </c:pt>
                <c:pt idx="1">
                  <c:v>6.1645580858711524</c:v>
                </c:pt>
                <c:pt idx="2">
                  <c:v>3.0733167037346742</c:v>
                </c:pt>
                <c:pt idx="4">
                  <c:v>4.8879999999999999</c:v>
                </c:pt>
                <c:pt idx="5">
                  <c:v>5.0839999999999996</c:v>
                </c:pt>
                <c:pt idx="6">
                  <c:v>4.665</c:v>
                </c:pt>
                <c:pt idx="7">
                  <c:v>4.2939999999999996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EE-4F52-96D4-0C73EB07CA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832502912"/>
        <c:axId val="-1832495840"/>
      </c:barChart>
      <c:lineChart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832502912"/>
        <c:axId val="-1832495840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'Dati 1.4 '!$B$43</c15:sqref>
                        </c15:formulaRef>
                      </c:ext>
                    </c:extLst>
                    <c:strCache>
                      <c:ptCount val="1"/>
                      <c:pt idx="0">
                        <c:v>Prodotto interno lordo (media 2012-2016)</c:v>
                      </c:pt>
                    </c:strCache>
                  </c:strRef>
                </c:tx>
                <c:spPr>
                  <a:ln w="34925" cap="rnd" cmpd="sng">
                    <a:solidFill>
                      <a:srgbClr val="385723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'Dati 1.4 '!$C$40:$K$40</c15:sqref>
                        </c15:formulaRef>
                      </c:ext>
                    </c:extLst>
                    <c:strCache>
                      <c:ptCount val="8"/>
                      <c:pt idx="0">
                        <c:v>Media 1991-2000</c:v>
                      </c:pt>
                      <c:pt idx="1">
                        <c:v>Media 2001-2008</c:v>
                      </c:pt>
                      <c:pt idx="2">
                        <c:v>Media 2012-2016</c:v>
                      </c:pt>
                      <c:pt idx="4">
                        <c:v>2017 ⁽¹⁾</c:v>
                      </c:pt>
                      <c:pt idx="5">
                        <c:v>2018 ⁽¹⁾</c:v>
                      </c:pt>
                      <c:pt idx="6">
                        <c:v>2019 ⁽¹⁾</c:v>
                      </c:pt>
                      <c:pt idx="7">
                        <c:v>2020 ⁽¹⁾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'Dati 1.4 '!$C$43:$K$43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4" formatCode="0.0">
                        <c:v>2.635881354435865</c:v>
                      </c:pt>
                      <c:pt idx="5" formatCode="0.0">
                        <c:v>2.635881354435865</c:v>
                      </c:pt>
                      <c:pt idx="6" formatCode="0.0">
                        <c:v>2.635881354435865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BBEE-4F52-96D4-0C73EB07CAA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'Dati 1.4 '!$B$44</c15:sqref>
                        </c15:formulaRef>
                      </c:ext>
                    </c:extLst>
                    <c:strCache>
                      <c:ptCount val="1"/>
                      <c:pt idx="0">
                        <c:v>Scambi di merci e servizi (media 2012-2016)</c:v>
                      </c:pt>
                    </c:strCache>
                  </c:strRef>
                </c:tx>
                <c:spPr>
                  <a:ln w="34925" cap="rnd">
                    <a:solidFill>
                      <a:srgbClr val="70AD47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'Dati 1.4 '!$C$40:$K$40</c15:sqref>
                        </c15:formulaRef>
                      </c:ext>
                    </c:extLst>
                    <c:strCache>
                      <c:ptCount val="8"/>
                      <c:pt idx="0">
                        <c:v>Media 1991-2000</c:v>
                      </c:pt>
                      <c:pt idx="1">
                        <c:v>Media 2001-2008</c:v>
                      </c:pt>
                      <c:pt idx="2">
                        <c:v>Media 2012-2016</c:v>
                      </c:pt>
                      <c:pt idx="4">
                        <c:v>2017 ⁽¹⁾</c:v>
                      </c:pt>
                      <c:pt idx="5">
                        <c:v>2018 ⁽¹⁾</c:v>
                      </c:pt>
                      <c:pt idx="6">
                        <c:v>2019 ⁽¹⁾</c:v>
                      </c:pt>
                      <c:pt idx="7">
                        <c:v>2020 ⁽¹⁾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'Dati 1.4 '!$C$44:$K$44</c15:sqref>
                        </c15:formulaRef>
                      </c:ext>
                    </c:extLst>
                    <c:numCache>
                      <c:formatCode>0.0</c:formatCode>
                      <c:ptCount val="8"/>
                      <c:pt idx="4">
                        <c:v>3.0733167037346742</c:v>
                      </c:pt>
                      <c:pt idx="5">
                        <c:v>3.0733167037346742</c:v>
                      </c:pt>
                      <c:pt idx="6">
                        <c:v>3.0733167037346742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3-BBEE-4F52-96D4-0C73EB07CAAF}"/>
                  </c:ext>
                </c:extLst>
              </c15:ser>
            </c15:filteredLineSeries>
          </c:ext>
        </c:extLst>
      </c:lineChart>
      <c:catAx>
        <c:axId val="-183250291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832495840"/>
        <c:crosses val="autoZero"/>
        <c:auto val="1"/>
        <c:lblAlgn val="ctr"/>
        <c:lblOffset val="100"/>
        <c:noMultiLvlLbl val="0"/>
      </c:catAx>
      <c:valAx>
        <c:axId val="-18324958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83250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41549229423247"/>
          <c:y val="0.89527534255068508"/>
          <c:w val="0.59476497745474122"/>
          <c:h val="3.58283009899353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0.05014</cdr:x>
      <cdr:y>0.92913</cdr:y>
    </cdr:from>
    <cdr:to>
      <cdr:x>0.98263</cdr:x>
      <cdr:y>0.98622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5644" y="5619750"/>
          <a:ext cx="8659918" cy="345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000" i="0" baseline="30000">
              <a:latin typeface="Arial" panose="020B0604020202020204" pitchFamily="34" charset="0"/>
              <a:cs typeface="Arial" panose="020B0604020202020204" pitchFamily="34" charset="0"/>
            </a:rPr>
            <a:t>(1)</a:t>
          </a:r>
          <a:r>
            <a:rPr lang="it-IT" sz="1000" i="0">
              <a:latin typeface="Arial" panose="020B0604020202020204" pitchFamily="34" charset="0"/>
              <a:cs typeface="Arial" panose="020B0604020202020204" pitchFamily="34" charset="0"/>
            </a:rPr>
            <a:t> Stime e previsioni.</a:t>
          </a:r>
          <a:endParaRPr lang="it-IT" sz="800" i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it-IT" sz="1000" i="0">
              <a:latin typeface="Arial" panose="020B0604020202020204" pitchFamily="34" charset="0"/>
              <a:cs typeface="Arial" panose="020B0604020202020204" pitchFamily="34" charset="0"/>
            </a:rPr>
            <a:t>Fonte: elaborazioni Ice su dati Fmi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3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5713" y="0"/>
            <a:ext cx="29035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3238"/>
            <a:ext cx="29035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5713" y="9393238"/>
            <a:ext cx="2903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8F910BB-A0DE-4A6E-BE9C-464A702CB3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53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3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9035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741363"/>
            <a:ext cx="4943475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95825"/>
            <a:ext cx="4911725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3238"/>
            <a:ext cx="29035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393238"/>
            <a:ext cx="2903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7244C81-8C46-424D-9727-D3ADD859BF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08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D82CC-BCDA-48CF-A8CA-EFC54F78562A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228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9377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1394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9742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A9EB5-F909-414C-ABC6-D7BC829D0D38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42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BB175-A505-48AD-9E8A-493E67244654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4695825"/>
            <a:ext cx="5359400" cy="44497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22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955B97-37D1-460C-8748-0EE59BFD675A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543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026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534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6424A-4AA5-47E8-9DDD-9A891779DE73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553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FE29A-943C-4A26-B25E-6516C3D6DDF4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745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B88AE-A018-4907-9840-188F7BB6BD9C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180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44C81-8C46-424D-9727-D3ADD859BF40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4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CD76-F7F7-4DCF-BE7E-0A8E3EE78F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2A29-9B74-4230-B758-5C1B074690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8048-3405-4CD0-BBA0-B268A1E42C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739C-6437-4E71-A970-CE10D80029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1AC4-1903-44C4-98D1-A1A00AE1C6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10B2-178B-4647-9EAA-27AC76F3E4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B3894-778B-44C6-BD5B-35CA1C662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A7A6-B07D-4569-A736-2D9261369A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FE48-47D1-4B6B-BC1E-1651A18EE6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3494-184E-40D0-BB4D-EE236C4D30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ED102-40C1-4E93-BF06-344D84920D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C8353-B8C0-47B8-AB39-2F3135B7A6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E165-9013-4FC2-918C-63052512EA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89C4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C5038BAD-998C-40C8-BC4D-829BDC57EA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orgia.giovannetti@unifi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ersonal.umich.edu/~alandear/glossar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295275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Economics and Development </a:t>
            </a:r>
            <a:r>
              <a:rPr lang="en-GB" sz="4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International Trade</a:t>
            </a: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Lecture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7563"/>
            <a:ext cx="9144000" cy="304323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GB" dirty="0" err="1" smtClean="0">
                <a:latin typeface="Verdana" pitchFamily="34" charset="0"/>
              </a:rPr>
              <a:t>Giorgia</a:t>
            </a:r>
            <a:r>
              <a:rPr lang="en-GB" dirty="0" smtClean="0">
                <a:latin typeface="Verdana" pitchFamily="34" charset="0"/>
              </a:rPr>
              <a:t> Giovannetti</a:t>
            </a:r>
          </a:p>
          <a:p>
            <a:pPr eaLnBrk="1" hangingPunct="1">
              <a:defRPr/>
            </a:pPr>
            <a:r>
              <a:rPr lang="en-GB" sz="2400" dirty="0" smtClean="0">
                <a:latin typeface="Verdana" pitchFamily="34" charset="0"/>
              </a:rPr>
              <a:t>Professor of Economics, University of Firenze </a:t>
            </a:r>
            <a:r>
              <a:rPr lang="en-GB" sz="2400" dirty="0" smtClean="0">
                <a:latin typeface="Verdana" pitchFamily="34" charset="0"/>
                <a:hlinkClick r:id="rId3"/>
              </a:rPr>
              <a:t>giorgia.giovannetti@unifi.it</a:t>
            </a:r>
            <a:endParaRPr lang="en-GB" sz="2400" dirty="0" smtClean="0">
              <a:latin typeface="Verdana" pitchFamily="34" charset="0"/>
            </a:endParaRPr>
          </a:p>
          <a:p>
            <a:pPr algn="just" eaLnBrk="1" hangingPunct="1">
              <a:defRPr/>
            </a:pPr>
            <a:endParaRPr lang="en-GB" sz="2400" dirty="0" smtClean="0">
              <a:solidFill>
                <a:srgbClr val="020202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endParaRPr lang="en-GB" sz="24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l" eaLnBrk="1" hangingPunct="1">
              <a:defRPr/>
            </a:pPr>
            <a:endParaRPr lang="en-GB" sz="2800" i="1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b="1" dirty="0" err="1" smtClean="0"/>
              <a:t>Globalization</a:t>
            </a:r>
            <a:r>
              <a:rPr lang="it-IT" sz="3200" b="1" dirty="0" smtClean="0"/>
              <a:t> (Baldwin the </a:t>
            </a:r>
            <a:r>
              <a:rPr lang="it-IT" sz="3200" b="1" dirty="0" err="1" smtClean="0"/>
              <a:t>great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convergence</a:t>
            </a:r>
            <a:r>
              <a:rPr lang="it-IT" sz="3200" b="1" dirty="0" smtClean="0"/>
              <a:t>)</a:t>
            </a:r>
            <a:endParaRPr lang="it-IT" sz="32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" y="1556792"/>
            <a:ext cx="892807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9429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Manufacturing &amp; GDP shares shifted from G7 to a few developing </a:t>
            </a:r>
            <a:r>
              <a:rPr lang="en-US" sz="3200" b="1" dirty="0" smtClean="0"/>
              <a:t>countries (China) </a:t>
            </a:r>
            <a:endParaRPr lang="it-IT" sz="32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4481"/>
            <a:ext cx="8229600" cy="407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289442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39637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Globalization</a:t>
            </a:r>
            <a:endParaRPr lang="it-IT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" y="548680"/>
            <a:ext cx="455611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76" y="498899"/>
            <a:ext cx="4752021" cy="33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86" y="3573016"/>
            <a:ext cx="470058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0" y="3846782"/>
            <a:ext cx="139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After</a:t>
            </a:r>
            <a:r>
              <a:rPr lang="it-IT" dirty="0" smtClean="0"/>
              <a:t> 1990….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8530837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are the </a:t>
            </a:r>
            <a:r>
              <a:rPr lang="it-IT" dirty="0" err="1" smtClean="0"/>
              <a:t>international</a:t>
            </a:r>
            <a:r>
              <a:rPr lang="it-IT" dirty="0" smtClean="0"/>
              <a:t> and </a:t>
            </a:r>
            <a:r>
              <a:rPr lang="it-IT" dirty="0" err="1" smtClean="0"/>
              <a:t>domestic</a:t>
            </a:r>
            <a:r>
              <a:rPr lang="it-IT" dirty="0" smtClean="0"/>
              <a:t> </a:t>
            </a:r>
            <a:r>
              <a:rPr lang="it-IT" dirty="0" err="1" smtClean="0"/>
              <a:t>impacts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International</a:t>
            </a:r>
            <a:endParaRPr lang="it-IT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204864"/>
            <a:ext cx="43924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txBody>
          <a:bodyPr/>
          <a:lstStyle/>
          <a:p>
            <a:r>
              <a:rPr lang="it-IT" dirty="0" err="1" smtClean="0"/>
              <a:t>Domestic</a:t>
            </a:r>
            <a:endParaRPr lang="it-IT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965032"/>
            <a:ext cx="4618495" cy="284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49209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2296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83569" y="479715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Around 1820, </a:t>
            </a:r>
            <a:r>
              <a:rPr lang="en-US" b="1" dirty="0">
                <a:solidFill>
                  <a:srgbClr val="FF0000"/>
                </a:solidFill>
              </a:rPr>
              <a:t>trade costs fall</a:t>
            </a:r>
            <a:r>
              <a:rPr lang="en-US" dirty="0"/>
              <a:t>: Lower trade costs drive “unbundling” of production &amp; consumption (i.e. Old </a:t>
            </a:r>
            <a:r>
              <a:rPr lang="en-US" dirty="0" err="1"/>
              <a:t>Globalisation</a:t>
            </a:r>
            <a:r>
              <a:rPr lang="en-US" dirty="0"/>
              <a:t> starts</a:t>
            </a:r>
            <a:r>
              <a:rPr lang="en-US" dirty="0" smtClean="0"/>
              <a:t>)</a:t>
            </a:r>
          </a:p>
          <a:p>
            <a:r>
              <a:rPr lang="en-US" dirty="0"/>
              <a:t>Production clusters locally as markets expand </a:t>
            </a:r>
            <a:r>
              <a:rPr lang="en-US" dirty="0" smtClean="0"/>
              <a:t>globally. </a:t>
            </a:r>
            <a:r>
              <a:rPr lang="en-US" dirty="0"/>
              <a:t>This micro-clustering sparks </a:t>
            </a:r>
            <a:r>
              <a:rPr lang="en-US" dirty="0" smtClean="0"/>
              <a:t>innovation</a:t>
            </a:r>
          </a:p>
          <a:p>
            <a:r>
              <a:rPr lang="en-US" dirty="0"/>
              <a:t>G7 innovations stay in G7 due to high communication </a:t>
            </a:r>
            <a:r>
              <a:rPr lang="en-US" dirty="0" smtClean="0"/>
              <a:t>costs. </a:t>
            </a:r>
            <a:r>
              <a:rPr lang="en-US" dirty="0"/>
              <a:t>Result is “Great Divergence” (1820-1990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8442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14469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divergence</a:t>
            </a:r>
            <a:r>
              <a:rPr lang="it-IT" dirty="0" smtClean="0"/>
              <a:t> 1820-1990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7503" y="4775924"/>
            <a:ext cx="8928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Around 1990, communication costs fall ICT Revolution + wage gap drive unbundling of G7 factories (i.e. New </a:t>
            </a:r>
            <a:r>
              <a:rPr lang="en-US" dirty="0" err="1"/>
              <a:t>Globalisation</a:t>
            </a:r>
            <a:r>
              <a:rPr lang="en-US" dirty="0"/>
              <a:t> starts</a:t>
            </a:r>
            <a:r>
              <a:rPr lang="en-US" dirty="0" smtClean="0"/>
              <a:t>)</a:t>
            </a:r>
          </a:p>
          <a:p>
            <a:r>
              <a:rPr lang="en-US" dirty="0"/>
              <a:t>Offshoring of factories leads to ‘knowledge offshoring’ i.e. Global Value Chains (GVCs) are the pipelines</a:t>
            </a:r>
          </a:p>
          <a:p>
            <a:r>
              <a:rPr lang="en-US" dirty="0"/>
              <a:t>Knowledge offshoring → massive knowledge flows Result: “Great Convergence” (1990 - today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48551"/>
            <a:ext cx="8064896" cy="412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/>
          <p:nvPr/>
        </p:nvCxnSpPr>
        <p:spPr>
          <a:xfrm>
            <a:off x="7452320" y="2420888"/>
            <a:ext cx="0" cy="15121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33863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133" y="67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great</a:t>
            </a:r>
            <a:r>
              <a:rPr lang="it-IT" dirty="0" smtClean="0"/>
              <a:t> </a:t>
            </a:r>
            <a:r>
              <a:rPr lang="it-IT" dirty="0" err="1" smtClean="0"/>
              <a:t>convergence</a:t>
            </a:r>
            <a:r>
              <a:rPr lang="it-IT" dirty="0" smtClean="0"/>
              <a:t>, 1990-2014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7435" y="53686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Raising US trade barriers will not stop offshoring of US knowhow but it will raise the cost of industrial inputs in US</a:t>
            </a:r>
            <a:endParaRPr lang="it-IT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" y="836712"/>
            <a:ext cx="8418587" cy="44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ttore 2 6"/>
          <p:cNvCxnSpPr/>
          <p:nvPr/>
        </p:nvCxnSpPr>
        <p:spPr>
          <a:xfrm>
            <a:off x="8100392" y="3429000"/>
            <a:ext cx="0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695809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044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Trump tariffs would make US a high-cost island for manufacturing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5013176"/>
          </a:xfrm>
        </p:spPr>
        <p:txBody>
          <a:bodyPr>
            <a:normAutofit/>
          </a:bodyPr>
          <a:lstStyle/>
          <a:p>
            <a:r>
              <a:rPr lang="en-US" dirty="0"/>
              <a:t> US imported parts get dearer. – Mexico, Canada &amp; China are major parts suppliers. </a:t>
            </a:r>
            <a:endParaRPr lang="en-US" dirty="0" smtClean="0"/>
          </a:p>
          <a:p>
            <a:r>
              <a:rPr lang="en-US" dirty="0" smtClean="0"/>
              <a:t>US </a:t>
            </a:r>
            <a:r>
              <a:rPr lang="en-US" dirty="0"/>
              <a:t>final goods stay competitive inside US due to tariffs on imported final goods. </a:t>
            </a:r>
            <a:endParaRPr lang="en-US" dirty="0" smtClean="0"/>
          </a:p>
          <a:p>
            <a:r>
              <a:rPr lang="en-US" dirty="0" smtClean="0"/>
              <a:t>Economic </a:t>
            </a:r>
            <a:r>
              <a:rPr lang="en-US" dirty="0"/>
              <a:t>logic →manufacturing shifts: –to US for US market sales; –to US foreign affiliates for non-US sales. </a:t>
            </a:r>
            <a:endParaRPr lang="en-US" dirty="0" smtClean="0"/>
          </a:p>
          <a:p>
            <a:r>
              <a:rPr lang="en-US" dirty="0" smtClean="0"/>
              <a:t>Foreign </a:t>
            </a:r>
            <a:r>
              <a:rPr lang="en-US" dirty="0"/>
              <a:t>retaliation exaggerates the trend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(And Japanese &amp; German competitors)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9745044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Jobs? US workers competing with robots at home &amp; China abroad </a:t>
            </a:r>
            <a:endParaRPr lang="it-I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117842"/>
            <a:ext cx="4038600" cy="237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4038600" cy="234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383446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850106"/>
          </a:xfrm>
        </p:spPr>
        <p:txBody>
          <a:bodyPr>
            <a:noAutofit/>
          </a:bodyPr>
          <a:lstStyle/>
          <a:p>
            <a:r>
              <a:rPr lang="en-US" sz="2800" b="1" dirty="0"/>
              <a:t>Jobs come back? US workers competing with China abroad &amp; robots at </a:t>
            </a:r>
            <a:r>
              <a:rPr lang="en-US" sz="2800" b="1" dirty="0" smtClean="0"/>
              <a:t>home</a:t>
            </a:r>
            <a:endParaRPr lang="it-IT" sz="28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00" y="1600200"/>
            <a:ext cx="397659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85" y="1600718"/>
            <a:ext cx="3971229" cy="45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119841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4422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71547"/>
            <a:ext cx="8642350" cy="5526104"/>
          </a:xfrm>
        </p:spPr>
        <p:txBody>
          <a:bodyPr/>
          <a:lstStyle/>
          <a:p>
            <a:pPr eaLnBrk="1" hangingPunct="1"/>
            <a:r>
              <a:rPr lang="en-GB" dirty="0" smtClean="0"/>
              <a:t>The timetable</a:t>
            </a:r>
          </a:p>
          <a:p>
            <a:pPr eaLnBrk="1" hangingPunct="1"/>
            <a:r>
              <a:rPr lang="en-GB" dirty="0" smtClean="0"/>
              <a:t>Course presentation, slides in </a:t>
            </a:r>
            <a:r>
              <a:rPr lang="en-GB" dirty="0" err="1" smtClean="0"/>
              <a:t>Moodle</a:t>
            </a:r>
            <a:r>
              <a:rPr lang="en-GB" dirty="0" smtClean="0"/>
              <a:t> after the lecture</a:t>
            </a:r>
          </a:p>
          <a:p>
            <a:pPr eaLnBrk="1" hangingPunct="1"/>
            <a:r>
              <a:rPr lang="en-GB" dirty="0" smtClean="0"/>
              <a:t>What about this course? lectures, students’ involvement, choice of specific topics.</a:t>
            </a:r>
          </a:p>
          <a:p>
            <a:pPr eaLnBrk="1" hangingPunct="1"/>
            <a:r>
              <a:rPr lang="en-GB" dirty="0" smtClean="0"/>
              <a:t>Important part of work is </a:t>
            </a:r>
            <a:r>
              <a:rPr lang="en-GB" b="1" dirty="0" smtClean="0"/>
              <a:t>reading articles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commenting data</a:t>
            </a:r>
            <a:r>
              <a:rPr lang="en-GB" dirty="0" smtClean="0"/>
              <a:t>, with the objective to understand, synthesize, discuss and judge articles, to get insights from data and link data and theory.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0648"/>
            <a:ext cx="904376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27160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0"/>
            <a:ext cx="7772400" cy="836712"/>
          </a:xfrm>
        </p:spPr>
        <p:txBody>
          <a:bodyPr/>
          <a:lstStyle/>
          <a:p>
            <a:r>
              <a:rPr lang="en-US" sz="3600" b="1" dirty="0" smtClean="0"/>
              <a:t>Terminology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78" y="869504"/>
            <a:ext cx="9125322" cy="5871864"/>
          </a:xfrm>
        </p:spPr>
        <p:txBody>
          <a:bodyPr/>
          <a:lstStyle/>
          <a:p>
            <a:r>
              <a:rPr lang="it-IT" dirty="0">
                <a:hlinkClick r:id="rId3"/>
              </a:rPr>
              <a:t>http://www-personal.umich.edu/~alandear/glossary/</a:t>
            </a:r>
            <a:endParaRPr lang="en-US" altLang="it-IT" b="1" dirty="0"/>
          </a:p>
          <a:p>
            <a:r>
              <a:rPr lang="en-US" b="1" dirty="0" smtClean="0"/>
              <a:t>Imports</a:t>
            </a:r>
            <a:r>
              <a:rPr lang="en-US" dirty="0" smtClean="0"/>
              <a:t> are the purchase of goods or services from another country.</a:t>
            </a:r>
          </a:p>
          <a:p>
            <a:r>
              <a:rPr lang="en-US" b="1" dirty="0" smtClean="0"/>
              <a:t>Exports</a:t>
            </a:r>
            <a:r>
              <a:rPr lang="en-US" dirty="0" smtClean="0"/>
              <a:t> are the sale of goods or services to other countries.</a:t>
            </a:r>
          </a:p>
          <a:p>
            <a:pPr lvl="1"/>
            <a:r>
              <a:rPr lang="en-US" dirty="0" smtClean="0"/>
              <a:t>Germany had the largest exports of </a:t>
            </a:r>
            <a:r>
              <a:rPr lang="en-US" i="1" dirty="0" smtClean="0"/>
              <a:t>goods</a:t>
            </a:r>
            <a:r>
              <a:rPr lang="en-US" dirty="0" smtClean="0"/>
              <a:t> in 2008 with the U.S. and China coming in second and third. </a:t>
            </a:r>
            <a:r>
              <a:rPr lang="en-US" b="1" dirty="0" smtClean="0"/>
              <a:t>In 2009 China became first</a:t>
            </a:r>
            <a:r>
              <a:rPr lang="en-US" dirty="0" smtClean="0"/>
              <a:t>, Germany 2</a:t>
            </a:r>
            <a:r>
              <a:rPr lang="en-US" baseline="30000" dirty="0" smtClean="0"/>
              <a:t>nd</a:t>
            </a:r>
            <a:r>
              <a:rPr lang="en-US" dirty="0" smtClean="0"/>
              <a:t>, US 3</a:t>
            </a:r>
            <a:r>
              <a:rPr lang="en-US" baseline="30000" dirty="0" smtClean="0"/>
              <a:t>rd</a:t>
            </a:r>
            <a:r>
              <a:rPr lang="en-US" dirty="0" smtClean="0"/>
              <a:t>. In 2018, China first (10.4), US 2</a:t>
            </a:r>
            <a:r>
              <a:rPr lang="en-US" baseline="30000" dirty="0" smtClean="0"/>
              <a:t>nd</a:t>
            </a:r>
            <a:r>
              <a:rPr lang="en-US" dirty="0" smtClean="0"/>
              <a:t>  (8.4), Germany 3</a:t>
            </a:r>
            <a:r>
              <a:rPr lang="en-US" baseline="30000" dirty="0" smtClean="0"/>
              <a:t>rd</a:t>
            </a:r>
            <a:r>
              <a:rPr lang="en-US" dirty="0" smtClean="0"/>
              <a:t> (8.3) </a:t>
            </a:r>
          </a:p>
          <a:p>
            <a:pPr>
              <a:buFont typeface="Times" pitchFamily="18" charset="0"/>
              <a:buNone/>
            </a:pPr>
            <a:endParaRPr lang="en-US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1519" y="116632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Terminology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124744"/>
            <a:ext cx="8643938" cy="4968552"/>
          </a:xfrm>
        </p:spPr>
        <p:txBody>
          <a:bodyPr/>
          <a:lstStyle/>
          <a:p>
            <a:r>
              <a:rPr lang="en-US" b="1" dirty="0" smtClean="0"/>
              <a:t>Merchandise goods:</a:t>
            </a:r>
            <a:r>
              <a:rPr lang="en-US" dirty="0" smtClean="0"/>
              <a:t>  includes manufacturing, mining, and agricultural products.</a:t>
            </a:r>
          </a:p>
          <a:p>
            <a:r>
              <a:rPr lang="en-US" b="1" dirty="0" smtClean="0"/>
              <a:t>Service: </a:t>
            </a:r>
            <a:r>
              <a:rPr lang="en-US" dirty="0"/>
              <a:t>includes business services like eBay, travel, insurance, and transportation.</a:t>
            </a:r>
          </a:p>
          <a:p>
            <a:pPr lvl="1"/>
            <a:r>
              <a:rPr lang="en-US" dirty="0"/>
              <a:t>In combining all goods and services, the U.S. is the world’s largest exporter followed by Germany and China.</a:t>
            </a:r>
          </a:p>
          <a:p>
            <a:r>
              <a:rPr lang="en-US" b="1" dirty="0" smtClean="0"/>
              <a:t>Import Elasticity: percentage change in imports when GDP changes</a:t>
            </a:r>
            <a:endParaRPr lang="en-US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0864" y="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Terminology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144000" cy="4114800"/>
          </a:xfrm>
        </p:spPr>
        <p:txBody>
          <a:bodyPr/>
          <a:lstStyle/>
          <a:p>
            <a:r>
              <a:rPr lang="en-US" altLang="it-IT" b="1" dirty="0">
                <a:solidFill>
                  <a:srgbClr val="FF0000"/>
                </a:solidFill>
              </a:rPr>
              <a:t>Specialization:</a:t>
            </a:r>
            <a:r>
              <a:rPr lang="en-US" altLang="it-IT" dirty="0"/>
              <a:t> Division of labor into specific tasks and roles intended to increase the productivity of workers.</a:t>
            </a:r>
          </a:p>
          <a:p>
            <a:r>
              <a:rPr lang="en-US" altLang="it-IT" b="1" dirty="0">
                <a:solidFill>
                  <a:srgbClr val="FF0000"/>
                </a:solidFill>
              </a:rPr>
              <a:t>Globalization</a:t>
            </a:r>
            <a:r>
              <a:rPr lang="en-US" altLang="it-IT" dirty="0"/>
              <a:t>:  Name for the process of increasing the connectivity and interdependence of the world's markets and businesses.</a:t>
            </a:r>
          </a:p>
          <a:p>
            <a:r>
              <a:rPr lang="en-US" b="1" dirty="0" smtClean="0"/>
              <a:t>Migration</a:t>
            </a:r>
            <a:r>
              <a:rPr lang="en-US" dirty="0" smtClean="0"/>
              <a:t> is the flow of people across borders as they move from one country to another.</a:t>
            </a:r>
          </a:p>
          <a:p>
            <a:r>
              <a:rPr lang="en-US" b="1" dirty="0" smtClean="0"/>
              <a:t>Foreign Direct Investment</a:t>
            </a:r>
            <a:r>
              <a:rPr lang="en-US" dirty="0" smtClean="0"/>
              <a:t> is the flow of capital across borders when a firm owns a company in another country (above 10%, a priori threshold).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547394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9404A-D2BD-4807-B005-D91E49202D4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011" y="151588"/>
            <a:ext cx="9213379" cy="7254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b="1" dirty="0" smtClean="0"/>
              <a:t>World </a:t>
            </a:r>
            <a:r>
              <a:rPr lang="it-IT" b="1" dirty="0" err="1" smtClean="0"/>
              <a:t>trade</a:t>
            </a:r>
            <a:r>
              <a:rPr lang="it-IT" b="1" dirty="0" smtClean="0"/>
              <a:t> and GDP: </a:t>
            </a:r>
            <a:endParaRPr lang="it-IT" b="1" dirty="0"/>
          </a:p>
        </p:txBody>
      </p:sp>
      <p:graphicFrame>
        <p:nvGraphicFramePr>
          <p:cNvPr id="11" name="Grafico 1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2082"/>
              </p:ext>
            </p:extLst>
          </p:nvPr>
        </p:nvGraphicFramePr>
        <p:xfrm>
          <a:off x="-77390" y="1124744"/>
          <a:ext cx="9298781" cy="534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81305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98298" y="332656"/>
            <a:ext cx="1470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of the </a:t>
            </a:r>
            <a:endParaRPr lang="en-GB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course/lectures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08276"/>
              </p:ext>
            </p:extLst>
          </p:nvPr>
        </p:nvGraphicFramePr>
        <p:xfrm>
          <a:off x="179512" y="116632"/>
          <a:ext cx="7518787" cy="6840760"/>
        </p:xfrm>
        <a:graphic>
          <a:graphicData uri="http://schemas.openxmlformats.org/drawingml/2006/table">
            <a:tbl>
              <a:tblPr/>
              <a:tblGrid>
                <a:gridCol w="1150513"/>
                <a:gridCol w="1256852"/>
                <a:gridCol w="323284"/>
                <a:gridCol w="4788138"/>
              </a:tblGrid>
              <a:tr h="17905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International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Trade, September 16</a:t>
                      </a:r>
                      <a:r>
                        <a:rPr lang="en-GB" sz="1400" b="1" kern="50" baseline="3000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th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- 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December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8</a:t>
                      </a:r>
                      <a:r>
                        <a:rPr lang="en-GB" sz="1400" b="1" kern="50" baseline="3000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th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16/9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Introduction: The main issues 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19/9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Introduction, 2 detailed presentation of the course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3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23/9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Introduction, 3; Measuring globalization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4</a:t>
                      </a: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26/9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Measuring Globalization,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(VA)</a:t>
                      </a:r>
                      <a:r>
                        <a:rPr lang="en-GB" sz="1400" b="1" kern="50" baseline="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and overview of models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5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30/9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Overview trade models (Bernard et al 2007; 2011)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6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3/10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Gravity model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7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7/10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Gravity</a:t>
                      </a:r>
                      <a:r>
                        <a:rPr lang="it-IT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,</a:t>
                      </a:r>
                      <a:r>
                        <a:rPr lang="it-IT" sz="1400" b="1" kern="5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</a:t>
                      </a:r>
                      <a:r>
                        <a:rPr lang="it-IT" sz="1400" b="1" kern="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Melitz</a:t>
                      </a:r>
                      <a:r>
                        <a:rPr lang="it-IT" sz="1400" b="1" kern="5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intro and intro Ricardo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8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10/10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Ricardo and comparative advantage,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9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14/10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 models: H-O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10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17/10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Trade models: 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H-O,2, </a:t>
                      </a:r>
                      <a:r>
                        <a:rPr lang="en-GB" sz="1400" b="1" kern="50" dirty="0" err="1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Leontieff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11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21/10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 and Imperfect competition, 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12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24/10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highlight>
                            <a:srgbClr val="00FF00"/>
                          </a:highlight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 and imperfect competition, 2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5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13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28/10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50" dirty="0" err="1" smtClean="0">
                          <a:effectLst/>
                          <a:latin typeface="+mn-lt"/>
                          <a:ea typeface="SimSun"/>
                          <a:cs typeface="Lucida Sans"/>
                        </a:rPr>
                        <a:t>Recap</a:t>
                      </a:r>
                      <a:endParaRPr lang="it-IT" sz="1400" b="1" kern="50" dirty="0" smtClean="0">
                        <a:effectLst/>
                        <a:latin typeface="+mn-lt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14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31/10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5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Lucida Sans"/>
                        </a:rPr>
                        <a:t>Mid</a:t>
                      </a:r>
                      <a:r>
                        <a:rPr lang="it-IT" sz="1400" b="1" kern="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Lucida Sans"/>
                        </a:rPr>
                        <a:t> </a:t>
                      </a:r>
                      <a:r>
                        <a:rPr lang="it-IT" sz="1400" b="1" kern="5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Lucida Sans"/>
                        </a:rPr>
                        <a:t>term</a:t>
                      </a:r>
                      <a:r>
                        <a:rPr lang="en-GB" sz="1400" b="1" kern="5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Lucida Sans"/>
                        </a:rPr>
                        <a:t> (indicators, gravity, Ricardo, H-O, imp. Comp)</a:t>
                      </a:r>
                      <a:endParaRPr lang="it-IT" sz="1400" kern="50" dirty="0" smtClean="0">
                        <a:effectLst/>
                        <a:latin typeface="+mn-lt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US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15</a:t>
                      </a:r>
                      <a:endParaRPr lang="en-US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4/11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Hysteresis, Heterogeneous firms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16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7/11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The Melitz model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17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11/11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Networks of </a:t>
                      </a:r>
                      <a:r>
                        <a:rPr lang="en-GB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tradeFDI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/migrants</a:t>
                      </a:r>
                      <a:endParaRPr lang="it-IT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18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14/11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FDI and Multinationals: OLI theory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US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19</a:t>
                      </a:r>
                      <a:endParaRPr lang="en-US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18/11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FDI and Multinationals Offshoring/trade in tasks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20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21/11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</a:t>
                      </a:r>
                      <a:r>
                        <a:rPr lang="it-IT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policy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4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21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25/11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</a:t>
                      </a:r>
                      <a:r>
                        <a:rPr lang="it-IT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policy- </a:t>
                      </a:r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trade</a:t>
                      </a:r>
                      <a:r>
                        <a:rPr lang="it-IT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 </a:t>
                      </a:r>
                      <a:r>
                        <a:rPr lang="it-IT" sz="1400" b="1" kern="5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wars</a:t>
                      </a:r>
                      <a:endParaRPr lang="en-GB" sz="1400" b="1" kern="5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7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22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28/11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China and India (BRICS)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5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23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2/12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50" dirty="0" err="1">
                          <a:effectLst/>
                          <a:latin typeface="Times New Roman"/>
                          <a:ea typeface="SimSun"/>
                          <a:cs typeface="Lucida Sans"/>
                        </a:rPr>
                        <a:t>Granularity</a:t>
                      </a:r>
                      <a:r>
                        <a:rPr lang="it-IT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and aggregate shocks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316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b="1" kern="5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  <a:cs typeface="Lucida Sans"/>
                        </a:rPr>
                        <a:t>24</a:t>
                      </a:r>
                      <a:endParaRPr lang="en-GB" sz="1400" b="1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r>
                        <a:rPr lang="en-GB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5/12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50" dirty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 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50" dirty="0" err="1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Final</a:t>
                      </a:r>
                      <a:r>
                        <a:rPr lang="it-IT" sz="1400" b="1" kern="50" dirty="0" smtClean="0">
                          <a:effectLst/>
                          <a:latin typeface="Times New Roman"/>
                          <a:ea typeface="SimSun"/>
                          <a:cs typeface="Lucida Sans"/>
                        </a:rPr>
                        <a:t> test</a:t>
                      </a:r>
                      <a:endParaRPr lang="it-IT" sz="1400" kern="50" dirty="0">
                        <a:effectLst/>
                        <a:latin typeface="Times New Roman"/>
                        <a:ea typeface="SimSun"/>
                        <a:cs typeface="Lucida Sans"/>
                      </a:endParaRPr>
                    </a:p>
                  </a:txBody>
                  <a:tcPr marL="22674" marR="226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66"/>
            <a:ext cx="7772400" cy="1143008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first </a:t>
            </a:r>
            <a:r>
              <a:rPr lang="it-IT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endParaRPr lang="it-IT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4500"/>
            <a:ext cx="7772400" cy="4381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Introduction to topics and issues (today). Data on globalization, world GDP and trade, answers to some basic Q, China and India (sketch)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Data &amp; history; introduction to statistical indicators used to measure international integration, specialization and competitiveness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Overview of trade models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40762" cy="882634"/>
          </a:xfrm>
        </p:spPr>
        <p:txBody>
          <a:bodyPr/>
          <a:lstStyle/>
          <a:p>
            <a:pPr eaLnBrk="1" hangingPunct="1"/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References</a:t>
            </a:r>
            <a:r>
              <a:rPr lang="it-IT" dirty="0" smtClean="0"/>
              <a:t> (first </a:t>
            </a:r>
            <a:r>
              <a:rPr lang="it-IT" dirty="0" err="1" smtClean="0"/>
              <a:t>lectures</a:t>
            </a:r>
            <a:r>
              <a:rPr lang="it-IT" dirty="0" smtClean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14423"/>
            <a:ext cx="8785225" cy="5643578"/>
          </a:xfrm>
        </p:spPr>
        <p:txBody>
          <a:bodyPr/>
          <a:lstStyle/>
          <a:p>
            <a:pPr eaLnBrk="1" hangingPunct="1"/>
            <a:r>
              <a:rPr lang="it-IT" sz="2800" dirty="0" err="1" smtClean="0"/>
              <a:t>FT</a:t>
            </a:r>
            <a:r>
              <a:rPr lang="it-IT" sz="2800" dirty="0" smtClean="0"/>
              <a:t> </a:t>
            </a:r>
            <a:r>
              <a:rPr lang="it-IT" sz="2800" dirty="0" err="1" smtClean="0"/>
              <a:t>chapter</a:t>
            </a:r>
            <a:r>
              <a:rPr lang="it-IT" sz="2800" dirty="0" smtClean="0"/>
              <a:t> 1</a:t>
            </a:r>
          </a:p>
          <a:p>
            <a:pPr eaLnBrk="1" hangingPunct="1"/>
            <a:r>
              <a:rPr lang="it-IT" sz="2800" dirty="0" err="1" smtClean="0"/>
              <a:t>Slides</a:t>
            </a:r>
            <a:r>
              <a:rPr lang="it-IT" sz="2800" dirty="0" smtClean="0"/>
              <a:t> </a:t>
            </a:r>
            <a:r>
              <a:rPr lang="it-IT" sz="2800" dirty="0" err="1" smtClean="0"/>
              <a:t>GG</a:t>
            </a:r>
            <a:r>
              <a:rPr lang="it-IT" sz="2800" dirty="0" smtClean="0"/>
              <a:t> (in </a:t>
            </a:r>
            <a:r>
              <a:rPr lang="it-IT" sz="2800" dirty="0" err="1" smtClean="0"/>
              <a:t>Moodle</a:t>
            </a:r>
            <a:r>
              <a:rPr lang="it-IT" sz="2800" dirty="0" smtClean="0"/>
              <a:t>)</a:t>
            </a:r>
          </a:p>
          <a:p>
            <a:pPr eaLnBrk="1" hangingPunct="1"/>
            <a:r>
              <a:rPr lang="it-IT" sz="2800" dirty="0" err="1" smtClean="0"/>
              <a:t>Further</a:t>
            </a:r>
            <a:r>
              <a:rPr lang="it-IT" sz="2800" dirty="0" smtClean="0"/>
              <a:t> </a:t>
            </a:r>
            <a:r>
              <a:rPr lang="it-IT" sz="2800" dirty="0" err="1" smtClean="0"/>
              <a:t>readings</a:t>
            </a:r>
            <a:r>
              <a:rPr lang="it-IT" sz="2800" dirty="0" smtClean="0"/>
              <a:t> (</a:t>
            </a:r>
            <a:r>
              <a:rPr lang="it-IT" sz="2800" dirty="0" err="1" smtClean="0"/>
              <a:t>if</a:t>
            </a:r>
            <a:r>
              <a:rPr lang="it-IT" sz="2800" dirty="0" smtClean="0"/>
              <a:t> </a:t>
            </a:r>
            <a:r>
              <a:rPr lang="it-IT" sz="2800" dirty="0" err="1" smtClean="0"/>
              <a:t>interested</a:t>
            </a:r>
            <a:r>
              <a:rPr lang="it-IT" sz="2800" dirty="0" smtClean="0"/>
              <a:t>)</a:t>
            </a:r>
          </a:p>
          <a:p>
            <a:pPr lvl="1" eaLnBrk="1" hangingPunct="1"/>
            <a:r>
              <a:rPr lang="it-IT" sz="2000" dirty="0" err="1" smtClean="0"/>
              <a:t>Badwin</a:t>
            </a:r>
            <a:r>
              <a:rPr lang="it-IT" sz="2000" dirty="0" smtClean="0"/>
              <a:t>, 2006, the </a:t>
            </a:r>
            <a:r>
              <a:rPr lang="it-IT" sz="2000" dirty="0" err="1" smtClean="0"/>
              <a:t>great</a:t>
            </a:r>
            <a:r>
              <a:rPr lang="it-IT" sz="2000" dirty="0" smtClean="0"/>
              <a:t> </a:t>
            </a:r>
            <a:r>
              <a:rPr lang="it-IT" sz="2000" dirty="0" err="1" smtClean="0"/>
              <a:t>unbundling</a:t>
            </a:r>
            <a:r>
              <a:rPr lang="it-IT" sz="2000" dirty="0" smtClean="0"/>
              <a:t>(s)</a:t>
            </a:r>
          </a:p>
          <a:p>
            <a:pPr lvl="1" eaLnBrk="1" hangingPunct="1"/>
            <a:r>
              <a:rPr lang="it-IT" sz="2000" dirty="0" err="1" smtClean="0"/>
              <a:t>Havik</a:t>
            </a:r>
            <a:r>
              <a:rPr lang="it-IT" sz="2000" dirty="0" smtClean="0"/>
              <a:t> and </a:t>
            </a:r>
            <a:r>
              <a:rPr lang="it-IT" sz="2000" dirty="0" err="1" smtClean="0"/>
              <a:t>Morrow</a:t>
            </a:r>
            <a:r>
              <a:rPr lang="it-IT" sz="2000" dirty="0" smtClean="0"/>
              <a:t>, 2006, global </a:t>
            </a:r>
            <a:r>
              <a:rPr lang="it-IT" sz="2000" dirty="0" err="1" smtClean="0"/>
              <a:t>trade</a:t>
            </a:r>
            <a:r>
              <a:rPr lang="it-IT" sz="2000" dirty="0" smtClean="0"/>
              <a:t> </a:t>
            </a:r>
            <a:r>
              <a:rPr lang="it-IT" sz="2000" dirty="0" err="1" smtClean="0"/>
              <a:t>integration</a:t>
            </a:r>
            <a:r>
              <a:rPr lang="it-IT" sz="2000" dirty="0" smtClean="0"/>
              <a:t> and outsourcing, </a:t>
            </a:r>
            <a:r>
              <a:rPr lang="it-IT" sz="2000" dirty="0" err="1" smtClean="0"/>
              <a:t>how</a:t>
            </a:r>
            <a:r>
              <a:rPr lang="it-IT" sz="2000" dirty="0" smtClean="0"/>
              <a:t> </a:t>
            </a:r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EU </a:t>
            </a:r>
            <a:r>
              <a:rPr lang="it-IT" sz="2000" dirty="0" err="1" smtClean="0"/>
              <a:t>coping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</a:t>
            </a:r>
            <a:r>
              <a:rPr lang="it-IT" sz="2000" dirty="0" err="1" smtClean="0"/>
              <a:t>these</a:t>
            </a:r>
            <a:r>
              <a:rPr lang="it-IT" sz="2000" dirty="0" smtClean="0"/>
              <a:t> </a:t>
            </a:r>
            <a:r>
              <a:rPr lang="it-IT" sz="2000" dirty="0" err="1" smtClean="0"/>
              <a:t>challenges</a:t>
            </a:r>
            <a:endParaRPr lang="it-IT" sz="2000" dirty="0" smtClean="0"/>
          </a:p>
          <a:p>
            <a:pPr lvl="1" eaLnBrk="1" hangingPunct="1"/>
            <a:r>
              <a:rPr lang="it-IT" sz="2000" dirty="0" smtClean="0"/>
              <a:t>OECD  (2005)</a:t>
            </a:r>
            <a:r>
              <a:rPr lang="it-IT" sz="2000" dirty="0" err="1" smtClean="0"/>
              <a:t>Handbook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Economic</a:t>
            </a:r>
            <a:r>
              <a:rPr lang="it-IT" sz="2000" dirty="0" smtClean="0"/>
              <a:t> </a:t>
            </a:r>
            <a:r>
              <a:rPr lang="it-IT" sz="2000" dirty="0" err="1" smtClean="0"/>
              <a:t>Globalisation</a:t>
            </a:r>
            <a:r>
              <a:rPr lang="it-IT" sz="2000" dirty="0" smtClean="0"/>
              <a:t> </a:t>
            </a:r>
            <a:r>
              <a:rPr lang="it-IT" sz="2000" dirty="0" err="1" smtClean="0"/>
              <a:t>Indicators</a:t>
            </a:r>
            <a:endParaRPr lang="it-IT" sz="2000" dirty="0" smtClean="0"/>
          </a:p>
          <a:p>
            <a:pPr lvl="1" eaLnBrk="1" hangingPunct="1"/>
            <a:r>
              <a:rPr lang="it-IT" sz="2000" dirty="0" smtClean="0"/>
              <a:t>Love P. and </a:t>
            </a:r>
            <a:r>
              <a:rPr lang="it-IT" sz="2000" dirty="0" err="1" smtClean="0"/>
              <a:t>Lattimore</a:t>
            </a:r>
            <a:r>
              <a:rPr lang="it-IT" sz="2000" dirty="0" smtClean="0"/>
              <a:t> R. (2009) International </a:t>
            </a:r>
            <a:r>
              <a:rPr lang="it-IT" sz="2000" dirty="0" err="1" smtClean="0"/>
              <a:t>Trade</a:t>
            </a:r>
            <a:r>
              <a:rPr lang="it-IT" sz="2000" dirty="0" smtClean="0"/>
              <a:t>: Free, fair, open? OECD</a:t>
            </a:r>
          </a:p>
          <a:p>
            <a:pPr lvl="1"/>
            <a:r>
              <a:rPr lang="en-GB" sz="2000" dirty="0" smtClean="0"/>
              <a:t>Bernard A. J Bradford Jensen, Redding SA &amp; P. Schott, 2007, Firms in International Trade, Journal of Economic Perspectives, </a:t>
            </a:r>
            <a:r>
              <a:rPr lang="en-GB" sz="2000" dirty="0" err="1" smtClean="0"/>
              <a:t>vol</a:t>
            </a:r>
            <a:r>
              <a:rPr lang="en-GB" sz="2000" dirty="0" smtClean="0"/>
              <a:t> 21 </a:t>
            </a:r>
            <a:r>
              <a:rPr lang="en-GB" sz="2000" dirty="0" err="1" smtClean="0"/>
              <a:t>n.3</a:t>
            </a:r>
            <a:endParaRPr lang="it-IT" sz="2000" dirty="0" smtClean="0"/>
          </a:p>
          <a:p>
            <a:pPr lvl="1"/>
            <a:r>
              <a:rPr lang="it-IT" sz="2000" dirty="0" smtClean="0"/>
              <a:t>Andrew B. Bernard, J. </a:t>
            </a:r>
            <a:r>
              <a:rPr lang="it-IT" sz="2000" dirty="0" err="1" smtClean="0"/>
              <a:t>Bradford</a:t>
            </a:r>
            <a:r>
              <a:rPr lang="it-IT" sz="2000" dirty="0" smtClean="0"/>
              <a:t> </a:t>
            </a:r>
            <a:r>
              <a:rPr lang="it-IT" sz="2000" dirty="0" err="1" smtClean="0"/>
              <a:t>Jensen</a:t>
            </a:r>
            <a:r>
              <a:rPr lang="it-IT" sz="2000" dirty="0" smtClean="0"/>
              <a:t>, Stephen J. </a:t>
            </a:r>
            <a:r>
              <a:rPr lang="it-IT" sz="2000" dirty="0" err="1" smtClean="0"/>
              <a:t>Redding</a:t>
            </a:r>
            <a:r>
              <a:rPr lang="it-IT" sz="2000" dirty="0" smtClean="0"/>
              <a:t> and Peter K. </a:t>
            </a:r>
            <a:r>
              <a:rPr lang="it-IT" sz="2000" dirty="0" err="1" smtClean="0"/>
              <a:t>Schott</a:t>
            </a:r>
            <a:r>
              <a:rPr lang="it-IT" sz="2000" dirty="0" smtClean="0"/>
              <a:t> (2011) The </a:t>
            </a:r>
            <a:r>
              <a:rPr lang="it-IT" sz="2000" dirty="0" err="1" smtClean="0"/>
              <a:t>Empirics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Firm</a:t>
            </a:r>
            <a:r>
              <a:rPr lang="it-IT" sz="2000" dirty="0" smtClean="0"/>
              <a:t> </a:t>
            </a:r>
            <a:r>
              <a:rPr lang="it-IT" sz="2000" dirty="0" err="1" smtClean="0"/>
              <a:t>Heterogeneity</a:t>
            </a:r>
            <a:r>
              <a:rPr lang="it-IT" sz="2000" dirty="0" smtClean="0"/>
              <a:t> and International </a:t>
            </a:r>
            <a:r>
              <a:rPr lang="it-IT" sz="2000" dirty="0" err="1" smtClean="0"/>
              <a:t>Trade</a:t>
            </a:r>
            <a:r>
              <a:rPr lang="it-IT" sz="2000" dirty="0" smtClean="0"/>
              <a:t>, </a:t>
            </a:r>
            <a:r>
              <a:rPr lang="it-IT" sz="2000" dirty="0" err="1" smtClean="0"/>
              <a:t>CEP</a:t>
            </a:r>
            <a:r>
              <a:rPr lang="it-IT" sz="2000" dirty="0" smtClean="0"/>
              <a:t> </a:t>
            </a:r>
            <a:r>
              <a:rPr lang="it-IT" sz="2000" dirty="0" err="1" smtClean="0"/>
              <a:t>Discussion</a:t>
            </a:r>
            <a:r>
              <a:rPr lang="it-IT" sz="2000" dirty="0" smtClean="0"/>
              <a:t> </a:t>
            </a:r>
            <a:r>
              <a:rPr lang="it-IT" sz="2000" dirty="0" err="1" smtClean="0"/>
              <a:t>Paper</a:t>
            </a:r>
            <a:r>
              <a:rPr lang="it-IT" sz="2000" dirty="0" smtClean="0"/>
              <a:t> No 1084, </a:t>
            </a:r>
            <a:r>
              <a:rPr lang="it-IT" sz="2000" dirty="0" err="1" smtClean="0"/>
              <a:t>October</a:t>
            </a:r>
            <a:r>
              <a:rPr lang="it-IT" sz="2000" dirty="0" smtClean="0"/>
              <a:t> </a:t>
            </a:r>
          </a:p>
          <a:p>
            <a:pPr lvl="1" eaLnBrk="1" hangingPunct="1"/>
            <a:endParaRPr lang="it-IT" sz="24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4103" y="18864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64096" y="1332023"/>
            <a:ext cx="7772400" cy="4114800"/>
          </a:xfrm>
        </p:spPr>
        <p:txBody>
          <a:bodyPr/>
          <a:lstStyle/>
          <a:p>
            <a:pPr eaLnBrk="1" hangingPunct="1"/>
            <a:r>
              <a:rPr lang="en-GB" dirty="0" smtClean="0"/>
              <a:t>Provide </a:t>
            </a:r>
          </a:p>
          <a:p>
            <a:pPr lvl="1" eaLnBrk="1" hangingPunct="1"/>
            <a:r>
              <a:rPr lang="en-GB" b="1" dirty="0" smtClean="0">
                <a:solidFill>
                  <a:srgbClr val="FF0000"/>
                </a:solidFill>
              </a:rPr>
              <a:t>a picture of historical trends</a:t>
            </a:r>
          </a:p>
          <a:p>
            <a:pPr lvl="1" eaLnBrk="1" hangingPunct="1"/>
            <a:r>
              <a:rPr lang="en-GB" b="1" dirty="0" smtClean="0">
                <a:solidFill>
                  <a:srgbClr val="0000CC"/>
                </a:solidFill>
              </a:rPr>
              <a:t>some conceptual basis for understanding the major international economic questions</a:t>
            </a:r>
          </a:p>
          <a:p>
            <a:pPr eaLnBrk="1" hangingPunct="1"/>
            <a:r>
              <a:rPr lang="en-GB" dirty="0" smtClean="0"/>
              <a:t>We deal with </a:t>
            </a:r>
            <a:r>
              <a:rPr lang="en-GB" b="1" dirty="0" smtClean="0">
                <a:solidFill>
                  <a:srgbClr val="FF0000"/>
                </a:solidFill>
              </a:rPr>
              <a:t>both theory and empirics</a:t>
            </a:r>
          </a:p>
          <a:p>
            <a:pPr eaLnBrk="1" hangingPunct="1"/>
            <a:r>
              <a:rPr lang="en-GB" dirty="0" smtClean="0"/>
              <a:t>For data: IMF, </a:t>
            </a:r>
            <a:r>
              <a:rPr lang="en-GB" dirty="0" err="1" smtClean="0"/>
              <a:t>Worldbank</a:t>
            </a:r>
            <a:r>
              <a:rPr lang="en-GB" dirty="0" smtClean="0"/>
              <a:t>, WTO, ITC, </a:t>
            </a:r>
            <a:r>
              <a:rPr lang="en-GB" dirty="0" err="1" smtClean="0"/>
              <a:t>Unctad</a:t>
            </a:r>
            <a:r>
              <a:rPr lang="en-GB" dirty="0" smtClean="0"/>
              <a:t>, OECD, ILO, </a:t>
            </a:r>
            <a:r>
              <a:rPr lang="en-GB" dirty="0" err="1" smtClean="0"/>
              <a:t>Worls</a:t>
            </a:r>
            <a:r>
              <a:rPr lang="en-GB" dirty="0" smtClean="0"/>
              <a:t> Investment Report, World Inequality Report i.e. international Organisations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504353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questions we address</a:t>
            </a:r>
          </a:p>
        </p:txBody>
      </p:sp>
      <p:sp>
        <p:nvSpPr>
          <p:cNvPr id="921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674489"/>
            <a:ext cx="9144000" cy="609329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Are existing trade models (developed for the “North”) able to explain trade in the “South”?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Are we in a globalization / de globalization phase? How do we measure globalization?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Is North-South trade responsible for rising inequalities in the North? How large is inequality at world level?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What are the causes and consequences of changes in </a:t>
            </a:r>
            <a:r>
              <a:rPr lang="en-GB" sz="2800" b="1" dirty="0" smtClean="0">
                <a:solidFill>
                  <a:srgbClr val="FF0000"/>
                </a:solidFill>
              </a:rPr>
              <a:t>terms of trade</a:t>
            </a:r>
            <a:r>
              <a:rPr lang="en-GB" sz="2800" dirty="0" smtClean="0"/>
              <a:t> for developing countries? (what are terms of trade? How do we measure them?)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What are the effects of tariffs? Is the trade war US China affecting for instance EU? How? Why?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What is the EU development policy? Has it changed in the last 20 years? if so, how?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Where are we in the negotiation at WTO? </a:t>
            </a:r>
            <a:r>
              <a:rPr lang="en-GB" sz="2800" b="1" dirty="0" smtClean="0">
                <a:solidFill>
                  <a:srgbClr val="FF0000"/>
                </a:solidFill>
              </a:rPr>
              <a:t>What is the effect of offshoring on employment?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How does migration fit into this picture?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it-IT" dirty="0" smtClean="0"/>
              <a:t>Info, </a:t>
            </a:r>
            <a:r>
              <a:rPr lang="it-IT" dirty="0" err="1" smtClean="0"/>
              <a:t>exams</a:t>
            </a:r>
            <a:r>
              <a:rPr lang="it-IT" dirty="0" smtClean="0"/>
              <a:t>, </a:t>
            </a:r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etc</a:t>
            </a:r>
            <a:r>
              <a:rPr lang="it-IT" dirty="0" smtClean="0"/>
              <a:t> </a:t>
            </a:r>
            <a:r>
              <a:rPr lang="it-IT" dirty="0" err="1" smtClean="0"/>
              <a:t>etc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4968552"/>
          </a:xfrm>
        </p:spPr>
        <p:txBody>
          <a:bodyPr/>
          <a:lstStyle/>
          <a:p>
            <a:r>
              <a:rPr lang="it-IT" b="1" dirty="0" err="1" smtClean="0"/>
              <a:t>Exam</a:t>
            </a:r>
            <a:r>
              <a:rPr lang="it-IT" dirty="0" smtClean="0"/>
              <a:t>: </a:t>
            </a:r>
            <a:r>
              <a:rPr lang="it-IT" b="1" dirty="0" err="1" smtClean="0"/>
              <a:t>written</a:t>
            </a:r>
            <a:r>
              <a:rPr lang="it-IT" b="1" dirty="0" smtClean="0"/>
              <a:t> </a:t>
            </a:r>
            <a:r>
              <a:rPr lang="it-IT" b="1" dirty="0" err="1" smtClean="0"/>
              <a:t>exam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possibly</a:t>
            </a:r>
            <a:r>
              <a:rPr lang="it-IT" dirty="0" smtClean="0"/>
              <a:t> a </a:t>
            </a:r>
            <a:r>
              <a:rPr lang="it-IT" dirty="0" err="1" smtClean="0"/>
              <a:t>mid</a:t>
            </a:r>
            <a:r>
              <a:rPr lang="it-IT" dirty="0" smtClean="0"/>
              <a:t> </a:t>
            </a:r>
            <a:r>
              <a:rPr lang="it-IT" dirty="0" err="1" smtClean="0"/>
              <a:t>term</a:t>
            </a:r>
            <a:r>
              <a:rPr lang="it-IT" dirty="0" smtClean="0"/>
              <a:t>  </a:t>
            </a:r>
            <a:r>
              <a:rPr lang="it-IT" dirty="0" err="1" smtClean="0"/>
              <a:t>around</a:t>
            </a:r>
            <a:r>
              <a:rPr lang="it-IT" dirty="0" smtClean="0"/>
              <a:t> the last week of </a:t>
            </a:r>
            <a:r>
              <a:rPr lang="it-IT" dirty="0" err="1" smtClean="0"/>
              <a:t>October</a:t>
            </a:r>
            <a:r>
              <a:rPr lang="it-IT" dirty="0" smtClean="0"/>
              <a:t> and a </a:t>
            </a:r>
            <a:r>
              <a:rPr lang="it-IT" dirty="0" err="1" smtClean="0"/>
              <a:t>final</a:t>
            </a:r>
            <a:r>
              <a:rPr lang="it-IT" dirty="0" smtClean="0"/>
              <a:t>) plus an </a:t>
            </a:r>
            <a:r>
              <a:rPr lang="it-IT" dirty="0" err="1" smtClean="0"/>
              <a:t>active</a:t>
            </a:r>
            <a:r>
              <a:rPr lang="it-IT" dirty="0" smtClean="0"/>
              <a:t> part: e.g. </a:t>
            </a:r>
            <a:r>
              <a:rPr lang="it-IT" dirty="0" err="1" smtClean="0"/>
              <a:t>presentation</a:t>
            </a:r>
            <a:r>
              <a:rPr lang="it-IT" dirty="0" smtClean="0"/>
              <a:t> in </a:t>
            </a:r>
            <a:r>
              <a:rPr lang="it-IT" dirty="0" err="1" smtClean="0"/>
              <a:t>class</a:t>
            </a:r>
            <a:r>
              <a:rPr lang="it-IT" dirty="0" smtClean="0"/>
              <a:t> and </a:t>
            </a:r>
            <a:r>
              <a:rPr lang="it-IT" dirty="0" err="1" smtClean="0"/>
              <a:t>discussion</a:t>
            </a:r>
            <a:r>
              <a:rPr lang="it-IT" dirty="0" smtClean="0"/>
              <a:t> of </a:t>
            </a:r>
            <a:r>
              <a:rPr lang="it-IT" dirty="0" err="1" smtClean="0"/>
              <a:t>one</a:t>
            </a:r>
            <a:r>
              <a:rPr lang="it-IT" dirty="0" smtClean="0"/>
              <a:t>/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articles</a:t>
            </a:r>
            <a:r>
              <a:rPr lang="it-IT" dirty="0" smtClean="0"/>
              <a:t> out of a list </a:t>
            </a:r>
            <a:r>
              <a:rPr lang="it-IT" dirty="0" err="1" smtClean="0"/>
              <a:t>that</a:t>
            </a:r>
            <a:r>
              <a:rPr lang="it-IT" dirty="0" smtClean="0"/>
              <a:t> I </a:t>
            </a:r>
            <a:r>
              <a:rPr lang="it-IT" dirty="0" err="1" smtClean="0"/>
              <a:t>provide</a:t>
            </a:r>
            <a:r>
              <a:rPr lang="it-IT" dirty="0" smtClean="0"/>
              <a:t> </a:t>
            </a:r>
            <a:r>
              <a:rPr lang="it-IT" dirty="0" err="1" smtClean="0"/>
              <a:t>covering</a:t>
            </a:r>
            <a:r>
              <a:rPr lang="it-IT" dirty="0" smtClean="0"/>
              <a:t> the </a:t>
            </a:r>
            <a:r>
              <a:rPr lang="it-IT" dirty="0" err="1" smtClean="0"/>
              <a:t>topics</a:t>
            </a:r>
            <a:r>
              <a:rPr lang="it-IT" dirty="0" smtClean="0"/>
              <a:t> </a:t>
            </a:r>
            <a:r>
              <a:rPr lang="it-IT" dirty="0" err="1" smtClean="0"/>
              <a:t>mentioned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endParaRPr lang="it-IT" dirty="0" smtClean="0"/>
          </a:p>
          <a:p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….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volunteer</a:t>
            </a:r>
            <a:r>
              <a:rPr lang="it-IT" dirty="0" smtClean="0"/>
              <a:t> to </a:t>
            </a:r>
            <a:r>
              <a:rPr lang="it-IT" dirty="0" err="1" smtClean="0"/>
              <a:t>lead</a:t>
            </a:r>
            <a:r>
              <a:rPr lang="it-IT" dirty="0" smtClean="0"/>
              <a:t> </a:t>
            </a:r>
            <a:r>
              <a:rPr lang="it-IT" dirty="0" err="1" smtClean="0"/>
              <a:t>discussion</a:t>
            </a:r>
            <a:r>
              <a:rPr lang="it-IT" dirty="0" smtClean="0"/>
              <a:t> on «hot </a:t>
            </a:r>
            <a:r>
              <a:rPr lang="it-IT" dirty="0" err="1" smtClean="0"/>
              <a:t>topics</a:t>
            </a:r>
            <a:r>
              <a:rPr lang="it-IT" dirty="0" smtClean="0"/>
              <a:t>» (EU </a:t>
            </a:r>
            <a:r>
              <a:rPr lang="it-IT" dirty="0" err="1" smtClean="0"/>
              <a:t>crisis</a:t>
            </a:r>
            <a:r>
              <a:rPr lang="it-IT" dirty="0" smtClean="0"/>
              <a:t>, </a:t>
            </a:r>
            <a:r>
              <a:rPr lang="it-IT" dirty="0" err="1" smtClean="0"/>
              <a:t>Brexit</a:t>
            </a:r>
            <a:r>
              <a:rPr lang="it-IT" dirty="0" smtClean="0"/>
              <a:t>, </a:t>
            </a:r>
            <a:r>
              <a:rPr lang="it-IT" dirty="0" err="1" smtClean="0"/>
              <a:t>trade</a:t>
            </a:r>
            <a:r>
              <a:rPr lang="it-IT" dirty="0" smtClean="0"/>
              <a:t> war </a:t>
            </a:r>
            <a:r>
              <a:rPr lang="it-IT" dirty="0" err="1" smtClean="0"/>
              <a:t>etc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834231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081088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Globalization</a:t>
            </a:r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it-IT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  <a:endPara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512" y="958121"/>
            <a:ext cx="8856984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(economists): increase in international trade of both financial assets and goods that comes from a decrease in transaction costs, increase of movement of workers and ideas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Two main point: Globalization is not an (entirely) new phenomenon and is not irreversible  (signs of </a:t>
            </a:r>
            <a:r>
              <a:rPr lang="en-US" sz="2800" dirty="0" err="1" smtClean="0"/>
              <a:t>deglobalization</a:t>
            </a:r>
            <a:r>
              <a:rPr lang="en-US" sz="2800" dirty="0" smtClean="0"/>
              <a:t>?)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Last 15 years: unbundling of the production process: production is split and diced into separate fragment, spread around the world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IMPORTANT: also services and high skill jobs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Trade of tasks rather than goods</a:t>
            </a:r>
          </a:p>
        </p:txBody>
      </p:sp>
    </p:spTree>
    <p:extLst>
      <p:ext uri="{BB962C8B-B14F-4D97-AF65-F5344CB8AC3E}">
        <p14:creationId xmlns:p14="http://schemas.microsoft.com/office/powerpoint/2010/main" val="291154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9982</TotalTime>
  <Words>1344</Words>
  <Application>Microsoft Office PowerPoint</Application>
  <PresentationFormat>Presentazione su schermo (4:3)</PresentationFormat>
  <Paragraphs>197</Paragraphs>
  <Slides>24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SimSun</vt:lpstr>
      <vt:lpstr>Arial</vt:lpstr>
      <vt:lpstr>Lucida Sans</vt:lpstr>
      <vt:lpstr>Tahoma</vt:lpstr>
      <vt:lpstr>Times</vt:lpstr>
      <vt:lpstr>Times New Roman</vt:lpstr>
      <vt:lpstr>Verdana</vt:lpstr>
      <vt:lpstr>Struttura predefinita</vt:lpstr>
      <vt:lpstr>Economics and Development International Trade Lecture 1</vt:lpstr>
      <vt:lpstr>Introduction</vt:lpstr>
      <vt:lpstr>Presentazione standard di PowerPoint</vt:lpstr>
      <vt:lpstr>The first lectures</vt:lpstr>
      <vt:lpstr>Main References (first lectures)</vt:lpstr>
      <vt:lpstr>Objectives</vt:lpstr>
      <vt:lpstr>Examples of questions we address</vt:lpstr>
      <vt:lpstr>Info, exams, participation etc etc</vt:lpstr>
      <vt:lpstr>Globalization: definition</vt:lpstr>
      <vt:lpstr>Globalization (Baldwin the great convergence)</vt:lpstr>
      <vt:lpstr>Manufacturing &amp; GDP shares shifted from G7 to a few developing countries (China) </vt:lpstr>
      <vt:lpstr>Globalization</vt:lpstr>
      <vt:lpstr>What are the international and domestic impacts?</vt:lpstr>
      <vt:lpstr>Presentazione standard di PowerPoint</vt:lpstr>
      <vt:lpstr>The great divergence 1820-1990</vt:lpstr>
      <vt:lpstr>The great convergence, 1990-2014</vt:lpstr>
      <vt:lpstr>Trump tariffs would make US a high-cost island for manufacturing</vt:lpstr>
      <vt:lpstr>Jobs? US workers competing with robots at home &amp; China abroad </vt:lpstr>
      <vt:lpstr>Jobs come back? US workers competing with China abroad &amp; robots at home</vt:lpstr>
      <vt:lpstr>Presentazione standard di PowerPoint</vt:lpstr>
      <vt:lpstr>Terminology</vt:lpstr>
      <vt:lpstr>Terminology</vt:lpstr>
      <vt:lpstr>Terminology</vt:lpstr>
      <vt:lpstr>Presentazione standard di PowerPoint</vt:lpstr>
    </vt:vector>
  </TitlesOfParts>
  <Company>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Europe</dc:title>
  <dc:creator>ICEGIOGI</dc:creator>
  <cp:lastModifiedBy>GiorgiaG</cp:lastModifiedBy>
  <cp:revision>849</cp:revision>
  <dcterms:created xsi:type="dcterms:W3CDTF">2005-05-11T11:33:21Z</dcterms:created>
  <dcterms:modified xsi:type="dcterms:W3CDTF">2019-09-16T20:50:57Z</dcterms:modified>
</cp:coreProperties>
</file>