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1395" r:id="rId2"/>
    <p:sldId id="924" r:id="rId3"/>
    <p:sldId id="930" r:id="rId4"/>
    <p:sldId id="931" r:id="rId5"/>
    <p:sldId id="1152" r:id="rId6"/>
    <p:sldId id="875" r:id="rId7"/>
    <p:sldId id="890" r:id="rId8"/>
    <p:sldId id="925" r:id="rId9"/>
    <p:sldId id="939" r:id="rId10"/>
    <p:sldId id="926" r:id="rId11"/>
    <p:sldId id="941" r:id="rId12"/>
    <p:sldId id="942" r:id="rId13"/>
    <p:sldId id="1354" r:id="rId14"/>
    <p:sldId id="1338" r:id="rId15"/>
    <p:sldId id="1342" r:id="rId16"/>
    <p:sldId id="1346" r:id="rId17"/>
    <p:sldId id="1347" r:id="rId18"/>
    <p:sldId id="1339" r:id="rId19"/>
    <p:sldId id="1340" r:id="rId20"/>
    <p:sldId id="1341" r:id="rId21"/>
    <p:sldId id="1343" r:id="rId22"/>
    <p:sldId id="1344" r:id="rId23"/>
    <p:sldId id="1375" r:id="rId24"/>
    <p:sldId id="1430" r:id="rId25"/>
    <p:sldId id="1393" r:id="rId26"/>
    <p:sldId id="1394" r:id="rId27"/>
    <p:sldId id="1429"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2" autoAdjust="0"/>
    <p:restoredTop sz="50000" autoAdjust="0"/>
  </p:normalViewPr>
  <p:slideViewPr>
    <p:cSldViewPr>
      <p:cViewPr varScale="1">
        <p:scale>
          <a:sx n="60" d="100"/>
          <a:sy n="60" d="100"/>
        </p:scale>
        <p:origin x="2712" y="1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4E134AE-93A0-43FF-B7E8-73BDCEEE75AA}" type="datetimeFigureOut">
              <a:rPr lang="it-IT" smtClean="0"/>
              <a:pPr/>
              <a:t>10/05/19</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CD1EA1A-03B4-4B2F-B491-8013AA7C4C3C}" type="slidenum">
              <a:rPr lang="it-IT" smtClean="0"/>
              <a:pPr/>
              <a:t>‹#›</a:t>
            </a:fld>
            <a:endParaRPr lang="it-IT"/>
          </a:p>
        </p:txBody>
      </p:sp>
    </p:spTree>
    <p:extLst>
      <p:ext uri="{BB962C8B-B14F-4D97-AF65-F5344CB8AC3E}">
        <p14:creationId xmlns:p14="http://schemas.microsoft.com/office/powerpoint/2010/main" val="1324568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643ECE-CE10-4888-97C9-609E6CAC4C93}" type="datetimeFigureOut">
              <a:rPr lang="it-IT" smtClean="0"/>
              <a:pPr/>
              <a:t>10/05/19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AD431C-DCE9-4299-B3E0-F1F707BCAD0C}" type="slidenum">
              <a:rPr lang="it-IT" smtClean="0"/>
              <a:pPr/>
              <a:t>‹#›</a:t>
            </a:fld>
            <a:endParaRPr lang="it-IT"/>
          </a:p>
        </p:txBody>
      </p:sp>
    </p:spTree>
    <p:extLst>
      <p:ext uri="{BB962C8B-B14F-4D97-AF65-F5344CB8AC3E}">
        <p14:creationId xmlns:p14="http://schemas.microsoft.com/office/powerpoint/2010/main" val="16276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Susan BEDNAREK / Helen CAPLE (2012) News </a:t>
            </a:r>
            <a:r>
              <a:rPr lang="it-IT" dirty="0" err="1" smtClean="0"/>
              <a:t>Discourse</a:t>
            </a:r>
            <a:endParaRPr lang="it-IT" dirty="0" smtClean="0"/>
          </a:p>
          <a:p>
            <a:r>
              <a:rPr lang="en-US" dirty="0" smtClean="0"/>
              <a:t>“we consider discourse as multimodal, or </a:t>
            </a:r>
            <a:r>
              <a:rPr lang="en-US" dirty="0" err="1" smtClean="0"/>
              <a:t>multisemiotic</a:t>
            </a:r>
            <a:r>
              <a:rPr lang="en-US" dirty="0" smtClean="0"/>
              <a:t>, that is, not being restricted to the semiotic system of language alone but, </a:t>
            </a:r>
          </a:p>
          <a:p>
            <a:r>
              <a:rPr lang="en-US" dirty="0" smtClean="0"/>
              <a:t>crucially, also incorporating the semiotic system of images.”</a:t>
            </a:r>
          </a:p>
          <a:p>
            <a:endParaRPr lang="en-US" dirty="0" smtClean="0"/>
          </a:p>
          <a:p>
            <a:endParaRPr lang="en-US" dirty="0" smtClean="0"/>
          </a:p>
          <a:p>
            <a:r>
              <a:rPr lang="en-US" dirty="0" smtClean="0"/>
              <a:t>NB: the unprecedented levels of collaboration and sharing of information that have been made possible through Web 2.0 technologies</a:t>
            </a:r>
            <a:endParaRPr lang="it-IT" dirty="0"/>
          </a:p>
        </p:txBody>
      </p:sp>
      <p:sp>
        <p:nvSpPr>
          <p:cNvPr id="4" name="Segnaposto numero diapositiva 3"/>
          <p:cNvSpPr>
            <a:spLocks noGrp="1"/>
          </p:cNvSpPr>
          <p:nvPr>
            <p:ph type="sldNum" sz="quarter" idx="10"/>
          </p:nvPr>
        </p:nvSpPr>
        <p:spPr/>
        <p:txBody>
          <a:bodyPr/>
          <a:lstStyle/>
          <a:p>
            <a:fld id="{78B6B534-72AC-42F2-A229-72208A3CC18E}" type="slidenum">
              <a:rPr lang="it-IT" smtClean="0"/>
              <a:pPr/>
              <a:t>2</a:t>
            </a:fld>
            <a:endParaRPr lang="it-IT"/>
          </a:p>
        </p:txBody>
      </p:sp>
    </p:spTree>
    <p:extLst>
      <p:ext uri="{BB962C8B-B14F-4D97-AF65-F5344CB8AC3E}">
        <p14:creationId xmlns:p14="http://schemas.microsoft.com/office/powerpoint/2010/main" val="3593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August</a:t>
            </a:r>
            <a:r>
              <a:rPr lang="it-IT" baseline="0" dirty="0" smtClean="0"/>
              <a:t> 4, 1855</a:t>
            </a:r>
            <a:endParaRPr lang="it-IT" dirty="0"/>
          </a:p>
        </p:txBody>
      </p:sp>
      <p:sp>
        <p:nvSpPr>
          <p:cNvPr id="4" name="Segnaposto numero diapositiva 3"/>
          <p:cNvSpPr>
            <a:spLocks noGrp="1"/>
          </p:cNvSpPr>
          <p:nvPr>
            <p:ph type="sldNum" sz="quarter" idx="10"/>
          </p:nvPr>
        </p:nvSpPr>
        <p:spPr/>
        <p:txBody>
          <a:bodyPr/>
          <a:lstStyle/>
          <a:p>
            <a:fld id="{78B6B534-72AC-42F2-A229-72208A3CC18E}" type="slidenum">
              <a:rPr lang="it-IT" smtClean="0"/>
              <a:pPr/>
              <a:t>5</a:t>
            </a:fld>
            <a:endParaRPr lang="it-IT"/>
          </a:p>
        </p:txBody>
      </p:sp>
    </p:spTree>
    <p:extLst>
      <p:ext uri="{BB962C8B-B14F-4D97-AF65-F5344CB8AC3E}">
        <p14:creationId xmlns:p14="http://schemas.microsoft.com/office/powerpoint/2010/main" val="168514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5B5515D-D613-4E6E-875A-A07FE18D0DDC}" type="slidenum">
              <a:rPr lang="it-IT" smtClean="0"/>
              <a:pPr/>
              <a:t>7</a:t>
            </a:fld>
            <a:endParaRPr 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8678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p:txBody>
      </p:sp>
      <p:sp>
        <p:nvSpPr>
          <p:cNvPr id="4" name="Segnaposto numero diapositiva 3"/>
          <p:cNvSpPr>
            <a:spLocks noGrp="1"/>
          </p:cNvSpPr>
          <p:nvPr>
            <p:ph type="sldNum" sz="quarter" idx="10"/>
          </p:nvPr>
        </p:nvSpPr>
        <p:spPr/>
        <p:txBody>
          <a:bodyPr/>
          <a:lstStyle/>
          <a:p>
            <a:fld id="{78B6B534-72AC-42F2-A229-72208A3CC18E}" type="slidenum">
              <a:rPr lang="it-IT" smtClean="0"/>
              <a:pPr/>
              <a:t>8</a:t>
            </a:fld>
            <a:endParaRPr lang="it-IT"/>
          </a:p>
        </p:txBody>
      </p:sp>
    </p:spTree>
    <p:extLst>
      <p:ext uri="{BB962C8B-B14F-4D97-AF65-F5344CB8AC3E}">
        <p14:creationId xmlns:p14="http://schemas.microsoft.com/office/powerpoint/2010/main" val="243215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C699CB88-5E1A-4FAC-892A-60949ACB1F6F}" type="datetimeFigureOut">
              <a:rPr lang="en-US" smtClean="0"/>
              <a:pPr/>
              <a:t>5/10/19</a:t>
            </a:fld>
            <a:endParaRPr lang="en-US"/>
          </a:p>
        </p:txBody>
      </p:sp>
      <p:sp>
        <p:nvSpPr>
          <p:cNvPr id="17" name="Segnaposto piè di pagina 16"/>
          <p:cNvSpPr>
            <a:spLocks noGrp="1"/>
          </p:cNvSpPr>
          <p:nvPr>
            <p:ph type="ftr" sz="quarter" idx="11"/>
          </p:nvPr>
        </p:nvSpPr>
        <p:spPr/>
        <p:txBody>
          <a:bodyPr/>
          <a:lstStyle/>
          <a:p>
            <a:endParaRPr kumimoji="0" lang="en-US"/>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699CB88-5E1A-4FAC-892A-60949ACB1F6F}" type="datetimeFigureOut">
              <a:rPr lang="en-US" smtClean="0"/>
              <a:pPr/>
              <a:t>5/10/19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699CB88-5E1A-4FAC-892A-60949ACB1F6F}" type="datetimeFigureOut">
              <a:rPr lang="en-US" smtClean="0"/>
              <a:pPr/>
              <a:t>5/10/19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699CB88-5E1A-4FAC-892A-60949ACB1F6F}" type="datetimeFigureOut">
              <a:rPr lang="en-US" smtClean="0"/>
              <a:pPr/>
              <a:t>5/10/19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699CB88-5E1A-4FAC-892A-60949ACB1F6F}" type="datetimeFigureOut">
              <a:rPr lang="en-US" smtClean="0"/>
              <a:pPr/>
              <a:t>5/10/19</a:t>
            </a:fld>
            <a:endParaRPr lang="en-US"/>
          </a:p>
        </p:txBody>
      </p:sp>
      <p:sp>
        <p:nvSpPr>
          <p:cNvPr id="5" name="Segnaposto piè di pagina 4"/>
          <p:cNvSpPr>
            <a:spLocks noGrp="1"/>
          </p:cNvSpPr>
          <p:nvPr>
            <p:ph type="ftr" sz="quarter" idx="11"/>
          </p:nvPr>
        </p:nvSpPr>
        <p:spPr>
          <a:xfrm>
            <a:off x="800100" y="6172200"/>
            <a:ext cx="4000500" cy="457200"/>
          </a:xfrm>
        </p:spPr>
        <p:txBody>
          <a:bodyPr/>
          <a:lstStyle/>
          <a:p>
            <a:endParaRPr kumimoji="0" lang="en-US"/>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91974DF9-AD47-4691-BA21-BBFCE3637A9A}"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C699CB88-5E1A-4FAC-892A-60949ACB1F6F}" type="datetimeFigureOut">
              <a:rPr lang="en-US" smtClean="0"/>
              <a:pPr/>
              <a:t>5/10/19</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C699CB88-5E1A-4FAC-892A-60949ACB1F6F}" type="datetimeFigureOut">
              <a:rPr lang="en-US" smtClean="0"/>
              <a:pPr/>
              <a:t>5/10/19</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699CB88-5E1A-4FAC-892A-60949ACB1F6F}" type="datetimeFigureOut">
              <a:rPr lang="en-US" smtClean="0"/>
              <a:pPr/>
              <a:t>5/10/19</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99CB88-5E1A-4FAC-892A-60949ACB1F6F}" type="datetimeFigureOut">
              <a:rPr lang="en-US" smtClean="0"/>
              <a:pPr/>
              <a:t>5/10/19</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699CB88-5E1A-4FAC-892A-60949ACB1F6F}" type="datetimeFigureOut">
              <a:rPr lang="en-US" smtClean="0"/>
              <a:pPr/>
              <a:t>5/10/19</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699CB88-5E1A-4FAC-892A-60949ACB1F6F}" type="datetimeFigureOut">
              <a:rPr lang="en-US" smtClean="0"/>
              <a:pPr/>
              <a:t>5/10/19</a:t>
            </a:fld>
            <a:endParaRPr lang="en-US"/>
          </a:p>
        </p:txBody>
      </p:sp>
      <p:sp>
        <p:nvSpPr>
          <p:cNvPr id="6" name="Segnaposto piè di pagina 5"/>
          <p:cNvSpPr>
            <a:spLocks noGrp="1"/>
          </p:cNvSpPr>
          <p:nvPr>
            <p:ph type="ftr" sz="quarter" idx="11"/>
          </p:nvPr>
        </p:nvSpPr>
        <p:spPr>
          <a:xfrm>
            <a:off x="914400" y="6172200"/>
            <a:ext cx="3886200" cy="457200"/>
          </a:xfrm>
        </p:spPr>
        <p:txBody>
          <a:bodyPr/>
          <a:lstStyle/>
          <a:p>
            <a:endParaRPr kumimoji="0" lang="en-US"/>
          </a:p>
        </p:txBody>
      </p:sp>
      <p:sp>
        <p:nvSpPr>
          <p:cNvPr id="7" name="Segnaposto numero diapositiva 6"/>
          <p:cNvSpPr>
            <a:spLocks noGrp="1"/>
          </p:cNvSpPr>
          <p:nvPr>
            <p:ph type="sldNum" sz="quarter" idx="12"/>
          </p:nvPr>
        </p:nvSpPr>
        <p:spPr>
          <a:xfrm>
            <a:off x="146304" y="6208776"/>
            <a:ext cx="457200" cy="457200"/>
          </a:xfrm>
        </p:spPr>
        <p:txBody>
          <a:bodyPr/>
          <a:lstStyle/>
          <a:p>
            <a:fld id="{91974DF9-AD47-4691-BA21-BBFCE3637A9A}" type="slidenum">
              <a:rPr kumimoji="0" lang="en-US" smtClean="0"/>
              <a:pPr/>
              <a:t>‹#›</a:t>
            </a:fld>
            <a:endParaRPr kumimoji="0" lang="en-US"/>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5/10/19</a:t>
            </a:fld>
            <a:endParaRPr lang="en-US"/>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36712"/>
            <a:ext cx="9144000" cy="2232248"/>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it-IT" sz="4800" dirty="0" smtClean="0"/>
              <a:t>21</a:t>
            </a:r>
            <a:r>
              <a:rPr lang="it-IT" sz="4800" baseline="30000" dirty="0" smtClean="0"/>
              <a:t>st</a:t>
            </a:r>
            <a:r>
              <a:rPr lang="it-IT" sz="4800" dirty="0" smtClean="0"/>
              <a:t> </a:t>
            </a:r>
            <a:r>
              <a:rPr lang="it-IT" sz="4800" dirty="0" err="1" smtClean="0"/>
              <a:t>century</a:t>
            </a:r>
            <a:r>
              <a:rPr lang="it-IT" sz="4800" dirty="0" smtClean="0"/>
              <a:t> news reporting </a:t>
            </a:r>
            <a:r>
              <a:rPr lang="it-IT" sz="4800" dirty="0" err="1" smtClean="0"/>
              <a:t>between</a:t>
            </a:r>
            <a:r>
              <a:rPr lang="it-IT" sz="4800" dirty="0" smtClean="0"/>
              <a:t> </a:t>
            </a:r>
            <a:r>
              <a:rPr lang="it-IT" sz="4800" dirty="0" err="1" smtClean="0"/>
              <a:t>multimodality</a:t>
            </a:r>
            <a:r>
              <a:rPr lang="it-IT" sz="4800" dirty="0" smtClean="0"/>
              <a:t> and social media</a:t>
            </a:r>
            <a:endParaRPr lang="it-IT" sz="4800" dirty="0"/>
          </a:p>
        </p:txBody>
      </p:sp>
      <p:sp>
        <p:nvSpPr>
          <p:cNvPr id="3" name="Sottotitolo 2"/>
          <p:cNvSpPr>
            <a:spLocks noGrp="1"/>
          </p:cNvSpPr>
          <p:nvPr>
            <p:ph type="subTitle" idx="1"/>
          </p:nvPr>
        </p:nvSpPr>
        <p:spPr>
          <a:xfrm>
            <a:off x="827584" y="5301208"/>
            <a:ext cx="7776864" cy="936104"/>
          </a:xfrm>
        </p:spPr>
        <p:txBody>
          <a:bodyPr>
            <a:normAutofit lnSpcReduction="10000"/>
          </a:bodyPr>
          <a:lstStyle/>
          <a:p>
            <a:pPr algn="ctr">
              <a:spcBef>
                <a:spcPts val="0"/>
              </a:spcBef>
            </a:pPr>
            <a:r>
              <a:rPr lang="it-IT" sz="2800" i="1" dirty="0" err="1" smtClean="0"/>
              <a:t>University</a:t>
            </a:r>
            <a:r>
              <a:rPr lang="it-IT" sz="2800" i="1" dirty="0" smtClean="0"/>
              <a:t> of Florence</a:t>
            </a:r>
          </a:p>
          <a:p>
            <a:pPr>
              <a:spcBef>
                <a:spcPts val="0"/>
              </a:spcBef>
            </a:pPr>
            <a:r>
              <a:rPr lang="it-IT" sz="2800" dirty="0" err="1" smtClean="0"/>
              <a:t>May</a:t>
            </a:r>
            <a:r>
              <a:rPr lang="it-IT" sz="2800" dirty="0" smtClean="0"/>
              <a:t> 27, 2016</a:t>
            </a:r>
            <a:endParaRPr lang="it-IT" sz="2800" dirty="0"/>
          </a:p>
          <a:p>
            <a:pPr algn="ctr">
              <a:spcBef>
                <a:spcPts val="0"/>
              </a:spcBef>
            </a:pPr>
            <a:endParaRPr lang="it-IT" sz="1600" i="1" dirty="0" smtClean="0"/>
          </a:p>
          <a:p>
            <a:pPr algn="ctr">
              <a:spcBef>
                <a:spcPts val="0"/>
              </a:spcBef>
            </a:pPr>
            <a:endParaRPr lang="it-IT" sz="1600" i="1" dirty="0"/>
          </a:p>
        </p:txBody>
      </p:sp>
      <p:sp>
        <p:nvSpPr>
          <p:cNvPr id="4" name="CasellaDiTesto 3"/>
          <p:cNvSpPr txBox="1"/>
          <p:nvPr/>
        </p:nvSpPr>
        <p:spPr>
          <a:xfrm>
            <a:off x="323528" y="3933056"/>
            <a:ext cx="4824536" cy="461665"/>
          </a:xfrm>
          <a:prstGeom prst="rect">
            <a:avLst/>
          </a:prstGeom>
          <a:noFill/>
        </p:spPr>
        <p:txBody>
          <a:bodyPr wrap="square" rtlCol="0">
            <a:spAutoFit/>
          </a:bodyPr>
          <a:lstStyle/>
          <a:p>
            <a:r>
              <a:rPr lang="it-IT" sz="2400" b="1" i="1" dirty="0" smtClean="0"/>
              <a:t>Roberta FACCHINETTI</a:t>
            </a:r>
          </a:p>
        </p:txBody>
      </p:sp>
      <p:cxnSp>
        <p:nvCxnSpPr>
          <p:cNvPr id="7" name="Connettore 1 6"/>
          <p:cNvCxnSpPr/>
          <p:nvPr/>
        </p:nvCxnSpPr>
        <p:spPr>
          <a:xfrm>
            <a:off x="827584" y="5301208"/>
            <a:ext cx="7704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827584" y="6165304"/>
            <a:ext cx="770485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magine 9"/>
          <p:cNvPicPr/>
          <p:nvPr/>
        </p:nvPicPr>
        <p:blipFill>
          <a:blip r:embed="rId2" cstate="print">
            <a:extLst>
              <a:ext uri="{28A0092B-C50C-407E-A947-70E740481C1C}">
                <a14:useLocalDpi xmlns:a14="http://schemas.microsoft.com/office/drawing/2010/main" val="0"/>
              </a:ext>
            </a:extLst>
          </a:blip>
          <a:stretch>
            <a:fillRect/>
          </a:stretch>
        </p:blipFill>
        <p:spPr bwMode="auto">
          <a:xfrm>
            <a:off x="4644008" y="3769009"/>
            <a:ext cx="4306286" cy="822857"/>
          </a:xfrm>
          <a:prstGeom prst="rect">
            <a:avLst/>
          </a:prstGeom>
          <a:noFill/>
          <a:ln>
            <a:noFill/>
          </a:ln>
        </p:spPr>
      </p:pic>
    </p:spTree>
    <p:extLst>
      <p:ext uri="{BB962C8B-B14F-4D97-AF65-F5344CB8AC3E}">
        <p14:creationId xmlns:p14="http://schemas.microsoft.com/office/powerpoint/2010/main" val="41589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003232" cy="5361459"/>
          </a:xfrm>
        </p:spPr>
        <p:txBody>
          <a:bodyPr>
            <a:normAutofit/>
          </a:bodyPr>
          <a:lstStyle/>
          <a:p>
            <a:pPr marL="0" indent="0">
              <a:buNone/>
            </a:pPr>
            <a:r>
              <a:rPr lang="it-IT" sz="2800" dirty="0"/>
              <a:t>Susan BEDNAREK / Helen CAPLE (2012) </a:t>
            </a:r>
            <a:r>
              <a:rPr lang="it-IT" sz="2800" i="1" dirty="0"/>
              <a:t>News </a:t>
            </a:r>
            <a:r>
              <a:rPr lang="it-IT" sz="2800" i="1" dirty="0" err="1" smtClean="0"/>
              <a:t>Discourse</a:t>
            </a:r>
            <a:r>
              <a:rPr lang="it-IT" sz="2800" dirty="0" smtClean="0"/>
              <a:t>, </a:t>
            </a:r>
            <a:r>
              <a:rPr lang="it-IT" sz="2800" dirty="0" err="1" smtClean="0"/>
              <a:t>London</a:t>
            </a:r>
            <a:r>
              <a:rPr lang="it-IT" sz="2800" dirty="0" smtClean="0"/>
              <a:t>: </a:t>
            </a:r>
            <a:r>
              <a:rPr lang="it-IT" sz="2800" dirty="0" err="1" smtClean="0"/>
              <a:t>Sage</a:t>
            </a:r>
            <a:endParaRPr lang="it-IT" sz="2800" dirty="0" smtClean="0"/>
          </a:p>
          <a:p>
            <a:pPr marL="0" indent="0">
              <a:buNone/>
            </a:pPr>
            <a:endParaRPr lang="it-IT" sz="2800" i="1" dirty="0"/>
          </a:p>
          <a:p>
            <a:pPr marL="0" indent="0">
              <a:buNone/>
            </a:pPr>
            <a:r>
              <a:rPr lang="en-US" sz="2800" dirty="0"/>
              <a:t>“we consider discourse as multimodal, or </a:t>
            </a:r>
            <a:r>
              <a:rPr lang="en-US" sz="2800" b="1" dirty="0" err="1"/>
              <a:t>multisemiotic</a:t>
            </a:r>
            <a:r>
              <a:rPr lang="en-US" sz="2800" dirty="0"/>
              <a:t>, that is, not being restricted to the semiotic system of language alone but, </a:t>
            </a:r>
            <a:r>
              <a:rPr lang="en-US" sz="2800" dirty="0" smtClean="0"/>
              <a:t>crucially</a:t>
            </a:r>
            <a:r>
              <a:rPr lang="en-US" sz="2800" dirty="0"/>
              <a:t>, also incorporating the semiotic system of images</a:t>
            </a:r>
            <a:r>
              <a:rPr lang="en-US" sz="2800" dirty="0" smtClean="0"/>
              <a:t>.”</a:t>
            </a:r>
            <a:endParaRPr lang="en-US" sz="2800" dirty="0"/>
          </a:p>
        </p:txBody>
      </p:sp>
      <p:sp>
        <p:nvSpPr>
          <p:cNvPr id="5" name="Segnaposto numero diapositiva 4"/>
          <p:cNvSpPr>
            <a:spLocks noGrp="1"/>
          </p:cNvSpPr>
          <p:nvPr>
            <p:ph type="sldNum" sz="quarter" idx="12"/>
          </p:nvPr>
        </p:nvSpPr>
        <p:spPr/>
        <p:txBody>
          <a:bodyPr/>
          <a:lstStyle/>
          <a:p>
            <a:fld id="{C6BA06F2-E445-40B2-8502-6D7FC5415704}" type="slidenum">
              <a:rPr lang="it-IT" smtClean="0"/>
              <a:pPr/>
              <a:t>10</a:t>
            </a:fld>
            <a:endParaRPr lang="it-IT"/>
          </a:p>
        </p:txBody>
      </p:sp>
    </p:spTree>
    <p:extLst>
      <p:ext uri="{BB962C8B-B14F-4D97-AF65-F5344CB8AC3E}">
        <p14:creationId xmlns:p14="http://schemas.microsoft.com/office/powerpoint/2010/main" val="1840102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332656"/>
            <a:ext cx="7818072" cy="6192688"/>
          </a:xfrm>
        </p:spPr>
        <p:txBody>
          <a:bodyPr>
            <a:normAutofit/>
          </a:bodyPr>
          <a:lstStyle/>
          <a:p>
            <a:pPr marL="82296" indent="0">
              <a:spcBef>
                <a:spcPts val="1200"/>
              </a:spcBef>
              <a:spcAft>
                <a:spcPts val="600"/>
              </a:spcAft>
              <a:buNone/>
            </a:pPr>
            <a:r>
              <a:rPr lang="it-IT" sz="3600" b="1" dirty="0" smtClean="0"/>
              <a:t>HEADLINE</a:t>
            </a:r>
            <a:r>
              <a:rPr lang="it-IT" sz="3600" dirty="0" smtClean="0"/>
              <a:t>: </a:t>
            </a:r>
            <a:r>
              <a:rPr lang="it-IT" sz="3600" dirty="0" err="1" smtClean="0"/>
              <a:t>title</a:t>
            </a:r>
            <a:r>
              <a:rPr lang="it-IT" sz="3600" dirty="0" smtClean="0"/>
              <a:t> of the story; </a:t>
            </a:r>
            <a:r>
              <a:rPr lang="it-IT" sz="3600" dirty="0" err="1" smtClean="0"/>
              <a:t>when</a:t>
            </a:r>
            <a:r>
              <a:rPr lang="it-IT" sz="3600" dirty="0" smtClean="0"/>
              <a:t> </a:t>
            </a:r>
            <a:r>
              <a:rPr lang="it-IT" sz="3600" dirty="0" err="1" smtClean="0"/>
              <a:t>clicked</a:t>
            </a:r>
            <a:r>
              <a:rPr lang="it-IT" sz="3600" dirty="0" smtClean="0"/>
              <a:t>, </a:t>
            </a:r>
            <a:r>
              <a:rPr lang="it-IT" sz="3600" dirty="0" err="1" smtClean="0"/>
              <a:t>it</a:t>
            </a:r>
            <a:r>
              <a:rPr lang="it-IT" sz="3600" dirty="0" smtClean="0"/>
              <a:t> </a:t>
            </a:r>
            <a:r>
              <a:rPr lang="it-IT" sz="3600" dirty="0" err="1" smtClean="0"/>
              <a:t>often</a:t>
            </a:r>
            <a:r>
              <a:rPr lang="it-IT" sz="3600" dirty="0" smtClean="0"/>
              <a:t> </a:t>
            </a:r>
            <a:r>
              <a:rPr lang="it-IT" sz="3600" dirty="0" err="1" smtClean="0"/>
              <a:t>takes</a:t>
            </a:r>
            <a:r>
              <a:rPr lang="it-IT" sz="3600" dirty="0" smtClean="0"/>
              <a:t> a </a:t>
            </a:r>
            <a:r>
              <a:rPr lang="it-IT" sz="3600" dirty="0" err="1" smtClean="0"/>
              <a:t>reader</a:t>
            </a:r>
            <a:r>
              <a:rPr lang="it-IT" sz="3600" dirty="0" smtClean="0"/>
              <a:t> to a separate page for a more </a:t>
            </a:r>
            <a:r>
              <a:rPr lang="it-IT" sz="3600" dirty="0" err="1" smtClean="0"/>
              <a:t>detailed</a:t>
            </a:r>
            <a:r>
              <a:rPr lang="it-IT" sz="3600" dirty="0" smtClean="0"/>
              <a:t> </a:t>
            </a:r>
            <a:r>
              <a:rPr lang="it-IT" sz="3600" dirty="0" err="1" smtClean="0"/>
              <a:t>presentation</a:t>
            </a:r>
            <a:endParaRPr lang="it-IT" sz="3600" dirty="0" smtClean="0"/>
          </a:p>
          <a:p>
            <a:pPr marL="82296" indent="0">
              <a:spcBef>
                <a:spcPts val="1200"/>
              </a:spcBef>
              <a:spcAft>
                <a:spcPts val="600"/>
              </a:spcAft>
              <a:buNone/>
            </a:pPr>
            <a:r>
              <a:rPr lang="it-IT" sz="3600" b="1" dirty="0" smtClean="0"/>
              <a:t>TEXT</a:t>
            </a:r>
            <a:r>
              <a:rPr lang="it-IT" sz="3600" dirty="0" smtClean="0"/>
              <a:t>: body of the story; </a:t>
            </a:r>
            <a:r>
              <a:rPr lang="it-IT" sz="3600" dirty="0" err="1" smtClean="0"/>
              <a:t>it</a:t>
            </a:r>
            <a:r>
              <a:rPr lang="it-IT" sz="3600" dirty="0" smtClean="0"/>
              <a:t> </a:t>
            </a:r>
            <a:r>
              <a:rPr lang="it-IT" sz="3600" dirty="0" err="1" smtClean="0"/>
              <a:t>may</a:t>
            </a:r>
            <a:r>
              <a:rPr lang="it-IT" sz="3600" dirty="0" smtClean="0"/>
              <a:t> be </a:t>
            </a:r>
            <a:r>
              <a:rPr lang="it-IT" sz="3600" dirty="0" err="1" smtClean="0"/>
              <a:t>either</a:t>
            </a:r>
            <a:r>
              <a:rPr lang="it-IT" sz="3600" dirty="0" smtClean="0"/>
              <a:t> </a:t>
            </a:r>
            <a:r>
              <a:rPr lang="it-IT" sz="3600" dirty="0" err="1" smtClean="0"/>
              <a:t>contained</a:t>
            </a:r>
            <a:r>
              <a:rPr lang="it-IT" sz="3600" dirty="0" smtClean="0"/>
              <a:t> in </a:t>
            </a:r>
            <a:r>
              <a:rPr lang="it-IT" sz="3600" dirty="0" err="1" smtClean="0"/>
              <a:t>one</a:t>
            </a:r>
            <a:r>
              <a:rPr lang="it-IT" sz="3600" dirty="0" smtClean="0"/>
              <a:t> page or </a:t>
            </a:r>
            <a:r>
              <a:rPr lang="it-IT" sz="3600" dirty="0" err="1" smtClean="0"/>
              <a:t>broken</a:t>
            </a:r>
            <a:r>
              <a:rPr lang="it-IT" sz="3600" dirty="0" smtClean="0"/>
              <a:t> up </a:t>
            </a:r>
            <a:r>
              <a:rPr lang="it-IT" sz="3600" dirty="0" err="1" smtClean="0"/>
              <a:t>into</a:t>
            </a:r>
            <a:r>
              <a:rPr lang="it-IT" sz="3600" dirty="0" smtClean="0"/>
              <a:t> </a:t>
            </a:r>
            <a:r>
              <a:rPr lang="it-IT" sz="3600" dirty="0" err="1" smtClean="0"/>
              <a:t>several</a:t>
            </a:r>
            <a:r>
              <a:rPr lang="it-IT" sz="3600" dirty="0" smtClean="0"/>
              <a:t> </a:t>
            </a:r>
            <a:r>
              <a:rPr lang="it-IT" sz="3600" dirty="0" err="1" smtClean="0"/>
              <a:t>connected</a:t>
            </a:r>
            <a:r>
              <a:rPr lang="it-IT" sz="3600" dirty="0" smtClean="0"/>
              <a:t> </a:t>
            </a:r>
            <a:r>
              <a:rPr lang="it-IT" sz="3600" dirty="0" err="1" smtClean="0"/>
              <a:t>links</a:t>
            </a:r>
            <a:endParaRPr lang="it-IT" sz="3600" dirty="0" smtClean="0"/>
          </a:p>
          <a:p>
            <a:pPr marL="82296" indent="0">
              <a:spcBef>
                <a:spcPts val="1200"/>
              </a:spcBef>
              <a:spcAft>
                <a:spcPts val="600"/>
              </a:spcAft>
              <a:buNone/>
            </a:pPr>
            <a:r>
              <a:rPr lang="it-IT" sz="3600" b="1" dirty="0" smtClean="0"/>
              <a:t>PICTURE(S)</a:t>
            </a:r>
            <a:r>
              <a:rPr lang="it-IT" sz="3600" dirty="0" smtClean="0"/>
              <a:t>, </a:t>
            </a:r>
            <a:r>
              <a:rPr lang="it-IT" sz="3600" dirty="0" err="1" smtClean="0"/>
              <a:t>including</a:t>
            </a:r>
            <a:r>
              <a:rPr lang="it-IT" sz="3600" dirty="0" smtClean="0"/>
              <a:t> </a:t>
            </a:r>
            <a:r>
              <a:rPr lang="it-IT" sz="3600" dirty="0" err="1" smtClean="0"/>
              <a:t>thumbnails</a:t>
            </a:r>
            <a:endParaRPr lang="it-IT" sz="3600" dirty="0" smtClean="0"/>
          </a:p>
          <a:p>
            <a:pPr marL="82296" indent="0">
              <a:spcBef>
                <a:spcPts val="1200"/>
              </a:spcBef>
              <a:spcAft>
                <a:spcPts val="600"/>
              </a:spcAft>
              <a:buNone/>
            </a:pPr>
            <a:r>
              <a:rPr lang="it-IT" sz="3600" b="1" dirty="0" smtClean="0"/>
              <a:t>GRAPHIC</a:t>
            </a:r>
            <a:r>
              <a:rPr lang="it-IT" sz="3600" dirty="0" smtClean="0"/>
              <a:t>: the logo, </a:t>
            </a:r>
            <a:r>
              <a:rPr lang="it-IT" sz="3600" dirty="0" err="1" smtClean="0"/>
              <a:t>drawings</a:t>
            </a:r>
            <a:r>
              <a:rPr lang="it-IT" sz="3600" dirty="0" smtClean="0"/>
              <a:t>, </a:t>
            </a:r>
            <a:r>
              <a:rPr lang="it-IT" sz="3600" dirty="0" err="1" smtClean="0"/>
              <a:t>illustrations</a:t>
            </a:r>
            <a:r>
              <a:rPr lang="it-IT" sz="3600" dirty="0" smtClean="0"/>
              <a:t> </a:t>
            </a:r>
            <a:r>
              <a:rPr lang="it-IT" sz="3600" dirty="0" err="1" smtClean="0"/>
              <a:t>related</a:t>
            </a:r>
            <a:r>
              <a:rPr lang="it-IT" sz="3600" dirty="0" smtClean="0"/>
              <a:t> to the news story</a:t>
            </a:r>
          </a:p>
        </p:txBody>
      </p:sp>
      <p:sp>
        <p:nvSpPr>
          <p:cNvPr id="2" name="Segnaposto numero diapositiva 1"/>
          <p:cNvSpPr>
            <a:spLocks noGrp="1"/>
          </p:cNvSpPr>
          <p:nvPr>
            <p:ph type="sldNum" sz="quarter" idx="12"/>
          </p:nvPr>
        </p:nvSpPr>
        <p:spPr/>
        <p:txBody>
          <a:bodyPr/>
          <a:lstStyle/>
          <a:p>
            <a:fld id="{C6BA06F2-E445-40B2-8502-6D7FC5415704}" type="slidenum">
              <a:rPr lang="it-IT" smtClean="0"/>
              <a:pPr/>
              <a:t>11</a:t>
            </a:fld>
            <a:endParaRPr lang="it-IT"/>
          </a:p>
        </p:txBody>
      </p:sp>
    </p:spTree>
    <p:extLst>
      <p:ext uri="{BB962C8B-B14F-4D97-AF65-F5344CB8AC3E}">
        <p14:creationId xmlns:p14="http://schemas.microsoft.com/office/powerpoint/2010/main" val="503903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620688"/>
            <a:ext cx="8064896" cy="5472608"/>
          </a:xfrm>
        </p:spPr>
        <p:txBody>
          <a:bodyPr>
            <a:normAutofit/>
          </a:bodyPr>
          <a:lstStyle/>
          <a:p>
            <a:pPr>
              <a:spcAft>
                <a:spcPts val="1200"/>
              </a:spcAft>
            </a:pPr>
            <a:r>
              <a:rPr lang="it-IT" sz="3200" b="1" dirty="0" smtClean="0"/>
              <a:t>RELATED LINKS</a:t>
            </a:r>
            <a:r>
              <a:rPr lang="it-IT" sz="3200" dirty="0" smtClean="0"/>
              <a:t>: </a:t>
            </a:r>
            <a:r>
              <a:rPr lang="it-IT" sz="3200" dirty="0" err="1" smtClean="0"/>
              <a:t>either</a:t>
            </a:r>
            <a:r>
              <a:rPr lang="it-IT" sz="3200" dirty="0" smtClean="0"/>
              <a:t> </a:t>
            </a:r>
            <a:r>
              <a:rPr lang="it-IT" sz="3200" dirty="0" err="1" smtClean="0"/>
              <a:t>highlighted</a:t>
            </a:r>
            <a:r>
              <a:rPr lang="it-IT" sz="3200" dirty="0" smtClean="0"/>
              <a:t> </a:t>
            </a:r>
            <a:r>
              <a:rPr lang="it-IT" sz="3200" dirty="0" err="1" smtClean="0"/>
              <a:t>within</a:t>
            </a:r>
            <a:r>
              <a:rPr lang="it-IT" sz="3200" dirty="0" smtClean="0"/>
              <a:t> the </a:t>
            </a:r>
            <a:r>
              <a:rPr lang="it-IT" sz="3200" dirty="0" err="1" smtClean="0"/>
              <a:t>paragraphs</a:t>
            </a:r>
            <a:r>
              <a:rPr lang="it-IT" sz="3200" dirty="0" smtClean="0"/>
              <a:t> of a story or to the side or bottom of a page. </a:t>
            </a:r>
            <a:r>
              <a:rPr lang="it-IT" sz="3200" dirty="0" err="1" smtClean="0"/>
              <a:t>This</a:t>
            </a:r>
            <a:r>
              <a:rPr lang="it-IT" sz="3200" dirty="0" smtClean="0"/>
              <a:t> </a:t>
            </a:r>
            <a:r>
              <a:rPr lang="it-IT" sz="3200" dirty="0" err="1" smtClean="0"/>
              <a:t>is</a:t>
            </a:r>
            <a:r>
              <a:rPr lang="it-IT" sz="3200" dirty="0" smtClean="0"/>
              <a:t> a </a:t>
            </a:r>
            <a:r>
              <a:rPr lang="it-IT" sz="3200" dirty="0" err="1" smtClean="0"/>
              <a:t>unique</a:t>
            </a:r>
            <a:r>
              <a:rPr lang="it-IT" sz="3200" dirty="0" smtClean="0"/>
              <a:t> </a:t>
            </a:r>
            <a:r>
              <a:rPr lang="it-IT" sz="3200" dirty="0" err="1" smtClean="0"/>
              <a:t>feature</a:t>
            </a:r>
            <a:r>
              <a:rPr lang="it-IT" sz="3200" dirty="0" smtClean="0"/>
              <a:t> of the web </a:t>
            </a:r>
            <a:r>
              <a:rPr lang="it-IT" sz="3200" dirty="0" err="1" smtClean="0"/>
              <a:t>that</a:t>
            </a:r>
            <a:r>
              <a:rPr lang="it-IT" sz="3200" dirty="0" smtClean="0"/>
              <a:t> </a:t>
            </a:r>
            <a:r>
              <a:rPr lang="it-IT" sz="3200" dirty="0" err="1" smtClean="0"/>
              <a:t>allows</a:t>
            </a:r>
            <a:r>
              <a:rPr lang="it-IT" sz="3200" dirty="0" smtClean="0"/>
              <a:t> a </a:t>
            </a:r>
            <a:r>
              <a:rPr lang="it-IT" sz="3200" dirty="0" err="1" smtClean="0"/>
              <a:t>reader</a:t>
            </a:r>
            <a:r>
              <a:rPr lang="it-IT" sz="3200" dirty="0" smtClean="0"/>
              <a:t> to </a:t>
            </a:r>
            <a:r>
              <a:rPr lang="it-IT" sz="3200" dirty="0" err="1" smtClean="0"/>
              <a:t>have</a:t>
            </a:r>
            <a:r>
              <a:rPr lang="it-IT" sz="3200" dirty="0" smtClean="0"/>
              <a:t> a </a:t>
            </a:r>
            <a:r>
              <a:rPr lang="it-IT" sz="3200" dirty="0" err="1" smtClean="0"/>
              <a:t>deeper</a:t>
            </a:r>
            <a:r>
              <a:rPr lang="it-IT" sz="3200" dirty="0" smtClean="0"/>
              <a:t> </a:t>
            </a:r>
            <a:r>
              <a:rPr lang="it-IT" sz="3200" dirty="0" err="1" smtClean="0"/>
              <a:t>understanding</a:t>
            </a:r>
            <a:r>
              <a:rPr lang="it-IT" sz="3200" dirty="0" smtClean="0"/>
              <a:t> of the background of the story.</a:t>
            </a:r>
          </a:p>
          <a:p>
            <a:pPr>
              <a:spcAft>
                <a:spcPts val="1200"/>
              </a:spcAft>
            </a:pPr>
            <a:r>
              <a:rPr lang="it-IT" sz="3200" b="1" dirty="0" smtClean="0"/>
              <a:t>AUDIO</a:t>
            </a:r>
            <a:r>
              <a:rPr lang="it-IT" sz="3200" dirty="0" smtClean="0"/>
              <a:t>: sound, music or voice-over </a:t>
            </a:r>
            <a:r>
              <a:rPr lang="it-IT" sz="3200" dirty="0" err="1" smtClean="0"/>
              <a:t>recorded</a:t>
            </a:r>
            <a:r>
              <a:rPr lang="it-IT" sz="3200" dirty="0" smtClean="0"/>
              <a:t> </a:t>
            </a:r>
            <a:r>
              <a:rPr lang="it-IT" sz="3200" dirty="0" err="1" smtClean="0"/>
              <a:t>as</a:t>
            </a:r>
            <a:r>
              <a:rPr lang="it-IT" sz="3200" dirty="0" smtClean="0"/>
              <a:t> a stand alone or </a:t>
            </a:r>
            <a:r>
              <a:rPr lang="it-IT" sz="3200" dirty="0" err="1" smtClean="0"/>
              <a:t>mixed</a:t>
            </a:r>
            <a:r>
              <a:rPr lang="it-IT" sz="3200" dirty="0" smtClean="0"/>
              <a:t> with a slide show or video</a:t>
            </a:r>
          </a:p>
          <a:p>
            <a:pPr>
              <a:spcAft>
                <a:spcPts val="1200"/>
              </a:spcAft>
            </a:pPr>
            <a:r>
              <a:rPr lang="it-IT" sz="3200" b="1" dirty="0" smtClean="0"/>
              <a:t>VIDEO</a:t>
            </a:r>
            <a:r>
              <a:rPr lang="it-IT" sz="3200" dirty="0" smtClean="0"/>
              <a:t>: with a sound </a:t>
            </a:r>
            <a:r>
              <a:rPr lang="it-IT" sz="3200" dirty="0" err="1" smtClean="0"/>
              <a:t>bite</a:t>
            </a:r>
            <a:r>
              <a:rPr lang="it-IT" sz="3200" dirty="0" smtClean="0"/>
              <a:t> or a separate news video package </a:t>
            </a:r>
            <a:r>
              <a:rPr lang="it-IT" sz="3200" dirty="0" err="1" smtClean="0"/>
              <a:t>that</a:t>
            </a:r>
            <a:r>
              <a:rPr lang="it-IT" sz="3200" dirty="0" smtClean="0"/>
              <a:t> </a:t>
            </a:r>
            <a:r>
              <a:rPr lang="it-IT" sz="3200" dirty="0" err="1" smtClean="0"/>
              <a:t>accompanies</a:t>
            </a:r>
            <a:r>
              <a:rPr lang="it-IT" sz="3200" dirty="0" smtClean="0"/>
              <a:t> the text of the story</a:t>
            </a:r>
            <a:endParaRPr lang="it-IT" sz="3200" dirty="0"/>
          </a:p>
        </p:txBody>
      </p:sp>
      <p:sp>
        <p:nvSpPr>
          <p:cNvPr id="2" name="Segnaposto numero diapositiva 1"/>
          <p:cNvSpPr>
            <a:spLocks noGrp="1"/>
          </p:cNvSpPr>
          <p:nvPr>
            <p:ph type="sldNum" sz="quarter" idx="12"/>
          </p:nvPr>
        </p:nvSpPr>
        <p:spPr/>
        <p:txBody>
          <a:bodyPr/>
          <a:lstStyle/>
          <a:p>
            <a:fld id="{C6BA06F2-E445-40B2-8502-6D7FC5415704}" type="slidenum">
              <a:rPr lang="it-IT" smtClean="0"/>
              <a:pPr/>
              <a:t>12</a:t>
            </a:fld>
            <a:endParaRPr lang="it-IT"/>
          </a:p>
        </p:txBody>
      </p:sp>
    </p:spTree>
    <p:extLst>
      <p:ext uri="{BB962C8B-B14F-4D97-AF65-F5344CB8AC3E}">
        <p14:creationId xmlns:p14="http://schemas.microsoft.com/office/powerpoint/2010/main" val="3828099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7620000" cy="5564088"/>
          </a:xfrm>
        </p:spPr>
        <p:txBody>
          <a:bodyPr>
            <a:normAutofit/>
          </a:bodyPr>
          <a:lstStyle/>
          <a:p>
            <a:r>
              <a:rPr lang="en-GB" sz="2800" dirty="0" smtClean="0"/>
              <a:t>Each </a:t>
            </a:r>
            <a:r>
              <a:rPr lang="en-GB" sz="2800" dirty="0"/>
              <a:t>medium does not replace or </a:t>
            </a:r>
            <a:r>
              <a:rPr lang="en-GB" sz="2800" dirty="0" smtClean="0"/>
              <a:t>outrun </a:t>
            </a:r>
            <a:r>
              <a:rPr lang="en-GB" sz="2800" dirty="0"/>
              <a:t>the others, but rather “carries different aspects of the story to ensure cross-promotion and retain reader/viewer interest” (</a:t>
            </a:r>
            <a:r>
              <a:rPr lang="en-GB" sz="2800" dirty="0">
                <a:hlinkClick r:id="" action="ppaction://hlinkfile" tooltip="Harrison, 2008 #82"/>
              </a:rPr>
              <a:t>Harrison 2008: 46</a:t>
            </a:r>
            <a:r>
              <a:rPr lang="en-GB" sz="2800" dirty="0"/>
              <a:t>), thus enhancing knowledge and making it easily accessible to everybody. </a:t>
            </a:r>
            <a:endParaRPr lang="en-GB" sz="2800" dirty="0" smtClean="0"/>
          </a:p>
          <a:p>
            <a:pPr marL="114300" indent="0">
              <a:buNone/>
            </a:pPr>
            <a:endParaRPr lang="en-GB" sz="2800" dirty="0" smtClean="0"/>
          </a:p>
          <a:p>
            <a:r>
              <a:rPr lang="en-GB" sz="2800" b="1" dirty="0" smtClean="0"/>
              <a:t>dynamic</a:t>
            </a:r>
            <a:r>
              <a:rPr lang="en-GB" sz="2800" dirty="0" smtClean="0"/>
              <a:t> </a:t>
            </a:r>
            <a:r>
              <a:rPr lang="en-GB" sz="2800" dirty="0"/>
              <a:t>rather than static integration of each Media </a:t>
            </a:r>
            <a:r>
              <a:rPr lang="en-GB" sz="2800" dirty="0" smtClean="0"/>
              <a:t>component:  the </a:t>
            </a:r>
            <a:r>
              <a:rPr lang="en-GB" sz="2800" dirty="0"/>
              <a:t>end users actively contributes to the communicative act by personalizing the final output according to their own interests.</a:t>
            </a:r>
            <a:endParaRPr lang="it-IT" sz="2800" dirty="0"/>
          </a:p>
        </p:txBody>
      </p:sp>
      <p:sp>
        <p:nvSpPr>
          <p:cNvPr id="4" name="Segnaposto numero diapositiva 3"/>
          <p:cNvSpPr>
            <a:spLocks noGrp="1"/>
          </p:cNvSpPr>
          <p:nvPr>
            <p:ph type="sldNum" sz="quarter" idx="12"/>
          </p:nvPr>
        </p:nvSpPr>
        <p:spPr/>
        <p:txBody>
          <a:bodyPr/>
          <a:lstStyle/>
          <a:p>
            <a:fld id="{C6BA06F2-E445-40B2-8502-6D7FC5415704}" type="slidenum">
              <a:rPr lang="it-IT" smtClean="0"/>
              <a:pPr/>
              <a:t>13</a:t>
            </a:fld>
            <a:endParaRPr lang="it-IT"/>
          </a:p>
        </p:txBody>
      </p:sp>
    </p:spTree>
    <p:extLst>
      <p:ext uri="{BB962C8B-B14F-4D97-AF65-F5344CB8AC3E}">
        <p14:creationId xmlns:p14="http://schemas.microsoft.com/office/powerpoint/2010/main" val="113079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1779206"/>
            <a:ext cx="8424936" cy="4674130"/>
          </a:xfrm>
        </p:spPr>
        <p:txBody>
          <a:bodyPr>
            <a:normAutofit/>
          </a:bodyPr>
          <a:lstStyle/>
          <a:p>
            <a:r>
              <a:rPr lang="en-GB" dirty="0"/>
              <a:t>News transmitted via social media sites is the typical example of </a:t>
            </a:r>
            <a:r>
              <a:rPr lang="en-GB" b="1" dirty="0">
                <a:solidFill>
                  <a:srgbClr val="FF0000"/>
                </a:solidFill>
              </a:rPr>
              <a:t>unmediated journalism</a:t>
            </a:r>
            <a:r>
              <a:rPr lang="en-GB" dirty="0"/>
              <a:t>. </a:t>
            </a:r>
            <a:endParaRPr lang="en-GB" dirty="0" smtClean="0"/>
          </a:p>
          <a:p>
            <a:r>
              <a:rPr lang="en-GB" dirty="0" smtClean="0"/>
              <a:t>Every </a:t>
            </a:r>
            <a:r>
              <a:rPr lang="en-GB" dirty="0"/>
              <a:t>single news update reaches us in the form of a(n instant) message; </a:t>
            </a:r>
            <a:endParaRPr lang="en-GB" dirty="0" smtClean="0"/>
          </a:p>
          <a:p>
            <a:r>
              <a:rPr lang="en-GB" dirty="0" smtClean="0"/>
              <a:t>once </a:t>
            </a:r>
            <a:r>
              <a:rPr lang="en-GB" dirty="0"/>
              <a:t>the message has been received, if we intend to read on, we click on the link, widen up the scope of our knowledge and may also reply by providing further data easily accessible to </a:t>
            </a:r>
            <a:r>
              <a:rPr lang="en-GB" dirty="0" smtClean="0"/>
              <a:t>everybody</a:t>
            </a:r>
            <a:r>
              <a:rPr lang="en-GB" dirty="0"/>
              <a:t>;</a:t>
            </a:r>
            <a:endParaRPr lang="en-GB" dirty="0" smtClean="0"/>
          </a:p>
          <a:p>
            <a:r>
              <a:rPr lang="en-GB" b="1" dirty="0" smtClean="0">
                <a:solidFill>
                  <a:srgbClr val="FF0000"/>
                </a:solidFill>
              </a:rPr>
              <a:t>‘</a:t>
            </a:r>
            <a:r>
              <a:rPr lang="en-GB" b="1" dirty="0">
                <a:solidFill>
                  <a:srgbClr val="FF0000"/>
                </a:solidFill>
              </a:rPr>
              <a:t>real-time reaction’ </a:t>
            </a:r>
            <a:r>
              <a:rPr lang="en-GB" b="1" dirty="0" smtClean="0">
                <a:solidFill>
                  <a:srgbClr val="FF0000"/>
                </a:solidFill>
                <a:sym typeface="Wingdings" pitchFamily="2" charset="2"/>
              </a:rPr>
              <a:t> </a:t>
            </a:r>
            <a:r>
              <a:rPr lang="en-GB" b="1" dirty="0" smtClean="0">
                <a:solidFill>
                  <a:srgbClr val="FF0000"/>
                </a:solidFill>
              </a:rPr>
              <a:t>instant feedback </a:t>
            </a:r>
            <a:r>
              <a:rPr lang="en-GB" dirty="0" smtClean="0"/>
              <a:t>(replies </a:t>
            </a:r>
            <a:r>
              <a:rPr lang="en-GB" dirty="0"/>
              <a:t>or </a:t>
            </a:r>
            <a:r>
              <a:rPr lang="en-GB" dirty="0" smtClean="0"/>
              <a:t>re-tweets) </a:t>
            </a:r>
            <a:r>
              <a:rPr lang="en-GB" dirty="0" smtClean="0">
                <a:sym typeface="Wingdings" pitchFamily="2" charset="2"/>
              </a:rPr>
              <a:t> from the </a:t>
            </a:r>
            <a:r>
              <a:rPr lang="en-GB" dirty="0" smtClean="0"/>
              <a:t>once </a:t>
            </a:r>
            <a:r>
              <a:rPr lang="en-GB" dirty="0"/>
              <a:t>‘one-to-one/few’ e-mail communication </a:t>
            </a:r>
            <a:r>
              <a:rPr lang="en-GB" dirty="0" smtClean="0"/>
              <a:t>to </a:t>
            </a:r>
            <a:r>
              <a:rPr lang="en-GB" b="1" dirty="0" smtClean="0">
                <a:solidFill>
                  <a:srgbClr val="FF0000"/>
                </a:solidFill>
              </a:rPr>
              <a:t>mass </a:t>
            </a:r>
            <a:r>
              <a:rPr lang="en-GB" b="1" dirty="0">
                <a:solidFill>
                  <a:srgbClr val="FF0000"/>
                </a:solidFill>
              </a:rPr>
              <a:t>communication</a:t>
            </a:r>
            <a:r>
              <a:rPr lang="en-GB" dirty="0" smtClean="0"/>
              <a:t>.</a:t>
            </a:r>
            <a:endParaRPr lang="it-IT" dirty="0"/>
          </a:p>
        </p:txBody>
      </p:sp>
      <p:sp>
        <p:nvSpPr>
          <p:cNvPr id="2" name="CasellaDiTesto 1"/>
          <p:cNvSpPr txBox="1"/>
          <p:nvPr/>
        </p:nvSpPr>
        <p:spPr>
          <a:xfrm>
            <a:off x="467544" y="332656"/>
            <a:ext cx="8064896" cy="1446550"/>
          </a:xfrm>
          <a:prstGeom prst="rect">
            <a:avLst/>
          </a:prstGeom>
          <a:noFill/>
        </p:spPr>
        <p:txBody>
          <a:bodyPr wrap="square" rtlCol="0">
            <a:spAutoFit/>
          </a:bodyPr>
          <a:lstStyle/>
          <a:p>
            <a:pPr algn="ctr"/>
            <a:r>
              <a:rPr lang="it-IT" sz="4400" b="1" dirty="0" smtClean="0">
                <a:solidFill>
                  <a:srgbClr val="FF0000"/>
                </a:solidFill>
              </a:rPr>
              <a:t>The </a:t>
            </a:r>
            <a:r>
              <a:rPr lang="it-IT" sz="4400" b="1" dirty="0" err="1" smtClean="0">
                <a:solidFill>
                  <a:srgbClr val="FF0000"/>
                </a:solidFill>
              </a:rPr>
              <a:t>age</a:t>
            </a:r>
            <a:r>
              <a:rPr lang="it-IT" sz="4400" b="1" dirty="0" smtClean="0">
                <a:solidFill>
                  <a:srgbClr val="FF0000"/>
                </a:solidFill>
              </a:rPr>
              <a:t> of social networks and of </a:t>
            </a:r>
            <a:r>
              <a:rPr lang="it-IT" sz="4400" b="1" dirty="0" err="1" smtClean="0">
                <a:solidFill>
                  <a:srgbClr val="FF0000"/>
                </a:solidFill>
              </a:rPr>
              <a:t>citizen</a:t>
            </a:r>
            <a:r>
              <a:rPr lang="it-IT" sz="4400" b="1" dirty="0" smtClean="0">
                <a:solidFill>
                  <a:srgbClr val="FF0000"/>
                </a:solidFill>
              </a:rPr>
              <a:t> </a:t>
            </a:r>
            <a:r>
              <a:rPr lang="it-IT" sz="4400" b="1" dirty="0" err="1" smtClean="0">
                <a:solidFill>
                  <a:srgbClr val="FF0000"/>
                </a:solidFill>
              </a:rPr>
              <a:t>journalism</a:t>
            </a:r>
            <a:endParaRPr lang="en-GB" sz="4400" b="1" dirty="0">
              <a:solidFill>
                <a:srgbClr val="FF0000"/>
              </a:solidFill>
            </a:endParaRPr>
          </a:p>
        </p:txBody>
      </p:sp>
    </p:spTree>
    <p:extLst>
      <p:ext uri="{BB962C8B-B14F-4D97-AF65-F5344CB8AC3E}">
        <p14:creationId xmlns:p14="http://schemas.microsoft.com/office/powerpoint/2010/main" val="65485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15616" y="287408"/>
            <a:ext cx="6624736" cy="5517855"/>
          </a:xfrm>
          <a:ln w="57150">
            <a:solidFill>
              <a:schemeClr val="tx1"/>
            </a:solidFill>
          </a:ln>
          <a:effectLst>
            <a:softEdge rad="63500"/>
          </a:effectLst>
        </p:spPr>
      </p:pic>
      <p:sp>
        <p:nvSpPr>
          <p:cNvPr id="2" name="Segnaposto numero diapositiva 1"/>
          <p:cNvSpPr>
            <a:spLocks noGrp="1"/>
          </p:cNvSpPr>
          <p:nvPr>
            <p:ph type="sldNum" sz="quarter" idx="12"/>
          </p:nvPr>
        </p:nvSpPr>
        <p:spPr/>
        <p:txBody>
          <a:bodyPr/>
          <a:lstStyle/>
          <a:p>
            <a:fld id="{C6BA06F2-E445-40B2-8502-6D7FC5415704}" type="slidenum">
              <a:rPr lang="it-IT" smtClean="0"/>
              <a:pPr/>
              <a:t>15</a:t>
            </a:fld>
            <a:endParaRPr lang="it-IT"/>
          </a:p>
        </p:txBody>
      </p:sp>
      <p:sp>
        <p:nvSpPr>
          <p:cNvPr id="5" name="CasellaDiTesto 4"/>
          <p:cNvSpPr txBox="1"/>
          <p:nvPr/>
        </p:nvSpPr>
        <p:spPr>
          <a:xfrm>
            <a:off x="1115616" y="5805264"/>
            <a:ext cx="7416824" cy="923330"/>
          </a:xfrm>
          <a:prstGeom prst="rect">
            <a:avLst/>
          </a:prstGeom>
          <a:noFill/>
        </p:spPr>
        <p:txBody>
          <a:bodyPr wrap="square" rtlCol="0">
            <a:spAutoFit/>
          </a:bodyPr>
          <a:lstStyle/>
          <a:p>
            <a:r>
              <a:rPr lang="it-IT" dirty="0" err="1" smtClean="0"/>
              <a:t>Loccatelli</a:t>
            </a:r>
            <a:r>
              <a:rPr lang="it-IT" dirty="0" smtClean="0"/>
              <a:t>, Giovanna (2011) </a:t>
            </a:r>
            <a:r>
              <a:rPr lang="it-IT" i="1" dirty="0" err="1" smtClean="0"/>
              <a:t>Twitter</a:t>
            </a:r>
            <a:r>
              <a:rPr lang="it-IT" i="1" dirty="0" smtClean="0"/>
              <a:t> e le rivoluzioni. La primavera araba dei </a:t>
            </a:r>
            <a:r>
              <a:rPr lang="it-IT" dirty="0" smtClean="0"/>
              <a:t>social network</a:t>
            </a:r>
            <a:r>
              <a:rPr lang="it-IT" i="1" dirty="0" smtClean="0"/>
              <a:t>: nulla sarà più come prima. </a:t>
            </a:r>
            <a:r>
              <a:rPr lang="it-IT" dirty="0" smtClean="0"/>
              <a:t>Roma: Editori Internazionali Riuniti, p. 81.</a:t>
            </a:r>
            <a:endParaRPr lang="it-IT" dirty="0"/>
          </a:p>
        </p:txBody>
      </p:sp>
    </p:spTree>
    <p:extLst>
      <p:ext uri="{BB962C8B-B14F-4D97-AF65-F5344CB8AC3E}">
        <p14:creationId xmlns:p14="http://schemas.microsoft.com/office/powerpoint/2010/main" val="1708631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363272" cy="994122"/>
          </a:xfrm>
        </p:spPr>
        <p:txBody>
          <a:bodyPr/>
          <a:lstStyle/>
          <a:p>
            <a:pPr algn="ctr"/>
            <a:r>
              <a:rPr lang="it-IT" b="1" dirty="0" smtClean="0">
                <a:solidFill>
                  <a:srgbClr val="FF0000"/>
                </a:solidFill>
              </a:rPr>
              <a:t>Citizen </a:t>
            </a:r>
            <a:r>
              <a:rPr lang="it-IT" b="1" dirty="0" err="1" smtClean="0">
                <a:solidFill>
                  <a:srgbClr val="FF0000"/>
                </a:solidFill>
              </a:rPr>
              <a:t>journalism</a:t>
            </a:r>
            <a:endParaRPr lang="it-IT" b="1" dirty="0">
              <a:solidFill>
                <a:srgbClr val="FF0000"/>
              </a:solidFill>
            </a:endParaRPr>
          </a:p>
        </p:txBody>
      </p:sp>
      <p:sp>
        <p:nvSpPr>
          <p:cNvPr id="3" name="Segnaposto contenuto 2"/>
          <p:cNvSpPr>
            <a:spLocks noGrp="1"/>
          </p:cNvSpPr>
          <p:nvPr>
            <p:ph sz="quarter" idx="1"/>
          </p:nvPr>
        </p:nvSpPr>
        <p:spPr>
          <a:xfrm>
            <a:off x="251520" y="1447800"/>
            <a:ext cx="8435280" cy="5149552"/>
          </a:xfrm>
        </p:spPr>
        <p:txBody>
          <a:bodyPr>
            <a:normAutofit/>
          </a:bodyPr>
          <a:lstStyle/>
          <a:p>
            <a:pPr marL="0" indent="0">
              <a:buNone/>
            </a:pPr>
            <a:r>
              <a:rPr lang="en-GB" dirty="0" smtClean="0"/>
              <a:t>Arianna </a:t>
            </a:r>
            <a:r>
              <a:rPr lang="en-GB" dirty="0"/>
              <a:t>Huffington, co-founder of the </a:t>
            </a:r>
            <a:r>
              <a:rPr lang="en-GB" i="1" dirty="0"/>
              <a:t>Huffington Post</a:t>
            </a:r>
            <a:r>
              <a:rPr lang="en-GB" dirty="0"/>
              <a:t>, a news website in the vanguard of integrating news with social media, remarks that </a:t>
            </a:r>
            <a:r>
              <a:rPr lang="en-GB" b="1" dirty="0"/>
              <a:t>people “don’t just consume news, they share it, develop it, add to it—it’s a very dynamic relationship with news</a:t>
            </a:r>
            <a:r>
              <a:rPr lang="en-GB" dirty="0"/>
              <a:t>” (quoted in the </a:t>
            </a:r>
            <a:r>
              <a:rPr lang="en-GB" i="1" dirty="0"/>
              <a:t>Economist</a:t>
            </a:r>
            <a:r>
              <a:rPr lang="en-GB" dirty="0"/>
              <a:t>, special report on “The news industry”, July 9, 2011). </a:t>
            </a:r>
            <a:endParaRPr lang="en-GB" dirty="0" smtClean="0"/>
          </a:p>
          <a:p>
            <a:pPr marL="0" indent="0">
              <a:buNone/>
            </a:pPr>
            <a:endParaRPr lang="en-GB" dirty="0" smtClean="0"/>
          </a:p>
          <a:p>
            <a:endParaRPr lang="it-IT" dirty="0"/>
          </a:p>
          <a:p>
            <a:endParaRPr lang="it-IT" dirty="0"/>
          </a:p>
        </p:txBody>
      </p:sp>
    </p:spTree>
    <p:extLst>
      <p:ext uri="{BB962C8B-B14F-4D97-AF65-F5344CB8AC3E}">
        <p14:creationId xmlns:p14="http://schemas.microsoft.com/office/powerpoint/2010/main" val="171853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95" t="55048" r="23713" b="12971"/>
          <a:stretch/>
        </p:blipFill>
        <p:spPr bwMode="auto">
          <a:xfrm>
            <a:off x="827584" y="1628800"/>
            <a:ext cx="7847247"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0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95536" y="620688"/>
            <a:ext cx="8291264" cy="5904656"/>
          </a:xfrm>
        </p:spPr>
        <p:txBody>
          <a:bodyPr>
            <a:normAutofit/>
          </a:bodyPr>
          <a:lstStyle/>
          <a:p>
            <a:pPr marL="0" indent="0">
              <a:buNone/>
            </a:pPr>
            <a:r>
              <a:rPr lang="en-GB" sz="3200" dirty="0" smtClean="0"/>
              <a:t>Social </a:t>
            </a:r>
            <a:r>
              <a:rPr lang="en-GB" sz="3200" dirty="0"/>
              <a:t>media place us on a live microphone, or even camera, all the time; </a:t>
            </a:r>
            <a:endParaRPr lang="en-GB" sz="3200" dirty="0" smtClean="0"/>
          </a:p>
          <a:p>
            <a:pPr marL="0" indent="0">
              <a:buNone/>
            </a:pPr>
            <a:endParaRPr lang="en-GB" sz="3200" dirty="0" smtClean="0"/>
          </a:p>
          <a:p>
            <a:pPr marL="0" indent="0">
              <a:buNone/>
            </a:pPr>
            <a:r>
              <a:rPr lang="en-GB" sz="3200" dirty="0" smtClean="0"/>
              <a:t>KEY DIFFERENCE from </a:t>
            </a:r>
            <a:r>
              <a:rPr lang="en-GB" sz="3200" dirty="0"/>
              <a:t>institutional, mainstream forms of journalism, of news-reporting and news-making: social networks are unmediated. </a:t>
            </a:r>
            <a:endParaRPr lang="en-GB" sz="3200" dirty="0" smtClean="0"/>
          </a:p>
          <a:p>
            <a:pPr marL="0" indent="0">
              <a:buNone/>
            </a:pPr>
            <a:r>
              <a:rPr lang="en-GB" sz="3200" dirty="0" smtClean="0"/>
              <a:t>EX: </a:t>
            </a:r>
            <a:r>
              <a:rPr lang="en-GB" sz="3200" i="1" dirty="0" smtClean="0"/>
              <a:t>Twitter</a:t>
            </a:r>
            <a:r>
              <a:rPr lang="en-GB" sz="3200" dirty="0"/>
              <a:t>, </a:t>
            </a:r>
            <a:r>
              <a:rPr lang="en-GB" sz="3200" i="1" dirty="0"/>
              <a:t>Facebook</a:t>
            </a:r>
            <a:r>
              <a:rPr lang="en-GB" sz="3200" dirty="0"/>
              <a:t>, blogs, and </a:t>
            </a:r>
            <a:r>
              <a:rPr lang="en-GB" sz="3200" i="1" dirty="0" smtClean="0"/>
              <a:t>YouTube</a:t>
            </a:r>
            <a:endParaRPr lang="en-GB" sz="3200" dirty="0"/>
          </a:p>
          <a:p>
            <a:pPr marL="0" indent="0">
              <a:buNone/>
            </a:pPr>
            <a:endParaRPr lang="it-IT" dirty="0"/>
          </a:p>
          <a:p>
            <a:endParaRPr lang="en-GB" dirty="0"/>
          </a:p>
        </p:txBody>
      </p:sp>
    </p:spTree>
    <p:extLst>
      <p:ext uri="{BB962C8B-B14F-4D97-AF65-F5344CB8AC3E}">
        <p14:creationId xmlns:p14="http://schemas.microsoft.com/office/powerpoint/2010/main" val="234787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435280" cy="850106"/>
          </a:xfrm>
        </p:spPr>
        <p:txBody>
          <a:bodyPr>
            <a:normAutofit fontScale="90000"/>
          </a:bodyPr>
          <a:lstStyle/>
          <a:p>
            <a:pPr algn="ctr"/>
            <a:r>
              <a:rPr lang="it-IT" sz="5300" b="1" dirty="0" err="1" smtClean="0">
                <a:solidFill>
                  <a:srgbClr val="FF0000"/>
                </a:solidFill>
              </a:rPr>
              <a:t>Twitter</a:t>
            </a:r>
            <a:endParaRPr lang="it-IT" b="1" dirty="0">
              <a:solidFill>
                <a:srgbClr val="FF0000"/>
              </a:solidFill>
            </a:endParaRPr>
          </a:p>
        </p:txBody>
      </p:sp>
      <p:sp>
        <p:nvSpPr>
          <p:cNvPr id="3" name="Segnaposto contenuto 2"/>
          <p:cNvSpPr>
            <a:spLocks noGrp="1"/>
          </p:cNvSpPr>
          <p:nvPr>
            <p:ph sz="quarter" idx="1"/>
          </p:nvPr>
        </p:nvSpPr>
        <p:spPr>
          <a:xfrm>
            <a:off x="251520" y="1196752"/>
            <a:ext cx="8435280" cy="5400600"/>
          </a:xfrm>
        </p:spPr>
        <p:txBody>
          <a:bodyPr>
            <a:normAutofit fontScale="92500" lnSpcReduction="10000"/>
          </a:bodyPr>
          <a:lstStyle/>
          <a:p>
            <a:r>
              <a:rPr lang="en-GB" dirty="0" smtClean="0"/>
              <a:t>Launched </a:t>
            </a:r>
            <a:r>
              <a:rPr lang="en-GB" dirty="0"/>
              <a:t>in </a:t>
            </a:r>
            <a:r>
              <a:rPr lang="en-GB" dirty="0" smtClean="0"/>
              <a:t>2006</a:t>
            </a:r>
          </a:p>
          <a:p>
            <a:r>
              <a:rPr lang="en-US" dirty="0" smtClean="0"/>
              <a:t>the </a:t>
            </a:r>
            <a:r>
              <a:rPr lang="en-US" dirty="0"/>
              <a:t>SMS portal of the Internet, offering a social networking and micro-blogging service which enables “its users to send and read messages called </a:t>
            </a:r>
            <a:r>
              <a:rPr lang="en-US" i="1" dirty="0"/>
              <a:t>tweets</a:t>
            </a:r>
            <a:r>
              <a:rPr lang="en-US" dirty="0"/>
              <a:t>. </a:t>
            </a:r>
            <a:endParaRPr lang="en-US" dirty="0" smtClean="0"/>
          </a:p>
          <a:p>
            <a:r>
              <a:rPr lang="en-US" dirty="0" smtClean="0"/>
              <a:t>Tweets </a:t>
            </a:r>
            <a:r>
              <a:rPr lang="en-US" dirty="0"/>
              <a:t>are text-based posts of </a:t>
            </a:r>
            <a:r>
              <a:rPr lang="en-US" dirty="0" smtClean="0"/>
              <a:t>that until 2018 were up </a:t>
            </a:r>
            <a:r>
              <a:rPr lang="en-US" dirty="0"/>
              <a:t>to 140 characters displayed on the user’s profile page” (</a:t>
            </a:r>
            <a:r>
              <a:rPr lang="en-US" i="1" dirty="0"/>
              <a:t>Twitter</a:t>
            </a:r>
            <a:r>
              <a:rPr lang="en-US" dirty="0"/>
              <a:t> website) in reversed chronological order and posted via a range of technologies such as mobile phone, instant messaging clients and the web. </a:t>
            </a:r>
            <a:endParaRPr lang="en-US" dirty="0" smtClean="0"/>
          </a:p>
          <a:p>
            <a:r>
              <a:rPr lang="en-US" dirty="0" smtClean="0"/>
              <a:t>Now they are 280 </a:t>
            </a:r>
            <a:r>
              <a:rPr lang="en-US" dirty="0" err="1" smtClean="0"/>
              <a:t>charcaters</a:t>
            </a:r>
            <a:r>
              <a:rPr lang="en-US" dirty="0" smtClean="0"/>
              <a:t>. But </a:t>
            </a:r>
            <a:r>
              <a:rPr lang="en-US" dirty="0" smtClean="0"/>
              <a:t>Twitter </a:t>
            </a:r>
            <a:r>
              <a:rPr lang="en-US" dirty="0"/>
              <a:t>CEO Jack Dorsey said that the expanded tweet length hasn’t actually changed the length of messages people are sending out — but it has led to more engagement.</a:t>
            </a:r>
            <a:endParaRPr lang="en-US" dirty="0" smtClean="0"/>
          </a:p>
          <a:p>
            <a:r>
              <a:rPr lang="en-US" dirty="0" smtClean="0"/>
              <a:t>It </a:t>
            </a:r>
            <a:r>
              <a:rPr lang="en-US" dirty="0"/>
              <a:t>has been the main communication channel among Iranian protesters in the aftermath of the 2009 elections and one of the most exploited communicative tools for news-sharing in the 2011 Arab spring as well.</a:t>
            </a:r>
            <a:endParaRPr lang="it-IT" dirty="0"/>
          </a:p>
          <a:p>
            <a:endParaRPr lang="it-IT" dirty="0"/>
          </a:p>
        </p:txBody>
      </p:sp>
    </p:spTree>
    <p:extLst>
      <p:ext uri="{BB962C8B-B14F-4D97-AF65-F5344CB8AC3E}">
        <p14:creationId xmlns:p14="http://schemas.microsoft.com/office/powerpoint/2010/main" val="130587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iorna0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a:xfrm>
            <a:off x="-309705" y="1406117"/>
            <a:ext cx="3655957" cy="2418183"/>
          </a:xfrm>
          <a:prstGeom prst="rect">
            <a:avLst/>
          </a:prstGeom>
          <a:noFill/>
        </p:spPr>
      </p:pic>
      <p:pic>
        <p:nvPicPr>
          <p:cNvPr id="2" name="Immagine 1"/>
          <p:cNvPicPr>
            <a:picLocks noChangeAspect="1"/>
          </p:cNvPicPr>
          <p:nvPr/>
        </p:nvPicPr>
        <p:blipFill rotWithShape="1">
          <a:blip r:embed="rId5" cstate="print">
            <a:extLst>
              <a:ext uri="{28A0092B-C50C-407E-A947-70E740481C1C}">
                <a14:useLocalDpi xmlns:a14="http://schemas.microsoft.com/office/drawing/2010/main" val="0"/>
              </a:ext>
            </a:extLst>
          </a:blip>
          <a:srcRect l="10947" t="11013"/>
          <a:stretch/>
        </p:blipFill>
        <p:spPr>
          <a:xfrm>
            <a:off x="4211960" y="2060848"/>
            <a:ext cx="1368152"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666" r="26397" b="13718"/>
          <a:stretch/>
        </p:blipFill>
        <p:spPr bwMode="auto">
          <a:xfrm rot="16200000" flipH="1" flipV="1">
            <a:off x="7863209" y="1944510"/>
            <a:ext cx="1135270" cy="12225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2 5"/>
          <p:cNvCxnSpPr/>
          <p:nvPr/>
        </p:nvCxnSpPr>
        <p:spPr>
          <a:xfrm flipV="1">
            <a:off x="3347864" y="5502050"/>
            <a:ext cx="1872208" cy="15182"/>
          </a:xfrm>
          <a:prstGeom prst="straightConnector1">
            <a:avLst/>
          </a:prstGeom>
          <a:ln w="41275" cap="rnd">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843808" y="2653847"/>
            <a:ext cx="1330294" cy="514536"/>
          </a:xfrm>
          <a:prstGeom prst="straightConnector1">
            <a:avLst/>
          </a:prstGeom>
          <a:ln w="41275" cap="rnd">
            <a:tailEnd type="arrow"/>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35496" y="334978"/>
            <a:ext cx="9108504" cy="861774"/>
          </a:xfrm>
          <a:prstGeom prst="rect">
            <a:avLst/>
          </a:prstGeom>
          <a:noFill/>
        </p:spPr>
        <p:txBody>
          <a:bodyPr wrap="square" rtlCol="0">
            <a:spAutoFit/>
          </a:bodyPr>
          <a:lstStyle/>
          <a:p>
            <a:pPr algn="ctr"/>
            <a:r>
              <a:rPr lang="it-IT" sz="2500" b="1" dirty="0" smtClean="0"/>
              <a:t>FROM </a:t>
            </a:r>
            <a:r>
              <a:rPr lang="it-IT" sz="2500" b="1" i="1" dirty="0" smtClean="0">
                <a:solidFill>
                  <a:srgbClr val="FF0000"/>
                </a:solidFill>
              </a:rPr>
              <a:t>MONO</a:t>
            </a:r>
            <a:r>
              <a:rPr lang="it-IT" sz="2500" b="1" dirty="0" smtClean="0"/>
              <a:t>MODAL  TO </a:t>
            </a:r>
            <a:r>
              <a:rPr lang="it-IT" sz="2500" b="1" i="1" dirty="0" smtClean="0">
                <a:solidFill>
                  <a:srgbClr val="FF0000"/>
                </a:solidFill>
              </a:rPr>
              <a:t>MULTI</a:t>
            </a:r>
            <a:r>
              <a:rPr lang="it-IT" sz="2500" b="1" dirty="0" smtClean="0"/>
              <a:t>MODAL/</a:t>
            </a:r>
            <a:r>
              <a:rPr lang="it-IT" sz="2500" b="1" i="1" dirty="0" smtClean="0">
                <a:solidFill>
                  <a:srgbClr val="FF0000"/>
                </a:solidFill>
              </a:rPr>
              <a:t>MULTI</a:t>
            </a:r>
            <a:r>
              <a:rPr lang="it-IT" sz="2500" b="1" dirty="0" smtClean="0"/>
              <a:t>SEMIOTIC/</a:t>
            </a:r>
            <a:r>
              <a:rPr lang="it-IT" sz="2500" b="1" dirty="0" smtClean="0">
                <a:solidFill>
                  <a:srgbClr val="FF0000"/>
                </a:solidFill>
              </a:rPr>
              <a:t>CONVERGENCE</a:t>
            </a:r>
            <a:r>
              <a:rPr lang="it-IT" sz="2500" b="1" dirty="0" smtClean="0"/>
              <a:t> JOURNALISM</a:t>
            </a:r>
            <a:endParaRPr lang="it-IT" sz="2500" b="1" dirty="0"/>
          </a:p>
        </p:txBody>
      </p:sp>
      <p:pic>
        <p:nvPicPr>
          <p:cNvPr id="1026" name="Picture 2" descr="https://encrypted-tbn2.gstatic.com/images?q=tbn:ANd9GcTyRKbWsIkkTCkE-2K__KkMGq_BJ5DLuJ3S2erj0A5KzQD17xWe_rkHFex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744318" y="4550824"/>
            <a:ext cx="2695924" cy="2190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83568" y="4653136"/>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ttore 2 11"/>
          <p:cNvCxnSpPr/>
          <p:nvPr/>
        </p:nvCxnSpPr>
        <p:spPr>
          <a:xfrm flipV="1">
            <a:off x="5744318" y="2060850"/>
            <a:ext cx="2098476" cy="936102"/>
          </a:xfrm>
          <a:prstGeom prst="straightConnector1">
            <a:avLst/>
          </a:prstGeom>
          <a:ln w="41275" cap="rnd">
            <a:tailEnd type="arrow"/>
          </a:ln>
        </p:spPr>
        <p:style>
          <a:lnRef idx="1">
            <a:schemeClr val="accent1"/>
          </a:lnRef>
          <a:fillRef idx="0">
            <a:schemeClr val="accent1"/>
          </a:fillRef>
          <a:effectRef idx="0">
            <a:schemeClr val="accent1"/>
          </a:effectRef>
          <a:fontRef idx="minor">
            <a:schemeClr val="tx1"/>
          </a:fontRef>
        </p:style>
      </p:cxnSp>
      <p:sp>
        <p:nvSpPr>
          <p:cNvPr id="9" name="AutoShape 5" descr="data:image/jpeg;base64,/9j/4AAQSkZJRgABAQAAAQABAAD/2wCEAAkGBwgHBgkIBwgKCgkLDRYPDQwMDRsUFRAWIB0iIiAdHx8kKDQsJCYxJx8fLT0tMTU3Ojo6Iys/RD84QzQ5OjcBCgoKDQwNGg8PGjclHyU3Nzc3Nzc3Nzc3Nzc3Nzc3Nzc3Nzc3Nzc3Nzc3Nzc3Nzc3Nzc3Nzc3Nzc3Nzc3Nzc3N//AABEIAGQAZAMBEQACEQEDEQH/xAAcAAACAwEBAQEAAAAAAAAAAAAFBgIDBAcBAAj/xAA4EAACAQMCBAMGBAUEAwAAAAABAgMABBEFIQYSMVEiQWETFCMycbFSYpGhFULB4fBygdHxBzNj/8QAGgEAAgMBAQAAAAAAAAAAAAAAAAUBAgQDBv/EADMRAAEDAgQEBAYCAQUAAAAAAAEAAgMEERIhMUEFE1FhInHR8IGRobHB4RQyBiMkQlLx/9oADAMBAAIRAxEAPwBqtDLhvaknB2JTl8qSOtsmbbrT1qqlRIoUKplxUoUCaEKJUGpBsqkLDeadFOPl5W711ZJZcy1ALvTZ7VuePIx513BBCpmFOy1aWFwk2QaLEKcimG01GOddyM0AqhatnUZU5FWVVFhQhUtGCd6EWR2SMMKWArcs7x8pq90KBBoQqyDQoVTrvkVKFDepQvj61CFEqGGCMqeoNXa+y5lqFahpUUgLRjB7Voa9ci2yAyrPYyZXOO1XIBUAolput5PK5wexqtyNVJaCj8NzFOPCwzVgbrmQQrCuKsoR0UqW5eNGG+tCNFmkixVrqVQVqUKDCpQqXHahQq96lTZfGhQlTi/i+30XNrbhbjUD/JnwxerY+1MKelsMcmnTr6BYZp7nBH8/ep+yR04t1h5/aXE0cyH5omiULj0IGR+tbwWaFgt5W+uqyGN2oeQfO/00TDY3Fpq8ZksmKToMvCx8S+vqPUVxlp7AvjzH1HvqukNUcQjlydt0Pl6HNa7e9ntHxJnHesRb0W24OqPW+uKYhk5oxKuFPFLlpXnShC+bB60KyzyxbbVN0LK6kHBqylQK5qVCqdMdKEJM4i4nnmum0fhzEl50mueqW49O7U4oqDPE/wCug7n0Seur2RsvfL6nsPVAtT4GeC1V1MousczNPnMpPUnt9f1ps2GCoBELvEOuV/gvPQ8ac2XDM2w27eqVJraW2maKdDHIvVW2rC5hY7C7VegZK2RuJhuFG1n+KHhlaKaI5BBwwPpQ0lpu3Ioe0PaWvFwnHSeILe+C22rcsU52WcDCP/q/Cf2+lVfC2XNmTvofQqjJHwZO8TPqPUfXzReXRZQ3gY8vlisZaWmzhmt7Hh7cTDcLp60pWtS69KEKD4A60KwVD3ESDxOKsGOOysASh1xq1kJOTn8VdGwuRhVZ1KzPSZf1roIHk2CHNwi5KRuIuKbnXJpNK4ddo7YHlub5fP8AKnr6074dwtxdc6jU7D9/ZIq7iDWi3XQdfQfdeaPaJpEy2EFu9rdwMJSswBZz1DHvT59BFU0TTTu8N8j3HUH30Xlq41DJeZNn5bdl0HS4p+IMXepvGyw+BYIQVyeuTvnH3pfy3UpBdm/rsPJRDH/NdzJdBsgvFvB9rfu0VpE7vGvMxiXLQntn+n/daLsqIxz8jsV0xSUc5/i3c3cdFyfWdFn0m5X3qMFT/wCuZejD/n0pbNA+E2dp1T6jroqtl4znuNwsgPMN646rZoidlxDq1hbi3tb10iXopVWx9M/auokNswD5hZ3UzHEm5HkSPsuvfxQgcyTv+uaR8sdE/sFRNrEfV7l/XJowDopyWGfV0kbw3OB3PlVg1WBUTqtl7PllnxnrhquAVbssPvdm0jOL+2VfVGJ/WtYqcAs1iYNrYo25MzS841DjLUvctMYx6YmVknQYEvfB7eVMqWOSUcyTIe8gvMcZ4uZXCNuZ6fkpmXQf4NBDHbqIo4iNhsQfIg+f1rbw3ijJZXUjo8DhfLUFvW/3Xk+J0kkbRVB+IHfofJbdPtYtY1a5fUpikiwp8QMI2kG4wCOgGNyN9xWmqmdC0Qx5DVcqJgqG45De235PXspo76feXMmnzyi1VhHFcBj415QTk+eDnB7b+po2Vpj/ANzZZaocqQmlJ720B6K5lWe8tb0Xvu9vbL47VgS0j+bA9DnuemfpWLiFA+obgB+OwCZ0HGRTQ4IrC+o1JP7VEt9pXEl9c2MnL7aZjiJk+Exx0B77HfvmurZ4gBEfEOpXCThtSHGqacL9bDQLnGu6J/D9QW2tm5jITywswLKv4ifw+px51lnpcMgYzf38k1oeIieDmSZW32v08+w+CstNNT2REeny32D4pV5wuew5fL6710w0sPhkNz52UmSrmOKK4Hb3qvb7Wmt8pDK4/K4wRSPCvTl6ETa/cMTl8/71bCueMrK+r3DDw81ThCMRRKXTNdGkjVZrcQ2DIHWeWeNQQemBzZye2M1DSwvwjVDpCBcqPD+hXeuc11eNKmnx7tgHL/2pjFA1reY8XGwGpKU1Na5zjFGc9ydAPey6RpKrZWsN/pDGKBHNu1vMAOnoOo+1Poy2Ycpwtbpt+15iocYHc1rsV/fyTboRi1iZrm4ljZ4Tj3f8A+h+/wBqw1QMPgb812pXCf8A1HnPpslniu+4ft9XFsrReLBIKcyq2evoK7Rzta0MqDmfeayS0ssjnSUgNhrbc72ReO7s5LNWZXRxH7JoQSVdeoK74Bz59e3lXBtLOJn3ILXG4O4ysQe3QaLqOJ04pg21nDK2x9O+6z3KPdzPIxXMx/lGACSBjsABkkkjoAATXYymAhmHw6LBFy6wueXYZdegNuiVtY1CDSrlotMjSXVWjwWb5YF8yx8vp/YHk9rGSWiF3fQd0zp5amshBqDhj7au7D1WDQdEm1SV5JJJDA7ZuLp/nuG7DsPt9axVVYylaWMN3nU+9ugTqko3VBBIwsGgG3vcp7ht4raJYbdBHGgwqivNve55xONyvQtYGDC0WC4jfyW8qAzuxZflpkFBshaITzMAcHoDVlW6uSFVHPK2I0wWz37VLW4vJVe8N80WtrTmihudTEvuoPwLUsfH6nsPSt0TGtFyMunXzSaapdK8xxHPc9PJPWg3zOBdWg9kB8N4mGUkXHQjt/yKaQvE4sdkirY/4hBBvfr70VwuBBdojwmO25sKsbAEbbbNnO+2Ouw3phT00cUJbCLHU/lZQxs7cTzn70RNZFR1Z8I7DGRtnv8AvXNr2PeWA3IStzXgEt0QK34Rvb3WBCZ0ktp3L/FbxrnOd/3z+1KpqQteXud4fqvS0vF2vjbDEzx6AbeabdHtrC+tJrTTg6RWkWY7v2gaN1G2D+H065q0lX/FqGU5GZ2tp8fuuNRweR0Tp5Wlrszd2Qd1y27JX4g194C+m6TIDc4+NO26W4/q3YVolmL3YI9dz0WCg4a1wFRUjw7Dd36WXhrhxtRX2sxlWxLczO5+Jct3J7f4N8mk9ZXMpmmKLMnU+vovW0lE6oIklyGw/A7fdPiQpDGsUSKkaDCqowAK86XlxudU+ADRYLwrQFK/PvsM4MhJY+VNVnVuFTxOCqjYAdWPYVdrL5nRc3yYdNUx8P6AJJ4rjVEAbOY7bqIx+Ju5odUMY7D7+KUCR9bIYYTlu78BM+o6NFIoUt7aEb7qVIrTDVslOFyz1PDJqNhmhN7fNatOto4I1jiUKg8hTiKzcgvKVMzpHFzjmiqR5HhwGxscVrvcLFzCCs2ttbQ2zajdK6GPHOsa/N0H7kjf9a8xHwuakqTNzSGDPv5HYr1E9dTcUaxkUeGc5H/qR16/D4dEB0TiS7u9WjiMI5HbEYh+aHfrnzG29NIq18j8LhkUVfB4qen5sb7ObmSd/TstnEvFk1ysunaW8EWCBeXsKBRnyG3zP9v3qBGwPIhy6np5d12bLV1MLHVziWj+rOvc9vdl5wlwp76qXN7G0dgDzRwt805/Ex7ffy2pXX8RbC3kwa7n3unNHQuldzpvfoE+tAEUBAAoGABsAK8/ivqngsFQwqUKGKlQuD3Bis4vasObyVe5pzG2+Z0WWR2HIalC7bU54L+O8ARnRshWHh+ldCbrJLC2WMsdunew1iK9uIri2IHtBh0zgo2dwf8Abz86yyxgEuG658JhNMHxu+fUJqsdQSQmM4IxsSetZiLJyDfVa0i5TzIcoeo7U6oq3H4H6rxHHODfxxzoRdu/b9LfCMU6a9ePepzQJNCySDKEb5/rXQ2IzRFI5jwW6rn2oXlpE9zZ6ADBaklbm9DczN/84s+Xr/hXNY25EWTdz+AvYxCd7Wy1hxO/4t2HdyZuD+EA8cN5qcHs7ZN7ezPn+Z/v6+falHEOJADkwZD37un9HQFzudNmT7/8CfSuOlIE5BUSfI0IVMkYPSrAoWdlwelTdC4BqsHt4lVD41JKjPX0p/F4m4N1gnBa4P20QAjBxg1Cot1hK9ndozbcw3H2zVHi4V2OsU66Rdk+InAFZSFpBTTpF6qnmuCxydt+lcnZaLqAHCxTD8MJzD6gjzrXTcQljPizCRcQ/wAdpKppMYwO6jT4hLfEi6vqcvuFpE0On4+LIrAPP+X8q9/8FM3cQhlFi6zfqewSqg/x6SkPMcA5+3Rvfz6LVw5w5b2E8d1qKJK0Q+BbgfDj9fU/5vS6s4i6VuCLwtXoaXhgjdjkN3J5huEuQeXZh1BpKW2TIiykSRVVCj1oQoHINClfcoO9CF+brp3dSexB/enYdms5zX0lhPdRtMkTGWIBnwMhh3PrXcStlyP9vv8AtZXx8rMf1+36+yFzSFnYkYJO9QhOPC0Uk9kruDudj3rNJYFaoswnjTokMXI6ispXcIxaK5Qwfy+RPlVcgpJurbdGjcpJ8wqCVIyVsoLryjrUK4KnHMbK4RuYtthvpVCMQsodoi0d3BMPC4377VyLSFzU28O9VUr4EN160IXh2oQEDh4C4cjhVTY+0IOeZ5GJP13rvzXndUsEdtLO1ggaCG2hjixgoqAAj171S9yhcR/8gcO6fY8TzwWivFEUEnIpGAT5DbpTiOVz4Q92uY+SyCNoe5o09UX0eCOKwiVBgKu1ZXG5WhuSLWbHmqqklH7XoK4uXZuisuT8RT51LVDl6GIA+tFkArBezP7wBmrAKScldFIwAqCEMzCNabIzLIjHKrjFZ5Buhy1muajZe0I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6030" y="2996952"/>
            <a:ext cx="952500" cy="952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ttore 2 14"/>
          <p:cNvCxnSpPr/>
          <p:nvPr/>
        </p:nvCxnSpPr>
        <p:spPr>
          <a:xfrm>
            <a:off x="5744318" y="2996952"/>
            <a:ext cx="1050752" cy="191702"/>
          </a:xfrm>
          <a:prstGeom prst="straightConnector1">
            <a:avLst/>
          </a:prstGeom>
          <a:ln w="41275" cap="rnd">
            <a:tailEnd type="arrow"/>
          </a:ln>
        </p:spPr>
        <p:style>
          <a:lnRef idx="1">
            <a:schemeClr val="accent1"/>
          </a:lnRef>
          <a:fillRef idx="0">
            <a:schemeClr val="accent1"/>
          </a:fillRef>
          <a:effectRef idx="0">
            <a:schemeClr val="accent1"/>
          </a:effectRef>
          <a:fontRef idx="minor">
            <a:schemeClr val="tx1"/>
          </a:fontRef>
        </p:style>
      </p:cxnSp>
      <p:sp>
        <p:nvSpPr>
          <p:cNvPr id="8" name="Segnaposto numero diapositiva 7"/>
          <p:cNvSpPr>
            <a:spLocks noGrp="1"/>
          </p:cNvSpPr>
          <p:nvPr>
            <p:ph type="sldNum" sz="quarter" idx="12"/>
          </p:nvPr>
        </p:nvSpPr>
        <p:spPr/>
        <p:txBody>
          <a:bodyPr/>
          <a:lstStyle/>
          <a:p>
            <a:fld id="{C6BA06F2-E445-40B2-8502-6D7FC5415704}" type="slidenum">
              <a:rPr lang="it-IT" smtClean="0"/>
              <a:pPr/>
              <a:t>2</a:t>
            </a:fld>
            <a:endParaRPr lang="it-IT"/>
          </a:p>
        </p:txBody>
      </p:sp>
    </p:spTree>
    <p:extLst>
      <p:ext uri="{BB962C8B-B14F-4D97-AF65-F5344CB8AC3E}">
        <p14:creationId xmlns:p14="http://schemas.microsoft.com/office/powerpoint/2010/main" val="2145205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363272" cy="1143000"/>
          </a:xfrm>
        </p:spPr>
        <p:txBody>
          <a:bodyPr/>
          <a:lstStyle/>
          <a:p>
            <a:pPr algn="ctr"/>
            <a:r>
              <a:rPr lang="it-IT" b="1" dirty="0" err="1" smtClean="0">
                <a:solidFill>
                  <a:srgbClr val="FF0000"/>
                </a:solidFill>
              </a:rPr>
              <a:t>Facebook</a:t>
            </a:r>
            <a:endParaRPr lang="it-IT" b="1" dirty="0">
              <a:solidFill>
                <a:srgbClr val="FF0000"/>
              </a:solidFill>
            </a:endParaRPr>
          </a:p>
        </p:txBody>
      </p:sp>
      <p:sp>
        <p:nvSpPr>
          <p:cNvPr id="3" name="Segnaposto contenuto 2"/>
          <p:cNvSpPr>
            <a:spLocks noGrp="1"/>
          </p:cNvSpPr>
          <p:nvPr>
            <p:ph sz="quarter" idx="1"/>
          </p:nvPr>
        </p:nvSpPr>
        <p:spPr>
          <a:xfrm>
            <a:off x="251520" y="1628800"/>
            <a:ext cx="8435280" cy="4896544"/>
          </a:xfrm>
        </p:spPr>
        <p:txBody>
          <a:bodyPr>
            <a:normAutofit/>
          </a:bodyPr>
          <a:lstStyle/>
          <a:p>
            <a:r>
              <a:rPr lang="en-US" dirty="0" smtClean="0"/>
              <a:t>launched </a:t>
            </a:r>
            <a:r>
              <a:rPr lang="en-US" dirty="0"/>
              <a:t>in </a:t>
            </a:r>
            <a:r>
              <a:rPr lang="en-US" dirty="0" smtClean="0"/>
              <a:t>2004</a:t>
            </a:r>
          </a:p>
          <a:p>
            <a:r>
              <a:rPr lang="en-US" dirty="0" smtClean="0"/>
              <a:t>not </a:t>
            </a:r>
            <a:r>
              <a:rPr lang="en-US" dirty="0"/>
              <a:t>been intended for exchanging news, though now it connects millions of people around the world and helps to share information on any topic; </a:t>
            </a:r>
            <a:endParaRPr lang="en-US" dirty="0" smtClean="0"/>
          </a:p>
          <a:p>
            <a:r>
              <a:rPr lang="en-US" dirty="0" smtClean="0"/>
              <a:t>Present: over </a:t>
            </a:r>
            <a:r>
              <a:rPr lang="en-US" dirty="0"/>
              <a:t>750 million active users exploit this social network to exchange messages which are also news-related; </a:t>
            </a:r>
            <a:endParaRPr lang="en-US" dirty="0" smtClean="0"/>
          </a:p>
          <a:p>
            <a:r>
              <a:rPr lang="en-US" dirty="0" smtClean="0"/>
              <a:t>yet </a:t>
            </a:r>
            <a:r>
              <a:rPr lang="en-US" dirty="0"/>
              <a:t>the specificity of personal profiles set up on </a:t>
            </a:r>
            <a:r>
              <a:rPr lang="en-US" i="1" dirty="0"/>
              <a:t>Facebook</a:t>
            </a:r>
            <a:r>
              <a:rPr lang="en-US" dirty="0"/>
              <a:t> tends to produce </a:t>
            </a:r>
            <a:r>
              <a:rPr lang="en-US" b="1" dirty="0"/>
              <a:t>opinionated texts</a:t>
            </a:r>
            <a:r>
              <a:rPr lang="en-US" dirty="0"/>
              <a:t>, rather than actual breaking news updates</a:t>
            </a:r>
            <a:r>
              <a:rPr lang="en-US" dirty="0" smtClean="0"/>
              <a:t>.</a:t>
            </a:r>
            <a:endParaRPr lang="it-IT" dirty="0"/>
          </a:p>
        </p:txBody>
      </p:sp>
    </p:spTree>
    <p:extLst>
      <p:ext uri="{BB962C8B-B14F-4D97-AF65-F5344CB8AC3E}">
        <p14:creationId xmlns:p14="http://schemas.microsoft.com/office/powerpoint/2010/main" val="649363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435280" cy="706090"/>
          </a:xfrm>
        </p:spPr>
        <p:txBody>
          <a:bodyPr>
            <a:normAutofit fontScale="90000"/>
          </a:bodyPr>
          <a:lstStyle/>
          <a:p>
            <a:pPr algn="ctr"/>
            <a:r>
              <a:rPr lang="it-IT" b="1" dirty="0" smtClean="0">
                <a:solidFill>
                  <a:srgbClr val="FF0000"/>
                </a:solidFill>
              </a:rPr>
              <a:t>Blogs</a:t>
            </a:r>
            <a:endParaRPr lang="it-IT" b="1" dirty="0">
              <a:solidFill>
                <a:srgbClr val="FF0000"/>
              </a:solidFill>
            </a:endParaRPr>
          </a:p>
        </p:txBody>
      </p:sp>
      <p:sp>
        <p:nvSpPr>
          <p:cNvPr id="3" name="Segnaposto contenuto 2"/>
          <p:cNvSpPr>
            <a:spLocks noGrp="1"/>
          </p:cNvSpPr>
          <p:nvPr>
            <p:ph sz="quarter" idx="1"/>
          </p:nvPr>
        </p:nvSpPr>
        <p:spPr>
          <a:xfrm>
            <a:off x="251520" y="1052736"/>
            <a:ext cx="8435280" cy="5544616"/>
          </a:xfrm>
        </p:spPr>
        <p:txBody>
          <a:bodyPr>
            <a:normAutofit/>
          </a:bodyPr>
          <a:lstStyle/>
          <a:p>
            <a:r>
              <a:rPr lang="en-GB" sz="2800" dirty="0" smtClean="0"/>
              <a:t>the </a:t>
            </a:r>
            <a:r>
              <a:rPr lang="en-GB" sz="2800" dirty="0"/>
              <a:t>epitome of unmediated </a:t>
            </a:r>
            <a:r>
              <a:rPr lang="en-GB" sz="2800" dirty="0" smtClean="0"/>
              <a:t>journalism</a:t>
            </a:r>
          </a:p>
          <a:p>
            <a:r>
              <a:rPr lang="en-GB" sz="2800" dirty="0" smtClean="0"/>
              <a:t>they </a:t>
            </a:r>
            <a:r>
              <a:rPr lang="en-GB" sz="2800" dirty="0"/>
              <a:t>can be opened by professional journalists and by ordinary citizens, thus leading to the so-called ‘citizen journalism’ of the web, which anybody can read and which can uncover mines of information. </a:t>
            </a:r>
            <a:endParaRPr lang="en-GB" sz="2800" dirty="0" smtClean="0"/>
          </a:p>
          <a:p>
            <a:r>
              <a:rPr lang="en-GB" sz="2800" dirty="0" smtClean="0"/>
              <a:t>the </a:t>
            </a:r>
            <a:r>
              <a:rPr lang="en-GB" sz="2800" dirty="0"/>
              <a:t>most basic unit is the ‘post’, an individual message, frequently a comment to a previous post, logged in by a submitter with identifiable date and time of logging and—like tweets—presented in reversed chronological order on the blog page. </a:t>
            </a:r>
            <a:endParaRPr lang="en-GB" sz="2800" dirty="0" smtClean="0"/>
          </a:p>
        </p:txBody>
      </p:sp>
    </p:spTree>
    <p:extLst>
      <p:ext uri="{BB962C8B-B14F-4D97-AF65-F5344CB8AC3E}">
        <p14:creationId xmlns:p14="http://schemas.microsoft.com/office/powerpoint/2010/main" val="304893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706090"/>
          </a:xfrm>
        </p:spPr>
        <p:txBody>
          <a:bodyPr>
            <a:normAutofit fontScale="90000"/>
          </a:bodyPr>
          <a:lstStyle/>
          <a:p>
            <a:pPr algn="ctr"/>
            <a:r>
              <a:rPr lang="it-IT" b="1" dirty="0" err="1" smtClean="0">
                <a:solidFill>
                  <a:srgbClr val="FF0000"/>
                </a:solidFill>
              </a:rPr>
              <a:t>YouTube</a:t>
            </a:r>
            <a:endParaRPr lang="it-IT" b="1" dirty="0">
              <a:solidFill>
                <a:srgbClr val="FF0000"/>
              </a:solidFill>
            </a:endParaRPr>
          </a:p>
        </p:txBody>
      </p:sp>
      <p:sp>
        <p:nvSpPr>
          <p:cNvPr id="3" name="Segnaposto contenuto 2"/>
          <p:cNvSpPr>
            <a:spLocks noGrp="1"/>
          </p:cNvSpPr>
          <p:nvPr>
            <p:ph sz="quarter" idx="1"/>
          </p:nvPr>
        </p:nvSpPr>
        <p:spPr>
          <a:xfrm>
            <a:off x="395536" y="1447800"/>
            <a:ext cx="8291264" cy="5005536"/>
          </a:xfrm>
        </p:spPr>
        <p:txBody>
          <a:bodyPr>
            <a:normAutofit fontScale="92500"/>
          </a:bodyPr>
          <a:lstStyle/>
          <a:p>
            <a:r>
              <a:rPr lang="en-GB" i="1" dirty="0" smtClean="0"/>
              <a:t>YouTube</a:t>
            </a:r>
            <a:r>
              <a:rPr lang="en-GB" dirty="0" smtClean="0"/>
              <a:t> </a:t>
            </a:r>
            <a:r>
              <a:rPr lang="en-GB" dirty="0"/>
              <a:t>is an unmediated web TV, a </a:t>
            </a:r>
            <a:r>
              <a:rPr lang="en-US" dirty="0"/>
              <a:t>worldwide </a:t>
            </a:r>
            <a:r>
              <a:rPr lang="en-US" b="1" dirty="0"/>
              <a:t>video-sharing </a:t>
            </a:r>
            <a:r>
              <a:rPr lang="en-US" dirty="0"/>
              <a:t>community where the </a:t>
            </a:r>
            <a:r>
              <a:rPr lang="en-US" dirty="0" smtClean="0"/>
              <a:t>participants upload</a:t>
            </a:r>
            <a:r>
              <a:rPr lang="en-GB" dirty="0" smtClean="0"/>
              <a:t> any </a:t>
            </a:r>
            <a:r>
              <a:rPr lang="en-GB" dirty="0"/>
              <a:t>sort of video clips. </a:t>
            </a:r>
            <a:endParaRPr lang="en-GB" dirty="0" smtClean="0"/>
          </a:p>
          <a:p>
            <a:r>
              <a:rPr lang="en-GB" dirty="0"/>
              <a:t>Launched in February 2005 under the slogan </a:t>
            </a:r>
            <a:r>
              <a:rPr lang="en-GB" b="1" dirty="0"/>
              <a:t>‘Broadcast Yourself</a:t>
            </a:r>
            <a:r>
              <a:rPr lang="en-GB" b="1" dirty="0" smtClean="0"/>
              <a:t>’ </a:t>
            </a:r>
          </a:p>
          <a:p>
            <a:r>
              <a:rPr lang="en-GB" dirty="0" smtClean="0"/>
              <a:t>It now </a:t>
            </a:r>
            <a:r>
              <a:rPr lang="en-GB" dirty="0"/>
              <a:t>witnesses a massive circulation of news-related videos; </a:t>
            </a:r>
            <a:endParaRPr lang="en-GB" dirty="0" smtClean="0"/>
          </a:p>
          <a:p>
            <a:r>
              <a:rPr lang="en-GB" dirty="0" smtClean="0"/>
              <a:t>by </a:t>
            </a:r>
            <a:r>
              <a:rPr lang="en-GB" dirty="0"/>
              <a:t>means of the </a:t>
            </a:r>
            <a:r>
              <a:rPr lang="en-GB" b="1" dirty="0"/>
              <a:t>‘video-response</a:t>
            </a:r>
            <a:r>
              <a:rPr lang="en-GB" dirty="0"/>
              <a:t>’ </a:t>
            </a:r>
            <a:r>
              <a:rPr lang="en-GB" dirty="0" smtClean="0"/>
              <a:t>option, </a:t>
            </a:r>
            <a:r>
              <a:rPr lang="en-GB" i="1" dirty="0" smtClean="0"/>
              <a:t>YouTubers</a:t>
            </a:r>
            <a:r>
              <a:rPr lang="en-GB" dirty="0" smtClean="0"/>
              <a:t> </a:t>
            </a:r>
            <a:r>
              <a:rPr lang="en-GB" dirty="0"/>
              <a:t>can post videos to reply to and comment on previously posted </a:t>
            </a:r>
            <a:r>
              <a:rPr lang="en-GB" dirty="0" smtClean="0"/>
              <a:t>videos</a:t>
            </a:r>
            <a:r>
              <a:rPr lang="en-GB" dirty="0"/>
              <a:t>;</a:t>
            </a:r>
            <a:endParaRPr lang="en-GB" dirty="0" smtClean="0"/>
          </a:p>
          <a:p>
            <a:r>
              <a:rPr lang="en-GB" dirty="0" smtClean="0"/>
              <a:t>on </a:t>
            </a:r>
            <a:r>
              <a:rPr lang="en-GB" i="1" dirty="0"/>
              <a:t>YouTube</a:t>
            </a:r>
            <a:r>
              <a:rPr lang="en-GB" dirty="0"/>
              <a:t> dialogue </a:t>
            </a:r>
            <a:r>
              <a:rPr lang="en-GB" dirty="0" smtClean="0"/>
              <a:t>the interaction is mostly by </a:t>
            </a:r>
            <a:r>
              <a:rPr lang="en-GB" dirty="0"/>
              <a:t>means of video clips. </a:t>
            </a:r>
            <a:endParaRPr lang="en-GB" dirty="0" smtClean="0"/>
          </a:p>
          <a:p>
            <a:r>
              <a:rPr lang="en-GB" dirty="0" smtClean="0"/>
              <a:t>Hence</a:t>
            </a:r>
            <a:r>
              <a:rPr lang="en-GB" dirty="0"/>
              <a:t>, any sort of material, including news stories, can be constantly updated and integrated with further details, which are first and foremost visual, but which may also include—as they frequently do—spoken and written language, sounds, and music</a:t>
            </a:r>
            <a:r>
              <a:rPr lang="en-GB" dirty="0" smtClean="0"/>
              <a:t>.</a:t>
            </a:r>
            <a:endParaRPr lang="it-IT" dirty="0"/>
          </a:p>
        </p:txBody>
      </p:sp>
    </p:spTree>
    <p:extLst>
      <p:ext uri="{BB962C8B-B14F-4D97-AF65-F5344CB8AC3E}">
        <p14:creationId xmlns:p14="http://schemas.microsoft.com/office/powerpoint/2010/main" val="2094430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5169" t="44411" r="23040" b="30908"/>
          <a:stretch/>
        </p:blipFill>
        <p:spPr bwMode="auto">
          <a:xfrm>
            <a:off x="1073852" y="764704"/>
            <a:ext cx="7790008"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95" t="55048" r="23713" b="12971"/>
          <a:stretch/>
        </p:blipFill>
        <p:spPr bwMode="auto">
          <a:xfrm>
            <a:off x="1045233" y="3429000"/>
            <a:ext cx="7847247"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2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0" y="474345"/>
            <a:ext cx="4572000" cy="5909310"/>
          </a:xfrm>
          <a:prstGeom prst="rect">
            <a:avLst/>
          </a:prstGeom>
        </p:spPr>
        <p:txBody>
          <a:bodyPr>
            <a:spAutoFit/>
          </a:bodyPr>
          <a:lstStyle/>
          <a:p>
            <a:r>
              <a:rPr lang="en-US" b="1" dirty="0"/>
              <a:t>Table 1: Data and comparisons with Ling and Baron (2007) where applicable</a:t>
            </a:r>
          </a:p>
          <a:p>
            <a:r>
              <a:rPr lang="it-IT" b="1" dirty="0"/>
              <a:t>MESSAGE LENGTH</a:t>
            </a:r>
          </a:p>
          <a:p>
            <a:r>
              <a:rPr lang="en-US" b="1" dirty="0"/>
              <a:t>Feature Twitter SMS (Ling and</a:t>
            </a:r>
          </a:p>
          <a:p>
            <a:r>
              <a:rPr lang="it-IT" b="1" dirty="0" err="1"/>
              <a:t>Baron</a:t>
            </a:r>
            <a:r>
              <a:rPr lang="it-IT" b="1" dirty="0"/>
              <a:t>, 2007)</a:t>
            </a:r>
          </a:p>
          <a:p>
            <a:r>
              <a:rPr lang="it-IT" b="1" dirty="0"/>
              <a:t>IM (Ling and </a:t>
            </a:r>
            <a:r>
              <a:rPr lang="it-IT" b="1" dirty="0" err="1"/>
              <a:t>Baron</a:t>
            </a:r>
            <a:r>
              <a:rPr lang="it-IT" b="1" dirty="0"/>
              <a:t>,</a:t>
            </a:r>
          </a:p>
          <a:p>
            <a:r>
              <a:rPr lang="it-IT" b="1" dirty="0"/>
              <a:t>2007)</a:t>
            </a:r>
          </a:p>
          <a:p>
            <a:r>
              <a:rPr lang="it-IT" dirty="0" err="1"/>
              <a:t>Mean</a:t>
            </a:r>
            <a:r>
              <a:rPr lang="it-IT" dirty="0"/>
              <a:t> </a:t>
            </a:r>
            <a:r>
              <a:rPr lang="it-IT" dirty="0" err="1"/>
              <a:t>message</a:t>
            </a:r>
            <a:r>
              <a:rPr lang="it-IT" dirty="0"/>
              <a:t> </a:t>
            </a:r>
            <a:r>
              <a:rPr lang="it-IT" dirty="0" err="1"/>
              <a:t>length</a:t>
            </a:r>
            <a:endParaRPr lang="it-IT" dirty="0"/>
          </a:p>
          <a:p>
            <a:r>
              <a:rPr lang="it-IT" dirty="0"/>
              <a:t>(</a:t>
            </a:r>
            <a:r>
              <a:rPr lang="it-IT" dirty="0" err="1"/>
              <a:t>sentences</a:t>
            </a:r>
            <a:r>
              <a:rPr lang="it-IT" dirty="0"/>
              <a:t>)</a:t>
            </a:r>
          </a:p>
          <a:p>
            <a:r>
              <a:rPr lang="it-IT" dirty="0"/>
              <a:t>1.54 1.8 1.3</a:t>
            </a:r>
          </a:p>
          <a:p>
            <a:r>
              <a:rPr lang="it-IT" dirty="0" err="1"/>
              <a:t>Mean</a:t>
            </a:r>
            <a:r>
              <a:rPr lang="it-IT" dirty="0"/>
              <a:t> </a:t>
            </a:r>
            <a:r>
              <a:rPr lang="it-IT" dirty="0" err="1"/>
              <a:t>message</a:t>
            </a:r>
            <a:r>
              <a:rPr lang="it-IT" dirty="0"/>
              <a:t> </a:t>
            </a:r>
            <a:r>
              <a:rPr lang="it-IT" dirty="0" err="1"/>
              <a:t>length</a:t>
            </a:r>
            <a:endParaRPr lang="it-IT" dirty="0"/>
          </a:p>
          <a:p>
            <a:r>
              <a:rPr lang="it-IT" dirty="0"/>
              <a:t>(</a:t>
            </a:r>
            <a:r>
              <a:rPr lang="it-IT" dirty="0" err="1"/>
              <a:t>words</a:t>
            </a:r>
            <a:r>
              <a:rPr lang="it-IT" dirty="0"/>
              <a:t>)</a:t>
            </a:r>
          </a:p>
          <a:p>
            <a:r>
              <a:rPr lang="it-IT" dirty="0"/>
              <a:t>13.79 7.7 6.0</a:t>
            </a:r>
          </a:p>
          <a:p>
            <a:r>
              <a:rPr lang="it-IT" dirty="0" err="1"/>
              <a:t>Mean</a:t>
            </a:r>
            <a:r>
              <a:rPr lang="it-IT" dirty="0"/>
              <a:t> </a:t>
            </a:r>
            <a:r>
              <a:rPr lang="it-IT" dirty="0" err="1"/>
              <a:t>message</a:t>
            </a:r>
            <a:r>
              <a:rPr lang="it-IT" dirty="0"/>
              <a:t> </a:t>
            </a:r>
            <a:r>
              <a:rPr lang="it-IT" dirty="0" err="1"/>
              <a:t>length</a:t>
            </a:r>
            <a:endParaRPr lang="it-IT" dirty="0"/>
          </a:p>
          <a:p>
            <a:r>
              <a:rPr lang="it-IT" dirty="0"/>
              <a:t>(</a:t>
            </a:r>
            <a:r>
              <a:rPr lang="it-IT" dirty="0" err="1"/>
              <a:t>characters</a:t>
            </a:r>
            <a:r>
              <a:rPr lang="it-IT" dirty="0"/>
              <a:t>)</a:t>
            </a:r>
          </a:p>
          <a:p>
            <a:r>
              <a:rPr lang="it-IT" dirty="0"/>
              <a:t>65.1 39.0 29.0</a:t>
            </a:r>
          </a:p>
          <a:p>
            <a:r>
              <a:rPr lang="it-IT" dirty="0" err="1"/>
              <a:t>Number</a:t>
            </a:r>
            <a:r>
              <a:rPr lang="it-IT" dirty="0"/>
              <a:t> of </a:t>
            </a:r>
            <a:r>
              <a:rPr lang="it-IT" dirty="0" err="1"/>
              <a:t>singleword</a:t>
            </a:r>
            <a:endParaRPr lang="it-IT" dirty="0"/>
          </a:p>
          <a:p>
            <a:r>
              <a:rPr lang="it-IT" dirty="0" err="1"/>
              <a:t>transmissions</a:t>
            </a:r>
            <a:r>
              <a:rPr lang="it-IT" dirty="0"/>
              <a:t> (</a:t>
            </a:r>
            <a:r>
              <a:rPr lang="it-IT" dirty="0" err="1"/>
              <a:t>as</a:t>
            </a:r>
            <a:endParaRPr lang="it-IT" dirty="0"/>
          </a:p>
          <a:p>
            <a:r>
              <a:rPr lang="it-IT" dirty="0" err="1"/>
              <a:t>percentage</a:t>
            </a:r>
            <a:r>
              <a:rPr lang="it-IT" dirty="0"/>
              <a:t> of </a:t>
            </a:r>
            <a:r>
              <a:rPr lang="it-IT" dirty="0" err="1"/>
              <a:t>total</a:t>
            </a:r>
            <a:endParaRPr lang="it-IT" dirty="0"/>
          </a:p>
          <a:p>
            <a:r>
              <a:rPr lang="it-IT" dirty="0" err="1"/>
              <a:t>transmissions</a:t>
            </a:r>
            <a:r>
              <a:rPr lang="it-IT" dirty="0"/>
              <a:t>)</a:t>
            </a:r>
          </a:p>
          <a:p>
            <a:r>
              <a:rPr lang="it-IT" dirty="0"/>
              <a:t>1.16% 3.7% 18.8%</a:t>
            </a:r>
          </a:p>
        </p:txBody>
      </p:sp>
    </p:spTree>
    <p:extLst>
      <p:ext uri="{BB962C8B-B14F-4D97-AF65-F5344CB8AC3E}">
        <p14:creationId xmlns:p14="http://schemas.microsoft.com/office/powerpoint/2010/main" val="421291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856" y="116632"/>
            <a:ext cx="8229600" cy="562074"/>
          </a:xfrm>
        </p:spPr>
        <p:txBody>
          <a:bodyPr>
            <a:normAutofit fontScale="90000"/>
          </a:bodyPr>
          <a:lstStyle/>
          <a:p>
            <a:r>
              <a:rPr lang="it-IT" dirty="0" err="1" smtClean="0"/>
              <a:t>References</a:t>
            </a:r>
            <a:endParaRPr lang="it-IT" dirty="0"/>
          </a:p>
        </p:txBody>
      </p:sp>
      <p:sp>
        <p:nvSpPr>
          <p:cNvPr id="3" name="Segnaposto contenuto 2"/>
          <p:cNvSpPr>
            <a:spLocks noGrp="1"/>
          </p:cNvSpPr>
          <p:nvPr>
            <p:ph idx="1"/>
          </p:nvPr>
        </p:nvSpPr>
        <p:spPr>
          <a:xfrm>
            <a:off x="323528" y="620688"/>
            <a:ext cx="8363272" cy="6163248"/>
          </a:xfrm>
        </p:spPr>
        <p:txBody>
          <a:bodyPr>
            <a:noAutofit/>
          </a:bodyPr>
          <a:lstStyle/>
          <a:p>
            <a:pPr marL="354013" lvl="0" indent="-354013" fontAlgn="base">
              <a:lnSpc>
                <a:spcPct val="120000"/>
              </a:lnSpc>
              <a:spcBef>
                <a:spcPts val="0"/>
              </a:spcBef>
              <a:buNone/>
            </a:pPr>
            <a:r>
              <a:rPr lang="en-US" sz="2000" dirty="0" smtClean="0"/>
              <a:t>ADOLPHS, S. and R.CARTER (2013) </a:t>
            </a:r>
            <a:r>
              <a:rPr lang="en-US" sz="2000" i="1" dirty="0" smtClean="0"/>
              <a:t>Spoken Corpus Linguistics. From </a:t>
            </a:r>
            <a:r>
              <a:rPr lang="en-US" sz="2000" i="1" dirty="0" err="1" smtClean="0"/>
              <a:t>Monomodal</a:t>
            </a:r>
            <a:r>
              <a:rPr lang="en-US" sz="2000" i="1" dirty="0" smtClean="0"/>
              <a:t> to Multimodal</a:t>
            </a:r>
            <a:r>
              <a:rPr lang="en-US" sz="2000" dirty="0" smtClean="0"/>
              <a:t>. London: Routledge.</a:t>
            </a:r>
          </a:p>
          <a:p>
            <a:pPr marL="354013" lvl="0" indent="-354013" fontAlgn="base">
              <a:lnSpc>
                <a:spcPct val="120000"/>
              </a:lnSpc>
              <a:spcBef>
                <a:spcPts val="0"/>
              </a:spcBef>
              <a:buNone/>
            </a:pPr>
            <a:r>
              <a:rPr lang="en-US" sz="2000" dirty="0" smtClean="0"/>
              <a:t>BEDNAREK, M. and H. CAPLE (2012) </a:t>
            </a:r>
            <a:r>
              <a:rPr lang="en-US" sz="2000" i="1" dirty="0" smtClean="0"/>
              <a:t>News Discourse</a:t>
            </a:r>
            <a:r>
              <a:rPr lang="en-US" sz="2000" dirty="0" smtClean="0"/>
              <a:t>. London: Sage.</a:t>
            </a:r>
          </a:p>
          <a:p>
            <a:pPr marL="354013" indent="-354013" fontAlgn="base">
              <a:lnSpc>
                <a:spcPct val="120000"/>
              </a:lnSpc>
              <a:spcBef>
                <a:spcPts val="0"/>
              </a:spcBef>
              <a:buNone/>
            </a:pPr>
            <a:r>
              <a:rPr lang="en-GB" sz="2000" dirty="0" smtClean="0"/>
              <a:t>BELL, M. </a:t>
            </a:r>
            <a:r>
              <a:rPr lang="en-GB" sz="2000" dirty="0"/>
              <a:t>2010, “The death of news</a:t>
            </a:r>
            <a:r>
              <a:rPr lang="en-GB" sz="2000" dirty="0" smtClean="0"/>
              <a:t>”, </a:t>
            </a:r>
            <a:r>
              <a:rPr lang="en-GB" sz="2000" i="1" dirty="0" smtClean="0"/>
              <a:t>British </a:t>
            </a:r>
            <a:r>
              <a:rPr lang="en-GB" sz="2000" i="1" dirty="0"/>
              <a:t>Journalism Review</a:t>
            </a:r>
            <a:r>
              <a:rPr lang="en-GB" sz="2000" dirty="0"/>
              <a:t>, 21/1: </a:t>
            </a:r>
            <a:r>
              <a:rPr lang="en-GB" sz="2000" dirty="0" smtClean="0"/>
              <a:t>73-74.</a:t>
            </a:r>
            <a:endParaRPr lang="it-IT" sz="2000" dirty="0" smtClean="0"/>
          </a:p>
          <a:p>
            <a:pPr marL="354013" indent="-354013" fontAlgn="base">
              <a:lnSpc>
                <a:spcPct val="120000"/>
              </a:lnSpc>
              <a:spcBef>
                <a:spcPts val="0"/>
              </a:spcBef>
              <a:buNone/>
            </a:pPr>
            <a:r>
              <a:rPr lang="en-GB" sz="2000" dirty="0" smtClean="0"/>
              <a:t>CHOULIARAKI, L. </a:t>
            </a:r>
            <a:r>
              <a:rPr lang="en-GB" sz="2000" dirty="0"/>
              <a:t>(2010) Self-mediation: New media and citizenship. </a:t>
            </a:r>
            <a:r>
              <a:rPr lang="en-GB" sz="2000" i="1" dirty="0"/>
              <a:t>Critical Discourse Studies</a:t>
            </a:r>
            <a:r>
              <a:rPr lang="en-GB" sz="2000" dirty="0"/>
              <a:t> 7/4. 227-232.</a:t>
            </a:r>
          </a:p>
          <a:p>
            <a:pPr marL="354013" indent="-354013" fontAlgn="base">
              <a:lnSpc>
                <a:spcPct val="120000"/>
              </a:lnSpc>
              <a:spcBef>
                <a:spcPts val="0"/>
              </a:spcBef>
              <a:buNone/>
            </a:pPr>
            <a:r>
              <a:rPr lang="it-IT" sz="2000" dirty="0" smtClean="0"/>
              <a:t>CRAIG, </a:t>
            </a:r>
            <a:r>
              <a:rPr lang="it-IT" sz="2000" dirty="0"/>
              <a:t>D.A. (2011) </a:t>
            </a:r>
            <a:r>
              <a:rPr lang="it-IT" sz="2000" i="1" dirty="0" err="1"/>
              <a:t>Excellence</a:t>
            </a:r>
            <a:r>
              <a:rPr lang="it-IT" sz="2000" i="1" dirty="0"/>
              <a:t> in Online </a:t>
            </a:r>
            <a:r>
              <a:rPr lang="it-IT" sz="2000" i="1" dirty="0" err="1"/>
              <a:t>Journalism</a:t>
            </a:r>
            <a:r>
              <a:rPr lang="it-IT" sz="2000" i="1" dirty="0"/>
              <a:t>. </a:t>
            </a:r>
            <a:r>
              <a:rPr lang="it-IT" sz="2000" i="1" dirty="0" err="1"/>
              <a:t>Exploring</a:t>
            </a:r>
            <a:r>
              <a:rPr lang="it-IT" sz="2000" i="1" dirty="0"/>
              <a:t> </a:t>
            </a:r>
            <a:r>
              <a:rPr lang="it-IT" sz="2000" i="1" dirty="0" err="1"/>
              <a:t>Current</a:t>
            </a:r>
            <a:r>
              <a:rPr lang="it-IT" sz="2000" i="1" dirty="0"/>
              <a:t> </a:t>
            </a:r>
            <a:r>
              <a:rPr lang="it-IT" sz="2000" i="1" dirty="0" err="1"/>
              <a:t>Practices</a:t>
            </a:r>
            <a:r>
              <a:rPr lang="it-IT" sz="2000" i="1" dirty="0"/>
              <a:t> in an </a:t>
            </a:r>
            <a:r>
              <a:rPr lang="it-IT" sz="2000" i="1" dirty="0" err="1"/>
              <a:t>Evolving</a:t>
            </a:r>
            <a:r>
              <a:rPr lang="it-IT" sz="2000" i="1" dirty="0"/>
              <a:t> Environment</a:t>
            </a:r>
            <a:r>
              <a:rPr lang="it-IT" sz="2000" dirty="0"/>
              <a:t>. </a:t>
            </a:r>
            <a:r>
              <a:rPr lang="it-IT" sz="2000" dirty="0" err="1"/>
              <a:t>London</a:t>
            </a:r>
            <a:r>
              <a:rPr lang="it-IT" sz="2000" dirty="0"/>
              <a:t>: </a:t>
            </a:r>
            <a:r>
              <a:rPr lang="it-IT" sz="2000" dirty="0" err="1"/>
              <a:t>Sage</a:t>
            </a:r>
            <a:r>
              <a:rPr lang="it-IT" sz="2000" dirty="0"/>
              <a:t>.</a:t>
            </a:r>
          </a:p>
          <a:p>
            <a:pPr marL="354013" lvl="0" indent="-354013" fontAlgn="base">
              <a:lnSpc>
                <a:spcPct val="120000"/>
              </a:lnSpc>
              <a:spcBef>
                <a:spcPts val="0"/>
              </a:spcBef>
              <a:buNone/>
            </a:pPr>
            <a:r>
              <a:rPr lang="en-US" sz="2000" dirty="0" smtClean="0"/>
              <a:t>FACCHINETTI </a:t>
            </a:r>
            <a:r>
              <a:rPr lang="en-US" sz="2000" dirty="0"/>
              <a:t>R., N. BROWNLEES, B. BÖS, U. </a:t>
            </a:r>
            <a:r>
              <a:rPr lang="en-US" sz="2000" dirty="0" smtClean="0"/>
              <a:t>FRIES (2015) (2</a:t>
            </a:r>
            <a:r>
              <a:rPr lang="en-US" sz="2000" baseline="30000" dirty="0" smtClean="0"/>
              <a:t>nd</a:t>
            </a:r>
            <a:r>
              <a:rPr lang="en-US" sz="2000" dirty="0" smtClean="0"/>
              <a:t> </a:t>
            </a:r>
            <a:r>
              <a:rPr lang="en-US" sz="2000" dirty="0" err="1" smtClean="0"/>
              <a:t>ed</a:t>
            </a:r>
            <a:r>
              <a:rPr lang="en-US" sz="2000" dirty="0" smtClean="0"/>
              <a:t>), </a:t>
            </a:r>
            <a:r>
              <a:rPr lang="en-US" sz="2000" i="1" dirty="0"/>
              <a:t>News as Changing Texts: Corpora, Methodologies and Analysis</a:t>
            </a:r>
            <a:r>
              <a:rPr lang="en-US" sz="2000" dirty="0"/>
              <a:t>, Newcastle-upon-Tyne: Cambridge Scholars Publishing; </a:t>
            </a:r>
            <a:endParaRPr lang="en-US" sz="2000" dirty="0" smtClean="0"/>
          </a:p>
          <a:p>
            <a:pPr marL="354013" indent="-354013">
              <a:lnSpc>
                <a:spcPct val="120000"/>
              </a:lnSpc>
              <a:spcBef>
                <a:spcPts val="0"/>
              </a:spcBef>
              <a:buNone/>
            </a:pPr>
            <a:r>
              <a:rPr lang="it-IT" sz="2000" dirty="0" smtClean="0"/>
              <a:t>FACCHINETTI, R. (2015) </a:t>
            </a:r>
            <a:r>
              <a:rPr lang="it-IT" sz="2000" i="1" dirty="0" smtClean="0"/>
              <a:t>Dizionario Giornalistico Italiano-Inglese</a:t>
            </a:r>
            <a:r>
              <a:rPr lang="it-IT" sz="2000" dirty="0" smtClean="0"/>
              <a:t>, Torino: </a:t>
            </a:r>
            <a:r>
              <a:rPr lang="it-IT" sz="2000" dirty="0" err="1" smtClean="0"/>
              <a:t>Giappichelli</a:t>
            </a:r>
            <a:r>
              <a:rPr lang="it-IT" sz="2000" dirty="0" smtClean="0"/>
              <a:t>.</a:t>
            </a:r>
          </a:p>
          <a:p>
            <a:pPr marL="0" indent="0">
              <a:buNone/>
            </a:pPr>
            <a:r>
              <a:rPr lang="it-IT" sz="2000" dirty="0" smtClean="0"/>
              <a:t>FENTON, N. (2010) </a:t>
            </a:r>
            <a:r>
              <a:rPr lang="en-GB" sz="2000" i="1" dirty="0"/>
              <a:t>New </a:t>
            </a:r>
            <a:r>
              <a:rPr lang="en-GB" sz="2000" i="1" dirty="0" smtClean="0"/>
              <a:t>Media</a:t>
            </a:r>
            <a:r>
              <a:rPr lang="en-GB" sz="2000" i="1" dirty="0"/>
              <a:t>, </a:t>
            </a:r>
            <a:r>
              <a:rPr lang="en-GB" sz="2000" i="1" dirty="0" smtClean="0"/>
              <a:t>Old News </a:t>
            </a:r>
            <a:r>
              <a:rPr lang="en-GB" sz="2000" i="1" dirty="0"/>
              <a:t>: </a:t>
            </a:r>
            <a:r>
              <a:rPr lang="en-GB" sz="2000" i="1" dirty="0" smtClean="0"/>
              <a:t>Journalism </a:t>
            </a:r>
            <a:r>
              <a:rPr lang="en-GB" sz="2000" i="1" dirty="0"/>
              <a:t>&amp; </a:t>
            </a:r>
            <a:r>
              <a:rPr lang="en-GB" sz="2000" i="1" dirty="0" smtClean="0"/>
              <a:t>Democracy </a:t>
            </a:r>
            <a:r>
              <a:rPr lang="en-GB" sz="2000" i="1" dirty="0"/>
              <a:t>in the </a:t>
            </a:r>
            <a:r>
              <a:rPr lang="en-GB" sz="2000" i="1" dirty="0" smtClean="0"/>
              <a:t>Digital Age</a:t>
            </a:r>
            <a:r>
              <a:rPr lang="en-GB" sz="2000" dirty="0" smtClean="0"/>
              <a:t>.  </a:t>
            </a:r>
            <a:r>
              <a:rPr lang="es-ES" sz="2000" dirty="0" smtClean="0"/>
              <a:t>Los Angeles: Sage.</a:t>
            </a:r>
            <a:endParaRPr lang="it-IT" sz="2000" dirty="0" smtClean="0"/>
          </a:p>
          <a:p>
            <a:pPr marL="354013" indent="-354013">
              <a:lnSpc>
                <a:spcPct val="120000"/>
              </a:lnSpc>
              <a:spcBef>
                <a:spcPts val="0"/>
              </a:spcBef>
              <a:buNone/>
            </a:pPr>
            <a:r>
              <a:rPr lang="it-IT" sz="2000" dirty="0" smtClean="0"/>
              <a:t>JEWITT, C. (2009) </a:t>
            </a:r>
            <a:r>
              <a:rPr lang="it-IT" sz="2000" i="1" dirty="0" smtClean="0"/>
              <a:t>The </a:t>
            </a:r>
            <a:r>
              <a:rPr lang="it-IT" sz="2000" i="1" dirty="0" err="1" smtClean="0"/>
              <a:t>Routledge</a:t>
            </a:r>
            <a:r>
              <a:rPr lang="it-IT" sz="2000" i="1" dirty="0" smtClean="0"/>
              <a:t> </a:t>
            </a:r>
            <a:r>
              <a:rPr lang="it-IT" sz="2000" i="1" dirty="0" err="1" smtClean="0"/>
              <a:t>Handbook</a:t>
            </a:r>
            <a:r>
              <a:rPr lang="it-IT" sz="2000" i="1" dirty="0" smtClean="0"/>
              <a:t> of </a:t>
            </a:r>
            <a:r>
              <a:rPr lang="it-IT" sz="2000" i="1" dirty="0" err="1" smtClean="0"/>
              <a:t>Multimodal</a:t>
            </a:r>
            <a:r>
              <a:rPr lang="it-IT" sz="2000" i="1" dirty="0" smtClean="0"/>
              <a:t> Analysis</a:t>
            </a:r>
            <a:r>
              <a:rPr lang="it-IT" sz="2000" dirty="0" smtClean="0"/>
              <a:t>. </a:t>
            </a:r>
            <a:r>
              <a:rPr lang="it-IT" sz="2000" dirty="0" err="1" smtClean="0"/>
              <a:t>London</a:t>
            </a:r>
            <a:r>
              <a:rPr lang="it-IT" sz="2000" dirty="0" smtClean="0"/>
              <a:t>: </a:t>
            </a:r>
            <a:r>
              <a:rPr lang="it-IT" sz="2000" dirty="0" err="1" smtClean="0"/>
              <a:t>Routledge</a:t>
            </a:r>
            <a:r>
              <a:rPr lang="it-IT" sz="2000" dirty="0" smtClean="0"/>
              <a:t>.</a:t>
            </a:r>
          </a:p>
          <a:p>
            <a:pPr marL="354013" indent="-354013">
              <a:lnSpc>
                <a:spcPct val="120000"/>
              </a:lnSpc>
              <a:spcBef>
                <a:spcPts val="0"/>
              </a:spcBef>
              <a:buNone/>
            </a:pPr>
            <a:r>
              <a:rPr lang="it-IT" sz="2000" dirty="0" smtClean="0"/>
              <a:t>KOLODZY, Janet (2013) </a:t>
            </a:r>
            <a:r>
              <a:rPr lang="it-IT" sz="2000" i="1" dirty="0" err="1" smtClean="0"/>
              <a:t>Practicing</a:t>
            </a:r>
            <a:r>
              <a:rPr lang="it-IT" sz="2000" i="1" dirty="0" smtClean="0"/>
              <a:t> </a:t>
            </a:r>
            <a:r>
              <a:rPr lang="it-IT" sz="2000" i="1" dirty="0" err="1" smtClean="0"/>
              <a:t>Convergence</a:t>
            </a:r>
            <a:r>
              <a:rPr lang="it-IT" sz="2000" i="1" dirty="0" smtClean="0"/>
              <a:t> </a:t>
            </a:r>
            <a:r>
              <a:rPr lang="it-IT" sz="2000" i="1" dirty="0" err="1" smtClean="0"/>
              <a:t>Journalism</a:t>
            </a:r>
            <a:r>
              <a:rPr lang="it-IT" sz="2000" i="1" dirty="0" smtClean="0"/>
              <a:t>. An </a:t>
            </a:r>
            <a:r>
              <a:rPr lang="it-IT" sz="2000" i="1" dirty="0" err="1" smtClean="0"/>
              <a:t>Introduction</a:t>
            </a:r>
            <a:r>
              <a:rPr lang="it-IT" sz="2000" i="1" dirty="0" smtClean="0"/>
              <a:t> to Cross-media </a:t>
            </a:r>
            <a:r>
              <a:rPr lang="it-IT" sz="2000" i="1" dirty="0" err="1" smtClean="0"/>
              <a:t>Storytelling</a:t>
            </a:r>
            <a:r>
              <a:rPr lang="it-IT" sz="2000" dirty="0" smtClean="0"/>
              <a:t>. </a:t>
            </a:r>
            <a:r>
              <a:rPr lang="it-IT" sz="2000" dirty="0" err="1" smtClean="0"/>
              <a:t>London</a:t>
            </a:r>
            <a:r>
              <a:rPr lang="it-IT" sz="2000" dirty="0" smtClean="0"/>
              <a:t>: </a:t>
            </a:r>
            <a:r>
              <a:rPr lang="it-IT" sz="2000" dirty="0" err="1" smtClean="0"/>
              <a:t>Routledge</a:t>
            </a:r>
            <a:r>
              <a:rPr lang="it-IT" sz="2000" dirty="0" smtClean="0"/>
              <a:t>.</a:t>
            </a:r>
          </a:p>
        </p:txBody>
      </p:sp>
      <p:sp>
        <p:nvSpPr>
          <p:cNvPr id="6" name="Segnaposto numero diapositiva 5"/>
          <p:cNvSpPr>
            <a:spLocks noGrp="1"/>
          </p:cNvSpPr>
          <p:nvPr>
            <p:ph type="sldNum" sz="quarter" idx="12"/>
          </p:nvPr>
        </p:nvSpPr>
        <p:spPr/>
        <p:txBody>
          <a:bodyPr/>
          <a:lstStyle/>
          <a:p>
            <a:fld id="{C6BA06F2-E445-40B2-8502-6D7FC5415704}" type="slidenum">
              <a:rPr lang="it-IT" smtClean="0"/>
              <a:pPr/>
              <a:t>25</a:t>
            </a:fld>
            <a:endParaRPr lang="it-IT"/>
          </a:p>
        </p:txBody>
      </p:sp>
    </p:spTree>
    <p:extLst>
      <p:ext uri="{BB962C8B-B14F-4D97-AF65-F5344CB8AC3E}">
        <p14:creationId xmlns:p14="http://schemas.microsoft.com/office/powerpoint/2010/main" val="67465868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404664"/>
            <a:ext cx="8568952" cy="6192688"/>
          </a:xfrm>
        </p:spPr>
        <p:txBody>
          <a:bodyPr>
            <a:noAutofit/>
          </a:bodyPr>
          <a:lstStyle/>
          <a:p>
            <a:pPr marL="354013" indent="-354013">
              <a:lnSpc>
                <a:spcPct val="120000"/>
              </a:lnSpc>
              <a:spcBef>
                <a:spcPts val="0"/>
              </a:spcBef>
              <a:spcAft>
                <a:spcPts val="300"/>
              </a:spcAft>
              <a:buNone/>
            </a:pPr>
            <a:r>
              <a:rPr lang="it-IT" sz="2000" dirty="0" smtClean="0"/>
              <a:t>KRESS, G. 2010. </a:t>
            </a:r>
            <a:r>
              <a:rPr lang="it-IT" sz="2000" i="1" dirty="0" err="1" smtClean="0"/>
              <a:t>Multimodality</a:t>
            </a:r>
            <a:r>
              <a:rPr lang="it-IT" sz="2000" dirty="0" smtClean="0"/>
              <a:t>. </a:t>
            </a:r>
            <a:r>
              <a:rPr lang="it-IT" sz="2000" dirty="0" err="1" smtClean="0"/>
              <a:t>London</a:t>
            </a:r>
            <a:r>
              <a:rPr lang="it-IT" sz="2000" dirty="0" smtClean="0"/>
              <a:t>: </a:t>
            </a:r>
            <a:r>
              <a:rPr lang="it-IT" sz="2000" dirty="0" err="1" smtClean="0"/>
              <a:t>Routledge</a:t>
            </a:r>
            <a:r>
              <a:rPr lang="it-IT" sz="2000" dirty="0" smtClean="0"/>
              <a:t>.</a:t>
            </a:r>
          </a:p>
          <a:p>
            <a:pPr marL="354013" indent="-354013">
              <a:lnSpc>
                <a:spcPct val="120000"/>
              </a:lnSpc>
              <a:spcBef>
                <a:spcPts val="0"/>
              </a:spcBef>
              <a:spcAft>
                <a:spcPts val="300"/>
              </a:spcAft>
              <a:buNone/>
            </a:pPr>
            <a:r>
              <a:rPr lang="it-IT" sz="2000" dirty="0" smtClean="0"/>
              <a:t>KRESS </a:t>
            </a:r>
            <a:r>
              <a:rPr lang="it-IT" sz="2000" dirty="0"/>
              <a:t>G.,  T. Van LEEUWEN (2001) </a:t>
            </a:r>
            <a:r>
              <a:rPr lang="it-IT" sz="2000" i="1" dirty="0" err="1"/>
              <a:t>Multimodal</a:t>
            </a:r>
            <a:r>
              <a:rPr lang="it-IT" sz="2000" i="1" dirty="0"/>
              <a:t> </a:t>
            </a:r>
            <a:r>
              <a:rPr lang="it-IT" sz="2000" i="1" dirty="0" err="1"/>
              <a:t>Discourse</a:t>
            </a:r>
            <a:r>
              <a:rPr lang="it-IT" sz="2000" dirty="0"/>
              <a:t>, Oxford </a:t>
            </a:r>
            <a:r>
              <a:rPr lang="it-IT" sz="2000" dirty="0" err="1"/>
              <a:t>University</a:t>
            </a:r>
            <a:r>
              <a:rPr lang="it-IT" sz="2000" dirty="0"/>
              <a:t> Press, </a:t>
            </a:r>
            <a:r>
              <a:rPr lang="it-IT" sz="2000" dirty="0" err="1"/>
              <a:t>London</a:t>
            </a:r>
            <a:r>
              <a:rPr lang="it-IT" sz="2000" dirty="0"/>
              <a:t> (2001)</a:t>
            </a:r>
          </a:p>
          <a:p>
            <a:pPr marL="354013" indent="-354013">
              <a:lnSpc>
                <a:spcPct val="120000"/>
              </a:lnSpc>
              <a:spcBef>
                <a:spcPts val="0"/>
              </a:spcBef>
              <a:spcAft>
                <a:spcPts val="300"/>
              </a:spcAft>
              <a:buNone/>
            </a:pPr>
            <a:r>
              <a:rPr lang="it-IT" sz="2000" dirty="0" smtClean="0"/>
              <a:t>KRESS</a:t>
            </a:r>
            <a:r>
              <a:rPr lang="it-IT" sz="2000" dirty="0"/>
              <a:t>; G. (2011) «</a:t>
            </a:r>
            <a:r>
              <a:rPr lang="it-IT" sz="2000" dirty="0" err="1"/>
              <a:t>Multimodal</a:t>
            </a:r>
            <a:r>
              <a:rPr lang="it-IT" sz="2000" dirty="0"/>
              <a:t> </a:t>
            </a:r>
            <a:r>
              <a:rPr lang="it-IT" sz="2000" dirty="0" err="1"/>
              <a:t>Discourse</a:t>
            </a:r>
            <a:r>
              <a:rPr lang="it-IT" sz="2000" dirty="0"/>
              <a:t> Analysis.» In GEE J.P. and M. HANDFORD (</a:t>
            </a:r>
            <a:r>
              <a:rPr lang="it-IT" sz="2000" dirty="0" err="1"/>
              <a:t>eds</a:t>
            </a:r>
            <a:r>
              <a:rPr lang="it-IT" sz="2000" dirty="0"/>
              <a:t>.) </a:t>
            </a:r>
            <a:r>
              <a:rPr lang="it-IT" sz="2000" i="1" dirty="0"/>
              <a:t>The </a:t>
            </a:r>
            <a:r>
              <a:rPr lang="it-IT" sz="2000" i="1" dirty="0" err="1"/>
              <a:t>Routledge</a:t>
            </a:r>
            <a:r>
              <a:rPr lang="it-IT" sz="2000" i="1" dirty="0"/>
              <a:t> </a:t>
            </a:r>
            <a:r>
              <a:rPr lang="it-IT" sz="2000" i="1" dirty="0" err="1"/>
              <a:t>Handbook</a:t>
            </a:r>
            <a:r>
              <a:rPr lang="it-IT" sz="2000" i="1" dirty="0"/>
              <a:t> of </a:t>
            </a:r>
            <a:r>
              <a:rPr lang="it-IT" sz="2000" i="1" dirty="0" err="1"/>
              <a:t>Discourse</a:t>
            </a:r>
            <a:r>
              <a:rPr lang="it-IT" sz="2000" i="1" dirty="0"/>
              <a:t> Analysis</a:t>
            </a:r>
            <a:r>
              <a:rPr lang="it-IT" sz="2000" dirty="0"/>
              <a:t>. </a:t>
            </a:r>
            <a:r>
              <a:rPr lang="it-IT" sz="2000" dirty="0" err="1"/>
              <a:t>London</a:t>
            </a:r>
            <a:r>
              <a:rPr lang="it-IT" sz="2000" dirty="0"/>
              <a:t>: </a:t>
            </a:r>
            <a:r>
              <a:rPr lang="it-IT" sz="2000" dirty="0" err="1"/>
              <a:t>Routledge</a:t>
            </a:r>
            <a:r>
              <a:rPr lang="it-IT" sz="2000" dirty="0"/>
              <a:t>, pp. 35-50.</a:t>
            </a:r>
          </a:p>
          <a:p>
            <a:pPr marL="354013" indent="-354013">
              <a:lnSpc>
                <a:spcPct val="120000"/>
              </a:lnSpc>
              <a:spcBef>
                <a:spcPts val="0"/>
              </a:spcBef>
              <a:spcAft>
                <a:spcPts val="300"/>
              </a:spcAft>
              <a:buNone/>
            </a:pPr>
            <a:r>
              <a:rPr lang="en-GB" sz="2000" dirty="0" smtClean="0"/>
              <a:t>LEE </a:t>
            </a:r>
            <a:r>
              <a:rPr lang="en-GB" sz="2000" dirty="0"/>
              <a:t>WRIGHT, P. 2010. </a:t>
            </a:r>
            <a:r>
              <a:rPr lang="en-GB" sz="2000" i="1" dirty="0"/>
              <a:t>New Media, Old News</a:t>
            </a:r>
            <a:r>
              <a:rPr lang="en-GB" sz="2000" dirty="0"/>
              <a:t>. London: SAGE.</a:t>
            </a:r>
            <a:endParaRPr lang="it-IT" sz="2000" dirty="0"/>
          </a:p>
          <a:p>
            <a:pPr marL="354013" indent="-354013">
              <a:lnSpc>
                <a:spcPct val="120000"/>
              </a:lnSpc>
              <a:spcBef>
                <a:spcPts val="0"/>
              </a:spcBef>
              <a:spcAft>
                <a:spcPts val="300"/>
              </a:spcAft>
              <a:buNone/>
            </a:pPr>
            <a:r>
              <a:rPr lang="it-IT" sz="2000" dirty="0" smtClean="0"/>
              <a:t>MONDADA</a:t>
            </a:r>
            <a:r>
              <a:rPr lang="it-IT" sz="2000" dirty="0"/>
              <a:t>, L. (2014) «</a:t>
            </a:r>
            <a:r>
              <a:rPr lang="en-US" sz="2000" dirty="0"/>
              <a:t>The local constitution of multimodal resources for social interaction”,  </a:t>
            </a:r>
            <a:r>
              <a:rPr lang="en-US" sz="2000" i="1" dirty="0"/>
              <a:t>Journal of Pragmatics</a:t>
            </a:r>
            <a:r>
              <a:rPr lang="en-US" sz="2000" dirty="0"/>
              <a:t>, available online 20 May 2014.</a:t>
            </a:r>
          </a:p>
          <a:p>
            <a:pPr marL="354013" indent="-354013">
              <a:lnSpc>
                <a:spcPct val="120000"/>
              </a:lnSpc>
              <a:spcBef>
                <a:spcPts val="0"/>
              </a:spcBef>
              <a:spcAft>
                <a:spcPts val="300"/>
              </a:spcAft>
              <a:buNone/>
            </a:pPr>
            <a:r>
              <a:rPr lang="en-GB" sz="2000" dirty="0" smtClean="0"/>
              <a:t>REESE, S.D</a:t>
            </a:r>
            <a:r>
              <a:rPr lang="en-GB" sz="2000" dirty="0"/>
              <a:t>., Lou </a:t>
            </a:r>
            <a:r>
              <a:rPr lang="en-GB" sz="2000" dirty="0" err="1"/>
              <a:t>Rutigliano</a:t>
            </a:r>
            <a:r>
              <a:rPr lang="en-GB" sz="2000" dirty="0"/>
              <a:t>, </a:t>
            </a:r>
            <a:r>
              <a:rPr lang="en-GB" sz="2000" dirty="0" err="1"/>
              <a:t>Kideuk</a:t>
            </a:r>
            <a:r>
              <a:rPr lang="en-GB" sz="2000" dirty="0"/>
              <a:t> Hyun and </a:t>
            </a:r>
            <a:r>
              <a:rPr lang="en-GB" sz="2000" dirty="0" err="1"/>
              <a:t>Jaekwan</a:t>
            </a:r>
            <a:r>
              <a:rPr lang="en-GB" sz="2000" dirty="0"/>
              <a:t> </a:t>
            </a:r>
            <a:r>
              <a:rPr lang="en-GB" sz="2000" dirty="0" err="1"/>
              <a:t>Jeong</a:t>
            </a:r>
            <a:r>
              <a:rPr lang="en-GB" sz="2000" dirty="0"/>
              <a:t> (2007) Mapping the blogosphere: Professional and citizen-based media in the global news arena. </a:t>
            </a:r>
            <a:r>
              <a:rPr lang="en-GB" sz="2000" i="1" dirty="0"/>
              <a:t>Journalism</a:t>
            </a:r>
            <a:r>
              <a:rPr lang="en-GB" sz="2000" dirty="0"/>
              <a:t> 8/3. 235-261.</a:t>
            </a:r>
            <a:endParaRPr lang="it-IT" sz="2000" dirty="0"/>
          </a:p>
          <a:p>
            <a:pPr marL="354013" indent="-354013">
              <a:lnSpc>
                <a:spcPct val="120000"/>
              </a:lnSpc>
              <a:spcBef>
                <a:spcPts val="0"/>
              </a:spcBef>
              <a:spcAft>
                <a:spcPts val="300"/>
              </a:spcAft>
              <a:buNone/>
            </a:pPr>
            <a:r>
              <a:rPr lang="en-US" sz="2000" dirty="0" smtClean="0"/>
              <a:t>SCHUMACHER</a:t>
            </a:r>
            <a:r>
              <a:rPr lang="en-US" sz="2000" dirty="0"/>
              <a:t>, P. (2014)  "Interacting With Visual Information in Online Journalism: A Reception Study on Multimodal Presentation Forms"</a:t>
            </a:r>
            <a:r>
              <a:rPr lang="en-US" sz="2000" i="1" dirty="0"/>
              <a:t> Paper presented at the annual meeting of the International Communication Association, TBA, Montreal, Quebec, Canada</a:t>
            </a:r>
            <a:r>
              <a:rPr lang="en-US" sz="2000" dirty="0"/>
              <a:t>, May 22, 2008 </a:t>
            </a:r>
            <a:r>
              <a:rPr lang="en-US" sz="2000" i="1" dirty="0" smtClean="0"/>
              <a:t>http</a:t>
            </a:r>
            <a:r>
              <a:rPr lang="en-US" sz="2000" i="1" dirty="0"/>
              <a:t>://citation.allacademic.com/meta/p_mla_apa_research_citation/4/9/0/3/9/p490393_index.html</a:t>
            </a:r>
            <a:endParaRPr lang="en-US" sz="2000" dirty="0"/>
          </a:p>
        </p:txBody>
      </p:sp>
    </p:spTree>
    <p:extLst>
      <p:ext uri="{BB962C8B-B14F-4D97-AF65-F5344CB8AC3E}">
        <p14:creationId xmlns:p14="http://schemas.microsoft.com/office/powerpoint/2010/main" val="2171013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476672"/>
            <a:ext cx="8219256" cy="5543128"/>
          </a:xfrm>
        </p:spPr>
        <p:txBody>
          <a:bodyPr>
            <a:normAutofit/>
          </a:bodyPr>
          <a:lstStyle/>
          <a:p>
            <a:pPr marL="361950" indent="-361950">
              <a:buNone/>
            </a:pPr>
            <a:r>
              <a:rPr lang="it-IT" sz="2000" dirty="0"/>
              <a:t>SCOLLON R. and S. WONG SCOLLON (2009) «</a:t>
            </a:r>
            <a:r>
              <a:rPr lang="it-IT" sz="2000" dirty="0" err="1"/>
              <a:t>Multimodaliy</a:t>
            </a:r>
            <a:r>
              <a:rPr lang="it-IT" sz="2000" dirty="0"/>
              <a:t> and </a:t>
            </a:r>
            <a:r>
              <a:rPr lang="it-IT" sz="2000" dirty="0" err="1"/>
              <a:t>language</a:t>
            </a:r>
            <a:r>
              <a:rPr lang="it-IT" sz="2000" dirty="0"/>
              <a:t>. A </a:t>
            </a:r>
            <a:r>
              <a:rPr lang="it-IT" sz="2000" dirty="0" err="1"/>
              <a:t>Retrospective</a:t>
            </a:r>
            <a:r>
              <a:rPr lang="it-IT" sz="2000" dirty="0"/>
              <a:t> and </a:t>
            </a:r>
            <a:r>
              <a:rPr lang="it-IT" sz="2000" dirty="0" err="1"/>
              <a:t>Prospective</a:t>
            </a:r>
            <a:r>
              <a:rPr lang="it-IT" sz="2000" dirty="0"/>
              <a:t> </a:t>
            </a:r>
            <a:r>
              <a:rPr lang="it-IT" sz="2000" dirty="0" err="1"/>
              <a:t>View</a:t>
            </a:r>
            <a:r>
              <a:rPr lang="it-IT" sz="2000" dirty="0"/>
              <a:t>.», in </a:t>
            </a:r>
            <a:r>
              <a:rPr lang="it-IT" sz="2000" dirty="0" err="1"/>
              <a:t>Jewitt</a:t>
            </a:r>
            <a:r>
              <a:rPr lang="it-IT" sz="2000" dirty="0"/>
              <a:t>, C. </a:t>
            </a:r>
            <a:r>
              <a:rPr lang="it-IT" sz="2000" i="1" dirty="0"/>
              <a:t>The </a:t>
            </a:r>
            <a:r>
              <a:rPr lang="it-IT" sz="2000" i="1" dirty="0" err="1"/>
              <a:t>Routledge</a:t>
            </a:r>
            <a:r>
              <a:rPr lang="it-IT" sz="2000" i="1" dirty="0"/>
              <a:t> </a:t>
            </a:r>
            <a:r>
              <a:rPr lang="it-IT" sz="2000" i="1" dirty="0" err="1"/>
              <a:t>Handbook</a:t>
            </a:r>
            <a:r>
              <a:rPr lang="it-IT" sz="2000" i="1" dirty="0"/>
              <a:t> of </a:t>
            </a:r>
            <a:r>
              <a:rPr lang="it-IT" sz="2000" i="1" dirty="0" err="1"/>
              <a:t>Multimodal</a:t>
            </a:r>
            <a:r>
              <a:rPr lang="it-IT" sz="2000" i="1" dirty="0"/>
              <a:t> Analysis</a:t>
            </a:r>
            <a:r>
              <a:rPr lang="it-IT" sz="2000" dirty="0"/>
              <a:t>, p. 170.</a:t>
            </a:r>
          </a:p>
          <a:p>
            <a:pPr marL="361950" indent="-361950">
              <a:buNone/>
            </a:pPr>
            <a:r>
              <a:rPr lang="en-US" sz="2000" dirty="0" smtClean="0"/>
              <a:t>SÖDERGÅRD </a:t>
            </a:r>
            <a:r>
              <a:rPr lang="en-US" sz="2000" dirty="0"/>
              <a:t>C., M. AALTONEN, S. HAGMAN, M. HIIRSALMI, T. JÄRVINEN, E. KAASINEN, T. KINNUNEN, J. KOLARI, J. KUNNAS , A. TAMMELA, 1999, “Integrated multimedia publishing - combining TV and newspaper content on personal channels” Computer Networks, Volume 31, Issues 11–16, 17 May 1999, Pages 1111–1128</a:t>
            </a:r>
            <a:r>
              <a:rPr lang="en-US" sz="2000" dirty="0" smtClean="0"/>
              <a:t>.</a:t>
            </a:r>
            <a:endParaRPr lang="en-US" sz="2000" dirty="0"/>
          </a:p>
        </p:txBody>
      </p:sp>
    </p:spTree>
    <p:extLst>
      <p:ext uri="{BB962C8B-B14F-4D97-AF65-F5344CB8AC3E}">
        <p14:creationId xmlns:p14="http://schemas.microsoft.com/office/powerpoint/2010/main" val="29603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8229600" cy="778098"/>
          </a:xfrm>
        </p:spPr>
        <p:txBody>
          <a:bodyPr>
            <a:noAutofit/>
          </a:bodyPr>
          <a:lstStyle/>
          <a:p>
            <a:r>
              <a:rPr lang="it-IT" sz="3200" b="1" dirty="0" err="1" smtClean="0"/>
              <a:t>illustrated</a:t>
            </a:r>
            <a:r>
              <a:rPr lang="it-IT" sz="3200" b="1" dirty="0" smtClean="0"/>
              <a:t> news stories</a:t>
            </a:r>
            <a:endParaRPr lang="it-IT" sz="3200" b="1" dirty="0"/>
          </a:p>
        </p:txBody>
      </p:sp>
      <p:sp>
        <p:nvSpPr>
          <p:cNvPr id="3" name="Segnaposto contenuto 2"/>
          <p:cNvSpPr>
            <a:spLocks noGrp="1"/>
          </p:cNvSpPr>
          <p:nvPr>
            <p:ph idx="1"/>
          </p:nvPr>
        </p:nvSpPr>
        <p:spPr>
          <a:xfrm>
            <a:off x="395536" y="1447800"/>
            <a:ext cx="8291264" cy="4572000"/>
          </a:xfrm>
        </p:spPr>
        <p:txBody>
          <a:bodyPr>
            <a:normAutofit/>
          </a:bodyPr>
          <a:lstStyle/>
          <a:p>
            <a:pPr marL="0" indent="0">
              <a:buNone/>
            </a:pPr>
            <a:endParaRPr lang="en-US" dirty="0" smtClean="0"/>
          </a:p>
          <a:p>
            <a:pPr marL="0" indent="0">
              <a:buNone/>
            </a:pPr>
            <a:r>
              <a:rPr lang="en-US" dirty="0" smtClean="0"/>
              <a:t>illustration</a:t>
            </a:r>
          </a:p>
          <a:p>
            <a:pPr marL="0" indent="0">
              <a:buNone/>
            </a:pPr>
            <a:r>
              <a:rPr lang="en-US" dirty="0" smtClean="0"/>
              <a:t>in </a:t>
            </a:r>
            <a:r>
              <a:rPr lang="en-US" i="1" dirty="0"/>
              <a:t>T</a:t>
            </a:r>
            <a:r>
              <a:rPr lang="en-US" i="1" dirty="0" smtClean="0"/>
              <a:t>he</a:t>
            </a:r>
            <a:r>
              <a:rPr lang="en-US" dirty="0"/>
              <a:t> </a:t>
            </a:r>
            <a:r>
              <a:rPr lang="en-US" i="1" dirty="0"/>
              <a:t>Times</a:t>
            </a:r>
            <a:r>
              <a:rPr lang="en-US" dirty="0"/>
              <a:t>: </a:t>
            </a:r>
            <a:endParaRPr lang="en-US" dirty="0" smtClean="0"/>
          </a:p>
          <a:p>
            <a:pPr marL="0" indent="0">
              <a:buNone/>
            </a:pPr>
            <a:r>
              <a:rPr lang="en-US" dirty="0" smtClean="0"/>
              <a:t>Lord Nelson's coffin</a:t>
            </a:r>
          </a:p>
          <a:p>
            <a:pPr marL="0" indent="0">
              <a:buNone/>
            </a:pPr>
            <a:r>
              <a:rPr lang="en-US" dirty="0" smtClean="0"/>
              <a:t>January 10, 1806</a:t>
            </a:r>
          </a:p>
          <a:p>
            <a:pPr marL="0" indent="0">
              <a:buNone/>
            </a:pPr>
            <a:endParaRPr lang="en-US" dirty="0"/>
          </a:p>
        </p:txBody>
      </p:sp>
      <p:sp>
        <p:nvSpPr>
          <p:cNvPr id="5" name="Segnaposto numero diapositiva 4"/>
          <p:cNvSpPr>
            <a:spLocks noGrp="1"/>
          </p:cNvSpPr>
          <p:nvPr>
            <p:ph type="sldNum" sz="quarter" idx="12"/>
          </p:nvPr>
        </p:nvSpPr>
        <p:spPr/>
        <p:txBody>
          <a:bodyPr/>
          <a:lstStyle/>
          <a:p>
            <a:fld id="{C6BA06F2-E445-40B2-8502-6D7FC5415704}" type="slidenum">
              <a:rPr lang="it-IT" smtClean="0"/>
              <a:pPr/>
              <a:t>3</a:t>
            </a:fld>
            <a:endParaRPr lang="it-IT"/>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353129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ccia a destra 6"/>
          <p:cNvSpPr/>
          <p:nvPr/>
        </p:nvSpPr>
        <p:spPr>
          <a:xfrm>
            <a:off x="3779912" y="1844824"/>
            <a:ext cx="864096"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118091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4392488" cy="6480720"/>
          </a:xfrm>
        </p:spPr>
        <p:txBody>
          <a:bodyPr>
            <a:normAutofit/>
          </a:bodyPr>
          <a:lstStyle/>
          <a:p>
            <a:pPr marL="0" indent="0">
              <a:buNone/>
            </a:pPr>
            <a:r>
              <a:rPr lang="en-US" sz="2800" dirty="0" smtClean="0"/>
              <a:t>The </a:t>
            </a:r>
            <a:r>
              <a:rPr lang="en-US" sz="2800" dirty="0"/>
              <a:t>world's first illustrated weekly news </a:t>
            </a:r>
            <a:r>
              <a:rPr lang="en-US" sz="2800" dirty="0" smtClean="0"/>
              <a:t>magazine: </a:t>
            </a:r>
            <a:r>
              <a:rPr lang="en-US" sz="2800" b="1" i="1" dirty="0"/>
              <a:t>The Illustrated London News</a:t>
            </a:r>
            <a:r>
              <a:rPr lang="en-US" sz="2800" dirty="0"/>
              <a:t> </a:t>
            </a:r>
            <a:endParaRPr lang="en-US" sz="2800" dirty="0" smtClean="0"/>
          </a:p>
          <a:p>
            <a:pPr marL="0" indent="0">
              <a:buNone/>
            </a:pPr>
            <a:endParaRPr lang="en-US" sz="2800" dirty="0" smtClean="0"/>
          </a:p>
          <a:p>
            <a:pPr>
              <a:buFontTx/>
              <a:buChar char="-"/>
            </a:pPr>
            <a:r>
              <a:rPr lang="en-US" sz="2800" dirty="0" smtClean="0"/>
              <a:t>Launched on Saturday </a:t>
            </a:r>
            <a:r>
              <a:rPr lang="en-US" sz="2800" dirty="0"/>
              <a:t>14 May </a:t>
            </a:r>
            <a:r>
              <a:rPr lang="en-US" sz="2800" dirty="0" smtClean="0"/>
              <a:t>1842</a:t>
            </a:r>
          </a:p>
          <a:p>
            <a:pPr>
              <a:buFontTx/>
              <a:buChar char="-"/>
            </a:pPr>
            <a:r>
              <a:rPr lang="en-US" sz="2800" dirty="0" smtClean="0"/>
              <a:t>engravings</a:t>
            </a:r>
          </a:p>
          <a:p>
            <a:pPr>
              <a:buFontTx/>
              <a:buChar char="-"/>
            </a:pPr>
            <a:r>
              <a:rPr lang="en-US" sz="2800" dirty="0" smtClean="0"/>
              <a:t>published </a:t>
            </a:r>
            <a:r>
              <a:rPr lang="en-US" sz="2800" dirty="0"/>
              <a:t>weekly until 1971 </a:t>
            </a:r>
            <a:endParaRPr lang="en-US" sz="2800" dirty="0" smtClean="0"/>
          </a:p>
        </p:txBody>
      </p:sp>
      <p:sp>
        <p:nvSpPr>
          <p:cNvPr id="5" name="Segnaposto numero diapositiva 4"/>
          <p:cNvSpPr>
            <a:spLocks noGrp="1"/>
          </p:cNvSpPr>
          <p:nvPr>
            <p:ph type="sldNum" sz="quarter" idx="12"/>
          </p:nvPr>
        </p:nvSpPr>
        <p:spPr/>
        <p:txBody>
          <a:bodyPr/>
          <a:lstStyle/>
          <a:p>
            <a:fld id="{C6BA06F2-E445-40B2-8502-6D7FC5415704}" type="slidenum">
              <a:rPr lang="it-IT" smtClean="0"/>
              <a:pPr/>
              <a:t>4</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88900"/>
            <a:ext cx="4012952" cy="676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190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36912"/>
            <a:ext cx="4104456" cy="648072"/>
          </a:xfrm>
        </p:spPr>
        <p:txBody>
          <a:bodyPr/>
          <a:lstStyle/>
          <a:p>
            <a:pPr marL="0" indent="0">
              <a:buNone/>
            </a:pPr>
            <a:r>
              <a:rPr lang="en-US" b="1" dirty="0" smtClean="0"/>
              <a:t>1855</a:t>
            </a:r>
            <a:r>
              <a:rPr lang="en-US" dirty="0" smtClean="0"/>
              <a:t>: </a:t>
            </a:r>
            <a:r>
              <a:rPr lang="en-US" i="1" dirty="0" smtClean="0"/>
              <a:t>Colored News</a:t>
            </a:r>
            <a:endParaRPr lang="it-IT" dirty="0"/>
          </a:p>
        </p:txBody>
      </p:sp>
      <p:sp>
        <p:nvSpPr>
          <p:cNvPr id="5" name="Segnaposto numero diapositiva 4"/>
          <p:cNvSpPr>
            <a:spLocks noGrp="1"/>
          </p:cNvSpPr>
          <p:nvPr>
            <p:ph type="sldNum" sz="quarter" idx="12"/>
          </p:nvPr>
        </p:nvSpPr>
        <p:spPr/>
        <p:txBody>
          <a:bodyPr/>
          <a:lstStyle/>
          <a:p>
            <a:fld id="{C6BA06F2-E445-40B2-8502-6D7FC5415704}" type="slidenum">
              <a:rPr lang="it-IT" smtClean="0"/>
              <a:pPr/>
              <a:t>5</a:t>
            </a:fld>
            <a:endParaRPr lang="it-IT"/>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32656"/>
            <a:ext cx="4225619"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PvapVvCaqqPc5IJlFPWfc76HQlX-A6y3ZGR4kfCVbwRZvC8F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954"/>
          <a:stretch/>
        </p:blipFill>
        <p:spPr bwMode="auto">
          <a:xfrm>
            <a:off x="8640960" y="6309320"/>
            <a:ext cx="467544" cy="47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485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chemeClr val="tx1"/>
                </a:solidFill>
              </a:rPr>
              <a:t>The 1990s and the new </a:t>
            </a:r>
            <a:r>
              <a:rPr lang="it-IT" b="1" dirty="0" err="1" smtClean="0">
                <a:solidFill>
                  <a:schemeClr val="tx1"/>
                </a:solidFill>
              </a:rPr>
              <a:t>millennium</a:t>
            </a:r>
            <a:r>
              <a:rPr lang="it-IT" b="1" dirty="0" smtClean="0">
                <a:solidFill>
                  <a:schemeClr val="tx1"/>
                </a:solidFill>
              </a:rPr>
              <a:t>: the Information </a:t>
            </a:r>
            <a:r>
              <a:rPr lang="it-IT" b="1" dirty="0">
                <a:solidFill>
                  <a:schemeClr val="tx1"/>
                </a:solidFill>
              </a:rPr>
              <a:t>A</a:t>
            </a:r>
            <a:r>
              <a:rPr lang="it-IT" b="1" dirty="0" smtClean="0">
                <a:solidFill>
                  <a:schemeClr val="tx1"/>
                </a:solidFill>
              </a:rPr>
              <a:t>ge</a:t>
            </a:r>
            <a:endParaRPr lang="it-IT" b="1" dirty="0">
              <a:solidFill>
                <a:schemeClr val="tx1"/>
              </a:solidFill>
            </a:endParaRPr>
          </a:p>
        </p:txBody>
      </p:sp>
      <p:sp>
        <p:nvSpPr>
          <p:cNvPr id="3" name="Segnaposto contenuto 2"/>
          <p:cNvSpPr>
            <a:spLocks noGrp="1"/>
          </p:cNvSpPr>
          <p:nvPr>
            <p:ph sz="quarter" idx="1"/>
          </p:nvPr>
        </p:nvSpPr>
        <p:spPr>
          <a:xfrm>
            <a:off x="395536" y="1772816"/>
            <a:ext cx="8291264" cy="4752528"/>
          </a:xfrm>
        </p:spPr>
        <p:txBody>
          <a:bodyPr>
            <a:normAutofit/>
          </a:bodyPr>
          <a:lstStyle/>
          <a:p>
            <a:pPr marL="0" indent="0">
              <a:buNone/>
            </a:pPr>
            <a:r>
              <a:rPr lang="en-US" sz="3200" i="1" dirty="0" smtClean="0"/>
              <a:t>“A new </a:t>
            </a:r>
            <a:r>
              <a:rPr lang="en-US" sz="3200" i="1" dirty="0"/>
              <a:t>media platform, the </a:t>
            </a:r>
            <a:r>
              <a:rPr lang="en-US" sz="3200" i="1" dirty="0" smtClean="0"/>
              <a:t>Internet: its </a:t>
            </a:r>
            <a:r>
              <a:rPr lang="en-US" sz="3200" i="1" dirty="0"/>
              <a:t>birth, with the proliferation of information sources and </a:t>
            </a:r>
            <a:r>
              <a:rPr lang="en-US" sz="3200" i="1" dirty="0" err="1"/>
              <a:t>criss-crossing</a:t>
            </a:r>
            <a:r>
              <a:rPr lang="en-US" sz="3200" i="1" dirty="0"/>
              <a:t> interconnected networks, has changed the way information is gathered and assessed to the point that </a:t>
            </a:r>
            <a:r>
              <a:rPr lang="en-US" sz="3200" i="1" dirty="0" smtClean="0"/>
              <a:t>“the </a:t>
            </a:r>
            <a:r>
              <a:rPr lang="en-US" sz="3200" i="1" dirty="0"/>
              <a:t>audience relationship with the news is transformed from passive to active, enabling them to contribute, challenge and correct the journalism</a:t>
            </a:r>
            <a:r>
              <a:rPr lang="en-US" sz="3200" dirty="0" smtClean="0"/>
              <a:t>”</a:t>
            </a:r>
            <a:r>
              <a:rPr lang="en-US" sz="2800" dirty="0" smtClean="0"/>
              <a:t> (</a:t>
            </a:r>
            <a:r>
              <a:rPr lang="en-GB" sz="2800" dirty="0"/>
              <a:t>Lee </a:t>
            </a:r>
            <a:r>
              <a:rPr lang="en-GB" sz="2800" dirty="0" smtClean="0"/>
              <a:t>Wright, Peter 2010: 76)</a:t>
            </a:r>
            <a:r>
              <a:rPr lang="en-US" sz="2800" dirty="0" smtClean="0"/>
              <a:t>.</a:t>
            </a:r>
          </a:p>
          <a:p>
            <a:endParaRPr lang="en-US" sz="2800" dirty="0" smtClean="0"/>
          </a:p>
          <a:p>
            <a:pPr marL="0" indent="0">
              <a:buNone/>
            </a:pPr>
            <a:r>
              <a:rPr lang="en-US" sz="2800" dirty="0" smtClean="0">
                <a:sym typeface="Wingdings" pitchFamily="2" charset="2"/>
              </a:rPr>
              <a:t> </a:t>
            </a:r>
            <a:r>
              <a:rPr lang="en-US" sz="2800" b="1" dirty="0" smtClean="0"/>
              <a:t>Information has gone GLOBAL (global coverage)</a:t>
            </a:r>
            <a:endParaRPr lang="it-IT" sz="2800" b="1" dirty="0"/>
          </a:p>
        </p:txBody>
      </p:sp>
    </p:spTree>
    <p:extLst>
      <p:ext uri="{BB962C8B-B14F-4D97-AF65-F5344CB8AC3E}">
        <p14:creationId xmlns:p14="http://schemas.microsoft.com/office/powerpoint/2010/main" val="783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extLst>
      <p:ext uri="{BB962C8B-B14F-4D97-AF65-F5344CB8AC3E}">
        <p14:creationId xmlns:p14="http://schemas.microsoft.com/office/powerpoint/2010/main" val="2391759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064896" cy="6285980"/>
          </a:xfrm>
        </p:spPr>
        <p:txBody>
          <a:bodyPr>
            <a:normAutofit fontScale="77500" lnSpcReduction="20000"/>
          </a:bodyPr>
          <a:lstStyle/>
          <a:p>
            <a:pPr marL="0" indent="0">
              <a:buNone/>
            </a:pPr>
            <a:r>
              <a:rPr lang="en-US" sz="4200" b="1" dirty="0" smtClean="0"/>
              <a:t>Multimodality in the Media:</a:t>
            </a:r>
          </a:p>
          <a:p>
            <a:pPr marL="0" indent="0">
              <a:buNone/>
            </a:pPr>
            <a:endParaRPr lang="en-US" sz="4200" dirty="0"/>
          </a:p>
          <a:p>
            <a:pPr marL="0" indent="0">
              <a:buNone/>
            </a:pPr>
            <a:r>
              <a:rPr lang="en-US" sz="4200" dirty="0"/>
              <a:t>Through the centuries: from pictures to photos, from videos to sound, from intra-textual to inter-textual links, the ‘news piece’ has given way to the </a:t>
            </a:r>
            <a:endParaRPr lang="en-US" sz="4200" dirty="0" smtClean="0"/>
          </a:p>
          <a:p>
            <a:pPr>
              <a:buFontTx/>
              <a:buChar char="-"/>
            </a:pPr>
            <a:r>
              <a:rPr lang="en-US" sz="4200" dirty="0" smtClean="0"/>
              <a:t>‘</a:t>
            </a:r>
            <a:r>
              <a:rPr lang="en-US" sz="4200" dirty="0"/>
              <a:t>news package</a:t>
            </a:r>
            <a:r>
              <a:rPr lang="en-US" sz="4200" dirty="0" smtClean="0"/>
              <a:t>’ / ‘multimodal story’ </a:t>
            </a:r>
            <a:r>
              <a:rPr lang="en-US" sz="4200" dirty="0"/>
              <a:t>(</a:t>
            </a:r>
            <a:r>
              <a:rPr lang="en-US" sz="4200" dirty="0" err="1"/>
              <a:t>Kolodzy</a:t>
            </a:r>
            <a:r>
              <a:rPr lang="en-US" sz="4200" dirty="0"/>
              <a:t> 2013</a:t>
            </a:r>
            <a:r>
              <a:rPr lang="en-US" sz="4200" dirty="0" smtClean="0"/>
              <a:t>).</a:t>
            </a:r>
          </a:p>
          <a:p>
            <a:pPr marL="0" indent="0">
              <a:buNone/>
            </a:pPr>
            <a:r>
              <a:rPr lang="en-US" sz="4200" dirty="0">
                <a:sym typeface="Wingdings" panose="05000000000000000000" pitchFamily="2" charset="2"/>
              </a:rPr>
              <a:t></a:t>
            </a:r>
            <a:r>
              <a:rPr lang="en-US" sz="4200" dirty="0"/>
              <a:t>these modalities are constitutively intertwined.</a:t>
            </a:r>
          </a:p>
          <a:p>
            <a:pPr marL="0" indent="0">
              <a:buNone/>
            </a:pPr>
            <a:endParaRPr lang="en-US" sz="4200" dirty="0" smtClean="0"/>
          </a:p>
          <a:p>
            <a:pPr marL="0" indent="0">
              <a:buNone/>
            </a:pPr>
            <a:r>
              <a:rPr lang="en-US" sz="4200" dirty="0" smtClean="0"/>
              <a:t>“</a:t>
            </a:r>
            <a:r>
              <a:rPr lang="en-US" sz="4200" dirty="0"/>
              <a:t>Multimodality refuses the idea of the ‘priority’ of the linguistic modes; it regards them as partial means of making meaning. (Kress 2011: 46)</a:t>
            </a:r>
          </a:p>
          <a:p>
            <a:pPr marL="0" indent="0">
              <a:buNone/>
            </a:pPr>
            <a:endParaRPr lang="en-US" dirty="0" smtClean="0"/>
          </a:p>
        </p:txBody>
      </p:sp>
      <p:sp>
        <p:nvSpPr>
          <p:cNvPr id="5" name="Segnaposto numero diapositiva 4"/>
          <p:cNvSpPr>
            <a:spLocks noGrp="1"/>
          </p:cNvSpPr>
          <p:nvPr>
            <p:ph type="sldNum" sz="quarter" idx="12"/>
          </p:nvPr>
        </p:nvSpPr>
        <p:spPr/>
        <p:txBody>
          <a:bodyPr/>
          <a:lstStyle/>
          <a:p>
            <a:fld id="{C6BA06F2-E445-40B2-8502-6D7FC5415704}" type="slidenum">
              <a:rPr lang="it-IT" smtClean="0"/>
              <a:pPr/>
              <a:t>8</a:t>
            </a:fld>
            <a:endParaRPr lang="it-IT"/>
          </a:p>
        </p:txBody>
      </p:sp>
    </p:spTree>
    <p:extLst>
      <p:ext uri="{BB962C8B-B14F-4D97-AF65-F5344CB8AC3E}">
        <p14:creationId xmlns:p14="http://schemas.microsoft.com/office/powerpoint/2010/main" val="173440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4"/>
            <a:ext cx="8075240" cy="4916016"/>
          </a:xfrm>
        </p:spPr>
        <p:txBody>
          <a:bodyPr>
            <a:normAutofit/>
          </a:bodyPr>
          <a:lstStyle/>
          <a:p>
            <a:pPr>
              <a:spcAft>
                <a:spcPts val="1200"/>
              </a:spcAft>
            </a:pPr>
            <a:r>
              <a:rPr lang="en-GB" sz="3200" dirty="0"/>
              <a:t>the ‘</a:t>
            </a:r>
            <a:r>
              <a:rPr lang="en-GB" sz="3200" dirty="0" err="1"/>
              <a:t>monovocality</a:t>
            </a:r>
            <a:r>
              <a:rPr lang="en-GB" sz="3200" dirty="0"/>
              <a:t>’ of traditional Media has given way to the ‘</a:t>
            </a:r>
            <a:r>
              <a:rPr lang="en-GB" sz="3200" dirty="0" err="1"/>
              <a:t>multivocality</a:t>
            </a:r>
            <a:r>
              <a:rPr lang="en-GB" sz="3200" dirty="0"/>
              <a:t>’ of digital networks</a:t>
            </a:r>
          </a:p>
          <a:p>
            <a:pPr>
              <a:spcAft>
                <a:spcPts val="1200"/>
              </a:spcAft>
            </a:pPr>
            <a:r>
              <a:rPr lang="en-GB" sz="3200" dirty="0" smtClean="0"/>
              <a:t>the </a:t>
            </a:r>
            <a:r>
              <a:rPr lang="en-GB" sz="3200" dirty="0"/>
              <a:t>communicative material is not an end-text, but rather can constantly be updated with further information and comment at different </a:t>
            </a:r>
            <a:r>
              <a:rPr lang="en-GB" sz="3200" dirty="0" smtClean="0"/>
              <a:t>levels</a:t>
            </a:r>
          </a:p>
          <a:p>
            <a:pPr>
              <a:spcAft>
                <a:spcPts val="1200"/>
              </a:spcAft>
            </a:pPr>
            <a:r>
              <a:rPr lang="en-GB" sz="3200" dirty="0" smtClean="0"/>
              <a:t>the </a:t>
            </a:r>
            <a:r>
              <a:rPr lang="en-GB" sz="3200" dirty="0"/>
              <a:t>very term </a:t>
            </a:r>
            <a:r>
              <a:rPr lang="en-GB" sz="3200" i="1" dirty="0"/>
              <a:t>text</a:t>
            </a:r>
            <a:r>
              <a:rPr lang="en-GB" sz="3200" dirty="0"/>
              <a:t> </a:t>
            </a:r>
            <a:r>
              <a:rPr lang="en-GB" sz="3200" dirty="0" smtClean="0"/>
              <a:t>encompasses </a:t>
            </a:r>
            <a:r>
              <a:rPr lang="en-GB" sz="3200" dirty="0"/>
              <a:t>not only the spoken and written language, but also sounds, music, videos, and graphs, among other modes.</a:t>
            </a:r>
            <a:endParaRPr lang="it-IT" sz="3200" dirty="0"/>
          </a:p>
          <a:p>
            <a:pPr>
              <a:spcAft>
                <a:spcPts val="1200"/>
              </a:spcAft>
            </a:pPr>
            <a:endParaRPr lang="it-IT" sz="2800" dirty="0"/>
          </a:p>
        </p:txBody>
      </p:sp>
      <p:sp>
        <p:nvSpPr>
          <p:cNvPr id="4" name="Segnaposto numero diapositiva 3"/>
          <p:cNvSpPr>
            <a:spLocks noGrp="1"/>
          </p:cNvSpPr>
          <p:nvPr>
            <p:ph type="sldNum" sz="quarter" idx="12"/>
          </p:nvPr>
        </p:nvSpPr>
        <p:spPr/>
        <p:txBody>
          <a:bodyPr/>
          <a:lstStyle/>
          <a:p>
            <a:fld id="{C6BA06F2-E445-40B2-8502-6D7FC5415704}" type="slidenum">
              <a:rPr lang="it-IT" smtClean="0"/>
              <a:pPr/>
              <a:t>9</a:t>
            </a:fld>
            <a:endParaRPr lang="it-IT"/>
          </a:p>
        </p:txBody>
      </p:sp>
      <p:sp>
        <p:nvSpPr>
          <p:cNvPr id="2" name="CasellaDiTesto 1"/>
          <p:cNvSpPr txBox="1"/>
          <p:nvPr/>
        </p:nvSpPr>
        <p:spPr>
          <a:xfrm>
            <a:off x="899592" y="404664"/>
            <a:ext cx="7488832" cy="769441"/>
          </a:xfrm>
          <a:prstGeom prst="rect">
            <a:avLst/>
          </a:prstGeom>
          <a:noFill/>
        </p:spPr>
        <p:txBody>
          <a:bodyPr wrap="square" rtlCol="0">
            <a:spAutoFit/>
          </a:bodyPr>
          <a:lstStyle/>
          <a:p>
            <a:pPr algn="ctr"/>
            <a:r>
              <a:rPr lang="it-IT" sz="4400" b="1" dirty="0" smtClean="0"/>
              <a:t>At </a:t>
            </a:r>
            <a:r>
              <a:rPr lang="it-IT" sz="4400" b="1" dirty="0" err="1" smtClean="0"/>
              <a:t>present</a:t>
            </a:r>
            <a:endParaRPr lang="en-GB" sz="4400" b="1" dirty="0"/>
          </a:p>
        </p:txBody>
      </p:sp>
    </p:spTree>
    <p:extLst>
      <p:ext uri="{BB962C8B-B14F-4D97-AF65-F5344CB8AC3E}">
        <p14:creationId xmlns:p14="http://schemas.microsoft.com/office/powerpoint/2010/main" val="1800336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5760</TotalTime>
  <Words>1836</Words>
  <Application>Microsoft Macintosh PowerPoint</Application>
  <PresentationFormat>On-screen Show (4:3)</PresentationFormat>
  <Paragraphs>143</Paragraphs>
  <Slides>27</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Franklin Gothic Book</vt:lpstr>
      <vt:lpstr>Perpetua</vt:lpstr>
      <vt:lpstr>Wingdings</vt:lpstr>
      <vt:lpstr>Wingdings 2</vt:lpstr>
      <vt:lpstr>Universo</vt:lpstr>
      <vt:lpstr>21st century news reporting between multimodality and social media</vt:lpstr>
      <vt:lpstr>PowerPoint Presentation</vt:lpstr>
      <vt:lpstr>illustrated news stories</vt:lpstr>
      <vt:lpstr>PowerPoint Presentation</vt:lpstr>
      <vt:lpstr>PowerPoint Presentation</vt:lpstr>
      <vt:lpstr>The 1990s and the new millennium: the Information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Citizen journalism</vt:lpstr>
      <vt:lpstr>PowerPoint Presentation</vt:lpstr>
      <vt:lpstr>PowerPoint Presentation</vt:lpstr>
      <vt:lpstr>Twitter</vt:lpstr>
      <vt:lpstr>Facebook</vt:lpstr>
      <vt:lpstr>Blogs</vt:lpstr>
      <vt:lpstr>YouTube</vt:lpstr>
      <vt:lpstr>PowerPoint Presentation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politics</dc:title>
  <dc:creator>REV</dc:creator>
  <cp:lastModifiedBy>Microsoft Office User</cp:lastModifiedBy>
  <cp:revision>675</cp:revision>
  <cp:lastPrinted>2011-09-30T09:30:53Z</cp:lastPrinted>
  <dcterms:created xsi:type="dcterms:W3CDTF">2011-01-06T14:11:37Z</dcterms:created>
  <dcterms:modified xsi:type="dcterms:W3CDTF">2019-05-10T12:18:12Z</dcterms:modified>
</cp:coreProperties>
</file>