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charts/chart1.xml" ContentType="application/vnd.openxmlformats-officedocument.drawingml.chart+xml"/>
  <Override PartName="/ppt/theme/themeOverride4.xml" ContentType="application/vnd.openxmlformats-officedocument.themeOverride+xml"/>
  <Override PartName="/ppt/charts/chart2.xml" ContentType="application/vnd.openxmlformats-officedocument.drawingml.chart+xml"/>
  <Override PartName="/ppt/theme/themeOverride5.xml" ContentType="application/vnd.openxmlformats-officedocument.themeOverride+xml"/>
  <Override PartName="/ppt/theme/themeOverride6.xml" ContentType="application/vnd.openxmlformats-officedocument.themeOverride+xml"/>
  <Override PartName="/ppt/notesSlides/notesSlide2.xml" ContentType="application/vnd.openxmlformats-officedocument.presentationml.notesSlide+xml"/>
  <Override PartName="/ppt/theme/themeOverride7.xml" ContentType="application/vnd.openxmlformats-officedocument.themeOverride+xml"/>
  <Override PartName="/ppt/notesSlides/notesSlide3.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simonacintoli:Desktop:TTB_dati_paper%202.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simonacintoli:Desktop:TTB_dati_paper%202.xlsx"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25"/>
    </mc:Choice>
    <mc:Fallback>
      <c:style val="25"/>
    </mc:Fallback>
  </mc:AlternateContent>
  <c:clrMapOvr bg1="lt1" tx1="dk1" bg2="lt2" tx2="dk2" accent1="accent1" accent2="accent2" accent3="accent3" accent4="accent4" accent5="accent5" accent6="accent6" hlink="hlink" folHlink="folHlink"/>
  <c:chart>
    <c:title>
      <c:tx>
        <c:rich>
          <a:bodyPr/>
          <a:lstStyle/>
          <a:p>
            <a:pPr>
              <a:defRPr/>
            </a:pPr>
            <a:r>
              <a:rPr lang="it-IT"/>
              <a:t>Drop out - Training</a:t>
            </a:r>
          </a:p>
        </c:rich>
      </c:tx>
      <c:layout/>
      <c:overlay val="0"/>
    </c:title>
    <c:autoTitleDeleted val="0"/>
    <c:plotArea>
      <c:layout/>
      <c:pieChart>
        <c:varyColors val="1"/>
        <c:ser>
          <c:idx val="0"/>
          <c:order val="0"/>
          <c:tx>
            <c:strRef>
              <c:f>DIAGNOSI!$C$111</c:f>
              <c:strCache>
                <c:ptCount val="1"/>
                <c:pt idx="0">
                  <c:v>TRAINING</c:v>
                </c:pt>
              </c:strCache>
            </c:strRef>
          </c:tx>
          <c:dPt>
            <c:idx val="0"/>
            <c:bubble3D val="0"/>
          </c:dPt>
          <c:dPt>
            <c:idx val="1"/>
            <c:bubble3D val="0"/>
          </c:dPt>
          <c:dLbls>
            <c:showLegendKey val="0"/>
            <c:showVal val="0"/>
            <c:showCatName val="0"/>
            <c:showSerName val="0"/>
            <c:showPercent val="1"/>
            <c:showBubbleSize val="0"/>
            <c:showLeaderLines val="1"/>
          </c:dLbls>
          <c:cat>
            <c:strRef>
              <c:f>DIAGNOSI!$B$112:$B$113</c:f>
              <c:strCache>
                <c:ptCount val="2"/>
                <c:pt idx="0">
                  <c:v>Drop out</c:v>
                </c:pt>
                <c:pt idx="1">
                  <c:v>In study</c:v>
                </c:pt>
              </c:strCache>
            </c:strRef>
          </c:cat>
          <c:val>
            <c:numRef>
              <c:f>DIAGNOSI!$C$112:$C$113</c:f>
              <c:numCache>
                <c:formatCode>General</c:formatCode>
                <c:ptCount val="2"/>
                <c:pt idx="0">
                  <c:v>2</c:v>
                </c:pt>
                <c:pt idx="1">
                  <c:v>53</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it-IT"/>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mc:AlternateContent xmlns:mc="http://schemas.openxmlformats.org/markup-compatibility/2006">
    <mc:Choice xmlns:c14="http://schemas.microsoft.com/office/drawing/2007/8/2/chart" Requires="c14">
      <c14:style val="125"/>
    </mc:Choice>
    <mc:Fallback>
      <c:style val="25"/>
    </mc:Fallback>
  </mc:AlternateContent>
  <c:clrMapOvr bg1="lt1" tx1="dk1" bg2="lt2" tx2="dk2" accent1="accent1" accent2="accent2" accent3="accent3" accent4="accent4" accent5="accent5" accent6="accent6" hlink="hlink" folHlink="folHlink"/>
  <c:chart>
    <c:title>
      <c:tx>
        <c:rich>
          <a:bodyPr/>
          <a:lstStyle/>
          <a:p>
            <a:pPr>
              <a:defRPr/>
            </a:pPr>
            <a:r>
              <a:rPr lang="it-IT" dirty="0" err="1"/>
              <a:t>Drop</a:t>
            </a:r>
            <a:r>
              <a:rPr lang="it-IT" dirty="0"/>
              <a:t> out </a:t>
            </a:r>
            <a:r>
              <a:rPr lang="it-IT" dirty="0" smtClean="0"/>
              <a:t>–</a:t>
            </a:r>
            <a:r>
              <a:rPr lang="it-IT" baseline="0" dirty="0" smtClean="0"/>
              <a:t> no Training</a:t>
            </a:r>
            <a:endParaRPr lang="it-IT" dirty="0"/>
          </a:p>
        </c:rich>
      </c:tx>
      <c:layout/>
      <c:overlay val="0"/>
    </c:title>
    <c:autoTitleDeleted val="0"/>
    <c:plotArea>
      <c:layout/>
      <c:pieChart>
        <c:varyColors val="1"/>
        <c:ser>
          <c:idx val="0"/>
          <c:order val="0"/>
          <c:tx>
            <c:strRef>
              <c:f>[1]DIAGNOSI!$E$105</c:f>
              <c:strCache>
                <c:ptCount val="1"/>
                <c:pt idx="0">
                  <c:v>Control</c:v>
                </c:pt>
              </c:strCache>
            </c:strRef>
          </c:tx>
          <c:dPt>
            <c:idx val="0"/>
            <c:bubble3D val="0"/>
          </c:dPt>
          <c:dPt>
            <c:idx val="1"/>
            <c:bubble3D val="0"/>
          </c:dPt>
          <c:dLbls>
            <c:showLegendKey val="0"/>
            <c:showVal val="0"/>
            <c:showCatName val="0"/>
            <c:showSerName val="0"/>
            <c:showPercent val="1"/>
            <c:showBubbleSize val="0"/>
            <c:showLeaderLines val="1"/>
          </c:dLbls>
          <c:cat>
            <c:strRef>
              <c:f>[1]DIAGNOSI!$C$106:$C$107</c:f>
              <c:strCache>
                <c:ptCount val="2"/>
                <c:pt idx="0">
                  <c:v>_x0008_Drop out</c:v>
                </c:pt>
                <c:pt idx="1">
                  <c:v>_x0008_In study</c:v>
                </c:pt>
              </c:strCache>
            </c:strRef>
          </c:cat>
          <c:val>
            <c:numRef>
              <c:f>[1]DIAGNOSI!$E$106:$E$107</c:f>
              <c:numCache>
                <c:formatCode>General</c:formatCode>
                <c:ptCount val="2"/>
                <c:pt idx="0">
                  <c:v>8</c:v>
                </c:pt>
                <c:pt idx="1">
                  <c:v>50</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it-IT"/>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D5613A-BB63-4A1F-B1C4-552691D5B4A4}" type="datetimeFigureOut">
              <a:rPr lang="it-IT" smtClean="0"/>
              <a:t>15/05/2020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EAD2F1-E5FA-40BC-8902-9141690C7346}" type="slidenum">
              <a:rPr lang="it-IT" smtClean="0"/>
              <a:t>‹N›</a:t>
            </a:fld>
            <a:endParaRPr lang="it-IT"/>
          </a:p>
        </p:txBody>
      </p:sp>
    </p:spTree>
    <p:extLst>
      <p:ext uri="{BB962C8B-B14F-4D97-AF65-F5344CB8AC3E}">
        <p14:creationId xmlns:p14="http://schemas.microsoft.com/office/powerpoint/2010/main" val="3298753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8E56DE9-BD9F-4170-9760-29AC5D921233}" type="slidenum">
              <a:rPr lang="it-IT" altLang="it-IT">
                <a:solidFill>
                  <a:prstClr val="black"/>
                </a:solidFill>
              </a:rPr>
              <a:pPr eaLnBrk="1" hangingPunct="1">
                <a:spcBef>
                  <a:spcPct val="0"/>
                </a:spcBef>
              </a:pPr>
              <a:t>8</a:t>
            </a:fld>
            <a:endParaRPr lang="it-IT" altLang="it-IT">
              <a:solidFill>
                <a:prstClr val="black"/>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it-IT"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63958F6-CDAF-483D-93C3-AB43FF1192A6}" type="slidenum">
              <a:rPr lang="it-IT" altLang="it-IT">
                <a:solidFill>
                  <a:prstClr val="black"/>
                </a:solidFill>
              </a:rPr>
              <a:pPr eaLnBrk="1" hangingPunct="1">
                <a:spcBef>
                  <a:spcPct val="0"/>
                </a:spcBef>
              </a:pPr>
              <a:t>12</a:t>
            </a:fld>
            <a:endParaRPr lang="it-IT" altLang="it-IT">
              <a:solidFill>
                <a:prstClr val="black"/>
              </a:solidFill>
            </a:endParaRPr>
          </a:p>
        </p:txBody>
      </p:sp>
      <p:sp>
        <p:nvSpPr>
          <p:cNvPr id="212995" name="Segnaposto immagine diapositiva 1"/>
          <p:cNvSpPr>
            <a:spLocks noGrp="1" noRot="1" noChangeAspect="1" noTextEdit="1"/>
          </p:cNvSpPr>
          <p:nvPr>
            <p:ph type="sldImg"/>
          </p:nvPr>
        </p:nvSpPr>
        <p:spPr>
          <a:ln/>
        </p:spPr>
      </p:sp>
      <p:sp>
        <p:nvSpPr>
          <p:cNvPr id="212996"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endParaRPr lang="it-IT" altLang="it-IT" b="1" u="sng" smtClean="0"/>
          </a:p>
          <a:p>
            <a:pPr defTabSz="457200" eaLnBrk="1" hangingPunct="1">
              <a:spcBef>
                <a:spcPct val="0"/>
              </a:spcBef>
            </a:pPr>
            <a:r>
              <a:rPr lang="it-IT" altLang="it-IT" b="1" u="sng" smtClean="0"/>
              <a:t>ADAS-COG TRAINING VS CONTROL (t0-t7)</a:t>
            </a:r>
          </a:p>
          <a:p>
            <a:pPr defTabSz="457200" eaLnBrk="1" hangingPunct="1">
              <a:spcBef>
                <a:spcPct val="0"/>
              </a:spcBef>
            </a:pPr>
            <a:r>
              <a:rPr lang="it-IT" altLang="it-IT" smtClean="0"/>
              <a:t>Effetto trattamento p=0,682	</a:t>
            </a:r>
          </a:p>
          <a:p>
            <a:pPr defTabSz="457200" eaLnBrk="1" hangingPunct="1">
              <a:spcBef>
                <a:spcPct val="0"/>
              </a:spcBef>
            </a:pPr>
            <a:r>
              <a:rPr lang="it-IT" altLang="it-IT" smtClean="0"/>
              <a:t>Effetto tempo p=</a:t>
            </a:r>
            <a:r>
              <a:rPr lang="en-US" altLang="it-IT" smtClean="0"/>
              <a:t>0,663	</a:t>
            </a:r>
            <a:endParaRPr lang="it-IT" altLang="it-IT" smtClean="0"/>
          </a:p>
          <a:p>
            <a:pPr defTabSz="457200" eaLnBrk="1" hangingPunct="1">
              <a:spcBef>
                <a:spcPct val="0"/>
              </a:spcBef>
            </a:pPr>
            <a:r>
              <a:rPr lang="it-IT" altLang="it-IT" smtClean="0"/>
              <a:t>Effetto interazione p&lt;0,001</a:t>
            </a:r>
          </a:p>
          <a:p>
            <a:pPr defTabSz="457200" eaLnBrk="1" hangingPunct="1">
              <a:spcBef>
                <a:spcPct val="0"/>
              </a:spcBef>
            </a:pPr>
            <a:endParaRPr lang="it-IT" altLang="it-IT" smtClean="0"/>
          </a:p>
          <a:p>
            <a:pPr defTabSz="457200" eaLnBrk="1" hangingPunct="1"/>
            <a:r>
              <a:rPr lang="en-US" altLang="it-IT" smtClean="0"/>
              <a:t>All Pairwise Multiple Comparison Procedures (Holm-Sidak method):</a:t>
            </a:r>
          </a:p>
          <a:p>
            <a:pPr defTabSz="457200" eaLnBrk="1" hangingPunct="1"/>
            <a:r>
              <a:rPr lang="it-IT" altLang="it-IT" smtClean="0"/>
              <a:t>Overall significance level = 0,05</a:t>
            </a:r>
          </a:p>
          <a:p>
            <a:pPr defTabSz="457200" eaLnBrk="1" hangingPunct="1">
              <a:spcBef>
                <a:spcPct val="0"/>
              </a:spcBef>
            </a:pPr>
            <a:r>
              <a:rPr lang="it-IT" altLang="it-IT" smtClean="0"/>
              <a:t>In training </a:t>
            </a:r>
            <a:r>
              <a:rPr lang="fr-FR" altLang="it-IT" smtClean="0"/>
              <a:t>T0 vs. T7 p=0,001 (*)	</a:t>
            </a:r>
          </a:p>
          <a:p>
            <a:pPr defTabSz="457200" eaLnBrk="1" hangingPunct="1">
              <a:spcBef>
                <a:spcPct val="0"/>
              </a:spcBef>
            </a:pPr>
            <a:r>
              <a:rPr lang="it-IT" altLang="it-IT" smtClean="0"/>
              <a:t>In control T7 vs. T0	p=0,006 (#)	</a:t>
            </a:r>
          </a:p>
          <a:p>
            <a:pPr defTabSz="457200" eaLnBrk="1" hangingPunct="1"/>
            <a:r>
              <a:rPr lang="it-IT" altLang="it-IT" smtClean="0"/>
              <a:t>		</a:t>
            </a:r>
          </a:p>
          <a:p>
            <a:pPr defTabSz="457200" eaLnBrk="1" hangingPunct="1">
              <a:spcBef>
                <a:spcPct val="0"/>
              </a:spcBef>
            </a:pPr>
            <a:endParaRPr lang="it-IT" altLang="it-IT" smtClean="0"/>
          </a:p>
        </p:txBody>
      </p:sp>
      <p:sp>
        <p:nvSpPr>
          <p:cNvPr id="212997"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B2005227-A37F-46A6-9F6D-945A3648518C}" type="slidenum">
              <a:rPr lang="it-IT" altLang="it-IT">
                <a:solidFill>
                  <a:prstClr val="black"/>
                </a:solidFill>
                <a:latin typeface="Calibri" pitchFamily="34" charset="0"/>
                <a:ea typeface="MS PGothic" pitchFamily="34" charset="-128"/>
              </a:rPr>
              <a:pPr algn="r" eaLnBrk="1" fontAlgn="base" hangingPunct="1">
                <a:spcBef>
                  <a:spcPct val="0"/>
                </a:spcBef>
                <a:spcAft>
                  <a:spcPct val="0"/>
                </a:spcAft>
              </a:pPr>
              <a:t>12</a:t>
            </a:fld>
            <a:endParaRPr lang="it-IT" altLang="it-IT">
              <a:solidFill>
                <a:prstClr val="black"/>
              </a:solidFill>
              <a:latin typeface="Calibri" pitchFamily="34" charset="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CF4E778-282A-4086-9A3B-7BF4477863F5}" type="slidenum">
              <a:rPr lang="it-IT" altLang="it-IT">
                <a:solidFill>
                  <a:prstClr val="black"/>
                </a:solidFill>
              </a:rPr>
              <a:pPr eaLnBrk="1" hangingPunct="1">
                <a:spcBef>
                  <a:spcPct val="0"/>
                </a:spcBef>
              </a:pPr>
              <a:t>13</a:t>
            </a:fld>
            <a:endParaRPr lang="it-IT" altLang="it-IT">
              <a:solidFill>
                <a:prstClr val="black"/>
              </a:solidFill>
            </a:endParaRPr>
          </a:p>
        </p:txBody>
      </p:sp>
      <p:sp>
        <p:nvSpPr>
          <p:cNvPr id="214019" name="Segnaposto immagine diapositiva 1"/>
          <p:cNvSpPr>
            <a:spLocks noGrp="1" noRot="1" noChangeAspect="1" noTextEdit="1"/>
          </p:cNvSpPr>
          <p:nvPr>
            <p:ph type="sldImg"/>
          </p:nvPr>
        </p:nvSpPr>
        <p:spPr>
          <a:ln/>
        </p:spPr>
      </p:sp>
      <p:sp>
        <p:nvSpPr>
          <p:cNvPr id="214020"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GB" altLang="it-IT" b="1" smtClean="0"/>
              <a:t>Rey-Osterrieth Complex Figure Test - Immediate Recall  </a:t>
            </a:r>
            <a:r>
              <a:rPr lang="it-IT" altLang="it-IT" smtClean="0"/>
              <a:t>Two-Way RM ANOVA post hoc analysis Holm-Sidak method, T0 vs T7 in TRAINING p=</a:t>
            </a:r>
            <a:r>
              <a:rPr lang="en-US" altLang="it-IT" smtClean="0"/>
              <a:t>0,023</a:t>
            </a:r>
            <a:endParaRPr lang="it-IT" altLang="it-IT" smtClean="0"/>
          </a:p>
          <a:p>
            <a:pPr defTabSz="457200" eaLnBrk="1" hangingPunct="1">
              <a:spcBef>
                <a:spcPct val="0"/>
              </a:spcBef>
            </a:pPr>
            <a:r>
              <a:rPr lang="it-IT" altLang="it-IT" smtClean="0"/>
              <a:t>* = statistical significance between T0 vs T7 in Training group </a:t>
            </a:r>
          </a:p>
          <a:p>
            <a:pPr defTabSz="457200" eaLnBrk="1" hangingPunct="1">
              <a:spcBef>
                <a:spcPct val="0"/>
              </a:spcBef>
            </a:pPr>
            <a:endParaRPr lang="it-IT" altLang="it-IT" smtClean="0"/>
          </a:p>
        </p:txBody>
      </p:sp>
      <p:sp>
        <p:nvSpPr>
          <p:cNvPr id="214021"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fontAlgn="base" hangingPunct="1">
              <a:spcBef>
                <a:spcPct val="0"/>
              </a:spcBef>
              <a:spcAft>
                <a:spcPct val="0"/>
              </a:spcAft>
            </a:pPr>
            <a:fld id="{37FDB05F-CE95-43D2-81D5-6DD8600E8721}" type="slidenum">
              <a:rPr lang="it-IT" altLang="it-IT">
                <a:solidFill>
                  <a:prstClr val="black"/>
                </a:solidFill>
                <a:latin typeface="Calibri" pitchFamily="34" charset="0"/>
                <a:ea typeface="MS PGothic" pitchFamily="34" charset="-128"/>
              </a:rPr>
              <a:pPr algn="r" eaLnBrk="1" fontAlgn="base" hangingPunct="1">
                <a:spcBef>
                  <a:spcPct val="0"/>
                </a:spcBef>
                <a:spcAft>
                  <a:spcPct val="0"/>
                </a:spcAft>
              </a:pPr>
              <a:t>13</a:t>
            </a:fld>
            <a:endParaRPr lang="it-IT" altLang="it-IT">
              <a:solidFill>
                <a:prstClr val="black"/>
              </a:solidFill>
              <a:latin typeface="Calibri" pitchFamily="34" charset="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384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72423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4695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49846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81277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65273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5024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6710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08043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5188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497122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676068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7" Type="http://schemas.openxmlformats.org/officeDocument/2006/relationships/image" Target="../media/image3.png"/><Relationship Id="rId2" Type="http://schemas.microsoft.com/office/2007/relationships/media" Target="../media/media11.wav"/><Relationship Id="rId1" Type="http://schemas.openxmlformats.org/officeDocument/2006/relationships/themeOverride" Target="../theme/themeOverride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hemeOverride" Target="../theme/themeOverride6.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audio" Target="../media/media13.wav"/><Relationship Id="rId7" Type="http://schemas.openxmlformats.org/officeDocument/2006/relationships/image" Target="../media/image19.wmf"/><Relationship Id="rId2" Type="http://schemas.microsoft.com/office/2007/relationships/media" Target="../media/media13.wav"/><Relationship Id="rId1" Type="http://schemas.openxmlformats.org/officeDocument/2006/relationships/themeOverride" Target="../theme/themeOverride7.xml"/><Relationship Id="rId6" Type="http://schemas.openxmlformats.org/officeDocument/2006/relationships/image" Target="../media/image18.pn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7" Type="http://schemas.openxmlformats.org/officeDocument/2006/relationships/image" Target="../media/image3.png"/><Relationship Id="rId2" Type="http://schemas.microsoft.com/office/2007/relationships/media" Target="../media/media17.wav"/><Relationship Id="rId1" Type="http://schemas.openxmlformats.org/officeDocument/2006/relationships/themeOverride" Target="../theme/themeOverride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hemeOverride" Target="../theme/themeOverride9.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wav"/><Relationship Id="rId7" Type="http://schemas.openxmlformats.org/officeDocument/2006/relationships/image" Target="../media/image10.png"/><Relationship Id="rId2" Type="http://schemas.openxmlformats.org/officeDocument/2006/relationships/vmlDrawing" Target="../drawings/vmlDrawing1.vml"/><Relationship Id="rId1" Type="http://schemas.openxmlformats.org/officeDocument/2006/relationships/themeOverride" Target="../theme/themeOverride2.xml"/><Relationship Id="rId6" Type="http://schemas.openxmlformats.org/officeDocument/2006/relationships/oleObject" Target="../embeddings/oleObject1.bin"/><Relationship Id="rId5" Type="http://schemas.openxmlformats.org/officeDocument/2006/relationships/slideLayout" Target="../slideLayouts/slideLayout7.xml"/><Relationship Id="rId4" Type="http://schemas.openxmlformats.org/officeDocument/2006/relationships/audio" Target="../media/media7.wav"/></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0" y="4816475"/>
            <a:ext cx="9144000"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b="1">
                <a:solidFill>
                  <a:srgbClr val="FFFF99"/>
                </a:solidFill>
              </a:rPr>
              <a:t>Train the brain: clinical and experimental study on the efficacy of a </a:t>
            </a:r>
            <a:r>
              <a:rPr lang="it-IT" altLang="it-IT" b="1">
                <a:solidFill>
                  <a:srgbClr val="FF9900"/>
                </a:solidFill>
              </a:rPr>
              <a:t>combined cognitive and physical training</a:t>
            </a:r>
            <a:r>
              <a:rPr lang="it-IT" altLang="it-IT" b="1">
                <a:solidFill>
                  <a:srgbClr val="FFFF99"/>
                </a:solidFill>
              </a:rPr>
              <a:t> in dementia</a:t>
            </a:r>
            <a:r>
              <a:rPr lang="it-IT" altLang="it-IT">
                <a:solidFill>
                  <a:srgbClr val="FFFF99"/>
                </a:solidFill>
              </a:rPr>
              <a:t> </a:t>
            </a:r>
          </a:p>
          <a:p>
            <a:pPr algn="ctr" eaLnBrk="1" fontAlgn="base" hangingPunct="1">
              <a:spcBef>
                <a:spcPct val="0"/>
              </a:spcBef>
              <a:spcAft>
                <a:spcPct val="0"/>
              </a:spcAft>
              <a:buFontTx/>
              <a:buNone/>
            </a:pPr>
            <a:r>
              <a:rPr lang="it-IT" altLang="it-IT">
                <a:solidFill>
                  <a:srgbClr val="FFFF99"/>
                </a:solidFill>
              </a:rPr>
              <a:t>(coordinator prof. L. Maffei, E. Picano)</a:t>
            </a:r>
          </a:p>
        </p:txBody>
      </p:sp>
      <p:pic>
        <p:nvPicPr>
          <p:cNvPr id="181251" name="Picture 3" descr="864-1-thu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125538"/>
            <a:ext cx="266382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4" descr="Seniors-Learn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1484313"/>
            <a:ext cx="3960812"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 Box 5"/>
          <p:cNvSpPr txBox="1">
            <a:spLocks noChangeArrowheads="1"/>
          </p:cNvSpPr>
          <p:nvPr/>
        </p:nvSpPr>
        <p:spPr bwMode="auto">
          <a:xfrm>
            <a:off x="179388" y="188913"/>
            <a:ext cx="8839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4000">
                <a:solidFill>
                  <a:srgbClr val="FFFFFF"/>
                </a:solidFill>
              </a:rPr>
              <a:t>A richness that cures?</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437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433800_f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052513"/>
            <a:ext cx="49530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ext Box 3"/>
          <p:cNvSpPr txBox="1">
            <a:spLocks noChangeArrowheads="1"/>
          </p:cNvSpPr>
          <p:nvPr/>
        </p:nvSpPr>
        <p:spPr bwMode="auto">
          <a:xfrm>
            <a:off x="0" y="115888"/>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FFFF99"/>
                </a:solidFill>
              </a:rPr>
              <a:t>To engage and train different cognitive domains in a stimulating setting</a:t>
            </a:r>
          </a:p>
        </p:txBody>
      </p:sp>
      <p:sp>
        <p:nvSpPr>
          <p:cNvPr id="190468" name="Text Box 4"/>
          <p:cNvSpPr txBox="1">
            <a:spLocks noChangeArrowheads="1"/>
          </p:cNvSpPr>
          <p:nvPr/>
        </p:nvSpPr>
        <p:spPr bwMode="auto">
          <a:xfrm>
            <a:off x="5703888" y="17922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90469" name="Rectangle 5"/>
          <p:cNvSpPr>
            <a:spLocks noChangeArrowheads="1"/>
          </p:cNvSpPr>
          <p:nvPr/>
        </p:nvSpPr>
        <p:spPr bwMode="auto">
          <a:xfrm>
            <a:off x="5148263" y="692150"/>
            <a:ext cx="39957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FF"/>
                </a:solidFill>
              </a:rPr>
              <a:t>Cognitive training </a:t>
            </a:r>
          </a:p>
        </p:txBody>
      </p:sp>
      <p:sp>
        <p:nvSpPr>
          <p:cNvPr id="190470" name="Rectangle 6"/>
          <p:cNvSpPr>
            <a:spLocks noChangeArrowheads="1"/>
          </p:cNvSpPr>
          <p:nvPr/>
        </p:nvSpPr>
        <p:spPr bwMode="auto">
          <a:xfrm>
            <a:off x="5435600" y="1773238"/>
            <a:ext cx="3708400" cy="374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zh-CN" sz="2400">
                <a:solidFill>
                  <a:srgbClr val="FFFFFF"/>
                </a:solidFill>
                <a:ea typeface="SimSun" pitchFamily="2" charset="-122"/>
              </a:rPr>
              <a:t>The </a:t>
            </a:r>
            <a:r>
              <a:rPr lang="en-GB" altLang="zh-CN" sz="2400" b="1">
                <a:solidFill>
                  <a:srgbClr val="FFFFFF"/>
                </a:solidFill>
                <a:ea typeface="SimSun" pitchFamily="2" charset="-122"/>
              </a:rPr>
              <a:t>cognitive training</a:t>
            </a:r>
            <a:r>
              <a:rPr lang="en-GB" altLang="zh-CN" sz="2400">
                <a:solidFill>
                  <a:srgbClr val="FFFFFF"/>
                </a:solidFill>
                <a:ea typeface="SimSun" pitchFamily="2" charset="-122"/>
              </a:rPr>
              <a:t> programme is based on </a:t>
            </a:r>
            <a:r>
              <a:rPr lang="en-GB" altLang="zh-CN" sz="2400" b="1">
                <a:solidFill>
                  <a:srgbClr val="FFFFFF"/>
                </a:solidFill>
                <a:ea typeface="SimSun" pitchFamily="2" charset="-122"/>
              </a:rPr>
              <a:t>8 cycles</a:t>
            </a:r>
            <a:r>
              <a:rPr lang="en-GB" altLang="zh-CN" sz="2400">
                <a:solidFill>
                  <a:srgbClr val="FFFFFF"/>
                </a:solidFill>
                <a:ea typeface="SimSun" pitchFamily="2" charset="-122"/>
              </a:rPr>
              <a:t>; </a:t>
            </a:r>
            <a:r>
              <a:rPr lang="en-GB" altLang="zh-CN" sz="2400" b="1">
                <a:solidFill>
                  <a:srgbClr val="FFFFFF"/>
                </a:solidFill>
                <a:ea typeface="SimSun" pitchFamily="2" charset="-122"/>
              </a:rPr>
              <a:t>each cycle</a:t>
            </a:r>
            <a:r>
              <a:rPr lang="en-GB" altLang="zh-CN" sz="2400">
                <a:solidFill>
                  <a:srgbClr val="FFFFFF"/>
                </a:solidFill>
                <a:ea typeface="SimSun" pitchFamily="2" charset="-122"/>
              </a:rPr>
              <a:t> is composed of </a:t>
            </a:r>
            <a:r>
              <a:rPr lang="en-GB" altLang="zh-CN" sz="2400" b="1">
                <a:solidFill>
                  <a:srgbClr val="FFFFFF"/>
                </a:solidFill>
                <a:ea typeface="SimSun" pitchFamily="2" charset="-122"/>
              </a:rPr>
              <a:t>18 sessions</a:t>
            </a:r>
            <a:r>
              <a:rPr lang="en-GB" altLang="zh-CN" sz="2400">
                <a:solidFill>
                  <a:srgbClr val="FFFFFF"/>
                </a:solidFill>
                <a:ea typeface="SimSun" pitchFamily="2" charset="-122"/>
              </a:rPr>
              <a:t> of cognitive stimulation, with exercises and activities aimed at stimulating multiple cognitive functions.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8348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0" y="1484313"/>
            <a:ext cx="9144000" cy="26654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93539" name="Rectangle 3"/>
          <p:cNvSpPr>
            <a:spLocks noChangeArrowheads="1"/>
          </p:cNvSpPr>
          <p:nvPr/>
        </p:nvSpPr>
        <p:spPr bwMode="auto">
          <a:xfrm>
            <a:off x="17463" y="95250"/>
            <a:ext cx="9088437" cy="607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zh-CN" sz="2800" u="sng">
                <a:solidFill>
                  <a:srgbClr val="000000"/>
                </a:solidFill>
                <a:ea typeface="SimSun" pitchFamily="2" charset="-122"/>
              </a:rPr>
              <a:t>Compliance for the training</a:t>
            </a:r>
            <a:endParaRPr lang="it-IT" altLang="zh-CN" sz="2800">
              <a:solidFill>
                <a:srgbClr val="000000"/>
              </a:solidFill>
              <a:ea typeface="SimSun" pitchFamily="2" charset="-122"/>
            </a:endParaRPr>
          </a:p>
          <a:p>
            <a:pPr algn="ctr" eaLnBrk="1" fontAlgn="base" hangingPunct="1">
              <a:spcBef>
                <a:spcPct val="0"/>
              </a:spcBef>
              <a:spcAft>
                <a:spcPct val="0"/>
              </a:spcAft>
              <a:buFontTx/>
              <a:buNone/>
            </a:pPr>
            <a:r>
              <a:rPr lang="en-GB" altLang="zh-CN" sz="2800">
                <a:solidFill>
                  <a:srgbClr val="000000"/>
                </a:solidFill>
                <a:ea typeface="SimSun" pitchFamily="2" charset="-122"/>
              </a:rPr>
              <a:t>An intermediate goal was to study how patients adhere to the proposed protocols (“drop out” analysis). </a:t>
            </a:r>
            <a:endParaRPr lang="it-IT" altLang="zh-CN" sz="2800">
              <a:solidFill>
                <a:srgbClr val="000000"/>
              </a:solidFill>
              <a:ea typeface="SimSun" pitchFamily="2" charset="-122"/>
            </a:endParaRPr>
          </a:p>
          <a:p>
            <a:pPr algn="ctr" eaLnBrk="1" fontAlgn="base" hangingPunct="1">
              <a:spcBef>
                <a:spcPct val="0"/>
              </a:spcBef>
              <a:spcAft>
                <a:spcPct val="0"/>
              </a:spcAft>
              <a:buFontTx/>
              <a:buNone/>
            </a:pPr>
            <a:endParaRPr lang="en-GB" altLang="zh-CN" sz="2800">
              <a:solidFill>
                <a:srgbClr val="000000"/>
              </a:solidFill>
              <a:ea typeface="SimSun" pitchFamily="2" charset="-122"/>
            </a:endParaRPr>
          </a:p>
          <a:p>
            <a:pPr algn="ctr" eaLnBrk="1" fontAlgn="base" hangingPunct="1">
              <a:spcBef>
                <a:spcPct val="0"/>
              </a:spcBef>
              <a:spcAft>
                <a:spcPct val="0"/>
              </a:spcAft>
              <a:buFontTx/>
              <a:buNone/>
            </a:pPr>
            <a:endParaRPr lang="en-GB" altLang="zh-CN" sz="2800">
              <a:solidFill>
                <a:srgbClr val="000000"/>
              </a:solidFill>
              <a:ea typeface="SimSun" pitchFamily="2" charset="-122"/>
            </a:endParaRPr>
          </a:p>
          <a:p>
            <a:pPr algn="ctr" eaLnBrk="1" fontAlgn="base" hangingPunct="1">
              <a:spcBef>
                <a:spcPct val="0"/>
              </a:spcBef>
              <a:spcAft>
                <a:spcPct val="0"/>
              </a:spcAft>
              <a:buFontTx/>
              <a:buNone/>
            </a:pPr>
            <a:endParaRPr lang="en-GB" altLang="zh-CN" sz="2800">
              <a:solidFill>
                <a:srgbClr val="000000"/>
              </a:solidFill>
              <a:ea typeface="SimSun" pitchFamily="2" charset="-122"/>
            </a:endParaRPr>
          </a:p>
          <a:p>
            <a:pPr algn="ctr" eaLnBrk="1" fontAlgn="base" hangingPunct="1">
              <a:spcBef>
                <a:spcPct val="0"/>
              </a:spcBef>
              <a:spcAft>
                <a:spcPct val="0"/>
              </a:spcAft>
              <a:buFontTx/>
              <a:buNone/>
            </a:pPr>
            <a:endParaRPr lang="en-GB" altLang="zh-CN" sz="2800">
              <a:solidFill>
                <a:srgbClr val="000000"/>
              </a:solidFill>
              <a:ea typeface="SimSun" pitchFamily="2" charset="-122"/>
            </a:endParaRPr>
          </a:p>
          <a:p>
            <a:pPr algn="ctr" eaLnBrk="1" fontAlgn="base" hangingPunct="1">
              <a:spcBef>
                <a:spcPct val="0"/>
              </a:spcBef>
              <a:spcAft>
                <a:spcPct val="0"/>
              </a:spcAft>
              <a:buFontTx/>
              <a:buNone/>
            </a:pPr>
            <a:r>
              <a:rPr lang="en-GB" altLang="zh-CN" sz="2800">
                <a:solidFill>
                  <a:srgbClr val="000000"/>
                </a:solidFill>
                <a:ea typeface="SimSun" pitchFamily="2" charset="-122"/>
              </a:rPr>
              <a:t> </a:t>
            </a:r>
          </a:p>
          <a:p>
            <a:pPr algn="ctr" eaLnBrk="1" fontAlgn="base" hangingPunct="1">
              <a:spcBef>
                <a:spcPct val="0"/>
              </a:spcBef>
              <a:spcAft>
                <a:spcPct val="0"/>
              </a:spcAft>
              <a:buFontTx/>
              <a:buNone/>
            </a:pPr>
            <a:endParaRPr lang="en-GB" altLang="zh-CN" sz="2800">
              <a:solidFill>
                <a:srgbClr val="000000"/>
              </a:solidFill>
              <a:ea typeface="SimSun" pitchFamily="2" charset="-122"/>
            </a:endParaRPr>
          </a:p>
          <a:p>
            <a:pPr algn="ctr" eaLnBrk="1" fontAlgn="base" hangingPunct="1">
              <a:spcBef>
                <a:spcPct val="0"/>
              </a:spcBef>
              <a:spcAft>
                <a:spcPct val="0"/>
              </a:spcAft>
              <a:buFontTx/>
              <a:buNone/>
            </a:pPr>
            <a:endParaRPr lang="en-GB" altLang="zh-CN" sz="2800">
              <a:solidFill>
                <a:srgbClr val="000000"/>
              </a:solidFill>
              <a:ea typeface="SimSun" pitchFamily="2" charset="-122"/>
            </a:endParaRPr>
          </a:p>
          <a:p>
            <a:pPr algn="ctr" eaLnBrk="1" fontAlgn="base" hangingPunct="1">
              <a:spcBef>
                <a:spcPct val="0"/>
              </a:spcBef>
              <a:spcAft>
                <a:spcPct val="0"/>
              </a:spcAft>
              <a:buFontTx/>
              <a:buNone/>
            </a:pPr>
            <a:endParaRPr lang="en-GB" altLang="zh-CN" sz="2800">
              <a:solidFill>
                <a:srgbClr val="000000"/>
              </a:solidFill>
              <a:ea typeface="SimSun" pitchFamily="2" charset="-122"/>
            </a:endParaRPr>
          </a:p>
          <a:p>
            <a:pPr algn="ctr" eaLnBrk="1" fontAlgn="base" hangingPunct="1">
              <a:spcBef>
                <a:spcPct val="0"/>
              </a:spcBef>
              <a:spcAft>
                <a:spcPct val="0"/>
              </a:spcAft>
              <a:buFontTx/>
              <a:buNone/>
            </a:pPr>
            <a:r>
              <a:rPr lang="en-GB" altLang="zh-CN" sz="2800">
                <a:solidFill>
                  <a:srgbClr val="000000"/>
                </a:solidFill>
                <a:ea typeface="SimSun" pitchFamily="2" charset="-122"/>
              </a:rPr>
              <a:t>This suggests a strong motivation and a good compliance with the protocol in the subjects but also a strong attractivity of the proposed activities.</a:t>
            </a:r>
          </a:p>
        </p:txBody>
      </p:sp>
      <p:graphicFrame>
        <p:nvGraphicFramePr>
          <p:cNvPr id="2" name="Grafico 1"/>
          <p:cNvGraphicFramePr>
            <a:graphicFrameLocks/>
          </p:cNvGraphicFramePr>
          <p:nvPr/>
        </p:nvGraphicFramePr>
        <p:xfrm>
          <a:off x="800138" y="1631801"/>
          <a:ext cx="3771900" cy="267970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Grafico 2"/>
          <p:cNvGraphicFramePr>
            <a:graphicFrameLocks/>
          </p:cNvGraphicFramePr>
          <p:nvPr/>
        </p:nvGraphicFramePr>
        <p:xfrm>
          <a:off x="4616450" y="1619101"/>
          <a:ext cx="3848100" cy="2692401"/>
        </p:xfrm>
        <a:graphic>
          <a:graphicData uri="http://schemas.openxmlformats.org/drawingml/2006/chart">
            <c:chart xmlns:c="http://schemas.openxmlformats.org/drawingml/2006/chart" xmlns:r="http://schemas.openxmlformats.org/officeDocument/2006/relationships" r:id="rId6"/>
          </a:graphicData>
        </a:graphic>
      </p:graphicFrame>
      <p:sp>
        <p:nvSpPr>
          <p:cNvPr id="193542" name="Rectangle 6"/>
          <p:cNvSpPr>
            <a:spLocks noChangeArrowheads="1"/>
          </p:cNvSpPr>
          <p:nvPr/>
        </p:nvSpPr>
        <p:spPr bwMode="auto">
          <a:xfrm>
            <a:off x="3335338" y="2103438"/>
            <a:ext cx="1765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en-GB" altLang="ja-JP" sz="1800">
                <a:solidFill>
                  <a:srgbClr val="000000"/>
                </a:solidFill>
                <a:ea typeface="MS PGothic" pitchFamily="34" charset="-128"/>
              </a:rPr>
              <a:t>z-test, p=0.011</a:t>
            </a:r>
            <a:r>
              <a:rPr lang="it-IT" altLang="ja-JP" sz="1800">
                <a:solidFill>
                  <a:srgbClr val="000000"/>
                </a:solidFill>
                <a:ea typeface="MS PGothic" pitchFamily="34" charset="-128"/>
              </a:rPr>
              <a:t> </a:t>
            </a:r>
          </a:p>
        </p:txBody>
      </p:sp>
      <p:sp>
        <p:nvSpPr>
          <p:cNvPr id="193543" name="Line 7"/>
          <p:cNvSpPr>
            <a:spLocks noChangeShapeType="1"/>
          </p:cNvSpPr>
          <p:nvPr/>
        </p:nvSpPr>
        <p:spPr bwMode="auto">
          <a:xfrm flipH="1">
            <a:off x="2555875" y="2276475"/>
            <a:ext cx="6477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93544" name="Line 8"/>
          <p:cNvSpPr>
            <a:spLocks noChangeShapeType="1"/>
          </p:cNvSpPr>
          <p:nvPr/>
        </p:nvSpPr>
        <p:spPr bwMode="auto">
          <a:xfrm>
            <a:off x="5003800" y="2276475"/>
            <a:ext cx="10080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93545" name="CasellaDiTesto 3"/>
          <p:cNvSpPr txBox="1">
            <a:spLocks noChangeArrowheads="1"/>
          </p:cNvSpPr>
          <p:nvPr/>
        </p:nvSpPr>
        <p:spPr bwMode="auto">
          <a:xfrm>
            <a:off x="6875463" y="6364288"/>
            <a:ext cx="2014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Maffei et al., 2017</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375998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Line 2"/>
          <p:cNvSpPr>
            <a:spLocks noChangeShapeType="1"/>
          </p:cNvSpPr>
          <p:nvPr/>
        </p:nvSpPr>
        <p:spPr bwMode="auto">
          <a:xfrm>
            <a:off x="1395413" y="2038350"/>
            <a:ext cx="1587" cy="3276600"/>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63" name="Line 3"/>
          <p:cNvSpPr>
            <a:spLocks noChangeShapeType="1"/>
          </p:cNvSpPr>
          <p:nvPr/>
        </p:nvSpPr>
        <p:spPr bwMode="auto">
          <a:xfrm>
            <a:off x="1357313" y="5314950"/>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64" name="Line 4"/>
          <p:cNvSpPr>
            <a:spLocks noChangeShapeType="1"/>
          </p:cNvSpPr>
          <p:nvPr/>
        </p:nvSpPr>
        <p:spPr bwMode="auto">
          <a:xfrm>
            <a:off x="1357313" y="4991100"/>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65" name="Line 5"/>
          <p:cNvSpPr>
            <a:spLocks noChangeShapeType="1"/>
          </p:cNvSpPr>
          <p:nvPr/>
        </p:nvSpPr>
        <p:spPr bwMode="auto">
          <a:xfrm>
            <a:off x="1357313" y="4657725"/>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66" name="Line 6"/>
          <p:cNvSpPr>
            <a:spLocks noChangeShapeType="1"/>
          </p:cNvSpPr>
          <p:nvPr/>
        </p:nvSpPr>
        <p:spPr bwMode="auto">
          <a:xfrm>
            <a:off x="1357313" y="4333875"/>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67" name="Line 7"/>
          <p:cNvSpPr>
            <a:spLocks noChangeShapeType="1"/>
          </p:cNvSpPr>
          <p:nvPr/>
        </p:nvSpPr>
        <p:spPr bwMode="auto">
          <a:xfrm>
            <a:off x="1357313" y="4000500"/>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68" name="Line 8"/>
          <p:cNvSpPr>
            <a:spLocks noChangeShapeType="1"/>
          </p:cNvSpPr>
          <p:nvPr/>
        </p:nvSpPr>
        <p:spPr bwMode="auto">
          <a:xfrm>
            <a:off x="1357313" y="3676650"/>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69" name="Line 9"/>
          <p:cNvSpPr>
            <a:spLocks noChangeShapeType="1"/>
          </p:cNvSpPr>
          <p:nvPr/>
        </p:nvSpPr>
        <p:spPr bwMode="auto">
          <a:xfrm>
            <a:off x="1357313" y="3352800"/>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70" name="Line 10"/>
          <p:cNvSpPr>
            <a:spLocks noChangeShapeType="1"/>
          </p:cNvSpPr>
          <p:nvPr/>
        </p:nvSpPr>
        <p:spPr bwMode="auto">
          <a:xfrm>
            <a:off x="1357313" y="3019425"/>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71" name="Line 11"/>
          <p:cNvSpPr>
            <a:spLocks noChangeShapeType="1"/>
          </p:cNvSpPr>
          <p:nvPr/>
        </p:nvSpPr>
        <p:spPr bwMode="auto">
          <a:xfrm>
            <a:off x="1357313" y="2695575"/>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72" name="Line 12"/>
          <p:cNvSpPr>
            <a:spLocks noChangeShapeType="1"/>
          </p:cNvSpPr>
          <p:nvPr/>
        </p:nvSpPr>
        <p:spPr bwMode="auto">
          <a:xfrm>
            <a:off x="1357313" y="2362200"/>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73" name="Line 13"/>
          <p:cNvSpPr>
            <a:spLocks noChangeShapeType="1"/>
          </p:cNvSpPr>
          <p:nvPr/>
        </p:nvSpPr>
        <p:spPr bwMode="auto">
          <a:xfrm>
            <a:off x="1357313" y="2038350"/>
            <a:ext cx="38100" cy="1588"/>
          </a:xfrm>
          <a:prstGeom prst="line">
            <a:avLst/>
          </a:prstGeom>
          <a:noFill/>
          <a:ln w="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74" name="Line 14"/>
          <p:cNvSpPr>
            <a:spLocks noChangeShapeType="1"/>
          </p:cNvSpPr>
          <p:nvPr/>
        </p:nvSpPr>
        <p:spPr bwMode="auto">
          <a:xfrm>
            <a:off x="1395413" y="3676650"/>
            <a:ext cx="5305425" cy="1588"/>
          </a:xfrm>
          <a:prstGeom prst="line">
            <a:avLst/>
          </a:prstGeom>
          <a:noFill/>
          <a:ln w="0">
            <a:solidFill>
              <a:schemeClr val="tx1"/>
            </a:solidFill>
            <a:prstDash val="dash"/>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75" name="Line 15"/>
          <p:cNvSpPr>
            <a:spLocks noChangeShapeType="1"/>
          </p:cNvSpPr>
          <p:nvPr/>
        </p:nvSpPr>
        <p:spPr bwMode="auto">
          <a:xfrm>
            <a:off x="2719388" y="3676650"/>
            <a:ext cx="2657475" cy="91440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76" name="Line 16"/>
          <p:cNvSpPr>
            <a:spLocks noChangeShapeType="1"/>
          </p:cNvSpPr>
          <p:nvPr/>
        </p:nvSpPr>
        <p:spPr bwMode="auto">
          <a:xfrm flipV="1">
            <a:off x="5376863" y="4219575"/>
            <a:ext cx="1587" cy="371475"/>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94577" name="Line 17"/>
          <p:cNvSpPr>
            <a:spLocks noChangeShapeType="1"/>
          </p:cNvSpPr>
          <p:nvPr/>
        </p:nvSpPr>
        <p:spPr bwMode="auto">
          <a:xfrm>
            <a:off x="5348288" y="4219575"/>
            <a:ext cx="66675" cy="158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94578" name="Line 18"/>
          <p:cNvSpPr>
            <a:spLocks noChangeShapeType="1"/>
          </p:cNvSpPr>
          <p:nvPr/>
        </p:nvSpPr>
        <p:spPr bwMode="auto">
          <a:xfrm>
            <a:off x="5376863" y="4591050"/>
            <a:ext cx="1587" cy="38100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94579" name="Line 19"/>
          <p:cNvSpPr>
            <a:spLocks noChangeShapeType="1"/>
          </p:cNvSpPr>
          <p:nvPr/>
        </p:nvSpPr>
        <p:spPr bwMode="auto">
          <a:xfrm>
            <a:off x="5348288" y="4972050"/>
            <a:ext cx="66675" cy="1588"/>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94580" name="Line 20"/>
          <p:cNvSpPr>
            <a:spLocks noChangeShapeType="1"/>
          </p:cNvSpPr>
          <p:nvPr/>
        </p:nvSpPr>
        <p:spPr bwMode="auto">
          <a:xfrm flipV="1">
            <a:off x="2719388" y="2924175"/>
            <a:ext cx="2657475" cy="752475"/>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581" name="Line 21"/>
          <p:cNvSpPr>
            <a:spLocks noChangeShapeType="1"/>
          </p:cNvSpPr>
          <p:nvPr/>
        </p:nvSpPr>
        <p:spPr bwMode="auto">
          <a:xfrm flipV="1">
            <a:off x="5376863" y="2486025"/>
            <a:ext cx="1587" cy="43815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94582" name="Line 22"/>
          <p:cNvSpPr>
            <a:spLocks noChangeShapeType="1"/>
          </p:cNvSpPr>
          <p:nvPr/>
        </p:nvSpPr>
        <p:spPr bwMode="auto">
          <a:xfrm>
            <a:off x="5348288" y="2486025"/>
            <a:ext cx="66675" cy="1588"/>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94583" name="Line 23"/>
          <p:cNvSpPr>
            <a:spLocks noChangeShapeType="1"/>
          </p:cNvSpPr>
          <p:nvPr/>
        </p:nvSpPr>
        <p:spPr bwMode="auto">
          <a:xfrm>
            <a:off x="5376863" y="2924175"/>
            <a:ext cx="1587" cy="428625"/>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94584" name="Line 24"/>
          <p:cNvSpPr>
            <a:spLocks noChangeShapeType="1"/>
          </p:cNvSpPr>
          <p:nvPr/>
        </p:nvSpPr>
        <p:spPr bwMode="auto">
          <a:xfrm>
            <a:off x="5348288" y="3352800"/>
            <a:ext cx="66675" cy="1588"/>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94585" name="Freeform 25"/>
          <p:cNvSpPr>
            <a:spLocks noChangeAspect="1"/>
          </p:cNvSpPr>
          <p:nvPr/>
        </p:nvSpPr>
        <p:spPr bwMode="auto">
          <a:xfrm>
            <a:off x="2633663" y="3578225"/>
            <a:ext cx="190500" cy="190500"/>
          </a:xfrm>
          <a:custGeom>
            <a:avLst/>
            <a:gdLst>
              <a:gd name="T0" fmla="*/ 2147483647 w 60"/>
              <a:gd name="T1" fmla="*/ 0 h 60"/>
              <a:gd name="T2" fmla="*/ 2147483647 w 60"/>
              <a:gd name="T3" fmla="*/ 2147483647 h 60"/>
              <a:gd name="T4" fmla="*/ 2147483647 w 60"/>
              <a:gd name="T5" fmla="*/ 2147483647 h 60"/>
              <a:gd name="T6" fmla="*/ 0 w 60"/>
              <a:gd name="T7" fmla="*/ 2147483647 h 60"/>
              <a:gd name="T8" fmla="*/ 2147483647 w 60"/>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0">
                <a:moveTo>
                  <a:pt x="30" y="0"/>
                </a:moveTo>
                <a:lnTo>
                  <a:pt x="60" y="30"/>
                </a:lnTo>
                <a:lnTo>
                  <a:pt x="30" y="60"/>
                </a:lnTo>
                <a:lnTo>
                  <a:pt x="0" y="30"/>
                </a:lnTo>
                <a:lnTo>
                  <a:pt x="30" y="0"/>
                </a:lnTo>
                <a:close/>
              </a:path>
            </a:pathLst>
          </a:custGeom>
          <a:solidFill>
            <a:srgbClr val="000000"/>
          </a:solidFill>
          <a:ln w="9525">
            <a:solidFill>
              <a:srgbClr val="00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194586" name="Freeform 26"/>
          <p:cNvSpPr>
            <a:spLocks noChangeAspect="1"/>
          </p:cNvSpPr>
          <p:nvPr/>
        </p:nvSpPr>
        <p:spPr bwMode="auto">
          <a:xfrm>
            <a:off x="5291138" y="4505325"/>
            <a:ext cx="190500" cy="190500"/>
          </a:xfrm>
          <a:custGeom>
            <a:avLst/>
            <a:gdLst>
              <a:gd name="T0" fmla="*/ 2147483647 w 60"/>
              <a:gd name="T1" fmla="*/ 0 h 60"/>
              <a:gd name="T2" fmla="*/ 2147483647 w 60"/>
              <a:gd name="T3" fmla="*/ 2147483647 h 60"/>
              <a:gd name="T4" fmla="*/ 2147483647 w 60"/>
              <a:gd name="T5" fmla="*/ 2147483647 h 60"/>
              <a:gd name="T6" fmla="*/ 0 w 60"/>
              <a:gd name="T7" fmla="*/ 2147483647 h 60"/>
              <a:gd name="T8" fmla="*/ 2147483647 w 60"/>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0">
                <a:moveTo>
                  <a:pt x="30" y="0"/>
                </a:moveTo>
                <a:lnTo>
                  <a:pt x="60" y="30"/>
                </a:lnTo>
                <a:lnTo>
                  <a:pt x="30" y="60"/>
                </a:lnTo>
                <a:lnTo>
                  <a:pt x="0" y="30"/>
                </a:lnTo>
                <a:lnTo>
                  <a:pt x="30" y="0"/>
                </a:lnTo>
                <a:close/>
              </a:path>
            </a:pathLst>
          </a:custGeom>
          <a:solidFill>
            <a:srgbClr val="FF0000"/>
          </a:solidFill>
          <a:ln w="9525">
            <a:solidFill>
              <a:srgbClr val="00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194587" name="Rectangle 27"/>
          <p:cNvSpPr>
            <a:spLocks noChangeAspect="1" noChangeArrowheads="1"/>
          </p:cNvSpPr>
          <p:nvPr/>
        </p:nvSpPr>
        <p:spPr bwMode="auto">
          <a:xfrm>
            <a:off x="2633663" y="3578225"/>
            <a:ext cx="171450" cy="171450"/>
          </a:xfrm>
          <a:prstGeom prst="rect">
            <a:avLst/>
          </a:prstGeom>
          <a:solidFill>
            <a:srgbClr val="808080"/>
          </a:solidFill>
          <a:ln w="9525">
            <a:solidFill>
              <a:srgbClr val="80808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94588" name="Rectangle 28"/>
          <p:cNvSpPr>
            <a:spLocks noChangeAspect="1" noChangeArrowheads="1"/>
          </p:cNvSpPr>
          <p:nvPr/>
        </p:nvSpPr>
        <p:spPr bwMode="auto">
          <a:xfrm>
            <a:off x="5291138" y="2838450"/>
            <a:ext cx="171450" cy="171450"/>
          </a:xfrm>
          <a:prstGeom prst="rect">
            <a:avLst/>
          </a:prstGeom>
          <a:solidFill>
            <a:srgbClr val="808080"/>
          </a:solidFill>
          <a:ln w="9525">
            <a:solidFill>
              <a:srgbClr val="80808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94589" name="Rectangle 29"/>
          <p:cNvSpPr>
            <a:spLocks noChangeArrowheads="1"/>
          </p:cNvSpPr>
          <p:nvPr/>
        </p:nvSpPr>
        <p:spPr bwMode="auto">
          <a:xfrm>
            <a:off x="1100138" y="5248275"/>
            <a:ext cx="2000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-2,5</a:t>
            </a:r>
            <a:endParaRPr lang="it-IT" altLang="it-IT" sz="1800">
              <a:solidFill>
                <a:srgbClr val="000000"/>
              </a:solidFill>
            </a:endParaRPr>
          </a:p>
        </p:txBody>
      </p:sp>
      <p:sp>
        <p:nvSpPr>
          <p:cNvPr id="194590" name="Rectangle 30"/>
          <p:cNvSpPr>
            <a:spLocks noChangeArrowheads="1"/>
          </p:cNvSpPr>
          <p:nvPr/>
        </p:nvSpPr>
        <p:spPr bwMode="auto">
          <a:xfrm>
            <a:off x="1195388" y="4924425"/>
            <a:ext cx="1031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-2</a:t>
            </a:r>
            <a:endParaRPr lang="it-IT" altLang="it-IT" sz="1800">
              <a:solidFill>
                <a:srgbClr val="000000"/>
              </a:solidFill>
            </a:endParaRPr>
          </a:p>
        </p:txBody>
      </p:sp>
      <p:sp>
        <p:nvSpPr>
          <p:cNvPr id="194591" name="Rectangle 31"/>
          <p:cNvSpPr>
            <a:spLocks noChangeArrowheads="1"/>
          </p:cNvSpPr>
          <p:nvPr/>
        </p:nvSpPr>
        <p:spPr bwMode="auto">
          <a:xfrm>
            <a:off x="1100138" y="4591050"/>
            <a:ext cx="2000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-1,5</a:t>
            </a:r>
            <a:endParaRPr lang="it-IT" altLang="it-IT" sz="1800">
              <a:solidFill>
                <a:srgbClr val="000000"/>
              </a:solidFill>
            </a:endParaRPr>
          </a:p>
        </p:txBody>
      </p:sp>
      <p:sp>
        <p:nvSpPr>
          <p:cNvPr id="194592" name="Rectangle 32"/>
          <p:cNvSpPr>
            <a:spLocks noChangeArrowheads="1"/>
          </p:cNvSpPr>
          <p:nvPr/>
        </p:nvSpPr>
        <p:spPr bwMode="auto">
          <a:xfrm>
            <a:off x="1195388" y="4267200"/>
            <a:ext cx="1031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-1</a:t>
            </a:r>
            <a:endParaRPr lang="it-IT" altLang="it-IT" sz="1800">
              <a:solidFill>
                <a:srgbClr val="000000"/>
              </a:solidFill>
            </a:endParaRPr>
          </a:p>
        </p:txBody>
      </p:sp>
      <p:sp>
        <p:nvSpPr>
          <p:cNvPr id="194593" name="Rectangle 33"/>
          <p:cNvSpPr>
            <a:spLocks noChangeArrowheads="1"/>
          </p:cNvSpPr>
          <p:nvPr/>
        </p:nvSpPr>
        <p:spPr bwMode="auto">
          <a:xfrm>
            <a:off x="1100138" y="3933825"/>
            <a:ext cx="2000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-0,5</a:t>
            </a:r>
            <a:endParaRPr lang="it-IT" altLang="it-IT" sz="1800">
              <a:solidFill>
                <a:srgbClr val="000000"/>
              </a:solidFill>
            </a:endParaRPr>
          </a:p>
        </p:txBody>
      </p:sp>
      <p:sp>
        <p:nvSpPr>
          <p:cNvPr id="194594" name="Rectangle 34"/>
          <p:cNvSpPr>
            <a:spLocks noChangeArrowheads="1"/>
          </p:cNvSpPr>
          <p:nvPr/>
        </p:nvSpPr>
        <p:spPr bwMode="auto">
          <a:xfrm>
            <a:off x="1233488" y="3609975"/>
            <a:ext cx="65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0</a:t>
            </a:r>
            <a:endParaRPr lang="it-IT" altLang="it-IT" sz="1800">
              <a:solidFill>
                <a:srgbClr val="000000"/>
              </a:solidFill>
            </a:endParaRPr>
          </a:p>
        </p:txBody>
      </p:sp>
      <p:sp>
        <p:nvSpPr>
          <p:cNvPr id="194595" name="Rectangle 35"/>
          <p:cNvSpPr>
            <a:spLocks noChangeArrowheads="1"/>
          </p:cNvSpPr>
          <p:nvPr/>
        </p:nvSpPr>
        <p:spPr bwMode="auto">
          <a:xfrm>
            <a:off x="1138238" y="3286125"/>
            <a:ext cx="161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0,5</a:t>
            </a:r>
            <a:endParaRPr lang="it-IT" altLang="it-IT" sz="1800">
              <a:solidFill>
                <a:srgbClr val="000000"/>
              </a:solidFill>
            </a:endParaRPr>
          </a:p>
        </p:txBody>
      </p:sp>
      <p:sp>
        <p:nvSpPr>
          <p:cNvPr id="194596" name="Rectangle 36"/>
          <p:cNvSpPr>
            <a:spLocks noChangeArrowheads="1"/>
          </p:cNvSpPr>
          <p:nvPr/>
        </p:nvSpPr>
        <p:spPr bwMode="auto">
          <a:xfrm>
            <a:off x="1233488" y="2952750"/>
            <a:ext cx="65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1</a:t>
            </a:r>
            <a:endParaRPr lang="it-IT" altLang="it-IT" sz="1800">
              <a:solidFill>
                <a:srgbClr val="000000"/>
              </a:solidFill>
            </a:endParaRPr>
          </a:p>
        </p:txBody>
      </p:sp>
      <p:sp>
        <p:nvSpPr>
          <p:cNvPr id="194597" name="Rectangle 37"/>
          <p:cNvSpPr>
            <a:spLocks noChangeArrowheads="1"/>
          </p:cNvSpPr>
          <p:nvPr/>
        </p:nvSpPr>
        <p:spPr bwMode="auto">
          <a:xfrm>
            <a:off x="1138238" y="2628900"/>
            <a:ext cx="161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1,5</a:t>
            </a:r>
            <a:endParaRPr lang="it-IT" altLang="it-IT" sz="1800">
              <a:solidFill>
                <a:srgbClr val="000000"/>
              </a:solidFill>
            </a:endParaRPr>
          </a:p>
        </p:txBody>
      </p:sp>
      <p:sp>
        <p:nvSpPr>
          <p:cNvPr id="194598" name="Rectangle 38"/>
          <p:cNvSpPr>
            <a:spLocks noChangeArrowheads="1"/>
          </p:cNvSpPr>
          <p:nvPr/>
        </p:nvSpPr>
        <p:spPr bwMode="auto">
          <a:xfrm>
            <a:off x="1233488" y="2295525"/>
            <a:ext cx="6508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2</a:t>
            </a:r>
            <a:endParaRPr lang="it-IT" altLang="it-IT" sz="1800">
              <a:solidFill>
                <a:srgbClr val="000000"/>
              </a:solidFill>
            </a:endParaRPr>
          </a:p>
        </p:txBody>
      </p:sp>
      <p:sp>
        <p:nvSpPr>
          <p:cNvPr id="194599" name="Rectangle 39"/>
          <p:cNvSpPr>
            <a:spLocks noChangeArrowheads="1"/>
          </p:cNvSpPr>
          <p:nvPr/>
        </p:nvSpPr>
        <p:spPr bwMode="auto">
          <a:xfrm>
            <a:off x="1138238" y="1971675"/>
            <a:ext cx="1619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000">
                <a:solidFill>
                  <a:srgbClr val="000000"/>
                </a:solidFill>
                <a:latin typeface="Calibri" pitchFamily="34" charset="0"/>
              </a:rPr>
              <a:t>2,5</a:t>
            </a:r>
            <a:endParaRPr lang="it-IT" altLang="it-IT" sz="1800">
              <a:solidFill>
                <a:srgbClr val="000000"/>
              </a:solidFill>
            </a:endParaRPr>
          </a:p>
        </p:txBody>
      </p:sp>
      <p:sp>
        <p:nvSpPr>
          <p:cNvPr id="194600" name="Rectangle 40"/>
          <p:cNvSpPr>
            <a:spLocks noChangeArrowheads="1"/>
          </p:cNvSpPr>
          <p:nvPr/>
        </p:nvSpPr>
        <p:spPr bwMode="auto">
          <a:xfrm>
            <a:off x="2662238" y="5429250"/>
            <a:ext cx="1778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T0</a:t>
            </a:r>
          </a:p>
        </p:txBody>
      </p:sp>
      <p:sp>
        <p:nvSpPr>
          <p:cNvPr id="194601" name="Rectangle 41"/>
          <p:cNvSpPr>
            <a:spLocks noChangeArrowheads="1"/>
          </p:cNvSpPr>
          <p:nvPr/>
        </p:nvSpPr>
        <p:spPr bwMode="auto">
          <a:xfrm>
            <a:off x="5319713" y="5429250"/>
            <a:ext cx="1778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T7</a:t>
            </a:r>
          </a:p>
        </p:txBody>
      </p:sp>
      <p:sp>
        <p:nvSpPr>
          <p:cNvPr id="194602" name="Line 42"/>
          <p:cNvSpPr>
            <a:spLocks noChangeShapeType="1"/>
          </p:cNvSpPr>
          <p:nvPr/>
        </p:nvSpPr>
        <p:spPr bwMode="auto">
          <a:xfrm>
            <a:off x="2555875" y="1344613"/>
            <a:ext cx="266700" cy="1587"/>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603" name="Freeform 43"/>
          <p:cNvSpPr>
            <a:spLocks noChangeAspect="1"/>
          </p:cNvSpPr>
          <p:nvPr/>
        </p:nvSpPr>
        <p:spPr bwMode="auto">
          <a:xfrm>
            <a:off x="2613025" y="1281113"/>
            <a:ext cx="150813" cy="150812"/>
          </a:xfrm>
          <a:custGeom>
            <a:avLst/>
            <a:gdLst>
              <a:gd name="T0" fmla="*/ 2147483647 w 48"/>
              <a:gd name="T1" fmla="*/ 0 h 48"/>
              <a:gd name="T2" fmla="*/ 2147483647 w 48"/>
              <a:gd name="T3" fmla="*/ 2147483647 h 48"/>
              <a:gd name="T4" fmla="*/ 2147483647 w 48"/>
              <a:gd name="T5" fmla="*/ 2147483647 h 48"/>
              <a:gd name="T6" fmla="*/ 0 w 48"/>
              <a:gd name="T7" fmla="*/ 2147483647 h 48"/>
              <a:gd name="T8" fmla="*/ 2147483647 w 48"/>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0"/>
                </a:moveTo>
                <a:lnTo>
                  <a:pt x="48" y="24"/>
                </a:lnTo>
                <a:lnTo>
                  <a:pt x="24" y="48"/>
                </a:lnTo>
                <a:lnTo>
                  <a:pt x="0" y="24"/>
                </a:lnTo>
                <a:lnTo>
                  <a:pt x="24" y="0"/>
                </a:lnTo>
                <a:close/>
              </a:path>
            </a:pathLst>
          </a:custGeom>
          <a:solidFill>
            <a:srgbClr val="FF0000"/>
          </a:solidFill>
          <a:ln w="9525">
            <a:solidFill>
              <a:srgbClr val="00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194604" name="Rectangle 44"/>
          <p:cNvSpPr>
            <a:spLocks noChangeArrowheads="1"/>
          </p:cNvSpPr>
          <p:nvPr/>
        </p:nvSpPr>
        <p:spPr bwMode="auto">
          <a:xfrm>
            <a:off x="2851150" y="1268413"/>
            <a:ext cx="10588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MCI-TRAINING</a:t>
            </a:r>
          </a:p>
        </p:txBody>
      </p:sp>
      <p:sp>
        <p:nvSpPr>
          <p:cNvPr id="194605" name="Line 45"/>
          <p:cNvSpPr>
            <a:spLocks noChangeShapeType="1"/>
          </p:cNvSpPr>
          <p:nvPr/>
        </p:nvSpPr>
        <p:spPr bwMode="auto">
          <a:xfrm>
            <a:off x="4211638" y="1344613"/>
            <a:ext cx="266700" cy="1587"/>
          </a:xfrm>
          <a:prstGeom prst="line">
            <a:avLst/>
          </a:prstGeom>
          <a:noFill/>
          <a:ln w="19050">
            <a:solidFill>
              <a:srgbClr val="80808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94606" name="Rectangle 46"/>
          <p:cNvSpPr>
            <a:spLocks noChangeAspect="1" noChangeArrowheads="1"/>
          </p:cNvSpPr>
          <p:nvPr/>
        </p:nvSpPr>
        <p:spPr bwMode="auto">
          <a:xfrm>
            <a:off x="4268788" y="1281113"/>
            <a:ext cx="133350" cy="133350"/>
          </a:xfrm>
          <a:prstGeom prst="rect">
            <a:avLst/>
          </a:prstGeom>
          <a:solidFill>
            <a:srgbClr val="808080"/>
          </a:solidFill>
          <a:ln w="9525">
            <a:solidFill>
              <a:srgbClr val="80808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94607" name="Rectangle 47"/>
          <p:cNvSpPr>
            <a:spLocks noChangeArrowheads="1"/>
          </p:cNvSpPr>
          <p:nvPr/>
        </p:nvSpPr>
        <p:spPr bwMode="auto">
          <a:xfrm>
            <a:off x="4506913" y="1268413"/>
            <a:ext cx="13303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200">
                <a:solidFill>
                  <a:srgbClr val="000000"/>
                </a:solidFill>
              </a:rPr>
              <a:t>MCI-NO TRAINING</a:t>
            </a:r>
          </a:p>
        </p:txBody>
      </p:sp>
      <p:sp>
        <p:nvSpPr>
          <p:cNvPr id="194608" name="Freeform 48"/>
          <p:cNvSpPr>
            <a:spLocks noChangeAspect="1"/>
          </p:cNvSpPr>
          <p:nvPr/>
        </p:nvSpPr>
        <p:spPr bwMode="auto">
          <a:xfrm>
            <a:off x="2636838" y="3571875"/>
            <a:ext cx="190500" cy="190500"/>
          </a:xfrm>
          <a:custGeom>
            <a:avLst/>
            <a:gdLst>
              <a:gd name="T0" fmla="*/ 2147483647 w 60"/>
              <a:gd name="T1" fmla="*/ 0 h 60"/>
              <a:gd name="T2" fmla="*/ 2147483647 w 60"/>
              <a:gd name="T3" fmla="*/ 2147483647 h 60"/>
              <a:gd name="T4" fmla="*/ 2147483647 w 60"/>
              <a:gd name="T5" fmla="*/ 2147483647 h 60"/>
              <a:gd name="T6" fmla="*/ 0 w 60"/>
              <a:gd name="T7" fmla="*/ 2147483647 h 60"/>
              <a:gd name="T8" fmla="*/ 2147483647 w 60"/>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60">
                <a:moveTo>
                  <a:pt x="30" y="0"/>
                </a:moveTo>
                <a:lnTo>
                  <a:pt x="60" y="30"/>
                </a:lnTo>
                <a:lnTo>
                  <a:pt x="30" y="60"/>
                </a:lnTo>
                <a:lnTo>
                  <a:pt x="0" y="30"/>
                </a:lnTo>
                <a:lnTo>
                  <a:pt x="30" y="0"/>
                </a:lnTo>
                <a:close/>
              </a:path>
            </a:pathLst>
          </a:custGeom>
          <a:solidFill>
            <a:srgbClr val="FF0000"/>
          </a:solidFill>
          <a:ln w="9525">
            <a:solidFill>
              <a:srgbClr val="000000"/>
            </a:solidFill>
            <a:prstDash val="solid"/>
            <a:round/>
            <a:headEnd/>
            <a:tailEnd/>
          </a:ln>
        </p:spPr>
        <p:txBody>
          <a:bodyPr/>
          <a:lstStyle/>
          <a:p>
            <a:pPr fontAlgn="base">
              <a:spcBef>
                <a:spcPct val="0"/>
              </a:spcBef>
              <a:spcAft>
                <a:spcPct val="0"/>
              </a:spcAft>
            </a:pPr>
            <a:endParaRPr lang="it-IT">
              <a:solidFill>
                <a:srgbClr val="000000"/>
              </a:solidFill>
            </a:endParaRPr>
          </a:p>
        </p:txBody>
      </p:sp>
      <p:sp>
        <p:nvSpPr>
          <p:cNvPr id="194609" name="Text Box 49"/>
          <p:cNvSpPr txBox="1">
            <a:spLocks noChangeArrowheads="1"/>
          </p:cNvSpPr>
          <p:nvPr/>
        </p:nvSpPr>
        <p:spPr bwMode="auto">
          <a:xfrm rot="-5400000">
            <a:off x="-1206500" y="3468688"/>
            <a:ext cx="3698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Delta ADAS-Cog score (T7-T0)</a:t>
            </a:r>
          </a:p>
        </p:txBody>
      </p:sp>
      <p:sp>
        <p:nvSpPr>
          <p:cNvPr id="194610" name="Text Box 50"/>
          <p:cNvSpPr txBox="1">
            <a:spLocks noChangeArrowheads="1"/>
          </p:cNvSpPr>
          <p:nvPr/>
        </p:nvSpPr>
        <p:spPr bwMode="auto">
          <a:xfrm>
            <a:off x="782638" y="188913"/>
            <a:ext cx="75517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ja-JP" b="1">
                <a:solidFill>
                  <a:srgbClr val="000000"/>
                </a:solidFill>
                <a:ea typeface="MS PGothic" pitchFamily="34" charset="-128"/>
              </a:rPr>
              <a:t>Effects of training on cognitive status</a:t>
            </a:r>
            <a:r>
              <a:rPr lang="it-IT" altLang="ja-JP">
                <a:solidFill>
                  <a:srgbClr val="000000"/>
                </a:solidFill>
                <a:ea typeface="MS PGothic" pitchFamily="34" charset="-128"/>
              </a:rPr>
              <a:t> </a:t>
            </a:r>
            <a:endParaRPr lang="it-IT" altLang="it-IT">
              <a:solidFill>
                <a:srgbClr val="000000"/>
              </a:solidFill>
            </a:endParaRPr>
          </a:p>
        </p:txBody>
      </p:sp>
      <p:sp>
        <p:nvSpPr>
          <p:cNvPr id="194611" name="Text Box 51"/>
          <p:cNvSpPr txBox="1">
            <a:spLocks noChangeArrowheads="1"/>
          </p:cNvSpPr>
          <p:nvPr/>
        </p:nvSpPr>
        <p:spPr bwMode="auto">
          <a:xfrm>
            <a:off x="6424613" y="46736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94612" name="Text Box 52"/>
          <p:cNvSpPr txBox="1">
            <a:spLocks noChangeArrowheads="1"/>
          </p:cNvSpPr>
          <p:nvPr/>
        </p:nvSpPr>
        <p:spPr bwMode="auto">
          <a:xfrm>
            <a:off x="6927850" y="42402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94613" name="Text Box 53"/>
          <p:cNvSpPr txBox="1">
            <a:spLocks noChangeArrowheads="1"/>
          </p:cNvSpPr>
          <p:nvPr/>
        </p:nvSpPr>
        <p:spPr bwMode="auto">
          <a:xfrm>
            <a:off x="5508625" y="2276475"/>
            <a:ext cx="342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a:solidFill>
                  <a:srgbClr val="000000"/>
                </a:solidFill>
              </a:rPr>
              <a:t>*</a:t>
            </a:r>
          </a:p>
        </p:txBody>
      </p:sp>
      <p:sp>
        <p:nvSpPr>
          <p:cNvPr id="194614" name="Text Box 54"/>
          <p:cNvSpPr txBox="1">
            <a:spLocks noChangeArrowheads="1"/>
          </p:cNvSpPr>
          <p:nvPr/>
        </p:nvSpPr>
        <p:spPr bwMode="auto">
          <a:xfrm>
            <a:off x="5508625" y="42973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a:t>
            </a:r>
          </a:p>
        </p:txBody>
      </p:sp>
      <p:sp>
        <p:nvSpPr>
          <p:cNvPr id="194615" name="Text Box 55"/>
          <p:cNvSpPr txBox="1">
            <a:spLocks noChangeArrowheads="1"/>
          </p:cNvSpPr>
          <p:nvPr/>
        </p:nvSpPr>
        <p:spPr bwMode="auto">
          <a:xfrm>
            <a:off x="-12700" y="6224588"/>
            <a:ext cx="9144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ja-JP" sz="1400">
                <a:solidFill>
                  <a:srgbClr val="000000"/>
                </a:solidFill>
                <a:ea typeface="MS PGothic" pitchFamily="34" charset="-128"/>
              </a:rPr>
              <a:t>Mean T7-T0 ADAS-Cog difference -1.4±0.4 in MCI-training and +1.15±0.3 in MCI-no training subjects, effect size small in both cases, Cohen’s d, 0.325 and 0.28, respectively)</a:t>
            </a:r>
            <a:endParaRPr lang="it-IT" altLang="it-IT" sz="1400">
              <a:solidFill>
                <a:srgbClr val="000000"/>
              </a:solidFill>
            </a:endParaRPr>
          </a:p>
        </p:txBody>
      </p:sp>
      <p:sp>
        <p:nvSpPr>
          <p:cNvPr id="194616" name="AutoShape 56"/>
          <p:cNvSpPr>
            <a:spLocks noChangeArrowheads="1"/>
          </p:cNvSpPr>
          <p:nvPr/>
        </p:nvSpPr>
        <p:spPr bwMode="auto">
          <a:xfrm>
            <a:off x="7524750" y="1773238"/>
            <a:ext cx="863600" cy="4032250"/>
          </a:xfrm>
          <a:prstGeom prst="downArrow">
            <a:avLst>
              <a:gd name="adj1" fmla="val 50000"/>
              <a:gd name="adj2" fmla="val 116728"/>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94617" name="Text Box 57"/>
          <p:cNvSpPr txBox="1">
            <a:spLocks noChangeArrowheads="1"/>
          </p:cNvSpPr>
          <p:nvPr/>
        </p:nvSpPr>
        <p:spPr bwMode="auto">
          <a:xfrm rot="5400000">
            <a:off x="6512719" y="3113881"/>
            <a:ext cx="293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b="1">
                <a:solidFill>
                  <a:srgbClr val="000000"/>
                </a:solidFill>
              </a:rPr>
              <a:t>Improved performance</a:t>
            </a:r>
          </a:p>
        </p:txBody>
      </p:sp>
      <p:sp>
        <p:nvSpPr>
          <p:cNvPr id="194618" name="CasellaDiTesto 57"/>
          <p:cNvSpPr txBox="1">
            <a:spLocks noChangeArrowheads="1"/>
          </p:cNvSpPr>
          <p:nvPr/>
        </p:nvSpPr>
        <p:spPr bwMode="auto">
          <a:xfrm>
            <a:off x="227013" y="927100"/>
            <a:ext cx="2012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Maffei et al., 2017</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500174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Titolo 1"/>
          <p:cNvSpPr txBox="1">
            <a:spLocks/>
          </p:cNvSpPr>
          <p:nvPr/>
        </p:nvSpPr>
        <p:spPr bwMode="auto">
          <a:xfrm>
            <a:off x="539750" y="188913"/>
            <a:ext cx="7620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lnSpc>
                <a:spcPct val="120000"/>
              </a:lnSpc>
              <a:spcBef>
                <a:spcPct val="0"/>
              </a:spcBef>
              <a:spcAft>
                <a:spcPct val="0"/>
              </a:spcAft>
              <a:buFontTx/>
              <a:buNone/>
            </a:pPr>
            <a:endParaRPr lang="it-IT" altLang="it-IT" sz="2000">
              <a:solidFill>
                <a:srgbClr val="000000"/>
              </a:solidFill>
              <a:latin typeface="Calibri" pitchFamily="34" charset="0"/>
              <a:ea typeface="MS PGothic" pitchFamily="34" charset="-128"/>
            </a:endParaRPr>
          </a:p>
        </p:txBody>
      </p:sp>
      <p:pic>
        <p:nvPicPr>
          <p:cNvPr id="195587" name="Picture 3"/>
          <p:cNvPicPr>
            <a:picLocks noChangeAspect="1" noChangeArrowheads="1"/>
          </p:cNvPicPr>
          <p:nvPr/>
        </p:nvPicPr>
        <p:blipFill>
          <a:blip r:embed="rId6">
            <a:extLst>
              <a:ext uri="{28A0092B-C50C-407E-A947-70E740481C1C}">
                <a14:useLocalDpi xmlns:a14="http://schemas.microsoft.com/office/drawing/2010/main" val="0"/>
              </a:ext>
            </a:extLst>
          </a:blip>
          <a:srcRect b="6386"/>
          <a:stretch>
            <a:fillRect/>
          </a:stretch>
        </p:blipFill>
        <p:spPr bwMode="auto">
          <a:xfrm>
            <a:off x="215900" y="1268413"/>
            <a:ext cx="3276600"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5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463" y="1557338"/>
            <a:ext cx="4248150"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58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5373688"/>
            <a:ext cx="1646237"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5590" name="Text Box 6"/>
          <p:cNvSpPr txBox="1">
            <a:spLocks noChangeArrowheads="1"/>
          </p:cNvSpPr>
          <p:nvPr/>
        </p:nvSpPr>
        <p:spPr bwMode="auto">
          <a:xfrm>
            <a:off x="231775" y="1889125"/>
            <a:ext cx="2968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a</a:t>
            </a:r>
          </a:p>
        </p:txBody>
      </p:sp>
      <p:sp>
        <p:nvSpPr>
          <p:cNvPr id="195591" name="Text Box 7"/>
          <p:cNvSpPr txBox="1">
            <a:spLocks noChangeArrowheads="1"/>
          </p:cNvSpPr>
          <p:nvPr/>
        </p:nvSpPr>
        <p:spPr bwMode="auto">
          <a:xfrm>
            <a:off x="4572000" y="1773238"/>
            <a:ext cx="285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c</a:t>
            </a:r>
          </a:p>
        </p:txBody>
      </p:sp>
      <p:sp>
        <p:nvSpPr>
          <p:cNvPr id="195592" name="Text Box 10"/>
          <p:cNvSpPr txBox="1">
            <a:spLocks noChangeArrowheads="1"/>
          </p:cNvSpPr>
          <p:nvPr/>
        </p:nvSpPr>
        <p:spPr bwMode="auto">
          <a:xfrm>
            <a:off x="782638" y="188913"/>
            <a:ext cx="755173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ja-JP" b="1">
                <a:solidFill>
                  <a:srgbClr val="000000"/>
                </a:solidFill>
                <a:ea typeface="MS PGothic" pitchFamily="34" charset="-128"/>
              </a:rPr>
              <a:t>Effects of training on cognitive status</a:t>
            </a:r>
            <a:r>
              <a:rPr lang="it-IT" altLang="ja-JP">
                <a:solidFill>
                  <a:srgbClr val="000000"/>
                </a:solidFill>
                <a:ea typeface="MS PGothic" pitchFamily="34" charset="-128"/>
              </a:rPr>
              <a:t> </a:t>
            </a:r>
            <a:endParaRPr lang="it-IT" altLang="it-IT">
              <a:solidFill>
                <a:srgbClr val="000000"/>
              </a:solidFill>
            </a:endParaRPr>
          </a:p>
        </p:txBody>
      </p:sp>
      <p:sp>
        <p:nvSpPr>
          <p:cNvPr id="195593" name="AutoShape 11"/>
          <p:cNvSpPr>
            <a:spLocks noChangeArrowheads="1"/>
          </p:cNvSpPr>
          <p:nvPr/>
        </p:nvSpPr>
        <p:spPr bwMode="auto">
          <a:xfrm>
            <a:off x="3779838" y="1628775"/>
            <a:ext cx="792162" cy="4679950"/>
          </a:xfrm>
          <a:prstGeom prst="upArrow">
            <a:avLst>
              <a:gd name="adj1" fmla="val 50000"/>
              <a:gd name="adj2" fmla="val 147695"/>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95594" name="Text Box 12"/>
          <p:cNvSpPr txBox="1">
            <a:spLocks noChangeArrowheads="1"/>
          </p:cNvSpPr>
          <p:nvPr/>
        </p:nvSpPr>
        <p:spPr bwMode="auto">
          <a:xfrm rot="-5400000">
            <a:off x="2526506" y="4526757"/>
            <a:ext cx="325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rPr>
              <a:t>Improved performance</a:t>
            </a:r>
          </a:p>
        </p:txBody>
      </p:sp>
      <p:sp>
        <p:nvSpPr>
          <p:cNvPr id="195595" name="CasellaDiTesto 13"/>
          <p:cNvSpPr txBox="1">
            <a:spLocks noChangeArrowheads="1"/>
          </p:cNvSpPr>
          <p:nvPr/>
        </p:nvSpPr>
        <p:spPr bwMode="auto">
          <a:xfrm>
            <a:off x="6875463" y="6364288"/>
            <a:ext cx="2014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Maffei et al., 2017</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111369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ChangeArrowheads="1"/>
          </p:cNvSpPr>
          <p:nvPr/>
        </p:nvSpPr>
        <p:spPr bwMode="auto">
          <a:xfrm>
            <a:off x="0" y="2117725"/>
            <a:ext cx="9144000"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GB" altLang="it-IT">
              <a:solidFill>
                <a:srgbClr val="FFFFFF"/>
              </a:solidFill>
            </a:endParaRPr>
          </a:p>
          <a:p>
            <a:pPr algn="ctr" eaLnBrk="1" fontAlgn="base" hangingPunct="1">
              <a:spcBef>
                <a:spcPct val="0"/>
              </a:spcBef>
              <a:spcAft>
                <a:spcPct val="0"/>
              </a:spcAft>
              <a:buFontTx/>
              <a:buNone/>
            </a:pPr>
            <a:r>
              <a:rPr lang="en-GB" altLang="it-IT">
                <a:solidFill>
                  <a:srgbClr val="FFFFFF"/>
                </a:solidFill>
              </a:rPr>
              <a:t>7 months after the end of the intervention global cognitive status in MCI-training subjects is still significantly improved with respect to T0.</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8163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CasellaDiTesto 1"/>
          <p:cNvSpPr txBox="1">
            <a:spLocks noChangeArrowheads="1"/>
          </p:cNvSpPr>
          <p:nvPr/>
        </p:nvSpPr>
        <p:spPr bwMode="auto">
          <a:xfrm>
            <a:off x="0" y="2060575"/>
            <a:ext cx="914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4400">
                <a:solidFill>
                  <a:srgbClr val="FFFFFF"/>
                </a:solidFill>
              </a:rPr>
              <a:t>Sono evidenti effetti positivi del training anche sulla qualità della vita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768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0" y="331788"/>
            <a:ext cx="9144000" cy="545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ja-JP" b="1">
                <a:solidFill>
                  <a:srgbClr val="FFFFFF"/>
                </a:solidFill>
                <a:ea typeface="MS PGothic" pitchFamily="34" charset="-128"/>
              </a:rPr>
              <a:t>Effect of training on CBF</a:t>
            </a:r>
          </a:p>
          <a:p>
            <a:pPr algn="ctr" eaLnBrk="1" fontAlgn="base" hangingPunct="1">
              <a:spcBef>
                <a:spcPct val="0"/>
              </a:spcBef>
              <a:spcAft>
                <a:spcPct val="0"/>
              </a:spcAft>
              <a:buFontTx/>
              <a:buNone/>
            </a:pPr>
            <a:endParaRPr lang="en-GB" altLang="ja-JP">
              <a:solidFill>
                <a:srgbClr val="FFFFFF"/>
              </a:solidFill>
              <a:ea typeface="MS PGothic" pitchFamily="34" charset="-128"/>
            </a:endParaRPr>
          </a:p>
          <a:p>
            <a:pPr algn="ctr" eaLnBrk="1" fontAlgn="base" hangingPunct="1">
              <a:spcBef>
                <a:spcPct val="0"/>
              </a:spcBef>
              <a:spcAft>
                <a:spcPct val="0"/>
              </a:spcAft>
              <a:buFontTx/>
              <a:buNone/>
            </a:pPr>
            <a:r>
              <a:rPr lang="en-GB" altLang="ja-JP">
                <a:solidFill>
                  <a:srgbClr val="FFFFFF"/>
                </a:solidFill>
                <a:ea typeface="MS PGothic" pitchFamily="34" charset="-128"/>
              </a:rPr>
              <a:t>Transition from healthy aging to MCI to AD seems to be accompanied by a complex pattern of changes in Cerebral Blood Flow (see Binnewijzend et al., 2013). </a:t>
            </a:r>
          </a:p>
          <a:p>
            <a:pPr algn="ctr" eaLnBrk="1" fontAlgn="base" hangingPunct="1">
              <a:spcBef>
                <a:spcPct val="0"/>
              </a:spcBef>
              <a:spcAft>
                <a:spcPct val="0"/>
              </a:spcAft>
              <a:buFontTx/>
              <a:buNone/>
            </a:pPr>
            <a:endParaRPr lang="en-GB" altLang="ja-JP">
              <a:solidFill>
                <a:srgbClr val="FFFFFF"/>
              </a:solidFill>
              <a:ea typeface="MS PGothic" pitchFamily="34" charset="-128"/>
            </a:endParaRPr>
          </a:p>
          <a:p>
            <a:pPr algn="ctr" eaLnBrk="1" fontAlgn="base" hangingPunct="1">
              <a:spcBef>
                <a:spcPct val="0"/>
              </a:spcBef>
              <a:spcAft>
                <a:spcPct val="0"/>
              </a:spcAft>
              <a:buFontTx/>
              <a:buNone/>
            </a:pPr>
            <a:r>
              <a:rPr lang="en-GB" altLang="ja-JP">
                <a:solidFill>
                  <a:srgbClr val="FFFFFF"/>
                </a:solidFill>
                <a:ea typeface="MS PGothic" pitchFamily="34" charset="-128"/>
              </a:rPr>
              <a:t>Arterial Spin Labeling MR offers a non invasive method to assess Cerebral Blood Flow and is an emerging biomarker for MCI and AD (Wolk and Detre, 2012; Lovblad et al., 2015). </a:t>
            </a:r>
            <a:endParaRPr lang="it-IT" altLang="ja-JP">
              <a:solidFill>
                <a:srgbClr val="FFFFFF"/>
              </a:solidFill>
              <a:ea typeface="MS PGothic" pitchFamily="34" charset="-12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815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887413" y="352425"/>
            <a:ext cx="73453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b="1">
                <a:solidFill>
                  <a:srgbClr val="000000"/>
                </a:solidFill>
              </a:rPr>
              <a:t>Training increases CBF in MTL structures </a:t>
            </a:r>
          </a:p>
        </p:txBody>
      </p:sp>
      <p:pic>
        <p:nvPicPr>
          <p:cNvPr id="199683" name="Immagine 13" descr="Screen shot 2015-08-10 at 2.33.20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1711325"/>
            <a:ext cx="4491037"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4" name="Picture 2" descr="Screen shot 2015-07-09 at 11.09.08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1682750"/>
            <a:ext cx="4500563"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Picture 4" descr="Screen shot 2015-07-09 at 11.09.08 AM.png"/>
          <p:cNvPicPr>
            <a:picLocks noChangeAspect="1"/>
          </p:cNvPicPr>
          <p:nvPr/>
        </p:nvPicPr>
        <p:blipFill>
          <a:blip r:embed="rId6">
            <a:extLst>
              <a:ext uri="{28A0092B-C50C-407E-A947-70E740481C1C}">
                <a14:useLocalDpi xmlns:a14="http://schemas.microsoft.com/office/drawing/2010/main" val="0"/>
              </a:ext>
            </a:extLst>
          </a:blip>
          <a:srcRect l="77332" t="50182"/>
          <a:stretch>
            <a:fillRect/>
          </a:stretch>
        </p:blipFill>
        <p:spPr bwMode="auto">
          <a:xfrm>
            <a:off x="2471738" y="3736975"/>
            <a:ext cx="10191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6" name="Picture 5" descr="Screen shot 2015-07-09 at 11.09.08 AM.png"/>
          <p:cNvPicPr>
            <a:picLocks noChangeAspect="1"/>
          </p:cNvPicPr>
          <p:nvPr/>
        </p:nvPicPr>
        <p:blipFill>
          <a:blip r:embed="rId6">
            <a:extLst>
              <a:ext uri="{28A0092B-C50C-407E-A947-70E740481C1C}">
                <a14:useLocalDpi xmlns:a14="http://schemas.microsoft.com/office/drawing/2010/main" val="0"/>
              </a:ext>
            </a:extLst>
          </a:blip>
          <a:srcRect l="77332" t="50182"/>
          <a:stretch>
            <a:fillRect/>
          </a:stretch>
        </p:blipFill>
        <p:spPr bwMode="auto">
          <a:xfrm>
            <a:off x="7116763" y="3736975"/>
            <a:ext cx="1019175"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Text Box 7"/>
          <p:cNvSpPr txBox="1">
            <a:spLocks noChangeArrowheads="1"/>
          </p:cNvSpPr>
          <p:nvPr/>
        </p:nvSpPr>
        <p:spPr bwMode="auto">
          <a:xfrm>
            <a:off x="1487488" y="1125538"/>
            <a:ext cx="2159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MCI-training T7&gt;T0</a:t>
            </a:r>
          </a:p>
        </p:txBody>
      </p:sp>
      <p:sp>
        <p:nvSpPr>
          <p:cNvPr id="199688" name="Text Box 8"/>
          <p:cNvSpPr txBox="1">
            <a:spLocks noChangeArrowheads="1"/>
          </p:cNvSpPr>
          <p:nvPr/>
        </p:nvSpPr>
        <p:spPr bwMode="auto">
          <a:xfrm>
            <a:off x="6075363" y="1125538"/>
            <a:ext cx="2540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MCI- no training T7&gt;T0</a:t>
            </a:r>
          </a:p>
        </p:txBody>
      </p:sp>
      <p:sp>
        <p:nvSpPr>
          <p:cNvPr id="199689" name="CasellaDiTesto 8"/>
          <p:cNvSpPr txBox="1">
            <a:spLocks noChangeArrowheads="1"/>
          </p:cNvSpPr>
          <p:nvPr/>
        </p:nvSpPr>
        <p:spPr bwMode="auto">
          <a:xfrm>
            <a:off x="6875463" y="6364288"/>
            <a:ext cx="2014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Maffei et al., 2017</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85140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Line 2"/>
          <p:cNvSpPr>
            <a:spLocks noChangeShapeType="1"/>
          </p:cNvSpPr>
          <p:nvPr/>
        </p:nvSpPr>
        <p:spPr bwMode="auto">
          <a:xfrm flipV="1">
            <a:off x="5292725" y="2205038"/>
            <a:ext cx="2232025" cy="6477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00707" name="Rectangle 3"/>
          <p:cNvSpPr>
            <a:spLocks noChangeArrowheads="1"/>
          </p:cNvSpPr>
          <p:nvPr/>
        </p:nvSpPr>
        <p:spPr bwMode="auto">
          <a:xfrm rot="-5400000">
            <a:off x="-872331" y="2336006"/>
            <a:ext cx="2235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Change in CBF T7-T0</a:t>
            </a:r>
          </a:p>
        </p:txBody>
      </p:sp>
      <p:sp>
        <p:nvSpPr>
          <p:cNvPr id="200708" name="Line 4"/>
          <p:cNvSpPr>
            <a:spLocks noChangeShapeType="1"/>
          </p:cNvSpPr>
          <p:nvPr/>
        </p:nvSpPr>
        <p:spPr bwMode="auto">
          <a:xfrm>
            <a:off x="3957638" y="5629275"/>
            <a:ext cx="355600"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09" name="Rectangle 5"/>
          <p:cNvSpPr>
            <a:spLocks noChangeArrowheads="1"/>
          </p:cNvSpPr>
          <p:nvPr/>
        </p:nvSpPr>
        <p:spPr bwMode="auto">
          <a:xfrm>
            <a:off x="4098925" y="5594350"/>
            <a:ext cx="73025" cy="69850"/>
          </a:xfrm>
          <a:prstGeom prst="rect">
            <a:avLst/>
          </a:prstGeom>
          <a:solidFill>
            <a:srgbClr val="000000"/>
          </a:solidFill>
          <a:ln w="6350">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00710" name="Rectangle 6"/>
          <p:cNvSpPr>
            <a:spLocks noChangeArrowheads="1"/>
          </p:cNvSpPr>
          <p:nvPr/>
        </p:nvSpPr>
        <p:spPr bwMode="auto">
          <a:xfrm>
            <a:off x="4313238" y="5543550"/>
            <a:ext cx="57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 </a:t>
            </a:r>
            <a:endParaRPr lang="it-IT" altLang="it-IT" sz="1800">
              <a:solidFill>
                <a:srgbClr val="000000"/>
              </a:solidFill>
            </a:endParaRPr>
          </a:p>
        </p:txBody>
      </p:sp>
      <p:sp>
        <p:nvSpPr>
          <p:cNvPr id="200711" name="Rectangle 7"/>
          <p:cNvSpPr>
            <a:spLocks noChangeArrowheads="1"/>
          </p:cNvSpPr>
          <p:nvPr/>
        </p:nvSpPr>
        <p:spPr bwMode="auto">
          <a:xfrm>
            <a:off x="4357688" y="5543550"/>
            <a:ext cx="11064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MCI-training</a:t>
            </a:r>
            <a:endParaRPr lang="it-IT" altLang="it-IT" sz="1800">
              <a:solidFill>
                <a:srgbClr val="000000"/>
              </a:solidFill>
            </a:endParaRPr>
          </a:p>
        </p:txBody>
      </p:sp>
      <p:sp>
        <p:nvSpPr>
          <p:cNvPr id="200712" name="Line 8"/>
          <p:cNvSpPr>
            <a:spLocks noChangeShapeType="1"/>
          </p:cNvSpPr>
          <p:nvPr/>
        </p:nvSpPr>
        <p:spPr bwMode="auto">
          <a:xfrm>
            <a:off x="3940175" y="5818188"/>
            <a:ext cx="355600" cy="1587"/>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13" name="Oval 9"/>
          <p:cNvSpPr>
            <a:spLocks noChangeArrowheads="1"/>
          </p:cNvSpPr>
          <p:nvPr/>
        </p:nvSpPr>
        <p:spPr bwMode="auto">
          <a:xfrm>
            <a:off x="4095750" y="5780088"/>
            <a:ext cx="79375" cy="76200"/>
          </a:xfrm>
          <a:prstGeom prst="ellipse">
            <a:avLst/>
          </a:prstGeom>
          <a:solidFill>
            <a:srgbClr val="FF0000"/>
          </a:solidFill>
          <a:ln w="6350">
            <a:solidFill>
              <a:srgbClr val="FF00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00714" name="Rectangle 10"/>
          <p:cNvSpPr>
            <a:spLocks noChangeArrowheads="1"/>
          </p:cNvSpPr>
          <p:nvPr/>
        </p:nvSpPr>
        <p:spPr bwMode="auto">
          <a:xfrm>
            <a:off x="4313238" y="5734050"/>
            <a:ext cx="57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 </a:t>
            </a:r>
            <a:endParaRPr lang="it-IT" altLang="it-IT" sz="1800">
              <a:solidFill>
                <a:srgbClr val="000000"/>
              </a:solidFill>
            </a:endParaRPr>
          </a:p>
        </p:txBody>
      </p:sp>
      <p:sp>
        <p:nvSpPr>
          <p:cNvPr id="200715" name="Rectangle 11"/>
          <p:cNvSpPr>
            <a:spLocks noChangeArrowheads="1"/>
          </p:cNvSpPr>
          <p:nvPr/>
        </p:nvSpPr>
        <p:spPr bwMode="auto">
          <a:xfrm>
            <a:off x="4356100" y="5734050"/>
            <a:ext cx="1389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600">
                <a:solidFill>
                  <a:srgbClr val="000000"/>
                </a:solidFill>
              </a:rPr>
              <a:t>MCI-no training</a:t>
            </a:r>
            <a:endParaRPr lang="it-IT" altLang="it-IT" sz="1800">
              <a:solidFill>
                <a:srgbClr val="000000"/>
              </a:solidFill>
            </a:endParaRPr>
          </a:p>
        </p:txBody>
      </p:sp>
      <p:sp>
        <p:nvSpPr>
          <p:cNvPr id="200716" name="Rectangle 12"/>
          <p:cNvSpPr>
            <a:spLocks noChangeArrowheads="1"/>
          </p:cNvSpPr>
          <p:nvPr/>
        </p:nvSpPr>
        <p:spPr bwMode="auto">
          <a:xfrm>
            <a:off x="468313" y="4408488"/>
            <a:ext cx="2555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-10</a:t>
            </a:r>
            <a:endParaRPr lang="it-IT" altLang="it-IT" sz="1800">
              <a:solidFill>
                <a:srgbClr val="000000"/>
              </a:solidFill>
            </a:endParaRPr>
          </a:p>
        </p:txBody>
      </p:sp>
      <p:sp>
        <p:nvSpPr>
          <p:cNvPr id="200717" name="Rectangle 13"/>
          <p:cNvSpPr>
            <a:spLocks noChangeArrowheads="1"/>
          </p:cNvSpPr>
          <p:nvPr/>
        </p:nvSpPr>
        <p:spPr bwMode="auto">
          <a:xfrm>
            <a:off x="541338" y="4086225"/>
            <a:ext cx="1571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-8</a:t>
            </a:r>
            <a:endParaRPr lang="it-IT" altLang="it-IT" sz="1800">
              <a:solidFill>
                <a:srgbClr val="000000"/>
              </a:solidFill>
            </a:endParaRPr>
          </a:p>
        </p:txBody>
      </p:sp>
      <p:sp>
        <p:nvSpPr>
          <p:cNvPr id="200718" name="Rectangle 14"/>
          <p:cNvSpPr>
            <a:spLocks noChangeArrowheads="1"/>
          </p:cNvSpPr>
          <p:nvPr/>
        </p:nvSpPr>
        <p:spPr bwMode="auto">
          <a:xfrm>
            <a:off x="541338" y="3763963"/>
            <a:ext cx="1571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-6</a:t>
            </a:r>
            <a:endParaRPr lang="it-IT" altLang="it-IT" sz="1800">
              <a:solidFill>
                <a:srgbClr val="000000"/>
              </a:solidFill>
            </a:endParaRPr>
          </a:p>
        </p:txBody>
      </p:sp>
      <p:sp>
        <p:nvSpPr>
          <p:cNvPr id="200719" name="Rectangle 15"/>
          <p:cNvSpPr>
            <a:spLocks noChangeArrowheads="1"/>
          </p:cNvSpPr>
          <p:nvPr/>
        </p:nvSpPr>
        <p:spPr bwMode="auto">
          <a:xfrm>
            <a:off x="541338" y="3438525"/>
            <a:ext cx="1571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-4</a:t>
            </a:r>
            <a:endParaRPr lang="it-IT" altLang="it-IT" sz="1800">
              <a:solidFill>
                <a:srgbClr val="000000"/>
              </a:solidFill>
            </a:endParaRPr>
          </a:p>
        </p:txBody>
      </p:sp>
      <p:sp>
        <p:nvSpPr>
          <p:cNvPr id="200720" name="Rectangle 16"/>
          <p:cNvSpPr>
            <a:spLocks noChangeArrowheads="1"/>
          </p:cNvSpPr>
          <p:nvPr/>
        </p:nvSpPr>
        <p:spPr bwMode="auto">
          <a:xfrm>
            <a:off x="541338" y="3114675"/>
            <a:ext cx="1571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-2</a:t>
            </a:r>
            <a:endParaRPr lang="it-IT" altLang="it-IT" sz="1800">
              <a:solidFill>
                <a:srgbClr val="000000"/>
              </a:solidFill>
            </a:endParaRPr>
          </a:p>
        </p:txBody>
      </p:sp>
      <p:sp>
        <p:nvSpPr>
          <p:cNvPr id="200721" name="Rectangle 17"/>
          <p:cNvSpPr>
            <a:spLocks noChangeArrowheads="1"/>
          </p:cNvSpPr>
          <p:nvPr/>
        </p:nvSpPr>
        <p:spPr bwMode="auto">
          <a:xfrm>
            <a:off x="585788" y="2790825"/>
            <a:ext cx="98425"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0</a:t>
            </a:r>
            <a:endParaRPr lang="it-IT" altLang="it-IT" sz="1800">
              <a:solidFill>
                <a:srgbClr val="000000"/>
              </a:solidFill>
            </a:endParaRPr>
          </a:p>
        </p:txBody>
      </p:sp>
      <p:sp>
        <p:nvSpPr>
          <p:cNvPr id="200722" name="Rectangle 18"/>
          <p:cNvSpPr>
            <a:spLocks noChangeArrowheads="1"/>
          </p:cNvSpPr>
          <p:nvPr/>
        </p:nvSpPr>
        <p:spPr bwMode="auto">
          <a:xfrm>
            <a:off x="585788" y="2466975"/>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2</a:t>
            </a:r>
            <a:endParaRPr lang="it-IT" altLang="it-IT" sz="1800">
              <a:solidFill>
                <a:srgbClr val="000000"/>
              </a:solidFill>
            </a:endParaRPr>
          </a:p>
        </p:txBody>
      </p:sp>
      <p:sp>
        <p:nvSpPr>
          <p:cNvPr id="200723" name="Rectangle 19"/>
          <p:cNvSpPr>
            <a:spLocks noChangeArrowheads="1"/>
          </p:cNvSpPr>
          <p:nvPr/>
        </p:nvSpPr>
        <p:spPr bwMode="auto">
          <a:xfrm>
            <a:off x="585788" y="2143125"/>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4</a:t>
            </a:r>
            <a:endParaRPr lang="it-IT" altLang="it-IT" sz="1800">
              <a:solidFill>
                <a:srgbClr val="000000"/>
              </a:solidFill>
            </a:endParaRPr>
          </a:p>
        </p:txBody>
      </p:sp>
      <p:sp>
        <p:nvSpPr>
          <p:cNvPr id="200724" name="Rectangle 20"/>
          <p:cNvSpPr>
            <a:spLocks noChangeArrowheads="1"/>
          </p:cNvSpPr>
          <p:nvPr/>
        </p:nvSpPr>
        <p:spPr bwMode="auto">
          <a:xfrm>
            <a:off x="585788" y="1817688"/>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6</a:t>
            </a:r>
            <a:endParaRPr lang="it-IT" altLang="it-IT" sz="1800">
              <a:solidFill>
                <a:srgbClr val="000000"/>
              </a:solidFill>
            </a:endParaRPr>
          </a:p>
        </p:txBody>
      </p:sp>
      <p:sp>
        <p:nvSpPr>
          <p:cNvPr id="200725" name="Rectangle 21"/>
          <p:cNvSpPr>
            <a:spLocks noChangeArrowheads="1"/>
          </p:cNvSpPr>
          <p:nvPr/>
        </p:nvSpPr>
        <p:spPr bwMode="auto">
          <a:xfrm>
            <a:off x="585788" y="1495425"/>
            <a:ext cx="984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8</a:t>
            </a:r>
            <a:endParaRPr lang="it-IT" altLang="it-IT" sz="1800">
              <a:solidFill>
                <a:srgbClr val="000000"/>
              </a:solidFill>
            </a:endParaRPr>
          </a:p>
        </p:txBody>
      </p:sp>
      <p:sp>
        <p:nvSpPr>
          <p:cNvPr id="200726" name="Rectangle 22"/>
          <p:cNvSpPr>
            <a:spLocks noChangeArrowheads="1"/>
          </p:cNvSpPr>
          <p:nvPr/>
        </p:nvSpPr>
        <p:spPr bwMode="auto">
          <a:xfrm>
            <a:off x="512763" y="1171575"/>
            <a:ext cx="196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rPr>
              <a:t>10</a:t>
            </a:r>
            <a:endParaRPr lang="it-IT" altLang="it-IT" sz="1800">
              <a:solidFill>
                <a:srgbClr val="000000"/>
              </a:solidFill>
            </a:endParaRPr>
          </a:p>
        </p:txBody>
      </p:sp>
      <p:sp>
        <p:nvSpPr>
          <p:cNvPr id="200727" name="Line 23"/>
          <p:cNvSpPr>
            <a:spLocks noChangeShapeType="1"/>
          </p:cNvSpPr>
          <p:nvPr/>
        </p:nvSpPr>
        <p:spPr bwMode="auto">
          <a:xfrm flipV="1">
            <a:off x="766763" y="4489450"/>
            <a:ext cx="1587" cy="301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28" name="Line 24"/>
          <p:cNvSpPr>
            <a:spLocks noChangeShapeType="1"/>
          </p:cNvSpPr>
          <p:nvPr/>
        </p:nvSpPr>
        <p:spPr bwMode="auto">
          <a:xfrm flipV="1">
            <a:off x="1435100" y="4489450"/>
            <a:ext cx="1588" cy="619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29" name="Line 25"/>
          <p:cNvSpPr>
            <a:spLocks noChangeShapeType="1"/>
          </p:cNvSpPr>
          <p:nvPr/>
        </p:nvSpPr>
        <p:spPr bwMode="auto">
          <a:xfrm flipV="1">
            <a:off x="2578100" y="4489450"/>
            <a:ext cx="1588" cy="3016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30" name="Line 26"/>
          <p:cNvSpPr>
            <a:spLocks noChangeShapeType="1"/>
          </p:cNvSpPr>
          <p:nvPr/>
        </p:nvSpPr>
        <p:spPr bwMode="auto">
          <a:xfrm flipV="1">
            <a:off x="3719513" y="4489450"/>
            <a:ext cx="1587" cy="619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31" name="Line 27"/>
          <p:cNvSpPr>
            <a:spLocks noChangeShapeType="1"/>
          </p:cNvSpPr>
          <p:nvPr/>
        </p:nvSpPr>
        <p:spPr bwMode="auto">
          <a:xfrm>
            <a:off x="766763" y="4489450"/>
            <a:ext cx="3652837"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32" name="Line 28"/>
          <p:cNvSpPr>
            <a:spLocks noChangeShapeType="1"/>
          </p:cNvSpPr>
          <p:nvPr/>
        </p:nvSpPr>
        <p:spPr bwMode="auto">
          <a:xfrm>
            <a:off x="701675" y="4489450"/>
            <a:ext cx="6508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33" name="Line 29"/>
          <p:cNvSpPr>
            <a:spLocks noChangeShapeType="1"/>
          </p:cNvSpPr>
          <p:nvPr/>
        </p:nvSpPr>
        <p:spPr bwMode="auto">
          <a:xfrm>
            <a:off x="733425" y="4327525"/>
            <a:ext cx="3333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34" name="Line 30"/>
          <p:cNvSpPr>
            <a:spLocks noChangeShapeType="1"/>
          </p:cNvSpPr>
          <p:nvPr/>
        </p:nvSpPr>
        <p:spPr bwMode="auto">
          <a:xfrm>
            <a:off x="701675" y="4165600"/>
            <a:ext cx="6508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35" name="Line 31"/>
          <p:cNvSpPr>
            <a:spLocks noChangeShapeType="1"/>
          </p:cNvSpPr>
          <p:nvPr/>
        </p:nvSpPr>
        <p:spPr bwMode="auto">
          <a:xfrm>
            <a:off x="733425" y="4003675"/>
            <a:ext cx="3333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36" name="Line 32"/>
          <p:cNvSpPr>
            <a:spLocks noChangeShapeType="1"/>
          </p:cNvSpPr>
          <p:nvPr/>
        </p:nvSpPr>
        <p:spPr bwMode="auto">
          <a:xfrm>
            <a:off x="701675" y="3841750"/>
            <a:ext cx="6508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37" name="Line 33"/>
          <p:cNvSpPr>
            <a:spLocks noChangeShapeType="1"/>
          </p:cNvSpPr>
          <p:nvPr/>
        </p:nvSpPr>
        <p:spPr bwMode="auto">
          <a:xfrm>
            <a:off x="733425" y="3679825"/>
            <a:ext cx="3333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38" name="Line 34"/>
          <p:cNvSpPr>
            <a:spLocks noChangeShapeType="1"/>
          </p:cNvSpPr>
          <p:nvPr/>
        </p:nvSpPr>
        <p:spPr bwMode="auto">
          <a:xfrm>
            <a:off x="701675" y="3517900"/>
            <a:ext cx="65088"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39" name="Line 35"/>
          <p:cNvSpPr>
            <a:spLocks noChangeShapeType="1"/>
          </p:cNvSpPr>
          <p:nvPr/>
        </p:nvSpPr>
        <p:spPr bwMode="auto">
          <a:xfrm>
            <a:off x="733425" y="3355975"/>
            <a:ext cx="333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40" name="Line 36"/>
          <p:cNvSpPr>
            <a:spLocks noChangeShapeType="1"/>
          </p:cNvSpPr>
          <p:nvPr/>
        </p:nvSpPr>
        <p:spPr bwMode="auto">
          <a:xfrm>
            <a:off x="701675" y="3194050"/>
            <a:ext cx="6508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41" name="Line 37"/>
          <p:cNvSpPr>
            <a:spLocks noChangeShapeType="1"/>
          </p:cNvSpPr>
          <p:nvPr/>
        </p:nvSpPr>
        <p:spPr bwMode="auto">
          <a:xfrm>
            <a:off x="733425" y="3032125"/>
            <a:ext cx="33338"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42" name="Line 38"/>
          <p:cNvSpPr>
            <a:spLocks noChangeShapeType="1"/>
          </p:cNvSpPr>
          <p:nvPr/>
        </p:nvSpPr>
        <p:spPr bwMode="auto">
          <a:xfrm>
            <a:off x="701675" y="2868613"/>
            <a:ext cx="650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43" name="Line 39"/>
          <p:cNvSpPr>
            <a:spLocks noChangeShapeType="1"/>
          </p:cNvSpPr>
          <p:nvPr/>
        </p:nvSpPr>
        <p:spPr bwMode="auto">
          <a:xfrm>
            <a:off x="733425" y="2706688"/>
            <a:ext cx="333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44" name="Line 40"/>
          <p:cNvSpPr>
            <a:spLocks noChangeShapeType="1"/>
          </p:cNvSpPr>
          <p:nvPr/>
        </p:nvSpPr>
        <p:spPr bwMode="auto">
          <a:xfrm>
            <a:off x="701675" y="2544763"/>
            <a:ext cx="650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45" name="Line 41"/>
          <p:cNvSpPr>
            <a:spLocks noChangeShapeType="1"/>
          </p:cNvSpPr>
          <p:nvPr/>
        </p:nvSpPr>
        <p:spPr bwMode="auto">
          <a:xfrm>
            <a:off x="733425" y="2382838"/>
            <a:ext cx="333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46" name="Line 42"/>
          <p:cNvSpPr>
            <a:spLocks noChangeShapeType="1"/>
          </p:cNvSpPr>
          <p:nvPr/>
        </p:nvSpPr>
        <p:spPr bwMode="auto">
          <a:xfrm>
            <a:off x="701675" y="2220913"/>
            <a:ext cx="650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47" name="Line 43"/>
          <p:cNvSpPr>
            <a:spLocks noChangeShapeType="1"/>
          </p:cNvSpPr>
          <p:nvPr/>
        </p:nvSpPr>
        <p:spPr bwMode="auto">
          <a:xfrm>
            <a:off x="733425" y="2058988"/>
            <a:ext cx="333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48" name="Line 44"/>
          <p:cNvSpPr>
            <a:spLocks noChangeShapeType="1"/>
          </p:cNvSpPr>
          <p:nvPr/>
        </p:nvSpPr>
        <p:spPr bwMode="auto">
          <a:xfrm>
            <a:off x="701675" y="1897063"/>
            <a:ext cx="650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49" name="Line 45"/>
          <p:cNvSpPr>
            <a:spLocks noChangeShapeType="1"/>
          </p:cNvSpPr>
          <p:nvPr/>
        </p:nvSpPr>
        <p:spPr bwMode="auto">
          <a:xfrm>
            <a:off x="733425" y="1735138"/>
            <a:ext cx="333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50" name="Line 46"/>
          <p:cNvSpPr>
            <a:spLocks noChangeShapeType="1"/>
          </p:cNvSpPr>
          <p:nvPr/>
        </p:nvSpPr>
        <p:spPr bwMode="auto">
          <a:xfrm>
            <a:off x="701675" y="1573213"/>
            <a:ext cx="650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51" name="Line 47"/>
          <p:cNvSpPr>
            <a:spLocks noChangeShapeType="1"/>
          </p:cNvSpPr>
          <p:nvPr/>
        </p:nvSpPr>
        <p:spPr bwMode="auto">
          <a:xfrm>
            <a:off x="733425" y="1411288"/>
            <a:ext cx="3333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52" name="Line 48"/>
          <p:cNvSpPr>
            <a:spLocks noChangeShapeType="1"/>
          </p:cNvSpPr>
          <p:nvPr/>
        </p:nvSpPr>
        <p:spPr bwMode="auto">
          <a:xfrm>
            <a:off x="701675" y="1249363"/>
            <a:ext cx="65088"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53" name="Line 49"/>
          <p:cNvSpPr>
            <a:spLocks noChangeShapeType="1"/>
          </p:cNvSpPr>
          <p:nvPr/>
        </p:nvSpPr>
        <p:spPr bwMode="auto">
          <a:xfrm flipV="1">
            <a:off x="766763" y="1249363"/>
            <a:ext cx="1587" cy="32400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54" name="Line 50"/>
          <p:cNvSpPr>
            <a:spLocks noChangeShapeType="1"/>
          </p:cNvSpPr>
          <p:nvPr/>
        </p:nvSpPr>
        <p:spPr bwMode="auto">
          <a:xfrm flipH="1">
            <a:off x="1435100" y="2351088"/>
            <a:ext cx="2284413" cy="517525"/>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55" name="Rectangle 51"/>
          <p:cNvSpPr>
            <a:spLocks noChangeArrowheads="1"/>
          </p:cNvSpPr>
          <p:nvPr/>
        </p:nvSpPr>
        <p:spPr bwMode="auto">
          <a:xfrm>
            <a:off x="1400175" y="2836863"/>
            <a:ext cx="68263" cy="65087"/>
          </a:xfrm>
          <a:prstGeom prst="rect">
            <a:avLst/>
          </a:prstGeom>
          <a:solidFill>
            <a:srgbClr val="000000"/>
          </a:solidFill>
          <a:ln w="6350">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00756" name="Rectangle 52"/>
          <p:cNvSpPr>
            <a:spLocks noChangeAspect="1" noChangeArrowheads="1"/>
          </p:cNvSpPr>
          <p:nvPr/>
        </p:nvSpPr>
        <p:spPr bwMode="auto">
          <a:xfrm>
            <a:off x="3671888" y="2317750"/>
            <a:ext cx="104775" cy="98425"/>
          </a:xfrm>
          <a:prstGeom prst="rect">
            <a:avLst/>
          </a:prstGeom>
          <a:solidFill>
            <a:srgbClr val="000000"/>
          </a:solidFill>
          <a:ln w="6350">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00757" name="Line 53"/>
          <p:cNvSpPr>
            <a:spLocks noChangeShapeType="1"/>
          </p:cNvSpPr>
          <p:nvPr/>
        </p:nvSpPr>
        <p:spPr bwMode="auto">
          <a:xfrm flipH="1">
            <a:off x="1435100" y="2862263"/>
            <a:ext cx="2284413" cy="6350"/>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58" name="Oval 54"/>
          <p:cNvSpPr>
            <a:spLocks noChangeAspect="1" noChangeArrowheads="1"/>
          </p:cNvSpPr>
          <p:nvPr/>
        </p:nvSpPr>
        <p:spPr bwMode="auto">
          <a:xfrm>
            <a:off x="1381125" y="2830513"/>
            <a:ext cx="122238" cy="117475"/>
          </a:xfrm>
          <a:prstGeom prst="ellipse">
            <a:avLst/>
          </a:prstGeom>
          <a:solidFill>
            <a:srgbClr val="FF0000"/>
          </a:solidFill>
          <a:ln w="6350">
            <a:solidFill>
              <a:srgbClr val="FF00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00759" name="Oval 55"/>
          <p:cNvSpPr>
            <a:spLocks noChangeAspect="1" noChangeArrowheads="1"/>
          </p:cNvSpPr>
          <p:nvPr/>
        </p:nvSpPr>
        <p:spPr bwMode="auto">
          <a:xfrm>
            <a:off x="3667125" y="2824163"/>
            <a:ext cx="119063" cy="114300"/>
          </a:xfrm>
          <a:prstGeom prst="ellipse">
            <a:avLst/>
          </a:prstGeom>
          <a:solidFill>
            <a:srgbClr val="FF0000"/>
          </a:solidFill>
          <a:ln w="6350">
            <a:solidFill>
              <a:srgbClr val="FF00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00760" name="Line 56"/>
          <p:cNvSpPr>
            <a:spLocks noChangeShapeType="1"/>
          </p:cNvSpPr>
          <p:nvPr/>
        </p:nvSpPr>
        <p:spPr bwMode="auto">
          <a:xfrm>
            <a:off x="3719513" y="2125663"/>
            <a:ext cx="1587" cy="1920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61" name="Line 57"/>
          <p:cNvSpPr>
            <a:spLocks noChangeShapeType="1"/>
          </p:cNvSpPr>
          <p:nvPr/>
        </p:nvSpPr>
        <p:spPr bwMode="auto">
          <a:xfrm>
            <a:off x="3687763" y="2125663"/>
            <a:ext cx="63500" cy="158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62" name="Line 58"/>
          <p:cNvSpPr>
            <a:spLocks noChangeShapeType="1"/>
          </p:cNvSpPr>
          <p:nvPr/>
        </p:nvSpPr>
        <p:spPr bwMode="auto">
          <a:xfrm flipV="1">
            <a:off x="3719513" y="2382838"/>
            <a:ext cx="1587" cy="195262"/>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63" name="Line 59"/>
          <p:cNvSpPr>
            <a:spLocks noChangeShapeType="1"/>
          </p:cNvSpPr>
          <p:nvPr/>
        </p:nvSpPr>
        <p:spPr bwMode="auto">
          <a:xfrm>
            <a:off x="3687763" y="2578100"/>
            <a:ext cx="63500"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64" name="Line 60"/>
          <p:cNvSpPr>
            <a:spLocks noChangeShapeType="1"/>
          </p:cNvSpPr>
          <p:nvPr/>
        </p:nvSpPr>
        <p:spPr bwMode="auto">
          <a:xfrm>
            <a:off x="3719513" y="2538413"/>
            <a:ext cx="1587" cy="287337"/>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65" name="Line 61"/>
          <p:cNvSpPr>
            <a:spLocks noChangeShapeType="1"/>
          </p:cNvSpPr>
          <p:nvPr/>
        </p:nvSpPr>
        <p:spPr bwMode="auto">
          <a:xfrm>
            <a:off x="3687763" y="2538413"/>
            <a:ext cx="63500" cy="0"/>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66" name="Line 62"/>
          <p:cNvSpPr>
            <a:spLocks noChangeShapeType="1"/>
          </p:cNvSpPr>
          <p:nvPr/>
        </p:nvSpPr>
        <p:spPr bwMode="auto">
          <a:xfrm flipV="1">
            <a:off x="3719513" y="2898775"/>
            <a:ext cx="1587" cy="287338"/>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67" name="Line 63"/>
          <p:cNvSpPr>
            <a:spLocks noChangeShapeType="1"/>
          </p:cNvSpPr>
          <p:nvPr/>
        </p:nvSpPr>
        <p:spPr bwMode="auto">
          <a:xfrm>
            <a:off x="3687763" y="3186113"/>
            <a:ext cx="63500" cy="1587"/>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68" name="Rectangle 64"/>
          <p:cNvSpPr>
            <a:spLocks noChangeArrowheads="1"/>
          </p:cNvSpPr>
          <p:nvPr/>
        </p:nvSpPr>
        <p:spPr bwMode="auto">
          <a:xfrm>
            <a:off x="1303338" y="4660900"/>
            <a:ext cx="296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T0</a:t>
            </a:r>
          </a:p>
        </p:txBody>
      </p:sp>
      <p:sp>
        <p:nvSpPr>
          <p:cNvPr id="200769" name="Rectangle 65"/>
          <p:cNvSpPr>
            <a:spLocks noChangeArrowheads="1"/>
          </p:cNvSpPr>
          <p:nvPr/>
        </p:nvSpPr>
        <p:spPr bwMode="auto">
          <a:xfrm>
            <a:off x="3594100" y="4660900"/>
            <a:ext cx="296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T7</a:t>
            </a:r>
          </a:p>
        </p:txBody>
      </p:sp>
      <p:sp>
        <p:nvSpPr>
          <p:cNvPr id="200770" name="Rectangle 66"/>
          <p:cNvSpPr>
            <a:spLocks noChangeArrowheads="1"/>
          </p:cNvSpPr>
          <p:nvPr/>
        </p:nvSpPr>
        <p:spPr bwMode="auto">
          <a:xfrm>
            <a:off x="5253038" y="4583113"/>
            <a:ext cx="296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T0</a:t>
            </a:r>
          </a:p>
        </p:txBody>
      </p:sp>
      <p:sp>
        <p:nvSpPr>
          <p:cNvPr id="200771" name="Rectangle 67"/>
          <p:cNvSpPr>
            <a:spLocks noChangeArrowheads="1"/>
          </p:cNvSpPr>
          <p:nvPr/>
        </p:nvSpPr>
        <p:spPr bwMode="auto">
          <a:xfrm>
            <a:off x="7518400" y="4583113"/>
            <a:ext cx="296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T7</a:t>
            </a:r>
          </a:p>
        </p:txBody>
      </p:sp>
      <p:sp>
        <p:nvSpPr>
          <p:cNvPr id="200772" name="Rectangle 68"/>
          <p:cNvSpPr>
            <a:spLocks noChangeArrowheads="1"/>
          </p:cNvSpPr>
          <p:nvPr/>
        </p:nvSpPr>
        <p:spPr bwMode="auto">
          <a:xfrm>
            <a:off x="4641850" y="4414838"/>
            <a:ext cx="23971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-10</a:t>
            </a:r>
            <a:endParaRPr lang="it-IT" altLang="it-IT" sz="1800">
              <a:solidFill>
                <a:srgbClr val="000000"/>
              </a:solidFill>
            </a:endParaRPr>
          </a:p>
        </p:txBody>
      </p:sp>
      <p:sp>
        <p:nvSpPr>
          <p:cNvPr id="200773" name="Rectangle 69"/>
          <p:cNvSpPr>
            <a:spLocks noChangeArrowheads="1"/>
          </p:cNvSpPr>
          <p:nvPr/>
        </p:nvSpPr>
        <p:spPr bwMode="auto">
          <a:xfrm>
            <a:off x="4714875" y="4089400"/>
            <a:ext cx="1476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-8</a:t>
            </a:r>
            <a:endParaRPr lang="it-IT" altLang="it-IT" sz="1800">
              <a:solidFill>
                <a:srgbClr val="000000"/>
              </a:solidFill>
            </a:endParaRPr>
          </a:p>
        </p:txBody>
      </p:sp>
      <p:sp>
        <p:nvSpPr>
          <p:cNvPr id="200774" name="Rectangle 70"/>
          <p:cNvSpPr>
            <a:spLocks noChangeArrowheads="1"/>
          </p:cNvSpPr>
          <p:nvPr/>
        </p:nvSpPr>
        <p:spPr bwMode="auto">
          <a:xfrm>
            <a:off x="4714875" y="3765550"/>
            <a:ext cx="1476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-6</a:t>
            </a:r>
            <a:endParaRPr lang="it-IT" altLang="it-IT" sz="1800">
              <a:solidFill>
                <a:srgbClr val="000000"/>
              </a:solidFill>
            </a:endParaRPr>
          </a:p>
        </p:txBody>
      </p:sp>
      <p:sp>
        <p:nvSpPr>
          <p:cNvPr id="200775" name="Rectangle 71"/>
          <p:cNvSpPr>
            <a:spLocks noChangeArrowheads="1"/>
          </p:cNvSpPr>
          <p:nvPr/>
        </p:nvSpPr>
        <p:spPr bwMode="auto">
          <a:xfrm>
            <a:off x="4714875" y="3438525"/>
            <a:ext cx="1476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-4</a:t>
            </a:r>
            <a:endParaRPr lang="it-IT" altLang="it-IT" sz="1800">
              <a:solidFill>
                <a:srgbClr val="000000"/>
              </a:solidFill>
            </a:endParaRPr>
          </a:p>
        </p:txBody>
      </p:sp>
      <p:sp>
        <p:nvSpPr>
          <p:cNvPr id="200776" name="Rectangle 72"/>
          <p:cNvSpPr>
            <a:spLocks noChangeArrowheads="1"/>
          </p:cNvSpPr>
          <p:nvPr/>
        </p:nvSpPr>
        <p:spPr bwMode="auto">
          <a:xfrm>
            <a:off x="4714875" y="3114675"/>
            <a:ext cx="1476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-2</a:t>
            </a:r>
            <a:endParaRPr lang="it-IT" altLang="it-IT" sz="1800">
              <a:solidFill>
                <a:srgbClr val="000000"/>
              </a:solidFill>
            </a:endParaRPr>
          </a:p>
        </p:txBody>
      </p:sp>
      <p:sp>
        <p:nvSpPr>
          <p:cNvPr id="200777" name="Rectangle 73"/>
          <p:cNvSpPr>
            <a:spLocks noChangeArrowheads="1"/>
          </p:cNvSpPr>
          <p:nvPr/>
        </p:nvSpPr>
        <p:spPr bwMode="auto">
          <a:xfrm>
            <a:off x="4756150" y="2787650"/>
            <a:ext cx="9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0</a:t>
            </a:r>
            <a:endParaRPr lang="it-IT" altLang="it-IT" sz="1800">
              <a:solidFill>
                <a:srgbClr val="000000"/>
              </a:solidFill>
            </a:endParaRPr>
          </a:p>
        </p:txBody>
      </p:sp>
      <p:sp>
        <p:nvSpPr>
          <p:cNvPr id="200778" name="Rectangle 74"/>
          <p:cNvSpPr>
            <a:spLocks noChangeArrowheads="1"/>
          </p:cNvSpPr>
          <p:nvPr/>
        </p:nvSpPr>
        <p:spPr bwMode="auto">
          <a:xfrm>
            <a:off x="4756150" y="2463800"/>
            <a:ext cx="9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2</a:t>
            </a:r>
            <a:endParaRPr lang="it-IT" altLang="it-IT" sz="1800">
              <a:solidFill>
                <a:srgbClr val="000000"/>
              </a:solidFill>
            </a:endParaRPr>
          </a:p>
        </p:txBody>
      </p:sp>
      <p:sp>
        <p:nvSpPr>
          <p:cNvPr id="200779" name="Rectangle 75"/>
          <p:cNvSpPr>
            <a:spLocks noChangeArrowheads="1"/>
          </p:cNvSpPr>
          <p:nvPr/>
        </p:nvSpPr>
        <p:spPr bwMode="auto">
          <a:xfrm>
            <a:off x="4756150" y="2138363"/>
            <a:ext cx="920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4</a:t>
            </a:r>
            <a:endParaRPr lang="it-IT" altLang="it-IT" sz="1800">
              <a:solidFill>
                <a:srgbClr val="000000"/>
              </a:solidFill>
            </a:endParaRPr>
          </a:p>
        </p:txBody>
      </p:sp>
      <p:sp>
        <p:nvSpPr>
          <p:cNvPr id="200780" name="Rectangle 76"/>
          <p:cNvSpPr>
            <a:spLocks noChangeArrowheads="1"/>
          </p:cNvSpPr>
          <p:nvPr/>
        </p:nvSpPr>
        <p:spPr bwMode="auto">
          <a:xfrm>
            <a:off x="4756150" y="1812925"/>
            <a:ext cx="9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6</a:t>
            </a:r>
            <a:endParaRPr lang="it-IT" altLang="it-IT" sz="1800">
              <a:solidFill>
                <a:srgbClr val="000000"/>
              </a:solidFill>
            </a:endParaRPr>
          </a:p>
        </p:txBody>
      </p:sp>
      <p:sp>
        <p:nvSpPr>
          <p:cNvPr id="200781" name="Rectangle 77"/>
          <p:cNvSpPr>
            <a:spLocks noChangeArrowheads="1"/>
          </p:cNvSpPr>
          <p:nvPr/>
        </p:nvSpPr>
        <p:spPr bwMode="auto">
          <a:xfrm>
            <a:off x="4756150" y="1489075"/>
            <a:ext cx="9207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8</a:t>
            </a:r>
            <a:endParaRPr lang="it-IT" altLang="it-IT" sz="1800">
              <a:solidFill>
                <a:srgbClr val="000000"/>
              </a:solidFill>
            </a:endParaRPr>
          </a:p>
        </p:txBody>
      </p:sp>
      <p:sp>
        <p:nvSpPr>
          <p:cNvPr id="200782" name="Rectangle 78"/>
          <p:cNvSpPr>
            <a:spLocks noChangeArrowheads="1"/>
          </p:cNvSpPr>
          <p:nvPr/>
        </p:nvSpPr>
        <p:spPr bwMode="auto">
          <a:xfrm>
            <a:off x="4684713" y="1162050"/>
            <a:ext cx="1841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300">
                <a:solidFill>
                  <a:srgbClr val="000000"/>
                </a:solidFill>
              </a:rPr>
              <a:t>10</a:t>
            </a:r>
            <a:endParaRPr lang="it-IT" altLang="it-IT" sz="1800">
              <a:solidFill>
                <a:srgbClr val="000000"/>
              </a:solidFill>
            </a:endParaRPr>
          </a:p>
        </p:txBody>
      </p:sp>
      <p:sp>
        <p:nvSpPr>
          <p:cNvPr id="200783" name="Line 79"/>
          <p:cNvSpPr>
            <a:spLocks noChangeShapeType="1"/>
          </p:cNvSpPr>
          <p:nvPr/>
        </p:nvSpPr>
        <p:spPr bwMode="auto">
          <a:xfrm flipV="1">
            <a:off x="4937125" y="4492625"/>
            <a:ext cx="1588" cy="317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84" name="Line 80"/>
          <p:cNvSpPr>
            <a:spLocks noChangeShapeType="1"/>
          </p:cNvSpPr>
          <p:nvPr/>
        </p:nvSpPr>
        <p:spPr bwMode="auto">
          <a:xfrm flipV="1">
            <a:off x="5307013" y="4492625"/>
            <a:ext cx="1587" cy="619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85" name="Line 81"/>
          <p:cNvSpPr>
            <a:spLocks noChangeShapeType="1"/>
          </p:cNvSpPr>
          <p:nvPr/>
        </p:nvSpPr>
        <p:spPr bwMode="auto">
          <a:xfrm flipV="1">
            <a:off x="6442075" y="4492625"/>
            <a:ext cx="0" cy="3175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86" name="Line 82"/>
          <p:cNvSpPr>
            <a:spLocks noChangeShapeType="1"/>
          </p:cNvSpPr>
          <p:nvPr/>
        </p:nvSpPr>
        <p:spPr bwMode="auto">
          <a:xfrm flipV="1">
            <a:off x="7572375" y="4492625"/>
            <a:ext cx="1588" cy="61913"/>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87" name="Line 83"/>
          <p:cNvSpPr>
            <a:spLocks noChangeShapeType="1"/>
          </p:cNvSpPr>
          <p:nvPr/>
        </p:nvSpPr>
        <p:spPr bwMode="auto">
          <a:xfrm>
            <a:off x="4937125" y="4492625"/>
            <a:ext cx="3624263"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88" name="Line 84"/>
          <p:cNvSpPr>
            <a:spLocks noChangeShapeType="1"/>
          </p:cNvSpPr>
          <p:nvPr/>
        </p:nvSpPr>
        <p:spPr bwMode="auto">
          <a:xfrm>
            <a:off x="4872038" y="4492625"/>
            <a:ext cx="65087"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89" name="Line 85"/>
          <p:cNvSpPr>
            <a:spLocks noChangeShapeType="1"/>
          </p:cNvSpPr>
          <p:nvPr/>
        </p:nvSpPr>
        <p:spPr bwMode="auto">
          <a:xfrm>
            <a:off x="4905375" y="4330700"/>
            <a:ext cx="317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90" name="Line 86"/>
          <p:cNvSpPr>
            <a:spLocks noChangeShapeType="1"/>
          </p:cNvSpPr>
          <p:nvPr/>
        </p:nvSpPr>
        <p:spPr bwMode="auto">
          <a:xfrm>
            <a:off x="4872038" y="4167188"/>
            <a:ext cx="6508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91" name="Line 87"/>
          <p:cNvSpPr>
            <a:spLocks noChangeShapeType="1"/>
          </p:cNvSpPr>
          <p:nvPr/>
        </p:nvSpPr>
        <p:spPr bwMode="auto">
          <a:xfrm>
            <a:off x="4905375" y="4003675"/>
            <a:ext cx="3175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92" name="Line 88"/>
          <p:cNvSpPr>
            <a:spLocks noChangeShapeType="1"/>
          </p:cNvSpPr>
          <p:nvPr/>
        </p:nvSpPr>
        <p:spPr bwMode="auto">
          <a:xfrm>
            <a:off x="4872038" y="3843338"/>
            <a:ext cx="65087"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93" name="Line 89"/>
          <p:cNvSpPr>
            <a:spLocks noChangeShapeType="1"/>
          </p:cNvSpPr>
          <p:nvPr/>
        </p:nvSpPr>
        <p:spPr bwMode="auto">
          <a:xfrm>
            <a:off x="4905375" y="3679825"/>
            <a:ext cx="3175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94" name="Line 90"/>
          <p:cNvSpPr>
            <a:spLocks noChangeShapeType="1"/>
          </p:cNvSpPr>
          <p:nvPr/>
        </p:nvSpPr>
        <p:spPr bwMode="auto">
          <a:xfrm>
            <a:off x="4872038" y="3516313"/>
            <a:ext cx="6508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95" name="Line 91"/>
          <p:cNvSpPr>
            <a:spLocks noChangeShapeType="1"/>
          </p:cNvSpPr>
          <p:nvPr/>
        </p:nvSpPr>
        <p:spPr bwMode="auto">
          <a:xfrm>
            <a:off x="4905375" y="3354388"/>
            <a:ext cx="317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96" name="Line 92"/>
          <p:cNvSpPr>
            <a:spLocks noChangeShapeType="1"/>
          </p:cNvSpPr>
          <p:nvPr/>
        </p:nvSpPr>
        <p:spPr bwMode="auto">
          <a:xfrm>
            <a:off x="4872038" y="3190875"/>
            <a:ext cx="65087"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97" name="Line 93"/>
          <p:cNvSpPr>
            <a:spLocks noChangeShapeType="1"/>
          </p:cNvSpPr>
          <p:nvPr/>
        </p:nvSpPr>
        <p:spPr bwMode="auto">
          <a:xfrm>
            <a:off x="4905375" y="3030538"/>
            <a:ext cx="317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98" name="Line 94"/>
          <p:cNvSpPr>
            <a:spLocks noChangeShapeType="1"/>
          </p:cNvSpPr>
          <p:nvPr/>
        </p:nvSpPr>
        <p:spPr bwMode="auto">
          <a:xfrm>
            <a:off x="4872038" y="2867025"/>
            <a:ext cx="65087"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799" name="Line 95"/>
          <p:cNvSpPr>
            <a:spLocks noChangeShapeType="1"/>
          </p:cNvSpPr>
          <p:nvPr/>
        </p:nvSpPr>
        <p:spPr bwMode="auto">
          <a:xfrm>
            <a:off x="4905375" y="2703513"/>
            <a:ext cx="317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00" name="Line 96"/>
          <p:cNvSpPr>
            <a:spLocks noChangeShapeType="1"/>
          </p:cNvSpPr>
          <p:nvPr/>
        </p:nvSpPr>
        <p:spPr bwMode="auto">
          <a:xfrm>
            <a:off x="4872038" y="2541588"/>
            <a:ext cx="6508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01" name="Line 97"/>
          <p:cNvSpPr>
            <a:spLocks noChangeShapeType="1"/>
          </p:cNvSpPr>
          <p:nvPr/>
        </p:nvSpPr>
        <p:spPr bwMode="auto">
          <a:xfrm>
            <a:off x="4905375" y="2379663"/>
            <a:ext cx="31750"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02" name="Line 98"/>
          <p:cNvSpPr>
            <a:spLocks noChangeShapeType="1"/>
          </p:cNvSpPr>
          <p:nvPr/>
        </p:nvSpPr>
        <p:spPr bwMode="auto">
          <a:xfrm>
            <a:off x="4872038" y="2216150"/>
            <a:ext cx="65087"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03" name="Line 99"/>
          <p:cNvSpPr>
            <a:spLocks noChangeShapeType="1"/>
          </p:cNvSpPr>
          <p:nvPr/>
        </p:nvSpPr>
        <p:spPr bwMode="auto">
          <a:xfrm>
            <a:off x="4905375" y="2054225"/>
            <a:ext cx="3175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04" name="Line 100"/>
          <p:cNvSpPr>
            <a:spLocks noChangeShapeType="1"/>
          </p:cNvSpPr>
          <p:nvPr/>
        </p:nvSpPr>
        <p:spPr bwMode="auto">
          <a:xfrm>
            <a:off x="4872038" y="1890713"/>
            <a:ext cx="6508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05" name="Line 101"/>
          <p:cNvSpPr>
            <a:spLocks noChangeShapeType="1"/>
          </p:cNvSpPr>
          <p:nvPr/>
        </p:nvSpPr>
        <p:spPr bwMode="auto">
          <a:xfrm>
            <a:off x="4905375" y="1728788"/>
            <a:ext cx="31750"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06" name="Line 102"/>
          <p:cNvSpPr>
            <a:spLocks noChangeShapeType="1"/>
          </p:cNvSpPr>
          <p:nvPr/>
        </p:nvSpPr>
        <p:spPr bwMode="auto">
          <a:xfrm>
            <a:off x="4872038" y="1566863"/>
            <a:ext cx="65087" cy="1587"/>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07" name="Line 103"/>
          <p:cNvSpPr>
            <a:spLocks noChangeShapeType="1"/>
          </p:cNvSpPr>
          <p:nvPr/>
        </p:nvSpPr>
        <p:spPr bwMode="auto">
          <a:xfrm>
            <a:off x="4905375" y="1403350"/>
            <a:ext cx="31750" cy="1588"/>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08" name="Line 104"/>
          <p:cNvSpPr>
            <a:spLocks noChangeShapeType="1"/>
          </p:cNvSpPr>
          <p:nvPr/>
        </p:nvSpPr>
        <p:spPr bwMode="auto">
          <a:xfrm>
            <a:off x="4872038" y="1241425"/>
            <a:ext cx="65087" cy="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09" name="Line 105"/>
          <p:cNvSpPr>
            <a:spLocks noChangeShapeType="1"/>
          </p:cNvSpPr>
          <p:nvPr/>
        </p:nvSpPr>
        <p:spPr bwMode="auto">
          <a:xfrm flipV="1">
            <a:off x="4937125" y="1241425"/>
            <a:ext cx="1588" cy="3251200"/>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10" name="Rectangle 106"/>
          <p:cNvSpPr>
            <a:spLocks noChangeAspect="1" noChangeArrowheads="1"/>
          </p:cNvSpPr>
          <p:nvPr/>
        </p:nvSpPr>
        <p:spPr bwMode="auto">
          <a:xfrm>
            <a:off x="5251450" y="2820988"/>
            <a:ext cx="103188" cy="100012"/>
          </a:xfrm>
          <a:prstGeom prst="rect">
            <a:avLst/>
          </a:prstGeom>
          <a:solidFill>
            <a:srgbClr val="000000"/>
          </a:solidFill>
          <a:ln w="6350">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00811" name="Rectangle 107"/>
          <p:cNvSpPr>
            <a:spLocks noChangeAspect="1" noChangeArrowheads="1"/>
          </p:cNvSpPr>
          <p:nvPr/>
        </p:nvSpPr>
        <p:spPr bwMode="auto">
          <a:xfrm>
            <a:off x="7516813" y="2138363"/>
            <a:ext cx="103187" cy="98425"/>
          </a:xfrm>
          <a:prstGeom prst="rect">
            <a:avLst/>
          </a:prstGeom>
          <a:solidFill>
            <a:srgbClr val="000000"/>
          </a:solidFill>
          <a:ln w="6350">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00812" name="Line 108"/>
          <p:cNvSpPr>
            <a:spLocks noChangeShapeType="1"/>
          </p:cNvSpPr>
          <p:nvPr/>
        </p:nvSpPr>
        <p:spPr bwMode="auto">
          <a:xfrm flipH="1" flipV="1">
            <a:off x="5307013" y="2854325"/>
            <a:ext cx="2265362" cy="323850"/>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13" name="Oval 109"/>
          <p:cNvSpPr>
            <a:spLocks noChangeAspect="1" noChangeArrowheads="1"/>
          </p:cNvSpPr>
          <p:nvPr/>
        </p:nvSpPr>
        <p:spPr bwMode="auto">
          <a:xfrm>
            <a:off x="5246688" y="2816225"/>
            <a:ext cx="119062" cy="114300"/>
          </a:xfrm>
          <a:prstGeom prst="ellipse">
            <a:avLst/>
          </a:prstGeom>
          <a:solidFill>
            <a:srgbClr val="FF0000"/>
          </a:solidFill>
          <a:ln w="6350">
            <a:solidFill>
              <a:srgbClr val="FF00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00814" name="Oval 110"/>
          <p:cNvSpPr>
            <a:spLocks noChangeAspect="1" noChangeArrowheads="1"/>
          </p:cNvSpPr>
          <p:nvPr/>
        </p:nvSpPr>
        <p:spPr bwMode="auto">
          <a:xfrm>
            <a:off x="7512050" y="3141663"/>
            <a:ext cx="119063" cy="114300"/>
          </a:xfrm>
          <a:prstGeom prst="ellipse">
            <a:avLst/>
          </a:prstGeom>
          <a:solidFill>
            <a:srgbClr val="FF0000"/>
          </a:solidFill>
          <a:ln w="6350">
            <a:solidFill>
              <a:srgbClr val="FF0000"/>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200815" name="Line 111"/>
          <p:cNvSpPr>
            <a:spLocks noChangeShapeType="1"/>
          </p:cNvSpPr>
          <p:nvPr/>
        </p:nvSpPr>
        <p:spPr bwMode="auto">
          <a:xfrm>
            <a:off x="7540625" y="1987550"/>
            <a:ext cx="63500"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16" name="Line 112"/>
          <p:cNvSpPr>
            <a:spLocks noChangeShapeType="1"/>
          </p:cNvSpPr>
          <p:nvPr/>
        </p:nvSpPr>
        <p:spPr bwMode="auto">
          <a:xfrm>
            <a:off x="7540625" y="2400300"/>
            <a:ext cx="63500" cy="1588"/>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17" name="Line 113"/>
          <p:cNvSpPr>
            <a:spLocks noChangeShapeType="1"/>
          </p:cNvSpPr>
          <p:nvPr/>
        </p:nvSpPr>
        <p:spPr bwMode="auto">
          <a:xfrm>
            <a:off x="7540625" y="2833688"/>
            <a:ext cx="63500" cy="1587"/>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18" name="Line 114"/>
          <p:cNvSpPr>
            <a:spLocks noChangeShapeType="1"/>
          </p:cNvSpPr>
          <p:nvPr/>
        </p:nvSpPr>
        <p:spPr bwMode="auto">
          <a:xfrm>
            <a:off x="7540625" y="3500438"/>
            <a:ext cx="63500" cy="1587"/>
          </a:xfrm>
          <a:prstGeom prst="line">
            <a:avLst/>
          </a:prstGeom>
          <a:noFill/>
          <a:ln w="635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200819" name="Line 115"/>
          <p:cNvSpPr>
            <a:spLocks noChangeShapeType="1"/>
          </p:cNvSpPr>
          <p:nvPr/>
        </p:nvSpPr>
        <p:spPr bwMode="auto">
          <a:xfrm>
            <a:off x="4938713" y="2867025"/>
            <a:ext cx="36639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00820" name="Line 116"/>
          <p:cNvSpPr>
            <a:spLocks noChangeShapeType="1"/>
          </p:cNvSpPr>
          <p:nvPr/>
        </p:nvSpPr>
        <p:spPr bwMode="auto">
          <a:xfrm>
            <a:off x="746125" y="2862263"/>
            <a:ext cx="4032250" cy="0"/>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00821" name="Text Box 117"/>
          <p:cNvSpPr txBox="1">
            <a:spLocks noChangeArrowheads="1"/>
          </p:cNvSpPr>
          <p:nvPr/>
        </p:nvSpPr>
        <p:spPr bwMode="auto">
          <a:xfrm>
            <a:off x="7667625" y="2308225"/>
            <a:ext cx="30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000000"/>
                </a:solidFill>
              </a:rPr>
              <a:t>*</a:t>
            </a:r>
          </a:p>
        </p:txBody>
      </p:sp>
      <p:sp>
        <p:nvSpPr>
          <p:cNvPr id="200822" name="Text Box 118"/>
          <p:cNvSpPr txBox="1">
            <a:spLocks noChangeArrowheads="1"/>
          </p:cNvSpPr>
          <p:nvPr/>
        </p:nvSpPr>
        <p:spPr bwMode="auto">
          <a:xfrm>
            <a:off x="1331913" y="955675"/>
            <a:ext cx="2514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Hippocampal region </a:t>
            </a:r>
          </a:p>
        </p:txBody>
      </p:sp>
      <p:sp>
        <p:nvSpPr>
          <p:cNvPr id="200823" name="Text Box 119"/>
          <p:cNvSpPr txBox="1">
            <a:spLocks noChangeArrowheads="1"/>
          </p:cNvSpPr>
          <p:nvPr/>
        </p:nvSpPr>
        <p:spPr bwMode="auto">
          <a:xfrm>
            <a:off x="5448300" y="955675"/>
            <a:ext cx="3008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a:solidFill>
                  <a:srgbClr val="000000"/>
                </a:solidFill>
              </a:rPr>
              <a:t>Parahippocampal region </a:t>
            </a:r>
          </a:p>
        </p:txBody>
      </p:sp>
      <p:sp>
        <p:nvSpPr>
          <p:cNvPr id="200824" name="Line 120"/>
          <p:cNvSpPr>
            <a:spLocks noChangeShapeType="1"/>
          </p:cNvSpPr>
          <p:nvPr/>
        </p:nvSpPr>
        <p:spPr bwMode="auto">
          <a:xfrm>
            <a:off x="7572375" y="1998663"/>
            <a:ext cx="0" cy="3952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00825" name="Line 121"/>
          <p:cNvSpPr>
            <a:spLocks noChangeShapeType="1"/>
          </p:cNvSpPr>
          <p:nvPr/>
        </p:nvSpPr>
        <p:spPr bwMode="auto">
          <a:xfrm>
            <a:off x="7572375" y="2852738"/>
            <a:ext cx="0" cy="650875"/>
          </a:xfrm>
          <a:prstGeom prst="line">
            <a:avLst/>
          </a:prstGeom>
          <a:noFill/>
          <a:ln w="63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00826" name="Text Box 122"/>
          <p:cNvSpPr txBox="1">
            <a:spLocks noChangeArrowheads="1"/>
          </p:cNvSpPr>
          <p:nvPr/>
        </p:nvSpPr>
        <p:spPr bwMode="auto">
          <a:xfrm>
            <a:off x="323850" y="163513"/>
            <a:ext cx="73453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800" b="1">
                <a:solidFill>
                  <a:srgbClr val="000000"/>
                </a:solidFill>
              </a:rPr>
              <a:t>Training increases CBF in MTL structures </a:t>
            </a:r>
          </a:p>
        </p:txBody>
      </p:sp>
      <p:sp>
        <p:nvSpPr>
          <p:cNvPr id="200827" name="CasellaDiTesto 122"/>
          <p:cNvSpPr txBox="1">
            <a:spLocks noChangeArrowheads="1"/>
          </p:cNvSpPr>
          <p:nvPr/>
        </p:nvSpPr>
        <p:spPr bwMode="auto">
          <a:xfrm>
            <a:off x="6875463" y="6364288"/>
            <a:ext cx="2014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Maffei et al., 2017</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90817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0" y="439738"/>
            <a:ext cx="9144000" cy="521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Recently, it has been suggested that reduced CBF might directly contribute to brain beta-amyloidosis (Zlokovic 2011). </a:t>
            </a:r>
          </a:p>
          <a:p>
            <a:pPr algn="ctr" eaLnBrk="1" fontAlgn="base" hangingPunct="1">
              <a:spcBef>
                <a:spcPct val="0"/>
              </a:spcBef>
              <a:spcAft>
                <a:spcPct val="0"/>
              </a:spcAft>
              <a:buFontTx/>
              <a:buNone/>
            </a:pPr>
            <a:r>
              <a:rPr lang="en-GB" altLang="it-IT" sz="2800">
                <a:solidFill>
                  <a:srgbClr val="FFFFFF"/>
                </a:solidFill>
              </a:rPr>
              <a:t>Indeed, in animal models, mild chronic brain hypoperfusion results in increased brain A</a:t>
            </a:r>
            <a:r>
              <a:rPr lang="en-GB" altLang="it-IT" sz="2800">
                <a:solidFill>
                  <a:srgbClr val="FFFFFF"/>
                </a:solidFill>
                <a:latin typeface="Symbol" pitchFamily="18" charset="2"/>
              </a:rPr>
              <a:t>b</a:t>
            </a:r>
            <a:r>
              <a:rPr lang="en-GB" altLang="it-IT" sz="2800">
                <a:solidFill>
                  <a:srgbClr val="FFFFFF"/>
                </a:solidFill>
              </a:rPr>
              <a:t> presence (Elali et al., 2013). </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a:solidFill>
                  <a:srgbClr val="FFFFFF"/>
                </a:solidFill>
              </a:rPr>
              <a:t>Therefore, the increase in CBF caused by the Train the Brain intervention might not only indicate a more physiological perfusion state, with a reduction of neuronal dysfunction, but might also affect brain A</a:t>
            </a:r>
            <a:r>
              <a:rPr lang="en-GB" altLang="it-IT" sz="2800">
                <a:solidFill>
                  <a:srgbClr val="FFFFFF"/>
                </a:solidFill>
                <a:latin typeface="Symbol" pitchFamily="18" charset="2"/>
              </a:rPr>
              <a:t>b</a:t>
            </a:r>
            <a:r>
              <a:rPr lang="en-GB" altLang="it-IT" sz="2800">
                <a:solidFill>
                  <a:srgbClr val="FFFFFF"/>
                </a:solidFill>
              </a:rPr>
              <a:t> burden.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530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2274" name="Text Box 2"/>
          <p:cNvSpPr txBox="1">
            <a:spLocks noChangeArrowheads="1"/>
          </p:cNvSpPr>
          <p:nvPr/>
        </p:nvSpPr>
        <p:spPr bwMode="auto">
          <a:xfrm>
            <a:off x="1184275" y="1628775"/>
            <a:ext cx="6737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000000"/>
                </a:solidFill>
              </a:rPr>
              <a:t>Il progetto Train the Brain a Pisa</a:t>
            </a:r>
          </a:p>
        </p:txBody>
      </p:sp>
      <p:pic>
        <p:nvPicPr>
          <p:cNvPr id="182275" name="Picture 3" descr="logo_lun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17850"/>
            <a:ext cx="915352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19551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ChangeArrowheads="1"/>
          </p:cNvSpPr>
          <p:nvPr/>
        </p:nvSpPr>
        <p:spPr bwMode="auto">
          <a:xfrm>
            <a:off x="0" y="-39688"/>
            <a:ext cx="9144000" cy="691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a:solidFill>
                  <a:srgbClr val="FFFFFF"/>
                </a:solidFill>
              </a:rPr>
              <a:t>A non pharmacological, combined physical and cognitive training in a social setting improves cognitive status of MCI subjects and improves indicators of brain health. </a:t>
            </a:r>
          </a:p>
          <a:p>
            <a:pPr algn="ctr" eaLnBrk="1" fontAlgn="base" hangingPunct="1">
              <a:spcBef>
                <a:spcPct val="0"/>
              </a:spcBef>
              <a:spcAft>
                <a:spcPct val="0"/>
              </a:spcAft>
              <a:buFontTx/>
              <a:buNone/>
            </a:pPr>
            <a:endParaRPr lang="en-GB" altLang="it-IT">
              <a:solidFill>
                <a:srgbClr val="FFFFFF"/>
              </a:solidFill>
            </a:endParaRPr>
          </a:p>
          <a:p>
            <a:pPr algn="ctr" eaLnBrk="1" fontAlgn="base" hangingPunct="1">
              <a:spcBef>
                <a:spcPct val="0"/>
              </a:spcBef>
              <a:spcAft>
                <a:spcPct val="0"/>
              </a:spcAft>
              <a:buFontTx/>
              <a:buNone/>
            </a:pPr>
            <a:r>
              <a:rPr lang="en-GB" altLang="it-IT">
                <a:solidFill>
                  <a:srgbClr val="FFFFFF"/>
                </a:solidFill>
              </a:rPr>
              <a:t>As pointed out by Ngandu et al. (2015), even small size effects in these initial stages may result in considerable gains in terms of public health. </a:t>
            </a:r>
          </a:p>
          <a:p>
            <a:pPr algn="ctr" eaLnBrk="1" fontAlgn="base" hangingPunct="1">
              <a:spcBef>
                <a:spcPct val="0"/>
              </a:spcBef>
              <a:spcAft>
                <a:spcPct val="0"/>
              </a:spcAft>
              <a:buFontTx/>
              <a:buNone/>
            </a:pPr>
            <a:endParaRPr lang="en-GB" altLang="it-IT">
              <a:solidFill>
                <a:srgbClr val="FFFFFF"/>
              </a:solidFill>
            </a:endParaRPr>
          </a:p>
          <a:p>
            <a:pPr algn="ctr" eaLnBrk="1" fontAlgn="base" hangingPunct="1">
              <a:spcBef>
                <a:spcPct val="0"/>
              </a:spcBef>
              <a:spcAft>
                <a:spcPct val="0"/>
              </a:spcAft>
              <a:buFontTx/>
              <a:buNone/>
            </a:pPr>
            <a:r>
              <a:rPr lang="en-GB" altLang="it-IT">
                <a:solidFill>
                  <a:srgbClr val="FFFFFF"/>
                </a:solidFill>
              </a:rPr>
              <a:t>This underscores the importance of interventions aimed at multiple lifestyle factors as possible strategies to reduce or delay dementia conversion in MCI subjects, thus reducing dementia incidence.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526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0" y="1052513"/>
            <a:ext cx="9144000"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4000">
                <a:solidFill>
                  <a:srgbClr val="FFFF66"/>
                </a:solidFill>
              </a:rPr>
              <a:t>An aged brain, even a diseased brain, has potentialities that we have not yet explored.</a:t>
            </a:r>
          </a:p>
          <a:p>
            <a:pPr algn="ctr" eaLnBrk="1" fontAlgn="base" hangingPunct="1">
              <a:spcBef>
                <a:spcPct val="0"/>
              </a:spcBef>
              <a:spcAft>
                <a:spcPct val="0"/>
              </a:spcAft>
              <a:buFontTx/>
              <a:buNone/>
            </a:pPr>
            <a:endParaRPr lang="it-IT" altLang="it-IT" sz="4000">
              <a:solidFill>
                <a:srgbClr val="FFFF66"/>
              </a:solidFill>
            </a:endParaRPr>
          </a:p>
          <a:p>
            <a:pPr algn="ctr" eaLnBrk="1" fontAlgn="base" hangingPunct="1">
              <a:spcBef>
                <a:spcPct val="0"/>
              </a:spcBef>
              <a:spcAft>
                <a:spcPct val="0"/>
              </a:spcAft>
              <a:buFontTx/>
              <a:buNone/>
            </a:pPr>
            <a:r>
              <a:rPr lang="it-IT" altLang="it-IT" sz="4000">
                <a:solidFill>
                  <a:srgbClr val="FFFF66"/>
                </a:solidFill>
              </a:rPr>
              <a:t>The more we learn, the more we understand that there is more to learn.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0877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9250"/>
            <a:ext cx="9144000" cy="628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03" name="Text Box 3"/>
          <p:cNvSpPr txBox="1">
            <a:spLocks noChangeArrowheads="1"/>
          </p:cNvSpPr>
          <p:nvPr/>
        </p:nvSpPr>
        <p:spPr bwMode="auto">
          <a:xfrm>
            <a:off x="0" y="457200"/>
            <a:ext cx="9144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it-IT" altLang="it-IT" sz="2400" b="1">
                <a:solidFill>
                  <a:srgbClr val="FFFFFF"/>
                </a:solidFill>
                <a:latin typeface="Times New Roman" pitchFamily="18" charset="0"/>
              </a:rPr>
              <a:t>Hamlet:</a:t>
            </a:r>
            <a:r>
              <a:rPr lang="it-IT" altLang="it-IT" sz="2400">
                <a:solidFill>
                  <a:srgbClr val="FFFFFF"/>
                </a:solidFill>
                <a:latin typeface="Times New Roman" pitchFamily="18" charset="0"/>
              </a:rPr>
              <a:t/>
            </a:r>
            <a:br>
              <a:rPr lang="it-IT" altLang="it-IT" sz="2400">
                <a:solidFill>
                  <a:srgbClr val="FFFFFF"/>
                </a:solidFill>
                <a:latin typeface="Times New Roman" pitchFamily="18" charset="0"/>
              </a:rPr>
            </a:br>
            <a:r>
              <a:rPr lang="it-IT" altLang="it-IT" sz="2400">
                <a:solidFill>
                  <a:srgbClr val="FFFFFF"/>
                </a:solidFill>
                <a:latin typeface="Times New Roman" pitchFamily="18" charset="0"/>
              </a:rPr>
              <a:t>There are more things in heaven and earth, Horatio,</a:t>
            </a:r>
            <a:br>
              <a:rPr lang="it-IT" altLang="it-IT" sz="2400">
                <a:solidFill>
                  <a:srgbClr val="FFFFFF"/>
                </a:solidFill>
                <a:latin typeface="Times New Roman" pitchFamily="18" charset="0"/>
              </a:rPr>
            </a:br>
            <a:r>
              <a:rPr lang="it-IT" altLang="it-IT" sz="2400">
                <a:solidFill>
                  <a:srgbClr val="FFFFFF"/>
                </a:solidFill>
                <a:latin typeface="Times New Roman" pitchFamily="18" charset="0"/>
              </a:rPr>
              <a:t>Than are dreamt of in your philosophy.</a:t>
            </a:r>
            <a:br>
              <a:rPr lang="it-IT" altLang="it-IT" sz="2400">
                <a:solidFill>
                  <a:srgbClr val="FFFFFF"/>
                </a:solidFill>
                <a:latin typeface="Times New Roman" pitchFamily="18" charset="0"/>
              </a:rPr>
            </a:br>
            <a:endParaRPr lang="it-IT" altLang="it-IT" sz="2400" i="1">
              <a:solidFill>
                <a:srgbClr val="FFFFFF"/>
              </a:solidFill>
              <a:latin typeface="Times New Roman" pitchFamily="18" charset="0"/>
            </a:endParaRPr>
          </a:p>
          <a:p>
            <a:pPr fontAlgn="base">
              <a:spcBef>
                <a:spcPct val="0"/>
              </a:spcBef>
              <a:spcAft>
                <a:spcPct val="0"/>
              </a:spcAft>
              <a:buFontTx/>
              <a:buNone/>
            </a:pPr>
            <a:r>
              <a:rPr lang="it-IT" altLang="it-IT" sz="2400" i="1">
                <a:solidFill>
                  <a:srgbClr val="FFFFFF"/>
                </a:solidFill>
                <a:latin typeface="Times New Roman" pitchFamily="18" charset="0"/>
              </a:rPr>
              <a:t>Hamlet Act 1, scene 5, 159–167</a:t>
            </a:r>
            <a:endParaRPr lang="it-IT" altLang="it-IT" sz="2400">
              <a:solidFill>
                <a:srgbClr val="FFFFFF"/>
              </a:solidFill>
              <a:latin typeface="Times New Roman" pitchFamily="18" charset="0"/>
            </a:endParaRPr>
          </a:p>
          <a:p>
            <a:pPr fontAlgn="base">
              <a:spcBef>
                <a:spcPct val="0"/>
              </a:spcBef>
              <a:spcAft>
                <a:spcPct val="0"/>
              </a:spcAft>
              <a:buFontTx/>
              <a:buNone/>
            </a:pPr>
            <a:endParaRPr lang="it-IT" altLang="it-IT" sz="2400">
              <a:solidFill>
                <a:srgbClr val="FFFFFF"/>
              </a:solidFill>
              <a:latin typeface="Times New Roman" pitchFamily="18" charset="0"/>
            </a:endParaRPr>
          </a:p>
        </p:txBody>
      </p:sp>
      <p:sp>
        <p:nvSpPr>
          <p:cNvPr id="204804" name="Line 4"/>
          <p:cNvSpPr>
            <a:spLocks noChangeShapeType="1"/>
          </p:cNvSpPr>
          <p:nvPr/>
        </p:nvSpPr>
        <p:spPr bwMode="auto">
          <a:xfrm flipH="1">
            <a:off x="8001000" y="1905000"/>
            <a:ext cx="152400" cy="4572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204805" name="Text Box 5"/>
          <p:cNvSpPr txBox="1">
            <a:spLocks noChangeArrowheads="1"/>
          </p:cNvSpPr>
          <p:nvPr/>
        </p:nvSpPr>
        <p:spPr bwMode="auto">
          <a:xfrm>
            <a:off x="7196138" y="1498600"/>
            <a:ext cx="1947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fontAlgn="base">
              <a:spcBef>
                <a:spcPct val="0"/>
              </a:spcBef>
              <a:spcAft>
                <a:spcPct val="0"/>
              </a:spcAft>
              <a:buFontTx/>
              <a:buNone/>
            </a:pPr>
            <a:r>
              <a:rPr lang="it-IT" altLang="it-IT" sz="2400">
                <a:solidFill>
                  <a:srgbClr val="FFFFFF"/>
                </a:solidFill>
              </a:rPr>
              <a:t>You are here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15350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0" y="977900"/>
            <a:ext cx="9144000"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3600" b="1">
                <a:solidFill>
                  <a:srgbClr val="FFFFFF"/>
                </a:solidFill>
              </a:rPr>
              <a:t>To assesses the efficacy of a </a:t>
            </a:r>
            <a:r>
              <a:rPr lang="en-GB" altLang="it-IT" sz="3600" b="1" u="sng">
                <a:solidFill>
                  <a:srgbClr val="FFFFFF"/>
                </a:solidFill>
              </a:rPr>
              <a:t>combined </a:t>
            </a:r>
            <a:r>
              <a:rPr lang="en-GB" altLang="it-IT" sz="3600" b="1">
                <a:solidFill>
                  <a:srgbClr val="FFFFFF"/>
                </a:solidFill>
              </a:rPr>
              <a:t>cognitive and physical training on the progression of the disease in subjects  with MCI or in the early stages of dementia.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033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ChangeArrowheads="1"/>
          </p:cNvSpPr>
          <p:nvPr/>
        </p:nvSpPr>
        <p:spPr bwMode="auto">
          <a:xfrm>
            <a:off x="0" y="184150"/>
            <a:ext cx="9144000" cy="569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endParaRPr lang="en-GB" altLang="it-IT" sz="800" b="1">
              <a:solidFill>
                <a:srgbClr val="FFFFFF"/>
              </a:solidFill>
            </a:endParaRPr>
          </a:p>
          <a:p>
            <a:pPr algn="ctr" eaLnBrk="1" fontAlgn="base" hangingPunct="1">
              <a:spcBef>
                <a:spcPct val="0"/>
              </a:spcBef>
              <a:spcAft>
                <a:spcPct val="0"/>
              </a:spcAft>
              <a:buFontTx/>
              <a:buNone/>
            </a:pPr>
            <a:endParaRPr lang="en-GB" altLang="it-IT" sz="2400" b="1">
              <a:solidFill>
                <a:srgbClr val="FFFFFF"/>
              </a:solidFill>
            </a:endParaRPr>
          </a:p>
          <a:p>
            <a:pPr algn="ctr" eaLnBrk="1" fontAlgn="base" hangingPunct="1">
              <a:spcBef>
                <a:spcPct val="0"/>
              </a:spcBef>
              <a:spcAft>
                <a:spcPct val="0"/>
              </a:spcAft>
              <a:buFontTx/>
              <a:buNone/>
            </a:pPr>
            <a:r>
              <a:rPr lang="it-IT" altLang="it-IT" sz="2400" b="1">
                <a:solidFill>
                  <a:srgbClr val="FFFFFF"/>
                </a:solidFill>
              </a:rPr>
              <a:t>An early identification of subjects in the MCi state or in the very first dementia stages should allow to maximally exploit brain plasticity,  counteracting the progression of synaptic function and plasticity and promoting compensatory plasticity,</a:t>
            </a:r>
            <a:r>
              <a:rPr lang="it-IT" altLang="it-IT" sz="1800">
                <a:solidFill>
                  <a:srgbClr val="FFFFFF"/>
                </a:solidFill>
              </a:rPr>
              <a:t> </a:t>
            </a:r>
            <a:r>
              <a:rPr lang="it-IT" altLang="it-IT" sz="2400" b="1">
                <a:solidFill>
                  <a:srgbClr val="FFFFFF"/>
                </a:solidFill>
              </a:rPr>
              <a:t>and to act on the first phases of A</a:t>
            </a:r>
            <a:r>
              <a:rPr lang="it-IT" altLang="it-IT" sz="2400" b="1">
                <a:solidFill>
                  <a:srgbClr val="FFFFFF"/>
                </a:solidFill>
                <a:sym typeface="Symbol" pitchFamily="18" charset="2"/>
              </a:rPr>
              <a:t> toxicity, offering protection towards A effects on plasticity and reducing A oligomers. This should </a:t>
            </a:r>
            <a:r>
              <a:rPr lang="it-IT" altLang="it-IT" sz="2400" b="1">
                <a:solidFill>
                  <a:srgbClr val="FFFFFF"/>
                </a:solidFill>
              </a:rPr>
              <a:t>maximize the efficacy of the intervention in preventing or slowing the progression towards dementia. </a:t>
            </a:r>
            <a:endParaRPr lang="it-IT" altLang="it-IT" sz="2400">
              <a:solidFill>
                <a:srgbClr val="FFFFFF"/>
              </a:solidFill>
            </a:endParaRPr>
          </a:p>
          <a:p>
            <a:pPr algn="ctr" eaLnBrk="1" fontAlgn="base" hangingPunct="1">
              <a:spcBef>
                <a:spcPct val="0"/>
              </a:spcBef>
              <a:spcAft>
                <a:spcPct val="0"/>
              </a:spcAft>
              <a:buFontTx/>
              <a:buNone/>
            </a:pPr>
            <a:endParaRPr lang="en-GB" altLang="it-IT" sz="2400" b="1">
              <a:solidFill>
                <a:srgbClr val="FFFFFF"/>
              </a:solidFill>
            </a:endParaRPr>
          </a:p>
          <a:p>
            <a:pPr algn="ctr" eaLnBrk="1" fontAlgn="base" hangingPunct="1">
              <a:spcBef>
                <a:spcPct val="0"/>
              </a:spcBef>
              <a:spcAft>
                <a:spcPct val="0"/>
              </a:spcAft>
              <a:buFontTx/>
              <a:buNone/>
            </a:pPr>
            <a:r>
              <a:rPr lang="en-GB" altLang="it-IT" sz="2400" b="1">
                <a:solidFill>
                  <a:srgbClr val="FFFFFF"/>
                </a:solidFill>
              </a:rPr>
              <a:t>This goal, if achieved, will determine a delay/absence in the loss of self sufficiency and, therefore, an increase in the quality of life of patients and </a:t>
            </a:r>
            <a:r>
              <a:rPr lang="en-GB" altLang="it-IT" sz="2400" b="1" i="1">
                <a:solidFill>
                  <a:srgbClr val="FFFFFF"/>
                </a:solidFill>
              </a:rPr>
              <a:t>Caregivers</a:t>
            </a:r>
            <a:r>
              <a:rPr lang="en-GB" altLang="it-IT" sz="2400" b="1">
                <a:solidFill>
                  <a:srgbClr val="FFFFFF"/>
                </a:solidFill>
              </a:rPr>
              <a:t> with a rather reduced commitment in terms of technological and human resources.</a:t>
            </a:r>
            <a:endParaRPr lang="it-IT" altLang="it-IT" sz="2400" b="1">
              <a:solidFill>
                <a:srgbClr val="FFFFFF"/>
              </a:solidFill>
            </a:endParaRPr>
          </a:p>
        </p:txBody>
      </p:sp>
      <p:sp>
        <p:nvSpPr>
          <p:cNvPr id="184323" name="Rectangle 3"/>
          <p:cNvSpPr>
            <a:spLocks noChangeArrowheads="1"/>
          </p:cNvSpPr>
          <p:nvPr/>
        </p:nvSpPr>
        <p:spPr bwMode="auto">
          <a:xfrm>
            <a:off x="0" y="601663"/>
            <a:ext cx="9144000" cy="360045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7280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ChangeArrowheads="1"/>
          </p:cNvSpPr>
          <p:nvPr/>
        </p:nvSpPr>
        <p:spPr bwMode="auto">
          <a:xfrm>
            <a:off x="-6350" y="2438400"/>
            <a:ext cx="2346325" cy="11858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sp>
        <p:nvSpPr>
          <p:cNvPr id="185347" name="Rectangle 3"/>
          <p:cNvSpPr>
            <a:spLocks noChangeArrowheads="1"/>
          </p:cNvSpPr>
          <p:nvPr/>
        </p:nvSpPr>
        <p:spPr bwMode="auto">
          <a:xfrm>
            <a:off x="-112713" y="174625"/>
            <a:ext cx="9217026" cy="576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3600">
                <a:solidFill>
                  <a:srgbClr val="FFFFFF"/>
                </a:solidFill>
                <a:sym typeface="Symbol" pitchFamily="18" charset="2"/>
              </a:rPr>
              <a:t>Proposers and contractors:</a:t>
            </a:r>
          </a:p>
          <a:p>
            <a:pPr algn="ctr" eaLnBrk="1" fontAlgn="base" hangingPunct="1">
              <a:spcBef>
                <a:spcPct val="0"/>
              </a:spcBef>
              <a:spcAft>
                <a:spcPct val="0"/>
              </a:spcAft>
              <a:buFontTx/>
              <a:buNone/>
            </a:pPr>
            <a:r>
              <a:rPr lang="en-GB" altLang="it-IT" sz="3600">
                <a:solidFill>
                  <a:srgbClr val="FFFFFF"/>
                </a:solidFill>
                <a:sym typeface="Symbol" pitchFamily="18" charset="2"/>
              </a:rPr>
              <a:t>two Institutes of the National Research Council, the Institute of Neuroscience and the Institute of Clinical Physiology (IN-CNR and IFC-CNR, Pisa)</a:t>
            </a:r>
          </a:p>
          <a:p>
            <a:pPr algn="ctr" eaLnBrk="1" fontAlgn="base" hangingPunct="1">
              <a:spcBef>
                <a:spcPct val="0"/>
              </a:spcBef>
              <a:spcAft>
                <a:spcPct val="0"/>
              </a:spcAft>
              <a:buFontTx/>
              <a:buNone/>
            </a:pPr>
            <a:endParaRPr lang="en-GB" altLang="it-IT" sz="3600">
              <a:solidFill>
                <a:srgbClr val="FFFFFF"/>
              </a:solidFill>
              <a:sym typeface="Symbol" pitchFamily="18" charset="2"/>
            </a:endParaRPr>
          </a:p>
          <a:p>
            <a:pPr algn="ctr" eaLnBrk="1" fontAlgn="base" hangingPunct="1">
              <a:spcBef>
                <a:spcPct val="0"/>
              </a:spcBef>
              <a:spcAft>
                <a:spcPct val="0"/>
              </a:spcAft>
              <a:buFontTx/>
              <a:buNone/>
            </a:pPr>
            <a:endParaRPr lang="en-GB" altLang="it-IT" sz="1200">
              <a:solidFill>
                <a:srgbClr val="FFFFFF"/>
              </a:solidFill>
              <a:sym typeface="Symbol" pitchFamily="18" charset="2"/>
            </a:endParaRPr>
          </a:p>
          <a:p>
            <a:pPr algn="ctr" eaLnBrk="1" fontAlgn="base" hangingPunct="1">
              <a:spcBef>
                <a:spcPct val="0"/>
              </a:spcBef>
              <a:spcAft>
                <a:spcPct val="0"/>
              </a:spcAft>
              <a:buFontTx/>
              <a:buNone/>
            </a:pPr>
            <a:r>
              <a:rPr lang="en-GB" altLang="it-IT" sz="3600">
                <a:solidFill>
                  <a:srgbClr val="FFFFFF"/>
                </a:solidFill>
                <a:sym typeface="Symbol" pitchFamily="18" charset="2"/>
              </a:rPr>
              <a:t>Collaborators: IRCCS Stella Maris and Azienda Ospedaliera Universitaria Pisana (Neurological, Cardiovascular and Clinical Biochemistry units)  </a:t>
            </a:r>
          </a:p>
        </p:txBody>
      </p:sp>
      <p:pic>
        <p:nvPicPr>
          <p:cNvPr id="18534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0" y="2565400"/>
            <a:ext cx="2201863"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2492375"/>
            <a:ext cx="12954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5300663"/>
            <a:ext cx="863600" cy="84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588" y="5445125"/>
            <a:ext cx="190817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9500" y="5876925"/>
            <a:ext cx="1905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3" name="Text Box 9"/>
          <p:cNvSpPr txBox="1">
            <a:spLocks noChangeArrowheads="1"/>
          </p:cNvSpPr>
          <p:nvPr/>
        </p:nvSpPr>
        <p:spPr bwMode="auto">
          <a:xfrm>
            <a:off x="1476375" y="5975350"/>
            <a:ext cx="2212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a:solidFill>
                  <a:srgbClr val="FFFFFF"/>
                </a:solidFill>
              </a:rPr>
              <a:t>Funded by:</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336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ext Box 2"/>
          <p:cNvSpPr txBox="1">
            <a:spLocks noChangeArrowheads="1"/>
          </p:cNvSpPr>
          <p:nvPr/>
        </p:nvSpPr>
        <p:spPr bwMode="auto">
          <a:xfrm>
            <a:off x="179388" y="260350"/>
            <a:ext cx="23272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FF9933"/>
                </a:solidFill>
              </a:rPr>
              <a:t>Project plan</a:t>
            </a:r>
          </a:p>
        </p:txBody>
      </p:sp>
      <p:grpSp>
        <p:nvGrpSpPr>
          <p:cNvPr id="186371" name="Group 3"/>
          <p:cNvGrpSpPr>
            <a:grpSpLocks/>
          </p:cNvGrpSpPr>
          <p:nvPr/>
        </p:nvGrpSpPr>
        <p:grpSpPr bwMode="auto">
          <a:xfrm>
            <a:off x="1908175" y="304800"/>
            <a:ext cx="5832475" cy="6553200"/>
            <a:chOff x="975" y="73"/>
            <a:chExt cx="3674" cy="4128"/>
          </a:xfrm>
        </p:grpSpPr>
        <p:sp>
          <p:nvSpPr>
            <p:cNvPr id="186372" name="Line 4"/>
            <p:cNvSpPr>
              <a:spLocks noChangeShapeType="1"/>
            </p:cNvSpPr>
            <p:nvPr/>
          </p:nvSpPr>
          <p:spPr bwMode="auto">
            <a:xfrm>
              <a:off x="3697" y="3364"/>
              <a:ext cx="0" cy="136"/>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373" name="Line 5"/>
            <p:cNvSpPr>
              <a:spLocks noChangeShapeType="1"/>
            </p:cNvSpPr>
            <p:nvPr/>
          </p:nvSpPr>
          <p:spPr bwMode="auto">
            <a:xfrm>
              <a:off x="1656" y="3367"/>
              <a:ext cx="0" cy="136"/>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374" name="Line 6"/>
            <p:cNvSpPr>
              <a:spLocks noChangeShapeType="1"/>
            </p:cNvSpPr>
            <p:nvPr/>
          </p:nvSpPr>
          <p:spPr bwMode="auto">
            <a:xfrm>
              <a:off x="2654" y="3503"/>
              <a:ext cx="0" cy="136"/>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375" name="Line 7"/>
            <p:cNvSpPr>
              <a:spLocks noChangeShapeType="1"/>
            </p:cNvSpPr>
            <p:nvPr/>
          </p:nvSpPr>
          <p:spPr bwMode="auto">
            <a:xfrm>
              <a:off x="2246" y="2910"/>
              <a:ext cx="0" cy="144"/>
            </a:xfrm>
            <a:prstGeom prst="line">
              <a:avLst/>
            </a:prstGeom>
            <a:noFill/>
            <a:ln w="9525">
              <a:solidFill>
                <a:srgbClr val="FF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86376" name="Line 8"/>
            <p:cNvSpPr>
              <a:spLocks noChangeShapeType="1"/>
            </p:cNvSpPr>
            <p:nvPr/>
          </p:nvSpPr>
          <p:spPr bwMode="auto">
            <a:xfrm>
              <a:off x="3794" y="1224"/>
              <a:ext cx="0" cy="136"/>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377" name="Line 9"/>
            <p:cNvSpPr>
              <a:spLocks noChangeShapeType="1"/>
            </p:cNvSpPr>
            <p:nvPr/>
          </p:nvSpPr>
          <p:spPr bwMode="auto">
            <a:xfrm>
              <a:off x="2782" y="1223"/>
              <a:ext cx="0" cy="136"/>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378" name="Line 10"/>
            <p:cNvSpPr>
              <a:spLocks noChangeShapeType="1"/>
            </p:cNvSpPr>
            <p:nvPr/>
          </p:nvSpPr>
          <p:spPr bwMode="auto">
            <a:xfrm>
              <a:off x="2971" y="2904"/>
              <a:ext cx="0" cy="144"/>
            </a:xfrm>
            <a:prstGeom prst="line">
              <a:avLst/>
            </a:prstGeom>
            <a:noFill/>
            <a:ln w="9525">
              <a:solidFill>
                <a:srgbClr val="FF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86379" name="Line 11"/>
            <p:cNvSpPr>
              <a:spLocks noChangeShapeType="1"/>
            </p:cNvSpPr>
            <p:nvPr/>
          </p:nvSpPr>
          <p:spPr bwMode="auto">
            <a:xfrm flipH="1">
              <a:off x="2246" y="2904"/>
              <a:ext cx="726" cy="6"/>
            </a:xfrm>
            <a:prstGeom prst="line">
              <a:avLst/>
            </a:prstGeom>
            <a:noFill/>
            <a:ln w="9525">
              <a:solidFill>
                <a:srgbClr val="FF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86380" name="Rectangle 12"/>
            <p:cNvSpPr>
              <a:spLocks noChangeArrowheads="1"/>
            </p:cNvSpPr>
            <p:nvPr/>
          </p:nvSpPr>
          <p:spPr bwMode="auto">
            <a:xfrm>
              <a:off x="2058" y="3579"/>
              <a:ext cx="1155" cy="622"/>
            </a:xfrm>
            <a:prstGeom prst="rect">
              <a:avLst/>
            </a:prstGeom>
            <a:solidFill>
              <a:srgbClr val="FFFFFF"/>
            </a:solidFill>
            <a:ln w="38100">
              <a:solidFill>
                <a:srgbClr val="FF9933"/>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Re-evaluation  at the end of intervention (T7)  and follow-up 12 months later</a:t>
              </a:r>
            </a:p>
          </p:txBody>
        </p:sp>
        <p:sp>
          <p:nvSpPr>
            <p:cNvPr id="186381" name="Text Box 13"/>
            <p:cNvSpPr txBox="1">
              <a:spLocks noChangeArrowheads="1"/>
            </p:cNvSpPr>
            <p:nvPr/>
          </p:nvSpPr>
          <p:spPr bwMode="auto">
            <a:xfrm>
              <a:off x="975" y="2964"/>
              <a:ext cx="1435" cy="433"/>
            </a:xfrm>
            <a:prstGeom prst="rect">
              <a:avLst/>
            </a:prstGeom>
            <a:solidFill>
              <a:srgbClr val="FFFFFF"/>
            </a:solidFill>
            <a:ln w="38100">
              <a:solidFill>
                <a:srgbClr val="FF9933"/>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1200" b="1">
                  <a:solidFill>
                    <a:srgbClr val="000000"/>
                  </a:solidFill>
                </a:rPr>
                <a:t>Intervention group n=55</a:t>
              </a:r>
            </a:p>
            <a:p>
              <a:pPr algn="ctr" eaLnBrk="1" fontAlgn="base" hangingPunct="1">
                <a:spcBef>
                  <a:spcPct val="0"/>
                </a:spcBef>
                <a:spcAft>
                  <a:spcPct val="0"/>
                </a:spcAft>
                <a:buFontTx/>
                <a:buNone/>
              </a:pPr>
              <a:endParaRPr lang="en-GB" altLang="it-IT" sz="1200" b="1">
                <a:solidFill>
                  <a:srgbClr val="000000"/>
                </a:solidFill>
              </a:endParaRPr>
            </a:p>
            <a:p>
              <a:pPr algn="ctr" eaLnBrk="1" fontAlgn="base" hangingPunct="1">
                <a:spcBef>
                  <a:spcPct val="0"/>
                </a:spcBef>
                <a:spcAft>
                  <a:spcPct val="0"/>
                </a:spcAft>
                <a:buFontTx/>
                <a:buNone/>
              </a:pPr>
              <a:r>
                <a:rPr lang="en-GB" altLang="it-IT" sz="1200" b="1">
                  <a:solidFill>
                    <a:srgbClr val="000000"/>
                  </a:solidFill>
                </a:rPr>
                <a:t>(intervention  7 mesi)</a:t>
              </a:r>
              <a:endParaRPr lang="it-IT" altLang="it-IT" sz="1200" b="1">
                <a:solidFill>
                  <a:srgbClr val="000000"/>
                </a:solidFill>
              </a:endParaRPr>
            </a:p>
          </p:txBody>
        </p:sp>
        <p:sp>
          <p:nvSpPr>
            <p:cNvPr id="186382" name="Line 14"/>
            <p:cNvSpPr>
              <a:spLocks noChangeShapeType="1"/>
            </p:cNvSpPr>
            <p:nvPr/>
          </p:nvSpPr>
          <p:spPr bwMode="auto">
            <a:xfrm>
              <a:off x="2608" y="2823"/>
              <a:ext cx="1" cy="84"/>
            </a:xfrm>
            <a:prstGeom prst="line">
              <a:avLst/>
            </a:prstGeom>
            <a:noFill/>
            <a:ln w="9525">
              <a:solidFill>
                <a:srgbClr val="FF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86383" name="Text Box 15"/>
            <p:cNvSpPr txBox="1">
              <a:spLocks noChangeArrowheads="1"/>
            </p:cNvSpPr>
            <p:nvPr/>
          </p:nvSpPr>
          <p:spPr bwMode="auto">
            <a:xfrm>
              <a:off x="2112" y="73"/>
              <a:ext cx="1633" cy="419"/>
            </a:xfrm>
            <a:prstGeom prst="rect">
              <a:avLst/>
            </a:prstGeom>
            <a:solidFill>
              <a:srgbClr val="FFFFFF"/>
            </a:solidFill>
            <a:ln w="28575">
              <a:solidFill>
                <a:srgbClr val="FF9933"/>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Subjects evaluated for the screening (age 65-89)</a:t>
              </a:r>
            </a:p>
            <a:p>
              <a:pPr algn="ctr" eaLnBrk="1" fontAlgn="base" hangingPunct="1">
                <a:spcBef>
                  <a:spcPct val="0"/>
                </a:spcBef>
                <a:spcAft>
                  <a:spcPct val="0"/>
                </a:spcAft>
                <a:buFontTx/>
                <a:buNone/>
              </a:pPr>
              <a:r>
                <a:rPr lang="it-IT" altLang="it-IT" sz="1200" b="1">
                  <a:solidFill>
                    <a:srgbClr val="000000"/>
                  </a:solidFill>
                </a:rPr>
                <a:t>n=393</a:t>
              </a:r>
            </a:p>
            <a:p>
              <a:pPr algn="ctr" eaLnBrk="1" fontAlgn="base" hangingPunct="1">
                <a:spcBef>
                  <a:spcPct val="0"/>
                </a:spcBef>
                <a:spcAft>
                  <a:spcPct val="0"/>
                </a:spcAft>
                <a:buFontTx/>
                <a:buNone/>
              </a:pPr>
              <a:endParaRPr lang="it-IT" altLang="it-IT" sz="1200" b="1">
                <a:solidFill>
                  <a:srgbClr val="000000"/>
                </a:solidFill>
              </a:endParaRPr>
            </a:p>
          </p:txBody>
        </p:sp>
        <p:sp>
          <p:nvSpPr>
            <p:cNvPr id="186384" name="Line 16"/>
            <p:cNvSpPr>
              <a:spLocks noChangeShapeType="1"/>
            </p:cNvSpPr>
            <p:nvPr/>
          </p:nvSpPr>
          <p:spPr bwMode="auto">
            <a:xfrm>
              <a:off x="2932" y="484"/>
              <a:ext cx="0" cy="144"/>
            </a:xfrm>
            <a:prstGeom prst="line">
              <a:avLst/>
            </a:prstGeom>
            <a:noFill/>
            <a:ln w="9525">
              <a:solidFill>
                <a:srgbClr val="FF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86385" name="Line 17"/>
            <p:cNvSpPr>
              <a:spLocks noChangeShapeType="1"/>
            </p:cNvSpPr>
            <p:nvPr/>
          </p:nvSpPr>
          <p:spPr bwMode="auto">
            <a:xfrm>
              <a:off x="2428" y="628"/>
              <a:ext cx="1008" cy="0"/>
            </a:xfrm>
            <a:prstGeom prst="line">
              <a:avLst/>
            </a:prstGeom>
            <a:noFill/>
            <a:ln w="9525">
              <a:solidFill>
                <a:srgbClr val="FF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86386" name="Text Box 18"/>
            <p:cNvSpPr txBox="1">
              <a:spLocks noChangeArrowheads="1"/>
            </p:cNvSpPr>
            <p:nvPr/>
          </p:nvSpPr>
          <p:spPr bwMode="auto">
            <a:xfrm>
              <a:off x="1656" y="721"/>
              <a:ext cx="998" cy="316"/>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a:solidFill>
                    <a:srgbClr val="000000"/>
                  </a:solidFill>
                </a:rPr>
                <a:t>Screening: negative</a:t>
              </a:r>
            </a:p>
            <a:p>
              <a:pPr algn="ctr" eaLnBrk="1" fontAlgn="base" hangingPunct="1">
                <a:spcBef>
                  <a:spcPct val="0"/>
                </a:spcBef>
                <a:spcAft>
                  <a:spcPct val="0"/>
                </a:spcAft>
                <a:buFontTx/>
                <a:buNone/>
              </a:pPr>
              <a:r>
                <a:rPr lang="it-IT" altLang="it-IT" sz="1200">
                  <a:solidFill>
                    <a:srgbClr val="000000"/>
                  </a:solidFill>
                </a:rPr>
                <a:t>N=105</a:t>
              </a:r>
            </a:p>
          </p:txBody>
        </p:sp>
        <p:sp>
          <p:nvSpPr>
            <p:cNvPr id="186387" name="Text Box 19"/>
            <p:cNvSpPr txBox="1">
              <a:spLocks noChangeArrowheads="1"/>
            </p:cNvSpPr>
            <p:nvPr/>
          </p:nvSpPr>
          <p:spPr bwMode="auto">
            <a:xfrm>
              <a:off x="3076" y="721"/>
              <a:ext cx="1165" cy="342"/>
            </a:xfrm>
            <a:prstGeom prst="rect">
              <a:avLst/>
            </a:prstGeom>
            <a:solidFill>
              <a:srgbClr val="FFFFFF"/>
            </a:solidFill>
            <a:ln w="38100">
              <a:solidFill>
                <a:srgbClr val="FF9933"/>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1200" b="1">
                  <a:solidFill>
                    <a:srgbClr val="000000"/>
                  </a:solidFill>
                </a:rPr>
                <a:t>Screening: positive </a:t>
              </a:r>
            </a:p>
            <a:p>
              <a:pPr algn="ctr" eaLnBrk="1" fontAlgn="base" hangingPunct="1">
                <a:spcBef>
                  <a:spcPct val="0"/>
                </a:spcBef>
                <a:spcAft>
                  <a:spcPct val="0"/>
                </a:spcAft>
                <a:buFontTx/>
                <a:buNone/>
              </a:pPr>
              <a:r>
                <a:rPr lang="en-GB" altLang="it-IT" sz="1200" b="1">
                  <a:solidFill>
                    <a:srgbClr val="000000"/>
                  </a:solidFill>
                </a:rPr>
                <a:t>N=288</a:t>
              </a:r>
              <a:endParaRPr lang="it-IT" altLang="it-IT" sz="1200" b="1">
                <a:solidFill>
                  <a:srgbClr val="000000"/>
                </a:solidFill>
              </a:endParaRPr>
            </a:p>
          </p:txBody>
        </p:sp>
        <p:sp>
          <p:nvSpPr>
            <p:cNvPr id="186388" name="Line 20"/>
            <p:cNvSpPr>
              <a:spLocks noChangeShapeType="1"/>
            </p:cNvSpPr>
            <p:nvPr/>
          </p:nvSpPr>
          <p:spPr bwMode="auto">
            <a:xfrm>
              <a:off x="3436" y="1081"/>
              <a:ext cx="0" cy="144"/>
            </a:xfrm>
            <a:prstGeom prst="line">
              <a:avLst/>
            </a:prstGeom>
            <a:noFill/>
            <a:ln w="9525">
              <a:solidFill>
                <a:srgbClr val="FF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86389" name="Line 21"/>
            <p:cNvSpPr>
              <a:spLocks noChangeShapeType="1"/>
            </p:cNvSpPr>
            <p:nvPr/>
          </p:nvSpPr>
          <p:spPr bwMode="auto">
            <a:xfrm>
              <a:off x="2786" y="1225"/>
              <a:ext cx="1009" cy="1"/>
            </a:xfrm>
            <a:prstGeom prst="line">
              <a:avLst/>
            </a:prstGeom>
            <a:noFill/>
            <a:ln w="9525">
              <a:solidFill>
                <a:srgbClr val="FF9933"/>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srgbClr val="000000"/>
                </a:solidFill>
              </a:endParaRPr>
            </a:p>
          </p:txBody>
        </p:sp>
        <p:sp>
          <p:nvSpPr>
            <p:cNvPr id="186390" name="Text Box 22"/>
            <p:cNvSpPr txBox="1">
              <a:spLocks noChangeArrowheads="1"/>
            </p:cNvSpPr>
            <p:nvPr/>
          </p:nvSpPr>
          <p:spPr bwMode="auto">
            <a:xfrm>
              <a:off x="3515" y="1309"/>
              <a:ext cx="785" cy="395"/>
            </a:xfrm>
            <a:prstGeom prst="rect">
              <a:avLst/>
            </a:prstGeom>
            <a:solidFill>
              <a:srgbClr val="FFFFFF"/>
            </a:solidFill>
            <a:ln w="9525">
              <a:solidFill>
                <a:srgbClr val="000000"/>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a:solidFill>
                    <a:srgbClr val="000000"/>
                  </a:solidFill>
                  <a:latin typeface="Tahoma" pitchFamily="34" charset="0"/>
                </a:rPr>
                <a:t>No MCI clinical confirmation N=157</a:t>
              </a:r>
              <a:endParaRPr lang="it-IT" altLang="it-IT" sz="1200">
                <a:solidFill>
                  <a:srgbClr val="000000"/>
                </a:solidFill>
              </a:endParaRPr>
            </a:p>
          </p:txBody>
        </p:sp>
        <p:sp>
          <p:nvSpPr>
            <p:cNvPr id="186391" name="Text Box 23"/>
            <p:cNvSpPr txBox="1">
              <a:spLocks noChangeArrowheads="1"/>
            </p:cNvSpPr>
            <p:nvPr/>
          </p:nvSpPr>
          <p:spPr bwMode="auto">
            <a:xfrm>
              <a:off x="1746" y="1309"/>
              <a:ext cx="1402" cy="439"/>
            </a:xfrm>
            <a:prstGeom prst="rect">
              <a:avLst/>
            </a:prstGeom>
            <a:solidFill>
              <a:srgbClr val="FFFFFF"/>
            </a:solidFill>
            <a:ln w="28575">
              <a:solidFill>
                <a:srgbClr val="FF9933"/>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MCI clinical confirmation  and baseline cognitive assessement N=131</a:t>
              </a:r>
            </a:p>
          </p:txBody>
        </p:sp>
        <p:sp>
          <p:nvSpPr>
            <p:cNvPr id="186392" name="Text Box 24"/>
            <p:cNvSpPr txBox="1">
              <a:spLocks noChangeArrowheads="1"/>
            </p:cNvSpPr>
            <p:nvPr/>
          </p:nvSpPr>
          <p:spPr bwMode="auto">
            <a:xfrm>
              <a:off x="2881" y="2964"/>
              <a:ext cx="1587" cy="408"/>
            </a:xfrm>
            <a:prstGeom prst="rect">
              <a:avLst/>
            </a:prstGeom>
            <a:solidFill>
              <a:srgbClr val="FFFFFF"/>
            </a:solidFill>
            <a:ln w="38100">
              <a:solidFill>
                <a:srgbClr val="FF9933"/>
              </a:solidFill>
              <a:miter lim="800000"/>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Control group  n=58</a:t>
              </a:r>
            </a:p>
            <a:p>
              <a:pPr algn="ctr" eaLnBrk="1" fontAlgn="base" hangingPunct="1">
                <a:spcBef>
                  <a:spcPct val="0"/>
                </a:spcBef>
                <a:spcAft>
                  <a:spcPct val="0"/>
                </a:spcAft>
                <a:buFontTx/>
                <a:buNone/>
              </a:pPr>
              <a:endParaRPr lang="it-IT" altLang="it-IT" sz="1200" b="1">
                <a:solidFill>
                  <a:srgbClr val="000000"/>
                </a:solidFill>
              </a:endParaRPr>
            </a:p>
            <a:p>
              <a:pPr algn="ctr" eaLnBrk="1" fontAlgn="base" hangingPunct="1">
                <a:spcBef>
                  <a:spcPct val="0"/>
                </a:spcBef>
                <a:spcAft>
                  <a:spcPct val="0"/>
                </a:spcAft>
                <a:buFontTx/>
                <a:buNone/>
              </a:pPr>
              <a:r>
                <a:rPr lang="it-IT" altLang="it-IT" sz="1200" b="1">
                  <a:solidFill>
                    <a:srgbClr val="000000"/>
                  </a:solidFill>
                </a:rPr>
                <a:t>(normal activity 7 mesi)</a:t>
              </a:r>
            </a:p>
          </p:txBody>
        </p:sp>
        <p:sp>
          <p:nvSpPr>
            <p:cNvPr id="186393" name="Text Box 25"/>
            <p:cNvSpPr txBox="1">
              <a:spLocks noChangeArrowheads="1"/>
            </p:cNvSpPr>
            <p:nvPr/>
          </p:nvSpPr>
          <p:spPr bwMode="auto">
            <a:xfrm>
              <a:off x="2031" y="1865"/>
              <a:ext cx="1174" cy="421"/>
            </a:xfrm>
            <a:prstGeom prst="rect">
              <a:avLst/>
            </a:prstGeom>
            <a:solidFill>
              <a:schemeClr val="bg1"/>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Baseline instrumental assessement (T0) N=131</a:t>
              </a:r>
            </a:p>
          </p:txBody>
        </p:sp>
        <p:sp>
          <p:nvSpPr>
            <p:cNvPr id="186394" name="Line 26"/>
            <p:cNvSpPr>
              <a:spLocks noChangeShapeType="1"/>
            </p:cNvSpPr>
            <p:nvPr/>
          </p:nvSpPr>
          <p:spPr bwMode="auto">
            <a:xfrm>
              <a:off x="2427" y="628"/>
              <a:ext cx="0" cy="91"/>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395" name="Line 27"/>
            <p:cNvSpPr>
              <a:spLocks noChangeShapeType="1"/>
            </p:cNvSpPr>
            <p:nvPr/>
          </p:nvSpPr>
          <p:spPr bwMode="auto">
            <a:xfrm>
              <a:off x="3434" y="628"/>
              <a:ext cx="0" cy="91"/>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396" name="Line 28"/>
            <p:cNvSpPr>
              <a:spLocks noChangeShapeType="1"/>
            </p:cNvSpPr>
            <p:nvPr/>
          </p:nvSpPr>
          <p:spPr bwMode="auto">
            <a:xfrm>
              <a:off x="2608" y="1758"/>
              <a:ext cx="0" cy="91"/>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397" name="Line 29"/>
            <p:cNvSpPr>
              <a:spLocks noChangeShapeType="1"/>
            </p:cNvSpPr>
            <p:nvPr/>
          </p:nvSpPr>
          <p:spPr bwMode="auto">
            <a:xfrm>
              <a:off x="1656" y="3503"/>
              <a:ext cx="2041" cy="0"/>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398" name="Text Box 30"/>
            <p:cNvSpPr txBox="1">
              <a:spLocks noChangeArrowheads="1"/>
            </p:cNvSpPr>
            <p:nvPr/>
          </p:nvSpPr>
          <p:spPr bwMode="auto">
            <a:xfrm>
              <a:off x="2018" y="2489"/>
              <a:ext cx="1174" cy="306"/>
            </a:xfrm>
            <a:prstGeom prst="rect">
              <a:avLst/>
            </a:prstGeom>
            <a:solidFill>
              <a:schemeClr val="bg1"/>
            </a:solidFill>
            <a:ln w="28575">
              <a:solidFill>
                <a:srgbClr val="FF99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b="1">
                  <a:solidFill>
                    <a:srgbClr val="000000"/>
                  </a:solidFill>
                </a:rPr>
                <a:t>113 subjects randomly assigned</a:t>
              </a:r>
            </a:p>
          </p:txBody>
        </p:sp>
        <p:sp>
          <p:nvSpPr>
            <p:cNvPr id="186399" name="Line 31"/>
            <p:cNvSpPr>
              <a:spLocks noChangeShapeType="1"/>
            </p:cNvSpPr>
            <p:nvPr/>
          </p:nvSpPr>
          <p:spPr bwMode="auto">
            <a:xfrm>
              <a:off x="2625" y="2296"/>
              <a:ext cx="0" cy="182"/>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400" name="Line 32"/>
            <p:cNvSpPr>
              <a:spLocks noChangeShapeType="1"/>
            </p:cNvSpPr>
            <p:nvPr/>
          </p:nvSpPr>
          <p:spPr bwMode="auto">
            <a:xfrm>
              <a:off x="3198" y="2069"/>
              <a:ext cx="272" cy="0"/>
            </a:xfrm>
            <a:prstGeom prst="line">
              <a:avLst/>
            </a:prstGeom>
            <a:noFill/>
            <a:ln w="9525">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fontAlgn="base">
                <a:spcBef>
                  <a:spcPct val="0"/>
                </a:spcBef>
                <a:spcAft>
                  <a:spcPct val="0"/>
                </a:spcAft>
              </a:pPr>
              <a:endParaRPr lang="it-IT">
                <a:solidFill>
                  <a:srgbClr val="000000"/>
                </a:solidFill>
              </a:endParaRPr>
            </a:p>
          </p:txBody>
        </p:sp>
        <p:sp>
          <p:nvSpPr>
            <p:cNvPr id="186401" name="Text Box 33"/>
            <p:cNvSpPr txBox="1">
              <a:spLocks noChangeArrowheads="1"/>
            </p:cNvSpPr>
            <p:nvPr/>
          </p:nvSpPr>
          <p:spPr bwMode="auto">
            <a:xfrm>
              <a:off x="3470" y="1888"/>
              <a:ext cx="1179" cy="635"/>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200">
                  <a:solidFill>
                    <a:srgbClr val="000000"/>
                  </a:solidFill>
                  <a:latin typeface="Tahoma" pitchFamily="34" charset="0"/>
                </a:rPr>
                <a:t>18 subjects not enrolled (1 died, 7 withdrew before randomization, 10 met exclusion criteria for comorbidities)</a:t>
              </a:r>
            </a:p>
          </p:txBody>
        </p:sp>
      </p:gr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755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87394" name="Oggetto 1"/>
          <p:cNvGraphicFramePr>
            <a:graphicFrameLocks noChangeAspect="1"/>
          </p:cNvGraphicFramePr>
          <p:nvPr/>
        </p:nvGraphicFramePr>
        <p:xfrm>
          <a:off x="552450" y="493713"/>
          <a:ext cx="8075613" cy="5607050"/>
        </p:xfrm>
        <a:graphic>
          <a:graphicData uri="http://schemas.openxmlformats.org/presentationml/2006/ole">
            <mc:AlternateContent xmlns:mc="http://schemas.openxmlformats.org/markup-compatibility/2006">
              <mc:Choice xmlns:v="urn:schemas-microsoft-com:vml" Requires="v">
                <p:oleObj spid="_x0000_s1026" name="Documento di Microsoft Office Word 2007" r:id="rId6" imgW="6273569" imgH="4355940" progId="Word.Document.12">
                  <p:embed/>
                </p:oleObj>
              </mc:Choice>
              <mc:Fallback>
                <p:oleObj name="Documento di Microsoft Office Word 2007" r:id="rId6" imgW="6273569" imgH="4355940" progId="Word.Documen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50" y="493713"/>
                        <a:ext cx="8075613"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7395" name="Text Box 3"/>
          <p:cNvSpPr txBox="1">
            <a:spLocks noChangeArrowheads="1"/>
          </p:cNvSpPr>
          <p:nvPr/>
        </p:nvSpPr>
        <p:spPr bwMode="auto">
          <a:xfrm>
            <a:off x="6711950" y="496888"/>
            <a:ext cx="946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800">
                <a:solidFill>
                  <a:srgbClr val="000000"/>
                </a:solidFill>
              </a:rPr>
              <a:t>Table 1</a:t>
            </a:r>
          </a:p>
        </p:txBody>
      </p:sp>
      <p:sp>
        <p:nvSpPr>
          <p:cNvPr id="187396" name="Text Box 4"/>
          <p:cNvSpPr txBox="1">
            <a:spLocks noChangeArrowheads="1"/>
          </p:cNvSpPr>
          <p:nvPr/>
        </p:nvSpPr>
        <p:spPr bwMode="auto">
          <a:xfrm>
            <a:off x="5127625" y="5173663"/>
            <a:ext cx="595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1400">
                <a:solidFill>
                  <a:srgbClr val="000000"/>
                </a:solidFill>
                <a:latin typeface="Times New Roman" pitchFamily="18" charset="0"/>
              </a:rPr>
              <a:t>&gt;0,05</a:t>
            </a:r>
          </a:p>
        </p:txBody>
      </p:sp>
      <p:sp>
        <p:nvSpPr>
          <p:cNvPr id="187397" name="Rectangle 5"/>
          <p:cNvSpPr>
            <a:spLocks noChangeArrowheads="1"/>
          </p:cNvSpPr>
          <p:nvPr/>
        </p:nvSpPr>
        <p:spPr bwMode="auto">
          <a:xfrm>
            <a:off x="5795963" y="2106613"/>
            <a:ext cx="3348037"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ja-JP" sz="2400">
                <a:solidFill>
                  <a:srgbClr val="000000"/>
                </a:solidFill>
                <a:ea typeface="MS PGothic" pitchFamily="34" charset="-128"/>
              </a:rPr>
              <a:t>After randomization, MCI-training and -no training groups resulted similar for age, education, screening- test scores and gender proportion</a:t>
            </a:r>
            <a:r>
              <a:rPr lang="it-IT" altLang="ja-JP" sz="2400">
                <a:solidFill>
                  <a:srgbClr val="000000"/>
                </a:solidFill>
                <a:ea typeface="MS PGothic" pitchFamily="34" charset="-128"/>
              </a:rPr>
              <a:t> </a:t>
            </a:r>
          </a:p>
        </p:txBody>
      </p:sp>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25589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1484313"/>
            <a:ext cx="1655762"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Titolo 1"/>
          <p:cNvSpPr>
            <a:spLocks noGrp="1"/>
          </p:cNvSpPr>
          <p:nvPr>
            <p:ph type="title" idx="4294967295"/>
          </p:nvPr>
        </p:nvSpPr>
        <p:spPr>
          <a:xfrm>
            <a:off x="457200" y="0"/>
            <a:ext cx="8229600" cy="1143000"/>
          </a:xfrm>
        </p:spPr>
        <p:txBody>
          <a:bodyPr/>
          <a:lstStyle/>
          <a:p>
            <a:pPr eaLnBrk="1" hangingPunct="1"/>
            <a:r>
              <a:rPr lang="it-IT" altLang="it-IT" smtClean="0">
                <a:solidFill>
                  <a:schemeClr val="bg1"/>
                </a:solidFill>
              </a:rPr>
              <a:t>TtB-dedicated structure</a:t>
            </a:r>
          </a:p>
        </p:txBody>
      </p:sp>
      <p:sp>
        <p:nvSpPr>
          <p:cNvPr id="188420" name="Segnaposto contenuto 2"/>
          <p:cNvSpPr>
            <a:spLocks noGrp="1"/>
          </p:cNvSpPr>
          <p:nvPr>
            <p:ph idx="4294967295"/>
          </p:nvPr>
        </p:nvSpPr>
        <p:spPr>
          <a:xfrm>
            <a:off x="107950" y="1023938"/>
            <a:ext cx="2674938" cy="1900237"/>
          </a:xfrm>
        </p:spPr>
        <p:txBody>
          <a:bodyPr/>
          <a:lstStyle/>
          <a:p>
            <a:pPr algn="ctr" eaLnBrk="1" hangingPunct="1"/>
            <a:r>
              <a:rPr lang="it-IT" altLang="it-IT" smtClean="0">
                <a:solidFill>
                  <a:schemeClr val="bg1"/>
                </a:solidFill>
              </a:rPr>
              <a:t>Reception </a:t>
            </a:r>
          </a:p>
        </p:txBody>
      </p:sp>
      <p:sp>
        <p:nvSpPr>
          <p:cNvPr id="188421" name="Segnaposto contenuto 2"/>
          <p:cNvSpPr txBox="1">
            <a:spLocks/>
          </p:cNvSpPr>
          <p:nvPr/>
        </p:nvSpPr>
        <p:spPr bwMode="auto">
          <a:xfrm>
            <a:off x="539750" y="3824288"/>
            <a:ext cx="267493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Aft>
                <a:spcPct val="0"/>
              </a:spcAft>
            </a:pPr>
            <a:r>
              <a:rPr lang="it-IT" altLang="it-IT">
                <a:solidFill>
                  <a:srgbClr val="FFFFFF"/>
                </a:solidFill>
                <a:latin typeface="Calibri" pitchFamily="34" charset="0"/>
              </a:rPr>
              <a:t>Music</a:t>
            </a:r>
          </a:p>
        </p:txBody>
      </p:sp>
      <p:pic>
        <p:nvPicPr>
          <p:cNvPr id="188422" name="Picture 2"/>
          <p:cNvPicPr>
            <a:picLocks noChangeAspect="1" noChangeArrowheads="1"/>
          </p:cNvPicPr>
          <p:nvPr/>
        </p:nvPicPr>
        <p:blipFill>
          <a:blip r:embed="rId6">
            <a:extLst>
              <a:ext uri="{28A0092B-C50C-407E-A947-70E740481C1C}">
                <a14:useLocalDpi xmlns:a14="http://schemas.microsoft.com/office/drawing/2010/main" val="0"/>
              </a:ext>
            </a:extLst>
          </a:blip>
          <a:srcRect r="-23070"/>
          <a:stretch>
            <a:fillRect/>
          </a:stretch>
        </p:blipFill>
        <p:spPr bwMode="auto">
          <a:xfrm>
            <a:off x="611188" y="1628775"/>
            <a:ext cx="23034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4473575"/>
            <a:ext cx="29876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4775" y="4230688"/>
            <a:ext cx="2365375" cy="262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5" name="Segnaposto contenuto 2"/>
          <p:cNvSpPr txBox="1">
            <a:spLocks/>
          </p:cNvSpPr>
          <p:nvPr/>
        </p:nvSpPr>
        <p:spPr bwMode="auto">
          <a:xfrm>
            <a:off x="5653088" y="981075"/>
            <a:ext cx="42481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lnSpc>
                <a:spcPct val="90000"/>
              </a:lnSpc>
              <a:spcAft>
                <a:spcPct val="0"/>
              </a:spcAft>
            </a:pPr>
            <a:r>
              <a:rPr lang="it-IT" altLang="it-IT">
                <a:solidFill>
                  <a:srgbClr val="FFFFFF"/>
                </a:solidFill>
                <a:latin typeface="Calibri" pitchFamily="34" charset="0"/>
              </a:rPr>
              <a:t>Testing</a:t>
            </a:r>
          </a:p>
        </p:txBody>
      </p:sp>
      <p:sp>
        <p:nvSpPr>
          <p:cNvPr id="188426" name="Segnaposto contenuto 2"/>
          <p:cNvSpPr txBox="1">
            <a:spLocks/>
          </p:cNvSpPr>
          <p:nvPr/>
        </p:nvSpPr>
        <p:spPr bwMode="auto">
          <a:xfrm>
            <a:off x="5364163" y="3716338"/>
            <a:ext cx="42481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lnSpc>
                <a:spcPct val="90000"/>
              </a:lnSpc>
              <a:spcAft>
                <a:spcPct val="0"/>
              </a:spcAft>
            </a:pPr>
            <a:r>
              <a:rPr lang="it-IT" altLang="it-IT">
                <a:solidFill>
                  <a:srgbClr val="FFFFFF"/>
                </a:solidFill>
                <a:latin typeface="Calibri" pitchFamily="34" charset="0"/>
              </a:rPr>
              <a:t>Cognitive training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07237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p:cNvPicPr>
            <a:picLocks noChangeAspect="1" noChangeArrowheads="1"/>
          </p:cNvPicPr>
          <p:nvPr/>
        </p:nvPicPr>
        <p:blipFill>
          <a:blip r:embed="rId4">
            <a:extLst>
              <a:ext uri="{28A0092B-C50C-407E-A947-70E740481C1C}">
                <a14:useLocalDpi xmlns:a14="http://schemas.microsoft.com/office/drawing/2010/main" val="0"/>
              </a:ext>
            </a:extLst>
          </a:blip>
          <a:srcRect l="40952"/>
          <a:stretch>
            <a:fillRect/>
          </a:stretch>
        </p:blipFill>
        <p:spPr bwMode="auto">
          <a:xfrm>
            <a:off x="0" y="3429000"/>
            <a:ext cx="5867400"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4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0"/>
            <a:ext cx="4897437"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p:cNvSpPr txBox="1">
            <a:spLocks noChangeArrowheads="1"/>
          </p:cNvSpPr>
          <p:nvPr/>
        </p:nvSpPr>
        <p:spPr bwMode="auto">
          <a:xfrm>
            <a:off x="3673475" y="5589588"/>
            <a:ext cx="54356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FFFFFF"/>
                </a:solidFill>
              </a:rPr>
              <a:t>Each class performs 1h of gym and two hours of cognitive training each morning</a:t>
            </a:r>
          </a:p>
        </p:txBody>
      </p:sp>
      <p:sp>
        <p:nvSpPr>
          <p:cNvPr id="189445" name="Titolo 1"/>
          <p:cNvSpPr>
            <a:spLocks/>
          </p:cNvSpPr>
          <p:nvPr/>
        </p:nvSpPr>
        <p:spPr bwMode="auto">
          <a:xfrm>
            <a:off x="5148263" y="0"/>
            <a:ext cx="39957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a:solidFill>
                  <a:srgbClr val="FFFFFF"/>
                </a:solidFill>
              </a:rPr>
              <a:t>TtB-physical training</a:t>
            </a:r>
          </a:p>
        </p:txBody>
      </p:sp>
      <p:sp>
        <p:nvSpPr>
          <p:cNvPr id="189446" name="Text Box 6"/>
          <p:cNvSpPr txBox="1">
            <a:spLocks noChangeArrowheads="1"/>
          </p:cNvSpPr>
          <p:nvPr/>
        </p:nvSpPr>
        <p:spPr bwMode="auto">
          <a:xfrm>
            <a:off x="5726113" y="1268413"/>
            <a:ext cx="3382962"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FFFFFF"/>
                </a:solidFill>
              </a:rPr>
              <a:t>Subjects are grouped in classes of 9-10 people, to favour social interactions, and come to training 3 mornings/week, for 3 hours each morning</a:t>
            </a:r>
          </a:p>
          <a:p>
            <a:pPr algn="ctr" eaLnBrk="1" fontAlgn="base" hangingPunct="1">
              <a:spcBef>
                <a:spcPct val="0"/>
              </a:spcBef>
              <a:spcAft>
                <a:spcPct val="0"/>
              </a:spcAft>
              <a:buFontTx/>
              <a:buNone/>
            </a:pPr>
            <a:endParaRPr lang="it-IT" altLang="it-IT" sz="2400">
              <a:solidFill>
                <a:srgbClr val="FFFFFF"/>
              </a:solidFill>
            </a:endParaRPr>
          </a:p>
        </p:txBody>
      </p:sp>
      <p:sp>
        <p:nvSpPr>
          <p:cNvPr id="189447" name="Text Box 7"/>
          <p:cNvSpPr txBox="1">
            <a:spLocks noChangeArrowheads="1"/>
          </p:cNvSpPr>
          <p:nvPr/>
        </p:nvSpPr>
        <p:spPr bwMode="auto">
          <a:xfrm>
            <a:off x="39688" y="2416175"/>
            <a:ext cx="48244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1800">
                <a:solidFill>
                  <a:srgbClr val="FFFFFF"/>
                </a:solidFill>
              </a:rPr>
              <a:t>Cycloergometer load is tailored for each subject and is designed to provide incremental exercise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789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0</TotalTime>
  <Words>1068</Words>
  <Application>Microsoft Office PowerPoint</Application>
  <PresentationFormat>Presentazione su schermo (4:3)</PresentationFormat>
  <Paragraphs>173</Paragraphs>
  <Slides>22</Slides>
  <Notes>3</Notes>
  <HiddenSlides>0</HiddenSlides>
  <MMClips>22</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22</vt:i4>
      </vt:variant>
    </vt:vector>
  </HeadingPairs>
  <TitlesOfParts>
    <vt:vector size="24" baseType="lpstr">
      <vt:lpstr>Struttura predefinita</vt:lpstr>
      <vt:lpstr>Documento di Microsoft Office Word 2007</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TtB-dedicated structure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2020-05-15T15:58:18Z</dcterms:created>
  <dcterms:modified xsi:type="dcterms:W3CDTF">2020-05-15T15:58:41Z</dcterms:modified>
</cp:coreProperties>
</file>