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16/03/2020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2844" y="214290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Asse istantaneo di moto, rigate del moto. </a:t>
            </a:r>
            <a:r>
              <a:rPr lang="it-IT" sz="2400" dirty="0" smtClean="0"/>
              <a:t>Paragrafo 6.5</a:t>
            </a:r>
            <a:endParaRPr lang="it-IT" sz="2400" b="1" dirty="0"/>
          </a:p>
        </p:txBody>
      </p:sp>
      <p:sp>
        <p:nvSpPr>
          <p:cNvPr id="8" name="Rettangolo 7"/>
          <p:cNvSpPr/>
          <p:nvPr/>
        </p:nvSpPr>
        <p:spPr>
          <a:xfrm>
            <a:off x="214282" y="114298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Vogliamo ora determinare la struttura  del campo di velocità, o meglio l’atto di moto, determinato dalla formula (6.50). Fissiamo un istante </a:t>
            </a:r>
            <a:r>
              <a:rPr lang="it-IT" i="1" dirty="0" smtClean="0"/>
              <a:t>t </a:t>
            </a:r>
            <a:r>
              <a:rPr lang="it-IT" dirty="0" smtClean="0"/>
              <a:t>e indichiamo con </a:t>
            </a:r>
            <a:r>
              <a:rPr lang="it-IT" b="1" i="1" dirty="0" smtClean="0"/>
              <a:t>v</a:t>
            </a:r>
            <a:r>
              <a:rPr lang="it-IT" i="1" dirty="0" smtClean="0"/>
              <a:t>(P)</a:t>
            </a:r>
            <a:r>
              <a:rPr lang="it-IT" b="1" i="1" dirty="0" smtClean="0"/>
              <a:t> </a:t>
            </a:r>
            <a:r>
              <a:rPr lang="it-IT" dirty="0" smtClean="0"/>
              <a:t>la velocità di un punto solidale </a:t>
            </a:r>
            <a:r>
              <a:rPr lang="it-IT" i="1" dirty="0" smtClean="0"/>
              <a:t>P </a:t>
            </a:r>
            <a:r>
              <a:rPr lang="it-IT" dirty="0" smtClean="0"/>
              <a:t>a questo istante</a:t>
            </a:r>
            <a:r>
              <a:rPr lang="it-IT" i="1" dirty="0" smtClean="0"/>
              <a:t>.</a:t>
            </a:r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43608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876"/>
            <a:ext cx="2762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ccia in giù 9"/>
          <p:cNvSpPr/>
          <p:nvPr/>
        </p:nvSpPr>
        <p:spPr>
          <a:xfrm>
            <a:off x="4572000" y="2714620"/>
            <a:ext cx="341756" cy="76409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00568"/>
            <a:ext cx="8591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6858016" y="52863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8305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928802"/>
            <a:ext cx="32983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71876"/>
            <a:ext cx="3933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642910" y="300037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 quindi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71472" y="450057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Mostriamo che esiste una intera retta, detta </a:t>
            </a:r>
            <a:r>
              <a:rPr lang="it-IT" b="1" dirty="0" smtClean="0"/>
              <a:t>asse istantaneo del moto</a:t>
            </a:r>
            <a:r>
              <a:rPr lang="it-IT" dirty="0" smtClean="0"/>
              <a:t>, di punti solidali </a:t>
            </a:r>
            <a:r>
              <a:rPr lang="it-IT" i="1" dirty="0" smtClean="0"/>
              <a:t>Q </a:t>
            </a:r>
            <a:r>
              <a:rPr lang="it-IT" dirty="0" smtClean="0"/>
              <a:t>del sistema rigido tali che </a:t>
            </a:r>
            <a:r>
              <a:rPr lang="it-IT" b="1" i="1" dirty="0" smtClean="0"/>
              <a:t>v </a:t>
            </a:r>
            <a:r>
              <a:rPr lang="it-IT" i="1" dirty="0" smtClean="0"/>
              <a:t>(Q)</a:t>
            </a:r>
            <a:r>
              <a:rPr lang="it-IT" baseline="-25000" dirty="0" smtClean="0"/>
              <a:t>⊥</a:t>
            </a:r>
            <a:r>
              <a:rPr lang="it-IT" b="1" i="1" dirty="0" smtClean="0"/>
              <a:t> = 0, </a:t>
            </a:r>
            <a:r>
              <a:rPr lang="it-IT" dirty="0" smtClean="0"/>
              <a:t>e quindi </a:t>
            </a:r>
            <a:r>
              <a:rPr lang="it-IT" b="1" dirty="0" smtClean="0"/>
              <a:t>v(</a:t>
            </a:r>
            <a:r>
              <a:rPr lang="it-IT" dirty="0" smtClean="0"/>
              <a:t>Q) si riduce a</a:t>
            </a:r>
            <a:endParaRPr lang="it-I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429264"/>
            <a:ext cx="4924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358082" y="264318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5829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4071934" y="1000108"/>
            <a:ext cx="2643206" cy="1000132"/>
          </a:xfrm>
          <a:prstGeom prst="ellipse">
            <a:avLst/>
          </a:prstGeom>
          <a:noFill/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Forma 4"/>
          <p:cNvCxnSpPr>
            <a:stCxn id="3" idx="0"/>
          </p:cNvCxnSpPr>
          <p:nvPr/>
        </p:nvCxnSpPr>
        <p:spPr>
          <a:xfrm rot="16200000" flipH="1">
            <a:off x="4982768" y="1410877"/>
            <a:ext cx="1500198" cy="678661"/>
          </a:xfrm>
          <a:prstGeom prst="bentConnector5">
            <a:avLst>
              <a:gd name="adj1" fmla="val -15238"/>
              <a:gd name="adj2" fmla="val 228421"/>
              <a:gd name="adj3" fmla="val 83333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286248" y="2500306"/>
            <a:ext cx="386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imponendo questa parte uguale a zero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00372"/>
            <a:ext cx="344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ccia in giù 7"/>
          <p:cNvSpPr/>
          <p:nvPr/>
        </p:nvSpPr>
        <p:spPr>
          <a:xfrm>
            <a:off x="4000496" y="3714752"/>
            <a:ext cx="484632" cy="6429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1" y="4429132"/>
            <a:ext cx="652034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01024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2" y="142852"/>
            <a:ext cx="8786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Ora, il sistema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può essere visto come un sistema lineare non omogeneo di tre equazioni nelle incognite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matrice del sistema ha rango 2 (salvo quando </a:t>
            </a:r>
            <a:r>
              <a:rPr lang="it-IT" b="1" i="1" dirty="0" smtClean="0"/>
              <a:t>ω = </a:t>
            </a:r>
            <a:r>
              <a:rPr lang="it-IT" dirty="0" smtClean="0"/>
              <a:t>0) e la condizione </a:t>
            </a:r>
            <a:r>
              <a:rPr lang="it-IT" b="1" i="1" dirty="0" smtClean="0"/>
              <a:t>ω · v (O)</a:t>
            </a:r>
            <a:r>
              <a:rPr lang="it-IT" baseline="-25000" dirty="0" smtClean="0"/>
              <a:t>⊥</a:t>
            </a:r>
            <a:r>
              <a:rPr lang="it-IT" b="1" i="1" dirty="0" smtClean="0"/>
              <a:t> </a:t>
            </a:r>
            <a:r>
              <a:rPr lang="it-IT" i="1" dirty="0" smtClean="0"/>
              <a:t>= 0</a:t>
            </a:r>
            <a:r>
              <a:rPr lang="it-IT" b="1" i="1" dirty="0" smtClean="0"/>
              <a:t>,  </a:t>
            </a:r>
            <a:r>
              <a:rPr lang="it-IT" dirty="0" smtClean="0"/>
              <a:t>garantisce che anche la matrice completa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abbia ancora rango 2. Ne segue che </a:t>
            </a:r>
            <a:r>
              <a:rPr lang="it-IT" dirty="0" smtClean="0"/>
              <a:t>il sistema lineare ammette </a:t>
            </a:r>
            <a:r>
              <a:rPr lang="it-IT" i="1" dirty="0" smtClean="0"/>
              <a:t>∞</a:t>
            </a:r>
            <a:r>
              <a:rPr lang="it-IT" i="1" baseline="30000" dirty="0" smtClean="0"/>
              <a:t>1</a:t>
            </a:r>
            <a:r>
              <a:rPr lang="it-IT" i="1" dirty="0" smtClean="0"/>
              <a:t> </a:t>
            </a:r>
            <a:r>
              <a:rPr lang="it-IT" dirty="0" smtClean="0"/>
              <a:t>soluzioni: ovvero </a:t>
            </a:r>
            <a:r>
              <a:rPr lang="it-IT" b="1" dirty="0" smtClean="0"/>
              <a:t>una retta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4357719" cy="9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1500174"/>
            <a:ext cx="55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286124"/>
            <a:ext cx="3571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929586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77343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85720" y="5072074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Sull’asse istantaneo di moto velocità rispetto a Σ assume il minimo modulo e coincide</a:t>
            </a:r>
          </a:p>
          <a:p>
            <a:r>
              <a:rPr lang="it-IT" dirty="0" smtClean="0"/>
              <a:t>con </a:t>
            </a:r>
            <a:r>
              <a:rPr lang="it-IT" b="1" i="1" dirty="0" smtClean="0"/>
              <a:t>v</a:t>
            </a:r>
            <a:r>
              <a:rPr lang="it-IT" i="1" baseline="-25000" dirty="0" smtClean="0"/>
              <a:t>∥</a:t>
            </a:r>
            <a:r>
              <a:rPr lang="it-IT" b="1" i="1" dirty="0" smtClean="0"/>
              <a:t> </a:t>
            </a:r>
            <a:r>
              <a:rPr lang="it-IT" dirty="0" smtClean="0"/>
              <a:t>, ovvero ha la stessa direzione dell’asse istantaneo di moto.</a:t>
            </a:r>
          </a:p>
          <a:p>
            <a:r>
              <a:rPr lang="it-IT" dirty="0" smtClean="0"/>
              <a:t>Bisogna però ricordare che i vettori </a:t>
            </a:r>
            <a:r>
              <a:rPr lang="it-IT" b="1" i="1" dirty="0" smtClean="0"/>
              <a:t>ω </a:t>
            </a:r>
            <a:r>
              <a:rPr lang="it-IT" dirty="0" smtClean="0"/>
              <a:t>e</a:t>
            </a:r>
            <a:r>
              <a:rPr lang="it-IT" b="1" i="1" dirty="0" smtClean="0"/>
              <a:t> v</a:t>
            </a:r>
            <a:r>
              <a:rPr lang="it-IT" dirty="0" smtClean="0"/>
              <a:t>(O) sono variabili nel tempo, e quindi anche la posizione dell’asse di moto varia nel tempo e i punti (solidali) che si trovano sull’asse ad un istante </a:t>
            </a:r>
            <a:r>
              <a:rPr lang="it-IT" i="1" dirty="0" smtClean="0"/>
              <a:t>t</a:t>
            </a:r>
            <a:r>
              <a:rPr lang="it-IT" i="1" baseline="-25000" dirty="0" smtClean="0"/>
              <a:t>2</a:t>
            </a:r>
            <a:r>
              <a:rPr lang="it-IT" i="1" dirty="0" smtClean="0"/>
              <a:t> </a:t>
            </a:r>
            <a:r>
              <a:rPr lang="it-IT" dirty="0" smtClean="0"/>
              <a:t>sono diversi da quelli che ci si trovavano all’istante </a:t>
            </a:r>
            <a:r>
              <a:rPr lang="it-IT" i="1" dirty="0" smtClean="0"/>
              <a:t>t</a:t>
            </a:r>
            <a:r>
              <a:rPr lang="it-IT" i="1" baseline="-25000" dirty="0" smtClean="0"/>
              <a:t>1</a:t>
            </a:r>
            <a:r>
              <a:rPr lang="it-IT" i="1" dirty="0" smtClean="0"/>
              <a:t>. </a:t>
            </a:r>
            <a:r>
              <a:rPr lang="it-IT" dirty="0" smtClean="0"/>
              <a:t>Ciò giustifica l’aggettivo “istantaneo”.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15272" y="328612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259</Words>
  <Application>Microsoft Office PowerPoint</Application>
  <PresentationFormat>Presentazione su schermo (4:3)</PresentationFormat>
  <Paragraphs>27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44</cp:revision>
  <dcterms:created xsi:type="dcterms:W3CDTF">2020-03-06T11:53:34Z</dcterms:created>
  <dcterms:modified xsi:type="dcterms:W3CDTF">2020-03-13T07:51:36Z</dcterms:modified>
</cp:coreProperties>
</file>