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16/03/2020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5334012" cy="386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785794"/>
            <a:ext cx="2533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4733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ccia curva 11"/>
          <p:cNvSpPr/>
          <p:nvPr/>
        </p:nvSpPr>
        <p:spPr>
          <a:xfrm rot="10800000" flipH="1">
            <a:off x="1071538" y="5072074"/>
            <a:ext cx="1000132" cy="642942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072074"/>
            <a:ext cx="5305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5572132" y="21429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(Q – O) = (Q -  </a:t>
            </a:r>
            <a:r>
              <a:rPr lang="it-IT" dirty="0" smtClean="0">
                <a:latin typeface="Symbol" pitchFamily="18" charset="2"/>
              </a:rPr>
              <a:t>W</a:t>
            </a:r>
            <a:r>
              <a:rPr lang="it-IT" dirty="0" smtClean="0"/>
              <a:t>) - </a:t>
            </a:r>
            <a:r>
              <a:rPr lang="it-IT" dirty="0" smtClean="0"/>
              <a:t>(O- </a:t>
            </a:r>
            <a:r>
              <a:rPr lang="it-IT" dirty="0" smtClean="0">
                <a:latin typeface="Symbol" pitchFamily="18" charset="2"/>
              </a:rPr>
              <a:t>W</a:t>
            </a:r>
            <a:r>
              <a:rPr lang="it-IT" dirty="0" smtClean="0"/>
              <a:t>)</a:t>
            </a:r>
            <a:endParaRPr lang="it-IT" dirty="0"/>
          </a:p>
        </p:txBody>
      </p:sp>
      <p:grpSp>
        <p:nvGrpSpPr>
          <p:cNvPr id="14" name="Gruppo 13"/>
          <p:cNvGrpSpPr/>
          <p:nvPr/>
        </p:nvGrpSpPr>
        <p:grpSpPr>
          <a:xfrm>
            <a:off x="7643834" y="2214554"/>
            <a:ext cx="724878" cy="726522"/>
            <a:chOff x="5786446" y="500042"/>
            <a:chExt cx="724878" cy="726522"/>
          </a:xfrm>
        </p:grpSpPr>
        <p:sp>
          <p:nvSpPr>
            <p:cNvPr id="9" name="CasellaDiTesto 8"/>
            <p:cNvSpPr txBox="1"/>
            <p:nvPr/>
          </p:nvSpPr>
          <p:spPr>
            <a:xfrm>
              <a:off x="5786446" y="85723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Symbol" pitchFamily="18" charset="2"/>
                </a:rPr>
                <a:t>j = w</a:t>
              </a:r>
              <a:endParaRPr lang="it-IT" dirty="0">
                <a:latin typeface="Symbol" pitchFamily="18" charset="2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86446" y="500042"/>
              <a:ext cx="301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dirty="0" smtClean="0"/>
                <a:t>.</a:t>
              </a:r>
              <a:endParaRPr lang="it-IT" sz="3600" dirty="0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142852"/>
            <a:ext cx="344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5478" y="2000240"/>
            <a:ext cx="3067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3974" y="2134270"/>
            <a:ext cx="714380" cy="39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sellaDiTesto 14"/>
          <p:cNvSpPr txBox="1"/>
          <p:nvPr/>
        </p:nvSpPr>
        <p:spPr>
          <a:xfrm rot="10966514">
            <a:off x="5461096" y="224152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86060" y="21522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pic>
        <p:nvPicPr>
          <p:cNvPr id="2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10"/>
          <a:stretch>
            <a:fillRect/>
          </a:stretch>
        </p:blipFill>
        <p:spPr>
          <a:xfrm>
            <a:off x="7572396" y="4071942"/>
            <a:ext cx="244475" cy="244475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5500694" y="642918"/>
            <a:ext cx="2643206" cy="12858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7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2580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500034" y="2214554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Dove </a:t>
            </a:r>
            <a:endParaRPr lang="it-IT" i="1" dirty="0" smtClean="0"/>
          </a:p>
          <a:p>
            <a:endParaRPr lang="it-IT" i="1" dirty="0" smtClean="0"/>
          </a:p>
          <a:p>
            <a:r>
              <a:rPr lang="it-IT" dirty="0" smtClean="0"/>
              <a:t>                               (</a:t>
            </a:r>
            <a:r>
              <a:rPr lang="it-IT" dirty="0" smtClean="0"/>
              <a:t>Q -  </a:t>
            </a:r>
            <a:r>
              <a:rPr lang="it-IT" dirty="0" smtClean="0">
                <a:latin typeface="Symbol" pitchFamily="18" charset="2"/>
              </a:rPr>
              <a:t>W</a:t>
            </a:r>
            <a:r>
              <a:rPr lang="it-IT" dirty="0" smtClean="0"/>
              <a:t>)                            terna delle coordinate di Q rispetto al </a:t>
            </a:r>
            <a:r>
              <a:rPr lang="it-IT" dirty="0" err="1" smtClean="0"/>
              <a:t>SdR</a:t>
            </a:r>
            <a:r>
              <a:rPr lang="it-IT" dirty="0" smtClean="0"/>
              <a:t> fisso</a:t>
            </a:r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L’asse </a:t>
            </a:r>
            <a:r>
              <a:rPr lang="it-IT" i="1" dirty="0" smtClean="0"/>
              <a:t>di moto è pertanto la retta che ortogonale al piano ξ, η, che passa per il punto di contatto. Il punto di contatto è quel punto che, istante per istante, ha velocità nulla (e quindi la minore in modulo). La </a:t>
            </a:r>
            <a:r>
              <a:rPr lang="it-IT" i="1" dirty="0" smtClean="0"/>
              <a:t>superficie composta da tutte le rette che istante per istante sono asse istantaneo del moto </a:t>
            </a:r>
            <a:r>
              <a:rPr lang="it-IT" i="1" dirty="0" smtClean="0"/>
              <a:t>è </a:t>
            </a:r>
            <a:r>
              <a:rPr lang="it-IT" i="1" dirty="0" smtClean="0"/>
              <a:t>quindi il </a:t>
            </a:r>
            <a:r>
              <a:rPr lang="it-IT" b="1" i="1" dirty="0" smtClean="0"/>
              <a:t>piano </a:t>
            </a:r>
            <a:r>
              <a:rPr lang="it-IT" i="1" dirty="0" smtClean="0"/>
              <a:t>ξ, ζ.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414588"/>
            <a:ext cx="742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ttore 2 5"/>
          <p:cNvCxnSpPr/>
          <p:nvPr/>
        </p:nvCxnSpPr>
        <p:spPr>
          <a:xfrm>
            <a:off x="3071802" y="298379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929454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14290"/>
            <a:ext cx="88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Fissato </a:t>
            </a:r>
            <a:r>
              <a:rPr lang="it-IT" i="1" dirty="0" smtClean="0"/>
              <a:t>t, </a:t>
            </a:r>
            <a:r>
              <a:rPr lang="it-IT" dirty="0" smtClean="0"/>
              <a:t>la retta che descrive l’asse istantaneo di moto nel </a:t>
            </a:r>
            <a:r>
              <a:rPr lang="it-IT" dirty="0" err="1" smtClean="0"/>
              <a:t>SdR</a:t>
            </a:r>
            <a:r>
              <a:rPr lang="it-IT" dirty="0" smtClean="0"/>
              <a:t> </a:t>
            </a:r>
            <a:r>
              <a:rPr lang="it-IT" i="1" dirty="0" smtClean="0"/>
              <a:t>Σ, </a:t>
            </a:r>
            <a:r>
              <a:rPr lang="it-IT" dirty="0" smtClean="0"/>
              <a:t>può essere data</a:t>
            </a:r>
          </a:p>
          <a:p>
            <a:r>
              <a:rPr lang="it-IT" dirty="0" smtClean="0"/>
              <a:t>in forma parametrica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dove </a:t>
            </a:r>
            <a:r>
              <a:rPr lang="it-IT" i="1" dirty="0" smtClean="0"/>
              <a:t>μ ∈ </a:t>
            </a:r>
            <a:r>
              <a:rPr lang="it-IT" i="1" dirty="0" smtClean="0">
                <a:latin typeface="Castellar" pitchFamily="18" charset="0"/>
              </a:rPr>
              <a:t>R</a:t>
            </a:r>
            <a:r>
              <a:rPr lang="it-IT" i="1" dirty="0" smtClean="0"/>
              <a:t> </a:t>
            </a:r>
            <a:r>
              <a:rPr lang="it-IT" dirty="0" smtClean="0"/>
              <a:t>è il parametro e t (fissato) è il tempo. Al variare</a:t>
            </a:r>
            <a:r>
              <a:rPr lang="it-IT" i="1" dirty="0" smtClean="0"/>
              <a:t> </a:t>
            </a:r>
            <a:r>
              <a:rPr lang="it-IT" dirty="0" smtClean="0"/>
              <a:t>di</a:t>
            </a:r>
            <a:r>
              <a:rPr lang="it-IT" i="1" dirty="0" smtClean="0"/>
              <a:t> t </a:t>
            </a:r>
            <a:r>
              <a:rPr lang="it-IT" dirty="0" smtClean="0"/>
              <a:t>si ottengono rette diverse. Se poi consideriamo il sistema  con </a:t>
            </a:r>
            <a:r>
              <a:rPr lang="it-IT" i="1" dirty="0" smtClean="0"/>
              <a:t>t </a:t>
            </a:r>
            <a:r>
              <a:rPr lang="it-IT" dirty="0" smtClean="0"/>
              <a:t>e</a:t>
            </a:r>
            <a:r>
              <a:rPr lang="it-IT" i="1" dirty="0" smtClean="0"/>
              <a:t> μ </a:t>
            </a:r>
            <a:r>
              <a:rPr lang="it-IT" dirty="0" smtClean="0"/>
              <a:t>variabili in </a:t>
            </a:r>
            <a:r>
              <a:rPr lang="it-IT" dirty="0" smtClean="0">
                <a:latin typeface="Castellar" pitchFamily="18" charset="0"/>
              </a:rPr>
              <a:t>R</a:t>
            </a:r>
            <a:r>
              <a:rPr lang="it-IT" dirty="0" smtClean="0"/>
              <a:t>, si ottiene l’equazione parametrica di una superficie. Tale superficie è una rigata, in quanto costituita da rette, e viene detta </a:t>
            </a:r>
            <a:r>
              <a:rPr lang="it-IT" b="1" dirty="0" smtClean="0">
                <a:solidFill>
                  <a:srgbClr val="FF0000"/>
                </a:solidFill>
              </a:rPr>
              <a:t>rigata fissa</a:t>
            </a:r>
            <a:r>
              <a:rPr lang="it-IT" dirty="0" smtClean="0"/>
              <a:t>.</a:t>
            </a:r>
          </a:p>
          <a:p>
            <a:endParaRPr lang="it-IT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142984"/>
            <a:ext cx="1924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15272" y="385762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14290"/>
            <a:ext cx="885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L’equazione della stessa </a:t>
            </a:r>
            <a:r>
              <a:rPr lang="it-IT" dirty="0" smtClean="0"/>
              <a:t>superficie </a:t>
            </a:r>
            <a:r>
              <a:rPr lang="it-IT" dirty="0" smtClean="0"/>
              <a:t>nel </a:t>
            </a:r>
            <a:r>
              <a:rPr lang="it-IT" dirty="0" err="1" smtClean="0"/>
              <a:t>SdR</a:t>
            </a:r>
            <a:r>
              <a:rPr lang="it-IT" dirty="0" smtClean="0"/>
              <a:t> solidale </a:t>
            </a:r>
            <a:r>
              <a:rPr lang="it-IT" i="1" dirty="0" smtClean="0"/>
              <a:t>S </a:t>
            </a:r>
            <a:r>
              <a:rPr lang="it-IT" dirty="0" smtClean="0"/>
              <a:t>si ottiene riscrivendo l’equazione </a:t>
            </a:r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dirty="0" smtClean="0"/>
              <a:t>nel </a:t>
            </a:r>
            <a:r>
              <a:rPr lang="it-IT" dirty="0" err="1" smtClean="0"/>
              <a:t>SdR</a:t>
            </a:r>
            <a:r>
              <a:rPr lang="it-IT" dirty="0" smtClean="0"/>
              <a:t> S. Quindi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Tale retta varia nel tempo e descrive una superficie in S che viene detta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rigata mobile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3143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2905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4429124" y="2714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=</a:t>
            </a:r>
            <a:endParaRPr lang="it-I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024" y="1214422"/>
            <a:ext cx="3448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01024" y="442913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57158" y="42860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Se vogliamo determinare l’equazione dell’asse di moto nel </a:t>
            </a:r>
            <a:r>
              <a:rPr lang="it-IT" i="1" dirty="0" err="1" smtClean="0"/>
              <a:t>SdR</a:t>
            </a:r>
            <a:r>
              <a:rPr lang="it-IT" i="1" dirty="0" smtClean="0"/>
              <a:t> S, dobbiamo lavorare con la formula</a:t>
            </a:r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14422"/>
            <a:ext cx="3133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6705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86190"/>
            <a:ext cx="470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e 12"/>
          <p:cNvSpPr/>
          <p:nvPr/>
        </p:nvSpPr>
        <p:spPr>
          <a:xfrm>
            <a:off x="4643438" y="1214422"/>
            <a:ext cx="1071570" cy="571504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igura a mano libera 14"/>
          <p:cNvSpPr/>
          <p:nvPr/>
        </p:nvSpPr>
        <p:spPr>
          <a:xfrm>
            <a:off x="329184" y="1728216"/>
            <a:ext cx="4462272" cy="2121408"/>
          </a:xfrm>
          <a:custGeom>
            <a:avLst/>
            <a:gdLst>
              <a:gd name="connsiteX0" fmla="*/ 4462272 w 4462272"/>
              <a:gd name="connsiteY0" fmla="*/ 0 h 2121408"/>
              <a:gd name="connsiteX1" fmla="*/ 2761488 w 4462272"/>
              <a:gd name="connsiteY1" fmla="*/ 283464 h 2121408"/>
              <a:gd name="connsiteX2" fmla="*/ 612648 w 4462272"/>
              <a:gd name="connsiteY2" fmla="*/ 329184 h 2121408"/>
              <a:gd name="connsiteX3" fmla="*/ 9144 w 4462272"/>
              <a:gd name="connsiteY3" fmla="*/ 1316736 h 2121408"/>
              <a:gd name="connsiteX4" fmla="*/ 667512 w 4462272"/>
              <a:gd name="connsiteY4" fmla="*/ 2121408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2272" h="2121408">
                <a:moveTo>
                  <a:pt x="4462272" y="0"/>
                </a:moveTo>
                <a:cubicBezTo>
                  <a:pt x="3932682" y="114300"/>
                  <a:pt x="3403092" y="228600"/>
                  <a:pt x="2761488" y="283464"/>
                </a:cubicBezTo>
                <a:cubicBezTo>
                  <a:pt x="2119884" y="338328"/>
                  <a:pt x="1071372" y="156972"/>
                  <a:pt x="612648" y="329184"/>
                </a:cubicBezTo>
                <a:cubicBezTo>
                  <a:pt x="153924" y="501396"/>
                  <a:pt x="0" y="1018032"/>
                  <a:pt x="9144" y="1316736"/>
                </a:cubicBezTo>
                <a:cubicBezTo>
                  <a:pt x="18288" y="1615440"/>
                  <a:pt x="342900" y="1868424"/>
                  <a:pt x="667512" y="2121408"/>
                </a:cubicBezTo>
              </a:path>
            </a:pathLst>
          </a:custGeom>
          <a:ln w="5715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286256"/>
            <a:ext cx="3467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17"/>
          <p:cNvSpPr/>
          <p:nvPr/>
        </p:nvSpPr>
        <p:spPr>
          <a:xfrm>
            <a:off x="2357422" y="4214818"/>
            <a:ext cx="3929090" cy="10715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42844" y="5500702"/>
            <a:ext cx="9358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ovvero una retta perpendicolare al piano x,y. Tale ratta tocca la circonferenza esterna</a:t>
            </a:r>
          </a:p>
          <a:p>
            <a:r>
              <a:rPr lang="it-IT" i="1" dirty="0" smtClean="0"/>
              <a:t>del disco nel punto di coordinate (</a:t>
            </a:r>
            <a:r>
              <a:rPr lang="it-IT" i="1" dirty="0" err="1" smtClean="0"/>
              <a:t>Rsin</a:t>
            </a:r>
            <a:r>
              <a:rPr lang="it-IT" i="1" dirty="0" smtClean="0"/>
              <a:t> (−φ) ,</a:t>
            </a:r>
            <a:r>
              <a:rPr lang="it-IT" i="1" dirty="0" err="1" smtClean="0"/>
              <a:t>−Rcos</a:t>
            </a:r>
            <a:r>
              <a:rPr lang="it-IT" i="1" dirty="0" smtClean="0"/>
              <a:t> φ), che sono proprio le coordinate,</a:t>
            </a:r>
          </a:p>
          <a:p>
            <a:r>
              <a:rPr lang="it-IT" i="1" dirty="0" smtClean="0"/>
              <a:t>rispetto al </a:t>
            </a:r>
            <a:r>
              <a:rPr lang="it-IT" i="1" dirty="0" err="1" smtClean="0"/>
              <a:t>SdR</a:t>
            </a:r>
            <a:r>
              <a:rPr lang="it-IT" i="1" dirty="0" smtClean="0"/>
              <a:t> S, del punto di contatto. La rigata mobile è dunque  il cilindro di</a:t>
            </a:r>
          </a:p>
          <a:p>
            <a:r>
              <a:rPr lang="it-IT" i="1" dirty="0" smtClean="0"/>
              <a:t>raggio R il cui asse è l’asse z.</a:t>
            </a:r>
            <a:endParaRPr lang="it-IT" dirty="0"/>
          </a:p>
        </p:txBody>
      </p:sp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643834" y="4429132"/>
            <a:ext cx="244475" cy="24447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 rot="10966514">
            <a:off x="1759824" y="300734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316</Words>
  <Application>Microsoft Office PowerPoint</Application>
  <PresentationFormat>Presentazione su schermo (4:3)</PresentationFormat>
  <Paragraphs>43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51</cp:revision>
  <dcterms:created xsi:type="dcterms:W3CDTF">2020-03-06T11:53:34Z</dcterms:created>
  <dcterms:modified xsi:type="dcterms:W3CDTF">2020-03-13T11:21:28Z</dcterms:modified>
</cp:coreProperties>
</file>