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18/03/2020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2844" y="21429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Cinematica relativa: composizione delle velocità. </a:t>
            </a:r>
            <a:r>
              <a:rPr lang="it-IT" sz="2400" dirty="0" smtClean="0"/>
              <a:t>Paragrafo 6.6</a:t>
            </a:r>
            <a:endParaRPr 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428596" y="928670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Vogliamo adesso determinare come due </a:t>
            </a:r>
            <a:r>
              <a:rPr lang="it-IT" dirty="0" err="1" smtClean="0"/>
              <a:t>SdR</a:t>
            </a:r>
            <a:r>
              <a:rPr lang="it-IT" dirty="0" smtClean="0"/>
              <a:t> Σ e </a:t>
            </a:r>
            <a:r>
              <a:rPr lang="it-IT" i="1" dirty="0" smtClean="0"/>
              <a:t>S, </a:t>
            </a:r>
            <a:r>
              <a:rPr lang="it-IT" dirty="0" smtClean="0"/>
              <a:t>in moto tra loro, giudichino la velocità di un punto P in moto rispetto ad entrambi gli osservatori (e quindi non più fermo rispetto al </a:t>
            </a:r>
            <a:r>
              <a:rPr lang="it-IT" dirty="0" err="1" smtClean="0"/>
              <a:t>SdR</a:t>
            </a:r>
            <a:r>
              <a:rPr lang="it-IT" dirty="0" smtClean="0"/>
              <a:t> S). Anche se i termini “fisso” e “mobile” sono arbitrari continueremo a riferirci a Σ come al </a:t>
            </a:r>
            <a:r>
              <a:rPr lang="it-IT" dirty="0" err="1" smtClean="0"/>
              <a:t>SdR</a:t>
            </a:r>
            <a:r>
              <a:rPr lang="it-IT" dirty="0" smtClean="0"/>
              <a:t> fisso e a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dirty="0" smtClean="0"/>
              <a:t> come al sistema mobile.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cxnSp>
        <p:nvCxnSpPr>
          <p:cNvPr id="5" name="Connettore 2 4"/>
          <p:cNvCxnSpPr/>
          <p:nvPr/>
        </p:nvCxnSpPr>
        <p:spPr>
          <a:xfrm>
            <a:off x="714348" y="4956630"/>
            <a:ext cx="70723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-249271" y="3983073"/>
            <a:ext cx="207090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25404"/>
            <a:ext cx="2690810" cy="20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495322" y="294722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Σ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4572000" y="4447420"/>
            <a:ext cx="285752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 flipH="1" flipV="1">
            <a:off x="4000496" y="3947354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429124" y="33044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2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86710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1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428604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Supporremo inoltre di conoscere le caratteristiche del moto di </a:t>
            </a:r>
            <a:r>
              <a:rPr lang="it-IT" i="1" dirty="0" smtClean="0"/>
              <a:t>S </a:t>
            </a:r>
            <a:r>
              <a:rPr lang="it-IT" dirty="0" smtClean="0"/>
              <a:t>rispetto a </a:t>
            </a:r>
            <a:r>
              <a:rPr lang="it-IT" i="1" dirty="0" smtClean="0"/>
              <a:t>Σ, </a:t>
            </a:r>
            <a:r>
              <a:rPr lang="it-IT" dirty="0" smtClean="0"/>
              <a:t>ovvero</a:t>
            </a:r>
          </a:p>
          <a:p>
            <a:r>
              <a:rPr lang="it-IT" dirty="0" smtClean="0"/>
              <a:t>i vettori </a:t>
            </a:r>
            <a:r>
              <a:rPr lang="it-IT" b="1" i="1" dirty="0" smtClean="0"/>
              <a:t>v</a:t>
            </a:r>
            <a:r>
              <a:rPr lang="it-IT" i="1" dirty="0" smtClean="0"/>
              <a:t>(O) </a:t>
            </a:r>
            <a:r>
              <a:rPr lang="it-IT" dirty="0" smtClean="0"/>
              <a:t>e</a:t>
            </a:r>
            <a:r>
              <a:rPr lang="it-IT" i="1" dirty="0" smtClean="0"/>
              <a:t> </a:t>
            </a:r>
            <a:r>
              <a:rPr lang="it-IT" b="1" i="1" dirty="0" smtClean="0"/>
              <a:t>ω </a:t>
            </a:r>
            <a:r>
              <a:rPr lang="it-IT" dirty="0" smtClean="0"/>
              <a:t>(funzioni del tempo) e chiameremo:</a:t>
            </a:r>
            <a:br>
              <a:rPr lang="it-IT" dirty="0" smtClean="0"/>
            </a:b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velocità assoluta</a:t>
            </a:r>
            <a:r>
              <a:rPr lang="it-IT" b="1" i="1" dirty="0" smtClean="0"/>
              <a:t>, </a:t>
            </a:r>
            <a:r>
              <a:rPr lang="it-IT" b="1" i="1" dirty="0" err="1" smtClean="0"/>
              <a:t>v</a:t>
            </a:r>
            <a:r>
              <a:rPr lang="it-IT" i="1" baseline="-25000" dirty="0" err="1" smtClean="0"/>
              <a:t>A</a:t>
            </a:r>
            <a:r>
              <a:rPr lang="it-IT" b="1" i="1" dirty="0" smtClean="0"/>
              <a:t>, </a:t>
            </a:r>
            <a:r>
              <a:rPr lang="it-IT" dirty="0" smtClean="0"/>
              <a:t>la velocità del punto </a:t>
            </a:r>
            <a:r>
              <a:rPr lang="it-IT" i="1" dirty="0" smtClean="0"/>
              <a:t>P</a:t>
            </a:r>
            <a:r>
              <a:rPr lang="it-IT" b="1" i="1" dirty="0" smtClean="0"/>
              <a:t> </a:t>
            </a:r>
            <a:r>
              <a:rPr lang="it-IT" dirty="0" smtClean="0"/>
              <a:t>rispetto a Σ</a:t>
            </a:r>
            <a:endParaRPr lang="it-IT" b="1" i="1" dirty="0" smtClean="0"/>
          </a:p>
          <a:p>
            <a:pPr>
              <a:buFont typeface="Arial" pitchFamily="34" charset="0"/>
              <a:buChar char="•"/>
            </a:pPr>
            <a:endParaRPr lang="it-IT" b="1" i="1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velocità relativa, </a:t>
            </a:r>
            <a:r>
              <a:rPr lang="it-IT" b="1" i="1" dirty="0" err="1" smtClean="0"/>
              <a:t>v</a:t>
            </a:r>
            <a:r>
              <a:rPr lang="it-IT" baseline="-25000" dirty="0" err="1" smtClean="0"/>
              <a:t>R</a:t>
            </a:r>
            <a:r>
              <a:rPr lang="it-IT" dirty="0" smtClean="0"/>
              <a:t>,</a:t>
            </a:r>
            <a:r>
              <a:rPr lang="it-IT" b="1" i="1" dirty="0" smtClean="0"/>
              <a:t> </a:t>
            </a:r>
            <a:r>
              <a:rPr lang="it-IT" dirty="0" smtClean="0"/>
              <a:t>la velocità del punto </a:t>
            </a:r>
            <a:r>
              <a:rPr lang="it-IT" i="1" dirty="0" smtClean="0"/>
              <a:t>P</a:t>
            </a:r>
            <a:r>
              <a:rPr lang="it-IT" dirty="0" smtClean="0"/>
              <a:t> rispetto  a S.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5567374" cy="37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o 7"/>
          <p:cNvGrpSpPr/>
          <p:nvPr/>
        </p:nvGrpSpPr>
        <p:grpSpPr>
          <a:xfrm>
            <a:off x="6286512" y="2357430"/>
            <a:ext cx="2066927" cy="1971685"/>
            <a:chOff x="6286512" y="2357430"/>
            <a:chExt cx="2066927" cy="197168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2786058"/>
              <a:ext cx="19050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2264" y="3786190"/>
              <a:ext cx="17811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CasellaDiTesto 5"/>
            <p:cNvSpPr txBox="1"/>
            <p:nvPr/>
          </p:nvSpPr>
          <p:spPr>
            <a:xfrm>
              <a:off x="7387938" y="2357430"/>
              <a:ext cx="3273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dirty="0" smtClean="0"/>
                <a:t>.</a:t>
              </a:r>
              <a:endParaRPr lang="it-IT" sz="44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7558626" y="3357562"/>
              <a:ext cx="3273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dirty="0" smtClean="0"/>
                <a:t>.</a:t>
              </a:r>
              <a:endParaRPr lang="it-IT" sz="4400" dirty="0"/>
            </a:p>
          </p:txBody>
        </p:sp>
      </p:grp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143768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2886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57158" y="92867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Deriviamo rispetto al tempo. Questa volta però teniamo conto del fatto che anche</a:t>
            </a:r>
            <a:r>
              <a:rPr lang="it-IT" i="1" dirty="0" smtClean="0"/>
              <a:t> </a:t>
            </a:r>
            <a:r>
              <a:rPr lang="it-IT" b="1" i="1" dirty="0" smtClean="0"/>
              <a:t>x, </a:t>
            </a:r>
            <a:r>
              <a:rPr lang="it-IT" dirty="0" smtClean="0"/>
              <a:t>le coordinate del vettore (P − O) in S, </a:t>
            </a:r>
            <a:r>
              <a:rPr lang="it-IT" b="1" dirty="0" smtClean="0">
                <a:solidFill>
                  <a:srgbClr val="FF0000"/>
                </a:solidFill>
              </a:rPr>
              <a:t>adesso variano nel tempo.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1714488"/>
            <a:ext cx="5867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1785918" y="1571612"/>
            <a:ext cx="928694" cy="1500198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357290" y="3143248"/>
            <a:ext cx="18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velocità assoluta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6143636" y="1643050"/>
            <a:ext cx="1714512" cy="1285884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215074" y="3000372"/>
            <a:ext cx="18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velocità relativa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4257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72074"/>
            <a:ext cx="430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4604" y="5629294"/>
            <a:ext cx="742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arentesi graffa chiusa 11"/>
          <p:cNvSpPr/>
          <p:nvPr/>
        </p:nvSpPr>
        <p:spPr>
          <a:xfrm rot="5400000">
            <a:off x="2786050" y="4429132"/>
            <a:ext cx="285752" cy="2286016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786454"/>
            <a:ext cx="2466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6715140" y="5286388"/>
            <a:ext cx="2347759" cy="92333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OSSERVAZIONE</a:t>
            </a:r>
          </a:p>
          <a:p>
            <a:r>
              <a:rPr lang="it-IT" dirty="0" smtClean="0"/>
              <a:t>Nel caso di moto rigido</a:t>
            </a:r>
            <a:br>
              <a:rPr lang="it-IT" dirty="0" smtClean="0"/>
            </a:br>
            <a:r>
              <a:rPr lang="it-IT" b="1" i="1" dirty="0" smtClean="0"/>
              <a:t> </a:t>
            </a:r>
            <a:r>
              <a:rPr lang="it-IT" b="1" i="1" dirty="0" err="1" smtClean="0"/>
              <a:t>v</a:t>
            </a:r>
            <a:r>
              <a:rPr lang="it-IT" baseline="-25000" dirty="0" err="1" smtClean="0"/>
              <a:t>R</a:t>
            </a:r>
            <a:r>
              <a:rPr lang="it-IT" dirty="0" smtClean="0"/>
              <a:t> (P) = 0.</a:t>
            </a:r>
            <a:endParaRPr lang="it-IT" dirty="0"/>
          </a:p>
        </p:txBody>
      </p:sp>
      <p:pic>
        <p:nvPicPr>
          <p:cNvPr id="1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5857884" y="621508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627950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Con il “senno di poi” ci possiamo rendere conto che nella derivazione</a:t>
            </a:r>
          </a:p>
          <a:p>
            <a:r>
              <a:rPr lang="it-IT" i="1" dirty="0" smtClean="0"/>
              <a:t>della formula 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Si utilizza un’ipotesi non esplicitata: ad ogni istante i due sistemi di riferimento devono essere in grado di confrontare le variazioni rispetto al tempo di una quantità scalare (le componenti del vettore che si sta derivando) nei due sistemi.</a:t>
            </a:r>
          </a:p>
          <a:p>
            <a:r>
              <a:rPr lang="it-IT" i="1" dirty="0" smtClean="0"/>
              <a:t>Questo è possibile solo se i due sistemi possono “sincronizzare” in ogni momento e istantaneamente i loro orologi. Ma ciò è fisicamente impossibile, come messo in luce da Einstein nel suo lavoro (del 1905) sulla Relatività Ristretta.</a:t>
            </a:r>
          </a:p>
          <a:p>
            <a:endParaRPr lang="it-IT" i="1" dirty="0" smtClean="0"/>
          </a:p>
          <a:p>
            <a:r>
              <a:rPr lang="it-IT" i="1" dirty="0" smtClean="0"/>
              <a:t>Il motivo per cui questa ipotesi è rimasta nascosta per secoli dipende dal fatto che la velocità con cui due osservatori possono scambiarsi delle informazioni è la velocità della luce, che è molto maggiore di qualsiasi velocità in gioco nei fenomeni meccanici macroscopici. L’errore che quindi si compie tenendo per buona l’ipotesi di sincronizzazione istantanea degli orologi non è quindi rilevabile nell’ambito delle applicazioni meccaniche ordinarie.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588" y="1357298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72396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332</Words>
  <Application>Microsoft Office PowerPoint</Application>
  <PresentationFormat>Presentazione su schermo (4:3)</PresentationFormat>
  <Paragraphs>35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51</cp:revision>
  <dcterms:created xsi:type="dcterms:W3CDTF">2020-03-06T11:53:34Z</dcterms:created>
  <dcterms:modified xsi:type="dcterms:W3CDTF">2020-03-14T15:19:55Z</dcterms:modified>
</cp:coreProperties>
</file>